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62655" y="2412736"/>
            <a:ext cx="4618688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6213" y="44467"/>
            <a:ext cx="8531573" cy="753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9639" y="2009258"/>
            <a:ext cx="8824721" cy="1395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Relationship Id="rId4" Type="http://schemas.openxmlformats.org/officeDocument/2006/relationships/image" Target="../media/image2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jpg"/><Relationship Id="rId4" Type="http://schemas.openxmlformats.org/officeDocument/2006/relationships/image" Target="../media/image24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29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Relationship Id="rId4" Type="http://schemas.openxmlformats.org/officeDocument/2006/relationships/image" Target="../media/image37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Relationship Id="rId4" Type="http://schemas.openxmlformats.org/officeDocument/2006/relationships/image" Target="../media/image60.png"/><Relationship Id="rId5" Type="http://schemas.openxmlformats.org/officeDocument/2006/relationships/image" Target="../media/image61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Relationship Id="rId4" Type="http://schemas.openxmlformats.org/officeDocument/2006/relationships/image" Target="../media/image66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image" Target="../media/image76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jp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jpg"/><Relationship Id="rId8" Type="http://schemas.openxmlformats.org/officeDocument/2006/relationships/image" Target="../media/image83.png"/><Relationship Id="rId9" Type="http://schemas.openxmlformats.org/officeDocument/2006/relationships/image" Target="../media/image84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jpg"/><Relationship Id="rId3" Type="http://schemas.openxmlformats.org/officeDocument/2006/relationships/image" Target="../media/image88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9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0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jpg"/><Relationship Id="rId3" Type="http://schemas.openxmlformats.org/officeDocument/2006/relationships/image" Target="../media/image92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3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5" Type="http://schemas.openxmlformats.org/officeDocument/2006/relationships/image" Target="../media/image97.png"/><Relationship Id="rId6" Type="http://schemas.openxmlformats.org/officeDocument/2006/relationships/image" Target="../media/image98.png"/><Relationship Id="rId7" Type="http://schemas.openxmlformats.org/officeDocument/2006/relationships/image" Target="../media/image99.png"/><Relationship Id="rId8" Type="http://schemas.openxmlformats.org/officeDocument/2006/relationships/image" Target="../media/image100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Relationship Id="rId3" Type="http://schemas.openxmlformats.org/officeDocument/2006/relationships/image" Target="../media/image102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3.png"/><Relationship Id="rId3" Type="http://schemas.openxmlformats.org/officeDocument/2006/relationships/image" Target="../media/image104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5.jpg"/><Relationship Id="rId3" Type="http://schemas.openxmlformats.org/officeDocument/2006/relationships/image" Target="../media/image106.pn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7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Relationship Id="rId3" Type="http://schemas.openxmlformats.org/officeDocument/2006/relationships/image" Target="../media/image109.png"/><Relationship Id="rId4" Type="http://schemas.openxmlformats.org/officeDocument/2006/relationships/image" Target="../media/image110.jpg"/><Relationship Id="rId5" Type="http://schemas.openxmlformats.org/officeDocument/2006/relationships/image" Target="../media/image111.png"/><Relationship Id="rId6" Type="http://schemas.openxmlformats.org/officeDocument/2006/relationships/image" Target="../media/image112.png"/><Relationship Id="rId7" Type="http://schemas.openxmlformats.org/officeDocument/2006/relationships/image" Target="../media/image113.jpg"/><Relationship Id="rId8" Type="http://schemas.openxmlformats.org/officeDocument/2006/relationships/image" Target="../media/image114.png"/><Relationship Id="rId9" Type="http://schemas.openxmlformats.org/officeDocument/2006/relationships/image" Target="../media/image115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6.jpg"/><Relationship Id="rId3" Type="http://schemas.openxmlformats.org/officeDocument/2006/relationships/image" Target="../media/image117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9.png"/><Relationship Id="rId3" Type="http://schemas.openxmlformats.org/officeDocument/2006/relationships/image" Target="../media/image120.pn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1.pn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2.pn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png"/><Relationship Id="rId3" Type="http://schemas.openxmlformats.org/officeDocument/2006/relationships/image" Target="../media/image124.png"/><Relationship Id="rId4" Type="http://schemas.openxmlformats.org/officeDocument/2006/relationships/image" Target="../media/image125.png"/><Relationship Id="rId5" Type="http://schemas.openxmlformats.org/officeDocument/2006/relationships/image" Target="../media/image126.png"/><Relationship Id="rId6" Type="http://schemas.openxmlformats.org/officeDocument/2006/relationships/image" Target="../media/image127.png"/><Relationship Id="rId7" Type="http://schemas.openxmlformats.org/officeDocument/2006/relationships/image" Target="../media/image128.png"/><Relationship Id="rId8" Type="http://schemas.openxmlformats.org/officeDocument/2006/relationships/image" Target="../media/image129.pn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0.jpg"/><Relationship Id="rId3" Type="http://schemas.openxmlformats.org/officeDocument/2006/relationships/image" Target="../media/image131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.jp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3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4.pn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5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6.jp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7.jpg"/><Relationship Id="rId3" Type="http://schemas.openxmlformats.org/officeDocument/2006/relationships/image" Target="../media/image138.jp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9.jp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jp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1.jp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jp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3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5.jp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6.png"/><Relationship Id="rId3" Type="http://schemas.openxmlformats.org/officeDocument/2006/relationships/image" Target="../media/image147.pn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8.jpg"/><Relationship Id="rId3" Type="http://schemas.openxmlformats.org/officeDocument/2006/relationships/image" Target="../media/image149.jpg"/><Relationship Id="rId4" Type="http://schemas.openxmlformats.org/officeDocument/2006/relationships/image" Target="../media/image150.png"/><Relationship Id="rId5" Type="http://schemas.openxmlformats.org/officeDocument/2006/relationships/image" Target="../media/image151.png"/><Relationship Id="rId6" Type="http://schemas.openxmlformats.org/officeDocument/2006/relationships/image" Target="../media/image152.png"/><Relationship Id="rId7" Type="http://schemas.openxmlformats.org/officeDocument/2006/relationships/image" Target="../media/image153.png"/><Relationship Id="rId8" Type="http://schemas.openxmlformats.org/officeDocument/2006/relationships/image" Target="../media/image154.png"/><Relationship Id="rId9" Type="http://schemas.openxmlformats.org/officeDocument/2006/relationships/image" Target="../media/image155.png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6.jpg"/><Relationship Id="rId3" Type="http://schemas.openxmlformats.org/officeDocument/2006/relationships/image" Target="../media/image157.jpg"/><Relationship Id="rId4" Type="http://schemas.openxmlformats.org/officeDocument/2006/relationships/image" Target="../media/image158.jpg"/><Relationship Id="rId5" Type="http://schemas.openxmlformats.org/officeDocument/2006/relationships/image" Target="../media/image159.jp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0.png"/><Relationship Id="rId3" Type="http://schemas.openxmlformats.org/officeDocument/2006/relationships/image" Target="../media/image161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4611" y="1367831"/>
            <a:ext cx="7705090" cy="975994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200" b="1">
                <a:solidFill>
                  <a:srgbClr val="0000FF"/>
                </a:solidFill>
                <a:latin typeface="Calibri"/>
                <a:cs typeface="Calibri"/>
              </a:rPr>
              <a:t>A </a:t>
            </a:r>
            <a:r>
              <a:rPr dirty="0" sz="3200" spc="-10" b="1">
                <a:solidFill>
                  <a:srgbClr val="0000FF"/>
                </a:solidFill>
                <a:latin typeface="Calibri"/>
                <a:cs typeface="Calibri"/>
              </a:rPr>
              <a:t>novel </a:t>
            </a:r>
            <a:r>
              <a:rPr dirty="0" sz="3200" spc="-10" b="1">
                <a:solidFill>
                  <a:srgbClr val="0000FF"/>
                </a:solidFill>
                <a:latin typeface="Calibri"/>
                <a:cs typeface="Calibri"/>
              </a:rPr>
              <a:t>translational </a:t>
            </a:r>
            <a:r>
              <a:rPr dirty="0" sz="3200" spc="-10" b="1">
                <a:solidFill>
                  <a:srgbClr val="0000FF"/>
                </a:solidFill>
                <a:latin typeface="Calibri"/>
                <a:cs typeface="Calibri"/>
              </a:rPr>
              <a:t>approach</a:t>
            </a:r>
            <a:r>
              <a:rPr dirty="0" sz="3200" spc="-4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3200" spc="-20" b="1">
                <a:solidFill>
                  <a:srgbClr val="0000FF"/>
                </a:solidFill>
                <a:latin typeface="Calibri"/>
                <a:cs typeface="Calibri"/>
              </a:rPr>
              <a:t>for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3200" spc="-15" b="1">
                <a:solidFill>
                  <a:srgbClr val="0000FF"/>
                </a:solidFill>
                <a:latin typeface="Calibri"/>
                <a:cs typeface="Calibri"/>
              </a:rPr>
              <a:t>neurodegenerative </a:t>
            </a:r>
            <a:r>
              <a:rPr dirty="0" sz="3200" spc="-5" b="1">
                <a:solidFill>
                  <a:srgbClr val="0000FF"/>
                </a:solidFill>
                <a:latin typeface="Calibri"/>
                <a:cs typeface="Calibri"/>
              </a:rPr>
              <a:t>Diseases </a:t>
            </a:r>
            <a:r>
              <a:rPr dirty="0" sz="3200" b="1">
                <a:solidFill>
                  <a:srgbClr val="0000FF"/>
                </a:solidFill>
                <a:latin typeface="Calibri"/>
                <a:cs typeface="Calibri"/>
              </a:rPr>
              <a:t>(e.g. </a:t>
            </a:r>
            <a:r>
              <a:rPr dirty="0" sz="3200" spc="-30" b="1">
                <a:solidFill>
                  <a:srgbClr val="0000FF"/>
                </a:solidFill>
                <a:latin typeface="Calibri"/>
                <a:cs typeface="Calibri"/>
              </a:rPr>
              <a:t>AD,</a:t>
            </a:r>
            <a:r>
              <a:rPr dirty="0" sz="3200" spc="-2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00FF"/>
                </a:solidFill>
                <a:latin typeface="Calibri"/>
                <a:cs typeface="Calibri"/>
              </a:rPr>
              <a:t>ALS,PD)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4328" y="2394615"/>
            <a:ext cx="7802245" cy="2738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992630" marR="1981835" indent="90805">
              <a:lnSpc>
                <a:spcPct val="122800"/>
              </a:lnSpc>
            </a:pPr>
            <a:r>
              <a:rPr dirty="0" sz="2800" spc="-10">
                <a:solidFill>
                  <a:srgbClr val="0000FF"/>
                </a:solidFill>
                <a:latin typeface="Calibri"/>
                <a:cs typeface="Calibri"/>
              </a:rPr>
              <a:t>Harish </a:t>
            </a:r>
            <a:r>
              <a:rPr dirty="0" sz="2800" spc="-5">
                <a:solidFill>
                  <a:srgbClr val="0000FF"/>
                </a:solidFill>
                <a:latin typeface="Calibri"/>
                <a:cs typeface="Calibri"/>
              </a:rPr>
              <a:t>c. </a:t>
            </a:r>
            <a:r>
              <a:rPr dirty="0" sz="2800" spc="-25">
                <a:solidFill>
                  <a:srgbClr val="0000FF"/>
                </a:solidFill>
                <a:latin typeface="Calibri"/>
                <a:cs typeface="Calibri"/>
              </a:rPr>
              <a:t>Pant  </a:t>
            </a:r>
            <a:r>
              <a:rPr dirty="0" sz="2800" spc="-10">
                <a:solidFill>
                  <a:srgbClr val="0000FF"/>
                </a:solidFill>
                <a:latin typeface="Calibri"/>
                <a:cs typeface="Calibri"/>
              </a:rPr>
              <a:t>NINDS/NIH, </a:t>
            </a:r>
            <a:r>
              <a:rPr dirty="0" sz="2800" spc="-5">
                <a:solidFill>
                  <a:srgbClr val="0000FF"/>
                </a:solidFill>
                <a:latin typeface="Calibri"/>
                <a:cs typeface="Calibri"/>
              </a:rPr>
              <a:t>Bethesda,</a:t>
            </a:r>
            <a:r>
              <a:rPr dirty="0" sz="2800" spc="2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0000FF"/>
                </a:solidFill>
                <a:latin typeface="Calibri"/>
                <a:cs typeface="Calibri"/>
              </a:rPr>
              <a:t>MD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140"/>
              </a:spcBef>
            </a:pPr>
            <a:r>
              <a:rPr dirty="0" sz="3200" spc="-10" b="1">
                <a:solidFill>
                  <a:srgbClr val="0000FF"/>
                </a:solidFill>
                <a:latin typeface="Calibri"/>
                <a:cs typeface="Calibri"/>
              </a:rPr>
              <a:t>International </a:t>
            </a:r>
            <a:r>
              <a:rPr dirty="0" sz="3200" spc="-15" b="1">
                <a:solidFill>
                  <a:srgbClr val="0000FF"/>
                </a:solidFill>
                <a:latin typeface="Calibri"/>
                <a:cs typeface="Calibri"/>
              </a:rPr>
              <a:t>Conference </a:t>
            </a:r>
            <a:r>
              <a:rPr dirty="0" sz="3200" b="1">
                <a:solidFill>
                  <a:srgbClr val="0000FF"/>
                </a:solidFill>
                <a:latin typeface="Calibri"/>
                <a:cs typeface="Calibri"/>
              </a:rPr>
              <a:t>on </a:t>
            </a:r>
            <a:r>
              <a:rPr dirty="0" sz="3200" spc="-15" b="1">
                <a:solidFill>
                  <a:srgbClr val="0000FF"/>
                </a:solidFill>
                <a:latin typeface="Calibri"/>
                <a:cs typeface="Calibri"/>
              </a:rPr>
              <a:t>Brain </a:t>
            </a:r>
            <a:r>
              <a:rPr dirty="0" sz="3200" spc="-10" b="1">
                <a:solidFill>
                  <a:srgbClr val="0000FF"/>
                </a:solidFill>
                <a:latin typeface="Calibri"/>
                <a:cs typeface="Calibri"/>
              </a:rPr>
              <a:t>Disorders</a:t>
            </a:r>
            <a:r>
              <a:rPr dirty="0" sz="3200" spc="-8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00FF"/>
                </a:solidFill>
                <a:latin typeface="Calibri"/>
                <a:cs typeface="Calibri"/>
              </a:rPr>
              <a:t>&amp;</a:t>
            </a:r>
            <a:endParaRPr sz="32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3200" spc="-10" b="1">
                <a:solidFill>
                  <a:srgbClr val="0000FF"/>
                </a:solidFill>
                <a:latin typeface="Calibri"/>
                <a:cs typeface="Calibri"/>
              </a:rPr>
              <a:t>Therapeutics, </a:t>
            </a:r>
            <a:r>
              <a:rPr dirty="0" sz="3200" spc="-5" b="1">
                <a:solidFill>
                  <a:srgbClr val="0000FF"/>
                </a:solidFill>
                <a:latin typeface="Calibri"/>
                <a:cs typeface="Calibri"/>
              </a:rPr>
              <a:t>August </a:t>
            </a:r>
            <a:r>
              <a:rPr dirty="0" sz="3200" spc="-5" b="1">
                <a:solidFill>
                  <a:srgbClr val="0000FF"/>
                </a:solidFill>
                <a:latin typeface="Calibri"/>
                <a:cs typeface="Calibri"/>
              </a:rPr>
              <a:t>24-26, </a:t>
            </a:r>
            <a:r>
              <a:rPr dirty="0" sz="3200" spc="-5" b="1">
                <a:solidFill>
                  <a:srgbClr val="0000FF"/>
                </a:solidFill>
                <a:latin typeface="Calibri"/>
                <a:cs typeface="Calibri"/>
              </a:rPr>
              <a:t>2015, </a:t>
            </a:r>
            <a:r>
              <a:rPr dirty="0" sz="3200" b="1">
                <a:solidFill>
                  <a:srgbClr val="0000FF"/>
                </a:solidFill>
                <a:latin typeface="Calibri"/>
                <a:cs typeface="Calibri"/>
              </a:rPr>
              <a:t>London</a:t>
            </a:r>
            <a:r>
              <a:rPr dirty="0" sz="3200" spc="-3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00FF"/>
                </a:solidFill>
                <a:latin typeface="Calibri"/>
                <a:cs typeface="Calibri"/>
              </a:rPr>
              <a:t>UK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0" y="4873618"/>
            <a:ext cx="1704975" cy="18319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563391" y="4594594"/>
            <a:ext cx="494030" cy="3016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900" spc="-10" b="1">
                <a:solidFill>
                  <a:srgbClr val="FF0000"/>
                </a:solidFill>
                <a:latin typeface="Times New Roman"/>
                <a:cs typeface="Times New Roman"/>
              </a:rPr>
              <a:t>ALS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74960" y="5144237"/>
            <a:ext cx="3133725" cy="3016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900" spc="-5" b="1">
                <a:solidFill>
                  <a:srgbClr val="0000FF"/>
                </a:solidFill>
                <a:latin typeface="Times New Roman"/>
                <a:cs typeface="Times New Roman"/>
              </a:rPr>
              <a:t>Human </a:t>
            </a:r>
            <a:r>
              <a:rPr dirty="0" sz="1900" spc="-5" b="1">
                <a:solidFill>
                  <a:srgbClr val="0000FF"/>
                </a:solidFill>
                <a:latin typeface="Times New Roman"/>
                <a:cs typeface="Times New Roman"/>
              </a:rPr>
              <a:t>cervical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spinal</a:t>
            </a:r>
            <a:r>
              <a:rPr dirty="0" sz="1900" spc="-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5" b="1">
                <a:solidFill>
                  <a:srgbClr val="0000FF"/>
                </a:solidFill>
                <a:latin typeface="Times New Roman"/>
                <a:cs typeface="Times New Roman"/>
              </a:rPr>
              <a:t>neuron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01749" y="2613154"/>
            <a:ext cx="5867393" cy="2263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940563" y="3236228"/>
            <a:ext cx="271145" cy="121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b="1">
                <a:latin typeface="Arial"/>
                <a:cs typeface="Arial"/>
              </a:rPr>
              <a:t>M</a:t>
            </a:r>
            <a:r>
              <a:rPr dirty="0" sz="700" spc="-20" b="1">
                <a:latin typeface="Arial"/>
                <a:cs typeface="Arial"/>
              </a:rPr>
              <a:t>A</a:t>
            </a:r>
            <a:r>
              <a:rPr dirty="0" sz="700" spc="-5" b="1">
                <a:latin typeface="Arial"/>
                <a:cs typeface="Arial"/>
              </a:rPr>
              <a:t>P</a:t>
            </a:r>
            <a:r>
              <a:rPr dirty="0" sz="700" spc="-5" b="1"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99166" y="3157971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 h="0">
                <a:moveTo>
                  <a:pt x="0" y="0"/>
                </a:moveTo>
                <a:lnTo>
                  <a:pt x="0" y="0"/>
                </a:lnTo>
                <a:lnTo>
                  <a:pt x="214007" y="0"/>
                </a:lnTo>
                <a:lnTo>
                  <a:pt x="228600" y="0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71600" y="816155"/>
            <a:ext cx="5795394" cy="7958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76078" y="1322732"/>
            <a:ext cx="782955" cy="277495"/>
          </a:xfrm>
          <a:custGeom>
            <a:avLst/>
            <a:gdLst/>
            <a:ahLst/>
            <a:cxnLst/>
            <a:rect l="l" t="t" r="r" b="b"/>
            <a:pathLst>
              <a:path w="782954" h="277494">
                <a:moveTo>
                  <a:pt x="0" y="277321"/>
                </a:moveTo>
                <a:lnTo>
                  <a:pt x="782669" y="277321"/>
                </a:lnTo>
                <a:lnTo>
                  <a:pt x="782669" y="0"/>
                </a:lnTo>
                <a:lnTo>
                  <a:pt x="0" y="0"/>
                </a:lnTo>
                <a:lnTo>
                  <a:pt x="0" y="2773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486674" y="1735713"/>
            <a:ext cx="340995" cy="0"/>
          </a:xfrm>
          <a:custGeom>
            <a:avLst/>
            <a:gdLst/>
            <a:ahLst/>
            <a:cxnLst/>
            <a:rect l="l" t="t" r="r" b="b"/>
            <a:pathLst>
              <a:path w="340994" h="0">
                <a:moveTo>
                  <a:pt x="0" y="0"/>
                </a:moveTo>
                <a:lnTo>
                  <a:pt x="340815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827489" y="1663272"/>
            <a:ext cx="205104" cy="144780"/>
          </a:xfrm>
          <a:custGeom>
            <a:avLst/>
            <a:gdLst/>
            <a:ahLst/>
            <a:cxnLst/>
            <a:rect l="l" t="t" r="r" b="b"/>
            <a:pathLst>
              <a:path w="205105" h="144780">
                <a:moveTo>
                  <a:pt x="0" y="144661"/>
                </a:moveTo>
                <a:lnTo>
                  <a:pt x="204597" y="144661"/>
                </a:lnTo>
                <a:lnTo>
                  <a:pt x="204597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827489" y="1663272"/>
            <a:ext cx="205104" cy="144780"/>
          </a:xfrm>
          <a:custGeom>
            <a:avLst/>
            <a:gdLst/>
            <a:ahLst/>
            <a:cxnLst/>
            <a:rect l="l" t="t" r="r" b="b"/>
            <a:pathLst>
              <a:path w="205105" h="144780">
                <a:moveTo>
                  <a:pt x="0" y="144661"/>
                </a:moveTo>
                <a:lnTo>
                  <a:pt x="204597" y="144661"/>
                </a:lnTo>
                <a:lnTo>
                  <a:pt x="204597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027333" y="1736463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976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100309" y="1663272"/>
            <a:ext cx="68580" cy="144780"/>
          </a:xfrm>
          <a:custGeom>
            <a:avLst/>
            <a:gdLst/>
            <a:ahLst/>
            <a:cxnLst/>
            <a:rect l="l" t="t" r="r" b="b"/>
            <a:pathLst>
              <a:path w="68580" h="144780">
                <a:moveTo>
                  <a:pt x="0" y="144661"/>
                </a:moveTo>
                <a:lnTo>
                  <a:pt x="68222" y="144661"/>
                </a:lnTo>
                <a:lnTo>
                  <a:pt x="68222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100309" y="1663272"/>
            <a:ext cx="68580" cy="144780"/>
          </a:xfrm>
          <a:custGeom>
            <a:avLst/>
            <a:gdLst/>
            <a:ahLst/>
            <a:cxnLst/>
            <a:rect l="l" t="t" r="r" b="b"/>
            <a:pathLst>
              <a:path w="68580" h="144780">
                <a:moveTo>
                  <a:pt x="0" y="144661"/>
                </a:moveTo>
                <a:lnTo>
                  <a:pt x="68222" y="144661"/>
                </a:lnTo>
                <a:lnTo>
                  <a:pt x="68222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236610" y="1663272"/>
            <a:ext cx="205104" cy="144780"/>
          </a:xfrm>
          <a:custGeom>
            <a:avLst/>
            <a:gdLst/>
            <a:ahLst/>
            <a:cxnLst/>
            <a:rect l="l" t="t" r="r" b="b"/>
            <a:pathLst>
              <a:path w="205104" h="144780">
                <a:moveTo>
                  <a:pt x="0" y="144661"/>
                </a:moveTo>
                <a:lnTo>
                  <a:pt x="204525" y="144661"/>
                </a:lnTo>
                <a:lnTo>
                  <a:pt x="204525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36610" y="1663272"/>
            <a:ext cx="205104" cy="144780"/>
          </a:xfrm>
          <a:custGeom>
            <a:avLst/>
            <a:gdLst/>
            <a:ahLst/>
            <a:cxnLst/>
            <a:rect l="l" t="t" r="r" b="b"/>
            <a:pathLst>
              <a:path w="205104" h="144780">
                <a:moveTo>
                  <a:pt x="0" y="144661"/>
                </a:moveTo>
                <a:lnTo>
                  <a:pt x="204525" y="144661"/>
                </a:lnTo>
                <a:lnTo>
                  <a:pt x="204525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68396" y="1735713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 h="0">
                <a:moveTo>
                  <a:pt x="0" y="0"/>
                </a:moveTo>
                <a:lnTo>
                  <a:pt x="6821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577590" y="1663272"/>
            <a:ext cx="68580" cy="144780"/>
          </a:xfrm>
          <a:custGeom>
            <a:avLst/>
            <a:gdLst/>
            <a:ahLst/>
            <a:cxnLst/>
            <a:rect l="l" t="t" r="r" b="b"/>
            <a:pathLst>
              <a:path w="68579" h="144780">
                <a:moveTo>
                  <a:pt x="0" y="144661"/>
                </a:moveTo>
                <a:lnTo>
                  <a:pt x="68151" y="144661"/>
                </a:lnTo>
                <a:lnTo>
                  <a:pt x="68151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577590" y="1663272"/>
            <a:ext cx="68580" cy="144780"/>
          </a:xfrm>
          <a:custGeom>
            <a:avLst/>
            <a:gdLst/>
            <a:ahLst/>
            <a:cxnLst/>
            <a:rect l="l" t="t" r="r" b="b"/>
            <a:pathLst>
              <a:path w="68579" h="144780">
                <a:moveTo>
                  <a:pt x="0" y="144661"/>
                </a:moveTo>
                <a:lnTo>
                  <a:pt x="68151" y="144661"/>
                </a:lnTo>
                <a:lnTo>
                  <a:pt x="68151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41216" y="1735713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 h="0">
                <a:moveTo>
                  <a:pt x="0" y="0"/>
                </a:moveTo>
                <a:lnTo>
                  <a:pt x="136373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47175" y="1735713"/>
            <a:ext cx="93980" cy="1905"/>
          </a:xfrm>
          <a:custGeom>
            <a:avLst/>
            <a:gdLst/>
            <a:ahLst/>
            <a:cxnLst/>
            <a:rect l="l" t="t" r="r" b="b"/>
            <a:pathLst>
              <a:path w="93979" h="1905">
                <a:moveTo>
                  <a:pt x="0" y="0"/>
                </a:moveTo>
                <a:lnTo>
                  <a:pt x="93726" y="14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712464" y="1663272"/>
            <a:ext cx="796925" cy="144780"/>
          </a:xfrm>
          <a:custGeom>
            <a:avLst/>
            <a:gdLst/>
            <a:ahLst/>
            <a:cxnLst/>
            <a:rect l="l" t="t" r="r" b="b"/>
            <a:pathLst>
              <a:path w="796925" h="144780">
                <a:moveTo>
                  <a:pt x="0" y="144661"/>
                </a:moveTo>
                <a:lnTo>
                  <a:pt x="796885" y="144661"/>
                </a:lnTo>
                <a:lnTo>
                  <a:pt x="796885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12464" y="1663272"/>
            <a:ext cx="796925" cy="144780"/>
          </a:xfrm>
          <a:custGeom>
            <a:avLst/>
            <a:gdLst/>
            <a:ahLst/>
            <a:cxnLst/>
            <a:rect l="l" t="t" r="r" b="b"/>
            <a:pathLst>
              <a:path w="796925" h="144780">
                <a:moveTo>
                  <a:pt x="0" y="144661"/>
                </a:moveTo>
                <a:lnTo>
                  <a:pt x="796885" y="144661"/>
                </a:lnTo>
                <a:lnTo>
                  <a:pt x="796885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600218" y="1663272"/>
            <a:ext cx="205104" cy="144780"/>
          </a:xfrm>
          <a:custGeom>
            <a:avLst/>
            <a:gdLst/>
            <a:ahLst/>
            <a:cxnLst/>
            <a:rect l="l" t="t" r="r" b="b"/>
            <a:pathLst>
              <a:path w="205104" h="144780">
                <a:moveTo>
                  <a:pt x="0" y="144661"/>
                </a:moveTo>
                <a:lnTo>
                  <a:pt x="204525" y="144661"/>
                </a:lnTo>
                <a:lnTo>
                  <a:pt x="204525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600218" y="1663272"/>
            <a:ext cx="205104" cy="144780"/>
          </a:xfrm>
          <a:custGeom>
            <a:avLst/>
            <a:gdLst/>
            <a:ahLst/>
            <a:cxnLst/>
            <a:rect l="l" t="t" r="r" b="b"/>
            <a:pathLst>
              <a:path w="205104" h="144780">
                <a:moveTo>
                  <a:pt x="0" y="144661"/>
                </a:moveTo>
                <a:lnTo>
                  <a:pt x="204525" y="144661"/>
                </a:lnTo>
                <a:lnTo>
                  <a:pt x="204525" y="0"/>
                </a:lnTo>
                <a:lnTo>
                  <a:pt x="0" y="0"/>
                </a:lnTo>
                <a:lnTo>
                  <a:pt x="0" y="14466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510771" y="1735713"/>
            <a:ext cx="93980" cy="1905"/>
          </a:xfrm>
          <a:custGeom>
            <a:avLst/>
            <a:gdLst/>
            <a:ahLst/>
            <a:cxnLst/>
            <a:rect l="l" t="t" r="r" b="b"/>
            <a:pathLst>
              <a:path w="93979" h="1905">
                <a:moveTo>
                  <a:pt x="0" y="0"/>
                </a:moveTo>
                <a:lnTo>
                  <a:pt x="93726" y="149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804806" y="1735713"/>
            <a:ext cx="271780" cy="0"/>
          </a:xfrm>
          <a:custGeom>
            <a:avLst/>
            <a:gdLst/>
            <a:ahLst/>
            <a:cxnLst/>
            <a:rect l="l" t="t" r="r" b="b"/>
            <a:pathLst>
              <a:path w="271779" h="0">
                <a:moveTo>
                  <a:pt x="0" y="0"/>
                </a:moveTo>
                <a:lnTo>
                  <a:pt x="271265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5087502" y="1661188"/>
            <a:ext cx="13589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69005" y="1661188"/>
            <a:ext cx="13589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73109" y="1869811"/>
            <a:ext cx="5350510" cy="688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99235">
              <a:lnSpc>
                <a:spcPct val="100000"/>
              </a:lnSpc>
            </a:pPr>
            <a:r>
              <a:rPr dirty="0" sz="1400" spc="-20" b="1">
                <a:solidFill>
                  <a:srgbClr val="C5102E"/>
                </a:solidFill>
                <a:latin typeface="Times New Roman"/>
                <a:cs typeface="Times New Roman"/>
              </a:rPr>
              <a:t>(S/T-</a:t>
            </a:r>
            <a:r>
              <a:rPr dirty="0" sz="1400" spc="-20" b="1">
                <a:solidFill>
                  <a:srgbClr val="C0504D"/>
                </a:solidFill>
                <a:latin typeface="Times New Roman"/>
                <a:cs typeface="Times New Roman"/>
              </a:rPr>
              <a:t>P</a:t>
            </a:r>
            <a:r>
              <a:rPr dirty="0" sz="1400" spc="-20" b="1">
                <a:solidFill>
                  <a:srgbClr val="C5102E"/>
                </a:solidFill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5" b="1">
                <a:solidFill>
                  <a:srgbClr val="9E0D03"/>
                </a:solidFill>
                <a:latin typeface="Arial"/>
                <a:cs typeface="Arial"/>
              </a:rPr>
              <a:t>Topographic </a:t>
            </a:r>
            <a:r>
              <a:rPr dirty="0" sz="1400" spc="-5" b="1">
                <a:solidFill>
                  <a:srgbClr val="9E0D03"/>
                </a:solidFill>
                <a:latin typeface="Arial"/>
                <a:cs typeface="Arial"/>
              </a:rPr>
              <a:t>regulation of cytoskeletal protein</a:t>
            </a:r>
            <a:r>
              <a:rPr dirty="0" sz="1400" spc="-55" b="1">
                <a:solidFill>
                  <a:srgbClr val="9E0D03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9E0D03"/>
                </a:solidFill>
                <a:latin typeface="Arial"/>
                <a:cs typeface="Arial"/>
              </a:rPr>
              <a:t>phosphorylation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96960" y="1683756"/>
            <a:ext cx="45720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12 </a:t>
            </a:r>
            <a:r>
              <a:rPr dirty="0" sz="1200" b="1">
                <a:latin typeface="Times New Roman"/>
                <a:cs typeface="Times New Roman"/>
              </a:rPr>
              <a:t>-</a:t>
            </a:r>
            <a:r>
              <a:rPr dirty="0" sz="1200" spc="-1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24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539112" y="998550"/>
            <a:ext cx="423545" cy="457200"/>
          </a:xfrm>
          <a:custGeom>
            <a:avLst/>
            <a:gdLst/>
            <a:ahLst/>
            <a:cxnLst/>
            <a:rect l="l" t="t" r="r" b="b"/>
            <a:pathLst>
              <a:path w="423545" h="457200">
                <a:moveTo>
                  <a:pt x="0" y="456772"/>
                </a:moveTo>
                <a:lnTo>
                  <a:pt x="423266" y="456772"/>
                </a:lnTo>
                <a:lnTo>
                  <a:pt x="423266" y="0"/>
                </a:lnTo>
                <a:lnTo>
                  <a:pt x="0" y="0"/>
                </a:lnTo>
                <a:lnTo>
                  <a:pt x="0" y="4567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30843" y="142295"/>
            <a:ext cx="8684260" cy="14331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49245" marR="5080" indent="-2837180">
              <a:lnSpc>
                <a:spcPct val="103499"/>
              </a:lnSpc>
            </a:pP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In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mature </a:t>
            </a:r>
            <a:r>
              <a:rPr dirty="0" sz="1700" spc="-10" b="1">
                <a:solidFill>
                  <a:srgbClr val="0000FF"/>
                </a:solidFill>
                <a:latin typeface="Times New Roman"/>
                <a:cs typeface="Times New Roman"/>
              </a:rPr>
              <a:t>neurons </a:t>
            </a:r>
            <a:r>
              <a:rPr dirty="0" sz="1700" b="1">
                <a:solidFill>
                  <a:srgbClr val="0000FF"/>
                </a:solidFill>
                <a:latin typeface="Times New Roman"/>
                <a:cs typeface="Times New Roman"/>
              </a:rPr>
              <a:t>cytoskeletal </a:t>
            </a:r>
            <a:r>
              <a:rPr dirty="0" sz="1700" spc="-10" b="1">
                <a:solidFill>
                  <a:srgbClr val="0000FF"/>
                </a:solidFill>
                <a:latin typeface="Times New Roman"/>
                <a:cs typeface="Times New Roman"/>
              </a:rPr>
              <a:t>protein </a:t>
            </a:r>
            <a:r>
              <a:rPr dirty="0" sz="1700" b="1">
                <a:solidFill>
                  <a:srgbClr val="0000FF"/>
                </a:solidFill>
                <a:latin typeface="Times New Roman"/>
                <a:cs typeface="Times New Roman"/>
              </a:rPr>
              <a:t>phosphorylation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is </a:t>
            </a:r>
            <a:r>
              <a:rPr dirty="0" sz="1700" b="1">
                <a:solidFill>
                  <a:srgbClr val="0000FF"/>
                </a:solidFill>
                <a:latin typeface="Times New Roman"/>
                <a:cs typeface="Times New Roman"/>
              </a:rPr>
              <a:t>topographically </a:t>
            </a:r>
            <a:r>
              <a:rPr dirty="0" sz="1700" b="1">
                <a:solidFill>
                  <a:srgbClr val="0000FF"/>
                </a:solidFill>
                <a:latin typeface="Times New Roman"/>
                <a:cs typeface="Times New Roman"/>
              </a:rPr>
              <a:t>&amp;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tightly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regulated 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under </a:t>
            </a:r>
            <a:r>
              <a:rPr dirty="0" sz="1700" b="1">
                <a:solidFill>
                  <a:srgbClr val="0000FF"/>
                </a:solidFill>
                <a:latin typeface="Times New Roman"/>
                <a:cs typeface="Times New Roman"/>
              </a:rPr>
              <a:t>physiological</a:t>
            </a:r>
            <a:r>
              <a:rPr dirty="0" sz="1700" spc="-7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conditions.</a:t>
            </a:r>
            <a:endParaRPr sz="1700">
              <a:latin typeface="Times New Roman"/>
              <a:cs typeface="Times New Roman"/>
            </a:endParaRPr>
          </a:p>
          <a:p>
            <a:pPr marL="6178550">
              <a:lnSpc>
                <a:spcPct val="100000"/>
              </a:lnSpc>
              <a:spcBef>
                <a:spcPts val="260"/>
              </a:spcBef>
            </a:pPr>
            <a:r>
              <a:rPr dirty="0" sz="1400" spc="-20" b="1">
                <a:solidFill>
                  <a:srgbClr val="C5102E"/>
                </a:solidFill>
                <a:latin typeface="Times New Roman"/>
                <a:cs typeface="Times New Roman"/>
              </a:rPr>
              <a:t>(S/T-</a:t>
            </a:r>
            <a:r>
              <a:rPr dirty="0" sz="1400" spc="-20" b="1">
                <a:solidFill>
                  <a:srgbClr val="C0504D"/>
                </a:solidFill>
                <a:latin typeface="Times New Roman"/>
                <a:cs typeface="Times New Roman"/>
              </a:rPr>
              <a:t>P</a:t>
            </a:r>
            <a:r>
              <a:rPr dirty="0" sz="1400" spc="-20" b="1">
                <a:solidFill>
                  <a:srgbClr val="C5102E"/>
                </a:solidFill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algn="r" marR="190246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40 </a:t>
            </a:r>
            <a:r>
              <a:rPr dirty="0" sz="1200" b="1">
                <a:latin typeface="Times New Roman"/>
                <a:cs typeface="Times New Roman"/>
              </a:rPr>
              <a:t>-</a:t>
            </a:r>
            <a:r>
              <a:rPr dirty="0" sz="1200" spc="-11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&gt;100</a:t>
            </a:r>
            <a:endParaRPr sz="1200">
              <a:latin typeface="Times New Roman"/>
              <a:cs typeface="Times New Roman"/>
            </a:endParaRPr>
          </a:p>
          <a:p>
            <a:pPr algn="ctr" marL="635635">
              <a:lnSpc>
                <a:spcPct val="100000"/>
              </a:lnSpc>
              <a:spcBef>
                <a:spcPts val="155"/>
              </a:spcBef>
            </a:pPr>
            <a:r>
              <a:rPr dirty="0" sz="1400" spc="-5" b="1">
                <a:solidFill>
                  <a:srgbClr val="DC2032"/>
                </a:solidFill>
                <a:latin typeface="Times New Roman"/>
                <a:cs typeface="Times New Roman"/>
              </a:rPr>
              <a:t>(Ser) </a:t>
            </a:r>
            <a:r>
              <a:rPr dirty="0" sz="1400" spc="-5" b="1">
                <a:solidFill>
                  <a:srgbClr val="DC2032"/>
                </a:solidFill>
                <a:latin typeface="Times New Roman"/>
                <a:cs typeface="Times New Roman"/>
              </a:rPr>
              <a:t>S/T</a:t>
            </a:r>
            <a:r>
              <a:rPr dirty="0" sz="1400" spc="-110" b="1">
                <a:solidFill>
                  <a:srgbClr val="DC2032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DC2032"/>
                </a:solidFill>
                <a:latin typeface="Times New Roman"/>
                <a:cs typeface="Times New Roman"/>
              </a:rPr>
              <a:t>(Thr)-</a:t>
            </a:r>
            <a:r>
              <a:rPr dirty="0" sz="1400" b="1">
                <a:solidFill>
                  <a:srgbClr val="C0504D"/>
                </a:solidFill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92124" y="5024501"/>
            <a:ext cx="1717674" cy="16810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955349" y="4741457"/>
            <a:ext cx="81153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No</a:t>
            </a:r>
            <a:r>
              <a:rPr dirty="0" sz="1800" spc="-10" b="1">
                <a:latin typeface="Arial"/>
                <a:cs typeface="Arial"/>
              </a:rPr>
              <a:t>rm</a:t>
            </a:r>
            <a:r>
              <a:rPr dirty="0" sz="1800" spc="-10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99893" y="1630683"/>
            <a:ext cx="273685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25">
                <a:latin typeface="Arial"/>
                <a:cs typeface="Arial"/>
              </a:rPr>
              <a:t>T</a:t>
            </a:r>
            <a:r>
              <a:rPr dirty="0" sz="1200" spc="-5">
                <a:latin typeface="Arial"/>
                <a:cs typeface="Arial"/>
              </a:rPr>
              <a:t>au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1" y="1547155"/>
            <a:ext cx="8988425" cy="3680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</a:pPr>
            <a:r>
              <a:rPr dirty="0" sz="2400" spc="-5" b="1">
                <a:latin typeface="Arial"/>
                <a:cs typeface="Arial"/>
              </a:rPr>
              <a:t>Cdk5, </a:t>
            </a:r>
            <a:r>
              <a:rPr dirty="0" sz="2400" spc="-10" b="1">
                <a:latin typeface="Arial"/>
                <a:cs typeface="Arial"/>
              </a:rPr>
              <a:t>Cyclin </a:t>
            </a:r>
            <a:r>
              <a:rPr dirty="0" sz="2400" spc="-5" b="1">
                <a:latin typeface="Arial"/>
                <a:cs typeface="Arial"/>
              </a:rPr>
              <a:t>dependent </a:t>
            </a:r>
            <a:r>
              <a:rPr dirty="0" sz="2400" b="1">
                <a:latin typeface="Arial"/>
                <a:cs typeface="Arial"/>
              </a:rPr>
              <a:t>kinase </a:t>
            </a:r>
            <a:r>
              <a:rPr dirty="0" sz="2400" spc="-5" b="1">
                <a:latin typeface="Arial"/>
                <a:cs typeface="Arial"/>
              </a:rPr>
              <a:t>5, A neuron specific</a:t>
            </a:r>
            <a:r>
              <a:rPr dirty="0" sz="2400" spc="-13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Cdk;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"/>
              </a:spcBef>
            </a:pPr>
            <a:endParaRPr sz="25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2400">
                <a:latin typeface="Arial"/>
                <a:cs typeface="Arial"/>
              </a:rPr>
              <a:t>While </a:t>
            </a:r>
            <a:r>
              <a:rPr dirty="0" sz="2400" spc="-5">
                <a:latin typeface="Arial"/>
                <a:cs typeface="Arial"/>
              </a:rPr>
              <a:t>studying </a:t>
            </a:r>
            <a:r>
              <a:rPr dirty="0" sz="2400">
                <a:latin typeface="Arial"/>
                <a:cs typeface="Arial"/>
              </a:rPr>
              <a:t>the compartment </a:t>
            </a:r>
            <a:r>
              <a:rPr dirty="0" sz="2400" spc="-5">
                <a:latin typeface="Arial"/>
                <a:cs typeface="Arial"/>
              </a:rPr>
              <a:t>specific phosphorylation of  </a:t>
            </a:r>
            <a:r>
              <a:rPr dirty="0" sz="2400" spc="-5">
                <a:latin typeface="Arial"/>
                <a:cs typeface="Arial"/>
              </a:rPr>
              <a:t>neuronal </a:t>
            </a:r>
            <a:r>
              <a:rPr dirty="0" sz="2400">
                <a:latin typeface="Arial"/>
                <a:cs typeface="Arial"/>
              </a:rPr>
              <a:t>cytoskelelal </a:t>
            </a:r>
            <a:r>
              <a:rPr dirty="0" sz="2400" spc="-5">
                <a:latin typeface="Arial"/>
                <a:cs typeface="Arial"/>
              </a:rPr>
              <a:t>proteins on </a:t>
            </a:r>
            <a:r>
              <a:rPr dirty="0" sz="2400">
                <a:latin typeface="Arial"/>
                <a:cs typeface="Arial"/>
              </a:rPr>
              <a:t>proline-directed </a:t>
            </a:r>
            <a:r>
              <a:rPr dirty="0" sz="2400" spc="-5">
                <a:latin typeface="Arial"/>
                <a:cs typeface="Arial"/>
              </a:rPr>
              <a:t>serine  </a:t>
            </a:r>
            <a:r>
              <a:rPr dirty="0" sz="2400">
                <a:latin typeface="Arial"/>
                <a:cs typeface="Arial"/>
              </a:rPr>
              <a:t>(Ser)/threonine (Thr) </a:t>
            </a:r>
            <a:r>
              <a:rPr dirty="0" sz="2400" spc="-5">
                <a:latin typeface="Arial"/>
                <a:cs typeface="Arial"/>
              </a:rPr>
              <a:t>residues, we discovered </a:t>
            </a:r>
            <a:r>
              <a:rPr dirty="0" sz="2400">
                <a:latin typeface="Arial"/>
                <a:cs typeface="Arial"/>
              </a:rPr>
              <a:t>cyclin- </a:t>
            </a:r>
            <a:r>
              <a:rPr dirty="0" sz="2400" spc="-5">
                <a:latin typeface="Arial"/>
                <a:cs typeface="Arial"/>
              </a:rPr>
              <a:t>dependent  </a:t>
            </a:r>
            <a:r>
              <a:rPr dirty="0" sz="2400" spc="-5">
                <a:latin typeface="Arial"/>
                <a:cs typeface="Arial"/>
              </a:rPr>
              <a:t>kinase 5, (Cdk5), is the </a:t>
            </a:r>
            <a:r>
              <a:rPr dirty="0" sz="2400">
                <a:latin typeface="Arial"/>
                <a:cs typeface="Arial"/>
              </a:rPr>
              <a:t>major </a:t>
            </a:r>
            <a:r>
              <a:rPr dirty="0" sz="2400" spc="-5">
                <a:latin typeface="Arial"/>
                <a:cs typeface="Arial"/>
              </a:rPr>
              <a:t>kinase involved in </a:t>
            </a:r>
            <a:r>
              <a:rPr dirty="0" sz="2400">
                <a:latin typeface="Arial"/>
                <a:cs typeface="Arial"/>
              </a:rPr>
              <a:t>the </a:t>
            </a:r>
            <a:r>
              <a:rPr dirty="0" sz="2400" spc="-5">
                <a:latin typeface="Arial"/>
                <a:cs typeface="Arial"/>
              </a:rPr>
              <a:t>regulation of  </a:t>
            </a:r>
            <a:r>
              <a:rPr dirty="0" sz="2400" spc="-5">
                <a:latin typeface="Arial"/>
                <a:cs typeface="Arial"/>
              </a:rPr>
              <a:t>phosphorylation </a:t>
            </a:r>
            <a:r>
              <a:rPr dirty="0" sz="2400">
                <a:latin typeface="Arial"/>
                <a:cs typeface="Arial"/>
              </a:rPr>
              <a:t>in the </a:t>
            </a:r>
            <a:r>
              <a:rPr dirty="0" sz="2400" spc="-5">
                <a:latin typeface="Arial"/>
                <a:cs typeface="Arial"/>
              </a:rPr>
              <a:t>nervous </a:t>
            </a:r>
            <a:r>
              <a:rPr dirty="0" sz="2400">
                <a:latin typeface="Arial"/>
                <a:cs typeface="Arial"/>
              </a:rPr>
              <a:t>system. </a:t>
            </a:r>
            <a:r>
              <a:rPr dirty="0" sz="2400" spc="-5">
                <a:latin typeface="Arial"/>
                <a:cs typeface="Arial"/>
              </a:rPr>
              <a:t>Cdk5 is a multifunctional  </a:t>
            </a:r>
            <a:r>
              <a:rPr dirty="0" sz="2400" spc="-5">
                <a:latin typeface="Arial"/>
                <a:cs typeface="Arial"/>
              </a:rPr>
              <a:t>kinase </a:t>
            </a:r>
            <a:r>
              <a:rPr dirty="0" sz="2400">
                <a:latin typeface="Arial"/>
                <a:cs typeface="Arial"/>
              </a:rPr>
              <a:t>,essential for </a:t>
            </a:r>
            <a:r>
              <a:rPr dirty="0" sz="2400" spc="-5">
                <a:latin typeface="Arial"/>
                <a:cs typeface="Arial"/>
              </a:rPr>
              <a:t>neuronal survival and plays a </a:t>
            </a:r>
            <a:r>
              <a:rPr dirty="0" sz="2400">
                <a:latin typeface="Arial"/>
                <a:cs typeface="Arial"/>
              </a:rPr>
              <a:t>key </a:t>
            </a:r>
            <a:r>
              <a:rPr dirty="0" sz="2400" spc="-5">
                <a:latin typeface="Arial"/>
                <a:cs typeface="Arial"/>
              </a:rPr>
              <a:t>role in </a:t>
            </a:r>
            <a:r>
              <a:rPr dirty="0" sz="2400">
                <a:latin typeface="Arial"/>
                <a:cs typeface="Arial"/>
              </a:rPr>
              <a:t>the  </a:t>
            </a:r>
            <a:r>
              <a:rPr dirty="0" sz="2400" spc="-5">
                <a:latin typeface="Arial"/>
                <a:cs typeface="Arial"/>
              </a:rPr>
              <a:t>nervous </a:t>
            </a:r>
            <a:r>
              <a:rPr dirty="0" sz="2400">
                <a:latin typeface="Arial"/>
                <a:cs typeface="Arial"/>
              </a:rPr>
              <a:t>system </a:t>
            </a:r>
            <a:r>
              <a:rPr dirty="0" sz="2400" spc="-5">
                <a:latin typeface="Arial"/>
                <a:cs typeface="Arial"/>
              </a:rPr>
              <a:t>development, maturation </a:t>
            </a:r>
            <a:r>
              <a:rPr dirty="0" sz="2400">
                <a:latin typeface="Arial"/>
                <a:cs typeface="Arial"/>
              </a:rPr>
              <a:t>of mammalian nervous  </a:t>
            </a:r>
            <a:r>
              <a:rPr dirty="0" sz="2400">
                <a:latin typeface="Arial"/>
                <a:cs typeface="Arial"/>
              </a:rPr>
              <a:t>system </a:t>
            </a:r>
            <a:r>
              <a:rPr dirty="0" sz="2400" spc="-5">
                <a:latin typeface="Arial"/>
                <a:cs typeface="Arial"/>
              </a:rPr>
              <a:t>and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neurodegeneration.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0065" y="885561"/>
            <a:ext cx="8054975" cy="13036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1125" marR="5080" indent="-98425">
              <a:lnSpc>
                <a:spcPct val="100000"/>
              </a:lnSpc>
              <a:buChar char="•"/>
              <a:tabLst>
                <a:tab pos="236220" algn="l"/>
              </a:tabLst>
            </a:pPr>
            <a:r>
              <a:rPr dirty="0" sz="2800" spc="-5">
                <a:solidFill>
                  <a:srgbClr val="C0504D"/>
                </a:solidFill>
                <a:latin typeface="Arial"/>
                <a:cs typeface="Arial"/>
              </a:rPr>
              <a:t>Cdk5 is unique among the Cdk family of kinases;  </a:t>
            </a:r>
            <a:r>
              <a:rPr dirty="0" sz="2800" spc="-5">
                <a:solidFill>
                  <a:srgbClr val="C0504D"/>
                </a:solidFill>
              </a:rPr>
              <a:t>it is </a:t>
            </a:r>
            <a:r>
              <a:rPr dirty="0" sz="2800" spc="-5"/>
              <a:t>not </a:t>
            </a:r>
            <a:r>
              <a:rPr dirty="0" sz="2800">
                <a:solidFill>
                  <a:srgbClr val="C0504D"/>
                </a:solidFill>
              </a:rPr>
              <a:t>activated </a:t>
            </a:r>
            <a:r>
              <a:rPr dirty="0" sz="2800" spc="-5">
                <a:solidFill>
                  <a:srgbClr val="C0504D"/>
                </a:solidFill>
              </a:rPr>
              <a:t>by a </a:t>
            </a:r>
            <a:r>
              <a:rPr dirty="0" sz="2800">
                <a:solidFill>
                  <a:srgbClr val="C0504D"/>
                </a:solidFill>
              </a:rPr>
              <a:t>cyclin, although it </a:t>
            </a:r>
            <a:r>
              <a:rPr dirty="0" sz="2800" spc="-5">
                <a:solidFill>
                  <a:srgbClr val="C0504D"/>
                </a:solidFill>
              </a:rPr>
              <a:t>binds with  </a:t>
            </a:r>
            <a:r>
              <a:rPr dirty="0" sz="2800" spc="-5">
                <a:solidFill>
                  <a:srgbClr val="C0504D"/>
                </a:solidFill>
              </a:rPr>
              <a:t>cyclin</a:t>
            </a:r>
            <a:r>
              <a:rPr dirty="0" sz="2800" spc="-70">
                <a:solidFill>
                  <a:srgbClr val="C0504D"/>
                </a:solidFill>
              </a:rPr>
              <a:t> </a:t>
            </a:r>
            <a:r>
              <a:rPr dirty="0" sz="2800" spc="-5">
                <a:solidFill>
                  <a:srgbClr val="C0504D"/>
                </a:solidFill>
              </a:rPr>
              <a:t>D/E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3843" y="2593052"/>
            <a:ext cx="7599680" cy="2980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87325" marR="5080" indent="-98425">
              <a:lnSpc>
                <a:spcPct val="100000"/>
              </a:lnSpc>
              <a:buChar char="•"/>
              <a:tabLst>
                <a:tab pos="291465" algn="l"/>
              </a:tabLst>
            </a:pPr>
            <a:r>
              <a:rPr dirty="0" sz="2800" spc="-5">
                <a:solidFill>
                  <a:srgbClr val="C0504D"/>
                </a:solidFill>
                <a:latin typeface="Arial"/>
                <a:cs typeface="Arial"/>
              </a:rPr>
              <a:t>Activity is </a:t>
            </a:r>
            <a:r>
              <a:rPr dirty="0" sz="2800">
                <a:solidFill>
                  <a:srgbClr val="C0504D"/>
                </a:solidFill>
                <a:latin typeface="Arial"/>
                <a:cs typeface="Arial"/>
              </a:rPr>
              <a:t>found </a:t>
            </a:r>
            <a:r>
              <a:rPr dirty="0" sz="2800" spc="-5">
                <a:solidFill>
                  <a:srgbClr val="C0504D"/>
                </a:solidFill>
                <a:latin typeface="Arial"/>
                <a:cs typeface="Arial"/>
              </a:rPr>
              <a:t>primarily in </a:t>
            </a:r>
            <a:r>
              <a:rPr dirty="0" sz="2800">
                <a:solidFill>
                  <a:srgbClr val="C0504D"/>
                </a:solidFill>
                <a:latin typeface="Arial"/>
                <a:cs typeface="Arial"/>
              </a:rPr>
              <a:t>neurons due </a:t>
            </a:r>
            <a:r>
              <a:rPr dirty="0" sz="2800" spc="-5">
                <a:solidFill>
                  <a:srgbClr val="C0504D"/>
                </a:solidFill>
                <a:latin typeface="Arial"/>
                <a:cs typeface="Arial"/>
              </a:rPr>
              <a:t>to </a:t>
            </a:r>
            <a:r>
              <a:rPr dirty="0" sz="2800">
                <a:solidFill>
                  <a:srgbClr val="C0504D"/>
                </a:solidFill>
                <a:latin typeface="Arial"/>
                <a:cs typeface="Arial"/>
              </a:rPr>
              <a:t>its  </a:t>
            </a:r>
            <a:r>
              <a:rPr dirty="0" sz="2800" spc="-5">
                <a:solidFill>
                  <a:srgbClr val="C0504D"/>
                </a:solidFill>
                <a:latin typeface="Arial"/>
                <a:cs typeface="Arial"/>
              </a:rPr>
              <a:t>association with neuron </a:t>
            </a:r>
            <a:r>
              <a:rPr dirty="0" sz="2800">
                <a:solidFill>
                  <a:srgbClr val="C0504D"/>
                </a:solidFill>
                <a:latin typeface="Arial"/>
                <a:cs typeface="Arial"/>
              </a:rPr>
              <a:t>specific </a:t>
            </a:r>
            <a:r>
              <a:rPr dirty="0" sz="2800" spc="-5">
                <a:solidFill>
                  <a:srgbClr val="C0504D"/>
                </a:solidFill>
                <a:latin typeface="Arial"/>
                <a:cs typeface="Arial"/>
              </a:rPr>
              <a:t>molecules p35  </a:t>
            </a:r>
            <a:r>
              <a:rPr dirty="0" sz="2800" spc="-5">
                <a:solidFill>
                  <a:srgbClr val="C0504D"/>
                </a:solidFill>
                <a:latin typeface="Arial"/>
                <a:cs typeface="Arial"/>
              </a:rPr>
              <a:t>and</a:t>
            </a:r>
            <a:r>
              <a:rPr dirty="0" sz="2800" spc="-9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C0504D"/>
                </a:solidFill>
                <a:latin typeface="Arial"/>
                <a:cs typeface="Arial"/>
              </a:rPr>
              <a:t>p39.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7"/>
              </a:spcBef>
              <a:buClr>
                <a:srgbClr val="C0504D"/>
              </a:buClr>
              <a:buFont typeface="Arial"/>
              <a:buChar char="•"/>
            </a:pPr>
            <a:endParaRPr sz="2900">
              <a:latin typeface="Times New Roman"/>
              <a:cs typeface="Times New Roman"/>
            </a:endParaRPr>
          </a:p>
          <a:p>
            <a:pPr lvl="1" marL="410845" indent="-223520">
              <a:lnSpc>
                <a:spcPct val="100000"/>
              </a:lnSpc>
              <a:buChar char="•"/>
              <a:tabLst>
                <a:tab pos="411480" algn="l"/>
              </a:tabLst>
            </a:pPr>
            <a:r>
              <a:rPr dirty="0" sz="2800" spc="-5">
                <a:solidFill>
                  <a:srgbClr val="C0504D"/>
                </a:solidFill>
                <a:latin typeface="Arial"/>
                <a:cs typeface="Arial"/>
              </a:rPr>
              <a:t>p35 is the major</a:t>
            </a:r>
            <a:r>
              <a:rPr dirty="0" sz="2800" spc="20">
                <a:solidFill>
                  <a:srgbClr val="C0504D"/>
                </a:solidFill>
                <a:latin typeface="Arial"/>
                <a:cs typeface="Arial"/>
              </a:rPr>
              <a:t> </a:t>
            </a:r>
            <a:r>
              <a:rPr dirty="0" sz="2800" spc="-20">
                <a:solidFill>
                  <a:srgbClr val="C0504D"/>
                </a:solidFill>
                <a:latin typeface="Arial"/>
                <a:cs typeface="Arial"/>
              </a:rPr>
              <a:t>activator.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dirty="0" sz="1800" spc="-5">
                <a:solidFill>
                  <a:srgbClr val="E3090C"/>
                </a:solidFill>
                <a:latin typeface="Arial"/>
                <a:cs typeface="Arial"/>
              </a:rPr>
              <a:t>Cdk5 is </a:t>
            </a:r>
            <a:r>
              <a:rPr dirty="0" sz="1800">
                <a:solidFill>
                  <a:srgbClr val="E3090C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E3090C"/>
                </a:solidFill>
                <a:latin typeface="Arial"/>
                <a:cs typeface="Arial"/>
              </a:rPr>
              <a:t>major kinase phosphorylating </a:t>
            </a:r>
            <a:r>
              <a:rPr dirty="0" sz="1800" spc="-15">
                <a:solidFill>
                  <a:srgbClr val="E3090C"/>
                </a:solidFill>
                <a:latin typeface="Arial"/>
                <a:cs typeface="Arial"/>
              </a:rPr>
              <a:t>S/T-P</a:t>
            </a:r>
            <a:r>
              <a:rPr dirty="0" sz="1800" spc="10">
                <a:solidFill>
                  <a:srgbClr val="E3090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E3090C"/>
                </a:solidFill>
                <a:latin typeface="Arial"/>
                <a:cs typeface="Arial"/>
              </a:rPr>
              <a:t>residues</a:t>
            </a:r>
            <a:endParaRPr sz="1800">
              <a:latin typeface="Arial"/>
              <a:cs typeface="Arial"/>
            </a:endParaRPr>
          </a:p>
          <a:p>
            <a:pPr marL="521334">
              <a:lnSpc>
                <a:spcPct val="100000"/>
              </a:lnSpc>
            </a:pPr>
            <a:r>
              <a:rPr dirty="0" sz="1800">
                <a:solidFill>
                  <a:srgbClr val="E3090C"/>
                </a:solidFill>
                <a:latin typeface="Arial"/>
                <a:cs typeface="Arial"/>
              </a:rPr>
              <a:t>in </a:t>
            </a:r>
            <a:r>
              <a:rPr dirty="0" sz="1800" spc="-5">
                <a:solidFill>
                  <a:srgbClr val="E3090C"/>
                </a:solidFill>
                <a:latin typeface="Arial"/>
                <a:cs typeface="Arial"/>
              </a:rPr>
              <a:t>the nervous</a:t>
            </a:r>
            <a:r>
              <a:rPr dirty="0" sz="1800" spc="-55">
                <a:solidFill>
                  <a:srgbClr val="E3090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E3090C"/>
                </a:solidFill>
                <a:latin typeface="Arial"/>
                <a:cs typeface="Arial"/>
              </a:rPr>
              <a:t>tissue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62206" y="47694"/>
            <a:ext cx="4957821" cy="6761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129404">
              <a:lnSpc>
                <a:spcPct val="100000"/>
              </a:lnSpc>
            </a:pPr>
            <a:r>
              <a:rPr dirty="0" spc="-5" b="1">
                <a:solidFill>
                  <a:srgbClr val="C5102E"/>
                </a:solidFill>
                <a:latin typeface="Times New Roman"/>
                <a:cs typeface="Times New Roman"/>
              </a:rPr>
              <a:t>C</a:t>
            </a:r>
            <a:r>
              <a:rPr dirty="0" spc="-10" b="1">
                <a:solidFill>
                  <a:srgbClr val="C5102E"/>
                </a:solidFill>
                <a:latin typeface="Times New Roman"/>
                <a:cs typeface="Times New Roman"/>
              </a:rPr>
              <a:t>d</a:t>
            </a:r>
            <a:r>
              <a:rPr dirty="0" spc="5" b="1">
                <a:solidFill>
                  <a:srgbClr val="C5102E"/>
                </a:solidFill>
                <a:latin typeface="Times New Roman"/>
                <a:cs typeface="Times New Roman"/>
              </a:rPr>
              <a:t>k</a:t>
            </a:r>
            <a:r>
              <a:rPr dirty="0" b="1">
                <a:solidFill>
                  <a:srgbClr val="C5102E"/>
                </a:solidFill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3450" y="1023864"/>
            <a:ext cx="8005445" cy="8648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0" b="1">
                <a:solidFill>
                  <a:srgbClr val="28FF2F"/>
                </a:solidFill>
                <a:latin typeface="Times New Roman"/>
                <a:cs typeface="Times New Roman"/>
              </a:rPr>
              <a:t>Cyclin </a:t>
            </a:r>
            <a:r>
              <a:rPr dirty="0" sz="2800" spc="-10" b="1">
                <a:solidFill>
                  <a:srgbClr val="28FF2F"/>
                </a:solidFill>
                <a:latin typeface="Times New Roman"/>
                <a:cs typeface="Times New Roman"/>
              </a:rPr>
              <a:t>dependent </a:t>
            </a:r>
            <a:r>
              <a:rPr dirty="0" sz="2800" spc="-5" b="1">
                <a:solidFill>
                  <a:srgbClr val="28FF2F"/>
                </a:solidFill>
                <a:latin typeface="Times New Roman"/>
                <a:cs typeface="Times New Roman"/>
              </a:rPr>
              <a:t>kinase </a:t>
            </a:r>
            <a:r>
              <a:rPr dirty="0" sz="2800" spc="-5" b="1">
                <a:solidFill>
                  <a:srgbClr val="28FF2F"/>
                </a:solidFill>
                <a:latin typeface="Times New Roman"/>
                <a:cs typeface="Times New Roman"/>
              </a:rPr>
              <a:t>5 </a:t>
            </a:r>
            <a:r>
              <a:rPr dirty="0" sz="2800" spc="-15" b="1">
                <a:solidFill>
                  <a:srgbClr val="28FF2F"/>
                </a:solidFill>
                <a:latin typeface="Times New Roman"/>
                <a:cs typeface="Times New Roman"/>
              </a:rPr>
              <a:t>(Cdk5):Yin </a:t>
            </a:r>
            <a:r>
              <a:rPr dirty="0" sz="2800" spc="-5" b="1">
                <a:solidFill>
                  <a:srgbClr val="28FF2F"/>
                </a:solidFill>
                <a:latin typeface="Times New Roman"/>
                <a:cs typeface="Times New Roman"/>
              </a:rPr>
              <a:t>&amp; </a:t>
            </a:r>
            <a:r>
              <a:rPr dirty="0" sz="2800" spc="-85" b="1">
                <a:solidFill>
                  <a:srgbClr val="28FF2F"/>
                </a:solidFill>
                <a:latin typeface="Times New Roman"/>
                <a:cs typeface="Times New Roman"/>
              </a:rPr>
              <a:t>Yang </a:t>
            </a:r>
            <a:r>
              <a:rPr dirty="0" sz="2800" spc="-5" b="1">
                <a:solidFill>
                  <a:srgbClr val="28FF2F"/>
                </a:solidFill>
                <a:latin typeface="Times New Roman"/>
                <a:cs typeface="Times New Roman"/>
              </a:rPr>
              <a:t>of</a:t>
            </a:r>
            <a:r>
              <a:rPr dirty="0" sz="2800" spc="155" b="1">
                <a:solidFill>
                  <a:srgbClr val="28FF2F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28FF2F"/>
                </a:solidFill>
                <a:latin typeface="Times New Roman"/>
                <a:cs typeface="Times New Roman"/>
              </a:rPr>
              <a:t>the</a:t>
            </a:r>
            <a:endParaRPr sz="2800">
              <a:latin typeface="Times New Roman"/>
              <a:cs typeface="Times New Roman"/>
            </a:endParaRPr>
          </a:p>
          <a:p>
            <a:pPr marL="2652395">
              <a:lnSpc>
                <a:spcPct val="100000"/>
              </a:lnSpc>
            </a:pPr>
            <a:r>
              <a:rPr dirty="0" sz="2800" spc="-10" b="1">
                <a:solidFill>
                  <a:srgbClr val="28FF2F"/>
                </a:solidFill>
                <a:latin typeface="Times New Roman"/>
                <a:cs typeface="Times New Roman"/>
              </a:rPr>
              <a:t>Nervous</a:t>
            </a:r>
            <a:r>
              <a:rPr dirty="0" sz="2800" spc="-55" b="1">
                <a:solidFill>
                  <a:srgbClr val="28FF2F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28FF2F"/>
                </a:solidFill>
                <a:latin typeface="Times New Roman"/>
                <a:cs typeface="Times New Roman"/>
              </a:rPr>
              <a:t>System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990700"/>
            <a:ext cx="6858000" cy="862330"/>
          </a:xfrm>
          <a:prstGeom prst="rect">
            <a:avLst/>
          </a:prstGeom>
          <a:ln w="12699">
            <a:solidFill>
              <a:srgbClr val="000000"/>
            </a:solidFill>
          </a:ln>
        </p:spPr>
        <p:txBody>
          <a:bodyPr wrap="square" lIns="0" tIns="32384" rIns="0" bIns="0" rtlCol="0" vert="horz">
            <a:spAutoFit/>
          </a:bodyPr>
          <a:lstStyle/>
          <a:p>
            <a:pPr marL="1132205">
              <a:lnSpc>
                <a:spcPct val="100000"/>
              </a:lnSpc>
              <a:spcBef>
                <a:spcPts val="254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Cdk5; </a:t>
            </a:r>
            <a:r>
              <a:rPr dirty="0" sz="2000" b="1" i="1">
                <a:solidFill>
                  <a:srgbClr val="0000FF"/>
                </a:solidFill>
                <a:latin typeface="Arial"/>
                <a:cs typeface="Arial"/>
              </a:rPr>
              <a:t>in vivo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dirty="0" sz="2000" b="1" i="1">
                <a:solidFill>
                  <a:srgbClr val="0000FF"/>
                </a:solidFill>
                <a:latin typeface="Arial"/>
                <a:cs typeface="Arial"/>
              </a:rPr>
              <a:t>in vitro</a:t>
            </a:r>
            <a:r>
              <a:rPr dirty="0" sz="2000" spc="-125" b="1" i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studies;</a:t>
            </a:r>
            <a:endParaRPr sz="20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  <a:spcBef>
                <a:spcPts val="1200"/>
              </a:spcBef>
            </a:pP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Activity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is Spatially and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Topographically</a:t>
            </a:r>
            <a:r>
              <a:rPr dirty="0" sz="2000" spc="-1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regulated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8178" y="2009650"/>
            <a:ext cx="142875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Cdk5 (-/-)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mice,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9677" y="2497354"/>
            <a:ext cx="6021070" cy="506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Embryonically lethal ( E16.5 - P0), </a:t>
            </a:r>
            <a:r>
              <a:rPr dirty="0" sz="1600" spc="-10">
                <a:latin typeface="Arial"/>
                <a:cs typeface="Arial"/>
              </a:rPr>
              <a:t>wide </a:t>
            </a:r>
            <a:r>
              <a:rPr dirty="0" sz="1600" spc="-5">
                <a:latin typeface="Arial"/>
                <a:cs typeface="Arial"/>
              </a:rPr>
              <a:t>spread defects in</a:t>
            </a:r>
            <a:r>
              <a:rPr dirty="0" sz="1600" spc="17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neuronal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migration </a:t>
            </a:r>
            <a:r>
              <a:rPr dirty="0" sz="1600">
                <a:latin typeface="Arial"/>
                <a:cs typeface="Arial"/>
              </a:rPr>
              <a:t>in </a:t>
            </a:r>
            <a:r>
              <a:rPr dirty="0" sz="1600" spc="-5">
                <a:latin typeface="Arial"/>
                <a:cs typeface="Arial"/>
              </a:rPr>
              <a:t>cortex, hippocampus and</a:t>
            </a:r>
            <a:r>
              <a:rPr dirty="0" sz="1600" spc="7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cerebellum.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9677" y="3229087"/>
            <a:ext cx="5905500" cy="506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Ballooned neuronal perikarya of spinal cord and brain stem motor  neurons.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59033" y="3960607"/>
            <a:ext cx="579374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Aberrant phosphorylation of cytoskeletal proteins and</a:t>
            </a:r>
            <a:r>
              <a:rPr dirty="0" sz="1600" spc="1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apoptosis.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9677" y="4448667"/>
            <a:ext cx="6753225" cy="506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Higher MAPks ( Erk1/2), SAPKs ( JNK3) and reduced lipid kinases ( PI3K)  activity </a:t>
            </a:r>
            <a:r>
              <a:rPr dirty="0" sz="1600" spc="-5">
                <a:solidFill>
                  <a:srgbClr val="C80D0C"/>
                </a:solidFill>
                <a:latin typeface="Arial"/>
                <a:cs typeface="Arial"/>
              </a:rPr>
              <a:t>(Cdk5 - cross</a:t>
            </a:r>
            <a:r>
              <a:rPr dirty="0" sz="1600" spc="30">
                <a:solidFill>
                  <a:srgbClr val="C80D0C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C80D0C"/>
                </a:solidFill>
                <a:latin typeface="Arial"/>
                <a:cs typeface="Arial"/>
              </a:rPr>
              <a:t>talk).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32521" y="5385985"/>
            <a:ext cx="7235825" cy="593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14069" marR="5080" indent="-802005">
              <a:lnSpc>
                <a:spcPct val="104600"/>
              </a:lnSpc>
            </a:pPr>
            <a:r>
              <a:rPr dirty="0" sz="1800" spc="-5">
                <a:solidFill>
                  <a:srgbClr val="C80D0C"/>
                </a:solidFill>
                <a:latin typeface="Arial"/>
                <a:cs typeface="Arial"/>
              </a:rPr>
              <a:t>These studies suggest that Cdk5 modulates various signal transduction  </a:t>
            </a:r>
            <a:r>
              <a:rPr dirty="0" sz="1800" spc="-10">
                <a:solidFill>
                  <a:srgbClr val="C80D0C"/>
                </a:solidFill>
                <a:latin typeface="Arial"/>
                <a:cs typeface="Arial"/>
              </a:rPr>
              <a:t>pathways, </a:t>
            </a:r>
            <a:r>
              <a:rPr dirty="0" sz="1800" spc="-5">
                <a:solidFill>
                  <a:srgbClr val="C80D0C"/>
                </a:solidFill>
                <a:latin typeface="Arial"/>
                <a:cs typeface="Arial"/>
              </a:rPr>
              <a:t>tightly regulating neuronal function </a:t>
            </a:r>
            <a:r>
              <a:rPr dirty="0" sz="1800">
                <a:solidFill>
                  <a:srgbClr val="C80D0C"/>
                </a:solidFill>
                <a:latin typeface="Arial"/>
                <a:cs typeface="Arial"/>
              </a:rPr>
              <a:t>&amp;</a:t>
            </a:r>
            <a:r>
              <a:rPr dirty="0" sz="1800" spc="140">
                <a:solidFill>
                  <a:srgbClr val="C80D0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C80D0C"/>
                </a:solidFill>
                <a:latin typeface="Arial"/>
                <a:cs typeface="Arial"/>
              </a:rPr>
              <a:t>survival.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0618" y="3223795"/>
            <a:ext cx="12509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*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0618" y="3986033"/>
            <a:ext cx="124460" cy="830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*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000">
                <a:latin typeface="Arial"/>
                <a:cs typeface="Arial"/>
              </a:rPr>
              <a:t>*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50618" y="2537990"/>
            <a:ext cx="124460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*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6555" rIns="0" bIns="0" rtlCol="0" vert="horz">
            <a:spAutoFit/>
          </a:bodyPr>
          <a:lstStyle/>
          <a:p>
            <a:pPr marL="2064385">
              <a:lnSpc>
                <a:spcPct val="100000"/>
              </a:lnSpc>
            </a:pPr>
            <a:r>
              <a:rPr dirty="0" sz="1800" spc="-15" b="1">
                <a:solidFill>
                  <a:srgbClr val="0000FF"/>
                </a:solidFill>
                <a:latin typeface="Calibri"/>
                <a:cs typeface="Calibri"/>
              </a:rPr>
              <a:t>Role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Cdk5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in </a:t>
            </a:r>
            <a:r>
              <a:rPr dirty="0" sz="1800" spc="-10" b="1">
                <a:solidFill>
                  <a:srgbClr val="0000FF"/>
                </a:solidFill>
                <a:latin typeface="Calibri"/>
                <a:cs typeface="Calibri"/>
              </a:rPr>
              <a:t>neurophysiology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dirty="0" sz="1800" spc="-7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pathology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70304" y="1269863"/>
            <a:ext cx="2225245" cy="22781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504016" y="2789430"/>
            <a:ext cx="57658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Ca</a:t>
            </a:r>
            <a:r>
              <a:rPr dirty="0" sz="1400" spc="5" b="1">
                <a:latin typeface="Calibri"/>
                <a:cs typeface="Calibri"/>
              </a:rPr>
              <a:t>l</a:t>
            </a:r>
            <a:r>
              <a:rPr dirty="0" sz="1400" b="1">
                <a:latin typeface="Calibri"/>
                <a:cs typeface="Calibri"/>
              </a:rPr>
              <a:t>pain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38639" y="2107936"/>
            <a:ext cx="353695" cy="396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3180">
              <a:lnSpc>
                <a:spcPct val="100000"/>
              </a:lnSpc>
            </a:pPr>
            <a:r>
              <a:rPr dirty="0" baseline="-15151" sz="1650" spc="7" b="1">
                <a:latin typeface="Calibri"/>
                <a:cs typeface="Calibri"/>
              </a:rPr>
              <a:t>Ca</a:t>
            </a:r>
            <a:r>
              <a:rPr dirty="0" sz="700" spc="5" b="1">
                <a:latin typeface="Calibri"/>
                <a:cs typeface="Calibri"/>
              </a:rPr>
              <a:t>2+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100" spc="-5" b="1">
                <a:latin typeface="Calibri"/>
                <a:cs typeface="Calibri"/>
              </a:rPr>
              <a:t>influx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61469" y="3205175"/>
            <a:ext cx="701040" cy="300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4950" marR="5080" indent="-222885">
              <a:lnSpc>
                <a:spcPct val="75200"/>
              </a:lnSpc>
            </a:pPr>
            <a:r>
              <a:rPr dirty="0" sz="1050" spc="-10" b="1">
                <a:latin typeface="Calibri"/>
                <a:cs typeface="Calibri"/>
              </a:rPr>
              <a:t>I</a:t>
            </a:r>
            <a:r>
              <a:rPr dirty="0" sz="1050" b="1">
                <a:latin typeface="Calibri"/>
                <a:cs typeface="Calibri"/>
              </a:rPr>
              <a:t>ntr</a:t>
            </a:r>
            <a:r>
              <a:rPr dirty="0" sz="1050" spc="-10" b="1">
                <a:latin typeface="Calibri"/>
                <a:cs typeface="Calibri"/>
              </a:rPr>
              <a:t>a</a:t>
            </a:r>
            <a:r>
              <a:rPr dirty="0" sz="1050" spc="-5" b="1">
                <a:latin typeface="Calibri"/>
                <a:cs typeface="Calibri"/>
              </a:rPr>
              <a:t>ce</a:t>
            </a:r>
            <a:r>
              <a:rPr dirty="0" sz="1050" b="1">
                <a:latin typeface="Calibri"/>
                <a:cs typeface="Calibri"/>
              </a:rPr>
              <a:t>llul</a:t>
            </a:r>
            <a:r>
              <a:rPr dirty="0" sz="1050" spc="-5" b="1">
                <a:latin typeface="Calibri"/>
                <a:cs typeface="Calibri"/>
              </a:rPr>
              <a:t>a</a:t>
            </a:r>
            <a:r>
              <a:rPr dirty="0" sz="1050" b="1">
                <a:latin typeface="Calibri"/>
                <a:cs typeface="Calibri"/>
              </a:rPr>
              <a:t>r </a:t>
            </a:r>
            <a:r>
              <a:rPr dirty="0" sz="1050" b="1">
                <a:latin typeface="Times New Roman"/>
                <a:cs typeface="Times New Roman"/>
              </a:rPr>
              <a:t> </a:t>
            </a:r>
            <a:r>
              <a:rPr dirty="0" baseline="-15873" sz="1575" spc="-7" b="1">
                <a:latin typeface="Calibri"/>
                <a:cs typeface="Calibri"/>
              </a:rPr>
              <a:t>Ca</a:t>
            </a:r>
            <a:r>
              <a:rPr dirty="0" sz="700" spc="-5" b="1">
                <a:latin typeface="Calibri"/>
                <a:cs typeface="Calibri"/>
              </a:rPr>
              <a:t>2+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74861" y="717584"/>
            <a:ext cx="6374130" cy="646430"/>
          </a:xfrm>
          <a:custGeom>
            <a:avLst/>
            <a:gdLst/>
            <a:ahLst/>
            <a:cxnLst/>
            <a:rect l="l" t="t" r="r" b="b"/>
            <a:pathLst>
              <a:path w="6374130" h="646430">
                <a:moveTo>
                  <a:pt x="0" y="646151"/>
                </a:moveTo>
                <a:lnTo>
                  <a:pt x="6373935" y="646151"/>
                </a:lnTo>
                <a:lnTo>
                  <a:pt x="6373935" y="0"/>
                </a:lnTo>
                <a:lnTo>
                  <a:pt x="0" y="0"/>
                </a:lnTo>
                <a:lnTo>
                  <a:pt x="0" y="646151"/>
                </a:lnTo>
                <a:close/>
              </a:path>
            </a:pathLst>
          </a:custGeom>
          <a:ln w="9524">
            <a:solidFill>
              <a:srgbClr val="EEECE1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722852" y="748313"/>
            <a:ext cx="5675630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Pathology </a:t>
            </a:r>
            <a:r>
              <a:rPr dirty="0" sz="1800" b="1">
                <a:latin typeface="Calibri"/>
                <a:cs typeface="Calibri"/>
              </a:rPr>
              <a:t>upon </a:t>
            </a:r>
            <a:r>
              <a:rPr dirty="0" sz="1800" spc="-5" b="1">
                <a:latin typeface="Calibri"/>
                <a:cs typeface="Calibri"/>
              </a:rPr>
              <a:t>neuronal insults </a:t>
            </a:r>
            <a:r>
              <a:rPr dirty="0" sz="1800" b="1">
                <a:latin typeface="Calibri"/>
                <a:cs typeface="Calibri"/>
              </a:rPr>
              <a:t>/ </a:t>
            </a:r>
            <a:r>
              <a:rPr dirty="0" sz="1800" spc="-10" b="1">
                <a:latin typeface="Calibri"/>
                <a:cs typeface="Calibri"/>
              </a:rPr>
              <a:t>stress </a:t>
            </a:r>
            <a:r>
              <a:rPr dirty="0" sz="1800" b="1">
                <a:latin typeface="Calibri"/>
                <a:cs typeface="Calibri"/>
              </a:rPr>
              <a:t>(e.g.Aβ,</a:t>
            </a:r>
            <a:r>
              <a:rPr dirty="0" sz="1800" spc="-10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Glutamate</a:t>
            </a:r>
            <a:endParaRPr sz="1800">
              <a:latin typeface="Calibri"/>
              <a:cs typeface="Calibri"/>
            </a:endParaRPr>
          </a:p>
          <a:p>
            <a:pPr algn="ctr" marL="3175">
              <a:lnSpc>
                <a:spcPct val="100000"/>
              </a:lnSpc>
            </a:pPr>
            <a:r>
              <a:rPr dirty="0" sz="1800" spc="-20" b="1">
                <a:latin typeface="Calibri"/>
                <a:cs typeface="Calibri"/>
              </a:rPr>
              <a:t>toxicity, </a:t>
            </a:r>
            <a:r>
              <a:rPr dirty="0" sz="1800" spc="-15" b="1">
                <a:latin typeface="Calibri"/>
                <a:cs typeface="Calibri"/>
              </a:rPr>
              <a:t>oxidative </a:t>
            </a:r>
            <a:r>
              <a:rPr dirty="0" sz="1800" spc="-10" b="1">
                <a:latin typeface="Calibri"/>
                <a:cs typeface="Calibri"/>
              </a:rPr>
              <a:t>stress, </a:t>
            </a:r>
            <a:r>
              <a:rPr dirty="0" sz="1800" spc="-5" b="1">
                <a:latin typeface="Calibri"/>
                <a:cs typeface="Calibri"/>
              </a:rPr>
              <a:t>glucose </a:t>
            </a:r>
            <a:r>
              <a:rPr dirty="0" sz="1800" spc="-20" b="1">
                <a:latin typeface="Calibri"/>
                <a:cs typeface="Calibri"/>
              </a:rPr>
              <a:t>toxicity,</a:t>
            </a:r>
            <a:r>
              <a:rPr dirty="0" sz="1800" spc="-9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mutations)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03754" y="4276345"/>
            <a:ext cx="1496567" cy="8061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656570" y="4306183"/>
            <a:ext cx="1392027" cy="7007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656570" y="4306183"/>
            <a:ext cx="1392555" cy="701040"/>
          </a:xfrm>
          <a:custGeom>
            <a:avLst/>
            <a:gdLst/>
            <a:ahLst/>
            <a:cxnLst/>
            <a:rect l="l" t="t" r="r" b="b"/>
            <a:pathLst>
              <a:path w="1392554" h="701039">
                <a:moveTo>
                  <a:pt x="795015" y="151022"/>
                </a:moveTo>
                <a:lnTo>
                  <a:pt x="1045982" y="50145"/>
                </a:lnTo>
                <a:lnTo>
                  <a:pt x="967471" y="258811"/>
                </a:lnTo>
                <a:lnTo>
                  <a:pt x="1209074" y="224960"/>
                </a:lnTo>
                <a:lnTo>
                  <a:pt x="1073048" y="319893"/>
                </a:lnTo>
                <a:lnTo>
                  <a:pt x="1392027" y="417478"/>
                </a:lnTo>
                <a:lnTo>
                  <a:pt x="1079266" y="436772"/>
                </a:lnTo>
                <a:lnTo>
                  <a:pt x="1137714" y="529492"/>
                </a:lnTo>
                <a:lnTo>
                  <a:pt x="1010832" y="533424"/>
                </a:lnTo>
                <a:lnTo>
                  <a:pt x="1128131" y="700796"/>
                </a:lnTo>
                <a:lnTo>
                  <a:pt x="882176" y="577571"/>
                </a:lnTo>
                <a:lnTo>
                  <a:pt x="868039" y="694578"/>
                </a:lnTo>
                <a:lnTo>
                  <a:pt x="714146" y="592220"/>
                </a:lnTo>
                <a:lnTo>
                  <a:pt x="647925" y="689366"/>
                </a:lnTo>
                <a:lnTo>
                  <a:pt x="557143" y="603851"/>
                </a:lnTo>
                <a:lnTo>
                  <a:pt x="459979" y="669432"/>
                </a:lnTo>
                <a:lnTo>
                  <a:pt x="405115" y="589788"/>
                </a:lnTo>
                <a:lnTo>
                  <a:pt x="207660" y="671443"/>
                </a:lnTo>
                <a:lnTo>
                  <a:pt x="237030" y="545348"/>
                </a:lnTo>
                <a:lnTo>
                  <a:pt x="25566" y="467130"/>
                </a:lnTo>
                <a:lnTo>
                  <a:pt x="177448" y="412906"/>
                </a:lnTo>
                <a:lnTo>
                  <a:pt x="0" y="261244"/>
                </a:lnTo>
                <a:lnTo>
                  <a:pt x="255318" y="284250"/>
                </a:lnTo>
                <a:lnTo>
                  <a:pt x="121578" y="112014"/>
                </a:lnTo>
                <a:lnTo>
                  <a:pt x="384048" y="170444"/>
                </a:lnTo>
                <a:lnTo>
                  <a:pt x="375891" y="0"/>
                </a:lnTo>
                <a:lnTo>
                  <a:pt x="594506" y="174229"/>
                </a:lnTo>
                <a:lnTo>
                  <a:pt x="714804" y="29205"/>
                </a:lnTo>
                <a:lnTo>
                  <a:pt x="795015" y="151022"/>
                </a:lnTo>
                <a:close/>
              </a:path>
            </a:pathLst>
          </a:custGeom>
          <a:ln w="1905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054987" y="4511917"/>
            <a:ext cx="48704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Cdk5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90016" y="3630533"/>
            <a:ext cx="132715" cy="351155"/>
          </a:xfrm>
          <a:custGeom>
            <a:avLst/>
            <a:gdLst/>
            <a:ahLst/>
            <a:cxnLst/>
            <a:rect l="l" t="t" r="r" b="b"/>
            <a:pathLst>
              <a:path w="132714" h="351154">
                <a:moveTo>
                  <a:pt x="15873" y="220589"/>
                </a:moveTo>
                <a:lnTo>
                  <a:pt x="2286" y="228526"/>
                </a:lnTo>
                <a:lnTo>
                  <a:pt x="0" y="237231"/>
                </a:lnTo>
                <a:lnTo>
                  <a:pt x="3931" y="244089"/>
                </a:lnTo>
                <a:lnTo>
                  <a:pt x="66294" y="351038"/>
                </a:lnTo>
                <a:lnTo>
                  <a:pt x="82876" y="322600"/>
                </a:lnTo>
                <a:lnTo>
                  <a:pt x="51937" y="322600"/>
                </a:lnTo>
                <a:lnTo>
                  <a:pt x="51937" y="269778"/>
                </a:lnTo>
                <a:lnTo>
                  <a:pt x="28584" y="229733"/>
                </a:lnTo>
                <a:lnTo>
                  <a:pt x="24652" y="222875"/>
                </a:lnTo>
                <a:lnTo>
                  <a:pt x="15873" y="220589"/>
                </a:lnTo>
                <a:close/>
              </a:path>
              <a:path w="132714" h="351154">
                <a:moveTo>
                  <a:pt x="51937" y="269778"/>
                </a:moveTo>
                <a:lnTo>
                  <a:pt x="51937" y="322600"/>
                </a:lnTo>
                <a:lnTo>
                  <a:pt x="80522" y="322600"/>
                </a:lnTo>
                <a:lnTo>
                  <a:pt x="80522" y="315468"/>
                </a:lnTo>
                <a:lnTo>
                  <a:pt x="53949" y="315468"/>
                </a:lnTo>
                <a:lnTo>
                  <a:pt x="66275" y="294363"/>
                </a:lnTo>
                <a:lnTo>
                  <a:pt x="51937" y="269778"/>
                </a:lnTo>
                <a:close/>
              </a:path>
              <a:path w="132714" h="351154">
                <a:moveTo>
                  <a:pt x="116732" y="220589"/>
                </a:moveTo>
                <a:lnTo>
                  <a:pt x="107954" y="222875"/>
                </a:lnTo>
                <a:lnTo>
                  <a:pt x="104022" y="229733"/>
                </a:lnTo>
                <a:lnTo>
                  <a:pt x="80634" y="269778"/>
                </a:lnTo>
                <a:lnTo>
                  <a:pt x="80522" y="322600"/>
                </a:lnTo>
                <a:lnTo>
                  <a:pt x="82876" y="322600"/>
                </a:lnTo>
                <a:lnTo>
                  <a:pt x="128656" y="244089"/>
                </a:lnTo>
                <a:lnTo>
                  <a:pt x="132588" y="237231"/>
                </a:lnTo>
                <a:lnTo>
                  <a:pt x="130302" y="228526"/>
                </a:lnTo>
                <a:lnTo>
                  <a:pt x="116732" y="220589"/>
                </a:lnTo>
                <a:close/>
              </a:path>
              <a:path w="132714" h="351154">
                <a:moveTo>
                  <a:pt x="66275" y="294363"/>
                </a:moveTo>
                <a:lnTo>
                  <a:pt x="53949" y="315468"/>
                </a:lnTo>
                <a:lnTo>
                  <a:pt x="78583" y="315468"/>
                </a:lnTo>
                <a:lnTo>
                  <a:pt x="66275" y="294363"/>
                </a:lnTo>
                <a:close/>
              </a:path>
              <a:path w="132714" h="351154">
                <a:moveTo>
                  <a:pt x="80522" y="269970"/>
                </a:moveTo>
                <a:lnTo>
                  <a:pt x="66275" y="294363"/>
                </a:lnTo>
                <a:lnTo>
                  <a:pt x="78583" y="315468"/>
                </a:lnTo>
                <a:lnTo>
                  <a:pt x="80522" y="315468"/>
                </a:lnTo>
                <a:lnTo>
                  <a:pt x="80522" y="269970"/>
                </a:lnTo>
                <a:close/>
              </a:path>
              <a:path w="132714" h="351154">
                <a:moveTo>
                  <a:pt x="80522" y="0"/>
                </a:moveTo>
                <a:lnTo>
                  <a:pt x="51937" y="0"/>
                </a:lnTo>
                <a:lnTo>
                  <a:pt x="52049" y="269970"/>
                </a:lnTo>
                <a:lnTo>
                  <a:pt x="66275" y="294363"/>
                </a:lnTo>
                <a:lnTo>
                  <a:pt x="80522" y="269970"/>
                </a:lnTo>
                <a:lnTo>
                  <a:pt x="805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46226" y="5300663"/>
            <a:ext cx="4956810" cy="339090"/>
          </a:xfrm>
          <a:custGeom>
            <a:avLst/>
            <a:gdLst/>
            <a:ahLst/>
            <a:cxnLst/>
            <a:rect l="l" t="t" r="r" b="b"/>
            <a:pathLst>
              <a:path w="4956809" h="339089">
                <a:moveTo>
                  <a:pt x="0" y="338470"/>
                </a:moveTo>
                <a:lnTo>
                  <a:pt x="4956541" y="338470"/>
                </a:lnTo>
                <a:lnTo>
                  <a:pt x="4956541" y="0"/>
                </a:lnTo>
                <a:lnTo>
                  <a:pt x="0" y="0"/>
                </a:lnTo>
                <a:lnTo>
                  <a:pt x="0" y="338470"/>
                </a:lnTo>
                <a:close/>
              </a:path>
            </a:pathLst>
          </a:custGeom>
          <a:solidFill>
            <a:srgbClr val="9A61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546226" y="5300663"/>
            <a:ext cx="4956810" cy="339090"/>
          </a:xfrm>
          <a:custGeom>
            <a:avLst/>
            <a:gdLst/>
            <a:ahLst/>
            <a:cxnLst/>
            <a:rect l="l" t="t" r="r" b="b"/>
            <a:pathLst>
              <a:path w="4956809" h="339089">
                <a:moveTo>
                  <a:pt x="0" y="338470"/>
                </a:moveTo>
                <a:lnTo>
                  <a:pt x="4956541" y="338470"/>
                </a:lnTo>
                <a:lnTo>
                  <a:pt x="4956541" y="0"/>
                </a:lnTo>
                <a:lnTo>
                  <a:pt x="0" y="0"/>
                </a:lnTo>
                <a:lnTo>
                  <a:pt x="0" y="338470"/>
                </a:lnTo>
                <a:close/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591824" y="5334991"/>
            <a:ext cx="486600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latin typeface="Calibri"/>
                <a:cs typeface="Calibri"/>
              </a:rPr>
              <a:t>Deregulated </a:t>
            </a:r>
            <a:r>
              <a:rPr dirty="0" sz="1600" spc="-10">
                <a:latin typeface="Calibri"/>
                <a:cs typeface="Calibri"/>
              </a:rPr>
              <a:t>Cdk5 </a:t>
            </a:r>
            <a:r>
              <a:rPr dirty="0" sz="1600" spc="-5">
                <a:latin typeface="Calibri"/>
                <a:cs typeface="Calibri"/>
              </a:rPr>
              <a:t>activity; </a:t>
            </a:r>
            <a:r>
              <a:rPr dirty="0" sz="1600" spc="-10">
                <a:latin typeface="Calibri"/>
                <a:cs typeface="Calibri"/>
              </a:rPr>
              <a:t>elevated </a:t>
            </a:r>
            <a:r>
              <a:rPr dirty="0" sz="1600" spc="-5">
                <a:latin typeface="Calibri"/>
                <a:cs typeface="Calibri"/>
              </a:rPr>
              <a:t>&amp; </a:t>
            </a:r>
            <a:r>
              <a:rPr dirty="0" sz="1600" spc="-10">
                <a:latin typeface="Calibri"/>
                <a:cs typeface="Calibri"/>
              </a:rPr>
              <a:t>sustained</a:t>
            </a:r>
            <a:r>
              <a:rPr dirty="0" sz="1600" spc="7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activation.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10330" y="5874233"/>
            <a:ext cx="5765800" cy="769620"/>
          </a:xfrm>
          <a:custGeom>
            <a:avLst/>
            <a:gdLst/>
            <a:ahLst/>
            <a:cxnLst/>
            <a:rect l="l" t="t" r="r" b="b"/>
            <a:pathLst>
              <a:path w="5765800" h="769620">
                <a:moveTo>
                  <a:pt x="0" y="769453"/>
                </a:moveTo>
                <a:lnTo>
                  <a:pt x="5765365" y="769453"/>
                </a:lnTo>
                <a:lnTo>
                  <a:pt x="5765365" y="0"/>
                </a:lnTo>
                <a:lnTo>
                  <a:pt x="0" y="0"/>
                </a:lnTo>
                <a:lnTo>
                  <a:pt x="0" y="769453"/>
                </a:lnTo>
                <a:close/>
              </a:path>
            </a:pathLst>
          </a:custGeom>
          <a:solidFill>
            <a:srgbClr val="9A61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210330" y="5874233"/>
            <a:ext cx="5765800" cy="769620"/>
          </a:xfrm>
          <a:custGeom>
            <a:avLst/>
            <a:gdLst/>
            <a:ahLst/>
            <a:cxnLst/>
            <a:rect l="l" t="t" r="r" b="b"/>
            <a:pathLst>
              <a:path w="5765800" h="769620">
                <a:moveTo>
                  <a:pt x="0" y="769453"/>
                </a:moveTo>
                <a:lnTo>
                  <a:pt x="5765365" y="769453"/>
                </a:lnTo>
                <a:lnTo>
                  <a:pt x="5765365" y="0"/>
                </a:lnTo>
                <a:lnTo>
                  <a:pt x="0" y="0"/>
                </a:lnTo>
                <a:lnTo>
                  <a:pt x="0" y="769453"/>
                </a:lnTo>
                <a:close/>
              </a:path>
            </a:pathLst>
          </a:custGeom>
          <a:ln w="12699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210330" y="5874233"/>
            <a:ext cx="5765800" cy="769620"/>
          </a:xfrm>
          <a:prstGeom prst="rect">
            <a:avLst/>
          </a:prstGeom>
          <a:ln w="12699">
            <a:solidFill>
              <a:srgbClr val="C0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algn="ctr" marL="3175">
              <a:lnSpc>
                <a:spcPts val="1880"/>
              </a:lnSpc>
              <a:spcBef>
                <a:spcPts val="220"/>
              </a:spcBef>
            </a:pPr>
            <a:r>
              <a:rPr dirty="0" sz="1600" spc="-10">
                <a:latin typeface="Calibri"/>
                <a:cs typeface="Calibri"/>
              </a:rPr>
              <a:t>Neuroinflammation </a:t>
            </a:r>
            <a:r>
              <a:rPr dirty="0" sz="1600" spc="-5">
                <a:latin typeface="Calibri"/>
                <a:cs typeface="Calibri"/>
              </a:rPr>
              <a:t>- </a:t>
            </a:r>
            <a:r>
              <a:rPr dirty="0" sz="1600" spc="-10">
                <a:latin typeface="Calibri"/>
                <a:cs typeface="Calibri"/>
              </a:rPr>
              <a:t>Neurodegeneration; </a:t>
            </a:r>
            <a:r>
              <a:rPr dirty="0" sz="1600" spc="-5">
                <a:latin typeface="Calibri"/>
                <a:cs typeface="Calibri"/>
              </a:rPr>
              <a:t>AD </a:t>
            </a:r>
            <a:r>
              <a:rPr dirty="0" sz="1600">
                <a:latin typeface="Calibri"/>
                <a:cs typeface="Calibri"/>
              </a:rPr>
              <a:t>,ALS, </a:t>
            </a:r>
            <a:r>
              <a:rPr dirty="0" sz="1600" spc="-20">
                <a:latin typeface="Calibri"/>
                <a:cs typeface="Calibri"/>
              </a:rPr>
              <a:t>FTD, </a:t>
            </a:r>
            <a:r>
              <a:rPr dirty="0" sz="1600" spc="-20">
                <a:latin typeface="Calibri"/>
                <a:cs typeface="Calibri"/>
              </a:rPr>
              <a:t>PD, </a:t>
            </a:r>
            <a:r>
              <a:rPr dirty="0" sz="1600" spc="-20">
                <a:latin typeface="Calibri"/>
                <a:cs typeface="Calibri"/>
              </a:rPr>
              <a:t>HD,</a:t>
            </a:r>
            <a:r>
              <a:rPr dirty="0" sz="1600" spc="19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N-PC</a:t>
            </a:r>
            <a:endParaRPr sz="1600">
              <a:latin typeface="Calibri"/>
              <a:cs typeface="Calibri"/>
            </a:endParaRPr>
          </a:p>
          <a:p>
            <a:pPr algn="ctr" marL="2540">
              <a:lnSpc>
                <a:spcPts val="3320"/>
              </a:lnSpc>
            </a:pPr>
            <a:r>
              <a:rPr dirty="0" sz="2800" spc="-15">
                <a:latin typeface="Calibri"/>
                <a:cs typeface="Calibri"/>
              </a:rPr>
              <a:t>Pathology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001518" y="4949950"/>
            <a:ext cx="356615" cy="5562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121121" y="4995769"/>
            <a:ext cx="118110" cy="311785"/>
          </a:xfrm>
          <a:custGeom>
            <a:avLst/>
            <a:gdLst/>
            <a:ahLst/>
            <a:cxnLst/>
            <a:rect l="l" t="t" r="r" b="b"/>
            <a:pathLst>
              <a:path w="118110" h="311785">
                <a:moveTo>
                  <a:pt x="14209" y="195379"/>
                </a:moveTo>
                <a:lnTo>
                  <a:pt x="8138" y="198880"/>
                </a:lnTo>
                <a:lnTo>
                  <a:pt x="2066" y="202451"/>
                </a:lnTo>
                <a:lnTo>
                  <a:pt x="0" y="210238"/>
                </a:lnTo>
                <a:lnTo>
                  <a:pt x="3566" y="216310"/>
                </a:lnTo>
                <a:lnTo>
                  <a:pt x="58942" y="311322"/>
                </a:lnTo>
                <a:lnTo>
                  <a:pt x="73715" y="286033"/>
                </a:lnTo>
                <a:lnTo>
                  <a:pt x="46213" y="286033"/>
                </a:lnTo>
                <a:lnTo>
                  <a:pt x="46213" y="238865"/>
                </a:lnTo>
                <a:lnTo>
                  <a:pt x="25566" y="203452"/>
                </a:lnTo>
                <a:lnTo>
                  <a:pt x="22000" y="197378"/>
                </a:lnTo>
                <a:lnTo>
                  <a:pt x="14209" y="195379"/>
                </a:lnTo>
                <a:close/>
              </a:path>
              <a:path w="118110" h="311785">
                <a:moveTo>
                  <a:pt x="46213" y="238865"/>
                </a:moveTo>
                <a:lnTo>
                  <a:pt x="46213" y="286033"/>
                </a:lnTo>
                <a:lnTo>
                  <a:pt x="71652" y="286033"/>
                </a:lnTo>
                <a:lnTo>
                  <a:pt x="71652" y="279674"/>
                </a:lnTo>
                <a:lnTo>
                  <a:pt x="48006" y="279674"/>
                </a:lnTo>
                <a:lnTo>
                  <a:pt x="59015" y="260822"/>
                </a:lnTo>
                <a:lnTo>
                  <a:pt x="46213" y="238865"/>
                </a:lnTo>
                <a:close/>
              </a:path>
              <a:path w="118110" h="311785">
                <a:moveTo>
                  <a:pt x="103802" y="195379"/>
                </a:moveTo>
                <a:lnTo>
                  <a:pt x="96012" y="197378"/>
                </a:lnTo>
                <a:lnTo>
                  <a:pt x="92518" y="203452"/>
                </a:lnTo>
                <a:lnTo>
                  <a:pt x="71652" y="239183"/>
                </a:lnTo>
                <a:lnTo>
                  <a:pt x="71652" y="286033"/>
                </a:lnTo>
                <a:lnTo>
                  <a:pt x="73715" y="286033"/>
                </a:lnTo>
                <a:lnTo>
                  <a:pt x="118012" y="210238"/>
                </a:lnTo>
                <a:lnTo>
                  <a:pt x="115945" y="202451"/>
                </a:lnTo>
                <a:lnTo>
                  <a:pt x="109874" y="198880"/>
                </a:lnTo>
                <a:lnTo>
                  <a:pt x="103802" y="195379"/>
                </a:lnTo>
                <a:close/>
              </a:path>
              <a:path w="118110" h="311785">
                <a:moveTo>
                  <a:pt x="59015" y="260822"/>
                </a:moveTo>
                <a:lnTo>
                  <a:pt x="48006" y="279674"/>
                </a:lnTo>
                <a:lnTo>
                  <a:pt x="70006" y="279674"/>
                </a:lnTo>
                <a:lnTo>
                  <a:pt x="59015" y="260822"/>
                </a:lnTo>
                <a:close/>
              </a:path>
              <a:path w="118110" h="311785">
                <a:moveTo>
                  <a:pt x="71652" y="239183"/>
                </a:moveTo>
                <a:lnTo>
                  <a:pt x="59015" y="260822"/>
                </a:lnTo>
                <a:lnTo>
                  <a:pt x="70006" y="279674"/>
                </a:lnTo>
                <a:lnTo>
                  <a:pt x="71652" y="279674"/>
                </a:lnTo>
                <a:lnTo>
                  <a:pt x="71652" y="239183"/>
                </a:lnTo>
                <a:close/>
              </a:path>
              <a:path w="118110" h="311785">
                <a:moveTo>
                  <a:pt x="71652" y="155588"/>
                </a:moveTo>
                <a:lnTo>
                  <a:pt x="46213" y="155588"/>
                </a:lnTo>
                <a:lnTo>
                  <a:pt x="46213" y="238865"/>
                </a:lnTo>
                <a:lnTo>
                  <a:pt x="59015" y="260822"/>
                </a:lnTo>
                <a:lnTo>
                  <a:pt x="71652" y="239183"/>
                </a:lnTo>
                <a:lnTo>
                  <a:pt x="71652" y="168304"/>
                </a:lnTo>
                <a:lnTo>
                  <a:pt x="58942" y="168304"/>
                </a:lnTo>
                <a:lnTo>
                  <a:pt x="71652" y="155588"/>
                </a:lnTo>
                <a:close/>
              </a:path>
              <a:path w="118110" h="311785">
                <a:moveTo>
                  <a:pt x="71652" y="155588"/>
                </a:moveTo>
                <a:lnTo>
                  <a:pt x="58942" y="168304"/>
                </a:lnTo>
                <a:lnTo>
                  <a:pt x="71652" y="168304"/>
                </a:lnTo>
                <a:lnTo>
                  <a:pt x="71652" y="155588"/>
                </a:lnTo>
                <a:close/>
              </a:path>
              <a:path w="118110" h="311785">
                <a:moveTo>
                  <a:pt x="71798" y="142873"/>
                </a:moveTo>
                <a:lnTo>
                  <a:pt x="59088" y="142873"/>
                </a:lnTo>
                <a:lnTo>
                  <a:pt x="46360" y="155588"/>
                </a:lnTo>
                <a:lnTo>
                  <a:pt x="71652" y="155588"/>
                </a:lnTo>
                <a:lnTo>
                  <a:pt x="71652" y="168304"/>
                </a:lnTo>
                <a:lnTo>
                  <a:pt x="71798" y="168304"/>
                </a:lnTo>
                <a:lnTo>
                  <a:pt x="71798" y="142873"/>
                </a:lnTo>
                <a:close/>
              </a:path>
              <a:path w="118110" h="311785">
                <a:moveTo>
                  <a:pt x="46360" y="142873"/>
                </a:moveTo>
                <a:lnTo>
                  <a:pt x="46213" y="142873"/>
                </a:lnTo>
                <a:lnTo>
                  <a:pt x="46213" y="155588"/>
                </a:lnTo>
                <a:lnTo>
                  <a:pt x="46360" y="155588"/>
                </a:lnTo>
                <a:lnTo>
                  <a:pt x="46360" y="142873"/>
                </a:lnTo>
                <a:close/>
              </a:path>
              <a:path w="118110" h="311785">
                <a:moveTo>
                  <a:pt x="71798" y="0"/>
                </a:moveTo>
                <a:lnTo>
                  <a:pt x="46360" y="0"/>
                </a:lnTo>
                <a:lnTo>
                  <a:pt x="46360" y="155588"/>
                </a:lnTo>
                <a:lnTo>
                  <a:pt x="59088" y="142873"/>
                </a:lnTo>
                <a:lnTo>
                  <a:pt x="71798" y="142873"/>
                </a:lnTo>
                <a:lnTo>
                  <a:pt x="7179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824728" y="2900166"/>
            <a:ext cx="931164" cy="8732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903878" y="2957590"/>
            <a:ext cx="772160" cy="713105"/>
          </a:xfrm>
          <a:custGeom>
            <a:avLst/>
            <a:gdLst/>
            <a:ahLst/>
            <a:cxnLst/>
            <a:rect l="l" t="t" r="r" b="b"/>
            <a:pathLst>
              <a:path w="772159" h="713104">
                <a:moveTo>
                  <a:pt x="492495" y="644652"/>
                </a:moveTo>
                <a:lnTo>
                  <a:pt x="279111" y="644652"/>
                </a:lnTo>
                <a:lnTo>
                  <a:pt x="385767" y="712719"/>
                </a:lnTo>
                <a:lnTo>
                  <a:pt x="492495" y="644652"/>
                </a:lnTo>
                <a:close/>
              </a:path>
              <a:path w="772159" h="713104">
                <a:moveTo>
                  <a:pt x="624151" y="67921"/>
                </a:moveTo>
                <a:lnTo>
                  <a:pt x="147456" y="67921"/>
                </a:lnTo>
                <a:lnTo>
                  <a:pt x="106655" y="178161"/>
                </a:lnTo>
                <a:lnTo>
                  <a:pt x="0" y="246229"/>
                </a:lnTo>
                <a:lnTo>
                  <a:pt x="40727" y="356323"/>
                </a:lnTo>
                <a:lnTo>
                  <a:pt x="0" y="466472"/>
                </a:lnTo>
                <a:lnTo>
                  <a:pt x="106655" y="534558"/>
                </a:lnTo>
                <a:lnTo>
                  <a:pt x="147456" y="644652"/>
                </a:lnTo>
                <a:lnTo>
                  <a:pt x="624151" y="644652"/>
                </a:lnTo>
                <a:lnTo>
                  <a:pt x="664951" y="534558"/>
                </a:lnTo>
                <a:lnTo>
                  <a:pt x="771607" y="466472"/>
                </a:lnTo>
                <a:lnTo>
                  <a:pt x="730879" y="356323"/>
                </a:lnTo>
                <a:lnTo>
                  <a:pt x="771607" y="246229"/>
                </a:lnTo>
                <a:lnTo>
                  <a:pt x="664951" y="178161"/>
                </a:lnTo>
                <a:lnTo>
                  <a:pt x="624151" y="67921"/>
                </a:lnTo>
                <a:close/>
              </a:path>
              <a:path w="772159" h="713104">
                <a:moveTo>
                  <a:pt x="385767" y="0"/>
                </a:moveTo>
                <a:lnTo>
                  <a:pt x="279111" y="67921"/>
                </a:lnTo>
                <a:lnTo>
                  <a:pt x="492495" y="67921"/>
                </a:lnTo>
                <a:lnTo>
                  <a:pt x="385767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903878" y="2957590"/>
            <a:ext cx="772160" cy="713105"/>
          </a:xfrm>
          <a:custGeom>
            <a:avLst/>
            <a:gdLst/>
            <a:ahLst/>
            <a:cxnLst/>
            <a:rect l="l" t="t" r="r" b="b"/>
            <a:pathLst>
              <a:path w="772159" h="713104">
                <a:moveTo>
                  <a:pt x="0" y="246229"/>
                </a:moveTo>
                <a:lnTo>
                  <a:pt x="106655" y="178161"/>
                </a:lnTo>
                <a:lnTo>
                  <a:pt x="147456" y="67921"/>
                </a:lnTo>
                <a:lnTo>
                  <a:pt x="279111" y="67921"/>
                </a:lnTo>
                <a:lnTo>
                  <a:pt x="385767" y="0"/>
                </a:lnTo>
                <a:lnTo>
                  <a:pt x="492495" y="67921"/>
                </a:lnTo>
                <a:lnTo>
                  <a:pt x="624151" y="67921"/>
                </a:lnTo>
                <a:lnTo>
                  <a:pt x="664951" y="178161"/>
                </a:lnTo>
                <a:lnTo>
                  <a:pt x="771607" y="246229"/>
                </a:lnTo>
                <a:lnTo>
                  <a:pt x="730879" y="356323"/>
                </a:lnTo>
                <a:lnTo>
                  <a:pt x="771607" y="466472"/>
                </a:lnTo>
                <a:lnTo>
                  <a:pt x="664951" y="534558"/>
                </a:lnTo>
                <a:lnTo>
                  <a:pt x="624151" y="644652"/>
                </a:lnTo>
                <a:lnTo>
                  <a:pt x="492495" y="644652"/>
                </a:lnTo>
                <a:lnTo>
                  <a:pt x="385767" y="712719"/>
                </a:lnTo>
                <a:lnTo>
                  <a:pt x="279111" y="644652"/>
                </a:lnTo>
                <a:lnTo>
                  <a:pt x="147456" y="644652"/>
                </a:lnTo>
                <a:lnTo>
                  <a:pt x="106655" y="534558"/>
                </a:lnTo>
                <a:lnTo>
                  <a:pt x="0" y="466472"/>
                </a:lnTo>
                <a:lnTo>
                  <a:pt x="40727" y="356323"/>
                </a:lnTo>
                <a:lnTo>
                  <a:pt x="0" y="246229"/>
                </a:lnTo>
                <a:close/>
              </a:path>
            </a:pathLst>
          </a:custGeom>
          <a:ln w="28575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399166" y="2708269"/>
            <a:ext cx="913130" cy="494030"/>
          </a:xfrm>
          <a:custGeom>
            <a:avLst/>
            <a:gdLst/>
            <a:ahLst/>
            <a:cxnLst/>
            <a:rect l="l" t="t" r="r" b="b"/>
            <a:pathLst>
              <a:path w="913129" h="494030">
                <a:moveTo>
                  <a:pt x="456285" y="0"/>
                </a:moveTo>
                <a:lnTo>
                  <a:pt x="394349" y="2253"/>
                </a:lnTo>
                <a:lnTo>
                  <a:pt x="334951" y="8817"/>
                </a:lnTo>
                <a:lnTo>
                  <a:pt x="278636" y="19398"/>
                </a:lnTo>
                <a:lnTo>
                  <a:pt x="225944" y="33702"/>
                </a:lnTo>
                <a:lnTo>
                  <a:pt x="177420" y="51435"/>
                </a:lnTo>
                <a:lnTo>
                  <a:pt x="133605" y="72303"/>
                </a:lnTo>
                <a:lnTo>
                  <a:pt x="95042" y="96013"/>
                </a:lnTo>
                <a:lnTo>
                  <a:pt x="62274" y="122269"/>
                </a:lnTo>
                <a:lnTo>
                  <a:pt x="35843" y="150779"/>
                </a:lnTo>
                <a:lnTo>
                  <a:pt x="4163" y="213382"/>
                </a:lnTo>
                <a:lnTo>
                  <a:pt x="0" y="246888"/>
                </a:lnTo>
                <a:lnTo>
                  <a:pt x="4163" y="280378"/>
                </a:lnTo>
                <a:lnTo>
                  <a:pt x="35843" y="342966"/>
                </a:lnTo>
                <a:lnTo>
                  <a:pt x="62274" y="371473"/>
                </a:lnTo>
                <a:lnTo>
                  <a:pt x="95042" y="397731"/>
                </a:lnTo>
                <a:lnTo>
                  <a:pt x="133605" y="421444"/>
                </a:lnTo>
                <a:lnTo>
                  <a:pt x="177420" y="442317"/>
                </a:lnTo>
                <a:lnTo>
                  <a:pt x="225944" y="460057"/>
                </a:lnTo>
                <a:lnTo>
                  <a:pt x="278636" y="474367"/>
                </a:lnTo>
                <a:lnTo>
                  <a:pt x="334951" y="484953"/>
                </a:lnTo>
                <a:lnTo>
                  <a:pt x="394349" y="491521"/>
                </a:lnTo>
                <a:lnTo>
                  <a:pt x="456285" y="493776"/>
                </a:lnTo>
                <a:lnTo>
                  <a:pt x="518225" y="491521"/>
                </a:lnTo>
                <a:lnTo>
                  <a:pt x="577634" y="484953"/>
                </a:lnTo>
                <a:lnTo>
                  <a:pt x="633966" y="474367"/>
                </a:lnTo>
                <a:lnTo>
                  <a:pt x="686678" y="460057"/>
                </a:lnTo>
                <a:lnTo>
                  <a:pt x="735226" y="442317"/>
                </a:lnTo>
                <a:lnTo>
                  <a:pt x="779066" y="421444"/>
                </a:lnTo>
                <a:lnTo>
                  <a:pt x="817654" y="397731"/>
                </a:lnTo>
                <a:lnTo>
                  <a:pt x="850446" y="371473"/>
                </a:lnTo>
                <a:lnTo>
                  <a:pt x="876897" y="342966"/>
                </a:lnTo>
                <a:lnTo>
                  <a:pt x="908605" y="280378"/>
                </a:lnTo>
                <a:lnTo>
                  <a:pt x="912772" y="246888"/>
                </a:lnTo>
                <a:lnTo>
                  <a:pt x="908605" y="213382"/>
                </a:lnTo>
                <a:lnTo>
                  <a:pt x="876897" y="150779"/>
                </a:lnTo>
                <a:lnTo>
                  <a:pt x="850446" y="122269"/>
                </a:lnTo>
                <a:lnTo>
                  <a:pt x="817654" y="96013"/>
                </a:lnTo>
                <a:lnTo>
                  <a:pt x="779066" y="72303"/>
                </a:lnTo>
                <a:lnTo>
                  <a:pt x="735226" y="51435"/>
                </a:lnTo>
                <a:lnTo>
                  <a:pt x="686678" y="33702"/>
                </a:lnTo>
                <a:lnTo>
                  <a:pt x="633966" y="19398"/>
                </a:lnTo>
                <a:lnTo>
                  <a:pt x="577634" y="8817"/>
                </a:lnTo>
                <a:lnTo>
                  <a:pt x="518225" y="2253"/>
                </a:lnTo>
                <a:lnTo>
                  <a:pt x="45628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399166" y="2708269"/>
            <a:ext cx="913130" cy="494030"/>
          </a:xfrm>
          <a:custGeom>
            <a:avLst/>
            <a:gdLst/>
            <a:ahLst/>
            <a:cxnLst/>
            <a:rect l="l" t="t" r="r" b="b"/>
            <a:pathLst>
              <a:path w="913129" h="494030">
                <a:moveTo>
                  <a:pt x="0" y="246888"/>
                </a:moveTo>
                <a:lnTo>
                  <a:pt x="16291" y="181248"/>
                </a:lnTo>
                <a:lnTo>
                  <a:pt x="62274" y="122269"/>
                </a:lnTo>
                <a:lnTo>
                  <a:pt x="95042" y="96013"/>
                </a:lnTo>
                <a:lnTo>
                  <a:pt x="133605" y="72303"/>
                </a:lnTo>
                <a:lnTo>
                  <a:pt x="177420" y="51435"/>
                </a:lnTo>
                <a:lnTo>
                  <a:pt x="225944" y="33702"/>
                </a:lnTo>
                <a:lnTo>
                  <a:pt x="278636" y="19398"/>
                </a:lnTo>
                <a:lnTo>
                  <a:pt x="334951" y="8817"/>
                </a:lnTo>
                <a:lnTo>
                  <a:pt x="394349" y="2253"/>
                </a:lnTo>
                <a:lnTo>
                  <a:pt x="456285" y="0"/>
                </a:lnTo>
                <a:lnTo>
                  <a:pt x="518225" y="2253"/>
                </a:lnTo>
                <a:lnTo>
                  <a:pt x="577634" y="8817"/>
                </a:lnTo>
                <a:lnTo>
                  <a:pt x="633966" y="19398"/>
                </a:lnTo>
                <a:lnTo>
                  <a:pt x="686678" y="33702"/>
                </a:lnTo>
                <a:lnTo>
                  <a:pt x="735226" y="51435"/>
                </a:lnTo>
                <a:lnTo>
                  <a:pt x="779066" y="72303"/>
                </a:lnTo>
                <a:lnTo>
                  <a:pt x="817654" y="96013"/>
                </a:lnTo>
                <a:lnTo>
                  <a:pt x="850446" y="122269"/>
                </a:lnTo>
                <a:lnTo>
                  <a:pt x="876897" y="150779"/>
                </a:lnTo>
                <a:lnTo>
                  <a:pt x="908605" y="213382"/>
                </a:lnTo>
                <a:lnTo>
                  <a:pt x="912772" y="246888"/>
                </a:lnTo>
                <a:lnTo>
                  <a:pt x="908605" y="280378"/>
                </a:lnTo>
                <a:lnTo>
                  <a:pt x="876897" y="342966"/>
                </a:lnTo>
                <a:lnTo>
                  <a:pt x="850446" y="371473"/>
                </a:lnTo>
                <a:lnTo>
                  <a:pt x="817654" y="397731"/>
                </a:lnTo>
                <a:lnTo>
                  <a:pt x="779066" y="421444"/>
                </a:lnTo>
                <a:lnTo>
                  <a:pt x="735226" y="442317"/>
                </a:lnTo>
                <a:lnTo>
                  <a:pt x="686678" y="460057"/>
                </a:lnTo>
                <a:lnTo>
                  <a:pt x="633966" y="474367"/>
                </a:lnTo>
                <a:lnTo>
                  <a:pt x="577634" y="484953"/>
                </a:lnTo>
                <a:lnTo>
                  <a:pt x="518225" y="491521"/>
                </a:lnTo>
                <a:lnTo>
                  <a:pt x="456285" y="493776"/>
                </a:lnTo>
                <a:lnTo>
                  <a:pt x="394349" y="491521"/>
                </a:lnTo>
                <a:lnTo>
                  <a:pt x="334951" y="484953"/>
                </a:lnTo>
                <a:lnTo>
                  <a:pt x="278636" y="474367"/>
                </a:lnTo>
                <a:lnTo>
                  <a:pt x="225944" y="460057"/>
                </a:lnTo>
                <a:lnTo>
                  <a:pt x="177420" y="442317"/>
                </a:lnTo>
                <a:lnTo>
                  <a:pt x="133605" y="421444"/>
                </a:lnTo>
                <a:lnTo>
                  <a:pt x="95042" y="397731"/>
                </a:lnTo>
                <a:lnTo>
                  <a:pt x="62274" y="371473"/>
                </a:lnTo>
                <a:lnTo>
                  <a:pt x="35843" y="342966"/>
                </a:lnTo>
                <a:lnTo>
                  <a:pt x="4163" y="280378"/>
                </a:lnTo>
                <a:lnTo>
                  <a:pt x="0" y="24688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667511" y="2803502"/>
            <a:ext cx="377825" cy="299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p35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856366" y="1868521"/>
            <a:ext cx="89535" cy="826135"/>
          </a:xfrm>
          <a:custGeom>
            <a:avLst/>
            <a:gdLst/>
            <a:ahLst/>
            <a:cxnLst/>
            <a:rect l="l" t="t" r="r" b="b"/>
            <a:pathLst>
              <a:path w="89535" h="826135">
                <a:moveTo>
                  <a:pt x="61795" y="0"/>
                </a:moveTo>
                <a:lnTo>
                  <a:pt x="63853" y="10589"/>
                </a:lnTo>
                <a:lnTo>
                  <a:pt x="66154" y="21086"/>
                </a:lnTo>
                <a:lnTo>
                  <a:pt x="68026" y="31719"/>
                </a:lnTo>
                <a:lnTo>
                  <a:pt x="67639" y="77636"/>
                </a:lnTo>
                <a:lnTo>
                  <a:pt x="60119" y="139225"/>
                </a:lnTo>
                <a:lnTo>
                  <a:pt x="54937" y="170736"/>
                </a:lnTo>
                <a:lnTo>
                  <a:pt x="53353" y="195727"/>
                </a:lnTo>
                <a:lnTo>
                  <a:pt x="51857" y="220720"/>
                </a:lnTo>
                <a:lnTo>
                  <a:pt x="50187" y="245633"/>
                </a:lnTo>
                <a:lnTo>
                  <a:pt x="48079" y="270388"/>
                </a:lnTo>
                <a:lnTo>
                  <a:pt x="47262" y="282067"/>
                </a:lnTo>
                <a:lnTo>
                  <a:pt x="29811" y="324874"/>
                </a:lnTo>
                <a:lnTo>
                  <a:pt x="0" y="341546"/>
                </a:lnTo>
                <a:lnTo>
                  <a:pt x="3048" y="356379"/>
                </a:lnTo>
                <a:lnTo>
                  <a:pt x="13716" y="398404"/>
                </a:lnTo>
                <a:lnTo>
                  <a:pt x="27157" y="409980"/>
                </a:lnTo>
                <a:lnTo>
                  <a:pt x="34363" y="412760"/>
                </a:lnTo>
                <a:lnTo>
                  <a:pt x="48071" y="417141"/>
                </a:lnTo>
                <a:lnTo>
                  <a:pt x="61840" y="420594"/>
                </a:lnTo>
                <a:lnTo>
                  <a:pt x="75624" y="423687"/>
                </a:lnTo>
                <a:lnTo>
                  <a:pt x="89373" y="426988"/>
                </a:lnTo>
                <a:lnTo>
                  <a:pt x="88443" y="452397"/>
                </a:lnTo>
                <a:lnTo>
                  <a:pt x="88036" y="478190"/>
                </a:lnTo>
                <a:lnTo>
                  <a:pt x="86583" y="503276"/>
                </a:lnTo>
                <a:lnTo>
                  <a:pt x="82515" y="526566"/>
                </a:lnTo>
                <a:lnTo>
                  <a:pt x="77388" y="537362"/>
                </a:lnTo>
                <a:lnTo>
                  <a:pt x="70235" y="543802"/>
                </a:lnTo>
                <a:lnTo>
                  <a:pt x="62327" y="548734"/>
                </a:lnTo>
                <a:lnTo>
                  <a:pt x="54937" y="555004"/>
                </a:lnTo>
                <a:lnTo>
                  <a:pt x="32728" y="586224"/>
                </a:lnTo>
                <a:lnTo>
                  <a:pt x="13716" y="626290"/>
                </a:lnTo>
                <a:lnTo>
                  <a:pt x="3320" y="658118"/>
                </a:lnTo>
                <a:lnTo>
                  <a:pt x="0" y="668938"/>
                </a:lnTo>
                <a:lnTo>
                  <a:pt x="10590" y="701166"/>
                </a:lnTo>
                <a:lnTo>
                  <a:pt x="15138" y="718398"/>
                </a:lnTo>
                <a:lnTo>
                  <a:pt x="15761" y="735175"/>
                </a:lnTo>
                <a:lnTo>
                  <a:pt x="14580" y="766036"/>
                </a:lnTo>
                <a:lnTo>
                  <a:pt x="13716" y="82552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032978" y="3204694"/>
            <a:ext cx="48704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Cdk5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688300" y="4032503"/>
            <a:ext cx="556260" cy="508000"/>
          </a:xfrm>
          <a:custGeom>
            <a:avLst/>
            <a:gdLst/>
            <a:ahLst/>
            <a:cxnLst/>
            <a:rect l="l" t="t" r="r" b="b"/>
            <a:pathLst>
              <a:path w="556260" h="508000">
                <a:moveTo>
                  <a:pt x="232073" y="0"/>
                </a:moveTo>
                <a:lnTo>
                  <a:pt x="181795" y="19479"/>
                </a:lnTo>
                <a:lnTo>
                  <a:pt x="135613" y="45461"/>
                </a:lnTo>
                <a:lnTo>
                  <a:pt x="94480" y="77324"/>
                </a:lnTo>
                <a:lnTo>
                  <a:pt x="59343" y="114446"/>
                </a:lnTo>
                <a:lnTo>
                  <a:pt x="30511" y="157389"/>
                </a:lnTo>
                <a:lnTo>
                  <a:pt x="11130" y="201919"/>
                </a:lnTo>
                <a:lnTo>
                  <a:pt x="1021" y="247021"/>
                </a:lnTo>
                <a:lnTo>
                  <a:pt x="0" y="291682"/>
                </a:lnTo>
                <a:lnTo>
                  <a:pt x="7885" y="334890"/>
                </a:lnTo>
                <a:lnTo>
                  <a:pt x="24494" y="375630"/>
                </a:lnTo>
                <a:lnTo>
                  <a:pt x="49647" y="412888"/>
                </a:lnTo>
                <a:lnTo>
                  <a:pt x="83159" y="445653"/>
                </a:lnTo>
                <a:lnTo>
                  <a:pt x="124851" y="472909"/>
                </a:lnTo>
                <a:lnTo>
                  <a:pt x="167527" y="491272"/>
                </a:lnTo>
                <a:lnTo>
                  <a:pt x="212668" y="502897"/>
                </a:lnTo>
                <a:lnTo>
                  <a:pt x="259387" y="507983"/>
                </a:lnTo>
                <a:lnTo>
                  <a:pt x="306795" y="506730"/>
                </a:lnTo>
                <a:lnTo>
                  <a:pt x="354006" y="499335"/>
                </a:lnTo>
                <a:lnTo>
                  <a:pt x="400133" y="485997"/>
                </a:lnTo>
                <a:lnTo>
                  <a:pt x="444288" y="466915"/>
                </a:lnTo>
                <a:lnTo>
                  <a:pt x="485583" y="442287"/>
                </a:lnTo>
                <a:lnTo>
                  <a:pt x="523131" y="412313"/>
                </a:lnTo>
                <a:lnTo>
                  <a:pt x="556045" y="377190"/>
                </a:lnTo>
                <a:lnTo>
                  <a:pt x="23207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688300" y="4032503"/>
            <a:ext cx="556260" cy="508000"/>
          </a:xfrm>
          <a:custGeom>
            <a:avLst/>
            <a:gdLst/>
            <a:ahLst/>
            <a:cxnLst/>
            <a:rect l="l" t="t" r="r" b="b"/>
            <a:pathLst>
              <a:path w="556260" h="508000">
                <a:moveTo>
                  <a:pt x="556045" y="377190"/>
                </a:moveTo>
                <a:lnTo>
                  <a:pt x="523131" y="412313"/>
                </a:lnTo>
                <a:lnTo>
                  <a:pt x="485583" y="442287"/>
                </a:lnTo>
                <a:lnTo>
                  <a:pt x="444288" y="466915"/>
                </a:lnTo>
                <a:lnTo>
                  <a:pt x="400133" y="485997"/>
                </a:lnTo>
                <a:lnTo>
                  <a:pt x="354006" y="499335"/>
                </a:lnTo>
                <a:lnTo>
                  <a:pt x="306795" y="506730"/>
                </a:lnTo>
                <a:lnTo>
                  <a:pt x="259387" y="507983"/>
                </a:lnTo>
                <a:lnTo>
                  <a:pt x="212668" y="502897"/>
                </a:lnTo>
                <a:lnTo>
                  <a:pt x="167527" y="491272"/>
                </a:lnTo>
                <a:lnTo>
                  <a:pt x="124851" y="472909"/>
                </a:lnTo>
                <a:lnTo>
                  <a:pt x="83159" y="445653"/>
                </a:lnTo>
                <a:lnTo>
                  <a:pt x="49647" y="412888"/>
                </a:lnTo>
                <a:lnTo>
                  <a:pt x="24494" y="375630"/>
                </a:lnTo>
                <a:lnTo>
                  <a:pt x="7885" y="334890"/>
                </a:lnTo>
                <a:lnTo>
                  <a:pt x="0" y="291682"/>
                </a:lnTo>
                <a:lnTo>
                  <a:pt x="1021" y="247021"/>
                </a:lnTo>
                <a:lnTo>
                  <a:pt x="11130" y="201919"/>
                </a:lnTo>
                <a:lnTo>
                  <a:pt x="30511" y="157389"/>
                </a:lnTo>
                <a:lnTo>
                  <a:pt x="59343" y="114446"/>
                </a:lnTo>
                <a:lnTo>
                  <a:pt x="94480" y="77324"/>
                </a:lnTo>
                <a:lnTo>
                  <a:pt x="135613" y="45461"/>
                </a:lnTo>
                <a:lnTo>
                  <a:pt x="181795" y="19479"/>
                </a:lnTo>
                <a:lnTo>
                  <a:pt x="232073" y="0"/>
                </a:lnTo>
                <a:lnTo>
                  <a:pt x="556045" y="37719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755369" y="4160813"/>
            <a:ext cx="377825" cy="299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p25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001518" y="5593079"/>
            <a:ext cx="356615" cy="4876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121121" y="5638775"/>
            <a:ext cx="118110" cy="243204"/>
          </a:xfrm>
          <a:custGeom>
            <a:avLst/>
            <a:gdLst/>
            <a:ahLst/>
            <a:cxnLst/>
            <a:rect l="l" t="t" r="r" b="b"/>
            <a:pathLst>
              <a:path w="118110" h="243204">
                <a:moveTo>
                  <a:pt x="14209" y="127086"/>
                </a:moveTo>
                <a:lnTo>
                  <a:pt x="2066" y="134089"/>
                </a:lnTo>
                <a:lnTo>
                  <a:pt x="0" y="141874"/>
                </a:lnTo>
                <a:lnTo>
                  <a:pt x="59088" y="242959"/>
                </a:lnTo>
                <a:lnTo>
                  <a:pt x="73781" y="217742"/>
                </a:lnTo>
                <a:lnTo>
                  <a:pt x="46360" y="217742"/>
                </a:lnTo>
                <a:lnTo>
                  <a:pt x="46252" y="170641"/>
                </a:lnTo>
                <a:lnTo>
                  <a:pt x="22000" y="129087"/>
                </a:lnTo>
                <a:lnTo>
                  <a:pt x="14209" y="127086"/>
                </a:lnTo>
                <a:close/>
              </a:path>
              <a:path w="118110" h="243204">
                <a:moveTo>
                  <a:pt x="46360" y="170825"/>
                </a:moveTo>
                <a:lnTo>
                  <a:pt x="46360" y="217742"/>
                </a:lnTo>
                <a:lnTo>
                  <a:pt x="71798" y="217742"/>
                </a:lnTo>
                <a:lnTo>
                  <a:pt x="71798" y="211383"/>
                </a:lnTo>
                <a:lnTo>
                  <a:pt x="48006" y="211383"/>
                </a:lnTo>
                <a:lnTo>
                  <a:pt x="59015" y="192531"/>
                </a:lnTo>
                <a:lnTo>
                  <a:pt x="46360" y="170825"/>
                </a:lnTo>
                <a:close/>
              </a:path>
              <a:path w="118110" h="243204">
                <a:moveTo>
                  <a:pt x="103802" y="127086"/>
                </a:moveTo>
                <a:lnTo>
                  <a:pt x="96012" y="129087"/>
                </a:lnTo>
                <a:lnTo>
                  <a:pt x="92518" y="135161"/>
                </a:lnTo>
                <a:lnTo>
                  <a:pt x="71798" y="170641"/>
                </a:lnTo>
                <a:lnTo>
                  <a:pt x="71798" y="217742"/>
                </a:lnTo>
                <a:lnTo>
                  <a:pt x="73781" y="217742"/>
                </a:lnTo>
                <a:lnTo>
                  <a:pt x="114446" y="147948"/>
                </a:lnTo>
                <a:lnTo>
                  <a:pt x="118012" y="141874"/>
                </a:lnTo>
                <a:lnTo>
                  <a:pt x="115945" y="134089"/>
                </a:lnTo>
                <a:lnTo>
                  <a:pt x="103802" y="127086"/>
                </a:lnTo>
                <a:close/>
              </a:path>
              <a:path w="118110" h="243204">
                <a:moveTo>
                  <a:pt x="59015" y="192531"/>
                </a:moveTo>
                <a:lnTo>
                  <a:pt x="48006" y="211383"/>
                </a:lnTo>
                <a:lnTo>
                  <a:pt x="70006" y="211383"/>
                </a:lnTo>
                <a:lnTo>
                  <a:pt x="59015" y="192531"/>
                </a:lnTo>
                <a:close/>
              </a:path>
              <a:path w="118110" h="243204">
                <a:moveTo>
                  <a:pt x="71798" y="170641"/>
                </a:moveTo>
                <a:lnTo>
                  <a:pt x="59015" y="192531"/>
                </a:lnTo>
                <a:lnTo>
                  <a:pt x="70006" y="211383"/>
                </a:lnTo>
                <a:lnTo>
                  <a:pt x="71798" y="211383"/>
                </a:lnTo>
                <a:lnTo>
                  <a:pt x="71798" y="170641"/>
                </a:lnTo>
                <a:close/>
              </a:path>
              <a:path w="118110" h="243204">
                <a:moveTo>
                  <a:pt x="49578" y="108727"/>
                </a:moveTo>
                <a:lnTo>
                  <a:pt x="46360" y="108727"/>
                </a:lnTo>
                <a:lnTo>
                  <a:pt x="46360" y="170825"/>
                </a:lnTo>
                <a:lnTo>
                  <a:pt x="59015" y="192531"/>
                </a:lnTo>
                <a:lnTo>
                  <a:pt x="71691" y="170825"/>
                </a:lnTo>
                <a:lnTo>
                  <a:pt x="71798" y="134160"/>
                </a:lnTo>
                <a:lnTo>
                  <a:pt x="59088" y="134160"/>
                </a:lnTo>
                <a:lnTo>
                  <a:pt x="71798" y="121445"/>
                </a:lnTo>
                <a:lnTo>
                  <a:pt x="49578" y="121445"/>
                </a:lnTo>
                <a:lnTo>
                  <a:pt x="49578" y="108727"/>
                </a:lnTo>
                <a:close/>
              </a:path>
              <a:path w="118110" h="243204">
                <a:moveTo>
                  <a:pt x="71798" y="121445"/>
                </a:moveTo>
                <a:lnTo>
                  <a:pt x="59088" y="134160"/>
                </a:lnTo>
                <a:lnTo>
                  <a:pt x="71798" y="134160"/>
                </a:lnTo>
                <a:lnTo>
                  <a:pt x="71798" y="121445"/>
                </a:lnTo>
                <a:close/>
              </a:path>
              <a:path w="118110" h="243204">
                <a:moveTo>
                  <a:pt x="74944" y="108727"/>
                </a:moveTo>
                <a:lnTo>
                  <a:pt x="62215" y="108727"/>
                </a:lnTo>
                <a:lnTo>
                  <a:pt x="49578" y="121445"/>
                </a:lnTo>
                <a:lnTo>
                  <a:pt x="71798" y="121445"/>
                </a:lnTo>
                <a:lnTo>
                  <a:pt x="71798" y="134160"/>
                </a:lnTo>
                <a:lnTo>
                  <a:pt x="74944" y="134160"/>
                </a:lnTo>
                <a:lnTo>
                  <a:pt x="74944" y="108727"/>
                </a:lnTo>
                <a:close/>
              </a:path>
              <a:path w="118110" h="243204">
                <a:moveTo>
                  <a:pt x="74944" y="0"/>
                </a:moveTo>
                <a:lnTo>
                  <a:pt x="49578" y="0"/>
                </a:lnTo>
                <a:lnTo>
                  <a:pt x="49578" y="121445"/>
                </a:lnTo>
                <a:lnTo>
                  <a:pt x="62215" y="108727"/>
                </a:lnTo>
                <a:lnTo>
                  <a:pt x="74944" y="108727"/>
                </a:lnTo>
                <a:lnTo>
                  <a:pt x="7494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6506113" y="3935109"/>
            <a:ext cx="2587625" cy="506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0" marR="5080" indent="-114300">
              <a:lnSpc>
                <a:spcPct val="100000"/>
              </a:lnSpc>
            </a:pP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Pathology ( e.g. </a:t>
            </a:r>
            <a:r>
              <a:rPr dirty="0" sz="1600" spc="-20" b="1">
                <a:solidFill>
                  <a:srgbClr val="FF0000"/>
                </a:solidFill>
                <a:latin typeface="Arial"/>
                <a:cs typeface="Arial"/>
              </a:rPr>
              <a:t>AD, </a:t>
            </a:r>
            <a:r>
              <a:rPr dirty="0" sz="1600" spc="-15" b="1">
                <a:solidFill>
                  <a:srgbClr val="FF0000"/>
                </a:solidFill>
                <a:latin typeface="Arial"/>
                <a:cs typeface="Arial"/>
              </a:rPr>
              <a:t>ALS);  </a:t>
            </a: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Cdk5/p25 is a</a:t>
            </a:r>
            <a:r>
              <a:rPr dirty="0" sz="16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therapeutic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06214" y="4422812"/>
            <a:ext cx="58864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target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403600" y="2659622"/>
            <a:ext cx="131953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Physiology;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809877" y="1602984"/>
            <a:ext cx="17335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281683" y="2810262"/>
            <a:ext cx="1004316" cy="914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04743" y="1328815"/>
            <a:ext cx="8778917" cy="25320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1240027" y="2715122"/>
            <a:ext cx="745490" cy="676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p35</a:t>
            </a:r>
            <a:endParaRPr sz="1800">
              <a:latin typeface="Calibri"/>
              <a:cs typeface="Calibri"/>
            </a:endParaRPr>
          </a:p>
          <a:p>
            <a:pPr marL="271145">
              <a:lnSpc>
                <a:spcPct val="100000"/>
              </a:lnSpc>
              <a:spcBef>
                <a:spcPts val="820"/>
              </a:spcBef>
            </a:pPr>
            <a:r>
              <a:rPr dirty="0" sz="1800" spc="-5">
                <a:latin typeface="Calibri"/>
                <a:cs typeface="Calibri"/>
              </a:rPr>
              <a:t>Cdk5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39501" y="957977"/>
            <a:ext cx="1039494" cy="299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P</a:t>
            </a:r>
            <a:r>
              <a:rPr dirty="0" sz="1800" spc="-30" b="1">
                <a:latin typeface="Calibri"/>
                <a:cs typeface="Calibri"/>
              </a:rPr>
              <a:t>h</a:t>
            </a:r>
            <a:r>
              <a:rPr dirty="0" sz="1800" spc="-15" b="1">
                <a:latin typeface="Calibri"/>
                <a:cs typeface="Calibri"/>
              </a:rPr>
              <a:t>y</a:t>
            </a:r>
            <a:r>
              <a:rPr dirty="0" sz="1800" b="1">
                <a:latin typeface="Calibri"/>
                <a:cs typeface="Calibri"/>
              </a:rPr>
              <a:t>siolo</a:t>
            </a:r>
            <a:r>
              <a:rPr dirty="0" sz="1800" spc="-5" b="1">
                <a:latin typeface="Calibri"/>
                <a:cs typeface="Calibri"/>
              </a:rPr>
              <a:t>g</a:t>
            </a:r>
            <a:r>
              <a:rPr dirty="0" sz="1800" b="1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2779" y="4051300"/>
            <a:ext cx="2653030" cy="2734310"/>
          </a:xfrm>
          <a:prstGeom prst="rect">
            <a:avLst/>
          </a:prstGeom>
          <a:ln w="19050">
            <a:solidFill>
              <a:srgbClr val="00AFF0"/>
            </a:solidFill>
          </a:ln>
        </p:spPr>
        <p:txBody>
          <a:bodyPr wrap="square" lIns="0" tIns="66040" rIns="0" bIns="0" rtlCol="0" vert="horz">
            <a:spAutoFit/>
          </a:bodyPr>
          <a:lstStyle/>
          <a:p>
            <a:pPr marL="401955" marR="218440" indent="-320040">
              <a:lnSpc>
                <a:spcPct val="100000"/>
              </a:lnSpc>
              <a:spcBef>
                <a:spcPts val="520"/>
              </a:spcBef>
              <a:buFont typeface="Wingdings"/>
              <a:buChar char=""/>
              <a:tabLst>
                <a:tab pos="402590" algn="l"/>
              </a:tabLst>
            </a:pPr>
            <a:r>
              <a:rPr dirty="0" sz="1400" spc="-5">
                <a:latin typeface="Calibri"/>
                <a:cs typeface="Calibri"/>
              </a:rPr>
              <a:t>Neuronal </a:t>
            </a:r>
            <a:r>
              <a:rPr dirty="0" sz="1400" spc="-10">
                <a:latin typeface="Calibri"/>
                <a:cs typeface="Calibri"/>
              </a:rPr>
              <a:t>development </a:t>
            </a:r>
            <a:r>
              <a:rPr dirty="0" sz="1400" spc="-5">
                <a:latin typeface="Calibri"/>
                <a:cs typeface="Calibri"/>
              </a:rPr>
              <a:t>and  </a:t>
            </a:r>
            <a:r>
              <a:rPr dirty="0" sz="1400" spc="-5">
                <a:latin typeface="Calibri"/>
                <a:cs typeface="Calibri"/>
              </a:rPr>
              <a:t>migration, </a:t>
            </a:r>
            <a:r>
              <a:rPr dirty="0" sz="1400" spc="-10">
                <a:latin typeface="Calibri"/>
                <a:cs typeface="Calibri"/>
              </a:rPr>
              <a:t>Axonal</a:t>
            </a:r>
            <a:r>
              <a:rPr dirty="0" sz="1400" spc="-75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Transport</a:t>
            </a:r>
            <a:endParaRPr sz="1400">
              <a:latin typeface="Calibri"/>
              <a:cs typeface="Calibri"/>
            </a:endParaRPr>
          </a:p>
          <a:p>
            <a:pPr marL="384810" indent="-302895">
              <a:lnSpc>
                <a:spcPct val="100000"/>
              </a:lnSpc>
              <a:buFont typeface="Wingdings"/>
              <a:buChar char=""/>
              <a:tabLst>
                <a:tab pos="385445" algn="l"/>
              </a:tabLst>
            </a:pPr>
            <a:r>
              <a:rPr dirty="0" sz="1400" spc="-5">
                <a:latin typeface="Calibri"/>
                <a:cs typeface="Calibri"/>
              </a:rPr>
              <a:t>Phosphorylation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of</a:t>
            </a:r>
            <a:endParaRPr sz="1400">
              <a:latin typeface="Calibri"/>
              <a:cs typeface="Calibri"/>
            </a:endParaRPr>
          </a:p>
          <a:p>
            <a:pPr marL="384810">
              <a:lnSpc>
                <a:spcPct val="100000"/>
              </a:lnSpc>
            </a:pPr>
            <a:r>
              <a:rPr dirty="0" sz="1400" spc="-10">
                <a:latin typeface="Calibri"/>
                <a:cs typeface="Calibri"/>
              </a:rPr>
              <a:t>cytoskeletal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proteins</a:t>
            </a:r>
            <a:endParaRPr sz="1400">
              <a:latin typeface="Calibri"/>
              <a:cs typeface="Calibri"/>
            </a:endParaRPr>
          </a:p>
          <a:p>
            <a:pPr marL="384810" indent="-302895">
              <a:lnSpc>
                <a:spcPct val="100000"/>
              </a:lnSpc>
              <a:buFont typeface="Wingdings"/>
              <a:buChar char=""/>
              <a:tabLst>
                <a:tab pos="385445" algn="l"/>
              </a:tabLst>
            </a:pPr>
            <a:r>
              <a:rPr dirty="0" sz="1400" spc="-5">
                <a:latin typeface="Calibri"/>
                <a:cs typeface="Calibri"/>
              </a:rPr>
              <a:t>Kinase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cross-talk</a:t>
            </a:r>
            <a:endParaRPr sz="1400">
              <a:latin typeface="Calibri"/>
              <a:cs typeface="Calibri"/>
            </a:endParaRPr>
          </a:p>
          <a:p>
            <a:pPr marL="384810" indent="-302895">
              <a:lnSpc>
                <a:spcPct val="100000"/>
              </a:lnSpc>
              <a:buFont typeface="Wingdings"/>
              <a:buChar char=""/>
              <a:tabLst>
                <a:tab pos="385445" algn="l"/>
              </a:tabLst>
            </a:pPr>
            <a:r>
              <a:rPr dirty="0" sz="1400" spc="-5">
                <a:latin typeface="Calibri"/>
                <a:cs typeface="Calibri"/>
              </a:rPr>
              <a:t>Cognition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memory</a:t>
            </a:r>
            <a:endParaRPr sz="1400">
              <a:latin typeface="Calibri"/>
              <a:cs typeface="Calibri"/>
            </a:endParaRPr>
          </a:p>
          <a:p>
            <a:pPr marL="384810" indent="-302895">
              <a:lnSpc>
                <a:spcPct val="100000"/>
              </a:lnSpc>
              <a:buFont typeface="Wingdings"/>
              <a:buChar char=""/>
              <a:tabLst>
                <a:tab pos="385445" algn="l"/>
              </a:tabLst>
            </a:pPr>
            <a:r>
              <a:rPr dirty="0" sz="1400" spc="-5">
                <a:latin typeface="Calibri"/>
                <a:cs typeface="Calibri"/>
              </a:rPr>
              <a:t>Synaptic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Plasticity</a:t>
            </a:r>
            <a:endParaRPr sz="1400">
              <a:latin typeface="Calibri"/>
              <a:cs typeface="Calibri"/>
            </a:endParaRPr>
          </a:p>
          <a:p>
            <a:pPr marL="384810" indent="-302895">
              <a:lnSpc>
                <a:spcPct val="100000"/>
              </a:lnSpc>
              <a:buFont typeface="Wingdings"/>
              <a:buChar char=""/>
              <a:tabLst>
                <a:tab pos="385445" algn="l"/>
              </a:tabLst>
            </a:pPr>
            <a:r>
              <a:rPr dirty="0" sz="1400" spc="-5">
                <a:latin typeface="Calibri"/>
                <a:cs typeface="Calibri"/>
              </a:rPr>
              <a:t>Neuronal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survival</a:t>
            </a:r>
            <a:endParaRPr sz="1400">
              <a:latin typeface="Calibri"/>
              <a:cs typeface="Calibri"/>
            </a:endParaRPr>
          </a:p>
          <a:p>
            <a:pPr marL="384810" indent="-302895">
              <a:lnSpc>
                <a:spcPct val="100000"/>
              </a:lnSpc>
              <a:buFont typeface="Wingdings"/>
              <a:buChar char=""/>
              <a:tabLst>
                <a:tab pos="385445" algn="l"/>
              </a:tabLst>
            </a:pPr>
            <a:r>
              <a:rPr dirty="0" sz="1400" spc="-5">
                <a:latin typeface="Calibri"/>
                <a:cs typeface="Calibri"/>
              </a:rPr>
              <a:t>Cell</a:t>
            </a:r>
            <a:r>
              <a:rPr dirty="0" sz="1400" spc="229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Adhesion</a:t>
            </a:r>
            <a:endParaRPr sz="1400">
              <a:latin typeface="Calibri"/>
              <a:cs typeface="Calibri"/>
            </a:endParaRPr>
          </a:p>
          <a:p>
            <a:pPr marL="384810" indent="-302895">
              <a:lnSpc>
                <a:spcPct val="100000"/>
              </a:lnSpc>
              <a:buFont typeface="Wingdings"/>
              <a:buChar char=""/>
              <a:tabLst>
                <a:tab pos="385445" algn="l"/>
              </a:tabLst>
            </a:pPr>
            <a:r>
              <a:rPr dirty="0" sz="1400" spc="-5">
                <a:latin typeface="Calibri"/>
                <a:cs typeface="Calibri"/>
              </a:rPr>
              <a:t>Exocytosis</a:t>
            </a:r>
            <a:endParaRPr sz="1400">
              <a:latin typeface="Calibri"/>
              <a:cs typeface="Calibri"/>
            </a:endParaRPr>
          </a:p>
          <a:p>
            <a:pPr marL="384810" indent="-302895">
              <a:lnSpc>
                <a:spcPct val="100000"/>
              </a:lnSpc>
              <a:buFont typeface="Wingdings"/>
              <a:buChar char=""/>
              <a:tabLst>
                <a:tab pos="385445" algn="l"/>
              </a:tabLst>
            </a:pPr>
            <a:r>
              <a:rPr dirty="0" sz="1400" spc="-10">
                <a:latin typeface="Calibri"/>
                <a:cs typeface="Calibri"/>
              </a:rPr>
              <a:t>Pain</a:t>
            </a:r>
            <a:endParaRPr sz="1400">
              <a:latin typeface="Calibri"/>
              <a:cs typeface="Calibri"/>
            </a:endParaRPr>
          </a:p>
          <a:p>
            <a:pPr marL="384810" indent="-302895">
              <a:lnSpc>
                <a:spcPct val="100000"/>
              </a:lnSpc>
              <a:buFont typeface="Wingdings"/>
              <a:buChar char=""/>
              <a:tabLst>
                <a:tab pos="385445" algn="l"/>
              </a:tabLst>
            </a:pPr>
            <a:r>
              <a:rPr dirty="0" sz="1400" spc="-5">
                <a:latin typeface="Calibri"/>
                <a:cs typeface="Calibri"/>
              </a:rPr>
              <a:t>Inflammation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56131" y="3774835"/>
            <a:ext cx="330581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003200"/>
                </a:solidFill>
                <a:latin typeface="Arial"/>
                <a:cs typeface="Arial"/>
              </a:rPr>
              <a:t>Neuronal processes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regulated </a:t>
            </a:r>
            <a:r>
              <a:rPr dirty="0" sz="1400" spc="-5" b="1">
                <a:solidFill>
                  <a:srgbClr val="003200"/>
                </a:solidFill>
                <a:latin typeface="Arial"/>
                <a:cs typeface="Arial"/>
              </a:rPr>
              <a:t>by</a:t>
            </a:r>
            <a:r>
              <a:rPr dirty="0" sz="1400" spc="-80" b="1">
                <a:solidFill>
                  <a:srgbClr val="0032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3200"/>
                </a:solidFill>
                <a:latin typeface="Arial"/>
                <a:cs typeface="Arial"/>
              </a:rPr>
              <a:t>Cdk5</a:t>
            </a:r>
            <a:endParaRPr sz="14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69325" y="1542557"/>
            <a:ext cx="17653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435561" y="4228962"/>
            <a:ext cx="111379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Deregulation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6687" y="419170"/>
            <a:ext cx="8821674" cy="63038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88805" y="1175515"/>
            <a:ext cx="821690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Small</a:t>
            </a:r>
            <a:r>
              <a:rPr dirty="0" sz="1400" spc="-8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lobe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95113" y="5876874"/>
            <a:ext cx="1075690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Large</a:t>
            </a:r>
            <a:r>
              <a:rPr dirty="0" sz="1800" spc="-8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lobe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84598" y="2644866"/>
            <a:ext cx="889000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PS</a:t>
            </a:r>
            <a:r>
              <a:rPr dirty="0" sz="1600" spc="-130" b="1">
                <a:latin typeface="Times New Roman"/>
                <a:cs typeface="Times New Roman"/>
              </a:rPr>
              <a:t>T</a:t>
            </a:r>
            <a:r>
              <a:rPr dirty="0" sz="1600" spc="-10" b="1">
                <a:latin typeface="Times New Roman"/>
                <a:cs typeface="Times New Roman"/>
              </a:rPr>
              <a:t>AIRE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6282" y="2016509"/>
            <a:ext cx="1837055" cy="715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69950" marR="260985" indent="-1143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Glycine </a:t>
            </a:r>
            <a:r>
              <a:rPr dirty="0" sz="1200" spc="-5" b="1">
                <a:latin typeface="Times New Roman"/>
                <a:cs typeface="Times New Roman"/>
              </a:rPr>
              <a:t>rich  </a:t>
            </a:r>
            <a:r>
              <a:rPr dirty="0" sz="1200" b="1">
                <a:latin typeface="Times New Roman"/>
                <a:cs typeface="Times New Roman"/>
              </a:rPr>
              <a:t>loop,</a:t>
            </a:r>
            <a:r>
              <a:rPr dirty="0" sz="1200" spc="-95" b="1">
                <a:latin typeface="Times New Roman"/>
                <a:cs typeface="Times New Roman"/>
              </a:rPr>
              <a:t> </a:t>
            </a:r>
            <a:r>
              <a:rPr dirty="0" sz="1400" spc="-40" b="1">
                <a:latin typeface="Times New Roman"/>
                <a:cs typeface="Times New Roman"/>
              </a:rPr>
              <a:t>ATP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baseline="-31250" sz="2400" spc="-142" b="1">
                <a:latin typeface="Times New Roman"/>
                <a:cs typeface="Times New Roman"/>
              </a:rPr>
              <a:t>roscovitin</a:t>
            </a:r>
            <a:r>
              <a:rPr dirty="0" sz="1200" spc="-95" b="1">
                <a:latin typeface="Times New Roman"/>
                <a:cs typeface="Times New Roman"/>
              </a:rPr>
              <a:t>Bi</a:t>
            </a:r>
            <a:r>
              <a:rPr dirty="0" baseline="-31250" sz="2400" spc="-142" b="1">
                <a:latin typeface="Times New Roman"/>
                <a:cs typeface="Times New Roman"/>
              </a:rPr>
              <a:t>e</a:t>
            </a:r>
            <a:r>
              <a:rPr dirty="0" sz="1200" spc="-95" b="1">
                <a:latin typeface="Times New Roman"/>
                <a:cs typeface="Times New Roman"/>
              </a:rPr>
              <a:t>nding</a:t>
            </a:r>
            <a:r>
              <a:rPr dirty="0" sz="1200" spc="-5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Domain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89349" y="3743716"/>
            <a:ext cx="3787140" cy="1122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Activation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loop</a:t>
            </a:r>
            <a:endParaRPr sz="1600">
              <a:latin typeface="Times New Roman"/>
              <a:cs typeface="Times New Roman"/>
            </a:endParaRPr>
          </a:p>
          <a:p>
            <a:pPr marL="1558925">
              <a:lnSpc>
                <a:spcPts val="2160"/>
              </a:lnSpc>
              <a:spcBef>
                <a:spcPts val="520"/>
              </a:spcBef>
            </a:pP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Km (p25):</a:t>
            </a:r>
            <a:r>
              <a:rPr dirty="0" sz="2000" spc="-10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70-100</a:t>
            </a:r>
            <a:endParaRPr sz="2000">
              <a:latin typeface="Arial"/>
              <a:cs typeface="Arial"/>
            </a:endParaRPr>
          </a:p>
          <a:p>
            <a:pPr marL="2168525">
              <a:lnSpc>
                <a:spcPts val="1920"/>
              </a:lnSpc>
            </a:pP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nM</a:t>
            </a:r>
            <a:endParaRPr sz="2000">
              <a:latin typeface="Arial"/>
              <a:cs typeface="Arial"/>
            </a:endParaRPr>
          </a:p>
          <a:p>
            <a:pPr marL="1628775">
              <a:lnSpc>
                <a:spcPts val="2160"/>
              </a:lnSpc>
              <a:tabLst>
                <a:tab pos="2992120" algn="l"/>
              </a:tabLst>
            </a:pPr>
            <a:r>
              <a:rPr dirty="0" sz="2000" b="1">
                <a:solidFill>
                  <a:srgbClr val="9800FF"/>
                </a:solidFill>
                <a:latin typeface="Arial"/>
                <a:cs typeface="Arial"/>
              </a:rPr>
              <a:t>Km</a:t>
            </a:r>
            <a:r>
              <a:rPr dirty="0" sz="2000" spc="-20" b="1">
                <a:solidFill>
                  <a:srgbClr val="98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9800FF"/>
                </a:solidFill>
                <a:latin typeface="Arial"/>
                <a:cs typeface="Arial"/>
              </a:rPr>
              <a:t>(</a:t>
            </a:r>
            <a:r>
              <a:rPr dirty="0" sz="2000" spc="-135" b="1">
                <a:solidFill>
                  <a:srgbClr val="9800FF"/>
                </a:solidFill>
                <a:latin typeface="Arial"/>
                <a:cs typeface="Arial"/>
              </a:rPr>
              <a:t>A</a:t>
            </a:r>
            <a:r>
              <a:rPr dirty="0" sz="2000" b="1">
                <a:solidFill>
                  <a:srgbClr val="9800FF"/>
                </a:solidFill>
                <a:latin typeface="Arial"/>
                <a:cs typeface="Arial"/>
              </a:rPr>
              <a:t>TP):</a:t>
            </a:r>
            <a:r>
              <a:rPr dirty="0" sz="2000" b="1">
                <a:solidFill>
                  <a:srgbClr val="9800FF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9800FF"/>
                </a:solidFill>
                <a:latin typeface="Arial"/>
                <a:cs typeface="Arial"/>
              </a:rPr>
              <a:t>300</a:t>
            </a:r>
            <a:r>
              <a:rPr dirty="0" sz="2000" spc="-15" b="1">
                <a:solidFill>
                  <a:srgbClr val="9800FF"/>
                </a:solidFill>
                <a:latin typeface="Symbol"/>
                <a:cs typeface="Symbol"/>
              </a:rPr>
              <a:t></a:t>
            </a:r>
            <a:r>
              <a:rPr dirty="0" sz="2000" b="1">
                <a:solidFill>
                  <a:srgbClr val="9800FF"/>
                </a:solidFill>
                <a:latin typeface="Arial"/>
                <a:cs typeface="Arial"/>
              </a:rPr>
              <a:t>M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37001" y="48607"/>
            <a:ext cx="7406640" cy="838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10" b="1">
                <a:latin typeface="Calibri"/>
                <a:cs typeface="Calibri"/>
              </a:rPr>
              <a:t>Crystal </a:t>
            </a:r>
            <a:r>
              <a:rPr dirty="0" sz="2000" spc="-5" b="1">
                <a:latin typeface="Calibri"/>
                <a:cs typeface="Calibri"/>
              </a:rPr>
              <a:t>structure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b="1">
                <a:latin typeface="Calibri"/>
                <a:cs typeface="Calibri"/>
              </a:rPr>
              <a:t>Cdk5/p25 </a:t>
            </a:r>
            <a:r>
              <a:rPr dirty="0" sz="2000" spc="-10" b="1">
                <a:latin typeface="Calibri"/>
                <a:cs typeface="Calibri"/>
              </a:rPr>
              <a:t>complex </a:t>
            </a:r>
            <a:r>
              <a:rPr dirty="0" sz="2000" spc="-5" b="1">
                <a:latin typeface="Calibri"/>
                <a:cs typeface="Calibri"/>
              </a:rPr>
              <a:t>with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roscovitine</a:t>
            </a:r>
            <a:endParaRPr sz="2000">
              <a:latin typeface="Calibri"/>
              <a:cs typeface="Calibri"/>
            </a:endParaRPr>
          </a:p>
          <a:p>
            <a:pPr marL="5652770" marR="5080" indent="-1336040">
              <a:lnSpc>
                <a:spcPct val="100000"/>
              </a:lnSpc>
              <a:spcBef>
                <a:spcPts val="260"/>
              </a:spcBef>
            </a:pPr>
            <a:r>
              <a:rPr dirty="0" sz="1600" spc="-20" b="1">
                <a:solidFill>
                  <a:srgbClr val="000000"/>
                </a:solidFill>
                <a:latin typeface="Times New Roman"/>
                <a:cs typeface="Times New Roman"/>
              </a:rPr>
              <a:t>Tarricone </a:t>
            </a:r>
            <a:r>
              <a:rPr dirty="0" sz="1600" spc="-5" b="1">
                <a:solidFill>
                  <a:srgbClr val="000000"/>
                </a:solidFill>
                <a:latin typeface="Times New Roman"/>
                <a:cs typeface="Times New Roman"/>
              </a:rPr>
              <a:t>et </a:t>
            </a:r>
            <a:r>
              <a:rPr dirty="0" sz="1600" spc="-5" b="1">
                <a:solidFill>
                  <a:srgbClr val="000000"/>
                </a:solidFill>
                <a:latin typeface="Times New Roman"/>
                <a:cs typeface="Times New Roman"/>
              </a:rPr>
              <a:t>al., </a:t>
            </a:r>
            <a:r>
              <a:rPr dirty="0" sz="1600" spc="-5" b="1">
                <a:solidFill>
                  <a:srgbClr val="000000"/>
                </a:solidFill>
                <a:latin typeface="Times New Roman"/>
                <a:cs typeface="Times New Roman"/>
              </a:rPr>
              <a:t>2001; </a:t>
            </a:r>
            <a:r>
              <a:rPr dirty="0" sz="1600" spc="-5" b="1">
                <a:solidFill>
                  <a:srgbClr val="000000"/>
                </a:solidFill>
                <a:latin typeface="Times New Roman"/>
                <a:cs typeface="Times New Roman"/>
              </a:rPr>
              <a:t>Mapeli </a:t>
            </a:r>
            <a:r>
              <a:rPr dirty="0" sz="1600" spc="-5" b="1">
                <a:solidFill>
                  <a:srgbClr val="000000"/>
                </a:solidFill>
                <a:latin typeface="Times New Roman"/>
                <a:cs typeface="Times New Roman"/>
              </a:rPr>
              <a:t>et </a:t>
            </a:r>
            <a:r>
              <a:rPr dirty="0" sz="1600" spc="-5" b="1">
                <a:solidFill>
                  <a:srgbClr val="000000"/>
                </a:solidFill>
                <a:latin typeface="Times New Roman"/>
                <a:cs typeface="Times New Roman"/>
              </a:rPr>
              <a:t>al.,  </a:t>
            </a:r>
            <a:r>
              <a:rPr dirty="0" sz="1600" b="1">
                <a:solidFill>
                  <a:srgbClr val="000000"/>
                </a:solidFill>
                <a:latin typeface="Times New Roman"/>
                <a:cs typeface="Times New Roman"/>
              </a:rPr>
              <a:t>2005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5707" y="2017918"/>
            <a:ext cx="8568690" cy="2583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93800" marR="5080" indent="-1181735">
              <a:lnSpc>
                <a:spcPct val="100000"/>
              </a:lnSpc>
            </a:pP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What is the effect of smaller peptides derived from  P25 fragment</a:t>
            </a:r>
            <a:r>
              <a:rPr dirty="0" sz="28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Protein?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7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 marR="659130">
              <a:lnSpc>
                <a:spcPct val="100000"/>
              </a:lnSpc>
            </a:pP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Can these smaller peptides derived </a:t>
            </a:r>
            <a:r>
              <a:rPr dirty="0" sz="2800" b="1">
                <a:solidFill>
                  <a:srgbClr val="FF0000"/>
                </a:solidFill>
                <a:latin typeface="Arial"/>
                <a:cs typeface="Arial"/>
              </a:rPr>
              <a:t>from </a:t>
            </a:r>
            <a:r>
              <a:rPr dirty="0" sz="2800" spc="-10" b="1">
                <a:solidFill>
                  <a:srgbClr val="FF0000"/>
                </a:solidFill>
                <a:latin typeface="Arial"/>
                <a:cs typeface="Arial"/>
              </a:rPr>
              <a:t>p25  </a:t>
            </a:r>
            <a:r>
              <a:rPr dirty="0" sz="2800" spc="-15" b="1">
                <a:solidFill>
                  <a:srgbClr val="FF0000"/>
                </a:solidFill>
                <a:latin typeface="Arial"/>
                <a:cs typeface="Arial"/>
              </a:rPr>
              <a:t>deregulator, </a:t>
            </a: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more devastating or rescue the  </a:t>
            </a: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deregulated Cdk5 </a:t>
            </a:r>
            <a:r>
              <a:rPr dirty="0" sz="2800" b="1">
                <a:solidFill>
                  <a:srgbClr val="FF0000"/>
                </a:solidFill>
                <a:latin typeface="Arial"/>
                <a:cs typeface="Arial"/>
              </a:rPr>
              <a:t>activity </a:t>
            </a: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inducing</a:t>
            </a:r>
            <a:r>
              <a:rPr dirty="0" sz="2800" spc="9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apoptosis?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23" y="125594"/>
            <a:ext cx="9000490" cy="1025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2865" marR="5080" indent="-50800">
              <a:lnSpc>
                <a:spcPct val="100000"/>
              </a:lnSpc>
            </a:pP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Cdk5/p25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a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therapeutic target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; </a:t>
            </a:r>
            <a:r>
              <a:rPr dirty="0" sz="1600" spc="-10" b="1">
                <a:solidFill>
                  <a:srgbClr val="0000FF"/>
                </a:solidFill>
                <a:latin typeface="Arial"/>
                <a:cs typeface="Arial"/>
              </a:rPr>
              <a:t>Roscovitine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like compounds </a:t>
            </a:r>
            <a:r>
              <a:rPr dirty="0" sz="1600" spc="-45" b="1">
                <a:solidFill>
                  <a:srgbClr val="0000FF"/>
                </a:solidFill>
                <a:latin typeface="Arial"/>
                <a:cs typeface="Arial"/>
              </a:rPr>
              <a:t>(ATP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analogs) are non 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specific and toxic; </a:t>
            </a:r>
            <a:r>
              <a:rPr dirty="0" sz="1600" spc="-15" b="1">
                <a:solidFill>
                  <a:srgbClr val="0000FF"/>
                </a:solidFill>
                <a:latin typeface="Arial"/>
                <a:cs typeface="Arial"/>
              </a:rPr>
              <a:t>We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used truncated peptides </a:t>
            </a:r>
            <a:r>
              <a:rPr dirty="0" sz="1600" spc="-10" b="1">
                <a:solidFill>
                  <a:srgbClr val="0000FF"/>
                </a:solidFill>
                <a:latin typeface="Arial"/>
                <a:cs typeface="Arial"/>
              </a:rPr>
              <a:t>derived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from p25 </a:t>
            </a:r>
            <a:r>
              <a:rPr dirty="0" sz="1600" b="1">
                <a:solidFill>
                  <a:srgbClr val="0000FF"/>
                </a:solidFill>
                <a:latin typeface="Arial"/>
                <a:cs typeface="Arial"/>
              </a:rPr>
              <a:t>within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3.5A interface (using 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Cdk5/p25 </a:t>
            </a:r>
            <a:r>
              <a:rPr dirty="0" sz="1600" spc="-10" b="1">
                <a:solidFill>
                  <a:srgbClr val="0000FF"/>
                </a:solidFill>
                <a:latin typeface="Arial"/>
                <a:cs typeface="Arial"/>
              </a:rPr>
              <a:t>crystal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structure) to study </a:t>
            </a:r>
            <a:r>
              <a:rPr dirty="0" sz="1600" spc="-10" b="1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role of these peptides on Cdk5 </a:t>
            </a:r>
            <a:r>
              <a:rPr dirty="0" sz="1600" spc="3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0000FF"/>
                </a:solidFill>
                <a:latin typeface="Arial"/>
                <a:cs typeface="Arial"/>
              </a:rPr>
              <a:t>activity.</a:t>
            </a:r>
            <a:endParaRPr sz="1600">
              <a:latin typeface="Arial"/>
              <a:cs typeface="Arial"/>
            </a:endParaRPr>
          </a:p>
          <a:p>
            <a:pPr marL="62865">
              <a:lnSpc>
                <a:spcPct val="100000"/>
              </a:lnSpc>
            </a:pPr>
            <a:r>
              <a:rPr dirty="0" sz="1600" spc="-65" b="1">
                <a:solidFill>
                  <a:srgbClr val="FF0000"/>
                </a:solidFill>
                <a:latin typeface="Arial"/>
                <a:cs typeface="Arial"/>
              </a:rPr>
              <a:t>To </a:t>
            </a: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our </a:t>
            </a: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surprise some of them inhibited  Cdk5</a:t>
            </a:r>
            <a:r>
              <a:rPr dirty="0" sz="1600" spc="20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0000"/>
                </a:solidFill>
                <a:latin typeface="Arial"/>
                <a:cs typeface="Arial"/>
              </a:rPr>
              <a:t>activity.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7752" y="3286062"/>
            <a:ext cx="3211445" cy="31385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286062"/>
            <a:ext cx="822400" cy="3138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22400" y="3698182"/>
            <a:ext cx="506603" cy="27264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891246" y="5817306"/>
            <a:ext cx="26695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Zheng </a:t>
            </a:r>
            <a:r>
              <a:rPr dirty="0" sz="1400" spc="-10" b="1">
                <a:latin typeface="Calibri"/>
                <a:cs typeface="Calibri"/>
              </a:rPr>
              <a:t>et </a:t>
            </a:r>
            <a:r>
              <a:rPr dirty="0" sz="1400" b="1">
                <a:latin typeface="Calibri"/>
                <a:cs typeface="Calibri"/>
              </a:rPr>
              <a:t>al., </a:t>
            </a:r>
            <a:r>
              <a:rPr dirty="0" sz="1400" b="1">
                <a:latin typeface="Calibri"/>
                <a:cs typeface="Calibri"/>
              </a:rPr>
              <a:t>JBC </a:t>
            </a:r>
            <a:r>
              <a:rPr dirty="0" sz="1400" spc="-5" b="1">
                <a:latin typeface="Calibri"/>
                <a:cs typeface="Calibri"/>
              </a:rPr>
              <a:t>2010, </a:t>
            </a:r>
            <a:r>
              <a:rPr dirty="0" sz="1400" b="1">
                <a:latin typeface="Calibri"/>
                <a:cs typeface="Calibri"/>
              </a:rPr>
              <a:t>EMBO </a:t>
            </a:r>
            <a:r>
              <a:rPr dirty="0" sz="1400" b="1">
                <a:latin typeface="Calibri"/>
                <a:cs typeface="Calibri"/>
              </a:rPr>
              <a:t>J</a:t>
            </a:r>
            <a:r>
              <a:rPr dirty="0" sz="1400" spc="-9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2005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52975" y="2991733"/>
            <a:ext cx="2273300" cy="76835"/>
          </a:xfrm>
          <a:custGeom>
            <a:avLst/>
            <a:gdLst/>
            <a:ahLst/>
            <a:cxnLst/>
            <a:rect l="l" t="t" r="r" b="b"/>
            <a:pathLst>
              <a:path w="2273300" h="76835">
                <a:moveTo>
                  <a:pt x="76224" y="0"/>
                </a:moveTo>
                <a:lnTo>
                  <a:pt x="0" y="38075"/>
                </a:lnTo>
                <a:lnTo>
                  <a:pt x="76224" y="76224"/>
                </a:lnTo>
                <a:lnTo>
                  <a:pt x="76224" y="50785"/>
                </a:lnTo>
                <a:lnTo>
                  <a:pt x="63514" y="50785"/>
                </a:lnTo>
                <a:lnTo>
                  <a:pt x="63514" y="25420"/>
                </a:lnTo>
                <a:lnTo>
                  <a:pt x="76224" y="25420"/>
                </a:lnTo>
                <a:lnTo>
                  <a:pt x="76224" y="0"/>
                </a:lnTo>
                <a:close/>
              </a:path>
              <a:path w="2273300" h="76835">
                <a:moveTo>
                  <a:pt x="2196846" y="0"/>
                </a:moveTo>
                <a:lnTo>
                  <a:pt x="2196846" y="76224"/>
                </a:lnTo>
                <a:lnTo>
                  <a:pt x="2247674" y="50785"/>
                </a:lnTo>
                <a:lnTo>
                  <a:pt x="2209556" y="50785"/>
                </a:lnTo>
                <a:lnTo>
                  <a:pt x="2209556" y="25420"/>
                </a:lnTo>
                <a:lnTo>
                  <a:pt x="2247735" y="25420"/>
                </a:lnTo>
                <a:lnTo>
                  <a:pt x="2196846" y="0"/>
                </a:lnTo>
                <a:close/>
              </a:path>
              <a:path w="2273300" h="76835">
                <a:moveTo>
                  <a:pt x="76224" y="25420"/>
                </a:moveTo>
                <a:lnTo>
                  <a:pt x="63514" y="25420"/>
                </a:lnTo>
                <a:lnTo>
                  <a:pt x="63514" y="50785"/>
                </a:lnTo>
                <a:lnTo>
                  <a:pt x="76224" y="50785"/>
                </a:lnTo>
                <a:lnTo>
                  <a:pt x="76224" y="25420"/>
                </a:lnTo>
                <a:close/>
              </a:path>
              <a:path w="2273300" h="76835">
                <a:moveTo>
                  <a:pt x="2196846" y="25420"/>
                </a:moveTo>
                <a:lnTo>
                  <a:pt x="76224" y="25420"/>
                </a:lnTo>
                <a:lnTo>
                  <a:pt x="76224" y="50785"/>
                </a:lnTo>
                <a:lnTo>
                  <a:pt x="2196846" y="50785"/>
                </a:lnTo>
                <a:lnTo>
                  <a:pt x="2196846" y="25420"/>
                </a:lnTo>
                <a:close/>
              </a:path>
              <a:path w="2273300" h="76835">
                <a:moveTo>
                  <a:pt x="2247735" y="25420"/>
                </a:moveTo>
                <a:lnTo>
                  <a:pt x="2209556" y="25420"/>
                </a:lnTo>
                <a:lnTo>
                  <a:pt x="2209556" y="50785"/>
                </a:lnTo>
                <a:lnTo>
                  <a:pt x="2247674" y="50785"/>
                </a:lnTo>
                <a:lnTo>
                  <a:pt x="2273070" y="38075"/>
                </a:lnTo>
                <a:lnTo>
                  <a:pt x="2247735" y="25420"/>
                </a:lnTo>
                <a:close/>
              </a:path>
            </a:pathLst>
          </a:custGeom>
          <a:solidFill>
            <a:srgbClr val="FF7B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28284" y="3371356"/>
            <a:ext cx="1885950" cy="76835"/>
          </a:xfrm>
          <a:custGeom>
            <a:avLst/>
            <a:gdLst/>
            <a:ahLst/>
            <a:cxnLst/>
            <a:rect l="l" t="t" r="r" b="b"/>
            <a:pathLst>
              <a:path w="1885950" h="76835">
                <a:moveTo>
                  <a:pt x="76151" y="0"/>
                </a:moveTo>
                <a:lnTo>
                  <a:pt x="0" y="38075"/>
                </a:lnTo>
                <a:lnTo>
                  <a:pt x="76151" y="76224"/>
                </a:lnTo>
                <a:lnTo>
                  <a:pt x="76151" y="50785"/>
                </a:lnTo>
                <a:lnTo>
                  <a:pt x="63514" y="50785"/>
                </a:lnTo>
                <a:lnTo>
                  <a:pt x="63514" y="25347"/>
                </a:lnTo>
                <a:lnTo>
                  <a:pt x="76151" y="25347"/>
                </a:lnTo>
                <a:lnTo>
                  <a:pt x="76151" y="0"/>
                </a:lnTo>
                <a:close/>
              </a:path>
              <a:path w="1885950" h="76835">
                <a:moveTo>
                  <a:pt x="1809579" y="0"/>
                </a:moveTo>
                <a:lnTo>
                  <a:pt x="1809579" y="76224"/>
                </a:lnTo>
                <a:lnTo>
                  <a:pt x="1860407" y="50785"/>
                </a:lnTo>
                <a:lnTo>
                  <a:pt x="1822307" y="50785"/>
                </a:lnTo>
                <a:lnTo>
                  <a:pt x="1822307" y="25347"/>
                </a:lnTo>
                <a:lnTo>
                  <a:pt x="1860322" y="25347"/>
                </a:lnTo>
                <a:lnTo>
                  <a:pt x="1809579" y="0"/>
                </a:lnTo>
                <a:close/>
              </a:path>
              <a:path w="1885950" h="76835">
                <a:moveTo>
                  <a:pt x="76151" y="25347"/>
                </a:moveTo>
                <a:lnTo>
                  <a:pt x="63514" y="25347"/>
                </a:lnTo>
                <a:lnTo>
                  <a:pt x="63514" y="50785"/>
                </a:lnTo>
                <a:lnTo>
                  <a:pt x="76151" y="50785"/>
                </a:lnTo>
                <a:lnTo>
                  <a:pt x="76151" y="25347"/>
                </a:lnTo>
                <a:close/>
              </a:path>
              <a:path w="1885950" h="76835">
                <a:moveTo>
                  <a:pt x="1809579" y="25347"/>
                </a:moveTo>
                <a:lnTo>
                  <a:pt x="76151" y="25347"/>
                </a:lnTo>
                <a:lnTo>
                  <a:pt x="76151" y="50785"/>
                </a:lnTo>
                <a:lnTo>
                  <a:pt x="1809579" y="50785"/>
                </a:lnTo>
                <a:lnTo>
                  <a:pt x="1809579" y="25347"/>
                </a:lnTo>
                <a:close/>
              </a:path>
              <a:path w="1885950" h="76835">
                <a:moveTo>
                  <a:pt x="1860322" y="25347"/>
                </a:moveTo>
                <a:lnTo>
                  <a:pt x="1822307" y="25347"/>
                </a:lnTo>
                <a:lnTo>
                  <a:pt x="1822307" y="50785"/>
                </a:lnTo>
                <a:lnTo>
                  <a:pt x="1860407" y="50785"/>
                </a:lnTo>
                <a:lnTo>
                  <a:pt x="1885803" y="38075"/>
                </a:lnTo>
                <a:lnTo>
                  <a:pt x="1860322" y="25347"/>
                </a:lnTo>
                <a:close/>
              </a:path>
            </a:pathLst>
          </a:custGeom>
          <a:solidFill>
            <a:srgbClr val="FF00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734934" y="3723400"/>
            <a:ext cx="1567815" cy="76835"/>
          </a:xfrm>
          <a:custGeom>
            <a:avLst/>
            <a:gdLst/>
            <a:ahLst/>
            <a:cxnLst/>
            <a:rect l="l" t="t" r="r" b="b"/>
            <a:pathLst>
              <a:path w="1567815" h="76835">
                <a:moveTo>
                  <a:pt x="76224" y="0"/>
                </a:moveTo>
                <a:lnTo>
                  <a:pt x="0" y="38075"/>
                </a:lnTo>
                <a:lnTo>
                  <a:pt x="76224" y="76224"/>
                </a:lnTo>
                <a:lnTo>
                  <a:pt x="76224" y="50785"/>
                </a:lnTo>
                <a:lnTo>
                  <a:pt x="63514" y="50785"/>
                </a:lnTo>
                <a:lnTo>
                  <a:pt x="63514" y="25347"/>
                </a:lnTo>
                <a:lnTo>
                  <a:pt x="76224" y="25347"/>
                </a:lnTo>
                <a:lnTo>
                  <a:pt x="76224" y="0"/>
                </a:lnTo>
                <a:close/>
              </a:path>
              <a:path w="1567815" h="76835">
                <a:moveTo>
                  <a:pt x="1491258" y="0"/>
                </a:moveTo>
                <a:lnTo>
                  <a:pt x="1491258" y="76224"/>
                </a:lnTo>
                <a:lnTo>
                  <a:pt x="1542038" y="50785"/>
                </a:lnTo>
                <a:lnTo>
                  <a:pt x="1503968" y="50785"/>
                </a:lnTo>
                <a:lnTo>
                  <a:pt x="1503968" y="25347"/>
                </a:lnTo>
                <a:lnTo>
                  <a:pt x="1541952" y="25347"/>
                </a:lnTo>
                <a:lnTo>
                  <a:pt x="1491258" y="0"/>
                </a:lnTo>
                <a:close/>
              </a:path>
              <a:path w="1567815" h="76835">
                <a:moveTo>
                  <a:pt x="76224" y="25347"/>
                </a:moveTo>
                <a:lnTo>
                  <a:pt x="63514" y="25347"/>
                </a:lnTo>
                <a:lnTo>
                  <a:pt x="63514" y="50785"/>
                </a:lnTo>
                <a:lnTo>
                  <a:pt x="76224" y="50785"/>
                </a:lnTo>
                <a:lnTo>
                  <a:pt x="76224" y="25347"/>
                </a:lnTo>
                <a:close/>
              </a:path>
              <a:path w="1567815" h="76835">
                <a:moveTo>
                  <a:pt x="1491258" y="25347"/>
                </a:moveTo>
                <a:lnTo>
                  <a:pt x="76224" y="25347"/>
                </a:lnTo>
                <a:lnTo>
                  <a:pt x="76224" y="50785"/>
                </a:lnTo>
                <a:lnTo>
                  <a:pt x="1491258" y="50785"/>
                </a:lnTo>
                <a:lnTo>
                  <a:pt x="1491258" y="25347"/>
                </a:lnTo>
                <a:close/>
              </a:path>
              <a:path w="1567815" h="76835">
                <a:moveTo>
                  <a:pt x="1541952" y="25347"/>
                </a:moveTo>
                <a:lnTo>
                  <a:pt x="1503968" y="25347"/>
                </a:lnTo>
                <a:lnTo>
                  <a:pt x="1503968" y="50785"/>
                </a:lnTo>
                <a:lnTo>
                  <a:pt x="1542038" y="50785"/>
                </a:lnTo>
                <a:lnTo>
                  <a:pt x="1567409" y="38075"/>
                </a:lnTo>
                <a:lnTo>
                  <a:pt x="1541952" y="25347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18500" y="4098304"/>
            <a:ext cx="1097280" cy="76835"/>
          </a:xfrm>
          <a:custGeom>
            <a:avLst/>
            <a:gdLst/>
            <a:ahLst/>
            <a:cxnLst/>
            <a:rect l="l" t="t" r="r" b="b"/>
            <a:pathLst>
              <a:path w="1097279" h="76835">
                <a:moveTo>
                  <a:pt x="76151" y="0"/>
                </a:moveTo>
                <a:lnTo>
                  <a:pt x="0" y="38075"/>
                </a:lnTo>
                <a:lnTo>
                  <a:pt x="76151" y="76224"/>
                </a:lnTo>
                <a:lnTo>
                  <a:pt x="76151" y="50785"/>
                </a:lnTo>
                <a:lnTo>
                  <a:pt x="63495" y="50785"/>
                </a:lnTo>
                <a:lnTo>
                  <a:pt x="63495" y="25347"/>
                </a:lnTo>
                <a:lnTo>
                  <a:pt x="76151" y="25347"/>
                </a:lnTo>
                <a:lnTo>
                  <a:pt x="76151" y="0"/>
                </a:lnTo>
                <a:close/>
              </a:path>
              <a:path w="1097279" h="76835">
                <a:moveTo>
                  <a:pt x="1020909" y="0"/>
                </a:moveTo>
                <a:lnTo>
                  <a:pt x="1020909" y="76224"/>
                </a:lnTo>
                <a:lnTo>
                  <a:pt x="1071737" y="50785"/>
                </a:lnTo>
                <a:lnTo>
                  <a:pt x="1033619" y="50785"/>
                </a:lnTo>
                <a:lnTo>
                  <a:pt x="1033619" y="25347"/>
                </a:lnTo>
                <a:lnTo>
                  <a:pt x="1071652" y="25347"/>
                </a:lnTo>
                <a:lnTo>
                  <a:pt x="1020909" y="0"/>
                </a:lnTo>
                <a:close/>
              </a:path>
              <a:path w="1097279" h="76835">
                <a:moveTo>
                  <a:pt x="76151" y="25347"/>
                </a:moveTo>
                <a:lnTo>
                  <a:pt x="63495" y="25347"/>
                </a:lnTo>
                <a:lnTo>
                  <a:pt x="63495" y="50785"/>
                </a:lnTo>
                <a:lnTo>
                  <a:pt x="76151" y="50785"/>
                </a:lnTo>
                <a:lnTo>
                  <a:pt x="76151" y="25347"/>
                </a:lnTo>
                <a:close/>
              </a:path>
              <a:path w="1097279" h="76835">
                <a:moveTo>
                  <a:pt x="1020909" y="25347"/>
                </a:moveTo>
                <a:lnTo>
                  <a:pt x="76151" y="25347"/>
                </a:lnTo>
                <a:lnTo>
                  <a:pt x="76151" y="50785"/>
                </a:lnTo>
                <a:lnTo>
                  <a:pt x="1020909" y="50785"/>
                </a:lnTo>
                <a:lnTo>
                  <a:pt x="1020909" y="25347"/>
                </a:lnTo>
                <a:close/>
              </a:path>
              <a:path w="1097279" h="76835">
                <a:moveTo>
                  <a:pt x="1071652" y="25347"/>
                </a:moveTo>
                <a:lnTo>
                  <a:pt x="1033619" y="25347"/>
                </a:lnTo>
                <a:lnTo>
                  <a:pt x="1033619" y="50785"/>
                </a:lnTo>
                <a:lnTo>
                  <a:pt x="1071737" y="50785"/>
                </a:lnTo>
                <a:lnTo>
                  <a:pt x="1097133" y="38075"/>
                </a:lnTo>
                <a:lnTo>
                  <a:pt x="1071652" y="25347"/>
                </a:lnTo>
                <a:close/>
              </a:path>
            </a:pathLst>
          </a:custGeom>
          <a:solidFill>
            <a:srgbClr val="FF00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453085" y="4404756"/>
            <a:ext cx="862330" cy="76200"/>
          </a:xfrm>
          <a:custGeom>
            <a:avLst/>
            <a:gdLst/>
            <a:ahLst/>
            <a:cxnLst/>
            <a:rect l="l" t="t" r="r" b="b"/>
            <a:pathLst>
              <a:path w="862329" h="76200">
                <a:moveTo>
                  <a:pt x="76224" y="0"/>
                </a:moveTo>
                <a:lnTo>
                  <a:pt x="0" y="38075"/>
                </a:lnTo>
                <a:lnTo>
                  <a:pt x="76224" y="76169"/>
                </a:lnTo>
                <a:lnTo>
                  <a:pt x="76224" y="50804"/>
                </a:lnTo>
                <a:lnTo>
                  <a:pt x="63514" y="50804"/>
                </a:lnTo>
                <a:lnTo>
                  <a:pt x="63514" y="25365"/>
                </a:lnTo>
                <a:lnTo>
                  <a:pt x="76224" y="25365"/>
                </a:lnTo>
                <a:lnTo>
                  <a:pt x="76224" y="0"/>
                </a:lnTo>
                <a:close/>
              </a:path>
              <a:path w="862329" h="76200">
                <a:moveTo>
                  <a:pt x="785890" y="0"/>
                </a:moveTo>
                <a:lnTo>
                  <a:pt x="785890" y="76169"/>
                </a:lnTo>
                <a:lnTo>
                  <a:pt x="836645" y="50804"/>
                </a:lnTo>
                <a:lnTo>
                  <a:pt x="798600" y="50804"/>
                </a:lnTo>
                <a:lnTo>
                  <a:pt x="798600" y="25365"/>
                </a:lnTo>
                <a:lnTo>
                  <a:pt x="836669" y="25365"/>
                </a:lnTo>
                <a:lnTo>
                  <a:pt x="785890" y="0"/>
                </a:lnTo>
                <a:close/>
              </a:path>
              <a:path w="862329" h="76200">
                <a:moveTo>
                  <a:pt x="76224" y="25365"/>
                </a:moveTo>
                <a:lnTo>
                  <a:pt x="63514" y="25365"/>
                </a:lnTo>
                <a:lnTo>
                  <a:pt x="63514" y="50804"/>
                </a:lnTo>
                <a:lnTo>
                  <a:pt x="76224" y="50804"/>
                </a:lnTo>
                <a:lnTo>
                  <a:pt x="76224" y="25365"/>
                </a:lnTo>
                <a:close/>
              </a:path>
              <a:path w="862329" h="76200">
                <a:moveTo>
                  <a:pt x="785890" y="25365"/>
                </a:moveTo>
                <a:lnTo>
                  <a:pt x="76224" y="25365"/>
                </a:lnTo>
                <a:lnTo>
                  <a:pt x="76224" y="50804"/>
                </a:lnTo>
                <a:lnTo>
                  <a:pt x="785890" y="50804"/>
                </a:lnTo>
                <a:lnTo>
                  <a:pt x="785890" y="25365"/>
                </a:lnTo>
                <a:close/>
              </a:path>
              <a:path w="862329" h="76200">
                <a:moveTo>
                  <a:pt x="836669" y="25365"/>
                </a:moveTo>
                <a:lnTo>
                  <a:pt x="798600" y="25365"/>
                </a:lnTo>
                <a:lnTo>
                  <a:pt x="798600" y="50804"/>
                </a:lnTo>
                <a:lnTo>
                  <a:pt x="836645" y="50804"/>
                </a:lnTo>
                <a:lnTo>
                  <a:pt x="862114" y="38075"/>
                </a:lnTo>
                <a:lnTo>
                  <a:pt x="836669" y="25365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589543" y="4214852"/>
            <a:ext cx="47879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980032"/>
                </a:solidFill>
                <a:latin typeface="Calibri"/>
                <a:cs typeface="Calibri"/>
              </a:rPr>
              <a:t>24</a:t>
            </a:r>
            <a:r>
              <a:rPr dirty="0" sz="1600" spc="-80" b="1">
                <a:solidFill>
                  <a:srgbClr val="980032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980032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42116" y="4240783"/>
            <a:ext cx="51435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980032"/>
                </a:solidFill>
                <a:latin typeface="Calibri"/>
                <a:cs typeface="Calibri"/>
              </a:rPr>
              <a:t>20nM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41738" y="2453883"/>
            <a:ext cx="446405" cy="2094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25" b="1">
                <a:solidFill>
                  <a:srgbClr val="FF0065"/>
                </a:solidFill>
                <a:latin typeface="Calibri"/>
                <a:cs typeface="Calibri"/>
              </a:rPr>
              <a:t>++</a:t>
            </a:r>
            <a:endParaRPr sz="1800">
              <a:latin typeface="Calibri"/>
              <a:cs typeface="Calibri"/>
            </a:endParaRPr>
          </a:p>
          <a:p>
            <a:pPr algn="ctr" marL="9525">
              <a:lnSpc>
                <a:spcPct val="100000"/>
              </a:lnSpc>
              <a:spcBef>
                <a:spcPts val="1015"/>
              </a:spcBef>
            </a:pPr>
            <a:r>
              <a:rPr dirty="0" sz="1800" b="1">
                <a:solidFill>
                  <a:srgbClr val="FF7B7F"/>
                </a:solidFill>
                <a:latin typeface="Calibri"/>
                <a:cs typeface="Calibri"/>
              </a:rPr>
              <a:t>+</a:t>
            </a:r>
            <a:endParaRPr sz="1800">
              <a:latin typeface="Calibri"/>
              <a:cs typeface="Calibri"/>
            </a:endParaRPr>
          </a:p>
          <a:p>
            <a:pPr algn="ctr" marL="7620">
              <a:lnSpc>
                <a:spcPct val="100000"/>
              </a:lnSpc>
              <a:spcBef>
                <a:spcPts val="750"/>
              </a:spcBef>
            </a:pPr>
            <a:r>
              <a:rPr dirty="0" sz="1800" spc="25" b="1">
                <a:solidFill>
                  <a:srgbClr val="FF0065"/>
                </a:solidFill>
                <a:latin typeface="Calibri"/>
                <a:cs typeface="Calibri"/>
              </a:rPr>
              <a:t>++</a:t>
            </a:r>
            <a:endParaRPr sz="1800">
              <a:latin typeface="Calibri"/>
              <a:cs typeface="Calibri"/>
            </a:endParaRPr>
          </a:p>
          <a:p>
            <a:pPr algn="ctr" marL="7620">
              <a:lnSpc>
                <a:spcPct val="100000"/>
              </a:lnSpc>
              <a:spcBef>
                <a:spcPts val="920"/>
              </a:spcBef>
            </a:pPr>
            <a:r>
              <a:rPr dirty="0" sz="1800" spc="25" b="1">
                <a:solidFill>
                  <a:srgbClr val="980032"/>
                </a:solidFill>
                <a:latin typeface="Calibri"/>
                <a:cs typeface="Calibri"/>
              </a:rPr>
              <a:t>+++</a:t>
            </a:r>
            <a:endParaRPr sz="1800">
              <a:latin typeface="Calibri"/>
              <a:cs typeface="Calibri"/>
            </a:endParaRPr>
          </a:p>
          <a:p>
            <a:pPr algn="ctr" marL="48895">
              <a:lnSpc>
                <a:spcPct val="100000"/>
              </a:lnSpc>
              <a:spcBef>
                <a:spcPts val="320"/>
              </a:spcBef>
            </a:pPr>
            <a:r>
              <a:rPr dirty="0" sz="1800" spc="25" b="1">
                <a:solidFill>
                  <a:srgbClr val="FF0065"/>
                </a:solidFill>
                <a:latin typeface="Calibri"/>
                <a:cs typeface="Calibri"/>
              </a:rPr>
              <a:t>++</a:t>
            </a:r>
            <a:endParaRPr sz="1800">
              <a:latin typeface="Calibri"/>
              <a:cs typeface="Calibri"/>
            </a:endParaRPr>
          </a:p>
          <a:p>
            <a:pPr algn="ctr" marL="67310">
              <a:lnSpc>
                <a:spcPct val="100000"/>
              </a:lnSpc>
              <a:spcBef>
                <a:spcPts val="330"/>
              </a:spcBef>
            </a:pPr>
            <a:r>
              <a:rPr dirty="0" sz="1800" spc="30" b="1">
                <a:solidFill>
                  <a:srgbClr val="980032"/>
                </a:solidFill>
                <a:latin typeface="Calibri"/>
                <a:cs typeface="Calibri"/>
              </a:rPr>
              <a:t>+++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00406" y="2605399"/>
            <a:ext cx="1753235" cy="76835"/>
          </a:xfrm>
          <a:custGeom>
            <a:avLst/>
            <a:gdLst/>
            <a:ahLst/>
            <a:cxnLst/>
            <a:rect l="l" t="t" r="r" b="b"/>
            <a:pathLst>
              <a:path w="1753235" h="76835">
                <a:moveTo>
                  <a:pt x="76224" y="0"/>
                </a:moveTo>
                <a:lnTo>
                  <a:pt x="0" y="38075"/>
                </a:lnTo>
                <a:lnTo>
                  <a:pt x="76224" y="76224"/>
                </a:lnTo>
                <a:lnTo>
                  <a:pt x="76224" y="50785"/>
                </a:lnTo>
                <a:lnTo>
                  <a:pt x="63514" y="50785"/>
                </a:lnTo>
                <a:lnTo>
                  <a:pt x="63514" y="25420"/>
                </a:lnTo>
                <a:lnTo>
                  <a:pt x="76224" y="25420"/>
                </a:lnTo>
                <a:lnTo>
                  <a:pt x="76224" y="0"/>
                </a:lnTo>
                <a:close/>
              </a:path>
              <a:path w="1753235" h="76835">
                <a:moveTo>
                  <a:pt x="76224" y="25420"/>
                </a:moveTo>
                <a:lnTo>
                  <a:pt x="63514" y="25420"/>
                </a:lnTo>
                <a:lnTo>
                  <a:pt x="63514" y="50785"/>
                </a:lnTo>
                <a:lnTo>
                  <a:pt x="76224" y="50785"/>
                </a:lnTo>
                <a:lnTo>
                  <a:pt x="76224" y="25420"/>
                </a:lnTo>
                <a:close/>
              </a:path>
              <a:path w="1753235" h="76835">
                <a:moveTo>
                  <a:pt x="1752721" y="25420"/>
                </a:moveTo>
                <a:lnTo>
                  <a:pt x="76224" y="25420"/>
                </a:lnTo>
                <a:lnTo>
                  <a:pt x="76224" y="50785"/>
                </a:lnTo>
                <a:lnTo>
                  <a:pt x="1752721" y="50785"/>
                </a:lnTo>
                <a:lnTo>
                  <a:pt x="1752721" y="25420"/>
                </a:lnTo>
                <a:close/>
              </a:path>
            </a:pathLst>
          </a:custGeom>
          <a:solidFill>
            <a:srgbClr val="FF00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068062" y="2605399"/>
            <a:ext cx="2247265" cy="76835"/>
          </a:xfrm>
          <a:custGeom>
            <a:avLst/>
            <a:gdLst/>
            <a:ahLst/>
            <a:cxnLst/>
            <a:rect l="l" t="t" r="r" b="b"/>
            <a:pathLst>
              <a:path w="2247265" h="76835">
                <a:moveTo>
                  <a:pt x="2170913" y="0"/>
                </a:moveTo>
                <a:lnTo>
                  <a:pt x="2170913" y="76224"/>
                </a:lnTo>
                <a:lnTo>
                  <a:pt x="2221742" y="50785"/>
                </a:lnTo>
                <a:lnTo>
                  <a:pt x="2183623" y="50785"/>
                </a:lnTo>
                <a:lnTo>
                  <a:pt x="2183623" y="25420"/>
                </a:lnTo>
                <a:lnTo>
                  <a:pt x="2221803" y="25420"/>
                </a:lnTo>
                <a:lnTo>
                  <a:pt x="2170913" y="0"/>
                </a:lnTo>
                <a:close/>
              </a:path>
              <a:path w="2247265" h="76835">
                <a:moveTo>
                  <a:pt x="2170913" y="25420"/>
                </a:moveTo>
                <a:lnTo>
                  <a:pt x="0" y="25420"/>
                </a:lnTo>
                <a:lnTo>
                  <a:pt x="0" y="50785"/>
                </a:lnTo>
                <a:lnTo>
                  <a:pt x="2170913" y="50785"/>
                </a:lnTo>
                <a:lnTo>
                  <a:pt x="2170913" y="25420"/>
                </a:lnTo>
                <a:close/>
              </a:path>
              <a:path w="2247265" h="76835">
                <a:moveTo>
                  <a:pt x="2221803" y="25420"/>
                </a:moveTo>
                <a:lnTo>
                  <a:pt x="2183623" y="25420"/>
                </a:lnTo>
                <a:lnTo>
                  <a:pt x="2183623" y="50785"/>
                </a:lnTo>
                <a:lnTo>
                  <a:pt x="2221742" y="50785"/>
                </a:lnTo>
                <a:lnTo>
                  <a:pt x="2247138" y="38075"/>
                </a:lnTo>
                <a:lnTo>
                  <a:pt x="2221803" y="25420"/>
                </a:lnTo>
                <a:close/>
              </a:path>
            </a:pathLst>
          </a:custGeom>
          <a:solidFill>
            <a:srgbClr val="FF00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369391" y="2403693"/>
            <a:ext cx="1212215" cy="1762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02235">
              <a:lnSpc>
                <a:spcPct val="100000"/>
              </a:lnSpc>
            </a:pPr>
            <a:r>
              <a:rPr dirty="0" sz="1600" spc="-10" b="1">
                <a:solidFill>
                  <a:srgbClr val="FF0065"/>
                </a:solidFill>
                <a:latin typeface="Calibri"/>
                <a:cs typeface="Calibri"/>
              </a:rPr>
              <a:t>126</a:t>
            </a:r>
            <a:r>
              <a:rPr dirty="0" sz="1600" spc="-70" b="1">
                <a:solidFill>
                  <a:srgbClr val="FF006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FF0065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  <a:p>
            <a:pPr algn="ctr" marL="215265">
              <a:lnSpc>
                <a:spcPct val="100000"/>
              </a:lnSpc>
              <a:spcBef>
                <a:spcPts val="1105"/>
              </a:spcBef>
            </a:pPr>
            <a:r>
              <a:rPr dirty="0" sz="1600" spc="-5" b="1">
                <a:solidFill>
                  <a:srgbClr val="FF7B7F"/>
                </a:solidFill>
                <a:latin typeface="Calibri"/>
                <a:cs typeface="Calibri"/>
              </a:rPr>
              <a:t>57</a:t>
            </a:r>
            <a:r>
              <a:rPr dirty="0" sz="1600" spc="-80" b="1">
                <a:solidFill>
                  <a:srgbClr val="FF7B7F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FF7B7F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  <a:p>
            <a:pPr algn="ctr" marL="187960">
              <a:lnSpc>
                <a:spcPct val="100000"/>
              </a:lnSpc>
              <a:spcBef>
                <a:spcPts val="1110"/>
              </a:spcBef>
            </a:pPr>
            <a:r>
              <a:rPr dirty="0" sz="1600" spc="-5" b="1">
                <a:solidFill>
                  <a:srgbClr val="FF0065"/>
                </a:solidFill>
                <a:latin typeface="Calibri"/>
                <a:cs typeface="Calibri"/>
              </a:rPr>
              <a:t>47</a:t>
            </a:r>
            <a:r>
              <a:rPr dirty="0" sz="1600" spc="-80" b="1">
                <a:solidFill>
                  <a:srgbClr val="FF006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FF0065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  <a:p>
            <a:pPr marL="745490">
              <a:lnSpc>
                <a:spcPct val="100000"/>
              </a:lnSpc>
              <a:spcBef>
                <a:spcPts val="930"/>
              </a:spcBef>
            </a:pPr>
            <a:r>
              <a:rPr dirty="0" sz="1600" spc="-5" b="1">
                <a:solidFill>
                  <a:srgbClr val="980032"/>
                </a:solidFill>
                <a:latin typeface="Calibri"/>
                <a:cs typeface="Calibri"/>
              </a:rPr>
              <a:t>41</a:t>
            </a:r>
            <a:r>
              <a:rPr dirty="0" sz="1600" spc="-80" b="1">
                <a:solidFill>
                  <a:srgbClr val="980032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980032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600" spc="-5" b="1">
                <a:solidFill>
                  <a:srgbClr val="FF0065"/>
                </a:solidFill>
                <a:latin typeface="Calibri"/>
                <a:cs typeface="Calibri"/>
              </a:rPr>
              <a:t>29</a:t>
            </a:r>
            <a:r>
              <a:rPr dirty="0" sz="1600" spc="-80" b="1">
                <a:solidFill>
                  <a:srgbClr val="FF006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FF0065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034924" y="1868795"/>
            <a:ext cx="2247265" cy="76835"/>
          </a:xfrm>
          <a:custGeom>
            <a:avLst/>
            <a:gdLst/>
            <a:ahLst/>
            <a:cxnLst/>
            <a:rect l="l" t="t" r="r" b="b"/>
            <a:pathLst>
              <a:path w="2247265" h="76835">
                <a:moveTo>
                  <a:pt x="2171041" y="0"/>
                </a:moveTo>
                <a:lnTo>
                  <a:pt x="2171041" y="76224"/>
                </a:lnTo>
                <a:lnTo>
                  <a:pt x="2221857" y="50804"/>
                </a:lnTo>
                <a:lnTo>
                  <a:pt x="2183770" y="50804"/>
                </a:lnTo>
                <a:lnTo>
                  <a:pt x="2183770" y="25438"/>
                </a:lnTo>
                <a:lnTo>
                  <a:pt x="2221943" y="25438"/>
                </a:lnTo>
                <a:lnTo>
                  <a:pt x="2171041" y="0"/>
                </a:lnTo>
                <a:close/>
              </a:path>
              <a:path w="2247265" h="76835">
                <a:moveTo>
                  <a:pt x="2171041" y="25438"/>
                </a:moveTo>
                <a:lnTo>
                  <a:pt x="0" y="25438"/>
                </a:lnTo>
                <a:lnTo>
                  <a:pt x="0" y="50804"/>
                </a:lnTo>
                <a:lnTo>
                  <a:pt x="2171041" y="50804"/>
                </a:lnTo>
                <a:lnTo>
                  <a:pt x="2171041" y="25438"/>
                </a:lnTo>
                <a:close/>
              </a:path>
              <a:path w="2247265" h="76835">
                <a:moveTo>
                  <a:pt x="2221943" y="25438"/>
                </a:moveTo>
                <a:lnTo>
                  <a:pt x="2183770" y="25438"/>
                </a:lnTo>
                <a:lnTo>
                  <a:pt x="2183770" y="50804"/>
                </a:lnTo>
                <a:lnTo>
                  <a:pt x="2221857" y="50804"/>
                </a:lnTo>
                <a:lnTo>
                  <a:pt x="2247266" y="38093"/>
                </a:lnTo>
                <a:lnTo>
                  <a:pt x="2221943" y="25438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694901" y="2213634"/>
            <a:ext cx="1762760" cy="76200"/>
          </a:xfrm>
          <a:custGeom>
            <a:avLst/>
            <a:gdLst/>
            <a:ahLst/>
            <a:cxnLst/>
            <a:rect l="l" t="t" r="r" b="b"/>
            <a:pathLst>
              <a:path w="1762760" h="76200">
                <a:moveTo>
                  <a:pt x="76224" y="0"/>
                </a:moveTo>
                <a:lnTo>
                  <a:pt x="0" y="38075"/>
                </a:lnTo>
                <a:lnTo>
                  <a:pt x="76224" y="76151"/>
                </a:lnTo>
                <a:lnTo>
                  <a:pt x="76224" y="50785"/>
                </a:lnTo>
                <a:lnTo>
                  <a:pt x="63514" y="50785"/>
                </a:lnTo>
                <a:lnTo>
                  <a:pt x="63514" y="25365"/>
                </a:lnTo>
                <a:lnTo>
                  <a:pt x="76224" y="25365"/>
                </a:lnTo>
                <a:lnTo>
                  <a:pt x="76224" y="0"/>
                </a:lnTo>
                <a:close/>
              </a:path>
              <a:path w="1762760" h="76200">
                <a:moveTo>
                  <a:pt x="76224" y="25365"/>
                </a:moveTo>
                <a:lnTo>
                  <a:pt x="63514" y="25365"/>
                </a:lnTo>
                <a:lnTo>
                  <a:pt x="63514" y="50785"/>
                </a:lnTo>
                <a:lnTo>
                  <a:pt x="76224" y="50785"/>
                </a:lnTo>
                <a:lnTo>
                  <a:pt x="76224" y="25365"/>
                </a:lnTo>
                <a:close/>
              </a:path>
              <a:path w="1762760" h="76200">
                <a:moveTo>
                  <a:pt x="1762304" y="25365"/>
                </a:moveTo>
                <a:lnTo>
                  <a:pt x="76224" y="25365"/>
                </a:lnTo>
                <a:lnTo>
                  <a:pt x="76224" y="50785"/>
                </a:lnTo>
                <a:lnTo>
                  <a:pt x="1762304" y="50785"/>
                </a:lnTo>
                <a:lnTo>
                  <a:pt x="1762304" y="25365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522476" y="1849373"/>
            <a:ext cx="2938780" cy="76835"/>
          </a:xfrm>
          <a:custGeom>
            <a:avLst/>
            <a:gdLst/>
            <a:ahLst/>
            <a:cxnLst/>
            <a:rect l="l" t="t" r="r" b="b"/>
            <a:pathLst>
              <a:path w="2938779" h="76835">
                <a:moveTo>
                  <a:pt x="76224" y="0"/>
                </a:moveTo>
                <a:lnTo>
                  <a:pt x="0" y="38002"/>
                </a:lnTo>
                <a:lnTo>
                  <a:pt x="76081" y="76224"/>
                </a:lnTo>
                <a:lnTo>
                  <a:pt x="76129" y="50799"/>
                </a:lnTo>
                <a:lnTo>
                  <a:pt x="63364" y="50785"/>
                </a:lnTo>
                <a:lnTo>
                  <a:pt x="63508" y="25438"/>
                </a:lnTo>
                <a:lnTo>
                  <a:pt x="76176" y="25438"/>
                </a:lnTo>
                <a:lnTo>
                  <a:pt x="76224" y="0"/>
                </a:lnTo>
                <a:close/>
              </a:path>
              <a:path w="2938779" h="76835">
                <a:moveTo>
                  <a:pt x="76176" y="25451"/>
                </a:moveTo>
                <a:lnTo>
                  <a:pt x="76129" y="50799"/>
                </a:lnTo>
                <a:lnTo>
                  <a:pt x="2938662" y="53858"/>
                </a:lnTo>
                <a:lnTo>
                  <a:pt x="2938790" y="28437"/>
                </a:lnTo>
                <a:lnTo>
                  <a:pt x="76176" y="25451"/>
                </a:lnTo>
                <a:close/>
              </a:path>
              <a:path w="2938779" h="76835">
                <a:moveTo>
                  <a:pt x="63508" y="25438"/>
                </a:moveTo>
                <a:lnTo>
                  <a:pt x="63364" y="50785"/>
                </a:lnTo>
                <a:lnTo>
                  <a:pt x="76129" y="50799"/>
                </a:lnTo>
                <a:lnTo>
                  <a:pt x="76176" y="25451"/>
                </a:lnTo>
                <a:lnTo>
                  <a:pt x="63508" y="25438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061350" y="2201417"/>
            <a:ext cx="3025140" cy="76835"/>
          </a:xfrm>
          <a:custGeom>
            <a:avLst/>
            <a:gdLst/>
            <a:ahLst/>
            <a:cxnLst/>
            <a:rect l="l" t="t" r="r" b="b"/>
            <a:pathLst>
              <a:path w="3025140" h="76835">
                <a:moveTo>
                  <a:pt x="2948940" y="0"/>
                </a:moveTo>
                <a:lnTo>
                  <a:pt x="2948940" y="76224"/>
                </a:lnTo>
                <a:lnTo>
                  <a:pt x="2999719" y="50785"/>
                </a:lnTo>
                <a:lnTo>
                  <a:pt x="2961650" y="50785"/>
                </a:lnTo>
                <a:lnTo>
                  <a:pt x="2961650" y="25438"/>
                </a:lnTo>
                <a:lnTo>
                  <a:pt x="2999817" y="25438"/>
                </a:lnTo>
                <a:lnTo>
                  <a:pt x="2948940" y="0"/>
                </a:lnTo>
                <a:close/>
              </a:path>
              <a:path w="3025140" h="76835">
                <a:moveTo>
                  <a:pt x="2948940" y="25438"/>
                </a:moveTo>
                <a:lnTo>
                  <a:pt x="0" y="25438"/>
                </a:lnTo>
                <a:lnTo>
                  <a:pt x="0" y="50785"/>
                </a:lnTo>
                <a:lnTo>
                  <a:pt x="2948940" y="50785"/>
                </a:lnTo>
                <a:lnTo>
                  <a:pt x="2948940" y="25438"/>
                </a:lnTo>
                <a:close/>
              </a:path>
              <a:path w="3025140" h="76835">
                <a:moveTo>
                  <a:pt x="2999817" y="25438"/>
                </a:moveTo>
                <a:lnTo>
                  <a:pt x="2961650" y="25438"/>
                </a:lnTo>
                <a:lnTo>
                  <a:pt x="2961650" y="50785"/>
                </a:lnTo>
                <a:lnTo>
                  <a:pt x="2999719" y="50785"/>
                </a:lnTo>
                <a:lnTo>
                  <a:pt x="3025091" y="38075"/>
                </a:lnTo>
                <a:lnTo>
                  <a:pt x="2999817" y="25438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8333975" y="1470155"/>
            <a:ext cx="577850" cy="8235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40640">
              <a:lnSpc>
                <a:spcPct val="100000"/>
              </a:lnSpc>
            </a:pPr>
            <a:r>
              <a:rPr dirty="0" sz="1600" spc="-5" b="1">
                <a:latin typeface="Calibri"/>
                <a:cs typeface="Calibri"/>
              </a:rPr>
              <a:t>Ki</a:t>
            </a:r>
            <a:endParaRPr sz="1600">
              <a:latin typeface="Calibri"/>
              <a:cs typeface="Calibri"/>
            </a:endParaRPr>
          </a:p>
          <a:p>
            <a:pPr algn="ctr" marR="4445">
              <a:lnSpc>
                <a:spcPct val="100000"/>
              </a:lnSpc>
              <a:spcBef>
                <a:spcPts val="70"/>
              </a:spcBef>
            </a:pPr>
            <a:r>
              <a:rPr dirty="0" sz="1600" spc="-5" b="1">
                <a:solidFill>
                  <a:srgbClr val="FF9800"/>
                </a:solidFill>
                <a:latin typeface="Calibri"/>
                <a:cs typeface="Calibri"/>
              </a:rPr>
              <a:t>&gt;</a:t>
            </a:r>
            <a:r>
              <a:rPr dirty="0" sz="1600" spc="-90" b="1">
                <a:solidFill>
                  <a:srgbClr val="FF9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9800"/>
                </a:solidFill>
                <a:latin typeface="Calibri"/>
                <a:cs typeface="Calibri"/>
              </a:rPr>
              <a:t>5µM</a:t>
            </a:r>
            <a:endParaRPr sz="1600">
              <a:latin typeface="Calibri"/>
              <a:cs typeface="Calibri"/>
            </a:endParaRPr>
          </a:p>
          <a:p>
            <a:pPr algn="ctr" marL="10795">
              <a:lnSpc>
                <a:spcPct val="100000"/>
              </a:lnSpc>
              <a:spcBef>
                <a:spcPts val="470"/>
              </a:spcBef>
            </a:pPr>
            <a:r>
              <a:rPr dirty="0" sz="1600" spc="-5" b="1" u="sng">
                <a:solidFill>
                  <a:srgbClr val="FF9800"/>
                </a:solidFill>
                <a:latin typeface="Calibri"/>
                <a:cs typeface="Calibri"/>
              </a:rPr>
              <a:t>~</a:t>
            </a:r>
            <a:r>
              <a:rPr dirty="0" sz="1600" spc="-90" b="1" u="sng">
                <a:solidFill>
                  <a:srgbClr val="FF9800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9800"/>
                </a:solidFill>
                <a:latin typeface="Calibri"/>
                <a:cs typeface="Calibri"/>
              </a:rPr>
              <a:t>2µM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65040" y="2432065"/>
            <a:ext cx="51435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FF0065"/>
                </a:solidFill>
                <a:latin typeface="Calibri"/>
                <a:cs typeface="Calibri"/>
              </a:rPr>
              <a:t>40nM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33436" y="1661532"/>
            <a:ext cx="581025" cy="6026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FF9800"/>
                </a:solidFill>
                <a:latin typeface="Calibri"/>
                <a:cs typeface="Calibri"/>
              </a:rPr>
              <a:t>142</a:t>
            </a:r>
            <a:r>
              <a:rPr dirty="0" sz="1600" spc="-70" b="1">
                <a:solidFill>
                  <a:srgbClr val="FF9800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FF9800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1600" spc="-10" b="1">
                <a:solidFill>
                  <a:srgbClr val="FF9800"/>
                </a:solidFill>
                <a:latin typeface="Calibri"/>
                <a:cs typeface="Calibri"/>
              </a:rPr>
              <a:t>136</a:t>
            </a:r>
            <a:r>
              <a:rPr dirty="0" sz="1600" spc="-70" b="1">
                <a:solidFill>
                  <a:srgbClr val="FF9800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FF9800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3801" y="1416313"/>
            <a:ext cx="4448175" cy="76200"/>
          </a:xfrm>
          <a:custGeom>
            <a:avLst/>
            <a:gdLst/>
            <a:ahLst/>
            <a:cxnLst/>
            <a:rect l="l" t="t" r="r" b="b"/>
            <a:pathLst>
              <a:path w="4448175" h="76200">
                <a:moveTo>
                  <a:pt x="76223" y="0"/>
                </a:moveTo>
                <a:lnTo>
                  <a:pt x="0" y="38075"/>
                </a:lnTo>
                <a:lnTo>
                  <a:pt x="76223" y="76151"/>
                </a:lnTo>
                <a:lnTo>
                  <a:pt x="76223" y="50804"/>
                </a:lnTo>
                <a:lnTo>
                  <a:pt x="63508" y="50804"/>
                </a:lnTo>
                <a:lnTo>
                  <a:pt x="63508" y="25365"/>
                </a:lnTo>
                <a:lnTo>
                  <a:pt x="76223" y="25365"/>
                </a:lnTo>
                <a:lnTo>
                  <a:pt x="76223" y="0"/>
                </a:lnTo>
                <a:close/>
              </a:path>
              <a:path w="4448175" h="76200">
                <a:moveTo>
                  <a:pt x="76223" y="25365"/>
                </a:moveTo>
                <a:lnTo>
                  <a:pt x="63508" y="25365"/>
                </a:lnTo>
                <a:lnTo>
                  <a:pt x="63508" y="50804"/>
                </a:lnTo>
                <a:lnTo>
                  <a:pt x="76223" y="50804"/>
                </a:lnTo>
                <a:lnTo>
                  <a:pt x="76223" y="25365"/>
                </a:lnTo>
                <a:close/>
              </a:path>
              <a:path w="4448175" h="76200">
                <a:moveTo>
                  <a:pt x="4447705" y="25365"/>
                </a:moveTo>
                <a:lnTo>
                  <a:pt x="76223" y="25365"/>
                </a:lnTo>
                <a:lnTo>
                  <a:pt x="76223" y="50804"/>
                </a:lnTo>
                <a:lnTo>
                  <a:pt x="4447705" y="50804"/>
                </a:lnTo>
                <a:lnTo>
                  <a:pt x="4447705" y="25365"/>
                </a:lnTo>
                <a:close/>
              </a:path>
            </a:pathLst>
          </a:custGeom>
          <a:solidFill>
            <a:srgbClr val="32CC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226655" y="1416313"/>
            <a:ext cx="3917950" cy="76200"/>
          </a:xfrm>
          <a:custGeom>
            <a:avLst/>
            <a:gdLst/>
            <a:ahLst/>
            <a:cxnLst/>
            <a:rect l="l" t="t" r="r" b="b"/>
            <a:pathLst>
              <a:path w="3917950" h="76200">
                <a:moveTo>
                  <a:pt x="3841120" y="0"/>
                </a:moveTo>
                <a:lnTo>
                  <a:pt x="3841120" y="76151"/>
                </a:lnTo>
                <a:lnTo>
                  <a:pt x="3891863" y="50804"/>
                </a:lnTo>
                <a:lnTo>
                  <a:pt x="3853830" y="50804"/>
                </a:lnTo>
                <a:lnTo>
                  <a:pt x="3853830" y="25365"/>
                </a:lnTo>
                <a:lnTo>
                  <a:pt x="3891899" y="25365"/>
                </a:lnTo>
                <a:lnTo>
                  <a:pt x="3841120" y="0"/>
                </a:lnTo>
                <a:close/>
              </a:path>
              <a:path w="3917950" h="76200">
                <a:moveTo>
                  <a:pt x="3841120" y="25365"/>
                </a:moveTo>
                <a:lnTo>
                  <a:pt x="0" y="25365"/>
                </a:lnTo>
                <a:lnTo>
                  <a:pt x="0" y="50804"/>
                </a:lnTo>
                <a:lnTo>
                  <a:pt x="3841120" y="50804"/>
                </a:lnTo>
                <a:lnTo>
                  <a:pt x="3841120" y="25365"/>
                </a:lnTo>
                <a:close/>
              </a:path>
              <a:path w="3917950" h="76200">
                <a:moveTo>
                  <a:pt x="3891899" y="25365"/>
                </a:moveTo>
                <a:lnTo>
                  <a:pt x="3853830" y="25365"/>
                </a:lnTo>
                <a:lnTo>
                  <a:pt x="3853830" y="50804"/>
                </a:lnTo>
                <a:lnTo>
                  <a:pt x="3891863" y="50804"/>
                </a:lnTo>
                <a:lnTo>
                  <a:pt x="3917344" y="38075"/>
                </a:lnTo>
                <a:lnTo>
                  <a:pt x="3891899" y="25365"/>
                </a:lnTo>
                <a:close/>
              </a:path>
            </a:pathLst>
          </a:custGeom>
          <a:solidFill>
            <a:srgbClr val="32CC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4539510" y="1257493"/>
            <a:ext cx="554355" cy="3407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35255">
              <a:lnSpc>
                <a:spcPct val="122400"/>
              </a:lnSpc>
            </a:pPr>
            <a:r>
              <a:rPr dirty="0" sz="2000" spc="-5" b="1">
                <a:solidFill>
                  <a:srgbClr val="32CC32"/>
                </a:solidFill>
                <a:latin typeface="Calibri"/>
                <a:cs typeface="Calibri"/>
              </a:rPr>
              <a:t>P25 </a:t>
            </a:r>
            <a:r>
              <a:rPr dirty="0" sz="2000" spc="-5" b="1">
                <a:solidFill>
                  <a:srgbClr val="32CC32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FF9800"/>
                </a:solidFill>
                <a:latin typeface="Calibri"/>
                <a:cs typeface="Calibri"/>
              </a:rPr>
              <a:t>P15  </a:t>
            </a:r>
            <a:r>
              <a:rPr dirty="0" sz="2000" spc="-5" b="1">
                <a:solidFill>
                  <a:srgbClr val="FF9800"/>
                </a:solidFill>
                <a:latin typeface="Calibri"/>
                <a:cs typeface="Calibri"/>
              </a:rPr>
              <a:t>P14</a:t>
            </a:r>
            <a:endParaRPr sz="2000">
              <a:latin typeface="Calibri"/>
              <a:cs typeface="Calibri"/>
            </a:endParaRPr>
          </a:p>
          <a:p>
            <a:pPr algn="just" marL="15240">
              <a:lnSpc>
                <a:spcPct val="100000"/>
              </a:lnSpc>
              <a:spcBef>
                <a:spcPts val="420"/>
              </a:spcBef>
            </a:pPr>
            <a:r>
              <a:rPr dirty="0" sz="2400" spc="-5" b="1">
                <a:solidFill>
                  <a:srgbClr val="FF0065"/>
                </a:solidFill>
                <a:latin typeface="Calibri"/>
                <a:cs typeface="Calibri"/>
              </a:rPr>
              <a:t>CIP</a:t>
            </a:r>
            <a:endParaRPr sz="2400">
              <a:latin typeface="Calibri"/>
              <a:cs typeface="Calibri"/>
            </a:endParaRPr>
          </a:p>
          <a:p>
            <a:pPr algn="just" marL="29209" marR="247015" indent="635">
              <a:lnSpc>
                <a:spcPct val="115999"/>
              </a:lnSpc>
              <a:spcBef>
                <a:spcPts val="20"/>
              </a:spcBef>
            </a:pPr>
            <a:r>
              <a:rPr dirty="0" sz="2000" b="1">
                <a:solidFill>
                  <a:srgbClr val="FF7B7F"/>
                </a:solidFill>
                <a:latin typeface="Calibri"/>
                <a:cs typeface="Calibri"/>
              </a:rPr>
              <a:t>P1 </a:t>
            </a:r>
            <a:r>
              <a:rPr dirty="0" sz="2000" b="1">
                <a:solidFill>
                  <a:srgbClr val="FF7B7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0065"/>
                </a:solidFill>
                <a:latin typeface="Calibri"/>
                <a:cs typeface="Calibri"/>
              </a:rPr>
              <a:t>P2 </a:t>
            </a:r>
            <a:r>
              <a:rPr dirty="0" sz="2000" b="1">
                <a:solidFill>
                  <a:srgbClr val="FF0065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980032"/>
                </a:solidFill>
                <a:latin typeface="Calibri"/>
                <a:cs typeface="Calibri"/>
              </a:rPr>
              <a:t>P3</a:t>
            </a:r>
            <a:endParaRPr sz="2000">
              <a:latin typeface="Calibri"/>
              <a:cs typeface="Calibri"/>
            </a:endParaRPr>
          </a:p>
          <a:p>
            <a:pPr algn="just" marL="29209">
              <a:lnSpc>
                <a:spcPct val="100000"/>
              </a:lnSpc>
              <a:spcBef>
                <a:spcPts val="490"/>
              </a:spcBef>
            </a:pPr>
            <a:r>
              <a:rPr dirty="0" sz="2000" b="1">
                <a:solidFill>
                  <a:srgbClr val="FF0065"/>
                </a:solidFill>
                <a:latin typeface="Calibri"/>
                <a:cs typeface="Calibri"/>
              </a:rPr>
              <a:t>P4</a:t>
            </a:r>
            <a:endParaRPr sz="2000">
              <a:latin typeface="Calibri"/>
              <a:cs typeface="Calibri"/>
            </a:endParaRPr>
          </a:p>
          <a:p>
            <a:pPr algn="just" marL="29209">
              <a:lnSpc>
                <a:spcPct val="100000"/>
              </a:lnSpc>
              <a:spcBef>
                <a:spcPts val="350"/>
              </a:spcBef>
            </a:pPr>
            <a:r>
              <a:rPr dirty="0" sz="2400" spc="-10" b="1">
                <a:solidFill>
                  <a:srgbClr val="980032"/>
                </a:solidFill>
                <a:latin typeface="Calibri"/>
                <a:cs typeface="Calibri"/>
              </a:rPr>
              <a:t>P5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20253" y="1179338"/>
            <a:ext cx="58102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32CC32"/>
                </a:solidFill>
                <a:latin typeface="Calibri"/>
                <a:cs typeface="Calibri"/>
              </a:rPr>
              <a:t>209</a:t>
            </a:r>
            <a:r>
              <a:rPr dirty="0" sz="1600" spc="-70" b="1">
                <a:solidFill>
                  <a:srgbClr val="32CC32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32CC32"/>
                </a:solidFill>
                <a:latin typeface="Calibri"/>
                <a:cs typeface="Calibri"/>
              </a:rPr>
              <a:t>aa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91227" y="2517021"/>
            <a:ext cx="2649474" cy="26438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06220" y="2167423"/>
            <a:ext cx="216154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Modified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35">
                <a:latin typeface="Arial"/>
                <a:cs typeface="Arial"/>
              </a:rPr>
              <a:t>TAT-peptide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0367" rIns="0" bIns="0" rtlCol="0" vert="horz">
            <a:spAutoFit/>
          </a:bodyPr>
          <a:lstStyle/>
          <a:p>
            <a:pPr marL="744855">
              <a:lnSpc>
                <a:spcPct val="100000"/>
              </a:lnSpc>
            </a:pPr>
            <a:r>
              <a:rPr dirty="0" sz="2800" spc="-5"/>
              <a:t>Modified p5 </a:t>
            </a:r>
            <a:r>
              <a:rPr dirty="0" sz="2800" spc="-5">
                <a:latin typeface="Arial"/>
                <a:cs typeface="Arial"/>
              </a:rPr>
              <a:t>– </a:t>
            </a:r>
            <a:r>
              <a:rPr dirty="0" sz="2800" spc="-165"/>
              <a:t>To </a:t>
            </a:r>
            <a:r>
              <a:rPr dirty="0" sz="2800"/>
              <a:t>pass </a:t>
            </a:r>
            <a:r>
              <a:rPr dirty="0" sz="2800" spc="-10"/>
              <a:t>BBB </a:t>
            </a:r>
            <a:r>
              <a:rPr dirty="0" sz="2800" spc="-5"/>
              <a:t>named as</a:t>
            </a:r>
            <a:r>
              <a:rPr dirty="0" sz="2800" spc="125"/>
              <a:t> </a:t>
            </a:r>
            <a:r>
              <a:rPr dirty="0" sz="2800" spc="-5"/>
              <a:t>TFP5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9615" y="2223379"/>
            <a:ext cx="5328285" cy="940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225"/>
              </a:lnSpc>
            </a:pPr>
            <a:r>
              <a:rPr dirty="0" sz="2000">
                <a:solidFill>
                  <a:srgbClr val="0000FF"/>
                </a:solidFill>
                <a:latin typeface="Arial"/>
                <a:cs typeface="Arial"/>
              </a:rPr>
              <a:t>TFP5:</a:t>
            </a:r>
            <a:endParaRPr sz="2000">
              <a:latin typeface="Arial"/>
              <a:cs typeface="Arial"/>
            </a:endParaRPr>
          </a:p>
          <a:p>
            <a:pPr marL="398145">
              <a:lnSpc>
                <a:spcPts val="1985"/>
              </a:lnSpc>
              <a:tabLst>
                <a:tab pos="5314950" algn="l"/>
              </a:tabLst>
            </a:pPr>
            <a:r>
              <a:rPr dirty="0" baseline="-3086" sz="2700" b="1">
                <a:solidFill>
                  <a:srgbClr val="00AF50"/>
                </a:solidFill>
                <a:latin typeface="Arial"/>
                <a:cs typeface="Arial"/>
              </a:rPr>
              <a:t>FITC</a:t>
            </a:r>
            <a:r>
              <a:rPr dirty="0" baseline="-3086" sz="2700" b="1">
                <a:latin typeface="Arial"/>
                <a:cs typeface="Arial"/>
              </a:rPr>
              <a:t>-GGG</a:t>
            </a:r>
            <a:r>
              <a:rPr dirty="0" sz="1800" b="1" u="heavy">
                <a:solidFill>
                  <a:srgbClr val="943735"/>
                </a:solidFill>
                <a:latin typeface="Arial"/>
                <a:cs typeface="Arial"/>
              </a:rPr>
              <a:t>KEAFWDRCLSVINLMSSKMLQINA	</a:t>
            </a:r>
            <a:endParaRPr sz="1800">
              <a:latin typeface="Arial"/>
              <a:cs typeface="Arial"/>
            </a:endParaRPr>
          </a:p>
          <a:p>
            <a:pPr marL="3364865">
              <a:lnSpc>
                <a:spcPct val="100000"/>
              </a:lnSpc>
              <a:spcBef>
                <a:spcPts val="635"/>
              </a:spcBef>
            </a:pPr>
            <a:r>
              <a:rPr dirty="0" sz="2000" spc="-5" b="1">
                <a:solidFill>
                  <a:srgbClr val="943735"/>
                </a:solidFill>
                <a:latin typeface="Arial"/>
                <a:cs typeface="Arial"/>
              </a:rPr>
              <a:t>p5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2981" y="1069102"/>
            <a:ext cx="4401185" cy="699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3265FF"/>
                </a:solidFill>
                <a:latin typeface="Arial"/>
                <a:cs typeface="Arial"/>
              </a:rPr>
              <a:t>p5 </a:t>
            </a:r>
            <a:r>
              <a:rPr dirty="0" sz="1800" spc="-5">
                <a:latin typeface="Arial"/>
                <a:cs typeface="Arial"/>
              </a:rPr>
              <a:t>(24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aa)</a:t>
            </a:r>
            <a:r>
              <a:rPr dirty="0" sz="1800" spc="-5">
                <a:solidFill>
                  <a:srgbClr val="3265FF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683895">
              <a:lnSpc>
                <a:spcPct val="100000"/>
              </a:lnSpc>
              <a:spcBef>
                <a:spcPts val="795"/>
              </a:spcBef>
            </a:pPr>
            <a:r>
              <a:rPr dirty="0" sz="1800" spc="-5" b="1">
                <a:solidFill>
                  <a:srgbClr val="943735"/>
                </a:solidFill>
                <a:latin typeface="Arial"/>
                <a:cs typeface="Arial"/>
              </a:rPr>
              <a:t>KEAFWDRCLSVINLMSSKMLQINA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6828" y="5086376"/>
            <a:ext cx="7419975" cy="1427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0000FF"/>
                </a:solidFill>
                <a:latin typeface="Arial"/>
                <a:cs typeface="Arial"/>
              </a:rPr>
              <a:t>Scrambled</a:t>
            </a:r>
            <a:r>
              <a:rPr dirty="0" sz="2000" spc="-8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00FF"/>
                </a:solidFill>
                <a:latin typeface="Arial"/>
                <a:cs typeface="Arial"/>
              </a:rPr>
              <a:t>peptide</a:t>
            </a:r>
            <a:r>
              <a:rPr dirty="0" sz="200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584200">
              <a:lnSpc>
                <a:spcPct val="100000"/>
              </a:lnSpc>
              <a:spcBef>
                <a:spcPts val="5"/>
              </a:spcBef>
            </a:pPr>
            <a:r>
              <a:rPr dirty="0" sz="1800" spc="-15" b="1">
                <a:solidFill>
                  <a:srgbClr val="0CD50D"/>
                </a:solidFill>
                <a:latin typeface="Arial"/>
                <a:cs typeface="Arial"/>
              </a:rPr>
              <a:t>FITC</a:t>
            </a:r>
            <a:r>
              <a:rPr dirty="0" sz="1800" spc="-15" b="1">
                <a:latin typeface="Arial"/>
                <a:cs typeface="Arial"/>
              </a:rPr>
              <a:t>-GGG</a:t>
            </a:r>
            <a:r>
              <a:rPr dirty="0" sz="1800" spc="-15" b="1">
                <a:solidFill>
                  <a:srgbClr val="943735"/>
                </a:solidFill>
                <a:latin typeface="Arial"/>
                <a:cs typeface="Arial"/>
              </a:rPr>
              <a:t>GGGFWDRCLSGKGKMSSKGGGINA</a:t>
            </a:r>
            <a:r>
              <a:rPr dirty="0" sz="1800" spc="-15" b="1">
                <a:latin typeface="Arial"/>
                <a:cs typeface="Arial"/>
              </a:rPr>
              <a:t>YARAARRAARR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1950">
              <a:latin typeface="Times New Roman"/>
              <a:cs typeface="Times New Roman"/>
            </a:endParaRPr>
          </a:p>
          <a:p>
            <a:pPr marL="30480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TFP5  </a:t>
            </a:r>
            <a:r>
              <a:rPr dirty="0" sz="1800" b="1">
                <a:latin typeface="Calibri"/>
                <a:cs typeface="Calibri"/>
              </a:rPr>
              <a:t>US </a:t>
            </a:r>
            <a:r>
              <a:rPr dirty="0" sz="1800" spc="-15" b="1">
                <a:latin typeface="Calibri"/>
                <a:cs typeface="Calibri"/>
              </a:rPr>
              <a:t>Patent </a:t>
            </a:r>
            <a:r>
              <a:rPr dirty="0" sz="1800" b="1">
                <a:latin typeface="Calibri"/>
                <a:cs typeface="Calibri"/>
              </a:rPr>
              <a:t>#</a:t>
            </a:r>
            <a:r>
              <a:rPr dirty="0" sz="1800" spc="-7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8597660.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52112" y="1795296"/>
            <a:ext cx="428625" cy="3335020"/>
          </a:xfrm>
          <a:custGeom>
            <a:avLst/>
            <a:gdLst/>
            <a:ahLst/>
            <a:cxnLst/>
            <a:rect l="l" t="t" r="r" b="b"/>
            <a:pathLst>
              <a:path w="428625" h="3335020">
                <a:moveTo>
                  <a:pt x="0" y="3334487"/>
                </a:moveTo>
                <a:lnTo>
                  <a:pt x="428197" y="3334487"/>
                </a:lnTo>
                <a:lnTo>
                  <a:pt x="428197" y="0"/>
                </a:lnTo>
                <a:lnTo>
                  <a:pt x="0" y="0"/>
                </a:lnTo>
                <a:lnTo>
                  <a:pt x="0" y="3334487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752112" y="1795296"/>
            <a:ext cx="428625" cy="3335020"/>
          </a:xfrm>
          <a:custGeom>
            <a:avLst/>
            <a:gdLst/>
            <a:ahLst/>
            <a:cxnLst/>
            <a:rect l="l" t="t" r="r" b="b"/>
            <a:pathLst>
              <a:path w="428625" h="3335020">
                <a:moveTo>
                  <a:pt x="0" y="3334487"/>
                </a:moveTo>
                <a:lnTo>
                  <a:pt x="428197" y="3334487"/>
                </a:lnTo>
                <a:lnTo>
                  <a:pt x="428197" y="0"/>
                </a:lnTo>
                <a:lnTo>
                  <a:pt x="0" y="0"/>
                </a:lnTo>
                <a:lnTo>
                  <a:pt x="0" y="333448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364760" y="4899684"/>
            <a:ext cx="428625" cy="230504"/>
          </a:xfrm>
          <a:custGeom>
            <a:avLst/>
            <a:gdLst/>
            <a:ahLst/>
            <a:cxnLst/>
            <a:rect l="l" t="t" r="r" b="b"/>
            <a:pathLst>
              <a:path w="428625" h="230504">
                <a:moveTo>
                  <a:pt x="0" y="230099"/>
                </a:moveTo>
                <a:lnTo>
                  <a:pt x="428197" y="230099"/>
                </a:lnTo>
                <a:lnTo>
                  <a:pt x="428197" y="0"/>
                </a:lnTo>
                <a:lnTo>
                  <a:pt x="0" y="0"/>
                </a:lnTo>
                <a:lnTo>
                  <a:pt x="0" y="2300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364760" y="4899684"/>
            <a:ext cx="428625" cy="230504"/>
          </a:xfrm>
          <a:custGeom>
            <a:avLst/>
            <a:gdLst/>
            <a:ahLst/>
            <a:cxnLst/>
            <a:rect l="l" t="t" r="r" b="b"/>
            <a:pathLst>
              <a:path w="428625" h="230504">
                <a:moveTo>
                  <a:pt x="0" y="230099"/>
                </a:moveTo>
                <a:lnTo>
                  <a:pt x="428197" y="230099"/>
                </a:lnTo>
                <a:lnTo>
                  <a:pt x="428197" y="0"/>
                </a:lnTo>
                <a:lnTo>
                  <a:pt x="0" y="0"/>
                </a:lnTo>
                <a:lnTo>
                  <a:pt x="0" y="23009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977408" y="5020055"/>
            <a:ext cx="426720" cy="109855"/>
          </a:xfrm>
          <a:custGeom>
            <a:avLst/>
            <a:gdLst/>
            <a:ahLst/>
            <a:cxnLst/>
            <a:rect l="l" t="t" r="r" b="b"/>
            <a:pathLst>
              <a:path w="426720" h="109854">
                <a:moveTo>
                  <a:pt x="0" y="109728"/>
                </a:moveTo>
                <a:lnTo>
                  <a:pt x="426695" y="109728"/>
                </a:lnTo>
                <a:lnTo>
                  <a:pt x="426695" y="0"/>
                </a:lnTo>
                <a:lnTo>
                  <a:pt x="0" y="0"/>
                </a:lnTo>
                <a:lnTo>
                  <a:pt x="0" y="1097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977408" y="5020055"/>
            <a:ext cx="426720" cy="109855"/>
          </a:xfrm>
          <a:custGeom>
            <a:avLst/>
            <a:gdLst/>
            <a:ahLst/>
            <a:cxnLst/>
            <a:rect l="l" t="t" r="r" b="b"/>
            <a:pathLst>
              <a:path w="426720" h="109854">
                <a:moveTo>
                  <a:pt x="0" y="109728"/>
                </a:moveTo>
                <a:lnTo>
                  <a:pt x="426695" y="109728"/>
                </a:lnTo>
                <a:lnTo>
                  <a:pt x="426695" y="0"/>
                </a:lnTo>
                <a:lnTo>
                  <a:pt x="0" y="0"/>
                </a:lnTo>
                <a:lnTo>
                  <a:pt x="0" y="10972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88483" y="4404335"/>
            <a:ext cx="428625" cy="725805"/>
          </a:xfrm>
          <a:custGeom>
            <a:avLst/>
            <a:gdLst/>
            <a:ahLst/>
            <a:cxnLst/>
            <a:rect l="l" t="t" r="r" b="b"/>
            <a:pathLst>
              <a:path w="428625" h="725804">
                <a:moveTo>
                  <a:pt x="0" y="725448"/>
                </a:moveTo>
                <a:lnTo>
                  <a:pt x="428268" y="725448"/>
                </a:lnTo>
                <a:lnTo>
                  <a:pt x="428268" y="0"/>
                </a:lnTo>
                <a:lnTo>
                  <a:pt x="0" y="0"/>
                </a:lnTo>
                <a:lnTo>
                  <a:pt x="0" y="725448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88483" y="4404335"/>
            <a:ext cx="428625" cy="725805"/>
          </a:xfrm>
          <a:custGeom>
            <a:avLst/>
            <a:gdLst/>
            <a:ahLst/>
            <a:cxnLst/>
            <a:rect l="l" t="t" r="r" b="b"/>
            <a:pathLst>
              <a:path w="428625" h="725804">
                <a:moveTo>
                  <a:pt x="0" y="725448"/>
                </a:moveTo>
                <a:lnTo>
                  <a:pt x="428268" y="725448"/>
                </a:lnTo>
                <a:lnTo>
                  <a:pt x="428268" y="0"/>
                </a:lnTo>
                <a:lnTo>
                  <a:pt x="0" y="0"/>
                </a:lnTo>
                <a:lnTo>
                  <a:pt x="0" y="72544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201131" y="4491203"/>
            <a:ext cx="428625" cy="638810"/>
          </a:xfrm>
          <a:custGeom>
            <a:avLst/>
            <a:gdLst/>
            <a:ahLst/>
            <a:cxnLst/>
            <a:rect l="l" t="t" r="r" b="b"/>
            <a:pathLst>
              <a:path w="428625" h="638810">
                <a:moveTo>
                  <a:pt x="0" y="638580"/>
                </a:moveTo>
                <a:lnTo>
                  <a:pt x="428268" y="638580"/>
                </a:lnTo>
                <a:lnTo>
                  <a:pt x="428268" y="0"/>
                </a:lnTo>
                <a:lnTo>
                  <a:pt x="0" y="0"/>
                </a:lnTo>
                <a:lnTo>
                  <a:pt x="0" y="638580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201131" y="4491203"/>
            <a:ext cx="428625" cy="638810"/>
          </a:xfrm>
          <a:custGeom>
            <a:avLst/>
            <a:gdLst/>
            <a:ahLst/>
            <a:cxnLst/>
            <a:rect l="l" t="t" r="r" b="b"/>
            <a:pathLst>
              <a:path w="428625" h="638810">
                <a:moveTo>
                  <a:pt x="0" y="638580"/>
                </a:moveTo>
                <a:lnTo>
                  <a:pt x="428268" y="638580"/>
                </a:lnTo>
                <a:lnTo>
                  <a:pt x="428268" y="0"/>
                </a:lnTo>
                <a:lnTo>
                  <a:pt x="0" y="0"/>
                </a:lnTo>
                <a:lnTo>
                  <a:pt x="0" y="63858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139464" y="5104638"/>
            <a:ext cx="428625" cy="0"/>
          </a:xfrm>
          <a:custGeom>
            <a:avLst/>
            <a:gdLst/>
            <a:ahLst/>
            <a:cxnLst/>
            <a:rect l="l" t="t" r="r" b="b"/>
            <a:pathLst>
              <a:path w="428625" h="0">
                <a:moveTo>
                  <a:pt x="0" y="0"/>
                </a:moveTo>
                <a:lnTo>
                  <a:pt x="428197" y="0"/>
                </a:lnTo>
              </a:path>
            </a:pathLst>
          </a:custGeom>
          <a:ln w="50292">
            <a:solidFill>
              <a:srgbClr val="4F80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39464" y="5079491"/>
            <a:ext cx="428625" cy="50800"/>
          </a:xfrm>
          <a:custGeom>
            <a:avLst/>
            <a:gdLst/>
            <a:ahLst/>
            <a:cxnLst/>
            <a:rect l="l" t="t" r="r" b="b"/>
            <a:pathLst>
              <a:path w="428625" h="50800">
                <a:moveTo>
                  <a:pt x="0" y="50292"/>
                </a:moveTo>
                <a:lnTo>
                  <a:pt x="428197" y="50292"/>
                </a:lnTo>
                <a:lnTo>
                  <a:pt x="428197" y="0"/>
                </a:lnTo>
                <a:lnTo>
                  <a:pt x="0" y="0"/>
                </a:lnTo>
                <a:lnTo>
                  <a:pt x="0" y="5029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54348" y="5039843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3964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25343" y="503984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965423" y="1690140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10515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37991" y="169014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549140" y="4892039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186147" y="5013197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37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161788" y="5006339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803367" y="4367759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3657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74436" y="4367759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416015" y="4335755"/>
            <a:ext cx="0" cy="155575"/>
          </a:xfrm>
          <a:custGeom>
            <a:avLst/>
            <a:gdLst/>
            <a:ahLst/>
            <a:cxnLst/>
            <a:rect l="l" t="t" r="r" b="b"/>
            <a:pathLst>
              <a:path w="0" h="155575">
                <a:moveTo>
                  <a:pt x="0" y="15544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387084" y="433575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048024" y="1423391"/>
            <a:ext cx="0" cy="3706495"/>
          </a:xfrm>
          <a:custGeom>
            <a:avLst/>
            <a:gdLst/>
            <a:ahLst/>
            <a:cxnLst/>
            <a:rect l="l" t="t" r="r" b="b"/>
            <a:pathLst>
              <a:path w="0" h="3706495">
                <a:moveTo>
                  <a:pt x="0" y="370639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991587" y="512978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991587" y="463600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991587" y="414073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991587" y="364695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991587" y="315318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991587" y="265940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991587" y="216562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991587" y="167027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48024" y="5129783"/>
            <a:ext cx="3672840" cy="0"/>
          </a:xfrm>
          <a:custGeom>
            <a:avLst/>
            <a:gdLst/>
            <a:ahLst/>
            <a:cxnLst/>
            <a:rect l="l" t="t" r="r" b="b"/>
            <a:pathLst>
              <a:path w="3672840" h="0">
                <a:moveTo>
                  <a:pt x="0" y="0"/>
                </a:moveTo>
                <a:lnTo>
                  <a:pt x="367281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048024" y="5129783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660672" y="5129783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271747" y="5129783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884395" y="5129783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497043" y="5129783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109691" y="5129783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720840" y="5129783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2780510" y="5003559"/>
            <a:ext cx="1162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690213" y="4509354"/>
            <a:ext cx="2057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690213" y="4015364"/>
            <a:ext cx="2057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40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600332" y="1544564"/>
            <a:ext cx="295275" cy="2212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140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1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120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100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algn="ctr" marL="89535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80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"/>
              </a:spcBef>
            </a:pPr>
            <a:endParaRPr sz="1900">
              <a:latin typeface="Times New Roman"/>
              <a:cs typeface="Times New Roman"/>
            </a:endParaRPr>
          </a:p>
          <a:p>
            <a:pPr algn="ctr" marL="89535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60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45015" y="2640314"/>
            <a:ext cx="233045" cy="12750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60"/>
              </a:lnSpc>
            </a:pPr>
            <a:r>
              <a:rPr dirty="0" baseline="26455" sz="1575" spc="-7" b="1">
                <a:latin typeface="Calibri"/>
                <a:cs typeface="Calibri"/>
              </a:rPr>
              <a:t>32</a:t>
            </a:r>
            <a:r>
              <a:rPr dirty="0" sz="1400" b="1">
                <a:latin typeface="Calibri"/>
                <a:cs typeface="Calibri"/>
              </a:rPr>
              <a:t>P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Calibri"/>
                <a:cs typeface="Calibri"/>
              </a:rPr>
              <a:t>C</a:t>
            </a:r>
            <a:r>
              <a:rPr dirty="0" sz="1400" spc="-5" b="1">
                <a:latin typeface="Calibri"/>
                <a:cs typeface="Calibri"/>
              </a:rPr>
              <a:t>P</a:t>
            </a:r>
            <a:r>
              <a:rPr dirty="0" sz="1400" b="1">
                <a:latin typeface="Calibri"/>
                <a:cs typeface="Calibri"/>
              </a:rPr>
              <a:t>M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Calibri"/>
                <a:cs typeface="Calibri"/>
              </a:rPr>
              <a:t>(</a:t>
            </a:r>
            <a:r>
              <a:rPr dirty="0" sz="1400" b="1">
                <a:latin typeface="Calibri"/>
                <a:cs typeface="Calibri"/>
              </a:rPr>
              <a:t>x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1</a:t>
            </a:r>
            <a:r>
              <a:rPr dirty="0" sz="1400" b="1">
                <a:latin typeface="Calibri"/>
                <a:cs typeface="Calibri"/>
              </a:rPr>
              <a:t>0</a:t>
            </a:r>
            <a:r>
              <a:rPr dirty="0" sz="1400" spc="-10" b="1">
                <a:latin typeface="Calibri"/>
                <a:cs typeface="Calibri"/>
              </a:rPr>
              <a:t>0</a:t>
            </a:r>
            <a:r>
              <a:rPr dirty="0" sz="1400" b="1">
                <a:latin typeface="Calibri"/>
                <a:cs typeface="Calibri"/>
              </a:rPr>
              <a:t>0)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611379" y="5406022"/>
            <a:ext cx="1348740" cy="219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Calibri"/>
                <a:cs typeface="Calibri"/>
              </a:rPr>
              <a:t>Concentration </a:t>
            </a:r>
            <a:r>
              <a:rPr dirty="0" sz="1300" spc="-10">
                <a:latin typeface="Calibri"/>
                <a:cs typeface="Calibri"/>
              </a:rPr>
              <a:t>(µM)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694908" y="5143474"/>
            <a:ext cx="62801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Cdk5/p25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520298" y="5179407"/>
            <a:ext cx="10287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10085" y="5169406"/>
            <a:ext cx="76073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70560" algn="l"/>
              </a:tabLst>
            </a:pPr>
            <a:r>
              <a:rPr dirty="0" sz="1200">
                <a:latin typeface="Calibri"/>
                <a:cs typeface="Calibri"/>
              </a:rPr>
              <a:t>10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339595" y="5169406"/>
            <a:ext cx="18097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499213" y="4073514"/>
            <a:ext cx="64897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FF0000"/>
                </a:solidFill>
                <a:latin typeface="Calibri"/>
                <a:cs typeface="Calibri"/>
              </a:rPr>
              <a:t>P5-mod.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658367" y="4051949"/>
            <a:ext cx="85598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00AFF0"/>
                </a:solidFill>
                <a:latin typeface="Calibri"/>
                <a:cs typeface="Calibri"/>
              </a:rPr>
              <a:t>Roscovitine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519568" y="5361813"/>
            <a:ext cx="2058035" cy="100330"/>
          </a:xfrm>
          <a:custGeom>
            <a:avLst/>
            <a:gdLst/>
            <a:ahLst/>
            <a:cxnLst/>
            <a:rect l="l" t="t" r="r" b="b"/>
            <a:pathLst>
              <a:path w="2058034" h="100329">
                <a:moveTo>
                  <a:pt x="1972031" y="0"/>
                </a:moveTo>
                <a:lnTo>
                  <a:pt x="1969105" y="786"/>
                </a:lnTo>
                <a:lnTo>
                  <a:pt x="1967734" y="3072"/>
                </a:lnTo>
                <a:lnTo>
                  <a:pt x="1966453" y="5358"/>
                </a:lnTo>
                <a:lnTo>
                  <a:pt x="1967240" y="8286"/>
                </a:lnTo>
                <a:lnTo>
                  <a:pt x="1969526" y="9500"/>
                </a:lnTo>
                <a:lnTo>
                  <a:pt x="2030405" y="45206"/>
                </a:lnTo>
                <a:lnTo>
                  <a:pt x="2047963" y="45220"/>
                </a:lnTo>
                <a:lnTo>
                  <a:pt x="2047963" y="54721"/>
                </a:lnTo>
                <a:lnTo>
                  <a:pt x="2030349" y="54721"/>
                </a:lnTo>
                <a:lnTo>
                  <a:pt x="1969379" y="90297"/>
                </a:lnTo>
                <a:lnTo>
                  <a:pt x="1967093" y="91582"/>
                </a:lnTo>
                <a:lnTo>
                  <a:pt x="1966307" y="94512"/>
                </a:lnTo>
                <a:lnTo>
                  <a:pt x="1967734" y="96798"/>
                </a:lnTo>
                <a:lnTo>
                  <a:pt x="1968959" y="99084"/>
                </a:lnTo>
                <a:lnTo>
                  <a:pt x="1971885" y="99797"/>
                </a:lnTo>
                <a:lnTo>
                  <a:pt x="1974171" y="98440"/>
                </a:lnTo>
                <a:lnTo>
                  <a:pt x="2049319" y="54721"/>
                </a:lnTo>
                <a:lnTo>
                  <a:pt x="2047963" y="54721"/>
                </a:lnTo>
                <a:lnTo>
                  <a:pt x="2049344" y="54707"/>
                </a:lnTo>
                <a:lnTo>
                  <a:pt x="2057546" y="49935"/>
                </a:lnTo>
                <a:lnTo>
                  <a:pt x="1974171" y="1428"/>
                </a:lnTo>
                <a:lnTo>
                  <a:pt x="1972031" y="0"/>
                </a:lnTo>
                <a:close/>
              </a:path>
              <a:path w="2058034" h="100329">
                <a:moveTo>
                  <a:pt x="2038509" y="49959"/>
                </a:moveTo>
                <a:lnTo>
                  <a:pt x="2030373" y="54707"/>
                </a:lnTo>
                <a:lnTo>
                  <a:pt x="2047963" y="54721"/>
                </a:lnTo>
                <a:lnTo>
                  <a:pt x="2047963" y="54077"/>
                </a:lnTo>
                <a:lnTo>
                  <a:pt x="2045531" y="54077"/>
                </a:lnTo>
                <a:lnTo>
                  <a:pt x="2038509" y="49959"/>
                </a:lnTo>
                <a:close/>
              </a:path>
              <a:path w="2058034" h="100329">
                <a:moveTo>
                  <a:pt x="146" y="43576"/>
                </a:moveTo>
                <a:lnTo>
                  <a:pt x="0" y="53077"/>
                </a:lnTo>
                <a:lnTo>
                  <a:pt x="2030373" y="54707"/>
                </a:lnTo>
                <a:lnTo>
                  <a:pt x="2038509" y="49959"/>
                </a:lnTo>
                <a:lnTo>
                  <a:pt x="2030405" y="45206"/>
                </a:lnTo>
                <a:lnTo>
                  <a:pt x="146" y="43576"/>
                </a:lnTo>
                <a:close/>
              </a:path>
              <a:path w="2058034" h="100329">
                <a:moveTo>
                  <a:pt x="2045531" y="45862"/>
                </a:moveTo>
                <a:lnTo>
                  <a:pt x="2038509" y="49959"/>
                </a:lnTo>
                <a:lnTo>
                  <a:pt x="2045531" y="54077"/>
                </a:lnTo>
                <a:lnTo>
                  <a:pt x="2045531" y="45862"/>
                </a:lnTo>
                <a:close/>
              </a:path>
              <a:path w="2058034" h="100329">
                <a:moveTo>
                  <a:pt x="2047963" y="45862"/>
                </a:moveTo>
                <a:lnTo>
                  <a:pt x="2045531" y="45862"/>
                </a:lnTo>
                <a:lnTo>
                  <a:pt x="2045531" y="54077"/>
                </a:lnTo>
                <a:lnTo>
                  <a:pt x="2047963" y="54077"/>
                </a:lnTo>
                <a:lnTo>
                  <a:pt x="2047963" y="45862"/>
                </a:lnTo>
                <a:close/>
              </a:path>
              <a:path w="2058034" h="100329">
                <a:moveTo>
                  <a:pt x="2030405" y="45206"/>
                </a:moveTo>
                <a:lnTo>
                  <a:pt x="2038509" y="49959"/>
                </a:lnTo>
                <a:lnTo>
                  <a:pt x="2045531" y="45862"/>
                </a:lnTo>
                <a:lnTo>
                  <a:pt x="2047963" y="45862"/>
                </a:lnTo>
                <a:lnTo>
                  <a:pt x="2047963" y="45220"/>
                </a:lnTo>
                <a:lnTo>
                  <a:pt x="2030405" y="452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239402" y="649520"/>
            <a:ext cx="7873365" cy="5683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380740" marR="5080" indent="-3368675">
              <a:lnSpc>
                <a:spcPct val="100000"/>
              </a:lnSpc>
              <a:tabLst>
                <a:tab pos="6590030" algn="l"/>
              </a:tabLst>
            </a:pPr>
            <a:r>
              <a:rPr dirty="0" sz="1800" spc="-5">
                <a:solidFill>
                  <a:srgbClr val="000000"/>
                </a:solidFill>
              </a:rPr>
              <a:t>TFPP5-modified peptide is a better inhibitor </a:t>
            </a:r>
            <a:r>
              <a:rPr dirty="0" sz="1800">
                <a:solidFill>
                  <a:srgbClr val="000000"/>
                </a:solidFill>
              </a:rPr>
              <a:t>of  </a:t>
            </a:r>
            <a:r>
              <a:rPr dirty="0" sz="1800" spc="105">
                <a:solidFill>
                  <a:srgbClr val="000000"/>
                </a:solidFill>
              </a:rPr>
              <a:t> </a:t>
            </a:r>
            <a:r>
              <a:rPr dirty="0" sz="1800" spc="-5">
                <a:solidFill>
                  <a:srgbClr val="000000"/>
                </a:solidFill>
              </a:rPr>
              <a:t>Cdk5/p25</a:t>
            </a:r>
            <a:r>
              <a:rPr dirty="0" sz="1800" spc="155">
                <a:solidFill>
                  <a:srgbClr val="000000"/>
                </a:solidFill>
              </a:rPr>
              <a:t> </a:t>
            </a:r>
            <a:r>
              <a:rPr dirty="0" sz="1800" spc="-5">
                <a:solidFill>
                  <a:srgbClr val="000000"/>
                </a:solidFill>
              </a:rPr>
              <a:t>activity	compared</a:t>
            </a:r>
            <a:r>
              <a:rPr dirty="0" sz="1800" spc="-80">
                <a:solidFill>
                  <a:srgbClr val="000000"/>
                </a:solidFill>
              </a:rPr>
              <a:t> </a:t>
            </a:r>
            <a:r>
              <a:rPr dirty="0" sz="1800">
                <a:solidFill>
                  <a:srgbClr val="000000"/>
                </a:solidFill>
              </a:rPr>
              <a:t>to </a:t>
            </a:r>
            <a:r>
              <a:rPr dirty="0" sz="1800">
                <a:solidFill>
                  <a:srgbClr val="000000"/>
                </a:solidFill>
              </a:rPr>
              <a:t> </a:t>
            </a:r>
            <a:r>
              <a:rPr dirty="0" sz="1800" spc="-5">
                <a:solidFill>
                  <a:srgbClr val="000000"/>
                </a:solidFill>
              </a:rPr>
              <a:t>Roscovitine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6583" y="955694"/>
            <a:ext cx="170815" cy="194945"/>
          </a:xfrm>
          <a:custGeom>
            <a:avLst/>
            <a:gdLst/>
            <a:ahLst/>
            <a:cxnLst/>
            <a:rect l="l" t="t" r="r" b="b"/>
            <a:pathLst>
              <a:path w="170814" h="194944">
                <a:moveTo>
                  <a:pt x="43942" y="72713"/>
                </a:moveTo>
                <a:lnTo>
                  <a:pt x="43009" y="72713"/>
                </a:lnTo>
                <a:lnTo>
                  <a:pt x="42515" y="72859"/>
                </a:lnTo>
                <a:lnTo>
                  <a:pt x="42168" y="73005"/>
                </a:lnTo>
                <a:lnTo>
                  <a:pt x="41802" y="73371"/>
                </a:lnTo>
                <a:lnTo>
                  <a:pt x="2008" y="109087"/>
                </a:lnTo>
                <a:lnTo>
                  <a:pt x="1020" y="109947"/>
                </a:lnTo>
                <a:lnTo>
                  <a:pt x="362" y="111081"/>
                </a:lnTo>
                <a:lnTo>
                  <a:pt x="179" y="112507"/>
                </a:lnTo>
                <a:lnTo>
                  <a:pt x="0" y="114446"/>
                </a:lnTo>
                <a:lnTo>
                  <a:pt x="362" y="115653"/>
                </a:lnTo>
                <a:lnTo>
                  <a:pt x="68942" y="192170"/>
                </a:lnTo>
                <a:lnTo>
                  <a:pt x="70441" y="193797"/>
                </a:lnTo>
                <a:lnTo>
                  <a:pt x="72014" y="194529"/>
                </a:lnTo>
                <a:lnTo>
                  <a:pt x="73514" y="194456"/>
                </a:lnTo>
                <a:lnTo>
                  <a:pt x="75013" y="194310"/>
                </a:lnTo>
                <a:lnTo>
                  <a:pt x="76165" y="193797"/>
                </a:lnTo>
                <a:lnTo>
                  <a:pt x="77226" y="192883"/>
                </a:lnTo>
                <a:lnTo>
                  <a:pt x="94519" y="177375"/>
                </a:lnTo>
                <a:lnTo>
                  <a:pt x="75946" y="177375"/>
                </a:lnTo>
                <a:lnTo>
                  <a:pt x="49158" y="147584"/>
                </a:lnTo>
                <a:lnTo>
                  <a:pt x="49332" y="147163"/>
                </a:lnTo>
                <a:lnTo>
                  <a:pt x="59058" y="138440"/>
                </a:lnTo>
                <a:lnTo>
                  <a:pt x="40870" y="138440"/>
                </a:lnTo>
                <a:lnTo>
                  <a:pt x="17369" y="112014"/>
                </a:lnTo>
                <a:lnTo>
                  <a:pt x="50526" y="82296"/>
                </a:lnTo>
                <a:lnTo>
                  <a:pt x="50654" y="82003"/>
                </a:lnTo>
                <a:lnTo>
                  <a:pt x="50800" y="81509"/>
                </a:lnTo>
                <a:lnTo>
                  <a:pt x="50946" y="80650"/>
                </a:lnTo>
                <a:lnTo>
                  <a:pt x="50654" y="79571"/>
                </a:lnTo>
                <a:lnTo>
                  <a:pt x="50452" y="79004"/>
                </a:lnTo>
                <a:lnTo>
                  <a:pt x="49867" y="78364"/>
                </a:lnTo>
                <a:lnTo>
                  <a:pt x="49520" y="77577"/>
                </a:lnTo>
                <a:lnTo>
                  <a:pt x="49026" y="76937"/>
                </a:lnTo>
                <a:lnTo>
                  <a:pt x="48240" y="76151"/>
                </a:lnTo>
                <a:lnTo>
                  <a:pt x="46868" y="74505"/>
                </a:lnTo>
                <a:lnTo>
                  <a:pt x="46228" y="74139"/>
                </a:lnTo>
                <a:lnTo>
                  <a:pt x="45588" y="73645"/>
                </a:lnTo>
                <a:lnTo>
                  <a:pt x="43942" y="72713"/>
                </a:lnTo>
                <a:close/>
              </a:path>
              <a:path w="170814" h="194944">
                <a:moveTo>
                  <a:pt x="111242" y="146944"/>
                </a:moveTo>
                <a:lnTo>
                  <a:pt x="109962" y="147017"/>
                </a:lnTo>
                <a:lnTo>
                  <a:pt x="109450" y="147291"/>
                </a:lnTo>
                <a:lnTo>
                  <a:pt x="109230" y="147584"/>
                </a:lnTo>
                <a:lnTo>
                  <a:pt x="75946" y="177375"/>
                </a:lnTo>
                <a:lnTo>
                  <a:pt x="94519" y="177375"/>
                </a:lnTo>
                <a:lnTo>
                  <a:pt x="117460" y="156801"/>
                </a:lnTo>
                <a:lnTo>
                  <a:pt x="117880" y="156581"/>
                </a:lnTo>
                <a:lnTo>
                  <a:pt x="118100" y="156161"/>
                </a:lnTo>
                <a:lnTo>
                  <a:pt x="118246" y="155795"/>
                </a:lnTo>
                <a:lnTo>
                  <a:pt x="118374" y="154807"/>
                </a:lnTo>
                <a:lnTo>
                  <a:pt x="118100" y="153655"/>
                </a:lnTo>
                <a:lnTo>
                  <a:pt x="117734" y="153015"/>
                </a:lnTo>
                <a:lnTo>
                  <a:pt x="117313" y="152375"/>
                </a:lnTo>
                <a:lnTo>
                  <a:pt x="116948" y="151735"/>
                </a:lnTo>
                <a:lnTo>
                  <a:pt x="116308" y="151022"/>
                </a:lnTo>
                <a:lnTo>
                  <a:pt x="115667" y="150235"/>
                </a:lnTo>
                <a:lnTo>
                  <a:pt x="114808" y="149303"/>
                </a:lnTo>
                <a:lnTo>
                  <a:pt x="113528" y="148151"/>
                </a:lnTo>
                <a:lnTo>
                  <a:pt x="112376" y="147291"/>
                </a:lnTo>
                <a:lnTo>
                  <a:pt x="111882" y="147163"/>
                </a:lnTo>
                <a:lnTo>
                  <a:pt x="111242" y="146944"/>
                </a:lnTo>
                <a:close/>
              </a:path>
              <a:path w="170814" h="194944">
                <a:moveTo>
                  <a:pt x="70734" y="112507"/>
                </a:moveTo>
                <a:lnTo>
                  <a:pt x="70240" y="112654"/>
                </a:lnTo>
                <a:lnTo>
                  <a:pt x="69874" y="112654"/>
                </a:lnTo>
                <a:lnTo>
                  <a:pt x="69454" y="112873"/>
                </a:lnTo>
                <a:lnTo>
                  <a:pt x="68925" y="113294"/>
                </a:lnTo>
                <a:lnTo>
                  <a:pt x="40870" y="138440"/>
                </a:lnTo>
                <a:lnTo>
                  <a:pt x="59058" y="138440"/>
                </a:lnTo>
                <a:lnTo>
                  <a:pt x="77226" y="122145"/>
                </a:lnTo>
                <a:lnTo>
                  <a:pt x="77738" y="121505"/>
                </a:lnTo>
                <a:lnTo>
                  <a:pt x="77884" y="121158"/>
                </a:lnTo>
                <a:lnTo>
                  <a:pt x="77958" y="120645"/>
                </a:lnTo>
                <a:lnTo>
                  <a:pt x="77884" y="119219"/>
                </a:lnTo>
                <a:lnTo>
                  <a:pt x="77592" y="118579"/>
                </a:lnTo>
                <a:lnTo>
                  <a:pt x="77098" y="117939"/>
                </a:lnTo>
                <a:lnTo>
                  <a:pt x="76732" y="117299"/>
                </a:lnTo>
                <a:lnTo>
                  <a:pt x="76165" y="116586"/>
                </a:lnTo>
                <a:lnTo>
                  <a:pt x="75306" y="115653"/>
                </a:lnTo>
                <a:lnTo>
                  <a:pt x="74666" y="115013"/>
                </a:lnTo>
                <a:lnTo>
                  <a:pt x="74026" y="114446"/>
                </a:lnTo>
                <a:lnTo>
                  <a:pt x="73386" y="113787"/>
                </a:lnTo>
                <a:lnTo>
                  <a:pt x="72233" y="112873"/>
                </a:lnTo>
                <a:lnTo>
                  <a:pt x="71740" y="112727"/>
                </a:lnTo>
                <a:lnTo>
                  <a:pt x="71228" y="112654"/>
                </a:lnTo>
                <a:lnTo>
                  <a:pt x="70734" y="112507"/>
                </a:lnTo>
                <a:close/>
              </a:path>
              <a:path w="170814" h="194944">
                <a:moveTo>
                  <a:pt x="65668" y="53291"/>
                </a:moveTo>
                <a:lnTo>
                  <a:pt x="64735" y="53291"/>
                </a:lnTo>
                <a:lnTo>
                  <a:pt x="64168" y="53437"/>
                </a:lnTo>
                <a:lnTo>
                  <a:pt x="63583" y="53711"/>
                </a:lnTo>
                <a:lnTo>
                  <a:pt x="63016" y="53931"/>
                </a:lnTo>
                <a:lnTo>
                  <a:pt x="60456" y="55997"/>
                </a:lnTo>
                <a:lnTo>
                  <a:pt x="59158" y="57150"/>
                </a:lnTo>
                <a:lnTo>
                  <a:pt x="57804" y="58430"/>
                </a:lnTo>
                <a:lnTo>
                  <a:pt x="56652" y="59582"/>
                </a:lnTo>
                <a:lnTo>
                  <a:pt x="55884" y="60295"/>
                </a:lnTo>
                <a:lnTo>
                  <a:pt x="55098" y="61209"/>
                </a:lnTo>
                <a:lnTo>
                  <a:pt x="54586" y="61941"/>
                </a:lnTo>
                <a:lnTo>
                  <a:pt x="54439" y="62581"/>
                </a:lnTo>
                <a:lnTo>
                  <a:pt x="54366" y="63221"/>
                </a:lnTo>
                <a:lnTo>
                  <a:pt x="54586" y="63861"/>
                </a:lnTo>
                <a:lnTo>
                  <a:pt x="55098" y="64501"/>
                </a:lnTo>
                <a:lnTo>
                  <a:pt x="55591" y="64995"/>
                </a:lnTo>
                <a:lnTo>
                  <a:pt x="56524" y="65653"/>
                </a:lnTo>
                <a:lnTo>
                  <a:pt x="57804" y="66294"/>
                </a:lnTo>
                <a:lnTo>
                  <a:pt x="155023" y="119585"/>
                </a:lnTo>
                <a:lnTo>
                  <a:pt x="155462" y="119859"/>
                </a:lnTo>
                <a:lnTo>
                  <a:pt x="156175" y="120152"/>
                </a:lnTo>
                <a:lnTo>
                  <a:pt x="157894" y="120152"/>
                </a:lnTo>
                <a:lnTo>
                  <a:pt x="158242" y="120005"/>
                </a:lnTo>
                <a:lnTo>
                  <a:pt x="159101" y="119512"/>
                </a:lnTo>
                <a:lnTo>
                  <a:pt x="159742" y="119219"/>
                </a:lnTo>
                <a:lnTo>
                  <a:pt x="160894" y="118433"/>
                </a:lnTo>
                <a:lnTo>
                  <a:pt x="163033" y="116732"/>
                </a:lnTo>
                <a:lnTo>
                  <a:pt x="163820" y="115945"/>
                </a:lnTo>
                <a:lnTo>
                  <a:pt x="164988" y="115013"/>
                </a:lnTo>
                <a:lnTo>
                  <a:pt x="170312" y="108155"/>
                </a:lnTo>
                <a:lnTo>
                  <a:pt x="170184" y="106929"/>
                </a:lnTo>
                <a:lnTo>
                  <a:pt x="169891" y="106289"/>
                </a:lnTo>
                <a:lnTo>
                  <a:pt x="168533" y="103016"/>
                </a:lnTo>
                <a:lnTo>
                  <a:pt x="154529" y="103016"/>
                </a:lnTo>
                <a:lnTo>
                  <a:pt x="67168" y="53931"/>
                </a:lnTo>
                <a:lnTo>
                  <a:pt x="66656" y="53711"/>
                </a:lnTo>
                <a:lnTo>
                  <a:pt x="66162" y="53437"/>
                </a:lnTo>
                <a:lnTo>
                  <a:pt x="65668" y="53291"/>
                </a:lnTo>
                <a:close/>
              </a:path>
              <a:path w="170814" h="194944">
                <a:moveTo>
                  <a:pt x="124464" y="0"/>
                </a:moveTo>
                <a:lnTo>
                  <a:pt x="123952" y="0"/>
                </a:lnTo>
                <a:lnTo>
                  <a:pt x="123166" y="219"/>
                </a:lnTo>
                <a:lnTo>
                  <a:pt x="122306" y="713"/>
                </a:lnTo>
                <a:lnTo>
                  <a:pt x="121392" y="1353"/>
                </a:lnTo>
                <a:lnTo>
                  <a:pt x="119032" y="3566"/>
                </a:lnTo>
                <a:lnTo>
                  <a:pt x="116746" y="5559"/>
                </a:lnTo>
                <a:lnTo>
                  <a:pt x="115960" y="6345"/>
                </a:lnTo>
                <a:lnTo>
                  <a:pt x="115320" y="7077"/>
                </a:lnTo>
                <a:lnTo>
                  <a:pt x="114168" y="8851"/>
                </a:lnTo>
                <a:lnTo>
                  <a:pt x="114314" y="10424"/>
                </a:lnTo>
                <a:lnTo>
                  <a:pt x="114534" y="10917"/>
                </a:lnTo>
                <a:lnTo>
                  <a:pt x="114808" y="11430"/>
                </a:lnTo>
                <a:lnTo>
                  <a:pt x="154529" y="102870"/>
                </a:lnTo>
                <a:lnTo>
                  <a:pt x="154529" y="103016"/>
                </a:lnTo>
                <a:lnTo>
                  <a:pt x="168533" y="103016"/>
                </a:lnTo>
                <a:lnTo>
                  <a:pt x="126457" y="1645"/>
                </a:lnTo>
                <a:lnTo>
                  <a:pt x="125452" y="347"/>
                </a:lnTo>
                <a:lnTo>
                  <a:pt x="124958" y="146"/>
                </a:lnTo>
                <a:lnTo>
                  <a:pt x="124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790450" y="901415"/>
            <a:ext cx="313055" cy="280035"/>
          </a:xfrm>
          <a:custGeom>
            <a:avLst/>
            <a:gdLst/>
            <a:ahLst/>
            <a:cxnLst/>
            <a:rect l="l" t="t" r="r" b="b"/>
            <a:pathLst>
              <a:path w="313054" h="280034">
                <a:moveTo>
                  <a:pt x="52228" y="206654"/>
                </a:moveTo>
                <a:lnTo>
                  <a:pt x="32863" y="206654"/>
                </a:lnTo>
                <a:lnTo>
                  <a:pt x="98169" y="279806"/>
                </a:lnTo>
                <a:lnTo>
                  <a:pt x="101955" y="279806"/>
                </a:lnTo>
                <a:lnTo>
                  <a:pt x="103583" y="277977"/>
                </a:lnTo>
                <a:lnTo>
                  <a:pt x="105521" y="277977"/>
                </a:lnTo>
                <a:lnTo>
                  <a:pt x="107588" y="274320"/>
                </a:lnTo>
                <a:lnTo>
                  <a:pt x="108740" y="274320"/>
                </a:lnTo>
                <a:lnTo>
                  <a:pt x="109234" y="272491"/>
                </a:lnTo>
                <a:lnTo>
                  <a:pt x="109728" y="272491"/>
                </a:lnTo>
                <a:lnTo>
                  <a:pt x="109874" y="270662"/>
                </a:lnTo>
                <a:lnTo>
                  <a:pt x="109307" y="270662"/>
                </a:lnTo>
                <a:lnTo>
                  <a:pt x="52228" y="206654"/>
                </a:lnTo>
                <a:close/>
              </a:path>
              <a:path w="313054" h="280034">
                <a:moveTo>
                  <a:pt x="118597" y="115214"/>
                </a:moveTo>
                <a:lnTo>
                  <a:pt x="115671" y="115214"/>
                </a:lnTo>
                <a:lnTo>
                  <a:pt x="77595" y="149961"/>
                </a:lnTo>
                <a:lnTo>
                  <a:pt x="76736" y="151790"/>
                </a:lnTo>
                <a:lnTo>
                  <a:pt x="76078" y="151790"/>
                </a:lnTo>
                <a:lnTo>
                  <a:pt x="75657" y="153619"/>
                </a:lnTo>
                <a:lnTo>
                  <a:pt x="75438" y="155448"/>
                </a:lnTo>
                <a:lnTo>
                  <a:pt x="76078" y="157276"/>
                </a:lnTo>
                <a:lnTo>
                  <a:pt x="77595" y="159105"/>
                </a:lnTo>
                <a:lnTo>
                  <a:pt x="147456" y="235915"/>
                </a:lnTo>
                <a:lnTo>
                  <a:pt x="151881" y="235915"/>
                </a:lnTo>
                <a:lnTo>
                  <a:pt x="152668" y="234086"/>
                </a:lnTo>
                <a:lnTo>
                  <a:pt x="153527" y="234086"/>
                </a:lnTo>
                <a:lnTo>
                  <a:pt x="154661" y="232257"/>
                </a:lnTo>
                <a:lnTo>
                  <a:pt x="155667" y="232257"/>
                </a:lnTo>
                <a:lnTo>
                  <a:pt x="156600" y="230428"/>
                </a:lnTo>
                <a:lnTo>
                  <a:pt x="157880" y="230428"/>
                </a:lnTo>
                <a:lnTo>
                  <a:pt x="158246" y="228600"/>
                </a:lnTo>
                <a:lnTo>
                  <a:pt x="158886" y="228600"/>
                </a:lnTo>
                <a:lnTo>
                  <a:pt x="159032" y="226771"/>
                </a:lnTo>
                <a:lnTo>
                  <a:pt x="158374" y="226771"/>
                </a:lnTo>
                <a:lnTo>
                  <a:pt x="127028" y="190195"/>
                </a:lnTo>
                <a:lnTo>
                  <a:pt x="137406" y="181051"/>
                </a:lnTo>
                <a:lnTo>
                  <a:pt x="118743" y="181051"/>
                </a:lnTo>
                <a:lnTo>
                  <a:pt x="93085" y="153619"/>
                </a:lnTo>
                <a:lnTo>
                  <a:pt x="123809" y="126187"/>
                </a:lnTo>
                <a:lnTo>
                  <a:pt x="124157" y="126187"/>
                </a:lnTo>
                <a:lnTo>
                  <a:pt x="124303" y="124358"/>
                </a:lnTo>
                <a:lnTo>
                  <a:pt x="124596" y="124358"/>
                </a:lnTo>
                <a:lnTo>
                  <a:pt x="124449" y="122529"/>
                </a:lnTo>
                <a:lnTo>
                  <a:pt x="123663" y="120700"/>
                </a:lnTo>
                <a:lnTo>
                  <a:pt x="122657" y="120700"/>
                </a:lnTo>
                <a:lnTo>
                  <a:pt x="121871" y="118872"/>
                </a:lnTo>
                <a:lnTo>
                  <a:pt x="121158" y="118872"/>
                </a:lnTo>
                <a:lnTo>
                  <a:pt x="120371" y="117043"/>
                </a:lnTo>
                <a:lnTo>
                  <a:pt x="119731" y="117043"/>
                </a:lnTo>
                <a:lnTo>
                  <a:pt x="118597" y="115214"/>
                </a:lnTo>
                <a:close/>
              </a:path>
              <a:path w="313054" h="280034">
                <a:moveTo>
                  <a:pt x="63020" y="166420"/>
                </a:moveTo>
                <a:lnTo>
                  <a:pt x="59161" y="166420"/>
                </a:lnTo>
                <a:lnTo>
                  <a:pt x="512" y="219456"/>
                </a:lnTo>
                <a:lnTo>
                  <a:pt x="146" y="219456"/>
                </a:lnTo>
                <a:lnTo>
                  <a:pt x="0" y="221284"/>
                </a:lnTo>
                <a:lnTo>
                  <a:pt x="365" y="221284"/>
                </a:lnTo>
                <a:lnTo>
                  <a:pt x="1152" y="223113"/>
                </a:lnTo>
                <a:lnTo>
                  <a:pt x="2157" y="224942"/>
                </a:lnTo>
                <a:lnTo>
                  <a:pt x="2926" y="224942"/>
                </a:lnTo>
                <a:lnTo>
                  <a:pt x="3657" y="226771"/>
                </a:lnTo>
                <a:lnTo>
                  <a:pt x="5084" y="226771"/>
                </a:lnTo>
                <a:lnTo>
                  <a:pt x="5724" y="228600"/>
                </a:lnTo>
                <a:lnTo>
                  <a:pt x="9363" y="228600"/>
                </a:lnTo>
                <a:lnTo>
                  <a:pt x="32863" y="206654"/>
                </a:lnTo>
                <a:lnTo>
                  <a:pt x="52228" y="206654"/>
                </a:lnTo>
                <a:lnTo>
                  <a:pt x="44074" y="197510"/>
                </a:lnTo>
                <a:lnTo>
                  <a:pt x="67665" y="175564"/>
                </a:lnTo>
                <a:lnTo>
                  <a:pt x="68305" y="175564"/>
                </a:lnTo>
                <a:lnTo>
                  <a:pt x="68305" y="173736"/>
                </a:lnTo>
                <a:lnTo>
                  <a:pt x="67939" y="171907"/>
                </a:lnTo>
                <a:lnTo>
                  <a:pt x="67446" y="171907"/>
                </a:lnTo>
                <a:lnTo>
                  <a:pt x="66440" y="170078"/>
                </a:lnTo>
                <a:lnTo>
                  <a:pt x="65653" y="170078"/>
                </a:lnTo>
                <a:lnTo>
                  <a:pt x="65013" y="168249"/>
                </a:lnTo>
                <a:lnTo>
                  <a:pt x="63587" y="168249"/>
                </a:lnTo>
                <a:lnTo>
                  <a:pt x="63020" y="166420"/>
                </a:lnTo>
                <a:close/>
              </a:path>
              <a:path w="313054" h="280034">
                <a:moveTo>
                  <a:pt x="151881" y="155448"/>
                </a:moveTo>
                <a:lnTo>
                  <a:pt x="147675" y="155448"/>
                </a:lnTo>
                <a:lnTo>
                  <a:pt x="118743" y="181051"/>
                </a:lnTo>
                <a:lnTo>
                  <a:pt x="137406" y="181051"/>
                </a:lnTo>
                <a:lnTo>
                  <a:pt x="156088" y="164592"/>
                </a:lnTo>
                <a:lnTo>
                  <a:pt x="156746" y="164592"/>
                </a:lnTo>
                <a:lnTo>
                  <a:pt x="156600" y="160934"/>
                </a:lnTo>
                <a:lnTo>
                  <a:pt x="155813" y="160934"/>
                </a:lnTo>
                <a:lnTo>
                  <a:pt x="155448" y="159105"/>
                </a:lnTo>
                <a:lnTo>
                  <a:pt x="154807" y="159105"/>
                </a:lnTo>
                <a:lnTo>
                  <a:pt x="153308" y="157276"/>
                </a:lnTo>
                <a:lnTo>
                  <a:pt x="152521" y="157276"/>
                </a:lnTo>
                <a:lnTo>
                  <a:pt x="151881" y="155448"/>
                </a:lnTo>
                <a:close/>
              </a:path>
              <a:path w="313054" h="280034">
                <a:moveTo>
                  <a:pt x="196102" y="67665"/>
                </a:moveTo>
                <a:lnTo>
                  <a:pt x="172090" y="67665"/>
                </a:lnTo>
                <a:lnTo>
                  <a:pt x="169310" y="69494"/>
                </a:lnTo>
                <a:lnTo>
                  <a:pt x="166603" y="71323"/>
                </a:lnTo>
                <a:lnTo>
                  <a:pt x="164317" y="73152"/>
                </a:lnTo>
                <a:lnTo>
                  <a:pt x="162525" y="74980"/>
                </a:lnTo>
                <a:lnTo>
                  <a:pt x="160733" y="74980"/>
                </a:lnTo>
                <a:lnTo>
                  <a:pt x="159032" y="76809"/>
                </a:lnTo>
                <a:lnTo>
                  <a:pt x="157093" y="78638"/>
                </a:lnTo>
                <a:lnTo>
                  <a:pt x="139171" y="95097"/>
                </a:lnTo>
                <a:lnTo>
                  <a:pt x="138019" y="95097"/>
                </a:lnTo>
                <a:lnTo>
                  <a:pt x="137379" y="96926"/>
                </a:lnTo>
                <a:lnTo>
                  <a:pt x="137160" y="98755"/>
                </a:lnTo>
                <a:lnTo>
                  <a:pt x="136885" y="100584"/>
                </a:lnTo>
                <a:lnTo>
                  <a:pt x="137525" y="102412"/>
                </a:lnTo>
                <a:lnTo>
                  <a:pt x="208739" y="181051"/>
                </a:lnTo>
                <a:lnTo>
                  <a:pt x="212177" y="181051"/>
                </a:lnTo>
                <a:lnTo>
                  <a:pt x="213896" y="179222"/>
                </a:lnTo>
                <a:lnTo>
                  <a:pt x="214884" y="179222"/>
                </a:lnTo>
                <a:lnTo>
                  <a:pt x="215889" y="177393"/>
                </a:lnTo>
                <a:lnTo>
                  <a:pt x="217041" y="177393"/>
                </a:lnTo>
                <a:lnTo>
                  <a:pt x="219035" y="175564"/>
                </a:lnTo>
                <a:lnTo>
                  <a:pt x="219456" y="173736"/>
                </a:lnTo>
                <a:lnTo>
                  <a:pt x="220096" y="173736"/>
                </a:lnTo>
                <a:lnTo>
                  <a:pt x="219968" y="171907"/>
                </a:lnTo>
                <a:lnTo>
                  <a:pt x="219602" y="170078"/>
                </a:lnTo>
                <a:lnTo>
                  <a:pt x="192536" y="140817"/>
                </a:lnTo>
                <a:lnTo>
                  <a:pt x="202027" y="131673"/>
                </a:lnTo>
                <a:lnTo>
                  <a:pt x="184379" y="131673"/>
                </a:lnTo>
                <a:lnTo>
                  <a:pt x="154167" y="98755"/>
                </a:lnTo>
                <a:lnTo>
                  <a:pt x="164463" y="87782"/>
                </a:lnTo>
                <a:lnTo>
                  <a:pt x="166384" y="87782"/>
                </a:lnTo>
                <a:lnTo>
                  <a:pt x="168523" y="85953"/>
                </a:lnTo>
                <a:lnTo>
                  <a:pt x="173095" y="82296"/>
                </a:lnTo>
                <a:lnTo>
                  <a:pt x="175601" y="82296"/>
                </a:lnTo>
                <a:lnTo>
                  <a:pt x="178527" y="80467"/>
                </a:lnTo>
                <a:lnTo>
                  <a:pt x="212104" y="80467"/>
                </a:lnTo>
                <a:lnTo>
                  <a:pt x="208391" y="76809"/>
                </a:lnTo>
                <a:lnTo>
                  <a:pt x="205465" y="73152"/>
                </a:lnTo>
                <a:lnTo>
                  <a:pt x="202466" y="71323"/>
                </a:lnTo>
                <a:lnTo>
                  <a:pt x="196102" y="67665"/>
                </a:lnTo>
                <a:close/>
              </a:path>
              <a:path w="313054" h="280034">
                <a:moveTo>
                  <a:pt x="212104" y="80467"/>
                </a:moveTo>
                <a:lnTo>
                  <a:pt x="184525" y="80467"/>
                </a:lnTo>
                <a:lnTo>
                  <a:pt x="191109" y="82296"/>
                </a:lnTo>
                <a:lnTo>
                  <a:pt x="194310" y="85953"/>
                </a:lnTo>
                <a:lnTo>
                  <a:pt x="197455" y="87782"/>
                </a:lnTo>
                <a:lnTo>
                  <a:pt x="199595" y="91440"/>
                </a:lnTo>
                <a:lnTo>
                  <a:pt x="201387" y="93268"/>
                </a:lnTo>
                <a:lnTo>
                  <a:pt x="202539" y="96926"/>
                </a:lnTo>
                <a:lnTo>
                  <a:pt x="203673" y="98755"/>
                </a:lnTo>
                <a:lnTo>
                  <a:pt x="203883" y="100584"/>
                </a:lnTo>
                <a:lnTo>
                  <a:pt x="204002" y="104241"/>
                </a:lnTo>
                <a:lnTo>
                  <a:pt x="203819" y="107899"/>
                </a:lnTo>
                <a:lnTo>
                  <a:pt x="203033" y="111556"/>
                </a:lnTo>
                <a:lnTo>
                  <a:pt x="201680" y="113385"/>
                </a:lnTo>
                <a:lnTo>
                  <a:pt x="200180" y="117043"/>
                </a:lnTo>
                <a:lnTo>
                  <a:pt x="197748" y="118872"/>
                </a:lnTo>
                <a:lnTo>
                  <a:pt x="194456" y="122529"/>
                </a:lnTo>
                <a:lnTo>
                  <a:pt x="184379" y="131673"/>
                </a:lnTo>
                <a:lnTo>
                  <a:pt x="202027" y="131673"/>
                </a:lnTo>
                <a:lnTo>
                  <a:pt x="207239" y="128016"/>
                </a:lnTo>
                <a:lnTo>
                  <a:pt x="211171" y="122529"/>
                </a:lnTo>
                <a:lnTo>
                  <a:pt x="216255" y="113385"/>
                </a:lnTo>
                <a:lnTo>
                  <a:pt x="217810" y="109728"/>
                </a:lnTo>
                <a:lnTo>
                  <a:pt x="218175" y="104241"/>
                </a:lnTo>
                <a:lnTo>
                  <a:pt x="218669" y="98755"/>
                </a:lnTo>
                <a:lnTo>
                  <a:pt x="218029" y="95097"/>
                </a:lnTo>
                <a:lnTo>
                  <a:pt x="214755" y="85953"/>
                </a:lnTo>
                <a:lnTo>
                  <a:pt x="212104" y="80467"/>
                </a:lnTo>
                <a:close/>
              </a:path>
              <a:path w="313054" h="280034">
                <a:moveTo>
                  <a:pt x="280903" y="117043"/>
                </a:moveTo>
                <a:lnTo>
                  <a:pt x="266328" y="117043"/>
                </a:lnTo>
                <a:lnTo>
                  <a:pt x="266968" y="118872"/>
                </a:lnTo>
                <a:lnTo>
                  <a:pt x="268102" y="118872"/>
                </a:lnTo>
                <a:lnTo>
                  <a:pt x="268961" y="120700"/>
                </a:lnTo>
                <a:lnTo>
                  <a:pt x="276606" y="120700"/>
                </a:lnTo>
                <a:lnTo>
                  <a:pt x="278617" y="118872"/>
                </a:lnTo>
                <a:lnTo>
                  <a:pt x="280903" y="117043"/>
                </a:lnTo>
                <a:close/>
              </a:path>
              <a:path w="313054" h="280034">
                <a:moveTo>
                  <a:pt x="304970" y="54864"/>
                </a:moveTo>
                <a:lnTo>
                  <a:pt x="281049" y="54864"/>
                </a:lnTo>
                <a:lnTo>
                  <a:pt x="283683" y="56692"/>
                </a:lnTo>
                <a:lnTo>
                  <a:pt x="286390" y="58521"/>
                </a:lnTo>
                <a:lnTo>
                  <a:pt x="288895" y="60350"/>
                </a:lnTo>
                <a:lnTo>
                  <a:pt x="294253" y="65836"/>
                </a:lnTo>
                <a:lnTo>
                  <a:pt x="296192" y="69494"/>
                </a:lnTo>
                <a:lnTo>
                  <a:pt x="297180" y="73152"/>
                </a:lnTo>
                <a:lnTo>
                  <a:pt x="298185" y="74980"/>
                </a:lnTo>
                <a:lnTo>
                  <a:pt x="298478" y="78638"/>
                </a:lnTo>
                <a:lnTo>
                  <a:pt x="298039" y="82296"/>
                </a:lnTo>
                <a:lnTo>
                  <a:pt x="296539" y="87782"/>
                </a:lnTo>
                <a:lnTo>
                  <a:pt x="294619" y="89611"/>
                </a:lnTo>
                <a:lnTo>
                  <a:pt x="292827" y="93268"/>
                </a:lnTo>
                <a:lnTo>
                  <a:pt x="290541" y="96926"/>
                </a:lnTo>
                <a:lnTo>
                  <a:pt x="284469" y="100584"/>
                </a:lnTo>
                <a:lnTo>
                  <a:pt x="281543" y="104241"/>
                </a:lnTo>
                <a:lnTo>
                  <a:pt x="276112" y="106070"/>
                </a:lnTo>
                <a:lnTo>
                  <a:pt x="273533" y="107899"/>
                </a:lnTo>
                <a:lnTo>
                  <a:pt x="271540" y="107899"/>
                </a:lnTo>
                <a:lnTo>
                  <a:pt x="269327" y="109728"/>
                </a:lnTo>
                <a:lnTo>
                  <a:pt x="264042" y="109728"/>
                </a:lnTo>
                <a:lnTo>
                  <a:pt x="263530" y="111556"/>
                </a:lnTo>
                <a:lnTo>
                  <a:pt x="262890" y="111556"/>
                </a:lnTo>
                <a:lnTo>
                  <a:pt x="262890" y="113385"/>
                </a:lnTo>
                <a:lnTo>
                  <a:pt x="263255" y="113385"/>
                </a:lnTo>
                <a:lnTo>
                  <a:pt x="263530" y="115214"/>
                </a:lnTo>
                <a:lnTo>
                  <a:pt x="264389" y="115214"/>
                </a:lnTo>
                <a:lnTo>
                  <a:pt x="265047" y="117043"/>
                </a:lnTo>
                <a:lnTo>
                  <a:pt x="283189" y="117043"/>
                </a:lnTo>
                <a:lnTo>
                  <a:pt x="285621" y="115214"/>
                </a:lnTo>
                <a:lnTo>
                  <a:pt x="293613" y="109728"/>
                </a:lnTo>
                <a:lnTo>
                  <a:pt x="296192" y="107899"/>
                </a:lnTo>
                <a:lnTo>
                  <a:pt x="300837" y="104241"/>
                </a:lnTo>
                <a:lnTo>
                  <a:pt x="304550" y="98755"/>
                </a:lnTo>
                <a:lnTo>
                  <a:pt x="307329" y="95097"/>
                </a:lnTo>
                <a:lnTo>
                  <a:pt x="309981" y="89611"/>
                </a:lnTo>
                <a:lnTo>
                  <a:pt x="311609" y="84124"/>
                </a:lnTo>
                <a:lnTo>
                  <a:pt x="312907" y="74980"/>
                </a:lnTo>
                <a:lnTo>
                  <a:pt x="312395" y="69494"/>
                </a:lnTo>
                <a:lnTo>
                  <a:pt x="309122" y="60350"/>
                </a:lnTo>
                <a:lnTo>
                  <a:pt x="306324" y="56692"/>
                </a:lnTo>
                <a:lnTo>
                  <a:pt x="304970" y="54864"/>
                </a:lnTo>
                <a:close/>
              </a:path>
              <a:path w="313054" h="280034">
                <a:moveTo>
                  <a:pt x="248899" y="1828"/>
                </a:moveTo>
                <a:lnTo>
                  <a:pt x="243614" y="1828"/>
                </a:lnTo>
                <a:lnTo>
                  <a:pt x="206380" y="34747"/>
                </a:lnTo>
                <a:lnTo>
                  <a:pt x="205246" y="36576"/>
                </a:lnTo>
                <a:lnTo>
                  <a:pt x="204459" y="36576"/>
                </a:lnTo>
                <a:lnTo>
                  <a:pt x="204459" y="40233"/>
                </a:lnTo>
                <a:lnTo>
                  <a:pt x="204953" y="40233"/>
                </a:lnTo>
                <a:lnTo>
                  <a:pt x="206380" y="42062"/>
                </a:lnTo>
                <a:lnTo>
                  <a:pt x="236957" y="76809"/>
                </a:lnTo>
                <a:lnTo>
                  <a:pt x="238384" y="78638"/>
                </a:lnTo>
                <a:lnTo>
                  <a:pt x="242828" y="78638"/>
                </a:lnTo>
                <a:lnTo>
                  <a:pt x="243961" y="76809"/>
                </a:lnTo>
                <a:lnTo>
                  <a:pt x="245607" y="76809"/>
                </a:lnTo>
                <a:lnTo>
                  <a:pt x="248899" y="73152"/>
                </a:lnTo>
                <a:lnTo>
                  <a:pt x="250545" y="69494"/>
                </a:lnTo>
                <a:lnTo>
                  <a:pt x="252758" y="67665"/>
                </a:lnTo>
                <a:lnTo>
                  <a:pt x="255391" y="65836"/>
                </a:lnTo>
                <a:lnTo>
                  <a:pt x="259031" y="62179"/>
                </a:lnTo>
                <a:lnTo>
                  <a:pt x="262615" y="60350"/>
                </a:lnTo>
                <a:lnTo>
                  <a:pt x="243468" y="60350"/>
                </a:lnTo>
                <a:lnTo>
                  <a:pt x="222382" y="38404"/>
                </a:lnTo>
                <a:lnTo>
                  <a:pt x="252319" y="10972"/>
                </a:lnTo>
                <a:lnTo>
                  <a:pt x="253105" y="10972"/>
                </a:lnTo>
                <a:lnTo>
                  <a:pt x="253325" y="9144"/>
                </a:lnTo>
                <a:lnTo>
                  <a:pt x="252612" y="7315"/>
                </a:lnTo>
                <a:lnTo>
                  <a:pt x="251679" y="5486"/>
                </a:lnTo>
                <a:lnTo>
                  <a:pt x="250326" y="3657"/>
                </a:lnTo>
                <a:lnTo>
                  <a:pt x="249539" y="3657"/>
                </a:lnTo>
                <a:lnTo>
                  <a:pt x="248899" y="1828"/>
                </a:lnTo>
                <a:close/>
              </a:path>
              <a:path w="313054" h="280034">
                <a:moveTo>
                  <a:pt x="189244" y="65836"/>
                </a:moveTo>
                <a:lnTo>
                  <a:pt x="178820" y="65836"/>
                </a:lnTo>
                <a:lnTo>
                  <a:pt x="175235" y="67665"/>
                </a:lnTo>
                <a:lnTo>
                  <a:pt x="192664" y="67665"/>
                </a:lnTo>
                <a:lnTo>
                  <a:pt x="189244" y="65836"/>
                </a:lnTo>
                <a:close/>
              </a:path>
              <a:path w="313054" h="280034">
                <a:moveTo>
                  <a:pt x="287761" y="40233"/>
                </a:moveTo>
                <a:lnTo>
                  <a:pt x="271046" y="40233"/>
                </a:lnTo>
                <a:lnTo>
                  <a:pt x="261975" y="45720"/>
                </a:lnTo>
                <a:lnTo>
                  <a:pt x="257403" y="47548"/>
                </a:lnTo>
                <a:lnTo>
                  <a:pt x="252831" y="51206"/>
                </a:lnTo>
                <a:lnTo>
                  <a:pt x="250819" y="53035"/>
                </a:lnTo>
                <a:lnTo>
                  <a:pt x="249045" y="54864"/>
                </a:lnTo>
                <a:lnTo>
                  <a:pt x="247601" y="56692"/>
                </a:lnTo>
                <a:lnTo>
                  <a:pt x="246101" y="58521"/>
                </a:lnTo>
                <a:lnTo>
                  <a:pt x="244748" y="60350"/>
                </a:lnTo>
                <a:lnTo>
                  <a:pt x="262615" y="60350"/>
                </a:lnTo>
                <a:lnTo>
                  <a:pt x="265889" y="58521"/>
                </a:lnTo>
                <a:lnTo>
                  <a:pt x="269254" y="56692"/>
                </a:lnTo>
                <a:lnTo>
                  <a:pt x="272253" y="54864"/>
                </a:lnTo>
                <a:lnTo>
                  <a:pt x="304970" y="54864"/>
                </a:lnTo>
                <a:lnTo>
                  <a:pt x="302264" y="51206"/>
                </a:lnTo>
                <a:lnTo>
                  <a:pt x="298972" y="47548"/>
                </a:lnTo>
                <a:lnTo>
                  <a:pt x="295406" y="45720"/>
                </a:lnTo>
                <a:lnTo>
                  <a:pt x="287761" y="40233"/>
                </a:lnTo>
                <a:close/>
              </a:path>
              <a:path w="313054" h="280034">
                <a:moveTo>
                  <a:pt x="246394" y="0"/>
                </a:moveTo>
                <a:lnTo>
                  <a:pt x="244327" y="0"/>
                </a:lnTo>
                <a:lnTo>
                  <a:pt x="243961" y="1828"/>
                </a:lnTo>
                <a:lnTo>
                  <a:pt x="247034" y="1828"/>
                </a:lnTo>
                <a:lnTo>
                  <a:pt x="246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279233" y="655935"/>
            <a:ext cx="553358" cy="557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42962" y="902604"/>
            <a:ext cx="226695" cy="265430"/>
          </a:xfrm>
          <a:custGeom>
            <a:avLst/>
            <a:gdLst/>
            <a:ahLst/>
            <a:cxnLst/>
            <a:rect l="l" t="t" r="r" b="b"/>
            <a:pathLst>
              <a:path w="226695" h="265430">
                <a:moveTo>
                  <a:pt x="50292" y="146304"/>
                </a:moveTo>
                <a:lnTo>
                  <a:pt x="45866" y="146304"/>
                </a:lnTo>
                <a:lnTo>
                  <a:pt x="36923" y="148132"/>
                </a:lnTo>
                <a:lnTo>
                  <a:pt x="20921" y="164592"/>
                </a:lnTo>
                <a:lnTo>
                  <a:pt x="20061" y="166420"/>
                </a:lnTo>
                <a:lnTo>
                  <a:pt x="19147" y="168249"/>
                </a:lnTo>
                <a:lnTo>
                  <a:pt x="18507" y="171907"/>
                </a:lnTo>
                <a:lnTo>
                  <a:pt x="18141" y="173736"/>
                </a:lnTo>
                <a:lnTo>
                  <a:pt x="17647" y="177393"/>
                </a:lnTo>
                <a:lnTo>
                  <a:pt x="17355" y="179222"/>
                </a:lnTo>
                <a:lnTo>
                  <a:pt x="17282" y="182880"/>
                </a:lnTo>
                <a:lnTo>
                  <a:pt x="347" y="182880"/>
                </a:lnTo>
                <a:lnTo>
                  <a:pt x="73792" y="265176"/>
                </a:lnTo>
                <a:lnTo>
                  <a:pt x="78364" y="265176"/>
                </a:lnTo>
                <a:lnTo>
                  <a:pt x="79077" y="263347"/>
                </a:lnTo>
                <a:lnTo>
                  <a:pt x="81015" y="263347"/>
                </a:lnTo>
                <a:lnTo>
                  <a:pt x="82936" y="261518"/>
                </a:lnTo>
                <a:lnTo>
                  <a:pt x="83576" y="259689"/>
                </a:lnTo>
                <a:lnTo>
                  <a:pt x="84582" y="257860"/>
                </a:lnTo>
                <a:lnTo>
                  <a:pt x="85222" y="257860"/>
                </a:lnTo>
                <a:lnTo>
                  <a:pt x="85075" y="256032"/>
                </a:lnTo>
                <a:lnTo>
                  <a:pt x="84582" y="256032"/>
                </a:lnTo>
                <a:lnTo>
                  <a:pt x="58430" y="226771"/>
                </a:lnTo>
                <a:lnTo>
                  <a:pt x="71012" y="226771"/>
                </a:lnTo>
                <a:lnTo>
                  <a:pt x="73005" y="224942"/>
                </a:lnTo>
                <a:lnTo>
                  <a:pt x="76937" y="224942"/>
                </a:lnTo>
                <a:lnTo>
                  <a:pt x="78729" y="223113"/>
                </a:lnTo>
                <a:lnTo>
                  <a:pt x="80503" y="223113"/>
                </a:lnTo>
                <a:lnTo>
                  <a:pt x="84069" y="219456"/>
                </a:lnTo>
                <a:lnTo>
                  <a:pt x="88148" y="215798"/>
                </a:lnTo>
                <a:lnTo>
                  <a:pt x="48152" y="215798"/>
                </a:lnTo>
                <a:lnTo>
                  <a:pt x="27285" y="192024"/>
                </a:lnTo>
                <a:lnTo>
                  <a:pt x="27139" y="184708"/>
                </a:lnTo>
                <a:lnTo>
                  <a:pt x="27432" y="182880"/>
                </a:lnTo>
                <a:lnTo>
                  <a:pt x="27578" y="179222"/>
                </a:lnTo>
                <a:lnTo>
                  <a:pt x="28565" y="175564"/>
                </a:lnTo>
                <a:lnTo>
                  <a:pt x="29205" y="171907"/>
                </a:lnTo>
                <a:lnTo>
                  <a:pt x="29937" y="170078"/>
                </a:lnTo>
                <a:lnTo>
                  <a:pt x="30998" y="168249"/>
                </a:lnTo>
                <a:lnTo>
                  <a:pt x="32004" y="168249"/>
                </a:lnTo>
                <a:lnTo>
                  <a:pt x="33137" y="166420"/>
                </a:lnTo>
                <a:lnTo>
                  <a:pt x="37289" y="162763"/>
                </a:lnTo>
                <a:lnTo>
                  <a:pt x="40215" y="160934"/>
                </a:lnTo>
                <a:lnTo>
                  <a:pt x="77291" y="160934"/>
                </a:lnTo>
                <a:lnTo>
                  <a:pt x="76078" y="159105"/>
                </a:lnTo>
                <a:lnTo>
                  <a:pt x="71999" y="155448"/>
                </a:lnTo>
                <a:lnTo>
                  <a:pt x="67647" y="153619"/>
                </a:lnTo>
                <a:lnTo>
                  <a:pt x="63495" y="149961"/>
                </a:lnTo>
                <a:lnTo>
                  <a:pt x="59143" y="148132"/>
                </a:lnTo>
                <a:lnTo>
                  <a:pt x="50292" y="146304"/>
                </a:lnTo>
                <a:close/>
              </a:path>
              <a:path w="226695" h="265430">
                <a:moveTo>
                  <a:pt x="77291" y="160934"/>
                </a:moveTo>
                <a:lnTo>
                  <a:pt x="52285" y="160934"/>
                </a:lnTo>
                <a:lnTo>
                  <a:pt x="58430" y="164592"/>
                </a:lnTo>
                <a:lnTo>
                  <a:pt x="61283" y="166420"/>
                </a:lnTo>
                <a:lnTo>
                  <a:pt x="64355" y="170078"/>
                </a:lnTo>
                <a:lnTo>
                  <a:pt x="67153" y="171907"/>
                </a:lnTo>
                <a:lnTo>
                  <a:pt x="69860" y="175564"/>
                </a:lnTo>
                <a:lnTo>
                  <a:pt x="72219" y="177393"/>
                </a:lnTo>
                <a:lnTo>
                  <a:pt x="74432" y="181051"/>
                </a:lnTo>
                <a:lnTo>
                  <a:pt x="76151" y="184708"/>
                </a:lnTo>
                <a:lnTo>
                  <a:pt x="78071" y="186537"/>
                </a:lnTo>
                <a:lnTo>
                  <a:pt x="79369" y="190195"/>
                </a:lnTo>
                <a:lnTo>
                  <a:pt x="80156" y="193852"/>
                </a:lnTo>
                <a:lnTo>
                  <a:pt x="80869" y="197510"/>
                </a:lnTo>
                <a:lnTo>
                  <a:pt x="80869" y="199339"/>
                </a:lnTo>
                <a:lnTo>
                  <a:pt x="80010" y="202996"/>
                </a:lnTo>
                <a:lnTo>
                  <a:pt x="79223" y="206654"/>
                </a:lnTo>
                <a:lnTo>
                  <a:pt x="77577" y="208483"/>
                </a:lnTo>
                <a:lnTo>
                  <a:pt x="74797" y="210312"/>
                </a:lnTo>
                <a:lnTo>
                  <a:pt x="71999" y="213969"/>
                </a:lnTo>
                <a:lnTo>
                  <a:pt x="68287" y="215798"/>
                </a:lnTo>
                <a:lnTo>
                  <a:pt x="88148" y="215798"/>
                </a:lnTo>
                <a:lnTo>
                  <a:pt x="91001" y="212140"/>
                </a:lnTo>
                <a:lnTo>
                  <a:pt x="94585" y="202996"/>
                </a:lnTo>
                <a:lnTo>
                  <a:pt x="95225" y="199339"/>
                </a:lnTo>
                <a:lnTo>
                  <a:pt x="94439" y="188366"/>
                </a:lnTo>
                <a:lnTo>
                  <a:pt x="79717" y="164592"/>
                </a:lnTo>
                <a:lnTo>
                  <a:pt x="77291" y="160934"/>
                </a:lnTo>
                <a:close/>
              </a:path>
              <a:path w="226695" h="265430">
                <a:moveTo>
                  <a:pt x="10149" y="175564"/>
                </a:moveTo>
                <a:lnTo>
                  <a:pt x="5285" y="175564"/>
                </a:lnTo>
                <a:lnTo>
                  <a:pt x="4572" y="177393"/>
                </a:lnTo>
                <a:lnTo>
                  <a:pt x="2779" y="177393"/>
                </a:lnTo>
                <a:lnTo>
                  <a:pt x="1499" y="179222"/>
                </a:lnTo>
                <a:lnTo>
                  <a:pt x="1005" y="181051"/>
                </a:lnTo>
                <a:lnTo>
                  <a:pt x="347" y="181051"/>
                </a:lnTo>
                <a:lnTo>
                  <a:pt x="0" y="182880"/>
                </a:lnTo>
                <a:lnTo>
                  <a:pt x="17282" y="182880"/>
                </a:lnTo>
                <a:lnTo>
                  <a:pt x="10149" y="175564"/>
                </a:lnTo>
                <a:close/>
              </a:path>
              <a:path w="226695" h="265430">
                <a:moveTo>
                  <a:pt x="117719" y="82296"/>
                </a:moveTo>
                <a:lnTo>
                  <a:pt x="93287" y="82296"/>
                </a:lnTo>
                <a:lnTo>
                  <a:pt x="95573" y="84124"/>
                </a:lnTo>
                <a:lnTo>
                  <a:pt x="97657" y="84124"/>
                </a:lnTo>
                <a:lnTo>
                  <a:pt x="99797" y="85953"/>
                </a:lnTo>
                <a:lnTo>
                  <a:pt x="101717" y="87782"/>
                </a:lnTo>
                <a:lnTo>
                  <a:pt x="105009" y="91440"/>
                </a:lnTo>
                <a:lnTo>
                  <a:pt x="106509" y="93268"/>
                </a:lnTo>
                <a:lnTo>
                  <a:pt x="109581" y="98755"/>
                </a:lnTo>
                <a:lnTo>
                  <a:pt x="110861" y="100584"/>
                </a:lnTo>
                <a:lnTo>
                  <a:pt x="111867" y="104241"/>
                </a:lnTo>
                <a:lnTo>
                  <a:pt x="113019" y="107899"/>
                </a:lnTo>
                <a:lnTo>
                  <a:pt x="113787" y="113385"/>
                </a:lnTo>
                <a:lnTo>
                  <a:pt x="114793" y="124358"/>
                </a:lnTo>
                <a:lnTo>
                  <a:pt x="114725" y="131673"/>
                </a:lnTo>
                <a:lnTo>
                  <a:pt x="113294" y="170078"/>
                </a:lnTo>
                <a:lnTo>
                  <a:pt x="113294" y="171907"/>
                </a:lnTo>
                <a:lnTo>
                  <a:pt x="113367" y="173736"/>
                </a:lnTo>
                <a:lnTo>
                  <a:pt x="113787" y="173736"/>
                </a:lnTo>
                <a:lnTo>
                  <a:pt x="114007" y="175564"/>
                </a:lnTo>
                <a:lnTo>
                  <a:pt x="114446" y="175564"/>
                </a:lnTo>
                <a:lnTo>
                  <a:pt x="114940" y="177393"/>
                </a:lnTo>
                <a:lnTo>
                  <a:pt x="116073" y="177393"/>
                </a:lnTo>
                <a:lnTo>
                  <a:pt x="116805" y="179222"/>
                </a:lnTo>
                <a:lnTo>
                  <a:pt x="117719" y="179222"/>
                </a:lnTo>
                <a:lnTo>
                  <a:pt x="118433" y="181051"/>
                </a:lnTo>
                <a:lnTo>
                  <a:pt x="120645" y="182880"/>
                </a:lnTo>
                <a:lnTo>
                  <a:pt x="122511" y="182880"/>
                </a:lnTo>
                <a:lnTo>
                  <a:pt x="123151" y="181051"/>
                </a:lnTo>
                <a:lnTo>
                  <a:pt x="124943" y="181051"/>
                </a:lnTo>
                <a:lnTo>
                  <a:pt x="145259" y="162763"/>
                </a:lnTo>
                <a:lnTo>
                  <a:pt x="126223" y="162763"/>
                </a:lnTo>
                <a:lnTo>
                  <a:pt x="127021" y="138988"/>
                </a:lnTo>
                <a:lnTo>
                  <a:pt x="127335" y="131673"/>
                </a:lnTo>
                <a:lnTo>
                  <a:pt x="127232" y="117043"/>
                </a:lnTo>
                <a:lnTo>
                  <a:pt x="126370" y="106070"/>
                </a:lnTo>
                <a:lnTo>
                  <a:pt x="125583" y="100584"/>
                </a:lnTo>
                <a:lnTo>
                  <a:pt x="123005" y="93268"/>
                </a:lnTo>
                <a:lnTo>
                  <a:pt x="121505" y="87782"/>
                </a:lnTo>
                <a:lnTo>
                  <a:pt x="117719" y="82296"/>
                </a:lnTo>
                <a:close/>
              </a:path>
              <a:path w="226695" h="265430">
                <a:moveTo>
                  <a:pt x="8705" y="173736"/>
                </a:moveTo>
                <a:lnTo>
                  <a:pt x="8211" y="173736"/>
                </a:lnTo>
                <a:lnTo>
                  <a:pt x="7717" y="175564"/>
                </a:lnTo>
                <a:lnTo>
                  <a:pt x="9491" y="175564"/>
                </a:lnTo>
                <a:lnTo>
                  <a:pt x="8705" y="173736"/>
                </a:lnTo>
                <a:close/>
              </a:path>
              <a:path w="226695" h="265430">
                <a:moveTo>
                  <a:pt x="168158" y="129844"/>
                </a:moveTo>
                <a:lnTo>
                  <a:pt x="162653" y="129844"/>
                </a:lnTo>
                <a:lnTo>
                  <a:pt x="126223" y="162763"/>
                </a:lnTo>
                <a:lnTo>
                  <a:pt x="145259" y="162763"/>
                </a:lnTo>
                <a:lnTo>
                  <a:pt x="171669" y="138988"/>
                </a:lnTo>
                <a:lnTo>
                  <a:pt x="171943" y="138988"/>
                </a:lnTo>
                <a:lnTo>
                  <a:pt x="172090" y="135331"/>
                </a:lnTo>
                <a:lnTo>
                  <a:pt x="171596" y="135331"/>
                </a:lnTo>
                <a:lnTo>
                  <a:pt x="171157" y="133502"/>
                </a:lnTo>
                <a:lnTo>
                  <a:pt x="170169" y="133502"/>
                </a:lnTo>
                <a:lnTo>
                  <a:pt x="169383" y="131673"/>
                </a:lnTo>
                <a:lnTo>
                  <a:pt x="168725" y="131673"/>
                </a:lnTo>
                <a:lnTo>
                  <a:pt x="168158" y="129844"/>
                </a:lnTo>
                <a:close/>
              </a:path>
              <a:path w="226695" h="265430">
                <a:moveTo>
                  <a:pt x="187159" y="118872"/>
                </a:moveTo>
                <a:lnTo>
                  <a:pt x="183739" y="118872"/>
                </a:lnTo>
                <a:lnTo>
                  <a:pt x="184873" y="120700"/>
                </a:lnTo>
                <a:lnTo>
                  <a:pt x="186171" y="120700"/>
                </a:lnTo>
                <a:lnTo>
                  <a:pt x="187159" y="118872"/>
                </a:lnTo>
                <a:close/>
              </a:path>
              <a:path w="226695" h="265430">
                <a:moveTo>
                  <a:pt x="199522" y="113385"/>
                </a:moveTo>
                <a:lnTo>
                  <a:pt x="177869" y="113385"/>
                </a:lnTo>
                <a:lnTo>
                  <a:pt x="178308" y="115214"/>
                </a:lnTo>
                <a:lnTo>
                  <a:pt x="179588" y="115214"/>
                </a:lnTo>
                <a:lnTo>
                  <a:pt x="180155" y="117043"/>
                </a:lnTo>
                <a:lnTo>
                  <a:pt x="181947" y="118872"/>
                </a:lnTo>
                <a:lnTo>
                  <a:pt x="188805" y="118872"/>
                </a:lnTo>
                <a:lnTo>
                  <a:pt x="192517" y="117043"/>
                </a:lnTo>
                <a:lnTo>
                  <a:pt x="194803" y="117043"/>
                </a:lnTo>
                <a:lnTo>
                  <a:pt x="197089" y="115214"/>
                </a:lnTo>
                <a:lnTo>
                  <a:pt x="199522" y="113385"/>
                </a:lnTo>
                <a:close/>
              </a:path>
              <a:path w="226695" h="265430">
                <a:moveTo>
                  <a:pt x="64154" y="111556"/>
                </a:moveTo>
                <a:lnTo>
                  <a:pt x="60076" y="111556"/>
                </a:lnTo>
                <a:lnTo>
                  <a:pt x="60569" y="113385"/>
                </a:lnTo>
                <a:lnTo>
                  <a:pt x="63495" y="113385"/>
                </a:lnTo>
                <a:lnTo>
                  <a:pt x="64154" y="111556"/>
                </a:lnTo>
                <a:close/>
              </a:path>
              <a:path w="226695" h="265430">
                <a:moveTo>
                  <a:pt x="220169" y="54864"/>
                </a:moveTo>
                <a:lnTo>
                  <a:pt x="194950" y="54864"/>
                </a:lnTo>
                <a:lnTo>
                  <a:pt x="197601" y="56692"/>
                </a:lnTo>
                <a:lnTo>
                  <a:pt x="200235" y="56692"/>
                </a:lnTo>
                <a:lnTo>
                  <a:pt x="202813" y="58521"/>
                </a:lnTo>
                <a:lnTo>
                  <a:pt x="205227" y="62179"/>
                </a:lnTo>
                <a:lnTo>
                  <a:pt x="208172" y="65836"/>
                </a:lnTo>
                <a:lnTo>
                  <a:pt x="210019" y="67665"/>
                </a:lnTo>
                <a:lnTo>
                  <a:pt x="212085" y="74980"/>
                </a:lnTo>
                <a:lnTo>
                  <a:pt x="212131" y="78638"/>
                </a:lnTo>
                <a:lnTo>
                  <a:pt x="211957" y="80467"/>
                </a:lnTo>
                <a:lnTo>
                  <a:pt x="211445" y="84124"/>
                </a:lnTo>
                <a:lnTo>
                  <a:pt x="210312" y="85953"/>
                </a:lnTo>
                <a:lnTo>
                  <a:pt x="208519" y="89611"/>
                </a:lnTo>
                <a:lnTo>
                  <a:pt x="206745" y="91440"/>
                </a:lnTo>
                <a:lnTo>
                  <a:pt x="204459" y="95097"/>
                </a:lnTo>
                <a:lnTo>
                  <a:pt x="198369" y="100584"/>
                </a:lnTo>
                <a:lnTo>
                  <a:pt x="195443" y="102412"/>
                </a:lnTo>
                <a:lnTo>
                  <a:pt x="189884" y="106070"/>
                </a:lnTo>
                <a:lnTo>
                  <a:pt x="187452" y="106070"/>
                </a:lnTo>
                <a:lnTo>
                  <a:pt x="185385" y="107899"/>
                </a:lnTo>
                <a:lnTo>
                  <a:pt x="181599" y="107899"/>
                </a:lnTo>
                <a:lnTo>
                  <a:pt x="180155" y="109728"/>
                </a:lnTo>
                <a:lnTo>
                  <a:pt x="176881" y="109728"/>
                </a:lnTo>
                <a:lnTo>
                  <a:pt x="176881" y="111556"/>
                </a:lnTo>
                <a:lnTo>
                  <a:pt x="177155" y="113385"/>
                </a:lnTo>
                <a:lnTo>
                  <a:pt x="202173" y="113385"/>
                </a:lnTo>
                <a:lnTo>
                  <a:pt x="204807" y="111556"/>
                </a:lnTo>
                <a:lnTo>
                  <a:pt x="207513" y="109728"/>
                </a:lnTo>
                <a:lnTo>
                  <a:pt x="210019" y="106070"/>
                </a:lnTo>
                <a:lnTo>
                  <a:pt x="214737" y="102412"/>
                </a:lnTo>
                <a:lnTo>
                  <a:pt x="218450" y="98755"/>
                </a:lnTo>
                <a:lnTo>
                  <a:pt x="221101" y="93268"/>
                </a:lnTo>
                <a:lnTo>
                  <a:pt x="223881" y="87782"/>
                </a:lnTo>
                <a:lnTo>
                  <a:pt x="225527" y="84124"/>
                </a:lnTo>
                <a:lnTo>
                  <a:pt x="226167" y="78638"/>
                </a:lnTo>
                <a:lnTo>
                  <a:pt x="226661" y="73152"/>
                </a:lnTo>
                <a:lnTo>
                  <a:pt x="226167" y="69494"/>
                </a:lnTo>
                <a:lnTo>
                  <a:pt x="224668" y="64008"/>
                </a:lnTo>
                <a:lnTo>
                  <a:pt x="223022" y="58521"/>
                </a:lnTo>
                <a:lnTo>
                  <a:pt x="220169" y="54864"/>
                </a:lnTo>
                <a:close/>
              </a:path>
              <a:path w="226695" h="265430">
                <a:moveTo>
                  <a:pt x="100730" y="67665"/>
                </a:moveTo>
                <a:lnTo>
                  <a:pt x="85587" y="67665"/>
                </a:lnTo>
                <a:lnTo>
                  <a:pt x="73371" y="73152"/>
                </a:lnTo>
                <a:lnTo>
                  <a:pt x="66787" y="78638"/>
                </a:lnTo>
                <a:lnTo>
                  <a:pt x="64648" y="82296"/>
                </a:lnTo>
                <a:lnTo>
                  <a:pt x="62727" y="84124"/>
                </a:lnTo>
                <a:lnTo>
                  <a:pt x="60935" y="85953"/>
                </a:lnTo>
                <a:lnTo>
                  <a:pt x="59436" y="89611"/>
                </a:lnTo>
                <a:lnTo>
                  <a:pt x="55997" y="96926"/>
                </a:lnTo>
                <a:lnTo>
                  <a:pt x="55357" y="98755"/>
                </a:lnTo>
                <a:lnTo>
                  <a:pt x="54864" y="100584"/>
                </a:lnTo>
                <a:lnTo>
                  <a:pt x="54425" y="102412"/>
                </a:lnTo>
                <a:lnTo>
                  <a:pt x="54223" y="104241"/>
                </a:lnTo>
                <a:lnTo>
                  <a:pt x="54425" y="104241"/>
                </a:lnTo>
                <a:lnTo>
                  <a:pt x="54717" y="106070"/>
                </a:lnTo>
                <a:lnTo>
                  <a:pt x="55010" y="106070"/>
                </a:lnTo>
                <a:lnTo>
                  <a:pt x="55211" y="107899"/>
                </a:lnTo>
                <a:lnTo>
                  <a:pt x="55997" y="107899"/>
                </a:lnTo>
                <a:lnTo>
                  <a:pt x="57150" y="109728"/>
                </a:lnTo>
                <a:lnTo>
                  <a:pt x="57863" y="109728"/>
                </a:lnTo>
                <a:lnTo>
                  <a:pt x="58649" y="111556"/>
                </a:lnTo>
                <a:lnTo>
                  <a:pt x="64501" y="111556"/>
                </a:lnTo>
                <a:lnTo>
                  <a:pt x="65013" y="109728"/>
                </a:lnTo>
                <a:lnTo>
                  <a:pt x="65361" y="107899"/>
                </a:lnTo>
                <a:lnTo>
                  <a:pt x="66001" y="106070"/>
                </a:lnTo>
                <a:lnTo>
                  <a:pt x="67793" y="100584"/>
                </a:lnTo>
                <a:lnTo>
                  <a:pt x="68927" y="98755"/>
                </a:lnTo>
                <a:lnTo>
                  <a:pt x="70427" y="95097"/>
                </a:lnTo>
                <a:lnTo>
                  <a:pt x="71999" y="93268"/>
                </a:lnTo>
                <a:lnTo>
                  <a:pt x="74011" y="89611"/>
                </a:lnTo>
                <a:lnTo>
                  <a:pt x="79077" y="85953"/>
                </a:lnTo>
                <a:lnTo>
                  <a:pt x="81509" y="84124"/>
                </a:lnTo>
                <a:lnTo>
                  <a:pt x="83941" y="84124"/>
                </a:lnTo>
                <a:lnTo>
                  <a:pt x="86355" y="82296"/>
                </a:lnTo>
                <a:lnTo>
                  <a:pt x="117719" y="82296"/>
                </a:lnTo>
                <a:lnTo>
                  <a:pt x="115580" y="80467"/>
                </a:lnTo>
                <a:lnTo>
                  <a:pt x="113147" y="76809"/>
                </a:lnTo>
                <a:lnTo>
                  <a:pt x="110441" y="73152"/>
                </a:lnTo>
                <a:lnTo>
                  <a:pt x="107442" y="71323"/>
                </a:lnTo>
                <a:lnTo>
                  <a:pt x="104150" y="69494"/>
                </a:lnTo>
                <a:lnTo>
                  <a:pt x="100730" y="67665"/>
                </a:lnTo>
                <a:close/>
              </a:path>
              <a:path w="226695" h="265430">
                <a:moveTo>
                  <a:pt x="161519" y="0"/>
                </a:moveTo>
                <a:lnTo>
                  <a:pt x="157441" y="0"/>
                </a:lnTo>
                <a:lnTo>
                  <a:pt x="120225" y="32918"/>
                </a:lnTo>
                <a:lnTo>
                  <a:pt x="119018" y="34747"/>
                </a:lnTo>
                <a:lnTo>
                  <a:pt x="118359" y="36576"/>
                </a:lnTo>
                <a:lnTo>
                  <a:pt x="118359" y="38404"/>
                </a:lnTo>
                <a:lnTo>
                  <a:pt x="118872" y="40233"/>
                </a:lnTo>
                <a:lnTo>
                  <a:pt x="120152" y="40233"/>
                </a:lnTo>
                <a:lnTo>
                  <a:pt x="150876" y="74980"/>
                </a:lnTo>
                <a:lnTo>
                  <a:pt x="152229" y="76809"/>
                </a:lnTo>
                <a:lnTo>
                  <a:pt x="153509" y="76809"/>
                </a:lnTo>
                <a:lnTo>
                  <a:pt x="155594" y="78638"/>
                </a:lnTo>
                <a:lnTo>
                  <a:pt x="156581" y="76809"/>
                </a:lnTo>
                <a:lnTo>
                  <a:pt x="159507" y="74980"/>
                </a:lnTo>
                <a:lnTo>
                  <a:pt x="164445" y="69494"/>
                </a:lnTo>
                <a:lnTo>
                  <a:pt x="166585" y="67665"/>
                </a:lnTo>
                <a:lnTo>
                  <a:pt x="169310" y="64008"/>
                </a:lnTo>
                <a:lnTo>
                  <a:pt x="172949" y="62179"/>
                </a:lnTo>
                <a:lnTo>
                  <a:pt x="174732" y="60350"/>
                </a:lnTo>
                <a:lnTo>
                  <a:pt x="157295" y="60350"/>
                </a:lnTo>
                <a:lnTo>
                  <a:pt x="136227" y="36576"/>
                </a:lnTo>
                <a:lnTo>
                  <a:pt x="166237" y="9144"/>
                </a:lnTo>
                <a:lnTo>
                  <a:pt x="167024" y="9144"/>
                </a:lnTo>
                <a:lnTo>
                  <a:pt x="167225" y="7315"/>
                </a:lnTo>
                <a:lnTo>
                  <a:pt x="166878" y="7315"/>
                </a:lnTo>
                <a:lnTo>
                  <a:pt x="166439" y="5486"/>
                </a:lnTo>
                <a:lnTo>
                  <a:pt x="165597" y="3657"/>
                </a:lnTo>
                <a:lnTo>
                  <a:pt x="164153" y="3657"/>
                </a:lnTo>
                <a:lnTo>
                  <a:pt x="163439" y="1828"/>
                </a:lnTo>
                <a:lnTo>
                  <a:pt x="162799" y="1828"/>
                </a:lnTo>
                <a:lnTo>
                  <a:pt x="161519" y="0"/>
                </a:lnTo>
                <a:close/>
              </a:path>
              <a:path w="226695" h="265430">
                <a:moveTo>
                  <a:pt x="197601" y="38404"/>
                </a:moveTo>
                <a:lnTo>
                  <a:pt x="189225" y="38404"/>
                </a:lnTo>
                <a:lnTo>
                  <a:pt x="184873" y="40233"/>
                </a:lnTo>
                <a:lnTo>
                  <a:pt x="180301" y="42062"/>
                </a:lnTo>
                <a:lnTo>
                  <a:pt x="175875" y="43891"/>
                </a:lnTo>
                <a:lnTo>
                  <a:pt x="166731" y="51206"/>
                </a:lnTo>
                <a:lnTo>
                  <a:pt x="164738" y="53035"/>
                </a:lnTo>
                <a:lnTo>
                  <a:pt x="162946" y="54864"/>
                </a:lnTo>
                <a:lnTo>
                  <a:pt x="158593" y="58521"/>
                </a:lnTo>
                <a:lnTo>
                  <a:pt x="157295" y="60350"/>
                </a:lnTo>
                <a:lnTo>
                  <a:pt x="174732" y="60350"/>
                </a:lnTo>
                <a:lnTo>
                  <a:pt x="176515" y="58521"/>
                </a:lnTo>
                <a:lnTo>
                  <a:pt x="183026" y="54864"/>
                </a:lnTo>
                <a:lnTo>
                  <a:pt x="220169" y="54864"/>
                </a:lnTo>
                <a:lnTo>
                  <a:pt x="216164" y="49377"/>
                </a:lnTo>
                <a:lnTo>
                  <a:pt x="212817" y="45720"/>
                </a:lnTo>
                <a:lnTo>
                  <a:pt x="209306" y="43891"/>
                </a:lnTo>
                <a:lnTo>
                  <a:pt x="197601" y="38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40045" y="2305844"/>
            <a:ext cx="2214877" cy="646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39533" y="1282736"/>
            <a:ext cx="2209428" cy="8955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223654" y="1681724"/>
            <a:ext cx="108648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4691" sz="1350" b="1">
                <a:latin typeface="Calibri"/>
                <a:cs typeface="Calibri"/>
              </a:rPr>
              <a:t>32</a:t>
            </a:r>
            <a:r>
              <a:rPr dirty="0" sz="1400" b="1">
                <a:latin typeface="Calibri"/>
                <a:cs typeface="Calibri"/>
              </a:rPr>
              <a:t>P-histone</a:t>
            </a:r>
            <a:r>
              <a:rPr dirty="0" sz="1400" spc="-11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H1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6464" y="261649"/>
            <a:ext cx="14287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13943" y="261649"/>
            <a:ext cx="399161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Kinase </a:t>
            </a:r>
            <a:r>
              <a:rPr dirty="0" sz="1600" spc="-10">
                <a:latin typeface="Calibri"/>
                <a:cs typeface="Calibri"/>
              </a:rPr>
              <a:t>Assay </a:t>
            </a:r>
            <a:r>
              <a:rPr dirty="0" sz="1600" spc="-5">
                <a:latin typeface="Calibri"/>
                <a:cs typeface="Calibri"/>
              </a:rPr>
              <a:t>using </a:t>
            </a:r>
            <a:r>
              <a:rPr dirty="0" sz="1600" spc="-10">
                <a:latin typeface="Calibri"/>
                <a:cs typeface="Calibri"/>
              </a:rPr>
              <a:t>cortical </a:t>
            </a:r>
            <a:r>
              <a:rPr dirty="0" sz="1600" spc="-10">
                <a:latin typeface="Calibri"/>
                <a:cs typeface="Calibri"/>
              </a:rPr>
              <a:t>neurons </a:t>
            </a:r>
            <a:r>
              <a:rPr dirty="0" sz="1600" spc="-5">
                <a:latin typeface="Calibri"/>
                <a:cs typeface="Calibri"/>
              </a:rPr>
              <a:t>with </a:t>
            </a:r>
            <a:r>
              <a:rPr dirty="0" sz="1600" spc="-10">
                <a:latin typeface="Calibri"/>
                <a:cs typeface="Calibri"/>
              </a:rPr>
              <a:t>Cdk5</a:t>
            </a:r>
            <a:r>
              <a:rPr dirty="0" sz="1600" spc="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73883" y="4488204"/>
            <a:ext cx="511175" cy="1371600"/>
          </a:xfrm>
          <a:custGeom>
            <a:avLst/>
            <a:gdLst/>
            <a:ahLst/>
            <a:cxnLst/>
            <a:rect l="l" t="t" r="r" b="b"/>
            <a:pathLst>
              <a:path w="511175" h="1371600">
                <a:moveTo>
                  <a:pt x="0" y="1371600"/>
                </a:moveTo>
                <a:lnTo>
                  <a:pt x="510564" y="1371600"/>
                </a:lnTo>
                <a:lnTo>
                  <a:pt x="510564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73883" y="4488204"/>
            <a:ext cx="511175" cy="1371600"/>
          </a:xfrm>
          <a:custGeom>
            <a:avLst/>
            <a:gdLst/>
            <a:ahLst/>
            <a:cxnLst/>
            <a:rect l="l" t="t" r="r" b="b"/>
            <a:pathLst>
              <a:path w="511175" h="1371600">
                <a:moveTo>
                  <a:pt x="0" y="1371600"/>
                </a:moveTo>
                <a:lnTo>
                  <a:pt x="510564" y="1371600"/>
                </a:lnTo>
                <a:lnTo>
                  <a:pt x="510564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837176" y="4625364"/>
            <a:ext cx="509270" cy="1234440"/>
          </a:xfrm>
          <a:custGeom>
            <a:avLst/>
            <a:gdLst/>
            <a:ahLst/>
            <a:cxnLst/>
            <a:rect l="l" t="t" r="r" b="b"/>
            <a:pathLst>
              <a:path w="509270" h="1234439">
                <a:moveTo>
                  <a:pt x="0" y="1234440"/>
                </a:moveTo>
                <a:lnTo>
                  <a:pt x="508991" y="1234440"/>
                </a:lnTo>
                <a:lnTo>
                  <a:pt x="508991" y="0"/>
                </a:lnTo>
                <a:lnTo>
                  <a:pt x="0" y="0"/>
                </a:lnTo>
                <a:lnTo>
                  <a:pt x="0" y="123444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837176" y="4625364"/>
            <a:ext cx="509270" cy="1234440"/>
          </a:xfrm>
          <a:custGeom>
            <a:avLst/>
            <a:gdLst/>
            <a:ahLst/>
            <a:cxnLst/>
            <a:rect l="l" t="t" r="r" b="b"/>
            <a:pathLst>
              <a:path w="509270" h="1234439">
                <a:moveTo>
                  <a:pt x="0" y="1234440"/>
                </a:moveTo>
                <a:lnTo>
                  <a:pt x="508991" y="1234440"/>
                </a:lnTo>
                <a:lnTo>
                  <a:pt x="508991" y="0"/>
                </a:lnTo>
                <a:lnTo>
                  <a:pt x="0" y="0"/>
                </a:lnTo>
                <a:lnTo>
                  <a:pt x="0" y="12344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18072" y="4527781"/>
            <a:ext cx="509270" cy="1332230"/>
          </a:xfrm>
          <a:custGeom>
            <a:avLst/>
            <a:gdLst/>
            <a:ahLst/>
            <a:cxnLst/>
            <a:rect l="l" t="t" r="r" b="b"/>
            <a:pathLst>
              <a:path w="509270" h="1332229">
                <a:moveTo>
                  <a:pt x="0" y="1332022"/>
                </a:moveTo>
                <a:lnTo>
                  <a:pt x="508991" y="1332022"/>
                </a:lnTo>
                <a:lnTo>
                  <a:pt x="508991" y="0"/>
                </a:lnTo>
                <a:lnTo>
                  <a:pt x="0" y="0"/>
                </a:lnTo>
                <a:lnTo>
                  <a:pt x="0" y="1332022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718072" y="4527781"/>
            <a:ext cx="509270" cy="1332230"/>
          </a:xfrm>
          <a:custGeom>
            <a:avLst/>
            <a:gdLst/>
            <a:ahLst/>
            <a:cxnLst/>
            <a:rect l="l" t="t" r="r" b="b"/>
            <a:pathLst>
              <a:path w="509270" h="1332229">
                <a:moveTo>
                  <a:pt x="0" y="1332022"/>
                </a:moveTo>
                <a:lnTo>
                  <a:pt x="508991" y="1332022"/>
                </a:lnTo>
                <a:lnTo>
                  <a:pt x="508991" y="0"/>
                </a:lnTo>
                <a:lnTo>
                  <a:pt x="0" y="0"/>
                </a:lnTo>
                <a:lnTo>
                  <a:pt x="0" y="133202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56279" y="3823691"/>
            <a:ext cx="509270" cy="2036445"/>
          </a:xfrm>
          <a:custGeom>
            <a:avLst/>
            <a:gdLst/>
            <a:ahLst/>
            <a:cxnLst/>
            <a:rect l="l" t="t" r="r" b="b"/>
            <a:pathLst>
              <a:path w="509270" h="2036445">
                <a:moveTo>
                  <a:pt x="0" y="2036112"/>
                </a:moveTo>
                <a:lnTo>
                  <a:pt x="509062" y="2036112"/>
                </a:lnTo>
                <a:lnTo>
                  <a:pt x="509062" y="0"/>
                </a:lnTo>
                <a:lnTo>
                  <a:pt x="0" y="0"/>
                </a:lnTo>
                <a:lnTo>
                  <a:pt x="0" y="203611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28416" y="4389120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9908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00984" y="438912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210812" y="3570732"/>
            <a:ext cx="0" cy="253365"/>
          </a:xfrm>
          <a:custGeom>
            <a:avLst/>
            <a:gdLst/>
            <a:ahLst/>
            <a:cxnLst/>
            <a:rect l="l" t="t" r="r" b="b"/>
            <a:pathLst>
              <a:path w="0" h="253364">
                <a:moveTo>
                  <a:pt x="0" y="25295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181880" y="357073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091708" y="4501920"/>
            <a:ext cx="0" cy="123825"/>
          </a:xfrm>
          <a:custGeom>
            <a:avLst/>
            <a:gdLst/>
            <a:ahLst/>
            <a:cxnLst/>
            <a:rect l="l" t="t" r="r" b="b"/>
            <a:pathLst>
              <a:path w="0" h="123825">
                <a:moveTo>
                  <a:pt x="0" y="12344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062703" y="450192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972531" y="4363187"/>
            <a:ext cx="0" cy="165100"/>
          </a:xfrm>
          <a:custGeom>
            <a:avLst/>
            <a:gdLst/>
            <a:ahLst/>
            <a:cxnLst/>
            <a:rect l="l" t="t" r="r" b="b"/>
            <a:pathLst>
              <a:path w="0" h="165100">
                <a:moveTo>
                  <a:pt x="0" y="16459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943600" y="436318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888004" y="3509796"/>
            <a:ext cx="0" cy="2350135"/>
          </a:xfrm>
          <a:custGeom>
            <a:avLst/>
            <a:gdLst/>
            <a:ahLst/>
            <a:cxnLst/>
            <a:rect l="l" t="t" r="r" b="b"/>
            <a:pathLst>
              <a:path w="0" h="2350135">
                <a:moveTo>
                  <a:pt x="0" y="23500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840711" y="5859804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840711" y="5271515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840711" y="4684800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840711" y="409651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840711" y="3509796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888004" y="5859804"/>
            <a:ext cx="3525520" cy="0"/>
          </a:xfrm>
          <a:custGeom>
            <a:avLst/>
            <a:gdLst/>
            <a:ahLst/>
            <a:cxnLst/>
            <a:rect l="l" t="t" r="r" b="b"/>
            <a:pathLst>
              <a:path w="3525520" h="0">
                <a:moveTo>
                  <a:pt x="0" y="0"/>
                </a:moveTo>
                <a:lnTo>
                  <a:pt x="352501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888004" y="5859804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79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770400" y="5859804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79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651223" y="5859804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79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532120" y="5859804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79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413016" y="5859804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79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2580473" y="3400902"/>
            <a:ext cx="18097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40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86747" y="3759585"/>
            <a:ext cx="177800" cy="185356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Kin</a:t>
            </a:r>
            <a:r>
              <a:rPr dirty="0" sz="1200" spc="-5" b="1">
                <a:latin typeface="Calibri"/>
                <a:cs typeface="Calibri"/>
              </a:rPr>
              <a:t>a</a:t>
            </a:r>
            <a:r>
              <a:rPr dirty="0" sz="1200" b="1">
                <a:latin typeface="Calibri"/>
                <a:cs typeface="Calibri"/>
              </a:rPr>
              <a:t>se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Ass</a:t>
            </a:r>
            <a:r>
              <a:rPr dirty="0" sz="1200" spc="-30" b="1">
                <a:latin typeface="Calibri"/>
                <a:cs typeface="Calibri"/>
              </a:rPr>
              <a:t>a</a:t>
            </a:r>
            <a:r>
              <a:rPr dirty="0" sz="1200" b="1">
                <a:latin typeface="Calibri"/>
                <a:cs typeface="Calibri"/>
              </a:rPr>
              <a:t>y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(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Calibri"/>
                <a:cs typeface="Calibri"/>
              </a:rPr>
              <a:t>m</a:t>
            </a:r>
            <a:r>
              <a:rPr dirty="0" sz="1200" spc="-10" b="1">
                <a:latin typeface="Calibri"/>
                <a:cs typeface="Calibri"/>
              </a:rPr>
              <a:t>e</a:t>
            </a:r>
            <a:r>
              <a:rPr dirty="0" sz="1200" spc="-5" b="1">
                <a:latin typeface="Calibri"/>
                <a:cs typeface="Calibri"/>
              </a:rPr>
              <a:t>a</a:t>
            </a:r>
            <a:r>
              <a:rPr dirty="0" sz="1200" b="1">
                <a:latin typeface="Calibri"/>
                <a:cs typeface="Calibri"/>
              </a:rPr>
              <a:t>n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d</a:t>
            </a:r>
            <a:r>
              <a:rPr dirty="0" sz="1200" spc="-5" b="1">
                <a:latin typeface="Calibri"/>
                <a:cs typeface="Calibri"/>
              </a:rPr>
              <a:t>e</a:t>
            </a:r>
            <a:r>
              <a:rPr dirty="0" sz="1200" b="1">
                <a:latin typeface="Calibri"/>
                <a:cs typeface="Calibri"/>
              </a:rPr>
              <a:t>ns</a:t>
            </a:r>
            <a:r>
              <a:rPr dirty="0" sz="1200" spc="5" b="1">
                <a:latin typeface="Calibri"/>
                <a:cs typeface="Calibri"/>
              </a:rPr>
              <a:t>i</a:t>
            </a:r>
            <a:r>
              <a:rPr dirty="0" sz="1200" b="1">
                <a:latin typeface="Calibri"/>
                <a:cs typeface="Calibri"/>
              </a:rPr>
              <a:t>ty)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32965" y="3462898"/>
            <a:ext cx="13589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B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267175" y="3370203"/>
            <a:ext cx="1764030" cy="135255"/>
          </a:xfrm>
          <a:custGeom>
            <a:avLst/>
            <a:gdLst/>
            <a:ahLst/>
            <a:cxnLst/>
            <a:rect l="l" t="t" r="r" b="b"/>
            <a:pathLst>
              <a:path w="1764029" h="135254">
                <a:moveTo>
                  <a:pt x="0" y="135020"/>
                </a:moveTo>
                <a:lnTo>
                  <a:pt x="8650" y="135020"/>
                </a:lnTo>
                <a:lnTo>
                  <a:pt x="8650" y="0"/>
                </a:lnTo>
                <a:lnTo>
                  <a:pt x="1763786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1790457" y="2543825"/>
            <a:ext cx="3419475" cy="927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H1-Coommassie</a:t>
            </a:r>
            <a:r>
              <a:rPr dirty="0" sz="1400" spc="-13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stain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"/>
              </a:spcBef>
            </a:pPr>
            <a:endParaRPr sz="13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*</a:t>
            </a:r>
            <a:endParaRPr sz="20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042044" y="3376568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0"/>
                </a:moveTo>
                <a:lnTo>
                  <a:pt x="0" y="152375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94599" y="3988547"/>
            <a:ext cx="8913495" cy="2793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375221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1550">
              <a:latin typeface="Times New Roman"/>
              <a:cs typeface="Times New Roman"/>
            </a:endParaRPr>
          </a:p>
          <a:p>
            <a:pPr algn="ctr" marR="375221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1550">
              <a:latin typeface="Times New Roman"/>
              <a:cs typeface="Times New Roman"/>
            </a:endParaRPr>
          </a:p>
          <a:p>
            <a:pPr algn="ctr" marR="375221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Times New Roman"/>
              <a:cs typeface="Times New Roman"/>
            </a:endParaRPr>
          </a:p>
          <a:p>
            <a:pPr algn="ctr" marR="367601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3147695">
              <a:lnSpc>
                <a:spcPct val="100000"/>
              </a:lnSpc>
              <a:spcBef>
                <a:spcPts val="175"/>
              </a:spcBef>
              <a:tabLst>
                <a:tab pos="3989070" algn="l"/>
                <a:tab pos="4834890" algn="l"/>
                <a:tab pos="5547995" algn="l"/>
              </a:tabLst>
            </a:pPr>
            <a:r>
              <a:rPr dirty="0" sz="1300" spc="-5">
                <a:latin typeface="Calibri"/>
                <a:cs typeface="Calibri"/>
              </a:rPr>
              <a:t>EV</a:t>
            </a:r>
            <a:r>
              <a:rPr dirty="0" sz="1300" spc="-5">
                <a:latin typeface="Times New Roman"/>
                <a:cs typeface="Times New Roman"/>
              </a:rPr>
              <a:t>	</a:t>
            </a:r>
            <a:r>
              <a:rPr dirty="0" sz="1300" spc="-5">
                <a:latin typeface="Calibri"/>
                <a:cs typeface="Calibri"/>
              </a:rPr>
              <a:t>p25</a:t>
            </a:r>
            <a:r>
              <a:rPr dirty="0" sz="1300" spc="-5">
                <a:latin typeface="Times New Roman"/>
                <a:cs typeface="Times New Roman"/>
              </a:rPr>
              <a:t>	</a:t>
            </a:r>
            <a:r>
              <a:rPr dirty="0" sz="1300" spc="-5">
                <a:latin typeface="Calibri"/>
                <a:cs typeface="Calibri"/>
              </a:rPr>
              <a:t>TFP5</a:t>
            </a:r>
            <a:r>
              <a:rPr dirty="0" sz="1300" spc="-5">
                <a:latin typeface="Times New Roman"/>
                <a:cs typeface="Times New Roman"/>
              </a:rPr>
              <a:t>	</a:t>
            </a:r>
            <a:r>
              <a:rPr dirty="0" sz="1300" spc="-5">
                <a:latin typeface="Calibri"/>
                <a:cs typeface="Calibri"/>
              </a:rPr>
              <a:t>p25+TFP5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P5 modified peptide inhibits specifically Cdk5/p25 but not endogenous Cdk5/p35</a:t>
            </a:r>
            <a:r>
              <a:rPr dirty="0" sz="1800" spc="2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activity</a:t>
            </a:r>
            <a:endParaRPr sz="1800">
              <a:latin typeface="Arial"/>
              <a:cs typeface="Arial"/>
            </a:endParaRPr>
          </a:p>
          <a:p>
            <a:pPr algn="ctr" marL="64769">
              <a:lnSpc>
                <a:spcPct val="100000"/>
              </a:lnSpc>
            </a:pPr>
            <a:r>
              <a:rPr dirty="0" sz="1800" spc="-5" i="1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dirty="0" sz="1800" i="1">
                <a:solidFill>
                  <a:srgbClr val="FF0000"/>
                </a:solidFill>
                <a:latin typeface="Arial"/>
                <a:cs typeface="Arial"/>
              </a:rPr>
              <a:t>situ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neuronal</a:t>
            </a:r>
            <a:r>
              <a:rPr dirty="0" sz="1800" spc="-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cultures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6583" y="955694"/>
            <a:ext cx="170815" cy="194945"/>
          </a:xfrm>
          <a:custGeom>
            <a:avLst/>
            <a:gdLst/>
            <a:ahLst/>
            <a:cxnLst/>
            <a:rect l="l" t="t" r="r" b="b"/>
            <a:pathLst>
              <a:path w="170814" h="194944">
                <a:moveTo>
                  <a:pt x="43942" y="72713"/>
                </a:moveTo>
                <a:lnTo>
                  <a:pt x="43009" y="72713"/>
                </a:lnTo>
                <a:lnTo>
                  <a:pt x="42515" y="72859"/>
                </a:lnTo>
                <a:lnTo>
                  <a:pt x="42168" y="73005"/>
                </a:lnTo>
                <a:lnTo>
                  <a:pt x="41802" y="73371"/>
                </a:lnTo>
                <a:lnTo>
                  <a:pt x="2008" y="109087"/>
                </a:lnTo>
                <a:lnTo>
                  <a:pt x="1020" y="109947"/>
                </a:lnTo>
                <a:lnTo>
                  <a:pt x="362" y="111081"/>
                </a:lnTo>
                <a:lnTo>
                  <a:pt x="179" y="112507"/>
                </a:lnTo>
                <a:lnTo>
                  <a:pt x="0" y="114446"/>
                </a:lnTo>
                <a:lnTo>
                  <a:pt x="362" y="115653"/>
                </a:lnTo>
                <a:lnTo>
                  <a:pt x="68942" y="192170"/>
                </a:lnTo>
                <a:lnTo>
                  <a:pt x="70441" y="193797"/>
                </a:lnTo>
                <a:lnTo>
                  <a:pt x="72014" y="194529"/>
                </a:lnTo>
                <a:lnTo>
                  <a:pt x="73514" y="194456"/>
                </a:lnTo>
                <a:lnTo>
                  <a:pt x="75013" y="194310"/>
                </a:lnTo>
                <a:lnTo>
                  <a:pt x="76165" y="193797"/>
                </a:lnTo>
                <a:lnTo>
                  <a:pt x="77226" y="192883"/>
                </a:lnTo>
                <a:lnTo>
                  <a:pt x="94519" y="177375"/>
                </a:lnTo>
                <a:lnTo>
                  <a:pt x="75946" y="177375"/>
                </a:lnTo>
                <a:lnTo>
                  <a:pt x="49158" y="147584"/>
                </a:lnTo>
                <a:lnTo>
                  <a:pt x="49332" y="147163"/>
                </a:lnTo>
                <a:lnTo>
                  <a:pt x="59058" y="138440"/>
                </a:lnTo>
                <a:lnTo>
                  <a:pt x="40870" y="138440"/>
                </a:lnTo>
                <a:lnTo>
                  <a:pt x="17369" y="112014"/>
                </a:lnTo>
                <a:lnTo>
                  <a:pt x="50526" y="82296"/>
                </a:lnTo>
                <a:lnTo>
                  <a:pt x="50654" y="82003"/>
                </a:lnTo>
                <a:lnTo>
                  <a:pt x="50800" y="81509"/>
                </a:lnTo>
                <a:lnTo>
                  <a:pt x="50946" y="80650"/>
                </a:lnTo>
                <a:lnTo>
                  <a:pt x="50654" y="79571"/>
                </a:lnTo>
                <a:lnTo>
                  <a:pt x="50452" y="79004"/>
                </a:lnTo>
                <a:lnTo>
                  <a:pt x="49867" y="78364"/>
                </a:lnTo>
                <a:lnTo>
                  <a:pt x="49520" y="77577"/>
                </a:lnTo>
                <a:lnTo>
                  <a:pt x="49026" y="76937"/>
                </a:lnTo>
                <a:lnTo>
                  <a:pt x="48240" y="76151"/>
                </a:lnTo>
                <a:lnTo>
                  <a:pt x="46868" y="74505"/>
                </a:lnTo>
                <a:lnTo>
                  <a:pt x="46228" y="74139"/>
                </a:lnTo>
                <a:lnTo>
                  <a:pt x="45588" y="73645"/>
                </a:lnTo>
                <a:lnTo>
                  <a:pt x="43942" y="72713"/>
                </a:lnTo>
                <a:close/>
              </a:path>
              <a:path w="170814" h="194944">
                <a:moveTo>
                  <a:pt x="111242" y="146944"/>
                </a:moveTo>
                <a:lnTo>
                  <a:pt x="109962" y="147017"/>
                </a:lnTo>
                <a:lnTo>
                  <a:pt x="109450" y="147291"/>
                </a:lnTo>
                <a:lnTo>
                  <a:pt x="109230" y="147584"/>
                </a:lnTo>
                <a:lnTo>
                  <a:pt x="75946" y="177375"/>
                </a:lnTo>
                <a:lnTo>
                  <a:pt x="94519" y="177375"/>
                </a:lnTo>
                <a:lnTo>
                  <a:pt x="117460" y="156801"/>
                </a:lnTo>
                <a:lnTo>
                  <a:pt x="117880" y="156581"/>
                </a:lnTo>
                <a:lnTo>
                  <a:pt x="118100" y="156161"/>
                </a:lnTo>
                <a:lnTo>
                  <a:pt x="118246" y="155795"/>
                </a:lnTo>
                <a:lnTo>
                  <a:pt x="118374" y="154807"/>
                </a:lnTo>
                <a:lnTo>
                  <a:pt x="118100" y="153655"/>
                </a:lnTo>
                <a:lnTo>
                  <a:pt x="117734" y="153015"/>
                </a:lnTo>
                <a:lnTo>
                  <a:pt x="117313" y="152375"/>
                </a:lnTo>
                <a:lnTo>
                  <a:pt x="116948" y="151735"/>
                </a:lnTo>
                <a:lnTo>
                  <a:pt x="116308" y="151022"/>
                </a:lnTo>
                <a:lnTo>
                  <a:pt x="115667" y="150235"/>
                </a:lnTo>
                <a:lnTo>
                  <a:pt x="114808" y="149303"/>
                </a:lnTo>
                <a:lnTo>
                  <a:pt x="113528" y="148151"/>
                </a:lnTo>
                <a:lnTo>
                  <a:pt x="112376" y="147291"/>
                </a:lnTo>
                <a:lnTo>
                  <a:pt x="111882" y="147163"/>
                </a:lnTo>
                <a:lnTo>
                  <a:pt x="111242" y="146944"/>
                </a:lnTo>
                <a:close/>
              </a:path>
              <a:path w="170814" h="194944">
                <a:moveTo>
                  <a:pt x="70734" y="112507"/>
                </a:moveTo>
                <a:lnTo>
                  <a:pt x="70240" y="112654"/>
                </a:lnTo>
                <a:lnTo>
                  <a:pt x="69874" y="112654"/>
                </a:lnTo>
                <a:lnTo>
                  <a:pt x="69454" y="112873"/>
                </a:lnTo>
                <a:lnTo>
                  <a:pt x="68925" y="113294"/>
                </a:lnTo>
                <a:lnTo>
                  <a:pt x="40870" y="138440"/>
                </a:lnTo>
                <a:lnTo>
                  <a:pt x="59058" y="138440"/>
                </a:lnTo>
                <a:lnTo>
                  <a:pt x="77226" y="122145"/>
                </a:lnTo>
                <a:lnTo>
                  <a:pt x="77738" y="121505"/>
                </a:lnTo>
                <a:lnTo>
                  <a:pt x="77884" y="121158"/>
                </a:lnTo>
                <a:lnTo>
                  <a:pt x="77958" y="120645"/>
                </a:lnTo>
                <a:lnTo>
                  <a:pt x="77884" y="119219"/>
                </a:lnTo>
                <a:lnTo>
                  <a:pt x="77592" y="118579"/>
                </a:lnTo>
                <a:lnTo>
                  <a:pt x="77098" y="117939"/>
                </a:lnTo>
                <a:lnTo>
                  <a:pt x="76732" y="117299"/>
                </a:lnTo>
                <a:lnTo>
                  <a:pt x="76165" y="116586"/>
                </a:lnTo>
                <a:lnTo>
                  <a:pt x="75306" y="115653"/>
                </a:lnTo>
                <a:lnTo>
                  <a:pt x="74666" y="115013"/>
                </a:lnTo>
                <a:lnTo>
                  <a:pt x="74026" y="114446"/>
                </a:lnTo>
                <a:lnTo>
                  <a:pt x="73386" y="113787"/>
                </a:lnTo>
                <a:lnTo>
                  <a:pt x="72233" y="112873"/>
                </a:lnTo>
                <a:lnTo>
                  <a:pt x="71740" y="112727"/>
                </a:lnTo>
                <a:lnTo>
                  <a:pt x="71228" y="112654"/>
                </a:lnTo>
                <a:lnTo>
                  <a:pt x="70734" y="112507"/>
                </a:lnTo>
                <a:close/>
              </a:path>
              <a:path w="170814" h="194944">
                <a:moveTo>
                  <a:pt x="65668" y="53291"/>
                </a:moveTo>
                <a:lnTo>
                  <a:pt x="64735" y="53291"/>
                </a:lnTo>
                <a:lnTo>
                  <a:pt x="64168" y="53437"/>
                </a:lnTo>
                <a:lnTo>
                  <a:pt x="63583" y="53711"/>
                </a:lnTo>
                <a:lnTo>
                  <a:pt x="63016" y="53931"/>
                </a:lnTo>
                <a:lnTo>
                  <a:pt x="60456" y="55997"/>
                </a:lnTo>
                <a:lnTo>
                  <a:pt x="59158" y="57150"/>
                </a:lnTo>
                <a:lnTo>
                  <a:pt x="57804" y="58430"/>
                </a:lnTo>
                <a:lnTo>
                  <a:pt x="56652" y="59582"/>
                </a:lnTo>
                <a:lnTo>
                  <a:pt x="55884" y="60295"/>
                </a:lnTo>
                <a:lnTo>
                  <a:pt x="55098" y="61209"/>
                </a:lnTo>
                <a:lnTo>
                  <a:pt x="54586" y="61941"/>
                </a:lnTo>
                <a:lnTo>
                  <a:pt x="54439" y="62581"/>
                </a:lnTo>
                <a:lnTo>
                  <a:pt x="54366" y="63221"/>
                </a:lnTo>
                <a:lnTo>
                  <a:pt x="54586" y="63861"/>
                </a:lnTo>
                <a:lnTo>
                  <a:pt x="55098" y="64501"/>
                </a:lnTo>
                <a:lnTo>
                  <a:pt x="55591" y="64995"/>
                </a:lnTo>
                <a:lnTo>
                  <a:pt x="56524" y="65653"/>
                </a:lnTo>
                <a:lnTo>
                  <a:pt x="57804" y="66294"/>
                </a:lnTo>
                <a:lnTo>
                  <a:pt x="155023" y="119585"/>
                </a:lnTo>
                <a:lnTo>
                  <a:pt x="155462" y="119859"/>
                </a:lnTo>
                <a:lnTo>
                  <a:pt x="156175" y="120152"/>
                </a:lnTo>
                <a:lnTo>
                  <a:pt x="157894" y="120152"/>
                </a:lnTo>
                <a:lnTo>
                  <a:pt x="158242" y="120005"/>
                </a:lnTo>
                <a:lnTo>
                  <a:pt x="159101" y="119512"/>
                </a:lnTo>
                <a:lnTo>
                  <a:pt x="159742" y="119219"/>
                </a:lnTo>
                <a:lnTo>
                  <a:pt x="160894" y="118433"/>
                </a:lnTo>
                <a:lnTo>
                  <a:pt x="163033" y="116732"/>
                </a:lnTo>
                <a:lnTo>
                  <a:pt x="163820" y="115945"/>
                </a:lnTo>
                <a:lnTo>
                  <a:pt x="164988" y="115013"/>
                </a:lnTo>
                <a:lnTo>
                  <a:pt x="170312" y="108155"/>
                </a:lnTo>
                <a:lnTo>
                  <a:pt x="170184" y="106929"/>
                </a:lnTo>
                <a:lnTo>
                  <a:pt x="169891" y="106289"/>
                </a:lnTo>
                <a:lnTo>
                  <a:pt x="168533" y="103016"/>
                </a:lnTo>
                <a:lnTo>
                  <a:pt x="154529" y="103016"/>
                </a:lnTo>
                <a:lnTo>
                  <a:pt x="67168" y="53931"/>
                </a:lnTo>
                <a:lnTo>
                  <a:pt x="66656" y="53711"/>
                </a:lnTo>
                <a:lnTo>
                  <a:pt x="66162" y="53437"/>
                </a:lnTo>
                <a:lnTo>
                  <a:pt x="65668" y="53291"/>
                </a:lnTo>
                <a:close/>
              </a:path>
              <a:path w="170814" h="194944">
                <a:moveTo>
                  <a:pt x="124464" y="0"/>
                </a:moveTo>
                <a:lnTo>
                  <a:pt x="123952" y="0"/>
                </a:lnTo>
                <a:lnTo>
                  <a:pt x="123166" y="219"/>
                </a:lnTo>
                <a:lnTo>
                  <a:pt x="122306" y="713"/>
                </a:lnTo>
                <a:lnTo>
                  <a:pt x="121392" y="1353"/>
                </a:lnTo>
                <a:lnTo>
                  <a:pt x="119032" y="3566"/>
                </a:lnTo>
                <a:lnTo>
                  <a:pt x="116746" y="5559"/>
                </a:lnTo>
                <a:lnTo>
                  <a:pt x="115960" y="6345"/>
                </a:lnTo>
                <a:lnTo>
                  <a:pt x="115320" y="7077"/>
                </a:lnTo>
                <a:lnTo>
                  <a:pt x="114168" y="8851"/>
                </a:lnTo>
                <a:lnTo>
                  <a:pt x="114314" y="10424"/>
                </a:lnTo>
                <a:lnTo>
                  <a:pt x="114534" y="10917"/>
                </a:lnTo>
                <a:lnTo>
                  <a:pt x="114808" y="11430"/>
                </a:lnTo>
                <a:lnTo>
                  <a:pt x="154529" y="102870"/>
                </a:lnTo>
                <a:lnTo>
                  <a:pt x="154529" y="103016"/>
                </a:lnTo>
                <a:lnTo>
                  <a:pt x="168533" y="103016"/>
                </a:lnTo>
                <a:lnTo>
                  <a:pt x="126457" y="1645"/>
                </a:lnTo>
                <a:lnTo>
                  <a:pt x="125452" y="347"/>
                </a:lnTo>
                <a:lnTo>
                  <a:pt x="124958" y="146"/>
                </a:lnTo>
                <a:lnTo>
                  <a:pt x="124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790450" y="901415"/>
            <a:ext cx="313055" cy="280035"/>
          </a:xfrm>
          <a:custGeom>
            <a:avLst/>
            <a:gdLst/>
            <a:ahLst/>
            <a:cxnLst/>
            <a:rect l="l" t="t" r="r" b="b"/>
            <a:pathLst>
              <a:path w="313054" h="280034">
                <a:moveTo>
                  <a:pt x="52228" y="206654"/>
                </a:moveTo>
                <a:lnTo>
                  <a:pt x="32863" y="206654"/>
                </a:lnTo>
                <a:lnTo>
                  <a:pt x="98169" y="279806"/>
                </a:lnTo>
                <a:lnTo>
                  <a:pt x="101955" y="279806"/>
                </a:lnTo>
                <a:lnTo>
                  <a:pt x="103583" y="277977"/>
                </a:lnTo>
                <a:lnTo>
                  <a:pt x="105521" y="277977"/>
                </a:lnTo>
                <a:lnTo>
                  <a:pt x="107588" y="274320"/>
                </a:lnTo>
                <a:lnTo>
                  <a:pt x="108740" y="274320"/>
                </a:lnTo>
                <a:lnTo>
                  <a:pt x="109234" y="272491"/>
                </a:lnTo>
                <a:lnTo>
                  <a:pt x="109728" y="272491"/>
                </a:lnTo>
                <a:lnTo>
                  <a:pt x="109874" y="270662"/>
                </a:lnTo>
                <a:lnTo>
                  <a:pt x="109307" y="270662"/>
                </a:lnTo>
                <a:lnTo>
                  <a:pt x="52228" y="206654"/>
                </a:lnTo>
                <a:close/>
              </a:path>
              <a:path w="313054" h="280034">
                <a:moveTo>
                  <a:pt x="118597" y="115214"/>
                </a:moveTo>
                <a:lnTo>
                  <a:pt x="115671" y="115214"/>
                </a:lnTo>
                <a:lnTo>
                  <a:pt x="77595" y="149961"/>
                </a:lnTo>
                <a:lnTo>
                  <a:pt x="76736" y="151790"/>
                </a:lnTo>
                <a:lnTo>
                  <a:pt x="76078" y="151790"/>
                </a:lnTo>
                <a:lnTo>
                  <a:pt x="75657" y="153619"/>
                </a:lnTo>
                <a:lnTo>
                  <a:pt x="75438" y="155448"/>
                </a:lnTo>
                <a:lnTo>
                  <a:pt x="76078" y="157276"/>
                </a:lnTo>
                <a:lnTo>
                  <a:pt x="77595" y="159105"/>
                </a:lnTo>
                <a:lnTo>
                  <a:pt x="147456" y="235915"/>
                </a:lnTo>
                <a:lnTo>
                  <a:pt x="151881" y="235915"/>
                </a:lnTo>
                <a:lnTo>
                  <a:pt x="152668" y="234086"/>
                </a:lnTo>
                <a:lnTo>
                  <a:pt x="153527" y="234086"/>
                </a:lnTo>
                <a:lnTo>
                  <a:pt x="154661" y="232257"/>
                </a:lnTo>
                <a:lnTo>
                  <a:pt x="155667" y="232257"/>
                </a:lnTo>
                <a:lnTo>
                  <a:pt x="156600" y="230428"/>
                </a:lnTo>
                <a:lnTo>
                  <a:pt x="157880" y="230428"/>
                </a:lnTo>
                <a:lnTo>
                  <a:pt x="158246" y="228600"/>
                </a:lnTo>
                <a:lnTo>
                  <a:pt x="158886" y="228600"/>
                </a:lnTo>
                <a:lnTo>
                  <a:pt x="159032" y="226771"/>
                </a:lnTo>
                <a:lnTo>
                  <a:pt x="158374" y="226771"/>
                </a:lnTo>
                <a:lnTo>
                  <a:pt x="127028" y="190195"/>
                </a:lnTo>
                <a:lnTo>
                  <a:pt x="137406" y="181051"/>
                </a:lnTo>
                <a:lnTo>
                  <a:pt x="118743" y="181051"/>
                </a:lnTo>
                <a:lnTo>
                  <a:pt x="93085" y="153619"/>
                </a:lnTo>
                <a:lnTo>
                  <a:pt x="123809" y="126187"/>
                </a:lnTo>
                <a:lnTo>
                  <a:pt x="124157" y="126187"/>
                </a:lnTo>
                <a:lnTo>
                  <a:pt x="124303" y="124358"/>
                </a:lnTo>
                <a:lnTo>
                  <a:pt x="124596" y="124358"/>
                </a:lnTo>
                <a:lnTo>
                  <a:pt x="124449" y="122529"/>
                </a:lnTo>
                <a:lnTo>
                  <a:pt x="123663" y="120700"/>
                </a:lnTo>
                <a:lnTo>
                  <a:pt x="122657" y="120700"/>
                </a:lnTo>
                <a:lnTo>
                  <a:pt x="121871" y="118872"/>
                </a:lnTo>
                <a:lnTo>
                  <a:pt x="121158" y="118872"/>
                </a:lnTo>
                <a:lnTo>
                  <a:pt x="120371" y="117043"/>
                </a:lnTo>
                <a:lnTo>
                  <a:pt x="119731" y="117043"/>
                </a:lnTo>
                <a:lnTo>
                  <a:pt x="118597" y="115214"/>
                </a:lnTo>
                <a:close/>
              </a:path>
              <a:path w="313054" h="280034">
                <a:moveTo>
                  <a:pt x="63020" y="166420"/>
                </a:moveTo>
                <a:lnTo>
                  <a:pt x="59161" y="166420"/>
                </a:lnTo>
                <a:lnTo>
                  <a:pt x="512" y="219456"/>
                </a:lnTo>
                <a:lnTo>
                  <a:pt x="146" y="219456"/>
                </a:lnTo>
                <a:lnTo>
                  <a:pt x="0" y="221284"/>
                </a:lnTo>
                <a:lnTo>
                  <a:pt x="365" y="221284"/>
                </a:lnTo>
                <a:lnTo>
                  <a:pt x="1152" y="223113"/>
                </a:lnTo>
                <a:lnTo>
                  <a:pt x="2157" y="224942"/>
                </a:lnTo>
                <a:lnTo>
                  <a:pt x="2926" y="224942"/>
                </a:lnTo>
                <a:lnTo>
                  <a:pt x="3657" y="226771"/>
                </a:lnTo>
                <a:lnTo>
                  <a:pt x="5084" y="226771"/>
                </a:lnTo>
                <a:lnTo>
                  <a:pt x="5724" y="228600"/>
                </a:lnTo>
                <a:lnTo>
                  <a:pt x="9363" y="228600"/>
                </a:lnTo>
                <a:lnTo>
                  <a:pt x="32863" y="206654"/>
                </a:lnTo>
                <a:lnTo>
                  <a:pt x="52228" y="206654"/>
                </a:lnTo>
                <a:lnTo>
                  <a:pt x="44074" y="197510"/>
                </a:lnTo>
                <a:lnTo>
                  <a:pt x="67665" y="175564"/>
                </a:lnTo>
                <a:lnTo>
                  <a:pt x="68305" y="175564"/>
                </a:lnTo>
                <a:lnTo>
                  <a:pt x="68305" y="173736"/>
                </a:lnTo>
                <a:lnTo>
                  <a:pt x="67939" y="171907"/>
                </a:lnTo>
                <a:lnTo>
                  <a:pt x="67446" y="171907"/>
                </a:lnTo>
                <a:lnTo>
                  <a:pt x="66440" y="170078"/>
                </a:lnTo>
                <a:lnTo>
                  <a:pt x="65653" y="170078"/>
                </a:lnTo>
                <a:lnTo>
                  <a:pt x="65013" y="168249"/>
                </a:lnTo>
                <a:lnTo>
                  <a:pt x="63587" y="168249"/>
                </a:lnTo>
                <a:lnTo>
                  <a:pt x="63020" y="166420"/>
                </a:lnTo>
                <a:close/>
              </a:path>
              <a:path w="313054" h="280034">
                <a:moveTo>
                  <a:pt x="151881" y="155448"/>
                </a:moveTo>
                <a:lnTo>
                  <a:pt x="147675" y="155448"/>
                </a:lnTo>
                <a:lnTo>
                  <a:pt x="118743" y="181051"/>
                </a:lnTo>
                <a:lnTo>
                  <a:pt x="137406" y="181051"/>
                </a:lnTo>
                <a:lnTo>
                  <a:pt x="156088" y="164592"/>
                </a:lnTo>
                <a:lnTo>
                  <a:pt x="156746" y="164592"/>
                </a:lnTo>
                <a:lnTo>
                  <a:pt x="156600" y="160934"/>
                </a:lnTo>
                <a:lnTo>
                  <a:pt x="155813" y="160934"/>
                </a:lnTo>
                <a:lnTo>
                  <a:pt x="155448" y="159105"/>
                </a:lnTo>
                <a:lnTo>
                  <a:pt x="154807" y="159105"/>
                </a:lnTo>
                <a:lnTo>
                  <a:pt x="153308" y="157276"/>
                </a:lnTo>
                <a:lnTo>
                  <a:pt x="152521" y="157276"/>
                </a:lnTo>
                <a:lnTo>
                  <a:pt x="151881" y="155448"/>
                </a:lnTo>
                <a:close/>
              </a:path>
              <a:path w="313054" h="280034">
                <a:moveTo>
                  <a:pt x="196102" y="67665"/>
                </a:moveTo>
                <a:lnTo>
                  <a:pt x="172090" y="67665"/>
                </a:lnTo>
                <a:lnTo>
                  <a:pt x="169310" y="69494"/>
                </a:lnTo>
                <a:lnTo>
                  <a:pt x="166603" y="71323"/>
                </a:lnTo>
                <a:lnTo>
                  <a:pt x="164317" y="73152"/>
                </a:lnTo>
                <a:lnTo>
                  <a:pt x="162525" y="74980"/>
                </a:lnTo>
                <a:lnTo>
                  <a:pt x="160733" y="74980"/>
                </a:lnTo>
                <a:lnTo>
                  <a:pt x="159032" y="76809"/>
                </a:lnTo>
                <a:lnTo>
                  <a:pt x="157093" y="78638"/>
                </a:lnTo>
                <a:lnTo>
                  <a:pt x="139171" y="95097"/>
                </a:lnTo>
                <a:lnTo>
                  <a:pt x="138019" y="95097"/>
                </a:lnTo>
                <a:lnTo>
                  <a:pt x="137379" y="96926"/>
                </a:lnTo>
                <a:lnTo>
                  <a:pt x="137160" y="98755"/>
                </a:lnTo>
                <a:lnTo>
                  <a:pt x="136885" y="100584"/>
                </a:lnTo>
                <a:lnTo>
                  <a:pt x="137525" y="102412"/>
                </a:lnTo>
                <a:lnTo>
                  <a:pt x="208739" y="181051"/>
                </a:lnTo>
                <a:lnTo>
                  <a:pt x="212177" y="181051"/>
                </a:lnTo>
                <a:lnTo>
                  <a:pt x="213896" y="179222"/>
                </a:lnTo>
                <a:lnTo>
                  <a:pt x="214884" y="179222"/>
                </a:lnTo>
                <a:lnTo>
                  <a:pt x="215889" y="177393"/>
                </a:lnTo>
                <a:lnTo>
                  <a:pt x="217041" y="177393"/>
                </a:lnTo>
                <a:lnTo>
                  <a:pt x="219035" y="175564"/>
                </a:lnTo>
                <a:lnTo>
                  <a:pt x="219456" y="173736"/>
                </a:lnTo>
                <a:lnTo>
                  <a:pt x="220096" y="173736"/>
                </a:lnTo>
                <a:lnTo>
                  <a:pt x="219968" y="171907"/>
                </a:lnTo>
                <a:lnTo>
                  <a:pt x="219602" y="170078"/>
                </a:lnTo>
                <a:lnTo>
                  <a:pt x="192536" y="140817"/>
                </a:lnTo>
                <a:lnTo>
                  <a:pt x="202027" y="131673"/>
                </a:lnTo>
                <a:lnTo>
                  <a:pt x="184379" y="131673"/>
                </a:lnTo>
                <a:lnTo>
                  <a:pt x="154167" y="98755"/>
                </a:lnTo>
                <a:lnTo>
                  <a:pt x="164463" y="87782"/>
                </a:lnTo>
                <a:lnTo>
                  <a:pt x="166384" y="87782"/>
                </a:lnTo>
                <a:lnTo>
                  <a:pt x="168523" y="85953"/>
                </a:lnTo>
                <a:lnTo>
                  <a:pt x="173095" y="82296"/>
                </a:lnTo>
                <a:lnTo>
                  <a:pt x="175601" y="82296"/>
                </a:lnTo>
                <a:lnTo>
                  <a:pt x="178527" y="80467"/>
                </a:lnTo>
                <a:lnTo>
                  <a:pt x="212104" y="80467"/>
                </a:lnTo>
                <a:lnTo>
                  <a:pt x="208391" y="76809"/>
                </a:lnTo>
                <a:lnTo>
                  <a:pt x="205465" y="73152"/>
                </a:lnTo>
                <a:lnTo>
                  <a:pt x="202466" y="71323"/>
                </a:lnTo>
                <a:lnTo>
                  <a:pt x="196102" y="67665"/>
                </a:lnTo>
                <a:close/>
              </a:path>
              <a:path w="313054" h="280034">
                <a:moveTo>
                  <a:pt x="212104" y="80467"/>
                </a:moveTo>
                <a:lnTo>
                  <a:pt x="184525" y="80467"/>
                </a:lnTo>
                <a:lnTo>
                  <a:pt x="191109" y="82296"/>
                </a:lnTo>
                <a:lnTo>
                  <a:pt x="194310" y="85953"/>
                </a:lnTo>
                <a:lnTo>
                  <a:pt x="197455" y="87782"/>
                </a:lnTo>
                <a:lnTo>
                  <a:pt x="199595" y="91440"/>
                </a:lnTo>
                <a:lnTo>
                  <a:pt x="201387" y="93268"/>
                </a:lnTo>
                <a:lnTo>
                  <a:pt x="202539" y="96926"/>
                </a:lnTo>
                <a:lnTo>
                  <a:pt x="203673" y="98755"/>
                </a:lnTo>
                <a:lnTo>
                  <a:pt x="203883" y="100584"/>
                </a:lnTo>
                <a:lnTo>
                  <a:pt x="204002" y="104241"/>
                </a:lnTo>
                <a:lnTo>
                  <a:pt x="203819" y="107899"/>
                </a:lnTo>
                <a:lnTo>
                  <a:pt x="203033" y="111556"/>
                </a:lnTo>
                <a:lnTo>
                  <a:pt x="201680" y="113385"/>
                </a:lnTo>
                <a:lnTo>
                  <a:pt x="200180" y="117043"/>
                </a:lnTo>
                <a:lnTo>
                  <a:pt x="197748" y="118872"/>
                </a:lnTo>
                <a:lnTo>
                  <a:pt x="194456" y="122529"/>
                </a:lnTo>
                <a:lnTo>
                  <a:pt x="184379" y="131673"/>
                </a:lnTo>
                <a:lnTo>
                  <a:pt x="202027" y="131673"/>
                </a:lnTo>
                <a:lnTo>
                  <a:pt x="207239" y="128016"/>
                </a:lnTo>
                <a:lnTo>
                  <a:pt x="211171" y="122529"/>
                </a:lnTo>
                <a:lnTo>
                  <a:pt x="216255" y="113385"/>
                </a:lnTo>
                <a:lnTo>
                  <a:pt x="217810" y="109728"/>
                </a:lnTo>
                <a:lnTo>
                  <a:pt x="218175" y="104241"/>
                </a:lnTo>
                <a:lnTo>
                  <a:pt x="218669" y="98755"/>
                </a:lnTo>
                <a:lnTo>
                  <a:pt x="218029" y="95097"/>
                </a:lnTo>
                <a:lnTo>
                  <a:pt x="214755" y="85953"/>
                </a:lnTo>
                <a:lnTo>
                  <a:pt x="212104" y="80467"/>
                </a:lnTo>
                <a:close/>
              </a:path>
              <a:path w="313054" h="280034">
                <a:moveTo>
                  <a:pt x="280903" y="117043"/>
                </a:moveTo>
                <a:lnTo>
                  <a:pt x="266328" y="117043"/>
                </a:lnTo>
                <a:lnTo>
                  <a:pt x="266968" y="118872"/>
                </a:lnTo>
                <a:lnTo>
                  <a:pt x="268102" y="118872"/>
                </a:lnTo>
                <a:lnTo>
                  <a:pt x="268961" y="120700"/>
                </a:lnTo>
                <a:lnTo>
                  <a:pt x="276606" y="120700"/>
                </a:lnTo>
                <a:lnTo>
                  <a:pt x="278617" y="118872"/>
                </a:lnTo>
                <a:lnTo>
                  <a:pt x="280903" y="117043"/>
                </a:lnTo>
                <a:close/>
              </a:path>
              <a:path w="313054" h="280034">
                <a:moveTo>
                  <a:pt x="304970" y="54864"/>
                </a:moveTo>
                <a:lnTo>
                  <a:pt x="281049" y="54864"/>
                </a:lnTo>
                <a:lnTo>
                  <a:pt x="283683" y="56692"/>
                </a:lnTo>
                <a:lnTo>
                  <a:pt x="286390" y="58521"/>
                </a:lnTo>
                <a:lnTo>
                  <a:pt x="288895" y="60350"/>
                </a:lnTo>
                <a:lnTo>
                  <a:pt x="294253" y="65836"/>
                </a:lnTo>
                <a:lnTo>
                  <a:pt x="296192" y="69494"/>
                </a:lnTo>
                <a:lnTo>
                  <a:pt x="297180" y="73152"/>
                </a:lnTo>
                <a:lnTo>
                  <a:pt x="298185" y="74980"/>
                </a:lnTo>
                <a:lnTo>
                  <a:pt x="298478" y="78638"/>
                </a:lnTo>
                <a:lnTo>
                  <a:pt x="298039" y="82296"/>
                </a:lnTo>
                <a:lnTo>
                  <a:pt x="296539" y="87782"/>
                </a:lnTo>
                <a:lnTo>
                  <a:pt x="294619" y="89611"/>
                </a:lnTo>
                <a:lnTo>
                  <a:pt x="292827" y="93268"/>
                </a:lnTo>
                <a:lnTo>
                  <a:pt x="290541" y="96926"/>
                </a:lnTo>
                <a:lnTo>
                  <a:pt x="284469" y="100584"/>
                </a:lnTo>
                <a:lnTo>
                  <a:pt x="281543" y="104241"/>
                </a:lnTo>
                <a:lnTo>
                  <a:pt x="276112" y="106070"/>
                </a:lnTo>
                <a:lnTo>
                  <a:pt x="273533" y="107899"/>
                </a:lnTo>
                <a:lnTo>
                  <a:pt x="271540" y="107899"/>
                </a:lnTo>
                <a:lnTo>
                  <a:pt x="269327" y="109728"/>
                </a:lnTo>
                <a:lnTo>
                  <a:pt x="264042" y="109728"/>
                </a:lnTo>
                <a:lnTo>
                  <a:pt x="263530" y="111556"/>
                </a:lnTo>
                <a:lnTo>
                  <a:pt x="262890" y="111556"/>
                </a:lnTo>
                <a:lnTo>
                  <a:pt x="262890" y="113385"/>
                </a:lnTo>
                <a:lnTo>
                  <a:pt x="263255" y="113385"/>
                </a:lnTo>
                <a:lnTo>
                  <a:pt x="263530" y="115214"/>
                </a:lnTo>
                <a:lnTo>
                  <a:pt x="264389" y="115214"/>
                </a:lnTo>
                <a:lnTo>
                  <a:pt x="265047" y="117043"/>
                </a:lnTo>
                <a:lnTo>
                  <a:pt x="283189" y="117043"/>
                </a:lnTo>
                <a:lnTo>
                  <a:pt x="285621" y="115214"/>
                </a:lnTo>
                <a:lnTo>
                  <a:pt x="293613" y="109728"/>
                </a:lnTo>
                <a:lnTo>
                  <a:pt x="296192" y="107899"/>
                </a:lnTo>
                <a:lnTo>
                  <a:pt x="300837" y="104241"/>
                </a:lnTo>
                <a:lnTo>
                  <a:pt x="304550" y="98755"/>
                </a:lnTo>
                <a:lnTo>
                  <a:pt x="307329" y="95097"/>
                </a:lnTo>
                <a:lnTo>
                  <a:pt x="309981" y="89611"/>
                </a:lnTo>
                <a:lnTo>
                  <a:pt x="311609" y="84124"/>
                </a:lnTo>
                <a:lnTo>
                  <a:pt x="312907" y="74980"/>
                </a:lnTo>
                <a:lnTo>
                  <a:pt x="312395" y="69494"/>
                </a:lnTo>
                <a:lnTo>
                  <a:pt x="309122" y="60350"/>
                </a:lnTo>
                <a:lnTo>
                  <a:pt x="306324" y="56692"/>
                </a:lnTo>
                <a:lnTo>
                  <a:pt x="304970" y="54864"/>
                </a:lnTo>
                <a:close/>
              </a:path>
              <a:path w="313054" h="280034">
                <a:moveTo>
                  <a:pt x="248899" y="1828"/>
                </a:moveTo>
                <a:lnTo>
                  <a:pt x="243614" y="1828"/>
                </a:lnTo>
                <a:lnTo>
                  <a:pt x="206380" y="34747"/>
                </a:lnTo>
                <a:lnTo>
                  <a:pt x="205246" y="36576"/>
                </a:lnTo>
                <a:lnTo>
                  <a:pt x="204459" y="36576"/>
                </a:lnTo>
                <a:lnTo>
                  <a:pt x="204459" y="40233"/>
                </a:lnTo>
                <a:lnTo>
                  <a:pt x="204953" y="40233"/>
                </a:lnTo>
                <a:lnTo>
                  <a:pt x="206380" y="42062"/>
                </a:lnTo>
                <a:lnTo>
                  <a:pt x="236957" y="76809"/>
                </a:lnTo>
                <a:lnTo>
                  <a:pt x="238384" y="78638"/>
                </a:lnTo>
                <a:lnTo>
                  <a:pt x="242828" y="78638"/>
                </a:lnTo>
                <a:lnTo>
                  <a:pt x="243961" y="76809"/>
                </a:lnTo>
                <a:lnTo>
                  <a:pt x="245607" y="76809"/>
                </a:lnTo>
                <a:lnTo>
                  <a:pt x="248899" y="73152"/>
                </a:lnTo>
                <a:lnTo>
                  <a:pt x="250545" y="69494"/>
                </a:lnTo>
                <a:lnTo>
                  <a:pt x="252758" y="67665"/>
                </a:lnTo>
                <a:lnTo>
                  <a:pt x="255391" y="65836"/>
                </a:lnTo>
                <a:lnTo>
                  <a:pt x="259031" y="62179"/>
                </a:lnTo>
                <a:lnTo>
                  <a:pt x="262615" y="60350"/>
                </a:lnTo>
                <a:lnTo>
                  <a:pt x="243468" y="60350"/>
                </a:lnTo>
                <a:lnTo>
                  <a:pt x="222382" y="38404"/>
                </a:lnTo>
                <a:lnTo>
                  <a:pt x="252319" y="10972"/>
                </a:lnTo>
                <a:lnTo>
                  <a:pt x="253105" y="10972"/>
                </a:lnTo>
                <a:lnTo>
                  <a:pt x="253325" y="9144"/>
                </a:lnTo>
                <a:lnTo>
                  <a:pt x="252612" y="7315"/>
                </a:lnTo>
                <a:lnTo>
                  <a:pt x="251679" y="5486"/>
                </a:lnTo>
                <a:lnTo>
                  <a:pt x="250326" y="3657"/>
                </a:lnTo>
                <a:lnTo>
                  <a:pt x="249539" y="3657"/>
                </a:lnTo>
                <a:lnTo>
                  <a:pt x="248899" y="1828"/>
                </a:lnTo>
                <a:close/>
              </a:path>
              <a:path w="313054" h="280034">
                <a:moveTo>
                  <a:pt x="189244" y="65836"/>
                </a:moveTo>
                <a:lnTo>
                  <a:pt x="178820" y="65836"/>
                </a:lnTo>
                <a:lnTo>
                  <a:pt x="175235" y="67665"/>
                </a:lnTo>
                <a:lnTo>
                  <a:pt x="192664" y="67665"/>
                </a:lnTo>
                <a:lnTo>
                  <a:pt x="189244" y="65836"/>
                </a:lnTo>
                <a:close/>
              </a:path>
              <a:path w="313054" h="280034">
                <a:moveTo>
                  <a:pt x="287761" y="40233"/>
                </a:moveTo>
                <a:lnTo>
                  <a:pt x="271046" y="40233"/>
                </a:lnTo>
                <a:lnTo>
                  <a:pt x="261975" y="45720"/>
                </a:lnTo>
                <a:lnTo>
                  <a:pt x="257403" y="47548"/>
                </a:lnTo>
                <a:lnTo>
                  <a:pt x="252831" y="51206"/>
                </a:lnTo>
                <a:lnTo>
                  <a:pt x="250819" y="53035"/>
                </a:lnTo>
                <a:lnTo>
                  <a:pt x="249045" y="54864"/>
                </a:lnTo>
                <a:lnTo>
                  <a:pt x="247601" y="56692"/>
                </a:lnTo>
                <a:lnTo>
                  <a:pt x="246101" y="58521"/>
                </a:lnTo>
                <a:lnTo>
                  <a:pt x="244748" y="60350"/>
                </a:lnTo>
                <a:lnTo>
                  <a:pt x="262615" y="60350"/>
                </a:lnTo>
                <a:lnTo>
                  <a:pt x="265889" y="58521"/>
                </a:lnTo>
                <a:lnTo>
                  <a:pt x="269254" y="56692"/>
                </a:lnTo>
                <a:lnTo>
                  <a:pt x="272253" y="54864"/>
                </a:lnTo>
                <a:lnTo>
                  <a:pt x="304970" y="54864"/>
                </a:lnTo>
                <a:lnTo>
                  <a:pt x="302264" y="51206"/>
                </a:lnTo>
                <a:lnTo>
                  <a:pt x="298972" y="47548"/>
                </a:lnTo>
                <a:lnTo>
                  <a:pt x="295406" y="45720"/>
                </a:lnTo>
                <a:lnTo>
                  <a:pt x="287761" y="40233"/>
                </a:lnTo>
                <a:close/>
              </a:path>
              <a:path w="313054" h="280034">
                <a:moveTo>
                  <a:pt x="246394" y="0"/>
                </a:moveTo>
                <a:lnTo>
                  <a:pt x="244327" y="0"/>
                </a:lnTo>
                <a:lnTo>
                  <a:pt x="243961" y="1828"/>
                </a:lnTo>
                <a:lnTo>
                  <a:pt x="247034" y="1828"/>
                </a:lnTo>
                <a:lnTo>
                  <a:pt x="246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279233" y="655935"/>
            <a:ext cx="553358" cy="557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42962" y="902604"/>
            <a:ext cx="226695" cy="265430"/>
          </a:xfrm>
          <a:custGeom>
            <a:avLst/>
            <a:gdLst/>
            <a:ahLst/>
            <a:cxnLst/>
            <a:rect l="l" t="t" r="r" b="b"/>
            <a:pathLst>
              <a:path w="226695" h="265430">
                <a:moveTo>
                  <a:pt x="50292" y="146304"/>
                </a:moveTo>
                <a:lnTo>
                  <a:pt x="45866" y="146304"/>
                </a:lnTo>
                <a:lnTo>
                  <a:pt x="36923" y="148132"/>
                </a:lnTo>
                <a:lnTo>
                  <a:pt x="20921" y="164592"/>
                </a:lnTo>
                <a:lnTo>
                  <a:pt x="20061" y="166420"/>
                </a:lnTo>
                <a:lnTo>
                  <a:pt x="19147" y="168249"/>
                </a:lnTo>
                <a:lnTo>
                  <a:pt x="18507" y="171907"/>
                </a:lnTo>
                <a:lnTo>
                  <a:pt x="18141" y="173736"/>
                </a:lnTo>
                <a:lnTo>
                  <a:pt x="17647" y="177393"/>
                </a:lnTo>
                <a:lnTo>
                  <a:pt x="17355" y="179222"/>
                </a:lnTo>
                <a:lnTo>
                  <a:pt x="17282" y="182880"/>
                </a:lnTo>
                <a:lnTo>
                  <a:pt x="347" y="182880"/>
                </a:lnTo>
                <a:lnTo>
                  <a:pt x="73792" y="265176"/>
                </a:lnTo>
                <a:lnTo>
                  <a:pt x="78364" y="265176"/>
                </a:lnTo>
                <a:lnTo>
                  <a:pt x="79077" y="263347"/>
                </a:lnTo>
                <a:lnTo>
                  <a:pt x="81015" y="263347"/>
                </a:lnTo>
                <a:lnTo>
                  <a:pt x="82936" y="261518"/>
                </a:lnTo>
                <a:lnTo>
                  <a:pt x="83576" y="259689"/>
                </a:lnTo>
                <a:lnTo>
                  <a:pt x="84582" y="257860"/>
                </a:lnTo>
                <a:lnTo>
                  <a:pt x="85222" y="257860"/>
                </a:lnTo>
                <a:lnTo>
                  <a:pt x="85075" y="256032"/>
                </a:lnTo>
                <a:lnTo>
                  <a:pt x="84582" y="256032"/>
                </a:lnTo>
                <a:lnTo>
                  <a:pt x="58430" y="226771"/>
                </a:lnTo>
                <a:lnTo>
                  <a:pt x="71012" y="226771"/>
                </a:lnTo>
                <a:lnTo>
                  <a:pt x="73005" y="224942"/>
                </a:lnTo>
                <a:lnTo>
                  <a:pt x="76937" y="224942"/>
                </a:lnTo>
                <a:lnTo>
                  <a:pt x="78729" y="223113"/>
                </a:lnTo>
                <a:lnTo>
                  <a:pt x="80503" y="223113"/>
                </a:lnTo>
                <a:lnTo>
                  <a:pt x="84069" y="219456"/>
                </a:lnTo>
                <a:lnTo>
                  <a:pt x="88148" y="215798"/>
                </a:lnTo>
                <a:lnTo>
                  <a:pt x="48152" y="215798"/>
                </a:lnTo>
                <a:lnTo>
                  <a:pt x="27285" y="192024"/>
                </a:lnTo>
                <a:lnTo>
                  <a:pt x="27139" y="184708"/>
                </a:lnTo>
                <a:lnTo>
                  <a:pt x="27432" y="182880"/>
                </a:lnTo>
                <a:lnTo>
                  <a:pt x="27578" y="179222"/>
                </a:lnTo>
                <a:lnTo>
                  <a:pt x="28565" y="175564"/>
                </a:lnTo>
                <a:lnTo>
                  <a:pt x="29205" y="171907"/>
                </a:lnTo>
                <a:lnTo>
                  <a:pt x="29937" y="170078"/>
                </a:lnTo>
                <a:lnTo>
                  <a:pt x="30998" y="168249"/>
                </a:lnTo>
                <a:lnTo>
                  <a:pt x="32004" y="168249"/>
                </a:lnTo>
                <a:lnTo>
                  <a:pt x="33137" y="166420"/>
                </a:lnTo>
                <a:lnTo>
                  <a:pt x="37289" y="162763"/>
                </a:lnTo>
                <a:lnTo>
                  <a:pt x="40215" y="160934"/>
                </a:lnTo>
                <a:lnTo>
                  <a:pt x="77291" y="160934"/>
                </a:lnTo>
                <a:lnTo>
                  <a:pt x="76078" y="159105"/>
                </a:lnTo>
                <a:lnTo>
                  <a:pt x="71999" y="155448"/>
                </a:lnTo>
                <a:lnTo>
                  <a:pt x="67647" y="153619"/>
                </a:lnTo>
                <a:lnTo>
                  <a:pt x="63495" y="149961"/>
                </a:lnTo>
                <a:lnTo>
                  <a:pt x="59143" y="148132"/>
                </a:lnTo>
                <a:lnTo>
                  <a:pt x="50292" y="146304"/>
                </a:lnTo>
                <a:close/>
              </a:path>
              <a:path w="226695" h="265430">
                <a:moveTo>
                  <a:pt x="77291" y="160934"/>
                </a:moveTo>
                <a:lnTo>
                  <a:pt x="52285" y="160934"/>
                </a:lnTo>
                <a:lnTo>
                  <a:pt x="58430" y="164592"/>
                </a:lnTo>
                <a:lnTo>
                  <a:pt x="61283" y="166420"/>
                </a:lnTo>
                <a:lnTo>
                  <a:pt x="64355" y="170078"/>
                </a:lnTo>
                <a:lnTo>
                  <a:pt x="67153" y="171907"/>
                </a:lnTo>
                <a:lnTo>
                  <a:pt x="69860" y="175564"/>
                </a:lnTo>
                <a:lnTo>
                  <a:pt x="72219" y="177393"/>
                </a:lnTo>
                <a:lnTo>
                  <a:pt x="74432" y="181051"/>
                </a:lnTo>
                <a:lnTo>
                  <a:pt x="76151" y="184708"/>
                </a:lnTo>
                <a:lnTo>
                  <a:pt x="78071" y="186537"/>
                </a:lnTo>
                <a:lnTo>
                  <a:pt x="79369" y="190195"/>
                </a:lnTo>
                <a:lnTo>
                  <a:pt x="80156" y="193852"/>
                </a:lnTo>
                <a:lnTo>
                  <a:pt x="80869" y="197510"/>
                </a:lnTo>
                <a:lnTo>
                  <a:pt x="80869" y="199339"/>
                </a:lnTo>
                <a:lnTo>
                  <a:pt x="80010" y="202996"/>
                </a:lnTo>
                <a:lnTo>
                  <a:pt x="79223" y="206654"/>
                </a:lnTo>
                <a:lnTo>
                  <a:pt x="77577" y="208483"/>
                </a:lnTo>
                <a:lnTo>
                  <a:pt x="74797" y="210312"/>
                </a:lnTo>
                <a:lnTo>
                  <a:pt x="71999" y="213969"/>
                </a:lnTo>
                <a:lnTo>
                  <a:pt x="68287" y="215798"/>
                </a:lnTo>
                <a:lnTo>
                  <a:pt x="88148" y="215798"/>
                </a:lnTo>
                <a:lnTo>
                  <a:pt x="91001" y="212140"/>
                </a:lnTo>
                <a:lnTo>
                  <a:pt x="94585" y="202996"/>
                </a:lnTo>
                <a:lnTo>
                  <a:pt x="95225" y="199339"/>
                </a:lnTo>
                <a:lnTo>
                  <a:pt x="94439" y="188366"/>
                </a:lnTo>
                <a:lnTo>
                  <a:pt x="79717" y="164592"/>
                </a:lnTo>
                <a:lnTo>
                  <a:pt x="77291" y="160934"/>
                </a:lnTo>
                <a:close/>
              </a:path>
              <a:path w="226695" h="265430">
                <a:moveTo>
                  <a:pt x="10149" y="175564"/>
                </a:moveTo>
                <a:lnTo>
                  <a:pt x="5285" y="175564"/>
                </a:lnTo>
                <a:lnTo>
                  <a:pt x="4572" y="177393"/>
                </a:lnTo>
                <a:lnTo>
                  <a:pt x="2779" y="177393"/>
                </a:lnTo>
                <a:lnTo>
                  <a:pt x="1499" y="179222"/>
                </a:lnTo>
                <a:lnTo>
                  <a:pt x="1005" y="181051"/>
                </a:lnTo>
                <a:lnTo>
                  <a:pt x="347" y="181051"/>
                </a:lnTo>
                <a:lnTo>
                  <a:pt x="0" y="182880"/>
                </a:lnTo>
                <a:lnTo>
                  <a:pt x="17282" y="182880"/>
                </a:lnTo>
                <a:lnTo>
                  <a:pt x="10149" y="175564"/>
                </a:lnTo>
                <a:close/>
              </a:path>
              <a:path w="226695" h="265430">
                <a:moveTo>
                  <a:pt x="117719" y="82296"/>
                </a:moveTo>
                <a:lnTo>
                  <a:pt x="93287" y="82296"/>
                </a:lnTo>
                <a:lnTo>
                  <a:pt x="95573" y="84124"/>
                </a:lnTo>
                <a:lnTo>
                  <a:pt x="97657" y="84124"/>
                </a:lnTo>
                <a:lnTo>
                  <a:pt x="99797" y="85953"/>
                </a:lnTo>
                <a:lnTo>
                  <a:pt x="101717" y="87782"/>
                </a:lnTo>
                <a:lnTo>
                  <a:pt x="105009" y="91440"/>
                </a:lnTo>
                <a:lnTo>
                  <a:pt x="106509" y="93268"/>
                </a:lnTo>
                <a:lnTo>
                  <a:pt x="109581" y="98755"/>
                </a:lnTo>
                <a:lnTo>
                  <a:pt x="110861" y="100584"/>
                </a:lnTo>
                <a:lnTo>
                  <a:pt x="111867" y="104241"/>
                </a:lnTo>
                <a:lnTo>
                  <a:pt x="113019" y="107899"/>
                </a:lnTo>
                <a:lnTo>
                  <a:pt x="113787" y="113385"/>
                </a:lnTo>
                <a:lnTo>
                  <a:pt x="114793" y="124358"/>
                </a:lnTo>
                <a:lnTo>
                  <a:pt x="114725" y="131673"/>
                </a:lnTo>
                <a:lnTo>
                  <a:pt x="113294" y="170078"/>
                </a:lnTo>
                <a:lnTo>
                  <a:pt x="113294" y="171907"/>
                </a:lnTo>
                <a:lnTo>
                  <a:pt x="113367" y="173736"/>
                </a:lnTo>
                <a:lnTo>
                  <a:pt x="113787" y="173736"/>
                </a:lnTo>
                <a:lnTo>
                  <a:pt x="114007" y="175564"/>
                </a:lnTo>
                <a:lnTo>
                  <a:pt x="114446" y="175564"/>
                </a:lnTo>
                <a:lnTo>
                  <a:pt x="114940" y="177393"/>
                </a:lnTo>
                <a:lnTo>
                  <a:pt x="116073" y="177393"/>
                </a:lnTo>
                <a:lnTo>
                  <a:pt x="116805" y="179222"/>
                </a:lnTo>
                <a:lnTo>
                  <a:pt x="117719" y="179222"/>
                </a:lnTo>
                <a:lnTo>
                  <a:pt x="118433" y="181051"/>
                </a:lnTo>
                <a:lnTo>
                  <a:pt x="120645" y="182880"/>
                </a:lnTo>
                <a:lnTo>
                  <a:pt x="122511" y="182880"/>
                </a:lnTo>
                <a:lnTo>
                  <a:pt x="123151" y="181051"/>
                </a:lnTo>
                <a:lnTo>
                  <a:pt x="124943" y="181051"/>
                </a:lnTo>
                <a:lnTo>
                  <a:pt x="145259" y="162763"/>
                </a:lnTo>
                <a:lnTo>
                  <a:pt x="126223" y="162763"/>
                </a:lnTo>
                <a:lnTo>
                  <a:pt x="127021" y="138988"/>
                </a:lnTo>
                <a:lnTo>
                  <a:pt x="127335" y="131673"/>
                </a:lnTo>
                <a:lnTo>
                  <a:pt x="127232" y="117043"/>
                </a:lnTo>
                <a:lnTo>
                  <a:pt x="126370" y="106070"/>
                </a:lnTo>
                <a:lnTo>
                  <a:pt x="125583" y="100584"/>
                </a:lnTo>
                <a:lnTo>
                  <a:pt x="123005" y="93268"/>
                </a:lnTo>
                <a:lnTo>
                  <a:pt x="121505" y="87782"/>
                </a:lnTo>
                <a:lnTo>
                  <a:pt x="117719" y="82296"/>
                </a:lnTo>
                <a:close/>
              </a:path>
              <a:path w="226695" h="265430">
                <a:moveTo>
                  <a:pt x="8705" y="173736"/>
                </a:moveTo>
                <a:lnTo>
                  <a:pt x="8211" y="173736"/>
                </a:lnTo>
                <a:lnTo>
                  <a:pt x="7717" y="175564"/>
                </a:lnTo>
                <a:lnTo>
                  <a:pt x="9491" y="175564"/>
                </a:lnTo>
                <a:lnTo>
                  <a:pt x="8705" y="173736"/>
                </a:lnTo>
                <a:close/>
              </a:path>
              <a:path w="226695" h="265430">
                <a:moveTo>
                  <a:pt x="168158" y="129844"/>
                </a:moveTo>
                <a:lnTo>
                  <a:pt x="162653" y="129844"/>
                </a:lnTo>
                <a:lnTo>
                  <a:pt x="126223" y="162763"/>
                </a:lnTo>
                <a:lnTo>
                  <a:pt x="145259" y="162763"/>
                </a:lnTo>
                <a:lnTo>
                  <a:pt x="171669" y="138988"/>
                </a:lnTo>
                <a:lnTo>
                  <a:pt x="171943" y="138988"/>
                </a:lnTo>
                <a:lnTo>
                  <a:pt x="172090" y="135331"/>
                </a:lnTo>
                <a:lnTo>
                  <a:pt x="171596" y="135331"/>
                </a:lnTo>
                <a:lnTo>
                  <a:pt x="171157" y="133502"/>
                </a:lnTo>
                <a:lnTo>
                  <a:pt x="170169" y="133502"/>
                </a:lnTo>
                <a:lnTo>
                  <a:pt x="169383" y="131673"/>
                </a:lnTo>
                <a:lnTo>
                  <a:pt x="168725" y="131673"/>
                </a:lnTo>
                <a:lnTo>
                  <a:pt x="168158" y="129844"/>
                </a:lnTo>
                <a:close/>
              </a:path>
              <a:path w="226695" h="265430">
                <a:moveTo>
                  <a:pt x="187159" y="118872"/>
                </a:moveTo>
                <a:lnTo>
                  <a:pt x="183739" y="118872"/>
                </a:lnTo>
                <a:lnTo>
                  <a:pt x="184873" y="120700"/>
                </a:lnTo>
                <a:lnTo>
                  <a:pt x="186171" y="120700"/>
                </a:lnTo>
                <a:lnTo>
                  <a:pt x="187159" y="118872"/>
                </a:lnTo>
                <a:close/>
              </a:path>
              <a:path w="226695" h="265430">
                <a:moveTo>
                  <a:pt x="199522" y="113385"/>
                </a:moveTo>
                <a:lnTo>
                  <a:pt x="177869" y="113385"/>
                </a:lnTo>
                <a:lnTo>
                  <a:pt x="178308" y="115214"/>
                </a:lnTo>
                <a:lnTo>
                  <a:pt x="179588" y="115214"/>
                </a:lnTo>
                <a:lnTo>
                  <a:pt x="180155" y="117043"/>
                </a:lnTo>
                <a:lnTo>
                  <a:pt x="181947" y="118872"/>
                </a:lnTo>
                <a:lnTo>
                  <a:pt x="188805" y="118872"/>
                </a:lnTo>
                <a:lnTo>
                  <a:pt x="192517" y="117043"/>
                </a:lnTo>
                <a:lnTo>
                  <a:pt x="194803" y="117043"/>
                </a:lnTo>
                <a:lnTo>
                  <a:pt x="197089" y="115214"/>
                </a:lnTo>
                <a:lnTo>
                  <a:pt x="199522" y="113385"/>
                </a:lnTo>
                <a:close/>
              </a:path>
              <a:path w="226695" h="265430">
                <a:moveTo>
                  <a:pt x="64154" y="111556"/>
                </a:moveTo>
                <a:lnTo>
                  <a:pt x="60076" y="111556"/>
                </a:lnTo>
                <a:lnTo>
                  <a:pt x="60569" y="113385"/>
                </a:lnTo>
                <a:lnTo>
                  <a:pt x="63495" y="113385"/>
                </a:lnTo>
                <a:lnTo>
                  <a:pt x="64154" y="111556"/>
                </a:lnTo>
                <a:close/>
              </a:path>
              <a:path w="226695" h="265430">
                <a:moveTo>
                  <a:pt x="220169" y="54864"/>
                </a:moveTo>
                <a:lnTo>
                  <a:pt x="194950" y="54864"/>
                </a:lnTo>
                <a:lnTo>
                  <a:pt x="197601" y="56692"/>
                </a:lnTo>
                <a:lnTo>
                  <a:pt x="200235" y="56692"/>
                </a:lnTo>
                <a:lnTo>
                  <a:pt x="202813" y="58521"/>
                </a:lnTo>
                <a:lnTo>
                  <a:pt x="205227" y="62179"/>
                </a:lnTo>
                <a:lnTo>
                  <a:pt x="208172" y="65836"/>
                </a:lnTo>
                <a:lnTo>
                  <a:pt x="210019" y="67665"/>
                </a:lnTo>
                <a:lnTo>
                  <a:pt x="212085" y="74980"/>
                </a:lnTo>
                <a:lnTo>
                  <a:pt x="212131" y="78638"/>
                </a:lnTo>
                <a:lnTo>
                  <a:pt x="211957" y="80467"/>
                </a:lnTo>
                <a:lnTo>
                  <a:pt x="211445" y="84124"/>
                </a:lnTo>
                <a:lnTo>
                  <a:pt x="210312" y="85953"/>
                </a:lnTo>
                <a:lnTo>
                  <a:pt x="208519" y="89611"/>
                </a:lnTo>
                <a:lnTo>
                  <a:pt x="206745" y="91440"/>
                </a:lnTo>
                <a:lnTo>
                  <a:pt x="204459" y="95097"/>
                </a:lnTo>
                <a:lnTo>
                  <a:pt x="198369" y="100584"/>
                </a:lnTo>
                <a:lnTo>
                  <a:pt x="195443" y="102412"/>
                </a:lnTo>
                <a:lnTo>
                  <a:pt x="189884" y="106070"/>
                </a:lnTo>
                <a:lnTo>
                  <a:pt x="187452" y="106070"/>
                </a:lnTo>
                <a:lnTo>
                  <a:pt x="185385" y="107899"/>
                </a:lnTo>
                <a:lnTo>
                  <a:pt x="181599" y="107899"/>
                </a:lnTo>
                <a:lnTo>
                  <a:pt x="180155" y="109728"/>
                </a:lnTo>
                <a:lnTo>
                  <a:pt x="176881" y="109728"/>
                </a:lnTo>
                <a:lnTo>
                  <a:pt x="176881" y="111556"/>
                </a:lnTo>
                <a:lnTo>
                  <a:pt x="177155" y="113385"/>
                </a:lnTo>
                <a:lnTo>
                  <a:pt x="202173" y="113385"/>
                </a:lnTo>
                <a:lnTo>
                  <a:pt x="204807" y="111556"/>
                </a:lnTo>
                <a:lnTo>
                  <a:pt x="207513" y="109728"/>
                </a:lnTo>
                <a:lnTo>
                  <a:pt x="210019" y="106070"/>
                </a:lnTo>
                <a:lnTo>
                  <a:pt x="214737" y="102412"/>
                </a:lnTo>
                <a:lnTo>
                  <a:pt x="218450" y="98755"/>
                </a:lnTo>
                <a:lnTo>
                  <a:pt x="221101" y="93268"/>
                </a:lnTo>
                <a:lnTo>
                  <a:pt x="223881" y="87782"/>
                </a:lnTo>
                <a:lnTo>
                  <a:pt x="225527" y="84124"/>
                </a:lnTo>
                <a:lnTo>
                  <a:pt x="226167" y="78638"/>
                </a:lnTo>
                <a:lnTo>
                  <a:pt x="226661" y="73152"/>
                </a:lnTo>
                <a:lnTo>
                  <a:pt x="226167" y="69494"/>
                </a:lnTo>
                <a:lnTo>
                  <a:pt x="224668" y="64008"/>
                </a:lnTo>
                <a:lnTo>
                  <a:pt x="223022" y="58521"/>
                </a:lnTo>
                <a:lnTo>
                  <a:pt x="220169" y="54864"/>
                </a:lnTo>
                <a:close/>
              </a:path>
              <a:path w="226695" h="265430">
                <a:moveTo>
                  <a:pt x="100730" y="67665"/>
                </a:moveTo>
                <a:lnTo>
                  <a:pt x="85587" y="67665"/>
                </a:lnTo>
                <a:lnTo>
                  <a:pt x="73371" y="73152"/>
                </a:lnTo>
                <a:lnTo>
                  <a:pt x="66787" y="78638"/>
                </a:lnTo>
                <a:lnTo>
                  <a:pt x="64648" y="82296"/>
                </a:lnTo>
                <a:lnTo>
                  <a:pt x="62727" y="84124"/>
                </a:lnTo>
                <a:lnTo>
                  <a:pt x="60935" y="85953"/>
                </a:lnTo>
                <a:lnTo>
                  <a:pt x="59436" y="89611"/>
                </a:lnTo>
                <a:lnTo>
                  <a:pt x="55997" y="96926"/>
                </a:lnTo>
                <a:lnTo>
                  <a:pt x="55357" y="98755"/>
                </a:lnTo>
                <a:lnTo>
                  <a:pt x="54864" y="100584"/>
                </a:lnTo>
                <a:lnTo>
                  <a:pt x="54425" y="102412"/>
                </a:lnTo>
                <a:lnTo>
                  <a:pt x="54223" y="104241"/>
                </a:lnTo>
                <a:lnTo>
                  <a:pt x="54425" y="104241"/>
                </a:lnTo>
                <a:lnTo>
                  <a:pt x="54717" y="106070"/>
                </a:lnTo>
                <a:lnTo>
                  <a:pt x="55010" y="106070"/>
                </a:lnTo>
                <a:lnTo>
                  <a:pt x="55211" y="107899"/>
                </a:lnTo>
                <a:lnTo>
                  <a:pt x="55997" y="107899"/>
                </a:lnTo>
                <a:lnTo>
                  <a:pt x="57150" y="109728"/>
                </a:lnTo>
                <a:lnTo>
                  <a:pt x="57863" y="109728"/>
                </a:lnTo>
                <a:lnTo>
                  <a:pt x="58649" y="111556"/>
                </a:lnTo>
                <a:lnTo>
                  <a:pt x="64501" y="111556"/>
                </a:lnTo>
                <a:lnTo>
                  <a:pt x="65013" y="109728"/>
                </a:lnTo>
                <a:lnTo>
                  <a:pt x="65361" y="107899"/>
                </a:lnTo>
                <a:lnTo>
                  <a:pt x="66001" y="106070"/>
                </a:lnTo>
                <a:lnTo>
                  <a:pt x="67793" y="100584"/>
                </a:lnTo>
                <a:lnTo>
                  <a:pt x="68927" y="98755"/>
                </a:lnTo>
                <a:lnTo>
                  <a:pt x="70427" y="95097"/>
                </a:lnTo>
                <a:lnTo>
                  <a:pt x="71999" y="93268"/>
                </a:lnTo>
                <a:lnTo>
                  <a:pt x="74011" y="89611"/>
                </a:lnTo>
                <a:lnTo>
                  <a:pt x="79077" y="85953"/>
                </a:lnTo>
                <a:lnTo>
                  <a:pt x="81509" y="84124"/>
                </a:lnTo>
                <a:lnTo>
                  <a:pt x="83941" y="84124"/>
                </a:lnTo>
                <a:lnTo>
                  <a:pt x="86355" y="82296"/>
                </a:lnTo>
                <a:lnTo>
                  <a:pt x="117719" y="82296"/>
                </a:lnTo>
                <a:lnTo>
                  <a:pt x="115580" y="80467"/>
                </a:lnTo>
                <a:lnTo>
                  <a:pt x="113147" y="76809"/>
                </a:lnTo>
                <a:lnTo>
                  <a:pt x="110441" y="73152"/>
                </a:lnTo>
                <a:lnTo>
                  <a:pt x="107442" y="71323"/>
                </a:lnTo>
                <a:lnTo>
                  <a:pt x="104150" y="69494"/>
                </a:lnTo>
                <a:lnTo>
                  <a:pt x="100730" y="67665"/>
                </a:lnTo>
                <a:close/>
              </a:path>
              <a:path w="226695" h="265430">
                <a:moveTo>
                  <a:pt x="161519" y="0"/>
                </a:moveTo>
                <a:lnTo>
                  <a:pt x="157441" y="0"/>
                </a:lnTo>
                <a:lnTo>
                  <a:pt x="120225" y="32918"/>
                </a:lnTo>
                <a:lnTo>
                  <a:pt x="119018" y="34747"/>
                </a:lnTo>
                <a:lnTo>
                  <a:pt x="118359" y="36576"/>
                </a:lnTo>
                <a:lnTo>
                  <a:pt x="118359" y="38404"/>
                </a:lnTo>
                <a:lnTo>
                  <a:pt x="118872" y="40233"/>
                </a:lnTo>
                <a:lnTo>
                  <a:pt x="120152" y="40233"/>
                </a:lnTo>
                <a:lnTo>
                  <a:pt x="150876" y="74980"/>
                </a:lnTo>
                <a:lnTo>
                  <a:pt x="152229" y="76809"/>
                </a:lnTo>
                <a:lnTo>
                  <a:pt x="153509" y="76809"/>
                </a:lnTo>
                <a:lnTo>
                  <a:pt x="155594" y="78638"/>
                </a:lnTo>
                <a:lnTo>
                  <a:pt x="156581" y="76809"/>
                </a:lnTo>
                <a:lnTo>
                  <a:pt x="159507" y="74980"/>
                </a:lnTo>
                <a:lnTo>
                  <a:pt x="164445" y="69494"/>
                </a:lnTo>
                <a:lnTo>
                  <a:pt x="166585" y="67665"/>
                </a:lnTo>
                <a:lnTo>
                  <a:pt x="169310" y="64008"/>
                </a:lnTo>
                <a:lnTo>
                  <a:pt x="172949" y="62179"/>
                </a:lnTo>
                <a:lnTo>
                  <a:pt x="174732" y="60350"/>
                </a:lnTo>
                <a:lnTo>
                  <a:pt x="157295" y="60350"/>
                </a:lnTo>
                <a:lnTo>
                  <a:pt x="136227" y="36576"/>
                </a:lnTo>
                <a:lnTo>
                  <a:pt x="166237" y="9144"/>
                </a:lnTo>
                <a:lnTo>
                  <a:pt x="167024" y="9144"/>
                </a:lnTo>
                <a:lnTo>
                  <a:pt x="167225" y="7315"/>
                </a:lnTo>
                <a:lnTo>
                  <a:pt x="166878" y="7315"/>
                </a:lnTo>
                <a:lnTo>
                  <a:pt x="166439" y="5486"/>
                </a:lnTo>
                <a:lnTo>
                  <a:pt x="165597" y="3657"/>
                </a:lnTo>
                <a:lnTo>
                  <a:pt x="164153" y="3657"/>
                </a:lnTo>
                <a:lnTo>
                  <a:pt x="163439" y="1828"/>
                </a:lnTo>
                <a:lnTo>
                  <a:pt x="162799" y="1828"/>
                </a:lnTo>
                <a:lnTo>
                  <a:pt x="161519" y="0"/>
                </a:lnTo>
                <a:close/>
              </a:path>
              <a:path w="226695" h="265430">
                <a:moveTo>
                  <a:pt x="197601" y="38404"/>
                </a:moveTo>
                <a:lnTo>
                  <a:pt x="189225" y="38404"/>
                </a:lnTo>
                <a:lnTo>
                  <a:pt x="184873" y="40233"/>
                </a:lnTo>
                <a:lnTo>
                  <a:pt x="180301" y="42062"/>
                </a:lnTo>
                <a:lnTo>
                  <a:pt x="175875" y="43891"/>
                </a:lnTo>
                <a:lnTo>
                  <a:pt x="166731" y="51206"/>
                </a:lnTo>
                <a:lnTo>
                  <a:pt x="164738" y="53035"/>
                </a:lnTo>
                <a:lnTo>
                  <a:pt x="162946" y="54864"/>
                </a:lnTo>
                <a:lnTo>
                  <a:pt x="158593" y="58521"/>
                </a:lnTo>
                <a:lnTo>
                  <a:pt x="157295" y="60350"/>
                </a:lnTo>
                <a:lnTo>
                  <a:pt x="174732" y="60350"/>
                </a:lnTo>
                <a:lnTo>
                  <a:pt x="176515" y="58521"/>
                </a:lnTo>
                <a:lnTo>
                  <a:pt x="183026" y="54864"/>
                </a:lnTo>
                <a:lnTo>
                  <a:pt x="220169" y="54864"/>
                </a:lnTo>
                <a:lnTo>
                  <a:pt x="216164" y="49377"/>
                </a:lnTo>
                <a:lnTo>
                  <a:pt x="212817" y="45720"/>
                </a:lnTo>
                <a:lnTo>
                  <a:pt x="209306" y="43891"/>
                </a:lnTo>
                <a:lnTo>
                  <a:pt x="197601" y="38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40045" y="2305844"/>
            <a:ext cx="2214877" cy="646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39533" y="1282736"/>
            <a:ext cx="2209428" cy="8955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223654" y="1681724"/>
            <a:ext cx="108712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4691" sz="1350" b="1">
                <a:latin typeface="Calibri"/>
                <a:cs typeface="Calibri"/>
              </a:rPr>
              <a:t>32</a:t>
            </a:r>
            <a:r>
              <a:rPr dirty="0" sz="1400" b="1">
                <a:latin typeface="Calibri"/>
                <a:cs typeface="Calibri"/>
              </a:rPr>
              <a:t>P-histone</a:t>
            </a:r>
            <a:r>
              <a:rPr dirty="0" sz="1400" spc="-11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H1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6464" y="261649"/>
            <a:ext cx="14287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13943" y="261649"/>
            <a:ext cx="399161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Kinase </a:t>
            </a:r>
            <a:r>
              <a:rPr dirty="0" sz="1600" spc="-10">
                <a:latin typeface="Calibri"/>
                <a:cs typeface="Calibri"/>
              </a:rPr>
              <a:t>Assay </a:t>
            </a:r>
            <a:r>
              <a:rPr dirty="0" sz="1600" spc="-5">
                <a:latin typeface="Calibri"/>
                <a:cs typeface="Calibri"/>
              </a:rPr>
              <a:t>using </a:t>
            </a:r>
            <a:r>
              <a:rPr dirty="0" sz="1600" spc="-10">
                <a:latin typeface="Calibri"/>
                <a:cs typeface="Calibri"/>
              </a:rPr>
              <a:t>cortical </a:t>
            </a:r>
            <a:r>
              <a:rPr dirty="0" sz="1600" spc="-10">
                <a:latin typeface="Calibri"/>
                <a:cs typeface="Calibri"/>
              </a:rPr>
              <a:t>neurons </a:t>
            </a:r>
            <a:r>
              <a:rPr dirty="0" sz="1600" spc="-5">
                <a:latin typeface="Calibri"/>
                <a:cs typeface="Calibri"/>
              </a:rPr>
              <a:t>with </a:t>
            </a:r>
            <a:r>
              <a:rPr dirty="0" sz="1600" spc="-10">
                <a:latin typeface="Calibri"/>
                <a:cs typeface="Calibri"/>
              </a:rPr>
              <a:t>Cdk5</a:t>
            </a:r>
            <a:r>
              <a:rPr dirty="0" sz="1600" spc="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73883" y="4488204"/>
            <a:ext cx="511175" cy="1371600"/>
          </a:xfrm>
          <a:custGeom>
            <a:avLst/>
            <a:gdLst/>
            <a:ahLst/>
            <a:cxnLst/>
            <a:rect l="l" t="t" r="r" b="b"/>
            <a:pathLst>
              <a:path w="511175" h="1371600">
                <a:moveTo>
                  <a:pt x="0" y="1371600"/>
                </a:moveTo>
                <a:lnTo>
                  <a:pt x="510564" y="1371600"/>
                </a:lnTo>
                <a:lnTo>
                  <a:pt x="510564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73883" y="4488204"/>
            <a:ext cx="511175" cy="1371600"/>
          </a:xfrm>
          <a:custGeom>
            <a:avLst/>
            <a:gdLst/>
            <a:ahLst/>
            <a:cxnLst/>
            <a:rect l="l" t="t" r="r" b="b"/>
            <a:pathLst>
              <a:path w="511175" h="1371600">
                <a:moveTo>
                  <a:pt x="0" y="1371600"/>
                </a:moveTo>
                <a:lnTo>
                  <a:pt x="510564" y="1371600"/>
                </a:lnTo>
                <a:lnTo>
                  <a:pt x="510564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837176" y="4625364"/>
            <a:ext cx="509270" cy="1234440"/>
          </a:xfrm>
          <a:custGeom>
            <a:avLst/>
            <a:gdLst/>
            <a:ahLst/>
            <a:cxnLst/>
            <a:rect l="l" t="t" r="r" b="b"/>
            <a:pathLst>
              <a:path w="509270" h="1234439">
                <a:moveTo>
                  <a:pt x="0" y="1234440"/>
                </a:moveTo>
                <a:lnTo>
                  <a:pt x="508991" y="1234440"/>
                </a:lnTo>
                <a:lnTo>
                  <a:pt x="508991" y="0"/>
                </a:lnTo>
                <a:lnTo>
                  <a:pt x="0" y="0"/>
                </a:lnTo>
                <a:lnTo>
                  <a:pt x="0" y="123444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837176" y="4625364"/>
            <a:ext cx="509270" cy="1234440"/>
          </a:xfrm>
          <a:custGeom>
            <a:avLst/>
            <a:gdLst/>
            <a:ahLst/>
            <a:cxnLst/>
            <a:rect l="l" t="t" r="r" b="b"/>
            <a:pathLst>
              <a:path w="509270" h="1234439">
                <a:moveTo>
                  <a:pt x="0" y="1234440"/>
                </a:moveTo>
                <a:lnTo>
                  <a:pt x="508991" y="1234440"/>
                </a:lnTo>
                <a:lnTo>
                  <a:pt x="508991" y="0"/>
                </a:lnTo>
                <a:lnTo>
                  <a:pt x="0" y="0"/>
                </a:lnTo>
                <a:lnTo>
                  <a:pt x="0" y="12344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18072" y="4527781"/>
            <a:ext cx="509270" cy="1332230"/>
          </a:xfrm>
          <a:custGeom>
            <a:avLst/>
            <a:gdLst/>
            <a:ahLst/>
            <a:cxnLst/>
            <a:rect l="l" t="t" r="r" b="b"/>
            <a:pathLst>
              <a:path w="509270" h="1332229">
                <a:moveTo>
                  <a:pt x="0" y="1332022"/>
                </a:moveTo>
                <a:lnTo>
                  <a:pt x="508991" y="1332022"/>
                </a:lnTo>
                <a:lnTo>
                  <a:pt x="508991" y="0"/>
                </a:lnTo>
                <a:lnTo>
                  <a:pt x="0" y="0"/>
                </a:lnTo>
                <a:lnTo>
                  <a:pt x="0" y="1332022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718072" y="4527781"/>
            <a:ext cx="509270" cy="1332230"/>
          </a:xfrm>
          <a:custGeom>
            <a:avLst/>
            <a:gdLst/>
            <a:ahLst/>
            <a:cxnLst/>
            <a:rect l="l" t="t" r="r" b="b"/>
            <a:pathLst>
              <a:path w="509270" h="1332229">
                <a:moveTo>
                  <a:pt x="0" y="1332022"/>
                </a:moveTo>
                <a:lnTo>
                  <a:pt x="508991" y="1332022"/>
                </a:lnTo>
                <a:lnTo>
                  <a:pt x="508991" y="0"/>
                </a:lnTo>
                <a:lnTo>
                  <a:pt x="0" y="0"/>
                </a:lnTo>
                <a:lnTo>
                  <a:pt x="0" y="133202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56279" y="3823691"/>
            <a:ext cx="509270" cy="2036445"/>
          </a:xfrm>
          <a:custGeom>
            <a:avLst/>
            <a:gdLst/>
            <a:ahLst/>
            <a:cxnLst/>
            <a:rect l="l" t="t" r="r" b="b"/>
            <a:pathLst>
              <a:path w="509270" h="2036445">
                <a:moveTo>
                  <a:pt x="0" y="2036112"/>
                </a:moveTo>
                <a:lnTo>
                  <a:pt x="509062" y="2036112"/>
                </a:lnTo>
                <a:lnTo>
                  <a:pt x="509062" y="0"/>
                </a:lnTo>
                <a:lnTo>
                  <a:pt x="0" y="0"/>
                </a:lnTo>
                <a:lnTo>
                  <a:pt x="0" y="203611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28416" y="4389120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5">
                <a:moveTo>
                  <a:pt x="0" y="9908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00984" y="438912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210812" y="3570732"/>
            <a:ext cx="0" cy="253365"/>
          </a:xfrm>
          <a:custGeom>
            <a:avLst/>
            <a:gdLst/>
            <a:ahLst/>
            <a:cxnLst/>
            <a:rect l="l" t="t" r="r" b="b"/>
            <a:pathLst>
              <a:path w="0" h="253364">
                <a:moveTo>
                  <a:pt x="0" y="25295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181880" y="357073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091708" y="4501920"/>
            <a:ext cx="0" cy="123825"/>
          </a:xfrm>
          <a:custGeom>
            <a:avLst/>
            <a:gdLst/>
            <a:ahLst/>
            <a:cxnLst/>
            <a:rect l="l" t="t" r="r" b="b"/>
            <a:pathLst>
              <a:path w="0" h="123825">
                <a:moveTo>
                  <a:pt x="0" y="12344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062703" y="450192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972531" y="4363187"/>
            <a:ext cx="0" cy="165100"/>
          </a:xfrm>
          <a:custGeom>
            <a:avLst/>
            <a:gdLst/>
            <a:ahLst/>
            <a:cxnLst/>
            <a:rect l="l" t="t" r="r" b="b"/>
            <a:pathLst>
              <a:path w="0" h="165100">
                <a:moveTo>
                  <a:pt x="0" y="16459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943600" y="436318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888004" y="3509796"/>
            <a:ext cx="0" cy="2350135"/>
          </a:xfrm>
          <a:custGeom>
            <a:avLst/>
            <a:gdLst/>
            <a:ahLst/>
            <a:cxnLst/>
            <a:rect l="l" t="t" r="r" b="b"/>
            <a:pathLst>
              <a:path w="0" h="2350135">
                <a:moveTo>
                  <a:pt x="0" y="23500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840711" y="5859804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840711" y="5271515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840711" y="4684800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840711" y="409651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840711" y="3509796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888004" y="5859804"/>
            <a:ext cx="3525520" cy="0"/>
          </a:xfrm>
          <a:custGeom>
            <a:avLst/>
            <a:gdLst/>
            <a:ahLst/>
            <a:cxnLst/>
            <a:rect l="l" t="t" r="r" b="b"/>
            <a:pathLst>
              <a:path w="3525520" h="0">
                <a:moveTo>
                  <a:pt x="0" y="0"/>
                </a:moveTo>
                <a:lnTo>
                  <a:pt x="352501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888004" y="5859804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79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770400" y="5859804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79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651223" y="5859804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79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532120" y="5859804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79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413016" y="5859804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79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2580473" y="3400902"/>
            <a:ext cx="18097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40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86747" y="3759585"/>
            <a:ext cx="177800" cy="185356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Kin</a:t>
            </a:r>
            <a:r>
              <a:rPr dirty="0" sz="1200" spc="-5" b="1">
                <a:latin typeface="Calibri"/>
                <a:cs typeface="Calibri"/>
              </a:rPr>
              <a:t>a</a:t>
            </a:r>
            <a:r>
              <a:rPr dirty="0" sz="1200" b="1">
                <a:latin typeface="Calibri"/>
                <a:cs typeface="Calibri"/>
              </a:rPr>
              <a:t>se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Ass</a:t>
            </a:r>
            <a:r>
              <a:rPr dirty="0" sz="1200" spc="-30" b="1">
                <a:latin typeface="Calibri"/>
                <a:cs typeface="Calibri"/>
              </a:rPr>
              <a:t>a</a:t>
            </a:r>
            <a:r>
              <a:rPr dirty="0" sz="1200" b="1">
                <a:latin typeface="Calibri"/>
                <a:cs typeface="Calibri"/>
              </a:rPr>
              <a:t>y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(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Calibri"/>
                <a:cs typeface="Calibri"/>
              </a:rPr>
              <a:t>m</a:t>
            </a:r>
            <a:r>
              <a:rPr dirty="0" sz="1200" spc="-10" b="1">
                <a:latin typeface="Calibri"/>
                <a:cs typeface="Calibri"/>
              </a:rPr>
              <a:t>e</a:t>
            </a:r>
            <a:r>
              <a:rPr dirty="0" sz="1200" spc="-5" b="1">
                <a:latin typeface="Calibri"/>
                <a:cs typeface="Calibri"/>
              </a:rPr>
              <a:t>a</a:t>
            </a:r>
            <a:r>
              <a:rPr dirty="0" sz="1200" b="1">
                <a:latin typeface="Calibri"/>
                <a:cs typeface="Calibri"/>
              </a:rPr>
              <a:t>n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d</a:t>
            </a:r>
            <a:r>
              <a:rPr dirty="0" sz="1200" spc="-5" b="1">
                <a:latin typeface="Calibri"/>
                <a:cs typeface="Calibri"/>
              </a:rPr>
              <a:t>e</a:t>
            </a:r>
            <a:r>
              <a:rPr dirty="0" sz="1200" b="1">
                <a:latin typeface="Calibri"/>
                <a:cs typeface="Calibri"/>
              </a:rPr>
              <a:t>ns</a:t>
            </a:r>
            <a:r>
              <a:rPr dirty="0" sz="1200" spc="5" b="1">
                <a:latin typeface="Calibri"/>
                <a:cs typeface="Calibri"/>
              </a:rPr>
              <a:t>i</a:t>
            </a:r>
            <a:r>
              <a:rPr dirty="0" sz="1200" b="1">
                <a:latin typeface="Calibri"/>
                <a:cs typeface="Calibri"/>
              </a:rPr>
              <a:t>ty)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32965" y="3462898"/>
            <a:ext cx="13589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B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267175" y="3370203"/>
            <a:ext cx="1764030" cy="135255"/>
          </a:xfrm>
          <a:custGeom>
            <a:avLst/>
            <a:gdLst/>
            <a:ahLst/>
            <a:cxnLst/>
            <a:rect l="l" t="t" r="r" b="b"/>
            <a:pathLst>
              <a:path w="1764029" h="135254">
                <a:moveTo>
                  <a:pt x="0" y="135020"/>
                </a:moveTo>
                <a:lnTo>
                  <a:pt x="8650" y="135020"/>
                </a:lnTo>
                <a:lnTo>
                  <a:pt x="8650" y="0"/>
                </a:lnTo>
                <a:lnTo>
                  <a:pt x="1763786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1790457" y="2543825"/>
            <a:ext cx="3419475" cy="927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H1-Coommassie</a:t>
            </a:r>
            <a:r>
              <a:rPr dirty="0" sz="1400" spc="-13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stain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"/>
              </a:spcBef>
            </a:pPr>
            <a:endParaRPr sz="13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*</a:t>
            </a:r>
            <a:endParaRPr sz="20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042044" y="3376568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0"/>
                </a:moveTo>
                <a:lnTo>
                  <a:pt x="0" y="152375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94599" y="3988547"/>
            <a:ext cx="8913495" cy="2793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375221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1550">
              <a:latin typeface="Times New Roman"/>
              <a:cs typeface="Times New Roman"/>
            </a:endParaRPr>
          </a:p>
          <a:p>
            <a:pPr algn="ctr" marR="375221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6"/>
              </a:spcBef>
            </a:pPr>
            <a:endParaRPr sz="1550">
              <a:latin typeface="Times New Roman"/>
              <a:cs typeface="Times New Roman"/>
            </a:endParaRPr>
          </a:p>
          <a:p>
            <a:pPr algn="ctr" marR="375221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Times New Roman"/>
              <a:cs typeface="Times New Roman"/>
            </a:endParaRPr>
          </a:p>
          <a:p>
            <a:pPr algn="ctr" marR="3676015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3147695">
              <a:lnSpc>
                <a:spcPct val="100000"/>
              </a:lnSpc>
              <a:spcBef>
                <a:spcPts val="175"/>
              </a:spcBef>
              <a:tabLst>
                <a:tab pos="3989070" algn="l"/>
                <a:tab pos="4834890" algn="l"/>
                <a:tab pos="5547995" algn="l"/>
              </a:tabLst>
            </a:pPr>
            <a:r>
              <a:rPr dirty="0" sz="1300" spc="-5">
                <a:latin typeface="Calibri"/>
                <a:cs typeface="Calibri"/>
              </a:rPr>
              <a:t>EV</a:t>
            </a:r>
            <a:r>
              <a:rPr dirty="0" sz="1300" spc="-5">
                <a:latin typeface="Times New Roman"/>
                <a:cs typeface="Times New Roman"/>
              </a:rPr>
              <a:t>	</a:t>
            </a:r>
            <a:r>
              <a:rPr dirty="0" sz="1300" spc="-5">
                <a:latin typeface="Calibri"/>
                <a:cs typeface="Calibri"/>
              </a:rPr>
              <a:t>p25</a:t>
            </a:r>
            <a:r>
              <a:rPr dirty="0" sz="1300" spc="-5">
                <a:latin typeface="Times New Roman"/>
                <a:cs typeface="Times New Roman"/>
              </a:rPr>
              <a:t>	</a:t>
            </a:r>
            <a:r>
              <a:rPr dirty="0" sz="1300" spc="-5">
                <a:latin typeface="Calibri"/>
                <a:cs typeface="Calibri"/>
              </a:rPr>
              <a:t>TFP5</a:t>
            </a:r>
            <a:r>
              <a:rPr dirty="0" sz="1300" spc="-5">
                <a:latin typeface="Times New Roman"/>
                <a:cs typeface="Times New Roman"/>
              </a:rPr>
              <a:t>	</a:t>
            </a:r>
            <a:r>
              <a:rPr dirty="0" sz="1300" spc="-5">
                <a:latin typeface="Calibri"/>
                <a:cs typeface="Calibri"/>
              </a:rPr>
              <a:t>p25+TFP5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55"/>
              </a:spcBef>
            </a:pP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P5 modified peptide inhibits specifically Cdk5/p25 but not endogenous Cdk5/p35</a:t>
            </a:r>
            <a:r>
              <a:rPr dirty="0" sz="1800" spc="2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activity</a:t>
            </a:r>
            <a:endParaRPr sz="1800">
              <a:latin typeface="Arial"/>
              <a:cs typeface="Arial"/>
            </a:endParaRPr>
          </a:p>
          <a:p>
            <a:pPr algn="ctr" marL="64769">
              <a:lnSpc>
                <a:spcPct val="100000"/>
              </a:lnSpc>
            </a:pPr>
            <a:r>
              <a:rPr dirty="0" sz="1800" spc="-5" i="1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dirty="0" sz="1800" i="1">
                <a:solidFill>
                  <a:srgbClr val="FF0000"/>
                </a:solidFill>
                <a:latin typeface="Arial"/>
                <a:cs typeface="Arial"/>
              </a:rPr>
              <a:t>situ </a:t>
            </a: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neuronal</a:t>
            </a:r>
            <a:r>
              <a:rPr dirty="0" sz="1800" spc="-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cultures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199" y="1062093"/>
            <a:ext cx="7391406" cy="53387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2163" y="493513"/>
            <a:ext cx="8140700" cy="4362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TFP5 inhibits Aβ induced toxicity in cortical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neurons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8307" y="1066793"/>
            <a:ext cx="2697095" cy="25906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988307" y="3713224"/>
            <a:ext cx="2697095" cy="26177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0934" y="3551291"/>
            <a:ext cx="177800" cy="0"/>
          </a:xfrm>
          <a:custGeom>
            <a:avLst/>
            <a:gdLst/>
            <a:ahLst/>
            <a:cxnLst/>
            <a:rect l="l" t="t" r="r" b="b"/>
            <a:pathLst>
              <a:path w="177800" h="0">
                <a:moveTo>
                  <a:pt x="0" y="0"/>
                </a:moveTo>
                <a:lnTo>
                  <a:pt x="177795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21636" y="6232493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4" h="0">
                <a:moveTo>
                  <a:pt x="0" y="0"/>
                </a:moveTo>
                <a:lnTo>
                  <a:pt x="177814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047637" y="1100115"/>
            <a:ext cx="80645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PBS/DAPI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57924" y="3752229"/>
            <a:ext cx="89789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TFP5/DAPI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28644" y="1113755"/>
            <a:ext cx="26098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40X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78711" y="3388476"/>
            <a:ext cx="127635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B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9215" y="6040806"/>
            <a:ext cx="135890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06244" y="3713442"/>
            <a:ext cx="3213603" cy="2615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755380" y="3750730"/>
            <a:ext cx="42545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TF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25888" y="6053950"/>
            <a:ext cx="135890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702053" y="1077071"/>
            <a:ext cx="3218175" cy="25795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760587" y="1115330"/>
            <a:ext cx="33401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PBS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69939" y="1129046"/>
            <a:ext cx="26098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10X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32591" y="3373261"/>
            <a:ext cx="127635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19335" y="6440908"/>
            <a:ext cx="4288790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007F00"/>
                </a:solidFill>
                <a:latin typeface="Arial"/>
                <a:cs typeface="Arial"/>
              </a:rPr>
              <a:t>TFP5 Crosses the Blood Brain</a:t>
            </a:r>
            <a:r>
              <a:rPr dirty="0" sz="2000" spc="-125">
                <a:solidFill>
                  <a:srgbClr val="007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7F00"/>
                </a:solidFill>
                <a:latin typeface="Arial"/>
                <a:cs typeface="Arial"/>
              </a:rPr>
              <a:t>Barrier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1310" rIns="0" bIns="0" rtlCol="0" vert="horz">
            <a:spAutoFit/>
          </a:bodyPr>
          <a:lstStyle/>
          <a:p>
            <a:pPr marL="956944">
              <a:lnSpc>
                <a:spcPct val="100000"/>
              </a:lnSpc>
            </a:pPr>
            <a:r>
              <a:rPr dirty="0" sz="2000" b="1">
                <a:solidFill>
                  <a:srgbClr val="000000"/>
                </a:solidFill>
                <a:latin typeface="Arial"/>
                <a:cs typeface="Arial"/>
              </a:rPr>
              <a:t>Mouse Cerebral Cortex- Single injection,TFP5 40</a:t>
            </a:r>
            <a:r>
              <a:rPr dirty="0" sz="2000" spc="-14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000000"/>
                </a:solidFill>
                <a:latin typeface="Arial"/>
                <a:cs typeface="Arial"/>
              </a:rPr>
              <a:t>mg/Kg</a:t>
            </a:r>
            <a:endParaRPr sz="2000">
              <a:latin typeface="Arial"/>
              <a:cs typeface="Arial"/>
            </a:endParaRPr>
          </a:p>
          <a:p>
            <a:pPr marL="2814955">
              <a:lnSpc>
                <a:spcPct val="100000"/>
              </a:lnSpc>
            </a:pPr>
            <a:r>
              <a:rPr dirty="0" sz="2000">
                <a:solidFill>
                  <a:srgbClr val="000000"/>
                </a:solidFill>
              </a:rPr>
              <a:t>4 days post</a:t>
            </a:r>
            <a:r>
              <a:rPr dirty="0" sz="2000" spc="-130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injection</a:t>
            </a:r>
            <a:endParaRPr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199" y="990593"/>
            <a:ext cx="7238993" cy="50323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2131" y="190986"/>
            <a:ext cx="8086090" cy="629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P5- modified peptide distribution in </a:t>
            </a:r>
            <a:r>
              <a:rPr dirty="0" sz="2000" spc="-5" b="1">
                <a:latin typeface="Arial"/>
                <a:cs typeface="Arial"/>
              </a:rPr>
              <a:t>various </a:t>
            </a:r>
            <a:r>
              <a:rPr dirty="0" sz="2000" b="1">
                <a:latin typeface="Arial"/>
                <a:cs typeface="Arial"/>
              </a:rPr>
              <a:t>regions at day 4 after</a:t>
            </a:r>
            <a:r>
              <a:rPr dirty="0" sz="2000" spc="-19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3</a:t>
            </a:r>
            <a:endParaRPr sz="2000">
              <a:latin typeface="Arial"/>
              <a:cs typeface="Arial"/>
            </a:endParaRPr>
          </a:p>
          <a:p>
            <a:pPr algn="ctr" marL="71755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consecutive ip</a:t>
            </a:r>
            <a:r>
              <a:rPr dirty="0" sz="2000" spc="-1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injections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3060" y="6059424"/>
            <a:ext cx="7470775" cy="753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48410" marR="5080" indent="-1236345">
              <a:lnSpc>
                <a:spcPct val="100000"/>
              </a:lnSpc>
            </a:pPr>
            <a:r>
              <a:rPr dirty="0" sz="2400">
                <a:latin typeface="Arial"/>
                <a:cs typeface="Arial"/>
              </a:rPr>
              <a:t>IP </a:t>
            </a:r>
            <a:r>
              <a:rPr dirty="0" sz="2400" spc="-5">
                <a:latin typeface="Arial"/>
                <a:cs typeface="Arial"/>
              </a:rPr>
              <a:t>injection </a:t>
            </a:r>
            <a:r>
              <a:rPr dirty="0" sz="2400">
                <a:latin typeface="Arial"/>
                <a:cs typeface="Arial"/>
              </a:rPr>
              <a:t>of </a:t>
            </a:r>
            <a:r>
              <a:rPr dirty="0" sz="2400" spc="-5">
                <a:latin typeface="Arial"/>
                <a:cs typeface="Arial"/>
              </a:rPr>
              <a:t>TFP5 </a:t>
            </a:r>
            <a:r>
              <a:rPr dirty="0" sz="2400">
                <a:latin typeface="Arial"/>
                <a:cs typeface="Arial"/>
              </a:rPr>
              <a:t>crosses the </a:t>
            </a:r>
            <a:r>
              <a:rPr dirty="0" sz="2400" spc="-5">
                <a:latin typeface="Arial"/>
                <a:cs typeface="Arial"/>
              </a:rPr>
              <a:t>blood brain barrier and  </a:t>
            </a:r>
            <a:r>
              <a:rPr dirty="0" sz="2400" spc="-5">
                <a:latin typeface="Arial"/>
                <a:cs typeface="Arial"/>
              </a:rPr>
              <a:t>localized in </a:t>
            </a:r>
            <a:r>
              <a:rPr dirty="0" sz="2400" spc="-10">
                <a:latin typeface="Arial"/>
                <a:cs typeface="Arial"/>
              </a:rPr>
              <a:t>different </a:t>
            </a:r>
            <a:r>
              <a:rPr dirty="0" sz="2400">
                <a:latin typeface="Arial"/>
                <a:cs typeface="Arial"/>
              </a:rPr>
              <a:t>parts of</a:t>
            </a:r>
            <a:r>
              <a:rPr dirty="0" sz="2400" spc="2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brain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54196" y="2543555"/>
            <a:ext cx="1540764" cy="848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06920" y="2572389"/>
            <a:ext cx="1435169" cy="7442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906920" y="2572389"/>
            <a:ext cx="1435735" cy="744220"/>
          </a:xfrm>
          <a:custGeom>
            <a:avLst/>
            <a:gdLst/>
            <a:ahLst/>
            <a:cxnLst/>
            <a:rect l="l" t="t" r="r" b="b"/>
            <a:pathLst>
              <a:path w="1435735" h="744220">
                <a:moveTo>
                  <a:pt x="822447" y="156728"/>
                </a:moveTo>
                <a:lnTo>
                  <a:pt x="1083051" y="44439"/>
                </a:lnTo>
                <a:lnTo>
                  <a:pt x="998982" y="270388"/>
                </a:lnTo>
                <a:lnTo>
                  <a:pt x="1249015" y="230392"/>
                </a:lnTo>
                <a:lnTo>
                  <a:pt x="1107137" y="334615"/>
                </a:lnTo>
                <a:lnTo>
                  <a:pt x="1435169" y="435199"/>
                </a:lnTo>
                <a:lnTo>
                  <a:pt x="1111855" y="460491"/>
                </a:lnTo>
                <a:lnTo>
                  <a:pt x="1170925" y="559576"/>
                </a:lnTo>
                <a:lnTo>
                  <a:pt x="1039837" y="565501"/>
                </a:lnTo>
                <a:lnTo>
                  <a:pt x="1158563" y="744230"/>
                </a:lnTo>
                <a:lnTo>
                  <a:pt x="906261" y="615080"/>
                </a:lnTo>
                <a:lnTo>
                  <a:pt x="890113" y="741304"/>
                </a:lnTo>
                <a:lnTo>
                  <a:pt x="732653" y="633075"/>
                </a:lnTo>
                <a:lnTo>
                  <a:pt x="662940" y="738743"/>
                </a:lnTo>
                <a:lnTo>
                  <a:pt x="570347" y="647943"/>
                </a:lnTo>
                <a:lnTo>
                  <a:pt x="469123" y="719943"/>
                </a:lnTo>
                <a:lnTo>
                  <a:pt x="413619" y="635014"/>
                </a:lnTo>
                <a:lnTo>
                  <a:pt x="208519" y="725814"/>
                </a:lnTo>
                <a:lnTo>
                  <a:pt x="240523" y="589440"/>
                </a:lnTo>
                <a:lnTo>
                  <a:pt x="23353" y="508132"/>
                </a:lnTo>
                <a:lnTo>
                  <a:pt x="180941" y="447708"/>
                </a:lnTo>
                <a:lnTo>
                  <a:pt x="0" y="286755"/>
                </a:lnTo>
                <a:lnTo>
                  <a:pt x="263109" y="307823"/>
                </a:lnTo>
                <a:lnTo>
                  <a:pt x="127577" y="124303"/>
                </a:lnTo>
                <a:lnTo>
                  <a:pt x="397910" y="183520"/>
                </a:lnTo>
                <a:lnTo>
                  <a:pt x="391765" y="0"/>
                </a:lnTo>
                <a:lnTo>
                  <a:pt x="615080" y="184672"/>
                </a:lnTo>
                <a:lnTo>
                  <a:pt x="741304" y="26499"/>
                </a:lnTo>
                <a:lnTo>
                  <a:pt x="822447" y="156728"/>
                </a:lnTo>
                <a:close/>
              </a:path>
            </a:pathLst>
          </a:custGeom>
          <a:ln w="1905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277116" y="2785848"/>
            <a:ext cx="48704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Cdk5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50991" y="3641881"/>
            <a:ext cx="5579110" cy="366395"/>
          </a:xfrm>
          <a:custGeom>
            <a:avLst/>
            <a:gdLst/>
            <a:ahLst/>
            <a:cxnLst/>
            <a:rect l="l" t="t" r="r" b="b"/>
            <a:pathLst>
              <a:path w="5579109" h="366395">
                <a:moveTo>
                  <a:pt x="0" y="366116"/>
                </a:moveTo>
                <a:lnTo>
                  <a:pt x="5579120" y="366116"/>
                </a:lnTo>
                <a:lnTo>
                  <a:pt x="5579120" y="0"/>
                </a:lnTo>
                <a:lnTo>
                  <a:pt x="0" y="0"/>
                </a:lnTo>
                <a:lnTo>
                  <a:pt x="0" y="366116"/>
                </a:lnTo>
                <a:close/>
              </a:path>
            </a:pathLst>
          </a:custGeom>
          <a:solidFill>
            <a:srgbClr val="9A61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50991" y="3641881"/>
            <a:ext cx="5579110" cy="366395"/>
          </a:xfrm>
          <a:custGeom>
            <a:avLst/>
            <a:gdLst/>
            <a:ahLst/>
            <a:cxnLst/>
            <a:rect l="l" t="t" r="r" b="b"/>
            <a:pathLst>
              <a:path w="5579109" h="366395">
                <a:moveTo>
                  <a:pt x="0" y="366116"/>
                </a:moveTo>
                <a:lnTo>
                  <a:pt x="5579120" y="366116"/>
                </a:lnTo>
                <a:lnTo>
                  <a:pt x="5579120" y="0"/>
                </a:lnTo>
                <a:lnTo>
                  <a:pt x="0" y="0"/>
                </a:lnTo>
                <a:lnTo>
                  <a:pt x="0" y="366116"/>
                </a:lnTo>
                <a:close/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771242" y="3675648"/>
            <a:ext cx="533590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latin typeface="Calibri"/>
                <a:cs typeface="Calibri"/>
              </a:rPr>
              <a:t>Deregulated </a:t>
            </a:r>
            <a:r>
              <a:rPr dirty="0" sz="1600" spc="-5">
                <a:latin typeface="Calibri"/>
                <a:cs typeface="Calibri"/>
              </a:rPr>
              <a:t>Cdk5 </a:t>
            </a:r>
            <a:r>
              <a:rPr dirty="0" sz="1600" spc="-10">
                <a:latin typeface="Calibri"/>
                <a:cs typeface="Calibri"/>
              </a:rPr>
              <a:t>hyperactivity; </a:t>
            </a:r>
            <a:r>
              <a:rPr dirty="0" sz="1600" spc="-10">
                <a:latin typeface="Calibri"/>
                <a:cs typeface="Calibri"/>
              </a:rPr>
              <a:t>elevated </a:t>
            </a:r>
            <a:r>
              <a:rPr dirty="0" sz="1600" spc="-5">
                <a:latin typeface="Calibri"/>
                <a:cs typeface="Calibri"/>
              </a:rPr>
              <a:t>&amp; </a:t>
            </a:r>
            <a:r>
              <a:rPr dirty="0" sz="1600" spc="-10">
                <a:latin typeface="Calibri"/>
                <a:cs typeface="Calibri"/>
              </a:rPr>
              <a:t>sustained</a:t>
            </a:r>
            <a:r>
              <a:rPr dirty="0" sz="1600" spc="8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activation.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90346" y="4262104"/>
            <a:ext cx="3514090" cy="832485"/>
          </a:xfrm>
          <a:custGeom>
            <a:avLst/>
            <a:gdLst/>
            <a:ahLst/>
            <a:cxnLst/>
            <a:rect l="l" t="t" r="r" b="b"/>
            <a:pathLst>
              <a:path w="3514090" h="832485">
                <a:moveTo>
                  <a:pt x="0" y="832104"/>
                </a:moveTo>
                <a:lnTo>
                  <a:pt x="3513801" y="832104"/>
                </a:lnTo>
                <a:lnTo>
                  <a:pt x="3513801" y="0"/>
                </a:lnTo>
                <a:lnTo>
                  <a:pt x="0" y="0"/>
                </a:lnTo>
                <a:lnTo>
                  <a:pt x="0" y="832104"/>
                </a:lnTo>
                <a:close/>
              </a:path>
            </a:pathLst>
          </a:custGeom>
          <a:solidFill>
            <a:srgbClr val="9A61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90346" y="4262104"/>
            <a:ext cx="3514090" cy="832485"/>
          </a:xfrm>
          <a:custGeom>
            <a:avLst/>
            <a:gdLst/>
            <a:ahLst/>
            <a:cxnLst/>
            <a:rect l="l" t="t" r="r" b="b"/>
            <a:pathLst>
              <a:path w="3514090" h="832485">
                <a:moveTo>
                  <a:pt x="0" y="832104"/>
                </a:moveTo>
                <a:lnTo>
                  <a:pt x="3513801" y="832104"/>
                </a:lnTo>
                <a:lnTo>
                  <a:pt x="3513801" y="0"/>
                </a:lnTo>
                <a:lnTo>
                  <a:pt x="0" y="0"/>
                </a:lnTo>
                <a:lnTo>
                  <a:pt x="0" y="832104"/>
                </a:lnTo>
                <a:close/>
              </a:path>
            </a:pathLst>
          </a:custGeom>
          <a:ln w="12699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790346" y="4262104"/>
            <a:ext cx="3514090" cy="832485"/>
          </a:xfrm>
          <a:prstGeom prst="rect">
            <a:avLst/>
          </a:prstGeom>
          <a:ln w="12699">
            <a:solidFill>
              <a:srgbClr val="C00000"/>
            </a:solidFill>
          </a:ln>
        </p:spPr>
        <p:txBody>
          <a:bodyPr wrap="square" lIns="0" tIns="27939" rIns="0" bIns="0" rtlCol="0" vert="horz">
            <a:spAutoFit/>
          </a:bodyPr>
          <a:lstStyle/>
          <a:p>
            <a:pPr algn="ctr">
              <a:lnSpc>
                <a:spcPts val="1880"/>
              </a:lnSpc>
              <a:spcBef>
                <a:spcPts val="219"/>
              </a:spcBef>
            </a:pPr>
            <a:r>
              <a:rPr dirty="0" sz="1600" spc="-10">
                <a:latin typeface="Calibri"/>
                <a:cs typeface="Calibri"/>
              </a:rPr>
              <a:t>Neurodegeneration; </a:t>
            </a:r>
            <a:r>
              <a:rPr dirty="0" sz="1600" spc="-5">
                <a:latin typeface="Calibri"/>
                <a:cs typeface="Calibri"/>
              </a:rPr>
              <a:t>AD </a:t>
            </a:r>
            <a:r>
              <a:rPr dirty="0" sz="1600" spc="-5">
                <a:latin typeface="Calibri"/>
                <a:cs typeface="Calibri"/>
              </a:rPr>
              <a:t>,ALS </a:t>
            </a:r>
            <a:r>
              <a:rPr dirty="0" sz="1600" spc="-5">
                <a:latin typeface="Calibri"/>
                <a:cs typeface="Calibri"/>
              </a:rPr>
              <a:t>and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others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3320"/>
              </a:lnSpc>
            </a:pPr>
            <a:r>
              <a:rPr dirty="0" sz="2800" spc="-15">
                <a:latin typeface="Calibri"/>
                <a:cs typeface="Calibri"/>
              </a:rPr>
              <a:t>Pathology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229100" y="3265925"/>
            <a:ext cx="358139" cy="5806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349471" y="3311554"/>
            <a:ext cx="118110" cy="336550"/>
          </a:xfrm>
          <a:custGeom>
            <a:avLst/>
            <a:gdLst/>
            <a:ahLst/>
            <a:cxnLst/>
            <a:rect l="l" t="t" r="r" b="b"/>
            <a:pathLst>
              <a:path w="118110" h="336550">
                <a:moveTo>
                  <a:pt x="14209" y="220681"/>
                </a:moveTo>
                <a:lnTo>
                  <a:pt x="8138" y="224247"/>
                </a:lnTo>
                <a:lnTo>
                  <a:pt x="2066" y="227667"/>
                </a:lnTo>
                <a:lnTo>
                  <a:pt x="0" y="235531"/>
                </a:lnTo>
                <a:lnTo>
                  <a:pt x="3566" y="241529"/>
                </a:lnTo>
                <a:lnTo>
                  <a:pt x="59088" y="336535"/>
                </a:lnTo>
                <a:lnTo>
                  <a:pt x="73740" y="311389"/>
                </a:lnTo>
                <a:lnTo>
                  <a:pt x="46360" y="311389"/>
                </a:lnTo>
                <a:lnTo>
                  <a:pt x="46252" y="264301"/>
                </a:lnTo>
                <a:lnTo>
                  <a:pt x="25566" y="228819"/>
                </a:lnTo>
                <a:lnTo>
                  <a:pt x="22000" y="222747"/>
                </a:lnTo>
                <a:lnTo>
                  <a:pt x="14209" y="220681"/>
                </a:lnTo>
                <a:close/>
              </a:path>
              <a:path w="118110" h="336550">
                <a:moveTo>
                  <a:pt x="46360" y="264484"/>
                </a:moveTo>
                <a:lnTo>
                  <a:pt x="46360" y="311389"/>
                </a:lnTo>
                <a:lnTo>
                  <a:pt x="71798" y="311389"/>
                </a:lnTo>
                <a:lnTo>
                  <a:pt x="71798" y="305043"/>
                </a:lnTo>
                <a:lnTo>
                  <a:pt x="48006" y="305043"/>
                </a:lnTo>
                <a:lnTo>
                  <a:pt x="59015" y="286191"/>
                </a:lnTo>
                <a:lnTo>
                  <a:pt x="46360" y="264484"/>
                </a:lnTo>
                <a:close/>
              </a:path>
              <a:path w="118110" h="336550">
                <a:moveTo>
                  <a:pt x="103802" y="220681"/>
                </a:moveTo>
                <a:lnTo>
                  <a:pt x="96012" y="222747"/>
                </a:lnTo>
                <a:lnTo>
                  <a:pt x="92518" y="228819"/>
                </a:lnTo>
                <a:lnTo>
                  <a:pt x="71798" y="264301"/>
                </a:lnTo>
                <a:lnTo>
                  <a:pt x="71798" y="311389"/>
                </a:lnTo>
                <a:lnTo>
                  <a:pt x="73740" y="311389"/>
                </a:lnTo>
                <a:lnTo>
                  <a:pt x="114446" y="241529"/>
                </a:lnTo>
                <a:lnTo>
                  <a:pt x="118012" y="235531"/>
                </a:lnTo>
                <a:lnTo>
                  <a:pt x="115945" y="227667"/>
                </a:lnTo>
                <a:lnTo>
                  <a:pt x="109874" y="224247"/>
                </a:lnTo>
                <a:lnTo>
                  <a:pt x="103802" y="220681"/>
                </a:lnTo>
                <a:close/>
              </a:path>
              <a:path w="118110" h="336550">
                <a:moveTo>
                  <a:pt x="59015" y="286191"/>
                </a:moveTo>
                <a:lnTo>
                  <a:pt x="48006" y="305043"/>
                </a:lnTo>
                <a:lnTo>
                  <a:pt x="70006" y="305043"/>
                </a:lnTo>
                <a:lnTo>
                  <a:pt x="59015" y="286191"/>
                </a:lnTo>
                <a:close/>
              </a:path>
              <a:path w="118110" h="336550">
                <a:moveTo>
                  <a:pt x="71798" y="264301"/>
                </a:moveTo>
                <a:lnTo>
                  <a:pt x="59015" y="286191"/>
                </a:lnTo>
                <a:lnTo>
                  <a:pt x="70006" y="305043"/>
                </a:lnTo>
                <a:lnTo>
                  <a:pt x="71798" y="305043"/>
                </a:lnTo>
                <a:lnTo>
                  <a:pt x="71798" y="264301"/>
                </a:lnTo>
                <a:close/>
              </a:path>
              <a:path w="118110" h="336550">
                <a:moveTo>
                  <a:pt x="47932" y="155521"/>
                </a:moveTo>
                <a:lnTo>
                  <a:pt x="46360" y="155521"/>
                </a:lnTo>
                <a:lnTo>
                  <a:pt x="46360" y="264484"/>
                </a:lnTo>
                <a:lnTo>
                  <a:pt x="59015" y="286191"/>
                </a:lnTo>
                <a:lnTo>
                  <a:pt x="71691" y="264484"/>
                </a:lnTo>
                <a:lnTo>
                  <a:pt x="71798" y="180959"/>
                </a:lnTo>
                <a:lnTo>
                  <a:pt x="59088" y="180959"/>
                </a:lnTo>
                <a:lnTo>
                  <a:pt x="71798" y="168231"/>
                </a:lnTo>
                <a:lnTo>
                  <a:pt x="47932" y="168231"/>
                </a:lnTo>
                <a:lnTo>
                  <a:pt x="47932" y="155521"/>
                </a:lnTo>
                <a:close/>
              </a:path>
              <a:path w="118110" h="336550">
                <a:moveTo>
                  <a:pt x="71798" y="168231"/>
                </a:moveTo>
                <a:lnTo>
                  <a:pt x="59088" y="180959"/>
                </a:lnTo>
                <a:lnTo>
                  <a:pt x="71798" y="180959"/>
                </a:lnTo>
                <a:lnTo>
                  <a:pt x="71798" y="168231"/>
                </a:lnTo>
                <a:close/>
              </a:path>
              <a:path w="118110" h="336550">
                <a:moveTo>
                  <a:pt x="73298" y="155521"/>
                </a:moveTo>
                <a:lnTo>
                  <a:pt x="60588" y="155521"/>
                </a:lnTo>
                <a:lnTo>
                  <a:pt x="47932" y="168231"/>
                </a:lnTo>
                <a:lnTo>
                  <a:pt x="71798" y="168231"/>
                </a:lnTo>
                <a:lnTo>
                  <a:pt x="71798" y="180959"/>
                </a:lnTo>
                <a:lnTo>
                  <a:pt x="73298" y="180959"/>
                </a:lnTo>
                <a:lnTo>
                  <a:pt x="73298" y="155521"/>
                </a:lnTo>
                <a:close/>
              </a:path>
              <a:path w="118110" h="336550">
                <a:moveTo>
                  <a:pt x="73298" y="0"/>
                </a:moveTo>
                <a:lnTo>
                  <a:pt x="47932" y="0"/>
                </a:lnTo>
                <a:lnTo>
                  <a:pt x="47932" y="168231"/>
                </a:lnTo>
                <a:lnTo>
                  <a:pt x="60588" y="155521"/>
                </a:lnTo>
                <a:lnTo>
                  <a:pt x="73298" y="155521"/>
                </a:lnTo>
                <a:lnTo>
                  <a:pt x="7329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06640" y="2269705"/>
            <a:ext cx="653415" cy="553720"/>
          </a:xfrm>
          <a:custGeom>
            <a:avLst/>
            <a:gdLst/>
            <a:ahLst/>
            <a:cxnLst/>
            <a:rect l="l" t="t" r="r" b="b"/>
            <a:pathLst>
              <a:path w="653414" h="553719">
                <a:moveTo>
                  <a:pt x="290748" y="0"/>
                </a:moveTo>
                <a:lnTo>
                  <a:pt x="245443" y="16294"/>
                </a:lnTo>
                <a:lnTo>
                  <a:pt x="202439" y="36438"/>
                </a:lnTo>
                <a:lnTo>
                  <a:pt x="162219" y="60152"/>
                </a:lnTo>
                <a:lnTo>
                  <a:pt x="125267" y="87156"/>
                </a:lnTo>
                <a:lnTo>
                  <a:pt x="92067" y="117171"/>
                </a:lnTo>
                <a:lnTo>
                  <a:pt x="58885" y="155269"/>
                </a:lnTo>
                <a:lnTo>
                  <a:pt x="33141" y="194771"/>
                </a:lnTo>
                <a:lnTo>
                  <a:pt x="14782" y="235064"/>
                </a:lnTo>
                <a:lnTo>
                  <a:pt x="3752" y="275537"/>
                </a:lnTo>
                <a:lnTo>
                  <a:pt x="0" y="315578"/>
                </a:lnTo>
                <a:lnTo>
                  <a:pt x="3470" y="354576"/>
                </a:lnTo>
                <a:lnTo>
                  <a:pt x="14110" y="391919"/>
                </a:lnTo>
                <a:lnTo>
                  <a:pt x="31865" y="426994"/>
                </a:lnTo>
                <a:lnTo>
                  <a:pt x="56683" y="459191"/>
                </a:lnTo>
                <a:lnTo>
                  <a:pt x="88509" y="487898"/>
                </a:lnTo>
                <a:lnTo>
                  <a:pt x="127290" y="512502"/>
                </a:lnTo>
                <a:lnTo>
                  <a:pt x="167580" y="530364"/>
                </a:lnTo>
                <a:lnTo>
                  <a:pt x="210593" y="543097"/>
                </a:lnTo>
                <a:lnTo>
                  <a:pt x="255702" y="550819"/>
                </a:lnTo>
                <a:lnTo>
                  <a:pt x="302282" y="553644"/>
                </a:lnTo>
                <a:lnTo>
                  <a:pt x="349708" y="551690"/>
                </a:lnTo>
                <a:lnTo>
                  <a:pt x="397353" y="545071"/>
                </a:lnTo>
                <a:lnTo>
                  <a:pt x="444592" y="533904"/>
                </a:lnTo>
                <a:lnTo>
                  <a:pt x="490800" y="518306"/>
                </a:lnTo>
                <a:lnTo>
                  <a:pt x="535349" y="498391"/>
                </a:lnTo>
                <a:lnTo>
                  <a:pt x="577616" y="474277"/>
                </a:lnTo>
                <a:lnTo>
                  <a:pt x="616973" y="446078"/>
                </a:lnTo>
                <a:lnTo>
                  <a:pt x="652796" y="413912"/>
                </a:lnTo>
                <a:lnTo>
                  <a:pt x="29074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906640" y="2269705"/>
            <a:ext cx="653415" cy="553720"/>
          </a:xfrm>
          <a:custGeom>
            <a:avLst/>
            <a:gdLst/>
            <a:ahLst/>
            <a:cxnLst/>
            <a:rect l="l" t="t" r="r" b="b"/>
            <a:pathLst>
              <a:path w="653414" h="553719">
                <a:moveTo>
                  <a:pt x="652796" y="413912"/>
                </a:moveTo>
                <a:lnTo>
                  <a:pt x="616973" y="446078"/>
                </a:lnTo>
                <a:lnTo>
                  <a:pt x="577616" y="474277"/>
                </a:lnTo>
                <a:lnTo>
                  <a:pt x="535349" y="498391"/>
                </a:lnTo>
                <a:lnTo>
                  <a:pt x="490800" y="518306"/>
                </a:lnTo>
                <a:lnTo>
                  <a:pt x="444592" y="533904"/>
                </a:lnTo>
                <a:lnTo>
                  <a:pt x="397353" y="545071"/>
                </a:lnTo>
                <a:lnTo>
                  <a:pt x="349708" y="551690"/>
                </a:lnTo>
                <a:lnTo>
                  <a:pt x="302282" y="553644"/>
                </a:lnTo>
                <a:lnTo>
                  <a:pt x="255702" y="550819"/>
                </a:lnTo>
                <a:lnTo>
                  <a:pt x="210593" y="543097"/>
                </a:lnTo>
                <a:lnTo>
                  <a:pt x="167580" y="530364"/>
                </a:lnTo>
                <a:lnTo>
                  <a:pt x="127290" y="512502"/>
                </a:lnTo>
                <a:lnTo>
                  <a:pt x="88509" y="487898"/>
                </a:lnTo>
                <a:lnTo>
                  <a:pt x="56683" y="459191"/>
                </a:lnTo>
                <a:lnTo>
                  <a:pt x="31865" y="426994"/>
                </a:lnTo>
                <a:lnTo>
                  <a:pt x="14110" y="391919"/>
                </a:lnTo>
                <a:lnTo>
                  <a:pt x="3470" y="354576"/>
                </a:lnTo>
                <a:lnTo>
                  <a:pt x="0" y="315578"/>
                </a:lnTo>
                <a:lnTo>
                  <a:pt x="3752" y="275537"/>
                </a:lnTo>
                <a:lnTo>
                  <a:pt x="14782" y="235064"/>
                </a:lnTo>
                <a:lnTo>
                  <a:pt x="33141" y="194771"/>
                </a:lnTo>
                <a:lnTo>
                  <a:pt x="58885" y="155269"/>
                </a:lnTo>
                <a:lnTo>
                  <a:pt x="92067" y="117171"/>
                </a:lnTo>
                <a:lnTo>
                  <a:pt x="125267" y="87156"/>
                </a:lnTo>
                <a:lnTo>
                  <a:pt x="162219" y="60152"/>
                </a:lnTo>
                <a:lnTo>
                  <a:pt x="202439" y="36438"/>
                </a:lnTo>
                <a:lnTo>
                  <a:pt x="245443" y="16294"/>
                </a:lnTo>
                <a:lnTo>
                  <a:pt x="290748" y="0"/>
                </a:lnTo>
                <a:lnTo>
                  <a:pt x="652796" y="413912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968658" y="2406157"/>
            <a:ext cx="37719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p25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230617" y="3960869"/>
            <a:ext cx="358139" cy="5074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51117" y="4006863"/>
            <a:ext cx="118110" cy="263525"/>
          </a:xfrm>
          <a:custGeom>
            <a:avLst/>
            <a:gdLst/>
            <a:ahLst/>
            <a:cxnLst/>
            <a:rect l="l" t="t" r="r" b="b"/>
            <a:pathLst>
              <a:path w="118110" h="263525">
                <a:moveTo>
                  <a:pt x="14136" y="147657"/>
                </a:moveTo>
                <a:lnTo>
                  <a:pt x="8138" y="151223"/>
                </a:lnTo>
                <a:lnTo>
                  <a:pt x="2066" y="154661"/>
                </a:lnTo>
                <a:lnTo>
                  <a:pt x="0" y="162507"/>
                </a:lnTo>
                <a:lnTo>
                  <a:pt x="3566" y="168505"/>
                </a:lnTo>
                <a:lnTo>
                  <a:pt x="58942" y="263530"/>
                </a:lnTo>
                <a:lnTo>
                  <a:pt x="73591" y="238384"/>
                </a:lnTo>
                <a:lnTo>
                  <a:pt x="46286" y="238384"/>
                </a:lnTo>
                <a:lnTo>
                  <a:pt x="46252" y="191510"/>
                </a:lnTo>
                <a:lnTo>
                  <a:pt x="25438" y="155795"/>
                </a:lnTo>
                <a:lnTo>
                  <a:pt x="22000" y="149723"/>
                </a:lnTo>
                <a:lnTo>
                  <a:pt x="14136" y="147657"/>
                </a:lnTo>
                <a:close/>
              </a:path>
              <a:path w="118110" h="263525">
                <a:moveTo>
                  <a:pt x="46286" y="191569"/>
                </a:moveTo>
                <a:lnTo>
                  <a:pt x="46286" y="238384"/>
                </a:lnTo>
                <a:lnTo>
                  <a:pt x="71652" y="238384"/>
                </a:lnTo>
                <a:lnTo>
                  <a:pt x="71652" y="232019"/>
                </a:lnTo>
                <a:lnTo>
                  <a:pt x="48006" y="232019"/>
                </a:lnTo>
                <a:lnTo>
                  <a:pt x="58942" y="213285"/>
                </a:lnTo>
                <a:lnTo>
                  <a:pt x="46286" y="191569"/>
                </a:lnTo>
                <a:close/>
              </a:path>
              <a:path w="118110" h="263525">
                <a:moveTo>
                  <a:pt x="103802" y="147657"/>
                </a:moveTo>
                <a:lnTo>
                  <a:pt x="95938" y="149723"/>
                </a:lnTo>
                <a:lnTo>
                  <a:pt x="92500" y="155795"/>
                </a:lnTo>
                <a:lnTo>
                  <a:pt x="71652" y="191510"/>
                </a:lnTo>
                <a:lnTo>
                  <a:pt x="71652" y="238384"/>
                </a:lnTo>
                <a:lnTo>
                  <a:pt x="73591" y="238384"/>
                </a:lnTo>
                <a:lnTo>
                  <a:pt x="114300" y="168505"/>
                </a:lnTo>
                <a:lnTo>
                  <a:pt x="117866" y="162507"/>
                </a:lnTo>
                <a:lnTo>
                  <a:pt x="115872" y="154661"/>
                </a:lnTo>
                <a:lnTo>
                  <a:pt x="109728" y="151223"/>
                </a:lnTo>
                <a:lnTo>
                  <a:pt x="103802" y="147657"/>
                </a:lnTo>
                <a:close/>
              </a:path>
              <a:path w="118110" h="263525">
                <a:moveTo>
                  <a:pt x="58942" y="213285"/>
                </a:moveTo>
                <a:lnTo>
                  <a:pt x="48006" y="232019"/>
                </a:lnTo>
                <a:lnTo>
                  <a:pt x="69860" y="232019"/>
                </a:lnTo>
                <a:lnTo>
                  <a:pt x="58942" y="213285"/>
                </a:lnTo>
                <a:close/>
              </a:path>
              <a:path w="118110" h="263525">
                <a:moveTo>
                  <a:pt x="71652" y="191510"/>
                </a:moveTo>
                <a:lnTo>
                  <a:pt x="58942" y="213285"/>
                </a:lnTo>
                <a:lnTo>
                  <a:pt x="69860" y="232019"/>
                </a:lnTo>
                <a:lnTo>
                  <a:pt x="71652" y="232019"/>
                </a:lnTo>
                <a:lnTo>
                  <a:pt x="71652" y="191510"/>
                </a:lnTo>
                <a:close/>
              </a:path>
              <a:path w="118110" h="263525">
                <a:moveTo>
                  <a:pt x="47932" y="119000"/>
                </a:moveTo>
                <a:lnTo>
                  <a:pt x="46286" y="119000"/>
                </a:lnTo>
                <a:lnTo>
                  <a:pt x="46286" y="191569"/>
                </a:lnTo>
                <a:lnTo>
                  <a:pt x="58942" y="213285"/>
                </a:lnTo>
                <a:lnTo>
                  <a:pt x="71618" y="191569"/>
                </a:lnTo>
                <a:lnTo>
                  <a:pt x="71652" y="144365"/>
                </a:lnTo>
                <a:lnTo>
                  <a:pt x="58942" y="144365"/>
                </a:lnTo>
                <a:lnTo>
                  <a:pt x="71652" y="131655"/>
                </a:lnTo>
                <a:lnTo>
                  <a:pt x="47932" y="131655"/>
                </a:lnTo>
                <a:lnTo>
                  <a:pt x="47932" y="119000"/>
                </a:lnTo>
                <a:close/>
              </a:path>
              <a:path w="118110" h="263525">
                <a:moveTo>
                  <a:pt x="71652" y="131655"/>
                </a:moveTo>
                <a:lnTo>
                  <a:pt x="58942" y="144365"/>
                </a:lnTo>
                <a:lnTo>
                  <a:pt x="71652" y="144365"/>
                </a:lnTo>
                <a:lnTo>
                  <a:pt x="71652" y="131655"/>
                </a:lnTo>
                <a:close/>
              </a:path>
              <a:path w="118110" h="263525">
                <a:moveTo>
                  <a:pt x="73298" y="119000"/>
                </a:moveTo>
                <a:lnTo>
                  <a:pt x="60569" y="119000"/>
                </a:lnTo>
                <a:lnTo>
                  <a:pt x="47932" y="131655"/>
                </a:lnTo>
                <a:lnTo>
                  <a:pt x="71652" y="131655"/>
                </a:lnTo>
                <a:lnTo>
                  <a:pt x="71652" y="144365"/>
                </a:lnTo>
                <a:lnTo>
                  <a:pt x="73298" y="144365"/>
                </a:lnTo>
                <a:lnTo>
                  <a:pt x="73298" y="119000"/>
                </a:lnTo>
                <a:close/>
              </a:path>
              <a:path w="118110" h="263525">
                <a:moveTo>
                  <a:pt x="73298" y="0"/>
                </a:moveTo>
                <a:lnTo>
                  <a:pt x="47932" y="0"/>
                </a:lnTo>
                <a:lnTo>
                  <a:pt x="47932" y="131655"/>
                </a:lnTo>
                <a:lnTo>
                  <a:pt x="60569" y="119000"/>
                </a:lnTo>
                <a:lnTo>
                  <a:pt x="73298" y="119000"/>
                </a:lnTo>
                <a:lnTo>
                  <a:pt x="7329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619585" y="2060590"/>
            <a:ext cx="2473325" cy="487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514984">
              <a:lnSpc>
                <a:spcPct val="100000"/>
              </a:lnSpc>
            </a:pP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Pathology;  </a:t>
            </a: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Cdk5/p25 is a</a:t>
            </a:r>
            <a:r>
              <a:rPr dirty="0" sz="16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therapeutic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19686" y="2548294"/>
            <a:ext cx="58864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target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299755" y="1323318"/>
            <a:ext cx="6313805" cy="487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>
                <a:solidFill>
                  <a:srgbClr val="000000"/>
                </a:solidFill>
              </a:rPr>
              <a:t>Sporadic </a:t>
            </a:r>
            <a:r>
              <a:rPr dirty="0" sz="3200">
                <a:solidFill>
                  <a:srgbClr val="000000"/>
                </a:solidFill>
              </a:rPr>
              <a:t>AD </a:t>
            </a:r>
            <a:r>
              <a:rPr dirty="0" sz="3200" spc="-5">
                <a:solidFill>
                  <a:srgbClr val="000000"/>
                </a:solidFill>
              </a:rPr>
              <a:t>model mouse; p25</a:t>
            </a:r>
            <a:r>
              <a:rPr dirty="0" sz="3200" spc="-285">
                <a:solidFill>
                  <a:srgbClr val="000000"/>
                </a:solidFill>
              </a:rPr>
              <a:t> </a:t>
            </a:r>
            <a:r>
              <a:rPr dirty="0" sz="3200" spc="-5">
                <a:solidFill>
                  <a:srgbClr val="000000"/>
                </a:solidFill>
              </a:rPr>
              <a:t>Tg</a:t>
            </a:r>
            <a:endParaRPr sz="3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4460" y="151413"/>
            <a:ext cx="7584440" cy="614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000" spc="-395" b="1" u="sng">
                <a:solidFill>
                  <a:srgbClr val="000000"/>
                </a:solidFill>
                <a:latin typeface="Tahoma"/>
                <a:cs typeface="Tahoma"/>
              </a:rPr>
              <a:t>p25  </a:t>
            </a:r>
            <a:r>
              <a:rPr dirty="0" sz="2000" spc="-350" b="1" u="sng">
                <a:solidFill>
                  <a:srgbClr val="000000"/>
                </a:solidFill>
                <a:latin typeface="Tahoma"/>
                <a:cs typeface="Tahoma"/>
              </a:rPr>
              <a:t>Transgenic  </a:t>
            </a:r>
            <a:r>
              <a:rPr dirty="0" sz="2000" spc="-375" b="1" u="sng">
                <a:solidFill>
                  <a:srgbClr val="000000"/>
                </a:solidFill>
                <a:latin typeface="Tahoma"/>
                <a:cs typeface="Tahoma"/>
              </a:rPr>
              <a:t>mice  </a:t>
            </a:r>
            <a:r>
              <a:rPr dirty="0" sz="2000" spc="-245" b="1" u="sng">
                <a:solidFill>
                  <a:srgbClr val="000000"/>
                </a:solidFill>
                <a:latin typeface="Tahoma"/>
                <a:cs typeface="Tahoma"/>
              </a:rPr>
              <a:t>- </a:t>
            </a:r>
            <a:r>
              <a:rPr dirty="0" sz="2000" spc="-520" b="1" u="sng">
                <a:solidFill>
                  <a:srgbClr val="000000"/>
                </a:solidFill>
                <a:latin typeface="Tahoma"/>
                <a:cs typeface="Tahoma"/>
              </a:rPr>
              <a:t>AD      </a:t>
            </a:r>
            <a:r>
              <a:rPr dirty="0" sz="2000" spc="-440" b="1" u="sng">
                <a:solidFill>
                  <a:srgbClr val="000000"/>
                </a:solidFill>
                <a:latin typeface="Tahoma"/>
                <a:cs typeface="Tahoma"/>
              </a:rPr>
              <a:t>mouse   </a:t>
            </a:r>
            <a:r>
              <a:rPr dirty="0" sz="2000" spc="-425" b="1" u="sng">
                <a:solidFill>
                  <a:srgbClr val="000000"/>
                </a:solidFill>
                <a:latin typeface="Tahoma"/>
                <a:cs typeface="Tahoma"/>
              </a:rPr>
              <a:t>model  </a:t>
            </a:r>
            <a:r>
              <a:rPr dirty="0" sz="2000" spc="-345" b="1" u="sng">
                <a:solidFill>
                  <a:srgbClr val="000000"/>
                </a:solidFill>
                <a:latin typeface="Tahoma"/>
                <a:cs typeface="Tahoma"/>
              </a:rPr>
              <a:t>in  </a:t>
            </a:r>
            <a:r>
              <a:rPr dirty="0" sz="2000" spc="-330" b="1" u="sng">
                <a:solidFill>
                  <a:srgbClr val="000000"/>
                </a:solidFill>
                <a:latin typeface="Tahoma"/>
                <a:cs typeface="Tahoma"/>
              </a:rPr>
              <a:t>collaboration </a:t>
            </a:r>
            <a:r>
              <a:rPr dirty="0" sz="2000" spc="-409" b="1" u="sng">
                <a:solidFill>
                  <a:srgbClr val="000000"/>
                </a:solidFill>
                <a:latin typeface="Tahoma"/>
                <a:cs typeface="Tahoma"/>
              </a:rPr>
              <a:t>with  </a:t>
            </a:r>
            <a:r>
              <a:rPr dirty="0" sz="2000" spc="-315" b="1" u="sng">
                <a:solidFill>
                  <a:srgbClr val="000000"/>
                </a:solidFill>
                <a:latin typeface="Tahoma"/>
                <a:cs typeface="Tahoma"/>
              </a:rPr>
              <a:t>Drs  </a:t>
            </a:r>
            <a:r>
              <a:rPr dirty="0" sz="2000" spc="-335" b="1" u="sng">
                <a:solidFill>
                  <a:srgbClr val="000000"/>
                </a:solidFill>
                <a:latin typeface="Tahoma"/>
                <a:cs typeface="Tahoma"/>
              </a:rPr>
              <a:t>Tsai  </a:t>
            </a:r>
            <a:r>
              <a:rPr dirty="0" sz="2000" spc="-434" b="1" u="sng">
                <a:solidFill>
                  <a:srgbClr val="000000"/>
                </a:solidFill>
                <a:latin typeface="Tahoma"/>
                <a:cs typeface="Tahoma"/>
              </a:rPr>
              <a:t>and </a:t>
            </a:r>
            <a:r>
              <a:rPr dirty="0" sz="2000" spc="-430" b="1" u="sng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sz="2000" spc="-375" b="1" u="sng">
                <a:solidFill>
                  <a:srgbClr val="000000"/>
                </a:solidFill>
                <a:latin typeface="Tahoma"/>
                <a:cs typeface="Tahoma"/>
              </a:rPr>
              <a:t>Kesavapany</a:t>
            </a:r>
            <a:r>
              <a:rPr dirty="0" sz="2000" spc="-375" b="1" u="sng">
                <a:solidFill>
                  <a:srgbClr val="000000"/>
                </a:solidFill>
                <a:latin typeface="Tahoma"/>
                <a:cs typeface="Tahoma"/>
              </a:rPr>
              <a:t>’</a:t>
            </a:r>
            <a:r>
              <a:rPr dirty="0" sz="2000" spc="-375" b="1" u="sng">
                <a:solidFill>
                  <a:srgbClr val="000000"/>
                </a:solidFill>
                <a:latin typeface="Tahoma"/>
                <a:cs typeface="Tahoma"/>
              </a:rPr>
              <a:t>s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2000" spc="-305" b="1" u="sng">
                <a:solidFill>
                  <a:srgbClr val="000000"/>
                </a:solidFill>
                <a:latin typeface="Tahoma"/>
                <a:cs typeface="Tahoma"/>
              </a:rPr>
              <a:t>laboratories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29000" y="4287010"/>
            <a:ext cx="1635124" cy="1291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86400" y="1295393"/>
            <a:ext cx="2211330" cy="137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1352549"/>
            <a:ext cx="1905006" cy="1390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877421" y="1591421"/>
            <a:ext cx="627380" cy="627380"/>
          </a:xfrm>
          <a:custGeom>
            <a:avLst/>
            <a:gdLst/>
            <a:ahLst/>
            <a:cxnLst/>
            <a:rect l="l" t="t" r="r" b="b"/>
            <a:pathLst>
              <a:path w="627379" h="627380">
                <a:moveTo>
                  <a:pt x="152009" y="0"/>
                </a:moveTo>
                <a:lnTo>
                  <a:pt x="0" y="152009"/>
                </a:lnTo>
                <a:lnTo>
                  <a:pt x="161574" y="313602"/>
                </a:lnTo>
                <a:lnTo>
                  <a:pt x="0" y="475122"/>
                </a:lnTo>
                <a:lnTo>
                  <a:pt x="152009" y="627132"/>
                </a:lnTo>
                <a:lnTo>
                  <a:pt x="313602" y="465612"/>
                </a:lnTo>
                <a:lnTo>
                  <a:pt x="617639" y="465612"/>
                </a:lnTo>
                <a:lnTo>
                  <a:pt x="465612" y="313602"/>
                </a:lnTo>
                <a:lnTo>
                  <a:pt x="617589" y="161574"/>
                </a:lnTo>
                <a:lnTo>
                  <a:pt x="313602" y="161574"/>
                </a:lnTo>
                <a:lnTo>
                  <a:pt x="152009" y="0"/>
                </a:lnTo>
                <a:close/>
              </a:path>
              <a:path w="627379" h="627380">
                <a:moveTo>
                  <a:pt x="617639" y="465612"/>
                </a:moveTo>
                <a:lnTo>
                  <a:pt x="313602" y="465612"/>
                </a:lnTo>
                <a:lnTo>
                  <a:pt x="475122" y="627132"/>
                </a:lnTo>
                <a:lnTo>
                  <a:pt x="627150" y="475122"/>
                </a:lnTo>
                <a:lnTo>
                  <a:pt x="617639" y="465612"/>
                </a:lnTo>
                <a:close/>
              </a:path>
              <a:path w="627379" h="627380">
                <a:moveTo>
                  <a:pt x="475122" y="0"/>
                </a:moveTo>
                <a:lnTo>
                  <a:pt x="313602" y="161574"/>
                </a:lnTo>
                <a:lnTo>
                  <a:pt x="617589" y="161574"/>
                </a:lnTo>
                <a:lnTo>
                  <a:pt x="627150" y="152009"/>
                </a:lnTo>
                <a:lnTo>
                  <a:pt x="4751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77421" y="1591421"/>
            <a:ext cx="627380" cy="627380"/>
          </a:xfrm>
          <a:custGeom>
            <a:avLst/>
            <a:gdLst/>
            <a:ahLst/>
            <a:cxnLst/>
            <a:rect l="l" t="t" r="r" b="b"/>
            <a:pathLst>
              <a:path w="627379" h="627380">
                <a:moveTo>
                  <a:pt x="0" y="152009"/>
                </a:moveTo>
                <a:lnTo>
                  <a:pt x="152009" y="0"/>
                </a:lnTo>
                <a:lnTo>
                  <a:pt x="313602" y="161574"/>
                </a:lnTo>
                <a:lnTo>
                  <a:pt x="475122" y="0"/>
                </a:lnTo>
                <a:lnTo>
                  <a:pt x="627150" y="152009"/>
                </a:lnTo>
                <a:lnTo>
                  <a:pt x="465612" y="313602"/>
                </a:lnTo>
                <a:lnTo>
                  <a:pt x="627150" y="475122"/>
                </a:lnTo>
                <a:lnTo>
                  <a:pt x="475122" y="627132"/>
                </a:lnTo>
                <a:lnTo>
                  <a:pt x="313602" y="465612"/>
                </a:lnTo>
                <a:lnTo>
                  <a:pt x="152009" y="627132"/>
                </a:lnTo>
                <a:lnTo>
                  <a:pt x="0" y="475122"/>
                </a:lnTo>
                <a:lnTo>
                  <a:pt x="161574" y="313602"/>
                </a:lnTo>
                <a:lnTo>
                  <a:pt x="0" y="152009"/>
                </a:lnTo>
                <a:close/>
              </a:path>
            </a:pathLst>
          </a:custGeom>
          <a:ln w="12699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187393" y="2895575"/>
            <a:ext cx="156845" cy="1219835"/>
          </a:xfrm>
          <a:custGeom>
            <a:avLst/>
            <a:gdLst/>
            <a:ahLst/>
            <a:cxnLst/>
            <a:rect l="l" t="t" r="r" b="b"/>
            <a:pathLst>
              <a:path w="156845" h="1219835">
                <a:moveTo>
                  <a:pt x="15098" y="1062431"/>
                </a:moveTo>
                <a:lnTo>
                  <a:pt x="8569" y="1064635"/>
                </a:lnTo>
                <a:lnTo>
                  <a:pt x="3367" y="1069253"/>
                </a:lnTo>
                <a:lnTo>
                  <a:pt x="449" y="1075307"/>
                </a:lnTo>
                <a:lnTo>
                  <a:pt x="0" y="1082005"/>
                </a:lnTo>
                <a:lnTo>
                  <a:pt x="2204" y="1088556"/>
                </a:lnTo>
                <a:lnTo>
                  <a:pt x="78282" y="1219370"/>
                </a:lnTo>
                <a:lnTo>
                  <a:pt x="98572" y="1184641"/>
                </a:lnTo>
                <a:lnTo>
                  <a:pt x="60781" y="1184641"/>
                </a:lnTo>
                <a:lnTo>
                  <a:pt x="60863" y="1119929"/>
                </a:lnTo>
                <a:lnTo>
                  <a:pt x="32416" y="1071000"/>
                </a:lnTo>
                <a:lnTo>
                  <a:pt x="27780" y="1065798"/>
                </a:lnTo>
                <a:lnTo>
                  <a:pt x="21754" y="1062880"/>
                </a:lnTo>
                <a:lnTo>
                  <a:pt x="15098" y="1062431"/>
                </a:lnTo>
                <a:close/>
              </a:path>
              <a:path w="156845" h="1219835">
                <a:moveTo>
                  <a:pt x="60863" y="1119929"/>
                </a:moveTo>
                <a:lnTo>
                  <a:pt x="60781" y="1184641"/>
                </a:lnTo>
                <a:lnTo>
                  <a:pt x="95711" y="1184641"/>
                </a:lnTo>
                <a:lnTo>
                  <a:pt x="95723" y="1175936"/>
                </a:lnTo>
                <a:lnTo>
                  <a:pt x="63140" y="1175790"/>
                </a:lnTo>
                <a:lnTo>
                  <a:pt x="78287" y="1149898"/>
                </a:lnTo>
                <a:lnTo>
                  <a:pt x="60863" y="1119929"/>
                </a:lnTo>
                <a:close/>
              </a:path>
              <a:path w="156845" h="1219835">
                <a:moveTo>
                  <a:pt x="141789" y="1062631"/>
                </a:moveTo>
                <a:lnTo>
                  <a:pt x="95819" y="1119929"/>
                </a:lnTo>
                <a:lnTo>
                  <a:pt x="95711" y="1184641"/>
                </a:lnTo>
                <a:lnTo>
                  <a:pt x="98572" y="1184641"/>
                </a:lnTo>
                <a:lnTo>
                  <a:pt x="154580" y="1088776"/>
                </a:lnTo>
                <a:lnTo>
                  <a:pt x="156826" y="1082205"/>
                </a:lnTo>
                <a:lnTo>
                  <a:pt x="156402" y="1075533"/>
                </a:lnTo>
                <a:lnTo>
                  <a:pt x="153513" y="1069516"/>
                </a:lnTo>
                <a:lnTo>
                  <a:pt x="148362" y="1064910"/>
                </a:lnTo>
                <a:lnTo>
                  <a:pt x="141789" y="1062631"/>
                </a:lnTo>
                <a:close/>
              </a:path>
              <a:path w="156845" h="1219835">
                <a:moveTo>
                  <a:pt x="78287" y="1149898"/>
                </a:moveTo>
                <a:lnTo>
                  <a:pt x="63140" y="1175790"/>
                </a:lnTo>
                <a:lnTo>
                  <a:pt x="93425" y="1175936"/>
                </a:lnTo>
                <a:lnTo>
                  <a:pt x="78287" y="1149898"/>
                </a:lnTo>
                <a:close/>
              </a:path>
              <a:path w="156845" h="1219835">
                <a:moveTo>
                  <a:pt x="95801" y="1119960"/>
                </a:moveTo>
                <a:lnTo>
                  <a:pt x="78287" y="1149898"/>
                </a:lnTo>
                <a:lnTo>
                  <a:pt x="93425" y="1175936"/>
                </a:lnTo>
                <a:lnTo>
                  <a:pt x="95723" y="1175936"/>
                </a:lnTo>
                <a:lnTo>
                  <a:pt x="95801" y="1119960"/>
                </a:lnTo>
                <a:close/>
              </a:path>
              <a:path w="156845" h="1219835">
                <a:moveTo>
                  <a:pt x="97357" y="0"/>
                </a:moveTo>
                <a:lnTo>
                  <a:pt x="62280" y="0"/>
                </a:lnTo>
                <a:lnTo>
                  <a:pt x="60881" y="1119960"/>
                </a:lnTo>
                <a:lnTo>
                  <a:pt x="78287" y="1149898"/>
                </a:lnTo>
                <a:lnTo>
                  <a:pt x="95801" y="1119960"/>
                </a:lnTo>
                <a:lnTo>
                  <a:pt x="9735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337387" y="956199"/>
            <a:ext cx="232854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0" b="1">
                <a:latin typeface="Calibri"/>
                <a:cs typeface="Calibri"/>
              </a:rPr>
              <a:t>B6;CBA-Tg(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Camk2a-tTA)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6140" y="879975"/>
            <a:ext cx="255143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C57BL/6-Tg(tetO-p25/GFP)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3560" y="2958088"/>
            <a:ext cx="3469004" cy="828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345">
                <a:latin typeface="Tahoma"/>
                <a:cs typeface="Tahoma"/>
              </a:rPr>
              <a:t>The </a:t>
            </a:r>
            <a:r>
              <a:rPr dirty="0" sz="1800" spc="-360" b="1">
                <a:latin typeface="Tahoma"/>
                <a:cs typeface="Tahoma"/>
              </a:rPr>
              <a:t>p25 </a:t>
            </a:r>
            <a:r>
              <a:rPr dirty="0" sz="1800" spc="-300" b="1">
                <a:latin typeface="Tahoma"/>
                <a:cs typeface="Tahoma"/>
              </a:rPr>
              <a:t>transgenic </a:t>
            </a:r>
            <a:r>
              <a:rPr dirty="0" sz="1800" spc="-350" b="1">
                <a:latin typeface="Tahoma"/>
                <a:cs typeface="Tahoma"/>
              </a:rPr>
              <a:t>mice </a:t>
            </a:r>
            <a:r>
              <a:rPr dirty="0" sz="1800" spc="-229">
                <a:latin typeface="Tahoma"/>
                <a:cs typeface="Tahoma"/>
              </a:rPr>
              <a:t>expressing </a:t>
            </a:r>
            <a:r>
              <a:rPr dirty="0" sz="1800" spc="-250">
                <a:latin typeface="Tahoma"/>
                <a:cs typeface="Tahoma"/>
              </a:rPr>
              <a:t>the </a:t>
            </a:r>
            <a:r>
              <a:rPr dirty="0" sz="1800" spc="-360" b="1">
                <a:latin typeface="Tahoma"/>
                <a:cs typeface="Tahoma"/>
              </a:rPr>
              <a:t>p25  </a:t>
            </a:r>
            <a:r>
              <a:rPr dirty="0" sz="1800" spc="-305" b="1">
                <a:latin typeface="Tahoma"/>
                <a:cs typeface="Tahoma"/>
              </a:rPr>
              <a:t>protein </a:t>
            </a:r>
            <a:r>
              <a:rPr dirty="0" sz="1800" spc="-235">
                <a:latin typeface="Tahoma"/>
                <a:cs typeface="Tahoma"/>
              </a:rPr>
              <a:t>bearing </a:t>
            </a:r>
            <a:r>
              <a:rPr dirty="0" sz="1800" spc="-270">
                <a:latin typeface="Tahoma"/>
                <a:cs typeface="Tahoma"/>
              </a:rPr>
              <a:t>a </a:t>
            </a:r>
            <a:r>
              <a:rPr dirty="0" sz="1800" spc="-220">
                <a:latin typeface="Tahoma"/>
                <a:cs typeface="Tahoma"/>
              </a:rPr>
              <a:t>carboxy-terminal </a:t>
            </a:r>
            <a:r>
              <a:rPr dirty="0" sz="1800" spc="-420" b="1">
                <a:latin typeface="Tahoma"/>
                <a:cs typeface="Tahoma"/>
              </a:rPr>
              <a:t>GFP </a:t>
            </a:r>
            <a:r>
              <a:rPr dirty="0" sz="1800" spc="-245">
                <a:latin typeface="Tahoma"/>
                <a:cs typeface="Tahoma"/>
              </a:rPr>
              <a:t>tag,  </a:t>
            </a:r>
            <a:r>
              <a:rPr dirty="0" sz="1800" spc="-260">
                <a:latin typeface="Tahoma"/>
                <a:cs typeface="Tahoma"/>
              </a:rPr>
              <a:t>under </a:t>
            </a:r>
            <a:r>
              <a:rPr dirty="0" sz="1800" spc="-250">
                <a:latin typeface="Tahoma"/>
                <a:cs typeface="Tahoma"/>
              </a:rPr>
              <a:t>the </a:t>
            </a:r>
            <a:r>
              <a:rPr dirty="0" sz="1800" spc="-195">
                <a:latin typeface="Tahoma"/>
                <a:cs typeface="Tahoma"/>
              </a:rPr>
              <a:t>control </a:t>
            </a:r>
            <a:r>
              <a:rPr dirty="0" sz="1800" spc="-225">
                <a:latin typeface="Tahoma"/>
                <a:cs typeface="Tahoma"/>
              </a:rPr>
              <a:t>of </a:t>
            </a:r>
            <a:r>
              <a:rPr dirty="0" sz="1800" spc="-250">
                <a:latin typeface="Tahoma"/>
                <a:cs typeface="Tahoma"/>
              </a:rPr>
              <a:t>the </a:t>
            </a:r>
            <a:r>
              <a:rPr dirty="0" sz="1800" spc="-280" b="1">
                <a:latin typeface="Tahoma"/>
                <a:cs typeface="Tahoma"/>
              </a:rPr>
              <a:t>tetracycline </a:t>
            </a:r>
            <a:r>
              <a:rPr dirty="0" sz="1800" spc="-275" b="1">
                <a:latin typeface="Tahoma"/>
                <a:cs typeface="Tahoma"/>
              </a:rPr>
              <a:t> </a:t>
            </a:r>
            <a:r>
              <a:rPr dirty="0" sz="1800" spc="-300" b="1">
                <a:latin typeface="Tahoma"/>
                <a:cs typeface="Tahoma"/>
              </a:rPr>
              <a:t>operator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80192" y="2805712"/>
            <a:ext cx="3614420" cy="1102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345">
                <a:latin typeface="Tahoma"/>
                <a:cs typeface="Tahoma"/>
              </a:rPr>
              <a:t>The </a:t>
            </a:r>
            <a:r>
              <a:rPr dirty="0" sz="1800" spc="-385" b="1">
                <a:latin typeface="Tahoma"/>
                <a:cs typeface="Tahoma"/>
              </a:rPr>
              <a:t>camk2a</a:t>
            </a:r>
            <a:r>
              <a:rPr dirty="0" sz="1800" spc="-245" b="1">
                <a:latin typeface="Tahoma"/>
                <a:cs typeface="Tahoma"/>
              </a:rPr>
              <a:t> </a:t>
            </a:r>
            <a:r>
              <a:rPr dirty="0" sz="1800" spc="-300" b="1">
                <a:latin typeface="Tahoma"/>
                <a:cs typeface="Tahoma"/>
              </a:rPr>
              <a:t>transgenic </a:t>
            </a:r>
            <a:r>
              <a:rPr dirty="0" sz="1800" spc="-350" b="1">
                <a:latin typeface="Tahoma"/>
                <a:cs typeface="Tahoma"/>
              </a:rPr>
              <a:t>mice </a:t>
            </a:r>
            <a:r>
              <a:rPr dirty="0" sz="1800" spc="-229">
                <a:latin typeface="Tahoma"/>
                <a:cs typeface="Tahoma"/>
              </a:rPr>
              <a:t>expressing </a:t>
            </a:r>
            <a:r>
              <a:rPr dirty="0" sz="1800" spc="-254">
                <a:latin typeface="Tahoma"/>
                <a:cs typeface="Tahoma"/>
              </a:rPr>
              <a:t>the  </a:t>
            </a:r>
            <a:r>
              <a:rPr dirty="0" sz="1800" spc="-285" b="1">
                <a:latin typeface="Tahoma"/>
                <a:cs typeface="Tahoma"/>
              </a:rPr>
              <a:t>tetracycline-controlled </a:t>
            </a:r>
            <a:r>
              <a:rPr dirty="0" sz="1800" spc="-280" b="1">
                <a:latin typeface="Tahoma"/>
                <a:cs typeface="Tahoma"/>
              </a:rPr>
              <a:t>transactivator </a:t>
            </a:r>
            <a:r>
              <a:rPr dirty="0" sz="1800" spc="-305" b="1">
                <a:latin typeface="Tahoma"/>
                <a:cs typeface="Tahoma"/>
              </a:rPr>
              <a:t>protein  </a:t>
            </a:r>
            <a:r>
              <a:rPr dirty="0" sz="1800" spc="-325" b="1">
                <a:latin typeface="Tahoma"/>
                <a:cs typeface="Tahoma"/>
              </a:rPr>
              <a:t>(tTA)  </a:t>
            </a:r>
            <a:r>
              <a:rPr dirty="0" sz="1800" spc="-260">
                <a:latin typeface="Tahoma"/>
                <a:cs typeface="Tahoma"/>
              </a:rPr>
              <a:t>under </a:t>
            </a:r>
            <a:r>
              <a:rPr dirty="0" sz="1800" spc="-210">
                <a:latin typeface="Tahoma"/>
                <a:cs typeface="Tahoma"/>
              </a:rPr>
              <a:t>regulatory </a:t>
            </a:r>
            <a:r>
              <a:rPr dirty="0" sz="1800" spc="-195">
                <a:latin typeface="Tahoma"/>
                <a:cs typeface="Tahoma"/>
              </a:rPr>
              <a:t>control </a:t>
            </a:r>
            <a:r>
              <a:rPr dirty="0" sz="1800" spc="-225">
                <a:latin typeface="Tahoma"/>
                <a:cs typeface="Tahoma"/>
              </a:rPr>
              <a:t>of</a:t>
            </a:r>
            <a:r>
              <a:rPr dirty="0" sz="1800" spc="-300">
                <a:latin typeface="Tahoma"/>
                <a:cs typeface="Tahoma"/>
              </a:rPr>
              <a:t> </a:t>
            </a:r>
            <a:r>
              <a:rPr dirty="0" sz="1800" spc="-250">
                <a:latin typeface="Tahoma"/>
                <a:cs typeface="Tahoma"/>
              </a:rPr>
              <a:t>the</a:t>
            </a:r>
            <a:endParaRPr sz="1800">
              <a:latin typeface="Tahoma"/>
              <a:cs typeface="Tahoma"/>
            </a:endParaRPr>
          </a:p>
          <a:p>
            <a:pPr marL="56515">
              <a:lnSpc>
                <a:spcPct val="100000"/>
              </a:lnSpc>
            </a:pPr>
            <a:r>
              <a:rPr dirty="0" sz="1800" spc="-190">
                <a:latin typeface="Tahoma"/>
                <a:cs typeface="Tahoma"/>
              </a:rPr>
              <a:t>forebrain-specific </a:t>
            </a:r>
            <a:r>
              <a:rPr dirty="0" sz="1800" spc="-409" b="1">
                <a:latin typeface="Tahoma"/>
                <a:cs typeface="Tahoma"/>
              </a:rPr>
              <a:t>Camk2a </a:t>
            </a:r>
            <a:r>
              <a:rPr dirty="0" sz="1800" spc="-325" b="1">
                <a:latin typeface="Tahoma"/>
                <a:cs typeface="Tahoma"/>
              </a:rPr>
              <a:t> </a:t>
            </a:r>
            <a:r>
              <a:rPr dirty="0" sz="1800" spc="-325" b="1">
                <a:latin typeface="Tahoma"/>
                <a:cs typeface="Tahoma"/>
              </a:rPr>
              <a:t>promoter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57207" y="5634204"/>
            <a:ext cx="3950970" cy="8712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0" b="1">
                <a:latin typeface="Calibri"/>
                <a:cs typeface="Calibri"/>
              </a:rPr>
              <a:t>Bi-Tg(tetO-p25/GFP/Camk2a-tTA)</a:t>
            </a:r>
            <a:endParaRPr sz="1800">
              <a:latin typeface="Calibri"/>
              <a:cs typeface="Calibri"/>
            </a:endParaRPr>
          </a:p>
          <a:p>
            <a:pPr algn="ctr" marL="92075">
              <a:lnSpc>
                <a:spcPct val="100000"/>
              </a:lnSpc>
              <a:spcBef>
                <a:spcPts val="265"/>
              </a:spcBef>
            </a:pPr>
            <a:r>
              <a:rPr dirty="0" sz="1800" spc="-254">
                <a:latin typeface="Tahoma"/>
                <a:cs typeface="Tahoma"/>
              </a:rPr>
              <a:t>Induction </a:t>
            </a:r>
            <a:r>
              <a:rPr dirty="0" sz="1800" spc="-225">
                <a:latin typeface="Tahoma"/>
                <a:cs typeface="Tahoma"/>
              </a:rPr>
              <a:t>of </a:t>
            </a:r>
            <a:r>
              <a:rPr dirty="0" sz="1800" spc="-285">
                <a:latin typeface="Tahoma"/>
                <a:cs typeface="Tahoma"/>
              </a:rPr>
              <a:t>p25 </a:t>
            </a:r>
            <a:r>
              <a:rPr dirty="0" sz="1800" spc="-225">
                <a:latin typeface="Tahoma"/>
                <a:cs typeface="Tahoma"/>
              </a:rPr>
              <a:t>expression  </a:t>
            </a:r>
            <a:r>
              <a:rPr dirty="0" sz="1800" spc="-215">
                <a:latin typeface="Tahoma"/>
                <a:cs typeface="Tahoma"/>
              </a:rPr>
              <a:t>at </a:t>
            </a:r>
            <a:r>
              <a:rPr dirty="0" sz="1800" spc="-250">
                <a:latin typeface="Tahoma"/>
                <a:cs typeface="Tahoma"/>
              </a:rPr>
              <a:t>the </a:t>
            </a:r>
            <a:r>
              <a:rPr dirty="0" sz="1800" spc="-285">
                <a:latin typeface="Tahoma"/>
                <a:cs typeface="Tahoma"/>
              </a:rPr>
              <a:t>age </a:t>
            </a:r>
            <a:r>
              <a:rPr dirty="0" sz="1800" spc="-225">
                <a:latin typeface="Tahoma"/>
                <a:cs typeface="Tahoma"/>
              </a:rPr>
              <a:t>of </a:t>
            </a:r>
            <a:r>
              <a:rPr dirty="0" sz="1800" spc="-450" b="1">
                <a:latin typeface="Tahoma"/>
                <a:cs typeface="Tahoma"/>
              </a:rPr>
              <a:t>6wk    </a:t>
            </a:r>
            <a:r>
              <a:rPr dirty="0" sz="1800" spc="-295">
                <a:latin typeface="Tahoma"/>
                <a:cs typeface="Tahoma"/>
              </a:rPr>
              <a:t>by </a:t>
            </a:r>
            <a:r>
              <a:rPr dirty="0" sz="1800" spc="-220">
                <a:latin typeface="Tahoma"/>
                <a:cs typeface="Tahoma"/>
              </a:rPr>
              <a:t> </a:t>
            </a:r>
            <a:r>
              <a:rPr dirty="0" sz="1800" spc="-254">
                <a:latin typeface="Tahoma"/>
                <a:cs typeface="Tahoma"/>
              </a:rPr>
              <a:t>the</a:t>
            </a:r>
            <a:endParaRPr sz="1800">
              <a:latin typeface="Tahoma"/>
              <a:cs typeface="Tahoma"/>
            </a:endParaRPr>
          </a:p>
          <a:p>
            <a:pPr algn="ctr" marL="80645">
              <a:lnSpc>
                <a:spcPct val="100000"/>
              </a:lnSpc>
              <a:spcBef>
                <a:spcPts val="70"/>
              </a:spcBef>
            </a:pPr>
            <a:r>
              <a:rPr dirty="0" sz="1800" spc="-335" b="1">
                <a:latin typeface="Tahoma"/>
                <a:cs typeface="Tahoma"/>
              </a:rPr>
              <a:t>removal  </a:t>
            </a:r>
            <a:r>
              <a:rPr dirty="0" sz="1800" spc="-310" b="1">
                <a:latin typeface="Tahoma"/>
                <a:cs typeface="Tahoma"/>
              </a:rPr>
              <a:t>of  </a:t>
            </a:r>
            <a:r>
              <a:rPr dirty="0" sz="1800" spc="-325" b="1">
                <a:latin typeface="Tahoma"/>
                <a:cs typeface="Tahoma"/>
              </a:rPr>
              <a:t>doxycycline  </a:t>
            </a:r>
            <a:r>
              <a:rPr dirty="0" sz="1800" spc="-315" b="1">
                <a:latin typeface="Tahoma"/>
                <a:cs typeface="Tahoma"/>
              </a:rPr>
              <a:t>in</a:t>
            </a:r>
            <a:r>
              <a:rPr dirty="0" sz="1800" spc="-285" b="1">
                <a:latin typeface="Tahoma"/>
                <a:cs typeface="Tahoma"/>
              </a:rPr>
              <a:t> </a:t>
            </a:r>
            <a:r>
              <a:rPr dirty="0" sz="1800" spc="-340" b="1">
                <a:latin typeface="Tahoma"/>
                <a:cs typeface="Tahoma"/>
              </a:rPr>
              <a:t>water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85800" y="1295377"/>
            <a:ext cx="1905635" cy="1524635"/>
          </a:xfrm>
          <a:custGeom>
            <a:avLst/>
            <a:gdLst/>
            <a:ahLst/>
            <a:cxnLst/>
            <a:rect l="l" t="t" r="r" b="b"/>
            <a:pathLst>
              <a:path w="1905635" h="1524635">
                <a:moveTo>
                  <a:pt x="0" y="1524046"/>
                </a:moveTo>
                <a:lnTo>
                  <a:pt x="1905024" y="1524046"/>
                </a:lnTo>
                <a:lnTo>
                  <a:pt x="1905024" y="0"/>
                </a:lnTo>
                <a:lnTo>
                  <a:pt x="0" y="0"/>
                </a:lnTo>
                <a:lnTo>
                  <a:pt x="0" y="1524046"/>
                </a:lnTo>
                <a:close/>
              </a:path>
            </a:pathLst>
          </a:custGeom>
          <a:ln w="38099">
            <a:solidFill>
              <a:srgbClr val="E46C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486400" y="1295375"/>
            <a:ext cx="2286000" cy="1448435"/>
          </a:xfrm>
          <a:custGeom>
            <a:avLst/>
            <a:gdLst/>
            <a:ahLst/>
            <a:cxnLst/>
            <a:rect l="l" t="t" r="r" b="b"/>
            <a:pathLst>
              <a:path w="2286000" h="1448435">
                <a:moveTo>
                  <a:pt x="0" y="1447824"/>
                </a:moveTo>
                <a:lnTo>
                  <a:pt x="2286000" y="1447824"/>
                </a:lnTo>
                <a:lnTo>
                  <a:pt x="2286000" y="0"/>
                </a:lnTo>
                <a:lnTo>
                  <a:pt x="0" y="0"/>
                </a:lnTo>
                <a:lnTo>
                  <a:pt x="0" y="1447824"/>
                </a:lnTo>
                <a:close/>
              </a:path>
            </a:pathLst>
          </a:custGeom>
          <a:ln w="38099">
            <a:solidFill>
              <a:srgbClr val="E46C0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352775" y="4230742"/>
            <a:ext cx="1828800" cy="1408430"/>
          </a:xfrm>
          <a:custGeom>
            <a:avLst/>
            <a:gdLst/>
            <a:ahLst/>
            <a:cxnLst/>
            <a:rect l="l" t="t" r="r" b="b"/>
            <a:pathLst>
              <a:path w="1828800" h="1408429">
                <a:moveTo>
                  <a:pt x="0" y="1408033"/>
                </a:moveTo>
                <a:lnTo>
                  <a:pt x="1828800" y="1408033"/>
                </a:lnTo>
                <a:lnTo>
                  <a:pt x="1828800" y="0"/>
                </a:lnTo>
                <a:lnTo>
                  <a:pt x="0" y="0"/>
                </a:lnTo>
                <a:lnTo>
                  <a:pt x="0" y="1408033"/>
                </a:lnTo>
                <a:close/>
              </a:path>
            </a:pathLst>
          </a:custGeom>
          <a:ln w="38099">
            <a:solidFill>
              <a:srgbClr val="E46C09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272" y="1169178"/>
            <a:ext cx="6895465" cy="3686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81660">
              <a:lnSpc>
                <a:spcPct val="100000"/>
              </a:lnSpc>
              <a:tabLst>
                <a:tab pos="5455285" algn="l"/>
              </a:tabLst>
            </a:pP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dirty="0" sz="2400" spc="-10" b="1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enotypi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dirty="0" sz="2400" spc="-4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35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xp</a:t>
            </a:r>
            <a:r>
              <a:rPr dirty="0" sz="2400" spc="-30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z="2400" spc="5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sion</a:t>
            </a:r>
            <a:r>
              <a:rPr dirty="0" sz="2400" spc="-7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of</a:t>
            </a:r>
            <a:r>
              <a:rPr dirty="0" sz="24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25</a:t>
            </a:r>
            <a:r>
              <a:rPr dirty="0" sz="2400" spc="-17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r>
              <a:rPr dirty="0" sz="2400" spc="-6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AD</a:t>
            </a:r>
            <a:r>
              <a:rPr dirty="0" sz="2400" spc="-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m</a:t>
            </a:r>
            <a:r>
              <a:rPr dirty="0" sz="2400" spc="5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del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mouse </a:t>
            </a:r>
            <a:r>
              <a:rPr dirty="0" sz="2400" spc="-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include:</a:t>
            </a:r>
            <a:endParaRPr sz="2400">
              <a:latin typeface="Calibri"/>
              <a:cs typeface="Calibri"/>
            </a:endParaRPr>
          </a:p>
          <a:p>
            <a:pPr marL="1383665">
              <a:lnSpc>
                <a:spcPct val="100000"/>
              </a:lnSpc>
              <a:buFont typeface="Arial"/>
              <a:buChar char="•"/>
              <a:tabLst>
                <a:tab pos="1559560" algn="l"/>
              </a:tabLst>
            </a:pP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p25</a:t>
            </a:r>
            <a:r>
              <a:rPr dirty="0" sz="2400" spc="-10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Calibri"/>
                <a:cs typeface="Calibri"/>
              </a:rPr>
              <a:t>expression</a:t>
            </a:r>
            <a:endParaRPr sz="2400">
              <a:latin typeface="Calibri"/>
              <a:cs typeface="Calibri"/>
            </a:endParaRPr>
          </a:p>
          <a:p>
            <a:pPr marL="1627505" indent="-243840">
              <a:lnSpc>
                <a:spcPct val="100000"/>
              </a:lnSpc>
              <a:buFont typeface="Arial"/>
              <a:buChar char="•"/>
              <a:tabLst>
                <a:tab pos="1628139" algn="l"/>
              </a:tabLst>
            </a:pP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Cdk5</a:t>
            </a:r>
            <a:r>
              <a:rPr dirty="0" sz="2400" spc="-9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Hyperactivity</a:t>
            </a:r>
            <a:endParaRPr sz="2400">
              <a:latin typeface="Calibri"/>
              <a:cs typeface="Calibri"/>
            </a:endParaRPr>
          </a:p>
          <a:p>
            <a:pPr marL="1558925" indent="-175260">
              <a:lnSpc>
                <a:spcPct val="100000"/>
              </a:lnSpc>
              <a:buFont typeface="Arial"/>
              <a:buChar char="•"/>
              <a:tabLst>
                <a:tab pos="1559560" algn="l"/>
              </a:tabLst>
            </a:pP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β 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plaques</a:t>
            </a:r>
            <a:r>
              <a:rPr dirty="0" sz="2400" spc="-5" b="1">
                <a:solidFill>
                  <a:srgbClr val="FF0000"/>
                </a:solidFill>
                <a:latin typeface="Calibri"/>
                <a:cs typeface="Calibri"/>
              </a:rPr>
              <a:t>, </a:t>
            </a:r>
            <a:r>
              <a:rPr dirty="0" sz="2400" spc="-10" b="1">
                <a:solidFill>
                  <a:srgbClr val="FF0000"/>
                </a:solidFill>
                <a:latin typeface="Calibri"/>
                <a:cs typeface="Calibri"/>
              </a:rPr>
              <a:t>Amyloid</a:t>
            </a:r>
            <a:r>
              <a:rPr dirty="0" sz="2400" spc="-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FF0000"/>
                </a:solidFill>
                <a:latin typeface="Calibri"/>
                <a:cs typeface="Calibri"/>
              </a:rPr>
              <a:t>plaques</a:t>
            </a:r>
            <a:endParaRPr sz="2400">
              <a:latin typeface="Calibri"/>
              <a:cs typeface="Calibri"/>
            </a:endParaRPr>
          </a:p>
          <a:p>
            <a:pPr marL="1383665" marR="5080">
              <a:lnSpc>
                <a:spcPct val="100000"/>
              </a:lnSpc>
              <a:buFont typeface="Arial"/>
              <a:buChar char="•"/>
              <a:tabLst>
                <a:tab pos="1559560" algn="l"/>
                <a:tab pos="6621145" algn="l"/>
              </a:tabLst>
            </a:pPr>
            <a:r>
              <a:rPr dirty="0" sz="2400" spc="-55" b="1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yperp</a:t>
            </a:r>
            <a:r>
              <a:rPr dirty="0" sz="2400" spc="-15" b="1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osp</a:t>
            </a:r>
            <a:r>
              <a:rPr dirty="0" sz="2400" spc="-10" b="1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z="2400" spc="10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yl</a:t>
            </a:r>
            <a:r>
              <a:rPr dirty="0" sz="2400" spc="-25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tion</a:t>
            </a:r>
            <a:r>
              <a:rPr dirty="0" sz="2400" spc="-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dirty="0" sz="2400" spc="-7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z="2400" spc="20" b="1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r>
              <a:rPr dirty="0" sz="2400" spc="-25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z="2400" spc="-30" b="1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r>
              <a:rPr dirty="0" sz="2400" spc="-25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tion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240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400" spc="-50" b="1">
                <a:solidFill>
                  <a:srgbClr val="0000FF"/>
                </a:solidFill>
                <a:latin typeface="Calibri"/>
                <a:cs typeface="Calibri"/>
              </a:rPr>
              <a:t>Tau, </a:t>
            </a:r>
            <a:r>
              <a:rPr dirty="0" sz="2400" spc="-40" b="1">
                <a:solidFill>
                  <a:srgbClr val="FF0000"/>
                </a:solidFill>
                <a:latin typeface="Calibri"/>
                <a:cs typeface="Calibri"/>
              </a:rPr>
              <a:t>NFTs 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dirty="0" sz="2400" spc="-1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FF0000"/>
                </a:solidFill>
                <a:latin typeface="Calibri"/>
                <a:cs typeface="Calibri"/>
              </a:rPr>
              <a:t>NFPs</a:t>
            </a:r>
            <a:endParaRPr sz="2400">
              <a:latin typeface="Calibri"/>
              <a:cs typeface="Calibri"/>
            </a:endParaRPr>
          </a:p>
          <a:p>
            <a:pPr marL="1383665" marR="139700">
              <a:lnSpc>
                <a:spcPct val="100000"/>
              </a:lnSpc>
              <a:buFont typeface="Arial"/>
              <a:buChar char="•"/>
              <a:tabLst>
                <a:tab pos="1559560" algn="l"/>
              </a:tabLst>
            </a:pP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Neuroinflammation </a:t>
            </a:r>
            <a:r>
              <a:rPr dirty="0" sz="2400" spc="-10" b="1">
                <a:solidFill>
                  <a:srgbClr val="0000FF"/>
                </a:solidFill>
                <a:latin typeface="Calibri"/>
                <a:cs typeface="Calibri"/>
              </a:rPr>
              <a:t>(activated</a:t>
            </a:r>
            <a:r>
              <a:rPr dirty="0" sz="2400" spc="-9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Calibri"/>
                <a:cs typeface="Calibri"/>
              </a:rPr>
              <a:t>astrocytes  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dirty="0" sz="2400" spc="-9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microglia)</a:t>
            </a:r>
            <a:endParaRPr sz="2400">
              <a:latin typeface="Calibri"/>
              <a:cs typeface="Calibri"/>
            </a:endParaRPr>
          </a:p>
          <a:p>
            <a:pPr marL="1558925" indent="-175260">
              <a:lnSpc>
                <a:spcPct val="100000"/>
              </a:lnSpc>
              <a:buFont typeface="Arial"/>
              <a:buChar char="•"/>
              <a:tabLst>
                <a:tab pos="1559560" algn="l"/>
              </a:tabLst>
            </a:pPr>
            <a:r>
              <a:rPr dirty="0" sz="2400" spc="-10" b="1">
                <a:solidFill>
                  <a:srgbClr val="0000FF"/>
                </a:solidFill>
                <a:latin typeface="Calibri"/>
                <a:cs typeface="Calibri"/>
              </a:rPr>
              <a:t>behavioral</a:t>
            </a:r>
            <a:r>
              <a:rPr dirty="0" sz="2400" spc="-10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00FF"/>
                </a:solidFill>
                <a:latin typeface="Calibri"/>
                <a:cs typeface="Calibri"/>
              </a:rPr>
              <a:t>defects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65312" y="2592999"/>
            <a:ext cx="6395720" cy="1118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latin typeface="Arial"/>
                <a:cs typeface="Arial"/>
              </a:rPr>
              <a:t>Can TFP5 treatment prevent AD</a:t>
            </a:r>
            <a:r>
              <a:rPr dirty="0" sz="2400" spc="-5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phenotypes</a:t>
            </a:r>
            <a:endParaRPr sz="2400">
              <a:latin typeface="Arial"/>
              <a:cs typeface="Arial"/>
            </a:endParaRPr>
          </a:p>
          <a:p>
            <a:pPr algn="ctr" marR="309245">
              <a:lnSpc>
                <a:spcPct val="100000"/>
              </a:lnSpc>
            </a:pPr>
            <a:r>
              <a:rPr dirty="0" sz="2400" b="1">
                <a:latin typeface="Arial"/>
                <a:cs typeface="Arial"/>
              </a:rPr>
              <a:t>in </a:t>
            </a:r>
            <a:r>
              <a:rPr dirty="0" sz="2400" spc="-5" b="1">
                <a:latin typeface="Arial"/>
                <a:cs typeface="Arial"/>
              </a:rPr>
              <a:t>sporadic </a:t>
            </a:r>
            <a:r>
              <a:rPr dirty="0" sz="2400" b="1">
                <a:latin typeface="Arial"/>
                <a:cs typeface="Arial"/>
              </a:rPr>
              <a:t>AD </a:t>
            </a:r>
            <a:r>
              <a:rPr dirty="0" sz="2400" spc="-5" b="1">
                <a:latin typeface="Arial"/>
                <a:cs typeface="Arial"/>
              </a:rPr>
              <a:t>model</a:t>
            </a:r>
            <a:r>
              <a:rPr dirty="0" sz="2400" spc="-14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(p25Tg)</a:t>
            </a:r>
            <a:endParaRPr sz="2400">
              <a:latin typeface="Arial"/>
              <a:cs typeface="Arial"/>
            </a:endParaRPr>
          </a:p>
          <a:p>
            <a:pPr algn="ctr" marR="226060">
              <a:lnSpc>
                <a:spcPct val="100000"/>
              </a:lnSpc>
            </a:pPr>
            <a:r>
              <a:rPr dirty="0" sz="2400" spc="-5" b="1">
                <a:latin typeface="Arial"/>
                <a:cs typeface="Arial"/>
              </a:rPr>
              <a:t>mice?. </a:t>
            </a:r>
            <a:r>
              <a:rPr dirty="0" sz="2400" spc="-5" b="1">
                <a:solidFill>
                  <a:srgbClr val="1F487C"/>
                </a:solidFill>
                <a:latin typeface="Arial"/>
                <a:cs typeface="Arial"/>
              </a:rPr>
              <a:t>A </a:t>
            </a:r>
            <a:r>
              <a:rPr dirty="0" sz="2400" b="1">
                <a:solidFill>
                  <a:srgbClr val="1F487C"/>
                </a:solidFill>
                <a:latin typeface="Arial"/>
                <a:cs typeface="Arial"/>
              </a:rPr>
              <a:t>Proof of</a:t>
            </a:r>
            <a:r>
              <a:rPr dirty="0" sz="2400" spc="-235" b="1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1F487C"/>
                </a:solidFill>
                <a:latin typeface="Arial"/>
                <a:cs typeface="Arial"/>
              </a:rPr>
              <a:t>concept.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63" y="663959"/>
            <a:ext cx="8395335" cy="8534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63645" marR="5080" indent="-3751579">
              <a:lnSpc>
                <a:spcPct val="100000"/>
              </a:lnSpc>
              <a:tabLst>
                <a:tab pos="6926580" algn="l"/>
              </a:tabLst>
            </a:pP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Can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TFP5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reduce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AD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phenotypes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in  </a:t>
            </a:r>
            <a:r>
              <a:rPr dirty="0" sz="2800" spc="16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P25</a:t>
            </a:r>
            <a:r>
              <a:rPr dirty="0" sz="2800" spc="22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800" spc="-110" b="1">
                <a:solidFill>
                  <a:srgbClr val="0000FF"/>
                </a:solidFill>
                <a:latin typeface="Calibri"/>
                <a:cs typeface="Calibri"/>
              </a:rPr>
              <a:t>Tg</a:t>
            </a:r>
            <a:r>
              <a:rPr dirty="0" sz="2800" spc="-110" b="1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AD</a:t>
            </a:r>
            <a:r>
              <a:rPr dirty="0" sz="2800" spc="-7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model </a:t>
            </a:r>
            <a:r>
              <a:rPr dirty="0" sz="2800" spc="-1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mice?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815" y="1521221"/>
            <a:ext cx="8829040" cy="44183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424180" algn="l"/>
                <a:tab pos="2795270" algn="l"/>
                <a:tab pos="6136005" algn="l"/>
              </a:tabLst>
            </a:pPr>
            <a:r>
              <a:rPr dirty="0" sz="2400" spc="-10">
                <a:latin typeface="Calibri"/>
                <a:cs typeface="Calibri"/>
              </a:rPr>
              <a:t>Five </a:t>
            </a:r>
            <a:r>
              <a:rPr dirty="0" sz="2400" spc="-15">
                <a:latin typeface="Calibri"/>
                <a:cs typeface="Calibri"/>
              </a:rPr>
              <a:t>groups </a:t>
            </a:r>
            <a:r>
              <a:rPr dirty="0" sz="2400" spc="-10">
                <a:latin typeface="Calibri"/>
                <a:cs typeface="Calibri"/>
              </a:rPr>
              <a:t>of </a:t>
            </a:r>
            <a:r>
              <a:rPr dirty="0" sz="2400">
                <a:latin typeface="Calibri"/>
                <a:cs typeface="Calibri"/>
              </a:rPr>
              <a:t>mice </a:t>
            </a:r>
            <a:r>
              <a:rPr dirty="0" sz="2400" spc="-15">
                <a:latin typeface="Calibri"/>
                <a:cs typeface="Calibri"/>
              </a:rPr>
              <a:t>were </a:t>
            </a:r>
            <a:r>
              <a:rPr dirty="0" sz="2400" spc="-5">
                <a:latin typeface="Calibri"/>
                <a:cs typeface="Calibri"/>
              </a:rPr>
              <a:t>injected </a:t>
            </a:r>
            <a:r>
              <a:rPr dirty="0" sz="2400" spc="4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either</a:t>
            </a:r>
            <a:r>
              <a:rPr dirty="0" sz="2400" spc="1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with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 spc="-5">
                <a:latin typeface="Calibri"/>
                <a:cs typeface="Calibri"/>
              </a:rPr>
              <a:t>saline,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TFP5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or 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Calibri"/>
                <a:cs typeface="Calibri"/>
              </a:rPr>
              <a:t>scrambled  </a:t>
            </a:r>
            <a:r>
              <a:rPr dirty="0" sz="2400" spc="6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peptide</a:t>
            </a:r>
            <a:r>
              <a:rPr dirty="0" sz="2400" spc="-5">
                <a:latin typeface="Times New Roman"/>
                <a:cs typeface="Times New Roman"/>
              </a:rPr>
              <a:t>	</a:t>
            </a:r>
            <a:r>
              <a:rPr dirty="0" sz="2400" spc="-10">
                <a:latin typeface="Calibri"/>
                <a:cs typeface="Calibri"/>
              </a:rPr>
              <a:t>starting </a:t>
            </a:r>
            <a:r>
              <a:rPr dirty="0" sz="2400" spc="-10">
                <a:latin typeface="Calibri"/>
                <a:cs typeface="Calibri"/>
              </a:rPr>
              <a:t>after </a:t>
            </a:r>
            <a:r>
              <a:rPr dirty="0" sz="2400">
                <a:latin typeface="Calibri"/>
                <a:cs typeface="Calibri"/>
              </a:rPr>
              <a:t>12 </a:t>
            </a:r>
            <a:r>
              <a:rPr dirty="0" sz="2400" spc="-10">
                <a:latin typeface="Calibri"/>
                <a:cs typeface="Calibri"/>
              </a:rPr>
              <a:t>weeks </a:t>
            </a:r>
            <a:r>
              <a:rPr dirty="0" sz="2400" spc="-5">
                <a:latin typeface="Calibri"/>
                <a:cs typeface="Calibri"/>
              </a:rPr>
              <a:t>on </a:t>
            </a:r>
            <a:r>
              <a:rPr dirty="0" sz="2400" spc="-30">
                <a:latin typeface="Calibri"/>
                <a:cs typeface="Calibri"/>
              </a:rPr>
              <a:t>DOX </a:t>
            </a:r>
            <a:r>
              <a:rPr dirty="0" sz="2400" spc="-15">
                <a:latin typeface="Calibri"/>
                <a:cs typeface="Calibri"/>
              </a:rPr>
              <a:t>followed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by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6wks 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5">
                <a:latin typeface="Calibri"/>
                <a:cs typeface="Calibri"/>
              </a:rPr>
              <a:t>off </a:t>
            </a:r>
            <a:r>
              <a:rPr dirty="0" sz="2400" spc="-30">
                <a:latin typeface="Calibri"/>
                <a:cs typeface="Calibri"/>
              </a:rPr>
              <a:t>DOX </a:t>
            </a:r>
            <a:r>
              <a:rPr dirty="0" sz="2400" spc="-5">
                <a:latin typeface="Calibri"/>
                <a:cs typeface="Calibri"/>
              </a:rPr>
              <a:t>during </a:t>
            </a:r>
            <a:r>
              <a:rPr dirty="0" sz="2400">
                <a:latin typeface="Calibri"/>
                <a:cs typeface="Calibri"/>
              </a:rPr>
              <a:t>which </a:t>
            </a:r>
            <a:r>
              <a:rPr dirty="0" sz="2400">
                <a:latin typeface="Calibri"/>
                <a:cs typeface="Calibri"/>
              </a:rPr>
              <a:t>the </a:t>
            </a:r>
            <a:r>
              <a:rPr dirty="0" sz="2400">
                <a:latin typeface="Calibri"/>
                <a:cs typeface="Calibri"/>
              </a:rPr>
              <a:t>AD </a:t>
            </a:r>
            <a:r>
              <a:rPr dirty="0" sz="2400" spc="-5">
                <a:latin typeface="Calibri"/>
                <a:cs typeface="Calibri"/>
              </a:rPr>
              <a:t>phenotypes </a:t>
            </a:r>
            <a:r>
              <a:rPr dirty="0" sz="2400" spc="-15">
                <a:latin typeface="Calibri"/>
                <a:cs typeface="Calibri"/>
              </a:rPr>
              <a:t>are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expressed.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24180" indent="-411480">
              <a:lnSpc>
                <a:spcPct val="100000"/>
              </a:lnSpc>
              <a:buFont typeface="Wingdings"/>
              <a:buChar char=""/>
              <a:tabLst>
                <a:tab pos="424180" algn="l"/>
              </a:tabLst>
            </a:pPr>
            <a:r>
              <a:rPr dirty="0" sz="2400" spc="-15">
                <a:latin typeface="Calibri"/>
                <a:cs typeface="Calibri"/>
              </a:rPr>
              <a:t>For </a:t>
            </a:r>
            <a:r>
              <a:rPr dirty="0" sz="2400" spc="-5">
                <a:latin typeface="Calibri"/>
                <a:cs typeface="Calibri"/>
              </a:rPr>
              <a:t>six </a:t>
            </a:r>
            <a:r>
              <a:rPr dirty="0" sz="2400" spc="-10">
                <a:latin typeface="Calibri"/>
                <a:cs typeface="Calibri"/>
              </a:rPr>
              <a:t>weeks, </a:t>
            </a:r>
            <a:r>
              <a:rPr dirty="0" sz="2400">
                <a:latin typeface="Calibri"/>
                <a:cs typeface="Calibri"/>
              </a:rPr>
              <a:t>all </a:t>
            </a:r>
            <a:r>
              <a:rPr dirty="0" sz="2400" spc="-5">
                <a:latin typeface="Calibri"/>
                <a:cs typeface="Calibri"/>
              </a:rPr>
              <a:t>injections </a:t>
            </a:r>
            <a:r>
              <a:rPr dirty="0" sz="2400" spc="-15">
                <a:latin typeface="Calibri"/>
                <a:cs typeface="Calibri"/>
              </a:rPr>
              <a:t>were </a:t>
            </a:r>
            <a:r>
              <a:rPr dirty="0" sz="2400" spc="-10">
                <a:latin typeface="Calibri"/>
                <a:cs typeface="Calibri"/>
              </a:rPr>
              <a:t>given </a:t>
            </a:r>
            <a:r>
              <a:rPr dirty="0" sz="2400">
                <a:latin typeface="Calibri"/>
                <a:cs typeface="Calibri"/>
              </a:rPr>
              <a:t>3 </a:t>
            </a:r>
            <a:r>
              <a:rPr dirty="0" sz="2400">
                <a:latin typeface="Calibri"/>
                <a:cs typeface="Calibri"/>
              </a:rPr>
              <a:t>times </a:t>
            </a:r>
            <a:r>
              <a:rPr dirty="0" sz="2400" spc="-5">
                <a:latin typeface="Calibri"/>
                <a:cs typeface="Calibri"/>
              </a:rPr>
              <a:t>every </a:t>
            </a:r>
            <a:r>
              <a:rPr dirty="0" sz="2400" spc="-5">
                <a:latin typeface="Calibri"/>
                <a:cs typeface="Calibri"/>
              </a:rPr>
              <a:t>week </a:t>
            </a:r>
            <a:r>
              <a:rPr dirty="0" sz="2400" spc="-5">
                <a:latin typeface="Calibri"/>
                <a:cs typeface="Calibri"/>
              </a:rPr>
              <a:t>i.e.,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18</a:t>
            </a:r>
            <a:endParaRPr sz="24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400" spc="-5">
                <a:latin typeface="Calibri"/>
                <a:cs typeface="Calibri"/>
              </a:rPr>
              <a:t>injections </a:t>
            </a:r>
            <a:r>
              <a:rPr dirty="0" sz="2400">
                <a:latin typeface="Calibri"/>
                <a:cs typeface="Calibri"/>
              </a:rPr>
              <a:t>in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total.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marR="71755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After </a:t>
            </a:r>
            <a:r>
              <a:rPr dirty="0" sz="2400" spc="-10">
                <a:latin typeface="Calibri"/>
                <a:cs typeface="Calibri"/>
              </a:rPr>
              <a:t>treatment, </a:t>
            </a:r>
            <a:r>
              <a:rPr dirty="0" sz="2400">
                <a:latin typeface="Calibri"/>
                <a:cs typeface="Calibri"/>
              </a:rPr>
              <a:t>Y </a:t>
            </a:r>
            <a:r>
              <a:rPr dirty="0" sz="2400" spc="-15">
                <a:latin typeface="Calibri"/>
                <a:cs typeface="Calibri"/>
              </a:rPr>
              <a:t>maze </a:t>
            </a:r>
            <a:r>
              <a:rPr dirty="0" sz="2400">
                <a:latin typeface="Calibri"/>
                <a:cs typeface="Calibri"/>
              </a:rPr>
              <a:t>and </a:t>
            </a:r>
            <a:r>
              <a:rPr dirty="0" sz="2400" spc="-15">
                <a:latin typeface="Calibri"/>
                <a:cs typeface="Calibri"/>
              </a:rPr>
              <a:t>rota-rod </a:t>
            </a:r>
            <a:r>
              <a:rPr dirty="0" sz="2400">
                <a:latin typeface="Calibri"/>
                <a:cs typeface="Calibri"/>
              </a:rPr>
              <a:t>and </a:t>
            </a:r>
            <a:r>
              <a:rPr dirty="0" sz="2400" spc="-5">
                <a:latin typeface="Calibri"/>
                <a:cs typeface="Calibri"/>
              </a:rPr>
              <a:t>other </a:t>
            </a:r>
            <a:r>
              <a:rPr dirty="0" sz="2400" spc="-15">
                <a:latin typeface="Calibri"/>
                <a:cs typeface="Calibri"/>
              </a:rPr>
              <a:t>behavioral </a:t>
            </a:r>
            <a:r>
              <a:rPr dirty="0" sz="2400" spc="-5">
                <a:latin typeface="Calibri"/>
                <a:cs typeface="Calibri"/>
              </a:rPr>
              <a:t>studies  </a:t>
            </a:r>
            <a:r>
              <a:rPr dirty="0" sz="2400" spc="-15">
                <a:latin typeface="Calibri"/>
                <a:cs typeface="Calibri"/>
              </a:rPr>
              <a:t>were </a:t>
            </a:r>
            <a:r>
              <a:rPr dirty="0" sz="2400" spc="-5">
                <a:latin typeface="Calibri"/>
                <a:cs typeface="Calibri"/>
              </a:rPr>
              <a:t>carried </a:t>
            </a:r>
            <a:r>
              <a:rPr dirty="0" sz="2400" spc="-5">
                <a:latin typeface="Calibri"/>
                <a:cs typeface="Calibri"/>
              </a:rPr>
              <a:t>out </a:t>
            </a:r>
            <a:r>
              <a:rPr dirty="0" sz="2400" spc="-25">
                <a:latin typeface="Calibri"/>
                <a:cs typeface="Calibri"/>
              </a:rPr>
              <a:t>before </a:t>
            </a:r>
            <a:r>
              <a:rPr dirty="0" sz="2400">
                <a:latin typeface="Calibri"/>
                <a:cs typeface="Calibri"/>
              </a:rPr>
              <a:t>animals </a:t>
            </a:r>
            <a:r>
              <a:rPr dirty="0" sz="2400" spc="-15">
                <a:latin typeface="Calibri"/>
                <a:cs typeface="Calibri"/>
              </a:rPr>
              <a:t>were </a:t>
            </a:r>
            <a:r>
              <a:rPr dirty="0" sz="2400" spc="-5">
                <a:latin typeface="Calibri"/>
                <a:cs typeface="Calibri"/>
              </a:rPr>
              <a:t>sacrificed </a:t>
            </a:r>
            <a:r>
              <a:rPr dirty="0" sz="2400" spc="-20">
                <a:latin typeface="Calibri"/>
                <a:cs typeface="Calibri"/>
              </a:rPr>
              <a:t>for </a:t>
            </a:r>
            <a:r>
              <a:rPr dirty="0" sz="2400" spc="-5">
                <a:latin typeface="Calibri"/>
                <a:cs typeface="Calibri"/>
              </a:rPr>
              <a:t>biochemical </a:t>
            </a:r>
            <a:r>
              <a:rPr dirty="0" sz="2400">
                <a:latin typeface="Calibri"/>
                <a:cs typeface="Calibri"/>
              </a:rPr>
              <a:t>and  </a:t>
            </a:r>
            <a:r>
              <a:rPr dirty="0" sz="2400">
                <a:latin typeface="Calibri"/>
                <a:cs typeface="Calibri"/>
              </a:rPr>
              <a:t>cell </a:t>
            </a:r>
            <a:r>
              <a:rPr dirty="0" sz="2400" spc="-5">
                <a:latin typeface="Calibri"/>
                <a:cs typeface="Calibri"/>
              </a:rPr>
              <a:t>biological</a:t>
            </a:r>
            <a:r>
              <a:rPr dirty="0" sz="2400" spc="-114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analyses.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  <a:tab pos="808355" algn="l"/>
              </a:tabLst>
            </a:pPr>
            <a:r>
              <a:rPr dirty="0" sz="2400">
                <a:latin typeface="Calibri"/>
                <a:cs typeface="Calibri"/>
              </a:rPr>
              <a:t>All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sz="2400">
                <a:latin typeface="Calibri"/>
                <a:cs typeface="Calibri"/>
              </a:rPr>
              <a:t>the </a:t>
            </a:r>
            <a:r>
              <a:rPr dirty="0" sz="2400" spc="-15">
                <a:latin typeface="Calibri"/>
                <a:cs typeface="Calibri"/>
              </a:rPr>
              <a:t>behavioral </a:t>
            </a:r>
            <a:r>
              <a:rPr dirty="0" sz="2400" spc="-5">
                <a:latin typeface="Calibri"/>
                <a:cs typeface="Calibri"/>
              </a:rPr>
              <a:t>studies </a:t>
            </a:r>
            <a:r>
              <a:rPr dirty="0" sz="2400" spc="-15">
                <a:latin typeface="Calibri"/>
                <a:cs typeface="Calibri"/>
              </a:rPr>
              <a:t>are </a:t>
            </a:r>
            <a:r>
              <a:rPr dirty="0" sz="2400" spc="-5">
                <a:latin typeface="Calibri"/>
                <a:cs typeface="Calibri"/>
              </a:rPr>
              <a:t>double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blinded.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2926" y="1304931"/>
            <a:ext cx="5994404" cy="51815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7021" y="6359652"/>
            <a:ext cx="783145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TFP5  </a:t>
            </a:r>
            <a:r>
              <a:rPr dirty="0" sz="1800" spc="-5" b="1">
                <a:latin typeface="Calibri"/>
                <a:cs typeface="Calibri"/>
              </a:rPr>
              <a:t>peptide </a:t>
            </a:r>
            <a:r>
              <a:rPr dirty="0" sz="1800" spc="-10" b="1">
                <a:latin typeface="Calibri"/>
                <a:cs typeface="Calibri"/>
              </a:rPr>
              <a:t>treatment  </a:t>
            </a:r>
            <a:r>
              <a:rPr dirty="0" sz="1800" spc="-5" b="1">
                <a:latin typeface="Calibri"/>
                <a:cs typeface="Calibri"/>
              </a:rPr>
              <a:t>rescues </a:t>
            </a:r>
            <a:r>
              <a:rPr dirty="0" sz="1800" spc="-15" b="1">
                <a:latin typeface="Calibri"/>
                <a:cs typeface="Calibri"/>
              </a:rPr>
              <a:t>hyperactivation </a:t>
            </a:r>
            <a:r>
              <a:rPr dirty="0" sz="1800" b="1">
                <a:latin typeface="Calibri"/>
                <a:cs typeface="Calibri"/>
              </a:rPr>
              <a:t>of </a:t>
            </a:r>
            <a:r>
              <a:rPr dirty="0" sz="1800" b="1">
                <a:latin typeface="Calibri"/>
                <a:cs typeface="Calibri"/>
              </a:rPr>
              <a:t>Cdk5 </a:t>
            </a:r>
            <a:r>
              <a:rPr dirty="0" sz="1800" b="1">
                <a:latin typeface="Calibri"/>
                <a:cs typeface="Calibri"/>
              </a:rPr>
              <a:t>in </a:t>
            </a:r>
            <a:r>
              <a:rPr dirty="0" sz="1800" spc="-30" b="1">
                <a:latin typeface="Calibri"/>
                <a:cs typeface="Calibri"/>
              </a:rPr>
              <a:t>P25Tg </a:t>
            </a:r>
            <a:r>
              <a:rPr dirty="0" sz="1800" b="1">
                <a:latin typeface="Calibri"/>
                <a:cs typeface="Calibri"/>
              </a:rPr>
              <a:t>AD </a:t>
            </a:r>
            <a:r>
              <a:rPr dirty="0" sz="1800" spc="-5" b="1">
                <a:latin typeface="Calibri"/>
                <a:cs typeface="Calibri"/>
              </a:rPr>
              <a:t>model</a:t>
            </a:r>
            <a:r>
              <a:rPr dirty="0" sz="1800" spc="2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mice.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2966" y="295393"/>
            <a:ext cx="7590790" cy="901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Hyperactivation </a:t>
            </a:r>
            <a:r>
              <a:rPr dirty="0" sz="1800" b="1">
                <a:latin typeface="Arial"/>
                <a:cs typeface="Arial"/>
              </a:rPr>
              <a:t>of </a:t>
            </a:r>
            <a:r>
              <a:rPr dirty="0" sz="1800" spc="-5" b="1">
                <a:latin typeface="Arial"/>
                <a:cs typeface="Arial"/>
              </a:rPr>
              <a:t>Cdk5 </a:t>
            </a:r>
            <a:r>
              <a:rPr dirty="0" sz="1800" b="1">
                <a:latin typeface="Arial"/>
                <a:cs typeface="Arial"/>
              </a:rPr>
              <a:t>is </a:t>
            </a:r>
            <a:r>
              <a:rPr dirty="0" sz="1800" spc="-5" b="1">
                <a:latin typeface="Arial"/>
                <a:cs typeface="Arial"/>
              </a:rPr>
              <a:t>reduced </a:t>
            </a:r>
            <a:r>
              <a:rPr dirty="0" sz="1800" b="1">
                <a:latin typeface="Arial"/>
                <a:cs typeface="Arial"/>
              </a:rPr>
              <a:t>significantly upon TFP5 </a:t>
            </a:r>
            <a:r>
              <a:rPr dirty="0" sz="1800" spc="-5" b="1">
                <a:latin typeface="Arial"/>
                <a:cs typeface="Arial"/>
              </a:rPr>
              <a:t>treatment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2200">
              <a:latin typeface="Times New Roman"/>
              <a:cs typeface="Times New Roman"/>
            </a:endParaRPr>
          </a:p>
          <a:p>
            <a:pPr algn="ctr" marL="5461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Cdk5 </a:t>
            </a:r>
            <a:r>
              <a:rPr dirty="0" sz="1800" spc="-5">
                <a:latin typeface="Calibri"/>
                <a:cs typeface="Calibri"/>
              </a:rPr>
              <a:t>Kinase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Assay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63" y="1105678"/>
            <a:ext cx="8432165" cy="4897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999614" algn="l"/>
              </a:tabLst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TFP5 </a:t>
            </a:r>
            <a:r>
              <a:rPr dirty="0" sz="2000" spc="52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treatment	rescued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synaptic activity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in P25Tg AD model</a:t>
            </a:r>
            <a:r>
              <a:rPr dirty="0" sz="2000" spc="-1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mice;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75565">
              <a:lnSpc>
                <a:spcPct val="100000"/>
              </a:lnSpc>
            </a:pPr>
            <a:r>
              <a:rPr dirty="0" sz="2000" spc="-70" b="1">
                <a:latin typeface="Arial"/>
                <a:cs typeface="Arial"/>
              </a:rPr>
              <a:t>To </a:t>
            </a:r>
            <a:r>
              <a:rPr dirty="0" sz="2000" b="1">
                <a:latin typeface="Arial"/>
                <a:cs typeface="Arial"/>
              </a:rPr>
              <a:t>record field excitatory </a:t>
            </a:r>
            <a:r>
              <a:rPr dirty="0" sz="2000" spc="-5" b="1">
                <a:latin typeface="Arial"/>
                <a:cs typeface="Arial"/>
              </a:rPr>
              <a:t>postsynaptic </a:t>
            </a:r>
            <a:r>
              <a:rPr dirty="0" sz="2000" b="1">
                <a:latin typeface="Arial"/>
                <a:cs typeface="Arial"/>
              </a:rPr>
              <a:t>long term potentials </a:t>
            </a:r>
            <a:r>
              <a:rPr dirty="0" sz="2000" spc="-20" b="1">
                <a:latin typeface="Arial"/>
                <a:cs typeface="Arial"/>
              </a:rPr>
              <a:t>(eLTP),  </a:t>
            </a:r>
            <a:r>
              <a:rPr dirty="0" sz="2000" spc="-5" b="1">
                <a:latin typeface="Arial"/>
                <a:cs typeface="Arial"/>
              </a:rPr>
              <a:t>synaptic activity </a:t>
            </a:r>
            <a:r>
              <a:rPr dirty="0" sz="2000" b="1">
                <a:latin typeface="Arial"/>
                <a:cs typeface="Arial"/>
              </a:rPr>
              <a:t>marker of </a:t>
            </a:r>
            <a:r>
              <a:rPr dirty="0" sz="2000" spc="-5" b="1">
                <a:latin typeface="Arial"/>
                <a:cs typeface="Arial"/>
              </a:rPr>
              <a:t>memory </a:t>
            </a:r>
            <a:r>
              <a:rPr dirty="0" sz="2000" b="1">
                <a:latin typeface="Arial"/>
                <a:cs typeface="Arial"/>
              </a:rPr>
              <a:t>and learning measured using  </a:t>
            </a:r>
            <a:r>
              <a:rPr dirty="0" sz="2000" spc="-5" b="1">
                <a:latin typeface="Arial"/>
                <a:cs typeface="Arial"/>
              </a:rPr>
              <a:t>transverse </a:t>
            </a:r>
            <a:r>
              <a:rPr dirty="0" sz="2000" b="1">
                <a:latin typeface="Arial"/>
                <a:cs typeface="Arial"/>
              </a:rPr>
              <a:t>hippocampal slices prepared from </a:t>
            </a:r>
            <a:r>
              <a:rPr dirty="0" sz="2000" spc="-5" b="1">
                <a:latin typeface="Arial"/>
                <a:cs typeface="Arial"/>
              </a:rPr>
              <a:t>five </a:t>
            </a:r>
            <a:r>
              <a:rPr dirty="0" sz="2000" b="1">
                <a:latin typeface="Arial"/>
                <a:cs typeface="Arial"/>
              </a:rPr>
              <a:t>different groups of  </a:t>
            </a:r>
            <a:r>
              <a:rPr dirty="0" sz="2000" spc="-5" b="1">
                <a:latin typeface="Arial"/>
                <a:cs typeface="Arial"/>
              </a:rPr>
              <a:t>mice </a:t>
            </a:r>
            <a:r>
              <a:rPr dirty="0" sz="2000" b="1">
                <a:latin typeface="Arial"/>
                <a:cs typeface="Arial"/>
              </a:rPr>
              <a:t>(1) WT controls, (2) p25 non- expressing, (3) p25 </a:t>
            </a:r>
            <a:r>
              <a:rPr dirty="0" sz="2000" spc="-5" b="1">
                <a:latin typeface="Arial"/>
                <a:cs typeface="Arial"/>
              </a:rPr>
              <a:t>over  </a:t>
            </a:r>
            <a:r>
              <a:rPr dirty="0" sz="2000" b="1">
                <a:latin typeface="Arial"/>
                <a:cs typeface="Arial"/>
              </a:rPr>
              <a:t>expressing ( p25Tg, AD model), (4) p25Tg </a:t>
            </a:r>
            <a:r>
              <a:rPr dirty="0" sz="2000" spc="-5" b="1">
                <a:latin typeface="Arial"/>
                <a:cs typeface="Arial"/>
              </a:rPr>
              <a:t>mice </a:t>
            </a:r>
            <a:r>
              <a:rPr dirty="0" sz="2000" b="1">
                <a:latin typeface="Arial"/>
                <a:cs typeface="Arial"/>
              </a:rPr>
              <a:t>treated with TFP5</a:t>
            </a:r>
            <a:r>
              <a:rPr dirty="0" sz="2000" spc="-28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(5) p25Tg mice treated with scrambled</a:t>
            </a:r>
            <a:r>
              <a:rPr dirty="0" sz="2000" spc="-18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TFP5.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388620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CA1 field potentials </a:t>
            </a:r>
            <a:r>
              <a:rPr dirty="0" sz="2000" spc="-5" b="1">
                <a:latin typeface="Arial"/>
                <a:cs typeface="Arial"/>
              </a:rPr>
              <a:t>evoked </a:t>
            </a:r>
            <a:r>
              <a:rPr dirty="0" sz="2000" b="1">
                <a:latin typeface="Arial"/>
                <a:cs typeface="Arial"/>
              </a:rPr>
              <a:t>by Schaffer collateral stimulation</a:t>
            </a:r>
            <a:r>
              <a:rPr dirty="0" sz="2000" spc="-195" b="1">
                <a:latin typeface="Arial"/>
                <a:cs typeface="Arial"/>
              </a:rPr>
              <a:t> </a:t>
            </a:r>
            <a:r>
              <a:rPr dirty="0" sz="2000" spc="5" b="1">
                <a:latin typeface="Arial"/>
                <a:cs typeface="Arial"/>
              </a:rPr>
              <a:t>were  </a:t>
            </a:r>
            <a:r>
              <a:rPr dirty="0" sz="2000" b="1">
                <a:latin typeface="Arial"/>
                <a:cs typeface="Arial"/>
              </a:rPr>
              <a:t>measured.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4323715" algn="l"/>
              </a:tabLst>
            </a:pPr>
            <a:r>
              <a:rPr dirty="0" sz="2000" b="1">
                <a:latin typeface="Arial"/>
                <a:cs typeface="Arial"/>
              </a:rPr>
              <a:t>After recording of stable </a:t>
            </a:r>
            <a:r>
              <a:rPr dirty="0" sz="2000" spc="2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baseline</a:t>
            </a:r>
            <a:r>
              <a:rPr dirty="0" sz="2000" spc="2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,	</a:t>
            </a:r>
            <a:r>
              <a:rPr dirty="0" sz="2000" spc="-50" b="1">
                <a:latin typeface="Arial"/>
                <a:cs typeface="Arial"/>
              </a:rPr>
              <a:t>LTP </a:t>
            </a:r>
            <a:r>
              <a:rPr dirty="0" sz="2000" spc="10" b="1">
                <a:latin typeface="Arial"/>
                <a:cs typeface="Arial"/>
              </a:rPr>
              <a:t>was </a:t>
            </a:r>
            <a:r>
              <a:rPr dirty="0" sz="2000" b="1">
                <a:latin typeface="Arial"/>
                <a:cs typeface="Arial"/>
              </a:rPr>
              <a:t>induced by</a:t>
            </a:r>
            <a:r>
              <a:rPr dirty="0" sz="2000" spc="-130" b="1">
                <a:latin typeface="Arial"/>
                <a:cs typeface="Arial"/>
              </a:rPr>
              <a:t> </a:t>
            </a:r>
            <a:r>
              <a:rPr dirty="0" sz="2000" spc="5" b="1">
                <a:latin typeface="Arial"/>
                <a:cs typeface="Arial"/>
              </a:rPr>
              <a:t>two</a:t>
            </a:r>
            <a:r>
              <a:rPr dirty="0" sz="2000" spc="-6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episodes 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of theta burst stimulation (TBS) with 10 s </a:t>
            </a:r>
            <a:r>
              <a:rPr dirty="0" sz="2000" spc="-5" b="1">
                <a:latin typeface="Arial"/>
                <a:cs typeface="Arial"/>
              </a:rPr>
              <a:t>intervals. </a:t>
            </a:r>
            <a:r>
              <a:rPr dirty="0" sz="2000" b="1">
                <a:latin typeface="Arial"/>
                <a:cs typeface="Arial"/>
              </a:rPr>
              <a:t>TBS consisted of  </a:t>
            </a:r>
            <a:r>
              <a:rPr dirty="0" sz="2000" b="1">
                <a:latin typeface="Arial"/>
                <a:cs typeface="Arial"/>
              </a:rPr>
              <a:t>ten bursts (each </a:t>
            </a:r>
            <a:r>
              <a:rPr dirty="0" sz="2000" spc="5" b="1">
                <a:latin typeface="Arial"/>
                <a:cs typeface="Arial"/>
              </a:rPr>
              <a:t>with </a:t>
            </a:r>
            <a:r>
              <a:rPr dirty="0" sz="2000" b="1">
                <a:latin typeface="Arial"/>
                <a:cs typeface="Arial"/>
              </a:rPr>
              <a:t>four pulses at 100 Hz) of stimuli </a:t>
            </a:r>
            <a:r>
              <a:rPr dirty="0" sz="2000" spc="-5" b="1">
                <a:latin typeface="Arial"/>
                <a:cs typeface="Arial"/>
              </a:rPr>
              <a:t>delivered every  </a:t>
            </a:r>
            <a:r>
              <a:rPr dirty="0" sz="2000" b="1">
                <a:latin typeface="Arial"/>
                <a:cs typeface="Arial"/>
              </a:rPr>
              <a:t>200</a:t>
            </a:r>
            <a:r>
              <a:rPr dirty="0" sz="2000" spc="-10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ms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1211" y="1268342"/>
            <a:ext cx="2131941" cy="1647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333756" y="1397007"/>
            <a:ext cx="5567306" cy="41640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52437" y="2874966"/>
            <a:ext cx="2792339" cy="3794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9409" y="203318"/>
            <a:ext cx="8383905" cy="8420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 indent="63500">
              <a:lnSpc>
                <a:spcPct val="100000"/>
              </a:lnSpc>
              <a:tabLst>
                <a:tab pos="900430" algn="l"/>
                <a:tab pos="5671185" algn="l"/>
                <a:tab pos="7143750" algn="l"/>
                <a:tab pos="7474584" algn="l"/>
              </a:tabLst>
            </a:pP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p25-mediated synaptic dysfunction rescued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in CK-p25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expressing mice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post 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TFP5 administration; loss of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synatic </a:t>
            </a:r>
            <a:r>
              <a:rPr dirty="0" sz="1800" spc="37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activity</a:t>
            </a:r>
            <a:r>
              <a:rPr dirty="0" sz="1800" spc="2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00FF"/>
                </a:solidFill>
                <a:latin typeface="Arial"/>
                <a:cs typeface="Arial"/>
              </a:rPr>
              <a:t>(eLTP)	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is  </a:t>
            </a:r>
            <a:r>
              <a:rPr dirty="0" sz="1800" spc="6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prevented	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in	FTP5 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treated	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p25 Tg 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AD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model</a:t>
            </a:r>
            <a:r>
              <a:rPr dirty="0" sz="1800" spc="-7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mice.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0" y="2912363"/>
            <a:ext cx="768350" cy="2758440"/>
          </a:xfrm>
          <a:custGeom>
            <a:avLst/>
            <a:gdLst/>
            <a:ahLst/>
            <a:cxnLst/>
            <a:rect l="l" t="t" r="r" b="b"/>
            <a:pathLst>
              <a:path w="768350" h="2758440">
                <a:moveTo>
                  <a:pt x="0" y="2758415"/>
                </a:moveTo>
                <a:lnTo>
                  <a:pt x="768096" y="2758415"/>
                </a:lnTo>
                <a:lnTo>
                  <a:pt x="768096" y="0"/>
                </a:lnTo>
                <a:lnTo>
                  <a:pt x="0" y="0"/>
                </a:lnTo>
                <a:lnTo>
                  <a:pt x="0" y="2758415"/>
                </a:lnTo>
                <a:close/>
              </a:path>
            </a:pathLst>
          </a:custGeom>
          <a:solidFill>
            <a:srgbClr val="326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86000" y="2912363"/>
            <a:ext cx="768350" cy="2758440"/>
          </a:xfrm>
          <a:custGeom>
            <a:avLst/>
            <a:gdLst/>
            <a:ahLst/>
            <a:cxnLst/>
            <a:rect l="l" t="t" r="r" b="b"/>
            <a:pathLst>
              <a:path w="768350" h="2758440">
                <a:moveTo>
                  <a:pt x="0" y="2758415"/>
                </a:moveTo>
                <a:lnTo>
                  <a:pt x="768096" y="2758415"/>
                </a:lnTo>
                <a:lnTo>
                  <a:pt x="768096" y="0"/>
                </a:lnTo>
                <a:lnTo>
                  <a:pt x="0" y="0"/>
                </a:lnTo>
                <a:lnTo>
                  <a:pt x="0" y="27584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06471" y="3465575"/>
            <a:ext cx="768350" cy="2205355"/>
          </a:xfrm>
          <a:custGeom>
            <a:avLst/>
            <a:gdLst/>
            <a:ahLst/>
            <a:cxnLst/>
            <a:rect l="l" t="t" r="r" b="b"/>
            <a:pathLst>
              <a:path w="768350" h="2205354">
                <a:moveTo>
                  <a:pt x="0" y="2205203"/>
                </a:moveTo>
                <a:lnTo>
                  <a:pt x="768096" y="2205203"/>
                </a:lnTo>
                <a:lnTo>
                  <a:pt x="768096" y="0"/>
                </a:lnTo>
                <a:lnTo>
                  <a:pt x="0" y="0"/>
                </a:lnTo>
                <a:lnTo>
                  <a:pt x="0" y="2205203"/>
                </a:lnTo>
                <a:close/>
              </a:path>
            </a:pathLst>
          </a:custGeom>
          <a:solidFill>
            <a:srgbClr val="6500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6471" y="3465575"/>
            <a:ext cx="768350" cy="2205355"/>
          </a:xfrm>
          <a:custGeom>
            <a:avLst/>
            <a:gdLst/>
            <a:ahLst/>
            <a:cxnLst/>
            <a:rect l="l" t="t" r="r" b="b"/>
            <a:pathLst>
              <a:path w="768350" h="2205354">
                <a:moveTo>
                  <a:pt x="0" y="2205203"/>
                </a:moveTo>
                <a:lnTo>
                  <a:pt x="768096" y="2205203"/>
                </a:lnTo>
                <a:lnTo>
                  <a:pt x="768096" y="0"/>
                </a:lnTo>
                <a:lnTo>
                  <a:pt x="0" y="0"/>
                </a:lnTo>
                <a:lnTo>
                  <a:pt x="0" y="220520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28516" y="5119138"/>
            <a:ext cx="768350" cy="551815"/>
          </a:xfrm>
          <a:custGeom>
            <a:avLst/>
            <a:gdLst/>
            <a:ahLst/>
            <a:cxnLst/>
            <a:rect l="l" t="t" r="r" b="b"/>
            <a:pathLst>
              <a:path w="768350" h="551814">
                <a:moveTo>
                  <a:pt x="0" y="551641"/>
                </a:moveTo>
                <a:lnTo>
                  <a:pt x="768096" y="551641"/>
                </a:lnTo>
                <a:lnTo>
                  <a:pt x="768096" y="0"/>
                </a:lnTo>
                <a:lnTo>
                  <a:pt x="0" y="0"/>
                </a:lnTo>
                <a:lnTo>
                  <a:pt x="0" y="55164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128516" y="5119138"/>
            <a:ext cx="768350" cy="551815"/>
          </a:xfrm>
          <a:custGeom>
            <a:avLst/>
            <a:gdLst/>
            <a:ahLst/>
            <a:cxnLst/>
            <a:rect l="l" t="t" r="r" b="b"/>
            <a:pathLst>
              <a:path w="768350" h="551814">
                <a:moveTo>
                  <a:pt x="0" y="551641"/>
                </a:moveTo>
                <a:lnTo>
                  <a:pt x="768096" y="551641"/>
                </a:lnTo>
                <a:lnTo>
                  <a:pt x="768096" y="0"/>
                </a:lnTo>
                <a:lnTo>
                  <a:pt x="0" y="0"/>
                </a:lnTo>
                <a:lnTo>
                  <a:pt x="0" y="551641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050560" y="3302483"/>
            <a:ext cx="768350" cy="2368550"/>
          </a:xfrm>
          <a:custGeom>
            <a:avLst/>
            <a:gdLst/>
            <a:ahLst/>
            <a:cxnLst/>
            <a:rect l="l" t="t" r="r" b="b"/>
            <a:pathLst>
              <a:path w="768350" h="2368550">
                <a:moveTo>
                  <a:pt x="0" y="2368296"/>
                </a:moveTo>
                <a:lnTo>
                  <a:pt x="768096" y="2368296"/>
                </a:lnTo>
                <a:lnTo>
                  <a:pt x="768096" y="0"/>
                </a:lnTo>
                <a:lnTo>
                  <a:pt x="0" y="0"/>
                </a:lnTo>
                <a:lnTo>
                  <a:pt x="0" y="236829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50560" y="3302483"/>
            <a:ext cx="768350" cy="2368550"/>
          </a:xfrm>
          <a:custGeom>
            <a:avLst/>
            <a:gdLst/>
            <a:ahLst/>
            <a:cxnLst/>
            <a:rect l="l" t="t" r="r" b="b"/>
            <a:pathLst>
              <a:path w="768350" h="2368550">
                <a:moveTo>
                  <a:pt x="0" y="2368296"/>
                </a:moveTo>
                <a:lnTo>
                  <a:pt x="768096" y="2368296"/>
                </a:lnTo>
                <a:lnTo>
                  <a:pt x="768096" y="0"/>
                </a:lnTo>
                <a:lnTo>
                  <a:pt x="0" y="0"/>
                </a:lnTo>
                <a:lnTo>
                  <a:pt x="0" y="2368296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71032" y="4946903"/>
            <a:ext cx="768350" cy="723900"/>
          </a:xfrm>
          <a:custGeom>
            <a:avLst/>
            <a:gdLst/>
            <a:ahLst/>
            <a:cxnLst/>
            <a:rect l="l" t="t" r="r" b="b"/>
            <a:pathLst>
              <a:path w="768350" h="723900">
                <a:moveTo>
                  <a:pt x="0" y="723875"/>
                </a:moveTo>
                <a:lnTo>
                  <a:pt x="768096" y="723875"/>
                </a:lnTo>
                <a:lnTo>
                  <a:pt x="768096" y="0"/>
                </a:lnTo>
                <a:lnTo>
                  <a:pt x="0" y="0"/>
                </a:lnTo>
                <a:lnTo>
                  <a:pt x="0" y="723875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71032" y="4946903"/>
            <a:ext cx="768350" cy="723900"/>
          </a:xfrm>
          <a:custGeom>
            <a:avLst/>
            <a:gdLst/>
            <a:ahLst/>
            <a:cxnLst/>
            <a:rect l="l" t="t" r="r" b="b"/>
            <a:pathLst>
              <a:path w="768350" h="723900">
                <a:moveTo>
                  <a:pt x="0" y="723875"/>
                </a:moveTo>
                <a:lnTo>
                  <a:pt x="768096" y="723875"/>
                </a:lnTo>
                <a:lnTo>
                  <a:pt x="768096" y="0"/>
                </a:lnTo>
                <a:lnTo>
                  <a:pt x="0" y="0"/>
                </a:lnTo>
                <a:lnTo>
                  <a:pt x="0" y="72387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70048" y="2679191"/>
            <a:ext cx="0" cy="233679"/>
          </a:xfrm>
          <a:custGeom>
            <a:avLst/>
            <a:gdLst/>
            <a:ahLst/>
            <a:cxnLst/>
            <a:rect l="l" t="t" r="r" b="b"/>
            <a:pathLst>
              <a:path w="0" h="233680">
                <a:moveTo>
                  <a:pt x="0" y="233172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41116" y="2679191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90519" y="3233903"/>
            <a:ext cx="0" cy="231775"/>
          </a:xfrm>
          <a:custGeom>
            <a:avLst/>
            <a:gdLst/>
            <a:ahLst/>
            <a:cxnLst/>
            <a:rect l="l" t="t" r="r" b="b"/>
            <a:pathLst>
              <a:path w="0" h="231775">
                <a:moveTo>
                  <a:pt x="0" y="231672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563087" y="323390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512564" y="4885968"/>
            <a:ext cx="0" cy="233679"/>
          </a:xfrm>
          <a:custGeom>
            <a:avLst/>
            <a:gdLst/>
            <a:ahLst/>
            <a:cxnLst/>
            <a:rect l="l" t="t" r="r" b="b"/>
            <a:pathLst>
              <a:path w="0" h="233679">
                <a:moveTo>
                  <a:pt x="0" y="233172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483632" y="488596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434608" y="3069311"/>
            <a:ext cx="0" cy="233679"/>
          </a:xfrm>
          <a:custGeom>
            <a:avLst/>
            <a:gdLst/>
            <a:ahLst/>
            <a:cxnLst/>
            <a:rect l="l" t="t" r="r" b="b"/>
            <a:pathLst>
              <a:path w="0" h="233679">
                <a:moveTo>
                  <a:pt x="0" y="233172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405603" y="3069311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355080" y="4713732"/>
            <a:ext cx="0" cy="233679"/>
          </a:xfrm>
          <a:custGeom>
            <a:avLst/>
            <a:gdLst/>
            <a:ahLst/>
            <a:cxnLst/>
            <a:rect l="l" t="t" r="r" b="b"/>
            <a:pathLst>
              <a:path w="0" h="233679">
                <a:moveTo>
                  <a:pt x="0" y="233172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327648" y="471373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208276" y="1993391"/>
            <a:ext cx="0" cy="3677920"/>
          </a:xfrm>
          <a:custGeom>
            <a:avLst/>
            <a:gdLst/>
            <a:ahLst/>
            <a:cxnLst/>
            <a:rect l="l" t="t" r="r" b="b"/>
            <a:pathLst>
              <a:path w="0" h="3677920">
                <a:moveTo>
                  <a:pt x="0" y="3677387"/>
                </a:moveTo>
                <a:lnTo>
                  <a:pt x="0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147340" y="567077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935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147340" y="5058131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935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147340" y="4443983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935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147340" y="3831335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935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147340" y="3218687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935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147340" y="2606039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935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147340" y="1993391"/>
            <a:ext cx="60960" cy="0"/>
          </a:xfrm>
          <a:custGeom>
            <a:avLst/>
            <a:gdLst/>
            <a:ahLst/>
            <a:cxnLst/>
            <a:rect l="l" t="t" r="r" b="b"/>
            <a:pathLst>
              <a:path w="60960" h="0">
                <a:moveTo>
                  <a:pt x="0" y="0"/>
                </a:moveTo>
                <a:lnTo>
                  <a:pt x="60935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208276" y="5670779"/>
            <a:ext cx="4608830" cy="0"/>
          </a:xfrm>
          <a:custGeom>
            <a:avLst/>
            <a:gdLst/>
            <a:ahLst/>
            <a:cxnLst/>
            <a:rect l="l" t="t" r="r" b="b"/>
            <a:pathLst>
              <a:path w="4608830" h="0">
                <a:moveTo>
                  <a:pt x="0" y="0"/>
                </a:moveTo>
                <a:lnTo>
                  <a:pt x="4608576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670048" y="5670779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90519" y="5670779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512564" y="5670779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434608" y="5670779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355080" y="5670779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816852" y="5670779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48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1794737" y="3080784"/>
            <a:ext cx="251460" cy="27152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60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1600" spc="-5">
                <a:latin typeface="Arial"/>
                <a:cs typeface="Arial"/>
              </a:rPr>
              <a:t>55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1600" spc="-5">
                <a:latin typeface="Arial"/>
                <a:cs typeface="Arial"/>
              </a:rPr>
              <a:t>50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dirty="0" sz="1600" spc="-5">
                <a:latin typeface="Arial"/>
                <a:cs typeface="Arial"/>
              </a:rPr>
              <a:t>45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1600" spc="-5">
                <a:latin typeface="Arial"/>
                <a:cs typeface="Arial"/>
              </a:rPr>
              <a:t>40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94737" y="2467707"/>
            <a:ext cx="25146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65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794737" y="1854488"/>
            <a:ext cx="25146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70</a:t>
            </a:r>
            <a:endParaRPr sz="16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427439" y="5803868"/>
            <a:ext cx="256540" cy="261620"/>
          </a:xfrm>
          <a:custGeom>
            <a:avLst/>
            <a:gdLst/>
            <a:ahLst/>
            <a:cxnLst/>
            <a:rect l="l" t="t" r="r" b="b"/>
            <a:pathLst>
              <a:path w="256539" h="261620">
                <a:moveTo>
                  <a:pt x="18726" y="173949"/>
                </a:moveTo>
                <a:lnTo>
                  <a:pt x="0" y="192594"/>
                </a:lnTo>
                <a:lnTo>
                  <a:pt x="111812" y="261317"/>
                </a:lnTo>
                <a:lnTo>
                  <a:pt x="131600" y="241529"/>
                </a:lnTo>
                <a:lnTo>
                  <a:pt x="120423" y="222312"/>
                </a:lnTo>
                <a:lnTo>
                  <a:pt x="94311" y="222312"/>
                </a:lnTo>
                <a:lnTo>
                  <a:pt x="18726" y="173949"/>
                </a:lnTo>
                <a:close/>
              </a:path>
              <a:path w="256539" h="261620">
                <a:moveTo>
                  <a:pt x="70372" y="122158"/>
                </a:moveTo>
                <a:lnTo>
                  <a:pt x="48792" y="143804"/>
                </a:lnTo>
                <a:lnTo>
                  <a:pt x="94311" y="222312"/>
                </a:lnTo>
                <a:lnTo>
                  <a:pt x="120423" y="222312"/>
                </a:lnTo>
                <a:lnTo>
                  <a:pt x="81948" y="156161"/>
                </a:lnTo>
                <a:lnTo>
                  <a:pt x="127170" y="156161"/>
                </a:lnTo>
                <a:lnTo>
                  <a:pt x="70372" y="122158"/>
                </a:lnTo>
                <a:close/>
              </a:path>
              <a:path w="256539" h="261620">
                <a:moveTo>
                  <a:pt x="127170" y="156161"/>
                </a:moveTo>
                <a:lnTo>
                  <a:pt x="81948" y="156161"/>
                </a:lnTo>
                <a:lnTo>
                  <a:pt x="167463" y="205597"/>
                </a:lnTo>
                <a:lnTo>
                  <a:pt x="186885" y="186309"/>
                </a:lnTo>
                <a:lnTo>
                  <a:pt x="176543" y="169377"/>
                </a:lnTo>
                <a:lnTo>
                  <a:pt x="149248" y="169377"/>
                </a:lnTo>
                <a:lnTo>
                  <a:pt x="127170" y="156161"/>
                </a:lnTo>
                <a:close/>
              </a:path>
              <a:path w="256539" h="261620">
                <a:moveTo>
                  <a:pt x="118378" y="74152"/>
                </a:moveTo>
                <a:lnTo>
                  <a:pt x="100090" y="92440"/>
                </a:lnTo>
                <a:lnTo>
                  <a:pt x="149248" y="169377"/>
                </a:lnTo>
                <a:lnTo>
                  <a:pt x="176543" y="169377"/>
                </a:lnTo>
                <a:lnTo>
                  <a:pt x="118378" y="74152"/>
                </a:lnTo>
                <a:close/>
              </a:path>
              <a:path w="256539" h="261620">
                <a:moveTo>
                  <a:pt x="199357" y="60220"/>
                </a:moveTo>
                <a:lnTo>
                  <a:pt x="162891" y="60220"/>
                </a:lnTo>
                <a:lnTo>
                  <a:pt x="237890" y="135230"/>
                </a:lnTo>
                <a:lnTo>
                  <a:pt x="256032" y="117013"/>
                </a:lnTo>
                <a:lnTo>
                  <a:pt x="199357" y="60220"/>
                </a:lnTo>
                <a:close/>
              </a:path>
              <a:path w="256539" h="261620">
                <a:moveTo>
                  <a:pt x="192609" y="0"/>
                </a:moveTo>
                <a:lnTo>
                  <a:pt x="120810" y="71795"/>
                </a:lnTo>
                <a:lnTo>
                  <a:pt x="136026" y="87010"/>
                </a:lnTo>
                <a:lnTo>
                  <a:pt x="162891" y="60220"/>
                </a:lnTo>
                <a:lnTo>
                  <a:pt x="199357" y="60220"/>
                </a:lnTo>
                <a:lnTo>
                  <a:pt x="181179" y="42003"/>
                </a:lnTo>
                <a:lnTo>
                  <a:pt x="207824" y="15286"/>
                </a:lnTo>
                <a:lnTo>
                  <a:pt x="1926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763481" y="5805682"/>
            <a:ext cx="870585" cy="916305"/>
          </a:xfrm>
          <a:custGeom>
            <a:avLst/>
            <a:gdLst/>
            <a:ahLst/>
            <a:cxnLst/>
            <a:rect l="l" t="t" r="r" b="b"/>
            <a:pathLst>
              <a:path w="870585" h="916304">
                <a:moveTo>
                  <a:pt x="16148" y="810158"/>
                </a:moveTo>
                <a:lnTo>
                  <a:pt x="0" y="826617"/>
                </a:lnTo>
                <a:lnTo>
                  <a:pt x="90306" y="916228"/>
                </a:lnTo>
                <a:lnTo>
                  <a:pt x="107588" y="899769"/>
                </a:lnTo>
                <a:lnTo>
                  <a:pt x="74724" y="866851"/>
                </a:lnTo>
                <a:lnTo>
                  <a:pt x="86868" y="866851"/>
                </a:lnTo>
                <a:lnTo>
                  <a:pt x="106575" y="854049"/>
                </a:lnTo>
                <a:lnTo>
                  <a:pt x="75876" y="854049"/>
                </a:lnTo>
                <a:lnTo>
                  <a:pt x="63020" y="852220"/>
                </a:lnTo>
                <a:lnTo>
                  <a:pt x="56016" y="848563"/>
                </a:lnTo>
                <a:lnTo>
                  <a:pt x="48792" y="841248"/>
                </a:lnTo>
                <a:lnTo>
                  <a:pt x="42300" y="835761"/>
                </a:lnTo>
                <a:lnTo>
                  <a:pt x="38862" y="828446"/>
                </a:lnTo>
                <a:lnTo>
                  <a:pt x="38368" y="822960"/>
                </a:lnTo>
                <a:lnTo>
                  <a:pt x="38252" y="821131"/>
                </a:lnTo>
                <a:lnTo>
                  <a:pt x="25804" y="821131"/>
                </a:lnTo>
                <a:lnTo>
                  <a:pt x="16148" y="810158"/>
                </a:lnTo>
                <a:close/>
              </a:path>
              <a:path w="870585" h="916304">
                <a:moveTo>
                  <a:pt x="101593" y="801014"/>
                </a:moveTo>
                <a:lnTo>
                  <a:pt x="53236" y="801014"/>
                </a:lnTo>
                <a:lnTo>
                  <a:pt x="59234" y="802843"/>
                </a:lnTo>
                <a:lnTo>
                  <a:pt x="65306" y="802843"/>
                </a:lnTo>
                <a:lnTo>
                  <a:pt x="71798" y="806500"/>
                </a:lnTo>
                <a:lnTo>
                  <a:pt x="86026" y="821131"/>
                </a:lnTo>
                <a:lnTo>
                  <a:pt x="89940" y="826617"/>
                </a:lnTo>
                <a:lnTo>
                  <a:pt x="91092" y="839419"/>
                </a:lnTo>
                <a:lnTo>
                  <a:pt x="89300" y="843076"/>
                </a:lnTo>
                <a:lnTo>
                  <a:pt x="85368" y="848563"/>
                </a:lnTo>
                <a:lnTo>
                  <a:pt x="81162" y="852220"/>
                </a:lnTo>
                <a:lnTo>
                  <a:pt x="75876" y="854049"/>
                </a:lnTo>
                <a:lnTo>
                  <a:pt x="106575" y="854049"/>
                </a:lnTo>
                <a:lnTo>
                  <a:pt x="108209" y="852220"/>
                </a:lnTo>
                <a:lnTo>
                  <a:pt x="111554" y="844905"/>
                </a:lnTo>
                <a:lnTo>
                  <a:pt x="113346" y="837590"/>
                </a:lnTo>
                <a:lnTo>
                  <a:pt x="113586" y="828446"/>
                </a:lnTo>
                <a:lnTo>
                  <a:pt x="112131" y="821131"/>
                </a:lnTo>
                <a:lnTo>
                  <a:pt x="108733" y="811987"/>
                </a:lnTo>
                <a:lnTo>
                  <a:pt x="103405" y="802843"/>
                </a:lnTo>
                <a:lnTo>
                  <a:pt x="101593" y="801014"/>
                </a:lnTo>
                <a:close/>
              </a:path>
              <a:path w="870585" h="916304">
                <a:moveTo>
                  <a:pt x="71700" y="779068"/>
                </a:moveTo>
                <a:lnTo>
                  <a:pt x="55231" y="779068"/>
                </a:lnTo>
                <a:lnTo>
                  <a:pt x="47848" y="780897"/>
                </a:lnTo>
                <a:lnTo>
                  <a:pt x="24579" y="815644"/>
                </a:lnTo>
                <a:lnTo>
                  <a:pt x="25804" y="821131"/>
                </a:lnTo>
                <a:lnTo>
                  <a:pt x="38252" y="821131"/>
                </a:lnTo>
                <a:lnTo>
                  <a:pt x="38020" y="817473"/>
                </a:lnTo>
                <a:lnTo>
                  <a:pt x="39794" y="811987"/>
                </a:lnTo>
                <a:lnTo>
                  <a:pt x="44092" y="806500"/>
                </a:lnTo>
                <a:lnTo>
                  <a:pt x="48152" y="802843"/>
                </a:lnTo>
                <a:lnTo>
                  <a:pt x="53236" y="801014"/>
                </a:lnTo>
                <a:lnTo>
                  <a:pt x="101593" y="801014"/>
                </a:lnTo>
                <a:lnTo>
                  <a:pt x="96158" y="795528"/>
                </a:lnTo>
                <a:lnTo>
                  <a:pt x="88122" y="788212"/>
                </a:lnTo>
                <a:lnTo>
                  <a:pt x="79973" y="782726"/>
                </a:lnTo>
                <a:lnTo>
                  <a:pt x="71700" y="779068"/>
                </a:lnTo>
                <a:close/>
              </a:path>
              <a:path w="870585" h="916304">
                <a:moveTo>
                  <a:pt x="140403" y="707745"/>
                </a:moveTo>
                <a:lnTo>
                  <a:pt x="107734" y="707745"/>
                </a:lnTo>
                <a:lnTo>
                  <a:pt x="111666" y="709574"/>
                </a:lnTo>
                <a:lnTo>
                  <a:pt x="115452" y="713232"/>
                </a:lnTo>
                <a:lnTo>
                  <a:pt x="123124" y="749808"/>
                </a:lnTo>
                <a:lnTo>
                  <a:pt x="122950" y="757123"/>
                </a:lnTo>
                <a:lnTo>
                  <a:pt x="122805" y="773582"/>
                </a:lnTo>
                <a:lnTo>
                  <a:pt x="132785" y="815644"/>
                </a:lnTo>
                <a:lnTo>
                  <a:pt x="136593" y="821131"/>
                </a:lnTo>
                <a:lnTo>
                  <a:pt x="178821" y="779068"/>
                </a:lnTo>
                <a:lnTo>
                  <a:pt x="146742" y="779068"/>
                </a:lnTo>
                <a:lnTo>
                  <a:pt x="146102" y="777240"/>
                </a:lnTo>
                <a:lnTo>
                  <a:pt x="145737" y="773582"/>
                </a:lnTo>
                <a:lnTo>
                  <a:pt x="145456" y="769924"/>
                </a:lnTo>
                <a:lnTo>
                  <a:pt x="145636" y="755294"/>
                </a:lnTo>
                <a:lnTo>
                  <a:pt x="145810" y="749808"/>
                </a:lnTo>
                <a:lnTo>
                  <a:pt x="146221" y="740664"/>
                </a:lnTo>
                <a:lnTo>
                  <a:pt x="146230" y="731520"/>
                </a:lnTo>
                <a:lnTo>
                  <a:pt x="144804" y="720547"/>
                </a:lnTo>
                <a:lnTo>
                  <a:pt x="143304" y="713232"/>
                </a:lnTo>
                <a:lnTo>
                  <a:pt x="141165" y="709574"/>
                </a:lnTo>
                <a:lnTo>
                  <a:pt x="140403" y="707745"/>
                </a:lnTo>
                <a:close/>
              </a:path>
              <a:path w="870585" h="916304">
                <a:moveTo>
                  <a:pt x="181179" y="744321"/>
                </a:moveTo>
                <a:lnTo>
                  <a:pt x="146742" y="779068"/>
                </a:lnTo>
                <a:lnTo>
                  <a:pt x="178821" y="779068"/>
                </a:lnTo>
                <a:lnTo>
                  <a:pt x="197181" y="760780"/>
                </a:lnTo>
                <a:lnTo>
                  <a:pt x="181179" y="744321"/>
                </a:lnTo>
                <a:close/>
              </a:path>
              <a:path w="870585" h="916304">
                <a:moveTo>
                  <a:pt x="106088" y="683971"/>
                </a:moveTo>
                <a:lnTo>
                  <a:pt x="72419" y="704088"/>
                </a:lnTo>
                <a:lnTo>
                  <a:pt x="63769" y="731520"/>
                </a:lnTo>
                <a:lnTo>
                  <a:pt x="65589" y="740664"/>
                </a:lnTo>
                <a:lnTo>
                  <a:pt x="69248" y="747979"/>
                </a:lnTo>
                <a:lnTo>
                  <a:pt x="74724" y="755294"/>
                </a:lnTo>
                <a:lnTo>
                  <a:pt x="93652" y="740664"/>
                </a:lnTo>
                <a:lnTo>
                  <a:pt x="88952" y="735177"/>
                </a:lnTo>
                <a:lnTo>
                  <a:pt x="86520" y="729691"/>
                </a:lnTo>
                <a:lnTo>
                  <a:pt x="86374" y="720547"/>
                </a:lnTo>
                <a:lnTo>
                  <a:pt x="88166" y="716889"/>
                </a:lnTo>
                <a:lnTo>
                  <a:pt x="91878" y="713232"/>
                </a:lnTo>
                <a:lnTo>
                  <a:pt x="95518" y="709574"/>
                </a:lnTo>
                <a:lnTo>
                  <a:pt x="99376" y="707745"/>
                </a:lnTo>
                <a:lnTo>
                  <a:pt x="140403" y="707745"/>
                </a:lnTo>
                <a:lnTo>
                  <a:pt x="138879" y="704088"/>
                </a:lnTo>
                <a:lnTo>
                  <a:pt x="113269" y="685800"/>
                </a:lnTo>
                <a:lnTo>
                  <a:pt x="106088" y="683971"/>
                </a:lnTo>
                <a:close/>
              </a:path>
              <a:path w="870585" h="916304">
                <a:moveTo>
                  <a:pt x="201314" y="705916"/>
                </a:moveTo>
                <a:lnTo>
                  <a:pt x="185824" y="726033"/>
                </a:lnTo>
                <a:lnTo>
                  <a:pt x="192332" y="729691"/>
                </a:lnTo>
                <a:lnTo>
                  <a:pt x="199101" y="733348"/>
                </a:lnTo>
                <a:lnTo>
                  <a:pt x="220448" y="733348"/>
                </a:lnTo>
                <a:lnTo>
                  <a:pt x="227351" y="729691"/>
                </a:lnTo>
                <a:lnTo>
                  <a:pt x="233974" y="726033"/>
                </a:lnTo>
                <a:lnTo>
                  <a:pt x="240322" y="720547"/>
                </a:lnTo>
                <a:lnTo>
                  <a:pt x="246966" y="711403"/>
                </a:lnTo>
                <a:lnTo>
                  <a:pt x="210238" y="711403"/>
                </a:lnTo>
                <a:lnTo>
                  <a:pt x="205666" y="709574"/>
                </a:lnTo>
                <a:lnTo>
                  <a:pt x="201314" y="705916"/>
                </a:lnTo>
                <a:close/>
              </a:path>
              <a:path w="870585" h="916304">
                <a:moveTo>
                  <a:pt x="247093" y="667512"/>
                </a:moveTo>
                <a:lnTo>
                  <a:pt x="210970" y="667512"/>
                </a:lnTo>
                <a:lnTo>
                  <a:pt x="216456" y="671169"/>
                </a:lnTo>
                <a:lnTo>
                  <a:pt x="221888" y="676656"/>
                </a:lnTo>
                <a:lnTo>
                  <a:pt x="227886" y="682142"/>
                </a:lnTo>
                <a:lnTo>
                  <a:pt x="231032" y="687628"/>
                </a:lnTo>
                <a:lnTo>
                  <a:pt x="231965" y="698601"/>
                </a:lnTo>
                <a:lnTo>
                  <a:pt x="230319" y="702259"/>
                </a:lnTo>
                <a:lnTo>
                  <a:pt x="226752" y="705916"/>
                </a:lnTo>
                <a:lnTo>
                  <a:pt x="223534" y="709574"/>
                </a:lnTo>
                <a:lnTo>
                  <a:pt x="219602" y="711403"/>
                </a:lnTo>
                <a:lnTo>
                  <a:pt x="246966" y="711403"/>
                </a:lnTo>
                <a:lnTo>
                  <a:pt x="251270" y="704088"/>
                </a:lnTo>
                <a:lnTo>
                  <a:pt x="253245" y="694944"/>
                </a:lnTo>
                <a:lnTo>
                  <a:pt x="252904" y="683971"/>
                </a:lnTo>
                <a:lnTo>
                  <a:pt x="251208" y="676656"/>
                </a:lnTo>
                <a:lnTo>
                  <a:pt x="248399" y="669340"/>
                </a:lnTo>
                <a:lnTo>
                  <a:pt x="247093" y="667512"/>
                </a:lnTo>
                <a:close/>
              </a:path>
              <a:path w="870585" h="916304">
                <a:moveTo>
                  <a:pt x="176680" y="603504"/>
                </a:moveTo>
                <a:lnTo>
                  <a:pt x="130960" y="649224"/>
                </a:lnTo>
                <a:lnTo>
                  <a:pt x="169090" y="704088"/>
                </a:lnTo>
                <a:lnTo>
                  <a:pt x="185166" y="693115"/>
                </a:lnTo>
                <a:lnTo>
                  <a:pt x="184672" y="683971"/>
                </a:lnTo>
                <a:lnTo>
                  <a:pt x="186958" y="676656"/>
                </a:lnTo>
                <a:lnTo>
                  <a:pt x="195882" y="669340"/>
                </a:lnTo>
                <a:lnTo>
                  <a:pt x="172894" y="669340"/>
                </a:lnTo>
                <a:lnTo>
                  <a:pt x="160312" y="651052"/>
                </a:lnTo>
                <a:lnTo>
                  <a:pt x="192956" y="619963"/>
                </a:lnTo>
                <a:lnTo>
                  <a:pt x="176680" y="603504"/>
                </a:lnTo>
                <a:close/>
              </a:path>
              <a:path w="870585" h="916304">
                <a:moveTo>
                  <a:pt x="216822" y="557784"/>
                </a:moveTo>
                <a:lnTo>
                  <a:pt x="203892" y="570585"/>
                </a:lnTo>
                <a:lnTo>
                  <a:pt x="274905" y="685800"/>
                </a:lnTo>
                <a:lnTo>
                  <a:pt x="287542" y="672998"/>
                </a:lnTo>
                <a:lnTo>
                  <a:pt x="216822" y="557784"/>
                </a:lnTo>
                <a:close/>
              </a:path>
              <a:path w="870585" h="916304">
                <a:moveTo>
                  <a:pt x="209745" y="643737"/>
                </a:moveTo>
                <a:lnTo>
                  <a:pt x="201852" y="643737"/>
                </a:lnTo>
                <a:lnTo>
                  <a:pt x="194566" y="647395"/>
                </a:lnTo>
                <a:lnTo>
                  <a:pt x="187869" y="649224"/>
                </a:lnTo>
                <a:lnTo>
                  <a:pt x="181746" y="654710"/>
                </a:lnTo>
                <a:lnTo>
                  <a:pt x="177814" y="658368"/>
                </a:lnTo>
                <a:lnTo>
                  <a:pt x="174814" y="663854"/>
                </a:lnTo>
                <a:lnTo>
                  <a:pt x="172894" y="669340"/>
                </a:lnTo>
                <a:lnTo>
                  <a:pt x="195882" y="669340"/>
                </a:lnTo>
                <a:lnTo>
                  <a:pt x="200601" y="667512"/>
                </a:lnTo>
                <a:lnTo>
                  <a:pt x="247093" y="667512"/>
                </a:lnTo>
                <a:lnTo>
                  <a:pt x="217716" y="645566"/>
                </a:lnTo>
                <a:lnTo>
                  <a:pt x="209745" y="643737"/>
                </a:lnTo>
                <a:close/>
              </a:path>
              <a:path w="870585" h="916304">
                <a:moveTo>
                  <a:pt x="301038" y="491947"/>
                </a:moveTo>
                <a:lnTo>
                  <a:pt x="264334" y="510235"/>
                </a:lnTo>
                <a:lnTo>
                  <a:pt x="246321" y="552297"/>
                </a:lnTo>
                <a:lnTo>
                  <a:pt x="248049" y="565099"/>
                </a:lnTo>
                <a:lnTo>
                  <a:pt x="269674" y="599846"/>
                </a:lnTo>
                <a:lnTo>
                  <a:pt x="303002" y="619963"/>
                </a:lnTo>
                <a:lnTo>
                  <a:pt x="314754" y="621792"/>
                </a:lnTo>
                <a:lnTo>
                  <a:pt x="326305" y="619963"/>
                </a:lnTo>
                <a:lnTo>
                  <a:pt x="337139" y="618134"/>
                </a:lnTo>
                <a:lnTo>
                  <a:pt x="347246" y="612648"/>
                </a:lnTo>
                <a:lnTo>
                  <a:pt x="356616" y="603504"/>
                </a:lnTo>
                <a:lnTo>
                  <a:pt x="361503" y="598017"/>
                </a:lnTo>
                <a:lnTo>
                  <a:pt x="317552" y="598017"/>
                </a:lnTo>
                <a:lnTo>
                  <a:pt x="310621" y="596188"/>
                </a:lnTo>
                <a:lnTo>
                  <a:pt x="279906" y="570585"/>
                </a:lnTo>
                <a:lnTo>
                  <a:pt x="269894" y="550468"/>
                </a:lnTo>
                <a:lnTo>
                  <a:pt x="270109" y="543153"/>
                </a:lnTo>
                <a:lnTo>
                  <a:pt x="295479" y="517550"/>
                </a:lnTo>
                <a:lnTo>
                  <a:pt x="316347" y="517550"/>
                </a:lnTo>
                <a:lnTo>
                  <a:pt x="326898" y="499262"/>
                </a:lnTo>
                <a:lnTo>
                  <a:pt x="320095" y="497433"/>
                </a:lnTo>
                <a:lnTo>
                  <a:pt x="313515" y="493776"/>
                </a:lnTo>
                <a:lnTo>
                  <a:pt x="307162" y="493776"/>
                </a:lnTo>
                <a:lnTo>
                  <a:pt x="301038" y="491947"/>
                </a:lnTo>
                <a:close/>
              </a:path>
              <a:path w="870585" h="916304">
                <a:moveTo>
                  <a:pt x="365046" y="537667"/>
                </a:moveTo>
                <a:lnTo>
                  <a:pt x="341693" y="550468"/>
                </a:lnTo>
                <a:lnTo>
                  <a:pt x="346758" y="557784"/>
                </a:lnTo>
                <a:lnTo>
                  <a:pt x="349191" y="565099"/>
                </a:lnTo>
                <a:lnTo>
                  <a:pt x="348770" y="572414"/>
                </a:lnTo>
                <a:lnTo>
                  <a:pt x="348258" y="577900"/>
                </a:lnTo>
                <a:lnTo>
                  <a:pt x="345771" y="583387"/>
                </a:lnTo>
                <a:lnTo>
                  <a:pt x="340760" y="588873"/>
                </a:lnTo>
                <a:lnTo>
                  <a:pt x="334341" y="596188"/>
                </a:lnTo>
                <a:lnTo>
                  <a:pt x="326550" y="598017"/>
                </a:lnTo>
                <a:lnTo>
                  <a:pt x="361503" y="598017"/>
                </a:lnTo>
                <a:lnTo>
                  <a:pt x="373726" y="565099"/>
                </a:lnTo>
                <a:lnTo>
                  <a:pt x="372441" y="555955"/>
                </a:lnTo>
                <a:lnTo>
                  <a:pt x="369549" y="546811"/>
                </a:lnTo>
                <a:lnTo>
                  <a:pt x="365046" y="537667"/>
                </a:lnTo>
                <a:close/>
              </a:path>
              <a:path w="870585" h="916304">
                <a:moveTo>
                  <a:pt x="336974" y="440740"/>
                </a:moveTo>
                <a:lnTo>
                  <a:pt x="318686" y="459028"/>
                </a:lnTo>
                <a:lnTo>
                  <a:pt x="408992" y="548640"/>
                </a:lnTo>
                <a:lnTo>
                  <a:pt x="427280" y="530352"/>
                </a:lnTo>
                <a:lnTo>
                  <a:pt x="399976" y="502920"/>
                </a:lnTo>
                <a:lnTo>
                  <a:pt x="399661" y="480974"/>
                </a:lnTo>
                <a:lnTo>
                  <a:pt x="376988" y="480974"/>
                </a:lnTo>
                <a:lnTo>
                  <a:pt x="336974" y="440740"/>
                </a:lnTo>
                <a:close/>
              </a:path>
              <a:path w="870585" h="916304">
                <a:moveTo>
                  <a:pt x="316347" y="517550"/>
                </a:moveTo>
                <a:lnTo>
                  <a:pt x="301550" y="517550"/>
                </a:lnTo>
                <a:lnTo>
                  <a:pt x="307476" y="519379"/>
                </a:lnTo>
                <a:lnTo>
                  <a:pt x="313182" y="523036"/>
                </a:lnTo>
                <a:lnTo>
                  <a:pt x="316347" y="517550"/>
                </a:lnTo>
                <a:close/>
              </a:path>
              <a:path w="870585" h="916304">
                <a:moveTo>
                  <a:pt x="484462" y="473659"/>
                </a:moveTo>
                <a:lnTo>
                  <a:pt x="399556" y="473659"/>
                </a:lnTo>
                <a:lnTo>
                  <a:pt x="466782" y="490118"/>
                </a:lnTo>
                <a:lnTo>
                  <a:pt x="484462" y="473659"/>
                </a:lnTo>
                <a:close/>
              </a:path>
              <a:path w="870585" h="916304">
                <a:moveTo>
                  <a:pt x="398349" y="378561"/>
                </a:moveTo>
                <a:lnTo>
                  <a:pt x="373770" y="404164"/>
                </a:lnTo>
                <a:lnTo>
                  <a:pt x="376988" y="480974"/>
                </a:lnTo>
                <a:lnTo>
                  <a:pt x="399661" y="480974"/>
                </a:lnTo>
                <a:lnTo>
                  <a:pt x="399556" y="473659"/>
                </a:lnTo>
                <a:lnTo>
                  <a:pt x="484462" y="473659"/>
                </a:lnTo>
                <a:lnTo>
                  <a:pt x="490356" y="468172"/>
                </a:lnTo>
                <a:lnTo>
                  <a:pt x="399483" y="448056"/>
                </a:lnTo>
                <a:lnTo>
                  <a:pt x="398349" y="378561"/>
                </a:lnTo>
                <a:close/>
              </a:path>
              <a:path w="870585" h="916304">
                <a:moveTo>
                  <a:pt x="493062" y="312724"/>
                </a:moveTo>
                <a:lnTo>
                  <a:pt x="477280" y="327355"/>
                </a:lnTo>
                <a:lnTo>
                  <a:pt x="500780" y="351129"/>
                </a:lnTo>
                <a:lnTo>
                  <a:pt x="477207" y="374904"/>
                </a:lnTo>
                <a:lnTo>
                  <a:pt x="493282" y="391363"/>
                </a:lnTo>
                <a:lnTo>
                  <a:pt x="517074" y="367588"/>
                </a:lnTo>
                <a:lnTo>
                  <a:pt x="548365" y="367588"/>
                </a:lnTo>
                <a:lnTo>
                  <a:pt x="532784" y="352958"/>
                </a:lnTo>
                <a:lnTo>
                  <a:pt x="549154" y="336499"/>
                </a:lnTo>
                <a:lnTo>
                  <a:pt x="516562" y="336499"/>
                </a:lnTo>
                <a:lnTo>
                  <a:pt x="493062" y="312724"/>
                </a:lnTo>
                <a:close/>
              </a:path>
              <a:path w="870585" h="916304">
                <a:moveTo>
                  <a:pt x="548365" y="367588"/>
                </a:moveTo>
                <a:lnTo>
                  <a:pt x="517074" y="367588"/>
                </a:lnTo>
                <a:lnTo>
                  <a:pt x="540428" y="391363"/>
                </a:lnTo>
                <a:lnTo>
                  <a:pt x="556156" y="374904"/>
                </a:lnTo>
                <a:lnTo>
                  <a:pt x="548365" y="367588"/>
                </a:lnTo>
                <a:close/>
              </a:path>
              <a:path w="870585" h="916304">
                <a:moveTo>
                  <a:pt x="598584" y="206654"/>
                </a:moveTo>
                <a:lnTo>
                  <a:pt x="583076" y="206654"/>
                </a:lnTo>
                <a:lnTo>
                  <a:pt x="575724" y="208483"/>
                </a:lnTo>
                <a:lnTo>
                  <a:pt x="568866" y="212140"/>
                </a:lnTo>
                <a:lnTo>
                  <a:pt x="563800" y="213969"/>
                </a:lnTo>
                <a:lnTo>
                  <a:pt x="557582" y="219456"/>
                </a:lnTo>
                <a:lnTo>
                  <a:pt x="516636" y="259689"/>
                </a:lnTo>
                <a:lnTo>
                  <a:pt x="606942" y="351129"/>
                </a:lnTo>
                <a:lnTo>
                  <a:pt x="641232" y="316382"/>
                </a:lnTo>
                <a:lnTo>
                  <a:pt x="610014" y="316382"/>
                </a:lnTo>
                <a:lnTo>
                  <a:pt x="550212" y="257860"/>
                </a:lnTo>
                <a:lnTo>
                  <a:pt x="565794" y="241401"/>
                </a:lnTo>
                <a:lnTo>
                  <a:pt x="571006" y="237744"/>
                </a:lnTo>
                <a:lnTo>
                  <a:pt x="574224" y="235915"/>
                </a:lnTo>
                <a:lnTo>
                  <a:pt x="578358" y="232257"/>
                </a:lnTo>
                <a:lnTo>
                  <a:pt x="582582" y="230428"/>
                </a:lnTo>
                <a:lnTo>
                  <a:pt x="638379" y="230428"/>
                </a:lnTo>
                <a:lnTo>
                  <a:pt x="632110" y="224942"/>
                </a:lnTo>
                <a:lnTo>
                  <a:pt x="625961" y="219456"/>
                </a:lnTo>
                <a:lnTo>
                  <a:pt x="619950" y="215798"/>
                </a:lnTo>
                <a:lnTo>
                  <a:pt x="614092" y="212140"/>
                </a:lnTo>
                <a:lnTo>
                  <a:pt x="606375" y="208483"/>
                </a:lnTo>
                <a:lnTo>
                  <a:pt x="598584" y="206654"/>
                </a:lnTo>
                <a:close/>
              </a:path>
              <a:path w="870585" h="916304">
                <a:moveTo>
                  <a:pt x="540282" y="312724"/>
                </a:moveTo>
                <a:lnTo>
                  <a:pt x="516562" y="336499"/>
                </a:lnTo>
                <a:lnTo>
                  <a:pt x="549154" y="336499"/>
                </a:lnTo>
                <a:lnTo>
                  <a:pt x="556430" y="329184"/>
                </a:lnTo>
                <a:lnTo>
                  <a:pt x="540282" y="312724"/>
                </a:lnTo>
                <a:close/>
              </a:path>
              <a:path w="870585" h="916304">
                <a:moveTo>
                  <a:pt x="638379" y="230428"/>
                </a:moveTo>
                <a:lnTo>
                  <a:pt x="591232" y="230428"/>
                </a:lnTo>
                <a:lnTo>
                  <a:pt x="595804" y="232257"/>
                </a:lnTo>
                <a:lnTo>
                  <a:pt x="600724" y="234086"/>
                </a:lnTo>
                <a:lnTo>
                  <a:pt x="605790" y="237744"/>
                </a:lnTo>
                <a:lnTo>
                  <a:pt x="611806" y="241401"/>
                </a:lnTo>
                <a:lnTo>
                  <a:pt x="618664" y="248716"/>
                </a:lnTo>
                <a:lnTo>
                  <a:pt x="625650" y="256032"/>
                </a:lnTo>
                <a:lnTo>
                  <a:pt x="630588" y="261518"/>
                </a:lnTo>
                <a:lnTo>
                  <a:pt x="636166" y="272491"/>
                </a:lnTo>
                <a:lnTo>
                  <a:pt x="637592" y="276148"/>
                </a:lnTo>
                <a:lnTo>
                  <a:pt x="637300" y="279806"/>
                </a:lnTo>
                <a:lnTo>
                  <a:pt x="637227" y="285292"/>
                </a:lnTo>
                <a:lnTo>
                  <a:pt x="635946" y="288950"/>
                </a:lnTo>
                <a:lnTo>
                  <a:pt x="633807" y="292608"/>
                </a:lnTo>
                <a:lnTo>
                  <a:pt x="628650" y="298094"/>
                </a:lnTo>
                <a:lnTo>
                  <a:pt x="610014" y="316382"/>
                </a:lnTo>
                <a:lnTo>
                  <a:pt x="641232" y="316382"/>
                </a:lnTo>
                <a:lnTo>
                  <a:pt x="660984" y="276148"/>
                </a:lnTo>
                <a:lnTo>
                  <a:pt x="660766" y="272491"/>
                </a:lnTo>
                <a:lnTo>
                  <a:pt x="643587" y="235915"/>
                </a:lnTo>
                <a:lnTo>
                  <a:pt x="638379" y="230428"/>
                </a:lnTo>
                <a:close/>
              </a:path>
              <a:path w="870585" h="916304">
                <a:moveTo>
                  <a:pt x="691030" y="107899"/>
                </a:moveTo>
                <a:lnTo>
                  <a:pt x="646736" y="128016"/>
                </a:lnTo>
                <a:lnTo>
                  <a:pt x="627443" y="177393"/>
                </a:lnTo>
                <a:lnTo>
                  <a:pt x="628796" y="184708"/>
                </a:lnTo>
                <a:lnTo>
                  <a:pt x="631374" y="190195"/>
                </a:lnTo>
                <a:lnTo>
                  <a:pt x="634490" y="197510"/>
                </a:lnTo>
                <a:lnTo>
                  <a:pt x="661315" y="226771"/>
                </a:lnTo>
                <a:lnTo>
                  <a:pt x="696096" y="239572"/>
                </a:lnTo>
                <a:lnTo>
                  <a:pt x="707876" y="239572"/>
                </a:lnTo>
                <a:lnTo>
                  <a:pt x="719193" y="235915"/>
                </a:lnTo>
                <a:lnTo>
                  <a:pt x="730017" y="228600"/>
                </a:lnTo>
                <a:lnTo>
                  <a:pt x="740316" y="221284"/>
                </a:lnTo>
                <a:lnTo>
                  <a:pt x="744675" y="215798"/>
                </a:lnTo>
                <a:lnTo>
                  <a:pt x="698802" y="215798"/>
                </a:lnTo>
                <a:lnTo>
                  <a:pt x="691320" y="213969"/>
                </a:lnTo>
                <a:lnTo>
                  <a:pt x="656646" y="182880"/>
                </a:lnTo>
                <a:lnTo>
                  <a:pt x="652095" y="168249"/>
                </a:lnTo>
                <a:lnTo>
                  <a:pt x="652413" y="160934"/>
                </a:lnTo>
                <a:lnTo>
                  <a:pt x="681214" y="133502"/>
                </a:lnTo>
                <a:lnTo>
                  <a:pt x="688232" y="131673"/>
                </a:lnTo>
                <a:lnTo>
                  <a:pt x="739128" y="131673"/>
                </a:lnTo>
                <a:lnTo>
                  <a:pt x="737536" y="129844"/>
                </a:lnTo>
                <a:lnTo>
                  <a:pt x="726348" y="120700"/>
                </a:lnTo>
                <a:lnTo>
                  <a:pt x="714866" y="113385"/>
                </a:lnTo>
                <a:lnTo>
                  <a:pt x="703093" y="109728"/>
                </a:lnTo>
                <a:lnTo>
                  <a:pt x="691030" y="107899"/>
                </a:lnTo>
                <a:close/>
              </a:path>
              <a:path w="870585" h="916304">
                <a:moveTo>
                  <a:pt x="739128" y="131673"/>
                </a:moveTo>
                <a:lnTo>
                  <a:pt x="688232" y="131673"/>
                </a:lnTo>
                <a:lnTo>
                  <a:pt x="695529" y="133502"/>
                </a:lnTo>
                <a:lnTo>
                  <a:pt x="702949" y="137160"/>
                </a:lnTo>
                <a:lnTo>
                  <a:pt x="710513" y="142646"/>
                </a:lnTo>
                <a:lnTo>
                  <a:pt x="718242" y="148132"/>
                </a:lnTo>
                <a:lnTo>
                  <a:pt x="725148" y="157276"/>
                </a:lnTo>
                <a:lnTo>
                  <a:pt x="730214" y="164592"/>
                </a:lnTo>
                <a:lnTo>
                  <a:pt x="733418" y="171907"/>
                </a:lnTo>
                <a:lnTo>
                  <a:pt x="734738" y="179222"/>
                </a:lnTo>
                <a:lnTo>
                  <a:pt x="734460" y="186537"/>
                </a:lnTo>
                <a:lnTo>
                  <a:pt x="706050" y="213969"/>
                </a:lnTo>
                <a:lnTo>
                  <a:pt x="698802" y="215798"/>
                </a:lnTo>
                <a:lnTo>
                  <a:pt x="744675" y="215798"/>
                </a:lnTo>
                <a:lnTo>
                  <a:pt x="749034" y="210312"/>
                </a:lnTo>
                <a:lnTo>
                  <a:pt x="755170" y="199339"/>
                </a:lnTo>
                <a:lnTo>
                  <a:pt x="758735" y="188366"/>
                </a:lnTo>
                <a:lnTo>
                  <a:pt x="759738" y="175564"/>
                </a:lnTo>
                <a:lnTo>
                  <a:pt x="758221" y="164592"/>
                </a:lnTo>
                <a:lnTo>
                  <a:pt x="753993" y="153619"/>
                </a:lnTo>
                <a:lnTo>
                  <a:pt x="747087" y="140817"/>
                </a:lnTo>
                <a:lnTo>
                  <a:pt x="739128" y="131673"/>
                </a:lnTo>
                <a:close/>
              </a:path>
              <a:path w="870585" h="916304">
                <a:moveTo>
                  <a:pt x="720382" y="56692"/>
                </a:moveTo>
                <a:lnTo>
                  <a:pt x="699022" y="78638"/>
                </a:lnTo>
                <a:lnTo>
                  <a:pt x="770180" y="93268"/>
                </a:lnTo>
                <a:lnTo>
                  <a:pt x="786384" y="171907"/>
                </a:lnTo>
                <a:lnTo>
                  <a:pt x="808256" y="149961"/>
                </a:lnTo>
                <a:lnTo>
                  <a:pt x="797100" y="98755"/>
                </a:lnTo>
                <a:lnTo>
                  <a:pt x="859398" y="98755"/>
                </a:lnTo>
                <a:lnTo>
                  <a:pt x="870399" y="87782"/>
                </a:lnTo>
                <a:lnTo>
                  <a:pt x="793040" y="71323"/>
                </a:lnTo>
                <a:lnTo>
                  <a:pt x="792230" y="67665"/>
                </a:lnTo>
                <a:lnTo>
                  <a:pt x="767529" y="67665"/>
                </a:lnTo>
                <a:lnTo>
                  <a:pt x="720382" y="56692"/>
                </a:lnTo>
                <a:close/>
              </a:path>
              <a:path w="870585" h="916304">
                <a:moveTo>
                  <a:pt x="859398" y="98755"/>
                </a:moveTo>
                <a:lnTo>
                  <a:pt x="797100" y="98755"/>
                </a:lnTo>
                <a:lnTo>
                  <a:pt x="848398" y="109728"/>
                </a:lnTo>
                <a:lnTo>
                  <a:pt x="859398" y="98755"/>
                </a:lnTo>
                <a:close/>
              </a:path>
              <a:path w="870585" h="916304">
                <a:moveTo>
                  <a:pt x="777240" y="0"/>
                </a:moveTo>
                <a:lnTo>
                  <a:pt x="756172" y="21945"/>
                </a:lnTo>
                <a:lnTo>
                  <a:pt x="767529" y="67665"/>
                </a:lnTo>
                <a:lnTo>
                  <a:pt x="792230" y="67665"/>
                </a:lnTo>
                <a:lnTo>
                  <a:pt x="7772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751618" y="5803453"/>
            <a:ext cx="2627327" cy="1009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1473451" y="3293849"/>
            <a:ext cx="203835" cy="11626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65"/>
              </a:lnSpc>
            </a:pPr>
            <a:r>
              <a:rPr dirty="0" sz="1400" b="1">
                <a:latin typeface="Arial"/>
                <a:cs typeface="Arial"/>
              </a:rPr>
              <a:t>%</a:t>
            </a:r>
            <a:r>
              <a:rPr dirty="0" sz="1400" spc="-55" b="1">
                <a:latin typeface="Arial"/>
                <a:cs typeface="Arial"/>
              </a:rPr>
              <a:t> </a:t>
            </a:r>
            <a:r>
              <a:rPr dirty="0" sz="1400" spc="-45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l</a:t>
            </a:r>
            <a:r>
              <a:rPr dirty="0" sz="1400" b="1">
                <a:latin typeface="Arial"/>
                <a:cs typeface="Arial"/>
              </a:rPr>
              <a:t>ter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b="1">
                <a:latin typeface="Arial"/>
                <a:cs typeface="Arial"/>
              </a:rPr>
              <a:t>ati</a:t>
            </a:r>
            <a:r>
              <a:rPr dirty="0" sz="1400" spc="-10" b="1">
                <a:latin typeface="Arial"/>
                <a:cs typeface="Arial"/>
              </a:rPr>
              <a:t>o</a:t>
            </a:r>
            <a:r>
              <a:rPr dirty="0" sz="1400" b="1"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2647974" y="2244705"/>
            <a:ext cx="1769110" cy="610235"/>
          </a:xfrm>
          <a:custGeom>
            <a:avLst/>
            <a:gdLst/>
            <a:ahLst/>
            <a:cxnLst/>
            <a:rect l="l" t="t" r="r" b="b"/>
            <a:pathLst>
              <a:path w="1769110" h="610235">
                <a:moveTo>
                  <a:pt x="0" y="0"/>
                </a:moveTo>
                <a:lnTo>
                  <a:pt x="1768723" y="0"/>
                </a:lnTo>
                <a:lnTo>
                  <a:pt x="1768723" y="609648"/>
                </a:lnTo>
                <a:lnTo>
                  <a:pt x="1768431" y="60964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3127969" y="2007987"/>
            <a:ext cx="505459" cy="37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latin typeface="Arial"/>
                <a:cs typeface="Arial"/>
              </a:rPr>
              <a:t>٭٭٭</a:t>
            </a:r>
            <a:endParaRPr sz="24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578230" y="2955944"/>
            <a:ext cx="815975" cy="636905"/>
          </a:xfrm>
          <a:custGeom>
            <a:avLst/>
            <a:gdLst/>
            <a:ahLst/>
            <a:cxnLst/>
            <a:rect l="l" t="t" r="r" b="b"/>
            <a:pathLst>
              <a:path w="815975" h="636904">
                <a:moveTo>
                  <a:pt x="0" y="0"/>
                </a:moveTo>
                <a:lnTo>
                  <a:pt x="815955" y="0"/>
                </a:lnTo>
                <a:lnTo>
                  <a:pt x="815955" y="636641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3916791" y="2733791"/>
            <a:ext cx="186055" cy="37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>
                <a:latin typeface="Arial"/>
                <a:cs typeface="Arial"/>
              </a:rPr>
              <a:t>٭</a:t>
            </a:r>
            <a:endParaRPr sz="24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555851" y="2821070"/>
            <a:ext cx="827405" cy="304800"/>
          </a:xfrm>
          <a:custGeom>
            <a:avLst/>
            <a:gdLst/>
            <a:ahLst/>
            <a:cxnLst/>
            <a:rect l="l" t="t" r="r" b="b"/>
            <a:pathLst>
              <a:path w="827404" h="304800">
                <a:moveTo>
                  <a:pt x="5084" y="304751"/>
                </a:moveTo>
                <a:lnTo>
                  <a:pt x="0" y="304751"/>
                </a:lnTo>
                <a:lnTo>
                  <a:pt x="0" y="0"/>
                </a:lnTo>
                <a:lnTo>
                  <a:pt x="827385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4912191" y="2581417"/>
            <a:ext cx="186055" cy="37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>
                <a:latin typeface="Arial"/>
                <a:cs typeface="Arial"/>
              </a:rPr>
              <a:t>٭</a:t>
            </a:r>
            <a:endParaRPr sz="24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478536" y="2827288"/>
            <a:ext cx="815975" cy="974725"/>
          </a:xfrm>
          <a:custGeom>
            <a:avLst/>
            <a:gdLst/>
            <a:ahLst/>
            <a:cxnLst/>
            <a:rect l="l" t="t" r="r" b="b"/>
            <a:pathLst>
              <a:path w="815975" h="974725">
                <a:moveTo>
                  <a:pt x="0" y="0"/>
                </a:moveTo>
                <a:lnTo>
                  <a:pt x="815974" y="0"/>
                </a:lnTo>
                <a:lnTo>
                  <a:pt x="815974" y="974695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5817447" y="2563992"/>
            <a:ext cx="186055" cy="37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>
                <a:latin typeface="Arial"/>
                <a:cs typeface="Arial"/>
              </a:rPr>
              <a:t>٭</a:t>
            </a:r>
            <a:endParaRPr sz="2400">
              <a:latin typeface="Arial"/>
              <a:cs typeface="Arial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3275" rIns="0" bIns="0" rtlCol="0" vert="horz">
            <a:spAutoFit/>
          </a:bodyPr>
          <a:lstStyle/>
          <a:p>
            <a:pPr marL="651510">
              <a:lnSpc>
                <a:spcPct val="100000"/>
              </a:lnSpc>
            </a:pPr>
            <a:r>
              <a:rPr dirty="0" sz="1800" b="1">
                <a:solidFill>
                  <a:srgbClr val="000000"/>
                </a:solidFill>
                <a:latin typeface="Arial"/>
                <a:cs typeface="Arial"/>
              </a:rPr>
              <a:t>Spatial </a:t>
            </a:r>
            <a:r>
              <a:rPr dirty="0" sz="1800" spc="-5" b="1">
                <a:solidFill>
                  <a:srgbClr val="000000"/>
                </a:solidFill>
                <a:latin typeface="Arial"/>
                <a:cs typeface="Arial"/>
              </a:rPr>
              <a:t>memory </a:t>
            </a:r>
            <a:r>
              <a:rPr dirty="0" sz="1800" spc="-30" b="1">
                <a:solidFill>
                  <a:srgbClr val="000000"/>
                </a:solidFill>
                <a:latin typeface="Arial"/>
                <a:cs typeface="Arial"/>
              </a:rPr>
              <a:t>(Y- </a:t>
            </a:r>
            <a:r>
              <a:rPr dirty="0" sz="1800" spc="-5" b="1">
                <a:solidFill>
                  <a:srgbClr val="000000"/>
                </a:solidFill>
                <a:latin typeface="Arial"/>
                <a:cs typeface="Arial"/>
              </a:rPr>
              <a:t>Maze) deficit </a:t>
            </a:r>
            <a:r>
              <a:rPr dirty="0" sz="1800" b="1">
                <a:solidFill>
                  <a:srgbClr val="000000"/>
                </a:solidFill>
                <a:latin typeface="Arial"/>
                <a:cs typeface="Arial"/>
              </a:rPr>
              <a:t>is </a:t>
            </a:r>
            <a:r>
              <a:rPr dirty="0" sz="1800" spc="-5" b="1">
                <a:solidFill>
                  <a:srgbClr val="000000"/>
                </a:solidFill>
                <a:latin typeface="Arial"/>
                <a:cs typeface="Arial"/>
              </a:rPr>
              <a:t>rescued </a:t>
            </a:r>
            <a:r>
              <a:rPr dirty="0" sz="1800" b="1">
                <a:solidFill>
                  <a:srgbClr val="000000"/>
                </a:solidFill>
                <a:latin typeface="Arial"/>
                <a:cs typeface="Arial"/>
              </a:rPr>
              <a:t>in </a:t>
            </a:r>
            <a:r>
              <a:rPr dirty="0" sz="1800" spc="-5" b="1">
                <a:solidFill>
                  <a:srgbClr val="000000"/>
                </a:solidFill>
                <a:latin typeface="Arial"/>
                <a:cs typeface="Arial"/>
              </a:rPr>
              <a:t>p25Tg </a:t>
            </a:r>
            <a:r>
              <a:rPr dirty="0" sz="1800" b="1">
                <a:solidFill>
                  <a:srgbClr val="000000"/>
                </a:solidFill>
                <a:latin typeface="Arial"/>
                <a:cs typeface="Arial"/>
              </a:rPr>
              <a:t>TFP5</a:t>
            </a:r>
            <a:r>
              <a:rPr dirty="0" sz="1800" spc="3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00"/>
                </a:solidFill>
                <a:latin typeface="Arial"/>
                <a:cs typeface="Arial"/>
              </a:rPr>
              <a:t>injections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492516" y="933787"/>
            <a:ext cx="2526665" cy="646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12750" marR="5080" indent="-400685">
              <a:lnSpc>
                <a:spcPct val="113399"/>
              </a:lnSpc>
            </a:pPr>
            <a:r>
              <a:rPr dirty="0" sz="1800" spc="-5">
                <a:latin typeface="Calibri"/>
                <a:cs typeface="Calibri"/>
              </a:rPr>
              <a:t>thrice </a:t>
            </a:r>
            <a:r>
              <a:rPr dirty="0" sz="1800" spc="-5">
                <a:latin typeface="Calibri"/>
                <a:cs typeface="Calibri"/>
              </a:rPr>
              <a:t>TFP5 </a:t>
            </a:r>
            <a:r>
              <a:rPr dirty="0" sz="1800">
                <a:latin typeface="Calibri"/>
                <a:cs typeface="Calibri"/>
              </a:rPr>
              <a:t>0.2 </a:t>
            </a:r>
            <a:r>
              <a:rPr dirty="0" sz="1800">
                <a:latin typeface="Calibri"/>
                <a:cs typeface="Calibri"/>
              </a:rPr>
              <a:t>mM </a:t>
            </a:r>
            <a:r>
              <a:rPr dirty="0" sz="1800">
                <a:latin typeface="Calibri"/>
                <a:cs typeface="Calibri"/>
              </a:rPr>
              <a:t>/ </a:t>
            </a:r>
            <a:r>
              <a:rPr dirty="0" sz="1800" spc="-5">
                <a:latin typeface="Calibri"/>
                <a:cs typeface="Calibri"/>
              </a:rPr>
              <a:t>week  </a:t>
            </a:r>
            <a:r>
              <a:rPr dirty="0" sz="1800">
                <a:latin typeface="Calibri"/>
                <a:cs typeface="Calibri"/>
              </a:rPr>
              <a:t>6 </a:t>
            </a:r>
            <a:r>
              <a:rPr dirty="0" sz="1800" spc="-5">
                <a:latin typeface="Calibri"/>
                <a:cs typeface="Calibri"/>
              </a:rPr>
              <a:t>weeks </a:t>
            </a:r>
            <a:r>
              <a:rPr dirty="0" sz="1800" spc="-5">
                <a:latin typeface="Calibri"/>
                <a:cs typeface="Calibri"/>
              </a:rPr>
              <a:t>off</a:t>
            </a:r>
            <a:r>
              <a:rPr dirty="0" sz="1800" spc="-11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DOX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39203" y="950115"/>
            <a:ext cx="1639570" cy="720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4495">
              <a:lnSpc>
                <a:spcPct val="100000"/>
              </a:lnSpc>
            </a:pPr>
            <a:r>
              <a:rPr dirty="0" sz="1800" spc="-55">
                <a:latin typeface="Calibri"/>
                <a:cs typeface="Calibri"/>
              </a:rPr>
              <a:t>p25Tg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1800">
                <a:latin typeface="Calibri"/>
                <a:cs typeface="Calibri"/>
              </a:rPr>
              <a:t>12 </a:t>
            </a:r>
            <a:r>
              <a:rPr dirty="0" sz="1800" spc="-5">
                <a:latin typeface="Calibri"/>
                <a:cs typeface="Calibri"/>
              </a:rPr>
              <a:t>weeks </a:t>
            </a:r>
            <a:r>
              <a:rPr dirty="0" sz="1800" spc="-5">
                <a:latin typeface="Calibri"/>
                <a:cs typeface="Calibri"/>
              </a:rPr>
              <a:t>on</a:t>
            </a:r>
            <a:r>
              <a:rPr dirty="0" sz="1800" spc="-9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DOX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885825" y="1270009"/>
            <a:ext cx="1916430" cy="76200"/>
          </a:xfrm>
          <a:custGeom>
            <a:avLst/>
            <a:gdLst/>
            <a:ahLst/>
            <a:cxnLst/>
            <a:rect l="l" t="t" r="r" b="b"/>
            <a:pathLst>
              <a:path w="1916430" h="76200">
                <a:moveTo>
                  <a:pt x="1906624" y="33375"/>
                </a:moveTo>
                <a:lnTo>
                  <a:pt x="1852510" y="33375"/>
                </a:lnTo>
                <a:lnTo>
                  <a:pt x="1852656" y="42940"/>
                </a:lnTo>
                <a:lnTo>
                  <a:pt x="1839914" y="42950"/>
                </a:lnTo>
                <a:lnTo>
                  <a:pt x="1839946" y="76151"/>
                </a:lnTo>
                <a:lnTo>
                  <a:pt x="1916024" y="38075"/>
                </a:lnTo>
                <a:lnTo>
                  <a:pt x="1906624" y="33375"/>
                </a:lnTo>
                <a:close/>
              </a:path>
              <a:path w="1916430" h="76200">
                <a:moveTo>
                  <a:pt x="1839905" y="33386"/>
                </a:moveTo>
                <a:lnTo>
                  <a:pt x="0" y="34930"/>
                </a:lnTo>
                <a:lnTo>
                  <a:pt x="0" y="44439"/>
                </a:lnTo>
                <a:lnTo>
                  <a:pt x="1839914" y="42950"/>
                </a:lnTo>
                <a:lnTo>
                  <a:pt x="1839905" y="33386"/>
                </a:lnTo>
                <a:close/>
              </a:path>
              <a:path w="1916430" h="76200">
                <a:moveTo>
                  <a:pt x="1852510" y="33375"/>
                </a:moveTo>
                <a:lnTo>
                  <a:pt x="1839905" y="33386"/>
                </a:lnTo>
                <a:lnTo>
                  <a:pt x="1839914" y="42950"/>
                </a:lnTo>
                <a:lnTo>
                  <a:pt x="1852656" y="42940"/>
                </a:lnTo>
                <a:lnTo>
                  <a:pt x="1852510" y="33375"/>
                </a:lnTo>
                <a:close/>
              </a:path>
              <a:path w="1916430" h="76200">
                <a:moveTo>
                  <a:pt x="1839873" y="0"/>
                </a:moveTo>
                <a:lnTo>
                  <a:pt x="1839905" y="33386"/>
                </a:lnTo>
                <a:lnTo>
                  <a:pt x="1906624" y="33375"/>
                </a:lnTo>
                <a:lnTo>
                  <a:pt x="1839873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532162" y="1254154"/>
            <a:ext cx="2393950" cy="76200"/>
          </a:xfrm>
          <a:custGeom>
            <a:avLst/>
            <a:gdLst/>
            <a:ahLst/>
            <a:cxnLst/>
            <a:rect l="l" t="t" r="r" b="b"/>
            <a:pathLst>
              <a:path w="2393950" h="76200">
                <a:moveTo>
                  <a:pt x="2317711" y="42866"/>
                </a:moveTo>
                <a:lnTo>
                  <a:pt x="2317711" y="76151"/>
                </a:lnTo>
                <a:lnTo>
                  <a:pt x="2384343" y="42867"/>
                </a:lnTo>
                <a:lnTo>
                  <a:pt x="2317711" y="42866"/>
                </a:lnTo>
                <a:close/>
              </a:path>
              <a:path w="2393950" h="76200">
                <a:moveTo>
                  <a:pt x="2317711" y="33356"/>
                </a:moveTo>
                <a:lnTo>
                  <a:pt x="2317711" y="42866"/>
                </a:lnTo>
                <a:lnTo>
                  <a:pt x="2330567" y="42867"/>
                </a:lnTo>
                <a:lnTo>
                  <a:pt x="2330567" y="33357"/>
                </a:lnTo>
                <a:lnTo>
                  <a:pt x="2317711" y="33356"/>
                </a:lnTo>
                <a:close/>
              </a:path>
              <a:path w="2393950" h="76200">
                <a:moveTo>
                  <a:pt x="2317711" y="0"/>
                </a:moveTo>
                <a:lnTo>
                  <a:pt x="2317711" y="33356"/>
                </a:lnTo>
                <a:lnTo>
                  <a:pt x="2330567" y="33357"/>
                </a:lnTo>
                <a:lnTo>
                  <a:pt x="2330567" y="42867"/>
                </a:lnTo>
                <a:lnTo>
                  <a:pt x="2384343" y="42867"/>
                </a:lnTo>
                <a:lnTo>
                  <a:pt x="2393935" y="38075"/>
                </a:lnTo>
                <a:lnTo>
                  <a:pt x="2317711" y="0"/>
                </a:lnTo>
                <a:close/>
              </a:path>
              <a:path w="2393950" h="76200">
                <a:moveTo>
                  <a:pt x="0" y="33229"/>
                </a:moveTo>
                <a:lnTo>
                  <a:pt x="0" y="42793"/>
                </a:lnTo>
                <a:lnTo>
                  <a:pt x="2317711" y="42866"/>
                </a:lnTo>
                <a:lnTo>
                  <a:pt x="2317711" y="33356"/>
                </a:lnTo>
                <a:lnTo>
                  <a:pt x="0" y="3322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6338654" y="1143651"/>
            <a:ext cx="168973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Significant</a:t>
            </a:r>
            <a:r>
              <a:rPr dirty="0" sz="1800" spc="-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Rescue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82923" y="1257300"/>
            <a:ext cx="4071878" cy="167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82923" y="3600452"/>
            <a:ext cx="4349745" cy="31178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718049" y="3196681"/>
            <a:ext cx="220408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5" b="1">
                <a:solidFill>
                  <a:srgbClr val="0000FF"/>
                </a:solidFill>
                <a:latin typeface="Calibri"/>
                <a:cs typeface="Calibri"/>
              </a:rPr>
              <a:t>Rota </a:t>
            </a:r>
            <a:r>
              <a:rPr dirty="0" sz="1800" spc="-10" b="1">
                <a:solidFill>
                  <a:srgbClr val="0000FF"/>
                </a:solidFill>
                <a:latin typeface="Calibri"/>
                <a:cs typeface="Calibri"/>
              </a:rPr>
              <a:t>rod: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Motor</a:t>
            </a:r>
            <a:r>
              <a:rPr dirty="0" sz="1800" spc="-8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deficit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0055" y="584953"/>
            <a:ext cx="8437245" cy="393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316220" algn="l"/>
              </a:tabLst>
            </a:pPr>
            <a:r>
              <a:rPr dirty="0" sz="2400" spc="-5" b="1">
                <a:latin typeface="Calibri"/>
                <a:cs typeface="Calibri"/>
              </a:rPr>
              <a:t>TFP5  </a:t>
            </a:r>
            <a:r>
              <a:rPr dirty="0" sz="2400" spc="-10" b="1">
                <a:latin typeface="Calibri"/>
                <a:cs typeface="Calibri"/>
              </a:rPr>
              <a:t>treatment  </a:t>
            </a:r>
            <a:r>
              <a:rPr dirty="0" sz="2400" spc="-15" b="1">
                <a:latin typeface="Calibri"/>
                <a:cs typeface="Calibri"/>
              </a:rPr>
              <a:t>prevented</a:t>
            </a:r>
            <a:r>
              <a:rPr dirty="0" sz="2400" spc="-15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motor</a:t>
            </a:r>
            <a:r>
              <a:rPr dirty="0" sz="2400" spc="28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defects</a:t>
            </a:r>
            <a:r>
              <a:rPr dirty="0" sz="2400" spc="-10" b="1">
                <a:latin typeface="Times New Roman"/>
                <a:cs typeface="Times New Roman"/>
              </a:rPr>
              <a:t>	</a:t>
            </a:r>
            <a:r>
              <a:rPr dirty="0" sz="2400" spc="-5" b="1">
                <a:latin typeface="Calibri"/>
                <a:cs typeface="Calibri"/>
              </a:rPr>
              <a:t>in </a:t>
            </a:r>
            <a:r>
              <a:rPr dirty="0" sz="2400" spc="-5" b="1">
                <a:latin typeface="Calibri"/>
                <a:cs typeface="Calibri"/>
              </a:rPr>
              <a:t>p25 </a:t>
            </a:r>
            <a:r>
              <a:rPr dirty="0" sz="2400" spc="-85" b="1">
                <a:latin typeface="Calibri"/>
                <a:cs typeface="Calibri"/>
              </a:rPr>
              <a:t>Tg </a:t>
            </a:r>
            <a:r>
              <a:rPr dirty="0" sz="2400" b="1">
                <a:latin typeface="Calibri"/>
                <a:cs typeface="Calibri"/>
              </a:rPr>
              <a:t>AD </a:t>
            </a:r>
            <a:r>
              <a:rPr dirty="0" sz="2400" spc="-5" b="1">
                <a:latin typeface="Calibri"/>
                <a:cs typeface="Calibri"/>
              </a:rPr>
              <a:t>model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mice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2981" y="904726"/>
            <a:ext cx="4210050" cy="7550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</a:pPr>
            <a:r>
              <a:rPr dirty="0" sz="1600" spc="-10" b="1">
                <a:solidFill>
                  <a:srgbClr val="0000FF"/>
                </a:solidFill>
                <a:latin typeface="Calibri"/>
                <a:cs typeface="Calibri"/>
              </a:rPr>
              <a:t>TFP5 </a:t>
            </a:r>
            <a:r>
              <a:rPr dirty="0" sz="1600" spc="-10" b="1">
                <a:solidFill>
                  <a:srgbClr val="0000FF"/>
                </a:solidFill>
                <a:latin typeface="Calibri"/>
                <a:cs typeface="Calibri"/>
              </a:rPr>
              <a:t>treatment </a:t>
            </a:r>
            <a:r>
              <a:rPr dirty="0" sz="1600" spc="-10" b="1">
                <a:solidFill>
                  <a:srgbClr val="0000FF"/>
                </a:solidFill>
                <a:latin typeface="Calibri"/>
                <a:cs typeface="Calibri"/>
              </a:rPr>
              <a:t>reduced </a:t>
            </a:r>
            <a:r>
              <a:rPr dirty="0" sz="1600" spc="-5" b="1">
                <a:solidFill>
                  <a:srgbClr val="0000FF"/>
                </a:solidFill>
                <a:latin typeface="Calibri"/>
                <a:cs typeface="Calibri"/>
              </a:rPr>
              <a:t>hyperphosphorylation </a:t>
            </a:r>
            <a:r>
              <a:rPr dirty="0" sz="1600" spc="-5" b="1">
                <a:solidFill>
                  <a:srgbClr val="0000FF"/>
                </a:solidFill>
                <a:latin typeface="Calibri"/>
                <a:cs typeface="Calibri"/>
              </a:rPr>
              <a:t>of  </a:t>
            </a:r>
            <a:r>
              <a:rPr dirty="0" sz="1600" spc="-10" b="1">
                <a:solidFill>
                  <a:srgbClr val="0000FF"/>
                </a:solidFill>
                <a:latin typeface="Calibri"/>
                <a:cs typeface="Calibri"/>
              </a:rPr>
              <a:t>p-neurofilament </a:t>
            </a:r>
            <a:r>
              <a:rPr dirty="0" sz="1600" spc="-5" b="1">
                <a:solidFill>
                  <a:srgbClr val="0000FF"/>
                </a:solidFill>
                <a:latin typeface="Calibri"/>
                <a:cs typeface="Calibri"/>
              </a:rPr>
              <a:t>(p-NF-H/M) </a:t>
            </a:r>
            <a:r>
              <a:rPr dirty="0" sz="1600" spc="-5" b="1">
                <a:solidFill>
                  <a:srgbClr val="0000FF"/>
                </a:solidFill>
                <a:latin typeface="Calibri"/>
                <a:cs typeface="Calibri"/>
              </a:rPr>
              <a:t>and </a:t>
            </a:r>
            <a:r>
              <a:rPr dirty="0" sz="1600" spc="-5" b="1">
                <a:solidFill>
                  <a:srgbClr val="0000FF"/>
                </a:solidFill>
                <a:latin typeface="Calibri"/>
                <a:cs typeface="Calibri"/>
              </a:rPr>
              <a:t>p-tau </a:t>
            </a:r>
            <a:r>
              <a:rPr dirty="0" sz="1600" spc="-5" b="1">
                <a:solidFill>
                  <a:srgbClr val="0000FF"/>
                </a:solidFill>
                <a:latin typeface="Calibri"/>
                <a:cs typeface="Calibri"/>
              </a:rPr>
              <a:t>in </a:t>
            </a:r>
            <a:r>
              <a:rPr dirty="0" sz="1600" spc="-30" b="1">
                <a:solidFill>
                  <a:srgbClr val="0000FF"/>
                </a:solidFill>
                <a:latin typeface="Calibri"/>
                <a:cs typeface="Calibri"/>
              </a:rPr>
              <a:t>p25Tg  </a:t>
            </a:r>
            <a:r>
              <a:rPr dirty="0" sz="1600" spc="-5" b="1">
                <a:solidFill>
                  <a:srgbClr val="0000FF"/>
                </a:solidFill>
                <a:latin typeface="Calibri"/>
                <a:cs typeface="Calibri"/>
              </a:rPr>
              <a:t>AD </a:t>
            </a:r>
            <a:r>
              <a:rPr dirty="0" sz="1600" spc="-5" b="1">
                <a:solidFill>
                  <a:srgbClr val="0000FF"/>
                </a:solidFill>
                <a:latin typeface="Calibri"/>
                <a:cs typeface="Calibri"/>
              </a:rPr>
              <a:t>model</a:t>
            </a:r>
            <a:r>
              <a:rPr dirty="0" sz="1600" spc="-6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0000FF"/>
                </a:solidFill>
                <a:latin typeface="Calibri"/>
                <a:cs typeface="Calibri"/>
              </a:rPr>
              <a:t>mice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9238" y="1819282"/>
            <a:ext cx="3994154" cy="38417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932151" y="1936821"/>
            <a:ext cx="167005" cy="224154"/>
          </a:xfrm>
          <a:custGeom>
            <a:avLst/>
            <a:gdLst/>
            <a:ahLst/>
            <a:cxnLst/>
            <a:rect l="l" t="t" r="r" b="b"/>
            <a:pathLst>
              <a:path w="167005" h="224155">
                <a:moveTo>
                  <a:pt x="0" y="223814"/>
                </a:moveTo>
                <a:lnTo>
                  <a:pt x="166735" y="223814"/>
                </a:lnTo>
                <a:lnTo>
                  <a:pt x="166735" y="0"/>
                </a:lnTo>
                <a:lnTo>
                  <a:pt x="0" y="0"/>
                </a:lnTo>
                <a:lnTo>
                  <a:pt x="0" y="2238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932151" y="1936821"/>
            <a:ext cx="167005" cy="224154"/>
          </a:xfrm>
          <a:custGeom>
            <a:avLst/>
            <a:gdLst/>
            <a:ahLst/>
            <a:cxnLst/>
            <a:rect l="l" t="t" r="r" b="b"/>
            <a:pathLst>
              <a:path w="167005" h="224155">
                <a:moveTo>
                  <a:pt x="0" y="223814"/>
                </a:moveTo>
                <a:lnTo>
                  <a:pt x="166735" y="223814"/>
                </a:lnTo>
                <a:lnTo>
                  <a:pt x="166735" y="0"/>
                </a:lnTo>
                <a:lnTo>
                  <a:pt x="0" y="0"/>
                </a:lnTo>
                <a:lnTo>
                  <a:pt x="0" y="223814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216408" y="1887530"/>
            <a:ext cx="4927591" cy="37750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507370" y="1930380"/>
            <a:ext cx="179705" cy="219710"/>
          </a:xfrm>
          <a:custGeom>
            <a:avLst/>
            <a:gdLst/>
            <a:ahLst/>
            <a:cxnLst/>
            <a:rect l="l" t="t" r="r" b="b"/>
            <a:pathLst>
              <a:path w="179704" h="219710">
                <a:moveTo>
                  <a:pt x="0" y="219099"/>
                </a:moveTo>
                <a:lnTo>
                  <a:pt x="179379" y="219099"/>
                </a:lnTo>
                <a:lnTo>
                  <a:pt x="179379" y="0"/>
                </a:lnTo>
                <a:lnTo>
                  <a:pt x="0" y="0"/>
                </a:lnTo>
                <a:lnTo>
                  <a:pt x="0" y="2190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507370" y="1930380"/>
            <a:ext cx="179705" cy="219710"/>
          </a:xfrm>
          <a:custGeom>
            <a:avLst/>
            <a:gdLst/>
            <a:ahLst/>
            <a:cxnLst/>
            <a:rect l="l" t="t" r="r" b="b"/>
            <a:pathLst>
              <a:path w="179704" h="219710">
                <a:moveTo>
                  <a:pt x="0" y="219099"/>
                </a:moveTo>
                <a:lnTo>
                  <a:pt x="179379" y="219099"/>
                </a:lnTo>
                <a:lnTo>
                  <a:pt x="179379" y="0"/>
                </a:lnTo>
                <a:lnTo>
                  <a:pt x="0" y="0"/>
                </a:lnTo>
                <a:lnTo>
                  <a:pt x="0" y="219099"/>
                </a:lnTo>
                <a:close/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126224" y="770779"/>
            <a:ext cx="3355975" cy="9347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NeuroinflammationTFP5-  treatment reduced in</a:t>
            </a:r>
            <a:r>
              <a:rPr dirty="0" sz="2000" spc="-1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p25Tg 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AD model</a:t>
            </a:r>
            <a:r>
              <a:rPr dirty="0" sz="2000" spc="-9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mice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80112" y="137405"/>
            <a:ext cx="7484745" cy="6356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084070" marR="5080" indent="-2072005">
              <a:lnSpc>
                <a:spcPct val="100000"/>
              </a:lnSpc>
            </a:pPr>
            <a:r>
              <a:rPr dirty="0" sz="2000" b="1">
                <a:latin typeface="Calibri"/>
                <a:cs typeface="Calibri"/>
              </a:rPr>
              <a:t>Hyperphosphorylation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spc="-10" b="1">
                <a:latin typeface="Calibri"/>
                <a:cs typeface="Calibri"/>
              </a:rPr>
              <a:t>cytoskeletal </a:t>
            </a:r>
            <a:r>
              <a:rPr dirty="0" sz="2000" spc="-10" b="1">
                <a:latin typeface="Calibri"/>
                <a:cs typeface="Calibri"/>
              </a:rPr>
              <a:t>proteins </a:t>
            </a:r>
            <a:r>
              <a:rPr dirty="0" sz="2000" b="1">
                <a:latin typeface="Calibri"/>
                <a:cs typeface="Calibri"/>
              </a:rPr>
              <a:t>and </a:t>
            </a:r>
            <a:r>
              <a:rPr dirty="0" sz="2000" spc="-5" b="1">
                <a:latin typeface="Calibri"/>
                <a:cs typeface="Calibri"/>
              </a:rPr>
              <a:t>neuroinflammation  </a:t>
            </a:r>
            <a:r>
              <a:rPr dirty="0" sz="2000" b="1">
                <a:latin typeface="Calibri"/>
                <a:cs typeface="Calibri"/>
              </a:rPr>
              <a:t>is </a:t>
            </a:r>
            <a:r>
              <a:rPr dirty="0" sz="2000" spc="-10" b="1">
                <a:latin typeface="Calibri"/>
                <a:cs typeface="Calibri"/>
              </a:rPr>
              <a:t>reduced </a:t>
            </a:r>
            <a:r>
              <a:rPr dirty="0" sz="2000" b="1">
                <a:latin typeface="Calibri"/>
                <a:cs typeface="Calibri"/>
              </a:rPr>
              <a:t>upon </a:t>
            </a:r>
            <a:r>
              <a:rPr dirty="0" sz="2000" b="1">
                <a:latin typeface="Calibri"/>
                <a:cs typeface="Calibri"/>
              </a:rPr>
              <a:t>TFP5</a:t>
            </a:r>
            <a:r>
              <a:rPr dirty="0" sz="2000" spc="-6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treatment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5832" y="273193"/>
            <a:ext cx="7524115" cy="131127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635">
              <a:lnSpc>
                <a:spcPct val="100000"/>
              </a:lnSpc>
            </a:pPr>
            <a:r>
              <a:rPr dirty="0" sz="2800" spc="-10" b="1">
                <a:solidFill>
                  <a:srgbClr val="000000"/>
                </a:solidFill>
                <a:latin typeface="Calibri"/>
                <a:cs typeface="Calibri"/>
              </a:rPr>
              <a:t>Does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TFP5 </a:t>
            </a:r>
            <a:r>
              <a:rPr dirty="0" sz="2800" spc="-20" b="1">
                <a:solidFill>
                  <a:srgbClr val="000000"/>
                </a:solidFill>
                <a:latin typeface="Calibri"/>
                <a:cs typeface="Calibri"/>
              </a:rPr>
              <a:t>prevent </a:t>
            </a:r>
            <a:r>
              <a:rPr dirty="0" sz="2800" spc="-15" b="1">
                <a:solidFill>
                  <a:srgbClr val="000000"/>
                </a:solidFill>
                <a:latin typeface="Calibri"/>
                <a:cs typeface="Calibri"/>
              </a:rPr>
              <a:t>hyperactivation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Cdk5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and 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abnormal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phenotypes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in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double </a:t>
            </a:r>
            <a:r>
              <a:rPr dirty="0" sz="2800" spc="-15" b="1">
                <a:solidFill>
                  <a:srgbClr val="000000"/>
                </a:solidFill>
                <a:latin typeface="Calibri"/>
                <a:cs typeface="Calibri"/>
              </a:rPr>
              <a:t>transgenic </a:t>
            </a:r>
            <a:r>
              <a:rPr dirty="0" sz="2800" spc="-10" b="1">
                <a:solidFill>
                  <a:srgbClr val="000000"/>
                </a:solidFill>
                <a:latin typeface="Calibri"/>
                <a:cs typeface="Calibri"/>
              </a:rPr>
              <a:t>familial  </a:t>
            </a:r>
            <a:r>
              <a:rPr dirty="0" sz="2800" spc="-30" b="1">
                <a:solidFill>
                  <a:srgbClr val="000000"/>
                </a:solidFill>
                <a:latin typeface="Calibri"/>
                <a:cs typeface="Calibri"/>
              </a:rPr>
              <a:t>(5XFAD)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AD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model</a:t>
            </a:r>
            <a:r>
              <a:rPr dirty="0" sz="2800" spc="2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000000"/>
                </a:solidFill>
                <a:latin typeface="Calibri"/>
                <a:cs typeface="Calibri"/>
              </a:rPr>
              <a:t>mice?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7768" y="2003823"/>
            <a:ext cx="8189595" cy="4468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5">
                <a:latin typeface="Arial"/>
                <a:cs typeface="Arial"/>
              </a:rPr>
              <a:t>5XFAD </a:t>
            </a:r>
            <a:r>
              <a:rPr dirty="0" sz="1800" spc="-5">
                <a:latin typeface="Arial"/>
                <a:cs typeface="Arial"/>
              </a:rPr>
              <a:t>mouse has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10">
                <a:latin typeface="Arial"/>
                <a:cs typeface="Arial"/>
              </a:rPr>
              <a:t>following </a:t>
            </a:r>
            <a:r>
              <a:rPr dirty="0" sz="1800">
                <a:latin typeface="Arial"/>
                <a:cs typeface="Arial"/>
              </a:rPr>
              <a:t>five </a:t>
            </a:r>
            <a:r>
              <a:rPr dirty="0" sz="1800" spc="-5">
                <a:latin typeface="Arial"/>
                <a:cs typeface="Arial"/>
              </a:rPr>
              <a:t>familial Alzheimer Disease </a:t>
            </a:r>
            <a:r>
              <a:rPr dirty="0" sz="1800" spc="-20">
                <a:latin typeface="Arial"/>
                <a:cs typeface="Arial"/>
              </a:rPr>
              <a:t>(FAD)</a:t>
            </a:r>
            <a:r>
              <a:rPr dirty="0" sz="1800" spc="8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mutations:</a:t>
            </a:r>
            <a:endParaRPr sz="1800">
              <a:latin typeface="Arial"/>
              <a:cs typeface="Arial"/>
            </a:endParaRPr>
          </a:p>
          <a:p>
            <a:pPr marL="1901189" indent="-346075">
              <a:lnSpc>
                <a:spcPct val="100000"/>
              </a:lnSpc>
              <a:buFont typeface="Wingdings"/>
              <a:buChar char=""/>
              <a:tabLst>
                <a:tab pos="1901825" algn="l"/>
              </a:tabLst>
            </a:pPr>
            <a:r>
              <a:rPr dirty="0" sz="1800" spc="-5">
                <a:latin typeface="Arial"/>
                <a:cs typeface="Arial"/>
              </a:rPr>
              <a:t>Three </a:t>
            </a:r>
            <a:r>
              <a:rPr dirty="0" sz="1800">
                <a:latin typeface="Arial"/>
                <a:cs typeface="Arial"/>
              </a:rPr>
              <a:t>APP </a:t>
            </a:r>
            <a:r>
              <a:rPr dirty="0" sz="1800" spc="-5">
                <a:latin typeface="Arial"/>
                <a:cs typeface="Arial"/>
              </a:rPr>
              <a:t>(695)</a:t>
            </a:r>
            <a:r>
              <a:rPr dirty="0" sz="1800" spc="-17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mutations:</a:t>
            </a:r>
            <a:endParaRPr sz="1800">
              <a:latin typeface="Arial"/>
              <a:cs typeface="Arial"/>
            </a:endParaRPr>
          </a:p>
          <a:p>
            <a:pPr marL="229870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•</a:t>
            </a:r>
            <a:r>
              <a:rPr dirty="0" sz="1800" spc="-10">
                <a:latin typeface="Arial"/>
                <a:cs typeface="Arial"/>
              </a:rPr>
              <a:t>Swedish </a:t>
            </a:r>
            <a:r>
              <a:rPr dirty="0" sz="1800" spc="-5">
                <a:latin typeface="Arial"/>
                <a:cs typeface="Arial"/>
              </a:rPr>
              <a:t>(K670N/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M671L)</a:t>
            </a:r>
            <a:endParaRPr sz="1800">
              <a:latin typeface="Arial"/>
              <a:cs typeface="Arial"/>
            </a:endParaRPr>
          </a:p>
          <a:p>
            <a:pPr marL="2298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r>
              <a:rPr dirty="0" sz="1800" spc="-5">
                <a:latin typeface="Arial"/>
                <a:cs typeface="Arial"/>
              </a:rPr>
              <a:t>Florida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(I716V)</a:t>
            </a:r>
            <a:endParaRPr sz="1800">
              <a:latin typeface="Arial"/>
              <a:cs typeface="Arial"/>
            </a:endParaRPr>
          </a:p>
          <a:p>
            <a:pPr marL="229870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•</a:t>
            </a:r>
            <a:r>
              <a:rPr dirty="0" sz="1800" spc="-10">
                <a:latin typeface="Arial"/>
                <a:cs typeface="Arial"/>
              </a:rPr>
              <a:t>London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(V717I)</a:t>
            </a:r>
            <a:endParaRPr sz="1800">
              <a:latin typeface="Arial"/>
              <a:cs typeface="Arial"/>
            </a:endParaRPr>
          </a:p>
          <a:p>
            <a:pPr marL="1971039" indent="-476884">
              <a:lnSpc>
                <a:spcPct val="100000"/>
              </a:lnSpc>
              <a:buFont typeface="Wingdings"/>
              <a:buChar char=""/>
              <a:tabLst>
                <a:tab pos="1971675" algn="l"/>
              </a:tabLst>
            </a:pPr>
            <a:r>
              <a:rPr dirty="0" sz="1800" spc="-40">
                <a:latin typeface="Arial"/>
                <a:cs typeface="Arial"/>
              </a:rPr>
              <a:t>Two </a:t>
            </a:r>
            <a:r>
              <a:rPr dirty="0" sz="1800" spc="-5">
                <a:latin typeface="Arial"/>
                <a:cs typeface="Arial"/>
              </a:rPr>
              <a:t>Presenilin l (PS1)</a:t>
            </a:r>
            <a:r>
              <a:rPr dirty="0" sz="1800" spc="5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mutations:</a:t>
            </a:r>
            <a:endParaRPr sz="1800">
              <a:latin typeface="Arial"/>
              <a:cs typeface="Arial"/>
            </a:endParaRPr>
          </a:p>
          <a:p>
            <a:pPr marL="2298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r>
              <a:rPr dirty="0" sz="1800" spc="-36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M146L</a:t>
            </a:r>
            <a:endParaRPr sz="1800">
              <a:latin typeface="Arial"/>
              <a:cs typeface="Arial"/>
            </a:endParaRPr>
          </a:p>
          <a:p>
            <a:pPr marL="2298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r>
              <a:rPr dirty="0" sz="1800" spc="-36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L286V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"/>
              </a:spcBef>
            </a:pPr>
            <a:endParaRPr sz="2250">
              <a:latin typeface="Times New Roman"/>
              <a:cs typeface="Times New Roman"/>
            </a:endParaRPr>
          </a:p>
          <a:p>
            <a:pPr algn="ctr" marR="2842260">
              <a:lnSpc>
                <a:spcPct val="100000"/>
              </a:lnSpc>
            </a:pP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Phenotypic </a:t>
            </a:r>
            <a:r>
              <a:rPr dirty="0" sz="1800" spc="-10" b="1">
                <a:solidFill>
                  <a:srgbClr val="0000FF"/>
                </a:solidFill>
                <a:latin typeface="Calibri"/>
                <a:cs typeface="Calibri"/>
              </a:rPr>
              <a:t>expression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1800" spc="-20" b="1">
                <a:solidFill>
                  <a:srgbClr val="0000FF"/>
                </a:solidFill>
                <a:latin typeface="Calibri"/>
                <a:cs typeface="Calibri"/>
              </a:rPr>
              <a:t>5XFAD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mouse</a:t>
            </a:r>
            <a:r>
              <a:rPr dirty="0" sz="1800" spc="-12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include:</a:t>
            </a:r>
            <a:endParaRPr sz="1800">
              <a:latin typeface="Calibri"/>
              <a:cs typeface="Calibri"/>
            </a:endParaRPr>
          </a:p>
          <a:p>
            <a:pPr lvl="1" marL="1901825" indent="-130810">
              <a:lnSpc>
                <a:spcPct val="100000"/>
              </a:lnSpc>
              <a:buFont typeface="Arial"/>
              <a:buChar char="•"/>
              <a:tabLst>
                <a:tab pos="1902460" algn="l"/>
              </a:tabLst>
            </a:pP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p25</a:t>
            </a:r>
            <a:r>
              <a:rPr dirty="0" sz="1800" spc="-7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Calibri"/>
                <a:cs typeface="Calibri"/>
              </a:rPr>
              <a:t>expression</a:t>
            </a:r>
            <a:endParaRPr sz="1800">
              <a:latin typeface="Calibri"/>
              <a:cs typeface="Calibri"/>
            </a:endParaRPr>
          </a:p>
          <a:p>
            <a:pPr lvl="1" marL="1955164" indent="-184150">
              <a:lnSpc>
                <a:spcPct val="100000"/>
              </a:lnSpc>
              <a:buFont typeface="Arial"/>
              <a:buChar char="•"/>
              <a:tabLst>
                <a:tab pos="1955800" algn="l"/>
              </a:tabLst>
            </a:pP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Cdk5</a:t>
            </a:r>
            <a:r>
              <a:rPr dirty="0" sz="1800" spc="-7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Hyperactivity</a:t>
            </a:r>
            <a:endParaRPr sz="1800">
              <a:latin typeface="Calibri"/>
              <a:cs typeface="Calibri"/>
            </a:endParaRPr>
          </a:p>
          <a:p>
            <a:pPr lvl="1" marL="1901825" indent="-130810">
              <a:lnSpc>
                <a:spcPct val="100000"/>
              </a:lnSpc>
              <a:buFont typeface="Arial"/>
              <a:buChar char="•"/>
              <a:tabLst>
                <a:tab pos="1902460" algn="l"/>
              </a:tabLst>
            </a:pP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β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plaques</a:t>
            </a:r>
            <a:r>
              <a:rPr dirty="0" sz="1800" spc="-5" b="1">
                <a:solidFill>
                  <a:srgbClr val="FF0000"/>
                </a:solidFill>
                <a:latin typeface="Calibri"/>
                <a:cs typeface="Calibri"/>
              </a:rPr>
              <a:t>, </a:t>
            </a:r>
            <a:r>
              <a:rPr dirty="0" sz="1800" spc="-5" b="1">
                <a:solidFill>
                  <a:srgbClr val="FF0000"/>
                </a:solidFill>
                <a:latin typeface="Calibri"/>
                <a:cs typeface="Calibri"/>
              </a:rPr>
              <a:t>Amyloid</a:t>
            </a:r>
            <a:r>
              <a:rPr dirty="0" sz="1800" spc="-8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plaques</a:t>
            </a:r>
            <a:endParaRPr sz="1800">
              <a:latin typeface="Calibri"/>
              <a:cs typeface="Calibri"/>
            </a:endParaRPr>
          </a:p>
          <a:p>
            <a:pPr lvl="1" marL="1901825" indent="-130810">
              <a:lnSpc>
                <a:spcPct val="100000"/>
              </a:lnSpc>
              <a:buFont typeface="Arial"/>
              <a:buChar char="•"/>
              <a:tabLst>
                <a:tab pos="1902460" algn="l"/>
              </a:tabLst>
            </a:pP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hyperphosphorylation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and </a:t>
            </a:r>
            <a:r>
              <a:rPr dirty="0" sz="1800" spc="-10" b="1">
                <a:solidFill>
                  <a:srgbClr val="0000FF"/>
                </a:solidFill>
                <a:latin typeface="Calibri"/>
                <a:cs typeface="Calibri"/>
              </a:rPr>
              <a:t>aggregation 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1800" spc="-35" b="1">
                <a:solidFill>
                  <a:srgbClr val="0000FF"/>
                </a:solidFill>
                <a:latin typeface="Calibri"/>
                <a:cs typeface="Calibri"/>
              </a:rPr>
              <a:t>Tau, </a:t>
            </a:r>
            <a:r>
              <a:rPr dirty="0" sz="1800" spc="-35" b="1">
                <a:solidFill>
                  <a:srgbClr val="FF0000"/>
                </a:solidFill>
                <a:latin typeface="Calibri"/>
                <a:cs typeface="Calibri"/>
              </a:rPr>
              <a:t>NFTs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dirty="0" sz="1800" spc="-3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Calibri"/>
                <a:cs typeface="Calibri"/>
              </a:rPr>
              <a:t>NFPs</a:t>
            </a:r>
            <a:endParaRPr sz="1800">
              <a:latin typeface="Calibri"/>
              <a:cs typeface="Calibri"/>
            </a:endParaRPr>
          </a:p>
          <a:p>
            <a:pPr lvl="1" marL="1901825" indent="-130810">
              <a:lnSpc>
                <a:spcPct val="100000"/>
              </a:lnSpc>
              <a:buFont typeface="Arial"/>
              <a:buChar char="•"/>
              <a:tabLst>
                <a:tab pos="1902460" algn="l"/>
              </a:tabLst>
            </a:pP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Neuroinflammation </a:t>
            </a:r>
            <a:r>
              <a:rPr dirty="0" sz="1800" spc="-10" b="1">
                <a:solidFill>
                  <a:srgbClr val="0000FF"/>
                </a:solidFill>
                <a:latin typeface="Calibri"/>
                <a:cs typeface="Calibri"/>
              </a:rPr>
              <a:t>(activated </a:t>
            </a:r>
            <a:r>
              <a:rPr dirty="0" sz="1800" spc="-10" b="1">
                <a:solidFill>
                  <a:srgbClr val="0000FF"/>
                </a:solidFill>
                <a:latin typeface="Calibri"/>
                <a:cs typeface="Calibri"/>
              </a:rPr>
              <a:t>astrocytes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dirty="0" sz="1800" spc="-2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microglia)</a:t>
            </a:r>
            <a:endParaRPr sz="1800">
              <a:latin typeface="Calibri"/>
              <a:cs typeface="Calibri"/>
            </a:endParaRPr>
          </a:p>
          <a:p>
            <a:pPr lvl="1" marL="1901825" indent="-130810">
              <a:lnSpc>
                <a:spcPct val="100000"/>
              </a:lnSpc>
              <a:buFont typeface="Arial"/>
              <a:buChar char="•"/>
              <a:tabLst>
                <a:tab pos="1902460" algn="l"/>
              </a:tabLst>
            </a:pPr>
            <a:r>
              <a:rPr dirty="0" sz="1800" spc="-10" b="1">
                <a:solidFill>
                  <a:srgbClr val="0000FF"/>
                </a:solidFill>
                <a:latin typeface="Calibri"/>
                <a:cs typeface="Calibri"/>
              </a:rPr>
              <a:t>behavioral</a:t>
            </a:r>
            <a:r>
              <a:rPr dirty="0" sz="1800" spc="-8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Calibri"/>
                <a:cs typeface="Calibri"/>
              </a:rPr>
              <a:t>defects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6400" y="1143005"/>
            <a:ext cx="5440423" cy="47243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2715" y="254486"/>
            <a:ext cx="8033384" cy="7600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690620" marR="5080" indent="-3678554">
              <a:lnSpc>
                <a:spcPct val="100000"/>
              </a:lnSpc>
            </a:pPr>
            <a:r>
              <a:rPr dirty="0" spc="-5" b="1">
                <a:solidFill>
                  <a:srgbClr val="0000FF"/>
                </a:solidFill>
                <a:latin typeface="Calibri"/>
                <a:cs typeface="Calibri"/>
              </a:rPr>
              <a:t>TFP5 </a:t>
            </a:r>
            <a:r>
              <a:rPr dirty="0" spc="-10" b="1">
                <a:solidFill>
                  <a:srgbClr val="0000FF"/>
                </a:solidFill>
                <a:latin typeface="Calibri"/>
                <a:cs typeface="Calibri"/>
              </a:rPr>
              <a:t>peptide </a:t>
            </a:r>
            <a:r>
              <a:rPr dirty="0" spc="-15" b="1">
                <a:solidFill>
                  <a:srgbClr val="0000FF"/>
                </a:solidFill>
                <a:latin typeface="Calibri"/>
                <a:cs typeface="Calibri"/>
              </a:rPr>
              <a:t>prevents </a:t>
            </a:r>
            <a:r>
              <a:rPr dirty="0" spc="-15" b="1">
                <a:solidFill>
                  <a:srgbClr val="0000FF"/>
                </a:solidFill>
                <a:latin typeface="Calibri"/>
                <a:cs typeface="Calibri"/>
              </a:rPr>
              <a:t>hyperactivation </a:t>
            </a:r>
            <a:r>
              <a:rPr dirty="0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pc="-5" b="1">
                <a:solidFill>
                  <a:srgbClr val="0000FF"/>
                </a:solidFill>
                <a:latin typeface="Calibri"/>
                <a:cs typeface="Calibri"/>
              </a:rPr>
              <a:t>Cdk5 </a:t>
            </a:r>
            <a:r>
              <a:rPr dirty="0" b="1">
                <a:solidFill>
                  <a:srgbClr val="0000FF"/>
                </a:solidFill>
                <a:latin typeface="Calibri"/>
                <a:cs typeface="Calibri"/>
              </a:rPr>
              <a:t>in </a:t>
            </a:r>
            <a:r>
              <a:rPr dirty="0" spc="-30" b="1">
                <a:solidFill>
                  <a:srgbClr val="0000FF"/>
                </a:solidFill>
                <a:latin typeface="Calibri"/>
                <a:cs typeface="Calibri"/>
              </a:rPr>
              <a:t>5XFAD </a:t>
            </a:r>
            <a:r>
              <a:rPr dirty="0" b="1">
                <a:solidFill>
                  <a:srgbClr val="0000FF"/>
                </a:solidFill>
                <a:latin typeface="Calibri"/>
                <a:cs typeface="Calibri"/>
              </a:rPr>
              <a:t>mouse  </a:t>
            </a:r>
            <a:r>
              <a:rPr dirty="0" spc="-15" b="1">
                <a:solidFill>
                  <a:srgbClr val="0000FF"/>
                </a:solidFill>
                <a:latin typeface="Calibri"/>
                <a:cs typeface="Calibri"/>
              </a:rPr>
              <a:t>brain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478" y="25886"/>
            <a:ext cx="8741410" cy="393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>
                <a:solidFill>
                  <a:srgbClr val="0000FF"/>
                </a:solidFill>
                <a:latin typeface="Calibri"/>
                <a:cs typeface="Calibri"/>
              </a:rPr>
              <a:t>Rescue </a:t>
            </a:r>
            <a:r>
              <a:rPr dirty="0" spc="-5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pc="-5">
                <a:solidFill>
                  <a:srgbClr val="0000FF"/>
                </a:solidFill>
                <a:latin typeface="Calibri"/>
                <a:cs typeface="Calibri"/>
              </a:rPr>
              <a:t>spatial </a:t>
            </a:r>
            <a:r>
              <a:rPr dirty="0">
                <a:solidFill>
                  <a:srgbClr val="0000FF"/>
                </a:solidFill>
                <a:latin typeface="Calibri"/>
                <a:cs typeface="Calibri"/>
              </a:rPr>
              <a:t>memory </a:t>
            </a:r>
            <a:r>
              <a:rPr dirty="0" spc="-5">
                <a:solidFill>
                  <a:srgbClr val="0000FF"/>
                </a:solidFill>
                <a:latin typeface="Calibri"/>
                <a:cs typeface="Calibri"/>
              </a:rPr>
              <a:t>deficit </a:t>
            </a:r>
            <a:r>
              <a:rPr dirty="0" spc="-10">
                <a:solidFill>
                  <a:srgbClr val="0000FF"/>
                </a:solidFill>
                <a:latin typeface="Calibri"/>
                <a:cs typeface="Calibri"/>
              </a:rPr>
              <a:t>by </a:t>
            </a:r>
            <a:r>
              <a:rPr dirty="0" spc="-5">
                <a:solidFill>
                  <a:srgbClr val="0000FF"/>
                </a:solidFill>
                <a:latin typeface="Calibri"/>
                <a:cs typeface="Calibri"/>
              </a:rPr>
              <a:t>TFP5 </a:t>
            </a:r>
            <a:r>
              <a:rPr dirty="0" spc="-10">
                <a:solidFill>
                  <a:srgbClr val="0000FF"/>
                </a:solidFill>
                <a:latin typeface="Calibri"/>
                <a:cs typeface="Calibri"/>
              </a:rPr>
              <a:t>treatment </a:t>
            </a:r>
            <a:r>
              <a:rPr dirty="0">
                <a:solidFill>
                  <a:srgbClr val="0000FF"/>
                </a:solidFill>
                <a:latin typeface="Calibri"/>
                <a:cs typeface="Calibri"/>
              </a:rPr>
              <a:t>in </a:t>
            </a:r>
            <a:r>
              <a:rPr dirty="0">
                <a:solidFill>
                  <a:srgbClr val="0000FF"/>
                </a:solidFill>
                <a:latin typeface="Calibri"/>
                <a:cs typeface="Calibri"/>
              </a:rPr>
              <a:t>AD </a:t>
            </a:r>
            <a:r>
              <a:rPr dirty="0">
                <a:solidFill>
                  <a:srgbClr val="0000FF"/>
                </a:solidFill>
                <a:latin typeface="Calibri"/>
                <a:cs typeface="Calibri"/>
              </a:rPr>
              <a:t>model</a:t>
            </a:r>
            <a:r>
              <a:rPr dirty="0" spc="-8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FF"/>
                </a:solidFill>
                <a:latin typeface="Calibri"/>
                <a:cs typeface="Calibri"/>
              </a:rPr>
              <a:t>mice: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35056" y="391938"/>
            <a:ext cx="6227445" cy="394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0" b="1">
                <a:solidFill>
                  <a:srgbClr val="0000FF"/>
                </a:solidFill>
                <a:latin typeface="Calibri"/>
                <a:cs typeface="Calibri"/>
              </a:rPr>
              <a:t>Y-maze </a:t>
            </a:r>
            <a:r>
              <a:rPr dirty="0" sz="2400" spc="-5" b="1">
                <a:solidFill>
                  <a:srgbClr val="0000FF"/>
                </a:solidFill>
                <a:latin typeface="Calibri"/>
                <a:cs typeface="Calibri"/>
              </a:rPr>
              <a:t>Spontaneous </a:t>
            </a:r>
            <a:r>
              <a:rPr dirty="0" sz="2400" spc="-10" b="1">
                <a:solidFill>
                  <a:srgbClr val="0000FF"/>
                </a:solidFill>
                <a:latin typeface="Calibri"/>
                <a:cs typeface="Calibri"/>
              </a:rPr>
              <a:t>Alternation </a:t>
            </a:r>
            <a:r>
              <a:rPr dirty="0" sz="2400" spc="-60" b="1">
                <a:solidFill>
                  <a:srgbClr val="0000FF"/>
                </a:solidFill>
                <a:latin typeface="Calibri"/>
                <a:cs typeface="Calibri"/>
              </a:rPr>
              <a:t>Test 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(</a:t>
            </a:r>
            <a:r>
              <a:rPr dirty="0" sz="2400" spc="1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00FF"/>
                </a:solidFill>
                <a:latin typeface="Calibri"/>
                <a:cs typeface="Calibri"/>
              </a:rPr>
              <a:t>memory).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21739" y="4555213"/>
            <a:ext cx="434340" cy="1071880"/>
          </a:xfrm>
          <a:custGeom>
            <a:avLst/>
            <a:gdLst/>
            <a:ahLst/>
            <a:cxnLst/>
            <a:rect l="l" t="t" r="r" b="b"/>
            <a:pathLst>
              <a:path w="434339" h="1071879">
                <a:moveTo>
                  <a:pt x="0" y="1071418"/>
                </a:moveTo>
                <a:lnTo>
                  <a:pt x="434340" y="1071418"/>
                </a:lnTo>
                <a:lnTo>
                  <a:pt x="434340" y="0"/>
                </a:lnTo>
                <a:lnTo>
                  <a:pt x="0" y="0"/>
                </a:lnTo>
                <a:lnTo>
                  <a:pt x="0" y="107141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85363" y="4690871"/>
            <a:ext cx="434340" cy="935990"/>
          </a:xfrm>
          <a:custGeom>
            <a:avLst/>
            <a:gdLst/>
            <a:ahLst/>
            <a:cxnLst/>
            <a:rect l="l" t="t" r="r" b="b"/>
            <a:pathLst>
              <a:path w="434339" h="935989">
                <a:moveTo>
                  <a:pt x="0" y="935760"/>
                </a:moveTo>
                <a:lnTo>
                  <a:pt x="434340" y="935760"/>
                </a:lnTo>
                <a:lnTo>
                  <a:pt x="434340" y="0"/>
                </a:lnTo>
                <a:lnTo>
                  <a:pt x="0" y="0"/>
                </a:lnTo>
                <a:lnTo>
                  <a:pt x="0" y="93576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06571" y="3550944"/>
            <a:ext cx="434340" cy="2075814"/>
          </a:xfrm>
          <a:custGeom>
            <a:avLst/>
            <a:gdLst/>
            <a:ahLst/>
            <a:cxnLst/>
            <a:rect l="l" t="t" r="r" b="b"/>
            <a:pathLst>
              <a:path w="434339" h="2075814">
                <a:moveTo>
                  <a:pt x="0" y="2075688"/>
                </a:moveTo>
                <a:lnTo>
                  <a:pt x="434340" y="2075688"/>
                </a:lnTo>
                <a:lnTo>
                  <a:pt x="434340" y="0"/>
                </a:lnTo>
                <a:lnTo>
                  <a:pt x="0" y="0"/>
                </a:lnTo>
                <a:lnTo>
                  <a:pt x="0" y="207568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06571" y="3550944"/>
            <a:ext cx="434340" cy="2075814"/>
          </a:xfrm>
          <a:custGeom>
            <a:avLst/>
            <a:gdLst/>
            <a:ahLst/>
            <a:cxnLst/>
            <a:rect l="l" t="t" r="r" b="b"/>
            <a:pathLst>
              <a:path w="434339" h="2075814">
                <a:moveTo>
                  <a:pt x="0" y="2075688"/>
                </a:moveTo>
                <a:lnTo>
                  <a:pt x="434340" y="2075688"/>
                </a:lnTo>
                <a:lnTo>
                  <a:pt x="434340" y="0"/>
                </a:lnTo>
                <a:lnTo>
                  <a:pt x="0" y="0"/>
                </a:lnTo>
                <a:lnTo>
                  <a:pt x="0" y="20756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71768" y="5042915"/>
            <a:ext cx="434340" cy="584200"/>
          </a:xfrm>
          <a:custGeom>
            <a:avLst/>
            <a:gdLst/>
            <a:ahLst/>
            <a:cxnLst/>
            <a:rect l="l" t="t" r="r" b="b"/>
            <a:pathLst>
              <a:path w="434339" h="584200">
                <a:moveTo>
                  <a:pt x="0" y="583716"/>
                </a:moveTo>
                <a:lnTo>
                  <a:pt x="434340" y="583716"/>
                </a:lnTo>
                <a:lnTo>
                  <a:pt x="434340" y="0"/>
                </a:lnTo>
                <a:lnTo>
                  <a:pt x="0" y="0"/>
                </a:lnTo>
                <a:lnTo>
                  <a:pt x="0" y="58371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92976" y="3482364"/>
            <a:ext cx="434340" cy="2144395"/>
          </a:xfrm>
          <a:custGeom>
            <a:avLst/>
            <a:gdLst/>
            <a:ahLst/>
            <a:cxnLst/>
            <a:rect l="l" t="t" r="r" b="b"/>
            <a:pathLst>
              <a:path w="434340" h="2144395">
                <a:moveTo>
                  <a:pt x="0" y="2144268"/>
                </a:moveTo>
                <a:lnTo>
                  <a:pt x="434340" y="2144268"/>
                </a:lnTo>
                <a:lnTo>
                  <a:pt x="434340" y="0"/>
                </a:lnTo>
                <a:lnTo>
                  <a:pt x="0" y="0"/>
                </a:lnTo>
                <a:lnTo>
                  <a:pt x="0" y="214426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092976" y="3482364"/>
            <a:ext cx="434340" cy="2144395"/>
          </a:xfrm>
          <a:custGeom>
            <a:avLst/>
            <a:gdLst/>
            <a:ahLst/>
            <a:cxnLst/>
            <a:rect l="l" t="t" r="r" b="b"/>
            <a:pathLst>
              <a:path w="434340" h="2144395">
                <a:moveTo>
                  <a:pt x="0" y="2144268"/>
                </a:moveTo>
                <a:lnTo>
                  <a:pt x="434340" y="2144268"/>
                </a:lnTo>
                <a:lnTo>
                  <a:pt x="434340" y="0"/>
                </a:lnTo>
                <a:lnTo>
                  <a:pt x="0" y="0"/>
                </a:lnTo>
                <a:lnTo>
                  <a:pt x="0" y="214426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656600" y="5335523"/>
            <a:ext cx="434340" cy="291465"/>
          </a:xfrm>
          <a:custGeom>
            <a:avLst/>
            <a:gdLst/>
            <a:ahLst/>
            <a:cxnLst/>
            <a:rect l="l" t="t" r="r" b="b"/>
            <a:pathLst>
              <a:path w="434340" h="291464">
                <a:moveTo>
                  <a:pt x="0" y="291108"/>
                </a:moveTo>
                <a:lnTo>
                  <a:pt x="434340" y="291108"/>
                </a:lnTo>
                <a:lnTo>
                  <a:pt x="434340" y="0"/>
                </a:lnTo>
                <a:lnTo>
                  <a:pt x="0" y="0"/>
                </a:lnTo>
                <a:lnTo>
                  <a:pt x="0" y="2911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177808" y="4165091"/>
            <a:ext cx="434340" cy="1461770"/>
          </a:xfrm>
          <a:custGeom>
            <a:avLst/>
            <a:gdLst/>
            <a:ahLst/>
            <a:cxnLst/>
            <a:rect l="l" t="t" r="r" b="b"/>
            <a:pathLst>
              <a:path w="434340" h="1461770">
                <a:moveTo>
                  <a:pt x="0" y="1461540"/>
                </a:moveTo>
                <a:lnTo>
                  <a:pt x="434340" y="1461540"/>
                </a:lnTo>
                <a:lnTo>
                  <a:pt x="434340" y="0"/>
                </a:lnTo>
                <a:lnTo>
                  <a:pt x="0" y="0"/>
                </a:lnTo>
                <a:lnTo>
                  <a:pt x="0" y="146154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177808" y="4165091"/>
            <a:ext cx="434340" cy="1461770"/>
          </a:xfrm>
          <a:custGeom>
            <a:avLst/>
            <a:gdLst/>
            <a:ahLst/>
            <a:cxnLst/>
            <a:rect l="l" t="t" r="r" b="b"/>
            <a:pathLst>
              <a:path w="434340" h="1461770">
                <a:moveTo>
                  <a:pt x="0" y="1461540"/>
                </a:moveTo>
                <a:lnTo>
                  <a:pt x="434340" y="1461540"/>
                </a:lnTo>
                <a:lnTo>
                  <a:pt x="434340" y="0"/>
                </a:lnTo>
                <a:lnTo>
                  <a:pt x="0" y="0"/>
                </a:lnTo>
                <a:lnTo>
                  <a:pt x="0" y="14615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0531" y="4262605"/>
            <a:ext cx="434340" cy="1364615"/>
          </a:xfrm>
          <a:custGeom>
            <a:avLst/>
            <a:gdLst/>
            <a:ahLst/>
            <a:cxnLst/>
            <a:rect l="l" t="t" r="r" b="b"/>
            <a:pathLst>
              <a:path w="434339" h="1364614">
                <a:moveTo>
                  <a:pt x="0" y="1364026"/>
                </a:moveTo>
                <a:lnTo>
                  <a:pt x="434340" y="1364026"/>
                </a:lnTo>
                <a:lnTo>
                  <a:pt x="434340" y="0"/>
                </a:lnTo>
                <a:lnTo>
                  <a:pt x="0" y="0"/>
                </a:lnTo>
                <a:lnTo>
                  <a:pt x="0" y="13640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00531" y="4262605"/>
            <a:ext cx="434340" cy="1364615"/>
          </a:xfrm>
          <a:custGeom>
            <a:avLst/>
            <a:gdLst/>
            <a:ahLst/>
            <a:cxnLst/>
            <a:rect l="l" t="t" r="r" b="b"/>
            <a:pathLst>
              <a:path w="434339" h="1364614">
                <a:moveTo>
                  <a:pt x="0" y="1364026"/>
                </a:moveTo>
                <a:lnTo>
                  <a:pt x="434340" y="1364026"/>
                </a:lnTo>
                <a:lnTo>
                  <a:pt x="434340" y="0"/>
                </a:lnTo>
                <a:lnTo>
                  <a:pt x="0" y="0"/>
                </a:lnTo>
                <a:lnTo>
                  <a:pt x="0" y="136402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64155" y="3659099"/>
            <a:ext cx="434340" cy="1967864"/>
          </a:xfrm>
          <a:custGeom>
            <a:avLst/>
            <a:gdLst/>
            <a:ahLst/>
            <a:cxnLst/>
            <a:rect l="l" t="t" r="r" b="b"/>
            <a:pathLst>
              <a:path w="434339" h="1967864">
                <a:moveTo>
                  <a:pt x="0" y="1967532"/>
                </a:moveTo>
                <a:lnTo>
                  <a:pt x="434340" y="1967532"/>
                </a:lnTo>
                <a:lnTo>
                  <a:pt x="434340" y="0"/>
                </a:lnTo>
                <a:lnTo>
                  <a:pt x="0" y="0"/>
                </a:lnTo>
                <a:lnTo>
                  <a:pt x="0" y="1967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64155" y="3659099"/>
            <a:ext cx="434340" cy="1967864"/>
          </a:xfrm>
          <a:custGeom>
            <a:avLst/>
            <a:gdLst/>
            <a:ahLst/>
            <a:cxnLst/>
            <a:rect l="l" t="t" r="r" b="b"/>
            <a:pathLst>
              <a:path w="434339" h="1967864">
                <a:moveTo>
                  <a:pt x="0" y="1967532"/>
                </a:moveTo>
                <a:lnTo>
                  <a:pt x="434340" y="1967532"/>
                </a:lnTo>
                <a:lnTo>
                  <a:pt x="434340" y="0"/>
                </a:lnTo>
                <a:lnTo>
                  <a:pt x="0" y="0"/>
                </a:lnTo>
                <a:lnTo>
                  <a:pt x="0" y="196753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048987" y="3288767"/>
            <a:ext cx="436245" cy="2338070"/>
          </a:xfrm>
          <a:custGeom>
            <a:avLst/>
            <a:gdLst/>
            <a:ahLst/>
            <a:cxnLst/>
            <a:rect l="l" t="t" r="r" b="b"/>
            <a:pathLst>
              <a:path w="436245" h="2338070">
                <a:moveTo>
                  <a:pt x="0" y="2337864"/>
                </a:moveTo>
                <a:lnTo>
                  <a:pt x="435910" y="2337864"/>
                </a:lnTo>
                <a:lnTo>
                  <a:pt x="435910" y="0"/>
                </a:lnTo>
                <a:lnTo>
                  <a:pt x="0" y="0"/>
                </a:lnTo>
                <a:lnTo>
                  <a:pt x="0" y="233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048987" y="3288767"/>
            <a:ext cx="436245" cy="2338070"/>
          </a:xfrm>
          <a:custGeom>
            <a:avLst/>
            <a:gdLst/>
            <a:ahLst/>
            <a:cxnLst/>
            <a:rect l="l" t="t" r="r" b="b"/>
            <a:pathLst>
              <a:path w="436245" h="2338070">
                <a:moveTo>
                  <a:pt x="0" y="2337864"/>
                </a:moveTo>
                <a:lnTo>
                  <a:pt x="435910" y="2337864"/>
                </a:lnTo>
                <a:lnTo>
                  <a:pt x="435910" y="0"/>
                </a:lnTo>
                <a:lnTo>
                  <a:pt x="0" y="0"/>
                </a:lnTo>
                <a:lnTo>
                  <a:pt x="0" y="233786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135392" y="3969997"/>
            <a:ext cx="434340" cy="1656714"/>
          </a:xfrm>
          <a:custGeom>
            <a:avLst/>
            <a:gdLst/>
            <a:ahLst/>
            <a:cxnLst/>
            <a:rect l="l" t="t" r="r" b="b"/>
            <a:pathLst>
              <a:path w="434340" h="1656714">
                <a:moveTo>
                  <a:pt x="0" y="1656635"/>
                </a:moveTo>
                <a:lnTo>
                  <a:pt x="434340" y="1656635"/>
                </a:lnTo>
                <a:lnTo>
                  <a:pt x="434340" y="0"/>
                </a:lnTo>
                <a:lnTo>
                  <a:pt x="0" y="0"/>
                </a:lnTo>
                <a:lnTo>
                  <a:pt x="0" y="1656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135392" y="3969997"/>
            <a:ext cx="434340" cy="1656714"/>
          </a:xfrm>
          <a:custGeom>
            <a:avLst/>
            <a:gdLst/>
            <a:ahLst/>
            <a:cxnLst/>
            <a:rect l="l" t="t" r="r" b="b"/>
            <a:pathLst>
              <a:path w="434340" h="1656714">
                <a:moveTo>
                  <a:pt x="0" y="1656635"/>
                </a:moveTo>
                <a:lnTo>
                  <a:pt x="434340" y="1656635"/>
                </a:lnTo>
                <a:lnTo>
                  <a:pt x="434340" y="0"/>
                </a:lnTo>
                <a:lnTo>
                  <a:pt x="0" y="0"/>
                </a:lnTo>
                <a:lnTo>
                  <a:pt x="0" y="165663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616988" y="3950207"/>
            <a:ext cx="0" cy="312420"/>
          </a:xfrm>
          <a:custGeom>
            <a:avLst/>
            <a:gdLst/>
            <a:ahLst/>
            <a:cxnLst/>
            <a:rect l="l" t="t" r="r" b="b"/>
            <a:pathLst>
              <a:path w="0" h="312420">
                <a:moveTo>
                  <a:pt x="0" y="31239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587983" y="3950207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138196" y="4437912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11729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110764" y="443791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182112" y="3326916"/>
            <a:ext cx="0" cy="332740"/>
          </a:xfrm>
          <a:custGeom>
            <a:avLst/>
            <a:gdLst/>
            <a:ahLst/>
            <a:cxnLst/>
            <a:rect l="l" t="t" r="r" b="b"/>
            <a:pathLst>
              <a:path w="0" h="332739">
                <a:moveTo>
                  <a:pt x="0" y="33218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153180" y="332691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03320" y="4331183"/>
            <a:ext cx="0" cy="360045"/>
          </a:xfrm>
          <a:custGeom>
            <a:avLst/>
            <a:gdLst/>
            <a:ahLst/>
            <a:cxnLst/>
            <a:rect l="l" t="t" r="r" b="b"/>
            <a:pathLst>
              <a:path w="0" h="360045">
                <a:moveTo>
                  <a:pt x="0" y="35968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674388" y="433118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224528" y="3278123"/>
            <a:ext cx="0" cy="273050"/>
          </a:xfrm>
          <a:custGeom>
            <a:avLst/>
            <a:gdLst/>
            <a:ahLst/>
            <a:cxnLst/>
            <a:rect l="l" t="t" r="r" b="b"/>
            <a:pathLst>
              <a:path w="0" h="273050">
                <a:moveTo>
                  <a:pt x="0" y="27282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195596" y="327812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266944" y="2936723"/>
            <a:ext cx="0" cy="352425"/>
          </a:xfrm>
          <a:custGeom>
            <a:avLst/>
            <a:gdLst/>
            <a:ahLst/>
            <a:cxnLst/>
            <a:rect l="l" t="t" r="r" b="b"/>
            <a:pathLst>
              <a:path w="0" h="352425">
                <a:moveTo>
                  <a:pt x="0" y="35204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238012" y="293672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788152" y="4721376"/>
            <a:ext cx="0" cy="321945"/>
          </a:xfrm>
          <a:custGeom>
            <a:avLst/>
            <a:gdLst/>
            <a:ahLst/>
            <a:cxnLst/>
            <a:rect l="l" t="t" r="r" b="b"/>
            <a:pathLst>
              <a:path w="0" h="321945">
                <a:moveTo>
                  <a:pt x="0" y="32153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759220" y="472137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309360" y="3160751"/>
            <a:ext cx="0" cy="321945"/>
          </a:xfrm>
          <a:custGeom>
            <a:avLst/>
            <a:gdLst/>
            <a:ahLst/>
            <a:cxnLst/>
            <a:rect l="l" t="t" r="r" b="b"/>
            <a:pathLst>
              <a:path w="0" h="321945">
                <a:moveTo>
                  <a:pt x="0" y="32161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281928" y="3160751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353275" y="3610380"/>
            <a:ext cx="0" cy="360045"/>
          </a:xfrm>
          <a:custGeom>
            <a:avLst/>
            <a:gdLst/>
            <a:ahLst/>
            <a:cxnLst/>
            <a:rect l="l" t="t" r="r" b="b"/>
            <a:pathLst>
              <a:path w="0" h="360045">
                <a:moveTo>
                  <a:pt x="0" y="35961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324344" y="3610380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874483" y="5140427"/>
            <a:ext cx="0" cy="195580"/>
          </a:xfrm>
          <a:custGeom>
            <a:avLst/>
            <a:gdLst/>
            <a:ahLst/>
            <a:cxnLst/>
            <a:rect l="l" t="t" r="r" b="b"/>
            <a:pathLst>
              <a:path w="0" h="195579">
                <a:moveTo>
                  <a:pt x="0" y="19509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845552" y="514042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395692" y="3823691"/>
            <a:ext cx="0" cy="341630"/>
          </a:xfrm>
          <a:custGeom>
            <a:avLst/>
            <a:gdLst/>
            <a:ahLst/>
            <a:cxnLst/>
            <a:rect l="l" t="t" r="r" b="b"/>
            <a:pathLst>
              <a:path w="0" h="341629">
                <a:moveTo>
                  <a:pt x="0" y="34140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366760" y="382369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356384" y="2703551"/>
            <a:ext cx="0" cy="2923540"/>
          </a:xfrm>
          <a:custGeom>
            <a:avLst/>
            <a:gdLst/>
            <a:ahLst/>
            <a:cxnLst/>
            <a:rect l="l" t="t" r="r" b="b"/>
            <a:pathLst>
              <a:path w="0" h="2923540">
                <a:moveTo>
                  <a:pt x="0" y="29230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299947" y="5626632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299947" y="514042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299947" y="465279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299947" y="416509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299947" y="367738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299947" y="3191255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299947" y="270355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356384" y="5626632"/>
            <a:ext cx="7299959" cy="0"/>
          </a:xfrm>
          <a:custGeom>
            <a:avLst/>
            <a:gdLst/>
            <a:ahLst/>
            <a:cxnLst/>
            <a:rect l="l" t="t" r="r" b="b"/>
            <a:pathLst>
              <a:path w="7299959" h="0">
                <a:moveTo>
                  <a:pt x="0" y="0"/>
                </a:moveTo>
                <a:lnTo>
                  <a:pt x="729991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356384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877592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398800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920008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442716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963924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485132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006340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527548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048756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569964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092671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613880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8135087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656295" y="5626632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998353" y="4039370"/>
            <a:ext cx="205740" cy="16979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55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50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45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40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98353" y="3552095"/>
            <a:ext cx="2057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60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98353" y="3064606"/>
            <a:ext cx="2057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65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998353" y="2577331"/>
            <a:ext cx="2057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70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440966" y="5760506"/>
            <a:ext cx="189865" cy="191770"/>
          </a:xfrm>
          <a:custGeom>
            <a:avLst/>
            <a:gdLst/>
            <a:ahLst/>
            <a:cxnLst/>
            <a:rect l="l" t="t" r="r" b="b"/>
            <a:pathLst>
              <a:path w="189864" h="191770">
                <a:moveTo>
                  <a:pt x="8714" y="134444"/>
                </a:moveTo>
                <a:lnTo>
                  <a:pt x="8214" y="134515"/>
                </a:lnTo>
                <a:lnTo>
                  <a:pt x="7858" y="134731"/>
                </a:lnTo>
                <a:lnTo>
                  <a:pt x="7357" y="134874"/>
                </a:lnTo>
                <a:lnTo>
                  <a:pt x="6715" y="135301"/>
                </a:lnTo>
                <a:lnTo>
                  <a:pt x="5214" y="136658"/>
                </a:lnTo>
                <a:lnTo>
                  <a:pt x="4572" y="137302"/>
                </a:lnTo>
                <a:lnTo>
                  <a:pt x="3429" y="138374"/>
                </a:lnTo>
                <a:lnTo>
                  <a:pt x="2286" y="139517"/>
                </a:lnTo>
                <a:lnTo>
                  <a:pt x="1356" y="140375"/>
                </a:lnTo>
                <a:lnTo>
                  <a:pt x="855" y="141159"/>
                </a:lnTo>
                <a:lnTo>
                  <a:pt x="174" y="141945"/>
                </a:lnTo>
                <a:lnTo>
                  <a:pt x="0" y="144089"/>
                </a:lnTo>
                <a:lnTo>
                  <a:pt x="1000" y="144947"/>
                </a:lnTo>
                <a:lnTo>
                  <a:pt x="1784" y="145517"/>
                </a:lnTo>
                <a:lnTo>
                  <a:pt x="83510" y="190952"/>
                </a:lnTo>
                <a:lnTo>
                  <a:pt x="84152" y="191380"/>
                </a:lnTo>
                <a:lnTo>
                  <a:pt x="84795" y="191594"/>
                </a:lnTo>
                <a:lnTo>
                  <a:pt x="85938" y="191665"/>
                </a:lnTo>
                <a:lnTo>
                  <a:pt x="86438" y="191522"/>
                </a:lnTo>
                <a:lnTo>
                  <a:pt x="87081" y="191166"/>
                </a:lnTo>
                <a:lnTo>
                  <a:pt x="87868" y="190809"/>
                </a:lnTo>
                <a:lnTo>
                  <a:pt x="90297" y="188880"/>
                </a:lnTo>
                <a:lnTo>
                  <a:pt x="91297" y="187951"/>
                </a:lnTo>
                <a:lnTo>
                  <a:pt x="92440" y="186808"/>
                </a:lnTo>
                <a:lnTo>
                  <a:pt x="93438" y="185665"/>
                </a:lnTo>
                <a:lnTo>
                  <a:pt x="94367" y="184736"/>
                </a:lnTo>
                <a:lnTo>
                  <a:pt x="95082" y="183951"/>
                </a:lnTo>
                <a:lnTo>
                  <a:pt x="95724" y="183165"/>
                </a:lnTo>
                <a:lnTo>
                  <a:pt x="96083" y="182450"/>
                </a:lnTo>
                <a:lnTo>
                  <a:pt x="96511" y="181879"/>
                </a:lnTo>
                <a:lnTo>
                  <a:pt x="96725" y="181235"/>
                </a:lnTo>
                <a:lnTo>
                  <a:pt x="96653" y="179021"/>
                </a:lnTo>
                <a:lnTo>
                  <a:pt x="96083" y="178379"/>
                </a:lnTo>
                <a:lnTo>
                  <a:pt x="95237" y="176951"/>
                </a:lnTo>
                <a:lnTo>
                  <a:pt x="82652" y="176951"/>
                </a:lnTo>
                <a:lnTo>
                  <a:pt x="10287" y="135230"/>
                </a:lnTo>
                <a:lnTo>
                  <a:pt x="9857" y="134945"/>
                </a:lnTo>
                <a:lnTo>
                  <a:pt x="9357" y="134731"/>
                </a:lnTo>
                <a:lnTo>
                  <a:pt x="9144" y="134588"/>
                </a:lnTo>
                <a:lnTo>
                  <a:pt x="8714" y="134444"/>
                </a:lnTo>
                <a:close/>
              </a:path>
              <a:path w="189864" h="191770">
                <a:moveTo>
                  <a:pt x="48647" y="94655"/>
                </a:moveTo>
                <a:lnTo>
                  <a:pt x="43505" y="98298"/>
                </a:lnTo>
                <a:lnTo>
                  <a:pt x="42362" y="99298"/>
                </a:lnTo>
                <a:lnTo>
                  <a:pt x="41647" y="100225"/>
                </a:lnTo>
                <a:lnTo>
                  <a:pt x="41005" y="100940"/>
                </a:lnTo>
                <a:lnTo>
                  <a:pt x="40076" y="102226"/>
                </a:lnTo>
                <a:lnTo>
                  <a:pt x="39862" y="102727"/>
                </a:lnTo>
                <a:lnTo>
                  <a:pt x="39717" y="104084"/>
                </a:lnTo>
                <a:lnTo>
                  <a:pt x="40005" y="105013"/>
                </a:lnTo>
                <a:lnTo>
                  <a:pt x="40218" y="105441"/>
                </a:lnTo>
                <a:lnTo>
                  <a:pt x="82652" y="176951"/>
                </a:lnTo>
                <a:lnTo>
                  <a:pt x="95237" y="176951"/>
                </a:lnTo>
                <a:lnTo>
                  <a:pt x="57863" y="113870"/>
                </a:lnTo>
                <a:lnTo>
                  <a:pt x="58005" y="113727"/>
                </a:lnTo>
                <a:lnTo>
                  <a:pt x="82635" y="113727"/>
                </a:lnTo>
                <a:lnTo>
                  <a:pt x="49862" y="95082"/>
                </a:lnTo>
                <a:lnTo>
                  <a:pt x="48647" y="94655"/>
                </a:lnTo>
                <a:close/>
              </a:path>
              <a:path w="189864" h="191770">
                <a:moveTo>
                  <a:pt x="82635" y="113727"/>
                </a:moveTo>
                <a:lnTo>
                  <a:pt x="58005" y="113727"/>
                </a:lnTo>
                <a:lnTo>
                  <a:pt x="124299" y="151232"/>
                </a:lnTo>
                <a:lnTo>
                  <a:pt x="124943" y="151446"/>
                </a:lnTo>
                <a:lnTo>
                  <a:pt x="125943" y="151517"/>
                </a:lnTo>
                <a:lnTo>
                  <a:pt x="126585" y="151375"/>
                </a:lnTo>
                <a:lnTo>
                  <a:pt x="133301" y="145802"/>
                </a:lnTo>
                <a:lnTo>
                  <a:pt x="134230" y="144947"/>
                </a:lnTo>
                <a:lnTo>
                  <a:pt x="134925" y="144089"/>
                </a:lnTo>
                <a:lnTo>
                  <a:pt x="136057" y="142516"/>
                </a:lnTo>
                <a:lnTo>
                  <a:pt x="136405" y="141874"/>
                </a:lnTo>
                <a:lnTo>
                  <a:pt x="136712" y="141159"/>
                </a:lnTo>
                <a:lnTo>
                  <a:pt x="136658" y="138944"/>
                </a:lnTo>
                <a:lnTo>
                  <a:pt x="136230" y="138303"/>
                </a:lnTo>
                <a:lnTo>
                  <a:pt x="135321" y="136658"/>
                </a:lnTo>
                <a:lnTo>
                  <a:pt x="122942" y="136658"/>
                </a:lnTo>
                <a:lnTo>
                  <a:pt x="82635" y="113727"/>
                </a:lnTo>
                <a:close/>
              </a:path>
              <a:path w="189864" h="191770">
                <a:moveTo>
                  <a:pt x="89011" y="54578"/>
                </a:moveTo>
                <a:lnTo>
                  <a:pt x="81652" y="60365"/>
                </a:lnTo>
                <a:lnTo>
                  <a:pt x="81153" y="61006"/>
                </a:lnTo>
                <a:lnTo>
                  <a:pt x="80723" y="61650"/>
                </a:lnTo>
                <a:lnTo>
                  <a:pt x="80509" y="62078"/>
                </a:lnTo>
                <a:lnTo>
                  <a:pt x="80366" y="63007"/>
                </a:lnTo>
                <a:lnTo>
                  <a:pt x="80865" y="64150"/>
                </a:lnTo>
                <a:lnTo>
                  <a:pt x="81153" y="64578"/>
                </a:lnTo>
                <a:lnTo>
                  <a:pt x="122931" y="136444"/>
                </a:lnTo>
                <a:lnTo>
                  <a:pt x="122942" y="136658"/>
                </a:lnTo>
                <a:lnTo>
                  <a:pt x="135321" y="136658"/>
                </a:lnTo>
                <a:lnTo>
                  <a:pt x="90938" y="56434"/>
                </a:lnTo>
                <a:lnTo>
                  <a:pt x="89510" y="54792"/>
                </a:lnTo>
                <a:lnTo>
                  <a:pt x="89011" y="54578"/>
                </a:lnTo>
                <a:close/>
              </a:path>
              <a:path w="189864" h="191770">
                <a:moveTo>
                  <a:pt x="139363" y="36504"/>
                </a:moveTo>
                <a:lnTo>
                  <a:pt x="121229" y="36504"/>
                </a:lnTo>
                <a:lnTo>
                  <a:pt x="180594" y="95798"/>
                </a:lnTo>
                <a:lnTo>
                  <a:pt x="180950" y="96012"/>
                </a:lnTo>
                <a:lnTo>
                  <a:pt x="181950" y="96083"/>
                </a:lnTo>
                <a:lnTo>
                  <a:pt x="182450" y="95798"/>
                </a:lnTo>
                <a:lnTo>
                  <a:pt x="183065" y="95510"/>
                </a:lnTo>
                <a:lnTo>
                  <a:pt x="188595" y="90368"/>
                </a:lnTo>
                <a:lnTo>
                  <a:pt x="189094" y="89724"/>
                </a:lnTo>
                <a:lnTo>
                  <a:pt x="189450" y="89154"/>
                </a:lnTo>
                <a:lnTo>
                  <a:pt x="189595" y="88652"/>
                </a:lnTo>
                <a:lnTo>
                  <a:pt x="189809" y="88224"/>
                </a:lnTo>
                <a:lnTo>
                  <a:pt x="189809" y="87081"/>
                </a:lnTo>
                <a:lnTo>
                  <a:pt x="189595" y="86796"/>
                </a:lnTo>
                <a:lnTo>
                  <a:pt x="139363" y="36504"/>
                </a:lnTo>
                <a:close/>
              </a:path>
              <a:path w="189864" h="191770">
                <a:moveTo>
                  <a:pt x="143516" y="0"/>
                </a:moveTo>
                <a:lnTo>
                  <a:pt x="143088" y="0"/>
                </a:lnTo>
                <a:lnTo>
                  <a:pt x="142373" y="142"/>
                </a:lnTo>
                <a:lnTo>
                  <a:pt x="142088" y="356"/>
                </a:lnTo>
                <a:lnTo>
                  <a:pt x="94439" y="48006"/>
                </a:lnTo>
                <a:lnTo>
                  <a:pt x="94082" y="48291"/>
                </a:lnTo>
                <a:lnTo>
                  <a:pt x="93939" y="50220"/>
                </a:lnTo>
                <a:lnTo>
                  <a:pt x="94225" y="50648"/>
                </a:lnTo>
                <a:lnTo>
                  <a:pt x="94439" y="51149"/>
                </a:lnTo>
                <a:lnTo>
                  <a:pt x="94869" y="51791"/>
                </a:lnTo>
                <a:lnTo>
                  <a:pt x="95368" y="52364"/>
                </a:lnTo>
                <a:lnTo>
                  <a:pt x="95869" y="53005"/>
                </a:lnTo>
                <a:lnTo>
                  <a:pt x="97796" y="54864"/>
                </a:lnTo>
                <a:lnTo>
                  <a:pt x="98369" y="55291"/>
                </a:lnTo>
                <a:lnTo>
                  <a:pt x="99512" y="55935"/>
                </a:lnTo>
                <a:lnTo>
                  <a:pt x="99940" y="56078"/>
                </a:lnTo>
                <a:lnTo>
                  <a:pt x="100296" y="56292"/>
                </a:lnTo>
                <a:lnTo>
                  <a:pt x="100797" y="56292"/>
                </a:lnTo>
                <a:lnTo>
                  <a:pt x="101439" y="56149"/>
                </a:lnTo>
                <a:lnTo>
                  <a:pt x="101798" y="55935"/>
                </a:lnTo>
                <a:lnTo>
                  <a:pt x="121229" y="36504"/>
                </a:lnTo>
                <a:lnTo>
                  <a:pt x="139363" y="36504"/>
                </a:lnTo>
                <a:lnTo>
                  <a:pt x="130302" y="27432"/>
                </a:lnTo>
                <a:lnTo>
                  <a:pt x="149733" y="8001"/>
                </a:lnTo>
                <a:lnTo>
                  <a:pt x="149946" y="7715"/>
                </a:lnTo>
                <a:lnTo>
                  <a:pt x="150089" y="6572"/>
                </a:lnTo>
                <a:lnTo>
                  <a:pt x="149804" y="5643"/>
                </a:lnTo>
                <a:lnTo>
                  <a:pt x="149445" y="5142"/>
                </a:lnTo>
                <a:lnTo>
                  <a:pt x="149089" y="4572"/>
                </a:lnTo>
                <a:lnTo>
                  <a:pt x="148160" y="3357"/>
                </a:lnTo>
                <a:lnTo>
                  <a:pt x="147447" y="2713"/>
                </a:lnTo>
                <a:lnTo>
                  <a:pt x="146803" y="2072"/>
                </a:lnTo>
                <a:lnTo>
                  <a:pt x="145660" y="1071"/>
                </a:lnTo>
                <a:lnTo>
                  <a:pt x="145018" y="641"/>
                </a:lnTo>
                <a:lnTo>
                  <a:pt x="144517" y="356"/>
                </a:lnTo>
                <a:lnTo>
                  <a:pt x="144018" y="142"/>
                </a:lnTo>
                <a:lnTo>
                  <a:pt x="1435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828443" y="5782493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67016" y="321868"/>
                </a:moveTo>
                <a:lnTo>
                  <a:pt x="57012" y="321868"/>
                </a:lnTo>
                <a:lnTo>
                  <a:pt x="58000" y="323697"/>
                </a:lnTo>
                <a:lnTo>
                  <a:pt x="65370" y="323697"/>
                </a:lnTo>
                <a:lnTo>
                  <a:pt x="67016" y="321868"/>
                </a:lnTo>
                <a:close/>
              </a:path>
              <a:path w="323850" h="323850">
                <a:moveTo>
                  <a:pt x="67656" y="254203"/>
                </a:moveTo>
                <a:lnTo>
                  <a:pt x="64072" y="254203"/>
                </a:lnTo>
                <a:lnTo>
                  <a:pt x="60579" y="256032"/>
                </a:lnTo>
                <a:lnTo>
                  <a:pt x="56866" y="256032"/>
                </a:lnTo>
                <a:lnTo>
                  <a:pt x="49368" y="259689"/>
                </a:lnTo>
                <a:lnTo>
                  <a:pt x="45582" y="263347"/>
                </a:lnTo>
                <a:lnTo>
                  <a:pt x="40224" y="268833"/>
                </a:lnTo>
                <a:lnTo>
                  <a:pt x="68442" y="268833"/>
                </a:lnTo>
                <a:lnTo>
                  <a:pt x="70856" y="270662"/>
                </a:lnTo>
                <a:lnTo>
                  <a:pt x="77788" y="276148"/>
                </a:lnTo>
                <a:lnTo>
                  <a:pt x="79580" y="279806"/>
                </a:lnTo>
                <a:lnTo>
                  <a:pt x="80659" y="281635"/>
                </a:lnTo>
                <a:lnTo>
                  <a:pt x="81646" y="285292"/>
                </a:lnTo>
                <a:lnTo>
                  <a:pt x="82012" y="287121"/>
                </a:lnTo>
                <a:lnTo>
                  <a:pt x="81793" y="288950"/>
                </a:lnTo>
                <a:lnTo>
                  <a:pt x="81646" y="292608"/>
                </a:lnTo>
                <a:lnTo>
                  <a:pt x="77934" y="299923"/>
                </a:lnTo>
                <a:lnTo>
                  <a:pt x="76087" y="301752"/>
                </a:lnTo>
                <a:lnTo>
                  <a:pt x="73801" y="305409"/>
                </a:lnTo>
                <a:lnTo>
                  <a:pt x="71222" y="307238"/>
                </a:lnTo>
                <a:lnTo>
                  <a:pt x="68790" y="309067"/>
                </a:lnTo>
                <a:lnTo>
                  <a:pt x="64218" y="312724"/>
                </a:lnTo>
                <a:lnTo>
                  <a:pt x="62224" y="312724"/>
                </a:lnTo>
                <a:lnTo>
                  <a:pt x="60432" y="314553"/>
                </a:lnTo>
                <a:lnTo>
                  <a:pt x="57214" y="314553"/>
                </a:lnTo>
                <a:lnTo>
                  <a:pt x="54854" y="316382"/>
                </a:lnTo>
                <a:lnTo>
                  <a:pt x="53300" y="316382"/>
                </a:lnTo>
                <a:lnTo>
                  <a:pt x="53300" y="318211"/>
                </a:lnTo>
                <a:lnTo>
                  <a:pt x="53574" y="318211"/>
                </a:lnTo>
                <a:lnTo>
                  <a:pt x="54726" y="320040"/>
                </a:lnTo>
                <a:lnTo>
                  <a:pt x="55220" y="320040"/>
                </a:lnTo>
                <a:lnTo>
                  <a:pt x="55860" y="321868"/>
                </a:lnTo>
                <a:lnTo>
                  <a:pt x="68936" y="321868"/>
                </a:lnTo>
                <a:lnTo>
                  <a:pt x="70856" y="320040"/>
                </a:lnTo>
                <a:lnTo>
                  <a:pt x="72868" y="318211"/>
                </a:lnTo>
                <a:lnTo>
                  <a:pt x="77221" y="316382"/>
                </a:lnTo>
                <a:lnTo>
                  <a:pt x="81518" y="312724"/>
                </a:lnTo>
                <a:lnTo>
                  <a:pt x="85304" y="309067"/>
                </a:lnTo>
                <a:lnTo>
                  <a:pt x="88230" y="303580"/>
                </a:lnTo>
                <a:lnTo>
                  <a:pt x="92436" y="296265"/>
                </a:lnTo>
                <a:lnTo>
                  <a:pt x="93588" y="292608"/>
                </a:lnTo>
                <a:lnTo>
                  <a:pt x="93790" y="287121"/>
                </a:lnTo>
                <a:lnTo>
                  <a:pt x="94228" y="283464"/>
                </a:lnTo>
                <a:lnTo>
                  <a:pt x="81006" y="261518"/>
                </a:lnTo>
                <a:lnTo>
                  <a:pt x="77934" y="257860"/>
                </a:lnTo>
                <a:lnTo>
                  <a:pt x="74514" y="257860"/>
                </a:lnTo>
                <a:lnTo>
                  <a:pt x="67656" y="254203"/>
                </a:lnTo>
                <a:close/>
              </a:path>
              <a:path w="323850" h="323850">
                <a:moveTo>
                  <a:pt x="35652" y="223113"/>
                </a:moveTo>
                <a:lnTo>
                  <a:pt x="31866" y="223113"/>
                </a:lnTo>
                <a:lnTo>
                  <a:pt x="502" y="254203"/>
                </a:lnTo>
                <a:lnTo>
                  <a:pt x="0" y="256032"/>
                </a:lnTo>
                <a:lnTo>
                  <a:pt x="0" y="257860"/>
                </a:lnTo>
                <a:lnTo>
                  <a:pt x="649" y="259689"/>
                </a:lnTo>
                <a:lnTo>
                  <a:pt x="30714" y="288950"/>
                </a:lnTo>
                <a:lnTo>
                  <a:pt x="31866" y="290779"/>
                </a:lnTo>
                <a:lnTo>
                  <a:pt x="33640" y="290779"/>
                </a:lnTo>
                <a:lnTo>
                  <a:pt x="34500" y="288950"/>
                </a:lnTo>
                <a:lnTo>
                  <a:pt x="36786" y="287121"/>
                </a:lnTo>
                <a:lnTo>
                  <a:pt x="38212" y="285292"/>
                </a:lnTo>
                <a:lnTo>
                  <a:pt x="39511" y="283464"/>
                </a:lnTo>
                <a:lnTo>
                  <a:pt x="40864" y="281635"/>
                </a:lnTo>
                <a:lnTo>
                  <a:pt x="42510" y="279806"/>
                </a:lnTo>
                <a:lnTo>
                  <a:pt x="47722" y="274320"/>
                </a:lnTo>
                <a:lnTo>
                  <a:pt x="34354" y="274320"/>
                </a:lnTo>
                <a:lnTo>
                  <a:pt x="15224" y="256032"/>
                </a:lnTo>
                <a:lnTo>
                  <a:pt x="39584" y="232257"/>
                </a:lnTo>
                <a:lnTo>
                  <a:pt x="40224" y="230428"/>
                </a:lnTo>
                <a:lnTo>
                  <a:pt x="40370" y="230428"/>
                </a:lnTo>
                <a:lnTo>
                  <a:pt x="39584" y="228600"/>
                </a:lnTo>
                <a:lnTo>
                  <a:pt x="38724" y="226771"/>
                </a:lnTo>
                <a:lnTo>
                  <a:pt x="36786" y="224942"/>
                </a:lnTo>
                <a:lnTo>
                  <a:pt x="36146" y="224942"/>
                </a:lnTo>
                <a:lnTo>
                  <a:pt x="35652" y="223113"/>
                </a:lnTo>
                <a:close/>
              </a:path>
              <a:path w="323850" h="323850">
                <a:moveTo>
                  <a:pt x="118734" y="272491"/>
                </a:moveTo>
                <a:lnTo>
                  <a:pt x="113157" y="272491"/>
                </a:lnTo>
                <a:lnTo>
                  <a:pt x="113376" y="274320"/>
                </a:lnTo>
                <a:lnTo>
                  <a:pt x="114162" y="276148"/>
                </a:lnTo>
                <a:lnTo>
                  <a:pt x="116302" y="276148"/>
                </a:lnTo>
                <a:lnTo>
                  <a:pt x="117088" y="274320"/>
                </a:lnTo>
                <a:lnTo>
                  <a:pt x="117802" y="274320"/>
                </a:lnTo>
                <a:lnTo>
                  <a:pt x="118734" y="272491"/>
                </a:lnTo>
                <a:close/>
              </a:path>
              <a:path w="323850" h="323850">
                <a:moveTo>
                  <a:pt x="56007" y="268833"/>
                </a:moveTo>
                <a:lnTo>
                  <a:pt x="38852" y="268833"/>
                </a:lnTo>
                <a:lnTo>
                  <a:pt x="37719" y="270662"/>
                </a:lnTo>
                <a:lnTo>
                  <a:pt x="36438" y="272491"/>
                </a:lnTo>
                <a:lnTo>
                  <a:pt x="35286" y="274320"/>
                </a:lnTo>
                <a:lnTo>
                  <a:pt x="47722" y="274320"/>
                </a:lnTo>
                <a:lnTo>
                  <a:pt x="50648" y="272491"/>
                </a:lnTo>
                <a:lnTo>
                  <a:pt x="56007" y="268833"/>
                </a:lnTo>
                <a:close/>
              </a:path>
              <a:path w="323850" h="323850">
                <a:moveTo>
                  <a:pt x="97868" y="159105"/>
                </a:moveTo>
                <a:lnTo>
                  <a:pt x="94869" y="159105"/>
                </a:lnTo>
                <a:lnTo>
                  <a:pt x="94082" y="160934"/>
                </a:lnTo>
                <a:lnTo>
                  <a:pt x="91010" y="162763"/>
                </a:lnTo>
                <a:lnTo>
                  <a:pt x="90297" y="164592"/>
                </a:lnTo>
                <a:lnTo>
                  <a:pt x="89803" y="164592"/>
                </a:lnTo>
                <a:lnTo>
                  <a:pt x="89218" y="166420"/>
                </a:lnTo>
                <a:lnTo>
                  <a:pt x="88376" y="166420"/>
                </a:lnTo>
                <a:lnTo>
                  <a:pt x="88376" y="168249"/>
                </a:lnTo>
                <a:lnTo>
                  <a:pt x="99514" y="208483"/>
                </a:lnTo>
                <a:lnTo>
                  <a:pt x="50941" y="208483"/>
                </a:lnTo>
                <a:lnTo>
                  <a:pt x="52075" y="210312"/>
                </a:lnTo>
                <a:lnTo>
                  <a:pt x="100081" y="223113"/>
                </a:lnTo>
                <a:lnTo>
                  <a:pt x="112736" y="272491"/>
                </a:lnTo>
                <a:lnTo>
                  <a:pt x="119868" y="272491"/>
                </a:lnTo>
                <a:lnTo>
                  <a:pt x="121020" y="270662"/>
                </a:lnTo>
                <a:lnTo>
                  <a:pt x="121807" y="270662"/>
                </a:lnTo>
                <a:lnTo>
                  <a:pt x="122374" y="268833"/>
                </a:lnTo>
                <a:lnTo>
                  <a:pt x="123434" y="268833"/>
                </a:lnTo>
                <a:lnTo>
                  <a:pt x="123508" y="267004"/>
                </a:lnTo>
                <a:lnTo>
                  <a:pt x="123946" y="267004"/>
                </a:lnTo>
                <a:lnTo>
                  <a:pt x="123946" y="265176"/>
                </a:lnTo>
                <a:lnTo>
                  <a:pt x="112004" y="223113"/>
                </a:lnTo>
                <a:lnTo>
                  <a:pt x="161656" y="223113"/>
                </a:lnTo>
                <a:lnTo>
                  <a:pt x="111730" y="210312"/>
                </a:lnTo>
                <a:lnTo>
                  <a:pt x="99441" y="162763"/>
                </a:lnTo>
                <a:lnTo>
                  <a:pt x="99020" y="160934"/>
                </a:lnTo>
                <a:lnTo>
                  <a:pt x="98654" y="160934"/>
                </a:lnTo>
                <a:lnTo>
                  <a:pt x="97868" y="159105"/>
                </a:lnTo>
                <a:close/>
              </a:path>
              <a:path w="323850" h="323850">
                <a:moveTo>
                  <a:pt x="163814" y="223113"/>
                </a:moveTo>
                <a:lnTo>
                  <a:pt x="112004" y="223113"/>
                </a:lnTo>
                <a:lnTo>
                  <a:pt x="154305" y="234086"/>
                </a:lnTo>
                <a:lnTo>
                  <a:pt x="158584" y="234086"/>
                </a:lnTo>
                <a:lnTo>
                  <a:pt x="159370" y="232257"/>
                </a:lnTo>
                <a:lnTo>
                  <a:pt x="161382" y="230428"/>
                </a:lnTo>
                <a:lnTo>
                  <a:pt x="163449" y="228600"/>
                </a:lnTo>
                <a:lnTo>
                  <a:pt x="164089" y="228600"/>
                </a:lnTo>
                <a:lnTo>
                  <a:pt x="164656" y="226771"/>
                </a:lnTo>
                <a:lnTo>
                  <a:pt x="165094" y="226771"/>
                </a:lnTo>
                <a:lnTo>
                  <a:pt x="165094" y="224942"/>
                </a:lnTo>
                <a:lnTo>
                  <a:pt x="164308" y="224942"/>
                </a:lnTo>
                <a:lnTo>
                  <a:pt x="163814" y="223113"/>
                </a:lnTo>
                <a:close/>
              </a:path>
              <a:path w="323850" h="323850">
                <a:moveTo>
                  <a:pt x="147300" y="111556"/>
                </a:moveTo>
                <a:lnTo>
                  <a:pt x="143515" y="111556"/>
                </a:lnTo>
                <a:lnTo>
                  <a:pt x="112864" y="142646"/>
                </a:lnTo>
                <a:lnTo>
                  <a:pt x="112078" y="142646"/>
                </a:lnTo>
                <a:lnTo>
                  <a:pt x="111584" y="144475"/>
                </a:lnTo>
                <a:lnTo>
                  <a:pt x="111511" y="146304"/>
                </a:lnTo>
                <a:lnTo>
                  <a:pt x="111236" y="146304"/>
                </a:lnTo>
                <a:lnTo>
                  <a:pt x="111876" y="148132"/>
                </a:lnTo>
                <a:lnTo>
                  <a:pt x="176232" y="212140"/>
                </a:lnTo>
                <a:lnTo>
                  <a:pt x="179524" y="212140"/>
                </a:lnTo>
                <a:lnTo>
                  <a:pt x="181590" y="210312"/>
                </a:lnTo>
                <a:lnTo>
                  <a:pt x="183382" y="208483"/>
                </a:lnTo>
                <a:lnTo>
                  <a:pt x="184096" y="208483"/>
                </a:lnTo>
                <a:lnTo>
                  <a:pt x="184516" y="206654"/>
                </a:lnTo>
                <a:lnTo>
                  <a:pt x="185028" y="206654"/>
                </a:lnTo>
                <a:lnTo>
                  <a:pt x="185668" y="204825"/>
                </a:lnTo>
                <a:lnTo>
                  <a:pt x="185815" y="204825"/>
                </a:lnTo>
                <a:lnTo>
                  <a:pt x="185522" y="202996"/>
                </a:lnTo>
                <a:lnTo>
                  <a:pt x="185230" y="202996"/>
                </a:lnTo>
                <a:lnTo>
                  <a:pt x="156956" y="175564"/>
                </a:lnTo>
                <a:lnTo>
                  <a:pt x="164294" y="168249"/>
                </a:lnTo>
                <a:lnTo>
                  <a:pt x="149440" y="168249"/>
                </a:lnTo>
                <a:lnTo>
                  <a:pt x="126379" y="144475"/>
                </a:lnTo>
                <a:lnTo>
                  <a:pt x="151232" y="118872"/>
                </a:lnTo>
                <a:lnTo>
                  <a:pt x="151872" y="118872"/>
                </a:lnTo>
                <a:lnTo>
                  <a:pt x="151598" y="117043"/>
                </a:lnTo>
                <a:lnTo>
                  <a:pt x="150866" y="115214"/>
                </a:lnTo>
                <a:lnTo>
                  <a:pt x="149806" y="115214"/>
                </a:lnTo>
                <a:lnTo>
                  <a:pt x="149239" y="113385"/>
                </a:lnTo>
                <a:lnTo>
                  <a:pt x="147940" y="113385"/>
                </a:lnTo>
                <a:lnTo>
                  <a:pt x="147300" y="111556"/>
                </a:lnTo>
                <a:close/>
              </a:path>
              <a:path w="323850" h="323850">
                <a:moveTo>
                  <a:pt x="57799" y="197510"/>
                </a:moveTo>
                <a:lnTo>
                  <a:pt x="57214" y="197510"/>
                </a:lnTo>
                <a:lnTo>
                  <a:pt x="56720" y="199339"/>
                </a:lnTo>
                <a:lnTo>
                  <a:pt x="54928" y="199339"/>
                </a:lnTo>
                <a:lnTo>
                  <a:pt x="54214" y="201168"/>
                </a:lnTo>
                <a:lnTo>
                  <a:pt x="53300" y="201168"/>
                </a:lnTo>
                <a:lnTo>
                  <a:pt x="52294" y="202996"/>
                </a:lnTo>
                <a:lnTo>
                  <a:pt x="51014" y="202996"/>
                </a:lnTo>
                <a:lnTo>
                  <a:pt x="48856" y="206654"/>
                </a:lnTo>
                <a:lnTo>
                  <a:pt x="48508" y="206654"/>
                </a:lnTo>
                <a:lnTo>
                  <a:pt x="48508" y="208483"/>
                </a:lnTo>
                <a:lnTo>
                  <a:pt x="99514" y="208483"/>
                </a:lnTo>
                <a:lnTo>
                  <a:pt x="59426" y="199339"/>
                </a:lnTo>
                <a:lnTo>
                  <a:pt x="57799" y="197510"/>
                </a:lnTo>
                <a:close/>
              </a:path>
              <a:path w="323850" h="323850">
                <a:moveTo>
                  <a:pt x="188960" y="69494"/>
                </a:moveTo>
                <a:lnTo>
                  <a:pt x="185668" y="69494"/>
                </a:lnTo>
                <a:lnTo>
                  <a:pt x="184388" y="71323"/>
                </a:lnTo>
                <a:lnTo>
                  <a:pt x="182870" y="71323"/>
                </a:lnTo>
                <a:lnTo>
                  <a:pt x="181810" y="73152"/>
                </a:lnTo>
                <a:lnTo>
                  <a:pt x="180658" y="73152"/>
                </a:lnTo>
                <a:lnTo>
                  <a:pt x="179670" y="74980"/>
                </a:lnTo>
                <a:lnTo>
                  <a:pt x="178810" y="74980"/>
                </a:lnTo>
                <a:lnTo>
                  <a:pt x="178298" y="76809"/>
                </a:lnTo>
                <a:lnTo>
                  <a:pt x="177658" y="76809"/>
                </a:lnTo>
                <a:lnTo>
                  <a:pt x="177165" y="78638"/>
                </a:lnTo>
                <a:lnTo>
                  <a:pt x="176524" y="78638"/>
                </a:lnTo>
                <a:lnTo>
                  <a:pt x="176378" y="80467"/>
                </a:lnTo>
                <a:lnTo>
                  <a:pt x="176524" y="80467"/>
                </a:lnTo>
                <a:lnTo>
                  <a:pt x="217234" y="168249"/>
                </a:lnTo>
                <a:lnTo>
                  <a:pt x="217672" y="168249"/>
                </a:lnTo>
                <a:lnTo>
                  <a:pt x="218166" y="170078"/>
                </a:lnTo>
                <a:lnTo>
                  <a:pt x="222738" y="170078"/>
                </a:lnTo>
                <a:lnTo>
                  <a:pt x="224677" y="168249"/>
                </a:lnTo>
                <a:lnTo>
                  <a:pt x="226304" y="166420"/>
                </a:lnTo>
                <a:lnTo>
                  <a:pt x="226963" y="164592"/>
                </a:lnTo>
                <a:lnTo>
                  <a:pt x="227822" y="164592"/>
                </a:lnTo>
                <a:lnTo>
                  <a:pt x="228097" y="162763"/>
                </a:lnTo>
                <a:lnTo>
                  <a:pt x="228097" y="160934"/>
                </a:lnTo>
                <a:lnTo>
                  <a:pt x="227676" y="160934"/>
                </a:lnTo>
                <a:lnTo>
                  <a:pt x="216886" y="138988"/>
                </a:lnTo>
                <a:lnTo>
                  <a:pt x="225750" y="129844"/>
                </a:lnTo>
                <a:lnTo>
                  <a:pt x="212095" y="129844"/>
                </a:lnTo>
                <a:lnTo>
                  <a:pt x="189802" y="84124"/>
                </a:lnTo>
                <a:lnTo>
                  <a:pt x="220236" y="84124"/>
                </a:lnTo>
                <a:lnTo>
                  <a:pt x="188960" y="69494"/>
                </a:lnTo>
                <a:close/>
              </a:path>
              <a:path w="323850" h="323850">
                <a:moveTo>
                  <a:pt x="175592" y="142646"/>
                </a:moveTo>
                <a:lnTo>
                  <a:pt x="173946" y="142646"/>
                </a:lnTo>
                <a:lnTo>
                  <a:pt x="173233" y="144475"/>
                </a:lnTo>
                <a:lnTo>
                  <a:pt x="149440" y="168249"/>
                </a:lnTo>
                <a:lnTo>
                  <a:pt x="164294" y="168249"/>
                </a:lnTo>
                <a:lnTo>
                  <a:pt x="180804" y="151790"/>
                </a:lnTo>
                <a:lnTo>
                  <a:pt x="180950" y="149961"/>
                </a:lnTo>
                <a:lnTo>
                  <a:pt x="181096" y="149961"/>
                </a:lnTo>
                <a:lnTo>
                  <a:pt x="180804" y="148132"/>
                </a:lnTo>
                <a:lnTo>
                  <a:pt x="180164" y="148132"/>
                </a:lnTo>
                <a:lnTo>
                  <a:pt x="179670" y="146304"/>
                </a:lnTo>
                <a:lnTo>
                  <a:pt x="179158" y="146304"/>
                </a:lnTo>
                <a:lnTo>
                  <a:pt x="177805" y="144475"/>
                </a:lnTo>
                <a:lnTo>
                  <a:pt x="176086" y="144475"/>
                </a:lnTo>
                <a:lnTo>
                  <a:pt x="175592" y="142646"/>
                </a:lnTo>
                <a:close/>
              </a:path>
              <a:path w="323850" h="323850">
                <a:moveTo>
                  <a:pt x="220236" y="84124"/>
                </a:moveTo>
                <a:lnTo>
                  <a:pt x="189802" y="84124"/>
                </a:lnTo>
                <a:lnTo>
                  <a:pt x="235668" y="106070"/>
                </a:lnTo>
                <a:lnTo>
                  <a:pt x="212095" y="129844"/>
                </a:lnTo>
                <a:lnTo>
                  <a:pt x="225750" y="129844"/>
                </a:lnTo>
                <a:lnTo>
                  <a:pt x="245251" y="109728"/>
                </a:lnTo>
                <a:lnTo>
                  <a:pt x="274969" y="109728"/>
                </a:lnTo>
                <a:lnTo>
                  <a:pt x="220236" y="84124"/>
                </a:lnTo>
                <a:close/>
              </a:path>
              <a:path w="323850" h="323850">
                <a:moveTo>
                  <a:pt x="276103" y="109728"/>
                </a:moveTo>
                <a:lnTo>
                  <a:pt x="245251" y="109728"/>
                </a:lnTo>
                <a:lnTo>
                  <a:pt x="267672" y="120700"/>
                </a:lnTo>
                <a:lnTo>
                  <a:pt x="271110" y="120700"/>
                </a:lnTo>
                <a:lnTo>
                  <a:pt x="272683" y="118872"/>
                </a:lnTo>
                <a:lnTo>
                  <a:pt x="273542" y="118872"/>
                </a:lnTo>
                <a:lnTo>
                  <a:pt x="274530" y="117043"/>
                </a:lnTo>
                <a:lnTo>
                  <a:pt x="275682" y="117043"/>
                </a:lnTo>
                <a:lnTo>
                  <a:pt x="277108" y="115214"/>
                </a:lnTo>
                <a:lnTo>
                  <a:pt x="277602" y="113385"/>
                </a:lnTo>
                <a:lnTo>
                  <a:pt x="277968" y="113385"/>
                </a:lnTo>
                <a:lnTo>
                  <a:pt x="277968" y="111556"/>
                </a:lnTo>
                <a:lnTo>
                  <a:pt x="276816" y="111556"/>
                </a:lnTo>
                <a:lnTo>
                  <a:pt x="276103" y="109728"/>
                </a:lnTo>
                <a:close/>
              </a:path>
              <a:path w="323850" h="323850">
                <a:moveTo>
                  <a:pt x="278956" y="0"/>
                </a:moveTo>
                <a:lnTo>
                  <a:pt x="262112" y="0"/>
                </a:lnTo>
                <a:lnTo>
                  <a:pt x="256534" y="3657"/>
                </a:lnTo>
                <a:lnTo>
                  <a:pt x="250957" y="5486"/>
                </a:lnTo>
                <a:lnTo>
                  <a:pt x="245251" y="10972"/>
                </a:lnTo>
                <a:lnTo>
                  <a:pt x="223104" y="32918"/>
                </a:lnTo>
                <a:lnTo>
                  <a:pt x="222592" y="32918"/>
                </a:lnTo>
                <a:lnTo>
                  <a:pt x="222464" y="34747"/>
                </a:lnTo>
                <a:lnTo>
                  <a:pt x="222244" y="36576"/>
                </a:lnTo>
                <a:lnTo>
                  <a:pt x="222885" y="36576"/>
                </a:lnTo>
                <a:lnTo>
                  <a:pt x="224238" y="38404"/>
                </a:lnTo>
                <a:lnTo>
                  <a:pt x="286399" y="100584"/>
                </a:lnTo>
                <a:lnTo>
                  <a:pt x="291172" y="100584"/>
                </a:lnTo>
                <a:lnTo>
                  <a:pt x="304697" y="85953"/>
                </a:lnTo>
                <a:lnTo>
                  <a:pt x="290184" y="85953"/>
                </a:lnTo>
                <a:lnTo>
                  <a:pt x="237094" y="32918"/>
                </a:lnTo>
                <a:lnTo>
                  <a:pt x="246385" y="23774"/>
                </a:lnTo>
                <a:lnTo>
                  <a:pt x="251030" y="20116"/>
                </a:lnTo>
                <a:lnTo>
                  <a:pt x="255529" y="16459"/>
                </a:lnTo>
                <a:lnTo>
                  <a:pt x="264106" y="12801"/>
                </a:lnTo>
                <a:lnTo>
                  <a:pt x="303361" y="12801"/>
                </a:lnTo>
                <a:lnTo>
                  <a:pt x="300828" y="10972"/>
                </a:lnTo>
                <a:lnTo>
                  <a:pt x="295543" y="7315"/>
                </a:lnTo>
                <a:lnTo>
                  <a:pt x="284607" y="1828"/>
                </a:lnTo>
                <a:lnTo>
                  <a:pt x="278956" y="0"/>
                </a:lnTo>
                <a:close/>
              </a:path>
              <a:path w="323850" h="323850">
                <a:moveTo>
                  <a:pt x="303361" y="12801"/>
                </a:moveTo>
                <a:lnTo>
                  <a:pt x="276816" y="12801"/>
                </a:lnTo>
                <a:lnTo>
                  <a:pt x="281040" y="14630"/>
                </a:lnTo>
                <a:lnTo>
                  <a:pt x="289252" y="18288"/>
                </a:lnTo>
                <a:lnTo>
                  <a:pt x="293110" y="21945"/>
                </a:lnTo>
                <a:lnTo>
                  <a:pt x="296750" y="25603"/>
                </a:lnTo>
                <a:lnTo>
                  <a:pt x="301468" y="29260"/>
                </a:lnTo>
                <a:lnTo>
                  <a:pt x="304888" y="34747"/>
                </a:lnTo>
                <a:lnTo>
                  <a:pt x="309753" y="43891"/>
                </a:lnTo>
                <a:lnTo>
                  <a:pt x="310960" y="47548"/>
                </a:lnTo>
                <a:lnTo>
                  <a:pt x="311545" y="56692"/>
                </a:lnTo>
                <a:lnTo>
                  <a:pt x="310758" y="60350"/>
                </a:lnTo>
                <a:lnTo>
                  <a:pt x="308820" y="64008"/>
                </a:lnTo>
                <a:lnTo>
                  <a:pt x="306973" y="67665"/>
                </a:lnTo>
                <a:lnTo>
                  <a:pt x="303754" y="73152"/>
                </a:lnTo>
                <a:lnTo>
                  <a:pt x="299456" y="76809"/>
                </a:lnTo>
                <a:lnTo>
                  <a:pt x="290184" y="85953"/>
                </a:lnTo>
                <a:lnTo>
                  <a:pt x="304697" y="85953"/>
                </a:lnTo>
                <a:lnTo>
                  <a:pt x="306388" y="84124"/>
                </a:lnTo>
                <a:lnTo>
                  <a:pt x="312258" y="78638"/>
                </a:lnTo>
                <a:lnTo>
                  <a:pt x="316611" y="73152"/>
                </a:lnTo>
                <a:lnTo>
                  <a:pt x="319262" y="67665"/>
                </a:lnTo>
                <a:lnTo>
                  <a:pt x="322042" y="62179"/>
                </a:lnTo>
                <a:lnTo>
                  <a:pt x="323469" y="56692"/>
                </a:lnTo>
                <a:lnTo>
                  <a:pt x="323469" y="45720"/>
                </a:lnTo>
                <a:lnTo>
                  <a:pt x="322042" y="38404"/>
                </a:lnTo>
                <a:lnTo>
                  <a:pt x="316190" y="27432"/>
                </a:lnTo>
                <a:lnTo>
                  <a:pt x="311892" y="21945"/>
                </a:lnTo>
                <a:lnTo>
                  <a:pt x="305894" y="14630"/>
                </a:lnTo>
                <a:lnTo>
                  <a:pt x="303361" y="128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004956" y="5760506"/>
            <a:ext cx="190500" cy="191770"/>
          </a:xfrm>
          <a:custGeom>
            <a:avLst/>
            <a:gdLst/>
            <a:ahLst/>
            <a:cxnLst/>
            <a:rect l="l" t="t" r="r" b="b"/>
            <a:pathLst>
              <a:path w="190500" h="191770">
                <a:moveTo>
                  <a:pt x="8851" y="134444"/>
                </a:moveTo>
                <a:lnTo>
                  <a:pt x="8485" y="134515"/>
                </a:lnTo>
                <a:lnTo>
                  <a:pt x="7626" y="134874"/>
                </a:lnTo>
                <a:lnTo>
                  <a:pt x="6986" y="135301"/>
                </a:lnTo>
                <a:lnTo>
                  <a:pt x="6345" y="135874"/>
                </a:lnTo>
                <a:lnTo>
                  <a:pt x="5559" y="136444"/>
                </a:lnTo>
                <a:lnTo>
                  <a:pt x="4700" y="137302"/>
                </a:lnTo>
                <a:lnTo>
                  <a:pt x="3712" y="138374"/>
                </a:lnTo>
                <a:lnTo>
                  <a:pt x="2560" y="139517"/>
                </a:lnTo>
                <a:lnTo>
                  <a:pt x="0" y="143588"/>
                </a:lnTo>
                <a:lnTo>
                  <a:pt x="274" y="144089"/>
                </a:lnTo>
                <a:lnTo>
                  <a:pt x="768" y="144517"/>
                </a:lnTo>
                <a:lnTo>
                  <a:pt x="1133" y="144947"/>
                </a:lnTo>
                <a:lnTo>
                  <a:pt x="1920" y="145517"/>
                </a:lnTo>
                <a:lnTo>
                  <a:pt x="83795" y="190952"/>
                </a:lnTo>
                <a:lnTo>
                  <a:pt x="84435" y="191380"/>
                </a:lnTo>
                <a:lnTo>
                  <a:pt x="84929" y="191594"/>
                </a:lnTo>
                <a:lnTo>
                  <a:pt x="86081" y="191665"/>
                </a:lnTo>
                <a:lnTo>
                  <a:pt x="86721" y="191522"/>
                </a:lnTo>
                <a:lnTo>
                  <a:pt x="96999" y="181235"/>
                </a:lnTo>
                <a:lnTo>
                  <a:pt x="96999" y="179593"/>
                </a:lnTo>
                <a:lnTo>
                  <a:pt x="96780" y="179021"/>
                </a:lnTo>
                <a:lnTo>
                  <a:pt x="96359" y="178379"/>
                </a:lnTo>
                <a:lnTo>
                  <a:pt x="95513" y="176951"/>
                </a:lnTo>
                <a:lnTo>
                  <a:pt x="82936" y="176951"/>
                </a:lnTo>
                <a:lnTo>
                  <a:pt x="10570" y="135230"/>
                </a:lnTo>
                <a:lnTo>
                  <a:pt x="9637" y="134731"/>
                </a:lnTo>
                <a:lnTo>
                  <a:pt x="8851" y="134444"/>
                </a:lnTo>
                <a:close/>
              </a:path>
              <a:path w="190500" h="191770">
                <a:moveTo>
                  <a:pt x="48847" y="94655"/>
                </a:moveTo>
                <a:lnTo>
                  <a:pt x="43708" y="98298"/>
                </a:lnTo>
                <a:lnTo>
                  <a:pt x="42647" y="99298"/>
                </a:lnTo>
                <a:lnTo>
                  <a:pt x="41916" y="100225"/>
                </a:lnTo>
                <a:lnTo>
                  <a:pt x="41276" y="100940"/>
                </a:lnTo>
                <a:lnTo>
                  <a:pt x="40361" y="102226"/>
                </a:lnTo>
                <a:lnTo>
                  <a:pt x="40142" y="102727"/>
                </a:lnTo>
                <a:lnTo>
                  <a:pt x="39995" y="104512"/>
                </a:lnTo>
                <a:lnTo>
                  <a:pt x="40288" y="105013"/>
                </a:lnTo>
                <a:lnTo>
                  <a:pt x="40489" y="105441"/>
                </a:lnTo>
                <a:lnTo>
                  <a:pt x="82936" y="176951"/>
                </a:lnTo>
                <a:lnTo>
                  <a:pt x="95513" y="176951"/>
                </a:lnTo>
                <a:lnTo>
                  <a:pt x="58137" y="113870"/>
                </a:lnTo>
                <a:lnTo>
                  <a:pt x="58283" y="113727"/>
                </a:lnTo>
                <a:lnTo>
                  <a:pt x="82884" y="113727"/>
                </a:lnTo>
                <a:lnTo>
                  <a:pt x="50145" y="95082"/>
                </a:lnTo>
                <a:lnTo>
                  <a:pt x="49633" y="94940"/>
                </a:lnTo>
                <a:lnTo>
                  <a:pt x="48847" y="94655"/>
                </a:lnTo>
                <a:close/>
              </a:path>
              <a:path w="190500" h="191770">
                <a:moveTo>
                  <a:pt x="82884" y="113727"/>
                </a:moveTo>
                <a:lnTo>
                  <a:pt x="58283" y="113727"/>
                </a:lnTo>
                <a:lnTo>
                  <a:pt x="124577" y="151232"/>
                </a:lnTo>
                <a:lnTo>
                  <a:pt x="125071" y="151446"/>
                </a:lnTo>
                <a:lnTo>
                  <a:pt x="126223" y="151517"/>
                </a:lnTo>
                <a:lnTo>
                  <a:pt x="126863" y="151375"/>
                </a:lnTo>
                <a:lnTo>
                  <a:pt x="127503" y="151089"/>
                </a:lnTo>
                <a:lnTo>
                  <a:pt x="128144" y="150733"/>
                </a:lnTo>
                <a:lnTo>
                  <a:pt x="128857" y="150232"/>
                </a:lnTo>
                <a:lnTo>
                  <a:pt x="129643" y="149519"/>
                </a:lnTo>
                <a:lnTo>
                  <a:pt x="130576" y="148875"/>
                </a:lnTo>
                <a:lnTo>
                  <a:pt x="131435" y="147946"/>
                </a:lnTo>
                <a:lnTo>
                  <a:pt x="132588" y="146874"/>
                </a:lnTo>
                <a:lnTo>
                  <a:pt x="133575" y="145802"/>
                </a:lnTo>
                <a:lnTo>
                  <a:pt x="134508" y="144947"/>
                </a:lnTo>
                <a:lnTo>
                  <a:pt x="135195" y="144089"/>
                </a:lnTo>
                <a:lnTo>
                  <a:pt x="135715" y="143302"/>
                </a:lnTo>
                <a:lnTo>
                  <a:pt x="136339" y="142516"/>
                </a:lnTo>
                <a:lnTo>
                  <a:pt x="136672" y="141874"/>
                </a:lnTo>
                <a:lnTo>
                  <a:pt x="136867" y="141302"/>
                </a:lnTo>
                <a:lnTo>
                  <a:pt x="136867" y="138944"/>
                </a:lnTo>
                <a:lnTo>
                  <a:pt x="135591" y="136658"/>
                </a:lnTo>
                <a:lnTo>
                  <a:pt x="123151" y="136658"/>
                </a:lnTo>
                <a:lnTo>
                  <a:pt x="82884" y="113727"/>
                </a:lnTo>
                <a:close/>
              </a:path>
              <a:path w="190500" h="191770">
                <a:moveTo>
                  <a:pt x="89154" y="54578"/>
                </a:moveTo>
                <a:lnTo>
                  <a:pt x="88148" y="54650"/>
                </a:lnTo>
                <a:lnTo>
                  <a:pt x="87508" y="54935"/>
                </a:lnTo>
                <a:lnTo>
                  <a:pt x="86868" y="55434"/>
                </a:lnTo>
                <a:lnTo>
                  <a:pt x="86081" y="55935"/>
                </a:lnTo>
                <a:lnTo>
                  <a:pt x="85222" y="56720"/>
                </a:lnTo>
                <a:lnTo>
                  <a:pt x="84216" y="57791"/>
                </a:lnTo>
                <a:lnTo>
                  <a:pt x="83137" y="58792"/>
                </a:lnTo>
                <a:lnTo>
                  <a:pt x="82424" y="59649"/>
                </a:lnTo>
                <a:lnTo>
                  <a:pt x="81930" y="60365"/>
                </a:lnTo>
                <a:lnTo>
                  <a:pt x="81290" y="61006"/>
                </a:lnTo>
                <a:lnTo>
                  <a:pt x="80851" y="61650"/>
                </a:lnTo>
                <a:lnTo>
                  <a:pt x="80778" y="62078"/>
                </a:lnTo>
                <a:lnTo>
                  <a:pt x="80650" y="63364"/>
                </a:lnTo>
                <a:lnTo>
                  <a:pt x="80851" y="63722"/>
                </a:lnTo>
                <a:lnTo>
                  <a:pt x="80997" y="64150"/>
                </a:lnTo>
                <a:lnTo>
                  <a:pt x="81290" y="64578"/>
                </a:lnTo>
                <a:lnTo>
                  <a:pt x="123214" y="136444"/>
                </a:lnTo>
                <a:lnTo>
                  <a:pt x="123151" y="136658"/>
                </a:lnTo>
                <a:lnTo>
                  <a:pt x="135591" y="136658"/>
                </a:lnTo>
                <a:lnTo>
                  <a:pt x="91714" y="57435"/>
                </a:lnTo>
                <a:lnTo>
                  <a:pt x="90516" y="55648"/>
                </a:lnTo>
                <a:lnTo>
                  <a:pt x="90141" y="55220"/>
                </a:lnTo>
                <a:lnTo>
                  <a:pt x="89647" y="54792"/>
                </a:lnTo>
                <a:lnTo>
                  <a:pt x="89154" y="54578"/>
                </a:lnTo>
                <a:close/>
              </a:path>
              <a:path w="190500" h="191770">
                <a:moveTo>
                  <a:pt x="139637" y="36504"/>
                </a:moveTo>
                <a:lnTo>
                  <a:pt x="121505" y="36504"/>
                </a:lnTo>
                <a:lnTo>
                  <a:pt x="181087" y="96012"/>
                </a:lnTo>
                <a:lnTo>
                  <a:pt x="182221" y="96083"/>
                </a:lnTo>
                <a:lnTo>
                  <a:pt x="183154" y="95582"/>
                </a:lnTo>
                <a:lnTo>
                  <a:pt x="183909" y="95082"/>
                </a:lnTo>
                <a:lnTo>
                  <a:pt x="184491" y="94655"/>
                </a:lnTo>
                <a:lnTo>
                  <a:pt x="185166" y="94225"/>
                </a:lnTo>
                <a:lnTo>
                  <a:pt x="185934" y="93512"/>
                </a:lnTo>
                <a:lnTo>
                  <a:pt x="186665" y="92725"/>
                </a:lnTo>
                <a:lnTo>
                  <a:pt x="188293" y="91081"/>
                </a:lnTo>
                <a:lnTo>
                  <a:pt x="188878" y="90368"/>
                </a:lnTo>
                <a:lnTo>
                  <a:pt x="189225" y="89724"/>
                </a:lnTo>
                <a:lnTo>
                  <a:pt x="189591" y="89154"/>
                </a:lnTo>
                <a:lnTo>
                  <a:pt x="190085" y="88224"/>
                </a:lnTo>
                <a:lnTo>
                  <a:pt x="190012" y="87081"/>
                </a:lnTo>
                <a:lnTo>
                  <a:pt x="189866" y="86796"/>
                </a:lnTo>
                <a:lnTo>
                  <a:pt x="139637" y="36504"/>
                </a:lnTo>
                <a:close/>
              </a:path>
              <a:path w="190500" h="191770">
                <a:moveTo>
                  <a:pt x="143725" y="0"/>
                </a:moveTo>
                <a:lnTo>
                  <a:pt x="143359" y="0"/>
                </a:lnTo>
                <a:lnTo>
                  <a:pt x="142573" y="142"/>
                </a:lnTo>
                <a:lnTo>
                  <a:pt x="142225" y="356"/>
                </a:lnTo>
                <a:lnTo>
                  <a:pt x="142006" y="641"/>
                </a:lnTo>
                <a:lnTo>
                  <a:pt x="94567" y="48006"/>
                </a:lnTo>
                <a:lnTo>
                  <a:pt x="94366" y="48291"/>
                </a:lnTo>
                <a:lnTo>
                  <a:pt x="94073" y="48935"/>
                </a:lnTo>
                <a:lnTo>
                  <a:pt x="94073" y="49719"/>
                </a:lnTo>
                <a:lnTo>
                  <a:pt x="94366" y="50648"/>
                </a:lnTo>
                <a:lnTo>
                  <a:pt x="95152" y="51791"/>
                </a:lnTo>
                <a:lnTo>
                  <a:pt x="95499" y="52364"/>
                </a:lnTo>
                <a:lnTo>
                  <a:pt x="100218" y="56078"/>
                </a:lnTo>
                <a:lnTo>
                  <a:pt x="100584" y="56292"/>
                </a:lnTo>
                <a:lnTo>
                  <a:pt x="100931" y="56292"/>
                </a:lnTo>
                <a:lnTo>
                  <a:pt x="101717" y="56149"/>
                </a:lnTo>
                <a:lnTo>
                  <a:pt x="102083" y="55935"/>
                </a:lnTo>
                <a:lnTo>
                  <a:pt x="121505" y="36504"/>
                </a:lnTo>
                <a:lnTo>
                  <a:pt x="139637" y="36504"/>
                </a:lnTo>
                <a:lnTo>
                  <a:pt x="130576" y="27432"/>
                </a:lnTo>
                <a:lnTo>
                  <a:pt x="150016" y="8001"/>
                </a:lnTo>
                <a:lnTo>
                  <a:pt x="150089" y="7715"/>
                </a:lnTo>
                <a:lnTo>
                  <a:pt x="150363" y="6929"/>
                </a:lnTo>
                <a:lnTo>
                  <a:pt x="150363" y="6572"/>
                </a:lnTo>
                <a:lnTo>
                  <a:pt x="150089" y="6071"/>
                </a:lnTo>
                <a:lnTo>
                  <a:pt x="150016" y="5643"/>
                </a:lnTo>
                <a:lnTo>
                  <a:pt x="149358" y="4572"/>
                </a:lnTo>
                <a:lnTo>
                  <a:pt x="148937" y="3999"/>
                </a:lnTo>
                <a:lnTo>
                  <a:pt x="148297" y="3357"/>
                </a:lnTo>
                <a:lnTo>
                  <a:pt x="147730" y="2713"/>
                </a:lnTo>
                <a:lnTo>
                  <a:pt x="147072" y="2072"/>
                </a:lnTo>
                <a:lnTo>
                  <a:pt x="146432" y="1499"/>
                </a:lnTo>
                <a:lnTo>
                  <a:pt x="145791" y="1071"/>
                </a:lnTo>
                <a:lnTo>
                  <a:pt x="145298" y="641"/>
                </a:lnTo>
                <a:lnTo>
                  <a:pt x="144786" y="356"/>
                </a:lnTo>
                <a:lnTo>
                  <a:pt x="144292" y="142"/>
                </a:lnTo>
                <a:lnTo>
                  <a:pt x="1437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392570" y="5772307"/>
            <a:ext cx="849751" cy="5998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090629" y="5760506"/>
            <a:ext cx="190500" cy="191770"/>
          </a:xfrm>
          <a:custGeom>
            <a:avLst/>
            <a:gdLst/>
            <a:ahLst/>
            <a:cxnLst/>
            <a:rect l="l" t="t" r="r" b="b"/>
            <a:pathLst>
              <a:path w="190500" h="191770">
                <a:moveTo>
                  <a:pt x="8942" y="134444"/>
                </a:moveTo>
                <a:lnTo>
                  <a:pt x="8430" y="134515"/>
                </a:lnTo>
                <a:lnTo>
                  <a:pt x="8010" y="134731"/>
                </a:lnTo>
                <a:lnTo>
                  <a:pt x="7516" y="134874"/>
                </a:lnTo>
                <a:lnTo>
                  <a:pt x="6858" y="135301"/>
                </a:lnTo>
                <a:lnTo>
                  <a:pt x="6291" y="135874"/>
                </a:lnTo>
                <a:lnTo>
                  <a:pt x="3584" y="138374"/>
                </a:lnTo>
                <a:lnTo>
                  <a:pt x="1572" y="140375"/>
                </a:lnTo>
                <a:lnTo>
                  <a:pt x="1078" y="141159"/>
                </a:lnTo>
                <a:lnTo>
                  <a:pt x="390" y="141945"/>
                </a:lnTo>
                <a:lnTo>
                  <a:pt x="0" y="142516"/>
                </a:lnTo>
                <a:lnTo>
                  <a:pt x="146" y="144089"/>
                </a:lnTo>
                <a:lnTo>
                  <a:pt x="1152" y="144947"/>
                </a:lnTo>
                <a:lnTo>
                  <a:pt x="1938" y="145517"/>
                </a:lnTo>
                <a:lnTo>
                  <a:pt x="83740" y="190952"/>
                </a:lnTo>
                <a:lnTo>
                  <a:pt x="84380" y="191380"/>
                </a:lnTo>
                <a:lnTo>
                  <a:pt x="85020" y="191594"/>
                </a:lnTo>
                <a:lnTo>
                  <a:pt x="86026" y="191665"/>
                </a:lnTo>
                <a:lnTo>
                  <a:pt x="86666" y="191522"/>
                </a:lnTo>
                <a:lnTo>
                  <a:pt x="91366" y="187951"/>
                </a:lnTo>
                <a:lnTo>
                  <a:pt x="92592" y="186808"/>
                </a:lnTo>
                <a:lnTo>
                  <a:pt x="94512" y="184736"/>
                </a:lnTo>
                <a:lnTo>
                  <a:pt x="95298" y="183951"/>
                </a:lnTo>
                <a:lnTo>
                  <a:pt x="95938" y="183165"/>
                </a:lnTo>
                <a:lnTo>
                  <a:pt x="96304" y="182450"/>
                </a:lnTo>
                <a:lnTo>
                  <a:pt x="96670" y="181879"/>
                </a:lnTo>
                <a:lnTo>
                  <a:pt x="96944" y="181235"/>
                </a:lnTo>
                <a:lnTo>
                  <a:pt x="96944" y="179593"/>
                </a:lnTo>
                <a:lnTo>
                  <a:pt x="96670" y="179021"/>
                </a:lnTo>
                <a:lnTo>
                  <a:pt x="95444" y="176951"/>
                </a:lnTo>
                <a:lnTo>
                  <a:pt x="82881" y="176951"/>
                </a:lnTo>
                <a:lnTo>
                  <a:pt x="10442" y="135230"/>
                </a:lnTo>
                <a:lnTo>
                  <a:pt x="10076" y="134945"/>
                </a:lnTo>
                <a:lnTo>
                  <a:pt x="8942" y="134444"/>
                </a:lnTo>
                <a:close/>
              </a:path>
              <a:path w="190500" h="191770">
                <a:moveTo>
                  <a:pt x="48792" y="94655"/>
                </a:moveTo>
                <a:lnTo>
                  <a:pt x="43726" y="98298"/>
                </a:lnTo>
                <a:lnTo>
                  <a:pt x="42592" y="99298"/>
                </a:lnTo>
                <a:lnTo>
                  <a:pt x="41806" y="100225"/>
                </a:lnTo>
                <a:lnTo>
                  <a:pt x="41148" y="100940"/>
                </a:lnTo>
                <a:lnTo>
                  <a:pt x="40654" y="101655"/>
                </a:lnTo>
                <a:lnTo>
                  <a:pt x="40014" y="102727"/>
                </a:lnTo>
                <a:lnTo>
                  <a:pt x="39940" y="104084"/>
                </a:lnTo>
                <a:lnTo>
                  <a:pt x="40014" y="104512"/>
                </a:lnTo>
                <a:lnTo>
                  <a:pt x="40160" y="105013"/>
                </a:lnTo>
                <a:lnTo>
                  <a:pt x="82881" y="176951"/>
                </a:lnTo>
                <a:lnTo>
                  <a:pt x="95444" y="176951"/>
                </a:lnTo>
                <a:lnTo>
                  <a:pt x="58082" y="113870"/>
                </a:lnTo>
                <a:lnTo>
                  <a:pt x="58228" y="113727"/>
                </a:lnTo>
                <a:lnTo>
                  <a:pt x="82830" y="113727"/>
                </a:lnTo>
                <a:lnTo>
                  <a:pt x="50090" y="95082"/>
                </a:lnTo>
                <a:lnTo>
                  <a:pt x="49725" y="94940"/>
                </a:lnTo>
                <a:lnTo>
                  <a:pt x="49158" y="94797"/>
                </a:lnTo>
                <a:lnTo>
                  <a:pt x="48792" y="94655"/>
                </a:lnTo>
                <a:close/>
              </a:path>
              <a:path w="190500" h="191770">
                <a:moveTo>
                  <a:pt x="82830" y="113727"/>
                </a:moveTo>
                <a:lnTo>
                  <a:pt x="58228" y="113727"/>
                </a:lnTo>
                <a:lnTo>
                  <a:pt x="124522" y="151232"/>
                </a:lnTo>
                <a:lnTo>
                  <a:pt x="125163" y="151446"/>
                </a:lnTo>
                <a:lnTo>
                  <a:pt x="126168" y="151517"/>
                </a:lnTo>
                <a:lnTo>
                  <a:pt x="126808" y="151375"/>
                </a:lnTo>
                <a:lnTo>
                  <a:pt x="127449" y="151089"/>
                </a:lnTo>
                <a:lnTo>
                  <a:pt x="128802" y="150232"/>
                </a:lnTo>
                <a:lnTo>
                  <a:pt x="129588" y="149519"/>
                </a:lnTo>
                <a:lnTo>
                  <a:pt x="130448" y="148875"/>
                </a:lnTo>
                <a:lnTo>
                  <a:pt x="131454" y="147946"/>
                </a:lnTo>
                <a:lnTo>
                  <a:pt x="132514" y="146874"/>
                </a:lnTo>
                <a:lnTo>
                  <a:pt x="133520" y="145802"/>
                </a:lnTo>
                <a:lnTo>
                  <a:pt x="134380" y="144947"/>
                </a:lnTo>
                <a:lnTo>
                  <a:pt x="135073" y="144089"/>
                </a:lnTo>
                <a:lnTo>
                  <a:pt x="135660" y="143302"/>
                </a:lnTo>
                <a:lnTo>
                  <a:pt x="136593" y="141945"/>
                </a:lnTo>
                <a:lnTo>
                  <a:pt x="136881" y="141159"/>
                </a:lnTo>
                <a:lnTo>
                  <a:pt x="136812" y="138944"/>
                </a:lnTo>
                <a:lnTo>
                  <a:pt x="135537" y="136658"/>
                </a:lnTo>
                <a:lnTo>
                  <a:pt x="123096" y="136658"/>
                </a:lnTo>
                <a:lnTo>
                  <a:pt x="82830" y="113727"/>
                </a:lnTo>
                <a:close/>
              </a:path>
              <a:path w="190500" h="191770">
                <a:moveTo>
                  <a:pt x="89154" y="54578"/>
                </a:moveTo>
                <a:lnTo>
                  <a:pt x="88020" y="54650"/>
                </a:lnTo>
                <a:lnTo>
                  <a:pt x="87526" y="54935"/>
                </a:lnTo>
                <a:lnTo>
                  <a:pt x="86026" y="55935"/>
                </a:lnTo>
                <a:lnTo>
                  <a:pt x="85240" y="56720"/>
                </a:lnTo>
                <a:lnTo>
                  <a:pt x="84088" y="57791"/>
                </a:lnTo>
                <a:lnTo>
                  <a:pt x="83082" y="58792"/>
                </a:lnTo>
                <a:lnTo>
                  <a:pt x="82296" y="59649"/>
                </a:lnTo>
                <a:lnTo>
                  <a:pt x="81802" y="60365"/>
                </a:lnTo>
                <a:lnTo>
                  <a:pt x="81308" y="61006"/>
                </a:lnTo>
                <a:lnTo>
                  <a:pt x="80668" y="62078"/>
                </a:lnTo>
                <a:lnTo>
                  <a:pt x="80796" y="63722"/>
                </a:lnTo>
                <a:lnTo>
                  <a:pt x="81088" y="64150"/>
                </a:lnTo>
                <a:lnTo>
                  <a:pt x="81308" y="64578"/>
                </a:lnTo>
                <a:lnTo>
                  <a:pt x="123242" y="136587"/>
                </a:lnTo>
                <a:lnTo>
                  <a:pt x="123096" y="136658"/>
                </a:lnTo>
                <a:lnTo>
                  <a:pt x="135537" y="136658"/>
                </a:lnTo>
                <a:lnTo>
                  <a:pt x="91732" y="57435"/>
                </a:lnTo>
                <a:lnTo>
                  <a:pt x="91092" y="56434"/>
                </a:lnTo>
                <a:lnTo>
                  <a:pt x="90399" y="55648"/>
                </a:lnTo>
                <a:lnTo>
                  <a:pt x="90086" y="55220"/>
                </a:lnTo>
                <a:lnTo>
                  <a:pt x="89592" y="54792"/>
                </a:lnTo>
                <a:lnTo>
                  <a:pt x="89154" y="54578"/>
                </a:lnTo>
                <a:close/>
              </a:path>
              <a:path w="190500" h="191770">
                <a:moveTo>
                  <a:pt x="139522" y="36504"/>
                </a:moveTo>
                <a:lnTo>
                  <a:pt x="121450" y="36504"/>
                </a:lnTo>
                <a:lnTo>
                  <a:pt x="180575" y="95582"/>
                </a:lnTo>
                <a:lnTo>
                  <a:pt x="180740" y="95798"/>
                </a:lnTo>
                <a:lnTo>
                  <a:pt x="181179" y="96012"/>
                </a:lnTo>
                <a:lnTo>
                  <a:pt x="182166" y="96083"/>
                </a:lnTo>
                <a:lnTo>
                  <a:pt x="182678" y="95798"/>
                </a:lnTo>
                <a:lnTo>
                  <a:pt x="183172" y="95582"/>
                </a:lnTo>
                <a:lnTo>
                  <a:pt x="183666" y="95225"/>
                </a:lnTo>
                <a:lnTo>
                  <a:pt x="184543" y="94655"/>
                </a:lnTo>
                <a:lnTo>
                  <a:pt x="185092" y="94225"/>
                </a:lnTo>
                <a:lnTo>
                  <a:pt x="185824" y="93512"/>
                </a:lnTo>
                <a:lnTo>
                  <a:pt x="186738" y="92725"/>
                </a:lnTo>
                <a:lnTo>
                  <a:pt x="188238" y="91081"/>
                </a:lnTo>
                <a:lnTo>
                  <a:pt x="189664" y="89154"/>
                </a:lnTo>
                <a:lnTo>
                  <a:pt x="189738" y="88652"/>
                </a:lnTo>
                <a:lnTo>
                  <a:pt x="190030" y="88224"/>
                </a:lnTo>
                <a:lnTo>
                  <a:pt x="190030" y="87081"/>
                </a:lnTo>
                <a:lnTo>
                  <a:pt x="189738" y="86796"/>
                </a:lnTo>
                <a:lnTo>
                  <a:pt x="189536" y="86509"/>
                </a:lnTo>
                <a:lnTo>
                  <a:pt x="139522" y="36504"/>
                </a:lnTo>
                <a:close/>
              </a:path>
              <a:path w="190500" h="191770">
                <a:moveTo>
                  <a:pt x="143670" y="0"/>
                </a:moveTo>
                <a:lnTo>
                  <a:pt x="143304" y="0"/>
                </a:lnTo>
                <a:lnTo>
                  <a:pt x="142518" y="142"/>
                </a:lnTo>
                <a:lnTo>
                  <a:pt x="94658" y="48006"/>
                </a:lnTo>
                <a:lnTo>
                  <a:pt x="94311" y="48291"/>
                </a:lnTo>
                <a:lnTo>
                  <a:pt x="94164" y="50220"/>
                </a:lnTo>
                <a:lnTo>
                  <a:pt x="95024" y="51791"/>
                </a:lnTo>
                <a:lnTo>
                  <a:pt x="95518" y="52364"/>
                </a:lnTo>
                <a:lnTo>
                  <a:pt x="96012" y="53005"/>
                </a:lnTo>
                <a:lnTo>
                  <a:pt x="96670" y="53649"/>
                </a:lnTo>
                <a:lnTo>
                  <a:pt x="97310" y="54362"/>
                </a:lnTo>
                <a:lnTo>
                  <a:pt x="98053" y="54935"/>
                </a:lnTo>
                <a:lnTo>
                  <a:pt x="99214" y="55721"/>
                </a:lnTo>
                <a:lnTo>
                  <a:pt x="99596" y="55935"/>
                </a:lnTo>
                <a:lnTo>
                  <a:pt x="100090" y="56078"/>
                </a:lnTo>
                <a:lnTo>
                  <a:pt x="100510" y="56292"/>
                </a:lnTo>
                <a:lnTo>
                  <a:pt x="101022" y="56292"/>
                </a:lnTo>
                <a:lnTo>
                  <a:pt x="101662" y="56149"/>
                </a:lnTo>
                <a:lnTo>
                  <a:pt x="102028" y="55935"/>
                </a:lnTo>
                <a:lnTo>
                  <a:pt x="121450" y="36504"/>
                </a:lnTo>
                <a:lnTo>
                  <a:pt x="139522" y="36504"/>
                </a:lnTo>
                <a:lnTo>
                  <a:pt x="130448" y="27432"/>
                </a:lnTo>
                <a:lnTo>
                  <a:pt x="149668" y="8286"/>
                </a:lnTo>
                <a:lnTo>
                  <a:pt x="149888" y="8001"/>
                </a:lnTo>
                <a:lnTo>
                  <a:pt x="150162" y="7715"/>
                </a:lnTo>
                <a:lnTo>
                  <a:pt x="150309" y="6572"/>
                </a:lnTo>
                <a:lnTo>
                  <a:pt x="150034" y="5643"/>
                </a:lnTo>
                <a:lnTo>
                  <a:pt x="149248" y="4572"/>
                </a:lnTo>
                <a:lnTo>
                  <a:pt x="148882" y="3999"/>
                </a:lnTo>
                <a:lnTo>
                  <a:pt x="148388" y="3357"/>
                </a:lnTo>
                <a:lnTo>
                  <a:pt x="147602" y="2713"/>
                </a:lnTo>
                <a:lnTo>
                  <a:pt x="146962" y="2072"/>
                </a:lnTo>
                <a:lnTo>
                  <a:pt x="145810" y="1071"/>
                </a:lnTo>
                <a:lnTo>
                  <a:pt x="145170" y="641"/>
                </a:lnTo>
                <a:lnTo>
                  <a:pt x="144676" y="356"/>
                </a:lnTo>
                <a:lnTo>
                  <a:pt x="144164" y="142"/>
                </a:lnTo>
                <a:lnTo>
                  <a:pt x="1436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478262" y="5772307"/>
            <a:ext cx="849678" cy="5998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176248" y="5760506"/>
            <a:ext cx="190500" cy="191770"/>
          </a:xfrm>
          <a:custGeom>
            <a:avLst/>
            <a:gdLst/>
            <a:ahLst/>
            <a:cxnLst/>
            <a:rect l="l" t="t" r="r" b="b"/>
            <a:pathLst>
              <a:path w="190500" h="191770">
                <a:moveTo>
                  <a:pt x="8942" y="134444"/>
                </a:moveTo>
                <a:lnTo>
                  <a:pt x="8503" y="134515"/>
                </a:lnTo>
                <a:lnTo>
                  <a:pt x="8010" y="134731"/>
                </a:lnTo>
                <a:lnTo>
                  <a:pt x="7516" y="134874"/>
                </a:lnTo>
                <a:lnTo>
                  <a:pt x="7004" y="135301"/>
                </a:lnTo>
                <a:lnTo>
                  <a:pt x="6217" y="135874"/>
                </a:lnTo>
                <a:lnTo>
                  <a:pt x="5363" y="136658"/>
                </a:lnTo>
                <a:lnTo>
                  <a:pt x="0" y="143588"/>
                </a:lnTo>
                <a:lnTo>
                  <a:pt x="353" y="144160"/>
                </a:lnTo>
                <a:lnTo>
                  <a:pt x="658" y="144517"/>
                </a:lnTo>
                <a:lnTo>
                  <a:pt x="1152" y="144947"/>
                </a:lnTo>
                <a:lnTo>
                  <a:pt x="1938" y="145517"/>
                </a:lnTo>
                <a:lnTo>
                  <a:pt x="83795" y="190952"/>
                </a:lnTo>
                <a:lnTo>
                  <a:pt x="84380" y="191380"/>
                </a:lnTo>
                <a:lnTo>
                  <a:pt x="84947" y="191594"/>
                </a:lnTo>
                <a:lnTo>
                  <a:pt x="86081" y="191665"/>
                </a:lnTo>
                <a:lnTo>
                  <a:pt x="86739" y="191522"/>
                </a:lnTo>
                <a:lnTo>
                  <a:pt x="88020" y="190809"/>
                </a:lnTo>
                <a:lnTo>
                  <a:pt x="88806" y="190308"/>
                </a:lnTo>
                <a:lnTo>
                  <a:pt x="89519" y="189595"/>
                </a:lnTo>
                <a:lnTo>
                  <a:pt x="90452" y="188880"/>
                </a:lnTo>
                <a:lnTo>
                  <a:pt x="91440" y="187951"/>
                </a:lnTo>
                <a:lnTo>
                  <a:pt x="94658" y="184736"/>
                </a:lnTo>
                <a:lnTo>
                  <a:pt x="95225" y="183951"/>
                </a:lnTo>
                <a:lnTo>
                  <a:pt x="95883" y="183165"/>
                </a:lnTo>
                <a:lnTo>
                  <a:pt x="96377" y="182450"/>
                </a:lnTo>
                <a:lnTo>
                  <a:pt x="96670" y="181879"/>
                </a:lnTo>
                <a:lnTo>
                  <a:pt x="96944" y="181235"/>
                </a:lnTo>
                <a:lnTo>
                  <a:pt x="96798" y="179021"/>
                </a:lnTo>
                <a:lnTo>
                  <a:pt x="96377" y="178379"/>
                </a:lnTo>
                <a:lnTo>
                  <a:pt x="95529" y="176951"/>
                </a:lnTo>
                <a:lnTo>
                  <a:pt x="82808" y="176951"/>
                </a:lnTo>
                <a:lnTo>
                  <a:pt x="10570" y="135230"/>
                </a:lnTo>
                <a:lnTo>
                  <a:pt x="9656" y="134731"/>
                </a:lnTo>
                <a:lnTo>
                  <a:pt x="8942" y="134444"/>
                </a:lnTo>
                <a:close/>
              </a:path>
              <a:path w="190500" h="191770">
                <a:moveTo>
                  <a:pt x="48792" y="94655"/>
                </a:moveTo>
                <a:lnTo>
                  <a:pt x="43726" y="98298"/>
                </a:lnTo>
                <a:lnTo>
                  <a:pt x="42647" y="99298"/>
                </a:lnTo>
                <a:lnTo>
                  <a:pt x="41806" y="100225"/>
                </a:lnTo>
                <a:lnTo>
                  <a:pt x="41294" y="100940"/>
                </a:lnTo>
                <a:lnTo>
                  <a:pt x="40654" y="101655"/>
                </a:lnTo>
                <a:lnTo>
                  <a:pt x="40288" y="102226"/>
                </a:lnTo>
                <a:lnTo>
                  <a:pt x="40014" y="102727"/>
                </a:lnTo>
                <a:lnTo>
                  <a:pt x="39867" y="104084"/>
                </a:lnTo>
                <a:lnTo>
                  <a:pt x="40160" y="105013"/>
                </a:lnTo>
                <a:lnTo>
                  <a:pt x="40507" y="105441"/>
                </a:lnTo>
                <a:lnTo>
                  <a:pt x="82954" y="176951"/>
                </a:lnTo>
                <a:lnTo>
                  <a:pt x="95529" y="176951"/>
                </a:lnTo>
                <a:lnTo>
                  <a:pt x="58082" y="113870"/>
                </a:lnTo>
                <a:lnTo>
                  <a:pt x="58155" y="113727"/>
                </a:lnTo>
                <a:lnTo>
                  <a:pt x="82895" y="113727"/>
                </a:lnTo>
                <a:lnTo>
                  <a:pt x="50090" y="95082"/>
                </a:lnTo>
                <a:lnTo>
                  <a:pt x="48792" y="94655"/>
                </a:lnTo>
                <a:close/>
              </a:path>
              <a:path w="190500" h="191770">
                <a:moveTo>
                  <a:pt x="82895" y="113727"/>
                </a:moveTo>
                <a:lnTo>
                  <a:pt x="58155" y="113727"/>
                </a:lnTo>
                <a:lnTo>
                  <a:pt x="124449" y="151232"/>
                </a:lnTo>
                <a:lnTo>
                  <a:pt x="125089" y="151446"/>
                </a:lnTo>
                <a:lnTo>
                  <a:pt x="126242" y="151517"/>
                </a:lnTo>
                <a:lnTo>
                  <a:pt x="126735" y="151375"/>
                </a:lnTo>
                <a:lnTo>
                  <a:pt x="132459" y="146874"/>
                </a:lnTo>
                <a:lnTo>
                  <a:pt x="133593" y="145802"/>
                </a:lnTo>
                <a:lnTo>
                  <a:pt x="134380" y="144947"/>
                </a:lnTo>
                <a:lnTo>
                  <a:pt x="135085" y="144089"/>
                </a:lnTo>
                <a:lnTo>
                  <a:pt x="135806" y="143302"/>
                </a:lnTo>
                <a:lnTo>
                  <a:pt x="136568" y="141874"/>
                </a:lnTo>
                <a:lnTo>
                  <a:pt x="136958" y="141302"/>
                </a:lnTo>
                <a:lnTo>
                  <a:pt x="137031" y="139517"/>
                </a:lnTo>
                <a:lnTo>
                  <a:pt x="136812" y="138944"/>
                </a:lnTo>
                <a:lnTo>
                  <a:pt x="136373" y="138303"/>
                </a:lnTo>
                <a:lnTo>
                  <a:pt x="135466" y="136658"/>
                </a:lnTo>
                <a:lnTo>
                  <a:pt x="123242" y="136658"/>
                </a:lnTo>
                <a:lnTo>
                  <a:pt x="82895" y="113727"/>
                </a:lnTo>
                <a:close/>
              </a:path>
              <a:path w="190500" h="191770">
                <a:moveTo>
                  <a:pt x="89154" y="54578"/>
                </a:moveTo>
                <a:lnTo>
                  <a:pt x="84234" y="57791"/>
                </a:lnTo>
                <a:lnTo>
                  <a:pt x="83228" y="58792"/>
                </a:lnTo>
                <a:lnTo>
                  <a:pt x="82296" y="59649"/>
                </a:lnTo>
                <a:lnTo>
                  <a:pt x="81802" y="60365"/>
                </a:lnTo>
                <a:lnTo>
                  <a:pt x="81308" y="61006"/>
                </a:lnTo>
                <a:lnTo>
                  <a:pt x="80668" y="62078"/>
                </a:lnTo>
                <a:lnTo>
                  <a:pt x="80522" y="63007"/>
                </a:lnTo>
                <a:lnTo>
                  <a:pt x="80796" y="63722"/>
                </a:lnTo>
                <a:lnTo>
                  <a:pt x="81015" y="64150"/>
                </a:lnTo>
                <a:lnTo>
                  <a:pt x="81308" y="64578"/>
                </a:lnTo>
                <a:lnTo>
                  <a:pt x="123159" y="136444"/>
                </a:lnTo>
                <a:lnTo>
                  <a:pt x="123242" y="136658"/>
                </a:lnTo>
                <a:lnTo>
                  <a:pt x="135466" y="136658"/>
                </a:lnTo>
                <a:lnTo>
                  <a:pt x="91732" y="57435"/>
                </a:lnTo>
                <a:lnTo>
                  <a:pt x="90508" y="55648"/>
                </a:lnTo>
                <a:lnTo>
                  <a:pt x="89666" y="54792"/>
                </a:lnTo>
                <a:lnTo>
                  <a:pt x="89154" y="54578"/>
                </a:lnTo>
                <a:close/>
              </a:path>
              <a:path w="190500" h="191770">
                <a:moveTo>
                  <a:pt x="139522" y="36504"/>
                </a:moveTo>
                <a:lnTo>
                  <a:pt x="121450" y="36504"/>
                </a:lnTo>
                <a:lnTo>
                  <a:pt x="180740" y="95798"/>
                </a:lnTo>
                <a:lnTo>
                  <a:pt x="181106" y="96012"/>
                </a:lnTo>
                <a:lnTo>
                  <a:pt x="182239" y="96083"/>
                </a:lnTo>
                <a:lnTo>
                  <a:pt x="182678" y="95798"/>
                </a:lnTo>
                <a:lnTo>
                  <a:pt x="183300" y="95510"/>
                </a:lnTo>
                <a:lnTo>
                  <a:pt x="183812" y="95225"/>
                </a:lnTo>
                <a:lnTo>
                  <a:pt x="184473" y="94655"/>
                </a:lnTo>
                <a:lnTo>
                  <a:pt x="185037" y="94225"/>
                </a:lnTo>
                <a:lnTo>
                  <a:pt x="189884" y="88652"/>
                </a:lnTo>
                <a:lnTo>
                  <a:pt x="189884" y="86796"/>
                </a:lnTo>
                <a:lnTo>
                  <a:pt x="189536" y="86509"/>
                </a:lnTo>
                <a:lnTo>
                  <a:pt x="139522" y="36504"/>
                </a:lnTo>
                <a:close/>
              </a:path>
              <a:path w="190500" h="191770">
                <a:moveTo>
                  <a:pt x="143816" y="0"/>
                </a:moveTo>
                <a:lnTo>
                  <a:pt x="143231" y="0"/>
                </a:lnTo>
                <a:lnTo>
                  <a:pt x="142664" y="142"/>
                </a:lnTo>
                <a:lnTo>
                  <a:pt x="142244" y="356"/>
                </a:lnTo>
                <a:lnTo>
                  <a:pt x="142024" y="641"/>
                </a:lnTo>
                <a:lnTo>
                  <a:pt x="94091" y="48576"/>
                </a:lnTo>
                <a:lnTo>
                  <a:pt x="94018" y="49719"/>
                </a:lnTo>
                <a:lnTo>
                  <a:pt x="94238" y="50220"/>
                </a:lnTo>
                <a:lnTo>
                  <a:pt x="94384" y="50648"/>
                </a:lnTo>
                <a:lnTo>
                  <a:pt x="94658" y="51149"/>
                </a:lnTo>
                <a:lnTo>
                  <a:pt x="95152" y="51791"/>
                </a:lnTo>
                <a:lnTo>
                  <a:pt x="95518" y="52364"/>
                </a:lnTo>
                <a:lnTo>
                  <a:pt x="96012" y="53005"/>
                </a:lnTo>
                <a:lnTo>
                  <a:pt x="97438" y="54362"/>
                </a:lnTo>
                <a:lnTo>
                  <a:pt x="98179" y="54935"/>
                </a:lnTo>
                <a:lnTo>
                  <a:pt x="98590" y="55291"/>
                </a:lnTo>
                <a:lnTo>
                  <a:pt x="99724" y="55935"/>
                </a:lnTo>
                <a:lnTo>
                  <a:pt x="100584" y="56292"/>
                </a:lnTo>
                <a:lnTo>
                  <a:pt x="100949" y="56292"/>
                </a:lnTo>
                <a:lnTo>
                  <a:pt x="101736" y="56149"/>
                </a:lnTo>
                <a:lnTo>
                  <a:pt x="102010" y="55935"/>
                </a:lnTo>
                <a:lnTo>
                  <a:pt x="102229" y="55648"/>
                </a:lnTo>
                <a:lnTo>
                  <a:pt x="121450" y="36504"/>
                </a:lnTo>
                <a:lnTo>
                  <a:pt x="139522" y="36504"/>
                </a:lnTo>
                <a:lnTo>
                  <a:pt x="130448" y="27432"/>
                </a:lnTo>
                <a:lnTo>
                  <a:pt x="149888" y="8001"/>
                </a:lnTo>
                <a:lnTo>
                  <a:pt x="150089" y="7715"/>
                </a:lnTo>
                <a:lnTo>
                  <a:pt x="150016" y="5643"/>
                </a:lnTo>
                <a:lnTo>
                  <a:pt x="149742" y="5142"/>
                </a:lnTo>
                <a:lnTo>
                  <a:pt x="149248" y="4572"/>
                </a:lnTo>
                <a:lnTo>
                  <a:pt x="148882" y="3999"/>
                </a:lnTo>
                <a:lnTo>
                  <a:pt x="144676" y="356"/>
                </a:lnTo>
                <a:lnTo>
                  <a:pt x="143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7563880" y="5772307"/>
            <a:ext cx="849605" cy="5998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 txBox="1"/>
          <p:nvPr/>
        </p:nvSpPr>
        <p:spPr>
          <a:xfrm>
            <a:off x="753609" y="3576773"/>
            <a:ext cx="228600" cy="11798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14"/>
              </a:lnSpc>
            </a:pPr>
            <a:r>
              <a:rPr dirty="0" sz="1600" b="1">
                <a:latin typeface="Calibri"/>
                <a:cs typeface="Calibri"/>
              </a:rPr>
              <a:t>%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Calibri"/>
                <a:cs typeface="Calibri"/>
              </a:rPr>
              <a:t>Al</a:t>
            </a:r>
            <a:r>
              <a:rPr dirty="0" sz="1600" spc="-25" b="1">
                <a:latin typeface="Calibri"/>
                <a:cs typeface="Calibri"/>
              </a:rPr>
              <a:t>t</a:t>
            </a:r>
            <a:r>
              <a:rPr dirty="0" sz="1600" spc="-5" b="1">
                <a:latin typeface="Calibri"/>
                <a:cs typeface="Calibri"/>
              </a:rPr>
              <a:t>er</a:t>
            </a:r>
            <a:r>
              <a:rPr dirty="0" sz="1600" spc="-10" b="1">
                <a:latin typeface="Calibri"/>
                <a:cs typeface="Calibri"/>
              </a:rPr>
              <a:t>na</a:t>
            </a:r>
            <a:r>
              <a:rPr dirty="0" sz="1600" b="1">
                <a:latin typeface="Calibri"/>
                <a:cs typeface="Calibri"/>
              </a:rPr>
              <a:t>ti</a:t>
            </a:r>
            <a:r>
              <a:rPr dirty="0" sz="1600" spc="5" b="1">
                <a:latin typeface="Calibri"/>
                <a:cs typeface="Calibri"/>
              </a:rPr>
              <a:t>o</a:t>
            </a:r>
            <a:r>
              <a:rPr dirty="0" sz="1600" b="1"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620366" y="2184669"/>
            <a:ext cx="802005" cy="540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3</a:t>
            </a:r>
            <a:r>
              <a:rPr dirty="0" sz="1600" spc="-8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months</a:t>
            </a:r>
            <a:endParaRPr sz="1600">
              <a:latin typeface="Calibri"/>
              <a:cs typeface="Calibri"/>
            </a:endParaRPr>
          </a:p>
          <a:p>
            <a:pPr algn="ctr" marL="46355">
              <a:lnSpc>
                <a:spcPct val="100000"/>
              </a:lnSpc>
              <a:spcBef>
                <a:spcPts val="265"/>
              </a:spcBef>
            </a:pPr>
            <a:r>
              <a:rPr dirty="0" sz="1600" spc="-5">
                <a:latin typeface="Arial"/>
                <a:cs typeface="Arial"/>
              </a:rPr>
              <a:t>n</a:t>
            </a:r>
            <a:r>
              <a:rPr dirty="0" sz="1600" spc="-10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=3</a:t>
            </a:r>
            <a:endParaRPr sz="16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351752" y="2187958"/>
            <a:ext cx="803275" cy="525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9</a:t>
            </a:r>
            <a:r>
              <a:rPr dirty="0" sz="1600" spc="-9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months</a:t>
            </a:r>
            <a:endParaRPr sz="1600">
              <a:latin typeface="Calibri"/>
              <a:cs typeface="Calibri"/>
            </a:endParaRPr>
          </a:p>
          <a:p>
            <a:pPr marL="226695">
              <a:lnSpc>
                <a:spcPct val="100000"/>
              </a:lnSpc>
              <a:spcBef>
                <a:spcPts val="150"/>
              </a:spcBef>
            </a:pPr>
            <a:r>
              <a:rPr dirty="0" sz="1600" spc="-5">
                <a:latin typeface="Arial"/>
                <a:cs typeface="Arial"/>
              </a:rPr>
              <a:t>n</a:t>
            </a:r>
            <a:r>
              <a:rPr dirty="0" sz="1600" spc="-95">
                <a:latin typeface="Arial"/>
                <a:cs typeface="Arial"/>
              </a:rPr>
              <a:t> </a:t>
            </a:r>
            <a:r>
              <a:rPr dirty="0" sz="1600" spc="-45">
                <a:latin typeface="Arial"/>
                <a:cs typeface="Arial"/>
              </a:rPr>
              <a:t>=11</a:t>
            </a:r>
            <a:endParaRPr sz="16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356009" y="2184669"/>
            <a:ext cx="802005" cy="535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6</a:t>
            </a:r>
            <a:r>
              <a:rPr dirty="0" sz="1600" spc="-8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months</a:t>
            </a:r>
            <a:endParaRPr sz="1600">
              <a:latin typeface="Calibri"/>
              <a:cs typeface="Calibri"/>
            </a:endParaRPr>
          </a:p>
          <a:p>
            <a:pPr marL="88265">
              <a:lnSpc>
                <a:spcPct val="100000"/>
              </a:lnSpc>
              <a:spcBef>
                <a:spcPts val="225"/>
              </a:spcBef>
            </a:pPr>
            <a:r>
              <a:rPr dirty="0" sz="1600" spc="-5">
                <a:latin typeface="Arial"/>
                <a:cs typeface="Arial"/>
              </a:rPr>
              <a:t>n</a:t>
            </a:r>
            <a:r>
              <a:rPr dirty="0" sz="1600" spc="-9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=8</a:t>
            </a:r>
            <a:endParaRPr sz="16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350641" y="2187958"/>
            <a:ext cx="906780" cy="538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latin typeface="Calibri"/>
                <a:cs typeface="Calibri"/>
              </a:rPr>
              <a:t>12</a:t>
            </a:r>
            <a:r>
              <a:rPr dirty="0" sz="1600" spc="-7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months</a:t>
            </a:r>
            <a:endParaRPr sz="1600">
              <a:latin typeface="Calibri"/>
              <a:cs typeface="Calibri"/>
            </a:endParaRPr>
          </a:p>
          <a:p>
            <a:pPr marL="285750">
              <a:lnSpc>
                <a:spcPct val="100000"/>
              </a:lnSpc>
              <a:spcBef>
                <a:spcPts val="250"/>
              </a:spcBef>
            </a:pPr>
            <a:r>
              <a:rPr dirty="0" sz="1600" spc="-5">
                <a:latin typeface="Arial"/>
                <a:cs typeface="Arial"/>
              </a:rPr>
              <a:t>n</a:t>
            </a:r>
            <a:r>
              <a:rPr dirty="0" sz="1600" spc="-9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=10</a:t>
            </a:r>
            <a:endParaRPr sz="1600">
              <a:latin typeface="Arial"/>
              <a:cs typeface="Arial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5781659" y="2986795"/>
            <a:ext cx="534035" cy="1664970"/>
          </a:xfrm>
          <a:custGeom>
            <a:avLst/>
            <a:gdLst/>
            <a:ahLst/>
            <a:cxnLst/>
            <a:rect l="l" t="t" r="r" b="b"/>
            <a:pathLst>
              <a:path w="534035" h="1664970">
                <a:moveTo>
                  <a:pt x="533424" y="140598"/>
                </a:moveTo>
                <a:lnTo>
                  <a:pt x="533424" y="0"/>
                </a:lnTo>
                <a:lnTo>
                  <a:pt x="0" y="0"/>
                </a:lnTo>
                <a:lnTo>
                  <a:pt x="0" y="1664573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5958328" y="2746009"/>
            <a:ext cx="177800" cy="393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*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7862980" y="3639805"/>
            <a:ext cx="533400" cy="1443990"/>
          </a:xfrm>
          <a:custGeom>
            <a:avLst/>
            <a:gdLst/>
            <a:ahLst/>
            <a:cxnLst/>
            <a:rect l="l" t="t" r="r" b="b"/>
            <a:pathLst>
              <a:path w="533400" h="1443989">
                <a:moveTo>
                  <a:pt x="533351" y="147949"/>
                </a:moveTo>
                <a:lnTo>
                  <a:pt x="533351" y="0"/>
                </a:lnTo>
                <a:lnTo>
                  <a:pt x="0" y="0"/>
                </a:lnTo>
                <a:lnTo>
                  <a:pt x="0" y="144340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8039869" y="3400312"/>
            <a:ext cx="177800" cy="394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*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3710031" y="3050950"/>
            <a:ext cx="511809" cy="1236980"/>
          </a:xfrm>
          <a:custGeom>
            <a:avLst/>
            <a:gdLst/>
            <a:ahLst/>
            <a:cxnLst/>
            <a:rect l="l" t="t" r="r" b="b"/>
            <a:pathLst>
              <a:path w="511810" h="1236979">
                <a:moveTo>
                  <a:pt x="511204" y="139939"/>
                </a:moveTo>
                <a:lnTo>
                  <a:pt x="511204" y="0"/>
                </a:lnTo>
                <a:lnTo>
                  <a:pt x="0" y="0"/>
                </a:lnTo>
                <a:lnTo>
                  <a:pt x="0" y="1236945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3871998" y="2810233"/>
            <a:ext cx="177800" cy="394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*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4995911" y="1317539"/>
            <a:ext cx="2128520" cy="222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400" spc="-30">
                <a:latin typeface="Calibri"/>
                <a:cs typeface="Calibri"/>
              </a:rPr>
              <a:t>Total </a:t>
            </a:r>
            <a:r>
              <a:rPr dirty="0" sz="1400" spc="-5">
                <a:latin typeface="Calibri"/>
                <a:cs typeface="Calibri"/>
              </a:rPr>
              <a:t>number </a:t>
            </a:r>
            <a:r>
              <a:rPr dirty="0" sz="1400">
                <a:latin typeface="Calibri"/>
                <a:cs typeface="Calibri"/>
              </a:rPr>
              <a:t>of </a:t>
            </a:r>
            <a:r>
              <a:rPr dirty="0" sz="1400">
                <a:latin typeface="Calibri"/>
                <a:cs typeface="Calibri"/>
              </a:rPr>
              <a:t>arm </a:t>
            </a:r>
            <a:r>
              <a:rPr dirty="0" sz="1400" spc="-5">
                <a:latin typeface="Calibri"/>
                <a:cs typeface="Calibri"/>
              </a:rPr>
              <a:t>entry </a:t>
            </a:r>
            <a:r>
              <a:rPr dirty="0" sz="1400">
                <a:latin typeface="Calibri"/>
                <a:cs typeface="Calibri"/>
              </a:rPr>
              <a:t>-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642845" y="1155081"/>
            <a:ext cx="5981065" cy="436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91869" indent="-992505">
              <a:lnSpc>
                <a:spcPct val="100000"/>
              </a:lnSpc>
              <a:tabLst>
                <a:tab pos="5547995" algn="l"/>
              </a:tabLst>
            </a:pPr>
            <a:r>
              <a:rPr dirty="0" sz="1400" spc="-5">
                <a:latin typeface="Calibri"/>
                <a:cs typeface="Calibri"/>
              </a:rPr>
              <a:t>Spontaneous </a:t>
            </a:r>
            <a:r>
              <a:rPr dirty="0" sz="1400" spc="-5">
                <a:latin typeface="Calibri"/>
                <a:cs typeface="Calibri"/>
              </a:rPr>
              <a:t>alternation </a:t>
            </a:r>
            <a:r>
              <a:rPr dirty="0" sz="1400" spc="-5">
                <a:latin typeface="Calibri"/>
                <a:cs typeface="Calibri"/>
              </a:rPr>
              <a:t>behavior </a:t>
            </a:r>
            <a:r>
              <a:rPr dirty="0" sz="1400" spc="-5">
                <a:latin typeface="Calibri"/>
                <a:cs typeface="Calibri"/>
              </a:rPr>
              <a:t>(SAB) </a:t>
            </a:r>
            <a:r>
              <a:rPr dirty="0" sz="1400">
                <a:latin typeface="Calibri"/>
                <a:cs typeface="Calibri"/>
              </a:rPr>
              <a:t>% </a:t>
            </a:r>
            <a:r>
              <a:rPr dirty="0" sz="1400">
                <a:latin typeface="Calibri"/>
                <a:cs typeface="Calibri"/>
              </a:rPr>
              <a:t>=      </a:t>
            </a:r>
            <a:r>
              <a:rPr dirty="0" baseline="15873" sz="2100" spc="-44" u="sng">
                <a:latin typeface="Calibri"/>
                <a:cs typeface="Calibri"/>
              </a:rPr>
              <a:t>Total </a:t>
            </a:r>
            <a:r>
              <a:rPr dirty="0" baseline="15873" sz="2100" spc="-7" u="sng">
                <a:latin typeface="Calibri"/>
                <a:cs typeface="Calibri"/>
              </a:rPr>
              <a:t>number </a:t>
            </a:r>
            <a:r>
              <a:rPr dirty="0" baseline="15873" sz="2100" spc="-7" u="sng">
                <a:latin typeface="Calibri"/>
                <a:cs typeface="Calibri"/>
              </a:rPr>
              <a:t>of</a:t>
            </a:r>
            <a:r>
              <a:rPr dirty="0" baseline="15873" sz="2100" spc="157" u="sng">
                <a:latin typeface="Calibri"/>
                <a:cs typeface="Calibri"/>
              </a:rPr>
              <a:t> </a:t>
            </a:r>
            <a:r>
              <a:rPr dirty="0" baseline="15873" sz="2100" u="sng">
                <a:latin typeface="Calibri"/>
                <a:cs typeface="Calibri"/>
              </a:rPr>
              <a:t>triad </a:t>
            </a:r>
            <a:r>
              <a:rPr dirty="0" baseline="15873" sz="2100" spc="-7" u="sng">
                <a:latin typeface="Calibri"/>
                <a:cs typeface="Calibri"/>
              </a:rPr>
              <a:t>entry</a:t>
            </a:r>
            <a:r>
              <a:rPr dirty="0" baseline="15873" sz="2100" spc="-7" u="sng">
                <a:latin typeface="Times New Roman"/>
                <a:cs typeface="Times New Roman"/>
              </a:rPr>
              <a:t>	</a:t>
            </a:r>
            <a:r>
              <a:rPr dirty="0" baseline="1984" sz="2100">
                <a:latin typeface="Calibri"/>
                <a:cs typeface="Calibri"/>
              </a:rPr>
              <a:t>X</a:t>
            </a:r>
            <a:r>
              <a:rPr dirty="0" baseline="1984" sz="2100" spc="-22">
                <a:latin typeface="Calibri"/>
                <a:cs typeface="Calibri"/>
              </a:rPr>
              <a:t> </a:t>
            </a:r>
            <a:r>
              <a:rPr dirty="0" baseline="1984" sz="2100" spc="-7">
                <a:latin typeface="Calibri"/>
                <a:cs typeface="Calibri"/>
              </a:rPr>
              <a:t>100 </a:t>
            </a:r>
            <a:r>
              <a:rPr dirty="0" baseline="1984" sz="21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Calibri"/>
                <a:cs typeface="Calibri"/>
              </a:rPr>
              <a:t>(working</a:t>
            </a:r>
            <a:r>
              <a:rPr dirty="0" sz="1400" spc="-8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memory)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508000" y="758818"/>
            <a:ext cx="1223962" cy="11810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7282543" y="1561582"/>
            <a:ext cx="1681480" cy="327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050">
                <a:latin typeface="Calibri"/>
                <a:cs typeface="Calibri"/>
              </a:rPr>
              <a:t>Hsiao </a:t>
            </a:r>
            <a:r>
              <a:rPr dirty="0" sz="1050">
                <a:latin typeface="Calibri"/>
                <a:cs typeface="Calibri"/>
              </a:rPr>
              <a:t>et </a:t>
            </a:r>
            <a:r>
              <a:rPr dirty="0" sz="1050" spc="-5">
                <a:latin typeface="Calibri"/>
                <a:cs typeface="Calibri"/>
              </a:rPr>
              <a:t>al., </a:t>
            </a:r>
            <a:r>
              <a:rPr dirty="0" sz="1050">
                <a:latin typeface="Calibri"/>
                <a:cs typeface="Calibri"/>
              </a:rPr>
              <a:t>Science </a:t>
            </a:r>
            <a:r>
              <a:rPr dirty="0" sz="1050">
                <a:latin typeface="Calibri"/>
                <a:cs typeface="Calibri"/>
              </a:rPr>
              <a:t>(1996)  </a:t>
            </a:r>
            <a:r>
              <a:rPr dirty="0" sz="1050" spc="-5">
                <a:latin typeface="Calibri"/>
                <a:cs typeface="Calibri"/>
              </a:rPr>
              <a:t>Holocomb </a:t>
            </a:r>
            <a:r>
              <a:rPr dirty="0" sz="1050">
                <a:latin typeface="Calibri"/>
                <a:cs typeface="Calibri"/>
              </a:rPr>
              <a:t>et </a:t>
            </a:r>
            <a:r>
              <a:rPr dirty="0" sz="1050" spc="-5">
                <a:latin typeface="Calibri"/>
                <a:cs typeface="Calibri"/>
              </a:rPr>
              <a:t>al., </a:t>
            </a:r>
            <a:r>
              <a:rPr dirty="0" sz="1050" spc="-5">
                <a:latin typeface="Calibri"/>
                <a:cs typeface="Calibri"/>
              </a:rPr>
              <a:t>Nature</a:t>
            </a:r>
            <a:r>
              <a:rPr dirty="0" sz="1050" spc="-50"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(1998)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447699" y="758807"/>
            <a:ext cx="8536305" cy="1181735"/>
          </a:xfrm>
          <a:custGeom>
            <a:avLst/>
            <a:gdLst/>
            <a:ahLst/>
            <a:cxnLst/>
            <a:rect l="l" t="t" r="r" b="b"/>
            <a:pathLst>
              <a:path w="8536305" h="1181735">
                <a:moveTo>
                  <a:pt x="0" y="1181146"/>
                </a:moveTo>
                <a:lnTo>
                  <a:pt x="8535997" y="1181146"/>
                </a:lnTo>
                <a:lnTo>
                  <a:pt x="8535997" y="0"/>
                </a:lnTo>
                <a:lnTo>
                  <a:pt x="0" y="0"/>
                </a:lnTo>
                <a:lnTo>
                  <a:pt x="0" y="1181146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 txBox="1"/>
          <p:nvPr/>
        </p:nvSpPr>
        <p:spPr>
          <a:xfrm>
            <a:off x="2365017" y="6367581"/>
            <a:ext cx="448627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All </a:t>
            </a:r>
            <a:r>
              <a:rPr dirty="0" sz="1800" b="1">
                <a:latin typeface="Calibri"/>
                <a:cs typeface="Calibri"/>
              </a:rPr>
              <a:t>the </a:t>
            </a:r>
            <a:r>
              <a:rPr dirty="0" sz="1800" spc="-10" b="1">
                <a:latin typeface="Calibri"/>
                <a:cs typeface="Calibri"/>
              </a:rPr>
              <a:t>behavioral </a:t>
            </a:r>
            <a:r>
              <a:rPr dirty="0" sz="1800" spc="-5" b="1">
                <a:latin typeface="Calibri"/>
                <a:cs typeface="Calibri"/>
              </a:rPr>
              <a:t>studies </a:t>
            </a:r>
            <a:r>
              <a:rPr dirty="0" sz="1800" spc="-10" b="1">
                <a:latin typeface="Calibri"/>
                <a:cs typeface="Calibri"/>
              </a:rPr>
              <a:t>were </a:t>
            </a:r>
            <a:r>
              <a:rPr dirty="0" sz="1800" spc="-5" b="1">
                <a:latin typeface="Calibri"/>
                <a:cs typeface="Calibri"/>
              </a:rPr>
              <a:t>double</a:t>
            </a:r>
            <a:r>
              <a:rPr dirty="0" sz="1800" spc="-15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blinded.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16252" y="2958083"/>
            <a:ext cx="504825" cy="1438910"/>
          </a:xfrm>
          <a:custGeom>
            <a:avLst/>
            <a:gdLst/>
            <a:ahLst/>
            <a:cxnLst/>
            <a:rect l="l" t="t" r="r" b="b"/>
            <a:pathLst>
              <a:path w="504825" h="1438910">
                <a:moveTo>
                  <a:pt x="0" y="1438680"/>
                </a:moveTo>
                <a:lnTo>
                  <a:pt x="504419" y="1438680"/>
                </a:lnTo>
                <a:lnTo>
                  <a:pt x="504419" y="0"/>
                </a:lnTo>
                <a:lnTo>
                  <a:pt x="0" y="0"/>
                </a:lnTo>
                <a:lnTo>
                  <a:pt x="0" y="1438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16252" y="2958083"/>
            <a:ext cx="504825" cy="1438910"/>
          </a:xfrm>
          <a:custGeom>
            <a:avLst/>
            <a:gdLst/>
            <a:ahLst/>
            <a:cxnLst/>
            <a:rect l="l" t="t" r="r" b="b"/>
            <a:pathLst>
              <a:path w="504825" h="1438910">
                <a:moveTo>
                  <a:pt x="0" y="1438680"/>
                </a:moveTo>
                <a:lnTo>
                  <a:pt x="504419" y="1438680"/>
                </a:lnTo>
                <a:lnTo>
                  <a:pt x="504419" y="0"/>
                </a:lnTo>
                <a:lnTo>
                  <a:pt x="0" y="0"/>
                </a:lnTo>
                <a:lnTo>
                  <a:pt x="0" y="143868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999000" y="3584447"/>
            <a:ext cx="504825" cy="812800"/>
          </a:xfrm>
          <a:custGeom>
            <a:avLst/>
            <a:gdLst/>
            <a:ahLst/>
            <a:cxnLst/>
            <a:rect l="l" t="t" r="r" b="b"/>
            <a:pathLst>
              <a:path w="504825" h="812800">
                <a:moveTo>
                  <a:pt x="0" y="812316"/>
                </a:moveTo>
                <a:lnTo>
                  <a:pt x="504419" y="812316"/>
                </a:lnTo>
                <a:lnTo>
                  <a:pt x="504419" y="0"/>
                </a:lnTo>
                <a:lnTo>
                  <a:pt x="0" y="0"/>
                </a:lnTo>
                <a:lnTo>
                  <a:pt x="0" y="8123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999000" y="3584447"/>
            <a:ext cx="504825" cy="812800"/>
          </a:xfrm>
          <a:custGeom>
            <a:avLst/>
            <a:gdLst/>
            <a:ahLst/>
            <a:cxnLst/>
            <a:rect l="l" t="t" r="r" b="b"/>
            <a:pathLst>
              <a:path w="504825" h="812800">
                <a:moveTo>
                  <a:pt x="0" y="812316"/>
                </a:moveTo>
                <a:lnTo>
                  <a:pt x="504419" y="812316"/>
                </a:lnTo>
                <a:lnTo>
                  <a:pt x="504419" y="0"/>
                </a:lnTo>
                <a:lnTo>
                  <a:pt x="0" y="0"/>
                </a:lnTo>
                <a:lnTo>
                  <a:pt x="0" y="81231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981675" y="3601236"/>
            <a:ext cx="506095" cy="795655"/>
          </a:xfrm>
          <a:custGeom>
            <a:avLst/>
            <a:gdLst/>
            <a:ahLst/>
            <a:cxnLst/>
            <a:rect l="l" t="t" r="r" b="b"/>
            <a:pathLst>
              <a:path w="506095" h="795654">
                <a:moveTo>
                  <a:pt x="0" y="795528"/>
                </a:moveTo>
                <a:lnTo>
                  <a:pt x="505992" y="795528"/>
                </a:lnTo>
                <a:lnTo>
                  <a:pt x="505992" y="0"/>
                </a:lnTo>
                <a:lnTo>
                  <a:pt x="0" y="0"/>
                </a:lnTo>
                <a:lnTo>
                  <a:pt x="0" y="7955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981675" y="3601236"/>
            <a:ext cx="506095" cy="795655"/>
          </a:xfrm>
          <a:custGeom>
            <a:avLst/>
            <a:gdLst/>
            <a:ahLst/>
            <a:cxnLst/>
            <a:rect l="l" t="t" r="r" b="b"/>
            <a:pathLst>
              <a:path w="506095" h="795654">
                <a:moveTo>
                  <a:pt x="0" y="795528"/>
                </a:moveTo>
                <a:lnTo>
                  <a:pt x="505992" y="795528"/>
                </a:lnTo>
                <a:lnTo>
                  <a:pt x="505992" y="0"/>
                </a:lnTo>
                <a:lnTo>
                  <a:pt x="0" y="0"/>
                </a:lnTo>
                <a:lnTo>
                  <a:pt x="0" y="79552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304556" y="3584447"/>
            <a:ext cx="504825" cy="812800"/>
          </a:xfrm>
          <a:custGeom>
            <a:avLst/>
            <a:gdLst/>
            <a:ahLst/>
            <a:cxnLst/>
            <a:rect l="l" t="t" r="r" b="b"/>
            <a:pathLst>
              <a:path w="504825" h="812800">
                <a:moveTo>
                  <a:pt x="0" y="812316"/>
                </a:moveTo>
                <a:lnTo>
                  <a:pt x="504419" y="812316"/>
                </a:lnTo>
                <a:lnTo>
                  <a:pt x="504419" y="0"/>
                </a:lnTo>
                <a:lnTo>
                  <a:pt x="0" y="0"/>
                </a:lnTo>
                <a:lnTo>
                  <a:pt x="0" y="812316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304556" y="3584447"/>
            <a:ext cx="504825" cy="812800"/>
          </a:xfrm>
          <a:custGeom>
            <a:avLst/>
            <a:gdLst/>
            <a:ahLst/>
            <a:cxnLst/>
            <a:rect l="l" t="t" r="r" b="b"/>
            <a:pathLst>
              <a:path w="504825" h="812800">
                <a:moveTo>
                  <a:pt x="0" y="812316"/>
                </a:moveTo>
                <a:lnTo>
                  <a:pt x="504419" y="812316"/>
                </a:lnTo>
                <a:lnTo>
                  <a:pt x="504419" y="0"/>
                </a:lnTo>
                <a:lnTo>
                  <a:pt x="0" y="0"/>
                </a:lnTo>
                <a:lnTo>
                  <a:pt x="0" y="81231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677692" y="2659404"/>
            <a:ext cx="504825" cy="1737360"/>
          </a:xfrm>
          <a:custGeom>
            <a:avLst/>
            <a:gdLst/>
            <a:ahLst/>
            <a:cxnLst/>
            <a:rect l="l" t="t" r="r" b="b"/>
            <a:pathLst>
              <a:path w="504825" h="1737360">
                <a:moveTo>
                  <a:pt x="0" y="1737360"/>
                </a:moveTo>
                <a:lnTo>
                  <a:pt x="504419" y="1737360"/>
                </a:lnTo>
                <a:lnTo>
                  <a:pt x="504419" y="0"/>
                </a:lnTo>
                <a:lnTo>
                  <a:pt x="0" y="0"/>
                </a:lnTo>
                <a:lnTo>
                  <a:pt x="0" y="173736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660367" y="3130320"/>
            <a:ext cx="504825" cy="1266825"/>
          </a:xfrm>
          <a:custGeom>
            <a:avLst/>
            <a:gdLst/>
            <a:ahLst/>
            <a:cxnLst/>
            <a:rect l="l" t="t" r="r" b="b"/>
            <a:pathLst>
              <a:path w="504825" h="1266825">
                <a:moveTo>
                  <a:pt x="0" y="1266444"/>
                </a:moveTo>
                <a:lnTo>
                  <a:pt x="504490" y="1266444"/>
                </a:lnTo>
                <a:lnTo>
                  <a:pt x="504490" y="0"/>
                </a:lnTo>
                <a:lnTo>
                  <a:pt x="0" y="0"/>
                </a:lnTo>
                <a:lnTo>
                  <a:pt x="0" y="12664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643116" y="4331184"/>
            <a:ext cx="504825" cy="66040"/>
          </a:xfrm>
          <a:custGeom>
            <a:avLst/>
            <a:gdLst/>
            <a:ahLst/>
            <a:cxnLst/>
            <a:rect l="l" t="t" r="r" b="b"/>
            <a:pathLst>
              <a:path w="504825" h="66039">
                <a:moveTo>
                  <a:pt x="0" y="65579"/>
                </a:moveTo>
                <a:lnTo>
                  <a:pt x="504419" y="65579"/>
                </a:lnTo>
                <a:lnTo>
                  <a:pt x="504419" y="0"/>
                </a:lnTo>
                <a:lnTo>
                  <a:pt x="0" y="0"/>
                </a:lnTo>
                <a:lnTo>
                  <a:pt x="0" y="6557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267712" y="2752343"/>
            <a:ext cx="0" cy="205740"/>
          </a:xfrm>
          <a:custGeom>
            <a:avLst/>
            <a:gdLst/>
            <a:ahLst/>
            <a:cxnLst/>
            <a:rect l="l" t="t" r="r" b="b"/>
            <a:pathLst>
              <a:path w="0" h="205739">
                <a:moveTo>
                  <a:pt x="0" y="205740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240280" y="275234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929152" y="2267711"/>
            <a:ext cx="0" cy="391795"/>
          </a:xfrm>
          <a:custGeom>
            <a:avLst/>
            <a:gdLst/>
            <a:ahLst/>
            <a:cxnLst/>
            <a:rect l="l" t="t" r="r" b="b"/>
            <a:pathLst>
              <a:path w="0" h="391794">
                <a:moveTo>
                  <a:pt x="0" y="391692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00147" y="2267711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51960" y="3473220"/>
            <a:ext cx="0" cy="111760"/>
          </a:xfrm>
          <a:custGeom>
            <a:avLst/>
            <a:gdLst/>
            <a:ahLst/>
            <a:cxnLst/>
            <a:rect l="l" t="t" r="r" b="b"/>
            <a:pathLst>
              <a:path w="0" h="111760">
                <a:moveTo>
                  <a:pt x="0" y="111227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23028" y="347322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913400" y="2665475"/>
            <a:ext cx="0" cy="465455"/>
          </a:xfrm>
          <a:custGeom>
            <a:avLst/>
            <a:gdLst/>
            <a:ahLst/>
            <a:cxnLst/>
            <a:rect l="l" t="t" r="r" b="b"/>
            <a:pathLst>
              <a:path w="0" h="465455">
                <a:moveTo>
                  <a:pt x="0" y="464844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884395" y="266547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234708" y="3403067"/>
            <a:ext cx="0" cy="198755"/>
          </a:xfrm>
          <a:custGeom>
            <a:avLst/>
            <a:gdLst/>
            <a:ahLst/>
            <a:cxnLst/>
            <a:rect l="l" t="t" r="r" b="b"/>
            <a:pathLst>
              <a:path w="0" h="198754">
                <a:moveTo>
                  <a:pt x="0" y="198168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205703" y="340306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896075" y="4200168"/>
            <a:ext cx="0" cy="131445"/>
          </a:xfrm>
          <a:custGeom>
            <a:avLst/>
            <a:gdLst/>
            <a:ahLst/>
            <a:cxnLst/>
            <a:rect l="l" t="t" r="r" b="b"/>
            <a:pathLst>
              <a:path w="0" h="131445">
                <a:moveTo>
                  <a:pt x="0" y="131015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867144" y="420016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557516" y="3227831"/>
            <a:ext cx="0" cy="356870"/>
          </a:xfrm>
          <a:custGeom>
            <a:avLst/>
            <a:gdLst/>
            <a:ahLst/>
            <a:cxnLst/>
            <a:rect l="l" t="t" r="r" b="b"/>
            <a:pathLst>
              <a:path w="0" h="356870">
                <a:moveTo>
                  <a:pt x="0" y="356616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528584" y="322783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938527" y="1798295"/>
            <a:ext cx="0" cy="2599055"/>
          </a:xfrm>
          <a:custGeom>
            <a:avLst/>
            <a:gdLst/>
            <a:ahLst/>
            <a:cxnLst/>
            <a:rect l="l" t="t" r="r" b="b"/>
            <a:pathLst>
              <a:path w="0" h="2599054">
                <a:moveTo>
                  <a:pt x="0" y="2598468"/>
                </a:moveTo>
                <a:lnTo>
                  <a:pt x="0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82164" y="439676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882164" y="374754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882164" y="309831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882164" y="244751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882164" y="179829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938527" y="4396764"/>
            <a:ext cx="5948680" cy="0"/>
          </a:xfrm>
          <a:custGeom>
            <a:avLst/>
            <a:gdLst/>
            <a:ahLst/>
            <a:cxnLst/>
            <a:rect l="l" t="t" r="r" b="b"/>
            <a:pathLst>
              <a:path w="5948680" h="0">
                <a:moveTo>
                  <a:pt x="0" y="0"/>
                </a:moveTo>
                <a:lnTo>
                  <a:pt x="5948172" y="0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938527" y="439676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598395" y="439676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259836" y="439676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921276" y="439676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582643" y="439676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242584" y="439676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903952" y="439676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565392" y="439676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226832" y="439676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886700" y="439676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0"/>
                </a:moveTo>
                <a:lnTo>
                  <a:pt x="0" y="48719"/>
                </a:lnTo>
              </a:path>
            </a:pathLst>
          </a:custGeom>
          <a:ln w="1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1580501" y="4270757"/>
            <a:ext cx="2057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40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80501" y="3620891"/>
            <a:ext cx="20574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80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490204" y="2971453"/>
            <a:ext cx="29527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120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490204" y="2321586"/>
            <a:ext cx="29527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160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490204" y="1672072"/>
            <a:ext cx="29527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200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149206" y="4486898"/>
            <a:ext cx="24066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WT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07633" y="4486898"/>
            <a:ext cx="445134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5XF</a:t>
            </a:r>
            <a:r>
              <a:rPr dirty="0" sz="1200" spc="-5" b="1">
                <a:latin typeface="Calibri"/>
                <a:cs typeface="Calibri"/>
              </a:rPr>
              <a:t>A</a:t>
            </a:r>
            <a:r>
              <a:rPr dirty="0" sz="1200" b="1"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132813" y="4486898"/>
            <a:ext cx="24066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WT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691026" y="4486898"/>
            <a:ext cx="445134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5XF</a:t>
            </a:r>
            <a:r>
              <a:rPr dirty="0" sz="1200" spc="-5" b="1">
                <a:latin typeface="Calibri"/>
                <a:cs typeface="Calibri"/>
              </a:rPr>
              <a:t>A</a:t>
            </a:r>
            <a:r>
              <a:rPr dirty="0" sz="1200" b="1"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116206" y="4486898"/>
            <a:ext cx="24066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WT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74347" y="4486898"/>
            <a:ext cx="129667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latin typeface="Calibri"/>
                <a:cs typeface="Calibri"/>
              </a:rPr>
              <a:t>5XFAD</a:t>
            </a:r>
            <a:r>
              <a:rPr dirty="0" sz="1200" spc="9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5XFAD+TFP5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70608" y="2609449"/>
            <a:ext cx="203835" cy="9772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10" b="1">
                <a:latin typeface="Calibri"/>
                <a:cs typeface="Calibri"/>
              </a:rPr>
              <a:t>Lat</a:t>
            </a:r>
            <a:r>
              <a:rPr dirty="0" sz="1400" spc="-5" b="1">
                <a:latin typeface="Calibri"/>
                <a:cs typeface="Calibri"/>
              </a:rPr>
              <a:t>en</a:t>
            </a:r>
            <a:r>
              <a:rPr dirty="0" sz="1400" b="1">
                <a:latin typeface="Calibri"/>
                <a:cs typeface="Calibri"/>
              </a:rPr>
              <a:t>cy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Calibri"/>
                <a:cs typeface="Calibri"/>
              </a:rPr>
              <a:t>(</a:t>
            </a:r>
            <a:r>
              <a:rPr dirty="0" sz="1400" b="1">
                <a:latin typeface="Calibri"/>
                <a:cs typeface="Calibri"/>
              </a:rPr>
              <a:t>sec)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226269" y="2890370"/>
            <a:ext cx="13970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*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7051670" y="3090964"/>
            <a:ext cx="490855" cy="0"/>
          </a:xfrm>
          <a:custGeom>
            <a:avLst/>
            <a:gdLst/>
            <a:ahLst/>
            <a:cxnLst/>
            <a:rect l="l" t="t" r="r" b="b"/>
            <a:pathLst>
              <a:path w="490854" h="0">
                <a:moveTo>
                  <a:pt x="0" y="0"/>
                </a:moveTo>
                <a:lnTo>
                  <a:pt x="49063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542227" y="3090964"/>
            <a:ext cx="0" cy="86360"/>
          </a:xfrm>
          <a:custGeom>
            <a:avLst/>
            <a:gdLst/>
            <a:ahLst/>
            <a:cxnLst/>
            <a:rect l="l" t="t" r="r" b="b"/>
            <a:pathLst>
              <a:path w="0" h="86360">
                <a:moveTo>
                  <a:pt x="0" y="0"/>
                </a:moveTo>
                <a:lnTo>
                  <a:pt x="0" y="8578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051670" y="3090964"/>
            <a:ext cx="0" cy="95885"/>
          </a:xfrm>
          <a:custGeom>
            <a:avLst/>
            <a:gdLst/>
            <a:ahLst/>
            <a:cxnLst/>
            <a:rect l="l" t="t" r="r" b="b"/>
            <a:pathLst>
              <a:path w="0" h="95885">
                <a:moveTo>
                  <a:pt x="0" y="0"/>
                </a:moveTo>
                <a:lnTo>
                  <a:pt x="0" y="95573"/>
                </a:lnTo>
                <a:lnTo>
                  <a:pt x="0" y="74505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254788" y="3154387"/>
            <a:ext cx="490855" cy="0"/>
          </a:xfrm>
          <a:custGeom>
            <a:avLst/>
            <a:gdLst/>
            <a:ahLst/>
            <a:cxnLst/>
            <a:rect l="l" t="t" r="r" b="b"/>
            <a:pathLst>
              <a:path w="490854" h="0">
                <a:moveTo>
                  <a:pt x="0" y="0"/>
                </a:moveTo>
                <a:lnTo>
                  <a:pt x="490557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745272" y="3154387"/>
            <a:ext cx="0" cy="88265"/>
          </a:xfrm>
          <a:custGeom>
            <a:avLst/>
            <a:gdLst/>
            <a:ahLst/>
            <a:cxnLst/>
            <a:rect l="l" t="t" r="r" b="b"/>
            <a:pathLst>
              <a:path w="0" h="88264">
                <a:moveTo>
                  <a:pt x="0" y="0"/>
                </a:moveTo>
                <a:lnTo>
                  <a:pt x="0" y="878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254788" y="3154387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89">
                <a:moveTo>
                  <a:pt x="0" y="0"/>
                </a:moveTo>
                <a:lnTo>
                  <a:pt x="0" y="97731"/>
                </a:lnTo>
                <a:lnTo>
                  <a:pt x="0" y="76224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6372597" y="2931936"/>
            <a:ext cx="26225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70" b="1">
                <a:latin typeface="Calibri"/>
                <a:cs typeface="Calibri"/>
              </a:rPr>
              <a:t>*</a:t>
            </a:r>
            <a:r>
              <a:rPr dirty="0" sz="1800" b="1">
                <a:latin typeface="Calibri"/>
                <a:cs typeface="Calibri"/>
              </a:rPr>
              <a:t>*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060200" y="1939280"/>
            <a:ext cx="80200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6</a:t>
            </a:r>
            <a:r>
              <a:rPr dirty="0" sz="1600" spc="-8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months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312122" y="1939280"/>
            <a:ext cx="80200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9</a:t>
            </a:r>
            <a:r>
              <a:rPr dirty="0" sz="1600" spc="-8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months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356087" y="1924564"/>
            <a:ext cx="906144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12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months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7" name="object 67"/>
          <p:cNvSpPr txBox="1">
            <a:spLocks noGrp="1"/>
          </p:cNvSpPr>
          <p:nvPr>
            <p:ph type="title"/>
          </p:nvPr>
        </p:nvSpPr>
        <p:spPr>
          <a:xfrm>
            <a:off x="1053789" y="361433"/>
            <a:ext cx="7493634" cy="6356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127885" marR="5080" indent="-2115820">
              <a:lnSpc>
                <a:spcPct val="100000"/>
              </a:lnSpc>
            </a:pP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TFP5 </a:t>
            </a: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injection </a:t>
            </a: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rescued </a:t>
            </a: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motor </a:t>
            </a: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deficit </a:t>
            </a:r>
            <a:r>
              <a:rPr dirty="0" sz="2000">
                <a:solidFill>
                  <a:srgbClr val="0000FF"/>
                </a:solidFill>
                <a:latin typeface="Calibri"/>
                <a:cs typeface="Calibri"/>
              </a:rPr>
              <a:t>in </a:t>
            </a:r>
            <a:r>
              <a:rPr dirty="0" sz="2000">
                <a:solidFill>
                  <a:srgbClr val="0000FF"/>
                </a:solidFill>
                <a:latin typeface="Calibri"/>
                <a:cs typeface="Calibri"/>
              </a:rPr>
              <a:t>12 </a:t>
            </a: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month </a:t>
            </a: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old </a:t>
            </a:r>
            <a:r>
              <a:rPr dirty="0" sz="2000" spc="-20">
                <a:solidFill>
                  <a:srgbClr val="0000FF"/>
                </a:solidFill>
                <a:latin typeface="Calibri"/>
                <a:cs typeface="Calibri"/>
              </a:rPr>
              <a:t>5XFAD </a:t>
            </a:r>
            <a:r>
              <a:rPr dirty="0" sz="2000">
                <a:solidFill>
                  <a:srgbClr val="0000FF"/>
                </a:solidFill>
                <a:latin typeface="Calibri"/>
                <a:cs typeface="Calibri"/>
              </a:rPr>
              <a:t>model </a:t>
            </a: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mice  </a:t>
            </a:r>
            <a:r>
              <a:rPr dirty="0" sz="2000" spc="-15">
                <a:solidFill>
                  <a:srgbClr val="0000FF"/>
                </a:solidFill>
                <a:latin typeface="Calibri"/>
                <a:cs typeface="Calibri"/>
              </a:rPr>
              <a:t>(Rota-rod </a:t>
            </a:r>
            <a:r>
              <a:rPr dirty="0" sz="2000" spc="-15">
                <a:solidFill>
                  <a:srgbClr val="0000FF"/>
                </a:solidFill>
                <a:latin typeface="Calibri"/>
                <a:cs typeface="Calibri"/>
              </a:rPr>
              <a:t>test, </a:t>
            </a: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motor </a:t>
            </a:r>
            <a:r>
              <a:rPr dirty="0" sz="2000" spc="-10">
                <a:solidFill>
                  <a:srgbClr val="0000FF"/>
                </a:solidFill>
                <a:latin typeface="Calibri"/>
                <a:cs typeface="Calibri"/>
              </a:rPr>
              <a:t>behavior</a:t>
            </a:r>
            <a:r>
              <a:rPr dirty="0" sz="2000" spc="1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0000FF"/>
                </a:solidFill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639" rIns="0" bIns="0" rtlCol="0" vert="horz">
            <a:spAutoFit/>
          </a:bodyPr>
          <a:lstStyle/>
          <a:p>
            <a:pPr marL="480059">
              <a:lnSpc>
                <a:spcPct val="100000"/>
              </a:lnSpc>
            </a:pPr>
            <a:r>
              <a:rPr dirty="0" spc="-5"/>
              <a:t>A</a:t>
            </a:r>
            <a:r>
              <a:rPr dirty="0" spc="-5">
                <a:latin typeface="Arial"/>
                <a:cs typeface="Arial"/>
              </a:rPr>
              <a:t>β </a:t>
            </a:r>
            <a:r>
              <a:rPr dirty="0" spc="-5"/>
              <a:t>and phospho-tau were reduced post TFP5</a:t>
            </a:r>
            <a:r>
              <a:rPr dirty="0" spc="45"/>
              <a:t> </a:t>
            </a:r>
            <a:r>
              <a:rPr dirty="0"/>
              <a:t>treatment</a:t>
            </a:r>
          </a:p>
        </p:txBody>
      </p:sp>
      <p:sp>
        <p:nvSpPr>
          <p:cNvPr id="3" name="object 3"/>
          <p:cNvSpPr/>
          <p:nvPr/>
        </p:nvSpPr>
        <p:spPr>
          <a:xfrm>
            <a:off x="598487" y="973069"/>
            <a:ext cx="5500628" cy="1797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792967" y="3349555"/>
            <a:ext cx="1665222" cy="1239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378580" y="946019"/>
            <a:ext cx="1876421" cy="21098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15172" y="4911535"/>
            <a:ext cx="2165098" cy="17321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667493" y="4656117"/>
            <a:ext cx="2152643" cy="2188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8189" y="3186145"/>
            <a:ext cx="6011795" cy="35195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9890" y="3200324"/>
            <a:ext cx="208279" cy="227329"/>
          </a:xfrm>
          <a:custGeom>
            <a:avLst/>
            <a:gdLst/>
            <a:ahLst/>
            <a:cxnLst/>
            <a:rect l="l" t="t" r="r" b="b"/>
            <a:pathLst>
              <a:path w="208279" h="227329">
                <a:moveTo>
                  <a:pt x="0" y="227029"/>
                </a:moveTo>
                <a:lnTo>
                  <a:pt x="207954" y="227029"/>
                </a:lnTo>
                <a:lnTo>
                  <a:pt x="207954" y="0"/>
                </a:lnTo>
                <a:lnTo>
                  <a:pt x="0" y="0"/>
                </a:lnTo>
                <a:lnTo>
                  <a:pt x="0" y="2270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7320" y="5273659"/>
            <a:ext cx="208279" cy="226060"/>
          </a:xfrm>
          <a:custGeom>
            <a:avLst/>
            <a:gdLst/>
            <a:ahLst/>
            <a:cxnLst/>
            <a:rect l="l" t="t" r="r" b="b"/>
            <a:pathLst>
              <a:path w="208279" h="226060">
                <a:moveTo>
                  <a:pt x="0" y="225456"/>
                </a:moveTo>
                <a:lnTo>
                  <a:pt x="207954" y="225456"/>
                </a:lnTo>
                <a:lnTo>
                  <a:pt x="207954" y="0"/>
                </a:lnTo>
                <a:lnTo>
                  <a:pt x="0" y="0"/>
                </a:lnTo>
                <a:lnTo>
                  <a:pt x="0" y="2254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86609" y="729783"/>
            <a:ext cx="1045210" cy="243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0000FF"/>
                </a:solidFill>
                <a:latin typeface="Arial"/>
                <a:cs typeface="Arial"/>
              </a:rPr>
              <a:t>Aβ</a:t>
            </a:r>
            <a:r>
              <a:rPr dirty="0" sz="1600" spc="-7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0000FF"/>
                </a:solidFill>
                <a:latin typeface="Arial"/>
                <a:cs typeface="Arial"/>
              </a:rPr>
              <a:t>plaques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173" y="2998992"/>
            <a:ext cx="117665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0000FF"/>
                </a:solidFill>
                <a:latin typeface="Arial"/>
                <a:cs typeface="Arial"/>
              </a:rPr>
              <a:t>Phospho-tau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25259" y="3700247"/>
            <a:ext cx="317500" cy="328295"/>
          </a:xfrm>
          <a:custGeom>
            <a:avLst/>
            <a:gdLst/>
            <a:ahLst/>
            <a:cxnLst/>
            <a:rect l="l" t="t" r="r" b="b"/>
            <a:pathLst>
              <a:path w="317500" h="328295">
                <a:moveTo>
                  <a:pt x="0" y="327684"/>
                </a:moveTo>
                <a:lnTo>
                  <a:pt x="317038" y="327684"/>
                </a:lnTo>
                <a:lnTo>
                  <a:pt x="317038" y="0"/>
                </a:lnTo>
                <a:lnTo>
                  <a:pt x="0" y="0"/>
                </a:lnTo>
                <a:lnTo>
                  <a:pt x="0" y="3276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225259" y="3700247"/>
            <a:ext cx="317500" cy="328295"/>
          </a:xfrm>
          <a:custGeom>
            <a:avLst/>
            <a:gdLst/>
            <a:ahLst/>
            <a:cxnLst/>
            <a:rect l="l" t="t" r="r" b="b"/>
            <a:pathLst>
              <a:path w="317500" h="328295">
                <a:moveTo>
                  <a:pt x="0" y="327684"/>
                </a:moveTo>
                <a:lnTo>
                  <a:pt x="317038" y="327684"/>
                </a:lnTo>
                <a:lnTo>
                  <a:pt x="317038" y="0"/>
                </a:lnTo>
                <a:lnTo>
                  <a:pt x="0" y="0"/>
                </a:lnTo>
                <a:lnTo>
                  <a:pt x="0" y="327684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234172" y="3316199"/>
            <a:ext cx="317500" cy="711835"/>
          </a:xfrm>
          <a:custGeom>
            <a:avLst/>
            <a:gdLst/>
            <a:ahLst/>
            <a:cxnLst/>
            <a:rect l="l" t="t" r="r" b="b"/>
            <a:pathLst>
              <a:path w="317500" h="711835">
                <a:moveTo>
                  <a:pt x="0" y="711732"/>
                </a:moveTo>
                <a:lnTo>
                  <a:pt x="316967" y="711732"/>
                </a:lnTo>
                <a:lnTo>
                  <a:pt x="316967" y="0"/>
                </a:lnTo>
                <a:lnTo>
                  <a:pt x="0" y="0"/>
                </a:lnTo>
                <a:lnTo>
                  <a:pt x="0" y="71173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234172" y="3316199"/>
            <a:ext cx="317500" cy="711835"/>
          </a:xfrm>
          <a:custGeom>
            <a:avLst/>
            <a:gdLst/>
            <a:ahLst/>
            <a:cxnLst/>
            <a:rect l="l" t="t" r="r" b="b"/>
            <a:pathLst>
              <a:path w="317500" h="711835">
                <a:moveTo>
                  <a:pt x="0" y="711732"/>
                </a:moveTo>
                <a:lnTo>
                  <a:pt x="316967" y="711732"/>
                </a:lnTo>
                <a:lnTo>
                  <a:pt x="316967" y="0"/>
                </a:lnTo>
                <a:lnTo>
                  <a:pt x="0" y="0"/>
                </a:lnTo>
                <a:lnTo>
                  <a:pt x="0" y="71173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729752" y="2959583"/>
            <a:ext cx="317500" cy="1068705"/>
          </a:xfrm>
          <a:custGeom>
            <a:avLst/>
            <a:gdLst/>
            <a:ahLst/>
            <a:cxnLst/>
            <a:rect l="l" t="t" r="r" b="b"/>
            <a:pathLst>
              <a:path w="317500" h="1068704">
                <a:moveTo>
                  <a:pt x="0" y="1068348"/>
                </a:moveTo>
                <a:lnTo>
                  <a:pt x="316967" y="1068348"/>
                </a:lnTo>
                <a:lnTo>
                  <a:pt x="316967" y="0"/>
                </a:lnTo>
                <a:lnTo>
                  <a:pt x="0" y="0"/>
                </a:lnTo>
                <a:lnTo>
                  <a:pt x="0" y="106834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383780" y="3659099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4114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356348" y="3659099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888199" y="2915436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4414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859268" y="291543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392692" y="3267480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4871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363687" y="326748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132320" y="2659404"/>
            <a:ext cx="0" cy="1369060"/>
          </a:xfrm>
          <a:custGeom>
            <a:avLst/>
            <a:gdLst/>
            <a:ahLst/>
            <a:cxnLst/>
            <a:rect l="l" t="t" r="r" b="b"/>
            <a:pathLst>
              <a:path w="0" h="1369060">
                <a:moveTo>
                  <a:pt x="0" y="1368527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092671" y="4027932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0" y="0"/>
                </a:moveTo>
                <a:lnTo>
                  <a:pt x="3964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092671" y="3753611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0" y="0"/>
                </a:moveTo>
                <a:lnTo>
                  <a:pt x="3964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092671" y="3480791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0" y="0"/>
                </a:moveTo>
                <a:lnTo>
                  <a:pt x="3964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092671" y="3206471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0" y="0"/>
                </a:moveTo>
                <a:lnTo>
                  <a:pt x="3964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092671" y="2932151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0" y="0"/>
                </a:moveTo>
                <a:lnTo>
                  <a:pt x="3964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092671" y="2659404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0" y="0"/>
                </a:moveTo>
                <a:lnTo>
                  <a:pt x="3964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132320" y="4027932"/>
            <a:ext cx="1511935" cy="0"/>
          </a:xfrm>
          <a:custGeom>
            <a:avLst/>
            <a:gdLst/>
            <a:ahLst/>
            <a:cxnLst/>
            <a:rect l="l" t="t" r="r" b="b"/>
            <a:pathLst>
              <a:path w="1511934" h="0">
                <a:moveTo>
                  <a:pt x="0" y="0"/>
                </a:moveTo>
                <a:lnTo>
                  <a:pt x="151183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132320" y="4027932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636740" y="4027932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141232" y="4027932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644152" y="4027932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6938526" y="3938157"/>
            <a:ext cx="8953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74232" y="2842378"/>
            <a:ext cx="153670" cy="993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latin typeface="Calibri"/>
                <a:cs typeface="Calibri"/>
              </a:rPr>
              <a:t>40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10" b="1">
                <a:latin typeface="Calibri"/>
                <a:cs typeface="Calibri"/>
              </a:rPr>
              <a:t>30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10" b="1">
                <a:latin typeface="Calibri"/>
                <a:cs typeface="Calibri"/>
              </a:rPr>
              <a:t>20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10" b="1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74232" y="2568344"/>
            <a:ext cx="15367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latin typeface="Calibri"/>
                <a:cs typeface="Calibri"/>
              </a:rPr>
              <a:t>50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85497" y="4103392"/>
            <a:ext cx="20066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WT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06978" y="4103392"/>
            <a:ext cx="92138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5XFAD  </a:t>
            </a:r>
            <a:r>
              <a:rPr dirty="0" sz="1000" spc="13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5X+TFP5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946282" y="2762493"/>
            <a:ext cx="457200" cy="365125"/>
          </a:xfrm>
          <a:custGeom>
            <a:avLst/>
            <a:gdLst/>
            <a:ahLst/>
            <a:cxnLst/>
            <a:rect l="l" t="t" r="r" b="b"/>
            <a:pathLst>
              <a:path w="457200" h="365125">
                <a:moveTo>
                  <a:pt x="0" y="60076"/>
                </a:moveTo>
                <a:lnTo>
                  <a:pt x="0" y="0"/>
                </a:lnTo>
                <a:lnTo>
                  <a:pt x="457200" y="0"/>
                </a:lnTo>
                <a:lnTo>
                  <a:pt x="457200" y="36490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7537165" y="2589043"/>
            <a:ext cx="72009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86105" algn="l"/>
              </a:tabLst>
            </a:pPr>
            <a:r>
              <a:rPr dirty="0" baseline="3086" sz="2700">
                <a:latin typeface="Arial"/>
                <a:cs typeface="Arial"/>
              </a:rPr>
              <a:t>٭٭	</a:t>
            </a:r>
            <a:r>
              <a:rPr dirty="0" sz="1800">
                <a:latin typeface="Arial"/>
                <a:cs typeface="Arial"/>
              </a:rPr>
              <a:t>٭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413644" y="2756550"/>
            <a:ext cx="482600" cy="721995"/>
          </a:xfrm>
          <a:custGeom>
            <a:avLst/>
            <a:gdLst/>
            <a:ahLst/>
            <a:cxnLst/>
            <a:rect l="l" t="t" r="r" b="b"/>
            <a:pathLst>
              <a:path w="482600" h="721995">
                <a:moveTo>
                  <a:pt x="0" y="721735"/>
                </a:moveTo>
                <a:lnTo>
                  <a:pt x="0" y="0"/>
                </a:lnTo>
                <a:lnTo>
                  <a:pt x="482565" y="0"/>
                </a:lnTo>
                <a:lnTo>
                  <a:pt x="482565" y="9144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479663" y="2329818"/>
            <a:ext cx="2110233" cy="1984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327404" y="2329818"/>
            <a:ext cx="2110233" cy="1984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85050" y="2333621"/>
            <a:ext cx="2088142" cy="1970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231115" y="4022193"/>
            <a:ext cx="12446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71089" y="4038124"/>
            <a:ext cx="11874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32500" y="4038124"/>
            <a:ext cx="15494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63763" y="2367117"/>
            <a:ext cx="467359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FF0000"/>
                </a:solidFill>
                <a:latin typeface="Calibri"/>
                <a:cs typeface="Calibri"/>
              </a:rPr>
              <a:t>G</a:t>
            </a:r>
            <a:r>
              <a:rPr dirty="0" sz="1600" spc="-100" b="1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dirty="0" sz="1600" spc="-5" b="1">
                <a:solidFill>
                  <a:srgbClr val="FF0000"/>
                </a:solidFill>
                <a:latin typeface="Calibri"/>
                <a:cs typeface="Calibri"/>
              </a:rPr>
              <a:t>AP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75779" y="2110526"/>
            <a:ext cx="494157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094230" algn="l"/>
                <a:tab pos="3895725" algn="l"/>
              </a:tabLst>
            </a:pPr>
            <a:r>
              <a:rPr dirty="0" sz="1600" spc="-10">
                <a:latin typeface="Calibri"/>
                <a:cs typeface="Calibri"/>
              </a:rPr>
              <a:t>WT</a:t>
            </a:r>
            <a:r>
              <a:rPr dirty="0" sz="1600" spc="-10">
                <a:latin typeface="Times New Roman"/>
                <a:cs typeface="Times New Roman"/>
              </a:rPr>
              <a:t>	</a:t>
            </a:r>
            <a:r>
              <a:rPr dirty="0" sz="1600" spc="-25">
                <a:latin typeface="Calibri"/>
                <a:cs typeface="Calibri"/>
              </a:rPr>
              <a:t>5XFAD</a:t>
            </a:r>
            <a:r>
              <a:rPr dirty="0" sz="1600" spc="-25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Calibri"/>
                <a:cs typeface="Calibri"/>
              </a:rPr>
              <a:t>5XFAD+TFP5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281696" y="6092975"/>
            <a:ext cx="330835" cy="129539"/>
          </a:xfrm>
          <a:custGeom>
            <a:avLst/>
            <a:gdLst/>
            <a:ahLst/>
            <a:cxnLst/>
            <a:rect l="l" t="t" r="r" b="b"/>
            <a:pathLst>
              <a:path w="330834" h="129539">
                <a:moveTo>
                  <a:pt x="0" y="129516"/>
                </a:moveTo>
                <a:lnTo>
                  <a:pt x="330683" y="129516"/>
                </a:lnTo>
                <a:lnTo>
                  <a:pt x="330683" y="0"/>
                </a:lnTo>
                <a:lnTo>
                  <a:pt x="0" y="0"/>
                </a:lnTo>
                <a:lnTo>
                  <a:pt x="0" y="1295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281696" y="6092975"/>
            <a:ext cx="330835" cy="129539"/>
          </a:xfrm>
          <a:custGeom>
            <a:avLst/>
            <a:gdLst/>
            <a:ahLst/>
            <a:cxnLst/>
            <a:rect l="l" t="t" r="r" b="b"/>
            <a:pathLst>
              <a:path w="330834" h="129539">
                <a:moveTo>
                  <a:pt x="0" y="129516"/>
                </a:moveTo>
                <a:lnTo>
                  <a:pt x="330683" y="129516"/>
                </a:lnTo>
                <a:lnTo>
                  <a:pt x="330683" y="0"/>
                </a:lnTo>
                <a:lnTo>
                  <a:pt x="0" y="0"/>
                </a:lnTo>
                <a:lnTo>
                  <a:pt x="0" y="129516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812048" y="5510759"/>
            <a:ext cx="330835" cy="711835"/>
          </a:xfrm>
          <a:custGeom>
            <a:avLst/>
            <a:gdLst/>
            <a:ahLst/>
            <a:cxnLst/>
            <a:rect l="l" t="t" r="r" b="b"/>
            <a:pathLst>
              <a:path w="330834" h="711835">
                <a:moveTo>
                  <a:pt x="0" y="711732"/>
                </a:moveTo>
                <a:lnTo>
                  <a:pt x="330683" y="711732"/>
                </a:lnTo>
                <a:lnTo>
                  <a:pt x="330683" y="0"/>
                </a:lnTo>
                <a:lnTo>
                  <a:pt x="0" y="0"/>
                </a:lnTo>
                <a:lnTo>
                  <a:pt x="0" y="711732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340828" y="5769864"/>
            <a:ext cx="330835" cy="452755"/>
          </a:xfrm>
          <a:custGeom>
            <a:avLst/>
            <a:gdLst/>
            <a:ahLst/>
            <a:cxnLst/>
            <a:rect l="l" t="t" r="r" b="b"/>
            <a:pathLst>
              <a:path w="330834" h="452754">
                <a:moveTo>
                  <a:pt x="0" y="452628"/>
                </a:moveTo>
                <a:lnTo>
                  <a:pt x="330754" y="452628"/>
                </a:lnTo>
                <a:lnTo>
                  <a:pt x="330754" y="0"/>
                </a:lnTo>
                <a:lnTo>
                  <a:pt x="0" y="0"/>
                </a:lnTo>
                <a:lnTo>
                  <a:pt x="0" y="45262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340828" y="5769864"/>
            <a:ext cx="330835" cy="452755"/>
          </a:xfrm>
          <a:custGeom>
            <a:avLst/>
            <a:gdLst/>
            <a:ahLst/>
            <a:cxnLst/>
            <a:rect l="l" t="t" r="r" b="b"/>
            <a:pathLst>
              <a:path w="330834" h="452754">
                <a:moveTo>
                  <a:pt x="0" y="452628"/>
                </a:moveTo>
                <a:lnTo>
                  <a:pt x="330754" y="452628"/>
                </a:lnTo>
                <a:lnTo>
                  <a:pt x="330754" y="0"/>
                </a:lnTo>
                <a:lnTo>
                  <a:pt x="0" y="0"/>
                </a:lnTo>
                <a:lnTo>
                  <a:pt x="0" y="452628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447788" y="5996964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9601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418856" y="5996964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976641" y="5446751"/>
            <a:ext cx="0" cy="64135"/>
          </a:xfrm>
          <a:custGeom>
            <a:avLst/>
            <a:gdLst/>
            <a:ahLst/>
            <a:cxnLst/>
            <a:rect l="l" t="t" r="r" b="b"/>
            <a:pathLst>
              <a:path w="0" h="64135">
                <a:moveTo>
                  <a:pt x="0" y="6400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947635" y="544675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506992" y="5686068"/>
            <a:ext cx="0" cy="83820"/>
          </a:xfrm>
          <a:custGeom>
            <a:avLst/>
            <a:gdLst/>
            <a:ahLst/>
            <a:cxnLst/>
            <a:rect l="l" t="t" r="r" b="b"/>
            <a:pathLst>
              <a:path w="0" h="83820">
                <a:moveTo>
                  <a:pt x="0" y="8379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477987" y="5686068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182611" y="4930115"/>
            <a:ext cx="0" cy="1292860"/>
          </a:xfrm>
          <a:custGeom>
            <a:avLst/>
            <a:gdLst/>
            <a:ahLst/>
            <a:cxnLst/>
            <a:rect l="l" t="t" r="r" b="b"/>
            <a:pathLst>
              <a:path w="0" h="1292860">
                <a:moveTo>
                  <a:pt x="0" y="1292376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142964" y="6222491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0" y="0"/>
                </a:moveTo>
                <a:lnTo>
                  <a:pt x="3964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142964" y="5576340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0" y="0"/>
                </a:moveTo>
                <a:lnTo>
                  <a:pt x="3964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142964" y="4930115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 h="0">
                <a:moveTo>
                  <a:pt x="0" y="0"/>
                </a:moveTo>
                <a:lnTo>
                  <a:pt x="3964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182611" y="6222491"/>
            <a:ext cx="1588135" cy="0"/>
          </a:xfrm>
          <a:custGeom>
            <a:avLst/>
            <a:gdLst/>
            <a:ahLst/>
            <a:cxnLst/>
            <a:rect l="l" t="t" r="r" b="b"/>
            <a:pathLst>
              <a:path w="1588134" h="0">
                <a:moveTo>
                  <a:pt x="0" y="0"/>
                </a:moveTo>
                <a:lnTo>
                  <a:pt x="158798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182611" y="6222491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711464" y="6222491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8241817" y="6222491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8770595" y="6222491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6988818" y="6132710"/>
            <a:ext cx="8953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924309" y="5485915"/>
            <a:ext cx="15367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latin typeface="Calibri"/>
                <a:cs typeface="Calibri"/>
              </a:rPr>
              <a:t>10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924309" y="4838834"/>
            <a:ext cx="15367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latin typeface="Calibri"/>
                <a:cs typeface="Calibri"/>
              </a:rPr>
              <a:t>20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348220" y="6297872"/>
            <a:ext cx="20066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WT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795418" y="6297872"/>
            <a:ext cx="94678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90220" algn="l"/>
              </a:tabLst>
            </a:pPr>
            <a:r>
              <a:rPr dirty="0" sz="1000" spc="-5">
                <a:latin typeface="Calibri"/>
                <a:cs typeface="Calibri"/>
              </a:rPr>
              <a:t>5</a:t>
            </a:r>
            <a:r>
              <a:rPr dirty="0" sz="1000">
                <a:latin typeface="Calibri"/>
                <a:cs typeface="Calibri"/>
              </a:rPr>
              <a:t>X</a:t>
            </a:r>
            <a:r>
              <a:rPr dirty="0" sz="1000" spc="-10">
                <a:latin typeface="Calibri"/>
                <a:cs typeface="Calibri"/>
              </a:rPr>
              <a:t>FA</a:t>
            </a:r>
            <a:r>
              <a:rPr dirty="0" sz="1000" spc="-5">
                <a:latin typeface="Calibri"/>
                <a:cs typeface="Calibri"/>
              </a:rPr>
              <a:t>D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">
                <a:latin typeface="Calibri"/>
                <a:cs typeface="Calibri"/>
              </a:rPr>
              <a:t>5</a:t>
            </a:r>
            <a:r>
              <a:rPr dirty="0" sz="1000">
                <a:latin typeface="Calibri"/>
                <a:cs typeface="Calibri"/>
              </a:rPr>
              <a:t>X</a:t>
            </a:r>
            <a:r>
              <a:rPr dirty="0" sz="1000" spc="-10">
                <a:latin typeface="Calibri"/>
                <a:cs typeface="Calibri"/>
              </a:rPr>
              <a:t>+</a:t>
            </a:r>
            <a:r>
              <a:rPr dirty="0" sz="1000">
                <a:latin typeface="Calibri"/>
                <a:cs typeface="Calibri"/>
              </a:rPr>
              <a:t>T</a:t>
            </a:r>
            <a:r>
              <a:rPr dirty="0" sz="1000" spc="-10">
                <a:latin typeface="Calibri"/>
                <a:cs typeface="Calibri"/>
              </a:rPr>
              <a:t>FP5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8026438" y="5065419"/>
            <a:ext cx="503555" cy="103505"/>
          </a:xfrm>
          <a:custGeom>
            <a:avLst/>
            <a:gdLst/>
            <a:ahLst/>
            <a:cxnLst/>
            <a:rect l="l" t="t" r="r" b="b"/>
            <a:pathLst>
              <a:path w="503554" h="103504">
                <a:moveTo>
                  <a:pt x="0" y="48006"/>
                </a:moveTo>
                <a:lnTo>
                  <a:pt x="0" y="0"/>
                </a:lnTo>
                <a:lnTo>
                  <a:pt x="503267" y="0"/>
                </a:lnTo>
                <a:lnTo>
                  <a:pt x="503267" y="103511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502945" y="5097494"/>
            <a:ext cx="447675" cy="386080"/>
          </a:xfrm>
          <a:custGeom>
            <a:avLst/>
            <a:gdLst/>
            <a:ahLst/>
            <a:cxnLst/>
            <a:rect l="l" t="t" r="r" b="b"/>
            <a:pathLst>
              <a:path w="447675" h="386079">
                <a:moveTo>
                  <a:pt x="15416" y="385761"/>
                </a:moveTo>
                <a:lnTo>
                  <a:pt x="0" y="385761"/>
                </a:lnTo>
                <a:lnTo>
                  <a:pt x="0" y="0"/>
                </a:lnTo>
                <a:lnTo>
                  <a:pt x="447269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7163545" y="4637914"/>
            <a:ext cx="1645285" cy="560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Activated</a:t>
            </a:r>
            <a:r>
              <a:rPr dirty="0" sz="1600" spc="-6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microglia</a:t>
            </a:r>
            <a:endParaRPr sz="1600">
              <a:latin typeface="Calibri"/>
              <a:cs typeface="Calibri"/>
            </a:endParaRPr>
          </a:p>
          <a:p>
            <a:pPr algn="ctr" marL="18415">
              <a:lnSpc>
                <a:spcPct val="100000"/>
              </a:lnSpc>
              <a:spcBef>
                <a:spcPts val="250"/>
              </a:spcBef>
              <a:tabLst>
                <a:tab pos="627380" algn="l"/>
              </a:tabLst>
            </a:pPr>
            <a:r>
              <a:rPr dirty="0" sz="1800">
                <a:latin typeface="Arial"/>
                <a:cs typeface="Arial"/>
              </a:rPr>
              <a:t>٭٭	</a:t>
            </a:r>
            <a:r>
              <a:rPr dirty="0" baseline="3086" sz="2700">
                <a:latin typeface="Arial"/>
                <a:cs typeface="Arial"/>
              </a:rPr>
              <a:t>٭</a:t>
            </a:r>
            <a:endParaRPr baseline="3086" sz="27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129756" y="4292366"/>
            <a:ext cx="55753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5">
                <a:latin typeface="Calibri"/>
                <a:cs typeface="Calibri"/>
              </a:rPr>
              <a:t>5</a:t>
            </a:r>
            <a:r>
              <a:rPr dirty="0" sz="1600" spc="-5">
                <a:latin typeface="Calibri"/>
                <a:cs typeface="Calibri"/>
              </a:rPr>
              <a:t>X</a:t>
            </a:r>
            <a:r>
              <a:rPr dirty="0" sz="1600" spc="-95">
                <a:latin typeface="Calibri"/>
                <a:cs typeface="Calibri"/>
              </a:rPr>
              <a:t>F</a:t>
            </a:r>
            <a:r>
              <a:rPr dirty="0" sz="1600" spc="-5">
                <a:latin typeface="Calibri"/>
                <a:cs typeface="Calibri"/>
              </a:rPr>
              <a:t>AD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931775" y="4291725"/>
            <a:ext cx="105791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5">
                <a:latin typeface="Calibri"/>
                <a:cs typeface="Calibri"/>
              </a:rPr>
              <a:t>5XFAD+TFP5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695067" y="4568178"/>
            <a:ext cx="11176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Calibri"/>
                <a:cs typeface="Calibri"/>
              </a:rPr>
              <a:t>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695067" y="2290968"/>
            <a:ext cx="1966595" cy="333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19097" sz="2400" spc="-7" b="1">
                <a:latin typeface="Calibri"/>
                <a:cs typeface="Calibri"/>
              </a:rPr>
              <a:t>H  </a:t>
            </a:r>
            <a:r>
              <a:rPr dirty="0" sz="1600" spc="-10" b="1">
                <a:latin typeface="Calibri"/>
                <a:cs typeface="Calibri"/>
              </a:rPr>
              <a:t>Activated</a:t>
            </a:r>
            <a:r>
              <a:rPr dirty="0" sz="1600" spc="5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astrocytes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95262" y="4514906"/>
            <a:ext cx="6400800" cy="20970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274121" y="6287183"/>
            <a:ext cx="8001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541865" y="6325330"/>
            <a:ext cx="13652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417461" y="6313758"/>
            <a:ext cx="9271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74121" y="4292366"/>
            <a:ext cx="1077595" cy="494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ts val="1855"/>
              </a:lnSpc>
            </a:pPr>
            <a:r>
              <a:rPr dirty="0" sz="1600" spc="-15">
                <a:latin typeface="Calibri"/>
                <a:cs typeface="Calibri"/>
              </a:rPr>
              <a:t>WT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855"/>
              </a:lnSpc>
            </a:pPr>
            <a:r>
              <a:rPr dirty="0" sz="1600" spc="-20" b="1">
                <a:solidFill>
                  <a:srgbClr val="FF0000"/>
                </a:solidFill>
                <a:latin typeface="Calibri"/>
                <a:cs typeface="Calibri"/>
              </a:rPr>
              <a:t>OX42/</a:t>
            </a:r>
            <a:r>
              <a:rPr dirty="0" sz="1600" spc="-20" b="1">
                <a:solidFill>
                  <a:srgbClr val="3265FF"/>
                </a:solidFill>
                <a:latin typeface="Calibri"/>
                <a:cs typeface="Calibri"/>
              </a:rPr>
              <a:t>DAPI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722702" y="2819529"/>
            <a:ext cx="165735" cy="10064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>
                <a:latin typeface="Calibri"/>
                <a:cs typeface="Calibri"/>
              </a:rPr>
              <a:t>Relati</a:t>
            </a:r>
            <a:r>
              <a:rPr dirty="0" sz="1100" spc="5">
                <a:latin typeface="Calibri"/>
                <a:cs typeface="Calibri"/>
              </a:rPr>
              <a:t>v</a:t>
            </a:r>
            <a:r>
              <a:rPr dirty="0" sz="1100">
                <a:latin typeface="Calibri"/>
                <a:cs typeface="Calibri"/>
              </a:rPr>
              <a:t>e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>
                <a:latin typeface="Calibri"/>
                <a:cs typeface="Calibri"/>
              </a:rPr>
              <a:t>i</a:t>
            </a:r>
            <a:r>
              <a:rPr dirty="0" sz="1100" spc="-10">
                <a:latin typeface="Calibri"/>
                <a:cs typeface="Calibri"/>
              </a:rPr>
              <a:t>n</a:t>
            </a:r>
            <a:r>
              <a:rPr dirty="0" sz="1100">
                <a:latin typeface="Calibri"/>
                <a:cs typeface="Calibri"/>
              </a:rPr>
              <a:t>te</a:t>
            </a:r>
            <a:r>
              <a:rPr dirty="0" sz="1100" spc="-5">
                <a:latin typeface="Calibri"/>
                <a:cs typeface="Calibri"/>
              </a:rPr>
              <a:t>ns</a:t>
            </a:r>
            <a:r>
              <a:rPr dirty="0" sz="1100">
                <a:latin typeface="Calibri"/>
                <a:cs typeface="Calibri"/>
              </a:rPr>
              <a:t>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770632" y="5010736"/>
            <a:ext cx="165735" cy="10064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50"/>
              </a:lnSpc>
            </a:pPr>
            <a:r>
              <a:rPr dirty="0" sz="1100">
                <a:latin typeface="Calibri"/>
                <a:cs typeface="Calibri"/>
              </a:rPr>
              <a:t>Relati</a:t>
            </a:r>
            <a:r>
              <a:rPr dirty="0" sz="1100" spc="5">
                <a:latin typeface="Calibri"/>
                <a:cs typeface="Calibri"/>
              </a:rPr>
              <a:t>v</a:t>
            </a:r>
            <a:r>
              <a:rPr dirty="0" sz="1100">
                <a:latin typeface="Calibri"/>
                <a:cs typeface="Calibri"/>
              </a:rPr>
              <a:t>e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>
                <a:latin typeface="Calibri"/>
                <a:cs typeface="Calibri"/>
              </a:rPr>
              <a:t>i</a:t>
            </a:r>
            <a:r>
              <a:rPr dirty="0" sz="1100" spc="-10">
                <a:latin typeface="Calibri"/>
                <a:cs typeface="Calibri"/>
              </a:rPr>
              <a:t>n</a:t>
            </a:r>
            <a:r>
              <a:rPr dirty="0" sz="1100">
                <a:latin typeface="Calibri"/>
                <a:cs typeface="Calibri"/>
              </a:rPr>
              <a:t>te</a:t>
            </a:r>
            <a:r>
              <a:rPr dirty="0" sz="1100" spc="-5">
                <a:latin typeface="Calibri"/>
                <a:cs typeface="Calibri"/>
              </a:rPr>
              <a:t>ns</a:t>
            </a:r>
            <a:r>
              <a:rPr dirty="0" sz="1100">
                <a:latin typeface="Calibri"/>
                <a:cs typeface="Calibri"/>
              </a:rPr>
              <a:t>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0" name="object 80"/>
          <p:cNvSpPr txBox="1">
            <a:spLocks noGrp="1"/>
          </p:cNvSpPr>
          <p:nvPr>
            <p:ph type="title"/>
          </p:nvPr>
        </p:nvSpPr>
        <p:spPr>
          <a:xfrm>
            <a:off x="987352" y="1639090"/>
            <a:ext cx="5937250" cy="3251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24250" algn="l"/>
              </a:tabLst>
            </a:pPr>
            <a:r>
              <a:rPr dirty="0" sz="2000">
                <a:solidFill>
                  <a:srgbClr val="000000"/>
                </a:solidFill>
              </a:rPr>
              <a:t>Neuroinflammation</a:t>
            </a:r>
            <a:r>
              <a:rPr dirty="0" sz="2000" spc="509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is </a:t>
            </a:r>
            <a:r>
              <a:rPr dirty="0" sz="2000" spc="5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reduced	upon </a:t>
            </a:r>
            <a:r>
              <a:rPr dirty="0" sz="2000" spc="5">
                <a:solidFill>
                  <a:srgbClr val="000000"/>
                </a:solidFill>
              </a:rPr>
              <a:t>TFP5</a:t>
            </a:r>
            <a:r>
              <a:rPr dirty="0" sz="2000" spc="-140">
                <a:solidFill>
                  <a:srgbClr val="000000"/>
                </a:solidFill>
              </a:rPr>
              <a:t> </a:t>
            </a:r>
            <a:r>
              <a:rPr dirty="0" sz="2000">
                <a:solidFill>
                  <a:srgbClr val="000000"/>
                </a:solidFill>
              </a:rPr>
              <a:t>treatment</a:t>
            </a:r>
            <a:endParaRPr sz="2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2549" y="2971794"/>
            <a:ext cx="6438893" cy="23622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47800" y="990606"/>
            <a:ext cx="6019806" cy="19811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172736" y="990552"/>
            <a:ext cx="217804" cy="309245"/>
          </a:xfrm>
          <a:custGeom>
            <a:avLst/>
            <a:gdLst/>
            <a:ahLst/>
            <a:cxnLst/>
            <a:rect l="l" t="t" r="r" b="b"/>
            <a:pathLst>
              <a:path w="217804" h="309244">
                <a:moveTo>
                  <a:pt x="0" y="308681"/>
                </a:moveTo>
                <a:lnTo>
                  <a:pt x="217312" y="308681"/>
                </a:lnTo>
                <a:lnTo>
                  <a:pt x="217312" y="0"/>
                </a:lnTo>
                <a:lnTo>
                  <a:pt x="0" y="0"/>
                </a:lnTo>
                <a:lnTo>
                  <a:pt x="0" y="3086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252325" y="1032031"/>
            <a:ext cx="101600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J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47824" y="990690"/>
            <a:ext cx="234950" cy="347980"/>
          </a:xfrm>
          <a:custGeom>
            <a:avLst/>
            <a:gdLst/>
            <a:ahLst/>
            <a:cxnLst/>
            <a:rect l="l" t="t" r="r" b="b"/>
            <a:pathLst>
              <a:path w="234950" h="347980">
                <a:moveTo>
                  <a:pt x="0" y="347899"/>
                </a:moveTo>
                <a:lnTo>
                  <a:pt x="234528" y="347899"/>
                </a:lnTo>
                <a:lnTo>
                  <a:pt x="234528" y="0"/>
                </a:lnTo>
                <a:lnTo>
                  <a:pt x="0" y="0"/>
                </a:lnTo>
                <a:lnTo>
                  <a:pt x="0" y="3478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526780" y="1024931"/>
            <a:ext cx="7048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85587" y="103661"/>
            <a:ext cx="7659370" cy="5727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 indent="66675">
              <a:lnSpc>
                <a:spcPct val="100000"/>
              </a:lnSpc>
            </a:pP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P5-mod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treatment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inhibits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hyperphosphorylation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NF-M/H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and </a:t>
            </a:r>
            <a:r>
              <a:rPr dirty="0" sz="1800" spc="-50" b="1">
                <a:solidFill>
                  <a:srgbClr val="0000FF"/>
                </a:solidFill>
                <a:latin typeface="Calibri"/>
                <a:cs typeface="Calibri"/>
              </a:rPr>
              <a:t>Tau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1800" spc="-20" b="1">
                <a:solidFill>
                  <a:srgbClr val="0000FF"/>
                </a:solidFill>
                <a:latin typeface="Calibri"/>
                <a:cs typeface="Calibri"/>
              </a:rPr>
              <a:t>5XFAD 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mice </a:t>
            </a:r>
            <a:r>
              <a:rPr dirty="0" sz="1800" spc="-10" b="1">
                <a:solidFill>
                  <a:srgbClr val="0000FF"/>
                </a:solidFill>
                <a:latin typeface="Calibri"/>
                <a:cs typeface="Calibri"/>
              </a:rPr>
              <a:t>brain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; </a:t>
            </a:r>
            <a:r>
              <a:rPr dirty="0" sz="1800" spc="-15" b="1">
                <a:solidFill>
                  <a:srgbClr val="0000FF"/>
                </a:solidFill>
                <a:latin typeface="Calibri"/>
                <a:cs typeface="Calibri"/>
              </a:rPr>
              <a:t>Western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blots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and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ICC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using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p-NF-M/H </a:t>
            </a:r>
            <a:r>
              <a:rPr dirty="0" sz="1800" b="1">
                <a:solidFill>
                  <a:srgbClr val="0000FF"/>
                </a:solidFill>
                <a:latin typeface="Calibri"/>
                <a:cs typeface="Calibri"/>
              </a:rPr>
              <a:t>and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p-tau 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specific</a:t>
            </a:r>
            <a:r>
              <a:rPr dirty="0" sz="1800" spc="-9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antibodies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79792" y="4664939"/>
            <a:ext cx="314325" cy="173990"/>
          </a:xfrm>
          <a:custGeom>
            <a:avLst/>
            <a:gdLst/>
            <a:ahLst/>
            <a:cxnLst/>
            <a:rect l="l" t="t" r="r" b="b"/>
            <a:pathLst>
              <a:path w="314325" h="173989">
                <a:moveTo>
                  <a:pt x="0" y="173736"/>
                </a:moveTo>
                <a:lnTo>
                  <a:pt x="313968" y="173736"/>
                </a:lnTo>
                <a:lnTo>
                  <a:pt x="313968" y="0"/>
                </a:lnTo>
                <a:lnTo>
                  <a:pt x="0" y="0"/>
                </a:lnTo>
                <a:lnTo>
                  <a:pt x="0" y="1737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479792" y="4664939"/>
            <a:ext cx="314325" cy="173990"/>
          </a:xfrm>
          <a:custGeom>
            <a:avLst/>
            <a:gdLst/>
            <a:ahLst/>
            <a:cxnLst/>
            <a:rect l="l" t="t" r="r" b="b"/>
            <a:pathLst>
              <a:path w="314325" h="173989">
                <a:moveTo>
                  <a:pt x="0" y="173736"/>
                </a:moveTo>
                <a:lnTo>
                  <a:pt x="313968" y="173736"/>
                </a:lnTo>
                <a:lnTo>
                  <a:pt x="313968" y="0"/>
                </a:lnTo>
                <a:lnTo>
                  <a:pt x="0" y="0"/>
                </a:lnTo>
                <a:lnTo>
                  <a:pt x="0" y="173736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534424" y="4145302"/>
            <a:ext cx="314325" cy="693420"/>
          </a:xfrm>
          <a:custGeom>
            <a:avLst/>
            <a:gdLst/>
            <a:ahLst/>
            <a:cxnLst/>
            <a:rect l="l" t="t" r="r" b="b"/>
            <a:pathLst>
              <a:path w="314325" h="693420">
                <a:moveTo>
                  <a:pt x="0" y="693373"/>
                </a:moveTo>
                <a:lnTo>
                  <a:pt x="313897" y="693373"/>
                </a:lnTo>
                <a:lnTo>
                  <a:pt x="313897" y="0"/>
                </a:lnTo>
                <a:lnTo>
                  <a:pt x="0" y="0"/>
                </a:lnTo>
                <a:lnTo>
                  <a:pt x="0" y="693373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534424" y="4145302"/>
            <a:ext cx="314325" cy="693420"/>
          </a:xfrm>
          <a:custGeom>
            <a:avLst/>
            <a:gdLst/>
            <a:ahLst/>
            <a:cxnLst/>
            <a:rect l="l" t="t" r="r" b="b"/>
            <a:pathLst>
              <a:path w="314325" h="693420">
                <a:moveTo>
                  <a:pt x="0" y="693373"/>
                </a:moveTo>
                <a:lnTo>
                  <a:pt x="313897" y="693373"/>
                </a:lnTo>
                <a:lnTo>
                  <a:pt x="313897" y="0"/>
                </a:lnTo>
                <a:lnTo>
                  <a:pt x="0" y="0"/>
                </a:lnTo>
                <a:lnTo>
                  <a:pt x="0" y="69337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007071" y="3739895"/>
            <a:ext cx="314325" cy="1099185"/>
          </a:xfrm>
          <a:custGeom>
            <a:avLst/>
            <a:gdLst/>
            <a:ahLst/>
            <a:cxnLst/>
            <a:rect l="l" t="t" r="r" b="b"/>
            <a:pathLst>
              <a:path w="314325" h="1099185">
                <a:moveTo>
                  <a:pt x="0" y="1098779"/>
                </a:moveTo>
                <a:lnTo>
                  <a:pt x="313968" y="1098779"/>
                </a:lnTo>
                <a:lnTo>
                  <a:pt x="313968" y="0"/>
                </a:lnTo>
                <a:lnTo>
                  <a:pt x="0" y="0"/>
                </a:lnTo>
                <a:lnTo>
                  <a:pt x="0" y="1098779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636740" y="4596359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68580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609307" y="4596359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164092" y="3646956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5">
                <a:moveTo>
                  <a:pt x="0" y="92939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136660" y="364695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691372" y="4058436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5">
                <a:moveTo>
                  <a:pt x="0" y="86868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663940" y="405843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373136" y="3104387"/>
            <a:ext cx="0" cy="1734820"/>
          </a:xfrm>
          <a:custGeom>
            <a:avLst/>
            <a:gdLst/>
            <a:ahLst/>
            <a:cxnLst/>
            <a:rect l="l" t="t" r="r" b="b"/>
            <a:pathLst>
              <a:path w="0" h="1734820">
                <a:moveTo>
                  <a:pt x="0" y="1734287"/>
                </a:moveTo>
                <a:lnTo>
                  <a:pt x="0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325843" y="4838675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325843" y="4261103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325843" y="3681959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325843" y="3104387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29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373136" y="4838675"/>
            <a:ext cx="1582420" cy="0"/>
          </a:xfrm>
          <a:custGeom>
            <a:avLst/>
            <a:gdLst/>
            <a:ahLst/>
            <a:cxnLst/>
            <a:rect l="l" t="t" r="r" b="b"/>
            <a:pathLst>
              <a:path w="1582420" h="0">
                <a:moveTo>
                  <a:pt x="0" y="0"/>
                </a:moveTo>
                <a:lnTo>
                  <a:pt x="158191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373136" y="4838675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900416" y="4838675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427695" y="4838675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955048" y="4838675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0"/>
                </a:moveTo>
                <a:lnTo>
                  <a:pt x="0" y="411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7143122" y="4731360"/>
            <a:ext cx="10287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65613" y="4152932"/>
            <a:ext cx="18097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65613" y="3574431"/>
            <a:ext cx="18097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65613" y="2995929"/>
            <a:ext cx="18097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536314" y="4914428"/>
            <a:ext cx="205104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b="1">
                <a:latin typeface="Calibri"/>
                <a:cs typeface="Calibri"/>
              </a:rPr>
              <a:t>WT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77868" y="4914428"/>
            <a:ext cx="953769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89584" algn="l"/>
              </a:tabLst>
            </a:pPr>
            <a:r>
              <a:rPr dirty="0" sz="1000" spc="-5" b="1">
                <a:latin typeface="Calibri"/>
                <a:cs typeface="Calibri"/>
              </a:rPr>
              <a:t>5XFAD</a:t>
            </a:r>
            <a:r>
              <a:rPr dirty="0" sz="1000" spc="-5" b="1">
                <a:latin typeface="Times New Roman"/>
                <a:cs typeface="Times New Roman"/>
              </a:rPr>
              <a:t>	</a:t>
            </a:r>
            <a:r>
              <a:rPr dirty="0" sz="1000" spc="-5" b="1">
                <a:latin typeface="Calibri"/>
                <a:cs typeface="Calibri"/>
              </a:rPr>
              <a:t>5X+TFP5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84944" y="3421230"/>
            <a:ext cx="177800" cy="11106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b="1">
                <a:latin typeface="Calibri"/>
                <a:cs typeface="Calibri"/>
              </a:rPr>
              <a:t>CC3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Calibri"/>
                <a:cs typeface="Calibri"/>
              </a:rPr>
              <a:t>posit</a:t>
            </a:r>
            <a:r>
              <a:rPr dirty="0" sz="1200" spc="5" b="1">
                <a:latin typeface="Calibri"/>
                <a:cs typeface="Calibri"/>
              </a:rPr>
              <a:t>i</a:t>
            </a:r>
            <a:r>
              <a:rPr dirty="0" sz="1200" spc="-20" b="1">
                <a:latin typeface="Calibri"/>
                <a:cs typeface="Calibri"/>
              </a:rPr>
              <a:t>v</a:t>
            </a:r>
            <a:r>
              <a:rPr dirty="0" sz="1200" b="1">
                <a:latin typeface="Calibri"/>
                <a:cs typeface="Calibri"/>
              </a:rPr>
              <a:t>e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Calibri"/>
                <a:cs typeface="Calibri"/>
              </a:rPr>
              <a:t>cel</a:t>
            </a:r>
            <a:r>
              <a:rPr dirty="0" sz="1200" spc="5" b="1">
                <a:latin typeface="Calibri"/>
                <a:cs typeface="Calibri"/>
              </a:rPr>
              <a:t>l</a:t>
            </a:r>
            <a:r>
              <a:rPr dirty="0" sz="1200" b="1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17442" y="2808709"/>
            <a:ext cx="1427480" cy="299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Apoptotic</a:t>
            </a:r>
            <a:r>
              <a:rPr dirty="0" sz="1800" spc="-9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cells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685166" y="3412997"/>
            <a:ext cx="484505" cy="1078230"/>
          </a:xfrm>
          <a:custGeom>
            <a:avLst/>
            <a:gdLst/>
            <a:ahLst/>
            <a:cxnLst/>
            <a:rect l="l" t="t" r="r" b="b"/>
            <a:pathLst>
              <a:path w="484504" h="1078229">
                <a:moveTo>
                  <a:pt x="0" y="1077986"/>
                </a:moveTo>
                <a:lnTo>
                  <a:pt x="0" y="0"/>
                </a:lnTo>
                <a:lnTo>
                  <a:pt x="484138" y="0"/>
                </a:lnTo>
                <a:lnTo>
                  <a:pt x="484138" y="87361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7759974" y="3240051"/>
            <a:ext cx="38671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٭٭٭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216889" y="3533790"/>
            <a:ext cx="478155" cy="376555"/>
          </a:xfrm>
          <a:custGeom>
            <a:avLst/>
            <a:gdLst/>
            <a:ahLst/>
            <a:cxnLst/>
            <a:rect l="l" t="t" r="r" b="b"/>
            <a:pathLst>
              <a:path w="478154" h="376554">
                <a:moveTo>
                  <a:pt x="0" y="61941"/>
                </a:moveTo>
                <a:lnTo>
                  <a:pt x="0" y="0"/>
                </a:lnTo>
                <a:lnTo>
                  <a:pt x="477920" y="0"/>
                </a:lnTo>
                <a:lnTo>
                  <a:pt x="477920" y="376275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8404054" y="3353424"/>
            <a:ext cx="14605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٭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651625" y="2947804"/>
            <a:ext cx="2209921" cy="2209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403610" y="2947804"/>
            <a:ext cx="2209921" cy="22095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55574" y="2947804"/>
            <a:ext cx="2209921" cy="22095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226901" y="4877156"/>
            <a:ext cx="14859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586" y="4877156"/>
            <a:ext cx="63119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98145" algn="l"/>
              </a:tabLst>
            </a:pPr>
            <a:r>
              <a:rPr dirty="0" sz="1600" spc="-5" b="1" u="heavy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 b="1" u="heavy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600" spc="-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31250" y="4877156"/>
            <a:ext cx="13271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05827" y="2980197"/>
            <a:ext cx="836294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5" b="1">
                <a:solidFill>
                  <a:srgbClr val="FF0000"/>
                </a:solidFill>
                <a:latin typeface="Calibri"/>
                <a:cs typeface="Calibri"/>
              </a:rPr>
              <a:t>CC3/</a:t>
            </a:r>
            <a:r>
              <a:rPr dirty="0" sz="1600" spc="-15" b="1">
                <a:solidFill>
                  <a:srgbClr val="0065FF"/>
                </a:solidFill>
                <a:latin typeface="Calibri"/>
                <a:cs typeface="Calibri"/>
              </a:rPr>
              <a:t>DAPI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33073" y="2679943"/>
            <a:ext cx="31115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latin typeface="Calibri"/>
                <a:cs typeface="Calibri"/>
              </a:rPr>
              <a:t>WT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43419" y="2679943"/>
            <a:ext cx="57086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5</a:t>
            </a:r>
            <a:r>
              <a:rPr dirty="0" sz="1600" spc="-5" b="1">
                <a:latin typeface="Calibri"/>
                <a:cs typeface="Calibri"/>
              </a:rPr>
              <a:t>X</a:t>
            </a:r>
            <a:r>
              <a:rPr dirty="0" sz="1600" spc="-110" b="1">
                <a:latin typeface="Calibri"/>
                <a:cs typeface="Calibri"/>
              </a:rPr>
              <a:t>F</a:t>
            </a:r>
            <a:r>
              <a:rPr dirty="0" sz="1600" spc="-5" b="1">
                <a:latin typeface="Calibri"/>
                <a:cs typeface="Calibri"/>
              </a:rPr>
              <a:t>AD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208519" y="2679943"/>
            <a:ext cx="132715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5" b="1">
                <a:latin typeface="Calibri"/>
                <a:cs typeface="Calibri"/>
              </a:rPr>
              <a:t>5XFAD+P5-mod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136418" y="1926618"/>
            <a:ext cx="5137150" cy="393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0">
                <a:latin typeface="Calibri"/>
                <a:cs typeface="Calibri"/>
              </a:rPr>
              <a:t>Cleaved </a:t>
            </a:r>
            <a:r>
              <a:rPr dirty="0" sz="2400" spc="-5">
                <a:latin typeface="Calibri"/>
                <a:cs typeface="Calibri"/>
              </a:rPr>
              <a:t>caspase </a:t>
            </a:r>
            <a:r>
              <a:rPr dirty="0" sz="2400">
                <a:latin typeface="Calibri"/>
                <a:cs typeface="Calibri"/>
              </a:rPr>
              <a:t>3 </a:t>
            </a:r>
            <a:r>
              <a:rPr dirty="0" sz="2400" spc="-10">
                <a:latin typeface="Calibri"/>
                <a:cs typeface="Calibri"/>
              </a:rPr>
              <a:t>(apoptotic </a:t>
            </a:r>
            <a:r>
              <a:rPr dirty="0" sz="2400">
                <a:latin typeface="Calibri"/>
                <a:cs typeface="Calibri"/>
              </a:rPr>
              <a:t>cell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marker)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425283" y="579746"/>
            <a:ext cx="8064500" cy="7531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05075" marR="5080" indent="-2492375">
              <a:lnSpc>
                <a:spcPct val="100000"/>
              </a:lnSpc>
            </a:pPr>
            <a:r>
              <a:rPr dirty="0" spc="-5" b="1">
                <a:latin typeface="Arial"/>
                <a:cs typeface="Arial"/>
              </a:rPr>
              <a:t>Neuronal </a:t>
            </a:r>
            <a:r>
              <a:rPr dirty="0" b="1">
                <a:latin typeface="Arial"/>
                <a:cs typeface="Arial"/>
              </a:rPr>
              <a:t>cell loss is </a:t>
            </a:r>
            <a:r>
              <a:rPr dirty="0" spc="-5" b="1">
                <a:latin typeface="Arial"/>
                <a:cs typeface="Arial"/>
              </a:rPr>
              <a:t>reduced upon </a:t>
            </a:r>
            <a:r>
              <a:rPr dirty="0" b="1">
                <a:latin typeface="Arial"/>
                <a:cs typeface="Arial"/>
              </a:rPr>
              <a:t>P5-modified </a:t>
            </a:r>
            <a:r>
              <a:rPr dirty="0" spc="-5" b="1">
                <a:latin typeface="Arial"/>
                <a:cs typeface="Arial"/>
              </a:rPr>
              <a:t>peptide  </a:t>
            </a:r>
            <a:r>
              <a:rPr dirty="0" spc="-5" b="1">
                <a:latin typeface="Arial"/>
                <a:cs typeface="Arial"/>
              </a:rPr>
              <a:t>treatment </a:t>
            </a:r>
            <a:r>
              <a:rPr dirty="0" b="1">
                <a:latin typeface="Arial"/>
                <a:cs typeface="Arial"/>
              </a:rPr>
              <a:t>of </a:t>
            </a:r>
            <a:r>
              <a:rPr dirty="0" spc="-5" b="1">
                <a:latin typeface="Arial"/>
                <a:cs typeface="Arial"/>
              </a:rPr>
              <a:t>AD</a:t>
            </a:r>
            <a:r>
              <a:rPr dirty="0" spc="-135" b="1">
                <a:latin typeface="Arial"/>
                <a:cs typeface="Arial"/>
              </a:rPr>
              <a:t> </a:t>
            </a:r>
            <a:r>
              <a:rPr dirty="0" b="1">
                <a:latin typeface="Arial"/>
                <a:cs typeface="Arial"/>
              </a:rPr>
              <a:t>mice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7913" y="2157345"/>
            <a:ext cx="8644890" cy="1665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Since </a:t>
            </a:r>
            <a:r>
              <a:rPr dirty="0" sz="1800">
                <a:latin typeface="Arial"/>
                <a:cs typeface="Arial"/>
              </a:rPr>
              <a:t>it </a:t>
            </a:r>
            <a:r>
              <a:rPr dirty="0" sz="1800" spc="-5">
                <a:latin typeface="Arial"/>
                <a:cs typeface="Arial"/>
              </a:rPr>
              <a:t>is </a:t>
            </a:r>
            <a:r>
              <a:rPr dirty="0" sz="1800" spc="-15">
                <a:latin typeface="Arial"/>
                <a:cs typeface="Arial"/>
              </a:rPr>
              <a:t>well </a:t>
            </a:r>
            <a:r>
              <a:rPr dirty="0" sz="1800" spc="-5">
                <a:latin typeface="Arial"/>
                <a:cs typeface="Arial"/>
              </a:rPr>
              <a:t>documented that deregulation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Cdk5 activity is associated </a:t>
            </a:r>
            <a:r>
              <a:rPr dirty="0" sz="1800" spc="-15">
                <a:latin typeface="Arial"/>
                <a:cs typeface="Arial"/>
              </a:rPr>
              <a:t>with </a:t>
            </a:r>
            <a:r>
              <a:rPr dirty="0" sz="1800" spc="-5">
                <a:latin typeface="Arial"/>
                <a:cs typeface="Arial"/>
              </a:rPr>
              <a:t>ALS  </a:t>
            </a:r>
            <a:r>
              <a:rPr dirty="0" sz="1800" spc="-20">
                <a:latin typeface="Arial"/>
                <a:cs typeface="Arial"/>
              </a:rPr>
              <a:t>pathology, </a:t>
            </a:r>
            <a:r>
              <a:rPr dirty="0" sz="1800" spc="-5">
                <a:latin typeface="Arial"/>
                <a:cs typeface="Arial"/>
              </a:rPr>
              <a:t>and expression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p25 and Cdk5 hyperactivity have been demonstrated in  </a:t>
            </a:r>
            <a:r>
              <a:rPr dirty="0" sz="1800" spc="-5">
                <a:latin typeface="Arial"/>
                <a:cs typeface="Arial"/>
              </a:rPr>
              <a:t>ALS brain and spinal cords </a:t>
            </a:r>
            <a:r>
              <a:rPr dirty="0" sz="1800" spc="-10">
                <a:latin typeface="Arial"/>
                <a:cs typeface="Arial"/>
              </a:rPr>
              <a:t>(Nguyen </a:t>
            </a:r>
            <a:r>
              <a:rPr dirty="0" sz="1800">
                <a:latin typeface="Arial"/>
                <a:cs typeface="Arial"/>
              </a:rPr>
              <a:t>et </a:t>
            </a:r>
            <a:r>
              <a:rPr dirty="0" sz="1800" spc="-5">
                <a:latin typeface="Arial"/>
                <a:cs typeface="Arial"/>
              </a:rPr>
              <a:t>al.,2001; Cruz </a:t>
            </a:r>
            <a:r>
              <a:rPr dirty="0" sz="1800">
                <a:latin typeface="Arial"/>
                <a:cs typeface="Arial"/>
              </a:rPr>
              <a:t>et </a:t>
            </a:r>
            <a:r>
              <a:rPr dirty="0" sz="1800" spc="-5">
                <a:latin typeface="Arial"/>
                <a:cs typeface="Arial"/>
              </a:rPr>
              <a:t>al., 2004 </a:t>
            </a:r>
            <a:r>
              <a:rPr dirty="0" sz="1800">
                <a:latin typeface="Arial"/>
                <a:cs typeface="Arial"/>
              </a:rPr>
              <a:t>), </a:t>
            </a:r>
            <a:r>
              <a:rPr dirty="0" sz="1800" spc="-25">
                <a:latin typeface="Arial"/>
                <a:cs typeface="Arial"/>
              </a:rPr>
              <a:t>we </a:t>
            </a:r>
            <a:r>
              <a:rPr dirty="0" sz="1800" spc="-5">
                <a:latin typeface="Arial"/>
                <a:cs typeface="Arial"/>
              </a:rPr>
              <a:t>asked </a:t>
            </a:r>
            <a:r>
              <a:rPr dirty="0" sz="1800">
                <a:latin typeface="Arial"/>
                <a:cs typeface="Arial"/>
              </a:rPr>
              <a:t>the  </a:t>
            </a:r>
            <a:r>
              <a:rPr dirty="0" sz="1800" spc="-10">
                <a:latin typeface="Arial"/>
                <a:cs typeface="Arial"/>
              </a:rPr>
              <a:t>following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question: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917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Can </a:t>
            </a:r>
            <a:r>
              <a:rPr dirty="0" sz="1800" b="1">
                <a:latin typeface="Arial"/>
                <a:cs typeface="Arial"/>
              </a:rPr>
              <a:t>TFP5 </a:t>
            </a:r>
            <a:r>
              <a:rPr dirty="0" sz="1800" spc="-5" b="1">
                <a:latin typeface="Arial"/>
                <a:cs typeface="Arial"/>
              </a:rPr>
              <a:t>ameliorate </a:t>
            </a:r>
            <a:r>
              <a:rPr dirty="0" sz="1800" spc="-20" b="1">
                <a:latin typeface="Arial"/>
                <a:cs typeface="Arial"/>
              </a:rPr>
              <a:t>ALS </a:t>
            </a:r>
            <a:r>
              <a:rPr dirty="0" sz="1800" spc="-5" b="1">
                <a:latin typeface="Arial"/>
                <a:cs typeface="Arial"/>
              </a:rPr>
              <a:t>pathology?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3124"/>
            <a:ext cx="6118232" cy="20954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4787" y="3428932"/>
            <a:ext cx="6086465" cy="22590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540502" y="1047628"/>
            <a:ext cx="2603497" cy="18780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569068" y="3817936"/>
            <a:ext cx="2574932" cy="18224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8485" rIns="0" bIns="0" rtlCol="0" vert="horz">
            <a:spAutoFit/>
          </a:bodyPr>
          <a:lstStyle/>
          <a:p>
            <a:pPr marL="789940">
              <a:lnSpc>
                <a:spcPct val="100000"/>
              </a:lnSpc>
              <a:tabLst>
                <a:tab pos="6798309" algn="l"/>
              </a:tabLst>
            </a:pPr>
            <a:r>
              <a:rPr dirty="0" sz="2000" b="1">
                <a:latin typeface="Arial"/>
                <a:cs typeface="Arial"/>
              </a:rPr>
              <a:t>Cdk5 </a:t>
            </a:r>
            <a:r>
              <a:rPr dirty="0" sz="2000" spc="-5" b="1">
                <a:latin typeface="Arial"/>
                <a:cs typeface="Arial"/>
              </a:rPr>
              <a:t>activity </a:t>
            </a:r>
            <a:r>
              <a:rPr dirty="0" sz="2000" b="1">
                <a:latin typeface="Arial"/>
                <a:cs typeface="Arial"/>
              </a:rPr>
              <a:t>is </a:t>
            </a:r>
            <a:r>
              <a:rPr dirty="0" sz="2000" spc="-5" b="1">
                <a:latin typeface="Arial"/>
                <a:cs typeface="Arial"/>
              </a:rPr>
              <a:t>elevated </a:t>
            </a:r>
            <a:r>
              <a:rPr dirty="0" sz="2000" b="1">
                <a:latin typeface="Arial"/>
                <a:cs typeface="Arial"/>
              </a:rPr>
              <a:t>brain and spinal </a:t>
            </a:r>
            <a:r>
              <a:rPr dirty="0" sz="2000" spc="35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cord</a:t>
            </a:r>
            <a:r>
              <a:rPr dirty="0" sz="2000" spc="12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of	ALS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patients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7687" rIns="0" bIns="0" rtlCol="0" vert="horz">
            <a:spAutoFit/>
          </a:bodyPr>
          <a:lstStyle/>
          <a:p>
            <a:pPr marL="2057400">
              <a:lnSpc>
                <a:spcPct val="100000"/>
              </a:lnSpc>
            </a:pPr>
            <a:r>
              <a:rPr dirty="0" sz="2000" b="1">
                <a:solidFill>
                  <a:srgbClr val="000000"/>
                </a:solidFill>
                <a:latin typeface="Calibri"/>
                <a:cs typeface="Calibri"/>
              </a:rPr>
              <a:t>TFP5 </a:t>
            </a:r>
            <a:r>
              <a:rPr dirty="0" sz="2000" spc="-5" b="1">
                <a:solidFill>
                  <a:srgbClr val="000000"/>
                </a:solidFill>
                <a:latin typeface="Calibri"/>
                <a:cs typeface="Calibri"/>
              </a:rPr>
              <a:t>Injection </a:t>
            </a:r>
            <a:r>
              <a:rPr dirty="0" sz="2000" spc="-5" b="1">
                <a:solidFill>
                  <a:srgbClr val="000000"/>
                </a:solidFill>
                <a:latin typeface="Calibri"/>
                <a:cs typeface="Calibri"/>
              </a:rPr>
              <a:t>paradigms </a:t>
            </a:r>
            <a:r>
              <a:rPr dirty="0" sz="2000" spc="-10" b="1">
                <a:solidFill>
                  <a:srgbClr val="000000"/>
                </a:solidFill>
                <a:latin typeface="Calibri"/>
                <a:cs typeface="Calibri"/>
              </a:rPr>
              <a:t>for </a:t>
            </a:r>
            <a:r>
              <a:rPr dirty="0" sz="2000" b="1">
                <a:solidFill>
                  <a:srgbClr val="000000"/>
                </a:solidFill>
                <a:latin typeface="Calibri"/>
                <a:cs typeface="Calibri"/>
              </a:rPr>
              <a:t>ALS</a:t>
            </a:r>
            <a:r>
              <a:rPr dirty="0" sz="2000" spc="-8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0000"/>
                </a:solidFill>
                <a:latin typeface="Calibri"/>
                <a:cs typeface="Calibri"/>
              </a:rPr>
              <a:t>mic</a:t>
            </a:r>
            <a:r>
              <a:rPr dirty="0" sz="2000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957" y="1159500"/>
            <a:ext cx="8932545" cy="5166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92150">
              <a:lnSpc>
                <a:spcPct val="100000"/>
              </a:lnSpc>
            </a:pP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Slow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ALS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(SOD1</a:t>
            </a:r>
            <a:r>
              <a:rPr dirty="0" sz="1800" spc="-1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Calibri"/>
                <a:cs typeface="Calibri"/>
              </a:rPr>
              <a:t>G37R)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1850">
              <a:latin typeface="Times New Roman"/>
              <a:cs typeface="Times New Roman"/>
            </a:endParaRPr>
          </a:p>
          <a:p>
            <a:pPr marL="978535" indent="-286385">
              <a:lnSpc>
                <a:spcPct val="100000"/>
              </a:lnSpc>
              <a:buFont typeface="Arial"/>
              <a:buChar char="•"/>
              <a:tabLst>
                <a:tab pos="979169" algn="l"/>
              </a:tabLst>
            </a:pPr>
            <a:r>
              <a:rPr dirty="0" sz="1800" spc="-5">
                <a:latin typeface="Calibri"/>
                <a:cs typeface="Calibri"/>
              </a:rPr>
              <a:t>Onset </a:t>
            </a:r>
            <a:r>
              <a:rPr dirty="0" sz="1800" spc="-5">
                <a:latin typeface="Calibri"/>
                <a:cs typeface="Calibri"/>
              </a:rPr>
              <a:t>140-150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days</a:t>
            </a:r>
            <a:endParaRPr sz="1800">
              <a:latin typeface="Calibri"/>
              <a:cs typeface="Calibri"/>
            </a:endParaRPr>
          </a:p>
          <a:p>
            <a:pPr marL="978535" indent="-286385">
              <a:lnSpc>
                <a:spcPct val="100000"/>
              </a:lnSpc>
              <a:buFont typeface="Arial"/>
              <a:buChar char="•"/>
              <a:tabLst>
                <a:tab pos="979169" algn="l"/>
              </a:tabLst>
            </a:pPr>
            <a:r>
              <a:rPr dirty="0" sz="1800" spc="-5">
                <a:latin typeface="Calibri"/>
                <a:cs typeface="Calibri"/>
              </a:rPr>
              <a:t>End </a:t>
            </a:r>
            <a:r>
              <a:rPr dirty="0" sz="1800" spc="-15">
                <a:latin typeface="Calibri"/>
                <a:cs typeface="Calibri"/>
              </a:rPr>
              <a:t>stage  </a:t>
            </a:r>
            <a:r>
              <a:rPr dirty="0" sz="1800">
                <a:latin typeface="Calibri"/>
                <a:cs typeface="Calibri"/>
              </a:rPr>
              <a:t>170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days</a:t>
            </a:r>
            <a:endParaRPr sz="1800">
              <a:latin typeface="Calibri"/>
              <a:cs typeface="Calibri"/>
            </a:endParaRPr>
          </a:p>
          <a:p>
            <a:pPr marL="939800" indent="-286385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940435" algn="l"/>
              </a:tabLst>
            </a:pPr>
            <a:r>
              <a:rPr dirty="0" sz="1800" spc="-5">
                <a:latin typeface="Calibri"/>
                <a:cs typeface="Calibri"/>
              </a:rPr>
              <a:t>G37R </a:t>
            </a:r>
            <a:r>
              <a:rPr dirty="0" sz="1800" spc="-5">
                <a:latin typeface="Calibri"/>
                <a:cs typeface="Calibri"/>
              </a:rPr>
              <a:t>(line </a:t>
            </a:r>
            <a:r>
              <a:rPr dirty="0" sz="1800" spc="-5">
                <a:latin typeface="Calibri"/>
                <a:cs typeface="Calibri"/>
              </a:rPr>
              <a:t>42) </a:t>
            </a:r>
            <a:r>
              <a:rPr dirty="0" sz="1800" spc="-5">
                <a:latin typeface="Calibri"/>
                <a:cs typeface="Calibri"/>
              </a:rPr>
              <a:t>mice </a:t>
            </a:r>
            <a:r>
              <a:rPr dirty="0" sz="1800" spc="-15">
                <a:latin typeface="Calibri"/>
                <a:cs typeface="Calibri"/>
              </a:rPr>
              <a:t>treated </a:t>
            </a:r>
            <a:r>
              <a:rPr dirty="0" sz="1800" spc="-5">
                <a:latin typeface="Calibri"/>
                <a:cs typeface="Calibri"/>
              </a:rPr>
              <a:t>with </a:t>
            </a:r>
            <a:r>
              <a:rPr dirty="0" sz="1800" spc="-5" b="1">
                <a:latin typeface="Calibri"/>
                <a:cs typeface="Calibri"/>
              </a:rPr>
              <a:t>TFP5 </a:t>
            </a:r>
            <a:r>
              <a:rPr dirty="0" sz="1800" spc="-5" b="1">
                <a:latin typeface="Calibri"/>
                <a:cs typeface="Calibri"/>
              </a:rPr>
              <a:t>(0.4mM)/ </a:t>
            </a:r>
            <a:r>
              <a:rPr dirty="0" sz="1800" b="1">
                <a:latin typeface="Calibri"/>
                <a:cs typeface="Calibri"/>
              </a:rPr>
              <a:t>once </a:t>
            </a:r>
            <a:r>
              <a:rPr dirty="0" sz="1800" b="1">
                <a:latin typeface="Calibri"/>
                <a:cs typeface="Calibri"/>
              </a:rPr>
              <a:t>a </a:t>
            </a:r>
            <a:r>
              <a:rPr dirty="0" sz="1800" spc="-5" b="1">
                <a:latin typeface="Calibri"/>
                <a:cs typeface="Calibri"/>
              </a:rPr>
              <a:t>week</a:t>
            </a:r>
            <a:r>
              <a:rPr dirty="0" sz="1800" spc="120" b="1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starting</a:t>
            </a:r>
            <a:endParaRPr sz="1800">
              <a:latin typeface="Calibri"/>
              <a:cs typeface="Calibri"/>
            </a:endParaRPr>
          </a:p>
          <a:p>
            <a:pPr algn="ctr" marR="79375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from </a:t>
            </a:r>
            <a:r>
              <a:rPr dirty="0" sz="1800" spc="-5">
                <a:latin typeface="Calibri"/>
                <a:cs typeface="Calibri"/>
              </a:rPr>
              <a:t>80 </a:t>
            </a:r>
            <a:r>
              <a:rPr dirty="0" sz="1800" spc="-15">
                <a:latin typeface="Calibri"/>
                <a:cs typeface="Calibri"/>
              </a:rPr>
              <a:t>days </a:t>
            </a:r>
            <a:r>
              <a:rPr dirty="0" sz="1800" spc="-5">
                <a:latin typeface="Calibri"/>
                <a:cs typeface="Calibri"/>
              </a:rPr>
              <a:t>carried </a:t>
            </a:r>
            <a:r>
              <a:rPr dirty="0" sz="1800" spc="-5">
                <a:latin typeface="Calibri"/>
                <a:cs typeface="Calibri"/>
              </a:rPr>
              <a:t>out </a:t>
            </a:r>
            <a:r>
              <a:rPr dirty="0" sz="1800" spc="-5">
                <a:latin typeface="Calibri"/>
                <a:cs typeface="Calibri"/>
              </a:rPr>
              <a:t>till 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>
                <a:latin typeface="Calibri"/>
                <a:cs typeface="Calibri"/>
              </a:rPr>
              <a:t>end </a:t>
            </a:r>
            <a:r>
              <a:rPr dirty="0" sz="1800" spc="-15">
                <a:latin typeface="Calibri"/>
                <a:cs typeface="Calibri"/>
              </a:rPr>
              <a:t>stage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5">
                <a:latin typeface="Calibri"/>
                <a:cs typeface="Calibri"/>
              </a:rPr>
              <a:t>mice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(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criteria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set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by</a:t>
            </a:r>
            <a:r>
              <a:rPr dirty="0" sz="1800" spc="21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0000"/>
                </a:solidFill>
                <a:latin typeface="Calibri"/>
                <a:cs typeface="Calibri"/>
              </a:rPr>
              <a:t>Vet.)</a:t>
            </a:r>
            <a:endParaRPr sz="1800">
              <a:latin typeface="Calibri"/>
              <a:cs typeface="Calibri"/>
            </a:endParaRPr>
          </a:p>
          <a:p>
            <a:pPr marL="414020">
              <a:lnSpc>
                <a:spcPct val="100000"/>
              </a:lnSpc>
              <a:spcBef>
                <a:spcPts val="1010"/>
              </a:spcBef>
            </a:pP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80 </a:t>
            </a:r>
            <a:r>
              <a:rPr dirty="0" sz="1600" spc="-15">
                <a:solidFill>
                  <a:srgbClr val="0000FF"/>
                </a:solidFill>
                <a:latin typeface="Calibri"/>
                <a:cs typeface="Calibri"/>
              </a:rPr>
              <a:t>days </a:t>
            </a:r>
            <a:r>
              <a:rPr dirty="0" sz="1600" spc="-15">
                <a:solidFill>
                  <a:srgbClr val="0000FF"/>
                </a:solidFill>
                <a:latin typeface="Calibri"/>
                <a:cs typeface="Calibri"/>
              </a:rPr>
              <a:t>were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chosen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dirty="0" sz="1600" spc="-20">
                <a:solidFill>
                  <a:srgbClr val="0000FF"/>
                </a:solidFill>
                <a:latin typeface="Calibri"/>
                <a:cs typeface="Calibri"/>
              </a:rPr>
              <a:t>make </a:t>
            </a:r>
            <a:r>
              <a:rPr dirty="0" sz="1600" spc="-15">
                <a:solidFill>
                  <a:srgbClr val="0000FF"/>
                </a:solidFill>
                <a:latin typeface="Calibri"/>
                <a:cs typeface="Calibri"/>
              </a:rPr>
              <a:t>sure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that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injections </a:t>
            </a:r>
            <a:r>
              <a:rPr dirty="0" sz="1600" spc="-15">
                <a:solidFill>
                  <a:srgbClr val="0000FF"/>
                </a:solidFill>
                <a:latin typeface="Calibri"/>
                <a:cs typeface="Calibri"/>
              </a:rPr>
              <a:t>are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given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well </a:t>
            </a:r>
            <a:r>
              <a:rPr dirty="0" sz="1600" spc="-20">
                <a:solidFill>
                  <a:srgbClr val="0000FF"/>
                </a:solidFill>
                <a:latin typeface="Calibri"/>
                <a:cs typeface="Calibri"/>
              </a:rPr>
              <a:t>before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onset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dirty="0" sz="1600" spc="2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disease.</a:t>
            </a:r>
            <a:endParaRPr sz="1600">
              <a:latin typeface="Calibri"/>
              <a:cs typeface="Calibri"/>
            </a:endParaRPr>
          </a:p>
          <a:p>
            <a:pPr marL="414020">
              <a:lnSpc>
                <a:spcPct val="100000"/>
              </a:lnSpc>
            </a:pPr>
            <a:r>
              <a:rPr dirty="0" sz="1600" spc="-40">
                <a:solidFill>
                  <a:srgbClr val="0000FF"/>
                </a:solidFill>
                <a:latin typeface="Calibri"/>
                <a:cs typeface="Calibri"/>
              </a:rPr>
              <a:t>We 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also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did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0.2mM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one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injection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per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week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which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did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not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show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any</a:t>
            </a:r>
            <a:r>
              <a:rPr dirty="0" sz="1600" spc="229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rescue.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marL="655320">
              <a:lnSpc>
                <a:spcPct val="100000"/>
              </a:lnSpc>
            </a:pPr>
            <a:r>
              <a:rPr dirty="0" sz="1800" spc="-20" b="1">
                <a:solidFill>
                  <a:srgbClr val="FF0000"/>
                </a:solidFill>
                <a:latin typeface="Calibri"/>
                <a:cs typeface="Calibri"/>
              </a:rPr>
              <a:t>Fast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ALS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(SOD1</a:t>
            </a:r>
            <a:r>
              <a:rPr dirty="0" sz="1800" spc="-6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Calibri"/>
                <a:cs typeface="Calibri"/>
              </a:rPr>
              <a:t>G93A)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1850">
              <a:latin typeface="Times New Roman"/>
              <a:cs typeface="Times New Roman"/>
            </a:endParaRPr>
          </a:p>
          <a:p>
            <a:pPr marL="942340" indent="-287020">
              <a:lnSpc>
                <a:spcPct val="100000"/>
              </a:lnSpc>
              <a:buFont typeface="Arial"/>
              <a:buChar char="•"/>
              <a:tabLst>
                <a:tab pos="942975" algn="l"/>
              </a:tabLst>
            </a:pPr>
            <a:r>
              <a:rPr dirty="0" sz="1800" spc="-5">
                <a:latin typeface="Calibri"/>
                <a:cs typeface="Calibri"/>
              </a:rPr>
              <a:t>Onset </a:t>
            </a:r>
            <a:r>
              <a:rPr dirty="0" sz="1800" spc="-5">
                <a:latin typeface="Calibri"/>
                <a:cs typeface="Calibri"/>
              </a:rPr>
              <a:t>100-110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days</a:t>
            </a:r>
            <a:endParaRPr sz="1800">
              <a:latin typeface="Calibri"/>
              <a:cs typeface="Calibri"/>
            </a:endParaRPr>
          </a:p>
          <a:p>
            <a:pPr marL="942340" indent="-287020">
              <a:lnSpc>
                <a:spcPct val="100000"/>
              </a:lnSpc>
              <a:buFont typeface="Arial"/>
              <a:buChar char="•"/>
              <a:tabLst>
                <a:tab pos="942975" algn="l"/>
              </a:tabLst>
            </a:pPr>
            <a:r>
              <a:rPr dirty="0" sz="1800" spc="-5">
                <a:latin typeface="Calibri"/>
                <a:cs typeface="Calibri"/>
              </a:rPr>
              <a:t>End </a:t>
            </a:r>
            <a:r>
              <a:rPr dirty="0" sz="1800" spc="-15">
                <a:latin typeface="Calibri"/>
                <a:cs typeface="Calibri"/>
              </a:rPr>
              <a:t>stage  </a:t>
            </a:r>
            <a:r>
              <a:rPr dirty="0" sz="1800">
                <a:latin typeface="Calibri"/>
                <a:cs typeface="Calibri"/>
              </a:rPr>
              <a:t>130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days</a:t>
            </a:r>
            <a:endParaRPr sz="1800">
              <a:latin typeface="Calibri"/>
              <a:cs typeface="Calibri"/>
            </a:endParaRPr>
          </a:p>
          <a:p>
            <a:pPr marL="902969" indent="-28702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903605" algn="l"/>
              </a:tabLst>
            </a:pPr>
            <a:r>
              <a:rPr dirty="0" sz="1800">
                <a:latin typeface="Calibri"/>
                <a:cs typeface="Calibri"/>
              </a:rPr>
              <a:t>G93A </a:t>
            </a:r>
            <a:r>
              <a:rPr dirty="0" sz="1800" spc="-5">
                <a:latin typeface="Calibri"/>
                <a:cs typeface="Calibri"/>
              </a:rPr>
              <a:t>mice </a:t>
            </a:r>
            <a:r>
              <a:rPr dirty="0" sz="1800" spc="-10">
                <a:latin typeface="Calibri"/>
                <a:cs typeface="Calibri"/>
              </a:rPr>
              <a:t>treated </a:t>
            </a:r>
            <a:r>
              <a:rPr dirty="0" sz="1800" spc="-5">
                <a:latin typeface="Calibri"/>
                <a:cs typeface="Calibri"/>
              </a:rPr>
              <a:t>with </a:t>
            </a:r>
            <a:r>
              <a:rPr dirty="0" sz="1800" spc="-5" b="1">
                <a:latin typeface="Calibri"/>
                <a:cs typeface="Calibri"/>
              </a:rPr>
              <a:t>TFP5 </a:t>
            </a:r>
            <a:r>
              <a:rPr dirty="0" sz="1800" spc="-5" b="1">
                <a:latin typeface="Calibri"/>
                <a:cs typeface="Calibri"/>
              </a:rPr>
              <a:t>(0.4mM)/twice </a:t>
            </a:r>
            <a:r>
              <a:rPr dirty="0" sz="1800" b="1">
                <a:latin typeface="Calibri"/>
                <a:cs typeface="Calibri"/>
              </a:rPr>
              <a:t>a </a:t>
            </a:r>
            <a:r>
              <a:rPr dirty="0" sz="1800" spc="-5" b="1">
                <a:latin typeface="Calibri"/>
                <a:cs typeface="Calibri"/>
              </a:rPr>
              <a:t>week </a:t>
            </a:r>
            <a:r>
              <a:rPr dirty="0" sz="1800" spc="-10">
                <a:latin typeface="Calibri"/>
                <a:cs typeface="Calibri"/>
              </a:rPr>
              <a:t>starting </a:t>
            </a:r>
            <a:r>
              <a:rPr dirty="0" sz="1800" spc="-10">
                <a:latin typeface="Calibri"/>
                <a:cs typeface="Calibri"/>
              </a:rPr>
              <a:t>from </a:t>
            </a:r>
            <a:r>
              <a:rPr dirty="0" sz="1800">
                <a:latin typeface="Calibri"/>
                <a:cs typeface="Calibri"/>
              </a:rPr>
              <a:t>35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days</a:t>
            </a:r>
            <a:endParaRPr sz="1800">
              <a:latin typeface="Calibri"/>
              <a:cs typeface="Calibri"/>
            </a:endParaRPr>
          </a:p>
          <a:p>
            <a:pPr algn="ctr" marR="363855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carried </a:t>
            </a:r>
            <a:r>
              <a:rPr dirty="0" sz="1800" spc="-5">
                <a:latin typeface="Calibri"/>
                <a:cs typeface="Calibri"/>
              </a:rPr>
              <a:t>out </a:t>
            </a:r>
            <a:r>
              <a:rPr dirty="0" sz="1800" spc="-5">
                <a:latin typeface="Calibri"/>
                <a:cs typeface="Calibri"/>
              </a:rPr>
              <a:t>till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>
                <a:latin typeface="Calibri"/>
                <a:cs typeface="Calibri"/>
              </a:rPr>
              <a:t>end </a:t>
            </a:r>
            <a:r>
              <a:rPr dirty="0" sz="1800" spc="-15">
                <a:latin typeface="Calibri"/>
                <a:cs typeface="Calibri"/>
              </a:rPr>
              <a:t>stage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5">
                <a:latin typeface="Calibri"/>
                <a:cs typeface="Calibri"/>
              </a:rPr>
              <a:t>mice 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(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Criteria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by</a:t>
            </a:r>
            <a:r>
              <a:rPr dirty="0" sz="1800" spc="15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0000"/>
                </a:solidFill>
                <a:latin typeface="Calibri"/>
                <a:cs typeface="Calibri"/>
              </a:rPr>
              <a:t>Vet.)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35 </a:t>
            </a:r>
            <a:r>
              <a:rPr dirty="0" sz="1600" spc="-15">
                <a:solidFill>
                  <a:srgbClr val="0000FF"/>
                </a:solidFill>
                <a:latin typeface="Calibri"/>
                <a:cs typeface="Calibri"/>
              </a:rPr>
              <a:t>days </a:t>
            </a:r>
            <a:r>
              <a:rPr dirty="0" sz="1600" spc="-15">
                <a:solidFill>
                  <a:srgbClr val="0000FF"/>
                </a:solidFill>
                <a:latin typeface="Calibri"/>
                <a:cs typeface="Calibri"/>
              </a:rPr>
              <a:t>were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chosen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dirty="0" sz="1600" spc="-20">
                <a:solidFill>
                  <a:srgbClr val="0000FF"/>
                </a:solidFill>
                <a:latin typeface="Calibri"/>
                <a:cs typeface="Calibri"/>
              </a:rPr>
              <a:t>make </a:t>
            </a:r>
            <a:r>
              <a:rPr dirty="0" sz="1600" spc="-15">
                <a:solidFill>
                  <a:srgbClr val="0000FF"/>
                </a:solidFill>
                <a:latin typeface="Calibri"/>
                <a:cs typeface="Calibri"/>
              </a:rPr>
              <a:t>sure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that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injections </a:t>
            </a:r>
            <a:r>
              <a:rPr dirty="0" sz="1600" spc="-15">
                <a:solidFill>
                  <a:srgbClr val="0000FF"/>
                </a:solidFill>
                <a:latin typeface="Calibri"/>
                <a:cs typeface="Calibri"/>
              </a:rPr>
              <a:t>are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given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well </a:t>
            </a:r>
            <a:r>
              <a:rPr dirty="0" sz="1600" spc="-20">
                <a:solidFill>
                  <a:srgbClr val="0000FF"/>
                </a:solidFill>
                <a:latin typeface="Calibri"/>
                <a:cs typeface="Calibri"/>
              </a:rPr>
              <a:t>before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onset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dirty="0" sz="1600" spc="1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disease.</a:t>
            </a:r>
            <a:endParaRPr sz="1600">
              <a:latin typeface="Calibri"/>
              <a:cs typeface="Calibri"/>
            </a:endParaRPr>
          </a:p>
          <a:p>
            <a:pPr marL="57785">
              <a:lnSpc>
                <a:spcPct val="100000"/>
              </a:lnSpc>
            </a:pPr>
            <a:r>
              <a:rPr dirty="0" sz="1600" spc="-40">
                <a:solidFill>
                  <a:srgbClr val="0000FF"/>
                </a:solidFill>
                <a:latin typeface="Calibri"/>
                <a:cs typeface="Calibri"/>
              </a:rPr>
              <a:t>We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also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did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one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injection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per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week 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which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was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not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effective. </a:t>
            </a:r>
            <a:r>
              <a:rPr dirty="0" sz="1600" spc="-20">
                <a:solidFill>
                  <a:srgbClr val="0000FF"/>
                </a:solidFill>
                <a:latin typeface="Calibri"/>
                <a:cs typeface="Calibri"/>
              </a:rPr>
              <a:t>Therefore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changed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two 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injections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per </a:t>
            </a:r>
            <a:r>
              <a:rPr dirty="0" sz="16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000FF"/>
                </a:solidFill>
                <a:latin typeface="Calibri"/>
                <a:cs typeface="Calibri"/>
              </a:rPr>
              <a:t>week.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92696" y="1128771"/>
            <a:ext cx="4051304" cy="27383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01895" y="4321180"/>
            <a:ext cx="1784349" cy="25368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9224" y="976377"/>
            <a:ext cx="4800600" cy="29987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178662" y="5522690"/>
            <a:ext cx="3126105" cy="843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G37R </a:t>
            </a:r>
            <a:r>
              <a:rPr dirty="0" sz="1800" spc="-5">
                <a:latin typeface="Calibri"/>
                <a:cs typeface="Calibri"/>
              </a:rPr>
              <a:t>survival </a:t>
            </a:r>
            <a:r>
              <a:rPr dirty="0" sz="1800">
                <a:latin typeface="Calibri"/>
                <a:cs typeface="Calibri"/>
              </a:rPr>
              <a:t>= </a:t>
            </a:r>
            <a:r>
              <a:rPr dirty="0" sz="1800">
                <a:latin typeface="Calibri"/>
                <a:cs typeface="Calibri"/>
              </a:rPr>
              <a:t>160 </a:t>
            </a:r>
            <a:r>
              <a:rPr dirty="0" sz="1800" spc="-15">
                <a:latin typeface="Calibri"/>
                <a:cs typeface="Calibri"/>
              </a:rPr>
              <a:t>days </a:t>
            </a:r>
            <a:r>
              <a:rPr dirty="0" sz="1800">
                <a:latin typeface="MS PGothic"/>
                <a:cs typeface="MS PGothic"/>
              </a:rPr>
              <a:t>±</a:t>
            </a:r>
            <a:r>
              <a:rPr dirty="0" sz="1800" spc="-185">
                <a:latin typeface="MS PGothic"/>
                <a:cs typeface="MS PGothic"/>
              </a:rPr>
              <a:t> </a:t>
            </a:r>
            <a:r>
              <a:rPr dirty="0" sz="180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45"/>
              </a:lnSpc>
            </a:pPr>
            <a:r>
              <a:rPr dirty="0" sz="1800" spc="-5">
                <a:latin typeface="Calibri"/>
                <a:cs typeface="Calibri"/>
              </a:rPr>
              <a:t>G37R-T </a:t>
            </a:r>
            <a:r>
              <a:rPr dirty="0" sz="1800" spc="-5">
                <a:latin typeface="Calibri"/>
                <a:cs typeface="Calibri"/>
              </a:rPr>
              <a:t>survival </a:t>
            </a:r>
            <a:r>
              <a:rPr dirty="0" sz="1800">
                <a:latin typeface="Calibri"/>
                <a:cs typeface="Calibri"/>
              </a:rPr>
              <a:t>= </a:t>
            </a:r>
            <a:r>
              <a:rPr dirty="0" sz="1800">
                <a:latin typeface="Calibri"/>
                <a:cs typeface="Calibri"/>
              </a:rPr>
              <a:t>175 </a:t>
            </a:r>
            <a:r>
              <a:rPr dirty="0" sz="1800" spc="-15">
                <a:latin typeface="Calibri"/>
                <a:cs typeface="Calibri"/>
              </a:rPr>
              <a:t>days </a:t>
            </a:r>
            <a:r>
              <a:rPr dirty="0" sz="1800">
                <a:latin typeface="MS PGothic"/>
                <a:cs typeface="MS PGothic"/>
              </a:rPr>
              <a:t>±</a:t>
            </a:r>
            <a:r>
              <a:rPr dirty="0" sz="1800" spc="-160">
                <a:latin typeface="MS PGothic"/>
                <a:cs typeface="MS PGothic"/>
              </a:rPr>
              <a:t> </a:t>
            </a:r>
            <a:r>
              <a:rPr dirty="0" sz="1800">
                <a:latin typeface="Calibri"/>
                <a:cs typeface="Calibri"/>
              </a:rPr>
              <a:t>3.5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45"/>
              </a:lnSpc>
            </a:pPr>
            <a:r>
              <a:rPr dirty="0" sz="1800" spc="-5" b="1">
                <a:latin typeface="Calibri"/>
                <a:cs typeface="Calibri"/>
              </a:rPr>
              <a:t>Survival </a:t>
            </a:r>
            <a:r>
              <a:rPr dirty="0" sz="1800" spc="-5" b="1">
                <a:latin typeface="Calibri"/>
                <a:cs typeface="Calibri"/>
              </a:rPr>
              <a:t>increased </a:t>
            </a:r>
            <a:r>
              <a:rPr dirty="0" sz="1800" spc="-5" b="1">
                <a:latin typeface="Calibri"/>
                <a:cs typeface="Calibri"/>
              </a:rPr>
              <a:t>by </a:t>
            </a:r>
            <a:r>
              <a:rPr dirty="0" sz="1800" b="1">
                <a:latin typeface="Calibri"/>
                <a:cs typeface="Calibri"/>
              </a:rPr>
              <a:t>15</a:t>
            </a:r>
            <a:r>
              <a:rPr dirty="0" sz="1800" spc="-12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days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8495" rIns="0" bIns="0" rtlCol="0" vert="horz">
            <a:spAutoFit/>
          </a:bodyPr>
          <a:lstStyle/>
          <a:p>
            <a:pPr marL="18415">
              <a:lnSpc>
                <a:spcPct val="100000"/>
              </a:lnSpc>
            </a:pP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Survival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plot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G37R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(line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42)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mice </a:t>
            </a:r>
            <a:r>
              <a:rPr dirty="0" sz="1800" spc="-10" b="1">
                <a:solidFill>
                  <a:srgbClr val="000000"/>
                </a:solidFill>
                <a:latin typeface="Calibri"/>
                <a:cs typeface="Calibri"/>
              </a:rPr>
              <a:t>treated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with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TFP5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(0.4mM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;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100mg/kg)/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once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dirty="0" sz="1800" spc="-6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week</a:t>
            </a:r>
            <a:endParaRPr sz="1800">
              <a:latin typeface="Calibri"/>
              <a:cs typeface="Calibri"/>
            </a:endParaRPr>
          </a:p>
          <a:p>
            <a:pPr marL="69850">
              <a:lnSpc>
                <a:spcPct val="100000"/>
              </a:lnSpc>
            </a:pP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starting </a:t>
            </a:r>
            <a:r>
              <a:rPr dirty="0" sz="1800" spc="-10" b="1">
                <a:solidFill>
                  <a:srgbClr val="000000"/>
                </a:solidFill>
                <a:latin typeface="Calibri"/>
                <a:cs typeface="Calibri"/>
              </a:rPr>
              <a:t>from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80</a:t>
            </a:r>
            <a:r>
              <a:rPr dirty="0" sz="1800" spc="-9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5" b="1">
                <a:solidFill>
                  <a:srgbClr val="000000"/>
                </a:solidFill>
                <a:latin typeface="Calibri"/>
                <a:cs typeface="Calibri"/>
              </a:rPr>
              <a:t>days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31287" y="958879"/>
            <a:ext cx="948690" cy="182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3F3F3F"/>
                </a:solidFill>
                <a:latin typeface="Arial"/>
                <a:cs typeface="Arial"/>
              </a:rPr>
              <a:t>Survival</a:t>
            </a:r>
            <a:r>
              <a:rPr dirty="0" sz="1200" spc="-75" b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3F3F3F"/>
                </a:solidFill>
                <a:latin typeface="Arial"/>
                <a:cs typeface="Arial"/>
              </a:rPr>
              <a:t>Plot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50057" y="5532406"/>
            <a:ext cx="3307715" cy="8426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G93A </a:t>
            </a:r>
            <a:r>
              <a:rPr dirty="0" sz="1800" spc="-5">
                <a:latin typeface="Calibri"/>
                <a:cs typeface="Calibri"/>
              </a:rPr>
              <a:t>survival </a:t>
            </a:r>
            <a:r>
              <a:rPr dirty="0" sz="1800">
                <a:latin typeface="Calibri"/>
                <a:cs typeface="Calibri"/>
              </a:rPr>
              <a:t>= </a:t>
            </a:r>
            <a:r>
              <a:rPr dirty="0" sz="1800" spc="-5">
                <a:latin typeface="Calibri"/>
                <a:cs typeface="Calibri"/>
              </a:rPr>
              <a:t>117 </a:t>
            </a:r>
            <a:r>
              <a:rPr dirty="0" sz="1800" spc="-15">
                <a:latin typeface="Calibri"/>
                <a:cs typeface="Calibri"/>
              </a:rPr>
              <a:t>days </a:t>
            </a:r>
            <a:r>
              <a:rPr dirty="0" sz="1800">
                <a:latin typeface="MS PGothic"/>
                <a:cs typeface="MS PGothic"/>
              </a:rPr>
              <a:t>±</a:t>
            </a:r>
            <a:r>
              <a:rPr dirty="0" sz="1800" spc="-165">
                <a:latin typeface="MS PGothic"/>
                <a:cs typeface="MS PGothic"/>
              </a:rPr>
              <a:t> </a:t>
            </a:r>
            <a:r>
              <a:rPr dirty="0" sz="180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40"/>
              </a:lnSpc>
            </a:pPr>
            <a:r>
              <a:rPr dirty="0" sz="1800" spc="-5">
                <a:latin typeface="Calibri"/>
                <a:cs typeface="Calibri"/>
              </a:rPr>
              <a:t>G93A-T </a:t>
            </a:r>
            <a:r>
              <a:rPr dirty="0" sz="1800" spc="-5">
                <a:latin typeface="Calibri"/>
                <a:cs typeface="Calibri"/>
              </a:rPr>
              <a:t>survival </a:t>
            </a:r>
            <a:r>
              <a:rPr dirty="0" sz="1800">
                <a:latin typeface="Calibri"/>
                <a:cs typeface="Calibri"/>
              </a:rPr>
              <a:t>= </a:t>
            </a:r>
            <a:r>
              <a:rPr dirty="0" sz="1800">
                <a:latin typeface="Calibri"/>
                <a:cs typeface="Calibri"/>
              </a:rPr>
              <a:t>134.6 </a:t>
            </a:r>
            <a:r>
              <a:rPr dirty="0" sz="1800" spc="-15">
                <a:latin typeface="Calibri"/>
                <a:cs typeface="Calibri"/>
              </a:rPr>
              <a:t>days </a:t>
            </a:r>
            <a:r>
              <a:rPr dirty="0" sz="1800">
                <a:latin typeface="MS PGothic"/>
                <a:cs typeface="MS PGothic"/>
              </a:rPr>
              <a:t>±</a:t>
            </a:r>
            <a:r>
              <a:rPr dirty="0" sz="1800" spc="-175">
                <a:latin typeface="MS PGothic"/>
                <a:cs typeface="MS PGothic"/>
              </a:rPr>
              <a:t> </a:t>
            </a:r>
            <a:r>
              <a:rPr dirty="0" sz="1800">
                <a:latin typeface="Calibri"/>
                <a:cs typeface="Calibri"/>
              </a:rPr>
              <a:t>2.5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40"/>
              </a:lnSpc>
            </a:pPr>
            <a:r>
              <a:rPr dirty="0" sz="1800" spc="-5" b="1">
                <a:latin typeface="Calibri"/>
                <a:cs typeface="Calibri"/>
              </a:rPr>
              <a:t>Survival </a:t>
            </a:r>
            <a:r>
              <a:rPr dirty="0" sz="1800" spc="-5" b="1">
                <a:latin typeface="Calibri"/>
                <a:cs typeface="Calibri"/>
              </a:rPr>
              <a:t>increased </a:t>
            </a:r>
            <a:r>
              <a:rPr dirty="0" sz="1800" spc="-5" b="1">
                <a:latin typeface="Calibri"/>
                <a:cs typeface="Calibri"/>
              </a:rPr>
              <a:t>by </a:t>
            </a:r>
            <a:r>
              <a:rPr dirty="0" sz="1800" b="1">
                <a:latin typeface="Calibri"/>
                <a:cs typeface="Calibri"/>
              </a:rPr>
              <a:t>17.5</a:t>
            </a:r>
            <a:r>
              <a:rPr dirty="0" sz="1800" spc="-12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days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44380"/>
            <a:ext cx="5071993" cy="3513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6204" rIns="0" bIns="0" rtlCol="0" vert="horz">
            <a:spAutoFit/>
          </a:bodyPr>
          <a:lstStyle/>
          <a:p>
            <a:pPr marL="62865">
              <a:lnSpc>
                <a:spcPct val="100000"/>
              </a:lnSpc>
            </a:pPr>
            <a:r>
              <a:rPr dirty="0" sz="1800" spc="-5">
                <a:solidFill>
                  <a:srgbClr val="000000"/>
                </a:solidFill>
                <a:latin typeface="Calibri"/>
                <a:cs typeface="Calibri"/>
              </a:rPr>
              <a:t>Survival </a:t>
            </a:r>
            <a:r>
              <a:rPr dirty="0" sz="1800" spc="-5">
                <a:solidFill>
                  <a:srgbClr val="000000"/>
                </a:solidFill>
                <a:latin typeface="Calibri"/>
                <a:cs typeface="Calibri"/>
              </a:rPr>
              <a:t>plot </a:t>
            </a:r>
            <a:r>
              <a:rPr dirty="0" sz="1800" spc="-5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G93A </a:t>
            </a:r>
            <a:r>
              <a:rPr dirty="0" sz="1800" spc="-5">
                <a:solidFill>
                  <a:srgbClr val="000000"/>
                </a:solidFill>
                <a:latin typeface="Calibri"/>
                <a:cs typeface="Calibri"/>
              </a:rPr>
              <a:t>mice </a:t>
            </a:r>
            <a:r>
              <a:rPr dirty="0" sz="1800" spc="-15">
                <a:solidFill>
                  <a:srgbClr val="000000"/>
                </a:solidFill>
                <a:latin typeface="Calibri"/>
                <a:cs typeface="Calibri"/>
              </a:rPr>
              <a:t>treated </a:t>
            </a:r>
            <a:r>
              <a:rPr dirty="0" sz="1800" spc="-5">
                <a:solidFill>
                  <a:srgbClr val="000000"/>
                </a:solidFill>
                <a:latin typeface="Calibri"/>
                <a:cs typeface="Calibri"/>
              </a:rPr>
              <a:t>with </a:t>
            </a:r>
            <a:r>
              <a:rPr dirty="0" sz="1800" spc="-5">
                <a:solidFill>
                  <a:srgbClr val="000000"/>
                </a:solidFill>
                <a:latin typeface="Calibri"/>
                <a:cs typeface="Calibri"/>
              </a:rPr>
              <a:t>TFP5 </a:t>
            </a:r>
            <a:r>
              <a:rPr dirty="0" sz="1800" spc="-5">
                <a:solidFill>
                  <a:srgbClr val="000000"/>
                </a:solidFill>
                <a:latin typeface="Calibri"/>
                <a:cs typeface="Calibri"/>
              </a:rPr>
              <a:t>(0.4mM)/twice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a </a:t>
            </a:r>
            <a:r>
              <a:rPr dirty="0" sz="1800" spc="-5">
                <a:solidFill>
                  <a:srgbClr val="000000"/>
                </a:solidFill>
                <a:latin typeface="Calibri"/>
                <a:cs typeface="Calibri"/>
              </a:rPr>
              <a:t>week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starting </a:t>
            </a:r>
            <a:r>
              <a:rPr dirty="0" sz="1800" spc="-10">
                <a:solidFill>
                  <a:srgbClr val="000000"/>
                </a:solidFill>
                <a:latin typeface="Calibri"/>
                <a:cs typeface="Calibri"/>
              </a:rPr>
              <a:t>from </a:t>
            </a:r>
            <a:r>
              <a:rPr dirty="0" sz="1800">
                <a:solidFill>
                  <a:srgbClr val="000000"/>
                </a:solidFill>
                <a:latin typeface="Calibri"/>
                <a:cs typeface="Calibri"/>
              </a:rPr>
              <a:t>35</a:t>
            </a:r>
            <a:r>
              <a:rPr dirty="0" sz="1800" spc="204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000000"/>
                </a:solidFill>
                <a:latin typeface="Calibri"/>
                <a:cs typeface="Calibri"/>
              </a:rPr>
              <a:t>days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92350" y="4224399"/>
            <a:ext cx="1696972" cy="2633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29115" y="622285"/>
            <a:ext cx="4643378" cy="33909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4587" y="1006352"/>
            <a:ext cx="3427354" cy="18399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189604" y="357128"/>
            <a:ext cx="2538356" cy="3149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58408" y="3535009"/>
            <a:ext cx="3439795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Reduction </a:t>
            </a:r>
            <a:r>
              <a:rPr dirty="0" sz="1800" b="1">
                <a:latin typeface="Calibri"/>
                <a:cs typeface="Calibri"/>
              </a:rPr>
              <a:t>in </a:t>
            </a:r>
            <a:r>
              <a:rPr dirty="0" sz="1800" b="1">
                <a:latin typeface="Calibri"/>
                <a:cs typeface="Calibri"/>
              </a:rPr>
              <a:t>phospho </a:t>
            </a:r>
            <a:r>
              <a:rPr dirty="0" sz="1800" b="1">
                <a:latin typeface="Calibri"/>
                <a:cs typeface="Calibri"/>
              </a:rPr>
              <a:t>- </a:t>
            </a:r>
            <a:r>
              <a:rPr dirty="0" sz="1800" b="1">
                <a:latin typeface="Calibri"/>
                <a:cs typeface="Calibri"/>
              </a:rPr>
              <a:t>NF </a:t>
            </a:r>
            <a:r>
              <a:rPr dirty="0" sz="1800" b="1">
                <a:latin typeface="Calibri"/>
                <a:cs typeface="Calibri"/>
              </a:rPr>
              <a:t>and</a:t>
            </a:r>
            <a:r>
              <a:rPr dirty="0" sz="1800" spc="-145" b="1">
                <a:latin typeface="Calibri"/>
                <a:cs typeface="Calibri"/>
              </a:rPr>
              <a:t> </a:t>
            </a:r>
            <a:r>
              <a:rPr dirty="0" sz="1800" spc="-35" b="1">
                <a:latin typeface="Calibri"/>
                <a:cs typeface="Calibri"/>
              </a:rPr>
              <a:t>pTau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after </a:t>
            </a:r>
            <a:r>
              <a:rPr dirty="0" sz="1800" spc="-5" b="1">
                <a:latin typeface="Calibri"/>
                <a:cs typeface="Calibri"/>
              </a:rPr>
              <a:t>TFP5 </a:t>
            </a:r>
            <a:r>
              <a:rPr dirty="0" sz="1800" spc="-10" b="1">
                <a:latin typeface="Calibri"/>
                <a:cs typeface="Calibri"/>
              </a:rPr>
              <a:t>treatment </a:t>
            </a:r>
            <a:r>
              <a:rPr dirty="0" sz="1800" b="1">
                <a:latin typeface="Calibri"/>
                <a:cs typeface="Calibri"/>
              </a:rPr>
              <a:t>in </a:t>
            </a:r>
            <a:r>
              <a:rPr dirty="0" sz="1800" spc="-5" b="1">
                <a:solidFill>
                  <a:srgbClr val="FF0000"/>
                </a:solidFill>
                <a:latin typeface="Calibri"/>
                <a:cs typeface="Calibri"/>
              </a:rPr>
              <a:t>G37R</a:t>
            </a:r>
            <a:r>
              <a:rPr dirty="0" sz="1800" spc="-5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mice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441065" marR="5080" indent="-3452495">
              <a:lnSpc>
                <a:spcPct val="100000"/>
              </a:lnSpc>
            </a:pPr>
            <a:r>
              <a:rPr dirty="0" sz="1800" spc="-10" b="1">
                <a:solidFill>
                  <a:srgbClr val="000000"/>
                </a:solidFill>
                <a:latin typeface="Calibri"/>
                <a:cs typeface="Calibri"/>
              </a:rPr>
              <a:t>Elevated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Cdk5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activity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dirty="0" sz="1800" spc="-5" b="1">
                <a:latin typeface="Calibri"/>
                <a:cs typeface="Calibri"/>
              </a:rPr>
              <a:t>G37R </a:t>
            </a:r>
            <a:r>
              <a:rPr dirty="0" sz="1800" b="1">
                <a:latin typeface="Calibri"/>
                <a:cs typeface="Calibri"/>
              </a:rPr>
              <a:t>ALS </a:t>
            </a:r>
            <a:r>
              <a:rPr dirty="0" sz="1800" spc="-5" b="1">
                <a:latin typeface="Calibri"/>
                <a:cs typeface="Calibri"/>
              </a:rPr>
              <a:t>model </a:t>
            </a:r>
            <a:r>
              <a:rPr dirty="0" sz="1800" spc="-5" b="1">
                <a:latin typeface="Calibri"/>
                <a:cs typeface="Calibri"/>
              </a:rPr>
              <a:t>mice </a:t>
            </a:r>
            <a:r>
              <a:rPr dirty="0" sz="1800" spc="-10" b="1">
                <a:solidFill>
                  <a:srgbClr val="000000"/>
                </a:solidFill>
                <a:latin typeface="Calibri"/>
                <a:cs typeface="Calibri"/>
              </a:rPr>
              <a:t>brain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reduced </a:t>
            </a:r>
            <a:r>
              <a:rPr dirty="0" sz="1800" spc="-10" b="1">
                <a:solidFill>
                  <a:srgbClr val="000000"/>
                </a:solidFill>
                <a:latin typeface="Calibri"/>
                <a:cs typeface="Calibri"/>
              </a:rPr>
              <a:t>to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wild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type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activity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upon 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TFP5</a:t>
            </a:r>
            <a:r>
              <a:rPr dirty="0" sz="1800" spc="-9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treatmen</a:t>
            </a:r>
            <a:r>
              <a:rPr dirty="0" sz="1800" spc="-5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18978" y="4389207"/>
            <a:ext cx="1636647" cy="1111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622685" y="4870971"/>
            <a:ext cx="73660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Smi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31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73209" y="5113425"/>
            <a:ext cx="182880" cy="0"/>
          </a:xfrm>
          <a:custGeom>
            <a:avLst/>
            <a:gdLst/>
            <a:ahLst/>
            <a:cxnLst/>
            <a:rect l="l" t="t" r="r" b="b"/>
            <a:pathLst>
              <a:path w="182880" h="0">
                <a:moveTo>
                  <a:pt x="0" y="0"/>
                </a:moveTo>
                <a:lnTo>
                  <a:pt x="182656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66850" y="4881469"/>
            <a:ext cx="182880" cy="635"/>
          </a:xfrm>
          <a:custGeom>
            <a:avLst/>
            <a:gdLst/>
            <a:ahLst/>
            <a:cxnLst/>
            <a:rect l="l" t="t" r="r" b="b"/>
            <a:pathLst>
              <a:path w="182880" h="635">
                <a:moveTo>
                  <a:pt x="0" y="0"/>
                </a:moveTo>
                <a:lnTo>
                  <a:pt x="182669" y="146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62207" y="4632295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948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676424" y="4443343"/>
            <a:ext cx="180975" cy="635"/>
          </a:xfrm>
          <a:custGeom>
            <a:avLst/>
            <a:gdLst/>
            <a:ahLst/>
            <a:cxnLst/>
            <a:rect l="l" t="t" r="r" b="b"/>
            <a:pathLst>
              <a:path w="180975" h="635">
                <a:moveTo>
                  <a:pt x="0" y="0"/>
                </a:moveTo>
                <a:lnTo>
                  <a:pt x="180959" y="146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223595" y="4362197"/>
            <a:ext cx="360045" cy="886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36830">
              <a:lnSpc>
                <a:spcPts val="1470"/>
              </a:lnSpc>
            </a:pPr>
            <a:r>
              <a:rPr dirty="0" sz="1400" spc="-5" b="1">
                <a:latin typeface="Arial"/>
                <a:cs typeface="Arial"/>
              </a:rPr>
              <a:t>245</a:t>
            </a:r>
            <a:endParaRPr sz="1400">
              <a:latin typeface="Arial"/>
              <a:cs typeface="Arial"/>
            </a:endParaRPr>
          </a:p>
          <a:p>
            <a:pPr algn="ctr" marL="15875">
              <a:lnSpc>
                <a:spcPts val="1470"/>
              </a:lnSpc>
            </a:pPr>
            <a:r>
              <a:rPr dirty="0" sz="1400" spc="-5" b="1">
                <a:latin typeface="Arial"/>
                <a:cs typeface="Arial"/>
              </a:rPr>
              <a:t>180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400" spc="-5" b="1">
                <a:latin typeface="Arial"/>
                <a:cs typeface="Arial"/>
              </a:rPr>
              <a:t>100</a:t>
            </a:r>
            <a:endParaRPr sz="1400">
              <a:latin typeface="Arial"/>
              <a:cs typeface="Arial"/>
            </a:endParaRPr>
          </a:p>
          <a:p>
            <a:pPr algn="ctr" marL="133350">
              <a:lnSpc>
                <a:spcPct val="100000"/>
              </a:lnSpc>
              <a:spcBef>
                <a:spcPts val="10"/>
              </a:spcBef>
            </a:pPr>
            <a:r>
              <a:rPr dirty="0" sz="1400" spc="-5" b="1">
                <a:latin typeface="Arial"/>
                <a:cs typeface="Arial"/>
              </a:rPr>
              <a:t>75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16929" y="5567033"/>
            <a:ext cx="1638681" cy="4550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346034" y="5525341"/>
            <a:ext cx="22352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63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57350" y="5614986"/>
            <a:ext cx="156210" cy="0"/>
          </a:xfrm>
          <a:custGeom>
            <a:avLst/>
            <a:gdLst/>
            <a:ahLst/>
            <a:cxnLst/>
            <a:rect l="l" t="t" r="r" b="b"/>
            <a:pathLst>
              <a:path w="156210" h="0">
                <a:moveTo>
                  <a:pt x="0" y="0"/>
                </a:moveTo>
                <a:lnTo>
                  <a:pt x="15559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635118" y="5661990"/>
            <a:ext cx="544830" cy="754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40">
                <a:latin typeface="Arial"/>
                <a:cs typeface="Arial"/>
              </a:rPr>
              <a:t>AT8</a:t>
            </a:r>
            <a:endParaRPr sz="1800">
              <a:latin typeface="Arial"/>
              <a:cs typeface="Arial"/>
            </a:endParaRPr>
          </a:p>
          <a:p>
            <a:pPr marL="23495">
              <a:lnSpc>
                <a:spcPct val="100000"/>
              </a:lnSpc>
              <a:spcBef>
                <a:spcPts val="1460"/>
              </a:spcBef>
            </a:pPr>
            <a:r>
              <a:rPr dirty="0" sz="1800">
                <a:latin typeface="Arial"/>
                <a:cs typeface="Arial"/>
              </a:rPr>
              <a:t>Actin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85925" y="6189630"/>
            <a:ext cx="182880" cy="0"/>
          </a:xfrm>
          <a:custGeom>
            <a:avLst/>
            <a:gdLst/>
            <a:ahLst/>
            <a:cxnLst/>
            <a:rect l="l" t="t" r="r" b="b"/>
            <a:pathLst>
              <a:path w="182880" h="0">
                <a:moveTo>
                  <a:pt x="0" y="0"/>
                </a:moveTo>
                <a:lnTo>
                  <a:pt x="182596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29676" y="6112343"/>
            <a:ext cx="22352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48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901568" y="6090310"/>
            <a:ext cx="1665222" cy="296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2109557" y="4194947"/>
            <a:ext cx="69532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92125" algn="l"/>
              </a:tabLst>
            </a:pPr>
            <a:r>
              <a:rPr dirty="0" sz="1800">
                <a:latin typeface="Arial"/>
                <a:cs typeface="Arial"/>
              </a:rPr>
              <a:t>W</a:t>
            </a:r>
            <a:r>
              <a:rPr dirty="0" sz="1800">
                <a:latin typeface="Arial"/>
                <a:cs typeface="Arial"/>
              </a:rPr>
              <a:t>	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43233" y="4226952"/>
            <a:ext cx="61150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M +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998976" y="4419575"/>
            <a:ext cx="1271270" cy="8576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7328136" y="4580294"/>
            <a:ext cx="63690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G</a:t>
            </a:r>
            <a:r>
              <a:rPr dirty="0" sz="1800" spc="-90">
                <a:latin typeface="Arial"/>
                <a:cs typeface="Arial"/>
              </a:rPr>
              <a:t>F</a:t>
            </a:r>
            <a:r>
              <a:rPr dirty="0" sz="1800">
                <a:latin typeface="Arial"/>
                <a:cs typeface="Arial"/>
              </a:rPr>
              <a:t>AP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85202" y="4626522"/>
            <a:ext cx="22352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48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792870" y="4722876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 h="0">
                <a:moveTo>
                  <a:pt x="0" y="0"/>
                </a:moveTo>
                <a:lnTo>
                  <a:pt x="12064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998976" y="5327700"/>
            <a:ext cx="1272793" cy="5328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7350361" y="5422107"/>
            <a:ext cx="54610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Ib</a:t>
            </a:r>
            <a:r>
              <a:rPr dirty="0" sz="1800" spc="-1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-</a:t>
            </a:r>
            <a:r>
              <a:rPr dirty="0" sz="1800" spc="-5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816589" y="5407033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 h="0">
                <a:moveTo>
                  <a:pt x="0" y="0"/>
                </a:moveTo>
                <a:lnTo>
                  <a:pt x="119146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5594714" y="5299742"/>
            <a:ext cx="244475" cy="423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5"/>
              </a:lnSpc>
            </a:pPr>
            <a:r>
              <a:rPr dirty="0" sz="1400" spc="-5" b="1">
                <a:latin typeface="Arial"/>
                <a:cs typeface="Arial"/>
              </a:rPr>
              <a:t>20</a:t>
            </a:r>
            <a:endParaRPr sz="1400">
              <a:latin typeface="Arial"/>
              <a:cs typeface="Arial"/>
            </a:endParaRPr>
          </a:p>
          <a:p>
            <a:pPr marL="33020">
              <a:lnSpc>
                <a:spcPts val="1595"/>
              </a:lnSpc>
            </a:pPr>
            <a:r>
              <a:rPr dirty="0" sz="1400" spc="-5" b="1">
                <a:latin typeface="Arial"/>
                <a:cs typeface="Arial"/>
              </a:rPr>
              <a:t>17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818235" y="5600700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 h="0">
                <a:moveTo>
                  <a:pt x="0" y="0"/>
                </a:moveTo>
                <a:lnTo>
                  <a:pt x="12064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989447" y="5959907"/>
            <a:ext cx="1280794" cy="7488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843656" y="6210275"/>
            <a:ext cx="141605" cy="0"/>
          </a:xfrm>
          <a:custGeom>
            <a:avLst/>
            <a:gdLst/>
            <a:ahLst/>
            <a:cxnLst/>
            <a:rect l="l" t="t" r="r" b="b"/>
            <a:pathLst>
              <a:path w="141604" h="0">
                <a:moveTo>
                  <a:pt x="0" y="0"/>
                </a:moveTo>
                <a:lnTo>
                  <a:pt x="141238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5616926" y="6096198"/>
            <a:ext cx="22352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75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350357" y="6172842"/>
            <a:ext cx="67183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CD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86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11560" y="3569446"/>
            <a:ext cx="2577465" cy="842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254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Neuroinflammation </a:t>
            </a:r>
            <a:r>
              <a:rPr dirty="0" sz="1800" b="1">
                <a:latin typeface="Arial"/>
                <a:cs typeface="Arial"/>
              </a:rPr>
              <a:t>is  </a:t>
            </a:r>
            <a:r>
              <a:rPr dirty="0" sz="1800" spc="-5" b="1">
                <a:latin typeface="Arial"/>
                <a:cs typeface="Arial"/>
              </a:rPr>
              <a:t>reduced </a:t>
            </a:r>
            <a:r>
              <a:rPr dirty="0" sz="1800" b="1">
                <a:latin typeface="Arial"/>
                <a:cs typeface="Arial"/>
              </a:rPr>
              <a:t>post TFP5  </a:t>
            </a:r>
            <a:r>
              <a:rPr dirty="0" sz="1800" spc="-5" b="1">
                <a:latin typeface="Arial"/>
                <a:cs typeface="Arial"/>
              </a:rPr>
              <a:t>treatment </a:t>
            </a:r>
            <a:r>
              <a:rPr dirty="0" sz="1800" b="1">
                <a:latin typeface="Arial"/>
                <a:cs typeface="Arial"/>
              </a:rPr>
              <a:t>in </a:t>
            </a:r>
            <a:r>
              <a:rPr dirty="0" sz="1800" spc="-5" b="1">
                <a:latin typeface="Arial"/>
                <a:cs typeface="Arial"/>
              </a:rPr>
              <a:t>G37R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mice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255" y="2858175"/>
            <a:ext cx="8698230" cy="3873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25830" algn="l"/>
              </a:tabLst>
            </a:pPr>
            <a:r>
              <a:rPr dirty="0" spc="-5" b="1">
                <a:solidFill>
                  <a:srgbClr val="00008F"/>
                </a:solidFill>
                <a:latin typeface="Arial"/>
                <a:cs typeface="Arial"/>
              </a:rPr>
              <a:t>TFP5	</a:t>
            </a:r>
            <a:r>
              <a:rPr dirty="0" b="1">
                <a:solidFill>
                  <a:srgbClr val="00008F"/>
                </a:solidFill>
                <a:latin typeface="Arial"/>
                <a:cs typeface="Arial"/>
              </a:rPr>
              <a:t>can ameliorate ALS </a:t>
            </a:r>
            <a:r>
              <a:rPr dirty="0" spc="-5" b="1">
                <a:solidFill>
                  <a:srgbClr val="00008F"/>
                </a:solidFill>
                <a:latin typeface="Arial"/>
                <a:cs typeface="Arial"/>
              </a:rPr>
              <a:t>phenotypes </a:t>
            </a:r>
            <a:r>
              <a:rPr dirty="0" b="1">
                <a:solidFill>
                  <a:srgbClr val="00008F"/>
                </a:solidFill>
                <a:latin typeface="Arial"/>
                <a:cs typeface="Arial"/>
              </a:rPr>
              <a:t>in SOD1 mutant</a:t>
            </a:r>
            <a:r>
              <a:rPr dirty="0" spc="-180" b="1">
                <a:solidFill>
                  <a:srgbClr val="00008F"/>
                </a:solidFill>
                <a:latin typeface="Arial"/>
                <a:cs typeface="Arial"/>
              </a:rPr>
              <a:t> </a:t>
            </a:r>
            <a:r>
              <a:rPr dirty="0" spc="-5" b="1">
                <a:solidFill>
                  <a:srgbClr val="00008F"/>
                </a:solidFill>
                <a:latin typeface="Arial"/>
                <a:cs typeface="Arial"/>
              </a:rPr>
              <a:t>mice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2212" y="128680"/>
            <a:ext cx="7259955" cy="11252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tabLst>
                <a:tab pos="5372735" algn="l"/>
              </a:tabLst>
            </a:pP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Longer </a:t>
            </a:r>
            <a:r>
              <a:rPr dirty="0" spc="-10" b="1">
                <a:solidFill>
                  <a:srgbClr val="000000"/>
                </a:solidFill>
                <a:latin typeface="Calibri"/>
                <a:cs typeface="Calibri"/>
              </a:rPr>
              <a:t>preincubation </a:t>
            </a:r>
            <a:r>
              <a:rPr dirty="0" spc="-15" b="1">
                <a:solidFill>
                  <a:srgbClr val="000000"/>
                </a:solidFill>
                <a:latin typeface="Calibri"/>
                <a:cs typeface="Calibri"/>
              </a:rPr>
              <a:t>facilitates </a:t>
            </a: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TFP-5 </a:t>
            </a:r>
            <a:r>
              <a:rPr dirty="0" spc="-10" b="1">
                <a:solidFill>
                  <a:srgbClr val="000000"/>
                </a:solidFill>
                <a:latin typeface="Calibri"/>
                <a:cs typeface="Calibri"/>
              </a:rPr>
              <a:t>mediated  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neu</a:t>
            </a:r>
            <a:r>
              <a:rPr dirty="0" spc="-35" b="1">
                <a:solidFill>
                  <a:srgbClr val="000000"/>
                </a:solidFill>
                <a:latin typeface="Calibri"/>
                <a:cs typeface="Calibri"/>
              </a:rPr>
              <a:t>r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op</a:t>
            </a:r>
            <a:r>
              <a:rPr dirty="0" spc="-25" b="1">
                <a:solidFill>
                  <a:srgbClr val="000000"/>
                </a:solidFill>
                <a:latin typeface="Calibri"/>
                <a:cs typeface="Calibri"/>
              </a:rPr>
              <a:t>r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o</a:t>
            </a:r>
            <a:r>
              <a:rPr dirty="0" spc="-25" b="1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dirty="0" spc="5" b="1">
                <a:solidFill>
                  <a:srgbClr val="000000"/>
                </a:solidFill>
                <a:latin typeface="Calibri"/>
                <a:cs typeface="Calibri"/>
              </a:rPr>
              <a:t>c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tion</a:t>
            </a:r>
            <a:r>
              <a:rPr dirty="0" spc="-95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dirty="0" spc="-70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c</a:t>
            </a:r>
            <a:r>
              <a:rPr dirty="0" spc="5" b="1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lls</a:t>
            </a:r>
            <a:r>
              <a:rPr dirty="0" spc="-80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dirty="0" spc="-30" b="1">
                <a:solidFill>
                  <a:srgbClr val="000000"/>
                </a:solidFill>
                <a:latin typeface="Calibri"/>
                <a:cs typeface="Calibri"/>
              </a:rPr>
              <a:t>r</a:t>
            </a: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dirty="0" spc="-20" b="1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dirty="0" spc="-30" b="1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e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dirty="0" spc="-50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wit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h</a:t>
            </a:r>
            <a:r>
              <a:rPr dirty="0" spc="-45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NP</a:t>
            </a:r>
            <a:r>
              <a:rPr dirty="0" b="1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(mi</a:t>
            </a:r>
            <a:r>
              <a:rPr dirty="0" spc="-35" b="1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o</a:t>
            </a:r>
            <a:r>
              <a:rPr dirty="0" spc="5" b="1">
                <a:solidFill>
                  <a:srgbClr val="000000"/>
                </a:solidFill>
                <a:latin typeface="Calibri"/>
                <a:cs typeface="Calibri"/>
              </a:rPr>
              <a:t>c</a:t>
            </a:r>
            <a:r>
              <a:rPr dirty="0" b="1">
                <a:solidFill>
                  <a:srgbClr val="000000"/>
                </a:solidFill>
                <a:latin typeface="Calibri"/>
                <a:cs typeface="Calibri"/>
              </a:rPr>
              <a:t>hon</a:t>
            </a:r>
            <a:r>
              <a:rPr dirty="0" spc="-10" b="1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rial </a:t>
            </a:r>
            <a:r>
              <a:rPr dirty="0" spc="-5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electron </a:t>
            </a:r>
            <a:r>
              <a:rPr dirty="0" spc="-10" b="1">
                <a:solidFill>
                  <a:srgbClr val="000000"/>
                </a:solidFill>
                <a:latin typeface="Calibri"/>
                <a:cs typeface="Calibri"/>
              </a:rPr>
              <a:t>transport</a:t>
            </a:r>
            <a:r>
              <a:rPr dirty="0" spc="-8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pc="-5" b="1">
                <a:solidFill>
                  <a:srgbClr val="000000"/>
                </a:solidFill>
                <a:latin typeface="Calibri"/>
                <a:cs typeface="Calibri"/>
              </a:rPr>
              <a:t>complex1)</a:t>
            </a:r>
          </a:p>
        </p:txBody>
      </p:sp>
      <p:sp>
        <p:nvSpPr>
          <p:cNvPr id="3" name="object 3"/>
          <p:cNvSpPr/>
          <p:nvPr/>
        </p:nvSpPr>
        <p:spPr>
          <a:xfrm>
            <a:off x="5952744" y="4610395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4" y="0"/>
                </a:lnTo>
              </a:path>
            </a:pathLst>
          </a:custGeom>
          <a:ln w="26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952744" y="4597145"/>
            <a:ext cx="74295" cy="26670"/>
          </a:xfrm>
          <a:custGeom>
            <a:avLst/>
            <a:gdLst/>
            <a:ahLst/>
            <a:cxnLst/>
            <a:rect l="l" t="t" r="r" b="b"/>
            <a:pathLst>
              <a:path w="74295" h="26670">
                <a:moveTo>
                  <a:pt x="19293" y="17922"/>
                </a:moveTo>
                <a:lnTo>
                  <a:pt x="0" y="17922"/>
                </a:lnTo>
                <a:lnTo>
                  <a:pt x="0" y="26499"/>
                </a:lnTo>
                <a:lnTo>
                  <a:pt x="19293" y="26499"/>
                </a:lnTo>
                <a:lnTo>
                  <a:pt x="19293" y="17922"/>
                </a:lnTo>
                <a:close/>
              </a:path>
              <a:path w="74295" h="26670">
                <a:moveTo>
                  <a:pt x="55576" y="17922"/>
                </a:moveTo>
                <a:lnTo>
                  <a:pt x="37215" y="17922"/>
                </a:lnTo>
                <a:lnTo>
                  <a:pt x="37215" y="26499"/>
                </a:lnTo>
                <a:lnTo>
                  <a:pt x="55576" y="26499"/>
                </a:lnTo>
                <a:lnTo>
                  <a:pt x="55576" y="17922"/>
                </a:lnTo>
                <a:close/>
              </a:path>
              <a:path w="74295" h="26670">
                <a:moveTo>
                  <a:pt x="37215" y="0"/>
                </a:moveTo>
                <a:lnTo>
                  <a:pt x="19293" y="0"/>
                </a:lnTo>
                <a:lnTo>
                  <a:pt x="19293" y="17922"/>
                </a:lnTo>
                <a:lnTo>
                  <a:pt x="37215" y="17922"/>
                </a:lnTo>
                <a:lnTo>
                  <a:pt x="37215" y="0"/>
                </a:lnTo>
                <a:close/>
              </a:path>
              <a:path w="74295" h="26670">
                <a:moveTo>
                  <a:pt x="73864" y="0"/>
                </a:moveTo>
                <a:lnTo>
                  <a:pt x="55576" y="0"/>
                </a:lnTo>
                <a:lnTo>
                  <a:pt x="55576" y="17922"/>
                </a:lnTo>
                <a:lnTo>
                  <a:pt x="73864" y="17922"/>
                </a:lnTo>
                <a:lnTo>
                  <a:pt x="738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26609" y="4610395"/>
            <a:ext cx="73660" cy="0"/>
          </a:xfrm>
          <a:custGeom>
            <a:avLst/>
            <a:gdLst/>
            <a:ahLst/>
            <a:cxnLst/>
            <a:rect l="l" t="t" r="r" b="b"/>
            <a:pathLst>
              <a:path w="73660" h="0">
                <a:moveTo>
                  <a:pt x="0" y="0"/>
                </a:moveTo>
                <a:lnTo>
                  <a:pt x="73517" y="0"/>
                </a:lnTo>
              </a:path>
            </a:pathLst>
          </a:custGeom>
          <a:ln w="26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26609" y="4597145"/>
            <a:ext cx="73660" cy="26670"/>
          </a:xfrm>
          <a:custGeom>
            <a:avLst/>
            <a:gdLst/>
            <a:ahLst/>
            <a:cxnLst/>
            <a:rect l="l" t="t" r="r" b="b"/>
            <a:pathLst>
              <a:path w="73660" h="26670">
                <a:moveTo>
                  <a:pt x="17995" y="17922"/>
                </a:moveTo>
                <a:lnTo>
                  <a:pt x="0" y="17922"/>
                </a:lnTo>
                <a:lnTo>
                  <a:pt x="0" y="26499"/>
                </a:lnTo>
                <a:lnTo>
                  <a:pt x="17995" y="26499"/>
                </a:lnTo>
                <a:lnTo>
                  <a:pt x="17995" y="17922"/>
                </a:lnTo>
                <a:close/>
              </a:path>
              <a:path w="73660" h="26670">
                <a:moveTo>
                  <a:pt x="55229" y="17922"/>
                </a:moveTo>
                <a:lnTo>
                  <a:pt x="37216" y="17922"/>
                </a:lnTo>
                <a:lnTo>
                  <a:pt x="37216" y="26499"/>
                </a:lnTo>
                <a:lnTo>
                  <a:pt x="55229" y="26499"/>
                </a:lnTo>
                <a:lnTo>
                  <a:pt x="55229" y="17922"/>
                </a:lnTo>
                <a:close/>
              </a:path>
              <a:path w="73660" h="26670">
                <a:moveTo>
                  <a:pt x="37216" y="0"/>
                </a:moveTo>
                <a:lnTo>
                  <a:pt x="17995" y="0"/>
                </a:lnTo>
                <a:lnTo>
                  <a:pt x="17995" y="17922"/>
                </a:lnTo>
                <a:lnTo>
                  <a:pt x="37216" y="17922"/>
                </a:lnTo>
                <a:lnTo>
                  <a:pt x="37216" y="0"/>
                </a:lnTo>
                <a:close/>
              </a:path>
              <a:path w="73660" h="26670">
                <a:moveTo>
                  <a:pt x="73517" y="0"/>
                </a:moveTo>
                <a:lnTo>
                  <a:pt x="55229" y="0"/>
                </a:lnTo>
                <a:lnTo>
                  <a:pt x="55229" y="17922"/>
                </a:lnTo>
                <a:lnTo>
                  <a:pt x="73517" y="17922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100127" y="4610395"/>
            <a:ext cx="73660" cy="0"/>
          </a:xfrm>
          <a:custGeom>
            <a:avLst/>
            <a:gdLst/>
            <a:ahLst/>
            <a:cxnLst/>
            <a:rect l="l" t="t" r="r" b="b"/>
            <a:pathLst>
              <a:path w="73660" h="0">
                <a:moveTo>
                  <a:pt x="0" y="0"/>
                </a:moveTo>
                <a:lnTo>
                  <a:pt x="73499" y="0"/>
                </a:lnTo>
              </a:path>
            </a:pathLst>
          </a:custGeom>
          <a:ln w="26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100127" y="4597145"/>
            <a:ext cx="73660" cy="26670"/>
          </a:xfrm>
          <a:custGeom>
            <a:avLst/>
            <a:gdLst/>
            <a:ahLst/>
            <a:cxnLst/>
            <a:rect l="l" t="t" r="r" b="b"/>
            <a:pathLst>
              <a:path w="73660" h="26670">
                <a:moveTo>
                  <a:pt x="17995" y="17922"/>
                </a:moveTo>
                <a:lnTo>
                  <a:pt x="0" y="17922"/>
                </a:lnTo>
                <a:lnTo>
                  <a:pt x="0" y="26499"/>
                </a:lnTo>
                <a:lnTo>
                  <a:pt x="17995" y="26499"/>
                </a:lnTo>
                <a:lnTo>
                  <a:pt x="17995" y="17922"/>
                </a:lnTo>
                <a:close/>
              </a:path>
              <a:path w="73660" h="26670">
                <a:moveTo>
                  <a:pt x="55577" y="17922"/>
                </a:moveTo>
                <a:lnTo>
                  <a:pt x="36283" y="17922"/>
                </a:lnTo>
                <a:lnTo>
                  <a:pt x="36283" y="26499"/>
                </a:lnTo>
                <a:lnTo>
                  <a:pt x="55577" y="26499"/>
                </a:lnTo>
                <a:lnTo>
                  <a:pt x="55577" y="17922"/>
                </a:lnTo>
                <a:close/>
              </a:path>
              <a:path w="73660" h="26670">
                <a:moveTo>
                  <a:pt x="36283" y="0"/>
                </a:moveTo>
                <a:lnTo>
                  <a:pt x="17995" y="0"/>
                </a:lnTo>
                <a:lnTo>
                  <a:pt x="17995" y="17922"/>
                </a:lnTo>
                <a:lnTo>
                  <a:pt x="36283" y="17922"/>
                </a:lnTo>
                <a:lnTo>
                  <a:pt x="36283" y="0"/>
                </a:lnTo>
                <a:close/>
              </a:path>
              <a:path w="73660" h="26670">
                <a:moveTo>
                  <a:pt x="73499" y="0"/>
                </a:moveTo>
                <a:lnTo>
                  <a:pt x="55577" y="0"/>
                </a:lnTo>
                <a:lnTo>
                  <a:pt x="55577" y="17922"/>
                </a:lnTo>
                <a:lnTo>
                  <a:pt x="73499" y="17922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173626" y="4610395"/>
            <a:ext cx="73660" cy="0"/>
          </a:xfrm>
          <a:custGeom>
            <a:avLst/>
            <a:gdLst/>
            <a:ahLst/>
            <a:cxnLst/>
            <a:rect l="l" t="t" r="r" b="b"/>
            <a:pathLst>
              <a:path w="73660" h="0">
                <a:moveTo>
                  <a:pt x="0" y="0"/>
                </a:moveTo>
                <a:lnTo>
                  <a:pt x="73645" y="0"/>
                </a:lnTo>
              </a:path>
            </a:pathLst>
          </a:custGeom>
          <a:ln w="26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173626" y="4597145"/>
            <a:ext cx="73660" cy="26670"/>
          </a:xfrm>
          <a:custGeom>
            <a:avLst/>
            <a:gdLst/>
            <a:ahLst/>
            <a:cxnLst/>
            <a:rect l="l" t="t" r="r" b="b"/>
            <a:pathLst>
              <a:path w="73660" h="26670">
                <a:moveTo>
                  <a:pt x="18361" y="17922"/>
                </a:moveTo>
                <a:lnTo>
                  <a:pt x="0" y="17922"/>
                </a:lnTo>
                <a:lnTo>
                  <a:pt x="0" y="26499"/>
                </a:lnTo>
                <a:lnTo>
                  <a:pt x="18361" y="26499"/>
                </a:lnTo>
                <a:lnTo>
                  <a:pt x="18361" y="17922"/>
                </a:lnTo>
                <a:close/>
              </a:path>
              <a:path w="73660" h="26670">
                <a:moveTo>
                  <a:pt x="54644" y="17922"/>
                </a:moveTo>
                <a:lnTo>
                  <a:pt x="36356" y="17922"/>
                </a:lnTo>
                <a:lnTo>
                  <a:pt x="36356" y="26499"/>
                </a:lnTo>
                <a:lnTo>
                  <a:pt x="54644" y="26499"/>
                </a:lnTo>
                <a:lnTo>
                  <a:pt x="54644" y="17922"/>
                </a:lnTo>
                <a:close/>
              </a:path>
              <a:path w="73660" h="26670">
                <a:moveTo>
                  <a:pt x="36356" y="0"/>
                </a:moveTo>
                <a:lnTo>
                  <a:pt x="18361" y="0"/>
                </a:lnTo>
                <a:lnTo>
                  <a:pt x="18361" y="17922"/>
                </a:lnTo>
                <a:lnTo>
                  <a:pt x="36356" y="17922"/>
                </a:lnTo>
                <a:lnTo>
                  <a:pt x="36356" y="0"/>
                </a:lnTo>
                <a:close/>
              </a:path>
              <a:path w="73660" h="26670">
                <a:moveTo>
                  <a:pt x="73645" y="0"/>
                </a:moveTo>
                <a:lnTo>
                  <a:pt x="54644" y="0"/>
                </a:lnTo>
                <a:lnTo>
                  <a:pt x="54644" y="17922"/>
                </a:lnTo>
                <a:lnTo>
                  <a:pt x="73645" y="17922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247272" y="4610395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803" y="0"/>
                </a:lnTo>
              </a:path>
            </a:pathLst>
          </a:custGeom>
          <a:ln w="26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247272" y="4597145"/>
            <a:ext cx="73025" cy="26670"/>
          </a:xfrm>
          <a:custGeom>
            <a:avLst/>
            <a:gdLst/>
            <a:ahLst/>
            <a:cxnLst/>
            <a:rect l="l" t="t" r="r" b="b"/>
            <a:pathLst>
              <a:path w="73025" h="26670">
                <a:moveTo>
                  <a:pt x="18288" y="17922"/>
                </a:moveTo>
                <a:lnTo>
                  <a:pt x="0" y="17922"/>
                </a:lnTo>
                <a:lnTo>
                  <a:pt x="0" y="26499"/>
                </a:lnTo>
                <a:lnTo>
                  <a:pt x="18288" y="26499"/>
                </a:lnTo>
                <a:lnTo>
                  <a:pt x="18288" y="17922"/>
                </a:lnTo>
                <a:close/>
              </a:path>
              <a:path w="73025" h="26670">
                <a:moveTo>
                  <a:pt x="54516" y="17922"/>
                </a:moveTo>
                <a:lnTo>
                  <a:pt x="36228" y="17922"/>
                </a:lnTo>
                <a:lnTo>
                  <a:pt x="36228" y="26499"/>
                </a:lnTo>
                <a:lnTo>
                  <a:pt x="54516" y="26499"/>
                </a:lnTo>
                <a:lnTo>
                  <a:pt x="54516" y="17922"/>
                </a:lnTo>
                <a:close/>
              </a:path>
              <a:path w="73025" h="26670">
                <a:moveTo>
                  <a:pt x="36228" y="0"/>
                </a:moveTo>
                <a:lnTo>
                  <a:pt x="18288" y="0"/>
                </a:lnTo>
                <a:lnTo>
                  <a:pt x="18288" y="17922"/>
                </a:lnTo>
                <a:lnTo>
                  <a:pt x="36228" y="17922"/>
                </a:lnTo>
                <a:lnTo>
                  <a:pt x="36228" y="0"/>
                </a:lnTo>
                <a:close/>
              </a:path>
              <a:path w="73025" h="26670">
                <a:moveTo>
                  <a:pt x="72803" y="0"/>
                </a:moveTo>
                <a:lnTo>
                  <a:pt x="54516" y="0"/>
                </a:lnTo>
                <a:lnTo>
                  <a:pt x="54516" y="17922"/>
                </a:lnTo>
                <a:lnTo>
                  <a:pt x="72803" y="17922"/>
                </a:lnTo>
                <a:lnTo>
                  <a:pt x="728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952744" y="4523573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72"/>
                </a:moveTo>
                <a:lnTo>
                  <a:pt x="73865" y="73572"/>
                </a:lnTo>
                <a:lnTo>
                  <a:pt x="7386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952744" y="4523573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4278"/>
                </a:moveTo>
                <a:lnTo>
                  <a:pt x="0" y="54278"/>
                </a:lnTo>
                <a:lnTo>
                  <a:pt x="0" y="73572"/>
                </a:lnTo>
                <a:lnTo>
                  <a:pt x="19293" y="73572"/>
                </a:lnTo>
                <a:lnTo>
                  <a:pt x="19293" y="54278"/>
                </a:lnTo>
                <a:close/>
              </a:path>
              <a:path w="74295" h="73660">
                <a:moveTo>
                  <a:pt x="55577" y="54278"/>
                </a:moveTo>
                <a:lnTo>
                  <a:pt x="37216" y="54278"/>
                </a:lnTo>
                <a:lnTo>
                  <a:pt x="37216" y="73572"/>
                </a:lnTo>
                <a:lnTo>
                  <a:pt x="55577" y="73572"/>
                </a:lnTo>
                <a:lnTo>
                  <a:pt x="55577" y="54278"/>
                </a:lnTo>
                <a:close/>
              </a:path>
              <a:path w="74295" h="73660">
                <a:moveTo>
                  <a:pt x="37216" y="36356"/>
                </a:moveTo>
                <a:lnTo>
                  <a:pt x="19293" y="36356"/>
                </a:lnTo>
                <a:lnTo>
                  <a:pt x="19293" y="54278"/>
                </a:lnTo>
                <a:lnTo>
                  <a:pt x="37216" y="54278"/>
                </a:lnTo>
                <a:lnTo>
                  <a:pt x="37216" y="36356"/>
                </a:lnTo>
                <a:close/>
              </a:path>
              <a:path w="74295" h="73660">
                <a:moveTo>
                  <a:pt x="73865" y="36356"/>
                </a:moveTo>
                <a:lnTo>
                  <a:pt x="55577" y="36356"/>
                </a:lnTo>
                <a:lnTo>
                  <a:pt x="55577" y="54278"/>
                </a:lnTo>
                <a:lnTo>
                  <a:pt x="73865" y="54278"/>
                </a:lnTo>
                <a:lnTo>
                  <a:pt x="73865" y="36356"/>
                </a:lnTo>
                <a:close/>
              </a:path>
              <a:path w="74295" h="73660">
                <a:moveTo>
                  <a:pt x="19293" y="18068"/>
                </a:moveTo>
                <a:lnTo>
                  <a:pt x="0" y="18068"/>
                </a:lnTo>
                <a:lnTo>
                  <a:pt x="0" y="36356"/>
                </a:lnTo>
                <a:lnTo>
                  <a:pt x="19293" y="36356"/>
                </a:lnTo>
                <a:lnTo>
                  <a:pt x="19293" y="18068"/>
                </a:lnTo>
                <a:close/>
              </a:path>
              <a:path w="74295" h="73660">
                <a:moveTo>
                  <a:pt x="55577" y="18068"/>
                </a:moveTo>
                <a:lnTo>
                  <a:pt x="37216" y="18068"/>
                </a:lnTo>
                <a:lnTo>
                  <a:pt x="37216" y="36356"/>
                </a:lnTo>
                <a:lnTo>
                  <a:pt x="55577" y="36356"/>
                </a:lnTo>
                <a:lnTo>
                  <a:pt x="55577" y="18068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8068"/>
                </a:lnTo>
                <a:lnTo>
                  <a:pt x="37216" y="18068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8068"/>
                </a:lnTo>
                <a:lnTo>
                  <a:pt x="73865" y="1806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026609" y="452357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517" y="73572"/>
                </a:lnTo>
                <a:lnTo>
                  <a:pt x="73517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026609" y="452357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4278"/>
                </a:moveTo>
                <a:lnTo>
                  <a:pt x="0" y="54278"/>
                </a:lnTo>
                <a:lnTo>
                  <a:pt x="0" y="73572"/>
                </a:lnTo>
                <a:lnTo>
                  <a:pt x="17995" y="73572"/>
                </a:lnTo>
                <a:lnTo>
                  <a:pt x="17995" y="54278"/>
                </a:lnTo>
                <a:close/>
              </a:path>
              <a:path w="73660" h="73660">
                <a:moveTo>
                  <a:pt x="55229" y="54278"/>
                </a:moveTo>
                <a:lnTo>
                  <a:pt x="37216" y="54278"/>
                </a:lnTo>
                <a:lnTo>
                  <a:pt x="37216" y="73572"/>
                </a:lnTo>
                <a:lnTo>
                  <a:pt x="55229" y="73572"/>
                </a:lnTo>
                <a:lnTo>
                  <a:pt x="55229" y="54278"/>
                </a:lnTo>
                <a:close/>
              </a:path>
              <a:path w="73660" h="73660">
                <a:moveTo>
                  <a:pt x="37216" y="36356"/>
                </a:moveTo>
                <a:lnTo>
                  <a:pt x="17995" y="36356"/>
                </a:lnTo>
                <a:lnTo>
                  <a:pt x="17995" y="54278"/>
                </a:lnTo>
                <a:lnTo>
                  <a:pt x="37216" y="54278"/>
                </a:lnTo>
                <a:lnTo>
                  <a:pt x="37216" y="36356"/>
                </a:lnTo>
                <a:close/>
              </a:path>
              <a:path w="73660" h="73660">
                <a:moveTo>
                  <a:pt x="73517" y="36356"/>
                </a:moveTo>
                <a:lnTo>
                  <a:pt x="55229" y="36356"/>
                </a:lnTo>
                <a:lnTo>
                  <a:pt x="55229" y="54278"/>
                </a:lnTo>
                <a:lnTo>
                  <a:pt x="73517" y="54278"/>
                </a:lnTo>
                <a:lnTo>
                  <a:pt x="73517" y="36356"/>
                </a:lnTo>
                <a:close/>
              </a:path>
              <a:path w="73660" h="73660">
                <a:moveTo>
                  <a:pt x="17995" y="18068"/>
                </a:moveTo>
                <a:lnTo>
                  <a:pt x="0" y="18068"/>
                </a:lnTo>
                <a:lnTo>
                  <a:pt x="0" y="36356"/>
                </a:lnTo>
                <a:lnTo>
                  <a:pt x="17995" y="36356"/>
                </a:lnTo>
                <a:lnTo>
                  <a:pt x="17995" y="18068"/>
                </a:lnTo>
                <a:close/>
              </a:path>
              <a:path w="73660" h="73660">
                <a:moveTo>
                  <a:pt x="55229" y="18068"/>
                </a:moveTo>
                <a:lnTo>
                  <a:pt x="37216" y="18068"/>
                </a:lnTo>
                <a:lnTo>
                  <a:pt x="37216" y="36356"/>
                </a:lnTo>
                <a:lnTo>
                  <a:pt x="55229" y="36356"/>
                </a:lnTo>
                <a:lnTo>
                  <a:pt x="55229" y="18068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8068"/>
                </a:lnTo>
                <a:lnTo>
                  <a:pt x="37216" y="18068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8068"/>
                </a:lnTo>
                <a:lnTo>
                  <a:pt x="73517" y="1806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100127" y="452357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100127" y="452357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4278"/>
                </a:moveTo>
                <a:lnTo>
                  <a:pt x="0" y="54278"/>
                </a:lnTo>
                <a:lnTo>
                  <a:pt x="0" y="73572"/>
                </a:lnTo>
                <a:lnTo>
                  <a:pt x="17995" y="73572"/>
                </a:lnTo>
                <a:lnTo>
                  <a:pt x="17995" y="54278"/>
                </a:lnTo>
                <a:close/>
              </a:path>
              <a:path w="73660" h="73660">
                <a:moveTo>
                  <a:pt x="55577" y="54278"/>
                </a:moveTo>
                <a:lnTo>
                  <a:pt x="36283" y="54278"/>
                </a:lnTo>
                <a:lnTo>
                  <a:pt x="36283" y="73572"/>
                </a:lnTo>
                <a:lnTo>
                  <a:pt x="55577" y="73572"/>
                </a:lnTo>
                <a:lnTo>
                  <a:pt x="55577" y="54278"/>
                </a:lnTo>
                <a:close/>
              </a:path>
              <a:path w="73660" h="73660">
                <a:moveTo>
                  <a:pt x="36283" y="36356"/>
                </a:moveTo>
                <a:lnTo>
                  <a:pt x="17995" y="36356"/>
                </a:lnTo>
                <a:lnTo>
                  <a:pt x="17995" y="54278"/>
                </a:lnTo>
                <a:lnTo>
                  <a:pt x="36283" y="54278"/>
                </a:lnTo>
                <a:lnTo>
                  <a:pt x="36283" y="36356"/>
                </a:lnTo>
                <a:close/>
              </a:path>
              <a:path w="73660" h="73660">
                <a:moveTo>
                  <a:pt x="73499" y="36356"/>
                </a:moveTo>
                <a:lnTo>
                  <a:pt x="55577" y="36356"/>
                </a:lnTo>
                <a:lnTo>
                  <a:pt x="55577" y="54278"/>
                </a:lnTo>
                <a:lnTo>
                  <a:pt x="73499" y="54278"/>
                </a:lnTo>
                <a:lnTo>
                  <a:pt x="73499" y="36356"/>
                </a:lnTo>
                <a:close/>
              </a:path>
              <a:path w="73660" h="73660">
                <a:moveTo>
                  <a:pt x="17995" y="18068"/>
                </a:moveTo>
                <a:lnTo>
                  <a:pt x="0" y="18068"/>
                </a:lnTo>
                <a:lnTo>
                  <a:pt x="0" y="36356"/>
                </a:lnTo>
                <a:lnTo>
                  <a:pt x="17995" y="36356"/>
                </a:lnTo>
                <a:lnTo>
                  <a:pt x="17995" y="18068"/>
                </a:lnTo>
                <a:close/>
              </a:path>
              <a:path w="73660" h="73660">
                <a:moveTo>
                  <a:pt x="55577" y="18068"/>
                </a:moveTo>
                <a:lnTo>
                  <a:pt x="36283" y="18068"/>
                </a:lnTo>
                <a:lnTo>
                  <a:pt x="36283" y="36356"/>
                </a:lnTo>
                <a:lnTo>
                  <a:pt x="55577" y="36356"/>
                </a:lnTo>
                <a:lnTo>
                  <a:pt x="55577" y="18068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8068"/>
                </a:lnTo>
                <a:lnTo>
                  <a:pt x="36283" y="18068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8068"/>
                </a:lnTo>
                <a:lnTo>
                  <a:pt x="73499" y="1806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173626" y="452357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645" y="73572"/>
                </a:lnTo>
                <a:lnTo>
                  <a:pt x="7364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73626" y="452357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4278"/>
                </a:moveTo>
                <a:lnTo>
                  <a:pt x="0" y="54278"/>
                </a:lnTo>
                <a:lnTo>
                  <a:pt x="0" y="73572"/>
                </a:lnTo>
                <a:lnTo>
                  <a:pt x="18361" y="73572"/>
                </a:lnTo>
                <a:lnTo>
                  <a:pt x="18361" y="54278"/>
                </a:lnTo>
                <a:close/>
              </a:path>
              <a:path w="73660" h="73660">
                <a:moveTo>
                  <a:pt x="54644" y="54278"/>
                </a:moveTo>
                <a:lnTo>
                  <a:pt x="36356" y="54278"/>
                </a:lnTo>
                <a:lnTo>
                  <a:pt x="36356" y="73572"/>
                </a:lnTo>
                <a:lnTo>
                  <a:pt x="54644" y="73572"/>
                </a:lnTo>
                <a:lnTo>
                  <a:pt x="54644" y="54278"/>
                </a:lnTo>
                <a:close/>
              </a:path>
              <a:path w="73660" h="73660">
                <a:moveTo>
                  <a:pt x="36356" y="36356"/>
                </a:moveTo>
                <a:lnTo>
                  <a:pt x="18361" y="36356"/>
                </a:lnTo>
                <a:lnTo>
                  <a:pt x="18361" y="54278"/>
                </a:lnTo>
                <a:lnTo>
                  <a:pt x="36356" y="54278"/>
                </a:lnTo>
                <a:lnTo>
                  <a:pt x="36356" y="36356"/>
                </a:lnTo>
                <a:close/>
              </a:path>
              <a:path w="73660" h="73660">
                <a:moveTo>
                  <a:pt x="73645" y="36356"/>
                </a:moveTo>
                <a:lnTo>
                  <a:pt x="54644" y="36356"/>
                </a:lnTo>
                <a:lnTo>
                  <a:pt x="54644" y="54278"/>
                </a:lnTo>
                <a:lnTo>
                  <a:pt x="73645" y="54278"/>
                </a:lnTo>
                <a:lnTo>
                  <a:pt x="73645" y="36356"/>
                </a:lnTo>
                <a:close/>
              </a:path>
              <a:path w="73660" h="73660">
                <a:moveTo>
                  <a:pt x="18361" y="18068"/>
                </a:moveTo>
                <a:lnTo>
                  <a:pt x="0" y="18068"/>
                </a:lnTo>
                <a:lnTo>
                  <a:pt x="0" y="36356"/>
                </a:lnTo>
                <a:lnTo>
                  <a:pt x="18361" y="36356"/>
                </a:lnTo>
                <a:lnTo>
                  <a:pt x="18361" y="18068"/>
                </a:lnTo>
                <a:close/>
              </a:path>
              <a:path w="73660" h="73660">
                <a:moveTo>
                  <a:pt x="54644" y="18068"/>
                </a:moveTo>
                <a:lnTo>
                  <a:pt x="36356" y="18068"/>
                </a:lnTo>
                <a:lnTo>
                  <a:pt x="36356" y="36356"/>
                </a:lnTo>
                <a:lnTo>
                  <a:pt x="54644" y="36356"/>
                </a:lnTo>
                <a:lnTo>
                  <a:pt x="54644" y="18068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8068"/>
                </a:lnTo>
                <a:lnTo>
                  <a:pt x="36356" y="18068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8068"/>
                </a:lnTo>
                <a:lnTo>
                  <a:pt x="73645" y="1806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247272" y="4523573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804" y="73572"/>
                </a:lnTo>
                <a:lnTo>
                  <a:pt x="72804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247272" y="4523573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4278"/>
                </a:moveTo>
                <a:lnTo>
                  <a:pt x="0" y="54278"/>
                </a:lnTo>
                <a:lnTo>
                  <a:pt x="0" y="73572"/>
                </a:lnTo>
                <a:lnTo>
                  <a:pt x="18288" y="73572"/>
                </a:lnTo>
                <a:lnTo>
                  <a:pt x="18288" y="54278"/>
                </a:lnTo>
                <a:close/>
              </a:path>
              <a:path w="73025" h="73660">
                <a:moveTo>
                  <a:pt x="54516" y="54278"/>
                </a:moveTo>
                <a:lnTo>
                  <a:pt x="36228" y="54278"/>
                </a:lnTo>
                <a:lnTo>
                  <a:pt x="36228" y="73572"/>
                </a:lnTo>
                <a:lnTo>
                  <a:pt x="54516" y="73572"/>
                </a:lnTo>
                <a:lnTo>
                  <a:pt x="54516" y="54278"/>
                </a:lnTo>
                <a:close/>
              </a:path>
              <a:path w="73025" h="73660">
                <a:moveTo>
                  <a:pt x="36228" y="36356"/>
                </a:moveTo>
                <a:lnTo>
                  <a:pt x="18288" y="36356"/>
                </a:lnTo>
                <a:lnTo>
                  <a:pt x="18288" y="54278"/>
                </a:lnTo>
                <a:lnTo>
                  <a:pt x="36228" y="54278"/>
                </a:lnTo>
                <a:lnTo>
                  <a:pt x="36228" y="36356"/>
                </a:lnTo>
                <a:close/>
              </a:path>
              <a:path w="73025" h="73660">
                <a:moveTo>
                  <a:pt x="72804" y="36356"/>
                </a:moveTo>
                <a:lnTo>
                  <a:pt x="54516" y="36356"/>
                </a:lnTo>
                <a:lnTo>
                  <a:pt x="54516" y="54278"/>
                </a:lnTo>
                <a:lnTo>
                  <a:pt x="72804" y="54278"/>
                </a:lnTo>
                <a:lnTo>
                  <a:pt x="72804" y="36356"/>
                </a:lnTo>
                <a:close/>
              </a:path>
              <a:path w="73025" h="73660">
                <a:moveTo>
                  <a:pt x="18288" y="18068"/>
                </a:moveTo>
                <a:lnTo>
                  <a:pt x="0" y="18068"/>
                </a:lnTo>
                <a:lnTo>
                  <a:pt x="0" y="36356"/>
                </a:lnTo>
                <a:lnTo>
                  <a:pt x="18288" y="36356"/>
                </a:lnTo>
                <a:lnTo>
                  <a:pt x="18288" y="18068"/>
                </a:lnTo>
                <a:close/>
              </a:path>
              <a:path w="73025" h="73660">
                <a:moveTo>
                  <a:pt x="54516" y="18068"/>
                </a:moveTo>
                <a:lnTo>
                  <a:pt x="36228" y="18068"/>
                </a:lnTo>
                <a:lnTo>
                  <a:pt x="36228" y="36356"/>
                </a:lnTo>
                <a:lnTo>
                  <a:pt x="54516" y="36356"/>
                </a:lnTo>
                <a:lnTo>
                  <a:pt x="54516" y="18068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8068"/>
                </a:lnTo>
                <a:lnTo>
                  <a:pt x="36228" y="18068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8068"/>
                </a:lnTo>
                <a:lnTo>
                  <a:pt x="72804" y="1806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952744" y="4449909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664"/>
                </a:moveTo>
                <a:lnTo>
                  <a:pt x="73865" y="73664"/>
                </a:lnTo>
                <a:lnTo>
                  <a:pt x="73865" y="0"/>
                </a:lnTo>
                <a:lnTo>
                  <a:pt x="0" y="0"/>
                </a:lnTo>
                <a:lnTo>
                  <a:pt x="0" y="736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952744" y="4449909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504"/>
                </a:moveTo>
                <a:lnTo>
                  <a:pt x="0" y="55504"/>
                </a:lnTo>
                <a:lnTo>
                  <a:pt x="0" y="73664"/>
                </a:lnTo>
                <a:lnTo>
                  <a:pt x="19293" y="73664"/>
                </a:lnTo>
                <a:lnTo>
                  <a:pt x="19293" y="55504"/>
                </a:lnTo>
                <a:close/>
              </a:path>
              <a:path w="74295" h="73660">
                <a:moveTo>
                  <a:pt x="55577" y="55504"/>
                </a:moveTo>
                <a:lnTo>
                  <a:pt x="37216" y="55504"/>
                </a:lnTo>
                <a:lnTo>
                  <a:pt x="37216" y="73664"/>
                </a:lnTo>
                <a:lnTo>
                  <a:pt x="55577" y="73664"/>
                </a:lnTo>
                <a:lnTo>
                  <a:pt x="55577" y="55504"/>
                </a:lnTo>
                <a:close/>
              </a:path>
              <a:path w="74295" h="73660">
                <a:moveTo>
                  <a:pt x="37216" y="36155"/>
                </a:moveTo>
                <a:lnTo>
                  <a:pt x="19293" y="36155"/>
                </a:lnTo>
                <a:lnTo>
                  <a:pt x="19293" y="55504"/>
                </a:lnTo>
                <a:lnTo>
                  <a:pt x="37216" y="55504"/>
                </a:lnTo>
                <a:lnTo>
                  <a:pt x="37216" y="36155"/>
                </a:lnTo>
                <a:close/>
              </a:path>
              <a:path w="74295" h="73660">
                <a:moveTo>
                  <a:pt x="73865" y="36155"/>
                </a:moveTo>
                <a:lnTo>
                  <a:pt x="55577" y="36155"/>
                </a:lnTo>
                <a:lnTo>
                  <a:pt x="55577" y="55504"/>
                </a:lnTo>
                <a:lnTo>
                  <a:pt x="73865" y="55504"/>
                </a:lnTo>
                <a:lnTo>
                  <a:pt x="73865" y="36155"/>
                </a:lnTo>
                <a:close/>
              </a:path>
              <a:path w="74295" h="73660">
                <a:moveTo>
                  <a:pt x="19293" y="18288"/>
                </a:moveTo>
                <a:lnTo>
                  <a:pt x="0" y="18288"/>
                </a:lnTo>
                <a:lnTo>
                  <a:pt x="0" y="36155"/>
                </a:lnTo>
                <a:lnTo>
                  <a:pt x="19293" y="36155"/>
                </a:lnTo>
                <a:lnTo>
                  <a:pt x="19293" y="18288"/>
                </a:lnTo>
                <a:close/>
              </a:path>
              <a:path w="74295" h="73660">
                <a:moveTo>
                  <a:pt x="55577" y="18288"/>
                </a:moveTo>
                <a:lnTo>
                  <a:pt x="37216" y="18288"/>
                </a:lnTo>
                <a:lnTo>
                  <a:pt x="37216" y="36155"/>
                </a:lnTo>
                <a:lnTo>
                  <a:pt x="55577" y="36155"/>
                </a:lnTo>
                <a:lnTo>
                  <a:pt x="55577" y="18288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865" y="1828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026609" y="444990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664"/>
                </a:moveTo>
                <a:lnTo>
                  <a:pt x="73517" y="73664"/>
                </a:lnTo>
                <a:lnTo>
                  <a:pt x="73517" y="0"/>
                </a:lnTo>
                <a:lnTo>
                  <a:pt x="0" y="0"/>
                </a:lnTo>
                <a:lnTo>
                  <a:pt x="0" y="736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026609" y="444990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04"/>
                </a:moveTo>
                <a:lnTo>
                  <a:pt x="0" y="55504"/>
                </a:lnTo>
                <a:lnTo>
                  <a:pt x="0" y="73664"/>
                </a:lnTo>
                <a:lnTo>
                  <a:pt x="17995" y="73664"/>
                </a:lnTo>
                <a:lnTo>
                  <a:pt x="17995" y="55504"/>
                </a:lnTo>
                <a:close/>
              </a:path>
              <a:path w="73660" h="73660">
                <a:moveTo>
                  <a:pt x="55229" y="55504"/>
                </a:moveTo>
                <a:lnTo>
                  <a:pt x="37216" y="55504"/>
                </a:lnTo>
                <a:lnTo>
                  <a:pt x="37216" y="73664"/>
                </a:lnTo>
                <a:lnTo>
                  <a:pt x="55229" y="73664"/>
                </a:lnTo>
                <a:lnTo>
                  <a:pt x="55229" y="55504"/>
                </a:lnTo>
                <a:close/>
              </a:path>
              <a:path w="73660" h="73660">
                <a:moveTo>
                  <a:pt x="37216" y="36155"/>
                </a:moveTo>
                <a:lnTo>
                  <a:pt x="17995" y="36155"/>
                </a:lnTo>
                <a:lnTo>
                  <a:pt x="17995" y="55504"/>
                </a:lnTo>
                <a:lnTo>
                  <a:pt x="37216" y="55504"/>
                </a:lnTo>
                <a:lnTo>
                  <a:pt x="37216" y="36155"/>
                </a:lnTo>
                <a:close/>
              </a:path>
              <a:path w="73660" h="73660">
                <a:moveTo>
                  <a:pt x="73517" y="36155"/>
                </a:moveTo>
                <a:lnTo>
                  <a:pt x="55229" y="36155"/>
                </a:lnTo>
                <a:lnTo>
                  <a:pt x="55229" y="55504"/>
                </a:lnTo>
                <a:lnTo>
                  <a:pt x="73517" y="55504"/>
                </a:lnTo>
                <a:lnTo>
                  <a:pt x="73517" y="36155"/>
                </a:lnTo>
                <a:close/>
              </a:path>
              <a:path w="73660" h="73660">
                <a:moveTo>
                  <a:pt x="17995" y="18288"/>
                </a:moveTo>
                <a:lnTo>
                  <a:pt x="0" y="18288"/>
                </a:lnTo>
                <a:lnTo>
                  <a:pt x="0" y="36155"/>
                </a:lnTo>
                <a:lnTo>
                  <a:pt x="17995" y="36155"/>
                </a:lnTo>
                <a:lnTo>
                  <a:pt x="17995" y="18288"/>
                </a:lnTo>
                <a:close/>
              </a:path>
              <a:path w="73660" h="73660">
                <a:moveTo>
                  <a:pt x="55229" y="18288"/>
                </a:moveTo>
                <a:lnTo>
                  <a:pt x="37216" y="18288"/>
                </a:lnTo>
                <a:lnTo>
                  <a:pt x="37216" y="36155"/>
                </a:lnTo>
                <a:lnTo>
                  <a:pt x="55229" y="36155"/>
                </a:lnTo>
                <a:lnTo>
                  <a:pt x="55229" y="18288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8288"/>
                </a:lnTo>
                <a:lnTo>
                  <a:pt x="73517" y="1828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100127" y="444990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664"/>
                </a:moveTo>
                <a:lnTo>
                  <a:pt x="73499" y="73664"/>
                </a:lnTo>
                <a:lnTo>
                  <a:pt x="73499" y="0"/>
                </a:lnTo>
                <a:lnTo>
                  <a:pt x="0" y="0"/>
                </a:lnTo>
                <a:lnTo>
                  <a:pt x="0" y="736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100127" y="444990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04"/>
                </a:moveTo>
                <a:lnTo>
                  <a:pt x="0" y="55504"/>
                </a:lnTo>
                <a:lnTo>
                  <a:pt x="0" y="73664"/>
                </a:lnTo>
                <a:lnTo>
                  <a:pt x="17995" y="73664"/>
                </a:lnTo>
                <a:lnTo>
                  <a:pt x="17995" y="55504"/>
                </a:lnTo>
                <a:close/>
              </a:path>
              <a:path w="73660" h="73660">
                <a:moveTo>
                  <a:pt x="55577" y="55504"/>
                </a:moveTo>
                <a:lnTo>
                  <a:pt x="36283" y="55504"/>
                </a:lnTo>
                <a:lnTo>
                  <a:pt x="36283" y="73664"/>
                </a:lnTo>
                <a:lnTo>
                  <a:pt x="55577" y="73664"/>
                </a:lnTo>
                <a:lnTo>
                  <a:pt x="55577" y="55504"/>
                </a:lnTo>
                <a:close/>
              </a:path>
              <a:path w="73660" h="73660">
                <a:moveTo>
                  <a:pt x="36283" y="36155"/>
                </a:moveTo>
                <a:lnTo>
                  <a:pt x="17995" y="36155"/>
                </a:lnTo>
                <a:lnTo>
                  <a:pt x="17995" y="55504"/>
                </a:lnTo>
                <a:lnTo>
                  <a:pt x="36283" y="55504"/>
                </a:lnTo>
                <a:lnTo>
                  <a:pt x="36283" y="36155"/>
                </a:lnTo>
                <a:close/>
              </a:path>
              <a:path w="73660" h="73660">
                <a:moveTo>
                  <a:pt x="73499" y="36155"/>
                </a:moveTo>
                <a:lnTo>
                  <a:pt x="55577" y="36155"/>
                </a:lnTo>
                <a:lnTo>
                  <a:pt x="55577" y="55504"/>
                </a:lnTo>
                <a:lnTo>
                  <a:pt x="73499" y="55504"/>
                </a:lnTo>
                <a:lnTo>
                  <a:pt x="73499" y="36155"/>
                </a:lnTo>
                <a:close/>
              </a:path>
              <a:path w="73660" h="73660">
                <a:moveTo>
                  <a:pt x="17995" y="18288"/>
                </a:moveTo>
                <a:lnTo>
                  <a:pt x="0" y="18288"/>
                </a:lnTo>
                <a:lnTo>
                  <a:pt x="0" y="36155"/>
                </a:lnTo>
                <a:lnTo>
                  <a:pt x="17995" y="36155"/>
                </a:lnTo>
                <a:lnTo>
                  <a:pt x="17995" y="18288"/>
                </a:lnTo>
                <a:close/>
              </a:path>
              <a:path w="73660" h="73660">
                <a:moveTo>
                  <a:pt x="55577" y="18288"/>
                </a:moveTo>
                <a:lnTo>
                  <a:pt x="36283" y="18288"/>
                </a:lnTo>
                <a:lnTo>
                  <a:pt x="36283" y="36155"/>
                </a:lnTo>
                <a:lnTo>
                  <a:pt x="55577" y="36155"/>
                </a:lnTo>
                <a:lnTo>
                  <a:pt x="55577" y="18288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6283" y="18288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499" y="1828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173626" y="444990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664"/>
                </a:moveTo>
                <a:lnTo>
                  <a:pt x="73645" y="73664"/>
                </a:lnTo>
                <a:lnTo>
                  <a:pt x="73645" y="0"/>
                </a:lnTo>
                <a:lnTo>
                  <a:pt x="0" y="0"/>
                </a:lnTo>
                <a:lnTo>
                  <a:pt x="0" y="736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173626" y="444990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504"/>
                </a:moveTo>
                <a:lnTo>
                  <a:pt x="0" y="55504"/>
                </a:lnTo>
                <a:lnTo>
                  <a:pt x="0" y="73664"/>
                </a:lnTo>
                <a:lnTo>
                  <a:pt x="18361" y="73664"/>
                </a:lnTo>
                <a:lnTo>
                  <a:pt x="18361" y="55504"/>
                </a:lnTo>
                <a:close/>
              </a:path>
              <a:path w="73660" h="73660">
                <a:moveTo>
                  <a:pt x="54644" y="55504"/>
                </a:moveTo>
                <a:lnTo>
                  <a:pt x="36356" y="55504"/>
                </a:lnTo>
                <a:lnTo>
                  <a:pt x="36356" y="73664"/>
                </a:lnTo>
                <a:lnTo>
                  <a:pt x="54644" y="73664"/>
                </a:lnTo>
                <a:lnTo>
                  <a:pt x="54644" y="55504"/>
                </a:lnTo>
                <a:close/>
              </a:path>
              <a:path w="73660" h="73660">
                <a:moveTo>
                  <a:pt x="36356" y="36155"/>
                </a:moveTo>
                <a:lnTo>
                  <a:pt x="18361" y="36155"/>
                </a:lnTo>
                <a:lnTo>
                  <a:pt x="18361" y="55504"/>
                </a:lnTo>
                <a:lnTo>
                  <a:pt x="36356" y="55504"/>
                </a:lnTo>
                <a:lnTo>
                  <a:pt x="36356" y="36155"/>
                </a:lnTo>
                <a:close/>
              </a:path>
              <a:path w="73660" h="73660">
                <a:moveTo>
                  <a:pt x="73645" y="36155"/>
                </a:moveTo>
                <a:lnTo>
                  <a:pt x="54644" y="36155"/>
                </a:lnTo>
                <a:lnTo>
                  <a:pt x="54644" y="55504"/>
                </a:lnTo>
                <a:lnTo>
                  <a:pt x="73645" y="55504"/>
                </a:lnTo>
                <a:lnTo>
                  <a:pt x="73645" y="36155"/>
                </a:lnTo>
                <a:close/>
              </a:path>
              <a:path w="73660" h="73660">
                <a:moveTo>
                  <a:pt x="18361" y="18288"/>
                </a:moveTo>
                <a:lnTo>
                  <a:pt x="0" y="18288"/>
                </a:lnTo>
                <a:lnTo>
                  <a:pt x="0" y="36155"/>
                </a:lnTo>
                <a:lnTo>
                  <a:pt x="18361" y="36155"/>
                </a:lnTo>
                <a:lnTo>
                  <a:pt x="18361" y="18288"/>
                </a:lnTo>
                <a:close/>
              </a:path>
              <a:path w="73660" h="73660">
                <a:moveTo>
                  <a:pt x="54644" y="18288"/>
                </a:moveTo>
                <a:lnTo>
                  <a:pt x="36356" y="18288"/>
                </a:lnTo>
                <a:lnTo>
                  <a:pt x="36356" y="36155"/>
                </a:lnTo>
                <a:lnTo>
                  <a:pt x="54644" y="36155"/>
                </a:lnTo>
                <a:lnTo>
                  <a:pt x="54644" y="18288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8288"/>
                </a:lnTo>
                <a:lnTo>
                  <a:pt x="36356" y="18288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8288"/>
                </a:lnTo>
                <a:lnTo>
                  <a:pt x="73645" y="1828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247272" y="4449909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664"/>
                </a:moveTo>
                <a:lnTo>
                  <a:pt x="72804" y="73664"/>
                </a:lnTo>
                <a:lnTo>
                  <a:pt x="72804" y="0"/>
                </a:lnTo>
                <a:lnTo>
                  <a:pt x="0" y="0"/>
                </a:lnTo>
                <a:lnTo>
                  <a:pt x="0" y="736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247272" y="4449909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504"/>
                </a:moveTo>
                <a:lnTo>
                  <a:pt x="0" y="55504"/>
                </a:lnTo>
                <a:lnTo>
                  <a:pt x="0" y="73664"/>
                </a:lnTo>
                <a:lnTo>
                  <a:pt x="18288" y="73664"/>
                </a:lnTo>
                <a:lnTo>
                  <a:pt x="18288" y="55504"/>
                </a:lnTo>
                <a:close/>
              </a:path>
              <a:path w="73025" h="73660">
                <a:moveTo>
                  <a:pt x="54516" y="55504"/>
                </a:moveTo>
                <a:lnTo>
                  <a:pt x="36228" y="55504"/>
                </a:lnTo>
                <a:lnTo>
                  <a:pt x="36228" y="73664"/>
                </a:lnTo>
                <a:lnTo>
                  <a:pt x="54516" y="73664"/>
                </a:lnTo>
                <a:lnTo>
                  <a:pt x="54516" y="55504"/>
                </a:lnTo>
                <a:close/>
              </a:path>
              <a:path w="73025" h="73660">
                <a:moveTo>
                  <a:pt x="36228" y="36155"/>
                </a:moveTo>
                <a:lnTo>
                  <a:pt x="18288" y="36155"/>
                </a:lnTo>
                <a:lnTo>
                  <a:pt x="18288" y="55504"/>
                </a:lnTo>
                <a:lnTo>
                  <a:pt x="36228" y="55504"/>
                </a:lnTo>
                <a:lnTo>
                  <a:pt x="36228" y="36155"/>
                </a:lnTo>
                <a:close/>
              </a:path>
              <a:path w="73025" h="73660">
                <a:moveTo>
                  <a:pt x="72804" y="36155"/>
                </a:moveTo>
                <a:lnTo>
                  <a:pt x="54516" y="36155"/>
                </a:lnTo>
                <a:lnTo>
                  <a:pt x="54516" y="55504"/>
                </a:lnTo>
                <a:lnTo>
                  <a:pt x="72804" y="55504"/>
                </a:lnTo>
                <a:lnTo>
                  <a:pt x="72804" y="36155"/>
                </a:lnTo>
                <a:close/>
              </a:path>
              <a:path w="73025" h="73660">
                <a:moveTo>
                  <a:pt x="18288" y="18288"/>
                </a:moveTo>
                <a:lnTo>
                  <a:pt x="0" y="18288"/>
                </a:lnTo>
                <a:lnTo>
                  <a:pt x="0" y="36155"/>
                </a:lnTo>
                <a:lnTo>
                  <a:pt x="18288" y="36155"/>
                </a:lnTo>
                <a:lnTo>
                  <a:pt x="18288" y="18288"/>
                </a:lnTo>
                <a:close/>
              </a:path>
              <a:path w="73025" h="73660">
                <a:moveTo>
                  <a:pt x="54516" y="18288"/>
                </a:moveTo>
                <a:lnTo>
                  <a:pt x="36228" y="18288"/>
                </a:lnTo>
                <a:lnTo>
                  <a:pt x="36228" y="36155"/>
                </a:lnTo>
                <a:lnTo>
                  <a:pt x="54516" y="36155"/>
                </a:lnTo>
                <a:lnTo>
                  <a:pt x="54516" y="18288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8288"/>
                </a:lnTo>
                <a:lnTo>
                  <a:pt x="36228" y="18288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8288"/>
                </a:lnTo>
                <a:lnTo>
                  <a:pt x="72804" y="1828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952744" y="4376336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72"/>
                </a:moveTo>
                <a:lnTo>
                  <a:pt x="73865" y="73572"/>
                </a:lnTo>
                <a:lnTo>
                  <a:pt x="7386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952744" y="4376336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504"/>
                </a:moveTo>
                <a:lnTo>
                  <a:pt x="0" y="55504"/>
                </a:lnTo>
                <a:lnTo>
                  <a:pt x="0" y="73572"/>
                </a:lnTo>
                <a:lnTo>
                  <a:pt x="19293" y="73572"/>
                </a:lnTo>
                <a:lnTo>
                  <a:pt x="19293" y="55504"/>
                </a:lnTo>
                <a:close/>
              </a:path>
              <a:path w="74295" h="73660">
                <a:moveTo>
                  <a:pt x="55577" y="55504"/>
                </a:moveTo>
                <a:lnTo>
                  <a:pt x="37216" y="55504"/>
                </a:lnTo>
                <a:lnTo>
                  <a:pt x="37216" y="73572"/>
                </a:lnTo>
                <a:lnTo>
                  <a:pt x="55577" y="73572"/>
                </a:lnTo>
                <a:lnTo>
                  <a:pt x="55577" y="55504"/>
                </a:lnTo>
                <a:close/>
              </a:path>
              <a:path w="74295" h="73660">
                <a:moveTo>
                  <a:pt x="37216" y="37216"/>
                </a:moveTo>
                <a:lnTo>
                  <a:pt x="19293" y="37216"/>
                </a:lnTo>
                <a:lnTo>
                  <a:pt x="19293" y="55504"/>
                </a:lnTo>
                <a:lnTo>
                  <a:pt x="37216" y="55504"/>
                </a:lnTo>
                <a:lnTo>
                  <a:pt x="37216" y="37216"/>
                </a:lnTo>
                <a:close/>
              </a:path>
              <a:path w="74295" h="73660">
                <a:moveTo>
                  <a:pt x="73865" y="37216"/>
                </a:moveTo>
                <a:lnTo>
                  <a:pt x="55577" y="37216"/>
                </a:lnTo>
                <a:lnTo>
                  <a:pt x="55577" y="55504"/>
                </a:lnTo>
                <a:lnTo>
                  <a:pt x="73865" y="55504"/>
                </a:lnTo>
                <a:lnTo>
                  <a:pt x="73865" y="37216"/>
                </a:lnTo>
                <a:close/>
              </a:path>
              <a:path w="74295" h="73660">
                <a:moveTo>
                  <a:pt x="19293" y="18288"/>
                </a:moveTo>
                <a:lnTo>
                  <a:pt x="0" y="18288"/>
                </a:lnTo>
                <a:lnTo>
                  <a:pt x="0" y="37216"/>
                </a:lnTo>
                <a:lnTo>
                  <a:pt x="19293" y="37216"/>
                </a:lnTo>
                <a:lnTo>
                  <a:pt x="19293" y="18288"/>
                </a:lnTo>
                <a:close/>
              </a:path>
              <a:path w="74295" h="73660">
                <a:moveTo>
                  <a:pt x="55577" y="18288"/>
                </a:moveTo>
                <a:lnTo>
                  <a:pt x="37216" y="18288"/>
                </a:lnTo>
                <a:lnTo>
                  <a:pt x="37216" y="37216"/>
                </a:lnTo>
                <a:lnTo>
                  <a:pt x="55577" y="37216"/>
                </a:lnTo>
                <a:lnTo>
                  <a:pt x="55577" y="18288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865" y="1828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026609" y="437633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517" y="73572"/>
                </a:lnTo>
                <a:lnTo>
                  <a:pt x="73517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026609" y="437633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04"/>
                </a:moveTo>
                <a:lnTo>
                  <a:pt x="0" y="55504"/>
                </a:lnTo>
                <a:lnTo>
                  <a:pt x="0" y="73572"/>
                </a:lnTo>
                <a:lnTo>
                  <a:pt x="17995" y="73572"/>
                </a:lnTo>
                <a:lnTo>
                  <a:pt x="17995" y="55504"/>
                </a:lnTo>
                <a:close/>
              </a:path>
              <a:path w="73660" h="73660">
                <a:moveTo>
                  <a:pt x="55229" y="55504"/>
                </a:moveTo>
                <a:lnTo>
                  <a:pt x="37216" y="55504"/>
                </a:lnTo>
                <a:lnTo>
                  <a:pt x="37216" y="73572"/>
                </a:lnTo>
                <a:lnTo>
                  <a:pt x="55229" y="73572"/>
                </a:lnTo>
                <a:lnTo>
                  <a:pt x="55229" y="55504"/>
                </a:lnTo>
                <a:close/>
              </a:path>
              <a:path w="73660" h="73660">
                <a:moveTo>
                  <a:pt x="37216" y="37216"/>
                </a:moveTo>
                <a:lnTo>
                  <a:pt x="17995" y="37216"/>
                </a:lnTo>
                <a:lnTo>
                  <a:pt x="17995" y="55504"/>
                </a:lnTo>
                <a:lnTo>
                  <a:pt x="37216" y="55504"/>
                </a:lnTo>
                <a:lnTo>
                  <a:pt x="37216" y="37216"/>
                </a:lnTo>
                <a:close/>
              </a:path>
              <a:path w="73660" h="73660">
                <a:moveTo>
                  <a:pt x="73517" y="37216"/>
                </a:moveTo>
                <a:lnTo>
                  <a:pt x="55229" y="37216"/>
                </a:lnTo>
                <a:lnTo>
                  <a:pt x="55229" y="55504"/>
                </a:lnTo>
                <a:lnTo>
                  <a:pt x="73517" y="55504"/>
                </a:lnTo>
                <a:lnTo>
                  <a:pt x="73517" y="37216"/>
                </a:lnTo>
                <a:close/>
              </a:path>
              <a:path w="73660" h="73660">
                <a:moveTo>
                  <a:pt x="17995" y="18288"/>
                </a:moveTo>
                <a:lnTo>
                  <a:pt x="0" y="18288"/>
                </a:lnTo>
                <a:lnTo>
                  <a:pt x="0" y="37216"/>
                </a:lnTo>
                <a:lnTo>
                  <a:pt x="17995" y="37216"/>
                </a:lnTo>
                <a:lnTo>
                  <a:pt x="17995" y="18288"/>
                </a:lnTo>
                <a:close/>
              </a:path>
              <a:path w="73660" h="73660">
                <a:moveTo>
                  <a:pt x="55229" y="18288"/>
                </a:moveTo>
                <a:lnTo>
                  <a:pt x="37216" y="18288"/>
                </a:lnTo>
                <a:lnTo>
                  <a:pt x="37216" y="37216"/>
                </a:lnTo>
                <a:lnTo>
                  <a:pt x="55229" y="37216"/>
                </a:lnTo>
                <a:lnTo>
                  <a:pt x="55229" y="18288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8288"/>
                </a:lnTo>
                <a:lnTo>
                  <a:pt x="73517" y="1828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100127" y="437633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100127" y="437633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04"/>
                </a:moveTo>
                <a:lnTo>
                  <a:pt x="0" y="55504"/>
                </a:lnTo>
                <a:lnTo>
                  <a:pt x="0" y="73572"/>
                </a:lnTo>
                <a:lnTo>
                  <a:pt x="17995" y="73572"/>
                </a:lnTo>
                <a:lnTo>
                  <a:pt x="17995" y="55504"/>
                </a:lnTo>
                <a:close/>
              </a:path>
              <a:path w="73660" h="73660">
                <a:moveTo>
                  <a:pt x="55577" y="55504"/>
                </a:moveTo>
                <a:lnTo>
                  <a:pt x="36283" y="55504"/>
                </a:lnTo>
                <a:lnTo>
                  <a:pt x="36283" y="73572"/>
                </a:lnTo>
                <a:lnTo>
                  <a:pt x="55577" y="73572"/>
                </a:lnTo>
                <a:lnTo>
                  <a:pt x="55577" y="55504"/>
                </a:lnTo>
                <a:close/>
              </a:path>
              <a:path w="73660" h="73660">
                <a:moveTo>
                  <a:pt x="36283" y="37216"/>
                </a:moveTo>
                <a:lnTo>
                  <a:pt x="17995" y="37216"/>
                </a:lnTo>
                <a:lnTo>
                  <a:pt x="17995" y="55504"/>
                </a:lnTo>
                <a:lnTo>
                  <a:pt x="36283" y="55504"/>
                </a:lnTo>
                <a:lnTo>
                  <a:pt x="36283" y="37216"/>
                </a:lnTo>
                <a:close/>
              </a:path>
              <a:path w="73660" h="73660">
                <a:moveTo>
                  <a:pt x="73499" y="37216"/>
                </a:moveTo>
                <a:lnTo>
                  <a:pt x="55577" y="37216"/>
                </a:lnTo>
                <a:lnTo>
                  <a:pt x="55577" y="55504"/>
                </a:lnTo>
                <a:lnTo>
                  <a:pt x="73499" y="55504"/>
                </a:lnTo>
                <a:lnTo>
                  <a:pt x="73499" y="37216"/>
                </a:lnTo>
                <a:close/>
              </a:path>
              <a:path w="73660" h="73660">
                <a:moveTo>
                  <a:pt x="17995" y="18288"/>
                </a:moveTo>
                <a:lnTo>
                  <a:pt x="0" y="18288"/>
                </a:lnTo>
                <a:lnTo>
                  <a:pt x="0" y="37216"/>
                </a:lnTo>
                <a:lnTo>
                  <a:pt x="17995" y="37216"/>
                </a:lnTo>
                <a:lnTo>
                  <a:pt x="17995" y="18288"/>
                </a:lnTo>
                <a:close/>
              </a:path>
              <a:path w="73660" h="73660">
                <a:moveTo>
                  <a:pt x="55577" y="18288"/>
                </a:moveTo>
                <a:lnTo>
                  <a:pt x="36283" y="18288"/>
                </a:lnTo>
                <a:lnTo>
                  <a:pt x="36283" y="37216"/>
                </a:lnTo>
                <a:lnTo>
                  <a:pt x="55577" y="37216"/>
                </a:lnTo>
                <a:lnTo>
                  <a:pt x="55577" y="18288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6283" y="18288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499" y="1828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173626" y="437633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645" y="73572"/>
                </a:lnTo>
                <a:lnTo>
                  <a:pt x="7364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173626" y="437633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504"/>
                </a:moveTo>
                <a:lnTo>
                  <a:pt x="0" y="55504"/>
                </a:lnTo>
                <a:lnTo>
                  <a:pt x="0" y="73572"/>
                </a:lnTo>
                <a:lnTo>
                  <a:pt x="18361" y="73572"/>
                </a:lnTo>
                <a:lnTo>
                  <a:pt x="18361" y="55504"/>
                </a:lnTo>
                <a:close/>
              </a:path>
              <a:path w="73660" h="73660">
                <a:moveTo>
                  <a:pt x="54644" y="55504"/>
                </a:moveTo>
                <a:lnTo>
                  <a:pt x="36356" y="55504"/>
                </a:lnTo>
                <a:lnTo>
                  <a:pt x="36356" y="73572"/>
                </a:lnTo>
                <a:lnTo>
                  <a:pt x="54644" y="73572"/>
                </a:lnTo>
                <a:lnTo>
                  <a:pt x="54644" y="55504"/>
                </a:lnTo>
                <a:close/>
              </a:path>
              <a:path w="73660" h="73660">
                <a:moveTo>
                  <a:pt x="36356" y="37216"/>
                </a:moveTo>
                <a:lnTo>
                  <a:pt x="18361" y="37216"/>
                </a:lnTo>
                <a:lnTo>
                  <a:pt x="18361" y="55504"/>
                </a:lnTo>
                <a:lnTo>
                  <a:pt x="36356" y="55504"/>
                </a:lnTo>
                <a:lnTo>
                  <a:pt x="36356" y="37216"/>
                </a:lnTo>
                <a:close/>
              </a:path>
              <a:path w="73660" h="73660">
                <a:moveTo>
                  <a:pt x="73645" y="37216"/>
                </a:moveTo>
                <a:lnTo>
                  <a:pt x="54644" y="37216"/>
                </a:lnTo>
                <a:lnTo>
                  <a:pt x="54644" y="55504"/>
                </a:lnTo>
                <a:lnTo>
                  <a:pt x="73645" y="55504"/>
                </a:lnTo>
                <a:lnTo>
                  <a:pt x="73645" y="37216"/>
                </a:lnTo>
                <a:close/>
              </a:path>
              <a:path w="73660" h="73660">
                <a:moveTo>
                  <a:pt x="18361" y="18288"/>
                </a:moveTo>
                <a:lnTo>
                  <a:pt x="0" y="18288"/>
                </a:lnTo>
                <a:lnTo>
                  <a:pt x="0" y="37216"/>
                </a:lnTo>
                <a:lnTo>
                  <a:pt x="18361" y="37216"/>
                </a:lnTo>
                <a:lnTo>
                  <a:pt x="18361" y="18288"/>
                </a:lnTo>
                <a:close/>
              </a:path>
              <a:path w="73660" h="73660">
                <a:moveTo>
                  <a:pt x="54644" y="18288"/>
                </a:moveTo>
                <a:lnTo>
                  <a:pt x="36356" y="18288"/>
                </a:lnTo>
                <a:lnTo>
                  <a:pt x="36356" y="37216"/>
                </a:lnTo>
                <a:lnTo>
                  <a:pt x="54644" y="37216"/>
                </a:lnTo>
                <a:lnTo>
                  <a:pt x="54644" y="18288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8288"/>
                </a:lnTo>
                <a:lnTo>
                  <a:pt x="36356" y="18288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8288"/>
                </a:lnTo>
                <a:lnTo>
                  <a:pt x="73645" y="1828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247272" y="4376336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804" y="73572"/>
                </a:lnTo>
                <a:lnTo>
                  <a:pt x="72804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247272" y="4376336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504"/>
                </a:moveTo>
                <a:lnTo>
                  <a:pt x="0" y="55504"/>
                </a:lnTo>
                <a:lnTo>
                  <a:pt x="0" y="73572"/>
                </a:lnTo>
                <a:lnTo>
                  <a:pt x="18288" y="73572"/>
                </a:lnTo>
                <a:lnTo>
                  <a:pt x="18288" y="55504"/>
                </a:lnTo>
                <a:close/>
              </a:path>
              <a:path w="73025" h="73660">
                <a:moveTo>
                  <a:pt x="54516" y="55504"/>
                </a:moveTo>
                <a:lnTo>
                  <a:pt x="36228" y="55504"/>
                </a:lnTo>
                <a:lnTo>
                  <a:pt x="36228" y="73572"/>
                </a:lnTo>
                <a:lnTo>
                  <a:pt x="54516" y="73572"/>
                </a:lnTo>
                <a:lnTo>
                  <a:pt x="54516" y="55504"/>
                </a:lnTo>
                <a:close/>
              </a:path>
              <a:path w="73025" h="73660">
                <a:moveTo>
                  <a:pt x="36228" y="37216"/>
                </a:moveTo>
                <a:lnTo>
                  <a:pt x="18288" y="37216"/>
                </a:lnTo>
                <a:lnTo>
                  <a:pt x="18288" y="55504"/>
                </a:lnTo>
                <a:lnTo>
                  <a:pt x="36228" y="55504"/>
                </a:lnTo>
                <a:lnTo>
                  <a:pt x="36228" y="37216"/>
                </a:lnTo>
                <a:close/>
              </a:path>
              <a:path w="73025" h="73660">
                <a:moveTo>
                  <a:pt x="72804" y="37216"/>
                </a:moveTo>
                <a:lnTo>
                  <a:pt x="54516" y="37216"/>
                </a:lnTo>
                <a:lnTo>
                  <a:pt x="54516" y="55504"/>
                </a:lnTo>
                <a:lnTo>
                  <a:pt x="72804" y="55504"/>
                </a:lnTo>
                <a:lnTo>
                  <a:pt x="72804" y="37216"/>
                </a:lnTo>
                <a:close/>
              </a:path>
              <a:path w="73025" h="73660">
                <a:moveTo>
                  <a:pt x="18288" y="18288"/>
                </a:moveTo>
                <a:lnTo>
                  <a:pt x="0" y="18288"/>
                </a:lnTo>
                <a:lnTo>
                  <a:pt x="0" y="37216"/>
                </a:lnTo>
                <a:lnTo>
                  <a:pt x="18288" y="37216"/>
                </a:lnTo>
                <a:lnTo>
                  <a:pt x="18288" y="18288"/>
                </a:lnTo>
                <a:close/>
              </a:path>
              <a:path w="73025" h="73660">
                <a:moveTo>
                  <a:pt x="54516" y="18288"/>
                </a:moveTo>
                <a:lnTo>
                  <a:pt x="36228" y="18288"/>
                </a:lnTo>
                <a:lnTo>
                  <a:pt x="36228" y="37216"/>
                </a:lnTo>
                <a:lnTo>
                  <a:pt x="54516" y="37216"/>
                </a:lnTo>
                <a:lnTo>
                  <a:pt x="54516" y="18288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8288"/>
                </a:lnTo>
                <a:lnTo>
                  <a:pt x="36228" y="18288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8288"/>
                </a:lnTo>
                <a:lnTo>
                  <a:pt x="72804" y="1828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952744" y="4302892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952744" y="4302892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504"/>
                </a:moveTo>
                <a:lnTo>
                  <a:pt x="0" y="55504"/>
                </a:lnTo>
                <a:lnTo>
                  <a:pt x="0" y="73444"/>
                </a:lnTo>
                <a:lnTo>
                  <a:pt x="19293" y="73444"/>
                </a:lnTo>
                <a:lnTo>
                  <a:pt x="19293" y="55504"/>
                </a:lnTo>
                <a:close/>
              </a:path>
              <a:path w="74295" h="73660">
                <a:moveTo>
                  <a:pt x="55577" y="55504"/>
                </a:moveTo>
                <a:lnTo>
                  <a:pt x="37216" y="55504"/>
                </a:lnTo>
                <a:lnTo>
                  <a:pt x="37216" y="73444"/>
                </a:lnTo>
                <a:lnTo>
                  <a:pt x="55577" y="73444"/>
                </a:lnTo>
                <a:lnTo>
                  <a:pt x="55577" y="55504"/>
                </a:lnTo>
                <a:close/>
              </a:path>
              <a:path w="74295" h="73660">
                <a:moveTo>
                  <a:pt x="37216" y="37216"/>
                </a:moveTo>
                <a:lnTo>
                  <a:pt x="19293" y="37216"/>
                </a:lnTo>
                <a:lnTo>
                  <a:pt x="19293" y="55504"/>
                </a:lnTo>
                <a:lnTo>
                  <a:pt x="37216" y="55504"/>
                </a:lnTo>
                <a:lnTo>
                  <a:pt x="37216" y="37216"/>
                </a:lnTo>
                <a:close/>
              </a:path>
              <a:path w="74295" h="73660">
                <a:moveTo>
                  <a:pt x="73865" y="37216"/>
                </a:moveTo>
                <a:lnTo>
                  <a:pt x="55577" y="37216"/>
                </a:lnTo>
                <a:lnTo>
                  <a:pt x="55577" y="55504"/>
                </a:lnTo>
                <a:lnTo>
                  <a:pt x="73865" y="55504"/>
                </a:lnTo>
                <a:lnTo>
                  <a:pt x="73865" y="37216"/>
                </a:lnTo>
                <a:close/>
              </a:path>
              <a:path w="74295" h="73660">
                <a:moveTo>
                  <a:pt x="19293" y="19147"/>
                </a:moveTo>
                <a:lnTo>
                  <a:pt x="0" y="19147"/>
                </a:lnTo>
                <a:lnTo>
                  <a:pt x="0" y="37216"/>
                </a:lnTo>
                <a:lnTo>
                  <a:pt x="19293" y="37216"/>
                </a:lnTo>
                <a:lnTo>
                  <a:pt x="19293" y="19147"/>
                </a:lnTo>
                <a:close/>
              </a:path>
              <a:path w="74295" h="73660">
                <a:moveTo>
                  <a:pt x="55577" y="19147"/>
                </a:moveTo>
                <a:lnTo>
                  <a:pt x="37216" y="19147"/>
                </a:lnTo>
                <a:lnTo>
                  <a:pt x="37216" y="37216"/>
                </a:lnTo>
                <a:lnTo>
                  <a:pt x="55577" y="37216"/>
                </a:lnTo>
                <a:lnTo>
                  <a:pt x="55577" y="19147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9147"/>
                </a:lnTo>
                <a:lnTo>
                  <a:pt x="37216" y="19147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9147"/>
                </a:lnTo>
                <a:lnTo>
                  <a:pt x="73865" y="19147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026609" y="430289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517" y="73444"/>
                </a:lnTo>
                <a:lnTo>
                  <a:pt x="73517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026609" y="430289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04"/>
                </a:moveTo>
                <a:lnTo>
                  <a:pt x="0" y="55504"/>
                </a:lnTo>
                <a:lnTo>
                  <a:pt x="0" y="73444"/>
                </a:lnTo>
                <a:lnTo>
                  <a:pt x="17995" y="73444"/>
                </a:lnTo>
                <a:lnTo>
                  <a:pt x="17995" y="55504"/>
                </a:lnTo>
                <a:close/>
              </a:path>
              <a:path w="73660" h="73660">
                <a:moveTo>
                  <a:pt x="55229" y="55504"/>
                </a:moveTo>
                <a:lnTo>
                  <a:pt x="37216" y="55504"/>
                </a:lnTo>
                <a:lnTo>
                  <a:pt x="37216" y="73444"/>
                </a:lnTo>
                <a:lnTo>
                  <a:pt x="55229" y="73444"/>
                </a:lnTo>
                <a:lnTo>
                  <a:pt x="55229" y="55504"/>
                </a:lnTo>
                <a:close/>
              </a:path>
              <a:path w="73660" h="73660">
                <a:moveTo>
                  <a:pt x="37216" y="37216"/>
                </a:moveTo>
                <a:lnTo>
                  <a:pt x="17995" y="37216"/>
                </a:lnTo>
                <a:lnTo>
                  <a:pt x="17995" y="55504"/>
                </a:lnTo>
                <a:lnTo>
                  <a:pt x="37216" y="55504"/>
                </a:lnTo>
                <a:lnTo>
                  <a:pt x="37216" y="37216"/>
                </a:lnTo>
                <a:close/>
              </a:path>
              <a:path w="73660" h="73660">
                <a:moveTo>
                  <a:pt x="73517" y="37216"/>
                </a:moveTo>
                <a:lnTo>
                  <a:pt x="55229" y="37216"/>
                </a:lnTo>
                <a:lnTo>
                  <a:pt x="55229" y="55504"/>
                </a:lnTo>
                <a:lnTo>
                  <a:pt x="73517" y="55504"/>
                </a:lnTo>
                <a:lnTo>
                  <a:pt x="73517" y="37216"/>
                </a:lnTo>
                <a:close/>
              </a:path>
              <a:path w="73660" h="73660">
                <a:moveTo>
                  <a:pt x="17995" y="19147"/>
                </a:moveTo>
                <a:lnTo>
                  <a:pt x="0" y="19147"/>
                </a:lnTo>
                <a:lnTo>
                  <a:pt x="0" y="37216"/>
                </a:lnTo>
                <a:lnTo>
                  <a:pt x="17995" y="37216"/>
                </a:lnTo>
                <a:lnTo>
                  <a:pt x="17995" y="19147"/>
                </a:lnTo>
                <a:close/>
              </a:path>
              <a:path w="73660" h="73660">
                <a:moveTo>
                  <a:pt x="55229" y="19147"/>
                </a:moveTo>
                <a:lnTo>
                  <a:pt x="37216" y="19147"/>
                </a:lnTo>
                <a:lnTo>
                  <a:pt x="37216" y="37216"/>
                </a:lnTo>
                <a:lnTo>
                  <a:pt x="55229" y="37216"/>
                </a:lnTo>
                <a:lnTo>
                  <a:pt x="55229" y="19147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9147"/>
                </a:lnTo>
                <a:lnTo>
                  <a:pt x="37216" y="19147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9147"/>
                </a:lnTo>
                <a:lnTo>
                  <a:pt x="73517" y="19147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100127" y="430289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100127" y="430289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04"/>
                </a:moveTo>
                <a:lnTo>
                  <a:pt x="0" y="55504"/>
                </a:lnTo>
                <a:lnTo>
                  <a:pt x="0" y="73444"/>
                </a:lnTo>
                <a:lnTo>
                  <a:pt x="17995" y="73444"/>
                </a:lnTo>
                <a:lnTo>
                  <a:pt x="17995" y="55504"/>
                </a:lnTo>
                <a:close/>
              </a:path>
              <a:path w="73660" h="73660">
                <a:moveTo>
                  <a:pt x="55577" y="55504"/>
                </a:moveTo>
                <a:lnTo>
                  <a:pt x="36283" y="55504"/>
                </a:lnTo>
                <a:lnTo>
                  <a:pt x="36283" y="73444"/>
                </a:lnTo>
                <a:lnTo>
                  <a:pt x="55577" y="73444"/>
                </a:lnTo>
                <a:lnTo>
                  <a:pt x="55577" y="55504"/>
                </a:lnTo>
                <a:close/>
              </a:path>
              <a:path w="73660" h="73660">
                <a:moveTo>
                  <a:pt x="36283" y="37216"/>
                </a:moveTo>
                <a:lnTo>
                  <a:pt x="17995" y="37216"/>
                </a:lnTo>
                <a:lnTo>
                  <a:pt x="17995" y="55504"/>
                </a:lnTo>
                <a:lnTo>
                  <a:pt x="36283" y="55504"/>
                </a:lnTo>
                <a:lnTo>
                  <a:pt x="36283" y="37216"/>
                </a:lnTo>
                <a:close/>
              </a:path>
              <a:path w="73660" h="73660">
                <a:moveTo>
                  <a:pt x="73499" y="37216"/>
                </a:moveTo>
                <a:lnTo>
                  <a:pt x="55577" y="37216"/>
                </a:lnTo>
                <a:lnTo>
                  <a:pt x="55577" y="55504"/>
                </a:lnTo>
                <a:lnTo>
                  <a:pt x="73499" y="55504"/>
                </a:lnTo>
                <a:lnTo>
                  <a:pt x="73499" y="37216"/>
                </a:lnTo>
                <a:close/>
              </a:path>
              <a:path w="73660" h="73660">
                <a:moveTo>
                  <a:pt x="17995" y="19147"/>
                </a:moveTo>
                <a:lnTo>
                  <a:pt x="0" y="19147"/>
                </a:lnTo>
                <a:lnTo>
                  <a:pt x="0" y="37216"/>
                </a:lnTo>
                <a:lnTo>
                  <a:pt x="17995" y="37216"/>
                </a:lnTo>
                <a:lnTo>
                  <a:pt x="17995" y="19147"/>
                </a:lnTo>
                <a:close/>
              </a:path>
              <a:path w="73660" h="73660">
                <a:moveTo>
                  <a:pt x="55577" y="19147"/>
                </a:moveTo>
                <a:lnTo>
                  <a:pt x="36283" y="19147"/>
                </a:lnTo>
                <a:lnTo>
                  <a:pt x="36283" y="37216"/>
                </a:lnTo>
                <a:lnTo>
                  <a:pt x="55577" y="37216"/>
                </a:lnTo>
                <a:lnTo>
                  <a:pt x="55577" y="19147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9147"/>
                </a:lnTo>
                <a:lnTo>
                  <a:pt x="36283" y="19147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9147"/>
                </a:lnTo>
                <a:lnTo>
                  <a:pt x="73499" y="19147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173626" y="430289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645" y="73444"/>
                </a:lnTo>
                <a:lnTo>
                  <a:pt x="7364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173626" y="430289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504"/>
                </a:moveTo>
                <a:lnTo>
                  <a:pt x="0" y="55504"/>
                </a:lnTo>
                <a:lnTo>
                  <a:pt x="0" y="73444"/>
                </a:lnTo>
                <a:lnTo>
                  <a:pt x="18361" y="73444"/>
                </a:lnTo>
                <a:lnTo>
                  <a:pt x="18361" y="55504"/>
                </a:lnTo>
                <a:close/>
              </a:path>
              <a:path w="73660" h="73660">
                <a:moveTo>
                  <a:pt x="54644" y="55504"/>
                </a:moveTo>
                <a:lnTo>
                  <a:pt x="36356" y="55504"/>
                </a:lnTo>
                <a:lnTo>
                  <a:pt x="36356" y="73444"/>
                </a:lnTo>
                <a:lnTo>
                  <a:pt x="54644" y="73444"/>
                </a:lnTo>
                <a:lnTo>
                  <a:pt x="54644" y="55504"/>
                </a:lnTo>
                <a:close/>
              </a:path>
              <a:path w="73660" h="73660">
                <a:moveTo>
                  <a:pt x="36356" y="37216"/>
                </a:moveTo>
                <a:lnTo>
                  <a:pt x="18361" y="37216"/>
                </a:lnTo>
                <a:lnTo>
                  <a:pt x="18361" y="55504"/>
                </a:lnTo>
                <a:lnTo>
                  <a:pt x="36356" y="55504"/>
                </a:lnTo>
                <a:lnTo>
                  <a:pt x="36356" y="37216"/>
                </a:lnTo>
                <a:close/>
              </a:path>
              <a:path w="73660" h="73660">
                <a:moveTo>
                  <a:pt x="73645" y="37216"/>
                </a:moveTo>
                <a:lnTo>
                  <a:pt x="54644" y="37216"/>
                </a:lnTo>
                <a:lnTo>
                  <a:pt x="54644" y="55504"/>
                </a:lnTo>
                <a:lnTo>
                  <a:pt x="73645" y="55504"/>
                </a:lnTo>
                <a:lnTo>
                  <a:pt x="73645" y="37216"/>
                </a:lnTo>
                <a:close/>
              </a:path>
              <a:path w="73660" h="73660">
                <a:moveTo>
                  <a:pt x="18361" y="19147"/>
                </a:moveTo>
                <a:lnTo>
                  <a:pt x="0" y="19147"/>
                </a:lnTo>
                <a:lnTo>
                  <a:pt x="0" y="37216"/>
                </a:lnTo>
                <a:lnTo>
                  <a:pt x="18361" y="37216"/>
                </a:lnTo>
                <a:lnTo>
                  <a:pt x="18361" y="19147"/>
                </a:lnTo>
                <a:close/>
              </a:path>
              <a:path w="73660" h="73660">
                <a:moveTo>
                  <a:pt x="54644" y="19147"/>
                </a:moveTo>
                <a:lnTo>
                  <a:pt x="36356" y="19147"/>
                </a:lnTo>
                <a:lnTo>
                  <a:pt x="36356" y="37216"/>
                </a:lnTo>
                <a:lnTo>
                  <a:pt x="54644" y="37216"/>
                </a:lnTo>
                <a:lnTo>
                  <a:pt x="54644" y="19147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9147"/>
                </a:lnTo>
                <a:lnTo>
                  <a:pt x="36356" y="19147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9147"/>
                </a:lnTo>
                <a:lnTo>
                  <a:pt x="73645" y="19147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47272" y="4302892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804" y="73444"/>
                </a:lnTo>
                <a:lnTo>
                  <a:pt x="7280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247272" y="4302892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504"/>
                </a:moveTo>
                <a:lnTo>
                  <a:pt x="0" y="55504"/>
                </a:lnTo>
                <a:lnTo>
                  <a:pt x="0" y="73444"/>
                </a:lnTo>
                <a:lnTo>
                  <a:pt x="18288" y="73444"/>
                </a:lnTo>
                <a:lnTo>
                  <a:pt x="18288" y="55504"/>
                </a:lnTo>
                <a:close/>
              </a:path>
              <a:path w="73025" h="73660">
                <a:moveTo>
                  <a:pt x="54516" y="55504"/>
                </a:moveTo>
                <a:lnTo>
                  <a:pt x="36228" y="55504"/>
                </a:lnTo>
                <a:lnTo>
                  <a:pt x="36228" y="73444"/>
                </a:lnTo>
                <a:lnTo>
                  <a:pt x="54516" y="73444"/>
                </a:lnTo>
                <a:lnTo>
                  <a:pt x="54516" y="55504"/>
                </a:lnTo>
                <a:close/>
              </a:path>
              <a:path w="73025" h="73660">
                <a:moveTo>
                  <a:pt x="36228" y="37216"/>
                </a:moveTo>
                <a:lnTo>
                  <a:pt x="18288" y="37216"/>
                </a:lnTo>
                <a:lnTo>
                  <a:pt x="18288" y="55504"/>
                </a:lnTo>
                <a:lnTo>
                  <a:pt x="36228" y="55504"/>
                </a:lnTo>
                <a:lnTo>
                  <a:pt x="36228" y="37216"/>
                </a:lnTo>
                <a:close/>
              </a:path>
              <a:path w="73025" h="73660">
                <a:moveTo>
                  <a:pt x="72804" y="37216"/>
                </a:moveTo>
                <a:lnTo>
                  <a:pt x="54516" y="37216"/>
                </a:lnTo>
                <a:lnTo>
                  <a:pt x="54516" y="55504"/>
                </a:lnTo>
                <a:lnTo>
                  <a:pt x="72804" y="55504"/>
                </a:lnTo>
                <a:lnTo>
                  <a:pt x="72804" y="37216"/>
                </a:lnTo>
                <a:close/>
              </a:path>
              <a:path w="73025" h="73660">
                <a:moveTo>
                  <a:pt x="18288" y="19147"/>
                </a:moveTo>
                <a:lnTo>
                  <a:pt x="0" y="19147"/>
                </a:lnTo>
                <a:lnTo>
                  <a:pt x="0" y="37216"/>
                </a:lnTo>
                <a:lnTo>
                  <a:pt x="18288" y="37216"/>
                </a:lnTo>
                <a:lnTo>
                  <a:pt x="18288" y="19147"/>
                </a:lnTo>
                <a:close/>
              </a:path>
              <a:path w="73025" h="73660">
                <a:moveTo>
                  <a:pt x="54516" y="19147"/>
                </a:moveTo>
                <a:lnTo>
                  <a:pt x="36228" y="19147"/>
                </a:lnTo>
                <a:lnTo>
                  <a:pt x="36228" y="37216"/>
                </a:lnTo>
                <a:lnTo>
                  <a:pt x="54516" y="37216"/>
                </a:lnTo>
                <a:lnTo>
                  <a:pt x="54516" y="19147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9147"/>
                </a:lnTo>
                <a:lnTo>
                  <a:pt x="36228" y="19147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9147"/>
                </a:lnTo>
                <a:lnTo>
                  <a:pt x="72804" y="19147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952744" y="4230306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0" y="72585"/>
                </a:moveTo>
                <a:lnTo>
                  <a:pt x="73865" y="72585"/>
                </a:lnTo>
                <a:lnTo>
                  <a:pt x="73865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952744" y="4230306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19293" y="54516"/>
                </a:moveTo>
                <a:lnTo>
                  <a:pt x="0" y="54516"/>
                </a:lnTo>
                <a:lnTo>
                  <a:pt x="0" y="72585"/>
                </a:lnTo>
                <a:lnTo>
                  <a:pt x="19293" y="72585"/>
                </a:lnTo>
                <a:lnTo>
                  <a:pt x="19293" y="54516"/>
                </a:lnTo>
                <a:close/>
              </a:path>
              <a:path w="74295" h="73025">
                <a:moveTo>
                  <a:pt x="55577" y="54516"/>
                </a:moveTo>
                <a:lnTo>
                  <a:pt x="37216" y="54516"/>
                </a:lnTo>
                <a:lnTo>
                  <a:pt x="37216" y="72585"/>
                </a:lnTo>
                <a:lnTo>
                  <a:pt x="55577" y="72585"/>
                </a:lnTo>
                <a:lnTo>
                  <a:pt x="55577" y="54516"/>
                </a:lnTo>
                <a:close/>
              </a:path>
              <a:path w="74295" h="73025">
                <a:moveTo>
                  <a:pt x="37216" y="36228"/>
                </a:moveTo>
                <a:lnTo>
                  <a:pt x="19293" y="36228"/>
                </a:lnTo>
                <a:lnTo>
                  <a:pt x="19293" y="54516"/>
                </a:lnTo>
                <a:lnTo>
                  <a:pt x="37216" y="54516"/>
                </a:lnTo>
                <a:lnTo>
                  <a:pt x="37216" y="36228"/>
                </a:lnTo>
                <a:close/>
              </a:path>
              <a:path w="74295" h="73025">
                <a:moveTo>
                  <a:pt x="73865" y="36228"/>
                </a:moveTo>
                <a:lnTo>
                  <a:pt x="55577" y="36228"/>
                </a:lnTo>
                <a:lnTo>
                  <a:pt x="55577" y="54516"/>
                </a:lnTo>
                <a:lnTo>
                  <a:pt x="73865" y="54516"/>
                </a:lnTo>
                <a:lnTo>
                  <a:pt x="73865" y="36228"/>
                </a:lnTo>
                <a:close/>
              </a:path>
              <a:path w="74295" h="73025">
                <a:moveTo>
                  <a:pt x="19293" y="18288"/>
                </a:moveTo>
                <a:lnTo>
                  <a:pt x="0" y="18288"/>
                </a:lnTo>
                <a:lnTo>
                  <a:pt x="0" y="36228"/>
                </a:lnTo>
                <a:lnTo>
                  <a:pt x="19293" y="36228"/>
                </a:lnTo>
                <a:lnTo>
                  <a:pt x="19293" y="18288"/>
                </a:lnTo>
                <a:close/>
              </a:path>
              <a:path w="74295" h="73025">
                <a:moveTo>
                  <a:pt x="55577" y="18288"/>
                </a:moveTo>
                <a:lnTo>
                  <a:pt x="37216" y="18288"/>
                </a:lnTo>
                <a:lnTo>
                  <a:pt x="37216" y="36228"/>
                </a:lnTo>
                <a:lnTo>
                  <a:pt x="55577" y="36228"/>
                </a:lnTo>
                <a:lnTo>
                  <a:pt x="55577" y="18288"/>
                </a:lnTo>
                <a:close/>
              </a:path>
              <a:path w="74295" h="73025">
                <a:moveTo>
                  <a:pt x="37216" y="0"/>
                </a:moveTo>
                <a:lnTo>
                  <a:pt x="19293" y="0"/>
                </a:lnTo>
                <a:lnTo>
                  <a:pt x="19293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4295" h="73025">
                <a:moveTo>
                  <a:pt x="73865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865" y="1828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026609" y="4230306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0" y="72585"/>
                </a:moveTo>
                <a:lnTo>
                  <a:pt x="73517" y="72585"/>
                </a:lnTo>
                <a:lnTo>
                  <a:pt x="73517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026609" y="4230306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17995" y="54516"/>
                </a:moveTo>
                <a:lnTo>
                  <a:pt x="0" y="54516"/>
                </a:lnTo>
                <a:lnTo>
                  <a:pt x="0" y="72585"/>
                </a:lnTo>
                <a:lnTo>
                  <a:pt x="17995" y="72585"/>
                </a:lnTo>
                <a:lnTo>
                  <a:pt x="17995" y="54516"/>
                </a:lnTo>
                <a:close/>
              </a:path>
              <a:path w="73660" h="73025">
                <a:moveTo>
                  <a:pt x="55229" y="54516"/>
                </a:moveTo>
                <a:lnTo>
                  <a:pt x="37216" y="54516"/>
                </a:lnTo>
                <a:lnTo>
                  <a:pt x="37216" y="72585"/>
                </a:lnTo>
                <a:lnTo>
                  <a:pt x="55229" y="72585"/>
                </a:lnTo>
                <a:lnTo>
                  <a:pt x="55229" y="54516"/>
                </a:lnTo>
                <a:close/>
              </a:path>
              <a:path w="73660" h="73025">
                <a:moveTo>
                  <a:pt x="37216" y="36228"/>
                </a:moveTo>
                <a:lnTo>
                  <a:pt x="17995" y="36228"/>
                </a:lnTo>
                <a:lnTo>
                  <a:pt x="17995" y="54516"/>
                </a:lnTo>
                <a:lnTo>
                  <a:pt x="37216" y="54516"/>
                </a:lnTo>
                <a:lnTo>
                  <a:pt x="37216" y="36228"/>
                </a:lnTo>
                <a:close/>
              </a:path>
              <a:path w="73660" h="73025">
                <a:moveTo>
                  <a:pt x="73517" y="36228"/>
                </a:moveTo>
                <a:lnTo>
                  <a:pt x="55229" y="36228"/>
                </a:lnTo>
                <a:lnTo>
                  <a:pt x="55229" y="54516"/>
                </a:lnTo>
                <a:lnTo>
                  <a:pt x="73517" y="54516"/>
                </a:lnTo>
                <a:lnTo>
                  <a:pt x="73517" y="36228"/>
                </a:lnTo>
                <a:close/>
              </a:path>
              <a:path w="73660" h="73025">
                <a:moveTo>
                  <a:pt x="17995" y="18288"/>
                </a:moveTo>
                <a:lnTo>
                  <a:pt x="0" y="18288"/>
                </a:lnTo>
                <a:lnTo>
                  <a:pt x="0" y="36228"/>
                </a:lnTo>
                <a:lnTo>
                  <a:pt x="17995" y="36228"/>
                </a:lnTo>
                <a:lnTo>
                  <a:pt x="17995" y="18288"/>
                </a:lnTo>
                <a:close/>
              </a:path>
              <a:path w="73660" h="73025">
                <a:moveTo>
                  <a:pt x="55229" y="18288"/>
                </a:moveTo>
                <a:lnTo>
                  <a:pt x="37216" y="18288"/>
                </a:lnTo>
                <a:lnTo>
                  <a:pt x="37216" y="36228"/>
                </a:lnTo>
                <a:lnTo>
                  <a:pt x="55229" y="36228"/>
                </a:lnTo>
                <a:lnTo>
                  <a:pt x="55229" y="18288"/>
                </a:lnTo>
                <a:close/>
              </a:path>
              <a:path w="73660" h="73025">
                <a:moveTo>
                  <a:pt x="37216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3660" h="73025">
                <a:moveTo>
                  <a:pt x="73517" y="0"/>
                </a:moveTo>
                <a:lnTo>
                  <a:pt x="55229" y="0"/>
                </a:lnTo>
                <a:lnTo>
                  <a:pt x="55229" y="18288"/>
                </a:lnTo>
                <a:lnTo>
                  <a:pt x="73517" y="1828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100127" y="4230306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0" y="72585"/>
                </a:moveTo>
                <a:lnTo>
                  <a:pt x="73499" y="72585"/>
                </a:lnTo>
                <a:lnTo>
                  <a:pt x="73499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100127" y="4230306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17995" y="54516"/>
                </a:moveTo>
                <a:lnTo>
                  <a:pt x="0" y="54516"/>
                </a:lnTo>
                <a:lnTo>
                  <a:pt x="0" y="72585"/>
                </a:lnTo>
                <a:lnTo>
                  <a:pt x="17995" y="72585"/>
                </a:lnTo>
                <a:lnTo>
                  <a:pt x="17995" y="54516"/>
                </a:lnTo>
                <a:close/>
              </a:path>
              <a:path w="73660" h="73025">
                <a:moveTo>
                  <a:pt x="55577" y="54516"/>
                </a:moveTo>
                <a:lnTo>
                  <a:pt x="36283" y="54516"/>
                </a:lnTo>
                <a:lnTo>
                  <a:pt x="36283" y="72585"/>
                </a:lnTo>
                <a:lnTo>
                  <a:pt x="55577" y="72585"/>
                </a:lnTo>
                <a:lnTo>
                  <a:pt x="55577" y="54516"/>
                </a:lnTo>
                <a:close/>
              </a:path>
              <a:path w="73660" h="73025">
                <a:moveTo>
                  <a:pt x="36283" y="36228"/>
                </a:moveTo>
                <a:lnTo>
                  <a:pt x="17995" y="36228"/>
                </a:lnTo>
                <a:lnTo>
                  <a:pt x="17995" y="54516"/>
                </a:lnTo>
                <a:lnTo>
                  <a:pt x="36283" y="54516"/>
                </a:lnTo>
                <a:lnTo>
                  <a:pt x="36283" y="36228"/>
                </a:lnTo>
                <a:close/>
              </a:path>
              <a:path w="73660" h="73025">
                <a:moveTo>
                  <a:pt x="73499" y="36228"/>
                </a:moveTo>
                <a:lnTo>
                  <a:pt x="55577" y="36228"/>
                </a:lnTo>
                <a:lnTo>
                  <a:pt x="55577" y="54516"/>
                </a:lnTo>
                <a:lnTo>
                  <a:pt x="73499" y="54516"/>
                </a:lnTo>
                <a:lnTo>
                  <a:pt x="73499" y="36228"/>
                </a:lnTo>
                <a:close/>
              </a:path>
              <a:path w="73660" h="73025">
                <a:moveTo>
                  <a:pt x="17995" y="18288"/>
                </a:moveTo>
                <a:lnTo>
                  <a:pt x="0" y="18288"/>
                </a:lnTo>
                <a:lnTo>
                  <a:pt x="0" y="36228"/>
                </a:lnTo>
                <a:lnTo>
                  <a:pt x="17995" y="36228"/>
                </a:lnTo>
                <a:lnTo>
                  <a:pt x="17995" y="18288"/>
                </a:lnTo>
                <a:close/>
              </a:path>
              <a:path w="73660" h="73025">
                <a:moveTo>
                  <a:pt x="55577" y="18288"/>
                </a:moveTo>
                <a:lnTo>
                  <a:pt x="36283" y="18288"/>
                </a:lnTo>
                <a:lnTo>
                  <a:pt x="36283" y="36228"/>
                </a:lnTo>
                <a:lnTo>
                  <a:pt x="55577" y="36228"/>
                </a:lnTo>
                <a:lnTo>
                  <a:pt x="55577" y="18288"/>
                </a:lnTo>
                <a:close/>
              </a:path>
              <a:path w="73660" h="73025">
                <a:moveTo>
                  <a:pt x="36283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6283" y="18288"/>
                </a:lnTo>
                <a:lnTo>
                  <a:pt x="36283" y="0"/>
                </a:lnTo>
                <a:close/>
              </a:path>
              <a:path w="73660" h="73025">
                <a:moveTo>
                  <a:pt x="73499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499" y="1828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173626" y="4230306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0" y="72585"/>
                </a:moveTo>
                <a:lnTo>
                  <a:pt x="73645" y="72585"/>
                </a:lnTo>
                <a:lnTo>
                  <a:pt x="73645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173626" y="4230306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18361" y="54516"/>
                </a:moveTo>
                <a:lnTo>
                  <a:pt x="0" y="54516"/>
                </a:lnTo>
                <a:lnTo>
                  <a:pt x="0" y="72585"/>
                </a:lnTo>
                <a:lnTo>
                  <a:pt x="18361" y="72585"/>
                </a:lnTo>
                <a:lnTo>
                  <a:pt x="18361" y="54516"/>
                </a:lnTo>
                <a:close/>
              </a:path>
              <a:path w="73660" h="73025">
                <a:moveTo>
                  <a:pt x="54644" y="54516"/>
                </a:moveTo>
                <a:lnTo>
                  <a:pt x="36356" y="54516"/>
                </a:lnTo>
                <a:lnTo>
                  <a:pt x="36356" y="72585"/>
                </a:lnTo>
                <a:lnTo>
                  <a:pt x="54644" y="72585"/>
                </a:lnTo>
                <a:lnTo>
                  <a:pt x="54644" y="54516"/>
                </a:lnTo>
                <a:close/>
              </a:path>
              <a:path w="73660" h="73025">
                <a:moveTo>
                  <a:pt x="36356" y="36228"/>
                </a:moveTo>
                <a:lnTo>
                  <a:pt x="18361" y="36228"/>
                </a:lnTo>
                <a:lnTo>
                  <a:pt x="18361" y="54516"/>
                </a:lnTo>
                <a:lnTo>
                  <a:pt x="36356" y="54516"/>
                </a:lnTo>
                <a:lnTo>
                  <a:pt x="36356" y="36228"/>
                </a:lnTo>
                <a:close/>
              </a:path>
              <a:path w="73660" h="73025">
                <a:moveTo>
                  <a:pt x="73645" y="36228"/>
                </a:moveTo>
                <a:lnTo>
                  <a:pt x="54644" y="36228"/>
                </a:lnTo>
                <a:lnTo>
                  <a:pt x="54644" y="54516"/>
                </a:lnTo>
                <a:lnTo>
                  <a:pt x="73645" y="54516"/>
                </a:lnTo>
                <a:lnTo>
                  <a:pt x="73645" y="36228"/>
                </a:lnTo>
                <a:close/>
              </a:path>
              <a:path w="73660" h="73025">
                <a:moveTo>
                  <a:pt x="18361" y="18288"/>
                </a:moveTo>
                <a:lnTo>
                  <a:pt x="0" y="18288"/>
                </a:lnTo>
                <a:lnTo>
                  <a:pt x="0" y="36228"/>
                </a:lnTo>
                <a:lnTo>
                  <a:pt x="18361" y="36228"/>
                </a:lnTo>
                <a:lnTo>
                  <a:pt x="18361" y="18288"/>
                </a:lnTo>
                <a:close/>
              </a:path>
              <a:path w="73660" h="73025">
                <a:moveTo>
                  <a:pt x="54644" y="18288"/>
                </a:moveTo>
                <a:lnTo>
                  <a:pt x="36356" y="18288"/>
                </a:lnTo>
                <a:lnTo>
                  <a:pt x="36356" y="36228"/>
                </a:lnTo>
                <a:lnTo>
                  <a:pt x="54644" y="36228"/>
                </a:lnTo>
                <a:lnTo>
                  <a:pt x="54644" y="18288"/>
                </a:lnTo>
                <a:close/>
              </a:path>
              <a:path w="73660" h="73025">
                <a:moveTo>
                  <a:pt x="36356" y="0"/>
                </a:moveTo>
                <a:lnTo>
                  <a:pt x="18361" y="0"/>
                </a:lnTo>
                <a:lnTo>
                  <a:pt x="18361" y="18288"/>
                </a:lnTo>
                <a:lnTo>
                  <a:pt x="36356" y="18288"/>
                </a:lnTo>
                <a:lnTo>
                  <a:pt x="36356" y="0"/>
                </a:lnTo>
                <a:close/>
              </a:path>
              <a:path w="73660" h="73025">
                <a:moveTo>
                  <a:pt x="73645" y="0"/>
                </a:moveTo>
                <a:lnTo>
                  <a:pt x="54644" y="0"/>
                </a:lnTo>
                <a:lnTo>
                  <a:pt x="54644" y="18288"/>
                </a:lnTo>
                <a:lnTo>
                  <a:pt x="73645" y="1828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247272" y="4230306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85"/>
                </a:moveTo>
                <a:lnTo>
                  <a:pt x="72804" y="72585"/>
                </a:lnTo>
                <a:lnTo>
                  <a:pt x="72804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247272" y="4230306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18288" y="54516"/>
                </a:moveTo>
                <a:lnTo>
                  <a:pt x="0" y="54516"/>
                </a:lnTo>
                <a:lnTo>
                  <a:pt x="0" y="72585"/>
                </a:lnTo>
                <a:lnTo>
                  <a:pt x="18288" y="72585"/>
                </a:lnTo>
                <a:lnTo>
                  <a:pt x="18288" y="54516"/>
                </a:lnTo>
                <a:close/>
              </a:path>
              <a:path w="73025" h="73025">
                <a:moveTo>
                  <a:pt x="54516" y="54516"/>
                </a:moveTo>
                <a:lnTo>
                  <a:pt x="36228" y="54516"/>
                </a:lnTo>
                <a:lnTo>
                  <a:pt x="36228" y="72585"/>
                </a:lnTo>
                <a:lnTo>
                  <a:pt x="54516" y="72585"/>
                </a:lnTo>
                <a:lnTo>
                  <a:pt x="54516" y="54516"/>
                </a:lnTo>
                <a:close/>
              </a:path>
              <a:path w="73025" h="73025">
                <a:moveTo>
                  <a:pt x="36228" y="36228"/>
                </a:moveTo>
                <a:lnTo>
                  <a:pt x="18288" y="36228"/>
                </a:lnTo>
                <a:lnTo>
                  <a:pt x="18288" y="54516"/>
                </a:lnTo>
                <a:lnTo>
                  <a:pt x="36228" y="54516"/>
                </a:lnTo>
                <a:lnTo>
                  <a:pt x="36228" y="36228"/>
                </a:lnTo>
                <a:close/>
              </a:path>
              <a:path w="73025" h="73025">
                <a:moveTo>
                  <a:pt x="72804" y="36228"/>
                </a:moveTo>
                <a:lnTo>
                  <a:pt x="54516" y="36228"/>
                </a:lnTo>
                <a:lnTo>
                  <a:pt x="54516" y="54516"/>
                </a:lnTo>
                <a:lnTo>
                  <a:pt x="72804" y="54516"/>
                </a:lnTo>
                <a:lnTo>
                  <a:pt x="72804" y="36228"/>
                </a:lnTo>
                <a:close/>
              </a:path>
              <a:path w="73025" h="73025">
                <a:moveTo>
                  <a:pt x="18288" y="18288"/>
                </a:moveTo>
                <a:lnTo>
                  <a:pt x="0" y="18288"/>
                </a:lnTo>
                <a:lnTo>
                  <a:pt x="0" y="36228"/>
                </a:lnTo>
                <a:lnTo>
                  <a:pt x="18288" y="36228"/>
                </a:lnTo>
                <a:lnTo>
                  <a:pt x="18288" y="18288"/>
                </a:lnTo>
                <a:close/>
              </a:path>
              <a:path w="73025" h="73025">
                <a:moveTo>
                  <a:pt x="54516" y="18288"/>
                </a:moveTo>
                <a:lnTo>
                  <a:pt x="36228" y="18288"/>
                </a:lnTo>
                <a:lnTo>
                  <a:pt x="36228" y="36228"/>
                </a:lnTo>
                <a:lnTo>
                  <a:pt x="54516" y="36228"/>
                </a:lnTo>
                <a:lnTo>
                  <a:pt x="54516" y="18288"/>
                </a:lnTo>
                <a:close/>
              </a:path>
              <a:path w="73025" h="73025">
                <a:moveTo>
                  <a:pt x="36228" y="0"/>
                </a:moveTo>
                <a:lnTo>
                  <a:pt x="18288" y="0"/>
                </a:lnTo>
                <a:lnTo>
                  <a:pt x="18288" y="18288"/>
                </a:lnTo>
                <a:lnTo>
                  <a:pt x="36228" y="18288"/>
                </a:lnTo>
                <a:lnTo>
                  <a:pt x="36228" y="0"/>
                </a:lnTo>
                <a:close/>
              </a:path>
              <a:path w="73025" h="73025">
                <a:moveTo>
                  <a:pt x="72804" y="0"/>
                </a:moveTo>
                <a:lnTo>
                  <a:pt x="54516" y="0"/>
                </a:lnTo>
                <a:lnTo>
                  <a:pt x="54516" y="18288"/>
                </a:lnTo>
                <a:lnTo>
                  <a:pt x="72804" y="1828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952744" y="4156734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72"/>
                </a:moveTo>
                <a:lnTo>
                  <a:pt x="73865" y="73572"/>
                </a:lnTo>
                <a:lnTo>
                  <a:pt x="7386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952744" y="4156734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4297"/>
                </a:moveTo>
                <a:lnTo>
                  <a:pt x="0" y="54297"/>
                </a:lnTo>
                <a:lnTo>
                  <a:pt x="0" y="73572"/>
                </a:lnTo>
                <a:lnTo>
                  <a:pt x="19293" y="73572"/>
                </a:lnTo>
                <a:lnTo>
                  <a:pt x="19293" y="54297"/>
                </a:lnTo>
                <a:close/>
              </a:path>
              <a:path w="74295" h="73660">
                <a:moveTo>
                  <a:pt x="55577" y="54297"/>
                </a:moveTo>
                <a:lnTo>
                  <a:pt x="37216" y="54297"/>
                </a:lnTo>
                <a:lnTo>
                  <a:pt x="37216" y="73572"/>
                </a:lnTo>
                <a:lnTo>
                  <a:pt x="55577" y="73572"/>
                </a:lnTo>
                <a:lnTo>
                  <a:pt x="55577" y="54297"/>
                </a:lnTo>
                <a:close/>
              </a:path>
              <a:path w="74295" h="73660">
                <a:moveTo>
                  <a:pt x="37216" y="36356"/>
                </a:moveTo>
                <a:lnTo>
                  <a:pt x="19293" y="36356"/>
                </a:lnTo>
                <a:lnTo>
                  <a:pt x="19293" y="54297"/>
                </a:lnTo>
                <a:lnTo>
                  <a:pt x="37216" y="54297"/>
                </a:lnTo>
                <a:lnTo>
                  <a:pt x="37216" y="36356"/>
                </a:lnTo>
                <a:close/>
              </a:path>
              <a:path w="74295" h="73660">
                <a:moveTo>
                  <a:pt x="73865" y="36356"/>
                </a:moveTo>
                <a:lnTo>
                  <a:pt x="55577" y="36356"/>
                </a:lnTo>
                <a:lnTo>
                  <a:pt x="55577" y="54297"/>
                </a:lnTo>
                <a:lnTo>
                  <a:pt x="73865" y="54297"/>
                </a:lnTo>
                <a:lnTo>
                  <a:pt x="73865" y="36356"/>
                </a:lnTo>
                <a:close/>
              </a:path>
              <a:path w="74295" h="73660">
                <a:moveTo>
                  <a:pt x="19293" y="18068"/>
                </a:moveTo>
                <a:lnTo>
                  <a:pt x="0" y="18068"/>
                </a:lnTo>
                <a:lnTo>
                  <a:pt x="0" y="36356"/>
                </a:lnTo>
                <a:lnTo>
                  <a:pt x="19293" y="36356"/>
                </a:lnTo>
                <a:lnTo>
                  <a:pt x="19293" y="18068"/>
                </a:lnTo>
                <a:close/>
              </a:path>
              <a:path w="74295" h="73660">
                <a:moveTo>
                  <a:pt x="55577" y="18068"/>
                </a:moveTo>
                <a:lnTo>
                  <a:pt x="37216" y="18068"/>
                </a:lnTo>
                <a:lnTo>
                  <a:pt x="37216" y="36356"/>
                </a:lnTo>
                <a:lnTo>
                  <a:pt x="55577" y="36356"/>
                </a:lnTo>
                <a:lnTo>
                  <a:pt x="55577" y="18068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8068"/>
                </a:lnTo>
                <a:lnTo>
                  <a:pt x="37216" y="18068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8068"/>
                </a:lnTo>
                <a:lnTo>
                  <a:pt x="73865" y="1806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026609" y="41567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517" y="73572"/>
                </a:lnTo>
                <a:lnTo>
                  <a:pt x="73517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026609" y="41567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4297"/>
                </a:moveTo>
                <a:lnTo>
                  <a:pt x="0" y="54297"/>
                </a:lnTo>
                <a:lnTo>
                  <a:pt x="0" y="73572"/>
                </a:lnTo>
                <a:lnTo>
                  <a:pt x="17995" y="73572"/>
                </a:lnTo>
                <a:lnTo>
                  <a:pt x="17995" y="54297"/>
                </a:lnTo>
                <a:close/>
              </a:path>
              <a:path w="73660" h="73660">
                <a:moveTo>
                  <a:pt x="55229" y="54297"/>
                </a:moveTo>
                <a:lnTo>
                  <a:pt x="37216" y="54297"/>
                </a:lnTo>
                <a:lnTo>
                  <a:pt x="37216" y="73572"/>
                </a:lnTo>
                <a:lnTo>
                  <a:pt x="55229" y="73572"/>
                </a:lnTo>
                <a:lnTo>
                  <a:pt x="55229" y="54297"/>
                </a:lnTo>
                <a:close/>
              </a:path>
              <a:path w="73660" h="73660">
                <a:moveTo>
                  <a:pt x="37216" y="36356"/>
                </a:moveTo>
                <a:lnTo>
                  <a:pt x="17995" y="36356"/>
                </a:lnTo>
                <a:lnTo>
                  <a:pt x="17995" y="54297"/>
                </a:lnTo>
                <a:lnTo>
                  <a:pt x="37216" y="54297"/>
                </a:lnTo>
                <a:lnTo>
                  <a:pt x="37216" y="36356"/>
                </a:lnTo>
                <a:close/>
              </a:path>
              <a:path w="73660" h="73660">
                <a:moveTo>
                  <a:pt x="73517" y="36356"/>
                </a:moveTo>
                <a:lnTo>
                  <a:pt x="55229" y="36356"/>
                </a:lnTo>
                <a:lnTo>
                  <a:pt x="55229" y="54297"/>
                </a:lnTo>
                <a:lnTo>
                  <a:pt x="73517" y="54297"/>
                </a:lnTo>
                <a:lnTo>
                  <a:pt x="73517" y="36356"/>
                </a:lnTo>
                <a:close/>
              </a:path>
              <a:path w="73660" h="73660">
                <a:moveTo>
                  <a:pt x="17995" y="18068"/>
                </a:moveTo>
                <a:lnTo>
                  <a:pt x="0" y="18068"/>
                </a:lnTo>
                <a:lnTo>
                  <a:pt x="0" y="36356"/>
                </a:lnTo>
                <a:lnTo>
                  <a:pt x="17995" y="36356"/>
                </a:lnTo>
                <a:lnTo>
                  <a:pt x="17995" y="18068"/>
                </a:lnTo>
                <a:close/>
              </a:path>
              <a:path w="73660" h="73660">
                <a:moveTo>
                  <a:pt x="55229" y="18068"/>
                </a:moveTo>
                <a:lnTo>
                  <a:pt x="37216" y="18068"/>
                </a:lnTo>
                <a:lnTo>
                  <a:pt x="37216" y="36356"/>
                </a:lnTo>
                <a:lnTo>
                  <a:pt x="55229" y="36356"/>
                </a:lnTo>
                <a:lnTo>
                  <a:pt x="55229" y="18068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8068"/>
                </a:lnTo>
                <a:lnTo>
                  <a:pt x="37216" y="18068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8068"/>
                </a:lnTo>
                <a:lnTo>
                  <a:pt x="73517" y="1806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100127" y="41567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100127" y="41567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4297"/>
                </a:moveTo>
                <a:lnTo>
                  <a:pt x="0" y="54297"/>
                </a:lnTo>
                <a:lnTo>
                  <a:pt x="0" y="73572"/>
                </a:lnTo>
                <a:lnTo>
                  <a:pt x="17995" y="73572"/>
                </a:lnTo>
                <a:lnTo>
                  <a:pt x="17995" y="54297"/>
                </a:lnTo>
                <a:close/>
              </a:path>
              <a:path w="73660" h="73660">
                <a:moveTo>
                  <a:pt x="55577" y="54297"/>
                </a:moveTo>
                <a:lnTo>
                  <a:pt x="36283" y="54297"/>
                </a:lnTo>
                <a:lnTo>
                  <a:pt x="36283" y="73572"/>
                </a:lnTo>
                <a:lnTo>
                  <a:pt x="55577" y="73572"/>
                </a:lnTo>
                <a:lnTo>
                  <a:pt x="55577" y="54297"/>
                </a:lnTo>
                <a:close/>
              </a:path>
              <a:path w="73660" h="73660">
                <a:moveTo>
                  <a:pt x="36283" y="36356"/>
                </a:moveTo>
                <a:lnTo>
                  <a:pt x="17995" y="36356"/>
                </a:lnTo>
                <a:lnTo>
                  <a:pt x="17995" y="54297"/>
                </a:lnTo>
                <a:lnTo>
                  <a:pt x="36283" y="54297"/>
                </a:lnTo>
                <a:lnTo>
                  <a:pt x="36283" y="36356"/>
                </a:lnTo>
                <a:close/>
              </a:path>
              <a:path w="73660" h="73660">
                <a:moveTo>
                  <a:pt x="73499" y="36356"/>
                </a:moveTo>
                <a:lnTo>
                  <a:pt x="55577" y="36356"/>
                </a:lnTo>
                <a:lnTo>
                  <a:pt x="55577" y="54297"/>
                </a:lnTo>
                <a:lnTo>
                  <a:pt x="73499" y="54297"/>
                </a:lnTo>
                <a:lnTo>
                  <a:pt x="73499" y="36356"/>
                </a:lnTo>
                <a:close/>
              </a:path>
              <a:path w="73660" h="73660">
                <a:moveTo>
                  <a:pt x="17995" y="18068"/>
                </a:moveTo>
                <a:lnTo>
                  <a:pt x="0" y="18068"/>
                </a:lnTo>
                <a:lnTo>
                  <a:pt x="0" y="36356"/>
                </a:lnTo>
                <a:lnTo>
                  <a:pt x="17995" y="36356"/>
                </a:lnTo>
                <a:lnTo>
                  <a:pt x="17995" y="18068"/>
                </a:lnTo>
                <a:close/>
              </a:path>
              <a:path w="73660" h="73660">
                <a:moveTo>
                  <a:pt x="55577" y="18068"/>
                </a:moveTo>
                <a:lnTo>
                  <a:pt x="36283" y="18068"/>
                </a:lnTo>
                <a:lnTo>
                  <a:pt x="36283" y="36356"/>
                </a:lnTo>
                <a:lnTo>
                  <a:pt x="55577" y="36356"/>
                </a:lnTo>
                <a:lnTo>
                  <a:pt x="55577" y="18068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8068"/>
                </a:lnTo>
                <a:lnTo>
                  <a:pt x="36283" y="18068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8068"/>
                </a:lnTo>
                <a:lnTo>
                  <a:pt x="73499" y="1806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173626" y="41567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645" y="73572"/>
                </a:lnTo>
                <a:lnTo>
                  <a:pt x="7364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173626" y="41567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4297"/>
                </a:moveTo>
                <a:lnTo>
                  <a:pt x="0" y="54297"/>
                </a:lnTo>
                <a:lnTo>
                  <a:pt x="0" y="73572"/>
                </a:lnTo>
                <a:lnTo>
                  <a:pt x="18361" y="73572"/>
                </a:lnTo>
                <a:lnTo>
                  <a:pt x="18361" y="54297"/>
                </a:lnTo>
                <a:close/>
              </a:path>
              <a:path w="73660" h="73660">
                <a:moveTo>
                  <a:pt x="54644" y="54297"/>
                </a:moveTo>
                <a:lnTo>
                  <a:pt x="36356" y="54297"/>
                </a:lnTo>
                <a:lnTo>
                  <a:pt x="36356" y="73572"/>
                </a:lnTo>
                <a:lnTo>
                  <a:pt x="54644" y="73572"/>
                </a:lnTo>
                <a:lnTo>
                  <a:pt x="54644" y="54297"/>
                </a:lnTo>
                <a:close/>
              </a:path>
              <a:path w="73660" h="73660">
                <a:moveTo>
                  <a:pt x="36356" y="36356"/>
                </a:moveTo>
                <a:lnTo>
                  <a:pt x="18361" y="36356"/>
                </a:lnTo>
                <a:lnTo>
                  <a:pt x="18361" y="54297"/>
                </a:lnTo>
                <a:lnTo>
                  <a:pt x="36356" y="54297"/>
                </a:lnTo>
                <a:lnTo>
                  <a:pt x="36356" y="36356"/>
                </a:lnTo>
                <a:close/>
              </a:path>
              <a:path w="73660" h="73660">
                <a:moveTo>
                  <a:pt x="73645" y="36356"/>
                </a:moveTo>
                <a:lnTo>
                  <a:pt x="54644" y="36356"/>
                </a:lnTo>
                <a:lnTo>
                  <a:pt x="54644" y="54297"/>
                </a:lnTo>
                <a:lnTo>
                  <a:pt x="73645" y="54297"/>
                </a:lnTo>
                <a:lnTo>
                  <a:pt x="73645" y="36356"/>
                </a:lnTo>
                <a:close/>
              </a:path>
              <a:path w="73660" h="73660">
                <a:moveTo>
                  <a:pt x="18361" y="18068"/>
                </a:moveTo>
                <a:lnTo>
                  <a:pt x="0" y="18068"/>
                </a:lnTo>
                <a:lnTo>
                  <a:pt x="0" y="36356"/>
                </a:lnTo>
                <a:lnTo>
                  <a:pt x="18361" y="36356"/>
                </a:lnTo>
                <a:lnTo>
                  <a:pt x="18361" y="18068"/>
                </a:lnTo>
                <a:close/>
              </a:path>
              <a:path w="73660" h="73660">
                <a:moveTo>
                  <a:pt x="54644" y="18068"/>
                </a:moveTo>
                <a:lnTo>
                  <a:pt x="36356" y="18068"/>
                </a:lnTo>
                <a:lnTo>
                  <a:pt x="36356" y="36356"/>
                </a:lnTo>
                <a:lnTo>
                  <a:pt x="54644" y="36356"/>
                </a:lnTo>
                <a:lnTo>
                  <a:pt x="54644" y="18068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8068"/>
                </a:lnTo>
                <a:lnTo>
                  <a:pt x="36356" y="18068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8068"/>
                </a:lnTo>
                <a:lnTo>
                  <a:pt x="73645" y="1806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247272" y="415673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804" y="73572"/>
                </a:lnTo>
                <a:lnTo>
                  <a:pt x="72804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247272" y="415673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4297"/>
                </a:moveTo>
                <a:lnTo>
                  <a:pt x="0" y="54297"/>
                </a:lnTo>
                <a:lnTo>
                  <a:pt x="0" y="73572"/>
                </a:lnTo>
                <a:lnTo>
                  <a:pt x="18288" y="73572"/>
                </a:lnTo>
                <a:lnTo>
                  <a:pt x="18288" y="54297"/>
                </a:lnTo>
                <a:close/>
              </a:path>
              <a:path w="73025" h="73660">
                <a:moveTo>
                  <a:pt x="54516" y="54297"/>
                </a:moveTo>
                <a:lnTo>
                  <a:pt x="36228" y="54297"/>
                </a:lnTo>
                <a:lnTo>
                  <a:pt x="36228" y="73572"/>
                </a:lnTo>
                <a:lnTo>
                  <a:pt x="54516" y="73572"/>
                </a:lnTo>
                <a:lnTo>
                  <a:pt x="54516" y="54297"/>
                </a:lnTo>
                <a:close/>
              </a:path>
              <a:path w="73025" h="73660">
                <a:moveTo>
                  <a:pt x="36228" y="36356"/>
                </a:moveTo>
                <a:lnTo>
                  <a:pt x="18288" y="36356"/>
                </a:lnTo>
                <a:lnTo>
                  <a:pt x="18288" y="54297"/>
                </a:lnTo>
                <a:lnTo>
                  <a:pt x="36228" y="54297"/>
                </a:lnTo>
                <a:lnTo>
                  <a:pt x="36228" y="36356"/>
                </a:lnTo>
                <a:close/>
              </a:path>
              <a:path w="73025" h="73660">
                <a:moveTo>
                  <a:pt x="72804" y="36356"/>
                </a:moveTo>
                <a:lnTo>
                  <a:pt x="54516" y="36356"/>
                </a:lnTo>
                <a:lnTo>
                  <a:pt x="54516" y="54297"/>
                </a:lnTo>
                <a:lnTo>
                  <a:pt x="72804" y="54297"/>
                </a:lnTo>
                <a:lnTo>
                  <a:pt x="72804" y="36356"/>
                </a:lnTo>
                <a:close/>
              </a:path>
              <a:path w="73025" h="73660">
                <a:moveTo>
                  <a:pt x="18288" y="18068"/>
                </a:moveTo>
                <a:lnTo>
                  <a:pt x="0" y="18068"/>
                </a:lnTo>
                <a:lnTo>
                  <a:pt x="0" y="36356"/>
                </a:lnTo>
                <a:lnTo>
                  <a:pt x="18288" y="36356"/>
                </a:lnTo>
                <a:lnTo>
                  <a:pt x="18288" y="18068"/>
                </a:lnTo>
                <a:close/>
              </a:path>
              <a:path w="73025" h="73660">
                <a:moveTo>
                  <a:pt x="54516" y="18068"/>
                </a:moveTo>
                <a:lnTo>
                  <a:pt x="36228" y="18068"/>
                </a:lnTo>
                <a:lnTo>
                  <a:pt x="36228" y="36356"/>
                </a:lnTo>
                <a:lnTo>
                  <a:pt x="54516" y="36356"/>
                </a:lnTo>
                <a:lnTo>
                  <a:pt x="54516" y="18068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8068"/>
                </a:lnTo>
                <a:lnTo>
                  <a:pt x="36228" y="18068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8068"/>
                </a:lnTo>
                <a:lnTo>
                  <a:pt x="72804" y="1806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952744" y="4083289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952744" y="4083289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156"/>
                </a:moveTo>
                <a:lnTo>
                  <a:pt x="0" y="55156"/>
                </a:lnTo>
                <a:lnTo>
                  <a:pt x="0" y="73444"/>
                </a:lnTo>
                <a:lnTo>
                  <a:pt x="19293" y="73444"/>
                </a:lnTo>
                <a:lnTo>
                  <a:pt x="19293" y="55156"/>
                </a:lnTo>
                <a:close/>
              </a:path>
              <a:path w="74295" h="73660">
                <a:moveTo>
                  <a:pt x="55577" y="55156"/>
                </a:moveTo>
                <a:lnTo>
                  <a:pt x="37216" y="55156"/>
                </a:lnTo>
                <a:lnTo>
                  <a:pt x="37216" y="73444"/>
                </a:lnTo>
                <a:lnTo>
                  <a:pt x="55577" y="73444"/>
                </a:lnTo>
                <a:lnTo>
                  <a:pt x="55577" y="55156"/>
                </a:lnTo>
                <a:close/>
              </a:path>
              <a:path w="74295" h="73660">
                <a:moveTo>
                  <a:pt x="37216" y="36228"/>
                </a:moveTo>
                <a:lnTo>
                  <a:pt x="19293" y="36228"/>
                </a:lnTo>
                <a:lnTo>
                  <a:pt x="19293" y="55156"/>
                </a:lnTo>
                <a:lnTo>
                  <a:pt x="37216" y="55156"/>
                </a:lnTo>
                <a:lnTo>
                  <a:pt x="37216" y="36228"/>
                </a:lnTo>
                <a:close/>
              </a:path>
              <a:path w="74295" h="73660">
                <a:moveTo>
                  <a:pt x="73865" y="36228"/>
                </a:moveTo>
                <a:lnTo>
                  <a:pt x="55577" y="36228"/>
                </a:lnTo>
                <a:lnTo>
                  <a:pt x="55577" y="55156"/>
                </a:lnTo>
                <a:lnTo>
                  <a:pt x="73865" y="55156"/>
                </a:lnTo>
                <a:lnTo>
                  <a:pt x="73865" y="36228"/>
                </a:lnTo>
                <a:close/>
              </a:path>
              <a:path w="74295" h="73660">
                <a:moveTo>
                  <a:pt x="19293" y="17940"/>
                </a:moveTo>
                <a:lnTo>
                  <a:pt x="0" y="17940"/>
                </a:lnTo>
                <a:lnTo>
                  <a:pt x="0" y="36228"/>
                </a:lnTo>
                <a:lnTo>
                  <a:pt x="19293" y="36228"/>
                </a:lnTo>
                <a:lnTo>
                  <a:pt x="19293" y="17940"/>
                </a:lnTo>
                <a:close/>
              </a:path>
              <a:path w="74295" h="73660">
                <a:moveTo>
                  <a:pt x="55577" y="17940"/>
                </a:moveTo>
                <a:lnTo>
                  <a:pt x="37216" y="17940"/>
                </a:lnTo>
                <a:lnTo>
                  <a:pt x="37216" y="36228"/>
                </a:lnTo>
                <a:lnTo>
                  <a:pt x="55577" y="36228"/>
                </a:lnTo>
                <a:lnTo>
                  <a:pt x="55577" y="17940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7940"/>
                </a:lnTo>
                <a:lnTo>
                  <a:pt x="37216" y="17940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7940"/>
                </a:lnTo>
                <a:lnTo>
                  <a:pt x="73865" y="17940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026609" y="40832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517" y="73444"/>
                </a:lnTo>
                <a:lnTo>
                  <a:pt x="73517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026609" y="40832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156"/>
                </a:moveTo>
                <a:lnTo>
                  <a:pt x="0" y="55156"/>
                </a:lnTo>
                <a:lnTo>
                  <a:pt x="0" y="73444"/>
                </a:lnTo>
                <a:lnTo>
                  <a:pt x="17995" y="73444"/>
                </a:lnTo>
                <a:lnTo>
                  <a:pt x="17995" y="55156"/>
                </a:lnTo>
                <a:close/>
              </a:path>
              <a:path w="73660" h="73660">
                <a:moveTo>
                  <a:pt x="55229" y="55156"/>
                </a:moveTo>
                <a:lnTo>
                  <a:pt x="37216" y="55156"/>
                </a:lnTo>
                <a:lnTo>
                  <a:pt x="37216" y="73444"/>
                </a:lnTo>
                <a:lnTo>
                  <a:pt x="55229" y="73444"/>
                </a:lnTo>
                <a:lnTo>
                  <a:pt x="55229" y="55156"/>
                </a:lnTo>
                <a:close/>
              </a:path>
              <a:path w="73660" h="73660">
                <a:moveTo>
                  <a:pt x="37216" y="36228"/>
                </a:moveTo>
                <a:lnTo>
                  <a:pt x="17995" y="36228"/>
                </a:lnTo>
                <a:lnTo>
                  <a:pt x="17995" y="55156"/>
                </a:lnTo>
                <a:lnTo>
                  <a:pt x="37216" y="55156"/>
                </a:lnTo>
                <a:lnTo>
                  <a:pt x="37216" y="36228"/>
                </a:lnTo>
                <a:close/>
              </a:path>
              <a:path w="73660" h="73660">
                <a:moveTo>
                  <a:pt x="73517" y="36228"/>
                </a:moveTo>
                <a:lnTo>
                  <a:pt x="55229" y="36228"/>
                </a:lnTo>
                <a:lnTo>
                  <a:pt x="55229" y="55156"/>
                </a:lnTo>
                <a:lnTo>
                  <a:pt x="73517" y="55156"/>
                </a:lnTo>
                <a:lnTo>
                  <a:pt x="73517" y="36228"/>
                </a:lnTo>
                <a:close/>
              </a:path>
              <a:path w="73660" h="73660">
                <a:moveTo>
                  <a:pt x="17995" y="17940"/>
                </a:moveTo>
                <a:lnTo>
                  <a:pt x="0" y="17940"/>
                </a:lnTo>
                <a:lnTo>
                  <a:pt x="0" y="36228"/>
                </a:lnTo>
                <a:lnTo>
                  <a:pt x="17995" y="36228"/>
                </a:lnTo>
                <a:lnTo>
                  <a:pt x="17995" y="17940"/>
                </a:lnTo>
                <a:close/>
              </a:path>
              <a:path w="73660" h="73660">
                <a:moveTo>
                  <a:pt x="55229" y="17940"/>
                </a:moveTo>
                <a:lnTo>
                  <a:pt x="37216" y="17940"/>
                </a:lnTo>
                <a:lnTo>
                  <a:pt x="37216" y="36228"/>
                </a:lnTo>
                <a:lnTo>
                  <a:pt x="55229" y="36228"/>
                </a:lnTo>
                <a:lnTo>
                  <a:pt x="55229" y="17940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7940"/>
                </a:lnTo>
                <a:lnTo>
                  <a:pt x="37216" y="17940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7940"/>
                </a:lnTo>
                <a:lnTo>
                  <a:pt x="73517" y="17940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100127" y="40832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100127" y="40832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156"/>
                </a:moveTo>
                <a:lnTo>
                  <a:pt x="0" y="55156"/>
                </a:lnTo>
                <a:lnTo>
                  <a:pt x="0" y="73444"/>
                </a:lnTo>
                <a:lnTo>
                  <a:pt x="17995" y="73444"/>
                </a:lnTo>
                <a:lnTo>
                  <a:pt x="17995" y="55156"/>
                </a:lnTo>
                <a:close/>
              </a:path>
              <a:path w="73660" h="73660">
                <a:moveTo>
                  <a:pt x="55577" y="55156"/>
                </a:moveTo>
                <a:lnTo>
                  <a:pt x="36283" y="55156"/>
                </a:lnTo>
                <a:lnTo>
                  <a:pt x="36283" y="73444"/>
                </a:lnTo>
                <a:lnTo>
                  <a:pt x="55577" y="73444"/>
                </a:lnTo>
                <a:lnTo>
                  <a:pt x="55577" y="55156"/>
                </a:lnTo>
                <a:close/>
              </a:path>
              <a:path w="73660" h="73660">
                <a:moveTo>
                  <a:pt x="36283" y="36228"/>
                </a:moveTo>
                <a:lnTo>
                  <a:pt x="17995" y="36228"/>
                </a:lnTo>
                <a:lnTo>
                  <a:pt x="17995" y="55156"/>
                </a:lnTo>
                <a:lnTo>
                  <a:pt x="36283" y="55156"/>
                </a:lnTo>
                <a:lnTo>
                  <a:pt x="36283" y="36228"/>
                </a:lnTo>
                <a:close/>
              </a:path>
              <a:path w="73660" h="73660">
                <a:moveTo>
                  <a:pt x="73499" y="36228"/>
                </a:moveTo>
                <a:lnTo>
                  <a:pt x="55577" y="36228"/>
                </a:lnTo>
                <a:lnTo>
                  <a:pt x="55577" y="55156"/>
                </a:lnTo>
                <a:lnTo>
                  <a:pt x="73499" y="55156"/>
                </a:lnTo>
                <a:lnTo>
                  <a:pt x="73499" y="36228"/>
                </a:lnTo>
                <a:close/>
              </a:path>
              <a:path w="73660" h="73660">
                <a:moveTo>
                  <a:pt x="17995" y="17940"/>
                </a:moveTo>
                <a:lnTo>
                  <a:pt x="0" y="17940"/>
                </a:lnTo>
                <a:lnTo>
                  <a:pt x="0" y="36228"/>
                </a:lnTo>
                <a:lnTo>
                  <a:pt x="17995" y="36228"/>
                </a:lnTo>
                <a:lnTo>
                  <a:pt x="17995" y="17940"/>
                </a:lnTo>
                <a:close/>
              </a:path>
              <a:path w="73660" h="73660">
                <a:moveTo>
                  <a:pt x="55577" y="17940"/>
                </a:moveTo>
                <a:lnTo>
                  <a:pt x="36283" y="17940"/>
                </a:lnTo>
                <a:lnTo>
                  <a:pt x="36283" y="36228"/>
                </a:lnTo>
                <a:lnTo>
                  <a:pt x="55577" y="36228"/>
                </a:lnTo>
                <a:lnTo>
                  <a:pt x="55577" y="17940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7940"/>
                </a:lnTo>
                <a:lnTo>
                  <a:pt x="36283" y="17940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7940"/>
                </a:lnTo>
                <a:lnTo>
                  <a:pt x="73499" y="17940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173626" y="40832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645" y="73444"/>
                </a:lnTo>
                <a:lnTo>
                  <a:pt x="7364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173626" y="40832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156"/>
                </a:moveTo>
                <a:lnTo>
                  <a:pt x="0" y="55156"/>
                </a:lnTo>
                <a:lnTo>
                  <a:pt x="0" y="73444"/>
                </a:lnTo>
                <a:lnTo>
                  <a:pt x="18361" y="73444"/>
                </a:lnTo>
                <a:lnTo>
                  <a:pt x="18361" y="55156"/>
                </a:lnTo>
                <a:close/>
              </a:path>
              <a:path w="73660" h="73660">
                <a:moveTo>
                  <a:pt x="54644" y="55156"/>
                </a:moveTo>
                <a:lnTo>
                  <a:pt x="36356" y="55156"/>
                </a:lnTo>
                <a:lnTo>
                  <a:pt x="36356" y="73444"/>
                </a:lnTo>
                <a:lnTo>
                  <a:pt x="54644" y="73444"/>
                </a:lnTo>
                <a:lnTo>
                  <a:pt x="54644" y="55156"/>
                </a:lnTo>
                <a:close/>
              </a:path>
              <a:path w="73660" h="73660">
                <a:moveTo>
                  <a:pt x="36356" y="36228"/>
                </a:moveTo>
                <a:lnTo>
                  <a:pt x="18361" y="36228"/>
                </a:lnTo>
                <a:lnTo>
                  <a:pt x="18361" y="55156"/>
                </a:lnTo>
                <a:lnTo>
                  <a:pt x="36356" y="55156"/>
                </a:lnTo>
                <a:lnTo>
                  <a:pt x="36356" y="36228"/>
                </a:lnTo>
                <a:close/>
              </a:path>
              <a:path w="73660" h="73660">
                <a:moveTo>
                  <a:pt x="73645" y="36228"/>
                </a:moveTo>
                <a:lnTo>
                  <a:pt x="54644" y="36228"/>
                </a:lnTo>
                <a:lnTo>
                  <a:pt x="54644" y="55156"/>
                </a:lnTo>
                <a:lnTo>
                  <a:pt x="73645" y="55156"/>
                </a:lnTo>
                <a:lnTo>
                  <a:pt x="73645" y="36228"/>
                </a:lnTo>
                <a:close/>
              </a:path>
              <a:path w="73660" h="73660">
                <a:moveTo>
                  <a:pt x="18361" y="17940"/>
                </a:moveTo>
                <a:lnTo>
                  <a:pt x="0" y="17940"/>
                </a:lnTo>
                <a:lnTo>
                  <a:pt x="0" y="36228"/>
                </a:lnTo>
                <a:lnTo>
                  <a:pt x="18361" y="36228"/>
                </a:lnTo>
                <a:lnTo>
                  <a:pt x="18361" y="17940"/>
                </a:lnTo>
                <a:close/>
              </a:path>
              <a:path w="73660" h="73660">
                <a:moveTo>
                  <a:pt x="54644" y="17940"/>
                </a:moveTo>
                <a:lnTo>
                  <a:pt x="36356" y="17940"/>
                </a:lnTo>
                <a:lnTo>
                  <a:pt x="36356" y="36228"/>
                </a:lnTo>
                <a:lnTo>
                  <a:pt x="54644" y="36228"/>
                </a:lnTo>
                <a:lnTo>
                  <a:pt x="54644" y="17940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7940"/>
                </a:lnTo>
                <a:lnTo>
                  <a:pt x="36356" y="17940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7940"/>
                </a:lnTo>
                <a:lnTo>
                  <a:pt x="73645" y="17940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247272" y="4083289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804" y="73444"/>
                </a:lnTo>
                <a:lnTo>
                  <a:pt x="7280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247272" y="4083289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156"/>
                </a:moveTo>
                <a:lnTo>
                  <a:pt x="0" y="55156"/>
                </a:lnTo>
                <a:lnTo>
                  <a:pt x="0" y="73444"/>
                </a:lnTo>
                <a:lnTo>
                  <a:pt x="18288" y="73444"/>
                </a:lnTo>
                <a:lnTo>
                  <a:pt x="18288" y="55156"/>
                </a:lnTo>
                <a:close/>
              </a:path>
              <a:path w="73025" h="73660">
                <a:moveTo>
                  <a:pt x="54516" y="55156"/>
                </a:moveTo>
                <a:lnTo>
                  <a:pt x="36228" y="55156"/>
                </a:lnTo>
                <a:lnTo>
                  <a:pt x="36228" y="73444"/>
                </a:lnTo>
                <a:lnTo>
                  <a:pt x="54516" y="73444"/>
                </a:lnTo>
                <a:lnTo>
                  <a:pt x="54516" y="55156"/>
                </a:lnTo>
                <a:close/>
              </a:path>
              <a:path w="73025" h="73660">
                <a:moveTo>
                  <a:pt x="36228" y="36228"/>
                </a:moveTo>
                <a:lnTo>
                  <a:pt x="18288" y="36228"/>
                </a:lnTo>
                <a:lnTo>
                  <a:pt x="18288" y="55156"/>
                </a:lnTo>
                <a:lnTo>
                  <a:pt x="36228" y="55156"/>
                </a:lnTo>
                <a:lnTo>
                  <a:pt x="36228" y="36228"/>
                </a:lnTo>
                <a:close/>
              </a:path>
              <a:path w="73025" h="73660">
                <a:moveTo>
                  <a:pt x="72804" y="36228"/>
                </a:moveTo>
                <a:lnTo>
                  <a:pt x="54516" y="36228"/>
                </a:lnTo>
                <a:lnTo>
                  <a:pt x="54516" y="55156"/>
                </a:lnTo>
                <a:lnTo>
                  <a:pt x="72804" y="55156"/>
                </a:lnTo>
                <a:lnTo>
                  <a:pt x="72804" y="36228"/>
                </a:lnTo>
                <a:close/>
              </a:path>
              <a:path w="73025" h="73660">
                <a:moveTo>
                  <a:pt x="18288" y="17940"/>
                </a:moveTo>
                <a:lnTo>
                  <a:pt x="0" y="17940"/>
                </a:lnTo>
                <a:lnTo>
                  <a:pt x="0" y="36228"/>
                </a:lnTo>
                <a:lnTo>
                  <a:pt x="18288" y="36228"/>
                </a:lnTo>
                <a:lnTo>
                  <a:pt x="18288" y="17940"/>
                </a:lnTo>
                <a:close/>
              </a:path>
              <a:path w="73025" h="73660">
                <a:moveTo>
                  <a:pt x="54516" y="17940"/>
                </a:moveTo>
                <a:lnTo>
                  <a:pt x="36228" y="17940"/>
                </a:lnTo>
                <a:lnTo>
                  <a:pt x="36228" y="36228"/>
                </a:lnTo>
                <a:lnTo>
                  <a:pt x="54516" y="36228"/>
                </a:lnTo>
                <a:lnTo>
                  <a:pt x="54516" y="17940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7940"/>
                </a:lnTo>
                <a:lnTo>
                  <a:pt x="36228" y="17940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7940"/>
                </a:lnTo>
                <a:lnTo>
                  <a:pt x="72804" y="17940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5952744" y="4009863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26"/>
                </a:moveTo>
                <a:lnTo>
                  <a:pt x="73865" y="73426"/>
                </a:lnTo>
                <a:lnTo>
                  <a:pt x="7386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952744" y="4009863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138"/>
                </a:moveTo>
                <a:lnTo>
                  <a:pt x="0" y="55138"/>
                </a:lnTo>
                <a:lnTo>
                  <a:pt x="0" y="73426"/>
                </a:lnTo>
                <a:lnTo>
                  <a:pt x="19293" y="73426"/>
                </a:lnTo>
                <a:lnTo>
                  <a:pt x="19293" y="55138"/>
                </a:lnTo>
                <a:close/>
              </a:path>
              <a:path w="74295" h="73660">
                <a:moveTo>
                  <a:pt x="55577" y="55138"/>
                </a:moveTo>
                <a:lnTo>
                  <a:pt x="37216" y="55138"/>
                </a:lnTo>
                <a:lnTo>
                  <a:pt x="37216" y="73426"/>
                </a:lnTo>
                <a:lnTo>
                  <a:pt x="55577" y="73426"/>
                </a:lnTo>
                <a:lnTo>
                  <a:pt x="55577" y="55138"/>
                </a:lnTo>
                <a:close/>
              </a:path>
              <a:path w="74295" h="73660">
                <a:moveTo>
                  <a:pt x="37216" y="37289"/>
                </a:moveTo>
                <a:lnTo>
                  <a:pt x="19293" y="37289"/>
                </a:lnTo>
                <a:lnTo>
                  <a:pt x="19293" y="55138"/>
                </a:lnTo>
                <a:lnTo>
                  <a:pt x="37216" y="55138"/>
                </a:lnTo>
                <a:lnTo>
                  <a:pt x="37216" y="37289"/>
                </a:lnTo>
                <a:close/>
              </a:path>
              <a:path w="74295" h="73660">
                <a:moveTo>
                  <a:pt x="73865" y="37289"/>
                </a:moveTo>
                <a:lnTo>
                  <a:pt x="55577" y="37289"/>
                </a:lnTo>
                <a:lnTo>
                  <a:pt x="55577" y="55138"/>
                </a:lnTo>
                <a:lnTo>
                  <a:pt x="73865" y="55138"/>
                </a:lnTo>
                <a:lnTo>
                  <a:pt x="73865" y="37289"/>
                </a:lnTo>
                <a:close/>
              </a:path>
              <a:path w="74295" h="73660">
                <a:moveTo>
                  <a:pt x="19293" y="17922"/>
                </a:moveTo>
                <a:lnTo>
                  <a:pt x="0" y="17922"/>
                </a:lnTo>
                <a:lnTo>
                  <a:pt x="0" y="37289"/>
                </a:lnTo>
                <a:lnTo>
                  <a:pt x="19293" y="37289"/>
                </a:lnTo>
                <a:lnTo>
                  <a:pt x="19293" y="17922"/>
                </a:lnTo>
                <a:close/>
              </a:path>
              <a:path w="74295" h="73660">
                <a:moveTo>
                  <a:pt x="55577" y="17922"/>
                </a:moveTo>
                <a:lnTo>
                  <a:pt x="37216" y="17922"/>
                </a:lnTo>
                <a:lnTo>
                  <a:pt x="37216" y="37289"/>
                </a:lnTo>
                <a:lnTo>
                  <a:pt x="55577" y="37289"/>
                </a:lnTo>
                <a:lnTo>
                  <a:pt x="55577" y="17922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7922"/>
                </a:lnTo>
                <a:lnTo>
                  <a:pt x="37216" y="17922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7922"/>
                </a:lnTo>
                <a:lnTo>
                  <a:pt x="73865" y="17922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026609" y="40098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26"/>
                </a:moveTo>
                <a:lnTo>
                  <a:pt x="73517" y="73426"/>
                </a:lnTo>
                <a:lnTo>
                  <a:pt x="73517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026609" y="40098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138"/>
                </a:moveTo>
                <a:lnTo>
                  <a:pt x="0" y="55138"/>
                </a:lnTo>
                <a:lnTo>
                  <a:pt x="0" y="73426"/>
                </a:lnTo>
                <a:lnTo>
                  <a:pt x="17995" y="73426"/>
                </a:lnTo>
                <a:lnTo>
                  <a:pt x="17995" y="55138"/>
                </a:lnTo>
                <a:close/>
              </a:path>
              <a:path w="73660" h="73660">
                <a:moveTo>
                  <a:pt x="55229" y="55138"/>
                </a:moveTo>
                <a:lnTo>
                  <a:pt x="37216" y="55138"/>
                </a:lnTo>
                <a:lnTo>
                  <a:pt x="37216" y="73426"/>
                </a:lnTo>
                <a:lnTo>
                  <a:pt x="55229" y="73426"/>
                </a:lnTo>
                <a:lnTo>
                  <a:pt x="55229" y="55138"/>
                </a:lnTo>
                <a:close/>
              </a:path>
              <a:path w="73660" h="73660">
                <a:moveTo>
                  <a:pt x="37216" y="37289"/>
                </a:moveTo>
                <a:lnTo>
                  <a:pt x="17995" y="37289"/>
                </a:lnTo>
                <a:lnTo>
                  <a:pt x="17995" y="55138"/>
                </a:lnTo>
                <a:lnTo>
                  <a:pt x="37216" y="55138"/>
                </a:lnTo>
                <a:lnTo>
                  <a:pt x="37216" y="37289"/>
                </a:lnTo>
                <a:close/>
              </a:path>
              <a:path w="73660" h="73660">
                <a:moveTo>
                  <a:pt x="73517" y="37289"/>
                </a:moveTo>
                <a:lnTo>
                  <a:pt x="55229" y="37289"/>
                </a:lnTo>
                <a:lnTo>
                  <a:pt x="55229" y="55138"/>
                </a:lnTo>
                <a:lnTo>
                  <a:pt x="73517" y="55138"/>
                </a:lnTo>
                <a:lnTo>
                  <a:pt x="73517" y="37289"/>
                </a:lnTo>
                <a:close/>
              </a:path>
              <a:path w="73660" h="73660">
                <a:moveTo>
                  <a:pt x="17995" y="17922"/>
                </a:moveTo>
                <a:lnTo>
                  <a:pt x="0" y="17922"/>
                </a:lnTo>
                <a:lnTo>
                  <a:pt x="0" y="37289"/>
                </a:lnTo>
                <a:lnTo>
                  <a:pt x="17995" y="37289"/>
                </a:lnTo>
                <a:lnTo>
                  <a:pt x="17995" y="17922"/>
                </a:lnTo>
                <a:close/>
              </a:path>
              <a:path w="73660" h="73660">
                <a:moveTo>
                  <a:pt x="55229" y="17922"/>
                </a:moveTo>
                <a:lnTo>
                  <a:pt x="37216" y="17922"/>
                </a:lnTo>
                <a:lnTo>
                  <a:pt x="37216" y="37289"/>
                </a:lnTo>
                <a:lnTo>
                  <a:pt x="55229" y="37289"/>
                </a:lnTo>
                <a:lnTo>
                  <a:pt x="55229" y="17922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7922"/>
                </a:lnTo>
                <a:lnTo>
                  <a:pt x="37216" y="17922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7922"/>
                </a:lnTo>
                <a:lnTo>
                  <a:pt x="73517" y="17922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100127" y="40098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26"/>
                </a:moveTo>
                <a:lnTo>
                  <a:pt x="73499" y="73426"/>
                </a:lnTo>
                <a:lnTo>
                  <a:pt x="73499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100127" y="40098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138"/>
                </a:moveTo>
                <a:lnTo>
                  <a:pt x="0" y="55138"/>
                </a:lnTo>
                <a:lnTo>
                  <a:pt x="0" y="73426"/>
                </a:lnTo>
                <a:lnTo>
                  <a:pt x="17995" y="73426"/>
                </a:lnTo>
                <a:lnTo>
                  <a:pt x="17995" y="55138"/>
                </a:lnTo>
                <a:close/>
              </a:path>
              <a:path w="73660" h="73660">
                <a:moveTo>
                  <a:pt x="55577" y="55138"/>
                </a:moveTo>
                <a:lnTo>
                  <a:pt x="36283" y="55138"/>
                </a:lnTo>
                <a:lnTo>
                  <a:pt x="36283" y="73426"/>
                </a:lnTo>
                <a:lnTo>
                  <a:pt x="55577" y="73426"/>
                </a:lnTo>
                <a:lnTo>
                  <a:pt x="55577" y="55138"/>
                </a:lnTo>
                <a:close/>
              </a:path>
              <a:path w="73660" h="73660">
                <a:moveTo>
                  <a:pt x="36283" y="37289"/>
                </a:moveTo>
                <a:lnTo>
                  <a:pt x="17995" y="37289"/>
                </a:lnTo>
                <a:lnTo>
                  <a:pt x="17995" y="55138"/>
                </a:lnTo>
                <a:lnTo>
                  <a:pt x="36283" y="55138"/>
                </a:lnTo>
                <a:lnTo>
                  <a:pt x="36283" y="37289"/>
                </a:lnTo>
                <a:close/>
              </a:path>
              <a:path w="73660" h="73660">
                <a:moveTo>
                  <a:pt x="73499" y="37289"/>
                </a:moveTo>
                <a:lnTo>
                  <a:pt x="55577" y="37289"/>
                </a:lnTo>
                <a:lnTo>
                  <a:pt x="55577" y="55138"/>
                </a:lnTo>
                <a:lnTo>
                  <a:pt x="73499" y="55138"/>
                </a:lnTo>
                <a:lnTo>
                  <a:pt x="73499" y="37289"/>
                </a:lnTo>
                <a:close/>
              </a:path>
              <a:path w="73660" h="73660">
                <a:moveTo>
                  <a:pt x="17995" y="17922"/>
                </a:moveTo>
                <a:lnTo>
                  <a:pt x="0" y="17922"/>
                </a:lnTo>
                <a:lnTo>
                  <a:pt x="0" y="37289"/>
                </a:lnTo>
                <a:lnTo>
                  <a:pt x="17995" y="37289"/>
                </a:lnTo>
                <a:lnTo>
                  <a:pt x="17995" y="17922"/>
                </a:lnTo>
                <a:close/>
              </a:path>
              <a:path w="73660" h="73660">
                <a:moveTo>
                  <a:pt x="55577" y="17922"/>
                </a:moveTo>
                <a:lnTo>
                  <a:pt x="36283" y="17922"/>
                </a:lnTo>
                <a:lnTo>
                  <a:pt x="36283" y="37289"/>
                </a:lnTo>
                <a:lnTo>
                  <a:pt x="55577" y="37289"/>
                </a:lnTo>
                <a:lnTo>
                  <a:pt x="55577" y="17922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7922"/>
                </a:lnTo>
                <a:lnTo>
                  <a:pt x="36283" y="17922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7922"/>
                </a:lnTo>
                <a:lnTo>
                  <a:pt x="73499" y="17922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173626" y="40098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26"/>
                </a:moveTo>
                <a:lnTo>
                  <a:pt x="73645" y="73426"/>
                </a:lnTo>
                <a:lnTo>
                  <a:pt x="7364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173626" y="40098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138"/>
                </a:moveTo>
                <a:lnTo>
                  <a:pt x="0" y="55138"/>
                </a:lnTo>
                <a:lnTo>
                  <a:pt x="0" y="73426"/>
                </a:lnTo>
                <a:lnTo>
                  <a:pt x="18361" y="73426"/>
                </a:lnTo>
                <a:lnTo>
                  <a:pt x="18361" y="55138"/>
                </a:lnTo>
                <a:close/>
              </a:path>
              <a:path w="73660" h="73660">
                <a:moveTo>
                  <a:pt x="54644" y="55138"/>
                </a:moveTo>
                <a:lnTo>
                  <a:pt x="36356" y="55138"/>
                </a:lnTo>
                <a:lnTo>
                  <a:pt x="36356" y="73426"/>
                </a:lnTo>
                <a:lnTo>
                  <a:pt x="54644" y="73426"/>
                </a:lnTo>
                <a:lnTo>
                  <a:pt x="54644" y="55138"/>
                </a:lnTo>
                <a:close/>
              </a:path>
              <a:path w="73660" h="73660">
                <a:moveTo>
                  <a:pt x="36356" y="37289"/>
                </a:moveTo>
                <a:lnTo>
                  <a:pt x="18361" y="37289"/>
                </a:lnTo>
                <a:lnTo>
                  <a:pt x="18361" y="55138"/>
                </a:lnTo>
                <a:lnTo>
                  <a:pt x="36356" y="55138"/>
                </a:lnTo>
                <a:lnTo>
                  <a:pt x="36356" y="37289"/>
                </a:lnTo>
                <a:close/>
              </a:path>
              <a:path w="73660" h="73660">
                <a:moveTo>
                  <a:pt x="73645" y="37289"/>
                </a:moveTo>
                <a:lnTo>
                  <a:pt x="54644" y="37289"/>
                </a:lnTo>
                <a:lnTo>
                  <a:pt x="54644" y="55138"/>
                </a:lnTo>
                <a:lnTo>
                  <a:pt x="73645" y="55138"/>
                </a:lnTo>
                <a:lnTo>
                  <a:pt x="73645" y="37289"/>
                </a:lnTo>
                <a:close/>
              </a:path>
              <a:path w="73660" h="73660">
                <a:moveTo>
                  <a:pt x="18361" y="17922"/>
                </a:moveTo>
                <a:lnTo>
                  <a:pt x="0" y="17922"/>
                </a:lnTo>
                <a:lnTo>
                  <a:pt x="0" y="37289"/>
                </a:lnTo>
                <a:lnTo>
                  <a:pt x="18361" y="37289"/>
                </a:lnTo>
                <a:lnTo>
                  <a:pt x="18361" y="17922"/>
                </a:lnTo>
                <a:close/>
              </a:path>
              <a:path w="73660" h="73660">
                <a:moveTo>
                  <a:pt x="54644" y="17922"/>
                </a:moveTo>
                <a:lnTo>
                  <a:pt x="36356" y="17922"/>
                </a:lnTo>
                <a:lnTo>
                  <a:pt x="36356" y="37289"/>
                </a:lnTo>
                <a:lnTo>
                  <a:pt x="54644" y="37289"/>
                </a:lnTo>
                <a:lnTo>
                  <a:pt x="54644" y="17922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7922"/>
                </a:lnTo>
                <a:lnTo>
                  <a:pt x="36356" y="17922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7922"/>
                </a:lnTo>
                <a:lnTo>
                  <a:pt x="73645" y="17922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247272" y="4009863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26"/>
                </a:moveTo>
                <a:lnTo>
                  <a:pt x="72804" y="73426"/>
                </a:lnTo>
                <a:lnTo>
                  <a:pt x="72804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247272" y="4009863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138"/>
                </a:moveTo>
                <a:lnTo>
                  <a:pt x="0" y="55138"/>
                </a:lnTo>
                <a:lnTo>
                  <a:pt x="0" y="73426"/>
                </a:lnTo>
                <a:lnTo>
                  <a:pt x="18288" y="73426"/>
                </a:lnTo>
                <a:lnTo>
                  <a:pt x="18288" y="55138"/>
                </a:lnTo>
                <a:close/>
              </a:path>
              <a:path w="73025" h="73660">
                <a:moveTo>
                  <a:pt x="54516" y="55138"/>
                </a:moveTo>
                <a:lnTo>
                  <a:pt x="36228" y="55138"/>
                </a:lnTo>
                <a:lnTo>
                  <a:pt x="36228" y="73426"/>
                </a:lnTo>
                <a:lnTo>
                  <a:pt x="54516" y="73426"/>
                </a:lnTo>
                <a:lnTo>
                  <a:pt x="54516" y="55138"/>
                </a:lnTo>
                <a:close/>
              </a:path>
              <a:path w="73025" h="73660">
                <a:moveTo>
                  <a:pt x="36228" y="37289"/>
                </a:moveTo>
                <a:lnTo>
                  <a:pt x="18288" y="37289"/>
                </a:lnTo>
                <a:lnTo>
                  <a:pt x="18288" y="55138"/>
                </a:lnTo>
                <a:lnTo>
                  <a:pt x="36228" y="55138"/>
                </a:lnTo>
                <a:lnTo>
                  <a:pt x="36228" y="37289"/>
                </a:lnTo>
                <a:close/>
              </a:path>
              <a:path w="73025" h="73660">
                <a:moveTo>
                  <a:pt x="72804" y="37289"/>
                </a:moveTo>
                <a:lnTo>
                  <a:pt x="54516" y="37289"/>
                </a:lnTo>
                <a:lnTo>
                  <a:pt x="54516" y="55138"/>
                </a:lnTo>
                <a:lnTo>
                  <a:pt x="72804" y="55138"/>
                </a:lnTo>
                <a:lnTo>
                  <a:pt x="72804" y="37289"/>
                </a:lnTo>
                <a:close/>
              </a:path>
              <a:path w="73025" h="73660">
                <a:moveTo>
                  <a:pt x="18288" y="17922"/>
                </a:moveTo>
                <a:lnTo>
                  <a:pt x="0" y="17922"/>
                </a:lnTo>
                <a:lnTo>
                  <a:pt x="0" y="37289"/>
                </a:lnTo>
                <a:lnTo>
                  <a:pt x="18288" y="37289"/>
                </a:lnTo>
                <a:lnTo>
                  <a:pt x="18288" y="17922"/>
                </a:lnTo>
                <a:close/>
              </a:path>
              <a:path w="73025" h="73660">
                <a:moveTo>
                  <a:pt x="54516" y="17922"/>
                </a:moveTo>
                <a:lnTo>
                  <a:pt x="36228" y="17922"/>
                </a:lnTo>
                <a:lnTo>
                  <a:pt x="36228" y="37289"/>
                </a:lnTo>
                <a:lnTo>
                  <a:pt x="54516" y="37289"/>
                </a:lnTo>
                <a:lnTo>
                  <a:pt x="54516" y="17922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7922"/>
                </a:lnTo>
                <a:lnTo>
                  <a:pt x="36228" y="17922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7922"/>
                </a:lnTo>
                <a:lnTo>
                  <a:pt x="72804" y="17922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952744" y="3936071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5">
                <a:moveTo>
                  <a:pt x="0" y="73792"/>
                </a:moveTo>
                <a:lnTo>
                  <a:pt x="73865" y="73792"/>
                </a:lnTo>
                <a:lnTo>
                  <a:pt x="73865" y="0"/>
                </a:lnTo>
                <a:lnTo>
                  <a:pt x="0" y="0"/>
                </a:lnTo>
                <a:lnTo>
                  <a:pt x="0" y="737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952744" y="3936071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5">
                <a:moveTo>
                  <a:pt x="19293" y="55504"/>
                </a:moveTo>
                <a:lnTo>
                  <a:pt x="0" y="55504"/>
                </a:lnTo>
                <a:lnTo>
                  <a:pt x="0" y="73792"/>
                </a:lnTo>
                <a:lnTo>
                  <a:pt x="19293" y="73792"/>
                </a:lnTo>
                <a:lnTo>
                  <a:pt x="19293" y="55504"/>
                </a:lnTo>
                <a:close/>
              </a:path>
              <a:path w="74295" h="74295">
                <a:moveTo>
                  <a:pt x="55577" y="55504"/>
                </a:moveTo>
                <a:lnTo>
                  <a:pt x="37216" y="55504"/>
                </a:lnTo>
                <a:lnTo>
                  <a:pt x="37216" y="73792"/>
                </a:lnTo>
                <a:lnTo>
                  <a:pt x="55577" y="73792"/>
                </a:lnTo>
                <a:lnTo>
                  <a:pt x="55577" y="55504"/>
                </a:lnTo>
                <a:close/>
              </a:path>
              <a:path w="74295" h="74295">
                <a:moveTo>
                  <a:pt x="37216" y="37216"/>
                </a:moveTo>
                <a:lnTo>
                  <a:pt x="19293" y="37216"/>
                </a:lnTo>
                <a:lnTo>
                  <a:pt x="19293" y="55504"/>
                </a:lnTo>
                <a:lnTo>
                  <a:pt x="37216" y="55504"/>
                </a:lnTo>
                <a:lnTo>
                  <a:pt x="37216" y="37216"/>
                </a:lnTo>
                <a:close/>
              </a:path>
              <a:path w="74295" h="74295">
                <a:moveTo>
                  <a:pt x="73865" y="37216"/>
                </a:moveTo>
                <a:lnTo>
                  <a:pt x="55577" y="37216"/>
                </a:lnTo>
                <a:lnTo>
                  <a:pt x="55577" y="55504"/>
                </a:lnTo>
                <a:lnTo>
                  <a:pt x="73865" y="55504"/>
                </a:lnTo>
                <a:lnTo>
                  <a:pt x="73865" y="37216"/>
                </a:lnTo>
                <a:close/>
              </a:path>
              <a:path w="74295" h="74295">
                <a:moveTo>
                  <a:pt x="19293" y="19202"/>
                </a:moveTo>
                <a:lnTo>
                  <a:pt x="0" y="19202"/>
                </a:lnTo>
                <a:lnTo>
                  <a:pt x="0" y="37216"/>
                </a:lnTo>
                <a:lnTo>
                  <a:pt x="19293" y="37216"/>
                </a:lnTo>
                <a:lnTo>
                  <a:pt x="19293" y="19202"/>
                </a:lnTo>
                <a:close/>
              </a:path>
              <a:path w="74295" h="74295">
                <a:moveTo>
                  <a:pt x="55577" y="19202"/>
                </a:moveTo>
                <a:lnTo>
                  <a:pt x="37216" y="19202"/>
                </a:lnTo>
                <a:lnTo>
                  <a:pt x="37216" y="37216"/>
                </a:lnTo>
                <a:lnTo>
                  <a:pt x="55577" y="37216"/>
                </a:lnTo>
                <a:lnTo>
                  <a:pt x="55577" y="19202"/>
                </a:lnTo>
                <a:close/>
              </a:path>
              <a:path w="74295" h="74295">
                <a:moveTo>
                  <a:pt x="37216" y="0"/>
                </a:moveTo>
                <a:lnTo>
                  <a:pt x="19293" y="0"/>
                </a:lnTo>
                <a:lnTo>
                  <a:pt x="19293" y="19202"/>
                </a:lnTo>
                <a:lnTo>
                  <a:pt x="37216" y="19202"/>
                </a:lnTo>
                <a:lnTo>
                  <a:pt x="37216" y="0"/>
                </a:lnTo>
                <a:close/>
              </a:path>
              <a:path w="74295" h="74295">
                <a:moveTo>
                  <a:pt x="73865" y="0"/>
                </a:moveTo>
                <a:lnTo>
                  <a:pt x="55577" y="0"/>
                </a:lnTo>
                <a:lnTo>
                  <a:pt x="55577" y="19202"/>
                </a:lnTo>
                <a:lnTo>
                  <a:pt x="73865" y="19202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026609" y="3936071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0" y="73792"/>
                </a:moveTo>
                <a:lnTo>
                  <a:pt x="73517" y="73792"/>
                </a:lnTo>
                <a:lnTo>
                  <a:pt x="73517" y="0"/>
                </a:lnTo>
                <a:lnTo>
                  <a:pt x="0" y="0"/>
                </a:lnTo>
                <a:lnTo>
                  <a:pt x="0" y="737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026609" y="3936071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17995" y="55504"/>
                </a:moveTo>
                <a:lnTo>
                  <a:pt x="0" y="55504"/>
                </a:lnTo>
                <a:lnTo>
                  <a:pt x="0" y="73792"/>
                </a:lnTo>
                <a:lnTo>
                  <a:pt x="17995" y="73792"/>
                </a:lnTo>
                <a:lnTo>
                  <a:pt x="17995" y="55504"/>
                </a:lnTo>
                <a:close/>
              </a:path>
              <a:path w="73660" h="74295">
                <a:moveTo>
                  <a:pt x="55229" y="55504"/>
                </a:moveTo>
                <a:lnTo>
                  <a:pt x="37216" y="55504"/>
                </a:lnTo>
                <a:lnTo>
                  <a:pt x="37216" y="73792"/>
                </a:lnTo>
                <a:lnTo>
                  <a:pt x="55229" y="73792"/>
                </a:lnTo>
                <a:lnTo>
                  <a:pt x="55229" y="55504"/>
                </a:lnTo>
                <a:close/>
              </a:path>
              <a:path w="73660" h="74295">
                <a:moveTo>
                  <a:pt x="37216" y="37216"/>
                </a:moveTo>
                <a:lnTo>
                  <a:pt x="17995" y="37216"/>
                </a:lnTo>
                <a:lnTo>
                  <a:pt x="17995" y="55504"/>
                </a:lnTo>
                <a:lnTo>
                  <a:pt x="37216" y="55504"/>
                </a:lnTo>
                <a:lnTo>
                  <a:pt x="37216" y="37216"/>
                </a:lnTo>
                <a:close/>
              </a:path>
              <a:path w="73660" h="74295">
                <a:moveTo>
                  <a:pt x="73517" y="37216"/>
                </a:moveTo>
                <a:lnTo>
                  <a:pt x="55229" y="37216"/>
                </a:lnTo>
                <a:lnTo>
                  <a:pt x="55229" y="55504"/>
                </a:lnTo>
                <a:lnTo>
                  <a:pt x="73517" y="55504"/>
                </a:lnTo>
                <a:lnTo>
                  <a:pt x="73517" y="37216"/>
                </a:lnTo>
                <a:close/>
              </a:path>
              <a:path w="73660" h="74295">
                <a:moveTo>
                  <a:pt x="17995" y="19202"/>
                </a:moveTo>
                <a:lnTo>
                  <a:pt x="0" y="19202"/>
                </a:lnTo>
                <a:lnTo>
                  <a:pt x="0" y="37216"/>
                </a:lnTo>
                <a:lnTo>
                  <a:pt x="17995" y="37216"/>
                </a:lnTo>
                <a:lnTo>
                  <a:pt x="17995" y="19202"/>
                </a:lnTo>
                <a:close/>
              </a:path>
              <a:path w="73660" h="74295">
                <a:moveTo>
                  <a:pt x="55229" y="19202"/>
                </a:moveTo>
                <a:lnTo>
                  <a:pt x="37216" y="19202"/>
                </a:lnTo>
                <a:lnTo>
                  <a:pt x="37216" y="37216"/>
                </a:lnTo>
                <a:lnTo>
                  <a:pt x="55229" y="37216"/>
                </a:lnTo>
                <a:lnTo>
                  <a:pt x="55229" y="19202"/>
                </a:lnTo>
                <a:close/>
              </a:path>
              <a:path w="73660" h="74295">
                <a:moveTo>
                  <a:pt x="37216" y="0"/>
                </a:moveTo>
                <a:lnTo>
                  <a:pt x="17995" y="0"/>
                </a:lnTo>
                <a:lnTo>
                  <a:pt x="17995" y="19202"/>
                </a:lnTo>
                <a:lnTo>
                  <a:pt x="37216" y="19202"/>
                </a:lnTo>
                <a:lnTo>
                  <a:pt x="37216" y="0"/>
                </a:lnTo>
                <a:close/>
              </a:path>
              <a:path w="73660" h="74295">
                <a:moveTo>
                  <a:pt x="73517" y="0"/>
                </a:moveTo>
                <a:lnTo>
                  <a:pt x="55229" y="0"/>
                </a:lnTo>
                <a:lnTo>
                  <a:pt x="55229" y="19202"/>
                </a:lnTo>
                <a:lnTo>
                  <a:pt x="73517" y="19202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100127" y="3936071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0" y="73792"/>
                </a:moveTo>
                <a:lnTo>
                  <a:pt x="73499" y="73792"/>
                </a:lnTo>
                <a:lnTo>
                  <a:pt x="73499" y="0"/>
                </a:lnTo>
                <a:lnTo>
                  <a:pt x="0" y="0"/>
                </a:lnTo>
                <a:lnTo>
                  <a:pt x="0" y="737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100127" y="3936071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17995" y="55504"/>
                </a:moveTo>
                <a:lnTo>
                  <a:pt x="0" y="55504"/>
                </a:lnTo>
                <a:lnTo>
                  <a:pt x="0" y="73792"/>
                </a:lnTo>
                <a:lnTo>
                  <a:pt x="17995" y="73792"/>
                </a:lnTo>
                <a:lnTo>
                  <a:pt x="17995" y="55504"/>
                </a:lnTo>
                <a:close/>
              </a:path>
              <a:path w="73660" h="74295">
                <a:moveTo>
                  <a:pt x="55577" y="55504"/>
                </a:moveTo>
                <a:lnTo>
                  <a:pt x="36283" y="55504"/>
                </a:lnTo>
                <a:lnTo>
                  <a:pt x="36283" y="73792"/>
                </a:lnTo>
                <a:lnTo>
                  <a:pt x="55577" y="73792"/>
                </a:lnTo>
                <a:lnTo>
                  <a:pt x="55577" y="55504"/>
                </a:lnTo>
                <a:close/>
              </a:path>
              <a:path w="73660" h="74295">
                <a:moveTo>
                  <a:pt x="36283" y="37216"/>
                </a:moveTo>
                <a:lnTo>
                  <a:pt x="17995" y="37216"/>
                </a:lnTo>
                <a:lnTo>
                  <a:pt x="17995" y="55504"/>
                </a:lnTo>
                <a:lnTo>
                  <a:pt x="36283" y="55504"/>
                </a:lnTo>
                <a:lnTo>
                  <a:pt x="36283" y="37216"/>
                </a:lnTo>
                <a:close/>
              </a:path>
              <a:path w="73660" h="74295">
                <a:moveTo>
                  <a:pt x="73499" y="37216"/>
                </a:moveTo>
                <a:lnTo>
                  <a:pt x="55577" y="37216"/>
                </a:lnTo>
                <a:lnTo>
                  <a:pt x="55577" y="55504"/>
                </a:lnTo>
                <a:lnTo>
                  <a:pt x="73499" y="55504"/>
                </a:lnTo>
                <a:lnTo>
                  <a:pt x="73499" y="37216"/>
                </a:lnTo>
                <a:close/>
              </a:path>
              <a:path w="73660" h="74295">
                <a:moveTo>
                  <a:pt x="17995" y="19202"/>
                </a:moveTo>
                <a:lnTo>
                  <a:pt x="0" y="19202"/>
                </a:lnTo>
                <a:lnTo>
                  <a:pt x="0" y="37216"/>
                </a:lnTo>
                <a:lnTo>
                  <a:pt x="17995" y="37216"/>
                </a:lnTo>
                <a:lnTo>
                  <a:pt x="17995" y="19202"/>
                </a:lnTo>
                <a:close/>
              </a:path>
              <a:path w="73660" h="74295">
                <a:moveTo>
                  <a:pt x="55577" y="19202"/>
                </a:moveTo>
                <a:lnTo>
                  <a:pt x="36283" y="19202"/>
                </a:lnTo>
                <a:lnTo>
                  <a:pt x="36283" y="37216"/>
                </a:lnTo>
                <a:lnTo>
                  <a:pt x="55577" y="37216"/>
                </a:lnTo>
                <a:lnTo>
                  <a:pt x="55577" y="19202"/>
                </a:lnTo>
                <a:close/>
              </a:path>
              <a:path w="73660" h="74295">
                <a:moveTo>
                  <a:pt x="36283" y="0"/>
                </a:moveTo>
                <a:lnTo>
                  <a:pt x="17995" y="0"/>
                </a:lnTo>
                <a:lnTo>
                  <a:pt x="17995" y="19202"/>
                </a:lnTo>
                <a:lnTo>
                  <a:pt x="36283" y="19202"/>
                </a:lnTo>
                <a:lnTo>
                  <a:pt x="36283" y="0"/>
                </a:lnTo>
                <a:close/>
              </a:path>
              <a:path w="73660" h="74295">
                <a:moveTo>
                  <a:pt x="73499" y="0"/>
                </a:moveTo>
                <a:lnTo>
                  <a:pt x="55577" y="0"/>
                </a:lnTo>
                <a:lnTo>
                  <a:pt x="55577" y="19202"/>
                </a:lnTo>
                <a:lnTo>
                  <a:pt x="73499" y="19202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173626" y="3936071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0" y="73792"/>
                </a:moveTo>
                <a:lnTo>
                  <a:pt x="73645" y="73792"/>
                </a:lnTo>
                <a:lnTo>
                  <a:pt x="73645" y="0"/>
                </a:lnTo>
                <a:lnTo>
                  <a:pt x="0" y="0"/>
                </a:lnTo>
                <a:lnTo>
                  <a:pt x="0" y="737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173626" y="3936071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18361" y="55504"/>
                </a:moveTo>
                <a:lnTo>
                  <a:pt x="0" y="55504"/>
                </a:lnTo>
                <a:lnTo>
                  <a:pt x="0" y="73792"/>
                </a:lnTo>
                <a:lnTo>
                  <a:pt x="18361" y="73792"/>
                </a:lnTo>
                <a:lnTo>
                  <a:pt x="18361" y="55504"/>
                </a:lnTo>
                <a:close/>
              </a:path>
              <a:path w="73660" h="74295">
                <a:moveTo>
                  <a:pt x="54644" y="55504"/>
                </a:moveTo>
                <a:lnTo>
                  <a:pt x="36356" y="55504"/>
                </a:lnTo>
                <a:lnTo>
                  <a:pt x="36356" y="73792"/>
                </a:lnTo>
                <a:lnTo>
                  <a:pt x="54644" y="73792"/>
                </a:lnTo>
                <a:lnTo>
                  <a:pt x="54644" y="55504"/>
                </a:lnTo>
                <a:close/>
              </a:path>
              <a:path w="73660" h="74295">
                <a:moveTo>
                  <a:pt x="36356" y="37216"/>
                </a:moveTo>
                <a:lnTo>
                  <a:pt x="18361" y="37216"/>
                </a:lnTo>
                <a:lnTo>
                  <a:pt x="18361" y="55504"/>
                </a:lnTo>
                <a:lnTo>
                  <a:pt x="36356" y="55504"/>
                </a:lnTo>
                <a:lnTo>
                  <a:pt x="36356" y="37216"/>
                </a:lnTo>
                <a:close/>
              </a:path>
              <a:path w="73660" h="74295">
                <a:moveTo>
                  <a:pt x="73645" y="37216"/>
                </a:moveTo>
                <a:lnTo>
                  <a:pt x="54644" y="37216"/>
                </a:lnTo>
                <a:lnTo>
                  <a:pt x="54644" y="55504"/>
                </a:lnTo>
                <a:lnTo>
                  <a:pt x="73645" y="55504"/>
                </a:lnTo>
                <a:lnTo>
                  <a:pt x="73645" y="37216"/>
                </a:lnTo>
                <a:close/>
              </a:path>
              <a:path w="73660" h="74295">
                <a:moveTo>
                  <a:pt x="18361" y="19202"/>
                </a:moveTo>
                <a:lnTo>
                  <a:pt x="0" y="19202"/>
                </a:lnTo>
                <a:lnTo>
                  <a:pt x="0" y="37216"/>
                </a:lnTo>
                <a:lnTo>
                  <a:pt x="18361" y="37216"/>
                </a:lnTo>
                <a:lnTo>
                  <a:pt x="18361" y="19202"/>
                </a:lnTo>
                <a:close/>
              </a:path>
              <a:path w="73660" h="74295">
                <a:moveTo>
                  <a:pt x="54644" y="19202"/>
                </a:moveTo>
                <a:lnTo>
                  <a:pt x="36356" y="19202"/>
                </a:lnTo>
                <a:lnTo>
                  <a:pt x="36356" y="37216"/>
                </a:lnTo>
                <a:lnTo>
                  <a:pt x="54644" y="37216"/>
                </a:lnTo>
                <a:lnTo>
                  <a:pt x="54644" y="19202"/>
                </a:lnTo>
                <a:close/>
              </a:path>
              <a:path w="73660" h="74295">
                <a:moveTo>
                  <a:pt x="36356" y="0"/>
                </a:moveTo>
                <a:lnTo>
                  <a:pt x="18361" y="0"/>
                </a:lnTo>
                <a:lnTo>
                  <a:pt x="18361" y="19202"/>
                </a:lnTo>
                <a:lnTo>
                  <a:pt x="36356" y="19202"/>
                </a:lnTo>
                <a:lnTo>
                  <a:pt x="36356" y="0"/>
                </a:lnTo>
                <a:close/>
              </a:path>
              <a:path w="73660" h="74295">
                <a:moveTo>
                  <a:pt x="73645" y="0"/>
                </a:moveTo>
                <a:lnTo>
                  <a:pt x="54644" y="0"/>
                </a:lnTo>
                <a:lnTo>
                  <a:pt x="54644" y="19202"/>
                </a:lnTo>
                <a:lnTo>
                  <a:pt x="73645" y="19202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247272" y="3936071"/>
            <a:ext cx="73025" cy="74295"/>
          </a:xfrm>
          <a:custGeom>
            <a:avLst/>
            <a:gdLst/>
            <a:ahLst/>
            <a:cxnLst/>
            <a:rect l="l" t="t" r="r" b="b"/>
            <a:pathLst>
              <a:path w="73025" h="74295">
                <a:moveTo>
                  <a:pt x="0" y="73792"/>
                </a:moveTo>
                <a:lnTo>
                  <a:pt x="72804" y="73792"/>
                </a:lnTo>
                <a:lnTo>
                  <a:pt x="72804" y="0"/>
                </a:lnTo>
                <a:lnTo>
                  <a:pt x="0" y="0"/>
                </a:lnTo>
                <a:lnTo>
                  <a:pt x="0" y="737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247272" y="3936071"/>
            <a:ext cx="73025" cy="74295"/>
          </a:xfrm>
          <a:custGeom>
            <a:avLst/>
            <a:gdLst/>
            <a:ahLst/>
            <a:cxnLst/>
            <a:rect l="l" t="t" r="r" b="b"/>
            <a:pathLst>
              <a:path w="73025" h="74295">
                <a:moveTo>
                  <a:pt x="18288" y="55504"/>
                </a:moveTo>
                <a:lnTo>
                  <a:pt x="0" y="55504"/>
                </a:lnTo>
                <a:lnTo>
                  <a:pt x="0" y="73792"/>
                </a:lnTo>
                <a:lnTo>
                  <a:pt x="18288" y="73792"/>
                </a:lnTo>
                <a:lnTo>
                  <a:pt x="18288" y="55504"/>
                </a:lnTo>
                <a:close/>
              </a:path>
              <a:path w="73025" h="74295">
                <a:moveTo>
                  <a:pt x="54516" y="55504"/>
                </a:moveTo>
                <a:lnTo>
                  <a:pt x="36228" y="55504"/>
                </a:lnTo>
                <a:lnTo>
                  <a:pt x="36228" y="73792"/>
                </a:lnTo>
                <a:lnTo>
                  <a:pt x="54516" y="73792"/>
                </a:lnTo>
                <a:lnTo>
                  <a:pt x="54516" y="55504"/>
                </a:lnTo>
                <a:close/>
              </a:path>
              <a:path w="73025" h="74295">
                <a:moveTo>
                  <a:pt x="36228" y="37216"/>
                </a:moveTo>
                <a:lnTo>
                  <a:pt x="18288" y="37216"/>
                </a:lnTo>
                <a:lnTo>
                  <a:pt x="18288" y="55504"/>
                </a:lnTo>
                <a:lnTo>
                  <a:pt x="36228" y="55504"/>
                </a:lnTo>
                <a:lnTo>
                  <a:pt x="36228" y="37216"/>
                </a:lnTo>
                <a:close/>
              </a:path>
              <a:path w="73025" h="74295">
                <a:moveTo>
                  <a:pt x="72804" y="37216"/>
                </a:moveTo>
                <a:lnTo>
                  <a:pt x="54516" y="37216"/>
                </a:lnTo>
                <a:lnTo>
                  <a:pt x="54516" y="55504"/>
                </a:lnTo>
                <a:lnTo>
                  <a:pt x="72804" y="55504"/>
                </a:lnTo>
                <a:lnTo>
                  <a:pt x="72804" y="37216"/>
                </a:lnTo>
                <a:close/>
              </a:path>
              <a:path w="73025" h="74295">
                <a:moveTo>
                  <a:pt x="18288" y="19202"/>
                </a:moveTo>
                <a:lnTo>
                  <a:pt x="0" y="19202"/>
                </a:lnTo>
                <a:lnTo>
                  <a:pt x="0" y="37216"/>
                </a:lnTo>
                <a:lnTo>
                  <a:pt x="18288" y="37216"/>
                </a:lnTo>
                <a:lnTo>
                  <a:pt x="18288" y="19202"/>
                </a:lnTo>
                <a:close/>
              </a:path>
              <a:path w="73025" h="74295">
                <a:moveTo>
                  <a:pt x="54516" y="19202"/>
                </a:moveTo>
                <a:lnTo>
                  <a:pt x="36228" y="19202"/>
                </a:lnTo>
                <a:lnTo>
                  <a:pt x="36228" y="37216"/>
                </a:lnTo>
                <a:lnTo>
                  <a:pt x="54516" y="37216"/>
                </a:lnTo>
                <a:lnTo>
                  <a:pt x="54516" y="19202"/>
                </a:lnTo>
                <a:close/>
              </a:path>
              <a:path w="73025" h="74295">
                <a:moveTo>
                  <a:pt x="36228" y="0"/>
                </a:moveTo>
                <a:lnTo>
                  <a:pt x="18288" y="0"/>
                </a:lnTo>
                <a:lnTo>
                  <a:pt x="18288" y="19202"/>
                </a:lnTo>
                <a:lnTo>
                  <a:pt x="36228" y="19202"/>
                </a:lnTo>
                <a:lnTo>
                  <a:pt x="36228" y="0"/>
                </a:lnTo>
                <a:close/>
              </a:path>
              <a:path w="73025" h="74295">
                <a:moveTo>
                  <a:pt x="72804" y="0"/>
                </a:moveTo>
                <a:lnTo>
                  <a:pt x="54516" y="0"/>
                </a:lnTo>
                <a:lnTo>
                  <a:pt x="54516" y="19202"/>
                </a:lnTo>
                <a:lnTo>
                  <a:pt x="72804" y="19202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952744" y="3863559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0" y="72511"/>
                </a:moveTo>
                <a:lnTo>
                  <a:pt x="73865" y="72511"/>
                </a:lnTo>
                <a:lnTo>
                  <a:pt x="73865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952744" y="3863559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19293" y="54498"/>
                </a:moveTo>
                <a:lnTo>
                  <a:pt x="0" y="54498"/>
                </a:lnTo>
                <a:lnTo>
                  <a:pt x="0" y="72511"/>
                </a:lnTo>
                <a:lnTo>
                  <a:pt x="19293" y="72511"/>
                </a:lnTo>
                <a:lnTo>
                  <a:pt x="19293" y="54498"/>
                </a:lnTo>
                <a:close/>
              </a:path>
              <a:path w="74295" h="73025">
                <a:moveTo>
                  <a:pt x="55577" y="54498"/>
                </a:moveTo>
                <a:lnTo>
                  <a:pt x="37216" y="54498"/>
                </a:lnTo>
                <a:lnTo>
                  <a:pt x="37216" y="72511"/>
                </a:lnTo>
                <a:lnTo>
                  <a:pt x="55577" y="72511"/>
                </a:lnTo>
                <a:lnTo>
                  <a:pt x="55577" y="54498"/>
                </a:lnTo>
                <a:close/>
              </a:path>
              <a:path w="74295" h="73025">
                <a:moveTo>
                  <a:pt x="37216" y="36210"/>
                </a:moveTo>
                <a:lnTo>
                  <a:pt x="19293" y="36210"/>
                </a:lnTo>
                <a:lnTo>
                  <a:pt x="19293" y="54498"/>
                </a:lnTo>
                <a:lnTo>
                  <a:pt x="37216" y="54498"/>
                </a:lnTo>
                <a:lnTo>
                  <a:pt x="37216" y="36210"/>
                </a:lnTo>
                <a:close/>
              </a:path>
              <a:path w="74295" h="73025">
                <a:moveTo>
                  <a:pt x="73865" y="36210"/>
                </a:moveTo>
                <a:lnTo>
                  <a:pt x="55577" y="36210"/>
                </a:lnTo>
                <a:lnTo>
                  <a:pt x="55577" y="54498"/>
                </a:lnTo>
                <a:lnTo>
                  <a:pt x="73865" y="54498"/>
                </a:lnTo>
                <a:lnTo>
                  <a:pt x="73865" y="36210"/>
                </a:lnTo>
                <a:close/>
              </a:path>
              <a:path w="74295" h="73025">
                <a:moveTo>
                  <a:pt x="19293" y="18288"/>
                </a:moveTo>
                <a:lnTo>
                  <a:pt x="0" y="18288"/>
                </a:lnTo>
                <a:lnTo>
                  <a:pt x="0" y="36210"/>
                </a:lnTo>
                <a:lnTo>
                  <a:pt x="19293" y="36210"/>
                </a:lnTo>
                <a:lnTo>
                  <a:pt x="19293" y="18288"/>
                </a:lnTo>
                <a:close/>
              </a:path>
              <a:path w="74295" h="73025">
                <a:moveTo>
                  <a:pt x="55577" y="18288"/>
                </a:moveTo>
                <a:lnTo>
                  <a:pt x="37216" y="18288"/>
                </a:lnTo>
                <a:lnTo>
                  <a:pt x="37216" y="36210"/>
                </a:lnTo>
                <a:lnTo>
                  <a:pt x="55577" y="36210"/>
                </a:lnTo>
                <a:lnTo>
                  <a:pt x="55577" y="18288"/>
                </a:lnTo>
                <a:close/>
              </a:path>
              <a:path w="74295" h="73025">
                <a:moveTo>
                  <a:pt x="37216" y="0"/>
                </a:moveTo>
                <a:lnTo>
                  <a:pt x="19293" y="0"/>
                </a:lnTo>
                <a:lnTo>
                  <a:pt x="19293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4295" h="73025">
                <a:moveTo>
                  <a:pt x="73865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865" y="1828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026609" y="3863559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0" y="72511"/>
                </a:moveTo>
                <a:lnTo>
                  <a:pt x="73517" y="72511"/>
                </a:lnTo>
                <a:lnTo>
                  <a:pt x="73517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026609" y="3863559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17995" y="54498"/>
                </a:moveTo>
                <a:lnTo>
                  <a:pt x="0" y="54498"/>
                </a:lnTo>
                <a:lnTo>
                  <a:pt x="0" y="72511"/>
                </a:lnTo>
                <a:lnTo>
                  <a:pt x="17995" y="72511"/>
                </a:lnTo>
                <a:lnTo>
                  <a:pt x="17995" y="54498"/>
                </a:lnTo>
                <a:close/>
              </a:path>
              <a:path w="73660" h="73025">
                <a:moveTo>
                  <a:pt x="55229" y="54498"/>
                </a:moveTo>
                <a:lnTo>
                  <a:pt x="37216" y="54498"/>
                </a:lnTo>
                <a:lnTo>
                  <a:pt x="37216" y="72511"/>
                </a:lnTo>
                <a:lnTo>
                  <a:pt x="55229" y="72511"/>
                </a:lnTo>
                <a:lnTo>
                  <a:pt x="55229" y="54498"/>
                </a:lnTo>
                <a:close/>
              </a:path>
              <a:path w="73660" h="73025">
                <a:moveTo>
                  <a:pt x="37216" y="36210"/>
                </a:moveTo>
                <a:lnTo>
                  <a:pt x="17995" y="36210"/>
                </a:lnTo>
                <a:lnTo>
                  <a:pt x="17995" y="54498"/>
                </a:lnTo>
                <a:lnTo>
                  <a:pt x="37216" y="54498"/>
                </a:lnTo>
                <a:lnTo>
                  <a:pt x="37216" y="36210"/>
                </a:lnTo>
                <a:close/>
              </a:path>
              <a:path w="73660" h="73025">
                <a:moveTo>
                  <a:pt x="73517" y="36210"/>
                </a:moveTo>
                <a:lnTo>
                  <a:pt x="55229" y="36210"/>
                </a:lnTo>
                <a:lnTo>
                  <a:pt x="55229" y="54498"/>
                </a:lnTo>
                <a:lnTo>
                  <a:pt x="73517" y="54498"/>
                </a:lnTo>
                <a:lnTo>
                  <a:pt x="73517" y="36210"/>
                </a:lnTo>
                <a:close/>
              </a:path>
              <a:path w="73660" h="73025">
                <a:moveTo>
                  <a:pt x="17995" y="18288"/>
                </a:moveTo>
                <a:lnTo>
                  <a:pt x="0" y="18288"/>
                </a:lnTo>
                <a:lnTo>
                  <a:pt x="0" y="36210"/>
                </a:lnTo>
                <a:lnTo>
                  <a:pt x="17995" y="36210"/>
                </a:lnTo>
                <a:lnTo>
                  <a:pt x="17995" y="18288"/>
                </a:lnTo>
                <a:close/>
              </a:path>
              <a:path w="73660" h="73025">
                <a:moveTo>
                  <a:pt x="55229" y="18288"/>
                </a:moveTo>
                <a:lnTo>
                  <a:pt x="37216" y="18288"/>
                </a:lnTo>
                <a:lnTo>
                  <a:pt x="37216" y="36210"/>
                </a:lnTo>
                <a:lnTo>
                  <a:pt x="55229" y="36210"/>
                </a:lnTo>
                <a:lnTo>
                  <a:pt x="55229" y="18288"/>
                </a:lnTo>
                <a:close/>
              </a:path>
              <a:path w="73660" h="73025">
                <a:moveTo>
                  <a:pt x="37216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3660" h="73025">
                <a:moveTo>
                  <a:pt x="73517" y="0"/>
                </a:moveTo>
                <a:lnTo>
                  <a:pt x="55229" y="0"/>
                </a:lnTo>
                <a:lnTo>
                  <a:pt x="55229" y="18288"/>
                </a:lnTo>
                <a:lnTo>
                  <a:pt x="73517" y="1828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100127" y="3863559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0" y="72511"/>
                </a:moveTo>
                <a:lnTo>
                  <a:pt x="73499" y="72511"/>
                </a:lnTo>
                <a:lnTo>
                  <a:pt x="73499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100127" y="3863559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17995" y="54498"/>
                </a:moveTo>
                <a:lnTo>
                  <a:pt x="0" y="54498"/>
                </a:lnTo>
                <a:lnTo>
                  <a:pt x="0" y="72511"/>
                </a:lnTo>
                <a:lnTo>
                  <a:pt x="17995" y="72511"/>
                </a:lnTo>
                <a:lnTo>
                  <a:pt x="17995" y="54498"/>
                </a:lnTo>
                <a:close/>
              </a:path>
              <a:path w="73660" h="73025">
                <a:moveTo>
                  <a:pt x="55577" y="54498"/>
                </a:moveTo>
                <a:lnTo>
                  <a:pt x="36283" y="54498"/>
                </a:lnTo>
                <a:lnTo>
                  <a:pt x="36283" y="72511"/>
                </a:lnTo>
                <a:lnTo>
                  <a:pt x="55577" y="72511"/>
                </a:lnTo>
                <a:lnTo>
                  <a:pt x="55577" y="54498"/>
                </a:lnTo>
                <a:close/>
              </a:path>
              <a:path w="73660" h="73025">
                <a:moveTo>
                  <a:pt x="36283" y="36210"/>
                </a:moveTo>
                <a:lnTo>
                  <a:pt x="17995" y="36210"/>
                </a:lnTo>
                <a:lnTo>
                  <a:pt x="17995" y="54498"/>
                </a:lnTo>
                <a:lnTo>
                  <a:pt x="36283" y="54498"/>
                </a:lnTo>
                <a:lnTo>
                  <a:pt x="36283" y="36210"/>
                </a:lnTo>
                <a:close/>
              </a:path>
              <a:path w="73660" h="73025">
                <a:moveTo>
                  <a:pt x="73499" y="36210"/>
                </a:moveTo>
                <a:lnTo>
                  <a:pt x="55577" y="36210"/>
                </a:lnTo>
                <a:lnTo>
                  <a:pt x="55577" y="54498"/>
                </a:lnTo>
                <a:lnTo>
                  <a:pt x="73499" y="54498"/>
                </a:lnTo>
                <a:lnTo>
                  <a:pt x="73499" y="36210"/>
                </a:lnTo>
                <a:close/>
              </a:path>
              <a:path w="73660" h="73025">
                <a:moveTo>
                  <a:pt x="17995" y="18288"/>
                </a:moveTo>
                <a:lnTo>
                  <a:pt x="0" y="18288"/>
                </a:lnTo>
                <a:lnTo>
                  <a:pt x="0" y="36210"/>
                </a:lnTo>
                <a:lnTo>
                  <a:pt x="17995" y="36210"/>
                </a:lnTo>
                <a:lnTo>
                  <a:pt x="17995" y="18288"/>
                </a:lnTo>
                <a:close/>
              </a:path>
              <a:path w="73660" h="73025">
                <a:moveTo>
                  <a:pt x="55577" y="18288"/>
                </a:moveTo>
                <a:lnTo>
                  <a:pt x="36283" y="18288"/>
                </a:lnTo>
                <a:lnTo>
                  <a:pt x="36283" y="36210"/>
                </a:lnTo>
                <a:lnTo>
                  <a:pt x="55577" y="36210"/>
                </a:lnTo>
                <a:lnTo>
                  <a:pt x="55577" y="18288"/>
                </a:lnTo>
                <a:close/>
              </a:path>
              <a:path w="73660" h="73025">
                <a:moveTo>
                  <a:pt x="36283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6283" y="18288"/>
                </a:lnTo>
                <a:lnTo>
                  <a:pt x="36283" y="0"/>
                </a:lnTo>
                <a:close/>
              </a:path>
              <a:path w="73660" h="73025">
                <a:moveTo>
                  <a:pt x="73499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499" y="1828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173626" y="3863559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0" y="72511"/>
                </a:moveTo>
                <a:lnTo>
                  <a:pt x="73645" y="72511"/>
                </a:lnTo>
                <a:lnTo>
                  <a:pt x="73645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173626" y="3863559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18361" y="54498"/>
                </a:moveTo>
                <a:lnTo>
                  <a:pt x="0" y="54498"/>
                </a:lnTo>
                <a:lnTo>
                  <a:pt x="0" y="72511"/>
                </a:lnTo>
                <a:lnTo>
                  <a:pt x="18361" y="72511"/>
                </a:lnTo>
                <a:lnTo>
                  <a:pt x="18361" y="54498"/>
                </a:lnTo>
                <a:close/>
              </a:path>
              <a:path w="73660" h="73025">
                <a:moveTo>
                  <a:pt x="54644" y="54498"/>
                </a:moveTo>
                <a:lnTo>
                  <a:pt x="36356" y="54498"/>
                </a:lnTo>
                <a:lnTo>
                  <a:pt x="36356" y="72511"/>
                </a:lnTo>
                <a:lnTo>
                  <a:pt x="54644" y="72511"/>
                </a:lnTo>
                <a:lnTo>
                  <a:pt x="54644" y="54498"/>
                </a:lnTo>
                <a:close/>
              </a:path>
              <a:path w="73660" h="73025">
                <a:moveTo>
                  <a:pt x="36356" y="36210"/>
                </a:moveTo>
                <a:lnTo>
                  <a:pt x="18361" y="36210"/>
                </a:lnTo>
                <a:lnTo>
                  <a:pt x="18361" y="54498"/>
                </a:lnTo>
                <a:lnTo>
                  <a:pt x="36356" y="54498"/>
                </a:lnTo>
                <a:lnTo>
                  <a:pt x="36356" y="36210"/>
                </a:lnTo>
                <a:close/>
              </a:path>
              <a:path w="73660" h="73025">
                <a:moveTo>
                  <a:pt x="73645" y="36210"/>
                </a:moveTo>
                <a:lnTo>
                  <a:pt x="54644" y="36210"/>
                </a:lnTo>
                <a:lnTo>
                  <a:pt x="54644" y="54498"/>
                </a:lnTo>
                <a:lnTo>
                  <a:pt x="73645" y="54498"/>
                </a:lnTo>
                <a:lnTo>
                  <a:pt x="73645" y="36210"/>
                </a:lnTo>
                <a:close/>
              </a:path>
              <a:path w="73660" h="73025">
                <a:moveTo>
                  <a:pt x="18361" y="18288"/>
                </a:moveTo>
                <a:lnTo>
                  <a:pt x="0" y="18288"/>
                </a:lnTo>
                <a:lnTo>
                  <a:pt x="0" y="36210"/>
                </a:lnTo>
                <a:lnTo>
                  <a:pt x="18361" y="36210"/>
                </a:lnTo>
                <a:lnTo>
                  <a:pt x="18361" y="18288"/>
                </a:lnTo>
                <a:close/>
              </a:path>
              <a:path w="73660" h="73025">
                <a:moveTo>
                  <a:pt x="54644" y="18288"/>
                </a:moveTo>
                <a:lnTo>
                  <a:pt x="36356" y="18288"/>
                </a:lnTo>
                <a:lnTo>
                  <a:pt x="36356" y="36210"/>
                </a:lnTo>
                <a:lnTo>
                  <a:pt x="54644" y="36210"/>
                </a:lnTo>
                <a:lnTo>
                  <a:pt x="54644" y="18288"/>
                </a:lnTo>
                <a:close/>
              </a:path>
              <a:path w="73660" h="73025">
                <a:moveTo>
                  <a:pt x="36356" y="0"/>
                </a:moveTo>
                <a:lnTo>
                  <a:pt x="18361" y="0"/>
                </a:lnTo>
                <a:lnTo>
                  <a:pt x="18361" y="18288"/>
                </a:lnTo>
                <a:lnTo>
                  <a:pt x="36356" y="18288"/>
                </a:lnTo>
                <a:lnTo>
                  <a:pt x="36356" y="0"/>
                </a:lnTo>
                <a:close/>
              </a:path>
              <a:path w="73660" h="73025">
                <a:moveTo>
                  <a:pt x="73645" y="0"/>
                </a:moveTo>
                <a:lnTo>
                  <a:pt x="54644" y="0"/>
                </a:lnTo>
                <a:lnTo>
                  <a:pt x="54644" y="18288"/>
                </a:lnTo>
                <a:lnTo>
                  <a:pt x="73645" y="1828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247272" y="3863559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11"/>
                </a:moveTo>
                <a:lnTo>
                  <a:pt x="72804" y="72511"/>
                </a:lnTo>
                <a:lnTo>
                  <a:pt x="72804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247272" y="3863559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18288" y="54498"/>
                </a:moveTo>
                <a:lnTo>
                  <a:pt x="0" y="54498"/>
                </a:lnTo>
                <a:lnTo>
                  <a:pt x="0" y="72511"/>
                </a:lnTo>
                <a:lnTo>
                  <a:pt x="18288" y="72511"/>
                </a:lnTo>
                <a:lnTo>
                  <a:pt x="18288" y="54498"/>
                </a:lnTo>
                <a:close/>
              </a:path>
              <a:path w="73025" h="73025">
                <a:moveTo>
                  <a:pt x="54516" y="54498"/>
                </a:moveTo>
                <a:lnTo>
                  <a:pt x="36228" y="54498"/>
                </a:lnTo>
                <a:lnTo>
                  <a:pt x="36228" y="72511"/>
                </a:lnTo>
                <a:lnTo>
                  <a:pt x="54516" y="72511"/>
                </a:lnTo>
                <a:lnTo>
                  <a:pt x="54516" y="54498"/>
                </a:lnTo>
                <a:close/>
              </a:path>
              <a:path w="73025" h="73025">
                <a:moveTo>
                  <a:pt x="36228" y="36210"/>
                </a:moveTo>
                <a:lnTo>
                  <a:pt x="18288" y="36210"/>
                </a:lnTo>
                <a:lnTo>
                  <a:pt x="18288" y="54498"/>
                </a:lnTo>
                <a:lnTo>
                  <a:pt x="36228" y="54498"/>
                </a:lnTo>
                <a:lnTo>
                  <a:pt x="36228" y="36210"/>
                </a:lnTo>
                <a:close/>
              </a:path>
              <a:path w="73025" h="73025">
                <a:moveTo>
                  <a:pt x="72804" y="36210"/>
                </a:moveTo>
                <a:lnTo>
                  <a:pt x="54516" y="36210"/>
                </a:lnTo>
                <a:lnTo>
                  <a:pt x="54516" y="54498"/>
                </a:lnTo>
                <a:lnTo>
                  <a:pt x="72804" y="54498"/>
                </a:lnTo>
                <a:lnTo>
                  <a:pt x="72804" y="36210"/>
                </a:lnTo>
                <a:close/>
              </a:path>
              <a:path w="73025" h="73025">
                <a:moveTo>
                  <a:pt x="18288" y="18288"/>
                </a:moveTo>
                <a:lnTo>
                  <a:pt x="0" y="18288"/>
                </a:lnTo>
                <a:lnTo>
                  <a:pt x="0" y="36210"/>
                </a:lnTo>
                <a:lnTo>
                  <a:pt x="18288" y="36210"/>
                </a:lnTo>
                <a:lnTo>
                  <a:pt x="18288" y="18288"/>
                </a:lnTo>
                <a:close/>
              </a:path>
              <a:path w="73025" h="73025">
                <a:moveTo>
                  <a:pt x="54516" y="18288"/>
                </a:moveTo>
                <a:lnTo>
                  <a:pt x="36228" y="18288"/>
                </a:lnTo>
                <a:lnTo>
                  <a:pt x="36228" y="36210"/>
                </a:lnTo>
                <a:lnTo>
                  <a:pt x="54516" y="36210"/>
                </a:lnTo>
                <a:lnTo>
                  <a:pt x="54516" y="18288"/>
                </a:lnTo>
                <a:close/>
              </a:path>
              <a:path w="73025" h="73025">
                <a:moveTo>
                  <a:pt x="36228" y="0"/>
                </a:moveTo>
                <a:lnTo>
                  <a:pt x="18288" y="0"/>
                </a:lnTo>
                <a:lnTo>
                  <a:pt x="18288" y="18288"/>
                </a:lnTo>
                <a:lnTo>
                  <a:pt x="36228" y="18288"/>
                </a:lnTo>
                <a:lnTo>
                  <a:pt x="36228" y="0"/>
                </a:lnTo>
                <a:close/>
              </a:path>
              <a:path w="73025" h="73025">
                <a:moveTo>
                  <a:pt x="72804" y="0"/>
                </a:moveTo>
                <a:lnTo>
                  <a:pt x="54516" y="0"/>
                </a:lnTo>
                <a:lnTo>
                  <a:pt x="54516" y="18288"/>
                </a:lnTo>
                <a:lnTo>
                  <a:pt x="72804" y="1828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952744" y="3789968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90"/>
                </a:moveTo>
                <a:lnTo>
                  <a:pt x="73865" y="73590"/>
                </a:lnTo>
                <a:lnTo>
                  <a:pt x="7386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952744" y="3789968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4662"/>
                </a:moveTo>
                <a:lnTo>
                  <a:pt x="0" y="54662"/>
                </a:lnTo>
                <a:lnTo>
                  <a:pt x="0" y="73590"/>
                </a:lnTo>
                <a:lnTo>
                  <a:pt x="19293" y="73590"/>
                </a:lnTo>
                <a:lnTo>
                  <a:pt x="19293" y="54662"/>
                </a:lnTo>
                <a:close/>
              </a:path>
              <a:path w="74295" h="73660">
                <a:moveTo>
                  <a:pt x="55577" y="54662"/>
                </a:moveTo>
                <a:lnTo>
                  <a:pt x="37216" y="54662"/>
                </a:lnTo>
                <a:lnTo>
                  <a:pt x="37216" y="73590"/>
                </a:lnTo>
                <a:lnTo>
                  <a:pt x="55577" y="73590"/>
                </a:lnTo>
                <a:lnTo>
                  <a:pt x="55577" y="54662"/>
                </a:lnTo>
                <a:close/>
              </a:path>
              <a:path w="74295" h="73660">
                <a:moveTo>
                  <a:pt x="37216" y="36374"/>
                </a:moveTo>
                <a:lnTo>
                  <a:pt x="19293" y="36374"/>
                </a:lnTo>
                <a:lnTo>
                  <a:pt x="19293" y="54662"/>
                </a:lnTo>
                <a:lnTo>
                  <a:pt x="37216" y="54662"/>
                </a:lnTo>
                <a:lnTo>
                  <a:pt x="37216" y="36374"/>
                </a:lnTo>
                <a:close/>
              </a:path>
              <a:path w="74295" h="73660">
                <a:moveTo>
                  <a:pt x="73865" y="36374"/>
                </a:moveTo>
                <a:lnTo>
                  <a:pt x="55577" y="36374"/>
                </a:lnTo>
                <a:lnTo>
                  <a:pt x="55577" y="54662"/>
                </a:lnTo>
                <a:lnTo>
                  <a:pt x="73865" y="54662"/>
                </a:lnTo>
                <a:lnTo>
                  <a:pt x="73865" y="36374"/>
                </a:lnTo>
                <a:close/>
              </a:path>
              <a:path w="74295" h="73660">
                <a:moveTo>
                  <a:pt x="19293" y="18288"/>
                </a:moveTo>
                <a:lnTo>
                  <a:pt x="0" y="18288"/>
                </a:lnTo>
                <a:lnTo>
                  <a:pt x="0" y="36374"/>
                </a:lnTo>
                <a:lnTo>
                  <a:pt x="19293" y="36374"/>
                </a:lnTo>
                <a:lnTo>
                  <a:pt x="19293" y="18288"/>
                </a:lnTo>
                <a:close/>
              </a:path>
              <a:path w="74295" h="73660">
                <a:moveTo>
                  <a:pt x="55577" y="18288"/>
                </a:moveTo>
                <a:lnTo>
                  <a:pt x="37216" y="18288"/>
                </a:lnTo>
                <a:lnTo>
                  <a:pt x="37216" y="36374"/>
                </a:lnTo>
                <a:lnTo>
                  <a:pt x="55577" y="36374"/>
                </a:lnTo>
                <a:lnTo>
                  <a:pt x="55577" y="18288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865" y="1828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026609" y="378996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90"/>
                </a:moveTo>
                <a:lnTo>
                  <a:pt x="73517" y="73590"/>
                </a:lnTo>
                <a:lnTo>
                  <a:pt x="73517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6026609" y="378996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4662"/>
                </a:moveTo>
                <a:lnTo>
                  <a:pt x="0" y="54662"/>
                </a:lnTo>
                <a:lnTo>
                  <a:pt x="0" y="73590"/>
                </a:lnTo>
                <a:lnTo>
                  <a:pt x="17995" y="73590"/>
                </a:lnTo>
                <a:lnTo>
                  <a:pt x="17995" y="54662"/>
                </a:lnTo>
                <a:close/>
              </a:path>
              <a:path w="73660" h="73660">
                <a:moveTo>
                  <a:pt x="55229" y="54662"/>
                </a:moveTo>
                <a:lnTo>
                  <a:pt x="37216" y="54662"/>
                </a:lnTo>
                <a:lnTo>
                  <a:pt x="37216" y="73590"/>
                </a:lnTo>
                <a:lnTo>
                  <a:pt x="55229" y="73590"/>
                </a:lnTo>
                <a:lnTo>
                  <a:pt x="55229" y="54662"/>
                </a:lnTo>
                <a:close/>
              </a:path>
              <a:path w="73660" h="73660">
                <a:moveTo>
                  <a:pt x="37216" y="36374"/>
                </a:moveTo>
                <a:lnTo>
                  <a:pt x="17995" y="36374"/>
                </a:lnTo>
                <a:lnTo>
                  <a:pt x="17995" y="54662"/>
                </a:lnTo>
                <a:lnTo>
                  <a:pt x="37216" y="54662"/>
                </a:lnTo>
                <a:lnTo>
                  <a:pt x="37216" y="36374"/>
                </a:lnTo>
                <a:close/>
              </a:path>
              <a:path w="73660" h="73660">
                <a:moveTo>
                  <a:pt x="73517" y="36374"/>
                </a:moveTo>
                <a:lnTo>
                  <a:pt x="55229" y="36374"/>
                </a:lnTo>
                <a:lnTo>
                  <a:pt x="55229" y="54662"/>
                </a:lnTo>
                <a:lnTo>
                  <a:pt x="73517" y="54662"/>
                </a:lnTo>
                <a:lnTo>
                  <a:pt x="73517" y="36374"/>
                </a:lnTo>
                <a:close/>
              </a:path>
              <a:path w="73660" h="73660">
                <a:moveTo>
                  <a:pt x="17995" y="18288"/>
                </a:moveTo>
                <a:lnTo>
                  <a:pt x="0" y="18288"/>
                </a:lnTo>
                <a:lnTo>
                  <a:pt x="0" y="36374"/>
                </a:lnTo>
                <a:lnTo>
                  <a:pt x="17995" y="36374"/>
                </a:lnTo>
                <a:lnTo>
                  <a:pt x="17995" y="18288"/>
                </a:lnTo>
                <a:close/>
              </a:path>
              <a:path w="73660" h="73660">
                <a:moveTo>
                  <a:pt x="55229" y="18288"/>
                </a:moveTo>
                <a:lnTo>
                  <a:pt x="37216" y="18288"/>
                </a:lnTo>
                <a:lnTo>
                  <a:pt x="37216" y="36374"/>
                </a:lnTo>
                <a:lnTo>
                  <a:pt x="55229" y="36374"/>
                </a:lnTo>
                <a:lnTo>
                  <a:pt x="55229" y="18288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8288"/>
                </a:lnTo>
                <a:lnTo>
                  <a:pt x="73517" y="1828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100127" y="378996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90"/>
                </a:moveTo>
                <a:lnTo>
                  <a:pt x="73499" y="73590"/>
                </a:lnTo>
                <a:lnTo>
                  <a:pt x="73499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100127" y="378996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4662"/>
                </a:moveTo>
                <a:lnTo>
                  <a:pt x="0" y="54662"/>
                </a:lnTo>
                <a:lnTo>
                  <a:pt x="0" y="73590"/>
                </a:lnTo>
                <a:lnTo>
                  <a:pt x="17995" y="73590"/>
                </a:lnTo>
                <a:lnTo>
                  <a:pt x="17995" y="54662"/>
                </a:lnTo>
                <a:close/>
              </a:path>
              <a:path w="73660" h="73660">
                <a:moveTo>
                  <a:pt x="55577" y="54662"/>
                </a:moveTo>
                <a:lnTo>
                  <a:pt x="36283" y="54662"/>
                </a:lnTo>
                <a:lnTo>
                  <a:pt x="36283" y="73590"/>
                </a:lnTo>
                <a:lnTo>
                  <a:pt x="55577" y="73590"/>
                </a:lnTo>
                <a:lnTo>
                  <a:pt x="55577" y="54662"/>
                </a:lnTo>
                <a:close/>
              </a:path>
              <a:path w="73660" h="73660">
                <a:moveTo>
                  <a:pt x="36283" y="36374"/>
                </a:moveTo>
                <a:lnTo>
                  <a:pt x="17995" y="36374"/>
                </a:lnTo>
                <a:lnTo>
                  <a:pt x="17995" y="54662"/>
                </a:lnTo>
                <a:lnTo>
                  <a:pt x="36283" y="54662"/>
                </a:lnTo>
                <a:lnTo>
                  <a:pt x="36283" y="36374"/>
                </a:lnTo>
                <a:close/>
              </a:path>
              <a:path w="73660" h="73660">
                <a:moveTo>
                  <a:pt x="73499" y="36374"/>
                </a:moveTo>
                <a:lnTo>
                  <a:pt x="55577" y="36374"/>
                </a:lnTo>
                <a:lnTo>
                  <a:pt x="55577" y="54662"/>
                </a:lnTo>
                <a:lnTo>
                  <a:pt x="73499" y="54662"/>
                </a:lnTo>
                <a:lnTo>
                  <a:pt x="73499" y="36374"/>
                </a:lnTo>
                <a:close/>
              </a:path>
              <a:path w="73660" h="73660">
                <a:moveTo>
                  <a:pt x="17995" y="18288"/>
                </a:moveTo>
                <a:lnTo>
                  <a:pt x="0" y="18288"/>
                </a:lnTo>
                <a:lnTo>
                  <a:pt x="0" y="36374"/>
                </a:lnTo>
                <a:lnTo>
                  <a:pt x="17995" y="36374"/>
                </a:lnTo>
                <a:lnTo>
                  <a:pt x="17995" y="18288"/>
                </a:lnTo>
                <a:close/>
              </a:path>
              <a:path w="73660" h="73660">
                <a:moveTo>
                  <a:pt x="55577" y="18288"/>
                </a:moveTo>
                <a:lnTo>
                  <a:pt x="36283" y="18288"/>
                </a:lnTo>
                <a:lnTo>
                  <a:pt x="36283" y="36374"/>
                </a:lnTo>
                <a:lnTo>
                  <a:pt x="55577" y="36374"/>
                </a:lnTo>
                <a:lnTo>
                  <a:pt x="55577" y="18288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6283" y="18288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499" y="1828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173626" y="378996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90"/>
                </a:moveTo>
                <a:lnTo>
                  <a:pt x="73645" y="73590"/>
                </a:lnTo>
                <a:lnTo>
                  <a:pt x="7364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6173626" y="378996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4662"/>
                </a:moveTo>
                <a:lnTo>
                  <a:pt x="0" y="54662"/>
                </a:lnTo>
                <a:lnTo>
                  <a:pt x="0" y="73590"/>
                </a:lnTo>
                <a:lnTo>
                  <a:pt x="18361" y="73590"/>
                </a:lnTo>
                <a:lnTo>
                  <a:pt x="18361" y="54662"/>
                </a:lnTo>
                <a:close/>
              </a:path>
              <a:path w="73660" h="73660">
                <a:moveTo>
                  <a:pt x="54644" y="54662"/>
                </a:moveTo>
                <a:lnTo>
                  <a:pt x="36356" y="54662"/>
                </a:lnTo>
                <a:lnTo>
                  <a:pt x="36356" y="73590"/>
                </a:lnTo>
                <a:lnTo>
                  <a:pt x="54644" y="73590"/>
                </a:lnTo>
                <a:lnTo>
                  <a:pt x="54644" y="54662"/>
                </a:lnTo>
                <a:close/>
              </a:path>
              <a:path w="73660" h="73660">
                <a:moveTo>
                  <a:pt x="36356" y="36374"/>
                </a:moveTo>
                <a:lnTo>
                  <a:pt x="18361" y="36374"/>
                </a:lnTo>
                <a:lnTo>
                  <a:pt x="18361" y="54662"/>
                </a:lnTo>
                <a:lnTo>
                  <a:pt x="36356" y="54662"/>
                </a:lnTo>
                <a:lnTo>
                  <a:pt x="36356" y="36374"/>
                </a:lnTo>
                <a:close/>
              </a:path>
              <a:path w="73660" h="73660">
                <a:moveTo>
                  <a:pt x="73645" y="36374"/>
                </a:moveTo>
                <a:lnTo>
                  <a:pt x="54644" y="36374"/>
                </a:lnTo>
                <a:lnTo>
                  <a:pt x="54644" y="54662"/>
                </a:lnTo>
                <a:lnTo>
                  <a:pt x="73645" y="54662"/>
                </a:lnTo>
                <a:lnTo>
                  <a:pt x="73645" y="36374"/>
                </a:lnTo>
                <a:close/>
              </a:path>
              <a:path w="73660" h="73660">
                <a:moveTo>
                  <a:pt x="18361" y="18288"/>
                </a:moveTo>
                <a:lnTo>
                  <a:pt x="0" y="18288"/>
                </a:lnTo>
                <a:lnTo>
                  <a:pt x="0" y="36374"/>
                </a:lnTo>
                <a:lnTo>
                  <a:pt x="18361" y="36374"/>
                </a:lnTo>
                <a:lnTo>
                  <a:pt x="18361" y="18288"/>
                </a:lnTo>
                <a:close/>
              </a:path>
              <a:path w="73660" h="73660">
                <a:moveTo>
                  <a:pt x="54644" y="18288"/>
                </a:moveTo>
                <a:lnTo>
                  <a:pt x="36356" y="18288"/>
                </a:lnTo>
                <a:lnTo>
                  <a:pt x="36356" y="36374"/>
                </a:lnTo>
                <a:lnTo>
                  <a:pt x="54644" y="36374"/>
                </a:lnTo>
                <a:lnTo>
                  <a:pt x="54644" y="18288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8288"/>
                </a:lnTo>
                <a:lnTo>
                  <a:pt x="36356" y="18288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8288"/>
                </a:lnTo>
                <a:lnTo>
                  <a:pt x="73645" y="1828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247272" y="3789968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90"/>
                </a:moveTo>
                <a:lnTo>
                  <a:pt x="72804" y="73590"/>
                </a:lnTo>
                <a:lnTo>
                  <a:pt x="72804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247272" y="3789968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4662"/>
                </a:moveTo>
                <a:lnTo>
                  <a:pt x="0" y="54662"/>
                </a:lnTo>
                <a:lnTo>
                  <a:pt x="0" y="73590"/>
                </a:lnTo>
                <a:lnTo>
                  <a:pt x="18288" y="73590"/>
                </a:lnTo>
                <a:lnTo>
                  <a:pt x="18288" y="54662"/>
                </a:lnTo>
                <a:close/>
              </a:path>
              <a:path w="73025" h="73660">
                <a:moveTo>
                  <a:pt x="54516" y="54662"/>
                </a:moveTo>
                <a:lnTo>
                  <a:pt x="36228" y="54662"/>
                </a:lnTo>
                <a:lnTo>
                  <a:pt x="36228" y="73590"/>
                </a:lnTo>
                <a:lnTo>
                  <a:pt x="54516" y="73590"/>
                </a:lnTo>
                <a:lnTo>
                  <a:pt x="54516" y="54662"/>
                </a:lnTo>
                <a:close/>
              </a:path>
              <a:path w="73025" h="73660">
                <a:moveTo>
                  <a:pt x="36228" y="36374"/>
                </a:moveTo>
                <a:lnTo>
                  <a:pt x="18288" y="36374"/>
                </a:lnTo>
                <a:lnTo>
                  <a:pt x="18288" y="54662"/>
                </a:lnTo>
                <a:lnTo>
                  <a:pt x="36228" y="54662"/>
                </a:lnTo>
                <a:lnTo>
                  <a:pt x="36228" y="36374"/>
                </a:lnTo>
                <a:close/>
              </a:path>
              <a:path w="73025" h="73660">
                <a:moveTo>
                  <a:pt x="72804" y="36374"/>
                </a:moveTo>
                <a:lnTo>
                  <a:pt x="54516" y="36374"/>
                </a:lnTo>
                <a:lnTo>
                  <a:pt x="54516" y="54662"/>
                </a:lnTo>
                <a:lnTo>
                  <a:pt x="72804" y="54662"/>
                </a:lnTo>
                <a:lnTo>
                  <a:pt x="72804" y="36374"/>
                </a:lnTo>
                <a:close/>
              </a:path>
              <a:path w="73025" h="73660">
                <a:moveTo>
                  <a:pt x="18288" y="18288"/>
                </a:moveTo>
                <a:lnTo>
                  <a:pt x="0" y="18288"/>
                </a:lnTo>
                <a:lnTo>
                  <a:pt x="0" y="36374"/>
                </a:lnTo>
                <a:lnTo>
                  <a:pt x="18288" y="36374"/>
                </a:lnTo>
                <a:lnTo>
                  <a:pt x="18288" y="18288"/>
                </a:lnTo>
                <a:close/>
              </a:path>
              <a:path w="73025" h="73660">
                <a:moveTo>
                  <a:pt x="54516" y="18288"/>
                </a:moveTo>
                <a:lnTo>
                  <a:pt x="36228" y="18288"/>
                </a:lnTo>
                <a:lnTo>
                  <a:pt x="36228" y="36374"/>
                </a:lnTo>
                <a:lnTo>
                  <a:pt x="54516" y="36374"/>
                </a:lnTo>
                <a:lnTo>
                  <a:pt x="54516" y="18288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8288"/>
                </a:lnTo>
                <a:lnTo>
                  <a:pt x="36228" y="18288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8288"/>
                </a:lnTo>
                <a:lnTo>
                  <a:pt x="72804" y="1828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952744" y="3716542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26"/>
                </a:moveTo>
                <a:lnTo>
                  <a:pt x="73865" y="73426"/>
                </a:lnTo>
                <a:lnTo>
                  <a:pt x="7386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952744" y="3716542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504"/>
                </a:moveTo>
                <a:lnTo>
                  <a:pt x="0" y="55504"/>
                </a:lnTo>
                <a:lnTo>
                  <a:pt x="0" y="73426"/>
                </a:lnTo>
                <a:lnTo>
                  <a:pt x="19293" y="73426"/>
                </a:lnTo>
                <a:lnTo>
                  <a:pt x="19293" y="55504"/>
                </a:lnTo>
                <a:close/>
              </a:path>
              <a:path w="74295" h="73660">
                <a:moveTo>
                  <a:pt x="55577" y="55504"/>
                </a:moveTo>
                <a:lnTo>
                  <a:pt x="37216" y="55504"/>
                </a:lnTo>
                <a:lnTo>
                  <a:pt x="37216" y="73426"/>
                </a:lnTo>
                <a:lnTo>
                  <a:pt x="55577" y="73426"/>
                </a:lnTo>
                <a:lnTo>
                  <a:pt x="55577" y="55504"/>
                </a:lnTo>
                <a:close/>
              </a:path>
              <a:path w="74295" h="73660">
                <a:moveTo>
                  <a:pt x="37216" y="36210"/>
                </a:moveTo>
                <a:lnTo>
                  <a:pt x="19293" y="36210"/>
                </a:lnTo>
                <a:lnTo>
                  <a:pt x="19293" y="55504"/>
                </a:lnTo>
                <a:lnTo>
                  <a:pt x="37216" y="55504"/>
                </a:lnTo>
                <a:lnTo>
                  <a:pt x="37216" y="36210"/>
                </a:lnTo>
                <a:close/>
              </a:path>
              <a:path w="74295" h="73660">
                <a:moveTo>
                  <a:pt x="73865" y="36210"/>
                </a:moveTo>
                <a:lnTo>
                  <a:pt x="55577" y="36210"/>
                </a:lnTo>
                <a:lnTo>
                  <a:pt x="55577" y="55504"/>
                </a:lnTo>
                <a:lnTo>
                  <a:pt x="73865" y="55504"/>
                </a:lnTo>
                <a:lnTo>
                  <a:pt x="73865" y="36210"/>
                </a:lnTo>
                <a:close/>
              </a:path>
              <a:path w="74295" h="73660">
                <a:moveTo>
                  <a:pt x="19293" y="17922"/>
                </a:moveTo>
                <a:lnTo>
                  <a:pt x="0" y="17922"/>
                </a:lnTo>
                <a:lnTo>
                  <a:pt x="0" y="36210"/>
                </a:lnTo>
                <a:lnTo>
                  <a:pt x="19293" y="36210"/>
                </a:lnTo>
                <a:lnTo>
                  <a:pt x="19293" y="17922"/>
                </a:lnTo>
                <a:close/>
              </a:path>
              <a:path w="74295" h="73660">
                <a:moveTo>
                  <a:pt x="55577" y="17922"/>
                </a:moveTo>
                <a:lnTo>
                  <a:pt x="37216" y="17922"/>
                </a:lnTo>
                <a:lnTo>
                  <a:pt x="37216" y="36210"/>
                </a:lnTo>
                <a:lnTo>
                  <a:pt x="55577" y="36210"/>
                </a:lnTo>
                <a:lnTo>
                  <a:pt x="55577" y="17922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7922"/>
                </a:lnTo>
                <a:lnTo>
                  <a:pt x="37216" y="17922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7922"/>
                </a:lnTo>
                <a:lnTo>
                  <a:pt x="73865" y="17922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026609" y="371654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26"/>
                </a:moveTo>
                <a:lnTo>
                  <a:pt x="73517" y="73426"/>
                </a:lnTo>
                <a:lnTo>
                  <a:pt x="73517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026609" y="371654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04"/>
                </a:moveTo>
                <a:lnTo>
                  <a:pt x="0" y="55504"/>
                </a:lnTo>
                <a:lnTo>
                  <a:pt x="0" y="73426"/>
                </a:lnTo>
                <a:lnTo>
                  <a:pt x="17995" y="73426"/>
                </a:lnTo>
                <a:lnTo>
                  <a:pt x="17995" y="55504"/>
                </a:lnTo>
                <a:close/>
              </a:path>
              <a:path w="73660" h="73660">
                <a:moveTo>
                  <a:pt x="55229" y="55504"/>
                </a:moveTo>
                <a:lnTo>
                  <a:pt x="37216" y="55504"/>
                </a:lnTo>
                <a:lnTo>
                  <a:pt x="37216" y="73426"/>
                </a:lnTo>
                <a:lnTo>
                  <a:pt x="55229" y="73426"/>
                </a:lnTo>
                <a:lnTo>
                  <a:pt x="55229" y="55504"/>
                </a:lnTo>
                <a:close/>
              </a:path>
              <a:path w="73660" h="73660">
                <a:moveTo>
                  <a:pt x="37216" y="36210"/>
                </a:moveTo>
                <a:lnTo>
                  <a:pt x="17995" y="36210"/>
                </a:lnTo>
                <a:lnTo>
                  <a:pt x="17995" y="55504"/>
                </a:lnTo>
                <a:lnTo>
                  <a:pt x="37216" y="55504"/>
                </a:lnTo>
                <a:lnTo>
                  <a:pt x="37216" y="36210"/>
                </a:lnTo>
                <a:close/>
              </a:path>
              <a:path w="73660" h="73660">
                <a:moveTo>
                  <a:pt x="73517" y="36210"/>
                </a:moveTo>
                <a:lnTo>
                  <a:pt x="55229" y="36210"/>
                </a:lnTo>
                <a:lnTo>
                  <a:pt x="55229" y="55504"/>
                </a:lnTo>
                <a:lnTo>
                  <a:pt x="73517" y="55504"/>
                </a:lnTo>
                <a:lnTo>
                  <a:pt x="73517" y="36210"/>
                </a:lnTo>
                <a:close/>
              </a:path>
              <a:path w="73660" h="73660">
                <a:moveTo>
                  <a:pt x="17995" y="17922"/>
                </a:moveTo>
                <a:lnTo>
                  <a:pt x="0" y="17922"/>
                </a:lnTo>
                <a:lnTo>
                  <a:pt x="0" y="36210"/>
                </a:lnTo>
                <a:lnTo>
                  <a:pt x="17995" y="36210"/>
                </a:lnTo>
                <a:lnTo>
                  <a:pt x="17995" y="17922"/>
                </a:lnTo>
                <a:close/>
              </a:path>
              <a:path w="73660" h="73660">
                <a:moveTo>
                  <a:pt x="55229" y="17922"/>
                </a:moveTo>
                <a:lnTo>
                  <a:pt x="37216" y="17922"/>
                </a:lnTo>
                <a:lnTo>
                  <a:pt x="37216" y="36210"/>
                </a:lnTo>
                <a:lnTo>
                  <a:pt x="55229" y="36210"/>
                </a:lnTo>
                <a:lnTo>
                  <a:pt x="55229" y="17922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7922"/>
                </a:lnTo>
                <a:lnTo>
                  <a:pt x="37216" y="17922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7922"/>
                </a:lnTo>
                <a:lnTo>
                  <a:pt x="73517" y="17922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100127" y="371654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26"/>
                </a:moveTo>
                <a:lnTo>
                  <a:pt x="73499" y="73426"/>
                </a:lnTo>
                <a:lnTo>
                  <a:pt x="73499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6100127" y="371654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04"/>
                </a:moveTo>
                <a:lnTo>
                  <a:pt x="0" y="55504"/>
                </a:lnTo>
                <a:lnTo>
                  <a:pt x="0" y="73426"/>
                </a:lnTo>
                <a:lnTo>
                  <a:pt x="17995" y="73426"/>
                </a:lnTo>
                <a:lnTo>
                  <a:pt x="17995" y="55504"/>
                </a:lnTo>
                <a:close/>
              </a:path>
              <a:path w="73660" h="73660">
                <a:moveTo>
                  <a:pt x="55577" y="55504"/>
                </a:moveTo>
                <a:lnTo>
                  <a:pt x="36283" y="55504"/>
                </a:lnTo>
                <a:lnTo>
                  <a:pt x="36283" y="73426"/>
                </a:lnTo>
                <a:lnTo>
                  <a:pt x="55577" y="73426"/>
                </a:lnTo>
                <a:lnTo>
                  <a:pt x="55577" y="55504"/>
                </a:lnTo>
                <a:close/>
              </a:path>
              <a:path w="73660" h="73660">
                <a:moveTo>
                  <a:pt x="36283" y="36210"/>
                </a:moveTo>
                <a:lnTo>
                  <a:pt x="17995" y="36210"/>
                </a:lnTo>
                <a:lnTo>
                  <a:pt x="17995" y="55504"/>
                </a:lnTo>
                <a:lnTo>
                  <a:pt x="36283" y="55504"/>
                </a:lnTo>
                <a:lnTo>
                  <a:pt x="36283" y="36210"/>
                </a:lnTo>
                <a:close/>
              </a:path>
              <a:path w="73660" h="73660">
                <a:moveTo>
                  <a:pt x="73499" y="36210"/>
                </a:moveTo>
                <a:lnTo>
                  <a:pt x="55577" y="36210"/>
                </a:lnTo>
                <a:lnTo>
                  <a:pt x="55577" y="55504"/>
                </a:lnTo>
                <a:lnTo>
                  <a:pt x="73499" y="55504"/>
                </a:lnTo>
                <a:lnTo>
                  <a:pt x="73499" y="36210"/>
                </a:lnTo>
                <a:close/>
              </a:path>
              <a:path w="73660" h="73660">
                <a:moveTo>
                  <a:pt x="17995" y="17922"/>
                </a:moveTo>
                <a:lnTo>
                  <a:pt x="0" y="17922"/>
                </a:lnTo>
                <a:lnTo>
                  <a:pt x="0" y="36210"/>
                </a:lnTo>
                <a:lnTo>
                  <a:pt x="17995" y="36210"/>
                </a:lnTo>
                <a:lnTo>
                  <a:pt x="17995" y="17922"/>
                </a:lnTo>
                <a:close/>
              </a:path>
              <a:path w="73660" h="73660">
                <a:moveTo>
                  <a:pt x="55577" y="17922"/>
                </a:moveTo>
                <a:lnTo>
                  <a:pt x="36283" y="17922"/>
                </a:lnTo>
                <a:lnTo>
                  <a:pt x="36283" y="36210"/>
                </a:lnTo>
                <a:lnTo>
                  <a:pt x="55577" y="36210"/>
                </a:lnTo>
                <a:lnTo>
                  <a:pt x="55577" y="17922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7922"/>
                </a:lnTo>
                <a:lnTo>
                  <a:pt x="36283" y="17922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7922"/>
                </a:lnTo>
                <a:lnTo>
                  <a:pt x="73499" y="17922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6173626" y="371654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26"/>
                </a:moveTo>
                <a:lnTo>
                  <a:pt x="73645" y="73426"/>
                </a:lnTo>
                <a:lnTo>
                  <a:pt x="7364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6173626" y="371654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504"/>
                </a:moveTo>
                <a:lnTo>
                  <a:pt x="0" y="55504"/>
                </a:lnTo>
                <a:lnTo>
                  <a:pt x="0" y="73426"/>
                </a:lnTo>
                <a:lnTo>
                  <a:pt x="18361" y="73426"/>
                </a:lnTo>
                <a:lnTo>
                  <a:pt x="18361" y="55504"/>
                </a:lnTo>
                <a:close/>
              </a:path>
              <a:path w="73660" h="73660">
                <a:moveTo>
                  <a:pt x="54644" y="55504"/>
                </a:moveTo>
                <a:lnTo>
                  <a:pt x="36356" y="55504"/>
                </a:lnTo>
                <a:lnTo>
                  <a:pt x="36356" y="73426"/>
                </a:lnTo>
                <a:lnTo>
                  <a:pt x="54644" y="73426"/>
                </a:lnTo>
                <a:lnTo>
                  <a:pt x="54644" y="55504"/>
                </a:lnTo>
                <a:close/>
              </a:path>
              <a:path w="73660" h="73660">
                <a:moveTo>
                  <a:pt x="36356" y="36210"/>
                </a:moveTo>
                <a:lnTo>
                  <a:pt x="18361" y="36210"/>
                </a:lnTo>
                <a:lnTo>
                  <a:pt x="18361" y="55504"/>
                </a:lnTo>
                <a:lnTo>
                  <a:pt x="36356" y="55504"/>
                </a:lnTo>
                <a:lnTo>
                  <a:pt x="36356" y="36210"/>
                </a:lnTo>
                <a:close/>
              </a:path>
              <a:path w="73660" h="73660">
                <a:moveTo>
                  <a:pt x="73645" y="36210"/>
                </a:moveTo>
                <a:lnTo>
                  <a:pt x="54644" y="36210"/>
                </a:lnTo>
                <a:lnTo>
                  <a:pt x="54644" y="55504"/>
                </a:lnTo>
                <a:lnTo>
                  <a:pt x="73645" y="55504"/>
                </a:lnTo>
                <a:lnTo>
                  <a:pt x="73645" y="36210"/>
                </a:lnTo>
                <a:close/>
              </a:path>
              <a:path w="73660" h="73660">
                <a:moveTo>
                  <a:pt x="18361" y="17922"/>
                </a:moveTo>
                <a:lnTo>
                  <a:pt x="0" y="17922"/>
                </a:lnTo>
                <a:lnTo>
                  <a:pt x="0" y="36210"/>
                </a:lnTo>
                <a:lnTo>
                  <a:pt x="18361" y="36210"/>
                </a:lnTo>
                <a:lnTo>
                  <a:pt x="18361" y="17922"/>
                </a:lnTo>
                <a:close/>
              </a:path>
              <a:path w="73660" h="73660">
                <a:moveTo>
                  <a:pt x="54644" y="17922"/>
                </a:moveTo>
                <a:lnTo>
                  <a:pt x="36356" y="17922"/>
                </a:lnTo>
                <a:lnTo>
                  <a:pt x="36356" y="36210"/>
                </a:lnTo>
                <a:lnTo>
                  <a:pt x="54644" y="36210"/>
                </a:lnTo>
                <a:lnTo>
                  <a:pt x="54644" y="17922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7922"/>
                </a:lnTo>
                <a:lnTo>
                  <a:pt x="36356" y="17922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7922"/>
                </a:lnTo>
                <a:lnTo>
                  <a:pt x="73645" y="17922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247272" y="3716542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26"/>
                </a:moveTo>
                <a:lnTo>
                  <a:pt x="72804" y="73426"/>
                </a:lnTo>
                <a:lnTo>
                  <a:pt x="72804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6247272" y="3716542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504"/>
                </a:moveTo>
                <a:lnTo>
                  <a:pt x="0" y="55504"/>
                </a:lnTo>
                <a:lnTo>
                  <a:pt x="0" y="73426"/>
                </a:lnTo>
                <a:lnTo>
                  <a:pt x="18288" y="73426"/>
                </a:lnTo>
                <a:lnTo>
                  <a:pt x="18288" y="55504"/>
                </a:lnTo>
                <a:close/>
              </a:path>
              <a:path w="73025" h="73660">
                <a:moveTo>
                  <a:pt x="54516" y="55504"/>
                </a:moveTo>
                <a:lnTo>
                  <a:pt x="36228" y="55504"/>
                </a:lnTo>
                <a:lnTo>
                  <a:pt x="36228" y="73426"/>
                </a:lnTo>
                <a:lnTo>
                  <a:pt x="54516" y="73426"/>
                </a:lnTo>
                <a:lnTo>
                  <a:pt x="54516" y="55504"/>
                </a:lnTo>
                <a:close/>
              </a:path>
              <a:path w="73025" h="73660">
                <a:moveTo>
                  <a:pt x="36228" y="36210"/>
                </a:moveTo>
                <a:lnTo>
                  <a:pt x="18288" y="36210"/>
                </a:lnTo>
                <a:lnTo>
                  <a:pt x="18288" y="55504"/>
                </a:lnTo>
                <a:lnTo>
                  <a:pt x="36228" y="55504"/>
                </a:lnTo>
                <a:lnTo>
                  <a:pt x="36228" y="36210"/>
                </a:lnTo>
                <a:close/>
              </a:path>
              <a:path w="73025" h="73660">
                <a:moveTo>
                  <a:pt x="72804" y="36210"/>
                </a:moveTo>
                <a:lnTo>
                  <a:pt x="54516" y="36210"/>
                </a:lnTo>
                <a:lnTo>
                  <a:pt x="54516" y="55504"/>
                </a:lnTo>
                <a:lnTo>
                  <a:pt x="72804" y="55504"/>
                </a:lnTo>
                <a:lnTo>
                  <a:pt x="72804" y="36210"/>
                </a:lnTo>
                <a:close/>
              </a:path>
              <a:path w="73025" h="73660">
                <a:moveTo>
                  <a:pt x="18288" y="17922"/>
                </a:moveTo>
                <a:lnTo>
                  <a:pt x="0" y="17922"/>
                </a:lnTo>
                <a:lnTo>
                  <a:pt x="0" y="36210"/>
                </a:lnTo>
                <a:lnTo>
                  <a:pt x="18288" y="36210"/>
                </a:lnTo>
                <a:lnTo>
                  <a:pt x="18288" y="17922"/>
                </a:lnTo>
                <a:close/>
              </a:path>
              <a:path w="73025" h="73660">
                <a:moveTo>
                  <a:pt x="54516" y="17922"/>
                </a:moveTo>
                <a:lnTo>
                  <a:pt x="36228" y="17922"/>
                </a:lnTo>
                <a:lnTo>
                  <a:pt x="36228" y="36210"/>
                </a:lnTo>
                <a:lnTo>
                  <a:pt x="54516" y="36210"/>
                </a:lnTo>
                <a:lnTo>
                  <a:pt x="54516" y="17922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7922"/>
                </a:lnTo>
                <a:lnTo>
                  <a:pt x="36228" y="17922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7922"/>
                </a:lnTo>
                <a:lnTo>
                  <a:pt x="72804" y="17922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952744" y="3642951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90"/>
                </a:moveTo>
                <a:lnTo>
                  <a:pt x="73865" y="73590"/>
                </a:lnTo>
                <a:lnTo>
                  <a:pt x="7386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952744" y="3642951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302"/>
                </a:moveTo>
                <a:lnTo>
                  <a:pt x="0" y="55302"/>
                </a:lnTo>
                <a:lnTo>
                  <a:pt x="0" y="73590"/>
                </a:lnTo>
                <a:lnTo>
                  <a:pt x="19293" y="73590"/>
                </a:lnTo>
                <a:lnTo>
                  <a:pt x="19293" y="55302"/>
                </a:lnTo>
                <a:close/>
              </a:path>
              <a:path w="74295" h="73660">
                <a:moveTo>
                  <a:pt x="55577" y="55302"/>
                </a:moveTo>
                <a:lnTo>
                  <a:pt x="37216" y="55302"/>
                </a:lnTo>
                <a:lnTo>
                  <a:pt x="37216" y="73590"/>
                </a:lnTo>
                <a:lnTo>
                  <a:pt x="55577" y="73590"/>
                </a:lnTo>
                <a:lnTo>
                  <a:pt x="55577" y="55302"/>
                </a:lnTo>
                <a:close/>
              </a:path>
              <a:path w="74295" h="73660">
                <a:moveTo>
                  <a:pt x="37216" y="37216"/>
                </a:moveTo>
                <a:lnTo>
                  <a:pt x="19293" y="37216"/>
                </a:lnTo>
                <a:lnTo>
                  <a:pt x="19293" y="55302"/>
                </a:lnTo>
                <a:lnTo>
                  <a:pt x="37216" y="55302"/>
                </a:lnTo>
                <a:lnTo>
                  <a:pt x="37216" y="37216"/>
                </a:lnTo>
                <a:close/>
              </a:path>
              <a:path w="74295" h="73660">
                <a:moveTo>
                  <a:pt x="73865" y="37216"/>
                </a:moveTo>
                <a:lnTo>
                  <a:pt x="55577" y="37216"/>
                </a:lnTo>
                <a:lnTo>
                  <a:pt x="55577" y="55302"/>
                </a:lnTo>
                <a:lnTo>
                  <a:pt x="73865" y="55302"/>
                </a:lnTo>
                <a:lnTo>
                  <a:pt x="73865" y="37216"/>
                </a:lnTo>
                <a:close/>
              </a:path>
              <a:path w="74295" h="73660">
                <a:moveTo>
                  <a:pt x="19293" y="18068"/>
                </a:moveTo>
                <a:lnTo>
                  <a:pt x="0" y="18068"/>
                </a:lnTo>
                <a:lnTo>
                  <a:pt x="0" y="37216"/>
                </a:lnTo>
                <a:lnTo>
                  <a:pt x="19293" y="37216"/>
                </a:lnTo>
                <a:lnTo>
                  <a:pt x="19293" y="18068"/>
                </a:lnTo>
                <a:close/>
              </a:path>
              <a:path w="74295" h="73660">
                <a:moveTo>
                  <a:pt x="55577" y="18068"/>
                </a:moveTo>
                <a:lnTo>
                  <a:pt x="37216" y="18068"/>
                </a:lnTo>
                <a:lnTo>
                  <a:pt x="37216" y="37216"/>
                </a:lnTo>
                <a:lnTo>
                  <a:pt x="55577" y="37216"/>
                </a:lnTo>
                <a:lnTo>
                  <a:pt x="55577" y="18068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8068"/>
                </a:lnTo>
                <a:lnTo>
                  <a:pt x="37216" y="18068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8068"/>
                </a:lnTo>
                <a:lnTo>
                  <a:pt x="73865" y="1806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6026609" y="364295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90"/>
                </a:moveTo>
                <a:lnTo>
                  <a:pt x="73517" y="73590"/>
                </a:lnTo>
                <a:lnTo>
                  <a:pt x="73517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6026609" y="364295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302"/>
                </a:moveTo>
                <a:lnTo>
                  <a:pt x="0" y="55302"/>
                </a:lnTo>
                <a:lnTo>
                  <a:pt x="0" y="73590"/>
                </a:lnTo>
                <a:lnTo>
                  <a:pt x="17995" y="73590"/>
                </a:lnTo>
                <a:lnTo>
                  <a:pt x="17995" y="55302"/>
                </a:lnTo>
                <a:close/>
              </a:path>
              <a:path w="73660" h="73660">
                <a:moveTo>
                  <a:pt x="55229" y="55302"/>
                </a:moveTo>
                <a:lnTo>
                  <a:pt x="37216" y="55302"/>
                </a:lnTo>
                <a:lnTo>
                  <a:pt x="37216" y="73590"/>
                </a:lnTo>
                <a:lnTo>
                  <a:pt x="55229" y="73590"/>
                </a:lnTo>
                <a:lnTo>
                  <a:pt x="55229" y="55302"/>
                </a:lnTo>
                <a:close/>
              </a:path>
              <a:path w="73660" h="73660">
                <a:moveTo>
                  <a:pt x="37216" y="37216"/>
                </a:moveTo>
                <a:lnTo>
                  <a:pt x="17995" y="37216"/>
                </a:lnTo>
                <a:lnTo>
                  <a:pt x="17995" y="55302"/>
                </a:lnTo>
                <a:lnTo>
                  <a:pt x="37216" y="55302"/>
                </a:lnTo>
                <a:lnTo>
                  <a:pt x="37216" y="37216"/>
                </a:lnTo>
                <a:close/>
              </a:path>
              <a:path w="73660" h="73660">
                <a:moveTo>
                  <a:pt x="73517" y="37216"/>
                </a:moveTo>
                <a:lnTo>
                  <a:pt x="55229" y="37216"/>
                </a:lnTo>
                <a:lnTo>
                  <a:pt x="55229" y="55302"/>
                </a:lnTo>
                <a:lnTo>
                  <a:pt x="73517" y="55302"/>
                </a:lnTo>
                <a:lnTo>
                  <a:pt x="73517" y="37216"/>
                </a:lnTo>
                <a:close/>
              </a:path>
              <a:path w="73660" h="73660">
                <a:moveTo>
                  <a:pt x="17995" y="18068"/>
                </a:moveTo>
                <a:lnTo>
                  <a:pt x="0" y="18068"/>
                </a:lnTo>
                <a:lnTo>
                  <a:pt x="0" y="37216"/>
                </a:lnTo>
                <a:lnTo>
                  <a:pt x="17995" y="37216"/>
                </a:lnTo>
                <a:lnTo>
                  <a:pt x="17995" y="18068"/>
                </a:lnTo>
                <a:close/>
              </a:path>
              <a:path w="73660" h="73660">
                <a:moveTo>
                  <a:pt x="55229" y="18068"/>
                </a:moveTo>
                <a:lnTo>
                  <a:pt x="37216" y="18068"/>
                </a:lnTo>
                <a:lnTo>
                  <a:pt x="37216" y="37216"/>
                </a:lnTo>
                <a:lnTo>
                  <a:pt x="55229" y="37216"/>
                </a:lnTo>
                <a:lnTo>
                  <a:pt x="55229" y="18068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8068"/>
                </a:lnTo>
                <a:lnTo>
                  <a:pt x="37216" y="18068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8068"/>
                </a:lnTo>
                <a:lnTo>
                  <a:pt x="73517" y="1806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6100127" y="364295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90"/>
                </a:moveTo>
                <a:lnTo>
                  <a:pt x="73499" y="73590"/>
                </a:lnTo>
                <a:lnTo>
                  <a:pt x="73499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6100127" y="364295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302"/>
                </a:moveTo>
                <a:lnTo>
                  <a:pt x="0" y="55302"/>
                </a:lnTo>
                <a:lnTo>
                  <a:pt x="0" y="73590"/>
                </a:lnTo>
                <a:lnTo>
                  <a:pt x="17995" y="73590"/>
                </a:lnTo>
                <a:lnTo>
                  <a:pt x="17995" y="55302"/>
                </a:lnTo>
                <a:close/>
              </a:path>
              <a:path w="73660" h="73660">
                <a:moveTo>
                  <a:pt x="55577" y="55302"/>
                </a:moveTo>
                <a:lnTo>
                  <a:pt x="36283" y="55302"/>
                </a:lnTo>
                <a:lnTo>
                  <a:pt x="36283" y="73590"/>
                </a:lnTo>
                <a:lnTo>
                  <a:pt x="55577" y="73590"/>
                </a:lnTo>
                <a:lnTo>
                  <a:pt x="55577" y="55302"/>
                </a:lnTo>
                <a:close/>
              </a:path>
              <a:path w="73660" h="73660">
                <a:moveTo>
                  <a:pt x="36283" y="37216"/>
                </a:moveTo>
                <a:lnTo>
                  <a:pt x="17995" y="37216"/>
                </a:lnTo>
                <a:lnTo>
                  <a:pt x="17995" y="55302"/>
                </a:lnTo>
                <a:lnTo>
                  <a:pt x="36283" y="55302"/>
                </a:lnTo>
                <a:lnTo>
                  <a:pt x="36283" y="37216"/>
                </a:lnTo>
                <a:close/>
              </a:path>
              <a:path w="73660" h="73660">
                <a:moveTo>
                  <a:pt x="73499" y="37216"/>
                </a:moveTo>
                <a:lnTo>
                  <a:pt x="55577" y="37216"/>
                </a:lnTo>
                <a:lnTo>
                  <a:pt x="55577" y="55302"/>
                </a:lnTo>
                <a:lnTo>
                  <a:pt x="73499" y="55302"/>
                </a:lnTo>
                <a:lnTo>
                  <a:pt x="73499" y="37216"/>
                </a:lnTo>
                <a:close/>
              </a:path>
              <a:path w="73660" h="73660">
                <a:moveTo>
                  <a:pt x="17995" y="18068"/>
                </a:moveTo>
                <a:lnTo>
                  <a:pt x="0" y="18068"/>
                </a:lnTo>
                <a:lnTo>
                  <a:pt x="0" y="37216"/>
                </a:lnTo>
                <a:lnTo>
                  <a:pt x="17995" y="37216"/>
                </a:lnTo>
                <a:lnTo>
                  <a:pt x="17995" y="18068"/>
                </a:lnTo>
                <a:close/>
              </a:path>
              <a:path w="73660" h="73660">
                <a:moveTo>
                  <a:pt x="55577" y="18068"/>
                </a:moveTo>
                <a:lnTo>
                  <a:pt x="36283" y="18068"/>
                </a:lnTo>
                <a:lnTo>
                  <a:pt x="36283" y="37216"/>
                </a:lnTo>
                <a:lnTo>
                  <a:pt x="55577" y="37216"/>
                </a:lnTo>
                <a:lnTo>
                  <a:pt x="55577" y="18068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8068"/>
                </a:lnTo>
                <a:lnTo>
                  <a:pt x="36283" y="18068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8068"/>
                </a:lnTo>
                <a:lnTo>
                  <a:pt x="73499" y="1806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6173626" y="364295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90"/>
                </a:moveTo>
                <a:lnTo>
                  <a:pt x="73645" y="73590"/>
                </a:lnTo>
                <a:lnTo>
                  <a:pt x="7364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173626" y="364295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302"/>
                </a:moveTo>
                <a:lnTo>
                  <a:pt x="0" y="55302"/>
                </a:lnTo>
                <a:lnTo>
                  <a:pt x="0" y="73590"/>
                </a:lnTo>
                <a:lnTo>
                  <a:pt x="18361" y="73590"/>
                </a:lnTo>
                <a:lnTo>
                  <a:pt x="18361" y="55302"/>
                </a:lnTo>
                <a:close/>
              </a:path>
              <a:path w="73660" h="73660">
                <a:moveTo>
                  <a:pt x="54644" y="55302"/>
                </a:moveTo>
                <a:lnTo>
                  <a:pt x="36356" y="55302"/>
                </a:lnTo>
                <a:lnTo>
                  <a:pt x="36356" y="73590"/>
                </a:lnTo>
                <a:lnTo>
                  <a:pt x="54644" y="73590"/>
                </a:lnTo>
                <a:lnTo>
                  <a:pt x="54644" y="55302"/>
                </a:lnTo>
                <a:close/>
              </a:path>
              <a:path w="73660" h="73660">
                <a:moveTo>
                  <a:pt x="36356" y="37216"/>
                </a:moveTo>
                <a:lnTo>
                  <a:pt x="18361" y="37216"/>
                </a:lnTo>
                <a:lnTo>
                  <a:pt x="18361" y="55302"/>
                </a:lnTo>
                <a:lnTo>
                  <a:pt x="36356" y="55302"/>
                </a:lnTo>
                <a:lnTo>
                  <a:pt x="36356" y="37216"/>
                </a:lnTo>
                <a:close/>
              </a:path>
              <a:path w="73660" h="73660">
                <a:moveTo>
                  <a:pt x="73645" y="37216"/>
                </a:moveTo>
                <a:lnTo>
                  <a:pt x="54644" y="37216"/>
                </a:lnTo>
                <a:lnTo>
                  <a:pt x="54644" y="55302"/>
                </a:lnTo>
                <a:lnTo>
                  <a:pt x="73645" y="55302"/>
                </a:lnTo>
                <a:lnTo>
                  <a:pt x="73645" y="37216"/>
                </a:lnTo>
                <a:close/>
              </a:path>
              <a:path w="73660" h="73660">
                <a:moveTo>
                  <a:pt x="18361" y="18068"/>
                </a:moveTo>
                <a:lnTo>
                  <a:pt x="0" y="18068"/>
                </a:lnTo>
                <a:lnTo>
                  <a:pt x="0" y="37216"/>
                </a:lnTo>
                <a:lnTo>
                  <a:pt x="18361" y="37216"/>
                </a:lnTo>
                <a:lnTo>
                  <a:pt x="18361" y="18068"/>
                </a:lnTo>
                <a:close/>
              </a:path>
              <a:path w="73660" h="73660">
                <a:moveTo>
                  <a:pt x="54644" y="18068"/>
                </a:moveTo>
                <a:lnTo>
                  <a:pt x="36356" y="18068"/>
                </a:lnTo>
                <a:lnTo>
                  <a:pt x="36356" y="37216"/>
                </a:lnTo>
                <a:lnTo>
                  <a:pt x="54644" y="37216"/>
                </a:lnTo>
                <a:lnTo>
                  <a:pt x="54644" y="18068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8068"/>
                </a:lnTo>
                <a:lnTo>
                  <a:pt x="36356" y="18068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8068"/>
                </a:lnTo>
                <a:lnTo>
                  <a:pt x="73645" y="1806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6247272" y="3642951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90"/>
                </a:moveTo>
                <a:lnTo>
                  <a:pt x="72804" y="73590"/>
                </a:lnTo>
                <a:lnTo>
                  <a:pt x="72804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6247272" y="3642951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302"/>
                </a:moveTo>
                <a:lnTo>
                  <a:pt x="0" y="55302"/>
                </a:lnTo>
                <a:lnTo>
                  <a:pt x="0" y="73590"/>
                </a:lnTo>
                <a:lnTo>
                  <a:pt x="18288" y="73590"/>
                </a:lnTo>
                <a:lnTo>
                  <a:pt x="18288" y="55302"/>
                </a:lnTo>
                <a:close/>
              </a:path>
              <a:path w="73025" h="73660">
                <a:moveTo>
                  <a:pt x="54516" y="55302"/>
                </a:moveTo>
                <a:lnTo>
                  <a:pt x="36228" y="55302"/>
                </a:lnTo>
                <a:lnTo>
                  <a:pt x="36228" y="73590"/>
                </a:lnTo>
                <a:lnTo>
                  <a:pt x="54516" y="73590"/>
                </a:lnTo>
                <a:lnTo>
                  <a:pt x="54516" y="55302"/>
                </a:lnTo>
                <a:close/>
              </a:path>
              <a:path w="73025" h="73660">
                <a:moveTo>
                  <a:pt x="36228" y="37216"/>
                </a:moveTo>
                <a:lnTo>
                  <a:pt x="18288" y="37216"/>
                </a:lnTo>
                <a:lnTo>
                  <a:pt x="18288" y="55302"/>
                </a:lnTo>
                <a:lnTo>
                  <a:pt x="36228" y="55302"/>
                </a:lnTo>
                <a:lnTo>
                  <a:pt x="36228" y="37216"/>
                </a:lnTo>
                <a:close/>
              </a:path>
              <a:path w="73025" h="73660">
                <a:moveTo>
                  <a:pt x="72804" y="37216"/>
                </a:moveTo>
                <a:lnTo>
                  <a:pt x="54516" y="37216"/>
                </a:lnTo>
                <a:lnTo>
                  <a:pt x="54516" y="55302"/>
                </a:lnTo>
                <a:lnTo>
                  <a:pt x="72804" y="55302"/>
                </a:lnTo>
                <a:lnTo>
                  <a:pt x="72804" y="37216"/>
                </a:lnTo>
                <a:close/>
              </a:path>
              <a:path w="73025" h="73660">
                <a:moveTo>
                  <a:pt x="18288" y="18068"/>
                </a:moveTo>
                <a:lnTo>
                  <a:pt x="0" y="18068"/>
                </a:lnTo>
                <a:lnTo>
                  <a:pt x="0" y="37216"/>
                </a:lnTo>
                <a:lnTo>
                  <a:pt x="18288" y="37216"/>
                </a:lnTo>
                <a:lnTo>
                  <a:pt x="18288" y="18068"/>
                </a:lnTo>
                <a:close/>
              </a:path>
              <a:path w="73025" h="73660">
                <a:moveTo>
                  <a:pt x="54516" y="18068"/>
                </a:moveTo>
                <a:lnTo>
                  <a:pt x="36228" y="18068"/>
                </a:lnTo>
                <a:lnTo>
                  <a:pt x="36228" y="37216"/>
                </a:lnTo>
                <a:lnTo>
                  <a:pt x="54516" y="37216"/>
                </a:lnTo>
                <a:lnTo>
                  <a:pt x="54516" y="18068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8068"/>
                </a:lnTo>
                <a:lnTo>
                  <a:pt x="36228" y="18068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8068"/>
                </a:lnTo>
                <a:lnTo>
                  <a:pt x="72804" y="1806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952744" y="3569524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26"/>
                </a:moveTo>
                <a:lnTo>
                  <a:pt x="73865" y="73426"/>
                </a:lnTo>
                <a:lnTo>
                  <a:pt x="7386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952744" y="3569524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284"/>
                </a:moveTo>
                <a:lnTo>
                  <a:pt x="0" y="55284"/>
                </a:lnTo>
                <a:lnTo>
                  <a:pt x="0" y="73426"/>
                </a:lnTo>
                <a:lnTo>
                  <a:pt x="19293" y="73426"/>
                </a:lnTo>
                <a:lnTo>
                  <a:pt x="19293" y="55284"/>
                </a:lnTo>
                <a:close/>
              </a:path>
              <a:path w="74295" h="73660">
                <a:moveTo>
                  <a:pt x="55577" y="55284"/>
                </a:moveTo>
                <a:lnTo>
                  <a:pt x="37216" y="55284"/>
                </a:lnTo>
                <a:lnTo>
                  <a:pt x="37216" y="73426"/>
                </a:lnTo>
                <a:lnTo>
                  <a:pt x="55577" y="73426"/>
                </a:lnTo>
                <a:lnTo>
                  <a:pt x="55577" y="55284"/>
                </a:lnTo>
                <a:close/>
              </a:path>
              <a:path w="74295" h="73660">
                <a:moveTo>
                  <a:pt x="37216" y="37216"/>
                </a:moveTo>
                <a:lnTo>
                  <a:pt x="19293" y="37216"/>
                </a:lnTo>
                <a:lnTo>
                  <a:pt x="19293" y="55284"/>
                </a:lnTo>
                <a:lnTo>
                  <a:pt x="37216" y="55284"/>
                </a:lnTo>
                <a:lnTo>
                  <a:pt x="37216" y="37216"/>
                </a:lnTo>
                <a:close/>
              </a:path>
              <a:path w="74295" h="73660">
                <a:moveTo>
                  <a:pt x="73865" y="37216"/>
                </a:moveTo>
                <a:lnTo>
                  <a:pt x="55577" y="37216"/>
                </a:lnTo>
                <a:lnTo>
                  <a:pt x="55577" y="55284"/>
                </a:lnTo>
                <a:lnTo>
                  <a:pt x="73865" y="55284"/>
                </a:lnTo>
                <a:lnTo>
                  <a:pt x="73865" y="37216"/>
                </a:lnTo>
                <a:close/>
              </a:path>
              <a:path w="74295" h="73660">
                <a:moveTo>
                  <a:pt x="19293" y="18928"/>
                </a:moveTo>
                <a:lnTo>
                  <a:pt x="0" y="18928"/>
                </a:lnTo>
                <a:lnTo>
                  <a:pt x="0" y="37216"/>
                </a:lnTo>
                <a:lnTo>
                  <a:pt x="19293" y="37216"/>
                </a:lnTo>
                <a:lnTo>
                  <a:pt x="19293" y="18928"/>
                </a:lnTo>
                <a:close/>
              </a:path>
              <a:path w="74295" h="73660">
                <a:moveTo>
                  <a:pt x="55577" y="18928"/>
                </a:moveTo>
                <a:lnTo>
                  <a:pt x="37216" y="18928"/>
                </a:lnTo>
                <a:lnTo>
                  <a:pt x="37216" y="37216"/>
                </a:lnTo>
                <a:lnTo>
                  <a:pt x="55577" y="37216"/>
                </a:lnTo>
                <a:lnTo>
                  <a:pt x="55577" y="18928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8928"/>
                </a:lnTo>
                <a:lnTo>
                  <a:pt x="37216" y="18928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8928"/>
                </a:lnTo>
                <a:lnTo>
                  <a:pt x="73865" y="1892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6026609" y="35695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26"/>
                </a:moveTo>
                <a:lnTo>
                  <a:pt x="73517" y="73426"/>
                </a:lnTo>
                <a:lnTo>
                  <a:pt x="73517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6026609" y="35695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284"/>
                </a:moveTo>
                <a:lnTo>
                  <a:pt x="0" y="55284"/>
                </a:lnTo>
                <a:lnTo>
                  <a:pt x="0" y="73426"/>
                </a:lnTo>
                <a:lnTo>
                  <a:pt x="17995" y="73426"/>
                </a:lnTo>
                <a:lnTo>
                  <a:pt x="17995" y="55284"/>
                </a:lnTo>
                <a:close/>
              </a:path>
              <a:path w="73660" h="73660">
                <a:moveTo>
                  <a:pt x="55229" y="55284"/>
                </a:moveTo>
                <a:lnTo>
                  <a:pt x="37216" y="55284"/>
                </a:lnTo>
                <a:lnTo>
                  <a:pt x="37216" y="73426"/>
                </a:lnTo>
                <a:lnTo>
                  <a:pt x="55229" y="73426"/>
                </a:lnTo>
                <a:lnTo>
                  <a:pt x="55229" y="55284"/>
                </a:lnTo>
                <a:close/>
              </a:path>
              <a:path w="73660" h="73660">
                <a:moveTo>
                  <a:pt x="37216" y="37216"/>
                </a:moveTo>
                <a:lnTo>
                  <a:pt x="17995" y="37216"/>
                </a:lnTo>
                <a:lnTo>
                  <a:pt x="17995" y="55284"/>
                </a:lnTo>
                <a:lnTo>
                  <a:pt x="37216" y="55284"/>
                </a:lnTo>
                <a:lnTo>
                  <a:pt x="37216" y="37216"/>
                </a:lnTo>
                <a:close/>
              </a:path>
              <a:path w="73660" h="73660">
                <a:moveTo>
                  <a:pt x="73517" y="37216"/>
                </a:moveTo>
                <a:lnTo>
                  <a:pt x="55229" y="37216"/>
                </a:lnTo>
                <a:lnTo>
                  <a:pt x="55229" y="55284"/>
                </a:lnTo>
                <a:lnTo>
                  <a:pt x="73517" y="55284"/>
                </a:lnTo>
                <a:lnTo>
                  <a:pt x="73517" y="37216"/>
                </a:lnTo>
                <a:close/>
              </a:path>
              <a:path w="73660" h="73660">
                <a:moveTo>
                  <a:pt x="17995" y="18928"/>
                </a:moveTo>
                <a:lnTo>
                  <a:pt x="0" y="18928"/>
                </a:lnTo>
                <a:lnTo>
                  <a:pt x="0" y="37216"/>
                </a:lnTo>
                <a:lnTo>
                  <a:pt x="17995" y="37216"/>
                </a:lnTo>
                <a:lnTo>
                  <a:pt x="17995" y="18928"/>
                </a:lnTo>
                <a:close/>
              </a:path>
              <a:path w="73660" h="73660">
                <a:moveTo>
                  <a:pt x="55229" y="18928"/>
                </a:moveTo>
                <a:lnTo>
                  <a:pt x="37216" y="18928"/>
                </a:lnTo>
                <a:lnTo>
                  <a:pt x="37216" y="37216"/>
                </a:lnTo>
                <a:lnTo>
                  <a:pt x="55229" y="37216"/>
                </a:lnTo>
                <a:lnTo>
                  <a:pt x="55229" y="18928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8928"/>
                </a:lnTo>
                <a:lnTo>
                  <a:pt x="37216" y="18928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8928"/>
                </a:lnTo>
                <a:lnTo>
                  <a:pt x="73517" y="1892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6100127" y="35695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26"/>
                </a:moveTo>
                <a:lnTo>
                  <a:pt x="73499" y="73426"/>
                </a:lnTo>
                <a:lnTo>
                  <a:pt x="73499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6100127" y="35695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284"/>
                </a:moveTo>
                <a:lnTo>
                  <a:pt x="0" y="55284"/>
                </a:lnTo>
                <a:lnTo>
                  <a:pt x="0" y="73426"/>
                </a:lnTo>
                <a:lnTo>
                  <a:pt x="17995" y="73426"/>
                </a:lnTo>
                <a:lnTo>
                  <a:pt x="17995" y="55284"/>
                </a:lnTo>
                <a:close/>
              </a:path>
              <a:path w="73660" h="73660">
                <a:moveTo>
                  <a:pt x="55577" y="55284"/>
                </a:moveTo>
                <a:lnTo>
                  <a:pt x="36283" y="55284"/>
                </a:lnTo>
                <a:lnTo>
                  <a:pt x="36283" y="73426"/>
                </a:lnTo>
                <a:lnTo>
                  <a:pt x="55577" y="73426"/>
                </a:lnTo>
                <a:lnTo>
                  <a:pt x="55577" y="55284"/>
                </a:lnTo>
                <a:close/>
              </a:path>
              <a:path w="73660" h="73660">
                <a:moveTo>
                  <a:pt x="36283" y="37216"/>
                </a:moveTo>
                <a:lnTo>
                  <a:pt x="17995" y="37216"/>
                </a:lnTo>
                <a:lnTo>
                  <a:pt x="17995" y="55284"/>
                </a:lnTo>
                <a:lnTo>
                  <a:pt x="36283" y="55284"/>
                </a:lnTo>
                <a:lnTo>
                  <a:pt x="36283" y="37216"/>
                </a:lnTo>
                <a:close/>
              </a:path>
              <a:path w="73660" h="73660">
                <a:moveTo>
                  <a:pt x="73499" y="37216"/>
                </a:moveTo>
                <a:lnTo>
                  <a:pt x="55577" y="37216"/>
                </a:lnTo>
                <a:lnTo>
                  <a:pt x="55577" y="55284"/>
                </a:lnTo>
                <a:lnTo>
                  <a:pt x="73499" y="55284"/>
                </a:lnTo>
                <a:lnTo>
                  <a:pt x="73499" y="37216"/>
                </a:lnTo>
                <a:close/>
              </a:path>
              <a:path w="73660" h="73660">
                <a:moveTo>
                  <a:pt x="17995" y="18928"/>
                </a:moveTo>
                <a:lnTo>
                  <a:pt x="0" y="18928"/>
                </a:lnTo>
                <a:lnTo>
                  <a:pt x="0" y="37216"/>
                </a:lnTo>
                <a:lnTo>
                  <a:pt x="17995" y="37216"/>
                </a:lnTo>
                <a:lnTo>
                  <a:pt x="17995" y="18928"/>
                </a:lnTo>
                <a:close/>
              </a:path>
              <a:path w="73660" h="73660">
                <a:moveTo>
                  <a:pt x="55577" y="18928"/>
                </a:moveTo>
                <a:lnTo>
                  <a:pt x="36283" y="18928"/>
                </a:lnTo>
                <a:lnTo>
                  <a:pt x="36283" y="37216"/>
                </a:lnTo>
                <a:lnTo>
                  <a:pt x="55577" y="37216"/>
                </a:lnTo>
                <a:lnTo>
                  <a:pt x="55577" y="18928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8928"/>
                </a:lnTo>
                <a:lnTo>
                  <a:pt x="36283" y="18928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8928"/>
                </a:lnTo>
                <a:lnTo>
                  <a:pt x="73499" y="1892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6173626" y="35695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26"/>
                </a:moveTo>
                <a:lnTo>
                  <a:pt x="73645" y="73426"/>
                </a:lnTo>
                <a:lnTo>
                  <a:pt x="7364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6173626" y="35695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284"/>
                </a:moveTo>
                <a:lnTo>
                  <a:pt x="0" y="55284"/>
                </a:lnTo>
                <a:lnTo>
                  <a:pt x="0" y="73426"/>
                </a:lnTo>
                <a:lnTo>
                  <a:pt x="18361" y="73426"/>
                </a:lnTo>
                <a:lnTo>
                  <a:pt x="18361" y="55284"/>
                </a:lnTo>
                <a:close/>
              </a:path>
              <a:path w="73660" h="73660">
                <a:moveTo>
                  <a:pt x="54644" y="55284"/>
                </a:moveTo>
                <a:lnTo>
                  <a:pt x="36356" y="55284"/>
                </a:lnTo>
                <a:lnTo>
                  <a:pt x="36356" y="73426"/>
                </a:lnTo>
                <a:lnTo>
                  <a:pt x="54644" y="73426"/>
                </a:lnTo>
                <a:lnTo>
                  <a:pt x="54644" y="55284"/>
                </a:lnTo>
                <a:close/>
              </a:path>
              <a:path w="73660" h="73660">
                <a:moveTo>
                  <a:pt x="36356" y="37216"/>
                </a:moveTo>
                <a:lnTo>
                  <a:pt x="18361" y="37216"/>
                </a:lnTo>
                <a:lnTo>
                  <a:pt x="18361" y="55284"/>
                </a:lnTo>
                <a:lnTo>
                  <a:pt x="36356" y="55284"/>
                </a:lnTo>
                <a:lnTo>
                  <a:pt x="36356" y="37216"/>
                </a:lnTo>
                <a:close/>
              </a:path>
              <a:path w="73660" h="73660">
                <a:moveTo>
                  <a:pt x="73645" y="37216"/>
                </a:moveTo>
                <a:lnTo>
                  <a:pt x="54644" y="37216"/>
                </a:lnTo>
                <a:lnTo>
                  <a:pt x="54644" y="55284"/>
                </a:lnTo>
                <a:lnTo>
                  <a:pt x="73645" y="55284"/>
                </a:lnTo>
                <a:lnTo>
                  <a:pt x="73645" y="37216"/>
                </a:lnTo>
                <a:close/>
              </a:path>
              <a:path w="73660" h="73660">
                <a:moveTo>
                  <a:pt x="18361" y="18928"/>
                </a:moveTo>
                <a:lnTo>
                  <a:pt x="0" y="18928"/>
                </a:lnTo>
                <a:lnTo>
                  <a:pt x="0" y="37216"/>
                </a:lnTo>
                <a:lnTo>
                  <a:pt x="18361" y="37216"/>
                </a:lnTo>
                <a:lnTo>
                  <a:pt x="18361" y="18928"/>
                </a:lnTo>
                <a:close/>
              </a:path>
              <a:path w="73660" h="73660">
                <a:moveTo>
                  <a:pt x="54644" y="18928"/>
                </a:moveTo>
                <a:lnTo>
                  <a:pt x="36356" y="18928"/>
                </a:lnTo>
                <a:lnTo>
                  <a:pt x="36356" y="37216"/>
                </a:lnTo>
                <a:lnTo>
                  <a:pt x="54644" y="37216"/>
                </a:lnTo>
                <a:lnTo>
                  <a:pt x="54644" y="18928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8928"/>
                </a:lnTo>
                <a:lnTo>
                  <a:pt x="36356" y="18928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8928"/>
                </a:lnTo>
                <a:lnTo>
                  <a:pt x="73645" y="1892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6247272" y="356952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26"/>
                </a:moveTo>
                <a:lnTo>
                  <a:pt x="72804" y="73426"/>
                </a:lnTo>
                <a:lnTo>
                  <a:pt x="72804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247272" y="356952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284"/>
                </a:moveTo>
                <a:lnTo>
                  <a:pt x="0" y="55284"/>
                </a:lnTo>
                <a:lnTo>
                  <a:pt x="0" y="73426"/>
                </a:lnTo>
                <a:lnTo>
                  <a:pt x="18288" y="73426"/>
                </a:lnTo>
                <a:lnTo>
                  <a:pt x="18288" y="55284"/>
                </a:lnTo>
                <a:close/>
              </a:path>
              <a:path w="73025" h="73660">
                <a:moveTo>
                  <a:pt x="54516" y="55284"/>
                </a:moveTo>
                <a:lnTo>
                  <a:pt x="36228" y="55284"/>
                </a:lnTo>
                <a:lnTo>
                  <a:pt x="36228" y="73426"/>
                </a:lnTo>
                <a:lnTo>
                  <a:pt x="54516" y="73426"/>
                </a:lnTo>
                <a:lnTo>
                  <a:pt x="54516" y="55284"/>
                </a:lnTo>
                <a:close/>
              </a:path>
              <a:path w="73025" h="73660">
                <a:moveTo>
                  <a:pt x="36228" y="37216"/>
                </a:moveTo>
                <a:lnTo>
                  <a:pt x="18288" y="37216"/>
                </a:lnTo>
                <a:lnTo>
                  <a:pt x="18288" y="55284"/>
                </a:lnTo>
                <a:lnTo>
                  <a:pt x="36228" y="55284"/>
                </a:lnTo>
                <a:lnTo>
                  <a:pt x="36228" y="37216"/>
                </a:lnTo>
                <a:close/>
              </a:path>
              <a:path w="73025" h="73660">
                <a:moveTo>
                  <a:pt x="72804" y="37216"/>
                </a:moveTo>
                <a:lnTo>
                  <a:pt x="54516" y="37216"/>
                </a:lnTo>
                <a:lnTo>
                  <a:pt x="54516" y="55284"/>
                </a:lnTo>
                <a:lnTo>
                  <a:pt x="72804" y="55284"/>
                </a:lnTo>
                <a:lnTo>
                  <a:pt x="72804" y="37216"/>
                </a:lnTo>
                <a:close/>
              </a:path>
              <a:path w="73025" h="73660">
                <a:moveTo>
                  <a:pt x="18288" y="18928"/>
                </a:moveTo>
                <a:lnTo>
                  <a:pt x="0" y="18928"/>
                </a:lnTo>
                <a:lnTo>
                  <a:pt x="0" y="37216"/>
                </a:lnTo>
                <a:lnTo>
                  <a:pt x="18288" y="37216"/>
                </a:lnTo>
                <a:lnTo>
                  <a:pt x="18288" y="18928"/>
                </a:lnTo>
                <a:close/>
              </a:path>
              <a:path w="73025" h="73660">
                <a:moveTo>
                  <a:pt x="54516" y="18928"/>
                </a:moveTo>
                <a:lnTo>
                  <a:pt x="36228" y="18928"/>
                </a:lnTo>
                <a:lnTo>
                  <a:pt x="36228" y="37216"/>
                </a:lnTo>
                <a:lnTo>
                  <a:pt x="54516" y="37216"/>
                </a:lnTo>
                <a:lnTo>
                  <a:pt x="54516" y="18928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8928"/>
                </a:lnTo>
                <a:lnTo>
                  <a:pt x="36228" y="18928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8928"/>
                </a:lnTo>
                <a:lnTo>
                  <a:pt x="72804" y="1892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5952744" y="3497012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0" y="72511"/>
                </a:moveTo>
                <a:lnTo>
                  <a:pt x="73865" y="72511"/>
                </a:lnTo>
                <a:lnTo>
                  <a:pt x="73865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5952744" y="3497012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19293" y="54223"/>
                </a:moveTo>
                <a:lnTo>
                  <a:pt x="0" y="54223"/>
                </a:lnTo>
                <a:lnTo>
                  <a:pt x="0" y="72511"/>
                </a:lnTo>
                <a:lnTo>
                  <a:pt x="19293" y="72511"/>
                </a:lnTo>
                <a:lnTo>
                  <a:pt x="19293" y="54223"/>
                </a:lnTo>
                <a:close/>
              </a:path>
              <a:path w="74295" h="73025">
                <a:moveTo>
                  <a:pt x="55577" y="54223"/>
                </a:moveTo>
                <a:lnTo>
                  <a:pt x="37216" y="54223"/>
                </a:lnTo>
                <a:lnTo>
                  <a:pt x="37216" y="72511"/>
                </a:lnTo>
                <a:lnTo>
                  <a:pt x="55577" y="72511"/>
                </a:lnTo>
                <a:lnTo>
                  <a:pt x="55577" y="54223"/>
                </a:lnTo>
                <a:close/>
              </a:path>
              <a:path w="74295" h="73025">
                <a:moveTo>
                  <a:pt x="37216" y="36283"/>
                </a:moveTo>
                <a:lnTo>
                  <a:pt x="19293" y="36283"/>
                </a:lnTo>
                <a:lnTo>
                  <a:pt x="19293" y="54223"/>
                </a:lnTo>
                <a:lnTo>
                  <a:pt x="37216" y="54223"/>
                </a:lnTo>
                <a:lnTo>
                  <a:pt x="37216" y="36283"/>
                </a:lnTo>
                <a:close/>
              </a:path>
              <a:path w="74295" h="73025">
                <a:moveTo>
                  <a:pt x="73865" y="36283"/>
                </a:moveTo>
                <a:lnTo>
                  <a:pt x="55577" y="36283"/>
                </a:lnTo>
                <a:lnTo>
                  <a:pt x="55577" y="54223"/>
                </a:lnTo>
                <a:lnTo>
                  <a:pt x="73865" y="54223"/>
                </a:lnTo>
                <a:lnTo>
                  <a:pt x="73865" y="36283"/>
                </a:lnTo>
                <a:close/>
              </a:path>
              <a:path w="74295" h="73025">
                <a:moveTo>
                  <a:pt x="19293" y="17995"/>
                </a:moveTo>
                <a:lnTo>
                  <a:pt x="0" y="17995"/>
                </a:lnTo>
                <a:lnTo>
                  <a:pt x="0" y="36283"/>
                </a:lnTo>
                <a:lnTo>
                  <a:pt x="19293" y="36283"/>
                </a:lnTo>
                <a:lnTo>
                  <a:pt x="19293" y="17995"/>
                </a:lnTo>
                <a:close/>
              </a:path>
              <a:path w="74295" h="73025">
                <a:moveTo>
                  <a:pt x="55577" y="17995"/>
                </a:moveTo>
                <a:lnTo>
                  <a:pt x="37216" y="17995"/>
                </a:lnTo>
                <a:lnTo>
                  <a:pt x="37216" y="36283"/>
                </a:lnTo>
                <a:lnTo>
                  <a:pt x="55577" y="36283"/>
                </a:lnTo>
                <a:lnTo>
                  <a:pt x="55577" y="17995"/>
                </a:lnTo>
                <a:close/>
              </a:path>
              <a:path w="74295" h="73025">
                <a:moveTo>
                  <a:pt x="37216" y="0"/>
                </a:moveTo>
                <a:lnTo>
                  <a:pt x="19293" y="0"/>
                </a:lnTo>
                <a:lnTo>
                  <a:pt x="19293" y="17995"/>
                </a:lnTo>
                <a:lnTo>
                  <a:pt x="37216" y="17995"/>
                </a:lnTo>
                <a:lnTo>
                  <a:pt x="37216" y="0"/>
                </a:lnTo>
                <a:close/>
              </a:path>
              <a:path w="74295" h="73025">
                <a:moveTo>
                  <a:pt x="73865" y="0"/>
                </a:moveTo>
                <a:lnTo>
                  <a:pt x="55577" y="0"/>
                </a:lnTo>
                <a:lnTo>
                  <a:pt x="55577" y="17995"/>
                </a:lnTo>
                <a:lnTo>
                  <a:pt x="73865" y="17995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6026609" y="3497012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0" y="72511"/>
                </a:moveTo>
                <a:lnTo>
                  <a:pt x="73517" y="72511"/>
                </a:lnTo>
                <a:lnTo>
                  <a:pt x="73517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6026609" y="3497012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17995" y="54223"/>
                </a:moveTo>
                <a:lnTo>
                  <a:pt x="0" y="54223"/>
                </a:lnTo>
                <a:lnTo>
                  <a:pt x="0" y="72511"/>
                </a:lnTo>
                <a:lnTo>
                  <a:pt x="17995" y="72511"/>
                </a:lnTo>
                <a:lnTo>
                  <a:pt x="17995" y="54223"/>
                </a:lnTo>
                <a:close/>
              </a:path>
              <a:path w="73660" h="73025">
                <a:moveTo>
                  <a:pt x="55229" y="54223"/>
                </a:moveTo>
                <a:lnTo>
                  <a:pt x="37216" y="54223"/>
                </a:lnTo>
                <a:lnTo>
                  <a:pt x="37216" y="72511"/>
                </a:lnTo>
                <a:lnTo>
                  <a:pt x="55229" y="72511"/>
                </a:lnTo>
                <a:lnTo>
                  <a:pt x="55229" y="54223"/>
                </a:lnTo>
                <a:close/>
              </a:path>
              <a:path w="73660" h="73025">
                <a:moveTo>
                  <a:pt x="37216" y="36283"/>
                </a:moveTo>
                <a:lnTo>
                  <a:pt x="17995" y="36283"/>
                </a:lnTo>
                <a:lnTo>
                  <a:pt x="17995" y="54223"/>
                </a:lnTo>
                <a:lnTo>
                  <a:pt x="37216" y="54223"/>
                </a:lnTo>
                <a:lnTo>
                  <a:pt x="37216" y="36283"/>
                </a:lnTo>
                <a:close/>
              </a:path>
              <a:path w="73660" h="73025">
                <a:moveTo>
                  <a:pt x="73517" y="36283"/>
                </a:moveTo>
                <a:lnTo>
                  <a:pt x="55229" y="36283"/>
                </a:lnTo>
                <a:lnTo>
                  <a:pt x="55229" y="54223"/>
                </a:lnTo>
                <a:lnTo>
                  <a:pt x="73517" y="54223"/>
                </a:lnTo>
                <a:lnTo>
                  <a:pt x="73517" y="36283"/>
                </a:lnTo>
                <a:close/>
              </a:path>
              <a:path w="73660" h="73025">
                <a:moveTo>
                  <a:pt x="17995" y="17995"/>
                </a:moveTo>
                <a:lnTo>
                  <a:pt x="0" y="17995"/>
                </a:lnTo>
                <a:lnTo>
                  <a:pt x="0" y="36283"/>
                </a:lnTo>
                <a:lnTo>
                  <a:pt x="17995" y="36283"/>
                </a:lnTo>
                <a:lnTo>
                  <a:pt x="17995" y="17995"/>
                </a:lnTo>
                <a:close/>
              </a:path>
              <a:path w="73660" h="73025">
                <a:moveTo>
                  <a:pt x="55229" y="17995"/>
                </a:moveTo>
                <a:lnTo>
                  <a:pt x="37216" y="17995"/>
                </a:lnTo>
                <a:lnTo>
                  <a:pt x="37216" y="36283"/>
                </a:lnTo>
                <a:lnTo>
                  <a:pt x="55229" y="36283"/>
                </a:lnTo>
                <a:lnTo>
                  <a:pt x="55229" y="17995"/>
                </a:lnTo>
                <a:close/>
              </a:path>
              <a:path w="73660" h="73025">
                <a:moveTo>
                  <a:pt x="37216" y="0"/>
                </a:moveTo>
                <a:lnTo>
                  <a:pt x="17995" y="0"/>
                </a:lnTo>
                <a:lnTo>
                  <a:pt x="17995" y="17995"/>
                </a:lnTo>
                <a:lnTo>
                  <a:pt x="37216" y="17995"/>
                </a:lnTo>
                <a:lnTo>
                  <a:pt x="37216" y="0"/>
                </a:lnTo>
                <a:close/>
              </a:path>
              <a:path w="73660" h="73025">
                <a:moveTo>
                  <a:pt x="73517" y="0"/>
                </a:moveTo>
                <a:lnTo>
                  <a:pt x="55229" y="0"/>
                </a:lnTo>
                <a:lnTo>
                  <a:pt x="55229" y="17995"/>
                </a:lnTo>
                <a:lnTo>
                  <a:pt x="73517" y="17995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6100127" y="3497012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0" y="72511"/>
                </a:moveTo>
                <a:lnTo>
                  <a:pt x="73499" y="72511"/>
                </a:lnTo>
                <a:lnTo>
                  <a:pt x="73499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6100127" y="3497012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17995" y="54223"/>
                </a:moveTo>
                <a:lnTo>
                  <a:pt x="0" y="54223"/>
                </a:lnTo>
                <a:lnTo>
                  <a:pt x="0" y="72511"/>
                </a:lnTo>
                <a:lnTo>
                  <a:pt x="17995" y="72511"/>
                </a:lnTo>
                <a:lnTo>
                  <a:pt x="17995" y="54223"/>
                </a:lnTo>
                <a:close/>
              </a:path>
              <a:path w="73660" h="73025">
                <a:moveTo>
                  <a:pt x="55577" y="54223"/>
                </a:moveTo>
                <a:lnTo>
                  <a:pt x="36283" y="54223"/>
                </a:lnTo>
                <a:lnTo>
                  <a:pt x="36283" y="72511"/>
                </a:lnTo>
                <a:lnTo>
                  <a:pt x="55577" y="72511"/>
                </a:lnTo>
                <a:lnTo>
                  <a:pt x="55577" y="54223"/>
                </a:lnTo>
                <a:close/>
              </a:path>
              <a:path w="73660" h="73025">
                <a:moveTo>
                  <a:pt x="36283" y="36283"/>
                </a:moveTo>
                <a:lnTo>
                  <a:pt x="17995" y="36283"/>
                </a:lnTo>
                <a:lnTo>
                  <a:pt x="17995" y="54223"/>
                </a:lnTo>
                <a:lnTo>
                  <a:pt x="36283" y="54223"/>
                </a:lnTo>
                <a:lnTo>
                  <a:pt x="36283" y="36283"/>
                </a:lnTo>
                <a:close/>
              </a:path>
              <a:path w="73660" h="73025">
                <a:moveTo>
                  <a:pt x="73499" y="36283"/>
                </a:moveTo>
                <a:lnTo>
                  <a:pt x="55577" y="36283"/>
                </a:lnTo>
                <a:lnTo>
                  <a:pt x="55577" y="54223"/>
                </a:lnTo>
                <a:lnTo>
                  <a:pt x="73499" y="54223"/>
                </a:lnTo>
                <a:lnTo>
                  <a:pt x="73499" y="36283"/>
                </a:lnTo>
                <a:close/>
              </a:path>
              <a:path w="73660" h="73025">
                <a:moveTo>
                  <a:pt x="17995" y="17995"/>
                </a:moveTo>
                <a:lnTo>
                  <a:pt x="0" y="17995"/>
                </a:lnTo>
                <a:lnTo>
                  <a:pt x="0" y="36283"/>
                </a:lnTo>
                <a:lnTo>
                  <a:pt x="17995" y="36283"/>
                </a:lnTo>
                <a:lnTo>
                  <a:pt x="17995" y="17995"/>
                </a:lnTo>
                <a:close/>
              </a:path>
              <a:path w="73660" h="73025">
                <a:moveTo>
                  <a:pt x="55577" y="17995"/>
                </a:moveTo>
                <a:lnTo>
                  <a:pt x="36283" y="17995"/>
                </a:lnTo>
                <a:lnTo>
                  <a:pt x="36283" y="36283"/>
                </a:lnTo>
                <a:lnTo>
                  <a:pt x="55577" y="36283"/>
                </a:lnTo>
                <a:lnTo>
                  <a:pt x="55577" y="17995"/>
                </a:lnTo>
                <a:close/>
              </a:path>
              <a:path w="73660" h="73025">
                <a:moveTo>
                  <a:pt x="36283" y="0"/>
                </a:moveTo>
                <a:lnTo>
                  <a:pt x="17995" y="0"/>
                </a:lnTo>
                <a:lnTo>
                  <a:pt x="17995" y="17995"/>
                </a:lnTo>
                <a:lnTo>
                  <a:pt x="36283" y="17995"/>
                </a:lnTo>
                <a:lnTo>
                  <a:pt x="36283" y="0"/>
                </a:lnTo>
                <a:close/>
              </a:path>
              <a:path w="73660" h="73025">
                <a:moveTo>
                  <a:pt x="73499" y="0"/>
                </a:moveTo>
                <a:lnTo>
                  <a:pt x="55577" y="0"/>
                </a:lnTo>
                <a:lnTo>
                  <a:pt x="55577" y="17995"/>
                </a:lnTo>
                <a:lnTo>
                  <a:pt x="73499" y="17995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6173626" y="3497012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0" y="72511"/>
                </a:moveTo>
                <a:lnTo>
                  <a:pt x="73645" y="72511"/>
                </a:lnTo>
                <a:lnTo>
                  <a:pt x="73645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6173626" y="3497012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60" h="73025">
                <a:moveTo>
                  <a:pt x="18361" y="54223"/>
                </a:moveTo>
                <a:lnTo>
                  <a:pt x="0" y="54223"/>
                </a:lnTo>
                <a:lnTo>
                  <a:pt x="0" y="72511"/>
                </a:lnTo>
                <a:lnTo>
                  <a:pt x="18361" y="72511"/>
                </a:lnTo>
                <a:lnTo>
                  <a:pt x="18361" y="54223"/>
                </a:lnTo>
                <a:close/>
              </a:path>
              <a:path w="73660" h="73025">
                <a:moveTo>
                  <a:pt x="54644" y="54223"/>
                </a:moveTo>
                <a:lnTo>
                  <a:pt x="36356" y="54223"/>
                </a:lnTo>
                <a:lnTo>
                  <a:pt x="36356" y="72511"/>
                </a:lnTo>
                <a:lnTo>
                  <a:pt x="54644" y="72511"/>
                </a:lnTo>
                <a:lnTo>
                  <a:pt x="54644" y="54223"/>
                </a:lnTo>
                <a:close/>
              </a:path>
              <a:path w="73660" h="73025">
                <a:moveTo>
                  <a:pt x="36356" y="36283"/>
                </a:moveTo>
                <a:lnTo>
                  <a:pt x="18361" y="36283"/>
                </a:lnTo>
                <a:lnTo>
                  <a:pt x="18361" y="54223"/>
                </a:lnTo>
                <a:lnTo>
                  <a:pt x="36356" y="54223"/>
                </a:lnTo>
                <a:lnTo>
                  <a:pt x="36356" y="36283"/>
                </a:lnTo>
                <a:close/>
              </a:path>
              <a:path w="73660" h="73025">
                <a:moveTo>
                  <a:pt x="73645" y="36283"/>
                </a:moveTo>
                <a:lnTo>
                  <a:pt x="54644" y="36283"/>
                </a:lnTo>
                <a:lnTo>
                  <a:pt x="54644" y="54223"/>
                </a:lnTo>
                <a:lnTo>
                  <a:pt x="73645" y="54223"/>
                </a:lnTo>
                <a:lnTo>
                  <a:pt x="73645" y="36283"/>
                </a:lnTo>
                <a:close/>
              </a:path>
              <a:path w="73660" h="73025">
                <a:moveTo>
                  <a:pt x="18361" y="17995"/>
                </a:moveTo>
                <a:lnTo>
                  <a:pt x="0" y="17995"/>
                </a:lnTo>
                <a:lnTo>
                  <a:pt x="0" y="36283"/>
                </a:lnTo>
                <a:lnTo>
                  <a:pt x="18361" y="36283"/>
                </a:lnTo>
                <a:lnTo>
                  <a:pt x="18361" y="17995"/>
                </a:lnTo>
                <a:close/>
              </a:path>
              <a:path w="73660" h="73025">
                <a:moveTo>
                  <a:pt x="54644" y="17995"/>
                </a:moveTo>
                <a:lnTo>
                  <a:pt x="36356" y="17995"/>
                </a:lnTo>
                <a:lnTo>
                  <a:pt x="36356" y="36283"/>
                </a:lnTo>
                <a:lnTo>
                  <a:pt x="54644" y="36283"/>
                </a:lnTo>
                <a:lnTo>
                  <a:pt x="54644" y="17995"/>
                </a:lnTo>
                <a:close/>
              </a:path>
              <a:path w="73660" h="73025">
                <a:moveTo>
                  <a:pt x="36356" y="0"/>
                </a:moveTo>
                <a:lnTo>
                  <a:pt x="18361" y="0"/>
                </a:lnTo>
                <a:lnTo>
                  <a:pt x="18361" y="17995"/>
                </a:lnTo>
                <a:lnTo>
                  <a:pt x="36356" y="17995"/>
                </a:lnTo>
                <a:lnTo>
                  <a:pt x="36356" y="0"/>
                </a:lnTo>
                <a:close/>
              </a:path>
              <a:path w="73660" h="73025">
                <a:moveTo>
                  <a:pt x="73645" y="0"/>
                </a:moveTo>
                <a:lnTo>
                  <a:pt x="54644" y="0"/>
                </a:lnTo>
                <a:lnTo>
                  <a:pt x="54644" y="17995"/>
                </a:lnTo>
                <a:lnTo>
                  <a:pt x="73645" y="17995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6247272" y="3497012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11"/>
                </a:moveTo>
                <a:lnTo>
                  <a:pt x="72804" y="72511"/>
                </a:lnTo>
                <a:lnTo>
                  <a:pt x="72804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6247272" y="3497012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18288" y="54223"/>
                </a:moveTo>
                <a:lnTo>
                  <a:pt x="0" y="54223"/>
                </a:lnTo>
                <a:lnTo>
                  <a:pt x="0" y="72511"/>
                </a:lnTo>
                <a:lnTo>
                  <a:pt x="18288" y="72511"/>
                </a:lnTo>
                <a:lnTo>
                  <a:pt x="18288" y="54223"/>
                </a:lnTo>
                <a:close/>
              </a:path>
              <a:path w="73025" h="73025">
                <a:moveTo>
                  <a:pt x="54516" y="54223"/>
                </a:moveTo>
                <a:lnTo>
                  <a:pt x="36228" y="54223"/>
                </a:lnTo>
                <a:lnTo>
                  <a:pt x="36228" y="72511"/>
                </a:lnTo>
                <a:lnTo>
                  <a:pt x="54516" y="72511"/>
                </a:lnTo>
                <a:lnTo>
                  <a:pt x="54516" y="54223"/>
                </a:lnTo>
                <a:close/>
              </a:path>
              <a:path w="73025" h="73025">
                <a:moveTo>
                  <a:pt x="36228" y="36283"/>
                </a:moveTo>
                <a:lnTo>
                  <a:pt x="18288" y="36283"/>
                </a:lnTo>
                <a:lnTo>
                  <a:pt x="18288" y="54223"/>
                </a:lnTo>
                <a:lnTo>
                  <a:pt x="36228" y="54223"/>
                </a:lnTo>
                <a:lnTo>
                  <a:pt x="36228" y="36283"/>
                </a:lnTo>
                <a:close/>
              </a:path>
              <a:path w="73025" h="73025">
                <a:moveTo>
                  <a:pt x="72804" y="36283"/>
                </a:moveTo>
                <a:lnTo>
                  <a:pt x="54516" y="36283"/>
                </a:lnTo>
                <a:lnTo>
                  <a:pt x="54516" y="54223"/>
                </a:lnTo>
                <a:lnTo>
                  <a:pt x="72804" y="54223"/>
                </a:lnTo>
                <a:lnTo>
                  <a:pt x="72804" y="36283"/>
                </a:lnTo>
                <a:close/>
              </a:path>
              <a:path w="73025" h="73025">
                <a:moveTo>
                  <a:pt x="18288" y="17995"/>
                </a:moveTo>
                <a:lnTo>
                  <a:pt x="0" y="17995"/>
                </a:lnTo>
                <a:lnTo>
                  <a:pt x="0" y="36283"/>
                </a:lnTo>
                <a:lnTo>
                  <a:pt x="18288" y="36283"/>
                </a:lnTo>
                <a:lnTo>
                  <a:pt x="18288" y="17995"/>
                </a:lnTo>
                <a:close/>
              </a:path>
              <a:path w="73025" h="73025">
                <a:moveTo>
                  <a:pt x="54516" y="17995"/>
                </a:moveTo>
                <a:lnTo>
                  <a:pt x="36228" y="17995"/>
                </a:lnTo>
                <a:lnTo>
                  <a:pt x="36228" y="36283"/>
                </a:lnTo>
                <a:lnTo>
                  <a:pt x="54516" y="36283"/>
                </a:lnTo>
                <a:lnTo>
                  <a:pt x="54516" y="17995"/>
                </a:lnTo>
                <a:close/>
              </a:path>
              <a:path w="73025" h="73025">
                <a:moveTo>
                  <a:pt x="36228" y="0"/>
                </a:moveTo>
                <a:lnTo>
                  <a:pt x="18288" y="0"/>
                </a:lnTo>
                <a:lnTo>
                  <a:pt x="18288" y="17995"/>
                </a:lnTo>
                <a:lnTo>
                  <a:pt x="36228" y="17995"/>
                </a:lnTo>
                <a:lnTo>
                  <a:pt x="36228" y="0"/>
                </a:lnTo>
                <a:close/>
              </a:path>
              <a:path w="73025" h="73025">
                <a:moveTo>
                  <a:pt x="72804" y="0"/>
                </a:moveTo>
                <a:lnTo>
                  <a:pt x="54516" y="0"/>
                </a:lnTo>
                <a:lnTo>
                  <a:pt x="54516" y="17995"/>
                </a:lnTo>
                <a:lnTo>
                  <a:pt x="72804" y="17995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952744" y="3423147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5">
                <a:moveTo>
                  <a:pt x="0" y="73865"/>
                </a:moveTo>
                <a:lnTo>
                  <a:pt x="73865" y="73865"/>
                </a:lnTo>
                <a:lnTo>
                  <a:pt x="73865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952744" y="3423147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5">
                <a:moveTo>
                  <a:pt x="19293" y="54644"/>
                </a:moveTo>
                <a:lnTo>
                  <a:pt x="0" y="54644"/>
                </a:lnTo>
                <a:lnTo>
                  <a:pt x="0" y="73865"/>
                </a:lnTo>
                <a:lnTo>
                  <a:pt x="19293" y="73865"/>
                </a:lnTo>
                <a:lnTo>
                  <a:pt x="19293" y="54644"/>
                </a:lnTo>
                <a:close/>
              </a:path>
              <a:path w="74295" h="74295">
                <a:moveTo>
                  <a:pt x="55577" y="54644"/>
                </a:moveTo>
                <a:lnTo>
                  <a:pt x="37216" y="54644"/>
                </a:lnTo>
                <a:lnTo>
                  <a:pt x="37216" y="73865"/>
                </a:lnTo>
                <a:lnTo>
                  <a:pt x="55577" y="73865"/>
                </a:lnTo>
                <a:lnTo>
                  <a:pt x="55577" y="54644"/>
                </a:lnTo>
                <a:close/>
              </a:path>
              <a:path w="74295" h="74295">
                <a:moveTo>
                  <a:pt x="37216" y="36356"/>
                </a:moveTo>
                <a:lnTo>
                  <a:pt x="19293" y="36356"/>
                </a:lnTo>
                <a:lnTo>
                  <a:pt x="19293" y="54644"/>
                </a:lnTo>
                <a:lnTo>
                  <a:pt x="37216" y="54644"/>
                </a:lnTo>
                <a:lnTo>
                  <a:pt x="37216" y="36356"/>
                </a:lnTo>
                <a:close/>
              </a:path>
              <a:path w="74295" h="74295">
                <a:moveTo>
                  <a:pt x="73865" y="36356"/>
                </a:moveTo>
                <a:lnTo>
                  <a:pt x="55577" y="36356"/>
                </a:lnTo>
                <a:lnTo>
                  <a:pt x="55577" y="54644"/>
                </a:lnTo>
                <a:lnTo>
                  <a:pt x="73865" y="54644"/>
                </a:lnTo>
                <a:lnTo>
                  <a:pt x="73865" y="36356"/>
                </a:lnTo>
                <a:close/>
              </a:path>
              <a:path w="74295" h="74295">
                <a:moveTo>
                  <a:pt x="19293" y="18288"/>
                </a:moveTo>
                <a:lnTo>
                  <a:pt x="0" y="18288"/>
                </a:lnTo>
                <a:lnTo>
                  <a:pt x="0" y="36356"/>
                </a:lnTo>
                <a:lnTo>
                  <a:pt x="19293" y="36356"/>
                </a:lnTo>
                <a:lnTo>
                  <a:pt x="19293" y="18288"/>
                </a:lnTo>
                <a:close/>
              </a:path>
              <a:path w="74295" h="74295">
                <a:moveTo>
                  <a:pt x="55577" y="18288"/>
                </a:moveTo>
                <a:lnTo>
                  <a:pt x="37216" y="18288"/>
                </a:lnTo>
                <a:lnTo>
                  <a:pt x="37216" y="36356"/>
                </a:lnTo>
                <a:lnTo>
                  <a:pt x="55577" y="36356"/>
                </a:lnTo>
                <a:lnTo>
                  <a:pt x="55577" y="18288"/>
                </a:lnTo>
                <a:close/>
              </a:path>
              <a:path w="74295" h="74295">
                <a:moveTo>
                  <a:pt x="37216" y="0"/>
                </a:moveTo>
                <a:lnTo>
                  <a:pt x="19293" y="0"/>
                </a:lnTo>
                <a:lnTo>
                  <a:pt x="19293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4295" h="74295">
                <a:moveTo>
                  <a:pt x="73865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865" y="1828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6026609" y="3423147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0" y="73865"/>
                </a:moveTo>
                <a:lnTo>
                  <a:pt x="73517" y="73865"/>
                </a:lnTo>
                <a:lnTo>
                  <a:pt x="73517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6026609" y="3423147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17995" y="54644"/>
                </a:moveTo>
                <a:lnTo>
                  <a:pt x="0" y="54644"/>
                </a:lnTo>
                <a:lnTo>
                  <a:pt x="0" y="73865"/>
                </a:lnTo>
                <a:lnTo>
                  <a:pt x="17995" y="73865"/>
                </a:lnTo>
                <a:lnTo>
                  <a:pt x="17995" y="54644"/>
                </a:lnTo>
                <a:close/>
              </a:path>
              <a:path w="73660" h="74295">
                <a:moveTo>
                  <a:pt x="55229" y="54644"/>
                </a:moveTo>
                <a:lnTo>
                  <a:pt x="37216" y="54644"/>
                </a:lnTo>
                <a:lnTo>
                  <a:pt x="37216" y="73865"/>
                </a:lnTo>
                <a:lnTo>
                  <a:pt x="55229" y="73865"/>
                </a:lnTo>
                <a:lnTo>
                  <a:pt x="55229" y="54644"/>
                </a:lnTo>
                <a:close/>
              </a:path>
              <a:path w="73660" h="74295">
                <a:moveTo>
                  <a:pt x="37216" y="36356"/>
                </a:moveTo>
                <a:lnTo>
                  <a:pt x="17995" y="36356"/>
                </a:lnTo>
                <a:lnTo>
                  <a:pt x="17995" y="54644"/>
                </a:lnTo>
                <a:lnTo>
                  <a:pt x="37216" y="54644"/>
                </a:lnTo>
                <a:lnTo>
                  <a:pt x="37216" y="36356"/>
                </a:lnTo>
                <a:close/>
              </a:path>
              <a:path w="73660" h="74295">
                <a:moveTo>
                  <a:pt x="73517" y="36356"/>
                </a:moveTo>
                <a:lnTo>
                  <a:pt x="55229" y="36356"/>
                </a:lnTo>
                <a:lnTo>
                  <a:pt x="55229" y="54644"/>
                </a:lnTo>
                <a:lnTo>
                  <a:pt x="73517" y="54644"/>
                </a:lnTo>
                <a:lnTo>
                  <a:pt x="73517" y="36356"/>
                </a:lnTo>
                <a:close/>
              </a:path>
              <a:path w="73660" h="74295">
                <a:moveTo>
                  <a:pt x="17995" y="18288"/>
                </a:moveTo>
                <a:lnTo>
                  <a:pt x="0" y="18288"/>
                </a:lnTo>
                <a:lnTo>
                  <a:pt x="0" y="36356"/>
                </a:lnTo>
                <a:lnTo>
                  <a:pt x="17995" y="36356"/>
                </a:lnTo>
                <a:lnTo>
                  <a:pt x="17995" y="18288"/>
                </a:lnTo>
                <a:close/>
              </a:path>
              <a:path w="73660" h="74295">
                <a:moveTo>
                  <a:pt x="55229" y="18288"/>
                </a:moveTo>
                <a:lnTo>
                  <a:pt x="37216" y="18288"/>
                </a:lnTo>
                <a:lnTo>
                  <a:pt x="37216" y="36356"/>
                </a:lnTo>
                <a:lnTo>
                  <a:pt x="55229" y="36356"/>
                </a:lnTo>
                <a:lnTo>
                  <a:pt x="55229" y="18288"/>
                </a:lnTo>
                <a:close/>
              </a:path>
              <a:path w="73660" h="74295">
                <a:moveTo>
                  <a:pt x="37216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3660" h="74295">
                <a:moveTo>
                  <a:pt x="73517" y="0"/>
                </a:moveTo>
                <a:lnTo>
                  <a:pt x="55229" y="0"/>
                </a:lnTo>
                <a:lnTo>
                  <a:pt x="55229" y="18288"/>
                </a:lnTo>
                <a:lnTo>
                  <a:pt x="73517" y="1828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6100127" y="3423147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0" y="73865"/>
                </a:moveTo>
                <a:lnTo>
                  <a:pt x="73499" y="73865"/>
                </a:lnTo>
                <a:lnTo>
                  <a:pt x="73499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6100127" y="3423147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17995" y="54644"/>
                </a:moveTo>
                <a:lnTo>
                  <a:pt x="0" y="54644"/>
                </a:lnTo>
                <a:lnTo>
                  <a:pt x="0" y="73865"/>
                </a:lnTo>
                <a:lnTo>
                  <a:pt x="17995" y="73865"/>
                </a:lnTo>
                <a:lnTo>
                  <a:pt x="17995" y="54644"/>
                </a:lnTo>
                <a:close/>
              </a:path>
              <a:path w="73660" h="74295">
                <a:moveTo>
                  <a:pt x="55577" y="54644"/>
                </a:moveTo>
                <a:lnTo>
                  <a:pt x="36283" y="54644"/>
                </a:lnTo>
                <a:lnTo>
                  <a:pt x="36283" y="73865"/>
                </a:lnTo>
                <a:lnTo>
                  <a:pt x="55577" y="73865"/>
                </a:lnTo>
                <a:lnTo>
                  <a:pt x="55577" y="54644"/>
                </a:lnTo>
                <a:close/>
              </a:path>
              <a:path w="73660" h="74295">
                <a:moveTo>
                  <a:pt x="36283" y="36356"/>
                </a:moveTo>
                <a:lnTo>
                  <a:pt x="17995" y="36356"/>
                </a:lnTo>
                <a:lnTo>
                  <a:pt x="17995" y="54644"/>
                </a:lnTo>
                <a:lnTo>
                  <a:pt x="36283" y="54644"/>
                </a:lnTo>
                <a:lnTo>
                  <a:pt x="36283" y="36356"/>
                </a:lnTo>
                <a:close/>
              </a:path>
              <a:path w="73660" h="74295">
                <a:moveTo>
                  <a:pt x="73499" y="36356"/>
                </a:moveTo>
                <a:lnTo>
                  <a:pt x="55577" y="36356"/>
                </a:lnTo>
                <a:lnTo>
                  <a:pt x="55577" y="54644"/>
                </a:lnTo>
                <a:lnTo>
                  <a:pt x="73499" y="54644"/>
                </a:lnTo>
                <a:lnTo>
                  <a:pt x="73499" y="36356"/>
                </a:lnTo>
                <a:close/>
              </a:path>
              <a:path w="73660" h="74295">
                <a:moveTo>
                  <a:pt x="17995" y="18288"/>
                </a:moveTo>
                <a:lnTo>
                  <a:pt x="0" y="18288"/>
                </a:lnTo>
                <a:lnTo>
                  <a:pt x="0" y="36356"/>
                </a:lnTo>
                <a:lnTo>
                  <a:pt x="17995" y="36356"/>
                </a:lnTo>
                <a:lnTo>
                  <a:pt x="17995" y="18288"/>
                </a:lnTo>
                <a:close/>
              </a:path>
              <a:path w="73660" h="74295">
                <a:moveTo>
                  <a:pt x="55577" y="18288"/>
                </a:moveTo>
                <a:lnTo>
                  <a:pt x="36283" y="18288"/>
                </a:lnTo>
                <a:lnTo>
                  <a:pt x="36283" y="36356"/>
                </a:lnTo>
                <a:lnTo>
                  <a:pt x="55577" y="36356"/>
                </a:lnTo>
                <a:lnTo>
                  <a:pt x="55577" y="18288"/>
                </a:lnTo>
                <a:close/>
              </a:path>
              <a:path w="73660" h="74295">
                <a:moveTo>
                  <a:pt x="36283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6283" y="18288"/>
                </a:lnTo>
                <a:lnTo>
                  <a:pt x="36283" y="0"/>
                </a:lnTo>
                <a:close/>
              </a:path>
              <a:path w="73660" h="74295">
                <a:moveTo>
                  <a:pt x="73499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499" y="1828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6173626" y="3423147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0" y="73865"/>
                </a:moveTo>
                <a:lnTo>
                  <a:pt x="73645" y="73865"/>
                </a:lnTo>
                <a:lnTo>
                  <a:pt x="73645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6173626" y="3423147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60" h="74295">
                <a:moveTo>
                  <a:pt x="18361" y="54644"/>
                </a:moveTo>
                <a:lnTo>
                  <a:pt x="0" y="54644"/>
                </a:lnTo>
                <a:lnTo>
                  <a:pt x="0" y="73865"/>
                </a:lnTo>
                <a:lnTo>
                  <a:pt x="18361" y="73865"/>
                </a:lnTo>
                <a:lnTo>
                  <a:pt x="18361" y="54644"/>
                </a:lnTo>
                <a:close/>
              </a:path>
              <a:path w="73660" h="74295">
                <a:moveTo>
                  <a:pt x="54644" y="54644"/>
                </a:moveTo>
                <a:lnTo>
                  <a:pt x="36356" y="54644"/>
                </a:lnTo>
                <a:lnTo>
                  <a:pt x="36356" y="73865"/>
                </a:lnTo>
                <a:lnTo>
                  <a:pt x="54644" y="73865"/>
                </a:lnTo>
                <a:lnTo>
                  <a:pt x="54644" y="54644"/>
                </a:lnTo>
                <a:close/>
              </a:path>
              <a:path w="73660" h="74295">
                <a:moveTo>
                  <a:pt x="36356" y="36356"/>
                </a:moveTo>
                <a:lnTo>
                  <a:pt x="18361" y="36356"/>
                </a:lnTo>
                <a:lnTo>
                  <a:pt x="18361" y="54644"/>
                </a:lnTo>
                <a:lnTo>
                  <a:pt x="36356" y="54644"/>
                </a:lnTo>
                <a:lnTo>
                  <a:pt x="36356" y="36356"/>
                </a:lnTo>
                <a:close/>
              </a:path>
              <a:path w="73660" h="74295">
                <a:moveTo>
                  <a:pt x="73645" y="36356"/>
                </a:moveTo>
                <a:lnTo>
                  <a:pt x="54644" y="36356"/>
                </a:lnTo>
                <a:lnTo>
                  <a:pt x="54644" y="54644"/>
                </a:lnTo>
                <a:lnTo>
                  <a:pt x="73645" y="54644"/>
                </a:lnTo>
                <a:lnTo>
                  <a:pt x="73645" y="36356"/>
                </a:lnTo>
                <a:close/>
              </a:path>
              <a:path w="73660" h="74295">
                <a:moveTo>
                  <a:pt x="18361" y="18288"/>
                </a:moveTo>
                <a:lnTo>
                  <a:pt x="0" y="18288"/>
                </a:lnTo>
                <a:lnTo>
                  <a:pt x="0" y="36356"/>
                </a:lnTo>
                <a:lnTo>
                  <a:pt x="18361" y="36356"/>
                </a:lnTo>
                <a:lnTo>
                  <a:pt x="18361" y="18288"/>
                </a:lnTo>
                <a:close/>
              </a:path>
              <a:path w="73660" h="74295">
                <a:moveTo>
                  <a:pt x="54644" y="18288"/>
                </a:moveTo>
                <a:lnTo>
                  <a:pt x="36356" y="18288"/>
                </a:lnTo>
                <a:lnTo>
                  <a:pt x="36356" y="36356"/>
                </a:lnTo>
                <a:lnTo>
                  <a:pt x="54644" y="36356"/>
                </a:lnTo>
                <a:lnTo>
                  <a:pt x="54644" y="18288"/>
                </a:lnTo>
                <a:close/>
              </a:path>
              <a:path w="73660" h="74295">
                <a:moveTo>
                  <a:pt x="36356" y="0"/>
                </a:moveTo>
                <a:lnTo>
                  <a:pt x="18361" y="0"/>
                </a:lnTo>
                <a:lnTo>
                  <a:pt x="18361" y="18288"/>
                </a:lnTo>
                <a:lnTo>
                  <a:pt x="36356" y="18288"/>
                </a:lnTo>
                <a:lnTo>
                  <a:pt x="36356" y="0"/>
                </a:lnTo>
                <a:close/>
              </a:path>
              <a:path w="73660" h="74295">
                <a:moveTo>
                  <a:pt x="73645" y="0"/>
                </a:moveTo>
                <a:lnTo>
                  <a:pt x="54644" y="0"/>
                </a:lnTo>
                <a:lnTo>
                  <a:pt x="54644" y="18288"/>
                </a:lnTo>
                <a:lnTo>
                  <a:pt x="73645" y="1828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6247272" y="3423147"/>
            <a:ext cx="73025" cy="74295"/>
          </a:xfrm>
          <a:custGeom>
            <a:avLst/>
            <a:gdLst/>
            <a:ahLst/>
            <a:cxnLst/>
            <a:rect l="l" t="t" r="r" b="b"/>
            <a:pathLst>
              <a:path w="73025" h="74295">
                <a:moveTo>
                  <a:pt x="0" y="73865"/>
                </a:moveTo>
                <a:lnTo>
                  <a:pt x="72804" y="73865"/>
                </a:lnTo>
                <a:lnTo>
                  <a:pt x="72804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6247272" y="3423147"/>
            <a:ext cx="73025" cy="74295"/>
          </a:xfrm>
          <a:custGeom>
            <a:avLst/>
            <a:gdLst/>
            <a:ahLst/>
            <a:cxnLst/>
            <a:rect l="l" t="t" r="r" b="b"/>
            <a:pathLst>
              <a:path w="73025" h="74295">
                <a:moveTo>
                  <a:pt x="18288" y="54644"/>
                </a:moveTo>
                <a:lnTo>
                  <a:pt x="0" y="54644"/>
                </a:lnTo>
                <a:lnTo>
                  <a:pt x="0" y="73865"/>
                </a:lnTo>
                <a:lnTo>
                  <a:pt x="18288" y="73865"/>
                </a:lnTo>
                <a:lnTo>
                  <a:pt x="18288" y="54644"/>
                </a:lnTo>
                <a:close/>
              </a:path>
              <a:path w="73025" h="74295">
                <a:moveTo>
                  <a:pt x="54516" y="54644"/>
                </a:moveTo>
                <a:lnTo>
                  <a:pt x="36228" y="54644"/>
                </a:lnTo>
                <a:lnTo>
                  <a:pt x="36228" y="73865"/>
                </a:lnTo>
                <a:lnTo>
                  <a:pt x="54516" y="73865"/>
                </a:lnTo>
                <a:lnTo>
                  <a:pt x="54516" y="54644"/>
                </a:lnTo>
                <a:close/>
              </a:path>
              <a:path w="73025" h="74295">
                <a:moveTo>
                  <a:pt x="36228" y="36356"/>
                </a:moveTo>
                <a:lnTo>
                  <a:pt x="18288" y="36356"/>
                </a:lnTo>
                <a:lnTo>
                  <a:pt x="18288" y="54644"/>
                </a:lnTo>
                <a:lnTo>
                  <a:pt x="36228" y="54644"/>
                </a:lnTo>
                <a:lnTo>
                  <a:pt x="36228" y="36356"/>
                </a:lnTo>
                <a:close/>
              </a:path>
              <a:path w="73025" h="74295">
                <a:moveTo>
                  <a:pt x="72804" y="36356"/>
                </a:moveTo>
                <a:lnTo>
                  <a:pt x="54516" y="36356"/>
                </a:lnTo>
                <a:lnTo>
                  <a:pt x="54516" y="54644"/>
                </a:lnTo>
                <a:lnTo>
                  <a:pt x="72804" y="54644"/>
                </a:lnTo>
                <a:lnTo>
                  <a:pt x="72804" y="36356"/>
                </a:lnTo>
                <a:close/>
              </a:path>
              <a:path w="73025" h="74295">
                <a:moveTo>
                  <a:pt x="18288" y="18288"/>
                </a:moveTo>
                <a:lnTo>
                  <a:pt x="0" y="18288"/>
                </a:lnTo>
                <a:lnTo>
                  <a:pt x="0" y="36356"/>
                </a:lnTo>
                <a:lnTo>
                  <a:pt x="18288" y="36356"/>
                </a:lnTo>
                <a:lnTo>
                  <a:pt x="18288" y="18288"/>
                </a:lnTo>
                <a:close/>
              </a:path>
              <a:path w="73025" h="74295">
                <a:moveTo>
                  <a:pt x="54516" y="18288"/>
                </a:moveTo>
                <a:lnTo>
                  <a:pt x="36228" y="18288"/>
                </a:lnTo>
                <a:lnTo>
                  <a:pt x="36228" y="36356"/>
                </a:lnTo>
                <a:lnTo>
                  <a:pt x="54516" y="36356"/>
                </a:lnTo>
                <a:lnTo>
                  <a:pt x="54516" y="18288"/>
                </a:lnTo>
                <a:close/>
              </a:path>
              <a:path w="73025" h="74295">
                <a:moveTo>
                  <a:pt x="36228" y="0"/>
                </a:moveTo>
                <a:lnTo>
                  <a:pt x="18288" y="0"/>
                </a:lnTo>
                <a:lnTo>
                  <a:pt x="18288" y="18288"/>
                </a:lnTo>
                <a:lnTo>
                  <a:pt x="36228" y="18288"/>
                </a:lnTo>
                <a:lnTo>
                  <a:pt x="36228" y="0"/>
                </a:lnTo>
                <a:close/>
              </a:path>
              <a:path w="73025" h="74295">
                <a:moveTo>
                  <a:pt x="72804" y="0"/>
                </a:moveTo>
                <a:lnTo>
                  <a:pt x="54516" y="0"/>
                </a:lnTo>
                <a:lnTo>
                  <a:pt x="54516" y="18288"/>
                </a:lnTo>
                <a:lnTo>
                  <a:pt x="72804" y="1828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5952744" y="3349702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5952744" y="3349702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504"/>
                </a:moveTo>
                <a:lnTo>
                  <a:pt x="0" y="55504"/>
                </a:lnTo>
                <a:lnTo>
                  <a:pt x="0" y="73444"/>
                </a:lnTo>
                <a:lnTo>
                  <a:pt x="19293" y="73444"/>
                </a:lnTo>
                <a:lnTo>
                  <a:pt x="19293" y="55504"/>
                </a:lnTo>
                <a:close/>
              </a:path>
              <a:path w="74295" h="73660">
                <a:moveTo>
                  <a:pt x="55577" y="55504"/>
                </a:moveTo>
                <a:lnTo>
                  <a:pt x="37216" y="55504"/>
                </a:lnTo>
                <a:lnTo>
                  <a:pt x="37216" y="73444"/>
                </a:lnTo>
                <a:lnTo>
                  <a:pt x="55577" y="73444"/>
                </a:lnTo>
                <a:lnTo>
                  <a:pt x="55577" y="55504"/>
                </a:lnTo>
                <a:close/>
              </a:path>
              <a:path w="74295" h="73660">
                <a:moveTo>
                  <a:pt x="37216" y="36228"/>
                </a:moveTo>
                <a:lnTo>
                  <a:pt x="19293" y="36228"/>
                </a:lnTo>
                <a:lnTo>
                  <a:pt x="19293" y="55504"/>
                </a:lnTo>
                <a:lnTo>
                  <a:pt x="37216" y="55504"/>
                </a:lnTo>
                <a:lnTo>
                  <a:pt x="37216" y="36228"/>
                </a:lnTo>
                <a:close/>
              </a:path>
              <a:path w="74295" h="73660">
                <a:moveTo>
                  <a:pt x="73865" y="36228"/>
                </a:moveTo>
                <a:lnTo>
                  <a:pt x="55577" y="36228"/>
                </a:lnTo>
                <a:lnTo>
                  <a:pt x="55577" y="55504"/>
                </a:lnTo>
                <a:lnTo>
                  <a:pt x="73865" y="55504"/>
                </a:lnTo>
                <a:lnTo>
                  <a:pt x="73865" y="36228"/>
                </a:lnTo>
                <a:close/>
              </a:path>
              <a:path w="74295" h="73660">
                <a:moveTo>
                  <a:pt x="19293" y="18288"/>
                </a:moveTo>
                <a:lnTo>
                  <a:pt x="0" y="18288"/>
                </a:lnTo>
                <a:lnTo>
                  <a:pt x="0" y="36228"/>
                </a:lnTo>
                <a:lnTo>
                  <a:pt x="19293" y="36228"/>
                </a:lnTo>
                <a:lnTo>
                  <a:pt x="19293" y="18288"/>
                </a:lnTo>
                <a:close/>
              </a:path>
              <a:path w="74295" h="73660">
                <a:moveTo>
                  <a:pt x="55577" y="18288"/>
                </a:moveTo>
                <a:lnTo>
                  <a:pt x="37216" y="18288"/>
                </a:lnTo>
                <a:lnTo>
                  <a:pt x="37216" y="36228"/>
                </a:lnTo>
                <a:lnTo>
                  <a:pt x="55577" y="36228"/>
                </a:lnTo>
                <a:lnTo>
                  <a:pt x="55577" y="18288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865" y="1828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6026609" y="334970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517" y="73444"/>
                </a:lnTo>
                <a:lnTo>
                  <a:pt x="73517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6026609" y="334970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04"/>
                </a:moveTo>
                <a:lnTo>
                  <a:pt x="0" y="55504"/>
                </a:lnTo>
                <a:lnTo>
                  <a:pt x="0" y="73444"/>
                </a:lnTo>
                <a:lnTo>
                  <a:pt x="17995" y="73444"/>
                </a:lnTo>
                <a:lnTo>
                  <a:pt x="17995" y="55504"/>
                </a:lnTo>
                <a:close/>
              </a:path>
              <a:path w="73660" h="73660">
                <a:moveTo>
                  <a:pt x="55229" y="55504"/>
                </a:moveTo>
                <a:lnTo>
                  <a:pt x="37216" y="55504"/>
                </a:lnTo>
                <a:lnTo>
                  <a:pt x="37216" y="73444"/>
                </a:lnTo>
                <a:lnTo>
                  <a:pt x="55229" y="73444"/>
                </a:lnTo>
                <a:lnTo>
                  <a:pt x="55229" y="55504"/>
                </a:lnTo>
                <a:close/>
              </a:path>
              <a:path w="73660" h="73660">
                <a:moveTo>
                  <a:pt x="37216" y="36228"/>
                </a:moveTo>
                <a:lnTo>
                  <a:pt x="17995" y="36228"/>
                </a:lnTo>
                <a:lnTo>
                  <a:pt x="17995" y="55504"/>
                </a:lnTo>
                <a:lnTo>
                  <a:pt x="37216" y="55504"/>
                </a:lnTo>
                <a:lnTo>
                  <a:pt x="37216" y="36228"/>
                </a:lnTo>
                <a:close/>
              </a:path>
              <a:path w="73660" h="73660">
                <a:moveTo>
                  <a:pt x="73517" y="36228"/>
                </a:moveTo>
                <a:lnTo>
                  <a:pt x="55229" y="36228"/>
                </a:lnTo>
                <a:lnTo>
                  <a:pt x="55229" y="55504"/>
                </a:lnTo>
                <a:lnTo>
                  <a:pt x="73517" y="55504"/>
                </a:lnTo>
                <a:lnTo>
                  <a:pt x="73517" y="36228"/>
                </a:lnTo>
                <a:close/>
              </a:path>
              <a:path w="73660" h="73660">
                <a:moveTo>
                  <a:pt x="17995" y="18288"/>
                </a:moveTo>
                <a:lnTo>
                  <a:pt x="0" y="18288"/>
                </a:lnTo>
                <a:lnTo>
                  <a:pt x="0" y="36228"/>
                </a:lnTo>
                <a:lnTo>
                  <a:pt x="17995" y="36228"/>
                </a:lnTo>
                <a:lnTo>
                  <a:pt x="17995" y="18288"/>
                </a:lnTo>
                <a:close/>
              </a:path>
              <a:path w="73660" h="73660">
                <a:moveTo>
                  <a:pt x="55229" y="18288"/>
                </a:moveTo>
                <a:lnTo>
                  <a:pt x="37216" y="18288"/>
                </a:lnTo>
                <a:lnTo>
                  <a:pt x="37216" y="36228"/>
                </a:lnTo>
                <a:lnTo>
                  <a:pt x="55229" y="36228"/>
                </a:lnTo>
                <a:lnTo>
                  <a:pt x="55229" y="18288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7216" y="18288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8288"/>
                </a:lnTo>
                <a:lnTo>
                  <a:pt x="73517" y="1828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6100127" y="334970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6100127" y="334970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04"/>
                </a:moveTo>
                <a:lnTo>
                  <a:pt x="0" y="55504"/>
                </a:lnTo>
                <a:lnTo>
                  <a:pt x="0" y="73444"/>
                </a:lnTo>
                <a:lnTo>
                  <a:pt x="17995" y="73444"/>
                </a:lnTo>
                <a:lnTo>
                  <a:pt x="17995" y="55504"/>
                </a:lnTo>
                <a:close/>
              </a:path>
              <a:path w="73660" h="73660">
                <a:moveTo>
                  <a:pt x="55577" y="55504"/>
                </a:moveTo>
                <a:lnTo>
                  <a:pt x="36283" y="55504"/>
                </a:lnTo>
                <a:lnTo>
                  <a:pt x="36283" y="73444"/>
                </a:lnTo>
                <a:lnTo>
                  <a:pt x="55577" y="73444"/>
                </a:lnTo>
                <a:lnTo>
                  <a:pt x="55577" y="55504"/>
                </a:lnTo>
                <a:close/>
              </a:path>
              <a:path w="73660" h="73660">
                <a:moveTo>
                  <a:pt x="36283" y="36228"/>
                </a:moveTo>
                <a:lnTo>
                  <a:pt x="17995" y="36228"/>
                </a:lnTo>
                <a:lnTo>
                  <a:pt x="17995" y="55504"/>
                </a:lnTo>
                <a:lnTo>
                  <a:pt x="36283" y="55504"/>
                </a:lnTo>
                <a:lnTo>
                  <a:pt x="36283" y="36228"/>
                </a:lnTo>
                <a:close/>
              </a:path>
              <a:path w="73660" h="73660">
                <a:moveTo>
                  <a:pt x="73499" y="36228"/>
                </a:moveTo>
                <a:lnTo>
                  <a:pt x="55577" y="36228"/>
                </a:lnTo>
                <a:lnTo>
                  <a:pt x="55577" y="55504"/>
                </a:lnTo>
                <a:lnTo>
                  <a:pt x="73499" y="55504"/>
                </a:lnTo>
                <a:lnTo>
                  <a:pt x="73499" y="36228"/>
                </a:lnTo>
                <a:close/>
              </a:path>
              <a:path w="73660" h="73660">
                <a:moveTo>
                  <a:pt x="17995" y="18288"/>
                </a:moveTo>
                <a:lnTo>
                  <a:pt x="0" y="18288"/>
                </a:lnTo>
                <a:lnTo>
                  <a:pt x="0" y="36228"/>
                </a:lnTo>
                <a:lnTo>
                  <a:pt x="17995" y="36228"/>
                </a:lnTo>
                <a:lnTo>
                  <a:pt x="17995" y="18288"/>
                </a:lnTo>
                <a:close/>
              </a:path>
              <a:path w="73660" h="73660">
                <a:moveTo>
                  <a:pt x="55577" y="18288"/>
                </a:moveTo>
                <a:lnTo>
                  <a:pt x="36283" y="18288"/>
                </a:lnTo>
                <a:lnTo>
                  <a:pt x="36283" y="36228"/>
                </a:lnTo>
                <a:lnTo>
                  <a:pt x="55577" y="36228"/>
                </a:lnTo>
                <a:lnTo>
                  <a:pt x="55577" y="18288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8288"/>
                </a:lnTo>
                <a:lnTo>
                  <a:pt x="36283" y="18288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8288"/>
                </a:lnTo>
                <a:lnTo>
                  <a:pt x="73499" y="1828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6173626" y="334970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645" y="73444"/>
                </a:lnTo>
                <a:lnTo>
                  <a:pt x="7364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6173626" y="334970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504"/>
                </a:moveTo>
                <a:lnTo>
                  <a:pt x="0" y="55504"/>
                </a:lnTo>
                <a:lnTo>
                  <a:pt x="0" y="73444"/>
                </a:lnTo>
                <a:lnTo>
                  <a:pt x="18361" y="73444"/>
                </a:lnTo>
                <a:lnTo>
                  <a:pt x="18361" y="55504"/>
                </a:lnTo>
                <a:close/>
              </a:path>
              <a:path w="73660" h="73660">
                <a:moveTo>
                  <a:pt x="54644" y="55504"/>
                </a:moveTo>
                <a:lnTo>
                  <a:pt x="36356" y="55504"/>
                </a:lnTo>
                <a:lnTo>
                  <a:pt x="36356" y="73444"/>
                </a:lnTo>
                <a:lnTo>
                  <a:pt x="54644" y="73444"/>
                </a:lnTo>
                <a:lnTo>
                  <a:pt x="54644" y="55504"/>
                </a:lnTo>
                <a:close/>
              </a:path>
              <a:path w="73660" h="73660">
                <a:moveTo>
                  <a:pt x="36356" y="36228"/>
                </a:moveTo>
                <a:lnTo>
                  <a:pt x="18361" y="36228"/>
                </a:lnTo>
                <a:lnTo>
                  <a:pt x="18361" y="55504"/>
                </a:lnTo>
                <a:lnTo>
                  <a:pt x="36356" y="55504"/>
                </a:lnTo>
                <a:lnTo>
                  <a:pt x="36356" y="36228"/>
                </a:lnTo>
                <a:close/>
              </a:path>
              <a:path w="73660" h="73660">
                <a:moveTo>
                  <a:pt x="73645" y="36228"/>
                </a:moveTo>
                <a:lnTo>
                  <a:pt x="54644" y="36228"/>
                </a:lnTo>
                <a:lnTo>
                  <a:pt x="54644" y="55504"/>
                </a:lnTo>
                <a:lnTo>
                  <a:pt x="73645" y="55504"/>
                </a:lnTo>
                <a:lnTo>
                  <a:pt x="73645" y="36228"/>
                </a:lnTo>
                <a:close/>
              </a:path>
              <a:path w="73660" h="73660">
                <a:moveTo>
                  <a:pt x="18361" y="18288"/>
                </a:moveTo>
                <a:lnTo>
                  <a:pt x="0" y="18288"/>
                </a:lnTo>
                <a:lnTo>
                  <a:pt x="0" y="36228"/>
                </a:lnTo>
                <a:lnTo>
                  <a:pt x="18361" y="36228"/>
                </a:lnTo>
                <a:lnTo>
                  <a:pt x="18361" y="18288"/>
                </a:lnTo>
                <a:close/>
              </a:path>
              <a:path w="73660" h="73660">
                <a:moveTo>
                  <a:pt x="54644" y="18288"/>
                </a:moveTo>
                <a:lnTo>
                  <a:pt x="36356" y="18288"/>
                </a:lnTo>
                <a:lnTo>
                  <a:pt x="36356" y="36228"/>
                </a:lnTo>
                <a:lnTo>
                  <a:pt x="54644" y="36228"/>
                </a:lnTo>
                <a:lnTo>
                  <a:pt x="54644" y="18288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8288"/>
                </a:lnTo>
                <a:lnTo>
                  <a:pt x="36356" y="18288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8288"/>
                </a:lnTo>
                <a:lnTo>
                  <a:pt x="73645" y="1828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247272" y="3349702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804" y="73444"/>
                </a:lnTo>
                <a:lnTo>
                  <a:pt x="7280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6247272" y="3349702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504"/>
                </a:moveTo>
                <a:lnTo>
                  <a:pt x="0" y="55504"/>
                </a:lnTo>
                <a:lnTo>
                  <a:pt x="0" y="73444"/>
                </a:lnTo>
                <a:lnTo>
                  <a:pt x="18288" y="73444"/>
                </a:lnTo>
                <a:lnTo>
                  <a:pt x="18288" y="55504"/>
                </a:lnTo>
                <a:close/>
              </a:path>
              <a:path w="73025" h="73660">
                <a:moveTo>
                  <a:pt x="54516" y="55504"/>
                </a:moveTo>
                <a:lnTo>
                  <a:pt x="36228" y="55504"/>
                </a:lnTo>
                <a:lnTo>
                  <a:pt x="36228" y="73444"/>
                </a:lnTo>
                <a:lnTo>
                  <a:pt x="54516" y="73444"/>
                </a:lnTo>
                <a:lnTo>
                  <a:pt x="54516" y="55504"/>
                </a:lnTo>
                <a:close/>
              </a:path>
              <a:path w="73025" h="73660">
                <a:moveTo>
                  <a:pt x="36228" y="36228"/>
                </a:moveTo>
                <a:lnTo>
                  <a:pt x="18288" y="36228"/>
                </a:lnTo>
                <a:lnTo>
                  <a:pt x="18288" y="55504"/>
                </a:lnTo>
                <a:lnTo>
                  <a:pt x="36228" y="55504"/>
                </a:lnTo>
                <a:lnTo>
                  <a:pt x="36228" y="36228"/>
                </a:lnTo>
                <a:close/>
              </a:path>
              <a:path w="73025" h="73660">
                <a:moveTo>
                  <a:pt x="72804" y="36228"/>
                </a:moveTo>
                <a:lnTo>
                  <a:pt x="54516" y="36228"/>
                </a:lnTo>
                <a:lnTo>
                  <a:pt x="54516" y="55504"/>
                </a:lnTo>
                <a:lnTo>
                  <a:pt x="72804" y="55504"/>
                </a:lnTo>
                <a:lnTo>
                  <a:pt x="72804" y="36228"/>
                </a:lnTo>
                <a:close/>
              </a:path>
              <a:path w="73025" h="73660">
                <a:moveTo>
                  <a:pt x="18288" y="18288"/>
                </a:moveTo>
                <a:lnTo>
                  <a:pt x="0" y="18288"/>
                </a:lnTo>
                <a:lnTo>
                  <a:pt x="0" y="36228"/>
                </a:lnTo>
                <a:lnTo>
                  <a:pt x="18288" y="36228"/>
                </a:lnTo>
                <a:lnTo>
                  <a:pt x="18288" y="18288"/>
                </a:lnTo>
                <a:close/>
              </a:path>
              <a:path w="73025" h="73660">
                <a:moveTo>
                  <a:pt x="54516" y="18288"/>
                </a:moveTo>
                <a:lnTo>
                  <a:pt x="36228" y="18288"/>
                </a:lnTo>
                <a:lnTo>
                  <a:pt x="36228" y="36228"/>
                </a:lnTo>
                <a:lnTo>
                  <a:pt x="54516" y="36228"/>
                </a:lnTo>
                <a:lnTo>
                  <a:pt x="54516" y="18288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8288"/>
                </a:lnTo>
                <a:lnTo>
                  <a:pt x="36228" y="18288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8288"/>
                </a:lnTo>
                <a:lnTo>
                  <a:pt x="72804" y="1828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5952744" y="3276130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72"/>
                </a:moveTo>
                <a:lnTo>
                  <a:pt x="73865" y="73572"/>
                </a:lnTo>
                <a:lnTo>
                  <a:pt x="7386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5952744" y="3276130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577"/>
                </a:moveTo>
                <a:lnTo>
                  <a:pt x="0" y="55577"/>
                </a:lnTo>
                <a:lnTo>
                  <a:pt x="0" y="73572"/>
                </a:lnTo>
                <a:lnTo>
                  <a:pt x="19293" y="73572"/>
                </a:lnTo>
                <a:lnTo>
                  <a:pt x="19293" y="55577"/>
                </a:lnTo>
                <a:close/>
              </a:path>
              <a:path w="74295" h="73660">
                <a:moveTo>
                  <a:pt x="55577" y="55577"/>
                </a:moveTo>
                <a:lnTo>
                  <a:pt x="37216" y="55577"/>
                </a:lnTo>
                <a:lnTo>
                  <a:pt x="37216" y="73572"/>
                </a:lnTo>
                <a:lnTo>
                  <a:pt x="55577" y="73572"/>
                </a:lnTo>
                <a:lnTo>
                  <a:pt x="55577" y="55577"/>
                </a:lnTo>
                <a:close/>
              </a:path>
              <a:path w="74295" h="73660">
                <a:moveTo>
                  <a:pt x="37216" y="37289"/>
                </a:moveTo>
                <a:lnTo>
                  <a:pt x="19293" y="37289"/>
                </a:lnTo>
                <a:lnTo>
                  <a:pt x="19293" y="55577"/>
                </a:lnTo>
                <a:lnTo>
                  <a:pt x="37216" y="55577"/>
                </a:lnTo>
                <a:lnTo>
                  <a:pt x="37216" y="37289"/>
                </a:lnTo>
                <a:close/>
              </a:path>
              <a:path w="74295" h="73660">
                <a:moveTo>
                  <a:pt x="73865" y="37289"/>
                </a:moveTo>
                <a:lnTo>
                  <a:pt x="55577" y="37289"/>
                </a:lnTo>
                <a:lnTo>
                  <a:pt x="55577" y="55577"/>
                </a:lnTo>
                <a:lnTo>
                  <a:pt x="73865" y="55577"/>
                </a:lnTo>
                <a:lnTo>
                  <a:pt x="73865" y="37289"/>
                </a:lnTo>
                <a:close/>
              </a:path>
              <a:path w="74295" h="73660">
                <a:moveTo>
                  <a:pt x="19293" y="18361"/>
                </a:moveTo>
                <a:lnTo>
                  <a:pt x="0" y="18361"/>
                </a:lnTo>
                <a:lnTo>
                  <a:pt x="0" y="37289"/>
                </a:lnTo>
                <a:lnTo>
                  <a:pt x="19293" y="37289"/>
                </a:lnTo>
                <a:lnTo>
                  <a:pt x="19293" y="18361"/>
                </a:lnTo>
                <a:close/>
              </a:path>
              <a:path w="74295" h="73660">
                <a:moveTo>
                  <a:pt x="55577" y="18361"/>
                </a:moveTo>
                <a:lnTo>
                  <a:pt x="37216" y="18361"/>
                </a:lnTo>
                <a:lnTo>
                  <a:pt x="37216" y="37289"/>
                </a:lnTo>
                <a:lnTo>
                  <a:pt x="55577" y="37289"/>
                </a:lnTo>
                <a:lnTo>
                  <a:pt x="55577" y="18361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8361"/>
                </a:lnTo>
                <a:lnTo>
                  <a:pt x="37216" y="18361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8361"/>
                </a:lnTo>
                <a:lnTo>
                  <a:pt x="73865" y="18361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6026609" y="327613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517" y="73572"/>
                </a:lnTo>
                <a:lnTo>
                  <a:pt x="73517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6026609" y="327613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77"/>
                </a:moveTo>
                <a:lnTo>
                  <a:pt x="0" y="55577"/>
                </a:lnTo>
                <a:lnTo>
                  <a:pt x="0" y="73572"/>
                </a:lnTo>
                <a:lnTo>
                  <a:pt x="17995" y="73572"/>
                </a:lnTo>
                <a:lnTo>
                  <a:pt x="17995" y="55577"/>
                </a:lnTo>
                <a:close/>
              </a:path>
              <a:path w="73660" h="73660">
                <a:moveTo>
                  <a:pt x="55229" y="55577"/>
                </a:moveTo>
                <a:lnTo>
                  <a:pt x="37216" y="55577"/>
                </a:lnTo>
                <a:lnTo>
                  <a:pt x="37216" y="73572"/>
                </a:lnTo>
                <a:lnTo>
                  <a:pt x="55229" y="73572"/>
                </a:lnTo>
                <a:lnTo>
                  <a:pt x="55229" y="55577"/>
                </a:lnTo>
                <a:close/>
              </a:path>
              <a:path w="73660" h="73660">
                <a:moveTo>
                  <a:pt x="37216" y="37289"/>
                </a:moveTo>
                <a:lnTo>
                  <a:pt x="17995" y="37289"/>
                </a:lnTo>
                <a:lnTo>
                  <a:pt x="17995" y="55577"/>
                </a:lnTo>
                <a:lnTo>
                  <a:pt x="37216" y="55577"/>
                </a:lnTo>
                <a:lnTo>
                  <a:pt x="37216" y="37289"/>
                </a:lnTo>
                <a:close/>
              </a:path>
              <a:path w="73660" h="73660">
                <a:moveTo>
                  <a:pt x="73517" y="37289"/>
                </a:moveTo>
                <a:lnTo>
                  <a:pt x="55229" y="37289"/>
                </a:lnTo>
                <a:lnTo>
                  <a:pt x="55229" y="55577"/>
                </a:lnTo>
                <a:lnTo>
                  <a:pt x="73517" y="55577"/>
                </a:lnTo>
                <a:lnTo>
                  <a:pt x="73517" y="37289"/>
                </a:lnTo>
                <a:close/>
              </a:path>
              <a:path w="73660" h="73660">
                <a:moveTo>
                  <a:pt x="17995" y="18361"/>
                </a:moveTo>
                <a:lnTo>
                  <a:pt x="0" y="18361"/>
                </a:lnTo>
                <a:lnTo>
                  <a:pt x="0" y="37289"/>
                </a:lnTo>
                <a:lnTo>
                  <a:pt x="17995" y="37289"/>
                </a:lnTo>
                <a:lnTo>
                  <a:pt x="17995" y="18361"/>
                </a:lnTo>
                <a:close/>
              </a:path>
              <a:path w="73660" h="73660">
                <a:moveTo>
                  <a:pt x="55229" y="18361"/>
                </a:moveTo>
                <a:lnTo>
                  <a:pt x="37216" y="18361"/>
                </a:lnTo>
                <a:lnTo>
                  <a:pt x="37216" y="37289"/>
                </a:lnTo>
                <a:lnTo>
                  <a:pt x="55229" y="37289"/>
                </a:lnTo>
                <a:lnTo>
                  <a:pt x="55229" y="18361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8361"/>
                </a:lnTo>
                <a:lnTo>
                  <a:pt x="37216" y="18361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8361"/>
                </a:lnTo>
                <a:lnTo>
                  <a:pt x="73517" y="18361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6100127" y="327613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6100127" y="327613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77"/>
                </a:moveTo>
                <a:lnTo>
                  <a:pt x="0" y="55577"/>
                </a:lnTo>
                <a:lnTo>
                  <a:pt x="0" y="73572"/>
                </a:lnTo>
                <a:lnTo>
                  <a:pt x="17995" y="73572"/>
                </a:lnTo>
                <a:lnTo>
                  <a:pt x="17995" y="55577"/>
                </a:lnTo>
                <a:close/>
              </a:path>
              <a:path w="73660" h="73660">
                <a:moveTo>
                  <a:pt x="55577" y="55577"/>
                </a:moveTo>
                <a:lnTo>
                  <a:pt x="36283" y="55577"/>
                </a:lnTo>
                <a:lnTo>
                  <a:pt x="36283" y="73572"/>
                </a:lnTo>
                <a:lnTo>
                  <a:pt x="55577" y="73572"/>
                </a:lnTo>
                <a:lnTo>
                  <a:pt x="55577" y="55577"/>
                </a:lnTo>
                <a:close/>
              </a:path>
              <a:path w="73660" h="73660">
                <a:moveTo>
                  <a:pt x="36283" y="37289"/>
                </a:moveTo>
                <a:lnTo>
                  <a:pt x="17995" y="37289"/>
                </a:lnTo>
                <a:lnTo>
                  <a:pt x="17995" y="55577"/>
                </a:lnTo>
                <a:lnTo>
                  <a:pt x="36283" y="55577"/>
                </a:lnTo>
                <a:lnTo>
                  <a:pt x="36283" y="37289"/>
                </a:lnTo>
                <a:close/>
              </a:path>
              <a:path w="73660" h="73660">
                <a:moveTo>
                  <a:pt x="73499" y="37289"/>
                </a:moveTo>
                <a:lnTo>
                  <a:pt x="55577" y="37289"/>
                </a:lnTo>
                <a:lnTo>
                  <a:pt x="55577" y="55577"/>
                </a:lnTo>
                <a:lnTo>
                  <a:pt x="73499" y="55577"/>
                </a:lnTo>
                <a:lnTo>
                  <a:pt x="73499" y="37289"/>
                </a:lnTo>
                <a:close/>
              </a:path>
              <a:path w="73660" h="73660">
                <a:moveTo>
                  <a:pt x="17995" y="18361"/>
                </a:moveTo>
                <a:lnTo>
                  <a:pt x="0" y="18361"/>
                </a:lnTo>
                <a:lnTo>
                  <a:pt x="0" y="37289"/>
                </a:lnTo>
                <a:lnTo>
                  <a:pt x="17995" y="37289"/>
                </a:lnTo>
                <a:lnTo>
                  <a:pt x="17995" y="18361"/>
                </a:lnTo>
                <a:close/>
              </a:path>
              <a:path w="73660" h="73660">
                <a:moveTo>
                  <a:pt x="55577" y="18361"/>
                </a:moveTo>
                <a:lnTo>
                  <a:pt x="36283" y="18361"/>
                </a:lnTo>
                <a:lnTo>
                  <a:pt x="36283" y="37289"/>
                </a:lnTo>
                <a:lnTo>
                  <a:pt x="55577" y="37289"/>
                </a:lnTo>
                <a:lnTo>
                  <a:pt x="55577" y="18361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8361"/>
                </a:lnTo>
                <a:lnTo>
                  <a:pt x="36283" y="18361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8361"/>
                </a:lnTo>
                <a:lnTo>
                  <a:pt x="73499" y="18361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6173626" y="327613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572"/>
                </a:moveTo>
                <a:lnTo>
                  <a:pt x="73645" y="73572"/>
                </a:lnTo>
                <a:lnTo>
                  <a:pt x="7364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6173626" y="327613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577"/>
                </a:moveTo>
                <a:lnTo>
                  <a:pt x="0" y="55577"/>
                </a:lnTo>
                <a:lnTo>
                  <a:pt x="0" y="73572"/>
                </a:lnTo>
                <a:lnTo>
                  <a:pt x="18361" y="73572"/>
                </a:lnTo>
                <a:lnTo>
                  <a:pt x="18361" y="55577"/>
                </a:lnTo>
                <a:close/>
              </a:path>
              <a:path w="73660" h="73660">
                <a:moveTo>
                  <a:pt x="54644" y="55577"/>
                </a:moveTo>
                <a:lnTo>
                  <a:pt x="36356" y="55577"/>
                </a:lnTo>
                <a:lnTo>
                  <a:pt x="36356" y="73572"/>
                </a:lnTo>
                <a:lnTo>
                  <a:pt x="54644" y="73572"/>
                </a:lnTo>
                <a:lnTo>
                  <a:pt x="54644" y="55577"/>
                </a:lnTo>
                <a:close/>
              </a:path>
              <a:path w="73660" h="73660">
                <a:moveTo>
                  <a:pt x="36356" y="37289"/>
                </a:moveTo>
                <a:lnTo>
                  <a:pt x="18361" y="37289"/>
                </a:lnTo>
                <a:lnTo>
                  <a:pt x="18361" y="55577"/>
                </a:lnTo>
                <a:lnTo>
                  <a:pt x="36356" y="55577"/>
                </a:lnTo>
                <a:lnTo>
                  <a:pt x="36356" y="37289"/>
                </a:lnTo>
                <a:close/>
              </a:path>
              <a:path w="73660" h="73660">
                <a:moveTo>
                  <a:pt x="73645" y="37289"/>
                </a:moveTo>
                <a:lnTo>
                  <a:pt x="54644" y="37289"/>
                </a:lnTo>
                <a:lnTo>
                  <a:pt x="54644" y="55577"/>
                </a:lnTo>
                <a:lnTo>
                  <a:pt x="73645" y="55577"/>
                </a:lnTo>
                <a:lnTo>
                  <a:pt x="73645" y="37289"/>
                </a:lnTo>
                <a:close/>
              </a:path>
              <a:path w="73660" h="73660">
                <a:moveTo>
                  <a:pt x="18361" y="18361"/>
                </a:moveTo>
                <a:lnTo>
                  <a:pt x="0" y="18361"/>
                </a:lnTo>
                <a:lnTo>
                  <a:pt x="0" y="37289"/>
                </a:lnTo>
                <a:lnTo>
                  <a:pt x="18361" y="37289"/>
                </a:lnTo>
                <a:lnTo>
                  <a:pt x="18361" y="18361"/>
                </a:lnTo>
                <a:close/>
              </a:path>
              <a:path w="73660" h="73660">
                <a:moveTo>
                  <a:pt x="54644" y="18361"/>
                </a:moveTo>
                <a:lnTo>
                  <a:pt x="36356" y="18361"/>
                </a:lnTo>
                <a:lnTo>
                  <a:pt x="36356" y="37289"/>
                </a:lnTo>
                <a:lnTo>
                  <a:pt x="54644" y="37289"/>
                </a:lnTo>
                <a:lnTo>
                  <a:pt x="54644" y="18361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8361"/>
                </a:lnTo>
                <a:lnTo>
                  <a:pt x="36356" y="18361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8361"/>
                </a:lnTo>
                <a:lnTo>
                  <a:pt x="73645" y="18361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6247272" y="3276130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804" y="73572"/>
                </a:lnTo>
                <a:lnTo>
                  <a:pt x="72804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6247272" y="3276130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577"/>
                </a:moveTo>
                <a:lnTo>
                  <a:pt x="0" y="55577"/>
                </a:lnTo>
                <a:lnTo>
                  <a:pt x="0" y="73572"/>
                </a:lnTo>
                <a:lnTo>
                  <a:pt x="18288" y="73572"/>
                </a:lnTo>
                <a:lnTo>
                  <a:pt x="18288" y="55577"/>
                </a:lnTo>
                <a:close/>
              </a:path>
              <a:path w="73025" h="73660">
                <a:moveTo>
                  <a:pt x="54516" y="55577"/>
                </a:moveTo>
                <a:lnTo>
                  <a:pt x="36228" y="55577"/>
                </a:lnTo>
                <a:lnTo>
                  <a:pt x="36228" y="73572"/>
                </a:lnTo>
                <a:lnTo>
                  <a:pt x="54516" y="73572"/>
                </a:lnTo>
                <a:lnTo>
                  <a:pt x="54516" y="55577"/>
                </a:lnTo>
                <a:close/>
              </a:path>
              <a:path w="73025" h="73660">
                <a:moveTo>
                  <a:pt x="36228" y="37289"/>
                </a:moveTo>
                <a:lnTo>
                  <a:pt x="18288" y="37289"/>
                </a:lnTo>
                <a:lnTo>
                  <a:pt x="18288" y="55577"/>
                </a:lnTo>
                <a:lnTo>
                  <a:pt x="36228" y="55577"/>
                </a:lnTo>
                <a:lnTo>
                  <a:pt x="36228" y="37289"/>
                </a:lnTo>
                <a:close/>
              </a:path>
              <a:path w="73025" h="73660">
                <a:moveTo>
                  <a:pt x="72804" y="37289"/>
                </a:moveTo>
                <a:lnTo>
                  <a:pt x="54516" y="37289"/>
                </a:lnTo>
                <a:lnTo>
                  <a:pt x="54516" y="55577"/>
                </a:lnTo>
                <a:lnTo>
                  <a:pt x="72804" y="55577"/>
                </a:lnTo>
                <a:lnTo>
                  <a:pt x="72804" y="37289"/>
                </a:lnTo>
                <a:close/>
              </a:path>
              <a:path w="73025" h="73660">
                <a:moveTo>
                  <a:pt x="18288" y="18361"/>
                </a:moveTo>
                <a:lnTo>
                  <a:pt x="0" y="18361"/>
                </a:lnTo>
                <a:lnTo>
                  <a:pt x="0" y="37289"/>
                </a:lnTo>
                <a:lnTo>
                  <a:pt x="18288" y="37289"/>
                </a:lnTo>
                <a:lnTo>
                  <a:pt x="18288" y="18361"/>
                </a:lnTo>
                <a:close/>
              </a:path>
              <a:path w="73025" h="73660">
                <a:moveTo>
                  <a:pt x="54516" y="18361"/>
                </a:moveTo>
                <a:lnTo>
                  <a:pt x="36228" y="18361"/>
                </a:lnTo>
                <a:lnTo>
                  <a:pt x="36228" y="37289"/>
                </a:lnTo>
                <a:lnTo>
                  <a:pt x="54516" y="37289"/>
                </a:lnTo>
                <a:lnTo>
                  <a:pt x="54516" y="18361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8361"/>
                </a:lnTo>
                <a:lnTo>
                  <a:pt x="36228" y="18361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8361"/>
                </a:lnTo>
                <a:lnTo>
                  <a:pt x="72804" y="18361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5952744" y="3202685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5952744" y="3202685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19293" y="55577"/>
                </a:moveTo>
                <a:lnTo>
                  <a:pt x="0" y="55577"/>
                </a:lnTo>
                <a:lnTo>
                  <a:pt x="0" y="73444"/>
                </a:lnTo>
                <a:lnTo>
                  <a:pt x="19293" y="73444"/>
                </a:lnTo>
                <a:lnTo>
                  <a:pt x="19293" y="55577"/>
                </a:lnTo>
                <a:close/>
              </a:path>
              <a:path w="74295" h="73660">
                <a:moveTo>
                  <a:pt x="55577" y="55577"/>
                </a:moveTo>
                <a:lnTo>
                  <a:pt x="37216" y="55577"/>
                </a:lnTo>
                <a:lnTo>
                  <a:pt x="37216" y="73444"/>
                </a:lnTo>
                <a:lnTo>
                  <a:pt x="55577" y="73444"/>
                </a:lnTo>
                <a:lnTo>
                  <a:pt x="55577" y="55577"/>
                </a:lnTo>
                <a:close/>
              </a:path>
              <a:path w="74295" h="73660">
                <a:moveTo>
                  <a:pt x="37216" y="37289"/>
                </a:moveTo>
                <a:lnTo>
                  <a:pt x="19293" y="37289"/>
                </a:lnTo>
                <a:lnTo>
                  <a:pt x="19293" y="55577"/>
                </a:lnTo>
                <a:lnTo>
                  <a:pt x="37216" y="55577"/>
                </a:lnTo>
                <a:lnTo>
                  <a:pt x="37216" y="37289"/>
                </a:lnTo>
                <a:close/>
              </a:path>
              <a:path w="74295" h="73660">
                <a:moveTo>
                  <a:pt x="73865" y="37289"/>
                </a:moveTo>
                <a:lnTo>
                  <a:pt x="55577" y="37289"/>
                </a:lnTo>
                <a:lnTo>
                  <a:pt x="55577" y="55577"/>
                </a:lnTo>
                <a:lnTo>
                  <a:pt x="73865" y="55577"/>
                </a:lnTo>
                <a:lnTo>
                  <a:pt x="73865" y="37289"/>
                </a:lnTo>
                <a:close/>
              </a:path>
              <a:path w="74295" h="73660">
                <a:moveTo>
                  <a:pt x="19293" y="18928"/>
                </a:moveTo>
                <a:lnTo>
                  <a:pt x="0" y="18928"/>
                </a:lnTo>
                <a:lnTo>
                  <a:pt x="0" y="37289"/>
                </a:lnTo>
                <a:lnTo>
                  <a:pt x="19293" y="37289"/>
                </a:lnTo>
                <a:lnTo>
                  <a:pt x="19293" y="18928"/>
                </a:lnTo>
                <a:close/>
              </a:path>
              <a:path w="74295" h="73660">
                <a:moveTo>
                  <a:pt x="55577" y="18928"/>
                </a:moveTo>
                <a:lnTo>
                  <a:pt x="37216" y="18928"/>
                </a:lnTo>
                <a:lnTo>
                  <a:pt x="37216" y="37289"/>
                </a:lnTo>
                <a:lnTo>
                  <a:pt x="55577" y="37289"/>
                </a:lnTo>
                <a:lnTo>
                  <a:pt x="55577" y="18928"/>
                </a:lnTo>
                <a:close/>
              </a:path>
              <a:path w="74295" h="73660">
                <a:moveTo>
                  <a:pt x="37216" y="0"/>
                </a:moveTo>
                <a:lnTo>
                  <a:pt x="19293" y="0"/>
                </a:lnTo>
                <a:lnTo>
                  <a:pt x="19293" y="18928"/>
                </a:lnTo>
                <a:lnTo>
                  <a:pt x="37216" y="18928"/>
                </a:lnTo>
                <a:lnTo>
                  <a:pt x="37216" y="0"/>
                </a:lnTo>
                <a:close/>
              </a:path>
              <a:path w="74295" h="73660">
                <a:moveTo>
                  <a:pt x="73865" y="0"/>
                </a:moveTo>
                <a:lnTo>
                  <a:pt x="55577" y="0"/>
                </a:lnTo>
                <a:lnTo>
                  <a:pt x="55577" y="18928"/>
                </a:lnTo>
                <a:lnTo>
                  <a:pt x="73865" y="18928"/>
                </a:lnTo>
                <a:lnTo>
                  <a:pt x="73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6026609" y="320268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517" y="73444"/>
                </a:lnTo>
                <a:lnTo>
                  <a:pt x="73517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6026609" y="320268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77"/>
                </a:moveTo>
                <a:lnTo>
                  <a:pt x="0" y="55577"/>
                </a:lnTo>
                <a:lnTo>
                  <a:pt x="0" y="73444"/>
                </a:lnTo>
                <a:lnTo>
                  <a:pt x="17995" y="73444"/>
                </a:lnTo>
                <a:lnTo>
                  <a:pt x="17995" y="55577"/>
                </a:lnTo>
                <a:close/>
              </a:path>
              <a:path w="73660" h="73660">
                <a:moveTo>
                  <a:pt x="55229" y="55577"/>
                </a:moveTo>
                <a:lnTo>
                  <a:pt x="37216" y="55577"/>
                </a:lnTo>
                <a:lnTo>
                  <a:pt x="37216" y="73444"/>
                </a:lnTo>
                <a:lnTo>
                  <a:pt x="55229" y="73444"/>
                </a:lnTo>
                <a:lnTo>
                  <a:pt x="55229" y="55577"/>
                </a:lnTo>
                <a:close/>
              </a:path>
              <a:path w="73660" h="73660">
                <a:moveTo>
                  <a:pt x="37216" y="37289"/>
                </a:moveTo>
                <a:lnTo>
                  <a:pt x="17995" y="37289"/>
                </a:lnTo>
                <a:lnTo>
                  <a:pt x="17995" y="55577"/>
                </a:lnTo>
                <a:lnTo>
                  <a:pt x="37216" y="55577"/>
                </a:lnTo>
                <a:lnTo>
                  <a:pt x="37216" y="37289"/>
                </a:lnTo>
                <a:close/>
              </a:path>
              <a:path w="73660" h="73660">
                <a:moveTo>
                  <a:pt x="73517" y="37289"/>
                </a:moveTo>
                <a:lnTo>
                  <a:pt x="55229" y="37289"/>
                </a:lnTo>
                <a:lnTo>
                  <a:pt x="55229" y="55577"/>
                </a:lnTo>
                <a:lnTo>
                  <a:pt x="73517" y="55577"/>
                </a:lnTo>
                <a:lnTo>
                  <a:pt x="73517" y="37289"/>
                </a:lnTo>
                <a:close/>
              </a:path>
              <a:path w="73660" h="73660">
                <a:moveTo>
                  <a:pt x="17995" y="18928"/>
                </a:moveTo>
                <a:lnTo>
                  <a:pt x="0" y="18928"/>
                </a:lnTo>
                <a:lnTo>
                  <a:pt x="0" y="37289"/>
                </a:lnTo>
                <a:lnTo>
                  <a:pt x="17995" y="37289"/>
                </a:lnTo>
                <a:lnTo>
                  <a:pt x="17995" y="18928"/>
                </a:lnTo>
                <a:close/>
              </a:path>
              <a:path w="73660" h="73660">
                <a:moveTo>
                  <a:pt x="55229" y="18928"/>
                </a:moveTo>
                <a:lnTo>
                  <a:pt x="37216" y="18928"/>
                </a:lnTo>
                <a:lnTo>
                  <a:pt x="37216" y="37289"/>
                </a:lnTo>
                <a:lnTo>
                  <a:pt x="55229" y="37289"/>
                </a:lnTo>
                <a:lnTo>
                  <a:pt x="55229" y="18928"/>
                </a:lnTo>
                <a:close/>
              </a:path>
              <a:path w="73660" h="73660">
                <a:moveTo>
                  <a:pt x="37216" y="0"/>
                </a:moveTo>
                <a:lnTo>
                  <a:pt x="17995" y="0"/>
                </a:lnTo>
                <a:lnTo>
                  <a:pt x="17995" y="18928"/>
                </a:lnTo>
                <a:lnTo>
                  <a:pt x="37216" y="18928"/>
                </a:lnTo>
                <a:lnTo>
                  <a:pt x="37216" y="0"/>
                </a:lnTo>
                <a:close/>
              </a:path>
              <a:path w="73660" h="73660">
                <a:moveTo>
                  <a:pt x="73517" y="0"/>
                </a:moveTo>
                <a:lnTo>
                  <a:pt x="55229" y="0"/>
                </a:lnTo>
                <a:lnTo>
                  <a:pt x="55229" y="18928"/>
                </a:lnTo>
                <a:lnTo>
                  <a:pt x="73517" y="18928"/>
                </a:lnTo>
                <a:lnTo>
                  <a:pt x="7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6100127" y="320268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6100127" y="320268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7995" y="55577"/>
                </a:moveTo>
                <a:lnTo>
                  <a:pt x="0" y="55577"/>
                </a:lnTo>
                <a:lnTo>
                  <a:pt x="0" y="73444"/>
                </a:lnTo>
                <a:lnTo>
                  <a:pt x="17995" y="73444"/>
                </a:lnTo>
                <a:lnTo>
                  <a:pt x="17995" y="55577"/>
                </a:lnTo>
                <a:close/>
              </a:path>
              <a:path w="73660" h="73660">
                <a:moveTo>
                  <a:pt x="55577" y="55577"/>
                </a:moveTo>
                <a:lnTo>
                  <a:pt x="36283" y="55577"/>
                </a:lnTo>
                <a:lnTo>
                  <a:pt x="36283" y="73444"/>
                </a:lnTo>
                <a:lnTo>
                  <a:pt x="55577" y="73444"/>
                </a:lnTo>
                <a:lnTo>
                  <a:pt x="55577" y="55577"/>
                </a:lnTo>
                <a:close/>
              </a:path>
              <a:path w="73660" h="73660">
                <a:moveTo>
                  <a:pt x="36283" y="37289"/>
                </a:moveTo>
                <a:lnTo>
                  <a:pt x="17995" y="37289"/>
                </a:lnTo>
                <a:lnTo>
                  <a:pt x="17995" y="55577"/>
                </a:lnTo>
                <a:lnTo>
                  <a:pt x="36283" y="55577"/>
                </a:lnTo>
                <a:lnTo>
                  <a:pt x="36283" y="37289"/>
                </a:lnTo>
                <a:close/>
              </a:path>
              <a:path w="73660" h="73660">
                <a:moveTo>
                  <a:pt x="73499" y="37289"/>
                </a:moveTo>
                <a:lnTo>
                  <a:pt x="55577" y="37289"/>
                </a:lnTo>
                <a:lnTo>
                  <a:pt x="55577" y="55577"/>
                </a:lnTo>
                <a:lnTo>
                  <a:pt x="73499" y="55577"/>
                </a:lnTo>
                <a:lnTo>
                  <a:pt x="73499" y="37289"/>
                </a:lnTo>
                <a:close/>
              </a:path>
              <a:path w="73660" h="73660">
                <a:moveTo>
                  <a:pt x="17995" y="18928"/>
                </a:moveTo>
                <a:lnTo>
                  <a:pt x="0" y="18928"/>
                </a:lnTo>
                <a:lnTo>
                  <a:pt x="0" y="37289"/>
                </a:lnTo>
                <a:lnTo>
                  <a:pt x="17995" y="37289"/>
                </a:lnTo>
                <a:lnTo>
                  <a:pt x="17995" y="18928"/>
                </a:lnTo>
                <a:close/>
              </a:path>
              <a:path w="73660" h="73660">
                <a:moveTo>
                  <a:pt x="55577" y="18928"/>
                </a:moveTo>
                <a:lnTo>
                  <a:pt x="36283" y="18928"/>
                </a:lnTo>
                <a:lnTo>
                  <a:pt x="36283" y="37289"/>
                </a:lnTo>
                <a:lnTo>
                  <a:pt x="55577" y="37289"/>
                </a:lnTo>
                <a:lnTo>
                  <a:pt x="55577" y="18928"/>
                </a:lnTo>
                <a:close/>
              </a:path>
              <a:path w="73660" h="73660">
                <a:moveTo>
                  <a:pt x="36283" y="0"/>
                </a:moveTo>
                <a:lnTo>
                  <a:pt x="17995" y="0"/>
                </a:lnTo>
                <a:lnTo>
                  <a:pt x="17995" y="18928"/>
                </a:lnTo>
                <a:lnTo>
                  <a:pt x="36283" y="18928"/>
                </a:lnTo>
                <a:lnTo>
                  <a:pt x="36283" y="0"/>
                </a:lnTo>
                <a:close/>
              </a:path>
              <a:path w="73660" h="73660">
                <a:moveTo>
                  <a:pt x="73499" y="0"/>
                </a:moveTo>
                <a:lnTo>
                  <a:pt x="55577" y="0"/>
                </a:lnTo>
                <a:lnTo>
                  <a:pt x="55577" y="18928"/>
                </a:lnTo>
                <a:lnTo>
                  <a:pt x="73499" y="18928"/>
                </a:lnTo>
                <a:lnTo>
                  <a:pt x="734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6173626" y="320268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0" y="73444"/>
                </a:moveTo>
                <a:lnTo>
                  <a:pt x="73645" y="73444"/>
                </a:lnTo>
                <a:lnTo>
                  <a:pt x="7364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6173626" y="320268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18361" y="55577"/>
                </a:moveTo>
                <a:lnTo>
                  <a:pt x="0" y="55577"/>
                </a:lnTo>
                <a:lnTo>
                  <a:pt x="0" y="73444"/>
                </a:lnTo>
                <a:lnTo>
                  <a:pt x="18361" y="73444"/>
                </a:lnTo>
                <a:lnTo>
                  <a:pt x="18361" y="55577"/>
                </a:lnTo>
                <a:close/>
              </a:path>
              <a:path w="73660" h="73660">
                <a:moveTo>
                  <a:pt x="54644" y="55577"/>
                </a:moveTo>
                <a:lnTo>
                  <a:pt x="36356" y="55577"/>
                </a:lnTo>
                <a:lnTo>
                  <a:pt x="36356" y="73444"/>
                </a:lnTo>
                <a:lnTo>
                  <a:pt x="54644" y="73444"/>
                </a:lnTo>
                <a:lnTo>
                  <a:pt x="54644" y="55577"/>
                </a:lnTo>
                <a:close/>
              </a:path>
              <a:path w="73660" h="73660">
                <a:moveTo>
                  <a:pt x="36356" y="37289"/>
                </a:moveTo>
                <a:lnTo>
                  <a:pt x="18361" y="37289"/>
                </a:lnTo>
                <a:lnTo>
                  <a:pt x="18361" y="55577"/>
                </a:lnTo>
                <a:lnTo>
                  <a:pt x="36356" y="55577"/>
                </a:lnTo>
                <a:lnTo>
                  <a:pt x="36356" y="37289"/>
                </a:lnTo>
                <a:close/>
              </a:path>
              <a:path w="73660" h="73660">
                <a:moveTo>
                  <a:pt x="73645" y="37289"/>
                </a:moveTo>
                <a:lnTo>
                  <a:pt x="54644" y="37289"/>
                </a:lnTo>
                <a:lnTo>
                  <a:pt x="54644" y="55577"/>
                </a:lnTo>
                <a:lnTo>
                  <a:pt x="73645" y="55577"/>
                </a:lnTo>
                <a:lnTo>
                  <a:pt x="73645" y="37289"/>
                </a:lnTo>
                <a:close/>
              </a:path>
              <a:path w="73660" h="73660">
                <a:moveTo>
                  <a:pt x="18361" y="18928"/>
                </a:moveTo>
                <a:lnTo>
                  <a:pt x="0" y="18928"/>
                </a:lnTo>
                <a:lnTo>
                  <a:pt x="0" y="37289"/>
                </a:lnTo>
                <a:lnTo>
                  <a:pt x="18361" y="37289"/>
                </a:lnTo>
                <a:lnTo>
                  <a:pt x="18361" y="18928"/>
                </a:lnTo>
                <a:close/>
              </a:path>
              <a:path w="73660" h="73660">
                <a:moveTo>
                  <a:pt x="54644" y="18928"/>
                </a:moveTo>
                <a:lnTo>
                  <a:pt x="36356" y="18928"/>
                </a:lnTo>
                <a:lnTo>
                  <a:pt x="36356" y="37289"/>
                </a:lnTo>
                <a:lnTo>
                  <a:pt x="54644" y="37289"/>
                </a:lnTo>
                <a:lnTo>
                  <a:pt x="54644" y="18928"/>
                </a:lnTo>
                <a:close/>
              </a:path>
              <a:path w="73660" h="73660">
                <a:moveTo>
                  <a:pt x="36356" y="0"/>
                </a:moveTo>
                <a:lnTo>
                  <a:pt x="18361" y="0"/>
                </a:lnTo>
                <a:lnTo>
                  <a:pt x="18361" y="18928"/>
                </a:lnTo>
                <a:lnTo>
                  <a:pt x="36356" y="18928"/>
                </a:lnTo>
                <a:lnTo>
                  <a:pt x="36356" y="0"/>
                </a:lnTo>
                <a:close/>
              </a:path>
              <a:path w="73660" h="73660">
                <a:moveTo>
                  <a:pt x="73645" y="0"/>
                </a:moveTo>
                <a:lnTo>
                  <a:pt x="54644" y="0"/>
                </a:lnTo>
                <a:lnTo>
                  <a:pt x="54644" y="18928"/>
                </a:lnTo>
                <a:lnTo>
                  <a:pt x="73645" y="18928"/>
                </a:lnTo>
                <a:lnTo>
                  <a:pt x="736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6247272" y="3202685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804" y="73444"/>
                </a:lnTo>
                <a:lnTo>
                  <a:pt x="7280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6247272" y="3202685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18288" y="55577"/>
                </a:moveTo>
                <a:lnTo>
                  <a:pt x="0" y="55577"/>
                </a:lnTo>
                <a:lnTo>
                  <a:pt x="0" y="73444"/>
                </a:lnTo>
                <a:lnTo>
                  <a:pt x="18288" y="73444"/>
                </a:lnTo>
                <a:lnTo>
                  <a:pt x="18288" y="55577"/>
                </a:lnTo>
                <a:close/>
              </a:path>
              <a:path w="73025" h="73660">
                <a:moveTo>
                  <a:pt x="54516" y="55577"/>
                </a:moveTo>
                <a:lnTo>
                  <a:pt x="36228" y="55577"/>
                </a:lnTo>
                <a:lnTo>
                  <a:pt x="36228" y="73444"/>
                </a:lnTo>
                <a:lnTo>
                  <a:pt x="54516" y="73444"/>
                </a:lnTo>
                <a:lnTo>
                  <a:pt x="54516" y="55577"/>
                </a:lnTo>
                <a:close/>
              </a:path>
              <a:path w="73025" h="73660">
                <a:moveTo>
                  <a:pt x="36228" y="37289"/>
                </a:moveTo>
                <a:lnTo>
                  <a:pt x="18288" y="37289"/>
                </a:lnTo>
                <a:lnTo>
                  <a:pt x="18288" y="55577"/>
                </a:lnTo>
                <a:lnTo>
                  <a:pt x="36228" y="55577"/>
                </a:lnTo>
                <a:lnTo>
                  <a:pt x="36228" y="37289"/>
                </a:lnTo>
                <a:close/>
              </a:path>
              <a:path w="73025" h="73660">
                <a:moveTo>
                  <a:pt x="72804" y="37289"/>
                </a:moveTo>
                <a:lnTo>
                  <a:pt x="54516" y="37289"/>
                </a:lnTo>
                <a:lnTo>
                  <a:pt x="54516" y="55577"/>
                </a:lnTo>
                <a:lnTo>
                  <a:pt x="72804" y="55577"/>
                </a:lnTo>
                <a:lnTo>
                  <a:pt x="72804" y="37289"/>
                </a:lnTo>
                <a:close/>
              </a:path>
              <a:path w="73025" h="73660">
                <a:moveTo>
                  <a:pt x="18288" y="18928"/>
                </a:moveTo>
                <a:lnTo>
                  <a:pt x="0" y="18928"/>
                </a:lnTo>
                <a:lnTo>
                  <a:pt x="0" y="37289"/>
                </a:lnTo>
                <a:lnTo>
                  <a:pt x="18288" y="37289"/>
                </a:lnTo>
                <a:lnTo>
                  <a:pt x="18288" y="18928"/>
                </a:lnTo>
                <a:close/>
              </a:path>
              <a:path w="73025" h="73660">
                <a:moveTo>
                  <a:pt x="54516" y="18928"/>
                </a:moveTo>
                <a:lnTo>
                  <a:pt x="36228" y="18928"/>
                </a:lnTo>
                <a:lnTo>
                  <a:pt x="36228" y="37289"/>
                </a:lnTo>
                <a:lnTo>
                  <a:pt x="54516" y="37289"/>
                </a:lnTo>
                <a:lnTo>
                  <a:pt x="54516" y="18928"/>
                </a:lnTo>
                <a:close/>
              </a:path>
              <a:path w="73025" h="73660">
                <a:moveTo>
                  <a:pt x="36228" y="0"/>
                </a:moveTo>
                <a:lnTo>
                  <a:pt x="18288" y="0"/>
                </a:lnTo>
                <a:lnTo>
                  <a:pt x="18288" y="18928"/>
                </a:lnTo>
                <a:lnTo>
                  <a:pt x="36228" y="18928"/>
                </a:lnTo>
                <a:lnTo>
                  <a:pt x="36228" y="0"/>
                </a:lnTo>
                <a:close/>
              </a:path>
              <a:path w="73025" h="73660">
                <a:moveTo>
                  <a:pt x="72804" y="0"/>
                </a:moveTo>
                <a:lnTo>
                  <a:pt x="54516" y="0"/>
                </a:lnTo>
                <a:lnTo>
                  <a:pt x="54516" y="18928"/>
                </a:lnTo>
                <a:lnTo>
                  <a:pt x="72804" y="18928"/>
                </a:lnTo>
                <a:lnTo>
                  <a:pt x="72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5952764" y="3202678"/>
            <a:ext cx="367665" cy="1421130"/>
          </a:xfrm>
          <a:custGeom>
            <a:avLst/>
            <a:gdLst/>
            <a:ahLst/>
            <a:cxnLst/>
            <a:rect l="l" t="t" r="r" b="b"/>
            <a:pathLst>
              <a:path w="367664" h="1421129">
                <a:moveTo>
                  <a:pt x="0" y="1420966"/>
                </a:moveTo>
                <a:lnTo>
                  <a:pt x="0" y="0"/>
                </a:lnTo>
                <a:lnTo>
                  <a:pt x="367325" y="0"/>
                </a:lnTo>
                <a:lnTo>
                  <a:pt x="367325" y="1420966"/>
                </a:lnTo>
              </a:path>
            </a:pathLst>
          </a:custGeom>
          <a:ln w="268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6127275" y="3198427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 h="0">
                <a:moveTo>
                  <a:pt x="0" y="0"/>
                </a:moveTo>
                <a:lnTo>
                  <a:pt x="18303" y="0"/>
                </a:lnTo>
              </a:path>
            </a:pathLst>
          </a:custGeom>
          <a:ln w="85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6044632" y="3194176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 h="0">
                <a:moveTo>
                  <a:pt x="0" y="0"/>
                </a:moveTo>
                <a:lnTo>
                  <a:pt x="183662" y="0"/>
                </a:lnTo>
              </a:path>
            </a:pathLst>
          </a:custGeom>
          <a:ln w="182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6503378" y="462221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63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6540666" y="4622218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374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6577041" y="4622218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5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6614257" y="4622218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649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6650907" y="462221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6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6687117" y="4622218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 h="0">
                <a:moveTo>
                  <a:pt x="0" y="0"/>
                </a:moveTo>
                <a:lnTo>
                  <a:pt x="37216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6724332" y="462221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17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6760561" y="4622218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 h="0">
                <a:moveTo>
                  <a:pt x="0" y="0"/>
                </a:moveTo>
                <a:lnTo>
                  <a:pt x="37289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6797850" y="4622218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72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6834207" y="4622218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 h="0">
                <a:moveTo>
                  <a:pt x="0" y="0"/>
                </a:moveTo>
                <a:lnTo>
                  <a:pt x="36216" y="0"/>
                </a:lnTo>
              </a:path>
            </a:pathLst>
          </a:custGeom>
          <a:ln w="317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6503377" y="454727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17"/>
                </a:moveTo>
                <a:lnTo>
                  <a:pt x="73664" y="73517"/>
                </a:lnTo>
                <a:lnTo>
                  <a:pt x="73664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6503377" y="454727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7234"/>
                </a:moveTo>
                <a:lnTo>
                  <a:pt x="0" y="37234"/>
                </a:lnTo>
                <a:lnTo>
                  <a:pt x="0" y="73517"/>
                </a:lnTo>
                <a:lnTo>
                  <a:pt x="37289" y="73517"/>
                </a:lnTo>
                <a:lnTo>
                  <a:pt x="37289" y="37234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7234"/>
                </a:lnTo>
                <a:lnTo>
                  <a:pt x="73664" y="37234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6577041" y="4547274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17"/>
                </a:moveTo>
                <a:lnTo>
                  <a:pt x="73865" y="73517"/>
                </a:lnTo>
                <a:lnTo>
                  <a:pt x="73865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6577041" y="4547274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7234"/>
                </a:moveTo>
                <a:lnTo>
                  <a:pt x="0" y="37234"/>
                </a:lnTo>
                <a:lnTo>
                  <a:pt x="0" y="73517"/>
                </a:lnTo>
                <a:lnTo>
                  <a:pt x="37216" y="73517"/>
                </a:lnTo>
                <a:lnTo>
                  <a:pt x="37216" y="37234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7234"/>
                </a:lnTo>
                <a:lnTo>
                  <a:pt x="73865" y="37234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6650907" y="454727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17"/>
                </a:moveTo>
                <a:lnTo>
                  <a:pt x="73426" y="73517"/>
                </a:lnTo>
                <a:lnTo>
                  <a:pt x="73426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6650907" y="454727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7234"/>
                </a:moveTo>
                <a:lnTo>
                  <a:pt x="0" y="37234"/>
                </a:lnTo>
                <a:lnTo>
                  <a:pt x="0" y="73517"/>
                </a:lnTo>
                <a:lnTo>
                  <a:pt x="36210" y="73517"/>
                </a:lnTo>
                <a:lnTo>
                  <a:pt x="36210" y="37234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7234"/>
                </a:lnTo>
                <a:lnTo>
                  <a:pt x="73426" y="37234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6724332" y="454727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17"/>
                </a:moveTo>
                <a:lnTo>
                  <a:pt x="73517" y="73517"/>
                </a:lnTo>
                <a:lnTo>
                  <a:pt x="73517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6724332" y="454727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7234"/>
                </a:moveTo>
                <a:lnTo>
                  <a:pt x="0" y="37234"/>
                </a:lnTo>
                <a:lnTo>
                  <a:pt x="0" y="73517"/>
                </a:lnTo>
                <a:lnTo>
                  <a:pt x="36228" y="73517"/>
                </a:lnTo>
                <a:lnTo>
                  <a:pt x="36228" y="37234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7234"/>
                </a:lnTo>
                <a:lnTo>
                  <a:pt x="73517" y="37234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6797850" y="454727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17"/>
                </a:moveTo>
                <a:lnTo>
                  <a:pt x="72585" y="73517"/>
                </a:lnTo>
                <a:lnTo>
                  <a:pt x="72585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6797850" y="454727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7234"/>
                </a:moveTo>
                <a:lnTo>
                  <a:pt x="0" y="37234"/>
                </a:lnTo>
                <a:lnTo>
                  <a:pt x="0" y="73517"/>
                </a:lnTo>
                <a:lnTo>
                  <a:pt x="36356" y="73517"/>
                </a:lnTo>
                <a:lnTo>
                  <a:pt x="36356" y="37234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7234"/>
                </a:lnTo>
                <a:lnTo>
                  <a:pt x="72585" y="37234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6503377" y="447478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493"/>
                </a:moveTo>
                <a:lnTo>
                  <a:pt x="73664" y="72493"/>
                </a:lnTo>
                <a:lnTo>
                  <a:pt x="73664" y="0"/>
                </a:lnTo>
                <a:lnTo>
                  <a:pt x="0" y="0"/>
                </a:lnTo>
                <a:lnTo>
                  <a:pt x="0" y="7249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6503377" y="447478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37289" y="36210"/>
                </a:moveTo>
                <a:lnTo>
                  <a:pt x="0" y="36210"/>
                </a:lnTo>
                <a:lnTo>
                  <a:pt x="0" y="72493"/>
                </a:lnTo>
                <a:lnTo>
                  <a:pt x="37289" y="72493"/>
                </a:lnTo>
                <a:lnTo>
                  <a:pt x="37289" y="36210"/>
                </a:lnTo>
                <a:close/>
              </a:path>
              <a:path w="73659" h="73025">
                <a:moveTo>
                  <a:pt x="73664" y="0"/>
                </a:moveTo>
                <a:lnTo>
                  <a:pt x="37289" y="0"/>
                </a:lnTo>
                <a:lnTo>
                  <a:pt x="37289" y="36210"/>
                </a:lnTo>
                <a:lnTo>
                  <a:pt x="73664" y="36210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6577041" y="4474780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0" y="72493"/>
                </a:moveTo>
                <a:lnTo>
                  <a:pt x="73865" y="72493"/>
                </a:lnTo>
                <a:lnTo>
                  <a:pt x="73865" y="0"/>
                </a:lnTo>
                <a:lnTo>
                  <a:pt x="0" y="0"/>
                </a:lnTo>
                <a:lnTo>
                  <a:pt x="0" y="7249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6577041" y="4474780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37216" y="36210"/>
                </a:moveTo>
                <a:lnTo>
                  <a:pt x="0" y="36210"/>
                </a:lnTo>
                <a:lnTo>
                  <a:pt x="0" y="72493"/>
                </a:lnTo>
                <a:lnTo>
                  <a:pt x="37216" y="72493"/>
                </a:lnTo>
                <a:lnTo>
                  <a:pt x="37216" y="36210"/>
                </a:lnTo>
                <a:close/>
              </a:path>
              <a:path w="74295" h="73025">
                <a:moveTo>
                  <a:pt x="73865" y="0"/>
                </a:moveTo>
                <a:lnTo>
                  <a:pt x="37216" y="0"/>
                </a:lnTo>
                <a:lnTo>
                  <a:pt x="37216" y="36210"/>
                </a:lnTo>
                <a:lnTo>
                  <a:pt x="73865" y="36210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6650907" y="447478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493"/>
                </a:moveTo>
                <a:lnTo>
                  <a:pt x="73426" y="72493"/>
                </a:lnTo>
                <a:lnTo>
                  <a:pt x="73426" y="0"/>
                </a:lnTo>
                <a:lnTo>
                  <a:pt x="0" y="0"/>
                </a:lnTo>
                <a:lnTo>
                  <a:pt x="0" y="7249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6650907" y="447478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36210" y="36210"/>
                </a:moveTo>
                <a:lnTo>
                  <a:pt x="0" y="36210"/>
                </a:lnTo>
                <a:lnTo>
                  <a:pt x="0" y="72493"/>
                </a:lnTo>
                <a:lnTo>
                  <a:pt x="36210" y="72493"/>
                </a:lnTo>
                <a:lnTo>
                  <a:pt x="36210" y="36210"/>
                </a:lnTo>
                <a:close/>
              </a:path>
              <a:path w="73659" h="73025">
                <a:moveTo>
                  <a:pt x="73426" y="0"/>
                </a:moveTo>
                <a:lnTo>
                  <a:pt x="36210" y="0"/>
                </a:lnTo>
                <a:lnTo>
                  <a:pt x="36210" y="36210"/>
                </a:lnTo>
                <a:lnTo>
                  <a:pt x="73426" y="36210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6724332" y="447478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493"/>
                </a:moveTo>
                <a:lnTo>
                  <a:pt x="73517" y="72493"/>
                </a:lnTo>
                <a:lnTo>
                  <a:pt x="73517" y="0"/>
                </a:lnTo>
                <a:lnTo>
                  <a:pt x="0" y="0"/>
                </a:lnTo>
                <a:lnTo>
                  <a:pt x="0" y="7249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6724332" y="447478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36228" y="36210"/>
                </a:moveTo>
                <a:lnTo>
                  <a:pt x="0" y="36210"/>
                </a:lnTo>
                <a:lnTo>
                  <a:pt x="0" y="72493"/>
                </a:lnTo>
                <a:lnTo>
                  <a:pt x="36228" y="72493"/>
                </a:lnTo>
                <a:lnTo>
                  <a:pt x="36228" y="36210"/>
                </a:lnTo>
                <a:close/>
              </a:path>
              <a:path w="73659" h="73025">
                <a:moveTo>
                  <a:pt x="73517" y="0"/>
                </a:moveTo>
                <a:lnTo>
                  <a:pt x="36228" y="0"/>
                </a:lnTo>
                <a:lnTo>
                  <a:pt x="36228" y="36210"/>
                </a:lnTo>
                <a:lnTo>
                  <a:pt x="73517" y="36210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6797850" y="4474780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493"/>
                </a:moveTo>
                <a:lnTo>
                  <a:pt x="72585" y="72493"/>
                </a:lnTo>
                <a:lnTo>
                  <a:pt x="72585" y="0"/>
                </a:lnTo>
                <a:lnTo>
                  <a:pt x="0" y="0"/>
                </a:lnTo>
                <a:lnTo>
                  <a:pt x="0" y="72493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6797850" y="4474780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36356" y="36210"/>
                </a:moveTo>
                <a:lnTo>
                  <a:pt x="0" y="36210"/>
                </a:lnTo>
                <a:lnTo>
                  <a:pt x="0" y="72493"/>
                </a:lnTo>
                <a:lnTo>
                  <a:pt x="36356" y="72493"/>
                </a:lnTo>
                <a:lnTo>
                  <a:pt x="36356" y="36210"/>
                </a:lnTo>
                <a:close/>
              </a:path>
              <a:path w="73025" h="73025">
                <a:moveTo>
                  <a:pt x="72585" y="0"/>
                </a:moveTo>
                <a:lnTo>
                  <a:pt x="36356" y="0"/>
                </a:lnTo>
                <a:lnTo>
                  <a:pt x="36356" y="36210"/>
                </a:lnTo>
                <a:lnTo>
                  <a:pt x="72585" y="36210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6503377" y="44011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664" y="73590"/>
                </a:lnTo>
                <a:lnTo>
                  <a:pt x="73664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6503377" y="44011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6356"/>
                </a:moveTo>
                <a:lnTo>
                  <a:pt x="0" y="36356"/>
                </a:lnTo>
                <a:lnTo>
                  <a:pt x="0" y="73590"/>
                </a:lnTo>
                <a:lnTo>
                  <a:pt x="37289" y="73590"/>
                </a:lnTo>
                <a:lnTo>
                  <a:pt x="37289" y="36356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6356"/>
                </a:lnTo>
                <a:lnTo>
                  <a:pt x="73664" y="36356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6577041" y="4401189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90"/>
                </a:moveTo>
                <a:lnTo>
                  <a:pt x="73865" y="73590"/>
                </a:lnTo>
                <a:lnTo>
                  <a:pt x="7386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6577041" y="4401189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6356"/>
                </a:moveTo>
                <a:lnTo>
                  <a:pt x="0" y="36356"/>
                </a:lnTo>
                <a:lnTo>
                  <a:pt x="0" y="73590"/>
                </a:lnTo>
                <a:lnTo>
                  <a:pt x="37216" y="73590"/>
                </a:lnTo>
                <a:lnTo>
                  <a:pt x="37216" y="36356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6356"/>
                </a:lnTo>
                <a:lnTo>
                  <a:pt x="73865" y="36356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6650907" y="44011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426" y="73590"/>
                </a:lnTo>
                <a:lnTo>
                  <a:pt x="73426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6650907" y="44011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6356"/>
                </a:moveTo>
                <a:lnTo>
                  <a:pt x="0" y="36356"/>
                </a:lnTo>
                <a:lnTo>
                  <a:pt x="0" y="73590"/>
                </a:lnTo>
                <a:lnTo>
                  <a:pt x="36210" y="73590"/>
                </a:lnTo>
                <a:lnTo>
                  <a:pt x="36210" y="36356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6356"/>
                </a:lnTo>
                <a:lnTo>
                  <a:pt x="73426" y="36356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6724332" y="44011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517" y="73590"/>
                </a:lnTo>
                <a:lnTo>
                  <a:pt x="73517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6724332" y="440118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6356"/>
                </a:moveTo>
                <a:lnTo>
                  <a:pt x="0" y="36356"/>
                </a:lnTo>
                <a:lnTo>
                  <a:pt x="0" y="73590"/>
                </a:lnTo>
                <a:lnTo>
                  <a:pt x="36228" y="73590"/>
                </a:lnTo>
                <a:lnTo>
                  <a:pt x="36228" y="36356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6356"/>
                </a:lnTo>
                <a:lnTo>
                  <a:pt x="73517" y="36356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6797850" y="4401189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90"/>
                </a:moveTo>
                <a:lnTo>
                  <a:pt x="72585" y="73590"/>
                </a:lnTo>
                <a:lnTo>
                  <a:pt x="7258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6797850" y="4401189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6356"/>
                </a:moveTo>
                <a:lnTo>
                  <a:pt x="0" y="36356"/>
                </a:lnTo>
                <a:lnTo>
                  <a:pt x="0" y="73590"/>
                </a:lnTo>
                <a:lnTo>
                  <a:pt x="36356" y="73590"/>
                </a:lnTo>
                <a:lnTo>
                  <a:pt x="36356" y="36356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6356"/>
                </a:lnTo>
                <a:lnTo>
                  <a:pt x="72585" y="36356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6503377" y="43277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664" y="73426"/>
                </a:lnTo>
                <a:lnTo>
                  <a:pt x="73664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6503377" y="43277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6210"/>
                </a:moveTo>
                <a:lnTo>
                  <a:pt x="0" y="36210"/>
                </a:lnTo>
                <a:lnTo>
                  <a:pt x="0" y="73426"/>
                </a:lnTo>
                <a:lnTo>
                  <a:pt x="37289" y="73426"/>
                </a:lnTo>
                <a:lnTo>
                  <a:pt x="37289" y="36210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6210"/>
                </a:lnTo>
                <a:lnTo>
                  <a:pt x="73664" y="36210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6577041" y="4327763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26"/>
                </a:moveTo>
                <a:lnTo>
                  <a:pt x="73865" y="73426"/>
                </a:lnTo>
                <a:lnTo>
                  <a:pt x="7386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6577041" y="4327763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6210"/>
                </a:moveTo>
                <a:lnTo>
                  <a:pt x="0" y="36210"/>
                </a:lnTo>
                <a:lnTo>
                  <a:pt x="0" y="73426"/>
                </a:lnTo>
                <a:lnTo>
                  <a:pt x="37216" y="73426"/>
                </a:lnTo>
                <a:lnTo>
                  <a:pt x="37216" y="36210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6210"/>
                </a:lnTo>
                <a:lnTo>
                  <a:pt x="73865" y="36210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6650907" y="43277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426" y="73426"/>
                </a:lnTo>
                <a:lnTo>
                  <a:pt x="73426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6650907" y="43277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6210"/>
                </a:moveTo>
                <a:lnTo>
                  <a:pt x="0" y="36210"/>
                </a:lnTo>
                <a:lnTo>
                  <a:pt x="0" y="73426"/>
                </a:lnTo>
                <a:lnTo>
                  <a:pt x="36210" y="73426"/>
                </a:lnTo>
                <a:lnTo>
                  <a:pt x="36210" y="36210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6210"/>
                </a:lnTo>
                <a:lnTo>
                  <a:pt x="73426" y="36210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6724332" y="43277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517" y="73426"/>
                </a:lnTo>
                <a:lnTo>
                  <a:pt x="73517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6724332" y="432776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6210"/>
                </a:moveTo>
                <a:lnTo>
                  <a:pt x="0" y="36210"/>
                </a:lnTo>
                <a:lnTo>
                  <a:pt x="0" y="73426"/>
                </a:lnTo>
                <a:lnTo>
                  <a:pt x="36228" y="73426"/>
                </a:lnTo>
                <a:lnTo>
                  <a:pt x="36228" y="36210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6210"/>
                </a:lnTo>
                <a:lnTo>
                  <a:pt x="73517" y="36210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6797850" y="4327763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26"/>
                </a:moveTo>
                <a:lnTo>
                  <a:pt x="72585" y="73426"/>
                </a:lnTo>
                <a:lnTo>
                  <a:pt x="7258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6797850" y="4327763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6210"/>
                </a:moveTo>
                <a:lnTo>
                  <a:pt x="0" y="36210"/>
                </a:lnTo>
                <a:lnTo>
                  <a:pt x="0" y="73426"/>
                </a:lnTo>
                <a:lnTo>
                  <a:pt x="36356" y="73426"/>
                </a:lnTo>
                <a:lnTo>
                  <a:pt x="36356" y="36210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6210"/>
                </a:lnTo>
                <a:lnTo>
                  <a:pt x="72585" y="36210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6503377" y="425424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17"/>
                </a:moveTo>
                <a:lnTo>
                  <a:pt x="73664" y="73517"/>
                </a:lnTo>
                <a:lnTo>
                  <a:pt x="73664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6503377" y="425424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7216"/>
                </a:moveTo>
                <a:lnTo>
                  <a:pt x="0" y="37216"/>
                </a:lnTo>
                <a:lnTo>
                  <a:pt x="0" y="73517"/>
                </a:lnTo>
                <a:lnTo>
                  <a:pt x="37289" y="73517"/>
                </a:lnTo>
                <a:lnTo>
                  <a:pt x="37289" y="37216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7216"/>
                </a:lnTo>
                <a:lnTo>
                  <a:pt x="73664" y="37216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6577041" y="4254245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17"/>
                </a:moveTo>
                <a:lnTo>
                  <a:pt x="73865" y="73517"/>
                </a:lnTo>
                <a:lnTo>
                  <a:pt x="73865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6577041" y="4254245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7216"/>
                </a:moveTo>
                <a:lnTo>
                  <a:pt x="0" y="37216"/>
                </a:lnTo>
                <a:lnTo>
                  <a:pt x="0" y="73517"/>
                </a:lnTo>
                <a:lnTo>
                  <a:pt x="37216" y="73517"/>
                </a:lnTo>
                <a:lnTo>
                  <a:pt x="37216" y="37216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7216"/>
                </a:lnTo>
                <a:lnTo>
                  <a:pt x="73865" y="37216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6650907" y="425424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17"/>
                </a:moveTo>
                <a:lnTo>
                  <a:pt x="73426" y="73517"/>
                </a:lnTo>
                <a:lnTo>
                  <a:pt x="73426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6650907" y="425424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7216"/>
                </a:moveTo>
                <a:lnTo>
                  <a:pt x="0" y="37216"/>
                </a:lnTo>
                <a:lnTo>
                  <a:pt x="0" y="73517"/>
                </a:lnTo>
                <a:lnTo>
                  <a:pt x="36210" y="73517"/>
                </a:lnTo>
                <a:lnTo>
                  <a:pt x="36210" y="37216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7216"/>
                </a:lnTo>
                <a:lnTo>
                  <a:pt x="73426" y="37216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6724332" y="425424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17"/>
                </a:moveTo>
                <a:lnTo>
                  <a:pt x="73517" y="73517"/>
                </a:lnTo>
                <a:lnTo>
                  <a:pt x="73517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6724332" y="425424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7216"/>
                </a:moveTo>
                <a:lnTo>
                  <a:pt x="0" y="37216"/>
                </a:lnTo>
                <a:lnTo>
                  <a:pt x="0" y="73517"/>
                </a:lnTo>
                <a:lnTo>
                  <a:pt x="36228" y="73517"/>
                </a:lnTo>
                <a:lnTo>
                  <a:pt x="36228" y="37216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7216"/>
                </a:lnTo>
                <a:lnTo>
                  <a:pt x="73517" y="37216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6797850" y="4254245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17"/>
                </a:moveTo>
                <a:lnTo>
                  <a:pt x="72585" y="73517"/>
                </a:lnTo>
                <a:lnTo>
                  <a:pt x="72585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6797850" y="4254245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7216"/>
                </a:moveTo>
                <a:lnTo>
                  <a:pt x="0" y="37216"/>
                </a:lnTo>
                <a:lnTo>
                  <a:pt x="0" y="73517"/>
                </a:lnTo>
                <a:lnTo>
                  <a:pt x="36356" y="73517"/>
                </a:lnTo>
                <a:lnTo>
                  <a:pt x="36356" y="37216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7216"/>
                </a:lnTo>
                <a:lnTo>
                  <a:pt x="72585" y="37216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6503377" y="418080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664" y="73444"/>
                </a:lnTo>
                <a:lnTo>
                  <a:pt x="7366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6503377" y="418080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7234"/>
                </a:moveTo>
                <a:lnTo>
                  <a:pt x="0" y="37234"/>
                </a:lnTo>
                <a:lnTo>
                  <a:pt x="0" y="73444"/>
                </a:lnTo>
                <a:lnTo>
                  <a:pt x="37289" y="73444"/>
                </a:lnTo>
                <a:lnTo>
                  <a:pt x="37289" y="37234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7234"/>
                </a:lnTo>
                <a:lnTo>
                  <a:pt x="73664" y="37234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6577041" y="4180801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6577041" y="4180801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7234"/>
                </a:moveTo>
                <a:lnTo>
                  <a:pt x="0" y="37234"/>
                </a:lnTo>
                <a:lnTo>
                  <a:pt x="0" y="73444"/>
                </a:lnTo>
                <a:lnTo>
                  <a:pt x="37216" y="73444"/>
                </a:lnTo>
                <a:lnTo>
                  <a:pt x="37216" y="37234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7234"/>
                </a:lnTo>
                <a:lnTo>
                  <a:pt x="73865" y="37234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6650907" y="418080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26" y="73444"/>
                </a:lnTo>
                <a:lnTo>
                  <a:pt x="73426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6650907" y="418080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7234"/>
                </a:moveTo>
                <a:lnTo>
                  <a:pt x="0" y="37234"/>
                </a:lnTo>
                <a:lnTo>
                  <a:pt x="0" y="73444"/>
                </a:lnTo>
                <a:lnTo>
                  <a:pt x="36210" y="73444"/>
                </a:lnTo>
                <a:lnTo>
                  <a:pt x="36210" y="37234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7234"/>
                </a:lnTo>
                <a:lnTo>
                  <a:pt x="73426" y="37234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6724332" y="418080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517" y="73444"/>
                </a:lnTo>
                <a:lnTo>
                  <a:pt x="73517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6724332" y="418080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7234"/>
                </a:moveTo>
                <a:lnTo>
                  <a:pt x="0" y="37234"/>
                </a:lnTo>
                <a:lnTo>
                  <a:pt x="0" y="73444"/>
                </a:lnTo>
                <a:lnTo>
                  <a:pt x="36228" y="73444"/>
                </a:lnTo>
                <a:lnTo>
                  <a:pt x="36228" y="37234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7234"/>
                </a:lnTo>
                <a:lnTo>
                  <a:pt x="73517" y="37234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6797850" y="4180801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585" y="73444"/>
                </a:lnTo>
                <a:lnTo>
                  <a:pt x="7258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6797850" y="4180801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7234"/>
                </a:moveTo>
                <a:lnTo>
                  <a:pt x="0" y="37234"/>
                </a:lnTo>
                <a:lnTo>
                  <a:pt x="0" y="73444"/>
                </a:lnTo>
                <a:lnTo>
                  <a:pt x="36356" y="73444"/>
                </a:lnTo>
                <a:lnTo>
                  <a:pt x="36356" y="37234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7234"/>
                </a:lnTo>
                <a:lnTo>
                  <a:pt x="72585" y="37234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6503377" y="410801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786"/>
                </a:moveTo>
                <a:lnTo>
                  <a:pt x="73664" y="72786"/>
                </a:lnTo>
                <a:lnTo>
                  <a:pt x="73664" y="0"/>
                </a:lnTo>
                <a:lnTo>
                  <a:pt x="0" y="0"/>
                </a:lnTo>
                <a:lnTo>
                  <a:pt x="0" y="7278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6503377" y="410801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37289" y="36137"/>
                </a:moveTo>
                <a:lnTo>
                  <a:pt x="0" y="36137"/>
                </a:lnTo>
                <a:lnTo>
                  <a:pt x="0" y="72786"/>
                </a:lnTo>
                <a:lnTo>
                  <a:pt x="37289" y="72786"/>
                </a:lnTo>
                <a:lnTo>
                  <a:pt x="37289" y="36137"/>
                </a:lnTo>
                <a:close/>
              </a:path>
              <a:path w="73659" h="73025">
                <a:moveTo>
                  <a:pt x="73664" y="0"/>
                </a:moveTo>
                <a:lnTo>
                  <a:pt x="37289" y="0"/>
                </a:lnTo>
                <a:lnTo>
                  <a:pt x="37289" y="36137"/>
                </a:lnTo>
                <a:lnTo>
                  <a:pt x="73664" y="36137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6577041" y="4108015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0" y="72786"/>
                </a:moveTo>
                <a:lnTo>
                  <a:pt x="73865" y="72786"/>
                </a:lnTo>
                <a:lnTo>
                  <a:pt x="73865" y="0"/>
                </a:lnTo>
                <a:lnTo>
                  <a:pt x="0" y="0"/>
                </a:lnTo>
                <a:lnTo>
                  <a:pt x="0" y="7278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6577041" y="4108015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37216" y="36137"/>
                </a:moveTo>
                <a:lnTo>
                  <a:pt x="0" y="36137"/>
                </a:lnTo>
                <a:lnTo>
                  <a:pt x="0" y="72786"/>
                </a:lnTo>
                <a:lnTo>
                  <a:pt x="37216" y="72786"/>
                </a:lnTo>
                <a:lnTo>
                  <a:pt x="37216" y="36137"/>
                </a:lnTo>
                <a:close/>
              </a:path>
              <a:path w="74295" h="73025">
                <a:moveTo>
                  <a:pt x="73865" y="0"/>
                </a:moveTo>
                <a:lnTo>
                  <a:pt x="37216" y="0"/>
                </a:lnTo>
                <a:lnTo>
                  <a:pt x="37216" y="36137"/>
                </a:lnTo>
                <a:lnTo>
                  <a:pt x="73865" y="36137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6650907" y="410801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786"/>
                </a:moveTo>
                <a:lnTo>
                  <a:pt x="73426" y="72786"/>
                </a:lnTo>
                <a:lnTo>
                  <a:pt x="73426" y="0"/>
                </a:lnTo>
                <a:lnTo>
                  <a:pt x="0" y="0"/>
                </a:lnTo>
                <a:lnTo>
                  <a:pt x="0" y="7278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6650907" y="410801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36210" y="36137"/>
                </a:moveTo>
                <a:lnTo>
                  <a:pt x="0" y="36137"/>
                </a:lnTo>
                <a:lnTo>
                  <a:pt x="0" y="72786"/>
                </a:lnTo>
                <a:lnTo>
                  <a:pt x="36210" y="72786"/>
                </a:lnTo>
                <a:lnTo>
                  <a:pt x="36210" y="36137"/>
                </a:lnTo>
                <a:close/>
              </a:path>
              <a:path w="73659" h="73025">
                <a:moveTo>
                  <a:pt x="73426" y="0"/>
                </a:moveTo>
                <a:lnTo>
                  <a:pt x="36210" y="0"/>
                </a:lnTo>
                <a:lnTo>
                  <a:pt x="36210" y="36137"/>
                </a:lnTo>
                <a:lnTo>
                  <a:pt x="73426" y="36137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6724332" y="410801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786"/>
                </a:moveTo>
                <a:lnTo>
                  <a:pt x="73517" y="72786"/>
                </a:lnTo>
                <a:lnTo>
                  <a:pt x="73517" y="0"/>
                </a:lnTo>
                <a:lnTo>
                  <a:pt x="0" y="0"/>
                </a:lnTo>
                <a:lnTo>
                  <a:pt x="0" y="7278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6724332" y="410801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36228" y="36137"/>
                </a:moveTo>
                <a:lnTo>
                  <a:pt x="0" y="36137"/>
                </a:lnTo>
                <a:lnTo>
                  <a:pt x="0" y="72786"/>
                </a:lnTo>
                <a:lnTo>
                  <a:pt x="36228" y="72786"/>
                </a:lnTo>
                <a:lnTo>
                  <a:pt x="36228" y="36137"/>
                </a:lnTo>
                <a:close/>
              </a:path>
              <a:path w="73659" h="73025">
                <a:moveTo>
                  <a:pt x="73517" y="0"/>
                </a:moveTo>
                <a:lnTo>
                  <a:pt x="36228" y="0"/>
                </a:lnTo>
                <a:lnTo>
                  <a:pt x="36228" y="36137"/>
                </a:lnTo>
                <a:lnTo>
                  <a:pt x="73517" y="36137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6797850" y="4108015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786"/>
                </a:moveTo>
                <a:lnTo>
                  <a:pt x="72585" y="72786"/>
                </a:lnTo>
                <a:lnTo>
                  <a:pt x="72585" y="0"/>
                </a:lnTo>
                <a:lnTo>
                  <a:pt x="0" y="0"/>
                </a:lnTo>
                <a:lnTo>
                  <a:pt x="0" y="7278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6797850" y="4108015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36356" y="36137"/>
                </a:moveTo>
                <a:lnTo>
                  <a:pt x="0" y="36137"/>
                </a:lnTo>
                <a:lnTo>
                  <a:pt x="0" y="72786"/>
                </a:lnTo>
                <a:lnTo>
                  <a:pt x="36356" y="72786"/>
                </a:lnTo>
                <a:lnTo>
                  <a:pt x="36356" y="36137"/>
                </a:lnTo>
                <a:close/>
              </a:path>
              <a:path w="73025" h="73025">
                <a:moveTo>
                  <a:pt x="72585" y="0"/>
                </a:moveTo>
                <a:lnTo>
                  <a:pt x="36356" y="0"/>
                </a:lnTo>
                <a:lnTo>
                  <a:pt x="36356" y="36137"/>
                </a:lnTo>
                <a:lnTo>
                  <a:pt x="72585" y="36137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6503377" y="40344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664" y="73590"/>
                </a:lnTo>
                <a:lnTo>
                  <a:pt x="73664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6503377" y="40344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6301"/>
                </a:moveTo>
                <a:lnTo>
                  <a:pt x="0" y="36301"/>
                </a:lnTo>
                <a:lnTo>
                  <a:pt x="0" y="73590"/>
                </a:lnTo>
                <a:lnTo>
                  <a:pt x="37289" y="73590"/>
                </a:lnTo>
                <a:lnTo>
                  <a:pt x="37289" y="36301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6301"/>
                </a:lnTo>
                <a:lnTo>
                  <a:pt x="73664" y="36301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6577041" y="4034424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90"/>
                </a:moveTo>
                <a:lnTo>
                  <a:pt x="73865" y="73590"/>
                </a:lnTo>
                <a:lnTo>
                  <a:pt x="7386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6577041" y="4034424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6301"/>
                </a:moveTo>
                <a:lnTo>
                  <a:pt x="0" y="36301"/>
                </a:lnTo>
                <a:lnTo>
                  <a:pt x="0" y="73590"/>
                </a:lnTo>
                <a:lnTo>
                  <a:pt x="37216" y="73590"/>
                </a:lnTo>
                <a:lnTo>
                  <a:pt x="37216" y="36301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6301"/>
                </a:lnTo>
                <a:lnTo>
                  <a:pt x="73865" y="36301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6650907" y="40344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426" y="73590"/>
                </a:lnTo>
                <a:lnTo>
                  <a:pt x="73426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6650907" y="40344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6301"/>
                </a:moveTo>
                <a:lnTo>
                  <a:pt x="0" y="36301"/>
                </a:lnTo>
                <a:lnTo>
                  <a:pt x="0" y="73590"/>
                </a:lnTo>
                <a:lnTo>
                  <a:pt x="36210" y="73590"/>
                </a:lnTo>
                <a:lnTo>
                  <a:pt x="36210" y="36301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6301"/>
                </a:lnTo>
                <a:lnTo>
                  <a:pt x="73426" y="36301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6724332" y="40344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517" y="73590"/>
                </a:lnTo>
                <a:lnTo>
                  <a:pt x="73517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6724332" y="40344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6301"/>
                </a:moveTo>
                <a:lnTo>
                  <a:pt x="0" y="36301"/>
                </a:lnTo>
                <a:lnTo>
                  <a:pt x="0" y="73590"/>
                </a:lnTo>
                <a:lnTo>
                  <a:pt x="36228" y="73590"/>
                </a:lnTo>
                <a:lnTo>
                  <a:pt x="36228" y="36301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6301"/>
                </a:lnTo>
                <a:lnTo>
                  <a:pt x="73517" y="36301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6797850" y="403442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90"/>
                </a:moveTo>
                <a:lnTo>
                  <a:pt x="72585" y="73590"/>
                </a:lnTo>
                <a:lnTo>
                  <a:pt x="7258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6797850" y="403442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6301"/>
                </a:moveTo>
                <a:lnTo>
                  <a:pt x="0" y="36301"/>
                </a:lnTo>
                <a:lnTo>
                  <a:pt x="0" y="73590"/>
                </a:lnTo>
                <a:lnTo>
                  <a:pt x="36356" y="73590"/>
                </a:lnTo>
                <a:lnTo>
                  <a:pt x="36356" y="36301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6301"/>
                </a:lnTo>
                <a:lnTo>
                  <a:pt x="72585" y="36301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6503377" y="396099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664" y="73426"/>
                </a:lnTo>
                <a:lnTo>
                  <a:pt x="73664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6503377" y="396099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6210"/>
                </a:moveTo>
                <a:lnTo>
                  <a:pt x="0" y="36210"/>
                </a:lnTo>
                <a:lnTo>
                  <a:pt x="0" y="73426"/>
                </a:lnTo>
                <a:lnTo>
                  <a:pt x="37289" y="73426"/>
                </a:lnTo>
                <a:lnTo>
                  <a:pt x="37289" y="36210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6210"/>
                </a:lnTo>
                <a:lnTo>
                  <a:pt x="73664" y="36210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6577041" y="3960997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26"/>
                </a:moveTo>
                <a:lnTo>
                  <a:pt x="73865" y="73426"/>
                </a:lnTo>
                <a:lnTo>
                  <a:pt x="7386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6577041" y="3960997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6210"/>
                </a:moveTo>
                <a:lnTo>
                  <a:pt x="0" y="36210"/>
                </a:lnTo>
                <a:lnTo>
                  <a:pt x="0" y="73426"/>
                </a:lnTo>
                <a:lnTo>
                  <a:pt x="37216" y="73426"/>
                </a:lnTo>
                <a:lnTo>
                  <a:pt x="37216" y="36210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6210"/>
                </a:lnTo>
                <a:lnTo>
                  <a:pt x="73865" y="36210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6650907" y="396099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426" y="73426"/>
                </a:lnTo>
                <a:lnTo>
                  <a:pt x="73426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6650907" y="396099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6210"/>
                </a:moveTo>
                <a:lnTo>
                  <a:pt x="0" y="36210"/>
                </a:lnTo>
                <a:lnTo>
                  <a:pt x="0" y="73426"/>
                </a:lnTo>
                <a:lnTo>
                  <a:pt x="36210" y="73426"/>
                </a:lnTo>
                <a:lnTo>
                  <a:pt x="36210" y="36210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6210"/>
                </a:lnTo>
                <a:lnTo>
                  <a:pt x="73426" y="36210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6724332" y="396099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517" y="73426"/>
                </a:lnTo>
                <a:lnTo>
                  <a:pt x="73517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6724332" y="396099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6210"/>
                </a:moveTo>
                <a:lnTo>
                  <a:pt x="0" y="36210"/>
                </a:lnTo>
                <a:lnTo>
                  <a:pt x="0" y="73426"/>
                </a:lnTo>
                <a:lnTo>
                  <a:pt x="36228" y="73426"/>
                </a:lnTo>
                <a:lnTo>
                  <a:pt x="36228" y="36210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6210"/>
                </a:lnTo>
                <a:lnTo>
                  <a:pt x="73517" y="36210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6797850" y="3960997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26"/>
                </a:moveTo>
                <a:lnTo>
                  <a:pt x="72585" y="73426"/>
                </a:lnTo>
                <a:lnTo>
                  <a:pt x="7258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6797850" y="3960997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6210"/>
                </a:moveTo>
                <a:lnTo>
                  <a:pt x="0" y="36210"/>
                </a:lnTo>
                <a:lnTo>
                  <a:pt x="0" y="73426"/>
                </a:lnTo>
                <a:lnTo>
                  <a:pt x="36356" y="73426"/>
                </a:lnTo>
                <a:lnTo>
                  <a:pt x="36356" y="36210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6210"/>
                </a:lnTo>
                <a:lnTo>
                  <a:pt x="72585" y="36210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6503377" y="388740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664" y="73590"/>
                </a:lnTo>
                <a:lnTo>
                  <a:pt x="73664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6503377" y="388740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7234"/>
                </a:moveTo>
                <a:lnTo>
                  <a:pt x="0" y="37234"/>
                </a:lnTo>
                <a:lnTo>
                  <a:pt x="0" y="73590"/>
                </a:lnTo>
                <a:lnTo>
                  <a:pt x="37289" y="73590"/>
                </a:lnTo>
                <a:lnTo>
                  <a:pt x="37289" y="37234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7234"/>
                </a:lnTo>
                <a:lnTo>
                  <a:pt x="73664" y="37234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6577041" y="3887406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90"/>
                </a:moveTo>
                <a:lnTo>
                  <a:pt x="73865" y="73590"/>
                </a:lnTo>
                <a:lnTo>
                  <a:pt x="7386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6577041" y="3887406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7234"/>
                </a:moveTo>
                <a:lnTo>
                  <a:pt x="0" y="37234"/>
                </a:lnTo>
                <a:lnTo>
                  <a:pt x="0" y="73590"/>
                </a:lnTo>
                <a:lnTo>
                  <a:pt x="37216" y="73590"/>
                </a:lnTo>
                <a:lnTo>
                  <a:pt x="37216" y="37234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7234"/>
                </a:lnTo>
                <a:lnTo>
                  <a:pt x="73865" y="37234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6650907" y="388740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426" y="73590"/>
                </a:lnTo>
                <a:lnTo>
                  <a:pt x="73426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6650907" y="388740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7234"/>
                </a:moveTo>
                <a:lnTo>
                  <a:pt x="0" y="37234"/>
                </a:lnTo>
                <a:lnTo>
                  <a:pt x="0" y="73590"/>
                </a:lnTo>
                <a:lnTo>
                  <a:pt x="36210" y="73590"/>
                </a:lnTo>
                <a:lnTo>
                  <a:pt x="36210" y="37234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7234"/>
                </a:lnTo>
                <a:lnTo>
                  <a:pt x="73426" y="37234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6724332" y="388740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517" y="73590"/>
                </a:lnTo>
                <a:lnTo>
                  <a:pt x="73517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6724332" y="388740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7234"/>
                </a:moveTo>
                <a:lnTo>
                  <a:pt x="0" y="37234"/>
                </a:lnTo>
                <a:lnTo>
                  <a:pt x="0" y="73590"/>
                </a:lnTo>
                <a:lnTo>
                  <a:pt x="36228" y="73590"/>
                </a:lnTo>
                <a:lnTo>
                  <a:pt x="36228" y="37234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7234"/>
                </a:lnTo>
                <a:lnTo>
                  <a:pt x="73517" y="37234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6797850" y="3887406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90"/>
                </a:moveTo>
                <a:lnTo>
                  <a:pt x="72585" y="73590"/>
                </a:lnTo>
                <a:lnTo>
                  <a:pt x="7258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6797850" y="3887406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7234"/>
                </a:moveTo>
                <a:lnTo>
                  <a:pt x="0" y="37234"/>
                </a:lnTo>
                <a:lnTo>
                  <a:pt x="0" y="73590"/>
                </a:lnTo>
                <a:lnTo>
                  <a:pt x="36356" y="73590"/>
                </a:lnTo>
                <a:lnTo>
                  <a:pt x="36356" y="37234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7234"/>
                </a:lnTo>
                <a:lnTo>
                  <a:pt x="72585" y="37234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6503377" y="381398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664" y="73426"/>
                </a:lnTo>
                <a:lnTo>
                  <a:pt x="73664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6503377" y="381398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7216"/>
                </a:moveTo>
                <a:lnTo>
                  <a:pt x="0" y="37216"/>
                </a:lnTo>
                <a:lnTo>
                  <a:pt x="0" y="73426"/>
                </a:lnTo>
                <a:lnTo>
                  <a:pt x="37289" y="73426"/>
                </a:lnTo>
                <a:lnTo>
                  <a:pt x="37289" y="37216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7216"/>
                </a:lnTo>
                <a:lnTo>
                  <a:pt x="73664" y="37216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6577041" y="3813980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26"/>
                </a:moveTo>
                <a:lnTo>
                  <a:pt x="73865" y="73426"/>
                </a:lnTo>
                <a:lnTo>
                  <a:pt x="7386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6577041" y="3813980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7216"/>
                </a:moveTo>
                <a:lnTo>
                  <a:pt x="0" y="37216"/>
                </a:lnTo>
                <a:lnTo>
                  <a:pt x="0" y="73426"/>
                </a:lnTo>
                <a:lnTo>
                  <a:pt x="37216" y="73426"/>
                </a:lnTo>
                <a:lnTo>
                  <a:pt x="37216" y="37216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7216"/>
                </a:lnTo>
                <a:lnTo>
                  <a:pt x="73865" y="37216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6650907" y="381398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426" y="73426"/>
                </a:lnTo>
                <a:lnTo>
                  <a:pt x="73426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6650907" y="381398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7216"/>
                </a:moveTo>
                <a:lnTo>
                  <a:pt x="0" y="37216"/>
                </a:lnTo>
                <a:lnTo>
                  <a:pt x="0" y="73426"/>
                </a:lnTo>
                <a:lnTo>
                  <a:pt x="36210" y="73426"/>
                </a:lnTo>
                <a:lnTo>
                  <a:pt x="36210" y="37216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7216"/>
                </a:lnTo>
                <a:lnTo>
                  <a:pt x="73426" y="37216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6724332" y="381398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517" y="73426"/>
                </a:lnTo>
                <a:lnTo>
                  <a:pt x="73517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6724332" y="381398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7216"/>
                </a:moveTo>
                <a:lnTo>
                  <a:pt x="0" y="37216"/>
                </a:lnTo>
                <a:lnTo>
                  <a:pt x="0" y="73426"/>
                </a:lnTo>
                <a:lnTo>
                  <a:pt x="36228" y="73426"/>
                </a:lnTo>
                <a:lnTo>
                  <a:pt x="36228" y="37216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7216"/>
                </a:lnTo>
                <a:lnTo>
                  <a:pt x="73517" y="37216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6797850" y="3813980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26"/>
                </a:moveTo>
                <a:lnTo>
                  <a:pt x="72585" y="73426"/>
                </a:lnTo>
                <a:lnTo>
                  <a:pt x="7258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6797850" y="3813980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7216"/>
                </a:moveTo>
                <a:lnTo>
                  <a:pt x="0" y="37216"/>
                </a:lnTo>
                <a:lnTo>
                  <a:pt x="0" y="73426"/>
                </a:lnTo>
                <a:lnTo>
                  <a:pt x="36356" y="73426"/>
                </a:lnTo>
                <a:lnTo>
                  <a:pt x="36356" y="37216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7216"/>
                </a:lnTo>
                <a:lnTo>
                  <a:pt x="72585" y="37216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6503377" y="374139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85"/>
                </a:moveTo>
                <a:lnTo>
                  <a:pt x="73664" y="72585"/>
                </a:lnTo>
                <a:lnTo>
                  <a:pt x="73664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6503377" y="374139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37289" y="36356"/>
                </a:moveTo>
                <a:lnTo>
                  <a:pt x="0" y="36356"/>
                </a:lnTo>
                <a:lnTo>
                  <a:pt x="0" y="72585"/>
                </a:lnTo>
                <a:lnTo>
                  <a:pt x="37289" y="72585"/>
                </a:lnTo>
                <a:lnTo>
                  <a:pt x="37289" y="36356"/>
                </a:lnTo>
                <a:close/>
              </a:path>
              <a:path w="73659" h="73025">
                <a:moveTo>
                  <a:pt x="73664" y="0"/>
                </a:moveTo>
                <a:lnTo>
                  <a:pt x="37289" y="0"/>
                </a:lnTo>
                <a:lnTo>
                  <a:pt x="37289" y="36356"/>
                </a:lnTo>
                <a:lnTo>
                  <a:pt x="73664" y="36356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6577041" y="3741395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0" y="72585"/>
                </a:moveTo>
                <a:lnTo>
                  <a:pt x="73865" y="72585"/>
                </a:lnTo>
                <a:lnTo>
                  <a:pt x="73865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6577041" y="3741395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37216" y="36356"/>
                </a:moveTo>
                <a:lnTo>
                  <a:pt x="0" y="36356"/>
                </a:lnTo>
                <a:lnTo>
                  <a:pt x="0" y="72585"/>
                </a:lnTo>
                <a:lnTo>
                  <a:pt x="37216" y="72585"/>
                </a:lnTo>
                <a:lnTo>
                  <a:pt x="37216" y="36356"/>
                </a:lnTo>
                <a:close/>
              </a:path>
              <a:path w="74295" h="73025">
                <a:moveTo>
                  <a:pt x="73865" y="0"/>
                </a:moveTo>
                <a:lnTo>
                  <a:pt x="37216" y="0"/>
                </a:lnTo>
                <a:lnTo>
                  <a:pt x="37216" y="36356"/>
                </a:lnTo>
                <a:lnTo>
                  <a:pt x="73865" y="36356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6650907" y="374139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85"/>
                </a:moveTo>
                <a:lnTo>
                  <a:pt x="73426" y="72585"/>
                </a:lnTo>
                <a:lnTo>
                  <a:pt x="73426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6650907" y="374139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36210" y="36356"/>
                </a:moveTo>
                <a:lnTo>
                  <a:pt x="0" y="36356"/>
                </a:lnTo>
                <a:lnTo>
                  <a:pt x="0" y="72585"/>
                </a:lnTo>
                <a:lnTo>
                  <a:pt x="36210" y="72585"/>
                </a:lnTo>
                <a:lnTo>
                  <a:pt x="36210" y="36356"/>
                </a:lnTo>
                <a:close/>
              </a:path>
              <a:path w="73659" h="73025">
                <a:moveTo>
                  <a:pt x="73426" y="0"/>
                </a:moveTo>
                <a:lnTo>
                  <a:pt x="36210" y="0"/>
                </a:lnTo>
                <a:lnTo>
                  <a:pt x="36210" y="36356"/>
                </a:lnTo>
                <a:lnTo>
                  <a:pt x="73426" y="36356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6724332" y="374139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85"/>
                </a:moveTo>
                <a:lnTo>
                  <a:pt x="73517" y="72585"/>
                </a:lnTo>
                <a:lnTo>
                  <a:pt x="73517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6724332" y="374139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36228" y="36356"/>
                </a:moveTo>
                <a:lnTo>
                  <a:pt x="0" y="36356"/>
                </a:lnTo>
                <a:lnTo>
                  <a:pt x="0" y="72585"/>
                </a:lnTo>
                <a:lnTo>
                  <a:pt x="36228" y="72585"/>
                </a:lnTo>
                <a:lnTo>
                  <a:pt x="36228" y="36356"/>
                </a:lnTo>
                <a:close/>
              </a:path>
              <a:path w="73659" h="73025">
                <a:moveTo>
                  <a:pt x="73517" y="0"/>
                </a:moveTo>
                <a:lnTo>
                  <a:pt x="36228" y="0"/>
                </a:lnTo>
                <a:lnTo>
                  <a:pt x="36228" y="36356"/>
                </a:lnTo>
                <a:lnTo>
                  <a:pt x="73517" y="36356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6797850" y="3741395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85"/>
                </a:moveTo>
                <a:lnTo>
                  <a:pt x="72585" y="72585"/>
                </a:lnTo>
                <a:lnTo>
                  <a:pt x="72585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6797850" y="3741395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36356" y="36356"/>
                </a:moveTo>
                <a:lnTo>
                  <a:pt x="0" y="36356"/>
                </a:lnTo>
                <a:lnTo>
                  <a:pt x="0" y="72585"/>
                </a:lnTo>
                <a:lnTo>
                  <a:pt x="36356" y="72585"/>
                </a:lnTo>
                <a:lnTo>
                  <a:pt x="36356" y="36356"/>
                </a:lnTo>
                <a:close/>
              </a:path>
              <a:path w="73025" h="73025">
                <a:moveTo>
                  <a:pt x="72585" y="0"/>
                </a:moveTo>
                <a:lnTo>
                  <a:pt x="36356" y="0"/>
                </a:lnTo>
                <a:lnTo>
                  <a:pt x="36356" y="36356"/>
                </a:lnTo>
                <a:lnTo>
                  <a:pt x="72585" y="36356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6503377" y="366795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664" y="73444"/>
                </a:lnTo>
                <a:lnTo>
                  <a:pt x="7366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6503377" y="366795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6228"/>
                </a:moveTo>
                <a:lnTo>
                  <a:pt x="0" y="36228"/>
                </a:lnTo>
                <a:lnTo>
                  <a:pt x="0" y="73444"/>
                </a:lnTo>
                <a:lnTo>
                  <a:pt x="37289" y="73444"/>
                </a:lnTo>
                <a:lnTo>
                  <a:pt x="37289" y="36228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6228"/>
                </a:lnTo>
                <a:lnTo>
                  <a:pt x="73664" y="36228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6577041" y="3667950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6577041" y="3667950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6228"/>
                </a:moveTo>
                <a:lnTo>
                  <a:pt x="0" y="36228"/>
                </a:lnTo>
                <a:lnTo>
                  <a:pt x="0" y="73444"/>
                </a:lnTo>
                <a:lnTo>
                  <a:pt x="37216" y="73444"/>
                </a:lnTo>
                <a:lnTo>
                  <a:pt x="37216" y="36228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6228"/>
                </a:lnTo>
                <a:lnTo>
                  <a:pt x="73865" y="36228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6650907" y="366795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26" y="73444"/>
                </a:lnTo>
                <a:lnTo>
                  <a:pt x="73426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6650907" y="366795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6228"/>
                </a:moveTo>
                <a:lnTo>
                  <a:pt x="0" y="36228"/>
                </a:lnTo>
                <a:lnTo>
                  <a:pt x="0" y="73444"/>
                </a:lnTo>
                <a:lnTo>
                  <a:pt x="36210" y="73444"/>
                </a:lnTo>
                <a:lnTo>
                  <a:pt x="36210" y="36228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6228"/>
                </a:lnTo>
                <a:lnTo>
                  <a:pt x="73426" y="36228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6724332" y="366795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517" y="73444"/>
                </a:lnTo>
                <a:lnTo>
                  <a:pt x="73517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6724332" y="366795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6228"/>
                </a:moveTo>
                <a:lnTo>
                  <a:pt x="0" y="36228"/>
                </a:lnTo>
                <a:lnTo>
                  <a:pt x="0" y="73444"/>
                </a:lnTo>
                <a:lnTo>
                  <a:pt x="36228" y="73444"/>
                </a:lnTo>
                <a:lnTo>
                  <a:pt x="36228" y="36228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6228"/>
                </a:lnTo>
                <a:lnTo>
                  <a:pt x="73517" y="36228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6797850" y="3667950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585" y="73444"/>
                </a:lnTo>
                <a:lnTo>
                  <a:pt x="7258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6797850" y="3667950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6228"/>
                </a:moveTo>
                <a:lnTo>
                  <a:pt x="0" y="36228"/>
                </a:lnTo>
                <a:lnTo>
                  <a:pt x="0" y="73444"/>
                </a:lnTo>
                <a:lnTo>
                  <a:pt x="36356" y="73444"/>
                </a:lnTo>
                <a:lnTo>
                  <a:pt x="36356" y="36228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6228"/>
                </a:lnTo>
                <a:lnTo>
                  <a:pt x="72585" y="36228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6503377" y="359415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792"/>
                </a:moveTo>
                <a:lnTo>
                  <a:pt x="73664" y="73792"/>
                </a:lnTo>
                <a:lnTo>
                  <a:pt x="73664" y="0"/>
                </a:lnTo>
                <a:lnTo>
                  <a:pt x="0" y="0"/>
                </a:lnTo>
                <a:lnTo>
                  <a:pt x="0" y="7379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6503377" y="359415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37289" y="36228"/>
                </a:moveTo>
                <a:lnTo>
                  <a:pt x="0" y="36228"/>
                </a:lnTo>
                <a:lnTo>
                  <a:pt x="0" y="73792"/>
                </a:lnTo>
                <a:lnTo>
                  <a:pt x="37289" y="73792"/>
                </a:lnTo>
                <a:lnTo>
                  <a:pt x="37289" y="36228"/>
                </a:lnTo>
                <a:close/>
              </a:path>
              <a:path w="73659" h="74295">
                <a:moveTo>
                  <a:pt x="73664" y="0"/>
                </a:moveTo>
                <a:lnTo>
                  <a:pt x="37289" y="0"/>
                </a:lnTo>
                <a:lnTo>
                  <a:pt x="37289" y="36228"/>
                </a:lnTo>
                <a:lnTo>
                  <a:pt x="73664" y="36228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6577041" y="3594158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5">
                <a:moveTo>
                  <a:pt x="0" y="73792"/>
                </a:moveTo>
                <a:lnTo>
                  <a:pt x="73865" y="73792"/>
                </a:lnTo>
                <a:lnTo>
                  <a:pt x="73865" y="0"/>
                </a:lnTo>
                <a:lnTo>
                  <a:pt x="0" y="0"/>
                </a:lnTo>
                <a:lnTo>
                  <a:pt x="0" y="7379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6577041" y="3594158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5">
                <a:moveTo>
                  <a:pt x="37216" y="36228"/>
                </a:moveTo>
                <a:lnTo>
                  <a:pt x="0" y="36228"/>
                </a:lnTo>
                <a:lnTo>
                  <a:pt x="0" y="73792"/>
                </a:lnTo>
                <a:lnTo>
                  <a:pt x="37216" y="73792"/>
                </a:lnTo>
                <a:lnTo>
                  <a:pt x="37216" y="36228"/>
                </a:lnTo>
                <a:close/>
              </a:path>
              <a:path w="74295" h="74295">
                <a:moveTo>
                  <a:pt x="73865" y="0"/>
                </a:moveTo>
                <a:lnTo>
                  <a:pt x="37216" y="0"/>
                </a:lnTo>
                <a:lnTo>
                  <a:pt x="37216" y="36228"/>
                </a:lnTo>
                <a:lnTo>
                  <a:pt x="73865" y="36228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6650907" y="359415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792"/>
                </a:moveTo>
                <a:lnTo>
                  <a:pt x="73426" y="73792"/>
                </a:lnTo>
                <a:lnTo>
                  <a:pt x="73426" y="0"/>
                </a:lnTo>
                <a:lnTo>
                  <a:pt x="0" y="0"/>
                </a:lnTo>
                <a:lnTo>
                  <a:pt x="0" y="7379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6650907" y="359415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36210" y="36228"/>
                </a:moveTo>
                <a:lnTo>
                  <a:pt x="0" y="36228"/>
                </a:lnTo>
                <a:lnTo>
                  <a:pt x="0" y="73792"/>
                </a:lnTo>
                <a:lnTo>
                  <a:pt x="36210" y="73792"/>
                </a:lnTo>
                <a:lnTo>
                  <a:pt x="36210" y="36228"/>
                </a:lnTo>
                <a:close/>
              </a:path>
              <a:path w="73659" h="74295">
                <a:moveTo>
                  <a:pt x="73426" y="0"/>
                </a:moveTo>
                <a:lnTo>
                  <a:pt x="36210" y="0"/>
                </a:lnTo>
                <a:lnTo>
                  <a:pt x="36210" y="36228"/>
                </a:lnTo>
                <a:lnTo>
                  <a:pt x="73426" y="36228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6724332" y="359415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792"/>
                </a:moveTo>
                <a:lnTo>
                  <a:pt x="73517" y="73792"/>
                </a:lnTo>
                <a:lnTo>
                  <a:pt x="73517" y="0"/>
                </a:lnTo>
                <a:lnTo>
                  <a:pt x="0" y="0"/>
                </a:lnTo>
                <a:lnTo>
                  <a:pt x="0" y="7379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6724332" y="359415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36228" y="36228"/>
                </a:moveTo>
                <a:lnTo>
                  <a:pt x="0" y="36228"/>
                </a:lnTo>
                <a:lnTo>
                  <a:pt x="0" y="73792"/>
                </a:lnTo>
                <a:lnTo>
                  <a:pt x="36228" y="73792"/>
                </a:lnTo>
                <a:lnTo>
                  <a:pt x="36228" y="36228"/>
                </a:lnTo>
                <a:close/>
              </a:path>
              <a:path w="73659" h="74295">
                <a:moveTo>
                  <a:pt x="73517" y="0"/>
                </a:moveTo>
                <a:lnTo>
                  <a:pt x="36228" y="0"/>
                </a:lnTo>
                <a:lnTo>
                  <a:pt x="36228" y="36228"/>
                </a:lnTo>
                <a:lnTo>
                  <a:pt x="73517" y="36228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6797850" y="3594158"/>
            <a:ext cx="73025" cy="74295"/>
          </a:xfrm>
          <a:custGeom>
            <a:avLst/>
            <a:gdLst/>
            <a:ahLst/>
            <a:cxnLst/>
            <a:rect l="l" t="t" r="r" b="b"/>
            <a:pathLst>
              <a:path w="73025" h="74295">
                <a:moveTo>
                  <a:pt x="0" y="73792"/>
                </a:moveTo>
                <a:lnTo>
                  <a:pt x="72585" y="73792"/>
                </a:lnTo>
                <a:lnTo>
                  <a:pt x="72585" y="0"/>
                </a:lnTo>
                <a:lnTo>
                  <a:pt x="0" y="0"/>
                </a:lnTo>
                <a:lnTo>
                  <a:pt x="0" y="7379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6797850" y="3594158"/>
            <a:ext cx="73025" cy="74295"/>
          </a:xfrm>
          <a:custGeom>
            <a:avLst/>
            <a:gdLst/>
            <a:ahLst/>
            <a:cxnLst/>
            <a:rect l="l" t="t" r="r" b="b"/>
            <a:pathLst>
              <a:path w="73025" h="74295">
                <a:moveTo>
                  <a:pt x="36356" y="36228"/>
                </a:moveTo>
                <a:lnTo>
                  <a:pt x="0" y="36228"/>
                </a:lnTo>
                <a:lnTo>
                  <a:pt x="0" y="73792"/>
                </a:lnTo>
                <a:lnTo>
                  <a:pt x="36356" y="73792"/>
                </a:lnTo>
                <a:lnTo>
                  <a:pt x="36356" y="36228"/>
                </a:lnTo>
                <a:close/>
              </a:path>
              <a:path w="73025" h="74295">
                <a:moveTo>
                  <a:pt x="72585" y="0"/>
                </a:moveTo>
                <a:lnTo>
                  <a:pt x="36356" y="0"/>
                </a:lnTo>
                <a:lnTo>
                  <a:pt x="36356" y="36228"/>
                </a:lnTo>
                <a:lnTo>
                  <a:pt x="72585" y="36228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6503377" y="352058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664" y="73572"/>
                </a:lnTo>
                <a:lnTo>
                  <a:pt x="73664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6503377" y="352058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7216"/>
                </a:moveTo>
                <a:lnTo>
                  <a:pt x="0" y="37216"/>
                </a:lnTo>
                <a:lnTo>
                  <a:pt x="0" y="73572"/>
                </a:lnTo>
                <a:lnTo>
                  <a:pt x="37289" y="73572"/>
                </a:lnTo>
                <a:lnTo>
                  <a:pt x="37289" y="37216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7216"/>
                </a:lnTo>
                <a:lnTo>
                  <a:pt x="73664" y="37216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6577041" y="3520586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72"/>
                </a:moveTo>
                <a:lnTo>
                  <a:pt x="73865" y="73572"/>
                </a:lnTo>
                <a:lnTo>
                  <a:pt x="7386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6577041" y="3520586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7216"/>
                </a:moveTo>
                <a:lnTo>
                  <a:pt x="0" y="37216"/>
                </a:lnTo>
                <a:lnTo>
                  <a:pt x="0" y="73572"/>
                </a:lnTo>
                <a:lnTo>
                  <a:pt x="37216" y="73572"/>
                </a:lnTo>
                <a:lnTo>
                  <a:pt x="37216" y="37216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7216"/>
                </a:lnTo>
                <a:lnTo>
                  <a:pt x="73865" y="37216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6650907" y="352058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26" y="73572"/>
                </a:lnTo>
                <a:lnTo>
                  <a:pt x="73426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6650907" y="352058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7216"/>
                </a:moveTo>
                <a:lnTo>
                  <a:pt x="0" y="37216"/>
                </a:lnTo>
                <a:lnTo>
                  <a:pt x="0" y="73572"/>
                </a:lnTo>
                <a:lnTo>
                  <a:pt x="36210" y="73572"/>
                </a:lnTo>
                <a:lnTo>
                  <a:pt x="36210" y="37216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7216"/>
                </a:lnTo>
                <a:lnTo>
                  <a:pt x="73426" y="37216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6724332" y="352058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517" y="73572"/>
                </a:lnTo>
                <a:lnTo>
                  <a:pt x="73517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6724332" y="3520586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7216"/>
                </a:moveTo>
                <a:lnTo>
                  <a:pt x="0" y="37216"/>
                </a:lnTo>
                <a:lnTo>
                  <a:pt x="0" y="73572"/>
                </a:lnTo>
                <a:lnTo>
                  <a:pt x="36228" y="73572"/>
                </a:lnTo>
                <a:lnTo>
                  <a:pt x="36228" y="37216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7216"/>
                </a:lnTo>
                <a:lnTo>
                  <a:pt x="73517" y="37216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6797850" y="3520586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585" y="73572"/>
                </a:lnTo>
                <a:lnTo>
                  <a:pt x="7258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6797850" y="3520586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7216"/>
                </a:moveTo>
                <a:lnTo>
                  <a:pt x="0" y="37216"/>
                </a:lnTo>
                <a:lnTo>
                  <a:pt x="0" y="73572"/>
                </a:lnTo>
                <a:lnTo>
                  <a:pt x="36356" y="73572"/>
                </a:lnTo>
                <a:lnTo>
                  <a:pt x="36356" y="37216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7216"/>
                </a:lnTo>
                <a:lnTo>
                  <a:pt x="72585" y="37216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6503377" y="344714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664" y="73444"/>
                </a:lnTo>
                <a:lnTo>
                  <a:pt x="7366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6503377" y="344714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7289" y="37216"/>
                </a:moveTo>
                <a:lnTo>
                  <a:pt x="0" y="37216"/>
                </a:lnTo>
                <a:lnTo>
                  <a:pt x="0" y="73444"/>
                </a:lnTo>
                <a:lnTo>
                  <a:pt x="37289" y="73444"/>
                </a:lnTo>
                <a:lnTo>
                  <a:pt x="37289" y="37216"/>
                </a:lnTo>
                <a:close/>
              </a:path>
              <a:path w="73659" h="73660">
                <a:moveTo>
                  <a:pt x="73664" y="0"/>
                </a:moveTo>
                <a:lnTo>
                  <a:pt x="37289" y="0"/>
                </a:lnTo>
                <a:lnTo>
                  <a:pt x="37289" y="37216"/>
                </a:lnTo>
                <a:lnTo>
                  <a:pt x="73664" y="37216"/>
                </a:lnTo>
                <a:lnTo>
                  <a:pt x="73664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6577041" y="3447141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6577041" y="3447141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37216" y="37216"/>
                </a:moveTo>
                <a:lnTo>
                  <a:pt x="0" y="37216"/>
                </a:lnTo>
                <a:lnTo>
                  <a:pt x="0" y="73444"/>
                </a:lnTo>
                <a:lnTo>
                  <a:pt x="37216" y="73444"/>
                </a:lnTo>
                <a:lnTo>
                  <a:pt x="37216" y="37216"/>
                </a:lnTo>
                <a:close/>
              </a:path>
              <a:path w="74295" h="73660">
                <a:moveTo>
                  <a:pt x="73865" y="0"/>
                </a:moveTo>
                <a:lnTo>
                  <a:pt x="37216" y="0"/>
                </a:lnTo>
                <a:lnTo>
                  <a:pt x="37216" y="37216"/>
                </a:lnTo>
                <a:lnTo>
                  <a:pt x="73865" y="37216"/>
                </a:lnTo>
                <a:lnTo>
                  <a:pt x="7386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6650907" y="344714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26" y="73444"/>
                </a:lnTo>
                <a:lnTo>
                  <a:pt x="73426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6650907" y="344714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10" y="37216"/>
                </a:moveTo>
                <a:lnTo>
                  <a:pt x="0" y="37216"/>
                </a:lnTo>
                <a:lnTo>
                  <a:pt x="0" y="73444"/>
                </a:lnTo>
                <a:lnTo>
                  <a:pt x="36210" y="73444"/>
                </a:lnTo>
                <a:lnTo>
                  <a:pt x="36210" y="37216"/>
                </a:lnTo>
                <a:close/>
              </a:path>
              <a:path w="73659" h="73660">
                <a:moveTo>
                  <a:pt x="73426" y="0"/>
                </a:moveTo>
                <a:lnTo>
                  <a:pt x="36210" y="0"/>
                </a:lnTo>
                <a:lnTo>
                  <a:pt x="36210" y="37216"/>
                </a:lnTo>
                <a:lnTo>
                  <a:pt x="73426" y="37216"/>
                </a:lnTo>
                <a:lnTo>
                  <a:pt x="7342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6724332" y="344714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517" y="73444"/>
                </a:lnTo>
                <a:lnTo>
                  <a:pt x="73517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6724332" y="344714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36228" y="37216"/>
                </a:moveTo>
                <a:lnTo>
                  <a:pt x="0" y="37216"/>
                </a:lnTo>
                <a:lnTo>
                  <a:pt x="0" y="73444"/>
                </a:lnTo>
                <a:lnTo>
                  <a:pt x="36228" y="73444"/>
                </a:lnTo>
                <a:lnTo>
                  <a:pt x="36228" y="37216"/>
                </a:lnTo>
                <a:close/>
              </a:path>
              <a:path w="73659" h="73660">
                <a:moveTo>
                  <a:pt x="73517" y="0"/>
                </a:moveTo>
                <a:lnTo>
                  <a:pt x="36228" y="0"/>
                </a:lnTo>
                <a:lnTo>
                  <a:pt x="36228" y="37216"/>
                </a:lnTo>
                <a:lnTo>
                  <a:pt x="73517" y="37216"/>
                </a:lnTo>
                <a:lnTo>
                  <a:pt x="73517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6797850" y="3447141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585" y="73444"/>
                </a:lnTo>
                <a:lnTo>
                  <a:pt x="7258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6797850" y="3447141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36356" y="37216"/>
                </a:moveTo>
                <a:lnTo>
                  <a:pt x="0" y="37216"/>
                </a:lnTo>
                <a:lnTo>
                  <a:pt x="0" y="73444"/>
                </a:lnTo>
                <a:lnTo>
                  <a:pt x="36356" y="73444"/>
                </a:lnTo>
                <a:lnTo>
                  <a:pt x="36356" y="37216"/>
                </a:lnTo>
                <a:close/>
              </a:path>
              <a:path w="73025" h="73660">
                <a:moveTo>
                  <a:pt x="72585" y="0"/>
                </a:moveTo>
                <a:lnTo>
                  <a:pt x="36356" y="0"/>
                </a:lnTo>
                <a:lnTo>
                  <a:pt x="36356" y="37216"/>
                </a:lnTo>
                <a:lnTo>
                  <a:pt x="72585" y="37216"/>
                </a:lnTo>
                <a:lnTo>
                  <a:pt x="72585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6503405" y="3447139"/>
            <a:ext cx="367030" cy="1176655"/>
          </a:xfrm>
          <a:custGeom>
            <a:avLst/>
            <a:gdLst/>
            <a:ahLst/>
            <a:cxnLst/>
            <a:rect l="l" t="t" r="r" b="b"/>
            <a:pathLst>
              <a:path w="367029" h="1176654">
                <a:moveTo>
                  <a:pt x="0" y="1176505"/>
                </a:moveTo>
                <a:lnTo>
                  <a:pt x="0" y="0"/>
                </a:lnTo>
                <a:lnTo>
                  <a:pt x="367033" y="0"/>
                </a:lnTo>
                <a:lnTo>
                  <a:pt x="367033" y="1176505"/>
                </a:lnTo>
              </a:path>
            </a:pathLst>
          </a:custGeom>
          <a:ln w="26823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6677990" y="3438144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 h="0">
                <a:moveTo>
                  <a:pt x="0" y="0"/>
                </a:moveTo>
                <a:lnTo>
                  <a:pt x="18303" y="0"/>
                </a:lnTo>
              </a:path>
            </a:pathLst>
          </a:custGeom>
          <a:ln w="17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6595347" y="3429148"/>
            <a:ext cx="183515" cy="0"/>
          </a:xfrm>
          <a:custGeom>
            <a:avLst/>
            <a:gdLst/>
            <a:ahLst/>
            <a:cxnLst/>
            <a:rect l="l" t="t" r="r" b="b"/>
            <a:pathLst>
              <a:path w="183515" h="0">
                <a:moveTo>
                  <a:pt x="0" y="0"/>
                </a:moveTo>
                <a:lnTo>
                  <a:pt x="183297" y="0"/>
                </a:lnTo>
              </a:path>
            </a:pathLst>
          </a:custGeom>
          <a:ln w="182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7054102" y="4564648"/>
            <a:ext cx="73660" cy="59055"/>
          </a:xfrm>
          <a:custGeom>
            <a:avLst/>
            <a:gdLst/>
            <a:ahLst/>
            <a:cxnLst/>
            <a:rect l="l" t="t" r="r" b="b"/>
            <a:pathLst>
              <a:path w="73659" h="59054">
                <a:moveTo>
                  <a:pt x="0" y="58996"/>
                </a:moveTo>
                <a:lnTo>
                  <a:pt x="73645" y="58996"/>
                </a:lnTo>
                <a:lnTo>
                  <a:pt x="73645" y="0"/>
                </a:lnTo>
                <a:lnTo>
                  <a:pt x="0" y="0"/>
                </a:lnTo>
                <a:lnTo>
                  <a:pt x="0" y="5899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7054119" y="461507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7054119" y="457786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7127748" y="4564648"/>
            <a:ext cx="73660" cy="59055"/>
          </a:xfrm>
          <a:custGeom>
            <a:avLst/>
            <a:gdLst/>
            <a:ahLst/>
            <a:cxnLst/>
            <a:rect l="l" t="t" r="r" b="b"/>
            <a:pathLst>
              <a:path w="73659" h="59054">
                <a:moveTo>
                  <a:pt x="73444" y="58996"/>
                </a:moveTo>
                <a:lnTo>
                  <a:pt x="73444" y="0"/>
                </a:lnTo>
                <a:lnTo>
                  <a:pt x="0" y="0"/>
                </a:lnTo>
                <a:lnTo>
                  <a:pt x="0" y="58996"/>
                </a:lnTo>
                <a:lnTo>
                  <a:pt x="73444" y="5899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7127768" y="461507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7127768" y="457786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7201193" y="4564648"/>
            <a:ext cx="73660" cy="59055"/>
          </a:xfrm>
          <a:custGeom>
            <a:avLst/>
            <a:gdLst/>
            <a:ahLst/>
            <a:cxnLst/>
            <a:rect l="l" t="t" r="r" b="b"/>
            <a:pathLst>
              <a:path w="73659" h="59054">
                <a:moveTo>
                  <a:pt x="73499" y="58996"/>
                </a:moveTo>
                <a:lnTo>
                  <a:pt x="73499" y="0"/>
                </a:lnTo>
                <a:lnTo>
                  <a:pt x="0" y="0"/>
                </a:lnTo>
                <a:lnTo>
                  <a:pt x="0" y="58996"/>
                </a:lnTo>
                <a:lnTo>
                  <a:pt x="73499" y="5899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7201196" y="461507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7201196" y="457786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7274692" y="4564648"/>
            <a:ext cx="74295" cy="59055"/>
          </a:xfrm>
          <a:custGeom>
            <a:avLst/>
            <a:gdLst/>
            <a:ahLst/>
            <a:cxnLst/>
            <a:rect l="l" t="t" r="r" b="b"/>
            <a:pathLst>
              <a:path w="74295" h="59054">
                <a:moveTo>
                  <a:pt x="73865" y="58996"/>
                </a:moveTo>
                <a:lnTo>
                  <a:pt x="73865" y="0"/>
                </a:lnTo>
                <a:lnTo>
                  <a:pt x="0" y="0"/>
                </a:lnTo>
                <a:lnTo>
                  <a:pt x="0" y="58996"/>
                </a:lnTo>
                <a:lnTo>
                  <a:pt x="73865" y="5899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7274717" y="4615070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7274717" y="4577864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7348557" y="4564648"/>
            <a:ext cx="73025" cy="59055"/>
          </a:xfrm>
          <a:custGeom>
            <a:avLst/>
            <a:gdLst/>
            <a:ahLst/>
            <a:cxnLst/>
            <a:rect l="l" t="t" r="r" b="b"/>
            <a:pathLst>
              <a:path w="73025" h="59054">
                <a:moveTo>
                  <a:pt x="72585" y="58996"/>
                </a:moveTo>
                <a:lnTo>
                  <a:pt x="72585" y="0"/>
                </a:lnTo>
                <a:lnTo>
                  <a:pt x="0" y="0"/>
                </a:lnTo>
                <a:lnTo>
                  <a:pt x="0" y="58996"/>
                </a:lnTo>
                <a:lnTo>
                  <a:pt x="72585" y="5899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7348584" y="4615070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7348584" y="4577864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7054102" y="449120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645" y="73444"/>
                </a:lnTo>
                <a:lnTo>
                  <a:pt x="7364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7054119" y="454164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7054119" y="4505427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7127748" y="449120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44" y="73444"/>
                </a:lnTo>
                <a:lnTo>
                  <a:pt x="7344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7127768" y="454164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7127768" y="4505427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7201193" y="449120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7201196" y="454164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7201196" y="4505427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7274692" y="4491203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7274717" y="4541646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7274717" y="4505427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7348557" y="4491203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585" y="73444"/>
                </a:lnTo>
                <a:lnTo>
                  <a:pt x="7258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7348584" y="4541646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7348584" y="4505427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7054102" y="441733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865"/>
                </a:moveTo>
                <a:lnTo>
                  <a:pt x="73645" y="73865"/>
                </a:lnTo>
                <a:lnTo>
                  <a:pt x="73645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7054119" y="446820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7054119" y="443183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7127748" y="441733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865"/>
                </a:moveTo>
                <a:lnTo>
                  <a:pt x="73444" y="73865"/>
                </a:lnTo>
                <a:lnTo>
                  <a:pt x="73444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7127768" y="446820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7127768" y="443183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7201193" y="441733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865"/>
                </a:moveTo>
                <a:lnTo>
                  <a:pt x="73499" y="73865"/>
                </a:lnTo>
                <a:lnTo>
                  <a:pt x="73499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7201196" y="446820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7201196" y="443183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7274692" y="4417338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5">
                <a:moveTo>
                  <a:pt x="0" y="73865"/>
                </a:moveTo>
                <a:lnTo>
                  <a:pt x="73865" y="73865"/>
                </a:lnTo>
                <a:lnTo>
                  <a:pt x="73865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7274717" y="4468203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7274717" y="4431838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7348557" y="4417338"/>
            <a:ext cx="73025" cy="74295"/>
          </a:xfrm>
          <a:custGeom>
            <a:avLst/>
            <a:gdLst/>
            <a:ahLst/>
            <a:cxnLst/>
            <a:rect l="l" t="t" r="r" b="b"/>
            <a:pathLst>
              <a:path w="73025" h="74295">
                <a:moveTo>
                  <a:pt x="0" y="73865"/>
                </a:moveTo>
                <a:lnTo>
                  <a:pt x="72585" y="73865"/>
                </a:lnTo>
                <a:lnTo>
                  <a:pt x="72585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7348584" y="4468203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7348584" y="4431838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7054102" y="4344826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645" y="72511"/>
                </a:lnTo>
                <a:lnTo>
                  <a:pt x="73645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7054119" y="439461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7054119" y="435839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7127748" y="4344826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444" y="72511"/>
                </a:lnTo>
                <a:lnTo>
                  <a:pt x="73444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7127768" y="439461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7127768" y="435839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7201193" y="4344826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499" y="72511"/>
                </a:lnTo>
                <a:lnTo>
                  <a:pt x="73499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7201196" y="439461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7201196" y="435839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7274692" y="4344826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0" y="72511"/>
                </a:moveTo>
                <a:lnTo>
                  <a:pt x="73865" y="72511"/>
                </a:lnTo>
                <a:lnTo>
                  <a:pt x="73865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7274717" y="4394614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7274717" y="4358396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7348557" y="4344826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11"/>
                </a:moveTo>
                <a:lnTo>
                  <a:pt x="72585" y="72511"/>
                </a:lnTo>
                <a:lnTo>
                  <a:pt x="72585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7348584" y="4394614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7348584" y="4358396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7054102" y="427138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645" y="73444"/>
                </a:lnTo>
                <a:lnTo>
                  <a:pt x="7364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7054119" y="4322049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7054119" y="428482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7127748" y="427138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44" y="73444"/>
                </a:lnTo>
                <a:lnTo>
                  <a:pt x="7344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7127768" y="4322049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7127768" y="428482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7201193" y="427138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7201196" y="4322049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7201196" y="428482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7274692" y="4271381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7274717" y="4322049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7274717" y="4284826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7348557" y="4271381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585" y="73444"/>
                </a:lnTo>
                <a:lnTo>
                  <a:pt x="7258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7348584" y="4322049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7348584" y="4284826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7054102" y="419780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645" y="73572"/>
                </a:lnTo>
                <a:lnTo>
                  <a:pt x="7364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7054119" y="4248607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7054119" y="4211035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7127748" y="419780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44" y="73572"/>
                </a:lnTo>
                <a:lnTo>
                  <a:pt x="73444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7127768" y="4248607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7127768" y="4211035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7201193" y="419780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7201196" y="4248607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7201196" y="4211035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7274692" y="4197809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72"/>
                </a:moveTo>
                <a:lnTo>
                  <a:pt x="73865" y="73572"/>
                </a:lnTo>
                <a:lnTo>
                  <a:pt x="7386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7274717" y="4248607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7274717" y="4211035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7348557" y="4197809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585" y="73572"/>
                </a:lnTo>
                <a:lnTo>
                  <a:pt x="7258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7348584" y="4248607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7348584" y="4211035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7054102" y="412436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645" y="73444"/>
                </a:lnTo>
                <a:lnTo>
                  <a:pt x="7364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7054119" y="4174799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7054119" y="413845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7127748" y="412436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44" y="73444"/>
                </a:lnTo>
                <a:lnTo>
                  <a:pt x="7344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7127768" y="4174799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7127768" y="413845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7201193" y="412436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7201196" y="4174799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7201196" y="413845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7274692" y="4124364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7274717" y="4174799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7274717" y="4138452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7348557" y="412436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585" y="73444"/>
                </a:lnTo>
                <a:lnTo>
                  <a:pt x="7258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7348584" y="4174799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7348584" y="4138452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7054102" y="405079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645" y="73572"/>
                </a:lnTo>
                <a:lnTo>
                  <a:pt x="7364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7054119" y="410122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7054119" y="406501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7127748" y="405079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44" y="73572"/>
                </a:lnTo>
                <a:lnTo>
                  <a:pt x="73444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7127768" y="410122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7127768" y="406501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7201193" y="405079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7201196" y="410122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7201196" y="406501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7274692" y="4050791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72"/>
                </a:moveTo>
                <a:lnTo>
                  <a:pt x="73865" y="73572"/>
                </a:lnTo>
                <a:lnTo>
                  <a:pt x="7386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7274717" y="41012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7274717" y="4065010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7348557" y="4050791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585" y="73572"/>
                </a:lnTo>
                <a:lnTo>
                  <a:pt x="7258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7348584" y="4101228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7348584" y="4065010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7054102" y="397828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645" y="72511"/>
                </a:lnTo>
                <a:lnTo>
                  <a:pt x="73645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7054119" y="402778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7054119" y="3991567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7127748" y="397828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444" y="72511"/>
                </a:lnTo>
                <a:lnTo>
                  <a:pt x="73444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7127768" y="402778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7127768" y="3991567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7201193" y="397828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499" y="72511"/>
                </a:lnTo>
                <a:lnTo>
                  <a:pt x="73499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7201196" y="402778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7201196" y="3991567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7274692" y="3978280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0" y="72511"/>
                </a:moveTo>
                <a:lnTo>
                  <a:pt x="73865" y="72511"/>
                </a:lnTo>
                <a:lnTo>
                  <a:pt x="73865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7274717" y="4027786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7274717" y="3991567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7348557" y="3978280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11"/>
                </a:moveTo>
                <a:lnTo>
                  <a:pt x="72585" y="72511"/>
                </a:lnTo>
                <a:lnTo>
                  <a:pt x="72585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7348584" y="4027786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7348584" y="3991567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7054102" y="3904414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865"/>
                </a:moveTo>
                <a:lnTo>
                  <a:pt x="73645" y="73865"/>
                </a:lnTo>
                <a:lnTo>
                  <a:pt x="73645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7054119" y="395527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7054119" y="391807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7127748" y="3904414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865"/>
                </a:moveTo>
                <a:lnTo>
                  <a:pt x="73444" y="73865"/>
                </a:lnTo>
                <a:lnTo>
                  <a:pt x="73444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7127768" y="395527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7127768" y="391807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7201193" y="3904414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865"/>
                </a:moveTo>
                <a:lnTo>
                  <a:pt x="73499" y="73865"/>
                </a:lnTo>
                <a:lnTo>
                  <a:pt x="73499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7201196" y="395527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7201196" y="391807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7274692" y="3904414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5">
                <a:moveTo>
                  <a:pt x="0" y="73865"/>
                </a:moveTo>
                <a:lnTo>
                  <a:pt x="73865" y="73865"/>
                </a:lnTo>
                <a:lnTo>
                  <a:pt x="73865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7274717" y="3955276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7274717" y="3918070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7348557" y="3904414"/>
            <a:ext cx="73025" cy="74295"/>
          </a:xfrm>
          <a:custGeom>
            <a:avLst/>
            <a:gdLst/>
            <a:ahLst/>
            <a:cxnLst/>
            <a:rect l="l" t="t" r="r" b="b"/>
            <a:pathLst>
              <a:path w="73025" h="74295">
                <a:moveTo>
                  <a:pt x="0" y="73865"/>
                </a:moveTo>
                <a:lnTo>
                  <a:pt x="72585" y="73865"/>
                </a:lnTo>
                <a:lnTo>
                  <a:pt x="72585" y="0"/>
                </a:lnTo>
                <a:lnTo>
                  <a:pt x="0" y="0"/>
                </a:lnTo>
                <a:lnTo>
                  <a:pt x="0" y="7386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7348584" y="3955276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7348584" y="3918070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7054102" y="383097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645" y="73444"/>
                </a:lnTo>
                <a:lnTo>
                  <a:pt x="7364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7054119" y="388185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7054119" y="384462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7127748" y="383097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44" y="73444"/>
                </a:lnTo>
                <a:lnTo>
                  <a:pt x="7344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7127768" y="388185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7127768" y="384462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7201193" y="383097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7201196" y="388185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7201196" y="384462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7274692" y="3830970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7274717" y="3881852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7274717" y="3844628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7348557" y="3830970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585" y="73444"/>
                </a:lnTo>
                <a:lnTo>
                  <a:pt x="7258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7348584" y="3881852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7348584" y="3844628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7054102" y="375754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645" y="73426"/>
                </a:lnTo>
                <a:lnTo>
                  <a:pt x="7364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7054119" y="380826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7054119" y="377204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7127748" y="375754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444" y="73426"/>
                </a:lnTo>
                <a:lnTo>
                  <a:pt x="73444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7127768" y="380826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7127768" y="377204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7201193" y="375754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499" y="73426"/>
                </a:lnTo>
                <a:lnTo>
                  <a:pt x="73499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7201196" y="380826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7201196" y="377204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7274692" y="3757543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26"/>
                </a:moveTo>
                <a:lnTo>
                  <a:pt x="73865" y="73426"/>
                </a:lnTo>
                <a:lnTo>
                  <a:pt x="7386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7274717" y="3808263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7274717" y="3772044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7348557" y="3757543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26"/>
                </a:moveTo>
                <a:lnTo>
                  <a:pt x="72585" y="73426"/>
                </a:lnTo>
                <a:lnTo>
                  <a:pt x="72585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7348584" y="3808263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7348584" y="3772044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7054102" y="368402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17"/>
                </a:moveTo>
                <a:lnTo>
                  <a:pt x="73645" y="73517"/>
                </a:lnTo>
                <a:lnTo>
                  <a:pt x="73645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7054119" y="373447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7054119" y="3698255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7127748" y="368402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17"/>
                </a:moveTo>
                <a:lnTo>
                  <a:pt x="73444" y="73517"/>
                </a:lnTo>
                <a:lnTo>
                  <a:pt x="73444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7127768" y="373447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7127768" y="3698255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7201193" y="368402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17"/>
                </a:moveTo>
                <a:lnTo>
                  <a:pt x="73499" y="73517"/>
                </a:lnTo>
                <a:lnTo>
                  <a:pt x="73499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7201196" y="373447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7201196" y="3698255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7274692" y="3684025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17"/>
                </a:moveTo>
                <a:lnTo>
                  <a:pt x="73865" y="73517"/>
                </a:lnTo>
                <a:lnTo>
                  <a:pt x="73865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7274717" y="3734473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7274717" y="3698255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7348557" y="3684025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17"/>
                </a:moveTo>
                <a:lnTo>
                  <a:pt x="72585" y="73517"/>
                </a:lnTo>
                <a:lnTo>
                  <a:pt x="72585" y="0"/>
                </a:lnTo>
                <a:lnTo>
                  <a:pt x="0" y="0"/>
                </a:lnTo>
                <a:lnTo>
                  <a:pt x="0" y="73517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7348584" y="3734473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7348584" y="3698255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7054102" y="3611459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66"/>
                </a:moveTo>
                <a:lnTo>
                  <a:pt x="73645" y="72566"/>
                </a:lnTo>
                <a:lnTo>
                  <a:pt x="73645" y="0"/>
                </a:lnTo>
                <a:lnTo>
                  <a:pt x="0" y="0"/>
                </a:lnTo>
                <a:lnTo>
                  <a:pt x="0" y="7256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7054119" y="3661031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7054119" y="362481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" name="object 577"/>
          <p:cNvSpPr/>
          <p:nvPr/>
        </p:nvSpPr>
        <p:spPr>
          <a:xfrm>
            <a:off x="7127748" y="3611459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66"/>
                </a:moveTo>
                <a:lnTo>
                  <a:pt x="73444" y="72566"/>
                </a:lnTo>
                <a:lnTo>
                  <a:pt x="73444" y="0"/>
                </a:lnTo>
                <a:lnTo>
                  <a:pt x="0" y="0"/>
                </a:lnTo>
                <a:lnTo>
                  <a:pt x="0" y="7256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8" name="object 578"/>
          <p:cNvSpPr/>
          <p:nvPr/>
        </p:nvSpPr>
        <p:spPr>
          <a:xfrm>
            <a:off x="7127768" y="3661031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" name="object 579"/>
          <p:cNvSpPr/>
          <p:nvPr/>
        </p:nvSpPr>
        <p:spPr>
          <a:xfrm>
            <a:off x="7127768" y="362481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" name="object 580"/>
          <p:cNvSpPr/>
          <p:nvPr/>
        </p:nvSpPr>
        <p:spPr>
          <a:xfrm>
            <a:off x="7201193" y="3611459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66"/>
                </a:moveTo>
                <a:lnTo>
                  <a:pt x="73499" y="72566"/>
                </a:lnTo>
                <a:lnTo>
                  <a:pt x="73499" y="0"/>
                </a:lnTo>
                <a:lnTo>
                  <a:pt x="0" y="0"/>
                </a:lnTo>
                <a:lnTo>
                  <a:pt x="0" y="7256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1" name="object 581"/>
          <p:cNvSpPr/>
          <p:nvPr/>
        </p:nvSpPr>
        <p:spPr>
          <a:xfrm>
            <a:off x="7201196" y="3661031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" name="object 582"/>
          <p:cNvSpPr/>
          <p:nvPr/>
        </p:nvSpPr>
        <p:spPr>
          <a:xfrm>
            <a:off x="7201196" y="362481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" name="object 583"/>
          <p:cNvSpPr/>
          <p:nvPr/>
        </p:nvSpPr>
        <p:spPr>
          <a:xfrm>
            <a:off x="7274692" y="3611459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0" y="72566"/>
                </a:moveTo>
                <a:lnTo>
                  <a:pt x="73865" y="72566"/>
                </a:lnTo>
                <a:lnTo>
                  <a:pt x="73865" y="0"/>
                </a:lnTo>
                <a:lnTo>
                  <a:pt x="0" y="0"/>
                </a:lnTo>
                <a:lnTo>
                  <a:pt x="0" y="7256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4" name="object 584"/>
          <p:cNvSpPr/>
          <p:nvPr/>
        </p:nvSpPr>
        <p:spPr>
          <a:xfrm>
            <a:off x="7274717" y="3661031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" name="object 585"/>
          <p:cNvSpPr/>
          <p:nvPr/>
        </p:nvSpPr>
        <p:spPr>
          <a:xfrm>
            <a:off x="7274717" y="3624812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" name="object 586"/>
          <p:cNvSpPr/>
          <p:nvPr/>
        </p:nvSpPr>
        <p:spPr>
          <a:xfrm>
            <a:off x="7348557" y="3611459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66"/>
                </a:moveTo>
                <a:lnTo>
                  <a:pt x="72585" y="72566"/>
                </a:lnTo>
                <a:lnTo>
                  <a:pt x="72585" y="0"/>
                </a:lnTo>
                <a:lnTo>
                  <a:pt x="0" y="0"/>
                </a:lnTo>
                <a:lnTo>
                  <a:pt x="0" y="7256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7" name="object 587"/>
          <p:cNvSpPr/>
          <p:nvPr/>
        </p:nvSpPr>
        <p:spPr>
          <a:xfrm>
            <a:off x="7348584" y="3661031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" name="object 588"/>
          <p:cNvSpPr/>
          <p:nvPr/>
        </p:nvSpPr>
        <p:spPr>
          <a:xfrm>
            <a:off x="7348584" y="3624812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" name="object 589"/>
          <p:cNvSpPr/>
          <p:nvPr/>
        </p:nvSpPr>
        <p:spPr>
          <a:xfrm>
            <a:off x="7054102" y="353801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645" y="73444"/>
                </a:lnTo>
                <a:lnTo>
                  <a:pt x="7364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0" name="object 590"/>
          <p:cNvSpPr/>
          <p:nvPr/>
        </p:nvSpPr>
        <p:spPr>
          <a:xfrm>
            <a:off x="7054119" y="358844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" name="object 591"/>
          <p:cNvSpPr/>
          <p:nvPr/>
        </p:nvSpPr>
        <p:spPr>
          <a:xfrm>
            <a:off x="7054119" y="355122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" name="object 592"/>
          <p:cNvSpPr/>
          <p:nvPr/>
        </p:nvSpPr>
        <p:spPr>
          <a:xfrm>
            <a:off x="7127748" y="353801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44" y="73444"/>
                </a:lnTo>
                <a:lnTo>
                  <a:pt x="73444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3" name="object 593"/>
          <p:cNvSpPr/>
          <p:nvPr/>
        </p:nvSpPr>
        <p:spPr>
          <a:xfrm>
            <a:off x="7127768" y="358844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" name="object 594"/>
          <p:cNvSpPr/>
          <p:nvPr/>
        </p:nvSpPr>
        <p:spPr>
          <a:xfrm>
            <a:off x="7127768" y="355122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" name="object 595"/>
          <p:cNvSpPr/>
          <p:nvPr/>
        </p:nvSpPr>
        <p:spPr>
          <a:xfrm>
            <a:off x="7201193" y="353801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6" name="object 596"/>
          <p:cNvSpPr/>
          <p:nvPr/>
        </p:nvSpPr>
        <p:spPr>
          <a:xfrm>
            <a:off x="7201196" y="358844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" name="object 597"/>
          <p:cNvSpPr/>
          <p:nvPr/>
        </p:nvSpPr>
        <p:spPr>
          <a:xfrm>
            <a:off x="7201196" y="3551223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" name="object 598"/>
          <p:cNvSpPr/>
          <p:nvPr/>
        </p:nvSpPr>
        <p:spPr>
          <a:xfrm>
            <a:off x="7274692" y="3538014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444"/>
                </a:moveTo>
                <a:lnTo>
                  <a:pt x="73865" y="73444"/>
                </a:lnTo>
                <a:lnTo>
                  <a:pt x="7386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9" name="object 599"/>
          <p:cNvSpPr/>
          <p:nvPr/>
        </p:nvSpPr>
        <p:spPr>
          <a:xfrm>
            <a:off x="7274717" y="3588448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" name="object 600"/>
          <p:cNvSpPr/>
          <p:nvPr/>
        </p:nvSpPr>
        <p:spPr>
          <a:xfrm>
            <a:off x="7274717" y="3551223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" name="object 601"/>
          <p:cNvSpPr/>
          <p:nvPr/>
        </p:nvSpPr>
        <p:spPr>
          <a:xfrm>
            <a:off x="7348557" y="353801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585" y="73444"/>
                </a:lnTo>
                <a:lnTo>
                  <a:pt x="72585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2" name="object 602"/>
          <p:cNvSpPr/>
          <p:nvPr/>
        </p:nvSpPr>
        <p:spPr>
          <a:xfrm>
            <a:off x="7348584" y="3588448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3" name="object 603"/>
          <p:cNvSpPr/>
          <p:nvPr/>
        </p:nvSpPr>
        <p:spPr>
          <a:xfrm>
            <a:off x="7348584" y="3551223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4" name="object 604"/>
          <p:cNvSpPr/>
          <p:nvPr/>
        </p:nvSpPr>
        <p:spPr>
          <a:xfrm>
            <a:off x="7054102" y="346442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645" y="73590"/>
                </a:lnTo>
                <a:lnTo>
                  <a:pt x="7364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5" name="object 605"/>
          <p:cNvSpPr/>
          <p:nvPr/>
        </p:nvSpPr>
        <p:spPr>
          <a:xfrm>
            <a:off x="7054119" y="3515005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6" name="object 606"/>
          <p:cNvSpPr/>
          <p:nvPr/>
        </p:nvSpPr>
        <p:spPr>
          <a:xfrm>
            <a:off x="7054119" y="3477799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7" name="object 607"/>
          <p:cNvSpPr/>
          <p:nvPr/>
        </p:nvSpPr>
        <p:spPr>
          <a:xfrm>
            <a:off x="7127748" y="346442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444" y="73590"/>
                </a:lnTo>
                <a:lnTo>
                  <a:pt x="73444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8" name="object 608"/>
          <p:cNvSpPr/>
          <p:nvPr/>
        </p:nvSpPr>
        <p:spPr>
          <a:xfrm>
            <a:off x="7127768" y="3515005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9" name="object 609"/>
          <p:cNvSpPr/>
          <p:nvPr/>
        </p:nvSpPr>
        <p:spPr>
          <a:xfrm>
            <a:off x="7127768" y="3477799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0" name="object 610"/>
          <p:cNvSpPr/>
          <p:nvPr/>
        </p:nvSpPr>
        <p:spPr>
          <a:xfrm>
            <a:off x="7201193" y="346442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499" y="73590"/>
                </a:lnTo>
                <a:lnTo>
                  <a:pt x="73499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1" name="object 611"/>
          <p:cNvSpPr/>
          <p:nvPr/>
        </p:nvSpPr>
        <p:spPr>
          <a:xfrm>
            <a:off x="7201196" y="3515005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2" name="object 612"/>
          <p:cNvSpPr/>
          <p:nvPr/>
        </p:nvSpPr>
        <p:spPr>
          <a:xfrm>
            <a:off x="7201196" y="3477799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3" name="object 613"/>
          <p:cNvSpPr/>
          <p:nvPr/>
        </p:nvSpPr>
        <p:spPr>
          <a:xfrm>
            <a:off x="7274692" y="3464423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90"/>
                </a:moveTo>
                <a:lnTo>
                  <a:pt x="73865" y="73590"/>
                </a:lnTo>
                <a:lnTo>
                  <a:pt x="7386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4" name="object 614"/>
          <p:cNvSpPr/>
          <p:nvPr/>
        </p:nvSpPr>
        <p:spPr>
          <a:xfrm>
            <a:off x="7274717" y="3515005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5" name="object 615"/>
          <p:cNvSpPr/>
          <p:nvPr/>
        </p:nvSpPr>
        <p:spPr>
          <a:xfrm>
            <a:off x="7274717" y="3477799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6" name="object 616"/>
          <p:cNvSpPr/>
          <p:nvPr/>
        </p:nvSpPr>
        <p:spPr>
          <a:xfrm>
            <a:off x="7348557" y="3464423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90"/>
                </a:moveTo>
                <a:lnTo>
                  <a:pt x="72585" y="73590"/>
                </a:lnTo>
                <a:lnTo>
                  <a:pt x="72585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7" name="object 617"/>
          <p:cNvSpPr/>
          <p:nvPr/>
        </p:nvSpPr>
        <p:spPr>
          <a:xfrm>
            <a:off x="7348584" y="3515005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8" name="object 618"/>
          <p:cNvSpPr/>
          <p:nvPr/>
        </p:nvSpPr>
        <p:spPr>
          <a:xfrm>
            <a:off x="7348584" y="3477799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9" name="object 619"/>
          <p:cNvSpPr/>
          <p:nvPr/>
        </p:nvSpPr>
        <p:spPr>
          <a:xfrm>
            <a:off x="7054102" y="339077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645"/>
                </a:moveTo>
                <a:lnTo>
                  <a:pt x="73645" y="73645"/>
                </a:lnTo>
                <a:lnTo>
                  <a:pt x="73645" y="0"/>
                </a:lnTo>
                <a:lnTo>
                  <a:pt x="0" y="0"/>
                </a:lnTo>
                <a:lnTo>
                  <a:pt x="0" y="7364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0" name="object 620"/>
          <p:cNvSpPr/>
          <p:nvPr/>
        </p:nvSpPr>
        <p:spPr>
          <a:xfrm>
            <a:off x="7054119" y="344143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1" name="object 621"/>
          <p:cNvSpPr/>
          <p:nvPr/>
        </p:nvSpPr>
        <p:spPr>
          <a:xfrm>
            <a:off x="7054119" y="340521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2" name="object 622"/>
          <p:cNvSpPr/>
          <p:nvPr/>
        </p:nvSpPr>
        <p:spPr>
          <a:xfrm>
            <a:off x="7127748" y="339077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645"/>
                </a:moveTo>
                <a:lnTo>
                  <a:pt x="73444" y="73645"/>
                </a:lnTo>
                <a:lnTo>
                  <a:pt x="73444" y="0"/>
                </a:lnTo>
                <a:lnTo>
                  <a:pt x="0" y="0"/>
                </a:lnTo>
                <a:lnTo>
                  <a:pt x="0" y="7364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3" name="object 623"/>
          <p:cNvSpPr/>
          <p:nvPr/>
        </p:nvSpPr>
        <p:spPr>
          <a:xfrm>
            <a:off x="7127768" y="344143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4" name="object 624"/>
          <p:cNvSpPr/>
          <p:nvPr/>
        </p:nvSpPr>
        <p:spPr>
          <a:xfrm>
            <a:off x="7127768" y="340521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5" name="object 625"/>
          <p:cNvSpPr/>
          <p:nvPr/>
        </p:nvSpPr>
        <p:spPr>
          <a:xfrm>
            <a:off x="7201193" y="339077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645"/>
                </a:moveTo>
                <a:lnTo>
                  <a:pt x="73499" y="73645"/>
                </a:lnTo>
                <a:lnTo>
                  <a:pt x="73499" y="0"/>
                </a:lnTo>
                <a:lnTo>
                  <a:pt x="0" y="0"/>
                </a:lnTo>
                <a:lnTo>
                  <a:pt x="0" y="7364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6" name="object 626"/>
          <p:cNvSpPr/>
          <p:nvPr/>
        </p:nvSpPr>
        <p:spPr>
          <a:xfrm>
            <a:off x="7201196" y="3441434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7" name="object 627"/>
          <p:cNvSpPr/>
          <p:nvPr/>
        </p:nvSpPr>
        <p:spPr>
          <a:xfrm>
            <a:off x="7201196" y="340521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8" name="object 628"/>
          <p:cNvSpPr/>
          <p:nvPr/>
        </p:nvSpPr>
        <p:spPr>
          <a:xfrm>
            <a:off x="7274692" y="3390777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645"/>
                </a:moveTo>
                <a:lnTo>
                  <a:pt x="73865" y="73645"/>
                </a:lnTo>
                <a:lnTo>
                  <a:pt x="73865" y="0"/>
                </a:lnTo>
                <a:lnTo>
                  <a:pt x="0" y="0"/>
                </a:lnTo>
                <a:lnTo>
                  <a:pt x="0" y="7364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9" name="object 629"/>
          <p:cNvSpPr/>
          <p:nvPr/>
        </p:nvSpPr>
        <p:spPr>
          <a:xfrm>
            <a:off x="7274717" y="3441434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0" name="object 630"/>
          <p:cNvSpPr/>
          <p:nvPr/>
        </p:nvSpPr>
        <p:spPr>
          <a:xfrm>
            <a:off x="7274717" y="3405216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1" name="object 631"/>
          <p:cNvSpPr/>
          <p:nvPr/>
        </p:nvSpPr>
        <p:spPr>
          <a:xfrm>
            <a:off x="7348557" y="3390777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645"/>
                </a:moveTo>
                <a:lnTo>
                  <a:pt x="72585" y="73645"/>
                </a:lnTo>
                <a:lnTo>
                  <a:pt x="72585" y="0"/>
                </a:lnTo>
                <a:lnTo>
                  <a:pt x="0" y="0"/>
                </a:lnTo>
                <a:lnTo>
                  <a:pt x="0" y="7364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2" name="object 632"/>
          <p:cNvSpPr/>
          <p:nvPr/>
        </p:nvSpPr>
        <p:spPr>
          <a:xfrm>
            <a:off x="7348584" y="3441434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3" name="object 633"/>
          <p:cNvSpPr/>
          <p:nvPr/>
        </p:nvSpPr>
        <p:spPr>
          <a:xfrm>
            <a:off x="7348584" y="3405216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4" name="object 634"/>
          <p:cNvSpPr/>
          <p:nvPr/>
        </p:nvSpPr>
        <p:spPr>
          <a:xfrm>
            <a:off x="7054102" y="331720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645" y="73572"/>
                </a:lnTo>
                <a:lnTo>
                  <a:pt x="7364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5" name="object 635"/>
          <p:cNvSpPr/>
          <p:nvPr/>
        </p:nvSpPr>
        <p:spPr>
          <a:xfrm>
            <a:off x="7054119" y="336799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6" name="object 636"/>
          <p:cNvSpPr/>
          <p:nvPr/>
        </p:nvSpPr>
        <p:spPr>
          <a:xfrm>
            <a:off x="7054119" y="333170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7" name="object 637"/>
          <p:cNvSpPr/>
          <p:nvPr/>
        </p:nvSpPr>
        <p:spPr>
          <a:xfrm>
            <a:off x="7127748" y="331720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44" y="73572"/>
                </a:lnTo>
                <a:lnTo>
                  <a:pt x="73444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8" name="object 638"/>
          <p:cNvSpPr/>
          <p:nvPr/>
        </p:nvSpPr>
        <p:spPr>
          <a:xfrm>
            <a:off x="7127768" y="336799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9" name="object 639"/>
          <p:cNvSpPr/>
          <p:nvPr/>
        </p:nvSpPr>
        <p:spPr>
          <a:xfrm>
            <a:off x="7127768" y="333170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0" name="object 640"/>
          <p:cNvSpPr/>
          <p:nvPr/>
        </p:nvSpPr>
        <p:spPr>
          <a:xfrm>
            <a:off x="7201193" y="331720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1" name="object 641"/>
          <p:cNvSpPr/>
          <p:nvPr/>
        </p:nvSpPr>
        <p:spPr>
          <a:xfrm>
            <a:off x="7201196" y="336799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2" name="object 642"/>
          <p:cNvSpPr/>
          <p:nvPr/>
        </p:nvSpPr>
        <p:spPr>
          <a:xfrm>
            <a:off x="7201196" y="333170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3" name="object 643"/>
          <p:cNvSpPr/>
          <p:nvPr/>
        </p:nvSpPr>
        <p:spPr>
          <a:xfrm>
            <a:off x="7274692" y="3317205"/>
            <a:ext cx="74295" cy="73660"/>
          </a:xfrm>
          <a:custGeom>
            <a:avLst/>
            <a:gdLst/>
            <a:ahLst/>
            <a:cxnLst/>
            <a:rect l="l" t="t" r="r" b="b"/>
            <a:pathLst>
              <a:path w="74295" h="73660">
                <a:moveTo>
                  <a:pt x="0" y="73572"/>
                </a:moveTo>
                <a:lnTo>
                  <a:pt x="73865" y="73572"/>
                </a:lnTo>
                <a:lnTo>
                  <a:pt x="7386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4" name="object 644"/>
          <p:cNvSpPr/>
          <p:nvPr/>
        </p:nvSpPr>
        <p:spPr>
          <a:xfrm>
            <a:off x="7274717" y="3367992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5" name="object 645"/>
          <p:cNvSpPr/>
          <p:nvPr/>
        </p:nvSpPr>
        <p:spPr>
          <a:xfrm>
            <a:off x="7274717" y="3331700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6" name="object 646"/>
          <p:cNvSpPr/>
          <p:nvPr/>
        </p:nvSpPr>
        <p:spPr>
          <a:xfrm>
            <a:off x="7348557" y="3317205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585" y="73572"/>
                </a:lnTo>
                <a:lnTo>
                  <a:pt x="72585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7" name="object 647"/>
          <p:cNvSpPr/>
          <p:nvPr/>
        </p:nvSpPr>
        <p:spPr>
          <a:xfrm>
            <a:off x="7348584" y="3367992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8" name="object 648"/>
          <p:cNvSpPr/>
          <p:nvPr/>
        </p:nvSpPr>
        <p:spPr>
          <a:xfrm>
            <a:off x="7348584" y="3331700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9" name="object 649"/>
          <p:cNvSpPr/>
          <p:nvPr/>
        </p:nvSpPr>
        <p:spPr>
          <a:xfrm>
            <a:off x="7054102" y="324462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85"/>
                </a:moveTo>
                <a:lnTo>
                  <a:pt x="73645" y="72585"/>
                </a:lnTo>
                <a:lnTo>
                  <a:pt x="73645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0" name="object 650"/>
          <p:cNvSpPr/>
          <p:nvPr/>
        </p:nvSpPr>
        <p:spPr>
          <a:xfrm>
            <a:off x="7054119" y="329447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1" name="object 651"/>
          <p:cNvSpPr/>
          <p:nvPr/>
        </p:nvSpPr>
        <p:spPr>
          <a:xfrm>
            <a:off x="7054119" y="325825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64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2" name="object 652"/>
          <p:cNvSpPr/>
          <p:nvPr/>
        </p:nvSpPr>
        <p:spPr>
          <a:xfrm>
            <a:off x="7127748" y="324462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85"/>
                </a:moveTo>
                <a:lnTo>
                  <a:pt x="73444" y="72585"/>
                </a:lnTo>
                <a:lnTo>
                  <a:pt x="73444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3" name="object 653"/>
          <p:cNvSpPr/>
          <p:nvPr/>
        </p:nvSpPr>
        <p:spPr>
          <a:xfrm>
            <a:off x="7127768" y="329447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4" name="object 654"/>
          <p:cNvSpPr/>
          <p:nvPr/>
        </p:nvSpPr>
        <p:spPr>
          <a:xfrm>
            <a:off x="7127768" y="325825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42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5" name="object 655"/>
          <p:cNvSpPr/>
          <p:nvPr/>
        </p:nvSpPr>
        <p:spPr>
          <a:xfrm>
            <a:off x="7201193" y="3244620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85"/>
                </a:moveTo>
                <a:lnTo>
                  <a:pt x="73499" y="72585"/>
                </a:lnTo>
                <a:lnTo>
                  <a:pt x="73499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6" name="object 656"/>
          <p:cNvSpPr/>
          <p:nvPr/>
        </p:nvSpPr>
        <p:spPr>
          <a:xfrm>
            <a:off x="7201196" y="3294476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7" name="object 657"/>
          <p:cNvSpPr/>
          <p:nvPr/>
        </p:nvSpPr>
        <p:spPr>
          <a:xfrm>
            <a:off x="7201196" y="3258258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 h="0">
                <a:moveTo>
                  <a:pt x="0" y="0"/>
                </a:moveTo>
                <a:lnTo>
                  <a:pt x="73520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8" name="object 658"/>
          <p:cNvSpPr/>
          <p:nvPr/>
        </p:nvSpPr>
        <p:spPr>
          <a:xfrm>
            <a:off x="7274692" y="3244620"/>
            <a:ext cx="74295" cy="73025"/>
          </a:xfrm>
          <a:custGeom>
            <a:avLst/>
            <a:gdLst/>
            <a:ahLst/>
            <a:cxnLst/>
            <a:rect l="l" t="t" r="r" b="b"/>
            <a:pathLst>
              <a:path w="74295" h="73025">
                <a:moveTo>
                  <a:pt x="0" y="72585"/>
                </a:moveTo>
                <a:lnTo>
                  <a:pt x="73865" y="72585"/>
                </a:lnTo>
                <a:lnTo>
                  <a:pt x="73865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9" name="object 659"/>
          <p:cNvSpPr/>
          <p:nvPr/>
        </p:nvSpPr>
        <p:spPr>
          <a:xfrm>
            <a:off x="7274717" y="3294476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0" name="object 660"/>
          <p:cNvSpPr/>
          <p:nvPr/>
        </p:nvSpPr>
        <p:spPr>
          <a:xfrm>
            <a:off x="7274717" y="3258258"/>
            <a:ext cx="74295" cy="0"/>
          </a:xfrm>
          <a:custGeom>
            <a:avLst/>
            <a:gdLst/>
            <a:ahLst/>
            <a:cxnLst/>
            <a:rect l="l" t="t" r="r" b="b"/>
            <a:pathLst>
              <a:path w="74295" h="0">
                <a:moveTo>
                  <a:pt x="0" y="0"/>
                </a:moveTo>
                <a:lnTo>
                  <a:pt x="73867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1" name="object 661"/>
          <p:cNvSpPr/>
          <p:nvPr/>
        </p:nvSpPr>
        <p:spPr>
          <a:xfrm>
            <a:off x="7348557" y="3244620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85"/>
                </a:moveTo>
                <a:lnTo>
                  <a:pt x="72585" y="72585"/>
                </a:lnTo>
                <a:lnTo>
                  <a:pt x="72585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2" name="object 662"/>
          <p:cNvSpPr/>
          <p:nvPr/>
        </p:nvSpPr>
        <p:spPr>
          <a:xfrm>
            <a:off x="7348584" y="3294476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3" name="object 663"/>
          <p:cNvSpPr/>
          <p:nvPr/>
        </p:nvSpPr>
        <p:spPr>
          <a:xfrm>
            <a:off x="7348584" y="3258258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568" y="0"/>
                </a:lnTo>
              </a:path>
            </a:pathLst>
          </a:custGeom>
          <a:ln w="851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4" name="object 664"/>
          <p:cNvSpPr/>
          <p:nvPr/>
        </p:nvSpPr>
        <p:spPr>
          <a:xfrm>
            <a:off x="7054119" y="3244619"/>
            <a:ext cx="367030" cy="1379220"/>
          </a:xfrm>
          <a:custGeom>
            <a:avLst/>
            <a:gdLst/>
            <a:ahLst/>
            <a:cxnLst/>
            <a:rect l="l" t="t" r="r" b="b"/>
            <a:pathLst>
              <a:path w="367029" h="1379220">
                <a:moveTo>
                  <a:pt x="0" y="1379025"/>
                </a:moveTo>
                <a:lnTo>
                  <a:pt x="0" y="0"/>
                </a:lnTo>
                <a:lnTo>
                  <a:pt x="367033" y="0"/>
                </a:lnTo>
                <a:lnTo>
                  <a:pt x="367033" y="1379025"/>
                </a:lnTo>
              </a:path>
            </a:pathLst>
          </a:custGeom>
          <a:ln w="2682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5" name="object 665"/>
          <p:cNvSpPr/>
          <p:nvPr/>
        </p:nvSpPr>
        <p:spPr>
          <a:xfrm>
            <a:off x="7228265" y="3230797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 h="0">
                <a:moveTo>
                  <a:pt x="0" y="0"/>
                </a:moveTo>
                <a:lnTo>
                  <a:pt x="18303" y="0"/>
                </a:lnTo>
              </a:path>
            </a:pathLst>
          </a:custGeom>
          <a:ln w="276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6" name="object 666"/>
          <p:cNvSpPr/>
          <p:nvPr/>
        </p:nvSpPr>
        <p:spPr>
          <a:xfrm>
            <a:off x="7146042" y="3216975"/>
            <a:ext cx="183515" cy="0"/>
          </a:xfrm>
          <a:custGeom>
            <a:avLst/>
            <a:gdLst/>
            <a:ahLst/>
            <a:cxnLst/>
            <a:rect l="l" t="t" r="r" b="b"/>
            <a:pathLst>
              <a:path w="183515" h="0">
                <a:moveTo>
                  <a:pt x="0" y="0"/>
                </a:moveTo>
                <a:lnTo>
                  <a:pt x="183315" y="0"/>
                </a:lnTo>
              </a:path>
            </a:pathLst>
          </a:custGeom>
          <a:ln w="182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7" name="object 667"/>
          <p:cNvSpPr/>
          <p:nvPr/>
        </p:nvSpPr>
        <p:spPr>
          <a:xfrm>
            <a:off x="7604809" y="4561776"/>
            <a:ext cx="73660" cy="60960"/>
          </a:xfrm>
          <a:custGeom>
            <a:avLst/>
            <a:gdLst/>
            <a:ahLst/>
            <a:cxnLst/>
            <a:rect l="l" t="t" r="r" b="b"/>
            <a:pathLst>
              <a:path w="73659" h="60960">
                <a:moveTo>
                  <a:pt x="0" y="60880"/>
                </a:moveTo>
                <a:lnTo>
                  <a:pt x="73498" y="60880"/>
                </a:lnTo>
                <a:lnTo>
                  <a:pt x="73498" y="0"/>
                </a:lnTo>
                <a:lnTo>
                  <a:pt x="0" y="0"/>
                </a:lnTo>
                <a:lnTo>
                  <a:pt x="0" y="6088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8" name="object 668"/>
          <p:cNvSpPr/>
          <p:nvPr/>
        </p:nvSpPr>
        <p:spPr>
          <a:xfrm>
            <a:off x="7627609" y="456179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6086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9" name="object 669"/>
          <p:cNvSpPr/>
          <p:nvPr/>
        </p:nvSpPr>
        <p:spPr>
          <a:xfrm>
            <a:off x="7664836" y="456179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6086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0" name="object 670"/>
          <p:cNvSpPr/>
          <p:nvPr/>
        </p:nvSpPr>
        <p:spPr>
          <a:xfrm>
            <a:off x="7678308" y="4561776"/>
            <a:ext cx="73660" cy="60960"/>
          </a:xfrm>
          <a:custGeom>
            <a:avLst/>
            <a:gdLst/>
            <a:ahLst/>
            <a:cxnLst/>
            <a:rect l="l" t="t" r="r" b="b"/>
            <a:pathLst>
              <a:path w="73659" h="60960">
                <a:moveTo>
                  <a:pt x="73590" y="60880"/>
                </a:moveTo>
                <a:lnTo>
                  <a:pt x="73590" y="0"/>
                </a:lnTo>
                <a:lnTo>
                  <a:pt x="0" y="0"/>
                </a:lnTo>
                <a:lnTo>
                  <a:pt x="0" y="60880"/>
                </a:lnTo>
                <a:lnTo>
                  <a:pt x="73590" y="6088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1" name="object 671"/>
          <p:cNvSpPr/>
          <p:nvPr/>
        </p:nvSpPr>
        <p:spPr>
          <a:xfrm>
            <a:off x="7701056" y="456179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6086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2" name="object 672"/>
          <p:cNvSpPr/>
          <p:nvPr/>
        </p:nvSpPr>
        <p:spPr>
          <a:xfrm>
            <a:off x="7738703" y="456179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6086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3" name="object 673"/>
          <p:cNvSpPr/>
          <p:nvPr/>
        </p:nvSpPr>
        <p:spPr>
          <a:xfrm>
            <a:off x="7751899" y="4561776"/>
            <a:ext cx="73660" cy="60960"/>
          </a:xfrm>
          <a:custGeom>
            <a:avLst/>
            <a:gdLst/>
            <a:ahLst/>
            <a:cxnLst/>
            <a:rect l="l" t="t" r="r" b="b"/>
            <a:pathLst>
              <a:path w="73659" h="60960">
                <a:moveTo>
                  <a:pt x="73499" y="60880"/>
                </a:moveTo>
                <a:lnTo>
                  <a:pt x="73499" y="0"/>
                </a:lnTo>
                <a:lnTo>
                  <a:pt x="0" y="0"/>
                </a:lnTo>
                <a:lnTo>
                  <a:pt x="0" y="60880"/>
                </a:lnTo>
                <a:lnTo>
                  <a:pt x="73499" y="6088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4" name="object 674"/>
          <p:cNvSpPr/>
          <p:nvPr/>
        </p:nvSpPr>
        <p:spPr>
          <a:xfrm>
            <a:off x="7774923" y="456179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6086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5" name="object 675"/>
          <p:cNvSpPr/>
          <p:nvPr/>
        </p:nvSpPr>
        <p:spPr>
          <a:xfrm>
            <a:off x="7811272" y="456179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6086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6" name="object 676"/>
          <p:cNvSpPr/>
          <p:nvPr/>
        </p:nvSpPr>
        <p:spPr>
          <a:xfrm>
            <a:off x="7825399" y="4561776"/>
            <a:ext cx="73660" cy="60960"/>
          </a:xfrm>
          <a:custGeom>
            <a:avLst/>
            <a:gdLst/>
            <a:ahLst/>
            <a:cxnLst/>
            <a:rect l="l" t="t" r="r" b="b"/>
            <a:pathLst>
              <a:path w="73659" h="60960">
                <a:moveTo>
                  <a:pt x="73590" y="60880"/>
                </a:moveTo>
                <a:lnTo>
                  <a:pt x="73590" y="0"/>
                </a:lnTo>
                <a:lnTo>
                  <a:pt x="0" y="0"/>
                </a:lnTo>
                <a:lnTo>
                  <a:pt x="0" y="60880"/>
                </a:lnTo>
                <a:lnTo>
                  <a:pt x="73590" y="6088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7" name="object 677"/>
          <p:cNvSpPr/>
          <p:nvPr/>
        </p:nvSpPr>
        <p:spPr>
          <a:xfrm>
            <a:off x="7848425" y="456179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6086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8" name="object 678"/>
          <p:cNvSpPr/>
          <p:nvPr/>
        </p:nvSpPr>
        <p:spPr>
          <a:xfrm>
            <a:off x="7884792" y="456179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6086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9" name="object 679"/>
          <p:cNvSpPr/>
          <p:nvPr/>
        </p:nvSpPr>
        <p:spPr>
          <a:xfrm>
            <a:off x="7898989" y="4561776"/>
            <a:ext cx="73025" cy="60960"/>
          </a:xfrm>
          <a:custGeom>
            <a:avLst/>
            <a:gdLst/>
            <a:ahLst/>
            <a:cxnLst/>
            <a:rect l="l" t="t" r="r" b="b"/>
            <a:pathLst>
              <a:path w="73025" h="60960">
                <a:moveTo>
                  <a:pt x="72859" y="60880"/>
                </a:moveTo>
                <a:lnTo>
                  <a:pt x="72859" y="0"/>
                </a:lnTo>
                <a:lnTo>
                  <a:pt x="0" y="0"/>
                </a:lnTo>
                <a:lnTo>
                  <a:pt x="0" y="60880"/>
                </a:lnTo>
                <a:lnTo>
                  <a:pt x="72859" y="6088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0" name="object 680"/>
          <p:cNvSpPr/>
          <p:nvPr/>
        </p:nvSpPr>
        <p:spPr>
          <a:xfrm>
            <a:off x="7922000" y="456179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6086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1" name="object 681"/>
          <p:cNvSpPr/>
          <p:nvPr/>
        </p:nvSpPr>
        <p:spPr>
          <a:xfrm>
            <a:off x="7958221" y="4561793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6086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2" name="object 682"/>
          <p:cNvSpPr/>
          <p:nvPr/>
        </p:nvSpPr>
        <p:spPr>
          <a:xfrm>
            <a:off x="7604809" y="448827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99"/>
                </a:moveTo>
                <a:lnTo>
                  <a:pt x="73499" y="73499"/>
                </a:lnTo>
                <a:lnTo>
                  <a:pt x="73499" y="0"/>
                </a:lnTo>
                <a:lnTo>
                  <a:pt x="0" y="0"/>
                </a:lnTo>
                <a:lnTo>
                  <a:pt x="0" y="734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3" name="object 683"/>
          <p:cNvSpPr/>
          <p:nvPr/>
        </p:nvSpPr>
        <p:spPr>
          <a:xfrm>
            <a:off x="7627609" y="44882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4" name="object 684"/>
          <p:cNvSpPr/>
          <p:nvPr/>
        </p:nvSpPr>
        <p:spPr>
          <a:xfrm>
            <a:off x="7664836" y="44882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5" name="object 685"/>
          <p:cNvSpPr/>
          <p:nvPr/>
        </p:nvSpPr>
        <p:spPr>
          <a:xfrm>
            <a:off x="7678308" y="448827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99"/>
                </a:moveTo>
                <a:lnTo>
                  <a:pt x="73590" y="73499"/>
                </a:lnTo>
                <a:lnTo>
                  <a:pt x="73590" y="0"/>
                </a:lnTo>
                <a:lnTo>
                  <a:pt x="0" y="0"/>
                </a:lnTo>
                <a:lnTo>
                  <a:pt x="0" y="734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6" name="object 686"/>
          <p:cNvSpPr/>
          <p:nvPr/>
        </p:nvSpPr>
        <p:spPr>
          <a:xfrm>
            <a:off x="7701056" y="44882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7" name="object 687"/>
          <p:cNvSpPr/>
          <p:nvPr/>
        </p:nvSpPr>
        <p:spPr>
          <a:xfrm>
            <a:off x="7738703" y="44882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8" name="object 688"/>
          <p:cNvSpPr/>
          <p:nvPr/>
        </p:nvSpPr>
        <p:spPr>
          <a:xfrm>
            <a:off x="7751899" y="448827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99"/>
                </a:moveTo>
                <a:lnTo>
                  <a:pt x="73499" y="73499"/>
                </a:lnTo>
                <a:lnTo>
                  <a:pt x="73499" y="0"/>
                </a:lnTo>
                <a:lnTo>
                  <a:pt x="0" y="0"/>
                </a:lnTo>
                <a:lnTo>
                  <a:pt x="0" y="734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9" name="object 689"/>
          <p:cNvSpPr/>
          <p:nvPr/>
        </p:nvSpPr>
        <p:spPr>
          <a:xfrm>
            <a:off x="7774923" y="44882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0" name="object 690"/>
          <p:cNvSpPr/>
          <p:nvPr/>
        </p:nvSpPr>
        <p:spPr>
          <a:xfrm>
            <a:off x="7811272" y="44882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1" name="object 691"/>
          <p:cNvSpPr/>
          <p:nvPr/>
        </p:nvSpPr>
        <p:spPr>
          <a:xfrm>
            <a:off x="7825399" y="448827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99"/>
                </a:moveTo>
                <a:lnTo>
                  <a:pt x="73590" y="73499"/>
                </a:lnTo>
                <a:lnTo>
                  <a:pt x="73590" y="0"/>
                </a:lnTo>
                <a:lnTo>
                  <a:pt x="0" y="0"/>
                </a:lnTo>
                <a:lnTo>
                  <a:pt x="0" y="734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2" name="object 692"/>
          <p:cNvSpPr/>
          <p:nvPr/>
        </p:nvSpPr>
        <p:spPr>
          <a:xfrm>
            <a:off x="7848425" y="44882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3" name="object 693"/>
          <p:cNvSpPr/>
          <p:nvPr/>
        </p:nvSpPr>
        <p:spPr>
          <a:xfrm>
            <a:off x="7884792" y="44882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4" name="object 694"/>
          <p:cNvSpPr/>
          <p:nvPr/>
        </p:nvSpPr>
        <p:spPr>
          <a:xfrm>
            <a:off x="7898989" y="4488277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99"/>
                </a:moveTo>
                <a:lnTo>
                  <a:pt x="72859" y="73499"/>
                </a:lnTo>
                <a:lnTo>
                  <a:pt x="72859" y="0"/>
                </a:lnTo>
                <a:lnTo>
                  <a:pt x="0" y="0"/>
                </a:lnTo>
                <a:lnTo>
                  <a:pt x="0" y="734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5" name="object 695"/>
          <p:cNvSpPr/>
          <p:nvPr/>
        </p:nvSpPr>
        <p:spPr>
          <a:xfrm>
            <a:off x="7922000" y="44882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6" name="object 696"/>
          <p:cNvSpPr/>
          <p:nvPr/>
        </p:nvSpPr>
        <p:spPr>
          <a:xfrm>
            <a:off x="7958221" y="44882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7" name="object 697"/>
          <p:cNvSpPr/>
          <p:nvPr/>
        </p:nvSpPr>
        <p:spPr>
          <a:xfrm>
            <a:off x="7604809" y="441455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718"/>
                </a:moveTo>
                <a:lnTo>
                  <a:pt x="73499" y="73718"/>
                </a:lnTo>
                <a:lnTo>
                  <a:pt x="73499" y="0"/>
                </a:lnTo>
                <a:lnTo>
                  <a:pt x="0" y="0"/>
                </a:lnTo>
                <a:lnTo>
                  <a:pt x="0" y="7371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8" name="object 698"/>
          <p:cNvSpPr/>
          <p:nvPr/>
        </p:nvSpPr>
        <p:spPr>
          <a:xfrm>
            <a:off x="7627609" y="4414561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16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9" name="object 699"/>
          <p:cNvSpPr/>
          <p:nvPr/>
        </p:nvSpPr>
        <p:spPr>
          <a:xfrm>
            <a:off x="7664836" y="4414561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16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0" name="object 700"/>
          <p:cNvSpPr/>
          <p:nvPr/>
        </p:nvSpPr>
        <p:spPr>
          <a:xfrm>
            <a:off x="7678308" y="441455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718"/>
                </a:moveTo>
                <a:lnTo>
                  <a:pt x="73590" y="73718"/>
                </a:lnTo>
                <a:lnTo>
                  <a:pt x="73590" y="0"/>
                </a:lnTo>
                <a:lnTo>
                  <a:pt x="0" y="0"/>
                </a:lnTo>
                <a:lnTo>
                  <a:pt x="0" y="7371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1" name="object 701"/>
          <p:cNvSpPr/>
          <p:nvPr/>
        </p:nvSpPr>
        <p:spPr>
          <a:xfrm>
            <a:off x="7701056" y="4414561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16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2" name="object 702"/>
          <p:cNvSpPr/>
          <p:nvPr/>
        </p:nvSpPr>
        <p:spPr>
          <a:xfrm>
            <a:off x="7738703" y="4414561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16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3" name="object 703"/>
          <p:cNvSpPr/>
          <p:nvPr/>
        </p:nvSpPr>
        <p:spPr>
          <a:xfrm>
            <a:off x="7751899" y="441455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718"/>
                </a:moveTo>
                <a:lnTo>
                  <a:pt x="73499" y="73718"/>
                </a:lnTo>
                <a:lnTo>
                  <a:pt x="73499" y="0"/>
                </a:lnTo>
                <a:lnTo>
                  <a:pt x="0" y="0"/>
                </a:lnTo>
                <a:lnTo>
                  <a:pt x="0" y="7371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4" name="object 704"/>
          <p:cNvSpPr/>
          <p:nvPr/>
        </p:nvSpPr>
        <p:spPr>
          <a:xfrm>
            <a:off x="7774923" y="4414561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16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5" name="object 705"/>
          <p:cNvSpPr/>
          <p:nvPr/>
        </p:nvSpPr>
        <p:spPr>
          <a:xfrm>
            <a:off x="7811272" y="4414561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16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6" name="object 706"/>
          <p:cNvSpPr/>
          <p:nvPr/>
        </p:nvSpPr>
        <p:spPr>
          <a:xfrm>
            <a:off x="7825399" y="4414558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718"/>
                </a:moveTo>
                <a:lnTo>
                  <a:pt x="73590" y="73718"/>
                </a:lnTo>
                <a:lnTo>
                  <a:pt x="73590" y="0"/>
                </a:lnTo>
                <a:lnTo>
                  <a:pt x="0" y="0"/>
                </a:lnTo>
                <a:lnTo>
                  <a:pt x="0" y="7371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7" name="object 707"/>
          <p:cNvSpPr/>
          <p:nvPr/>
        </p:nvSpPr>
        <p:spPr>
          <a:xfrm>
            <a:off x="7848425" y="4414561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16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8" name="object 708"/>
          <p:cNvSpPr/>
          <p:nvPr/>
        </p:nvSpPr>
        <p:spPr>
          <a:xfrm>
            <a:off x="7884792" y="4414561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16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9" name="object 709"/>
          <p:cNvSpPr/>
          <p:nvPr/>
        </p:nvSpPr>
        <p:spPr>
          <a:xfrm>
            <a:off x="7898989" y="4414558"/>
            <a:ext cx="73025" cy="74295"/>
          </a:xfrm>
          <a:custGeom>
            <a:avLst/>
            <a:gdLst/>
            <a:ahLst/>
            <a:cxnLst/>
            <a:rect l="l" t="t" r="r" b="b"/>
            <a:pathLst>
              <a:path w="73025" h="74295">
                <a:moveTo>
                  <a:pt x="0" y="73718"/>
                </a:moveTo>
                <a:lnTo>
                  <a:pt x="72859" y="73718"/>
                </a:lnTo>
                <a:lnTo>
                  <a:pt x="72859" y="0"/>
                </a:lnTo>
                <a:lnTo>
                  <a:pt x="0" y="0"/>
                </a:lnTo>
                <a:lnTo>
                  <a:pt x="0" y="7371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0" name="object 710"/>
          <p:cNvSpPr/>
          <p:nvPr/>
        </p:nvSpPr>
        <p:spPr>
          <a:xfrm>
            <a:off x="7922000" y="4414561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16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1" name="object 711"/>
          <p:cNvSpPr/>
          <p:nvPr/>
        </p:nvSpPr>
        <p:spPr>
          <a:xfrm>
            <a:off x="7958221" y="4414561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16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2" name="object 712"/>
          <p:cNvSpPr/>
          <p:nvPr/>
        </p:nvSpPr>
        <p:spPr>
          <a:xfrm>
            <a:off x="7604809" y="434096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499" y="73590"/>
                </a:lnTo>
                <a:lnTo>
                  <a:pt x="73499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3" name="object 713"/>
          <p:cNvSpPr/>
          <p:nvPr/>
        </p:nvSpPr>
        <p:spPr>
          <a:xfrm>
            <a:off x="7627609" y="4340972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4" name="object 714"/>
          <p:cNvSpPr/>
          <p:nvPr/>
        </p:nvSpPr>
        <p:spPr>
          <a:xfrm>
            <a:off x="7664836" y="4340972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5" name="object 715"/>
          <p:cNvSpPr/>
          <p:nvPr/>
        </p:nvSpPr>
        <p:spPr>
          <a:xfrm>
            <a:off x="7678308" y="434096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590" y="73590"/>
                </a:lnTo>
                <a:lnTo>
                  <a:pt x="73590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6" name="object 716"/>
          <p:cNvSpPr/>
          <p:nvPr/>
        </p:nvSpPr>
        <p:spPr>
          <a:xfrm>
            <a:off x="7701056" y="4340972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7" name="object 717"/>
          <p:cNvSpPr/>
          <p:nvPr/>
        </p:nvSpPr>
        <p:spPr>
          <a:xfrm>
            <a:off x="7738703" y="4340972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8" name="object 718"/>
          <p:cNvSpPr/>
          <p:nvPr/>
        </p:nvSpPr>
        <p:spPr>
          <a:xfrm>
            <a:off x="7751899" y="434096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499" y="73590"/>
                </a:lnTo>
                <a:lnTo>
                  <a:pt x="73499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9" name="object 719"/>
          <p:cNvSpPr/>
          <p:nvPr/>
        </p:nvSpPr>
        <p:spPr>
          <a:xfrm>
            <a:off x="7774923" y="4340972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0" name="object 720"/>
          <p:cNvSpPr/>
          <p:nvPr/>
        </p:nvSpPr>
        <p:spPr>
          <a:xfrm>
            <a:off x="7811272" y="4340972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1" name="object 721"/>
          <p:cNvSpPr/>
          <p:nvPr/>
        </p:nvSpPr>
        <p:spPr>
          <a:xfrm>
            <a:off x="7825399" y="434096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590" y="73590"/>
                </a:lnTo>
                <a:lnTo>
                  <a:pt x="73590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2" name="object 722"/>
          <p:cNvSpPr/>
          <p:nvPr/>
        </p:nvSpPr>
        <p:spPr>
          <a:xfrm>
            <a:off x="7848425" y="4340972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3" name="object 723"/>
          <p:cNvSpPr/>
          <p:nvPr/>
        </p:nvSpPr>
        <p:spPr>
          <a:xfrm>
            <a:off x="7884792" y="4340972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4" name="object 724"/>
          <p:cNvSpPr/>
          <p:nvPr/>
        </p:nvSpPr>
        <p:spPr>
          <a:xfrm>
            <a:off x="7898989" y="4340967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90"/>
                </a:moveTo>
                <a:lnTo>
                  <a:pt x="72859" y="73590"/>
                </a:lnTo>
                <a:lnTo>
                  <a:pt x="72859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5" name="object 725"/>
          <p:cNvSpPr/>
          <p:nvPr/>
        </p:nvSpPr>
        <p:spPr>
          <a:xfrm>
            <a:off x="7922000" y="4340972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6" name="object 726"/>
          <p:cNvSpPr/>
          <p:nvPr/>
        </p:nvSpPr>
        <p:spPr>
          <a:xfrm>
            <a:off x="7958221" y="4340972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7" name="object 727"/>
          <p:cNvSpPr/>
          <p:nvPr/>
        </p:nvSpPr>
        <p:spPr>
          <a:xfrm>
            <a:off x="7604809" y="426845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499" y="72511"/>
                </a:lnTo>
                <a:lnTo>
                  <a:pt x="73499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8" name="object 728"/>
          <p:cNvSpPr/>
          <p:nvPr/>
        </p:nvSpPr>
        <p:spPr>
          <a:xfrm>
            <a:off x="7627609" y="426846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9" name="object 729"/>
          <p:cNvSpPr/>
          <p:nvPr/>
        </p:nvSpPr>
        <p:spPr>
          <a:xfrm>
            <a:off x="7664836" y="426846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0" name="object 730"/>
          <p:cNvSpPr/>
          <p:nvPr/>
        </p:nvSpPr>
        <p:spPr>
          <a:xfrm>
            <a:off x="7678308" y="426845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590" y="72511"/>
                </a:lnTo>
                <a:lnTo>
                  <a:pt x="73590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1" name="object 731"/>
          <p:cNvSpPr/>
          <p:nvPr/>
        </p:nvSpPr>
        <p:spPr>
          <a:xfrm>
            <a:off x="7701056" y="426846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2" name="object 732"/>
          <p:cNvSpPr/>
          <p:nvPr/>
        </p:nvSpPr>
        <p:spPr>
          <a:xfrm>
            <a:off x="7738703" y="426846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3" name="object 733"/>
          <p:cNvSpPr/>
          <p:nvPr/>
        </p:nvSpPr>
        <p:spPr>
          <a:xfrm>
            <a:off x="7751899" y="426845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499" y="72511"/>
                </a:lnTo>
                <a:lnTo>
                  <a:pt x="73499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4" name="object 734"/>
          <p:cNvSpPr/>
          <p:nvPr/>
        </p:nvSpPr>
        <p:spPr>
          <a:xfrm>
            <a:off x="7774923" y="426846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5" name="object 735"/>
          <p:cNvSpPr/>
          <p:nvPr/>
        </p:nvSpPr>
        <p:spPr>
          <a:xfrm>
            <a:off x="7811272" y="426846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6" name="object 736"/>
          <p:cNvSpPr/>
          <p:nvPr/>
        </p:nvSpPr>
        <p:spPr>
          <a:xfrm>
            <a:off x="7825399" y="426845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590" y="72511"/>
                </a:lnTo>
                <a:lnTo>
                  <a:pt x="73590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7" name="object 737"/>
          <p:cNvSpPr/>
          <p:nvPr/>
        </p:nvSpPr>
        <p:spPr>
          <a:xfrm>
            <a:off x="7848425" y="426846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8" name="object 738"/>
          <p:cNvSpPr/>
          <p:nvPr/>
        </p:nvSpPr>
        <p:spPr>
          <a:xfrm>
            <a:off x="7884792" y="426846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9" name="object 739"/>
          <p:cNvSpPr/>
          <p:nvPr/>
        </p:nvSpPr>
        <p:spPr>
          <a:xfrm>
            <a:off x="7898989" y="4268455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11"/>
                </a:moveTo>
                <a:lnTo>
                  <a:pt x="72859" y="72511"/>
                </a:lnTo>
                <a:lnTo>
                  <a:pt x="72859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0" name="object 740"/>
          <p:cNvSpPr/>
          <p:nvPr/>
        </p:nvSpPr>
        <p:spPr>
          <a:xfrm>
            <a:off x="7922000" y="426846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1" name="object 741"/>
          <p:cNvSpPr/>
          <p:nvPr/>
        </p:nvSpPr>
        <p:spPr>
          <a:xfrm>
            <a:off x="7958221" y="426846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2" name="object 742"/>
          <p:cNvSpPr/>
          <p:nvPr/>
        </p:nvSpPr>
        <p:spPr>
          <a:xfrm>
            <a:off x="7604809" y="419502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499" y="73426"/>
                </a:lnTo>
                <a:lnTo>
                  <a:pt x="73499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3" name="object 743"/>
          <p:cNvSpPr/>
          <p:nvPr/>
        </p:nvSpPr>
        <p:spPr>
          <a:xfrm>
            <a:off x="7627609" y="419502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4" name="object 744"/>
          <p:cNvSpPr/>
          <p:nvPr/>
        </p:nvSpPr>
        <p:spPr>
          <a:xfrm>
            <a:off x="7664836" y="419502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5" name="object 745"/>
          <p:cNvSpPr/>
          <p:nvPr/>
        </p:nvSpPr>
        <p:spPr>
          <a:xfrm>
            <a:off x="7678308" y="419502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590" y="73426"/>
                </a:lnTo>
                <a:lnTo>
                  <a:pt x="73590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6" name="object 746"/>
          <p:cNvSpPr/>
          <p:nvPr/>
        </p:nvSpPr>
        <p:spPr>
          <a:xfrm>
            <a:off x="7701056" y="419502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7" name="object 747"/>
          <p:cNvSpPr/>
          <p:nvPr/>
        </p:nvSpPr>
        <p:spPr>
          <a:xfrm>
            <a:off x="7738703" y="419502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8" name="object 748"/>
          <p:cNvSpPr/>
          <p:nvPr/>
        </p:nvSpPr>
        <p:spPr>
          <a:xfrm>
            <a:off x="7751899" y="419502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499" y="73426"/>
                </a:lnTo>
                <a:lnTo>
                  <a:pt x="73499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9" name="object 749"/>
          <p:cNvSpPr/>
          <p:nvPr/>
        </p:nvSpPr>
        <p:spPr>
          <a:xfrm>
            <a:off x="7774923" y="419502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0" name="object 750"/>
          <p:cNvSpPr/>
          <p:nvPr/>
        </p:nvSpPr>
        <p:spPr>
          <a:xfrm>
            <a:off x="7811272" y="419502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1" name="object 751"/>
          <p:cNvSpPr/>
          <p:nvPr/>
        </p:nvSpPr>
        <p:spPr>
          <a:xfrm>
            <a:off x="7825399" y="419502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590" y="73426"/>
                </a:lnTo>
                <a:lnTo>
                  <a:pt x="73590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2" name="object 752"/>
          <p:cNvSpPr/>
          <p:nvPr/>
        </p:nvSpPr>
        <p:spPr>
          <a:xfrm>
            <a:off x="7848425" y="419502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3" name="object 753"/>
          <p:cNvSpPr/>
          <p:nvPr/>
        </p:nvSpPr>
        <p:spPr>
          <a:xfrm>
            <a:off x="7884792" y="419502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4" name="object 754"/>
          <p:cNvSpPr/>
          <p:nvPr/>
        </p:nvSpPr>
        <p:spPr>
          <a:xfrm>
            <a:off x="7898989" y="4195029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26"/>
                </a:moveTo>
                <a:lnTo>
                  <a:pt x="72859" y="73426"/>
                </a:lnTo>
                <a:lnTo>
                  <a:pt x="72859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5" name="object 755"/>
          <p:cNvSpPr/>
          <p:nvPr/>
        </p:nvSpPr>
        <p:spPr>
          <a:xfrm>
            <a:off x="7922000" y="419502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6" name="object 756"/>
          <p:cNvSpPr/>
          <p:nvPr/>
        </p:nvSpPr>
        <p:spPr>
          <a:xfrm>
            <a:off x="7958221" y="4195020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7" name="object 757"/>
          <p:cNvSpPr/>
          <p:nvPr/>
        </p:nvSpPr>
        <p:spPr>
          <a:xfrm>
            <a:off x="7604809" y="412143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499" y="73590"/>
                </a:lnTo>
                <a:lnTo>
                  <a:pt x="73499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8" name="object 758"/>
          <p:cNvSpPr/>
          <p:nvPr/>
        </p:nvSpPr>
        <p:spPr>
          <a:xfrm>
            <a:off x="7627609" y="4121449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9" name="object 759"/>
          <p:cNvSpPr/>
          <p:nvPr/>
        </p:nvSpPr>
        <p:spPr>
          <a:xfrm>
            <a:off x="7664836" y="4121449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0" name="object 760"/>
          <p:cNvSpPr/>
          <p:nvPr/>
        </p:nvSpPr>
        <p:spPr>
          <a:xfrm>
            <a:off x="7678308" y="412143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590" y="73590"/>
                </a:lnTo>
                <a:lnTo>
                  <a:pt x="73590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1" name="object 761"/>
          <p:cNvSpPr/>
          <p:nvPr/>
        </p:nvSpPr>
        <p:spPr>
          <a:xfrm>
            <a:off x="7701056" y="4121449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2" name="object 762"/>
          <p:cNvSpPr/>
          <p:nvPr/>
        </p:nvSpPr>
        <p:spPr>
          <a:xfrm>
            <a:off x="7738703" y="4121449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3" name="object 763"/>
          <p:cNvSpPr/>
          <p:nvPr/>
        </p:nvSpPr>
        <p:spPr>
          <a:xfrm>
            <a:off x="7751899" y="412143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499" y="73590"/>
                </a:lnTo>
                <a:lnTo>
                  <a:pt x="73499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4" name="object 764"/>
          <p:cNvSpPr/>
          <p:nvPr/>
        </p:nvSpPr>
        <p:spPr>
          <a:xfrm>
            <a:off x="7774923" y="4121449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5" name="object 765"/>
          <p:cNvSpPr/>
          <p:nvPr/>
        </p:nvSpPr>
        <p:spPr>
          <a:xfrm>
            <a:off x="7811272" y="4121449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6" name="object 766"/>
          <p:cNvSpPr/>
          <p:nvPr/>
        </p:nvSpPr>
        <p:spPr>
          <a:xfrm>
            <a:off x="7825399" y="4121438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90"/>
                </a:moveTo>
                <a:lnTo>
                  <a:pt x="73590" y="73590"/>
                </a:lnTo>
                <a:lnTo>
                  <a:pt x="73590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7" name="object 767"/>
          <p:cNvSpPr/>
          <p:nvPr/>
        </p:nvSpPr>
        <p:spPr>
          <a:xfrm>
            <a:off x="7848425" y="4121449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8" name="object 768"/>
          <p:cNvSpPr/>
          <p:nvPr/>
        </p:nvSpPr>
        <p:spPr>
          <a:xfrm>
            <a:off x="7884792" y="4121449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9" name="object 769"/>
          <p:cNvSpPr/>
          <p:nvPr/>
        </p:nvSpPr>
        <p:spPr>
          <a:xfrm>
            <a:off x="7898989" y="4121438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90"/>
                </a:moveTo>
                <a:lnTo>
                  <a:pt x="72859" y="73590"/>
                </a:lnTo>
                <a:lnTo>
                  <a:pt x="72859" y="0"/>
                </a:lnTo>
                <a:lnTo>
                  <a:pt x="0" y="0"/>
                </a:lnTo>
                <a:lnTo>
                  <a:pt x="0" y="7359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0" name="object 770"/>
          <p:cNvSpPr/>
          <p:nvPr/>
        </p:nvSpPr>
        <p:spPr>
          <a:xfrm>
            <a:off x="7922000" y="4121449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1" name="object 771"/>
          <p:cNvSpPr/>
          <p:nvPr/>
        </p:nvSpPr>
        <p:spPr>
          <a:xfrm>
            <a:off x="7958221" y="4121449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2" name="object 772"/>
          <p:cNvSpPr/>
          <p:nvPr/>
        </p:nvSpPr>
        <p:spPr>
          <a:xfrm>
            <a:off x="7604809" y="404801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499" y="73426"/>
                </a:lnTo>
                <a:lnTo>
                  <a:pt x="73499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3" name="object 773"/>
          <p:cNvSpPr/>
          <p:nvPr/>
        </p:nvSpPr>
        <p:spPr>
          <a:xfrm>
            <a:off x="7627609" y="404800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4" name="object 774"/>
          <p:cNvSpPr/>
          <p:nvPr/>
        </p:nvSpPr>
        <p:spPr>
          <a:xfrm>
            <a:off x="7664836" y="404800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5" name="object 775"/>
          <p:cNvSpPr/>
          <p:nvPr/>
        </p:nvSpPr>
        <p:spPr>
          <a:xfrm>
            <a:off x="7678308" y="404801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590" y="73426"/>
                </a:lnTo>
                <a:lnTo>
                  <a:pt x="73590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6" name="object 776"/>
          <p:cNvSpPr/>
          <p:nvPr/>
        </p:nvSpPr>
        <p:spPr>
          <a:xfrm>
            <a:off x="7701056" y="404800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7" name="object 777"/>
          <p:cNvSpPr/>
          <p:nvPr/>
        </p:nvSpPr>
        <p:spPr>
          <a:xfrm>
            <a:off x="7738703" y="404800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8" name="object 778"/>
          <p:cNvSpPr/>
          <p:nvPr/>
        </p:nvSpPr>
        <p:spPr>
          <a:xfrm>
            <a:off x="7751899" y="404801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499" y="73426"/>
                </a:lnTo>
                <a:lnTo>
                  <a:pt x="73499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9" name="object 779"/>
          <p:cNvSpPr/>
          <p:nvPr/>
        </p:nvSpPr>
        <p:spPr>
          <a:xfrm>
            <a:off x="7774923" y="404800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0" name="object 780"/>
          <p:cNvSpPr/>
          <p:nvPr/>
        </p:nvSpPr>
        <p:spPr>
          <a:xfrm>
            <a:off x="7811272" y="404800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1" name="object 781"/>
          <p:cNvSpPr/>
          <p:nvPr/>
        </p:nvSpPr>
        <p:spPr>
          <a:xfrm>
            <a:off x="7825399" y="404801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26"/>
                </a:moveTo>
                <a:lnTo>
                  <a:pt x="73590" y="73426"/>
                </a:lnTo>
                <a:lnTo>
                  <a:pt x="73590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2" name="object 782"/>
          <p:cNvSpPr/>
          <p:nvPr/>
        </p:nvSpPr>
        <p:spPr>
          <a:xfrm>
            <a:off x="7848425" y="404800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3" name="object 783"/>
          <p:cNvSpPr/>
          <p:nvPr/>
        </p:nvSpPr>
        <p:spPr>
          <a:xfrm>
            <a:off x="7884792" y="404800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4" name="object 784"/>
          <p:cNvSpPr/>
          <p:nvPr/>
        </p:nvSpPr>
        <p:spPr>
          <a:xfrm>
            <a:off x="7898989" y="4048012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26"/>
                </a:moveTo>
                <a:lnTo>
                  <a:pt x="72859" y="73426"/>
                </a:lnTo>
                <a:lnTo>
                  <a:pt x="72859" y="0"/>
                </a:lnTo>
                <a:lnTo>
                  <a:pt x="0" y="0"/>
                </a:lnTo>
                <a:lnTo>
                  <a:pt x="0" y="734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5" name="object 785"/>
          <p:cNvSpPr/>
          <p:nvPr/>
        </p:nvSpPr>
        <p:spPr>
          <a:xfrm>
            <a:off x="7922000" y="404800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6" name="object 786"/>
          <p:cNvSpPr/>
          <p:nvPr/>
        </p:nvSpPr>
        <p:spPr>
          <a:xfrm>
            <a:off x="7958221" y="404800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7" name="object 787"/>
          <p:cNvSpPr/>
          <p:nvPr/>
        </p:nvSpPr>
        <p:spPr>
          <a:xfrm>
            <a:off x="7604809" y="3974201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810"/>
                </a:moveTo>
                <a:lnTo>
                  <a:pt x="73499" y="73810"/>
                </a:lnTo>
                <a:lnTo>
                  <a:pt x="73499" y="0"/>
                </a:lnTo>
                <a:lnTo>
                  <a:pt x="0" y="0"/>
                </a:lnTo>
                <a:lnTo>
                  <a:pt x="0" y="7381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8" name="object 788"/>
          <p:cNvSpPr/>
          <p:nvPr/>
        </p:nvSpPr>
        <p:spPr>
          <a:xfrm>
            <a:off x="7627609" y="3974217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89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9" name="object 789"/>
          <p:cNvSpPr/>
          <p:nvPr/>
        </p:nvSpPr>
        <p:spPr>
          <a:xfrm>
            <a:off x="7664836" y="3974217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89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0" name="object 790"/>
          <p:cNvSpPr/>
          <p:nvPr/>
        </p:nvSpPr>
        <p:spPr>
          <a:xfrm>
            <a:off x="7678308" y="3974201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810"/>
                </a:moveTo>
                <a:lnTo>
                  <a:pt x="73590" y="73810"/>
                </a:lnTo>
                <a:lnTo>
                  <a:pt x="73590" y="0"/>
                </a:lnTo>
                <a:lnTo>
                  <a:pt x="0" y="0"/>
                </a:lnTo>
                <a:lnTo>
                  <a:pt x="0" y="7381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1" name="object 791"/>
          <p:cNvSpPr/>
          <p:nvPr/>
        </p:nvSpPr>
        <p:spPr>
          <a:xfrm>
            <a:off x="7701056" y="3974217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89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2" name="object 792"/>
          <p:cNvSpPr/>
          <p:nvPr/>
        </p:nvSpPr>
        <p:spPr>
          <a:xfrm>
            <a:off x="7738703" y="3974217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89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3" name="object 793"/>
          <p:cNvSpPr/>
          <p:nvPr/>
        </p:nvSpPr>
        <p:spPr>
          <a:xfrm>
            <a:off x="7751899" y="3974201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810"/>
                </a:moveTo>
                <a:lnTo>
                  <a:pt x="73499" y="73810"/>
                </a:lnTo>
                <a:lnTo>
                  <a:pt x="73499" y="0"/>
                </a:lnTo>
                <a:lnTo>
                  <a:pt x="0" y="0"/>
                </a:lnTo>
                <a:lnTo>
                  <a:pt x="0" y="7381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4" name="object 794"/>
          <p:cNvSpPr/>
          <p:nvPr/>
        </p:nvSpPr>
        <p:spPr>
          <a:xfrm>
            <a:off x="7774923" y="3974217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89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5" name="object 795"/>
          <p:cNvSpPr/>
          <p:nvPr/>
        </p:nvSpPr>
        <p:spPr>
          <a:xfrm>
            <a:off x="7811272" y="3974217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89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6" name="object 796"/>
          <p:cNvSpPr/>
          <p:nvPr/>
        </p:nvSpPr>
        <p:spPr>
          <a:xfrm>
            <a:off x="7825399" y="3974201"/>
            <a:ext cx="73660" cy="74295"/>
          </a:xfrm>
          <a:custGeom>
            <a:avLst/>
            <a:gdLst/>
            <a:ahLst/>
            <a:cxnLst/>
            <a:rect l="l" t="t" r="r" b="b"/>
            <a:pathLst>
              <a:path w="73659" h="74295">
                <a:moveTo>
                  <a:pt x="0" y="73810"/>
                </a:moveTo>
                <a:lnTo>
                  <a:pt x="73590" y="73810"/>
                </a:lnTo>
                <a:lnTo>
                  <a:pt x="73590" y="0"/>
                </a:lnTo>
                <a:lnTo>
                  <a:pt x="0" y="0"/>
                </a:lnTo>
                <a:lnTo>
                  <a:pt x="0" y="7381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7" name="object 797"/>
          <p:cNvSpPr/>
          <p:nvPr/>
        </p:nvSpPr>
        <p:spPr>
          <a:xfrm>
            <a:off x="7848425" y="3974217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89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8" name="object 798"/>
          <p:cNvSpPr/>
          <p:nvPr/>
        </p:nvSpPr>
        <p:spPr>
          <a:xfrm>
            <a:off x="7884792" y="3974217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89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9" name="object 799"/>
          <p:cNvSpPr/>
          <p:nvPr/>
        </p:nvSpPr>
        <p:spPr>
          <a:xfrm>
            <a:off x="7898989" y="3974201"/>
            <a:ext cx="73025" cy="74295"/>
          </a:xfrm>
          <a:custGeom>
            <a:avLst/>
            <a:gdLst/>
            <a:ahLst/>
            <a:cxnLst/>
            <a:rect l="l" t="t" r="r" b="b"/>
            <a:pathLst>
              <a:path w="73025" h="74295">
                <a:moveTo>
                  <a:pt x="0" y="73810"/>
                </a:moveTo>
                <a:lnTo>
                  <a:pt x="72859" y="73810"/>
                </a:lnTo>
                <a:lnTo>
                  <a:pt x="72859" y="0"/>
                </a:lnTo>
                <a:lnTo>
                  <a:pt x="0" y="0"/>
                </a:lnTo>
                <a:lnTo>
                  <a:pt x="0" y="73810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0" name="object 800"/>
          <p:cNvSpPr/>
          <p:nvPr/>
        </p:nvSpPr>
        <p:spPr>
          <a:xfrm>
            <a:off x="7922000" y="3974217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89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1" name="object 801"/>
          <p:cNvSpPr/>
          <p:nvPr/>
        </p:nvSpPr>
        <p:spPr>
          <a:xfrm>
            <a:off x="7958221" y="3974217"/>
            <a:ext cx="0" cy="74295"/>
          </a:xfrm>
          <a:custGeom>
            <a:avLst/>
            <a:gdLst/>
            <a:ahLst/>
            <a:cxnLst/>
            <a:rect l="l" t="t" r="r" b="b"/>
            <a:pathLst>
              <a:path w="0" h="74295">
                <a:moveTo>
                  <a:pt x="0" y="73789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2" name="object 802"/>
          <p:cNvSpPr/>
          <p:nvPr/>
        </p:nvSpPr>
        <p:spPr>
          <a:xfrm>
            <a:off x="7604809" y="390163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66"/>
                </a:moveTo>
                <a:lnTo>
                  <a:pt x="73499" y="72566"/>
                </a:lnTo>
                <a:lnTo>
                  <a:pt x="73499" y="0"/>
                </a:lnTo>
                <a:lnTo>
                  <a:pt x="0" y="0"/>
                </a:lnTo>
                <a:lnTo>
                  <a:pt x="0" y="7256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3" name="object 803"/>
          <p:cNvSpPr/>
          <p:nvPr/>
        </p:nvSpPr>
        <p:spPr>
          <a:xfrm>
            <a:off x="7627609" y="390163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4" name="object 804"/>
          <p:cNvSpPr/>
          <p:nvPr/>
        </p:nvSpPr>
        <p:spPr>
          <a:xfrm>
            <a:off x="7664836" y="390163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5" name="object 805"/>
          <p:cNvSpPr/>
          <p:nvPr/>
        </p:nvSpPr>
        <p:spPr>
          <a:xfrm>
            <a:off x="7678308" y="390163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66"/>
                </a:moveTo>
                <a:lnTo>
                  <a:pt x="73590" y="72566"/>
                </a:lnTo>
                <a:lnTo>
                  <a:pt x="73590" y="0"/>
                </a:lnTo>
                <a:lnTo>
                  <a:pt x="0" y="0"/>
                </a:lnTo>
                <a:lnTo>
                  <a:pt x="0" y="7256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6" name="object 806"/>
          <p:cNvSpPr/>
          <p:nvPr/>
        </p:nvSpPr>
        <p:spPr>
          <a:xfrm>
            <a:off x="7701056" y="390163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7" name="object 807"/>
          <p:cNvSpPr/>
          <p:nvPr/>
        </p:nvSpPr>
        <p:spPr>
          <a:xfrm>
            <a:off x="7738703" y="390163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8" name="object 808"/>
          <p:cNvSpPr/>
          <p:nvPr/>
        </p:nvSpPr>
        <p:spPr>
          <a:xfrm>
            <a:off x="7751899" y="390163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66"/>
                </a:moveTo>
                <a:lnTo>
                  <a:pt x="73499" y="72566"/>
                </a:lnTo>
                <a:lnTo>
                  <a:pt x="73499" y="0"/>
                </a:lnTo>
                <a:lnTo>
                  <a:pt x="0" y="0"/>
                </a:lnTo>
                <a:lnTo>
                  <a:pt x="0" y="7256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9" name="object 809"/>
          <p:cNvSpPr/>
          <p:nvPr/>
        </p:nvSpPr>
        <p:spPr>
          <a:xfrm>
            <a:off x="7774923" y="390163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0" name="object 810"/>
          <p:cNvSpPr/>
          <p:nvPr/>
        </p:nvSpPr>
        <p:spPr>
          <a:xfrm>
            <a:off x="7811272" y="390163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1" name="object 811"/>
          <p:cNvSpPr/>
          <p:nvPr/>
        </p:nvSpPr>
        <p:spPr>
          <a:xfrm>
            <a:off x="7825399" y="3901635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66"/>
                </a:moveTo>
                <a:lnTo>
                  <a:pt x="73590" y="72566"/>
                </a:lnTo>
                <a:lnTo>
                  <a:pt x="73590" y="0"/>
                </a:lnTo>
                <a:lnTo>
                  <a:pt x="0" y="0"/>
                </a:lnTo>
                <a:lnTo>
                  <a:pt x="0" y="7256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2" name="object 812"/>
          <p:cNvSpPr/>
          <p:nvPr/>
        </p:nvSpPr>
        <p:spPr>
          <a:xfrm>
            <a:off x="7848425" y="390163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3" name="object 813"/>
          <p:cNvSpPr/>
          <p:nvPr/>
        </p:nvSpPr>
        <p:spPr>
          <a:xfrm>
            <a:off x="7884792" y="390163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4" name="object 814"/>
          <p:cNvSpPr/>
          <p:nvPr/>
        </p:nvSpPr>
        <p:spPr>
          <a:xfrm>
            <a:off x="7898989" y="3901635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66"/>
                </a:moveTo>
                <a:lnTo>
                  <a:pt x="72859" y="72566"/>
                </a:lnTo>
                <a:lnTo>
                  <a:pt x="72859" y="0"/>
                </a:lnTo>
                <a:lnTo>
                  <a:pt x="0" y="0"/>
                </a:lnTo>
                <a:lnTo>
                  <a:pt x="0" y="7256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5" name="object 815"/>
          <p:cNvSpPr/>
          <p:nvPr/>
        </p:nvSpPr>
        <p:spPr>
          <a:xfrm>
            <a:off x="7922000" y="390163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6" name="object 816"/>
          <p:cNvSpPr/>
          <p:nvPr/>
        </p:nvSpPr>
        <p:spPr>
          <a:xfrm>
            <a:off x="7958221" y="390163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7" name="object 817"/>
          <p:cNvSpPr/>
          <p:nvPr/>
        </p:nvSpPr>
        <p:spPr>
          <a:xfrm>
            <a:off x="7604809" y="382819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8" name="object 818"/>
          <p:cNvSpPr/>
          <p:nvPr/>
        </p:nvSpPr>
        <p:spPr>
          <a:xfrm>
            <a:off x="7627609" y="382819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9" name="object 819"/>
          <p:cNvSpPr/>
          <p:nvPr/>
        </p:nvSpPr>
        <p:spPr>
          <a:xfrm>
            <a:off x="7664836" y="382819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0" name="object 820"/>
          <p:cNvSpPr/>
          <p:nvPr/>
        </p:nvSpPr>
        <p:spPr>
          <a:xfrm>
            <a:off x="7678308" y="382819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590" y="73444"/>
                </a:lnTo>
                <a:lnTo>
                  <a:pt x="73590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1" name="object 821"/>
          <p:cNvSpPr/>
          <p:nvPr/>
        </p:nvSpPr>
        <p:spPr>
          <a:xfrm>
            <a:off x="7701056" y="382819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2" name="object 822"/>
          <p:cNvSpPr/>
          <p:nvPr/>
        </p:nvSpPr>
        <p:spPr>
          <a:xfrm>
            <a:off x="7738703" y="382819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3" name="object 823"/>
          <p:cNvSpPr/>
          <p:nvPr/>
        </p:nvSpPr>
        <p:spPr>
          <a:xfrm>
            <a:off x="7751899" y="382819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4" name="object 824"/>
          <p:cNvSpPr/>
          <p:nvPr/>
        </p:nvSpPr>
        <p:spPr>
          <a:xfrm>
            <a:off x="7774923" y="382819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5" name="object 825"/>
          <p:cNvSpPr/>
          <p:nvPr/>
        </p:nvSpPr>
        <p:spPr>
          <a:xfrm>
            <a:off x="7811272" y="382819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6" name="object 826"/>
          <p:cNvSpPr/>
          <p:nvPr/>
        </p:nvSpPr>
        <p:spPr>
          <a:xfrm>
            <a:off x="7825399" y="3828190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590" y="73444"/>
                </a:lnTo>
                <a:lnTo>
                  <a:pt x="73590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7" name="object 827"/>
          <p:cNvSpPr/>
          <p:nvPr/>
        </p:nvSpPr>
        <p:spPr>
          <a:xfrm>
            <a:off x="7848425" y="382819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8" name="object 828"/>
          <p:cNvSpPr/>
          <p:nvPr/>
        </p:nvSpPr>
        <p:spPr>
          <a:xfrm>
            <a:off x="7884792" y="382819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9" name="object 829"/>
          <p:cNvSpPr/>
          <p:nvPr/>
        </p:nvSpPr>
        <p:spPr>
          <a:xfrm>
            <a:off x="7898989" y="3828190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859" y="73444"/>
                </a:lnTo>
                <a:lnTo>
                  <a:pt x="7285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0" name="object 830"/>
          <p:cNvSpPr/>
          <p:nvPr/>
        </p:nvSpPr>
        <p:spPr>
          <a:xfrm>
            <a:off x="7922000" y="382819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1" name="object 831"/>
          <p:cNvSpPr/>
          <p:nvPr/>
        </p:nvSpPr>
        <p:spPr>
          <a:xfrm>
            <a:off x="7958221" y="382819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2" name="object 832"/>
          <p:cNvSpPr/>
          <p:nvPr/>
        </p:nvSpPr>
        <p:spPr>
          <a:xfrm>
            <a:off x="7604809" y="375461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3" name="object 833"/>
          <p:cNvSpPr/>
          <p:nvPr/>
        </p:nvSpPr>
        <p:spPr>
          <a:xfrm>
            <a:off x="7627609" y="375462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4" name="object 834"/>
          <p:cNvSpPr/>
          <p:nvPr/>
        </p:nvSpPr>
        <p:spPr>
          <a:xfrm>
            <a:off x="7664836" y="375462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5" name="object 835"/>
          <p:cNvSpPr/>
          <p:nvPr/>
        </p:nvSpPr>
        <p:spPr>
          <a:xfrm>
            <a:off x="7678308" y="375461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590" y="73572"/>
                </a:lnTo>
                <a:lnTo>
                  <a:pt x="73590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6" name="object 836"/>
          <p:cNvSpPr/>
          <p:nvPr/>
        </p:nvSpPr>
        <p:spPr>
          <a:xfrm>
            <a:off x="7701056" y="375462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7" name="object 837"/>
          <p:cNvSpPr/>
          <p:nvPr/>
        </p:nvSpPr>
        <p:spPr>
          <a:xfrm>
            <a:off x="7738703" y="375462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8" name="object 838"/>
          <p:cNvSpPr/>
          <p:nvPr/>
        </p:nvSpPr>
        <p:spPr>
          <a:xfrm>
            <a:off x="7751899" y="375461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9" name="object 839"/>
          <p:cNvSpPr/>
          <p:nvPr/>
        </p:nvSpPr>
        <p:spPr>
          <a:xfrm>
            <a:off x="7774923" y="375462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0" name="object 840"/>
          <p:cNvSpPr/>
          <p:nvPr/>
        </p:nvSpPr>
        <p:spPr>
          <a:xfrm>
            <a:off x="7811272" y="375462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1" name="object 841"/>
          <p:cNvSpPr/>
          <p:nvPr/>
        </p:nvSpPr>
        <p:spPr>
          <a:xfrm>
            <a:off x="7825399" y="375461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590" y="73572"/>
                </a:lnTo>
                <a:lnTo>
                  <a:pt x="73590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2" name="object 842"/>
          <p:cNvSpPr/>
          <p:nvPr/>
        </p:nvSpPr>
        <p:spPr>
          <a:xfrm>
            <a:off x="7848425" y="375462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3" name="object 843"/>
          <p:cNvSpPr/>
          <p:nvPr/>
        </p:nvSpPr>
        <p:spPr>
          <a:xfrm>
            <a:off x="7884792" y="375462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4" name="object 844"/>
          <p:cNvSpPr/>
          <p:nvPr/>
        </p:nvSpPr>
        <p:spPr>
          <a:xfrm>
            <a:off x="7898989" y="3754617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859" y="73572"/>
                </a:lnTo>
                <a:lnTo>
                  <a:pt x="7285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5" name="object 845"/>
          <p:cNvSpPr/>
          <p:nvPr/>
        </p:nvSpPr>
        <p:spPr>
          <a:xfrm>
            <a:off x="7922000" y="375462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6" name="object 846"/>
          <p:cNvSpPr/>
          <p:nvPr/>
        </p:nvSpPr>
        <p:spPr>
          <a:xfrm>
            <a:off x="7958221" y="3754621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7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7" name="object 847"/>
          <p:cNvSpPr/>
          <p:nvPr/>
        </p:nvSpPr>
        <p:spPr>
          <a:xfrm>
            <a:off x="7604809" y="368117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8" name="object 848"/>
          <p:cNvSpPr/>
          <p:nvPr/>
        </p:nvSpPr>
        <p:spPr>
          <a:xfrm>
            <a:off x="7627609" y="36811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9" name="object 849"/>
          <p:cNvSpPr/>
          <p:nvPr/>
        </p:nvSpPr>
        <p:spPr>
          <a:xfrm>
            <a:off x="7664836" y="36811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0" name="object 850"/>
          <p:cNvSpPr/>
          <p:nvPr/>
        </p:nvSpPr>
        <p:spPr>
          <a:xfrm>
            <a:off x="7678308" y="368117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590" y="73444"/>
                </a:lnTo>
                <a:lnTo>
                  <a:pt x="73590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1" name="object 851"/>
          <p:cNvSpPr/>
          <p:nvPr/>
        </p:nvSpPr>
        <p:spPr>
          <a:xfrm>
            <a:off x="7701056" y="36811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2" name="object 852"/>
          <p:cNvSpPr/>
          <p:nvPr/>
        </p:nvSpPr>
        <p:spPr>
          <a:xfrm>
            <a:off x="7738703" y="36811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3" name="object 853"/>
          <p:cNvSpPr/>
          <p:nvPr/>
        </p:nvSpPr>
        <p:spPr>
          <a:xfrm>
            <a:off x="7751899" y="368117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4" name="object 854"/>
          <p:cNvSpPr/>
          <p:nvPr/>
        </p:nvSpPr>
        <p:spPr>
          <a:xfrm>
            <a:off x="7774923" y="36811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5" name="object 855"/>
          <p:cNvSpPr/>
          <p:nvPr/>
        </p:nvSpPr>
        <p:spPr>
          <a:xfrm>
            <a:off x="7811272" y="36811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6" name="object 856"/>
          <p:cNvSpPr/>
          <p:nvPr/>
        </p:nvSpPr>
        <p:spPr>
          <a:xfrm>
            <a:off x="7825399" y="3681172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590" y="73444"/>
                </a:lnTo>
                <a:lnTo>
                  <a:pt x="73590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7" name="object 857"/>
          <p:cNvSpPr/>
          <p:nvPr/>
        </p:nvSpPr>
        <p:spPr>
          <a:xfrm>
            <a:off x="7848425" y="36811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8" name="object 858"/>
          <p:cNvSpPr/>
          <p:nvPr/>
        </p:nvSpPr>
        <p:spPr>
          <a:xfrm>
            <a:off x="7884792" y="36811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9" name="object 859"/>
          <p:cNvSpPr/>
          <p:nvPr/>
        </p:nvSpPr>
        <p:spPr>
          <a:xfrm>
            <a:off x="7898989" y="3681172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859" y="73444"/>
                </a:lnTo>
                <a:lnTo>
                  <a:pt x="7285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0" name="object 860"/>
          <p:cNvSpPr/>
          <p:nvPr/>
        </p:nvSpPr>
        <p:spPr>
          <a:xfrm>
            <a:off x="7922000" y="36811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1" name="object 861"/>
          <p:cNvSpPr/>
          <p:nvPr/>
        </p:nvSpPr>
        <p:spPr>
          <a:xfrm>
            <a:off x="7958221" y="3681178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42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2" name="object 862"/>
          <p:cNvSpPr/>
          <p:nvPr/>
        </p:nvSpPr>
        <p:spPr>
          <a:xfrm>
            <a:off x="7604809" y="360767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99"/>
                </a:moveTo>
                <a:lnTo>
                  <a:pt x="73499" y="73499"/>
                </a:lnTo>
                <a:lnTo>
                  <a:pt x="73499" y="0"/>
                </a:lnTo>
                <a:lnTo>
                  <a:pt x="0" y="0"/>
                </a:lnTo>
                <a:lnTo>
                  <a:pt x="0" y="734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3" name="object 863"/>
          <p:cNvSpPr/>
          <p:nvPr/>
        </p:nvSpPr>
        <p:spPr>
          <a:xfrm>
            <a:off x="7627609" y="360766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4" name="object 864"/>
          <p:cNvSpPr/>
          <p:nvPr/>
        </p:nvSpPr>
        <p:spPr>
          <a:xfrm>
            <a:off x="7664836" y="360766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5" name="object 865"/>
          <p:cNvSpPr/>
          <p:nvPr/>
        </p:nvSpPr>
        <p:spPr>
          <a:xfrm>
            <a:off x="7678308" y="360767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99"/>
                </a:moveTo>
                <a:lnTo>
                  <a:pt x="73590" y="73499"/>
                </a:lnTo>
                <a:lnTo>
                  <a:pt x="73590" y="0"/>
                </a:lnTo>
                <a:lnTo>
                  <a:pt x="0" y="0"/>
                </a:lnTo>
                <a:lnTo>
                  <a:pt x="0" y="734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6" name="object 866"/>
          <p:cNvSpPr/>
          <p:nvPr/>
        </p:nvSpPr>
        <p:spPr>
          <a:xfrm>
            <a:off x="7701056" y="360766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7" name="object 867"/>
          <p:cNvSpPr/>
          <p:nvPr/>
        </p:nvSpPr>
        <p:spPr>
          <a:xfrm>
            <a:off x="7738703" y="360766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8" name="object 868"/>
          <p:cNvSpPr/>
          <p:nvPr/>
        </p:nvSpPr>
        <p:spPr>
          <a:xfrm>
            <a:off x="7751899" y="360767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99"/>
                </a:moveTo>
                <a:lnTo>
                  <a:pt x="73499" y="73499"/>
                </a:lnTo>
                <a:lnTo>
                  <a:pt x="73499" y="0"/>
                </a:lnTo>
                <a:lnTo>
                  <a:pt x="0" y="0"/>
                </a:lnTo>
                <a:lnTo>
                  <a:pt x="0" y="734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9" name="object 869"/>
          <p:cNvSpPr/>
          <p:nvPr/>
        </p:nvSpPr>
        <p:spPr>
          <a:xfrm>
            <a:off x="7774923" y="360766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0" name="object 870"/>
          <p:cNvSpPr/>
          <p:nvPr/>
        </p:nvSpPr>
        <p:spPr>
          <a:xfrm>
            <a:off x="7811272" y="360766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1" name="object 871"/>
          <p:cNvSpPr/>
          <p:nvPr/>
        </p:nvSpPr>
        <p:spPr>
          <a:xfrm>
            <a:off x="7825399" y="3607673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99"/>
                </a:moveTo>
                <a:lnTo>
                  <a:pt x="73590" y="73499"/>
                </a:lnTo>
                <a:lnTo>
                  <a:pt x="73590" y="0"/>
                </a:lnTo>
                <a:lnTo>
                  <a:pt x="0" y="0"/>
                </a:lnTo>
                <a:lnTo>
                  <a:pt x="0" y="734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2" name="object 872"/>
          <p:cNvSpPr/>
          <p:nvPr/>
        </p:nvSpPr>
        <p:spPr>
          <a:xfrm>
            <a:off x="7848425" y="360766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3" name="object 873"/>
          <p:cNvSpPr/>
          <p:nvPr/>
        </p:nvSpPr>
        <p:spPr>
          <a:xfrm>
            <a:off x="7884792" y="360766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4" name="object 874"/>
          <p:cNvSpPr/>
          <p:nvPr/>
        </p:nvSpPr>
        <p:spPr>
          <a:xfrm>
            <a:off x="7898989" y="3607673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99"/>
                </a:moveTo>
                <a:lnTo>
                  <a:pt x="72859" y="73499"/>
                </a:lnTo>
                <a:lnTo>
                  <a:pt x="72859" y="0"/>
                </a:lnTo>
                <a:lnTo>
                  <a:pt x="0" y="0"/>
                </a:lnTo>
                <a:lnTo>
                  <a:pt x="0" y="7349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5" name="object 875"/>
          <p:cNvSpPr/>
          <p:nvPr/>
        </p:nvSpPr>
        <p:spPr>
          <a:xfrm>
            <a:off x="7922000" y="360766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6" name="object 876"/>
          <p:cNvSpPr/>
          <p:nvPr/>
        </p:nvSpPr>
        <p:spPr>
          <a:xfrm>
            <a:off x="7958221" y="360766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15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7" name="object 877"/>
          <p:cNvSpPr/>
          <p:nvPr/>
        </p:nvSpPr>
        <p:spPr>
          <a:xfrm>
            <a:off x="7604809" y="3535088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85"/>
                </a:moveTo>
                <a:lnTo>
                  <a:pt x="73499" y="72585"/>
                </a:lnTo>
                <a:lnTo>
                  <a:pt x="73499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8" name="object 878"/>
          <p:cNvSpPr/>
          <p:nvPr/>
        </p:nvSpPr>
        <p:spPr>
          <a:xfrm>
            <a:off x="7627609" y="3535079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9" name="object 879"/>
          <p:cNvSpPr/>
          <p:nvPr/>
        </p:nvSpPr>
        <p:spPr>
          <a:xfrm>
            <a:off x="7664836" y="3535079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0" name="object 880"/>
          <p:cNvSpPr/>
          <p:nvPr/>
        </p:nvSpPr>
        <p:spPr>
          <a:xfrm>
            <a:off x="7678308" y="3535088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85"/>
                </a:moveTo>
                <a:lnTo>
                  <a:pt x="73590" y="72585"/>
                </a:lnTo>
                <a:lnTo>
                  <a:pt x="73590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1" name="object 881"/>
          <p:cNvSpPr/>
          <p:nvPr/>
        </p:nvSpPr>
        <p:spPr>
          <a:xfrm>
            <a:off x="7701056" y="3535079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2" name="object 882"/>
          <p:cNvSpPr/>
          <p:nvPr/>
        </p:nvSpPr>
        <p:spPr>
          <a:xfrm>
            <a:off x="7738703" y="3535079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3" name="object 883"/>
          <p:cNvSpPr/>
          <p:nvPr/>
        </p:nvSpPr>
        <p:spPr>
          <a:xfrm>
            <a:off x="7751899" y="3535088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85"/>
                </a:moveTo>
                <a:lnTo>
                  <a:pt x="73499" y="72585"/>
                </a:lnTo>
                <a:lnTo>
                  <a:pt x="73499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4" name="object 884"/>
          <p:cNvSpPr/>
          <p:nvPr/>
        </p:nvSpPr>
        <p:spPr>
          <a:xfrm>
            <a:off x="7774923" y="3535079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5" name="object 885"/>
          <p:cNvSpPr/>
          <p:nvPr/>
        </p:nvSpPr>
        <p:spPr>
          <a:xfrm>
            <a:off x="7811272" y="3535079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6" name="object 886"/>
          <p:cNvSpPr/>
          <p:nvPr/>
        </p:nvSpPr>
        <p:spPr>
          <a:xfrm>
            <a:off x="7825399" y="3535088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85"/>
                </a:moveTo>
                <a:lnTo>
                  <a:pt x="73590" y="72585"/>
                </a:lnTo>
                <a:lnTo>
                  <a:pt x="73590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7" name="object 887"/>
          <p:cNvSpPr/>
          <p:nvPr/>
        </p:nvSpPr>
        <p:spPr>
          <a:xfrm>
            <a:off x="7848425" y="3535079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8" name="object 888"/>
          <p:cNvSpPr/>
          <p:nvPr/>
        </p:nvSpPr>
        <p:spPr>
          <a:xfrm>
            <a:off x="7884792" y="3535079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9" name="object 889"/>
          <p:cNvSpPr/>
          <p:nvPr/>
        </p:nvSpPr>
        <p:spPr>
          <a:xfrm>
            <a:off x="7898989" y="3535088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85"/>
                </a:moveTo>
                <a:lnTo>
                  <a:pt x="72859" y="72585"/>
                </a:lnTo>
                <a:lnTo>
                  <a:pt x="72859" y="0"/>
                </a:lnTo>
                <a:lnTo>
                  <a:pt x="0" y="0"/>
                </a:lnTo>
                <a:lnTo>
                  <a:pt x="0" y="72585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0" name="object 890"/>
          <p:cNvSpPr/>
          <p:nvPr/>
        </p:nvSpPr>
        <p:spPr>
          <a:xfrm>
            <a:off x="7922000" y="3535079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1" name="object 891"/>
          <p:cNvSpPr/>
          <p:nvPr/>
        </p:nvSpPr>
        <p:spPr>
          <a:xfrm>
            <a:off x="7958221" y="3535079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8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2" name="object 892"/>
          <p:cNvSpPr/>
          <p:nvPr/>
        </p:nvSpPr>
        <p:spPr>
          <a:xfrm>
            <a:off x="7604809" y="34614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664"/>
                </a:moveTo>
                <a:lnTo>
                  <a:pt x="73499" y="73664"/>
                </a:lnTo>
                <a:lnTo>
                  <a:pt x="73499" y="0"/>
                </a:lnTo>
                <a:lnTo>
                  <a:pt x="0" y="0"/>
                </a:lnTo>
                <a:lnTo>
                  <a:pt x="0" y="7366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3" name="object 893"/>
          <p:cNvSpPr/>
          <p:nvPr/>
        </p:nvSpPr>
        <p:spPr>
          <a:xfrm>
            <a:off x="7627609" y="3461436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64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4" name="object 894"/>
          <p:cNvSpPr/>
          <p:nvPr/>
        </p:nvSpPr>
        <p:spPr>
          <a:xfrm>
            <a:off x="7664836" y="3461436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64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5" name="object 895"/>
          <p:cNvSpPr/>
          <p:nvPr/>
        </p:nvSpPr>
        <p:spPr>
          <a:xfrm>
            <a:off x="7678308" y="34614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664"/>
                </a:moveTo>
                <a:lnTo>
                  <a:pt x="73590" y="73664"/>
                </a:lnTo>
                <a:lnTo>
                  <a:pt x="73590" y="0"/>
                </a:lnTo>
                <a:lnTo>
                  <a:pt x="0" y="0"/>
                </a:lnTo>
                <a:lnTo>
                  <a:pt x="0" y="7366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6" name="object 896"/>
          <p:cNvSpPr/>
          <p:nvPr/>
        </p:nvSpPr>
        <p:spPr>
          <a:xfrm>
            <a:off x="7701056" y="3461436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64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7" name="object 897"/>
          <p:cNvSpPr/>
          <p:nvPr/>
        </p:nvSpPr>
        <p:spPr>
          <a:xfrm>
            <a:off x="7738703" y="3461436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64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8" name="object 898"/>
          <p:cNvSpPr/>
          <p:nvPr/>
        </p:nvSpPr>
        <p:spPr>
          <a:xfrm>
            <a:off x="7751899" y="34614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664"/>
                </a:moveTo>
                <a:lnTo>
                  <a:pt x="73499" y="73664"/>
                </a:lnTo>
                <a:lnTo>
                  <a:pt x="73499" y="0"/>
                </a:lnTo>
                <a:lnTo>
                  <a:pt x="0" y="0"/>
                </a:lnTo>
                <a:lnTo>
                  <a:pt x="0" y="7366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9" name="object 899"/>
          <p:cNvSpPr/>
          <p:nvPr/>
        </p:nvSpPr>
        <p:spPr>
          <a:xfrm>
            <a:off x="7774923" y="3461436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64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0" name="object 900"/>
          <p:cNvSpPr/>
          <p:nvPr/>
        </p:nvSpPr>
        <p:spPr>
          <a:xfrm>
            <a:off x="7811272" y="3461436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64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1" name="object 901"/>
          <p:cNvSpPr/>
          <p:nvPr/>
        </p:nvSpPr>
        <p:spPr>
          <a:xfrm>
            <a:off x="7825399" y="346142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664"/>
                </a:moveTo>
                <a:lnTo>
                  <a:pt x="73590" y="73664"/>
                </a:lnTo>
                <a:lnTo>
                  <a:pt x="73590" y="0"/>
                </a:lnTo>
                <a:lnTo>
                  <a:pt x="0" y="0"/>
                </a:lnTo>
                <a:lnTo>
                  <a:pt x="0" y="7366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2" name="object 902"/>
          <p:cNvSpPr/>
          <p:nvPr/>
        </p:nvSpPr>
        <p:spPr>
          <a:xfrm>
            <a:off x="7848425" y="3461436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64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3" name="object 903"/>
          <p:cNvSpPr/>
          <p:nvPr/>
        </p:nvSpPr>
        <p:spPr>
          <a:xfrm>
            <a:off x="7884792" y="3461436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64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4" name="object 904"/>
          <p:cNvSpPr/>
          <p:nvPr/>
        </p:nvSpPr>
        <p:spPr>
          <a:xfrm>
            <a:off x="7898989" y="346142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664"/>
                </a:moveTo>
                <a:lnTo>
                  <a:pt x="72859" y="73664"/>
                </a:lnTo>
                <a:lnTo>
                  <a:pt x="72859" y="0"/>
                </a:lnTo>
                <a:lnTo>
                  <a:pt x="0" y="0"/>
                </a:lnTo>
                <a:lnTo>
                  <a:pt x="0" y="7366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5" name="object 905"/>
          <p:cNvSpPr/>
          <p:nvPr/>
        </p:nvSpPr>
        <p:spPr>
          <a:xfrm>
            <a:off x="7922000" y="3461436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64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6" name="object 906"/>
          <p:cNvSpPr/>
          <p:nvPr/>
        </p:nvSpPr>
        <p:spPr>
          <a:xfrm>
            <a:off x="7958221" y="3461436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643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7" name="object 907"/>
          <p:cNvSpPr/>
          <p:nvPr/>
        </p:nvSpPr>
        <p:spPr>
          <a:xfrm>
            <a:off x="7604809" y="338785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8" name="object 908"/>
          <p:cNvSpPr/>
          <p:nvPr/>
        </p:nvSpPr>
        <p:spPr>
          <a:xfrm>
            <a:off x="7627609" y="338784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9" name="object 909"/>
          <p:cNvSpPr/>
          <p:nvPr/>
        </p:nvSpPr>
        <p:spPr>
          <a:xfrm>
            <a:off x="7664836" y="338784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0" name="object 910"/>
          <p:cNvSpPr/>
          <p:nvPr/>
        </p:nvSpPr>
        <p:spPr>
          <a:xfrm>
            <a:off x="7678308" y="338785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590" y="73572"/>
                </a:lnTo>
                <a:lnTo>
                  <a:pt x="73590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1" name="object 911"/>
          <p:cNvSpPr/>
          <p:nvPr/>
        </p:nvSpPr>
        <p:spPr>
          <a:xfrm>
            <a:off x="7701056" y="338784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2" name="object 912"/>
          <p:cNvSpPr/>
          <p:nvPr/>
        </p:nvSpPr>
        <p:spPr>
          <a:xfrm>
            <a:off x="7738703" y="338784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3" name="object 913"/>
          <p:cNvSpPr/>
          <p:nvPr/>
        </p:nvSpPr>
        <p:spPr>
          <a:xfrm>
            <a:off x="7751899" y="338785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4" name="object 914"/>
          <p:cNvSpPr/>
          <p:nvPr/>
        </p:nvSpPr>
        <p:spPr>
          <a:xfrm>
            <a:off x="7774923" y="338784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5" name="object 915"/>
          <p:cNvSpPr/>
          <p:nvPr/>
        </p:nvSpPr>
        <p:spPr>
          <a:xfrm>
            <a:off x="7811272" y="338784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6" name="object 916"/>
          <p:cNvSpPr/>
          <p:nvPr/>
        </p:nvSpPr>
        <p:spPr>
          <a:xfrm>
            <a:off x="7825399" y="3387851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590" y="73572"/>
                </a:lnTo>
                <a:lnTo>
                  <a:pt x="73590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7" name="object 917"/>
          <p:cNvSpPr/>
          <p:nvPr/>
        </p:nvSpPr>
        <p:spPr>
          <a:xfrm>
            <a:off x="7848425" y="338784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8" name="object 918"/>
          <p:cNvSpPr/>
          <p:nvPr/>
        </p:nvSpPr>
        <p:spPr>
          <a:xfrm>
            <a:off x="7884792" y="338784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9" name="object 919"/>
          <p:cNvSpPr/>
          <p:nvPr/>
        </p:nvSpPr>
        <p:spPr>
          <a:xfrm>
            <a:off x="7898989" y="3387851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859" y="73572"/>
                </a:lnTo>
                <a:lnTo>
                  <a:pt x="7285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0" name="object 920"/>
          <p:cNvSpPr/>
          <p:nvPr/>
        </p:nvSpPr>
        <p:spPr>
          <a:xfrm>
            <a:off x="7922000" y="338784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1" name="object 921"/>
          <p:cNvSpPr/>
          <p:nvPr/>
        </p:nvSpPr>
        <p:spPr>
          <a:xfrm>
            <a:off x="7958221" y="3387847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2" name="object 922"/>
          <p:cNvSpPr/>
          <p:nvPr/>
        </p:nvSpPr>
        <p:spPr>
          <a:xfrm>
            <a:off x="7604809" y="331440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3" name="object 923"/>
          <p:cNvSpPr/>
          <p:nvPr/>
        </p:nvSpPr>
        <p:spPr>
          <a:xfrm>
            <a:off x="7627609" y="331442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24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4" name="object 924"/>
          <p:cNvSpPr/>
          <p:nvPr/>
        </p:nvSpPr>
        <p:spPr>
          <a:xfrm>
            <a:off x="7664836" y="331442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24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5" name="object 925"/>
          <p:cNvSpPr/>
          <p:nvPr/>
        </p:nvSpPr>
        <p:spPr>
          <a:xfrm>
            <a:off x="7678308" y="331440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590" y="73444"/>
                </a:lnTo>
                <a:lnTo>
                  <a:pt x="73590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6" name="object 926"/>
          <p:cNvSpPr/>
          <p:nvPr/>
        </p:nvSpPr>
        <p:spPr>
          <a:xfrm>
            <a:off x="7701056" y="331442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24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7" name="object 927"/>
          <p:cNvSpPr/>
          <p:nvPr/>
        </p:nvSpPr>
        <p:spPr>
          <a:xfrm>
            <a:off x="7738703" y="331442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24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8" name="object 928"/>
          <p:cNvSpPr/>
          <p:nvPr/>
        </p:nvSpPr>
        <p:spPr>
          <a:xfrm>
            <a:off x="7751899" y="331440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499" y="73444"/>
                </a:lnTo>
                <a:lnTo>
                  <a:pt x="7349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9" name="object 929"/>
          <p:cNvSpPr/>
          <p:nvPr/>
        </p:nvSpPr>
        <p:spPr>
          <a:xfrm>
            <a:off x="7774923" y="331442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24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0" name="object 930"/>
          <p:cNvSpPr/>
          <p:nvPr/>
        </p:nvSpPr>
        <p:spPr>
          <a:xfrm>
            <a:off x="7811272" y="331442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24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1" name="object 931"/>
          <p:cNvSpPr/>
          <p:nvPr/>
        </p:nvSpPr>
        <p:spPr>
          <a:xfrm>
            <a:off x="7825399" y="331440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444"/>
                </a:moveTo>
                <a:lnTo>
                  <a:pt x="73590" y="73444"/>
                </a:lnTo>
                <a:lnTo>
                  <a:pt x="73590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2" name="object 932"/>
          <p:cNvSpPr/>
          <p:nvPr/>
        </p:nvSpPr>
        <p:spPr>
          <a:xfrm>
            <a:off x="7848425" y="331442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24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3" name="object 933"/>
          <p:cNvSpPr/>
          <p:nvPr/>
        </p:nvSpPr>
        <p:spPr>
          <a:xfrm>
            <a:off x="7884792" y="331442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24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4" name="object 934"/>
          <p:cNvSpPr/>
          <p:nvPr/>
        </p:nvSpPr>
        <p:spPr>
          <a:xfrm>
            <a:off x="7898989" y="3314407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444"/>
                </a:moveTo>
                <a:lnTo>
                  <a:pt x="72859" y="73444"/>
                </a:lnTo>
                <a:lnTo>
                  <a:pt x="72859" y="0"/>
                </a:lnTo>
                <a:lnTo>
                  <a:pt x="0" y="0"/>
                </a:lnTo>
                <a:lnTo>
                  <a:pt x="0" y="734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5" name="object 935"/>
          <p:cNvSpPr/>
          <p:nvPr/>
        </p:nvSpPr>
        <p:spPr>
          <a:xfrm>
            <a:off x="7922000" y="331442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24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6" name="object 936"/>
          <p:cNvSpPr/>
          <p:nvPr/>
        </p:nvSpPr>
        <p:spPr>
          <a:xfrm>
            <a:off x="7958221" y="331442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424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7" name="object 937"/>
          <p:cNvSpPr/>
          <p:nvPr/>
        </p:nvSpPr>
        <p:spPr>
          <a:xfrm>
            <a:off x="7604809" y="32408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8" name="object 938"/>
          <p:cNvSpPr/>
          <p:nvPr/>
        </p:nvSpPr>
        <p:spPr>
          <a:xfrm>
            <a:off x="7627609" y="3240834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9" name="object 939"/>
          <p:cNvSpPr/>
          <p:nvPr/>
        </p:nvSpPr>
        <p:spPr>
          <a:xfrm>
            <a:off x="7664836" y="3240834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0" name="object 940"/>
          <p:cNvSpPr/>
          <p:nvPr/>
        </p:nvSpPr>
        <p:spPr>
          <a:xfrm>
            <a:off x="7678308" y="32408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590" y="73572"/>
                </a:lnTo>
                <a:lnTo>
                  <a:pt x="73590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1" name="object 941"/>
          <p:cNvSpPr/>
          <p:nvPr/>
        </p:nvSpPr>
        <p:spPr>
          <a:xfrm>
            <a:off x="7701056" y="3240834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2" name="object 942"/>
          <p:cNvSpPr/>
          <p:nvPr/>
        </p:nvSpPr>
        <p:spPr>
          <a:xfrm>
            <a:off x="7738703" y="3240834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3" name="object 943"/>
          <p:cNvSpPr/>
          <p:nvPr/>
        </p:nvSpPr>
        <p:spPr>
          <a:xfrm>
            <a:off x="7751899" y="32408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499" y="73572"/>
                </a:lnTo>
                <a:lnTo>
                  <a:pt x="7349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4" name="object 944"/>
          <p:cNvSpPr/>
          <p:nvPr/>
        </p:nvSpPr>
        <p:spPr>
          <a:xfrm>
            <a:off x="7774923" y="3240834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5" name="object 945"/>
          <p:cNvSpPr/>
          <p:nvPr/>
        </p:nvSpPr>
        <p:spPr>
          <a:xfrm>
            <a:off x="7811272" y="3240834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6" name="object 946"/>
          <p:cNvSpPr/>
          <p:nvPr/>
        </p:nvSpPr>
        <p:spPr>
          <a:xfrm>
            <a:off x="7825399" y="3240834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59" h="73660">
                <a:moveTo>
                  <a:pt x="0" y="73572"/>
                </a:moveTo>
                <a:lnTo>
                  <a:pt x="73590" y="73572"/>
                </a:lnTo>
                <a:lnTo>
                  <a:pt x="73590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7" name="object 947"/>
          <p:cNvSpPr/>
          <p:nvPr/>
        </p:nvSpPr>
        <p:spPr>
          <a:xfrm>
            <a:off x="7848425" y="3240834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8" name="object 948"/>
          <p:cNvSpPr/>
          <p:nvPr/>
        </p:nvSpPr>
        <p:spPr>
          <a:xfrm>
            <a:off x="7884792" y="3240834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9" name="object 949"/>
          <p:cNvSpPr/>
          <p:nvPr/>
        </p:nvSpPr>
        <p:spPr>
          <a:xfrm>
            <a:off x="7898989" y="3240834"/>
            <a:ext cx="73025" cy="73660"/>
          </a:xfrm>
          <a:custGeom>
            <a:avLst/>
            <a:gdLst/>
            <a:ahLst/>
            <a:cxnLst/>
            <a:rect l="l" t="t" r="r" b="b"/>
            <a:pathLst>
              <a:path w="73025" h="73660">
                <a:moveTo>
                  <a:pt x="0" y="73572"/>
                </a:moveTo>
                <a:lnTo>
                  <a:pt x="72859" y="73572"/>
                </a:lnTo>
                <a:lnTo>
                  <a:pt x="72859" y="0"/>
                </a:lnTo>
                <a:lnTo>
                  <a:pt x="0" y="0"/>
                </a:lnTo>
                <a:lnTo>
                  <a:pt x="0" y="73572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0" name="object 950"/>
          <p:cNvSpPr/>
          <p:nvPr/>
        </p:nvSpPr>
        <p:spPr>
          <a:xfrm>
            <a:off x="7922000" y="3240834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1" name="object 951"/>
          <p:cNvSpPr/>
          <p:nvPr/>
        </p:nvSpPr>
        <p:spPr>
          <a:xfrm>
            <a:off x="7958221" y="3240834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588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2" name="object 952"/>
          <p:cNvSpPr/>
          <p:nvPr/>
        </p:nvSpPr>
        <p:spPr>
          <a:xfrm>
            <a:off x="7604809" y="3168322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499" y="72511"/>
                </a:lnTo>
                <a:lnTo>
                  <a:pt x="73499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3" name="object 953"/>
          <p:cNvSpPr/>
          <p:nvPr/>
        </p:nvSpPr>
        <p:spPr>
          <a:xfrm>
            <a:off x="7627609" y="316832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4" name="object 954"/>
          <p:cNvSpPr/>
          <p:nvPr/>
        </p:nvSpPr>
        <p:spPr>
          <a:xfrm>
            <a:off x="7664836" y="316832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5" name="object 955"/>
          <p:cNvSpPr/>
          <p:nvPr/>
        </p:nvSpPr>
        <p:spPr>
          <a:xfrm>
            <a:off x="7678308" y="3168322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590" y="72511"/>
                </a:lnTo>
                <a:lnTo>
                  <a:pt x="73590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6" name="object 956"/>
          <p:cNvSpPr/>
          <p:nvPr/>
        </p:nvSpPr>
        <p:spPr>
          <a:xfrm>
            <a:off x="7701056" y="316832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7" name="object 957"/>
          <p:cNvSpPr/>
          <p:nvPr/>
        </p:nvSpPr>
        <p:spPr>
          <a:xfrm>
            <a:off x="7738703" y="316832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8" name="object 958"/>
          <p:cNvSpPr/>
          <p:nvPr/>
        </p:nvSpPr>
        <p:spPr>
          <a:xfrm>
            <a:off x="7751899" y="3168322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499" y="72511"/>
                </a:lnTo>
                <a:lnTo>
                  <a:pt x="73499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9" name="object 959"/>
          <p:cNvSpPr/>
          <p:nvPr/>
        </p:nvSpPr>
        <p:spPr>
          <a:xfrm>
            <a:off x="7774923" y="316832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0" name="object 960"/>
          <p:cNvSpPr/>
          <p:nvPr/>
        </p:nvSpPr>
        <p:spPr>
          <a:xfrm>
            <a:off x="7811272" y="316832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1" name="object 961"/>
          <p:cNvSpPr/>
          <p:nvPr/>
        </p:nvSpPr>
        <p:spPr>
          <a:xfrm>
            <a:off x="7825399" y="3168322"/>
            <a:ext cx="73660" cy="73025"/>
          </a:xfrm>
          <a:custGeom>
            <a:avLst/>
            <a:gdLst/>
            <a:ahLst/>
            <a:cxnLst/>
            <a:rect l="l" t="t" r="r" b="b"/>
            <a:pathLst>
              <a:path w="73659" h="73025">
                <a:moveTo>
                  <a:pt x="0" y="72511"/>
                </a:moveTo>
                <a:lnTo>
                  <a:pt x="73590" y="72511"/>
                </a:lnTo>
                <a:lnTo>
                  <a:pt x="73590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2" name="object 962"/>
          <p:cNvSpPr/>
          <p:nvPr/>
        </p:nvSpPr>
        <p:spPr>
          <a:xfrm>
            <a:off x="7848425" y="316832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3" name="object 963"/>
          <p:cNvSpPr/>
          <p:nvPr/>
        </p:nvSpPr>
        <p:spPr>
          <a:xfrm>
            <a:off x="7884792" y="316832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4" name="object 964"/>
          <p:cNvSpPr/>
          <p:nvPr/>
        </p:nvSpPr>
        <p:spPr>
          <a:xfrm>
            <a:off x="7898989" y="3168322"/>
            <a:ext cx="73025" cy="73025"/>
          </a:xfrm>
          <a:custGeom>
            <a:avLst/>
            <a:gdLst/>
            <a:ahLst/>
            <a:cxnLst/>
            <a:rect l="l" t="t" r="r" b="b"/>
            <a:pathLst>
              <a:path w="73025" h="73025">
                <a:moveTo>
                  <a:pt x="0" y="72511"/>
                </a:moveTo>
                <a:lnTo>
                  <a:pt x="72859" y="72511"/>
                </a:lnTo>
                <a:lnTo>
                  <a:pt x="72859" y="0"/>
                </a:lnTo>
                <a:lnTo>
                  <a:pt x="0" y="0"/>
                </a:lnTo>
                <a:lnTo>
                  <a:pt x="0" y="7251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5" name="object 965"/>
          <p:cNvSpPr/>
          <p:nvPr/>
        </p:nvSpPr>
        <p:spPr>
          <a:xfrm>
            <a:off x="7922000" y="316832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6" name="object 966"/>
          <p:cNvSpPr/>
          <p:nvPr/>
        </p:nvSpPr>
        <p:spPr>
          <a:xfrm>
            <a:off x="7958221" y="3168324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0"/>
                </a:moveTo>
                <a:lnTo>
                  <a:pt x="0" y="0"/>
                </a:lnTo>
              </a:path>
            </a:pathLst>
          </a:custGeom>
          <a:ln w="852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7" name="object 967"/>
          <p:cNvSpPr/>
          <p:nvPr/>
        </p:nvSpPr>
        <p:spPr>
          <a:xfrm>
            <a:off x="7604816" y="3168324"/>
            <a:ext cx="367665" cy="1454785"/>
          </a:xfrm>
          <a:custGeom>
            <a:avLst/>
            <a:gdLst/>
            <a:ahLst/>
            <a:cxnLst/>
            <a:rect l="l" t="t" r="r" b="b"/>
            <a:pathLst>
              <a:path w="367665" h="1454785">
                <a:moveTo>
                  <a:pt x="0" y="1454332"/>
                </a:moveTo>
                <a:lnTo>
                  <a:pt x="0" y="0"/>
                </a:lnTo>
                <a:lnTo>
                  <a:pt x="367051" y="0"/>
                </a:lnTo>
                <a:lnTo>
                  <a:pt x="367051" y="1454332"/>
                </a:lnTo>
              </a:path>
            </a:pathLst>
          </a:custGeom>
          <a:ln w="26823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8" name="object 968"/>
          <p:cNvSpPr/>
          <p:nvPr/>
        </p:nvSpPr>
        <p:spPr>
          <a:xfrm>
            <a:off x="7778980" y="3156824"/>
            <a:ext cx="18415" cy="0"/>
          </a:xfrm>
          <a:custGeom>
            <a:avLst/>
            <a:gdLst/>
            <a:ahLst/>
            <a:cxnLst/>
            <a:rect l="l" t="t" r="r" b="b"/>
            <a:pathLst>
              <a:path w="18415" h="0">
                <a:moveTo>
                  <a:pt x="0" y="0"/>
                </a:moveTo>
                <a:lnTo>
                  <a:pt x="18303" y="0"/>
                </a:lnTo>
              </a:path>
            </a:pathLst>
          </a:custGeom>
          <a:ln w="229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9" name="object 969"/>
          <p:cNvSpPr/>
          <p:nvPr/>
        </p:nvSpPr>
        <p:spPr>
          <a:xfrm>
            <a:off x="7696336" y="3145324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 h="0">
                <a:moveTo>
                  <a:pt x="0" y="0"/>
                </a:moveTo>
                <a:lnTo>
                  <a:pt x="183736" y="0"/>
                </a:lnTo>
              </a:path>
            </a:pathLst>
          </a:custGeom>
          <a:ln w="1829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0" name="object 970"/>
          <p:cNvSpPr/>
          <p:nvPr/>
        </p:nvSpPr>
        <p:spPr>
          <a:xfrm>
            <a:off x="8141771" y="3136178"/>
            <a:ext cx="393802" cy="14998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1" name="object 971"/>
          <p:cNvSpPr/>
          <p:nvPr/>
        </p:nvSpPr>
        <p:spPr>
          <a:xfrm>
            <a:off x="5861244" y="4623644"/>
            <a:ext cx="2753360" cy="0"/>
          </a:xfrm>
          <a:custGeom>
            <a:avLst/>
            <a:gdLst/>
            <a:ahLst/>
            <a:cxnLst/>
            <a:rect l="l" t="t" r="r" b="b"/>
            <a:pathLst>
              <a:path w="2753359" h="0">
                <a:moveTo>
                  <a:pt x="0" y="0"/>
                </a:moveTo>
                <a:lnTo>
                  <a:pt x="2752858" y="0"/>
                </a:lnTo>
              </a:path>
            </a:pathLst>
          </a:custGeom>
          <a:ln w="2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2" name="object 972"/>
          <p:cNvSpPr/>
          <p:nvPr/>
        </p:nvSpPr>
        <p:spPr>
          <a:xfrm>
            <a:off x="6136427" y="4623644"/>
            <a:ext cx="0" cy="59690"/>
          </a:xfrm>
          <a:custGeom>
            <a:avLst/>
            <a:gdLst/>
            <a:ahLst/>
            <a:cxnLst/>
            <a:rect l="l" t="t" r="r" b="b"/>
            <a:pathLst>
              <a:path w="0" h="59689">
                <a:moveTo>
                  <a:pt x="0" y="0"/>
                </a:moveTo>
                <a:lnTo>
                  <a:pt x="0" y="59291"/>
                </a:lnTo>
              </a:path>
            </a:pathLst>
          </a:custGeom>
          <a:ln w="268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3" name="object 973"/>
          <p:cNvSpPr/>
          <p:nvPr/>
        </p:nvSpPr>
        <p:spPr>
          <a:xfrm>
            <a:off x="6687141" y="4623644"/>
            <a:ext cx="0" cy="59690"/>
          </a:xfrm>
          <a:custGeom>
            <a:avLst/>
            <a:gdLst/>
            <a:ahLst/>
            <a:cxnLst/>
            <a:rect l="l" t="t" r="r" b="b"/>
            <a:pathLst>
              <a:path w="0" h="59689">
                <a:moveTo>
                  <a:pt x="0" y="0"/>
                </a:moveTo>
                <a:lnTo>
                  <a:pt x="0" y="59291"/>
                </a:lnTo>
              </a:path>
            </a:pathLst>
          </a:custGeom>
          <a:ln w="268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4" name="object 974"/>
          <p:cNvSpPr/>
          <p:nvPr/>
        </p:nvSpPr>
        <p:spPr>
          <a:xfrm>
            <a:off x="7237417" y="4623644"/>
            <a:ext cx="0" cy="59690"/>
          </a:xfrm>
          <a:custGeom>
            <a:avLst/>
            <a:gdLst/>
            <a:ahLst/>
            <a:cxnLst/>
            <a:rect l="l" t="t" r="r" b="b"/>
            <a:pathLst>
              <a:path w="0" h="59689">
                <a:moveTo>
                  <a:pt x="0" y="0"/>
                </a:moveTo>
                <a:lnTo>
                  <a:pt x="0" y="59291"/>
                </a:lnTo>
              </a:path>
            </a:pathLst>
          </a:custGeom>
          <a:ln w="268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5" name="object 975"/>
          <p:cNvSpPr/>
          <p:nvPr/>
        </p:nvSpPr>
        <p:spPr>
          <a:xfrm>
            <a:off x="7788131" y="4623644"/>
            <a:ext cx="0" cy="59690"/>
          </a:xfrm>
          <a:custGeom>
            <a:avLst/>
            <a:gdLst/>
            <a:ahLst/>
            <a:cxnLst/>
            <a:rect l="l" t="t" r="r" b="b"/>
            <a:pathLst>
              <a:path w="0" h="59689">
                <a:moveTo>
                  <a:pt x="0" y="0"/>
                </a:moveTo>
                <a:lnTo>
                  <a:pt x="0" y="59291"/>
                </a:lnTo>
              </a:path>
            </a:pathLst>
          </a:custGeom>
          <a:ln w="268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6" name="object 976"/>
          <p:cNvSpPr/>
          <p:nvPr/>
        </p:nvSpPr>
        <p:spPr>
          <a:xfrm>
            <a:off x="8338846" y="4623644"/>
            <a:ext cx="0" cy="59690"/>
          </a:xfrm>
          <a:custGeom>
            <a:avLst/>
            <a:gdLst/>
            <a:ahLst/>
            <a:cxnLst/>
            <a:rect l="l" t="t" r="r" b="b"/>
            <a:pathLst>
              <a:path w="0" h="59689">
                <a:moveTo>
                  <a:pt x="0" y="0"/>
                </a:moveTo>
                <a:lnTo>
                  <a:pt x="0" y="59291"/>
                </a:lnTo>
              </a:path>
            </a:pathLst>
          </a:custGeom>
          <a:ln w="268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7" name="object 977"/>
          <p:cNvSpPr txBox="1"/>
          <p:nvPr/>
        </p:nvSpPr>
        <p:spPr>
          <a:xfrm rot="18960000">
            <a:off x="5795959" y="4830662"/>
            <a:ext cx="421343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5"/>
              </a:lnSpc>
            </a:pPr>
            <a:r>
              <a:rPr dirty="0" sz="1100" spc="-30" b="1">
                <a:latin typeface="Arial"/>
                <a:cs typeface="Arial"/>
              </a:rPr>
              <a:t>M</a:t>
            </a:r>
            <a:r>
              <a:rPr dirty="0" sz="1100" spc="-25" b="1">
                <a:latin typeface="Arial"/>
                <a:cs typeface="Arial"/>
              </a:rPr>
              <a:t>e</a:t>
            </a:r>
            <a:r>
              <a:rPr dirty="0" sz="1100" spc="-30" b="1">
                <a:latin typeface="Arial"/>
                <a:cs typeface="Arial"/>
              </a:rPr>
              <a:t>d</a:t>
            </a:r>
            <a:r>
              <a:rPr dirty="0" baseline="2525" sz="1650" spc="-44" b="1">
                <a:latin typeface="Arial"/>
                <a:cs typeface="Arial"/>
              </a:rPr>
              <a:t>i</a:t>
            </a:r>
            <a:r>
              <a:rPr dirty="0" baseline="2525" sz="1650" spc="-7" b="1">
                <a:latin typeface="Arial"/>
                <a:cs typeface="Arial"/>
              </a:rPr>
              <a:t>a</a:t>
            </a:r>
            <a:endParaRPr baseline="2525" sz="1650">
              <a:latin typeface="Arial"/>
              <a:cs typeface="Arial"/>
            </a:endParaRPr>
          </a:p>
        </p:txBody>
      </p:sp>
      <p:sp>
        <p:nvSpPr>
          <p:cNvPr id="978" name="object 978"/>
          <p:cNvSpPr txBox="1"/>
          <p:nvPr/>
        </p:nvSpPr>
        <p:spPr>
          <a:xfrm rot="18960000">
            <a:off x="6080273" y="4943638"/>
            <a:ext cx="729776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-5" b="1">
                <a:latin typeface="Arial"/>
                <a:cs typeface="Arial"/>
              </a:rPr>
              <a:t>3 </a:t>
            </a:r>
            <a:r>
              <a:rPr dirty="0" sz="1100" spc="-10" b="1">
                <a:latin typeface="Arial"/>
                <a:cs typeface="Arial"/>
              </a:rPr>
              <a:t>m</a:t>
            </a:r>
            <a:r>
              <a:rPr dirty="0" baseline="2525" sz="1650" spc="-15" b="1">
                <a:latin typeface="Arial"/>
                <a:cs typeface="Arial"/>
              </a:rPr>
              <a:t>M</a:t>
            </a:r>
            <a:r>
              <a:rPr dirty="0" baseline="2525" sz="1650" spc="-195" b="1">
                <a:latin typeface="Arial"/>
                <a:cs typeface="Arial"/>
              </a:rPr>
              <a:t> </a:t>
            </a:r>
            <a:r>
              <a:rPr dirty="0" baseline="2525" sz="1650" spc="-30" b="1">
                <a:latin typeface="Arial"/>
                <a:cs typeface="Arial"/>
              </a:rPr>
              <a:t>3-N</a:t>
            </a:r>
            <a:r>
              <a:rPr dirty="0" baseline="5050" sz="1650" spc="-30" b="1">
                <a:latin typeface="Arial"/>
                <a:cs typeface="Arial"/>
              </a:rPr>
              <a:t>P</a:t>
            </a:r>
            <a:endParaRPr baseline="5050" sz="1650">
              <a:latin typeface="Arial"/>
              <a:cs typeface="Arial"/>
            </a:endParaRPr>
          </a:p>
        </p:txBody>
      </p:sp>
      <p:sp>
        <p:nvSpPr>
          <p:cNvPr id="979" name="object 979"/>
          <p:cNvSpPr txBox="1"/>
          <p:nvPr/>
        </p:nvSpPr>
        <p:spPr>
          <a:xfrm rot="18960000">
            <a:off x="6133330" y="5150630"/>
            <a:ext cx="1309856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-20" b="1">
                <a:latin typeface="Arial"/>
                <a:cs typeface="Arial"/>
              </a:rPr>
              <a:t>3-N</a:t>
            </a:r>
            <a:r>
              <a:rPr dirty="0" baseline="2525" sz="1650" spc="-30" b="1">
                <a:latin typeface="Arial"/>
                <a:cs typeface="Arial"/>
              </a:rPr>
              <a:t>P </a:t>
            </a:r>
            <a:r>
              <a:rPr dirty="0" baseline="2525" sz="1650" spc="-7" b="1">
                <a:latin typeface="Arial"/>
                <a:cs typeface="Arial"/>
              </a:rPr>
              <a:t>+ </a:t>
            </a:r>
            <a:r>
              <a:rPr dirty="0" baseline="2525" sz="1650" spc="-22" b="1">
                <a:latin typeface="Arial"/>
                <a:cs typeface="Arial"/>
              </a:rPr>
              <a:t>10 </a:t>
            </a:r>
            <a:r>
              <a:rPr dirty="0" baseline="5050" sz="1650" spc="-22" b="1">
                <a:latin typeface="Arial"/>
                <a:cs typeface="Arial"/>
              </a:rPr>
              <a:t>nM</a:t>
            </a:r>
            <a:r>
              <a:rPr dirty="0" baseline="5050" sz="1650" spc="-165" b="1">
                <a:latin typeface="Arial"/>
                <a:cs typeface="Arial"/>
              </a:rPr>
              <a:t> </a:t>
            </a:r>
            <a:r>
              <a:rPr dirty="0" baseline="5050" sz="1650" spc="-30" b="1">
                <a:latin typeface="Arial"/>
                <a:cs typeface="Arial"/>
              </a:rPr>
              <a:t>T</a:t>
            </a:r>
            <a:r>
              <a:rPr dirty="0" baseline="7575" sz="1650" spc="-30" b="1">
                <a:latin typeface="Arial"/>
                <a:cs typeface="Arial"/>
              </a:rPr>
              <a:t>FP-5</a:t>
            </a:r>
            <a:endParaRPr baseline="7575" sz="1650">
              <a:latin typeface="Arial"/>
              <a:cs typeface="Arial"/>
            </a:endParaRPr>
          </a:p>
        </p:txBody>
      </p:sp>
      <p:sp>
        <p:nvSpPr>
          <p:cNvPr id="980" name="object 980"/>
          <p:cNvSpPr txBox="1"/>
          <p:nvPr/>
        </p:nvSpPr>
        <p:spPr>
          <a:xfrm rot="18960000">
            <a:off x="6618764" y="5177456"/>
            <a:ext cx="1386276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-20" b="1">
                <a:latin typeface="Arial"/>
                <a:cs typeface="Arial"/>
              </a:rPr>
              <a:t>3-N</a:t>
            </a:r>
            <a:r>
              <a:rPr dirty="0" baseline="2525" sz="1650" spc="-30" b="1">
                <a:latin typeface="Arial"/>
                <a:cs typeface="Arial"/>
              </a:rPr>
              <a:t>P </a:t>
            </a:r>
            <a:r>
              <a:rPr dirty="0" baseline="2525" sz="1650" spc="-7" b="1">
                <a:latin typeface="Arial"/>
                <a:cs typeface="Arial"/>
              </a:rPr>
              <a:t>+ </a:t>
            </a:r>
            <a:r>
              <a:rPr dirty="0" baseline="2525" sz="1650" spc="-30" b="1">
                <a:latin typeface="Arial"/>
                <a:cs typeface="Arial"/>
              </a:rPr>
              <a:t>10</a:t>
            </a:r>
            <a:r>
              <a:rPr dirty="0" baseline="5050" sz="1650" spc="-30" b="1">
                <a:latin typeface="Arial"/>
                <a:cs typeface="Arial"/>
              </a:rPr>
              <a:t>0 </a:t>
            </a:r>
            <a:r>
              <a:rPr dirty="0" baseline="5050" sz="1650" spc="-22" b="1">
                <a:latin typeface="Arial"/>
                <a:cs typeface="Arial"/>
              </a:rPr>
              <a:t>nM</a:t>
            </a:r>
            <a:r>
              <a:rPr dirty="0" baseline="5050" sz="1650" spc="-150" b="1">
                <a:latin typeface="Arial"/>
                <a:cs typeface="Arial"/>
              </a:rPr>
              <a:t> </a:t>
            </a:r>
            <a:r>
              <a:rPr dirty="0" baseline="7575" sz="1650" spc="-30" b="1">
                <a:latin typeface="Arial"/>
                <a:cs typeface="Arial"/>
              </a:rPr>
              <a:t>TFP-5</a:t>
            </a:r>
            <a:endParaRPr baseline="7575" sz="1650">
              <a:latin typeface="Arial"/>
              <a:cs typeface="Arial"/>
            </a:endParaRPr>
          </a:p>
        </p:txBody>
      </p:sp>
      <p:sp>
        <p:nvSpPr>
          <p:cNvPr id="981" name="object 981"/>
          <p:cNvSpPr txBox="1"/>
          <p:nvPr/>
        </p:nvSpPr>
        <p:spPr>
          <a:xfrm rot="18960000">
            <a:off x="7299972" y="5123520"/>
            <a:ext cx="1232855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-20" b="1">
                <a:latin typeface="Arial"/>
                <a:cs typeface="Arial"/>
              </a:rPr>
              <a:t>3-N</a:t>
            </a:r>
            <a:r>
              <a:rPr dirty="0" baseline="2525" sz="1650" spc="-30" b="1">
                <a:latin typeface="Arial"/>
                <a:cs typeface="Arial"/>
              </a:rPr>
              <a:t>P </a:t>
            </a:r>
            <a:r>
              <a:rPr dirty="0" baseline="2525" sz="1650" spc="-7" b="1">
                <a:latin typeface="Arial"/>
                <a:cs typeface="Arial"/>
              </a:rPr>
              <a:t>+ 1 </a:t>
            </a:r>
            <a:r>
              <a:rPr dirty="0" baseline="5050" sz="1650" spc="-22" b="1">
                <a:latin typeface="Arial"/>
                <a:cs typeface="Arial"/>
              </a:rPr>
              <a:t>uM</a:t>
            </a:r>
            <a:r>
              <a:rPr dirty="0" baseline="5050" sz="1650" spc="-150" b="1">
                <a:latin typeface="Arial"/>
                <a:cs typeface="Arial"/>
              </a:rPr>
              <a:t> </a:t>
            </a:r>
            <a:r>
              <a:rPr dirty="0" baseline="5050" sz="1650" spc="-30" b="1">
                <a:latin typeface="Arial"/>
                <a:cs typeface="Arial"/>
              </a:rPr>
              <a:t>TF</a:t>
            </a:r>
            <a:r>
              <a:rPr dirty="0" baseline="7575" sz="1650" spc="-30" b="1">
                <a:latin typeface="Arial"/>
                <a:cs typeface="Arial"/>
              </a:rPr>
              <a:t>P-5</a:t>
            </a:r>
            <a:endParaRPr baseline="7575" sz="1650">
              <a:latin typeface="Arial"/>
              <a:cs typeface="Arial"/>
            </a:endParaRPr>
          </a:p>
        </p:txBody>
      </p:sp>
      <p:sp>
        <p:nvSpPr>
          <p:cNvPr id="982" name="object 982"/>
          <p:cNvSpPr/>
          <p:nvPr/>
        </p:nvSpPr>
        <p:spPr>
          <a:xfrm>
            <a:off x="5861244" y="2790215"/>
            <a:ext cx="0" cy="1833880"/>
          </a:xfrm>
          <a:custGeom>
            <a:avLst/>
            <a:gdLst/>
            <a:ahLst/>
            <a:cxnLst/>
            <a:rect l="l" t="t" r="r" b="b"/>
            <a:pathLst>
              <a:path w="0" h="1833879">
                <a:moveTo>
                  <a:pt x="0" y="1833429"/>
                </a:moveTo>
                <a:lnTo>
                  <a:pt x="0" y="0"/>
                </a:lnTo>
              </a:path>
            </a:pathLst>
          </a:custGeom>
          <a:ln w="268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3" name="object 983"/>
          <p:cNvSpPr/>
          <p:nvPr/>
        </p:nvSpPr>
        <p:spPr>
          <a:xfrm>
            <a:off x="5802888" y="4623644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8355" y="0"/>
                </a:lnTo>
              </a:path>
            </a:pathLst>
          </a:custGeom>
          <a:ln w="2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4" name="object 984"/>
          <p:cNvSpPr/>
          <p:nvPr/>
        </p:nvSpPr>
        <p:spPr>
          <a:xfrm>
            <a:off x="5802888" y="401272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8355" y="0"/>
                </a:lnTo>
              </a:path>
            </a:pathLst>
          </a:custGeom>
          <a:ln w="2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5" name="object 985"/>
          <p:cNvSpPr/>
          <p:nvPr/>
        </p:nvSpPr>
        <p:spPr>
          <a:xfrm>
            <a:off x="5802888" y="340143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8355" y="0"/>
                </a:lnTo>
              </a:path>
            </a:pathLst>
          </a:custGeom>
          <a:ln w="2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6" name="object 986"/>
          <p:cNvSpPr/>
          <p:nvPr/>
        </p:nvSpPr>
        <p:spPr>
          <a:xfrm>
            <a:off x="5802888" y="279021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8355" y="0"/>
                </a:lnTo>
              </a:path>
            </a:pathLst>
          </a:custGeom>
          <a:ln w="268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7" name="object 987"/>
          <p:cNvSpPr txBox="1"/>
          <p:nvPr/>
        </p:nvSpPr>
        <p:spPr>
          <a:xfrm>
            <a:off x="5584707" y="4535666"/>
            <a:ext cx="216535" cy="184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5" b="1">
                <a:latin typeface="Arial"/>
                <a:cs typeface="Arial"/>
              </a:rPr>
              <a:t>0</a:t>
            </a:r>
            <a:r>
              <a:rPr dirty="0" sz="1100" spc="-20" b="1">
                <a:latin typeface="Arial"/>
                <a:cs typeface="Arial"/>
              </a:rPr>
              <a:t>.</a:t>
            </a:r>
            <a:r>
              <a:rPr dirty="0" sz="1100" spc="-5" b="1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</p:txBody>
      </p:sp>
      <p:sp>
        <p:nvSpPr>
          <p:cNvPr id="988" name="object 988"/>
          <p:cNvSpPr txBox="1"/>
          <p:nvPr/>
        </p:nvSpPr>
        <p:spPr>
          <a:xfrm>
            <a:off x="5584707" y="3924448"/>
            <a:ext cx="216535" cy="184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5" b="1">
                <a:latin typeface="Arial"/>
                <a:cs typeface="Arial"/>
              </a:rPr>
              <a:t>0</a:t>
            </a:r>
            <a:r>
              <a:rPr dirty="0" sz="1100" spc="-20" b="1">
                <a:latin typeface="Arial"/>
                <a:cs typeface="Arial"/>
              </a:rPr>
              <a:t>.</a:t>
            </a:r>
            <a:r>
              <a:rPr dirty="0" sz="1100" spc="-5" b="1"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989" name="object 989"/>
          <p:cNvSpPr txBox="1"/>
          <p:nvPr/>
        </p:nvSpPr>
        <p:spPr>
          <a:xfrm>
            <a:off x="5584707" y="3313157"/>
            <a:ext cx="216535" cy="184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5" b="1">
                <a:latin typeface="Arial"/>
                <a:cs typeface="Arial"/>
              </a:rPr>
              <a:t>0</a:t>
            </a:r>
            <a:r>
              <a:rPr dirty="0" sz="1100" spc="-20" b="1">
                <a:latin typeface="Arial"/>
                <a:cs typeface="Arial"/>
              </a:rPr>
              <a:t>.</a:t>
            </a:r>
            <a:r>
              <a:rPr dirty="0" sz="1100" spc="-5" b="1"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990" name="object 990"/>
          <p:cNvSpPr txBox="1"/>
          <p:nvPr/>
        </p:nvSpPr>
        <p:spPr>
          <a:xfrm>
            <a:off x="5584707" y="2701938"/>
            <a:ext cx="216535" cy="184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5" b="1">
                <a:latin typeface="Arial"/>
                <a:cs typeface="Arial"/>
              </a:rPr>
              <a:t>0</a:t>
            </a:r>
            <a:r>
              <a:rPr dirty="0" sz="1100" spc="-20" b="1">
                <a:latin typeface="Arial"/>
                <a:cs typeface="Arial"/>
              </a:rPr>
              <a:t>.</a:t>
            </a:r>
            <a:r>
              <a:rPr dirty="0" sz="1100" spc="-5" b="1"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991" name="object 991"/>
          <p:cNvSpPr txBox="1"/>
          <p:nvPr/>
        </p:nvSpPr>
        <p:spPr>
          <a:xfrm>
            <a:off x="5978545" y="1649784"/>
            <a:ext cx="2527935" cy="638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645"/>
              </a:lnSpc>
            </a:pPr>
            <a:r>
              <a:rPr dirty="0" sz="1400" spc="-10" b="1">
                <a:latin typeface="Arial"/>
                <a:cs typeface="Arial"/>
              </a:rPr>
              <a:t>Rat Cortical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Neurons</a:t>
            </a:r>
            <a:endParaRPr sz="1400">
              <a:latin typeface="Arial"/>
              <a:cs typeface="Arial"/>
            </a:endParaRPr>
          </a:p>
          <a:p>
            <a:pPr algn="ctr" marL="12065" marR="5080">
              <a:lnSpc>
                <a:spcPts val="1600"/>
              </a:lnSpc>
              <a:spcBef>
                <a:spcPts val="85"/>
              </a:spcBef>
            </a:pPr>
            <a:r>
              <a:rPr dirty="0" sz="1400" spc="-5" b="1">
                <a:latin typeface="Arial"/>
                <a:cs typeface="Arial"/>
              </a:rPr>
              <a:t>24h </a:t>
            </a:r>
            <a:r>
              <a:rPr dirty="0" sz="1400" spc="5" b="1">
                <a:latin typeface="Arial"/>
                <a:cs typeface="Arial"/>
              </a:rPr>
              <a:t>preincubation </a:t>
            </a:r>
            <a:r>
              <a:rPr dirty="0" sz="1400" b="1">
                <a:latin typeface="Arial"/>
                <a:cs typeface="Arial"/>
              </a:rPr>
              <a:t>with TFP-5  </a:t>
            </a:r>
            <a:r>
              <a:rPr dirty="0" sz="1400" spc="10" b="1">
                <a:latin typeface="Arial"/>
                <a:cs typeface="Arial"/>
              </a:rPr>
              <a:t>Then </a:t>
            </a:r>
            <a:r>
              <a:rPr dirty="0" sz="1400" b="1">
                <a:latin typeface="Arial"/>
                <a:cs typeface="Arial"/>
              </a:rPr>
              <a:t>24h exposure </a:t>
            </a:r>
            <a:r>
              <a:rPr dirty="0" sz="1400" spc="5" b="1">
                <a:latin typeface="Arial"/>
                <a:cs typeface="Arial"/>
              </a:rPr>
              <a:t>to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3-NP</a:t>
            </a:r>
            <a:endParaRPr sz="1400">
              <a:latin typeface="Arial"/>
              <a:cs typeface="Arial"/>
            </a:endParaRPr>
          </a:p>
        </p:txBody>
      </p:sp>
      <p:sp>
        <p:nvSpPr>
          <p:cNvPr id="992" name="object 992"/>
          <p:cNvSpPr txBox="1"/>
          <p:nvPr/>
        </p:nvSpPr>
        <p:spPr>
          <a:xfrm>
            <a:off x="5025859" y="3097537"/>
            <a:ext cx="357505" cy="12147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255"/>
              </a:lnSpc>
            </a:pPr>
            <a:r>
              <a:rPr dirty="0" sz="1200" spc="-20" b="1">
                <a:latin typeface="Arial"/>
                <a:cs typeface="Arial"/>
              </a:rPr>
              <a:t>M</a:t>
            </a:r>
            <a:r>
              <a:rPr dirty="0" sz="1200" spc="-55" b="1">
                <a:latin typeface="Arial"/>
                <a:cs typeface="Arial"/>
              </a:rPr>
              <a:t>T</a:t>
            </a:r>
            <a:r>
              <a:rPr dirty="0" sz="1200" b="1">
                <a:latin typeface="Arial"/>
                <a:cs typeface="Arial"/>
              </a:rPr>
              <a:t>T</a:t>
            </a:r>
            <a:r>
              <a:rPr dirty="0" sz="1200" spc="-105" b="1">
                <a:latin typeface="Arial"/>
                <a:cs typeface="Arial"/>
              </a:rPr>
              <a:t> </a:t>
            </a:r>
            <a:r>
              <a:rPr dirty="0" sz="1200" spc="10" b="1">
                <a:latin typeface="Arial"/>
                <a:cs typeface="Arial"/>
              </a:rPr>
              <a:t>C</a:t>
            </a:r>
            <a:r>
              <a:rPr dirty="0" sz="1200" spc="15" b="1">
                <a:latin typeface="Arial"/>
                <a:cs typeface="Arial"/>
              </a:rPr>
              <a:t>e</a:t>
            </a:r>
            <a:r>
              <a:rPr dirty="0" sz="1200" spc="-60" b="1">
                <a:latin typeface="Arial"/>
                <a:cs typeface="Arial"/>
              </a:rPr>
              <a:t>l</a:t>
            </a:r>
            <a:r>
              <a:rPr dirty="0" sz="1200" b="1">
                <a:latin typeface="Arial"/>
                <a:cs typeface="Arial"/>
              </a:rPr>
              <a:t>l</a:t>
            </a:r>
            <a:r>
              <a:rPr dirty="0" sz="1200" spc="-105" b="1">
                <a:latin typeface="Arial"/>
                <a:cs typeface="Arial"/>
              </a:rPr>
              <a:t> </a:t>
            </a:r>
            <a:r>
              <a:rPr dirty="0" sz="1200" spc="-20" b="1">
                <a:latin typeface="Arial"/>
                <a:cs typeface="Arial"/>
              </a:rPr>
              <a:t>V</a:t>
            </a:r>
            <a:r>
              <a:rPr dirty="0" sz="1200" spc="-60" b="1">
                <a:latin typeface="Arial"/>
                <a:cs typeface="Arial"/>
              </a:rPr>
              <a:t>i</a:t>
            </a:r>
            <a:r>
              <a:rPr dirty="0" sz="1200" spc="15" b="1">
                <a:latin typeface="Arial"/>
                <a:cs typeface="Arial"/>
              </a:rPr>
              <a:t>a</a:t>
            </a:r>
            <a:r>
              <a:rPr dirty="0" sz="1200" spc="-50" b="1">
                <a:latin typeface="Arial"/>
                <a:cs typeface="Arial"/>
              </a:rPr>
              <a:t>b</a:t>
            </a:r>
            <a:r>
              <a:rPr dirty="0" sz="1200" spc="-60" b="1">
                <a:latin typeface="Arial"/>
                <a:cs typeface="Arial"/>
              </a:rPr>
              <a:t>i</a:t>
            </a:r>
            <a:r>
              <a:rPr dirty="0" sz="1200" spc="-50" b="1">
                <a:latin typeface="Arial"/>
                <a:cs typeface="Arial"/>
              </a:rPr>
              <a:t>l</a:t>
            </a:r>
            <a:r>
              <a:rPr dirty="0" sz="1200" spc="-60" b="1">
                <a:latin typeface="Arial"/>
                <a:cs typeface="Arial"/>
              </a:rPr>
              <a:t>i</a:t>
            </a:r>
            <a:r>
              <a:rPr dirty="0" sz="1200" spc="-20" b="1">
                <a:latin typeface="Arial"/>
                <a:cs typeface="Arial"/>
              </a:rPr>
              <a:t>t</a:t>
            </a:r>
            <a:r>
              <a:rPr dirty="0" sz="1200" b="1">
                <a:latin typeface="Arial"/>
                <a:cs typeface="Arial"/>
              </a:rPr>
              <a:t>y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425"/>
              </a:lnSpc>
            </a:pPr>
            <a:r>
              <a:rPr dirty="0" sz="1200" spc="10" b="1">
                <a:latin typeface="Arial"/>
                <a:cs typeface="Arial"/>
              </a:rPr>
              <a:t>A</a:t>
            </a:r>
            <a:r>
              <a:rPr dirty="0" sz="1200" spc="-50" b="1">
                <a:latin typeface="Arial"/>
                <a:cs typeface="Arial"/>
              </a:rPr>
              <a:t>b</a:t>
            </a:r>
            <a:r>
              <a:rPr dirty="0" sz="1200" spc="5" b="1">
                <a:latin typeface="Arial"/>
                <a:cs typeface="Arial"/>
              </a:rPr>
              <a:t>s</a:t>
            </a:r>
            <a:r>
              <a:rPr dirty="0" sz="1200" spc="-50" b="1">
                <a:latin typeface="Arial"/>
                <a:cs typeface="Arial"/>
              </a:rPr>
              <a:t>o</a:t>
            </a:r>
            <a:r>
              <a:rPr dirty="0" sz="1200" spc="10" b="1">
                <a:latin typeface="Arial"/>
                <a:cs typeface="Arial"/>
              </a:rPr>
              <a:t>r</a:t>
            </a:r>
            <a:r>
              <a:rPr dirty="0" sz="1200" spc="-50" b="1">
                <a:latin typeface="Arial"/>
                <a:cs typeface="Arial"/>
              </a:rPr>
              <a:t>b</a:t>
            </a:r>
            <a:r>
              <a:rPr dirty="0" sz="1200" spc="5" b="1">
                <a:latin typeface="Arial"/>
                <a:cs typeface="Arial"/>
              </a:rPr>
              <a:t>a</a:t>
            </a:r>
            <a:r>
              <a:rPr dirty="0" sz="1200" spc="-50" b="1">
                <a:latin typeface="Arial"/>
                <a:cs typeface="Arial"/>
              </a:rPr>
              <a:t>n</a:t>
            </a:r>
            <a:r>
              <a:rPr dirty="0" sz="1200" spc="10" b="1">
                <a:latin typeface="Arial"/>
                <a:cs typeface="Arial"/>
              </a:rPr>
              <a:t>c</a:t>
            </a:r>
            <a:r>
              <a:rPr dirty="0" sz="1200" b="1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93" name="object 993"/>
          <p:cNvSpPr/>
          <p:nvPr/>
        </p:nvSpPr>
        <p:spPr>
          <a:xfrm>
            <a:off x="7073034" y="2959109"/>
            <a:ext cx="1410970" cy="27305"/>
          </a:xfrm>
          <a:custGeom>
            <a:avLst/>
            <a:gdLst/>
            <a:ahLst/>
            <a:cxnLst/>
            <a:rect l="l" t="t" r="r" b="b"/>
            <a:pathLst>
              <a:path w="1410970" h="27305">
                <a:moveTo>
                  <a:pt x="0" y="26809"/>
                </a:moveTo>
                <a:lnTo>
                  <a:pt x="1410966" y="26809"/>
                </a:lnTo>
                <a:lnTo>
                  <a:pt x="1410966" y="0"/>
                </a:lnTo>
                <a:lnTo>
                  <a:pt x="0" y="0"/>
                </a:lnTo>
                <a:lnTo>
                  <a:pt x="0" y="26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4" name="object 994"/>
          <p:cNvSpPr/>
          <p:nvPr/>
        </p:nvSpPr>
        <p:spPr>
          <a:xfrm>
            <a:off x="7073034" y="2959109"/>
            <a:ext cx="1410970" cy="27305"/>
          </a:xfrm>
          <a:custGeom>
            <a:avLst/>
            <a:gdLst/>
            <a:ahLst/>
            <a:cxnLst/>
            <a:rect l="l" t="t" r="r" b="b"/>
            <a:pathLst>
              <a:path w="1410970" h="27305">
                <a:moveTo>
                  <a:pt x="0" y="26809"/>
                </a:moveTo>
                <a:lnTo>
                  <a:pt x="1410966" y="26809"/>
                </a:lnTo>
                <a:lnTo>
                  <a:pt x="1410966" y="0"/>
                </a:lnTo>
                <a:lnTo>
                  <a:pt x="0" y="0"/>
                </a:lnTo>
                <a:lnTo>
                  <a:pt x="0" y="26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5" name="object 995"/>
          <p:cNvSpPr/>
          <p:nvPr/>
        </p:nvSpPr>
        <p:spPr>
          <a:xfrm>
            <a:off x="7747937" y="2794000"/>
            <a:ext cx="27305" cy="153035"/>
          </a:xfrm>
          <a:custGeom>
            <a:avLst/>
            <a:gdLst/>
            <a:ahLst/>
            <a:cxnLst/>
            <a:rect l="l" t="t" r="r" b="b"/>
            <a:pathLst>
              <a:path w="27304" h="153035">
                <a:moveTo>
                  <a:pt x="0" y="152589"/>
                </a:moveTo>
                <a:lnTo>
                  <a:pt x="26824" y="152589"/>
                </a:lnTo>
                <a:lnTo>
                  <a:pt x="26824" y="0"/>
                </a:lnTo>
                <a:lnTo>
                  <a:pt x="0" y="0"/>
                </a:lnTo>
                <a:lnTo>
                  <a:pt x="0" y="1525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6" name="object 996"/>
          <p:cNvSpPr/>
          <p:nvPr/>
        </p:nvSpPr>
        <p:spPr>
          <a:xfrm>
            <a:off x="7747937" y="2794000"/>
            <a:ext cx="27305" cy="153035"/>
          </a:xfrm>
          <a:custGeom>
            <a:avLst/>
            <a:gdLst/>
            <a:ahLst/>
            <a:cxnLst/>
            <a:rect l="l" t="t" r="r" b="b"/>
            <a:pathLst>
              <a:path w="27304" h="153035">
                <a:moveTo>
                  <a:pt x="0" y="152589"/>
                </a:moveTo>
                <a:lnTo>
                  <a:pt x="26824" y="152589"/>
                </a:lnTo>
                <a:lnTo>
                  <a:pt x="26824" y="0"/>
                </a:lnTo>
                <a:lnTo>
                  <a:pt x="0" y="0"/>
                </a:lnTo>
                <a:lnTo>
                  <a:pt x="0" y="1525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7" name="object 997"/>
          <p:cNvSpPr/>
          <p:nvPr/>
        </p:nvSpPr>
        <p:spPr>
          <a:xfrm>
            <a:off x="6652695" y="2768236"/>
            <a:ext cx="1108710" cy="27305"/>
          </a:xfrm>
          <a:custGeom>
            <a:avLst/>
            <a:gdLst/>
            <a:ahLst/>
            <a:cxnLst/>
            <a:rect l="l" t="t" r="r" b="b"/>
            <a:pathLst>
              <a:path w="1108709" h="27305">
                <a:moveTo>
                  <a:pt x="0" y="26809"/>
                </a:moveTo>
                <a:lnTo>
                  <a:pt x="1108654" y="26809"/>
                </a:lnTo>
                <a:lnTo>
                  <a:pt x="1108654" y="0"/>
                </a:lnTo>
                <a:lnTo>
                  <a:pt x="0" y="0"/>
                </a:lnTo>
                <a:lnTo>
                  <a:pt x="0" y="26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8" name="object 998"/>
          <p:cNvSpPr/>
          <p:nvPr/>
        </p:nvSpPr>
        <p:spPr>
          <a:xfrm>
            <a:off x="6652695" y="2768236"/>
            <a:ext cx="1108710" cy="27305"/>
          </a:xfrm>
          <a:custGeom>
            <a:avLst/>
            <a:gdLst/>
            <a:ahLst/>
            <a:cxnLst/>
            <a:rect l="l" t="t" r="r" b="b"/>
            <a:pathLst>
              <a:path w="1108709" h="27305">
                <a:moveTo>
                  <a:pt x="0" y="26809"/>
                </a:moveTo>
                <a:lnTo>
                  <a:pt x="1108654" y="26809"/>
                </a:lnTo>
                <a:lnTo>
                  <a:pt x="1108654" y="0"/>
                </a:lnTo>
                <a:lnTo>
                  <a:pt x="0" y="0"/>
                </a:lnTo>
                <a:lnTo>
                  <a:pt x="0" y="26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9" name="object 999"/>
          <p:cNvSpPr/>
          <p:nvPr/>
        </p:nvSpPr>
        <p:spPr>
          <a:xfrm>
            <a:off x="6626642" y="2781641"/>
            <a:ext cx="27305" cy="502284"/>
          </a:xfrm>
          <a:custGeom>
            <a:avLst/>
            <a:gdLst/>
            <a:ahLst/>
            <a:cxnLst/>
            <a:rect l="l" t="t" r="r" b="b"/>
            <a:pathLst>
              <a:path w="27304" h="502285">
                <a:moveTo>
                  <a:pt x="0" y="502122"/>
                </a:moveTo>
                <a:lnTo>
                  <a:pt x="26824" y="502122"/>
                </a:lnTo>
                <a:lnTo>
                  <a:pt x="26824" y="0"/>
                </a:lnTo>
                <a:lnTo>
                  <a:pt x="0" y="0"/>
                </a:lnTo>
                <a:lnTo>
                  <a:pt x="0" y="5021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0" name="object 1000"/>
          <p:cNvSpPr/>
          <p:nvPr/>
        </p:nvSpPr>
        <p:spPr>
          <a:xfrm>
            <a:off x="6626642" y="2781641"/>
            <a:ext cx="27305" cy="502284"/>
          </a:xfrm>
          <a:custGeom>
            <a:avLst/>
            <a:gdLst/>
            <a:ahLst/>
            <a:cxnLst/>
            <a:rect l="l" t="t" r="r" b="b"/>
            <a:pathLst>
              <a:path w="27304" h="502285">
                <a:moveTo>
                  <a:pt x="0" y="502122"/>
                </a:moveTo>
                <a:lnTo>
                  <a:pt x="26824" y="502122"/>
                </a:lnTo>
                <a:lnTo>
                  <a:pt x="26824" y="0"/>
                </a:lnTo>
                <a:lnTo>
                  <a:pt x="0" y="0"/>
                </a:lnTo>
                <a:lnTo>
                  <a:pt x="0" y="5021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1" name="object 1001"/>
          <p:cNvSpPr txBox="1"/>
          <p:nvPr/>
        </p:nvSpPr>
        <p:spPr>
          <a:xfrm>
            <a:off x="7870134" y="2682534"/>
            <a:ext cx="579120" cy="2006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0">
                <a:latin typeface="Arial"/>
                <a:cs typeface="Arial"/>
              </a:rPr>
              <a:t>p&lt;0.001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02" name="object 1002"/>
          <p:cNvSpPr/>
          <p:nvPr/>
        </p:nvSpPr>
        <p:spPr>
          <a:xfrm>
            <a:off x="1981102" y="4643112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71" y="0"/>
                </a:lnTo>
              </a:path>
            </a:pathLst>
          </a:custGeom>
          <a:ln w="22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3" name="object 1003"/>
          <p:cNvSpPr/>
          <p:nvPr/>
        </p:nvSpPr>
        <p:spPr>
          <a:xfrm>
            <a:off x="1981102" y="4632002"/>
            <a:ext cx="72390" cy="22225"/>
          </a:xfrm>
          <a:custGeom>
            <a:avLst/>
            <a:gdLst/>
            <a:ahLst/>
            <a:cxnLst/>
            <a:rect l="l" t="t" r="r" b="b"/>
            <a:pathLst>
              <a:path w="72389" h="22225">
                <a:moveTo>
                  <a:pt x="17867" y="17574"/>
                </a:moveTo>
                <a:lnTo>
                  <a:pt x="0" y="17574"/>
                </a:lnTo>
                <a:lnTo>
                  <a:pt x="0" y="22219"/>
                </a:lnTo>
                <a:lnTo>
                  <a:pt x="17867" y="22219"/>
                </a:lnTo>
                <a:lnTo>
                  <a:pt x="17867" y="17574"/>
                </a:lnTo>
                <a:close/>
              </a:path>
              <a:path w="72389" h="22225">
                <a:moveTo>
                  <a:pt x="54223" y="17574"/>
                </a:moveTo>
                <a:lnTo>
                  <a:pt x="35441" y="17574"/>
                </a:lnTo>
                <a:lnTo>
                  <a:pt x="35441" y="22219"/>
                </a:lnTo>
                <a:lnTo>
                  <a:pt x="54223" y="22219"/>
                </a:lnTo>
                <a:lnTo>
                  <a:pt x="54223" y="17574"/>
                </a:lnTo>
                <a:close/>
              </a:path>
              <a:path w="72389" h="22225">
                <a:moveTo>
                  <a:pt x="35441" y="0"/>
                </a:moveTo>
                <a:lnTo>
                  <a:pt x="17867" y="0"/>
                </a:lnTo>
                <a:lnTo>
                  <a:pt x="17867" y="17574"/>
                </a:lnTo>
                <a:lnTo>
                  <a:pt x="35441" y="17574"/>
                </a:lnTo>
                <a:lnTo>
                  <a:pt x="35441" y="0"/>
                </a:lnTo>
                <a:close/>
              </a:path>
              <a:path w="72389" h="22225">
                <a:moveTo>
                  <a:pt x="71871" y="0"/>
                </a:moveTo>
                <a:lnTo>
                  <a:pt x="54223" y="0"/>
                </a:lnTo>
                <a:lnTo>
                  <a:pt x="54223" y="17574"/>
                </a:lnTo>
                <a:lnTo>
                  <a:pt x="71871" y="17574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4" name="object 1004"/>
          <p:cNvSpPr/>
          <p:nvPr/>
        </p:nvSpPr>
        <p:spPr>
          <a:xfrm>
            <a:off x="2052974" y="4643112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 h="0">
                <a:moveTo>
                  <a:pt x="0" y="0"/>
                </a:moveTo>
                <a:lnTo>
                  <a:pt x="71213" y="0"/>
                </a:lnTo>
              </a:path>
            </a:pathLst>
          </a:custGeom>
          <a:ln w="22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5" name="object 1005"/>
          <p:cNvSpPr/>
          <p:nvPr/>
        </p:nvSpPr>
        <p:spPr>
          <a:xfrm>
            <a:off x="2052974" y="4632002"/>
            <a:ext cx="71755" cy="22225"/>
          </a:xfrm>
          <a:custGeom>
            <a:avLst/>
            <a:gdLst/>
            <a:ahLst/>
            <a:cxnLst/>
            <a:rect l="l" t="t" r="r" b="b"/>
            <a:pathLst>
              <a:path w="71755" h="22225">
                <a:moveTo>
                  <a:pt x="17849" y="17574"/>
                </a:moveTo>
                <a:lnTo>
                  <a:pt x="0" y="17574"/>
                </a:lnTo>
                <a:lnTo>
                  <a:pt x="0" y="22219"/>
                </a:lnTo>
                <a:lnTo>
                  <a:pt x="17849" y="22219"/>
                </a:lnTo>
                <a:lnTo>
                  <a:pt x="17849" y="17574"/>
                </a:lnTo>
                <a:close/>
              </a:path>
              <a:path w="71755" h="22225">
                <a:moveTo>
                  <a:pt x="53291" y="17574"/>
                </a:moveTo>
                <a:lnTo>
                  <a:pt x="35423" y="17574"/>
                </a:lnTo>
                <a:lnTo>
                  <a:pt x="35423" y="22219"/>
                </a:lnTo>
                <a:lnTo>
                  <a:pt x="53291" y="22219"/>
                </a:lnTo>
                <a:lnTo>
                  <a:pt x="53291" y="17574"/>
                </a:lnTo>
                <a:close/>
              </a:path>
              <a:path w="71755" h="22225">
                <a:moveTo>
                  <a:pt x="35423" y="0"/>
                </a:moveTo>
                <a:lnTo>
                  <a:pt x="17849" y="0"/>
                </a:lnTo>
                <a:lnTo>
                  <a:pt x="17849" y="17574"/>
                </a:lnTo>
                <a:lnTo>
                  <a:pt x="35423" y="17574"/>
                </a:lnTo>
                <a:lnTo>
                  <a:pt x="35423" y="0"/>
                </a:lnTo>
                <a:close/>
              </a:path>
              <a:path w="71755" h="22225">
                <a:moveTo>
                  <a:pt x="71213" y="0"/>
                </a:moveTo>
                <a:lnTo>
                  <a:pt x="53291" y="0"/>
                </a:lnTo>
                <a:lnTo>
                  <a:pt x="53291" y="17574"/>
                </a:lnTo>
                <a:lnTo>
                  <a:pt x="71213" y="17574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6" name="object 1006"/>
          <p:cNvSpPr/>
          <p:nvPr/>
        </p:nvSpPr>
        <p:spPr>
          <a:xfrm>
            <a:off x="2124187" y="4643112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98" y="0"/>
                </a:lnTo>
              </a:path>
            </a:pathLst>
          </a:custGeom>
          <a:ln w="22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7" name="object 1007"/>
          <p:cNvSpPr/>
          <p:nvPr/>
        </p:nvSpPr>
        <p:spPr>
          <a:xfrm>
            <a:off x="2124187" y="4632002"/>
            <a:ext cx="72390" cy="22225"/>
          </a:xfrm>
          <a:custGeom>
            <a:avLst/>
            <a:gdLst/>
            <a:ahLst/>
            <a:cxnLst/>
            <a:rect l="l" t="t" r="r" b="b"/>
            <a:pathLst>
              <a:path w="72389" h="22225">
                <a:moveTo>
                  <a:pt x="18507" y="17574"/>
                </a:moveTo>
                <a:lnTo>
                  <a:pt x="0" y="17574"/>
                </a:lnTo>
                <a:lnTo>
                  <a:pt x="0" y="22219"/>
                </a:lnTo>
                <a:lnTo>
                  <a:pt x="18507" y="22219"/>
                </a:lnTo>
                <a:lnTo>
                  <a:pt x="18507" y="17574"/>
                </a:lnTo>
                <a:close/>
              </a:path>
              <a:path w="72389" h="22225">
                <a:moveTo>
                  <a:pt x="53949" y="17574"/>
                </a:moveTo>
                <a:lnTo>
                  <a:pt x="36447" y="17574"/>
                </a:lnTo>
                <a:lnTo>
                  <a:pt x="36447" y="22219"/>
                </a:lnTo>
                <a:lnTo>
                  <a:pt x="53949" y="22219"/>
                </a:lnTo>
                <a:lnTo>
                  <a:pt x="53949" y="17574"/>
                </a:lnTo>
                <a:close/>
              </a:path>
              <a:path w="72389" h="22225">
                <a:moveTo>
                  <a:pt x="36447" y="0"/>
                </a:moveTo>
                <a:lnTo>
                  <a:pt x="18507" y="0"/>
                </a:lnTo>
                <a:lnTo>
                  <a:pt x="18507" y="17574"/>
                </a:lnTo>
                <a:lnTo>
                  <a:pt x="36447" y="17574"/>
                </a:lnTo>
                <a:lnTo>
                  <a:pt x="36447" y="0"/>
                </a:lnTo>
                <a:close/>
              </a:path>
              <a:path w="72389" h="22225">
                <a:moveTo>
                  <a:pt x="71798" y="0"/>
                </a:moveTo>
                <a:lnTo>
                  <a:pt x="53949" y="0"/>
                </a:lnTo>
                <a:lnTo>
                  <a:pt x="53949" y="17574"/>
                </a:lnTo>
                <a:lnTo>
                  <a:pt x="71798" y="17574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8" name="object 1008"/>
          <p:cNvSpPr/>
          <p:nvPr/>
        </p:nvSpPr>
        <p:spPr>
          <a:xfrm>
            <a:off x="2195986" y="4643112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944" y="0"/>
                </a:lnTo>
              </a:path>
            </a:pathLst>
          </a:custGeom>
          <a:ln w="22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9" name="object 1009"/>
          <p:cNvSpPr/>
          <p:nvPr/>
        </p:nvSpPr>
        <p:spPr>
          <a:xfrm>
            <a:off x="2195986" y="4632002"/>
            <a:ext cx="72390" cy="22225"/>
          </a:xfrm>
          <a:custGeom>
            <a:avLst/>
            <a:gdLst/>
            <a:ahLst/>
            <a:cxnLst/>
            <a:rect l="l" t="t" r="r" b="b"/>
            <a:pathLst>
              <a:path w="72389" h="22225">
                <a:moveTo>
                  <a:pt x="17647" y="17574"/>
                </a:moveTo>
                <a:lnTo>
                  <a:pt x="0" y="17574"/>
                </a:lnTo>
                <a:lnTo>
                  <a:pt x="0" y="22219"/>
                </a:lnTo>
                <a:lnTo>
                  <a:pt x="17647" y="22219"/>
                </a:lnTo>
                <a:lnTo>
                  <a:pt x="17647" y="17574"/>
                </a:lnTo>
                <a:close/>
              </a:path>
              <a:path w="72389" h="22225">
                <a:moveTo>
                  <a:pt x="54077" y="17574"/>
                </a:moveTo>
                <a:lnTo>
                  <a:pt x="35515" y="17574"/>
                </a:lnTo>
                <a:lnTo>
                  <a:pt x="35515" y="22219"/>
                </a:lnTo>
                <a:lnTo>
                  <a:pt x="54077" y="22219"/>
                </a:lnTo>
                <a:lnTo>
                  <a:pt x="54077" y="17574"/>
                </a:lnTo>
                <a:close/>
              </a:path>
              <a:path w="72389" h="22225">
                <a:moveTo>
                  <a:pt x="35515" y="0"/>
                </a:moveTo>
                <a:lnTo>
                  <a:pt x="17647" y="0"/>
                </a:lnTo>
                <a:lnTo>
                  <a:pt x="17647" y="17574"/>
                </a:lnTo>
                <a:lnTo>
                  <a:pt x="35515" y="17574"/>
                </a:lnTo>
                <a:lnTo>
                  <a:pt x="35515" y="0"/>
                </a:lnTo>
                <a:close/>
              </a:path>
              <a:path w="72389" h="22225">
                <a:moveTo>
                  <a:pt x="71944" y="0"/>
                </a:moveTo>
                <a:lnTo>
                  <a:pt x="54077" y="0"/>
                </a:lnTo>
                <a:lnTo>
                  <a:pt x="54077" y="17574"/>
                </a:lnTo>
                <a:lnTo>
                  <a:pt x="71944" y="17574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0" name="object 1010"/>
          <p:cNvSpPr/>
          <p:nvPr/>
        </p:nvSpPr>
        <p:spPr>
          <a:xfrm>
            <a:off x="2267931" y="4643112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858" y="0"/>
                </a:lnTo>
              </a:path>
            </a:pathLst>
          </a:custGeom>
          <a:ln w="22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1" name="object 1011"/>
          <p:cNvSpPr/>
          <p:nvPr/>
        </p:nvSpPr>
        <p:spPr>
          <a:xfrm>
            <a:off x="2267931" y="4632002"/>
            <a:ext cx="71120" cy="22225"/>
          </a:xfrm>
          <a:custGeom>
            <a:avLst/>
            <a:gdLst/>
            <a:ahLst/>
            <a:cxnLst/>
            <a:rect l="l" t="t" r="r" b="b"/>
            <a:pathLst>
              <a:path w="71119" h="22225">
                <a:moveTo>
                  <a:pt x="17849" y="17574"/>
                </a:moveTo>
                <a:lnTo>
                  <a:pt x="0" y="17574"/>
                </a:lnTo>
                <a:lnTo>
                  <a:pt x="0" y="22219"/>
                </a:lnTo>
                <a:lnTo>
                  <a:pt x="17849" y="22219"/>
                </a:lnTo>
                <a:lnTo>
                  <a:pt x="17849" y="17574"/>
                </a:lnTo>
                <a:close/>
              </a:path>
              <a:path w="71119" h="22225">
                <a:moveTo>
                  <a:pt x="53291" y="17574"/>
                </a:moveTo>
                <a:lnTo>
                  <a:pt x="35350" y="17574"/>
                </a:lnTo>
                <a:lnTo>
                  <a:pt x="35350" y="22219"/>
                </a:lnTo>
                <a:lnTo>
                  <a:pt x="53291" y="22219"/>
                </a:lnTo>
                <a:lnTo>
                  <a:pt x="53291" y="17574"/>
                </a:lnTo>
                <a:close/>
              </a:path>
              <a:path w="71119" h="22225">
                <a:moveTo>
                  <a:pt x="35350" y="0"/>
                </a:moveTo>
                <a:lnTo>
                  <a:pt x="17849" y="0"/>
                </a:lnTo>
                <a:lnTo>
                  <a:pt x="17849" y="17574"/>
                </a:lnTo>
                <a:lnTo>
                  <a:pt x="35350" y="17574"/>
                </a:lnTo>
                <a:lnTo>
                  <a:pt x="35350" y="0"/>
                </a:lnTo>
                <a:close/>
              </a:path>
              <a:path w="71119" h="22225">
                <a:moveTo>
                  <a:pt x="70858" y="0"/>
                </a:moveTo>
                <a:lnTo>
                  <a:pt x="53291" y="0"/>
                </a:lnTo>
                <a:lnTo>
                  <a:pt x="53291" y="17574"/>
                </a:lnTo>
                <a:lnTo>
                  <a:pt x="70858" y="17574"/>
                </a:lnTo>
                <a:lnTo>
                  <a:pt x="708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2" name="object 1012"/>
          <p:cNvSpPr/>
          <p:nvPr/>
        </p:nvSpPr>
        <p:spPr>
          <a:xfrm>
            <a:off x="1981102" y="456113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866"/>
                </a:moveTo>
                <a:lnTo>
                  <a:pt x="71871" y="70866"/>
                </a:lnTo>
                <a:lnTo>
                  <a:pt x="71871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3" name="object 1013"/>
          <p:cNvSpPr/>
          <p:nvPr/>
        </p:nvSpPr>
        <p:spPr>
          <a:xfrm>
            <a:off x="1981102" y="456113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867" y="53016"/>
                </a:moveTo>
                <a:lnTo>
                  <a:pt x="0" y="53016"/>
                </a:lnTo>
                <a:lnTo>
                  <a:pt x="0" y="70866"/>
                </a:lnTo>
                <a:lnTo>
                  <a:pt x="17867" y="70866"/>
                </a:lnTo>
                <a:lnTo>
                  <a:pt x="17867" y="53016"/>
                </a:lnTo>
                <a:close/>
              </a:path>
              <a:path w="72389" h="71120">
                <a:moveTo>
                  <a:pt x="54223" y="53016"/>
                </a:moveTo>
                <a:lnTo>
                  <a:pt x="35442" y="53016"/>
                </a:lnTo>
                <a:lnTo>
                  <a:pt x="35442" y="70866"/>
                </a:lnTo>
                <a:lnTo>
                  <a:pt x="54223" y="70866"/>
                </a:lnTo>
                <a:lnTo>
                  <a:pt x="54223" y="53016"/>
                </a:lnTo>
                <a:close/>
              </a:path>
              <a:path w="72389" h="71120">
                <a:moveTo>
                  <a:pt x="35442" y="35442"/>
                </a:moveTo>
                <a:lnTo>
                  <a:pt x="17867" y="35442"/>
                </a:lnTo>
                <a:lnTo>
                  <a:pt x="17867" y="53016"/>
                </a:lnTo>
                <a:lnTo>
                  <a:pt x="35442" y="53016"/>
                </a:lnTo>
                <a:lnTo>
                  <a:pt x="35442" y="35442"/>
                </a:lnTo>
                <a:close/>
              </a:path>
              <a:path w="72389" h="71120">
                <a:moveTo>
                  <a:pt x="71871" y="35442"/>
                </a:moveTo>
                <a:lnTo>
                  <a:pt x="54223" y="35442"/>
                </a:lnTo>
                <a:lnTo>
                  <a:pt x="54223" y="53016"/>
                </a:lnTo>
                <a:lnTo>
                  <a:pt x="71871" y="53016"/>
                </a:lnTo>
                <a:lnTo>
                  <a:pt x="71871" y="35442"/>
                </a:lnTo>
                <a:close/>
              </a:path>
              <a:path w="72389" h="71120">
                <a:moveTo>
                  <a:pt x="17867" y="17574"/>
                </a:moveTo>
                <a:lnTo>
                  <a:pt x="0" y="17574"/>
                </a:lnTo>
                <a:lnTo>
                  <a:pt x="0" y="35442"/>
                </a:lnTo>
                <a:lnTo>
                  <a:pt x="17867" y="35442"/>
                </a:lnTo>
                <a:lnTo>
                  <a:pt x="17867" y="17574"/>
                </a:lnTo>
                <a:close/>
              </a:path>
              <a:path w="72389" h="71120">
                <a:moveTo>
                  <a:pt x="54223" y="17574"/>
                </a:moveTo>
                <a:lnTo>
                  <a:pt x="35442" y="17574"/>
                </a:lnTo>
                <a:lnTo>
                  <a:pt x="35442" y="35442"/>
                </a:lnTo>
                <a:lnTo>
                  <a:pt x="54223" y="35442"/>
                </a:lnTo>
                <a:lnTo>
                  <a:pt x="54223" y="17574"/>
                </a:lnTo>
                <a:close/>
              </a:path>
              <a:path w="72389" h="71120">
                <a:moveTo>
                  <a:pt x="35442" y="0"/>
                </a:moveTo>
                <a:lnTo>
                  <a:pt x="17867" y="0"/>
                </a:lnTo>
                <a:lnTo>
                  <a:pt x="17867" y="17574"/>
                </a:lnTo>
                <a:lnTo>
                  <a:pt x="35442" y="17574"/>
                </a:lnTo>
                <a:lnTo>
                  <a:pt x="35442" y="0"/>
                </a:lnTo>
                <a:close/>
              </a:path>
              <a:path w="72389" h="71120">
                <a:moveTo>
                  <a:pt x="71871" y="0"/>
                </a:moveTo>
                <a:lnTo>
                  <a:pt x="54223" y="0"/>
                </a:lnTo>
                <a:lnTo>
                  <a:pt x="54223" y="17574"/>
                </a:lnTo>
                <a:lnTo>
                  <a:pt x="71871" y="17574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4" name="object 1014"/>
          <p:cNvSpPr/>
          <p:nvPr/>
        </p:nvSpPr>
        <p:spPr>
          <a:xfrm>
            <a:off x="2052974" y="4561136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0" y="70866"/>
                </a:moveTo>
                <a:lnTo>
                  <a:pt x="71213" y="70866"/>
                </a:lnTo>
                <a:lnTo>
                  <a:pt x="71213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5" name="object 1015"/>
          <p:cNvSpPr/>
          <p:nvPr/>
        </p:nvSpPr>
        <p:spPr>
          <a:xfrm>
            <a:off x="2052974" y="4561136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17849" y="53016"/>
                </a:moveTo>
                <a:lnTo>
                  <a:pt x="0" y="53016"/>
                </a:lnTo>
                <a:lnTo>
                  <a:pt x="0" y="70866"/>
                </a:lnTo>
                <a:lnTo>
                  <a:pt x="17849" y="70866"/>
                </a:lnTo>
                <a:lnTo>
                  <a:pt x="17849" y="53016"/>
                </a:lnTo>
                <a:close/>
              </a:path>
              <a:path w="71755" h="71120">
                <a:moveTo>
                  <a:pt x="53291" y="53016"/>
                </a:moveTo>
                <a:lnTo>
                  <a:pt x="35423" y="53016"/>
                </a:lnTo>
                <a:lnTo>
                  <a:pt x="35423" y="70866"/>
                </a:lnTo>
                <a:lnTo>
                  <a:pt x="53291" y="70866"/>
                </a:lnTo>
                <a:lnTo>
                  <a:pt x="53291" y="53016"/>
                </a:lnTo>
                <a:close/>
              </a:path>
              <a:path w="71755" h="71120">
                <a:moveTo>
                  <a:pt x="35423" y="35442"/>
                </a:moveTo>
                <a:lnTo>
                  <a:pt x="17849" y="35442"/>
                </a:lnTo>
                <a:lnTo>
                  <a:pt x="17849" y="53016"/>
                </a:lnTo>
                <a:lnTo>
                  <a:pt x="35423" y="53016"/>
                </a:lnTo>
                <a:lnTo>
                  <a:pt x="35423" y="35442"/>
                </a:lnTo>
                <a:close/>
              </a:path>
              <a:path w="71755" h="71120">
                <a:moveTo>
                  <a:pt x="71213" y="35442"/>
                </a:moveTo>
                <a:lnTo>
                  <a:pt x="53291" y="35442"/>
                </a:lnTo>
                <a:lnTo>
                  <a:pt x="53291" y="53016"/>
                </a:lnTo>
                <a:lnTo>
                  <a:pt x="71213" y="53016"/>
                </a:lnTo>
                <a:lnTo>
                  <a:pt x="71213" y="35442"/>
                </a:lnTo>
                <a:close/>
              </a:path>
              <a:path w="71755" h="71120">
                <a:moveTo>
                  <a:pt x="17849" y="17574"/>
                </a:moveTo>
                <a:lnTo>
                  <a:pt x="0" y="17574"/>
                </a:lnTo>
                <a:lnTo>
                  <a:pt x="0" y="35442"/>
                </a:lnTo>
                <a:lnTo>
                  <a:pt x="17849" y="35442"/>
                </a:lnTo>
                <a:lnTo>
                  <a:pt x="17849" y="17574"/>
                </a:lnTo>
                <a:close/>
              </a:path>
              <a:path w="71755" h="71120">
                <a:moveTo>
                  <a:pt x="53291" y="17574"/>
                </a:moveTo>
                <a:lnTo>
                  <a:pt x="35423" y="17574"/>
                </a:lnTo>
                <a:lnTo>
                  <a:pt x="35423" y="35442"/>
                </a:lnTo>
                <a:lnTo>
                  <a:pt x="53291" y="35442"/>
                </a:lnTo>
                <a:lnTo>
                  <a:pt x="53291" y="17574"/>
                </a:lnTo>
                <a:close/>
              </a:path>
              <a:path w="71755" h="71120">
                <a:moveTo>
                  <a:pt x="35423" y="0"/>
                </a:moveTo>
                <a:lnTo>
                  <a:pt x="17849" y="0"/>
                </a:lnTo>
                <a:lnTo>
                  <a:pt x="17849" y="17574"/>
                </a:lnTo>
                <a:lnTo>
                  <a:pt x="35423" y="17574"/>
                </a:lnTo>
                <a:lnTo>
                  <a:pt x="35423" y="0"/>
                </a:lnTo>
                <a:close/>
              </a:path>
              <a:path w="71755" h="71120">
                <a:moveTo>
                  <a:pt x="71213" y="0"/>
                </a:moveTo>
                <a:lnTo>
                  <a:pt x="53291" y="0"/>
                </a:lnTo>
                <a:lnTo>
                  <a:pt x="53291" y="17574"/>
                </a:lnTo>
                <a:lnTo>
                  <a:pt x="71213" y="17574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6" name="object 1016"/>
          <p:cNvSpPr/>
          <p:nvPr/>
        </p:nvSpPr>
        <p:spPr>
          <a:xfrm>
            <a:off x="2124187" y="456113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866"/>
                </a:moveTo>
                <a:lnTo>
                  <a:pt x="71798" y="70866"/>
                </a:lnTo>
                <a:lnTo>
                  <a:pt x="71798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7" name="object 1017"/>
          <p:cNvSpPr/>
          <p:nvPr/>
        </p:nvSpPr>
        <p:spPr>
          <a:xfrm>
            <a:off x="2124187" y="456113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8507" y="53016"/>
                </a:moveTo>
                <a:lnTo>
                  <a:pt x="0" y="53016"/>
                </a:lnTo>
                <a:lnTo>
                  <a:pt x="0" y="70866"/>
                </a:lnTo>
                <a:lnTo>
                  <a:pt x="18507" y="70866"/>
                </a:lnTo>
                <a:lnTo>
                  <a:pt x="18507" y="53016"/>
                </a:lnTo>
                <a:close/>
              </a:path>
              <a:path w="72389" h="71120">
                <a:moveTo>
                  <a:pt x="53949" y="53016"/>
                </a:moveTo>
                <a:lnTo>
                  <a:pt x="36447" y="53016"/>
                </a:lnTo>
                <a:lnTo>
                  <a:pt x="36447" y="70866"/>
                </a:lnTo>
                <a:lnTo>
                  <a:pt x="53949" y="70866"/>
                </a:lnTo>
                <a:lnTo>
                  <a:pt x="53949" y="53016"/>
                </a:lnTo>
                <a:close/>
              </a:path>
              <a:path w="72389" h="71120">
                <a:moveTo>
                  <a:pt x="36447" y="35442"/>
                </a:moveTo>
                <a:lnTo>
                  <a:pt x="18507" y="35442"/>
                </a:lnTo>
                <a:lnTo>
                  <a:pt x="18507" y="53016"/>
                </a:lnTo>
                <a:lnTo>
                  <a:pt x="36447" y="53016"/>
                </a:lnTo>
                <a:lnTo>
                  <a:pt x="36447" y="35442"/>
                </a:lnTo>
                <a:close/>
              </a:path>
              <a:path w="72389" h="71120">
                <a:moveTo>
                  <a:pt x="71798" y="35442"/>
                </a:moveTo>
                <a:lnTo>
                  <a:pt x="53949" y="35442"/>
                </a:lnTo>
                <a:lnTo>
                  <a:pt x="53949" y="53016"/>
                </a:lnTo>
                <a:lnTo>
                  <a:pt x="71798" y="53016"/>
                </a:lnTo>
                <a:lnTo>
                  <a:pt x="71798" y="35442"/>
                </a:lnTo>
                <a:close/>
              </a:path>
              <a:path w="72389" h="71120">
                <a:moveTo>
                  <a:pt x="18507" y="17574"/>
                </a:moveTo>
                <a:lnTo>
                  <a:pt x="0" y="17574"/>
                </a:lnTo>
                <a:lnTo>
                  <a:pt x="0" y="35442"/>
                </a:lnTo>
                <a:lnTo>
                  <a:pt x="18507" y="35442"/>
                </a:lnTo>
                <a:lnTo>
                  <a:pt x="18507" y="17574"/>
                </a:lnTo>
                <a:close/>
              </a:path>
              <a:path w="72389" h="71120">
                <a:moveTo>
                  <a:pt x="53949" y="17574"/>
                </a:moveTo>
                <a:lnTo>
                  <a:pt x="36447" y="17574"/>
                </a:lnTo>
                <a:lnTo>
                  <a:pt x="36447" y="35442"/>
                </a:lnTo>
                <a:lnTo>
                  <a:pt x="53949" y="35442"/>
                </a:lnTo>
                <a:lnTo>
                  <a:pt x="53949" y="17574"/>
                </a:lnTo>
                <a:close/>
              </a:path>
              <a:path w="72389" h="71120">
                <a:moveTo>
                  <a:pt x="36447" y="0"/>
                </a:moveTo>
                <a:lnTo>
                  <a:pt x="18507" y="0"/>
                </a:lnTo>
                <a:lnTo>
                  <a:pt x="18507" y="17574"/>
                </a:lnTo>
                <a:lnTo>
                  <a:pt x="36447" y="17574"/>
                </a:lnTo>
                <a:lnTo>
                  <a:pt x="36447" y="0"/>
                </a:lnTo>
                <a:close/>
              </a:path>
              <a:path w="72389" h="71120">
                <a:moveTo>
                  <a:pt x="71798" y="0"/>
                </a:moveTo>
                <a:lnTo>
                  <a:pt x="53949" y="0"/>
                </a:lnTo>
                <a:lnTo>
                  <a:pt x="53949" y="17574"/>
                </a:lnTo>
                <a:lnTo>
                  <a:pt x="71798" y="17574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8" name="object 1018"/>
          <p:cNvSpPr/>
          <p:nvPr/>
        </p:nvSpPr>
        <p:spPr>
          <a:xfrm>
            <a:off x="2195986" y="456113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866"/>
                </a:moveTo>
                <a:lnTo>
                  <a:pt x="71944" y="70866"/>
                </a:lnTo>
                <a:lnTo>
                  <a:pt x="71944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9" name="object 1019"/>
          <p:cNvSpPr/>
          <p:nvPr/>
        </p:nvSpPr>
        <p:spPr>
          <a:xfrm>
            <a:off x="2195986" y="456113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647" y="53016"/>
                </a:moveTo>
                <a:lnTo>
                  <a:pt x="0" y="53016"/>
                </a:lnTo>
                <a:lnTo>
                  <a:pt x="0" y="70866"/>
                </a:lnTo>
                <a:lnTo>
                  <a:pt x="17647" y="70866"/>
                </a:lnTo>
                <a:lnTo>
                  <a:pt x="17647" y="53016"/>
                </a:lnTo>
                <a:close/>
              </a:path>
              <a:path w="72389" h="71120">
                <a:moveTo>
                  <a:pt x="54077" y="53016"/>
                </a:moveTo>
                <a:lnTo>
                  <a:pt x="35515" y="53016"/>
                </a:lnTo>
                <a:lnTo>
                  <a:pt x="35515" y="70866"/>
                </a:lnTo>
                <a:lnTo>
                  <a:pt x="54077" y="70866"/>
                </a:lnTo>
                <a:lnTo>
                  <a:pt x="54077" y="53016"/>
                </a:lnTo>
                <a:close/>
              </a:path>
              <a:path w="72389" h="71120">
                <a:moveTo>
                  <a:pt x="35515" y="35442"/>
                </a:moveTo>
                <a:lnTo>
                  <a:pt x="17647" y="35442"/>
                </a:lnTo>
                <a:lnTo>
                  <a:pt x="17647" y="53016"/>
                </a:lnTo>
                <a:lnTo>
                  <a:pt x="35515" y="53016"/>
                </a:lnTo>
                <a:lnTo>
                  <a:pt x="35515" y="35442"/>
                </a:lnTo>
                <a:close/>
              </a:path>
              <a:path w="72389" h="71120">
                <a:moveTo>
                  <a:pt x="71944" y="35442"/>
                </a:moveTo>
                <a:lnTo>
                  <a:pt x="54077" y="35442"/>
                </a:lnTo>
                <a:lnTo>
                  <a:pt x="54077" y="53016"/>
                </a:lnTo>
                <a:lnTo>
                  <a:pt x="71944" y="53016"/>
                </a:lnTo>
                <a:lnTo>
                  <a:pt x="71944" y="35442"/>
                </a:lnTo>
                <a:close/>
              </a:path>
              <a:path w="72389" h="71120">
                <a:moveTo>
                  <a:pt x="17647" y="17574"/>
                </a:moveTo>
                <a:lnTo>
                  <a:pt x="0" y="17574"/>
                </a:lnTo>
                <a:lnTo>
                  <a:pt x="0" y="35442"/>
                </a:lnTo>
                <a:lnTo>
                  <a:pt x="17647" y="35442"/>
                </a:lnTo>
                <a:lnTo>
                  <a:pt x="17647" y="17574"/>
                </a:lnTo>
                <a:close/>
              </a:path>
              <a:path w="72389" h="71120">
                <a:moveTo>
                  <a:pt x="54077" y="17574"/>
                </a:moveTo>
                <a:lnTo>
                  <a:pt x="35515" y="17574"/>
                </a:lnTo>
                <a:lnTo>
                  <a:pt x="35515" y="35442"/>
                </a:lnTo>
                <a:lnTo>
                  <a:pt x="54077" y="35442"/>
                </a:lnTo>
                <a:lnTo>
                  <a:pt x="54077" y="17574"/>
                </a:lnTo>
                <a:close/>
              </a:path>
              <a:path w="72389" h="71120">
                <a:moveTo>
                  <a:pt x="35515" y="0"/>
                </a:moveTo>
                <a:lnTo>
                  <a:pt x="17647" y="0"/>
                </a:lnTo>
                <a:lnTo>
                  <a:pt x="17647" y="17574"/>
                </a:lnTo>
                <a:lnTo>
                  <a:pt x="35515" y="17574"/>
                </a:lnTo>
                <a:lnTo>
                  <a:pt x="35515" y="0"/>
                </a:lnTo>
                <a:close/>
              </a:path>
              <a:path w="72389" h="71120">
                <a:moveTo>
                  <a:pt x="71944" y="0"/>
                </a:moveTo>
                <a:lnTo>
                  <a:pt x="54077" y="0"/>
                </a:lnTo>
                <a:lnTo>
                  <a:pt x="54077" y="17574"/>
                </a:lnTo>
                <a:lnTo>
                  <a:pt x="71944" y="17574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0" name="object 1020"/>
          <p:cNvSpPr/>
          <p:nvPr/>
        </p:nvSpPr>
        <p:spPr>
          <a:xfrm>
            <a:off x="2267931" y="4561136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866"/>
                </a:moveTo>
                <a:lnTo>
                  <a:pt x="70939" y="70866"/>
                </a:lnTo>
                <a:lnTo>
                  <a:pt x="70939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1" name="object 1021"/>
          <p:cNvSpPr/>
          <p:nvPr/>
        </p:nvSpPr>
        <p:spPr>
          <a:xfrm>
            <a:off x="2267931" y="4561136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17849" y="53016"/>
                </a:moveTo>
                <a:lnTo>
                  <a:pt x="0" y="53016"/>
                </a:lnTo>
                <a:lnTo>
                  <a:pt x="0" y="70866"/>
                </a:lnTo>
                <a:lnTo>
                  <a:pt x="17849" y="70866"/>
                </a:lnTo>
                <a:lnTo>
                  <a:pt x="17849" y="53016"/>
                </a:lnTo>
                <a:close/>
              </a:path>
              <a:path w="71119" h="71120">
                <a:moveTo>
                  <a:pt x="53291" y="53016"/>
                </a:moveTo>
                <a:lnTo>
                  <a:pt x="35350" y="53016"/>
                </a:lnTo>
                <a:lnTo>
                  <a:pt x="35350" y="70866"/>
                </a:lnTo>
                <a:lnTo>
                  <a:pt x="53291" y="70866"/>
                </a:lnTo>
                <a:lnTo>
                  <a:pt x="53291" y="53016"/>
                </a:lnTo>
                <a:close/>
              </a:path>
              <a:path w="71119" h="71120">
                <a:moveTo>
                  <a:pt x="35350" y="35442"/>
                </a:moveTo>
                <a:lnTo>
                  <a:pt x="17849" y="35442"/>
                </a:lnTo>
                <a:lnTo>
                  <a:pt x="17849" y="53016"/>
                </a:lnTo>
                <a:lnTo>
                  <a:pt x="35350" y="53016"/>
                </a:lnTo>
                <a:lnTo>
                  <a:pt x="35350" y="35442"/>
                </a:lnTo>
                <a:close/>
              </a:path>
              <a:path w="71119" h="71120">
                <a:moveTo>
                  <a:pt x="70939" y="35442"/>
                </a:moveTo>
                <a:lnTo>
                  <a:pt x="53291" y="35442"/>
                </a:lnTo>
                <a:lnTo>
                  <a:pt x="53291" y="53016"/>
                </a:lnTo>
                <a:lnTo>
                  <a:pt x="70939" y="53016"/>
                </a:lnTo>
                <a:lnTo>
                  <a:pt x="70939" y="35442"/>
                </a:lnTo>
                <a:close/>
              </a:path>
              <a:path w="71119" h="71120">
                <a:moveTo>
                  <a:pt x="17849" y="17574"/>
                </a:moveTo>
                <a:lnTo>
                  <a:pt x="0" y="17574"/>
                </a:lnTo>
                <a:lnTo>
                  <a:pt x="0" y="35442"/>
                </a:lnTo>
                <a:lnTo>
                  <a:pt x="17849" y="35442"/>
                </a:lnTo>
                <a:lnTo>
                  <a:pt x="17849" y="17574"/>
                </a:lnTo>
                <a:close/>
              </a:path>
              <a:path w="71119" h="71120">
                <a:moveTo>
                  <a:pt x="53291" y="17574"/>
                </a:moveTo>
                <a:lnTo>
                  <a:pt x="35350" y="17574"/>
                </a:lnTo>
                <a:lnTo>
                  <a:pt x="35350" y="35442"/>
                </a:lnTo>
                <a:lnTo>
                  <a:pt x="53291" y="35442"/>
                </a:lnTo>
                <a:lnTo>
                  <a:pt x="53291" y="17574"/>
                </a:lnTo>
                <a:close/>
              </a:path>
              <a:path w="71119" h="71120">
                <a:moveTo>
                  <a:pt x="35350" y="0"/>
                </a:moveTo>
                <a:lnTo>
                  <a:pt x="17849" y="0"/>
                </a:lnTo>
                <a:lnTo>
                  <a:pt x="17849" y="17574"/>
                </a:lnTo>
                <a:lnTo>
                  <a:pt x="35350" y="17574"/>
                </a:lnTo>
                <a:lnTo>
                  <a:pt x="35350" y="0"/>
                </a:lnTo>
                <a:close/>
              </a:path>
              <a:path w="71119" h="71120">
                <a:moveTo>
                  <a:pt x="70939" y="0"/>
                </a:moveTo>
                <a:lnTo>
                  <a:pt x="53291" y="0"/>
                </a:lnTo>
                <a:lnTo>
                  <a:pt x="53291" y="17574"/>
                </a:lnTo>
                <a:lnTo>
                  <a:pt x="70939" y="17574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2" name="object 1022"/>
          <p:cNvSpPr/>
          <p:nvPr/>
        </p:nvSpPr>
        <p:spPr>
          <a:xfrm>
            <a:off x="1981102" y="448899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871" y="72146"/>
                </a:lnTo>
                <a:lnTo>
                  <a:pt x="71871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3" name="object 1023"/>
          <p:cNvSpPr/>
          <p:nvPr/>
        </p:nvSpPr>
        <p:spPr>
          <a:xfrm>
            <a:off x="1981102" y="448899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867" y="54297"/>
                </a:moveTo>
                <a:lnTo>
                  <a:pt x="0" y="54297"/>
                </a:lnTo>
                <a:lnTo>
                  <a:pt x="0" y="72146"/>
                </a:lnTo>
                <a:lnTo>
                  <a:pt x="17867" y="72146"/>
                </a:lnTo>
                <a:lnTo>
                  <a:pt x="17867" y="54297"/>
                </a:lnTo>
                <a:close/>
              </a:path>
              <a:path w="72389" h="72389">
                <a:moveTo>
                  <a:pt x="54223" y="54297"/>
                </a:moveTo>
                <a:lnTo>
                  <a:pt x="35442" y="54297"/>
                </a:lnTo>
                <a:lnTo>
                  <a:pt x="35442" y="72146"/>
                </a:lnTo>
                <a:lnTo>
                  <a:pt x="54223" y="72146"/>
                </a:lnTo>
                <a:lnTo>
                  <a:pt x="54223" y="54297"/>
                </a:lnTo>
                <a:close/>
              </a:path>
              <a:path w="72389" h="72389">
                <a:moveTo>
                  <a:pt x="35442" y="35423"/>
                </a:moveTo>
                <a:lnTo>
                  <a:pt x="17867" y="35423"/>
                </a:lnTo>
                <a:lnTo>
                  <a:pt x="17867" y="54297"/>
                </a:lnTo>
                <a:lnTo>
                  <a:pt x="35442" y="54297"/>
                </a:lnTo>
                <a:lnTo>
                  <a:pt x="35442" y="35423"/>
                </a:lnTo>
                <a:close/>
              </a:path>
              <a:path w="72389" h="72389">
                <a:moveTo>
                  <a:pt x="71871" y="35423"/>
                </a:moveTo>
                <a:lnTo>
                  <a:pt x="54223" y="35423"/>
                </a:lnTo>
                <a:lnTo>
                  <a:pt x="54223" y="54297"/>
                </a:lnTo>
                <a:lnTo>
                  <a:pt x="71871" y="54297"/>
                </a:lnTo>
                <a:lnTo>
                  <a:pt x="71871" y="35423"/>
                </a:lnTo>
                <a:close/>
              </a:path>
              <a:path w="72389" h="72389">
                <a:moveTo>
                  <a:pt x="17867" y="17922"/>
                </a:moveTo>
                <a:lnTo>
                  <a:pt x="0" y="17922"/>
                </a:lnTo>
                <a:lnTo>
                  <a:pt x="0" y="35423"/>
                </a:lnTo>
                <a:lnTo>
                  <a:pt x="17867" y="35423"/>
                </a:lnTo>
                <a:lnTo>
                  <a:pt x="17867" y="17922"/>
                </a:lnTo>
                <a:close/>
              </a:path>
              <a:path w="72389" h="72389">
                <a:moveTo>
                  <a:pt x="54223" y="17922"/>
                </a:moveTo>
                <a:lnTo>
                  <a:pt x="35442" y="17922"/>
                </a:lnTo>
                <a:lnTo>
                  <a:pt x="35442" y="35423"/>
                </a:lnTo>
                <a:lnTo>
                  <a:pt x="54223" y="35423"/>
                </a:lnTo>
                <a:lnTo>
                  <a:pt x="54223" y="17922"/>
                </a:lnTo>
                <a:close/>
              </a:path>
              <a:path w="72389" h="72389">
                <a:moveTo>
                  <a:pt x="35442" y="0"/>
                </a:moveTo>
                <a:lnTo>
                  <a:pt x="17867" y="0"/>
                </a:lnTo>
                <a:lnTo>
                  <a:pt x="17867" y="17922"/>
                </a:lnTo>
                <a:lnTo>
                  <a:pt x="35442" y="17922"/>
                </a:lnTo>
                <a:lnTo>
                  <a:pt x="35442" y="0"/>
                </a:lnTo>
                <a:close/>
              </a:path>
              <a:path w="72389" h="72389">
                <a:moveTo>
                  <a:pt x="71871" y="0"/>
                </a:moveTo>
                <a:lnTo>
                  <a:pt x="54223" y="0"/>
                </a:lnTo>
                <a:lnTo>
                  <a:pt x="54223" y="17922"/>
                </a:lnTo>
                <a:lnTo>
                  <a:pt x="71871" y="17922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4" name="object 1024"/>
          <p:cNvSpPr/>
          <p:nvPr/>
        </p:nvSpPr>
        <p:spPr>
          <a:xfrm>
            <a:off x="2052974" y="4488990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0" y="72146"/>
                </a:moveTo>
                <a:lnTo>
                  <a:pt x="71213" y="72146"/>
                </a:lnTo>
                <a:lnTo>
                  <a:pt x="71213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5" name="object 1025"/>
          <p:cNvSpPr/>
          <p:nvPr/>
        </p:nvSpPr>
        <p:spPr>
          <a:xfrm>
            <a:off x="2052974" y="4488990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17849" y="54297"/>
                </a:moveTo>
                <a:lnTo>
                  <a:pt x="0" y="54297"/>
                </a:lnTo>
                <a:lnTo>
                  <a:pt x="0" y="72146"/>
                </a:lnTo>
                <a:lnTo>
                  <a:pt x="17849" y="72146"/>
                </a:lnTo>
                <a:lnTo>
                  <a:pt x="17849" y="54297"/>
                </a:lnTo>
                <a:close/>
              </a:path>
              <a:path w="71755" h="72389">
                <a:moveTo>
                  <a:pt x="53291" y="54297"/>
                </a:moveTo>
                <a:lnTo>
                  <a:pt x="35423" y="54297"/>
                </a:lnTo>
                <a:lnTo>
                  <a:pt x="35423" y="72146"/>
                </a:lnTo>
                <a:lnTo>
                  <a:pt x="53291" y="72146"/>
                </a:lnTo>
                <a:lnTo>
                  <a:pt x="53291" y="54297"/>
                </a:lnTo>
                <a:close/>
              </a:path>
              <a:path w="71755" h="72389">
                <a:moveTo>
                  <a:pt x="35423" y="35423"/>
                </a:moveTo>
                <a:lnTo>
                  <a:pt x="17849" y="35423"/>
                </a:lnTo>
                <a:lnTo>
                  <a:pt x="17849" y="54297"/>
                </a:lnTo>
                <a:lnTo>
                  <a:pt x="35423" y="54297"/>
                </a:lnTo>
                <a:lnTo>
                  <a:pt x="35423" y="35423"/>
                </a:lnTo>
                <a:close/>
              </a:path>
              <a:path w="71755" h="72389">
                <a:moveTo>
                  <a:pt x="71213" y="35423"/>
                </a:moveTo>
                <a:lnTo>
                  <a:pt x="53291" y="35423"/>
                </a:lnTo>
                <a:lnTo>
                  <a:pt x="53291" y="54297"/>
                </a:lnTo>
                <a:lnTo>
                  <a:pt x="71213" y="54297"/>
                </a:lnTo>
                <a:lnTo>
                  <a:pt x="71213" y="35423"/>
                </a:lnTo>
                <a:close/>
              </a:path>
              <a:path w="71755" h="72389">
                <a:moveTo>
                  <a:pt x="17849" y="17922"/>
                </a:moveTo>
                <a:lnTo>
                  <a:pt x="0" y="17922"/>
                </a:lnTo>
                <a:lnTo>
                  <a:pt x="0" y="35423"/>
                </a:lnTo>
                <a:lnTo>
                  <a:pt x="17849" y="35423"/>
                </a:lnTo>
                <a:lnTo>
                  <a:pt x="17849" y="17922"/>
                </a:lnTo>
                <a:close/>
              </a:path>
              <a:path w="71755" h="72389">
                <a:moveTo>
                  <a:pt x="53291" y="17922"/>
                </a:moveTo>
                <a:lnTo>
                  <a:pt x="35423" y="17922"/>
                </a:lnTo>
                <a:lnTo>
                  <a:pt x="35423" y="35423"/>
                </a:lnTo>
                <a:lnTo>
                  <a:pt x="53291" y="35423"/>
                </a:lnTo>
                <a:lnTo>
                  <a:pt x="53291" y="17922"/>
                </a:lnTo>
                <a:close/>
              </a:path>
              <a:path w="71755" h="72389">
                <a:moveTo>
                  <a:pt x="35423" y="0"/>
                </a:moveTo>
                <a:lnTo>
                  <a:pt x="17849" y="0"/>
                </a:lnTo>
                <a:lnTo>
                  <a:pt x="17849" y="17922"/>
                </a:lnTo>
                <a:lnTo>
                  <a:pt x="35423" y="17922"/>
                </a:lnTo>
                <a:lnTo>
                  <a:pt x="35423" y="0"/>
                </a:lnTo>
                <a:close/>
              </a:path>
              <a:path w="71755" h="72389">
                <a:moveTo>
                  <a:pt x="71213" y="0"/>
                </a:moveTo>
                <a:lnTo>
                  <a:pt x="53291" y="0"/>
                </a:lnTo>
                <a:lnTo>
                  <a:pt x="53291" y="17922"/>
                </a:lnTo>
                <a:lnTo>
                  <a:pt x="71213" y="17922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6" name="object 1026"/>
          <p:cNvSpPr/>
          <p:nvPr/>
        </p:nvSpPr>
        <p:spPr>
          <a:xfrm>
            <a:off x="2124187" y="448899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798" y="72146"/>
                </a:lnTo>
                <a:lnTo>
                  <a:pt x="71798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7" name="object 1027"/>
          <p:cNvSpPr/>
          <p:nvPr/>
        </p:nvSpPr>
        <p:spPr>
          <a:xfrm>
            <a:off x="2124187" y="448899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8507" y="54297"/>
                </a:moveTo>
                <a:lnTo>
                  <a:pt x="0" y="54297"/>
                </a:lnTo>
                <a:lnTo>
                  <a:pt x="0" y="72146"/>
                </a:lnTo>
                <a:lnTo>
                  <a:pt x="18507" y="72146"/>
                </a:lnTo>
                <a:lnTo>
                  <a:pt x="18507" y="54297"/>
                </a:lnTo>
                <a:close/>
              </a:path>
              <a:path w="72389" h="72389">
                <a:moveTo>
                  <a:pt x="53949" y="54297"/>
                </a:moveTo>
                <a:lnTo>
                  <a:pt x="36447" y="54297"/>
                </a:lnTo>
                <a:lnTo>
                  <a:pt x="36447" y="72146"/>
                </a:lnTo>
                <a:lnTo>
                  <a:pt x="53949" y="72146"/>
                </a:lnTo>
                <a:lnTo>
                  <a:pt x="53949" y="54297"/>
                </a:lnTo>
                <a:close/>
              </a:path>
              <a:path w="72389" h="72389">
                <a:moveTo>
                  <a:pt x="36447" y="35423"/>
                </a:moveTo>
                <a:lnTo>
                  <a:pt x="18507" y="35423"/>
                </a:lnTo>
                <a:lnTo>
                  <a:pt x="18507" y="54297"/>
                </a:lnTo>
                <a:lnTo>
                  <a:pt x="36447" y="54297"/>
                </a:lnTo>
                <a:lnTo>
                  <a:pt x="36447" y="35423"/>
                </a:lnTo>
                <a:close/>
              </a:path>
              <a:path w="72389" h="72389">
                <a:moveTo>
                  <a:pt x="71798" y="35423"/>
                </a:moveTo>
                <a:lnTo>
                  <a:pt x="53949" y="35423"/>
                </a:lnTo>
                <a:lnTo>
                  <a:pt x="53949" y="54297"/>
                </a:lnTo>
                <a:lnTo>
                  <a:pt x="71798" y="54297"/>
                </a:lnTo>
                <a:lnTo>
                  <a:pt x="71798" y="35423"/>
                </a:lnTo>
                <a:close/>
              </a:path>
              <a:path w="72389" h="72389">
                <a:moveTo>
                  <a:pt x="18507" y="17922"/>
                </a:moveTo>
                <a:lnTo>
                  <a:pt x="0" y="17922"/>
                </a:lnTo>
                <a:lnTo>
                  <a:pt x="0" y="35423"/>
                </a:lnTo>
                <a:lnTo>
                  <a:pt x="18507" y="35423"/>
                </a:lnTo>
                <a:lnTo>
                  <a:pt x="18507" y="17922"/>
                </a:lnTo>
                <a:close/>
              </a:path>
              <a:path w="72389" h="72389">
                <a:moveTo>
                  <a:pt x="53949" y="17922"/>
                </a:moveTo>
                <a:lnTo>
                  <a:pt x="36447" y="17922"/>
                </a:lnTo>
                <a:lnTo>
                  <a:pt x="36447" y="35423"/>
                </a:lnTo>
                <a:lnTo>
                  <a:pt x="53949" y="35423"/>
                </a:lnTo>
                <a:lnTo>
                  <a:pt x="53949" y="17922"/>
                </a:lnTo>
                <a:close/>
              </a:path>
              <a:path w="72389" h="72389">
                <a:moveTo>
                  <a:pt x="36447" y="0"/>
                </a:moveTo>
                <a:lnTo>
                  <a:pt x="18507" y="0"/>
                </a:lnTo>
                <a:lnTo>
                  <a:pt x="18507" y="17922"/>
                </a:lnTo>
                <a:lnTo>
                  <a:pt x="36447" y="17922"/>
                </a:lnTo>
                <a:lnTo>
                  <a:pt x="36447" y="0"/>
                </a:lnTo>
                <a:close/>
              </a:path>
              <a:path w="72389" h="72389">
                <a:moveTo>
                  <a:pt x="71798" y="0"/>
                </a:moveTo>
                <a:lnTo>
                  <a:pt x="53949" y="0"/>
                </a:lnTo>
                <a:lnTo>
                  <a:pt x="53949" y="17922"/>
                </a:lnTo>
                <a:lnTo>
                  <a:pt x="71798" y="17922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8" name="object 1028"/>
          <p:cNvSpPr/>
          <p:nvPr/>
        </p:nvSpPr>
        <p:spPr>
          <a:xfrm>
            <a:off x="2195986" y="448899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944" y="72146"/>
                </a:lnTo>
                <a:lnTo>
                  <a:pt x="71944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9" name="object 1029"/>
          <p:cNvSpPr/>
          <p:nvPr/>
        </p:nvSpPr>
        <p:spPr>
          <a:xfrm>
            <a:off x="2195986" y="448899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647" y="54297"/>
                </a:moveTo>
                <a:lnTo>
                  <a:pt x="0" y="54297"/>
                </a:lnTo>
                <a:lnTo>
                  <a:pt x="0" y="72146"/>
                </a:lnTo>
                <a:lnTo>
                  <a:pt x="17647" y="72146"/>
                </a:lnTo>
                <a:lnTo>
                  <a:pt x="17647" y="54297"/>
                </a:lnTo>
                <a:close/>
              </a:path>
              <a:path w="72389" h="72389">
                <a:moveTo>
                  <a:pt x="54077" y="54297"/>
                </a:moveTo>
                <a:lnTo>
                  <a:pt x="35515" y="54297"/>
                </a:lnTo>
                <a:lnTo>
                  <a:pt x="35515" y="72146"/>
                </a:lnTo>
                <a:lnTo>
                  <a:pt x="54077" y="72146"/>
                </a:lnTo>
                <a:lnTo>
                  <a:pt x="54077" y="54297"/>
                </a:lnTo>
                <a:close/>
              </a:path>
              <a:path w="72389" h="72389">
                <a:moveTo>
                  <a:pt x="35515" y="35423"/>
                </a:moveTo>
                <a:lnTo>
                  <a:pt x="17647" y="35423"/>
                </a:lnTo>
                <a:lnTo>
                  <a:pt x="17647" y="54297"/>
                </a:lnTo>
                <a:lnTo>
                  <a:pt x="35515" y="54297"/>
                </a:lnTo>
                <a:lnTo>
                  <a:pt x="35515" y="35423"/>
                </a:lnTo>
                <a:close/>
              </a:path>
              <a:path w="72389" h="72389">
                <a:moveTo>
                  <a:pt x="71944" y="35423"/>
                </a:moveTo>
                <a:lnTo>
                  <a:pt x="54077" y="35423"/>
                </a:lnTo>
                <a:lnTo>
                  <a:pt x="54077" y="54297"/>
                </a:lnTo>
                <a:lnTo>
                  <a:pt x="71944" y="54297"/>
                </a:lnTo>
                <a:lnTo>
                  <a:pt x="71944" y="35423"/>
                </a:lnTo>
                <a:close/>
              </a:path>
              <a:path w="72389" h="72389">
                <a:moveTo>
                  <a:pt x="17647" y="17922"/>
                </a:moveTo>
                <a:lnTo>
                  <a:pt x="0" y="17922"/>
                </a:lnTo>
                <a:lnTo>
                  <a:pt x="0" y="35423"/>
                </a:lnTo>
                <a:lnTo>
                  <a:pt x="17647" y="35423"/>
                </a:lnTo>
                <a:lnTo>
                  <a:pt x="17647" y="17922"/>
                </a:lnTo>
                <a:close/>
              </a:path>
              <a:path w="72389" h="72389">
                <a:moveTo>
                  <a:pt x="54077" y="17922"/>
                </a:moveTo>
                <a:lnTo>
                  <a:pt x="35515" y="17922"/>
                </a:lnTo>
                <a:lnTo>
                  <a:pt x="35515" y="35423"/>
                </a:lnTo>
                <a:lnTo>
                  <a:pt x="54077" y="35423"/>
                </a:lnTo>
                <a:lnTo>
                  <a:pt x="54077" y="17922"/>
                </a:lnTo>
                <a:close/>
              </a:path>
              <a:path w="72389" h="72389">
                <a:moveTo>
                  <a:pt x="35515" y="0"/>
                </a:moveTo>
                <a:lnTo>
                  <a:pt x="17647" y="0"/>
                </a:lnTo>
                <a:lnTo>
                  <a:pt x="17647" y="17922"/>
                </a:lnTo>
                <a:lnTo>
                  <a:pt x="35515" y="17922"/>
                </a:lnTo>
                <a:lnTo>
                  <a:pt x="35515" y="0"/>
                </a:lnTo>
                <a:close/>
              </a:path>
              <a:path w="72389" h="72389">
                <a:moveTo>
                  <a:pt x="71944" y="0"/>
                </a:moveTo>
                <a:lnTo>
                  <a:pt x="54077" y="0"/>
                </a:lnTo>
                <a:lnTo>
                  <a:pt x="54077" y="17922"/>
                </a:lnTo>
                <a:lnTo>
                  <a:pt x="71944" y="17922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0" name="object 1030"/>
          <p:cNvSpPr/>
          <p:nvPr/>
        </p:nvSpPr>
        <p:spPr>
          <a:xfrm>
            <a:off x="2267931" y="4488990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2146"/>
                </a:moveTo>
                <a:lnTo>
                  <a:pt x="70939" y="72146"/>
                </a:lnTo>
                <a:lnTo>
                  <a:pt x="70939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1" name="object 1031"/>
          <p:cNvSpPr/>
          <p:nvPr/>
        </p:nvSpPr>
        <p:spPr>
          <a:xfrm>
            <a:off x="2267931" y="4488990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17849" y="54297"/>
                </a:moveTo>
                <a:lnTo>
                  <a:pt x="0" y="54297"/>
                </a:lnTo>
                <a:lnTo>
                  <a:pt x="0" y="72146"/>
                </a:lnTo>
                <a:lnTo>
                  <a:pt x="17849" y="72146"/>
                </a:lnTo>
                <a:lnTo>
                  <a:pt x="17849" y="54297"/>
                </a:lnTo>
                <a:close/>
              </a:path>
              <a:path w="71119" h="72389">
                <a:moveTo>
                  <a:pt x="53291" y="54297"/>
                </a:moveTo>
                <a:lnTo>
                  <a:pt x="35350" y="54297"/>
                </a:lnTo>
                <a:lnTo>
                  <a:pt x="35350" y="72146"/>
                </a:lnTo>
                <a:lnTo>
                  <a:pt x="53291" y="72146"/>
                </a:lnTo>
                <a:lnTo>
                  <a:pt x="53291" y="54297"/>
                </a:lnTo>
                <a:close/>
              </a:path>
              <a:path w="71119" h="72389">
                <a:moveTo>
                  <a:pt x="35350" y="35423"/>
                </a:moveTo>
                <a:lnTo>
                  <a:pt x="17849" y="35423"/>
                </a:lnTo>
                <a:lnTo>
                  <a:pt x="17849" y="54297"/>
                </a:lnTo>
                <a:lnTo>
                  <a:pt x="35350" y="54297"/>
                </a:lnTo>
                <a:lnTo>
                  <a:pt x="35350" y="35423"/>
                </a:lnTo>
                <a:close/>
              </a:path>
              <a:path w="71119" h="72389">
                <a:moveTo>
                  <a:pt x="70939" y="35423"/>
                </a:moveTo>
                <a:lnTo>
                  <a:pt x="53291" y="35423"/>
                </a:lnTo>
                <a:lnTo>
                  <a:pt x="53291" y="54297"/>
                </a:lnTo>
                <a:lnTo>
                  <a:pt x="70939" y="54297"/>
                </a:lnTo>
                <a:lnTo>
                  <a:pt x="70939" y="35423"/>
                </a:lnTo>
                <a:close/>
              </a:path>
              <a:path w="71119" h="72389">
                <a:moveTo>
                  <a:pt x="17849" y="17922"/>
                </a:moveTo>
                <a:lnTo>
                  <a:pt x="0" y="17922"/>
                </a:lnTo>
                <a:lnTo>
                  <a:pt x="0" y="35423"/>
                </a:lnTo>
                <a:lnTo>
                  <a:pt x="17849" y="35423"/>
                </a:lnTo>
                <a:lnTo>
                  <a:pt x="17849" y="17922"/>
                </a:lnTo>
                <a:close/>
              </a:path>
              <a:path w="71119" h="72389">
                <a:moveTo>
                  <a:pt x="53291" y="17922"/>
                </a:moveTo>
                <a:lnTo>
                  <a:pt x="35350" y="17922"/>
                </a:lnTo>
                <a:lnTo>
                  <a:pt x="35350" y="35423"/>
                </a:lnTo>
                <a:lnTo>
                  <a:pt x="53291" y="35423"/>
                </a:lnTo>
                <a:lnTo>
                  <a:pt x="53291" y="17922"/>
                </a:lnTo>
                <a:close/>
              </a:path>
              <a:path w="71119" h="72389">
                <a:moveTo>
                  <a:pt x="35350" y="0"/>
                </a:moveTo>
                <a:lnTo>
                  <a:pt x="17849" y="0"/>
                </a:lnTo>
                <a:lnTo>
                  <a:pt x="17849" y="17922"/>
                </a:lnTo>
                <a:lnTo>
                  <a:pt x="35350" y="17922"/>
                </a:lnTo>
                <a:lnTo>
                  <a:pt x="35350" y="0"/>
                </a:lnTo>
                <a:close/>
              </a:path>
              <a:path w="71119" h="72389">
                <a:moveTo>
                  <a:pt x="70939" y="0"/>
                </a:moveTo>
                <a:lnTo>
                  <a:pt x="53291" y="0"/>
                </a:lnTo>
                <a:lnTo>
                  <a:pt x="53291" y="17922"/>
                </a:lnTo>
                <a:lnTo>
                  <a:pt x="70939" y="17922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2" name="object 1032"/>
          <p:cNvSpPr/>
          <p:nvPr/>
        </p:nvSpPr>
        <p:spPr>
          <a:xfrm>
            <a:off x="1981102" y="441704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1871" y="71944"/>
                </a:lnTo>
                <a:lnTo>
                  <a:pt x="71871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3" name="object 1033"/>
          <p:cNvSpPr/>
          <p:nvPr/>
        </p:nvSpPr>
        <p:spPr>
          <a:xfrm>
            <a:off x="1981102" y="441704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867" y="54297"/>
                </a:moveTo>
                <a:lnTo>
                  <a:pt x="0" y="54297"/>
                </a:lnTo>
                <a:lnTo>
                  <a:pt x="0" y="71944"/>
                </a:lnTo>
                <a:lnTo>
                  <a:pt x="17867" y="71944"/>
                </a:lnTo>
                <a:lnTo>
                  <a:pt x="17867" y="54297"/>
                </a:lnTo>
                <a:close/>
              </a:path>
              <a:path w="72389" h="72389">
                <a:moveTo>
                  <a:pt x="54223" y="54297"/>
                </a:moveTo>
                <a:lnTo>
                  <a:pt x="35442" y="54297"/>
                </a:lnTo>
                <a:lnTo>
                  <a:pt x="35442" y="71944"/>
                </a:lnTo>
                <a:lnTo>
                  <a:pt x="54223" y="71944"/>
                </a:lnTo>
                <a:lnTo>
                  <a:pt x="54223" y="54297"/>
                </a:lnTo>
                <a:close/>
              </a:path>
              <a:path w="72389" h="72389">
                <a:moveTo>
                  <a:pt x="35442" y="36447"/>
                </a:moveTo>
                <a:lnTo>
                  <a:pt x="17867" y="36447"/>
                </a:lnTo>
                <a:lnTo>
                  <a:pt x="17867" y="54297"/>
                </a:lnTo>
                <a:lnTo>
                  <a:pt x="35442" y="54297"/>
                </a:lnTo>
                <a:lnTo>
                  <a:pt x="35442" y="36447"/>
                </a:lnTo>
                <a:close/>
              </a:path>
              <a:path w="72389" h="72389">
                <a:moveTo>
                  <a:pt x="71871" y="36447"/>
                </a:moveTo>
                <a:lnTo>
                  <a:pt x="54223" y="36447"/>
                </a:lnTo>
                <a:lnTo>
                  <a:pt x="54223" y="54297"/>
                </a:lnTo>
                <a:lnTo>
                  <a:pt x="71871" y="54297"/>
                </a:lnTo>
                <a:lnTo>
                  <a:pt x="71871" y="36447"/>
                </a:lnTo>
                <a:close/>
              </a:path>
              <a:path w="72389" h="72389">
                <a:moveTo>
                  <a:pt x="17867" y="18928"/>
                </a:moveTo>
                <a:lnTo>
                  <a:pt x="0" y="18928"/>
                </a:lnTo>
                <a:lnTo>
                  <a:pt x="0" y="36447"/>
                </a:lnTo>
                <a:lnTo>
                  <a:pt x="17867" y="36447"/>
                </a:lnTo>
                <a:lnTo>
                  <a:pt x="17867" y="18928"/>
                </a:lnTo>
                <a:close/>
              </a:path>
              <a:path w="72389" h="72389">
                <a:moveTo>
                  <a:pt x="54223" y="18928"/>
                </a:moveTo>
                <a:lnTo>
                  <a:pt x="35442" y="18928"/>
                </a:lnTo>
                <a:lnTo>
                  <a:pt x="35442" y="36447"/>
                </a:lnTo>
                <a:lnTo>
                  <a:pt x="54223" y="36447"/>
                </a:lnTo>
                <a:lnTo>
                  <a:pt x="54223" y="18928"/>
                </a:lnTo>
                <a:close/>
              </a:path>
              <a:path w="72389" h="72389">
                <a:moveTo>
                  <a:pt x="35442" y="0"/>
                </a:moveTo>
                <a:lnTo>
                  <a:pt x="17867" y="0"/>
                </a:lnTo>
                <a:lnTo>
                  <a:pt x="17867" y="18928"/>
                </a:lnTo>
                <a:lnTo>
                  <a:pt x="35442" y="18928"/>
                </a:lnTo>
                <a:lnTo>
                  <a:pt x="35442" y="0"/>
                </a:lnTo>
                <a:close/>
              </a:path>
              <a:path w="72389" h="72389">
                <a:moveTo>
                  <a:pt x="71871" y="0"/>
                </a:moveTo>
                <a:lnTo>
                  <a:pt x="54223" y="0"/>
                </a:lnTo>
                <a:lnTo>
                  <a:pt x="54223" y="18928"/>
                </a:lnTo>
                <a:lnTo>
                  <a:pt x="71871" y="18928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4" name="object 1034"/>
          <p:cNvSpPr/>
          <p:nvPr/>
        </p:nvSpPr>
        <p:spPr>
          <a:xfrm>
            <a:off x="2052974" y="4417045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0" y="71944"/>
                </a:moveTo>
                <a:lnTo>
                  <a:pt x="71213" y="71944"/>
                </a:lnTo>
                <a:lnTo>
                  <a:pt x="71213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5" name="object 1035"/>
          <p:cNvSpPr/>
          <p:nvPr/>
        </p:nvSpPr>
        <p:spPr>
          <a:xfrm>
            <a:off x="2052974" y="4417045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17849" y="54297"/>
                </a:moveTo>
                <a:lnTo>
                  <a:pt x="0" y="54297"/>
                </a:lnTo>
                <a:lnTo>
                  <a:pt x="0" y="71944"/>
                </a:lnTo>
                <a:lnTo>
                  <a:pt x="17849" y="71944"/>
                </a:lnTo>
                <a:lnTo>
                  <a:pt x="17849" y="54297"/>
                </a:lnTo>
                <a:close/>
              </a:path>
              <a:path w="71755" h="72389">
                <a:moveTo>
                  <a:pt x="53291" y="54297"/>
                </a:moveTo>
                <a:lnTo>
                  <a:pt x="35423" y="54297"/>
                </a:lnTo>
                <a:lnTo>
                  <a:pt x="35423" y="71944"/>
                </a:lnTo>
                <a:lnTo>
                  <a:pt x="53291" y="71944"/>
                </a:lnTo>
                <a:lnTo>
                  <a:pt x="53291" y="54297"/>
                </a:lnTo>
                <a:close/>
              </a:path>
              <a:path w="71755" h="72389">
                <a:moveTo>
                  <a:pt x="35423" y="36447"/>
                </a:moveTo>
                <a:lnTo>
                  <a:pt x="17849" y="36447"/>
                </a:lnTo>
                <a:lnTo>
                  <a:pt x="17849" y="54297"/>
                </a:lnTo>
                <a:lnTo>
                  <a:pt x="35423" y="54297"/>
                </a:lnTo>
                <a:lnTo>
                  <a:pt x="35423" y="36447"/>
                </a:lnTo>
                <a:close/>
              </a:path>
              <a:path w="71755" h="72389">
                <a:moveTo>
                  <a:pt x="71213" y="36447"/>
                </a:moveTo>
                <a:lnTo>
                  <a:pt x="53291" y="36447"/>
                </a:lnTo>
                <a:lnTo>
                  <a:pt x="53291" y="54297"/>
                </a:lnTo>
                <a:lnTo>
                  <a:pt x="71213" y="54297"/>
                </a:lnTo>
                <a:lnTo>
                  <a:pt x="71213" y="36447"/>
                </a:lnTo>
                <a:close/>
              </a:path>
              <a:path w="71755" h="72389">
                <a:moveTo>
                  <a:pt x="17849" y="18928"/>
                </a:moveTo>
                <a:lnTo>
                  <a:pt x="0" y="18928"/>
                </a:lnTo>
                <a:lnTo>
                  <a:pt x="0" y="36447"/>
                </a:lnTo>
                <a:lnTo>
                  <a:pt x="17849" y="36447"/>
                </a:lnTo>
                <a:lnTo>
                  <a:pt x="17849" y="18928"/>
                </a:lnTo>
                <a:close/>
              </a:path>
              <a:path w="71755" h="72389">
                <a:moveTo>
                  <a:pt x="53291" y="18928"/>
                </a:moveTo>
                <a:lnTo>
                  <a:pt x="35423" y="18928"/>
                </a:lnTo>
                <a:lnTo>
                  <a:pt x="35423" y="36447"/>
                </a:lnTo>
                <a:lnTo>
                  <a:pt x="53291" y="36447"/>
                </a:lnTo>
                <a:lnTo>
                  <a:pt x="53291" y="18928"/>
                </a:lnTo>
                <a:close/>
              </a:path>
              <a:path w="71755" h="72389">
                <a:moveTo>
                  <a:pt x="35423" y="0"/>
                </a:moveTo>
                <a:lnTo>
                  <a:pt x="17849" y="0"/>
                </a:lnTo>
                <a:lnTo>
                  <a:pt x="17849" y="18928"/>
                </a:lnTo>
                <a:lnTo>
                  <a:pt x="35423" y="18928"/>
                </a:lnTo>
                <a:lnTo>
                  <a:pt x="35423" y="0"/>
                </a:lnTo>
                <a:close/>
              </a:path>
              <a:path w="71755" h="72389">
                <a:moveTo>
                  <a:pt x="71213" y="0"/>
                </a:moveTo>
                <a:lnTo>
                  <a:pt x="53291" y="0"/>
                </a:lnTo>
                <a:lnTo>
                  <a:pt x="53291" y="18928"/>
                </a:lnTo>
                <a:lnTo>
                  <a:pt x="71213" y="18928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6" name="object 1036"/>
          <p:cNvSpPr/>
          <p:nvPr/>
        </p:nvSpPr>
        <p:spPr>
          <a:xfrm>
            <a:off x="2124187" y="441704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1798" y="71944"/>
                </a:lnTo>
                <a:lnTo>
                  <a:pt x="71798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7" name="object 1037"/>
          <p:cNvSpPr/>
          <p:nvPr/>
        </p:nvSpPr>
        <p:spPr>
          <a:xfrm>
            <a:off x="2124187" y="441704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8507" y="54297"/>
                </a:moveTo>
                <a:lnTo>
                  <a:pt x="0" y="54297"/>
                </a:lnTo>
                <a:lnTo>
                  <a:pt x="0" y="71944"/>
                </a:lnTo>
                <a:lnTo>
                  <a:pt x="18507" y="71944"/>
                </a:lnTo>
                <a:lnTo>
                  <a:pt x="18507" y="54297"/>
                </a:lnTo>
                <a:close/>
              </a:path>
              <a:path w="72389" h="72389">
                <a:moveTo>
                  <a:pt x="53949" y="54297"/>
                </a:moveTo>
                <a:lnTo>
                  <a:pt x="36447" y="54297"/>
                </a:lnTo>
                <a:lnTo>
                  <a:pt x="36447" y="71944"/>
                </a:lnTo>
                <a:lnTo>
                  <a:pt x="53949" y="71944"/>
                </a:lnTo>
                <a:lnTo>
                  <a:pt x="53949" y="54297"/>
                </a:lnTo>
                <a:close/>
              </a:path>
              <a:path w="72389" h="72389">
                <a:moveTo>
                  <a:pt x="36447" y="36447"/>
                </a:moveTo>
                <a:lnTo>
                  <a:pt x="18507" y="36447"/>
                </a:lnTo>
                <a:lnTo>
                  <a:pt x="18507" y="54297"/>
                </a:lnTo>
                <a:lnTo>
                  <a:pt x="36447" y="54297"/>
                </a:lnTo>
                <a:lnTo>
                  <a:pt x="36447" y="36447"/>
                </a:lnTo>
                <a:close/>
              </a:path>
              <a:path w="72389" h="72389">
                <a:moveTo>
                  <a:pt x="71798" y="36447"/>
                </a:moveTo>
                <a:lnTo>
                  <a:pt x="53949" y="36447"/>
                </a:lnTo>
                <a:lnTo>
                  <a:pt x="53949" y="54297"/>
                </a:lnTo>
                <a:lnTo>
                  <a:pt x="71798" y="54297"/>
                </a:lnTo>
                <a:lnTo>
                  <a:pt x="71798" y="36447"/>
                </a:lnTo>
                <a:close/>
              </a:path>
              <a:path w="72389" h="72389">
                <a:moveTo>
                  <a:pt x="18507" y="18928"/>
                </a:moveTo>
                <a:lnTo>
                  <a:pt x="0" y="18928"/>
                </a:lnTo>
                <a:lnTo>
                  <a:pt x="0" y="36447"/>
                </a:lnTo>
                <a:lnTo>
                  <a:pt x="18507" y="36447"/>
                </a:lnTo>
                <a:lnTo>
                  <a:pt x="18507" y="18928"/>
                </a:lnTo>
                <a:close/>
              </a:path>
              <a:path w="72389" h="72389">
                <a:moveTo>
                  <a:pt x="53949" y="18928"/>
                </a:moveTo>
                <a:lnTo>
                  <a:pt x="36447" y="18928"/>
                </a:lnTo>
                <a:lnTo>
                  <a:pt x="36447" y="36447"/>
                </a:lnTo>
                <a:lnTo>
                  <a:pt x="53949" y="36447"/>
                </a:lnTo>
                <a:lnTo>
                  <a:pt x="53949" y="18928"/>
                </a:lnTo>
                <a:close/>
              </a:path>
              <a:path w="72389" h="72389">
                <a:moveTo>
                  <a:pt x="36447" y="0"/>
                </a:moveTo>
                <a:lnTo>
                  <a:pt x="18507" y="0"/>
                </a:lnTo>
                <a:lnTo>
                  <a:pt x="18507" y="18928"/>
                </a:lnTo>
                <a:lnTo>
                  <a:pt x="36447" y="18928"/>
                </a:lnTo>
                <a:lnTo>
                  <a:pt x="36447" y="0"/>
                </a:lnTo>
                <a:close/>
              </a:path>
              <a:path w="72389" h="72389">
                <a:moveTo>
                  <a:pt x="71798" y="0"/>
                </a:moveTo>
                <a:lnTo>
                  <a:pt x="53949" y="0"/>
                </a:lnTo>
                <a:lnTo>
                  <a:pt x="53949" y="18928"/>
                </a:lnTo>
                <a:lnTo>
                  <a:pt x="71798" y="18928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8" name="object 1038"/>
          <p:cNvSpPr/>
          <p:nvPr/>
        </p:nvSpPr>
        <p:spPr>
          <a:xfrm>
            <a:off x="2195986" y="441704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1944" y="71944"/>
                </a:lnTo>
                <a:lnTo>
                  <a:pt x="71944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9" name="object 1039"/>
          <p:cNvSpPr/>
          <p:nvPr/>
        </p:nvSpPr>
        <p:spPr>
          <a:xfrm>
            <a:off x="2195986" y="441704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647" y="54297"/>
                </a:moveTo>
                <a:lnTo>
                  <a:pt x="0" y="54297"/>
                </a:lnTo>
                <a:lnTo>
                  <a:pt x="0" y="71944"/>
                </a:lnTo>
                <a:lnTo>
                  <a:pt x="17647" y="71944"/>
                </a:lnTo>
                <a:lnTo>
                  <a:pt x="17647" y="54297"/>
                </a:lnTo>
                <a:close/>
              </a:path>
              <a:path w="72389" h="72389">
                <a:moveTo>
                  <a:pt x="54077" y="54297"/>
                </a:moveTo>
                <a:lnTo>
                  <a:pt x="35515" y="54297"/>
                </a:lnTo>
                <a:lnTo>
                  <a:pt x="35515" y="71944"/>
                </a:lnTo>
                <a:lnTo>
                  <a:pt x="54077" y="71944"/>
                </a:lnTo>
                <a:lnTo>
                  <a:pt x="54077" y="54297"/>
                </a:lnTo>
                <a:close/>
              </a:path>
              <a:path w="72389" h="72389">
                <a:moveTo>
                  <a:pt x="35515" y="36447"/>
                </a:moveTo>
                <a:lnTo>
                  <a:pt x="17647" y="36447"/>
                </a:lnTo>
                <a:lnTo>
                  <a:pt x="17647" y="54297"/>
                </a:lnTo>
                <a:lnTo>
                  <a:pt x="35515" y="54297"/>
                </a:lnTo>
                <a:lnTo>
                  <a:pt x="35515" y="36447"/>
                </a:lnTo>
                <a:close/>
              </a:path>
              <a:path w="72389" h="72389">
                <a:moveTo>
                  <a:pt x="71944" y="36447"/>
                </a:moveTo>
                <a:lnTo>
                  <a:pt x="54077" y="36447"/>
                </a:lnTo>
                <a:lnTo>
                  <a:pt x="54077" y="54297"/>
                </a:lnTo>
                <a:lnTo>
                  <a:pt x="71944" y="54297"/>
                </a:lnTo>
                <a:lnTo>
                  <a:pt x="71944" y="36447"/>
                </a:lnTo>
                <a:close/>
              </a:path>
              <a:path w="72389" h="72389">
                <a:moveTo>
                  <a:pt x="17647" y="18928"/>
                </a:moveTo>
                <a:lnTo>
                  <a:pt x="0" y="18928"/>
                </a:lnTo>
                <a:lnTo>
                  <a:pt x="0" y="36447"/>
                </a:lnTo>
                <a:lnTo>
                  <a:pt x="17647" y="36447"/>
                </a:lnTo>
                <a:lnTo>
                  <a:pt x="17647" y="18928"/>
                </a:lnTo>
                <a:close/>
              </a:path>
              <a:path w="72389" h="72389">
                <a:moveTo>
                  <a:pt x="54077" y="18928"/>
                </a:moveTo>
                <a:lnTo>
                  <a:pt x="35515" y="18928"/>
                </a:lnTo>
                <a:lnTo>
                  <a:pt x="35515" y="36447"/>
                </a:lnTo>
                <a:lnTo>
                  <a:pt x="54077" y="36447"/>
                </a:lnTo>
                <a:lnTo>
                  <a:pt x="54077" y="18928"/>
                </a:lnTo>
                <a:close/>
              </a:path>
              <a:path w="72389" h="72389">
                <a:moveTo>
                  <a:pt x="35515" y="0"/>
                </a:moveTo>
                <a:lnTo>
                  <a:pt x="17647" y="0"/>
                </a:lnTo>
                <a:lnTo>
                  <a:pt x="17647" y="18928"/>
                </a:lnTo>
                <a:lnTo>
                  <a:pt x="35515" y="18928"/>
                </a:lnTo>
                <a:lnTo>
                  <a:pt x="35515" y="0"/>
                </a:lnTo>
                <a:close/>
              </a:path>
              <a:path w="72389" h="72389">
                <a:moveTo>
                  <a:pt x="71944" y="0"/>
                </a:moveTo>
                <a:lnTo>
                  <a:pt x="54077" y="0"/>
                </a:lnTo>
                <a:lnTo>
                  <a:pt x="54077" y="18928"/>
                </a:lnTo>
                <a:lnTo>
                  <a:pt x="71944" y="18928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0" name="object 1040"/>
          <p:cNvSpPr/>
          <p:nvPr/>
        </p:nvSpPr>
        <p:spPr>
          <a:xfrm>
            <a:off x="2267931" y="441704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944"/>
                </a:moveTo>
                <a:lnTo>
                  <a:pt x="70939" y="71944"/>
                </a:lnTo>
                <a:lnTo>
                  <a:pt x="70939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1" name="object 1041"/>
          <p:cNvSpPr/>
          <p:nvPr/>
        </p:nvSpPr>
        <p:spPr>
          <a:xfrm>
            <a:off x="2267931" y="441704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17849" y="54297"/>
                </a:moveTo>
                <a:lnTo>
                  <a:pt x="0" y="54297"/>
                </a:lnTo>
                <a:lnTo>
                  <a:pt x="0" y="71944"/>
                </a:lnTo>
                <a:lnTo>
                  <a:pt x="17849" y="71944"/>
                </a:lnTo>
                <a:lnTo>
                  <a:pt x="17849" y="54297"/>
                </a:lnTo>
                <a:close/>
              </a:path>
              <a:path w="71119" h="72389">
                <a:moveTo>
                  <a:pt x="53291" y="54297"/>
                </a:moveTo>
                <a:lnTo>
                  <a:pt x="35350" y="54297"/>
                </a:lnTo>
                <a:lnTo>
                  <a:pt x="35350" y="71944"/>
                </a:lnTo>
                <a:lnTo>
                  <a:pt x="53291" y="71944"/>
                </a:lnTo>
                <a:lnTo>
                  <a:pt x="53291" y="54297"/>
                </a:lnTo>
                <a:close/>
              </a:path>
              <a:path w="71119" h="72389">
                <a:moveTo>
                  <a:pt x="35350" y="36447"/>
                </a:moveTo>
                <a:lnTo>
                  <a:pt x="17849" y="36447"/>
                </a:lnTo>
                <a:lnTo>
                  <a:pt x="17849" y="54297"/>
                </a:lnTo>
                <a:lnTo>
                  <a:pt x="35350" y="54297"/>
                </a:lnTo>
                <a:lnTo>
                  <a:pt x="35350" y="36447"/>
                </a:lnTo>
                <a:close/>
              </a:path>
              <a:path w="71119" h="72389">
                <a:moveTo>
                  <a:pt x="70939" y="36447"/>
                </a:moveTo>
                <a:lnTo>
                  <a:pt x="53291" y="36447"/>
                </a:lnTo>
                <a:lnTo>
                  <a:pt x="53291" y="54297"/>
                </a:lnTo>
                <a:lnTo>
                  <a:pt x="70939" y="54297"/>
                </a:lnTo>
                <a:lnTo>
                  <a:pt x="70939" y="36447"/>
                </a:lnTo>
                <a:close/>
              </a:path>
              <a:path w="71119" h="72389">
                <a:moveTo>
                  <a:pt x="17849" y="18928"/>
                </a:moveTo>
                <a:lnTo>
                  <a:pt x="0" y="18928"/>
                </a:lnTo>
                <a:lnTo>
                  <a:pt x="0" y="36447"/>
                </a:lnTo>
                <a:lnTo>
                  <a:pt x="17849" y="36447"/>
                </a:lnTo>
                <a:lnTo>
                  <a:pt x="17849" y="18928"/>
                </a:lnTo>
                <a:close/>
              </a:path>
              <a:path w="71119" h="72389">
                <a:moveTo>
                  <a:pt x="53291" y="18928"/>
                </a:moveTo>
                <a:lnTo>
                  <a:pt x="35350" y="18928"/>
                </a:lnTo>
                <a:lnTo>
                  <a:pt x="35350" y="36447"/>
                </a:lnTo>
                <a:lnTo>
                  <a:pt x="53291" y="36447"/>
                </a:lnTo>
                <a:lnTo>
                  <a:pt x="53291" y="18928"/>
                </a:lnTo>
                <a:close/>
              </a:path>
              <a:path w="71119" h="72389">
                <a:moveTo>
                  <a:pt x="35350" y="0"/>
                </a:moveTo>
                <a:lnTo>
                  <a:pt x="17849" y="0"/>
                </a:lnTo>
                <a:lnTo>
                  <a:pt x="17849" y="18928"/>
                </a:lnTo>
                <a:lnTo>
                  <a:pt x="35350" y="18928"/>
                </a:lnTo>
                <a:lnTo>
                  <a:pt x="35350" y="0"/>
                </a:lnTo>
                <a:close/>
              </a:path>
              <a:path w="71119" h="72389">
                <a:moveTo>
                  <a:pt x="70939" y="0"/>
                </a:moveTo>
                <a:lnTo>
                  <a:pt x="53291" y="0"/>
                </a:lnTo>
                <a:lnTo>
                  <a:pt x="53291" y="18928"/>
                </a:lnTo>
                <a:lnTo>
                  <a:pt x="70939" y="18928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2" name="object 1042"/>
          <p:cNvSpPr/>
          <p:nvPr/>
        </p:nvSpPr>
        <p:spPr>
          <a:xfrm>
            <a:off x="1981102" y="4346179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866"/>
                </a:moveTo>
                <a:lnTo>
                  <a:pt x="71871" y="70866"/>
                </a:lnTo>
                <a:lnTo>
                  <a:pt x="71871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3" name="object 1043"/>
          <p:cNvSpPr/>
          <p:nvPr/>
        </p:nvSpPr>
        <p:spPr>
          <a:xfrm>
            <a:off x="1981102" y="4346179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867" y="53364"/>
                </a:moveTo>
                <a:lnTo>
                  <a:pt x="0" y="53364"/>
                </a:lnTo>
                <a:lnTo>
                  <a:pt x="0" y="70866"/>
                </a:lnTo>
                <a:lnTo>
                  <a:pt x="17867" y="70866"/>
                </a:lnTo>
                <a:lnTo>
                  <a:pt x="17867" y="53364"/>
                </a:lnTo>
                <a:close/>
              </a:path>
              <a:path w="72389" h="71120">
                <a:moveTo>
                  <a:pt x="54223" y="53364"/>
                </a:moveTo>
                <a:lnTo>
                  <a:pt x="35442" y="53364"/>
                </a:lnTo>
                <a:lnTo>
                  <a:pt x="35442" y="70866"/>
                </a:lnTo>
                <a:lnTo>
                  <a:pt x="54223" y="70866"/>
                </a:lnTo>
                <a:lnTo>
                  <a:pt x="54223" y="53364"/>
                </a:lnTo>
                <a:close/>
              </a:path>
              <a:path w="72389" h="71120">
                <a:moveTo>
                  <a:pt x="35442" y="35515"/>
                </a:moveTo>
                <a:lnTo>
                  <a:pt x="17867" y="35515"/>
                </a:lnTo>
                <a:lnTo>
                  <a:pt x="17867" y="53364"/>
                </a:lnTo>
                <a:lnTo>
                  <a:pt x="35442" y="53364"/>
                </a:lnTo>
                <a:lnTo>
                  <a:pt x="35442" y="35515"/>
                </a:lnTo>
                <a:close/>
              </a:path>
              <a:path w="72389" h="71120">
                <a:moveTo>
                  <a:pt x="71871" y="35515"/>
                </a:moveTo>
                <a:lnTo>
                  <a:pt x="54223" y="35515"/>
                </a:lnTo>
                <a:lnTo>
                  <a:pt x="54223" y="53364"/>
                </a:lnTo>
                <a:lnTo>
                  <a:pt x="71871" y="53364"/>
                </a:lnTo>
                <a:lnTo>
                  <a:pt x="71871" y="35515"/>
                </a:lnTo>
                <a:close/>
              </a:path>
              <a:path w="72389" h="71120">
                <a:moveTo>
                  <a:pt x="17867" y="17867"/>
                </a:moveTo>
                <a:lnTo>
                  <a:pt x="0" y="17867"/>
                </a:lnTo>
                <a:lnTo>
                  <a:pt x="0" y="35515"/>
                </a:lnTo>
                <a:lnTo>
                  <a:pt x="17867" y="35515"/>
                </a:lnTo>
                <a:lnTo>
                  <a:pt x="17867" y="17867"/>
                </a:lnTo>
                <a:close/>
              </a:path>
              <a:path w="72389" h="71120">
                <a:moveTo>
                  <a:pt x="54223" y="17867"/>
                </a:moveTo>
                <a:lnTo>
                  <a:pt x="35442" y="17867"/>
                </a:lnTo>
                <a:lnTo>
                  <a:pt x="35442" y="35515"/>
                </a:lnTo>
                <a:lnTo>
                  <a:pt x="54223" y="35515"/>
                </a:lnTo>
                <a:lnTo>
                  <a:pt x="54223" y="17867"/>
                </a:lnTo>
                <a:close/>
              </a:path>
              <a:path w="72389" h="71120">
                <a:moveTo>
                  <a:pt x="35442" y="0"/>
                </a:moveTo>
                <a:lnTo>
                  <a:pt x="17867" y="0"/>
                </a:lnTo>
                <a:lnTo>
                  <a:pt x="17867" y="17867"/>
                </a:lnTo>
                <a:lnTo>
                  <a:pt x="35442" y="17867"/>
                </a:lnTo>
                <a:lnTo>
                  <a:pt x="35442" y="0"/>
                </a:lnTo>
                <a:close/>
              </a:path>
              <a:path w="72389" h="71120">
                <a:moveTo>
                  <a:pt x="71871" y="0"/>
                </a:moveTo>
                <a:lnTo>
                  <a:pt x="54223" y="0"/>
                </a:lnTo>
                <a:lnTo>
                  <a:pt x="54223" y="17867"/>
                </a:lnTo>
                <a:lnTo>
                  <a:pt x="71871" y="17867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4" name="object 1044"/>
          <p:cNvSpPr/>
          <p:nvPr/>
        </p:nvSpPr>
        <p:spPr>
          <a:xfrm>
            <a:off x="2052974" y="4346179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0" y="70866"/>
                </a:moveTo>
                <a:lnTo>
                  <a:pt x="71213" y="70866"/>
                </a:lnTo>
                <a:lnTo>
                  <a:pt x="71213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5" name="object 1045"/>
          <p:cNvSpPr/>
          <p:nvPr/>
        </p:nvSpPr>
        <p:spPr>
          <a:xfrm>
            <a:off x="2052974" y="4346179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17849" y="53364"/>
                </a:moveTo>
                <a:lnTo>
                  <a:pt x="0" y="53364"/>
                </a:lnTo>
                <a:lnTo>
                  <a:pt x="0" y="70866"/>
                </a:lnTo>
                <a:lnTo>
                  <a:pt x="17849" y="70866"/>
                </a:lnTo>
                <a:lnTo>
                  <a:pt x="17849" y="53364"/>
                </a:lnTo>
                <a:close/>
              </a:path>
              <a:path w="71755" h="71120">
                <a:moveTo>
                  <a:pt x="53291" y="53364"/>
                </a:moveTo>
                <a:lnTo>
                  <a:pt x="35423" y="53364"/>
                </a:lnTo>
                <a:lnTo>
                  <a:pt x="35423" y="70866"/>
                </a:lnTo>
                <a:lnTo>
                  <a:pt x="53291" y="70866"/>
                </a:lnTo>
                <a:lnTo>
                  <a:pt x="53291" y="53364"/>
                </a:lnTo>
                <a:close/>
              </a:path>
              <a:path w="71755" h="71120">
                <a:moveTo>
                  <a:pt x="35423" y="35515"/>
                </a:moveTo>
                <a:lnTo>
                  <a:pt x="17849" y="35515"/>
                </a:lnTo>
                <a:lnTo>
                  <a:pt x="17849" y="53364"/>
                </a:lnTo>
                <a:lnTo>
                  <a:pt x="35423" y="53364"/>
                </a:lnTo>
                <a:lnTo>
                  <a:pt x="35423" y="35515"/>
                </a:lnTo>
                <a:close/>
              </a:path>
              <a:path w="71755" h="71120">
                <a:moveTo>
                  <a:pt x="71213" y="35515"/>
                </a:moveTo>
                <a:lnTo>
                  <a:pt x="53291" y="35515"/>
                </a:lnTo>
                <a:lnTo>
                  <a:pt x="53291" y="53364"/>
                </a:lnTo>
                <a:lnTo>
                  <a:pt x="71213" y="53364"/>
                </a:lnTo>
                <a:lnTo>
                  <a:pt x="71213" y="35515"/>
                </a:lnTo>
                <a:close/>
              </a:path>
              <a:path w="71755" h="71120">
                <a:moveTo>
                  <a:pt x="17849" y="17867"/>
                </a:moveTo>
                <a:lnTo>
                  <a:pt x="0" y="17867"/>
                </a:lnTo>
                <a:lnTo>
                  <a:pt x="0" y="35515"/>
                </a:lnTo>
                <a:lnTo>
                  <a:pt x="17849" y="35515"/>
                </a:lnTo>
                <a:lnTo>
                  <a:pt x="17849" y="17867"/>
                </a:lnTo>
                <a:close/>
              </a:path>
              <a:path w="71755" h="71120">
                <a:moveTo>
                  <a:pt x="53291" y="17867"/>
                </a:moveTo>
                <a:lnTo>
                  <a:pt x="35423" y="17867"/>
                </a:lnTo>
                <a:lnTo>
                  <a:pt x="35423" y="35515"/>
                </a:lnTo>
                <a:lnTo>
                  <a:pt x="53291" y="35515"/>
                </a:lnTo>
                <a:lnTo>
                  <a:pt x="53291" y="17867"/>
                </a:lnTo>
                <a:close/>
              </a:path>
              <a:path w="71755" h="71120">
                <a:moveTo>
                  <a:pt x="35423" y="0"/>
                </a:moveTo>
                <a:lnTo>
                  <a:pt x="17849" y="0"/>
                </a:lnTo>
                <a:lnTo>
                  <a:pt x="17849" y="17867"/>
                </a:lnTo>
                <a:lnTo>
                  <a:pt x="35423" y="17867"/>
                </a:lnTo>
                <a:lnTo>
                  <a:pt x="35423" y="0"/>
                </a:lnTo>
                <a:close/>
              </a:path>
              <a:path w="71755" h="71120">
                <a:moveTo>
                  <a:pt x="71213" y="0"/>
                </a:moveTo>
                <a:lnTo>
                  <a:pt x="53291" y="0"/>
                </a:lnTo>
                <a:lnTo>
                  <a:pt x="53291" y="17867"/>
                </a:lnTo>
                <a:lnTo>
                  <a:pt x="71213" y="17867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6" name="object 1046"/>
          <p:cNvSpPr/>
          <p:nvPr/>
        </p:nvSpPr>
        <p:spPr>
          <a:xfrm>
            <a:off x="2124187" y="4346179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866"/>
                </a:moveTo>
                <a:lnTo>
                  <a:pt x="71798" y="70866"/>
                </a:lnTo>
                <a:lnTo>
                  <a:pt x="71798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7" name="object 1047"/>
          <p:cNvSpPr/>
          <p:nvPr/>
        </p:nvSpPr>
        <p:spPr>
          <a:xfrm>
            <a:off x="2124187" y="4346179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8507" y="53364"/>
                </a:moveTo>
                <a:lnTo>
                  <a:pt x="0" y="53364"/>
                </a:lnTo>
                <a:lnTo>
                  <a:pt x="0" y="70866"/>
                </a:lnTo>
                <a:lnTo>
                  <a:pt x="18507" y="70866"/>
                </a:lnTo>
                <a:lnTo>
                  <a:pt x="18507" y="53364"/>
                </a:lnTo>
                <a:close/>
              </a:path>
              <a:path w="72389" h="71120">
                <a:moveTo>
                  <a:pt x="53949" y="53364"/>
                </a:moveTo>
                <a:lnTo>
                  <a:pt x="36447" y="53364"/>
                </a:lnTo>
                <a:lnTo>
                  <a:pt x="36447" y="70866"/>
                </a:lnTo>
                <a:lnTo>
                  <a:pt x="53949" y="70866"/>
                </a:lnTo>
                <a:lnTo>
                  <a:pt x="53949" y="53364"/>
                </a:lnTo>
                <a:close/>
              </a:path>
              <a:path w="72389" h="71120">
                <a:moveTo>
                  <a:pt x="36447" y="35515"/>
                </a:moveTo>
                <a:lnTo>
                  <a:pt x="18507" y="35515"/>
                </a:lnTo>
                <a:lnTo>
                  <a:pt x="18507" y="53364"/>
                </a:lnTo>
                <a:lnTo>
                  <a:pt x="36447" y="53364"/>
                </a:lnTo>
                <a:lnTo>
                  <a:pt x="36447" y="35515"/>
                </a:lnTo>
                <a:close/>
              </a:path>
              <a:path w="72389" h="71120">
                <a:moveTo>
                  <a:pt x="71798" y="35515"/>
                </a:moveTo>
                <a:lnTo>
                  <a:pt x="53949" y="35515"/>
                </a:lnTo>
                <a:lnTo>
                  <a:pt x="53949" y="53364"/>
                </a:lnTo>
                <a:lnTo>
                  <a:pt x="71798" y="53364"/>
                </a:lnTo>
                <a:lnTo>
                  <a:pt x="71798" y="35515"/>
                </a:lnTo>
                <a:close/>
              </a:path>
              <a:path w="72389" h="71120">
                <a:moveTo>
                  <a:pt x="18507" y="17867"/>
                </a:moveTo>
                <a:lnTo>
                  <a:pt x="0" y="17867"/>
                </a:lnTo>
                <a:lnTo>
                  <a:pt x="0" y="35515"/>
                </a:lnTo>
                <a:lnTo>
                  <a:pt x="18507" y="35515"/>
                </a:lnTo>
                <a:lnTo>
                  <a:pt x="18507" y="17867"/>
                </a:lnTo>
                <a:close/>
              </a:path>
              <a:path w="72389" h="71120">
                <a:moveTo>
                  <a:pt x="53949" y="17867"/>
                </a:moveTo>
                <a:lnTo>
                  <a:pt x="36447" y="17867"/>
                </a:lnTo>
                <a:lnTo>
                  <a:pt x="36447" y="35515"/>
                </a:lnTo>
                <a:lnTo>
                  <a:pt x="53949" y="35515"/>
                </a:lnTo>
                <a:lnTo>
                  <a:pt x="53949" y="17867"/>
                </a:lnTo>
                <a:close/>
              </a:path>
              <a:path w="72389" h="71120">
                <a:moveTo>
                  <a:pt x="36447" y="0"/>
                </a:moveTo>
                <a:lnTo>
                  <a:pt x="18507" y="0"/>
                </a:lnTo>
                <a:lnTo>
                  <a:pt x="18507" y="17867"/>
                </a:lnTo>
                <a:lnTo>
                  <a:pt x="36447" y="17867"/>
                </a:lnTo>
                <a:lnTo>
                  <a:pt x="36447" y="0"/>
                </a:lnTo>
                <a:close/>
              </a:path>
              <a:path w="72389" h="71120">
                <a:moveTo>
                  <a:pt x="71798" y="0"/>
                </a:moveTo>
                <a:lnTo>
                  <a:pt x="53949" y="0"/>
                </a:lnTo>
                <a:lnTo>
                  <a:pt x="53949" y="17867"/>
                </a:lnTo>
                <a:lnTo>
                  <a:pt x="71798" y="17867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8" name="object 1048"/>
          <p:cNvSpPr/>
          <p:nvPr/>
        </p:nvSpPr>
        <p:spPr>
          <a:xfrm>
            <a:off x="2195986" y="4346179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866"/>
                </a:moveTo>
                <a:lnTo>
                  <a:pt x="71944" y="70866"/>
                </a:lnTo>
                <a:lnTo>
                  <a:pt x="71944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9" name="object 1049"/>
          <p:cNvSpPr/>
          <p:nvPr/>
        </p:nvSpPr>
        <p:spPr>
          <a:xfrm>
            <a:off x="2195986" y="4346179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647" y="53364"/>
                </a:moveTo>
                <a:lnTo>
                  <a:pt x="0" y="53364"/>
                </a:lnTo>
                <a:lnTo>
                  <a:pt x="0" y="70866"/>
                </a:lnTo>
                <a:lnTo>
                  <a:pt x="17647" y="70866"/>
                </a:lnTo>
                <a:lnTo>
                  <a:pt x="17647" y="53364"/>
                </a:lnTo>
                <a:close/>
              </a:path>
              <a:path w="72389" h="71120">
                <a:moveTo>
                  <a:pt x="54077" y="53364"/>
                </a:moveTo>
                <a:lnTo>
                  <a:pt x="35515" y="53364"/>
                </a:lnTo>
                <a:lnTo>
                  <a:pt x="35515" y="70866"/>
                </a:lnTo>
                <a:lnTo>
                  <a:pt x="54077" y="70866"/>
                </a:lnTo>
                <a:lnTo>
                  <a:pt x="54077" y="53364"/>
                </a:lnTo>
                <a:close/>
              </a:path>
              <a:path w="72389" h="71120">
                <a:moveTo>
                  <a:pt x="35515" y="35515"/>
                </a:moveTo>
                <a:lnTo>
                  <a:pt x="17647" y="35515"/>
                </a:lnTo>
                <a:lnTo>
                  <a:pt x="17647" y="53364"/>
                </a:lnTo>
                <a:lnTo>
                  <a:pt x="35515" y="53364"/>
                </a:lnTo>
                <a:lnTo>
                  <a:pt x="35515" y="35515"/>
                </a:lnTo>
                <a:close/>
              </a:path>
              <a:path w="72389" h="71120">
                <a:moveTo>
                  <a:pt x="71944" y="35515"/>
                </a:moveTo>
                <a:lnTo>
                  <a:pt x="54077" y="35515"/>
                </a:lnTo>
                <a:lnTo>
                  <a:pt x="54077" y="53364"/>
                </a:lnTo>
                <a:lnTo>
                  <a:pt x="71944" y="53364"/>
                </a:lnTo>
                <a:lnTo>
                  <a:pt x="71944" y="35515"/>
                </a:lnTo>
                <a:close/>
              </a:path>
              <a:path w="72389" h="71120">
                <a:moveTo>
                  <a:pt x="17647" y="17867"/>
                </a:moveTo>
                <a:lnTo>
                  <a:pt x="0" y="17867"/>
                </a:lnTo>
                <a:lnTo>
                  <a:pt x="0" y="35515"/>
                </a:lnTo>
                <a:lnTo>
                  <a:pt x="17647" y="35515"/>
                </a:lnTo>
                <a:lnTo>
                  <a:pt x="17647" y="17867"/>
                </a:lnTo>
                <a:close/>
              </a:path>
              <a:path w="72389" h="71120">
                <a:moveTo>
                  <a:pt x="54077" y="17867"/>
                </a:moveTo>
                <a:lnTo>
                  <a:pt x="35515" y="17867"/>
                </a:lnTo>
                <a:lnTo>
                  <a:pt x="35515" y="35515"/>
                </a:lnTo>
                <a:lnTo>
                  <a:pt x="54077" y="35515"/>
                </a:lnTo>
                <a:lnTo>
                  <a:pt x="54077" y="17867"/>
                </a:lnTo>
                <a:close/>
              </a:path>
              <a:path w="72389" h="71120">
                <a:moveTo>
                  <a:pt x="35515" y="0"/>
                </a:moveTo>
                <a:lnTo>
                  <a:pt x="17647" y="0"/>
                </a:lnTo>
                <a:lnTo>
                  <a:pt x="17647" y="17867"/>
                </a:lnTo>
                <a:lnTo>
                  <a:pt x="35515" y="17867"/>
                </a:lnTo>
                <a:lnTo>
                  <a:pt x="35515" y="0"/>
                </a:lnTo>
                <a:close/>
              </a:path>
              <a:path w="72389" h="71120">
                <a:moveTo>
                  <a:pt x="71944" y="0"/>
                </a:moveTo>
                <a:lnTo>
                  <a:pt x="54077" y="0"/>
                </a:lnTo>
                <a:lnTo>
                  <a:pt x="54077" y="17867"/>
                </a:lnTo>
                <a:lnTo>
                  <a:pt x="71944" y="17867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0" name="object 1050"/>
          <p:cNvSpPr/>
          <p:nvPr/>
        </p:nvSpPr>
        <p:spPr>
          <a:xfrm>
            <a:off x="2267931" y="4346179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866"/>
                </a:moveTo>
                <a:lnTo>
                  <a:pt x="70939" y="70866"/>
                </a:lnTo>
                <a:lnTo>
                  <a:pt x="70939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1" name="object 1051"/>
          <p:cNvSpPr/>
          <p:nvPr/>
        </p:nvSpPr>
        <p:spPr>
          <a:xfrm>
            <a:off x="2267931" y="4346179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17849" y="53364"/>
                </a:moveTo>
                <a:lnTo>
                  <a:pt x="0" y="53364"/>
                </a:lnTo>
                <a:lnTo>
                  <a:pt x="0" y="70866"/>
                </a:lnTo>
                <a:lnTo>
                  <a:pt x="17849" y="70866"/>
                </a:lnTo>
                <a:lnTo>
                  <a:pt x="17849" y="53364"/>
                </a:lnTo>
                <a:close/>
              </a:path>
              <a:path w="71119" h="71120">
                <a:moveTo>
                  <a:pt x="53291" y="53364"/>
                </a:moveTo>
                <a:lnTo>
                  <a:pt x="35350" y="53364"/>
                </a:lnTo>
                <a:lnTo>
                  <a:pt x="35350" y="70866"/>
                </a:lnTo>
                <a:lnTo>
                  <a:pt x="53291" y="70866"/>
                </a:lnTo>
                <a:lnTo>
                  <a:pt x="53291" y="53364"/>
                </a:lnTo>
                <a:close/>
              </a:path>
              <a:path w="71119" h="71120">
                <a:moveTo>
                  <a:pt x="35350" y="35515"/>
                </a:moveTo>
                <a:lnTo>
                  <a:pt x="17849" y="35515"/>
                </a:lnTo>
                <a:lnTo>
                  <a:pt x="17849" y="53364"/>
                </a:lnTo>
                <a:lnTo>
                  <a:pt x="35350" y="53364"/>
                </a:lnTo>
                <a:lnTo>
                  <a:pt x="35350" y="35515"/>
                </a:lnTo>
                <a:close/>
              </a:path>
              <a:path w="71119" h="71120">
                <a:moveTo>
                  <a:pt x="70939" y="35515"/>
                </a:moveTo>
                <a:lnTo>
                  <a:pt x="53291" y="35515"/>
                </a:lnTo>
                <a:lnTo>
                  <a:pt x="53291" y="53364"/>
                </a:lnTo>
                <a:lnTo>
                  <a:pt x="70939" y="53364"/>
                </a:lnTo>
                <a:lnTo>
                  <a:pt x="70939" y="35515"/>
                </a:lnTo>
                <a:close/>
              </a:path>
              <a:path w="71119" h="71120">
                <a:moveTo>
                  <a:pt x="17849" y="17867"/>
                </a:moveTo>
                <a:lnTo>
                  <a:pt x="0" y="17867"/>
                </a:lnTo>
                <a:lnTo>
                  <a:pt x="0" y="35515"/>
                </a:lnTo>
                <a:lnTo>
                  <a:pt x="17849" y="35515"/>
                </a:lnTo>
                <a:lnTo>
                  <a:pt x="17849" y="17867"/>
                </a:lnTo>
                <a:close/>
              </a:path>
              <a:path w="71119" h="71120">
                <a:moveTo>
                  <a:pt x="53291" y="17867"/>
                </a:moveTo>
                <a:lnTo>
                  <a:pt x="35350" y="17867"/>
                </a:lnTo>
                <a:lnTo>
                  <a:pt x="35350" y="35515"/>
                </a:lnTo>
                <a:lnTo>
                  <a:pt x="53291" y="35515"/>
                </a:lnTo>
                <a:lnTo>
                  <a:pt x="53291" y="17867"/>
                </a:lnTo>
                <a:close/>
              </a:path>
              <a:path w="71119" h="71120">
                <a:moveTo>
                  <a:pt x="35350" y="0"/>
                </a:moveTo>
                <a:lnTo>
                  <a:pt x="17849" y="0"/>
                </a:lnTo>
                <a:lnTo>
                  <a:pt x="17849" y="17867"/>
                </a:lnTo>
                <a:lnTo>
                  <a:pt x="35350" y="17867"/>
                </a:lnTo>
                <a:lnTo>
                  <a:pt x="35350" y="0"/>
                </a:lnTo>
                <a:close/>
              </a:path>
              <a:path w="71119" h="71120">
                <a:moveTo>
                  <a:pt x="70939" y="0"/>
                </a:moveTo>
                <a:lnTo>
                  <a:pt x="53291" y="0"/>
                </a:lnTo>
                <a:lnTo>
                  <a:pt x="53291" y="17867"/>
                </a:lnTo>
                <a:lnTo>
                  <a:pt x="70939" y="17867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2" name="object 1052"/>
          <p:cNvSpPr/>
          <p:nvPr/>
        </p:nvSpPr>
        <p:spPr>
          <a:xfrm>
            <a:off x="1981102" y="427439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80"/>
                </a:moveTo>
                <a:lnTo>
                  <a:pt x="71871" y="71780"/>
                </a:lnTo>
                <a:lnTo>
                  <a:pt x="71871" y="0"/>
                </a:lnTo>
                <a:lnTo>
                  <a:pt x="0" y="0"/>
                </a:lnTo>
                <a:lnTo>
                  <a:pt x="0" y="71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3" name="object 1053"/>
          <p:cNvSpPr/>
          <p:nvPr/>
        </p:nvSpPr>
        <p:spPr>
          <a:xfrm>
            <a:off x="1981102" y="427439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867" y="54278"/>
                </a:moveTo>
                <a:lnTo>
                  <a:pt x="0" y="54278"/>
                </a:lnTo>
                <a:lnTo>
                  <a:pt x="0" y="71780"/>
                </a:lnTo>
                <a:lnTo>
                  <a:pt x="17867" y="71780"/>
                </a:lnTo>
                <a:lnTo>
                  <a:pt x="17867" y="54278"/>
                </a:lnTo>
                <a:close/>
              </a:path>
              <a:path w="72389" h="72389">
                <a:moveTo>
                  <a:pt x="54223" y="54278"/>
                </a:moveTo>
                <a:lnTo>
                  <a:pt x="35442" y="54278"/>
                </a:lnTo>
                <a:lnTo>
                  <a:pt x="35442" y="71780"/>
                </a:lnTo>
                <a:lnTo>
                  <a:pt x="54223" y="71780"/>
                </a:lnTo>
                <a:lnTo>
                  <a:pt x="54223" y="54278"/>
                </a:lnTo>
                <a:close/>
              </a:path>
              <a:path w="72389" h="72389">
                <a:moveTo>
                  <a:pt x="35442" y="35350"/>
                </a:moveTo>
                <a:lnTo>
                  <a:pt x="17867" y="35350"/>
                </a:lnTo>
                <a:lnTo>
                  <a:pt x="17867" y="54278"/>
                </a:lnTo>
                <a:lnTo>
                  <a:pt x="35442" y="54278"/>
                </a:lnTo>
                <a:lnTo>
                  <a:pt x="35442" y="35350"/>
                </a:lnTo>
                <a:close/>
              </a:path>
              <a:path w="72389" h="72389">
                <a:moveTo>
                  <a:pt x="71871" y="35350"/>
                </a:moveTo>
                <a:lnTo>
                  <a:pt x="54223" y="35350"/>
                </a:lnTo>
                <a:lnTo>
                  <a:pt x="54223" y="54278"/>
                </a:lnTo>
                <a:lnTo>
                  <a:pt x="71871" y="54278"/>
                </a:lnTo>
                <a:lnTo>
                  <a:pt x="71871" y="35350"/>
                </a:lnTo>
                <a:close/>
              </a:path>
              <a:path w="72389" h="72389">
                <a:moveTo>
                  <a:pt x="17867" y="17501"/>
                </a:moveTo>
                <a:lnTo>
                  <a:pt x="0" y="17501"/>
                </a:lnTo>
                <a:lnTo>
                  <a:pt x="0" y="35350"/>
                </a:lnTo>
                <a:lnTo>
                  <a:pt x="17867" y="35350"/>
                </a:lnTo>
                <a:lnTo>
                  <a:pt x="17867" y="17501"/>
                </a:lnTo>
                <a:close/>
              </a:path>
              <a:path w="72389" h="72389">
                <a:moveTo>
                  <a:pt x="54223" y="17501"/>
                </a:moveTo>
                <a:lnTo>
                  <a:pt x="35442" y="17501"/>
                </a:lnTo>
                <a:lnTo>
                  <a:pt x="35442" y="35350"/>
                </a:lnTo>
                <a:lnTo>
                  <a:pt x="54223" y="35350"/>
                </a:lnTo>
                <a:lnTo>
                  <a:pt x="54223" y="17501"/>
                </a:lnTo>
                <a:close/>
              </a:path>
              <a:path w="72389" h="72389">
                <a:moveTo>
                  <a:pt x="35442" y="0"/>
                </a:moveTo>
                <a:lnTo>
                  <a:pt x="17867" y="0"/>
                </a:lnTo>
                <a:lnTo>
                  <a:pt x="17867" y="17501"/>
                </a:lnTo>
                <a:lnTo>
                  <a:pt x="35442" y="17501"/>
                </a:lnTo>
                <a:lnTo>
                  <a:pt x="35442" y="0"/>
                </a:lnTo>
                <a:close/>
              </a:path>
              <a:path w="72389" h="72389">
                <a:moveTo>
                  <a:pt x="71871" y="0"/>
                </a:moveTo>
                <a:lnTo>
                  <a:pt x="54223" y="0"/>
                </a:lnTo>
                <a:lnTo>
                  <a:pt x="54223" y="17501"/>
                </a:lnTo>
                <a:lnTo>
                  <a:pt x="71871" y="17501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4" name="object 1054"/>
          <p:cNvSpPr/>
          <p:nvPr/>
        </p:nvSpPr>
        <p:spPr>
          <a:xfrm>
            <a:off x="2052974" y="4274399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0" y="71780"/>
                </a:moveTo>
                <a:lnTo>
                  <a:pt x="71213" y="71780"/>
                </a:lnTo>
                <a:lnTo>
                  <a:pt x="71213" y="0"/>
                </a:lnTo>
                <a:lnTo>
                  <a:pt x="0" y="0"/>
                </a:lnTo>
                <a:lnTo>
                  <a:pt x="0" y="71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5" name="object 1055"/>
          <p:cNvSpPr/>
          <p:nvPr/>
        </p:nvSpPr>
        <p:spPr>
          <a:xfrm>
            <a:off x="2052974" y="4274399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17849" y="54278"/>
                </a:moveTo>
                <a:lnTo>
                  <a:pt x="0" y="54278"/>
                </a:lnTo>
                <a:lnTo>
                  <a:pt x="0" y="71780"/>
                </a:lnTo>
                <a:lnTo>
                  <a:pt x="17849" y="71780"/>
                </a:lnTo>
                <a:lnTo>
                  <a:pt x="17849" y="54278"/>
                </a:lnTo>
                <a:close/>
              </a:path>
              <a:path w="71755" h="72389">
                <a:moveTo>
                  <a:pt x="53291" y="54278"/>
                </a:moveTo>
                <a:lnTo>
                  <a:pt x="35423" y="54278"/>
                </a:lnTo>
                <a:lnTo>
                  <a:pt x="35423" y="71780"/>
                </a:lnTo>
                <a:lnTo>
                  <a:pt x="53291" y="71780"/>
                </a:lnTo>
                <a:lnTo>
                  <a:pt x="53291" y="54278"/>
                </a:lnTo>
                <a:close/>
              </a:path>
              <a:path w="71755" h="72389">
                <a:moveTo>
                  <a:pt x="35423" y="35350"/>
                </a:moveTo>
                <a:lnTo>
                  <a:pt x="17849" y="35350"/>
                </a:lnTo>
                <a:lnTo>
                  <a:pt x="17849" y="54278"/>
                </a:lnTo>
                <a:lnTo>
                  <a:pt x="35423" y="54278"/>
                </a:lnTo>
                <a:lnTo>
                  <a:pt x="35423" y="35350"/>
                </a:lnTo>
                <a:close/>
              </a:path>
              <a:path w="71755" h="72389">
                <a:moveTo>
                  <a:pt x="71213" y="35350"/>
                </a:moveTo>
                <a:lnTo>
                  <a:pt x="53291" y="35350"/>
                </a:lnTo>
                <a:lnTo>
                  <a:pt x="53291" y="54278"/>
                </a:lnTo>
                <a:lnTo>
                  <a:pt x="71213" y="54278"/>
                </a:lnTo>
                <a:lnTo>
                  <a:pt x="71213" y="35350"/>
                </a:lnTo>
                <a:close/>
              </a:path>
              <a:path w="71755" h="72389">
                <a:moveTo>
                  <a:pt x="17849" y="17501"/>
                </a:moveTo>
                <a:lnTo>
                  <a:pt x="0" y="17501"/>
                </a:lnTo>
                <a:lnTo>
                  <a:pt x="0" y="35350"/>
                </a:lnTo>
                <a:lnTo>
                  <a:pt x="17849" y="35350"/>
                </a:lnTo>
                <a:lnTo>
                  <a:pt x="17849" y="17501"/>
                </a:lnTo>
                <a:close/>
              </a:path>
              <a:path w="71755" h="72389">
                <a:moveTo>
                  <a:pt x="53291" y="17501"/>
                </a:moveTo>
                <a:lnTo>
                  <a:pt x="35423" y="17501"/>
                </a:lnTo>
                <a:lnTo>
                  <a:pt x="35423" y="35350"/>
                </a:lnTo>
                <a:lnTo>
                  <a:pt x="53291" y="35350"/>
                </a:lnTo>
                <a:lnTo>
                  <a:pt x="53291" y="17501"/>
                </a:lnTo>
                <a:close/>
              </a:path>
              <a:path w="71755" h="72389">
                <a:moveTo>
                  <a:pt x="35423" y="0"/>
                </a:moveTo>
                <a:lnTo>
                  <a:pt x="17849" y="0"/>
                </a:lnTo>
                <a:lnTo>
                  <a:pt x="17849" y="17501"/>
                </a:lnTo>
                <a:lnTo>
                  <a:pt x="35423" y="17501"/>
                </a:lnTo>
                <a:lnTo>
                  <a:pt x="35423" y="0"/>
                </a:lnTo>
                <a:close/>
              </a:path>
              <a:path w="71755" h="72389">
                <a:moveTo>
                  <a:pt x="71213" y="0"/>
                </a:moveTo>
                <a:lnTo>
                  <a:pt x="53291" y="0"/>
                </a:lnTo>
                <a:lnTo>
                  <a:pt x="53291" y="17501"/>
                </a:lnTo>
                <a:lnTo>
                  <a:pt x="71213" y="17501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6" name="object 1056"/>
          <p:cNvSpPr/>
          <p:nvPr/>
        </p:nvSpPr>
        <p:spPr>
          <a:xfrm>
            <a:off x="2124187" y="427439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80"/>
                </a:moveTo>
                <a:lnTo>
                  <a:pt x="71798" y="71780"/>
                </a:lnTo>
                <a:lnTo>
                  <a:pt x="71798" y="0"/>
                </a:lnTo>
                <a:lnTo>
                  <a:pt x="0" y="0"/>
                </a:lnTo>
                <a:lnTo>
                  <a:pt x="0" y="71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7" name="object 1057"/>
          <p:cNvSpPr/>
          <p:nvPr/>
        </p:nvSpPr>
        <p:spPr>
          <a:xfrm>
            <a:off x="2124187" y="427439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8507" y="54278"/>
                </a:moveTo>
                <a:lnTo>
                  <a:pt x="0" y="54278"/>
                </a:lnTo>
                <a:lnTo>
                  <a:pt x="0" y="71780"/>
                </a:lnTo>
                <a:lnTo>
                  <a:pt x="18507" y="71780"/>
                </a:lnTo>
                <a:lnTo>
                  <a:pt x="18507" y="54278"/>
                </a:lnTo>
                <a:close/>
              </a:path>
              <a:path w="72389" h="72389">
                <a:moveTo>
                  <a:pt x="53949" y="54278"/>
                </a:moveTo>
                <a:lnTo>
                  <a:pt x="36447" y="54278"/>
                </a:lnTo>
                <a:lnTo>
                  <a:pt x="36447" y="71780"/>
                </a:lnTo>
                <a:lnTo>
                  <a:pt x="53949" y="71780"/>
                </a:lnTo>
                <a:lnTo>
                  <a:pt x="53949" y="54278"/>
                </a:lnTo>
                <a:close/>
              </a:path>
              <a:path w="72389" h="72389">
                <a:moveTo>
                  <a:pt x="36447" y="35350"/>
                </a:moveTo>
                <a:lnTo>
                  <a:pt x="18507" y="35350"/>
                </a:lnTo>
                <a:lnTo>
                  <a:pt x="18507" y="54278"/>
                </a:lnTo>
                <a:lnTo>
                  <a:pt x="36447" y="54278"/>
                </a:lnTo>
                <a:lnTo>
                  <a:pt x="36447" y="35350"/>
                </a:lnTo>
                <a:close/>
              </a:path>
              <a:path w="72389" h="72389">
                <a:moveTo>
                  <a:pt x="71798" y="35350"/>
                </a:moveTo>
                <a:lnTo>
                  <a:pt x="53949" y="35350"/>
                </a:lnTo>
                <a:lnTo>
                  <a:pt x="53949" y="54278"/>
                </a:lnTo>
                <a:lnTo>
                  <a:pt x="71798" y="54278"/>
                </a:lnTo>
                <a:lnTo>
                  <a:pt x="71798" y="35350"/>
                </a:lnTo>
                <a:close/>
              </a:path>
              <a:path w="72389" h="72389">
                <a:moveTo>
                  <a:pt x="18507" y="17501"/>
                </a:moveTo>
                <a:lnTo>
                  <a:pt x="0" y="17501"/>
                </a:lnTo>
                <a:lnTo>
                  <a:pt x="0" y="35350"/>
                </a:lnTo>
                <a:lnTo>
                  <a:pt x="18507" y="35350"/>
                </a:lnTo>
                <a:lnTo>
                  <a:pt x="18507" y="17501"/>
                </a:lnTo>
                <a:close/>
              </a:path>
              <a:path w="72389" h="72389">
                <a:moveTo>
                  <a:pt x="53949" y="17501"/>
                </a:moveTo>
                <a:lnTo>
                  <a:pt x="36447" y="17501"/>
                </a:lnTo>
                <a:lnTo>
                  <a:pt x="36447" y="35350"/>
                </a:lnTo>
                <a:lnTo>
                  <a:pt x="53949" y="35350"/>
                </a:lnTo>
                <a:lnTo>
                  <a:pt x="53949" y="17501"/>
                </a:lnTo>
                <a:close/>
              </a:path>
              <a:path w="72389" h="72389">
                <a:moveTo>
                  <a:pt x="36447" y="0"/>
                </a:moveTo>
                <a:lnTo>
                  <a:pt x="18507" y="0"/>
                </a:lnTo>
                <a:lnTo>
                  <a:pt x="18507" y="17501"/>
                </a:lnTo>
                <a:lnTo>
                  <a:pt x="36447" y="17501"/>
                </a:lnTo>
                <a:lnTo>
                  <a:pt x="36447" y="0"/>
                </a:lnTo>
                <a:close/>
              </a:path>
              <a:path w="72389" h="72389">
                <a:moveTo>
                  <a:pt x="71798" y="0"/>
                </a:moveTo>
                <a:lnTo>
                  <a:pt x="53949" y="0"/>
                </a:lnTo>
                <a:lnTo>
                  <a:pt x="53949" y="17501"/>
                </a:lnTo>
                <a:lnTo>
                  <a:pt x="71798" y="17501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8" name="object 1058"/>
          <p:cNvSpPr/>
          <p:nvPr/>
        </p:nvSpPr>
        <p:spPr>
          <a:xfrm>
            <a:off x="2195986" y="427439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80"/>
                </a:moveTo>
                <a:lnTo>
                  <a:pt x="71944" y="71780"/>
                </a:lnTo>
                <a:lnTo>
                  <a:pt x="71944" y="0"/>
                </a:lnTo>
                <a:lnTo>
                  <a:pt x="0" y="0"/>
                </a:lnTo>
                <a:lnTo>
                  <a:pt x="0" y="71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9" name="object 1059"/>
          <p:cNvSpPr/>
          <p:nvPr/>
        </p:nvSpPr>
        <p:spPr>
          <a:xfrm>
            <a:off x="2195986" y="427439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647" y="54278"/>
                </a:moveTo>
                <a:lnTo>
                  <a:pt x="0" y="54278"/>
                </a:lnTo>
                <a:lnTo>
                  <a:pt x="0" y="71780"/>
                </a:lnTo>
                <a:lnTo>
                  <a:pt x="17647" y="71780"/>
                </a:lnTo>
                <a:lnTo>
                  <a:pt x="17647" y="54278"/>
                </a:lnTo>
                <a:close/>
              </a:path>
              <a:path w="72389" h="72389">
                <a:moveTo>
                  <a:pt x="54077" y="54278"/>
                </a:moveTo>
                <a:lnTo>
                  <a:pt x="35515" y="54278"/>
                </a:lnTo>
                <a:lnTo>
                  <a:pt x="35515" y="71780"/>
                </a:lnTo>
                <a:lnTo>
                  <a:pt x="54077" y="71780"/>
                </a:lnTo>
                <a:lnTo>
                  <a:pt x="54077" y="54278"/>
                </a:lnTo>
                <a:close/>
              </a:path>
              <a:path w="72389" h="72389">
                <a:moveTo>
                  <a:pt x="35515" y="35350"/>
                </a:moveTo>
                <a:lnTo>
                  <a:pt x="17647" y="35350"/>
                </a:lnTo>
                <a:lnTo>
                  <a:pt x="17647" y="54278"/>
                </a:lnTo>
                <a:lnTo>
                  <a:pt x="35515" y="54278"/>
                </a:lnTo>
                <a:lnTo>
                  <a:pt x="35515" y="35350"/>
                </a:lnTo>
                <a:close/>
              </a:path>
              <a:path w="72389" h="72389">
                <a:moveTo>
                  <a:pt x="71944" y="35350"/>
                </a:moveTo>
                <a:lnTo>
                  <a:pt x="54077" y="35350"/>
                </a:lnTo>
                <a:lnTo>
                  <a:pt x="54077" y="54278"/>
                </a:lnTo>
                <a:lnTo>
                  <a:pt x="71944" y="54278"/>
                </a:lnTo>
                <a:lnTo>
                  <a:pt x="71944" y="35350"/>
                </a:lnTo>
                <a:close/>
              </a:path>
              <a:path w="72389" h="72389">
                <a:moveTo>
                  <a:pt x="17647" y="17501"/>
                </a:moveTo>
                <a:lnTo>
                  <a:pt x="0" y="17501"/>
                </a:lnTo>
                <a:lnTo>
                  <a:pt x="0" y="35350"/>
                </a:lnTo>
                <a:lnTo>
                  <a:pt x="17647" y="35350"/>
                </a:lnTo>
                <a:lnTo>
                  <a:pt x="17647" y="17501"/>
                </a:lnTo>
                <a:close/>
              </a:path>
              <a:path w="72389" h="72389">
                <a:moveTo>
                  <a:pt x="54077" y="17501"/>
                </a:moveTo>
                <a:lnTo>
                  <a:pt x="35515" y="17501"/>
                </a:lnTo>
                <a:lnTo>
                  <a:pt x="35515" y="35350"/>
                </a:lnTo>
                <a:lnTo>
                  <a:pt x="54077" y="35350"/>
                </a:lnTo>
                <a:lnTo>
                  <a:pt x="54077" y="17501"/>
                </a:lnTo>
                <a:close/>
              </a:path>
              <a:path w="72389" h="72389">
                <a:moveTo>
                  <a:pt x="35515" y="0"/>
                </a:moveTo>
                <a:lnTo>
                  <a:pt x="17647" y="0"/>
                </a:lnTo>
                <a:lnTo>
                  <a:pt x="17647" y="17501"/>
                </a:lnTo>
                <a:lnTo>
                  <a:pt x="35515" y="17501"/>
                </a:lnTo>
                <a:lnTo>
                  <a:pt x="35515" y="0"/>
                </a:lnTo>
                <a:close/>
              </a:path>
              <a:path w="72389" h="72389">
                <a:moveTo>
                  <a:pt x="71944" y="0"/>
                </a:moveTo>
                <a:lnTo>
                  <a:pt x="54077" y="0"/>
                </a:lnTo>
                <a:lnTo>
                  <a:pt x="54077" y="17501"/>
                </a:lnTo>
                <a:lnTo>
                  <a:pt x="71944" y="17501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0" name="object 1060"/>
          <p:cNvSpPr/>
          <p:nvPr/>
        </p:nvSpPr>
        <p:spPr>
          <a:xfrm>
            <a:off x="2267931" y="427439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80"/>
                </a:moveTo>
                <a:lnTo>
                  <a:pt x="70939" y="71780"/>
                </a:lnTo>
                <a:lnTo>
                  <a:pt x="70939" y="0"/>
                </a:lnTo>
                <a:lnTo>
                  <a:pt x="0" y="0"/>
                </a:lnTo>
                <a:lnTo>
                  <a:pt x="0" y="71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1" name="object 1061"/>
          <p:cNvSpPr/>
          <p:nvPr/>
        </p:nvSpPr>
        <p:spPr>
          <a:xfrm>
            <a:off x="2267931" y="427439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17849" y="54278"/>
                </a:moveTo>
                <a:lnTo>
                  <a:pt x="0" y="54278"/>
                </a:lnTo>
                <a:lnTo>
                  <a:pt x="0" y="71780"/>
                </a:lnTo>
                <a:lnTo>
                  <a:pt x="17849" y="71780"/>
                </a:lnTo>
                <a:lnTo>
                  <a:pt x="17849" y="54278"/>
                </a:lnTo>
                <a:close/>
              </a:path>
              <a:path w="71119" h="72389">
                <a:moveTo>
                  <a:pt x="53291" y="54278"/>
                </a:moveTo>
                <a:lnTo>
                  <a:pt x="35350" y="54278"/>
                </a:lnTo>
                <a:lnTo>
                  <a:pt x="35350" y="71780"/>
                </a:lnTo>
                <a:lnTo>
                  <a:pt x="53291" y="71780"/>
                </a:lnTo>
                <a:lnTo>
                  <a:pt x="53291" y="54278"/>
                </a:lnTo>
                <a:close/>
              </a:path>
              <a:path w="71119" h="72389">
                <a:moveTo>
                  <a:pt x="35350" y="35350"/>
                </a:moveTo>
                <a:lnTo>
                  <a:pt x="17849" y="35350"/>
                </a:lnTo>
                <a:lnTo>
                  <a:pt x="17849" y="54278"/>
                </a:lnTo>
                <a:lnTo>
                  <a:pt x="35350" y="54278"/>
                </a:lnTo>
                <a:lnTo>
                  <a:pt x="35350" y="35350"/>
                </a:lnTo>
                <a:close/>
              </a:path>
              <a:path w="71119" h="72389">
                <a:moveTo>
                  <a:pt x="70939" y="35350"/>
                </a:moveTo>
                <a:lnTo>
                  <a:pt x="53291" y="35350"/>
                </a:lnTo>
                <a:lnTo>
                  <a:pt x="53291" y="54278"/>
                </a:lnTo>
                <a:lnTo>
                  <a:pt x="70939" y="54278"/>
                </a:lnTo>
                <a:lnTo>
                  <a:pt x="70939" y="35350"/>
                </a:lnTo>
                <a:close/>
              </a:path>
              <a:path w="71119" h="72389">
                <a:moveTo>
                  <a:pt x="17849" y="17501"/>
                </a:moveTo>
                <a:lnTo>
                  <a:pt x="0" y="17501"/>
                </a:lnTo>
                <a:lnTo>
                  <a:pt x="0" y="35350"/>
                </a:lnTo>
                <a:lnTo>
                  <a:pt x="17849" y="35350"/>
                </a:lnTo>
                <a:lnTo>
                  <a:pt x="17849" y="17501"/>
                </a:lnTo>
                <a:close/>
              </a:path>
              <a:path w="71119" h="72389">
                <a:moveTo>
                  <a:pt x="53291" y="17501"/>
                </a:moveTo>
                <a:lnTo>
                  <a:pt x="35350" y="17501"/>
                </a:lnTo>
                <a:lnTo>
                  <a:pt x="35350" y="35350"/>
                </a:lnTo>
                <a:lnTo>
                  <a:pt x="53291" y="35350"/>
                </a:lnTo>
                <a:lnTo>
                  <a:pt x="53291" y="17501"/>
                </a:lnTo>
                <a:close/>
              </a:path>
              <a:path w="71119" h="72389">
                <a:moveTo>
                  <a:pt x="35350" y="0"/>
                </a:moveTo>
                <a:lnTo>
                  <a:pt x="17849" y="0"/>
                </a:lnTo>
                <a:lnTo>
                  <a:pt x="17849" y="17501"/>
                </a:lnTo>
                <a:lnTo>
                  <a:pt x="35350" y="17501"/>
                </a:lnTo>
                <a:lnTo>
                  <a:pt x="35350" y="0"/>
                </a:lnTo>
                <a:close/>
              </a:path>
              <a:path w="71119" h="72389">
                <a:moveTo>
                  <a:pt x="70939" y="0"/>
                </a:moveTo>
                <a:lnTo>
                  <a:pt x="53291" y="0"/>
                </a:lnTo>
                <a:lnTo>
                  <a:pt x="53291" y="17501"/>
                </a:lnTo>
                <a:lnTo>
                  <a:pt x="70939" y="17501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2" name="object 1062"/>
          <p:cNvSpPr/>
          <p:nvPr/>
        </p:nvSpPr>
        <p:spPr>
          <a:xfrm>
            <a:off x="1981102" y="420346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871" y="70939"/>
                </a:lnTo>
                <a:lnTo>
                  <a:pt x="71871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3" name="object 1063"/>
          <p:cNvSpPr/>
          <p:nvPr/>
        </p:nvSpPr>
        <p:spPr>
          <a:xfrm>
            <a:off x="1981102" y="420346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867" y="52998"/>
                </a:moveTo>
                <a:lnTo>
                  <a:pt x="0" y="52998"/>
                </a:lnTo>
                <a:lnTo>
                  <a:pt x="0" y="70939"/>
                </a:lnTo>
                <a:lnTo>
                  <a:pt x="17867" y="70939"/>
                </a:lnTo>
                <a:lnTo>
                  <a:pt x="17867" y="52998"/>
                </a:lnTo>
                <a:close/>
              </a:path>
              <a:path w="72389" h="71120">
                <a:moveTo>
                  <a:pt x="54223" y="52998"/>
                </a:moveTo>
                <a:lnTo>
                  <a:pt x="35442" y="52998"/>
                </a:lnTo>
                <a:lnTo>
                  <a:pt x="35442" y="70939"/>
                </a:lnTo>
                <a:lnTo>
                  <a:pt x="54223" y="70939"/>
                </a:lnTo>
                <a:lnTo>
                  <a:pt x="54223" y="52998"/>
                </a:lnTo>
                <a:close/>
              </a:path>
              <a:path w="72389" h="71120">
                <a:moveTo>
                  <a:pt x="35442" y="35423"/>
                </a:moveTo>
                <a:lnTo>
                  <a:pt x="17867" y="35423"/>
                </a:lnTo>
                <a:lnTo>
                  <a:pt x="17867" y="52998"/>
                </a:lnTo>
                <a:lnTo>
                  <a:pt x="35442" y="52998"/>
                </a:lnTo>
                <a:lnTo>
                  <a:pt x="35442" y="35423"/>
                </a:lnTo>
                <a:close/>
              </a:path>
              <a:path w="72389" h="71120">
                <a:moveTo>
                  <a:pt x="71871" y="35423"/>
                </a:moveTo>
                <a:lnTo>
                  <a:pt x="54223" y="35423"/>
                </a:lnTo>
                <a:lnTo>
                  <a:pt x="54223" y="52998"/>
                </a:lnTo>
                <a:lnTo>
                  <a:pt x="71871" y="52998"/>
                </a:lnTo>
                <a:lnTo>
                  <a:pt x="71871" y="35423"/>
                </a:lnTo>
                <a:close/>
              </a:path>
              <a:path w="72389" h="71120">
                <a:moveTo>
                  <a:pt x="17867" y="17629"/>
                </a:moveTo>
                <a:lnTo>
                  <a:pt x="0" y="17629"/>
                </a:lnTo>
                <a:lnTo>
                  <a:pt x="0" y="35423"/>
                </a:lnTo>
                <a:lnTo>
                  <a:pt x="17867" y="35423"/>
                </a:lnTo>
                <a:lnTo>
                  <a:pt x="17867" y="17629"/>
                </a:lnTo>
                <a:close/>
              </a:path>
              <a:path w="72389" h="71120">
                <a:moveTo>
                  <a:pt x="54223" y="17629"/>
                </a:moveTo>
                <a:lnTo>
                  <a:pt x="35442" y="17629"/>
                </a:lnTo>
                <a:lnTo>
                  <a:pt x="35442" y="35423"/>
                </a:lnTo>
                <a:lnTo>
                  <a:pt x="54223" y="35423"/>
                </a:lnTo>
                <a:lnTo>
                  <a:pt x="54223" y="17629"/>
                </a:lnTo>
                <a:close/>
              </a:path>
              <a:path w="72389" h="71120">
                <a:moveTo>
                  <a:pt x="35442" y="0"/>
                </a:moveTo>
                <a:lnTo>
                  <a:pt x="17867" y="0"/>
                </a:lnTo>
                <a:lnTo>
                  <a:pt x="17867" y="17629"/>
                </a:lnTo>
                <a:lnTo>
                  <a:pt x="35442" y="17629"/>
                </a:lnTo>
                <a:lnTo>
                  <a:pt x="35442" y="0"/>
                </a:lnTo>
                <a:close/>
              </a:path>
              <a:path w="72389" h="71120">
                <a:moveTo>
                  <a:pt x="71871" y="0"/>
                </a:moveTo>
                <a:lnTo>
                  <a:pt x="54223" y="0"/>
                </a:lnTo>
                <a:lnTo>
                  <a:pt x="54223" y="17629"/>
                </a:lnTo>
                <a:lnTo>
                  <a:pt x="71871" y="17629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4" name="object 1064"/>
          <p:cNvSpPr/>
          <p:nvPr/>
        </p:nvSpPr>
        <p:spPr>
          <a:xfrm>
            <a:off x="2052974" y="4203460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0" y="70939"/>
                </a:moveTo>
                <a:lnTo>
                  <a:pt x="71213" y="70939"/>
                </a:lnTo>
                <a:lnTo>
                  <a:pt x="71213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5" name="object 1065"/>
          <p:cNvSpPr/>
          <p:nvPr/>
        </p:nvSpPr>
        <p:spPr>
          <a:xfrm>
            <a:off x="2052974" y="4203460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17849" y="52998"/>
                </a:moveTo>
                <a:lnTo>
                  <a:pt x="0" y="52998"/>
                </a:lnTo>
                <a:lnTo>
                  <a:pt x="0" y="70939"/>
                </a:lnTo>
                <a:lnTo>
                  <a:pt x="17849" y="70939"/>
                </a:lnTo>
                <a:lnTo>
                  <a:pt x="17849" y="52998"/>
                </a:lnTo>
                <a:close/>
              </a:path>
              <a:path w="71755" h="71120">
                <a:moveTo>
                  <a:pt x="53291" y="52998"/>
                </a:moveTo>
                <a:lnTo>
                  <a:pt x="35423" y="52998"/>
                </a:lnTo>
                <a:lnTo>
                  <a:pt x="35423" y="70939"/>
                </a:lnTo>
                <a:lnTo>
                  <a:pt x="53291" y="70939"/>
                </a:lnTo>
                <a:lnTo>
                  <a:pt x="53291" y="52998"/>
                </a:lnTo>
                <a:close/>
              </a:path>
              <a:path w="71755" h="71120">
                <a:moveTo>
                  <a:pt x="35423" y="35423"/>
                </a:moveTo>
                <a:lnTo>
                  <a:pt x="17849" y="35423"/>
                </a:lnTo>
                <a:lnTo>
                  <a:pt x="17849" y="52998"/>
                </a:lnTo>
                <a:lnTo>
                  <a:pt x="35423" y="52998"/>
                </a:lnTo>
                <a:lnTo>
                  <a:pt x="35423" y="35423"/>
                </a:lnTo>
                <a:close/>
              </a:path>
              <a:path w="71755" h="71120">
                <a:moveTo>
                  <a:pt x="71213" y="35423"/>
                </a:moveTo>
                <a:lnTo>
                  <a:pt x="53291" y="35423"/>
                </a:lnTo>
                <a:lnTo>
                  <a:pt x="53291" y="52998"/>
                </a:lnTo>
                <a:lnTo>
                  <a:pt x="71213" y="52998"/>
                </a:lnTo>
                <a:lnTo>
                  <a:pt x="71213" y="35423"/>
                </a:lnTo>
                <a:close/>
              </a:path>
              <a:path w="71755" h="71120">
                <a:moveTo>
                  <a:pt x="17849" y="17629"/>
                </a:moveTo>
                <a:lnTo>
                  <a:pt x="0" y="17629"/>
                </a:lnTo>
                <a:lnTo>
                  <a:pt x="0" y="35423"/>
                </a:lnTo>
                <a:lnTo>
                  <a:pt x="17849" y="35423"/>
                </a:lnTo>
                <a:lnTo>
                  <a:pt x="17849" y="17629"/>
                </a:lnTo>
                <a:close/>
              </a:path>
              <a:path w="71755" h="71120">
                <a:moveTo>
                  <a:pt x="53291" y="17629"/>
                </a:moveTo>
                <a:lnTo>
                  <a:pt x="35423" y="17629"/>
                </a:lnTo>
                <a:lnTo>
                  <a:pt x="35423" y="35423"/>
                </a:lnTo>
                <a:lnTo>
                  <a:pt x="53291" y="35423"/>
                </a:lnTo>
                <a:lnTo>
                  <a:pt x="53291" y="17629"/>
                </a:lnTo>
                <a:close/>
              </a:path>
              <a:path w="71755" h="71120">
                <a:moveTo>
                  <a:pt x="35423" y="0"/>
                </a:moveTo>
                <a:lnTo>
                  <a:pt x="17849" y="0"/>
                </a:lnTo>
                <a:lnTo>
                  <a:pt x="17849" y="17629"/>
                </a:lnTo>
                <a:lnTo>
                  <a:pt x="35423" y="17629"/>
                </a:lnTo>
                <a:lnTo>
                  <a:pt x="35423" y="0"/>
                </a:lnTo>
                <a:close/>
              </a:path>
              <a:path w="71755" h="71120">
                <a:moveTo>
                  <a:pt x="71213" y="0"/>
                </a:moveTo>
                <a:lnTo>
                  <a:pt x="53291" y="0"/>
                </a:lnTo>
                <a:lnTo>
                  <a:pt x="53291" y="17629"/>
                </a:lnTo>
                <a:lnTo>
                  <a:pt x="71213" y="17629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6" name="object 1066"/>
          <p:cNvSpPr/>
          <p:nvPr/>
        </p:nvSpPr>
        <p:spPr>
          <a:xfrm>
            <a:off x="2124187" y="420346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7" name="object 1067"/>
          <p:cNvSpPr/>
          <p:nvPr/>
        </p:nvSpPr>
        <p:spPr>
          <a:xfrm>
            <a:off x="2124187" y="420346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8507" y="52998"/>
                </a:moveTo>
                <a:lnTo>
                  <a:pt x="0" y="52998"/>
                </a:lnTo>
                <a:lnTo>
                  <a:pt x="0" y="70939"/>
                </a:lnTo>
                <a:lnTo>
                  <a:pt x="18507" y="70939"/>
                </a:lnTo>
                <a:lnTo>
                  <a:pt x="18507" y="52998"/>
                </a:lnTo>
                <a:close/>
              </a:path>
              <a:path w="72389" h="71120">
                <a:moveTo>
                  <a:pt x="53949" y="52998"/>
                </a:moveTo>
                <a:lnTo>
                  <a:pt x="36447" y="52998"/>
                </a:lnTo>
                <a:lnTo>
                  <a:pt x="36447" y="70939"/>
                </a:lnTo>
                <a:lnTo>
                  <a:pt x="53949" y="70939"/>
                </a:lnTo>
                <a:lnTo>
                  <a:pt x="53949" y="52998"/>
                </a:lnTo>
                <a:close/>
              </a:path>
              <a:path w="72389" h="71120">
                <a:moveTo>
                  <a:pt x="36447" y="35423"/>
                </a:moveTo>
                <a:lnTo>
                  <a:pt x="18507" y="35423"/>
                </a:lnTo>
                <a:lnTo>
                  <a:pt x="18507" y="52998"/>
                </a:lnTo>
                <a:lnTo>
                  <a:pt x="36447" y="52998"/>
                </a:lnTo>
                <a:lnTo>
                  <a:pt x="36447" y="35423"/>
                </a:lnTo>
                <a:close/>
              </a:path>
              <a:path w="72389" h="71120">
                <a:moveTo>
                  <a:pt x="71798" y="35423"/>
                </a:moveTo>
                <a:lnTo>
                  <a:pt x="53949" y="35423"/>
                </a:lnTo>
                <a:lnTo>
                  <a:pt x="53949" y="52998"/>
                </a:lnTo>
                <a:lnTo>
                  <a:pt x="71798" y="52998"/>
                </a:lnTo>
                <a:lnTo>
                  <a:pt x="71798" y="35423"/>
                </a:lnTo>
                <a:close/>
              </a:path>
              <a:path w="72389" h="71120">
                <a:moveTo>
                  <a:pt x="18507" y="17629"/>
                </a:moveTo>
                <a:lnTo>
                  <a:pt x="0" y="17629"/>
                </a:lnTo>
                <a:lnTo>
                  <a:pt x="0" y="35423"/>
                </a:lnTo>
                <a:lnTo>
                  <a:pt x="18507" y="35423"/>
                </a:lnTo>
                <a:lnTo>
                  <a:pt x="18507" y="17629"/>
                </a:lnTo>
                <a:close/>
              </a:path>
              <a:path w="72389" h="71120">
                <a:moveTo>
                  <a:pt x="53949" y="17629"/>
                </a:moveTo>
                <a:lnTo>
                  <a:pt x="36447" y="17629"/>
                </a:lnTo>
                <a:lnTo>
                  <a:pt x="36447" y="35423"/>
                </a:lnTo>
                <a:lnTo>
                  <a:pt x="53949" y="35423"/>
                </a:lnTo>
                <a:lnTo>
                  <a:pt x="53949" y="17629"/>
                </a:lnTo>
                <a:close/>
              </a:path>
              <a:path w="72389" h="71120">
                <a:moveTo>
                  <a:pt x="36447" y="0"/>
                </a:moveTo>
                <a:lnTo>
                  <a:pt x="18507" y="0"/>
                </a:lnTo>
                <a:lnTo>
                  <a:pt x="18507" y="17629"/>
                </a:lnTo>
                <a:lnTo>
                  <a:pt x="36447" y="17629"/>
                </a:lnTo>
                <a:lnTo>
                  <a:pt x="36447" y="0"/>
                </a:lnTo>
                <a:close/>
              </a:path>
              <a:path w="72389" h="71120">
                <a:moveTo>
                  <a:pt x="71798" y="0"/>
                </a:moveTo>
                <a:lnTo>
                  <a:pt x="53949" y="0"/>
                </a:lnTo>
                <a:lnTo>
                  <a:pt x="53949" y="17629"/>
                </a:lnTo>
                <a:lnTo>
                  <a:pt x="71798" y="17629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8" name="object 1068"/>
          <p:cNvSpPr/>
          <p:nvPr/>
        </p:nvSpPr>
        <p:spPr>
          <a:xfrm>
            <a:off x="2195986" y="420346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944" y="70939"/>
                </a:lnTo>
                <a:lnTo>
                  <a:pt x="71944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9" name="object 1069"/>
          <p:cNvSpPr/>
          <p:nvPr/>
        </p:nvSpPr>
        <p:spPr>
          <a:xfrm>
            <a:off x="2195986" y="420346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647" y="52998"/>
                </a:moveTo>
                <a:lnTo>
                  <a:pt x="0" y="52998"/>
                </a:lnTo>
                <a:lnTo>
                  <a:pt x="0" y="70939"/>
                </a:lnTo>
                <a:lnTo>
                  <a:pt x="17647" y="70939"/>
                </a:lnTo>
                <a:lnTo>
                  <a:pt x="17647" y="52998"/>
                </a:lnTo>
                <a:close/>
              </a:path>
              <a:path w="72389" h="71120">
                <a:moveTo>
                  <a:pt x="54077" y="52998"/>
                </a:moveTo>
                <a:lnTo>
                  <a:pt x="35515" y="52998"/>
                </a:lnTo>
                <a:lnTo>
                  <a:pt x="35515" y="70939"/>
                </a:lnTo>
                <a:lnTo>
                  <a:pt x="54077" y="70939"/>
                </a:lnTo>
                <a:lnTo>
                  <a:pt x="54077" y="52998"/>
                </a:lnTo>
                <a:close/>
              </a:path>
              <a:path w="72389" h="71120">
                <a:moveTo>
                  <a:pt x="35515" y="35423"/>
                </a:moveTo>
                <a:lnTo>
                  <a:pt x="17647" y="35423"/>
                </a:lnTo>
                <a:lnTo>
                  <a:pt x="17647" y="52998"/>
                </a:lnTo>
                <a:lnTo>
                  <a:pt x="35515" y="52998"/>
                </a:lnTo>
                <a:lnTo>
                  <a:pt x="35515" y="35423"/>
                </a:lnTo>
                <a:close/>
              </a:path>
              <a:path w="72389" h="71120">
                <a:moveTo>
                  <a:pt x="71944" y="35423"/>
                </a:moveTo>
                <a:lnTo>
                  <a:pt x="54077" y="35423"/>
                </a:lnTo>
                <a:lnTo>
                  <a:pt x="54077" y="52998"/>
                </a:lnTo>
                <a:lnTo>
                  <a:pt x="71944" y="52998"/>
                </a:lnTo>
                <a:lnTo>
                  <a:pt x="71944" y="35423"/>
                </a:lnTo>
                <a:close/>
              </a:path>
              <a:path w="72389" h="71120">
                <a:moveTo>
                  <a:pt x="17647" y="17629"/>
                </a:moveTo>
                <a:lnTo>
                  <a:pt x="0" y="17629"/>
                </a:lnTo>
                <a:lnTo>
                  <a:pt x="0" y="35423"/>
                </a:lnTo>
                <a:lnTo>
                  <a:pt x="17647" y="35423"/>
                </a:lnTo>
                <a:lnTo>
                  <a:pt x="17647" y="17629"/>
                </a:lnTo>
                <a:close/>
              </a:path>
              <a:path w="72389" h="71120">
                <a:moveTo>
                  <a:pt x="54077" y="17629"/>
                </a:moveTo>
                <a:lnTo>
                  <a:pt x="35515" y="17629"/>
                </a:lnTo>
                <a:lnTo>
                  <a:pt x="35515" y="35423"/>
                </a:lnTo>
                <a:lnTo>
                  <a:pt x="54077" y="35423"/>
                </a:lnTo>
                <a:lnTo>
                  <a:pt x="54077" y="17629"/>
                </a:lnTo>
                <a:close/>
              </a:path>
              <a:path w="72389" h="71120">
                <a:moveTo>
                  <a:pt x="35515" y="0"/>
                </a:moveTo>
                <a:lnTo>
                  <a:pt x="17647" y="0"/>
                </a:lnTo>
                <a:lnTo>
                  <a:pt x="17647" y="17629"/>
                </a:lnTo>
                <a:lnTo>
                  <a:pt x="35515" y="17629"/>
                </a:lnTo>
                <a:lnTo>
                  <a:pt x="35515" y="0"/>
                </a:lnTo>
                <a:close/>
              </a:path>
              <a:path w="72389" h="71120">
                <a:moveTo>
                  <a:pt x="71944" y="0"/>
                </a:moveTo>
                <a:lnTo>
                  <a:pt x="54077" y="0"/>
                </a:lnTo>
                <a:lnTo>
                  <a:pt x="54077" y="17629"/>
                </a:lnTo>
                <a:lnTo>
                  <a:pt x="71944" y="17629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0" name="object 1070"/>
          <p:cNvSpPr/>
          <p:nvPr/>
        </p:nvSpPr>
        <p:spPr>
          <a:xfrm>
            <a:off x="2267931" y="4203460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1" name="object 1071"/>
          <p:cNvSpPr/>
          <p:nvPr/>
        </p:nvSpPr>
        <p:spPr>
          <a:xfrm>
            <a:off x="2267931" y="4203460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17849" y="52998"/>
                </a:moveTo>
                <a:lnTo>
                  <a:pt x="0" y="52998"/>
                </a:lnTo>
                <a:lnTo>
                  <a:pt x="0" y="70939"/>
                </a:lnTo>
                <a:lnTo>
                  <a:pt x="17849" y="70939"/>
                </a:lnTo>
                <a:lnTo>
                  <a:pt x="17849" y="52998"/>
                </a:lnTo>
                <a:close/>
              </a:path>
              <a:path w="71119" h="71120">
                <a:moveTo>
                  <a:pt x="53291" y="52998"/>
                </a:moveTo>
                <a:lnTo>
                  <a:pt x="35350" y="52998"/>
                </a:lnTo>
                <a:lnTo>
                  <a:pt x="35350" y="70939"/>
                </a:lnTo>
                <a:lnTo>
                  <a:pt x="53291" y="70939"/>
                </a:lnTo>
                <a:lnTo>
                  <a:pt x="53291" y="52998"/>
                </a:lnTo>
                <a:close/>
              </a:path>
              <a:path w="71119" h="71120">
                <a:moveTo>
                  <a:pt x="35350" y="35423"/>
                </a:moveTo>
                <a:lnTo>
                  <a:pt x="17849" y="35423"/>
                </a:lnTo>
                <a:lnTo>
                  <a:pt x="17849" y="52998"/>
                </a:lnTo>
                <a:lnTo>
                  <a:pt x="35350" y="52998"/>
                </a:lnTo>
                <a:lnTo>
                  <a:pt x="35350" y="35423"/>
                </a:lnTo>
                <a:close/>
              </a:path>
              <a:path w="71119" h="71120">
                <a:moveTo>
                  <a:pt x="70939" y="35423"/>
                </a:moveTo>
                <a:lnTo>
                  <a:pt x="53291" y="35423"/>
                </a:lnTo>
                <a:lnTo>
                  <a:pt x="53291" y="52998"/>
                </a:lnTo>
                <a:lnTo>
                  <a:pt x="70939" y="52998"/>
                </a:lnTo>
                <a:lnTo>
                  <a:pt x="70939" y="35423"/>
                </a:lnTo>
                <a:close/>
              </a:path>
              <a:path w="71119" h="71120">
                <a:moveTo>
                  <a:pt x="17849" y="17629"/>
                </a:moveTo>
                <a:lnTo>
                  <a:pt x="0" y="17629"/>
                </a:lnTo>
                <a:lnTo>
                  <a:pt x="0" y="35423"/>
                </a:lnTo>
                <a:lnTo>
                  <a:pt x="17849" y="35423"/>
                </a:lnTo>
                <a:lnTo>
                  <a:pt x="17849" y="17629"/>
                </a:lnTo>
                <a:close/>
              </a:path>
              <a:path w="71119" h="71120">
                <a:moveTo>
                  <a:pt x="53291" y="17629"/>
                </a:moveTo>
                <a:lnTo>
                  <a:pt x="35350" y="17629"/>
                </a:lnTo>
                <a:lnTo>
                  <a:pt x="35350" y="35423"/>
                </a:lnTo>
                <a:lnTo>
                  <a:pt x="53291" y="35423"/>
                </a:lnTo>
                <a:lnTo>
                  <a:pt x="53291" y="17629"/>
                </a:lnTo>
                <a:close/>
              </a:path>
              <a:path w="71119" h="71120">
                <a:moveTo>
                  <a:pt x="35350" y="0"/>
                </a:moveTo>
                <a:lnTo>
                  <a:pt x="17849" y="0"/>
                </a:lnTo>
                <a:lnTo>
                  <a:pt x="17849" y="17629"/>
                </a:lnTo>
                <a:lnTo>
                  <a:pt x="35350" y="17629"/>
                </a:lnTo>
                <a:lnTo>
                  <a:pt x="35350" y="0"/>
                </a:lnTo>
                <a:close/>
              </a:path>
              <a:path w="71119" h="71120">
                <a:moveTo>
                  <a:pt x="70939" y="0"/>
                </a:moveTo>
                <a:lnTo>
                  <a:pt x="53291" y="0"/>
                </a:lnTo>
                <a:lnTo>
                  <a:pt x="53291" y="17629"/>
                </a:lnTo>
                <a:lnTo>
                  <a:pt x="70939" y="17629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2" name="object 1072"/>
          <p:cNvSpPr/>
          <p:nvPr/>
        </p:nvSpPr>
        <p:spPr>
          <a:xfrm>
            <a:off x="1981102" y="413166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871" y="71798"/>
                </a:lnTo>
                <a:lnTo>
                  <a:pt x="71871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3" name="object 1073"/>
          <p:cNvSpPr/>
          <p:nvPr/>
        </p:nvSpPr>
        <p:spPr>
          <a:xfrm>
            <a:off x="1981102" y="413166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867" y="53071"/>
                </a:moveTo>
                <a:lnTo>
                  <a:pt x="0" y="53071"/>
                </a:lnTo>
                <a:lnTo>
                  <a:pt x="0" y="71798"/>
                </a:lnTo>
                <a:lnTo>
                  <a:pt x="17867" y="71798"/>
                </a:lnTo>
                <a:lnTo>
                  <a:pt x="17867" y="53071"/>
                </a:lnTo>
                <a:close/>
              </a:path>
              <a:path w="72389" h="72389">
                <a:moveTo>
                  <a:pt x="54223" y="53071"/>
                </a:moveTo>
                <a:lnTo>
                  <a:pt x="35442" y="53071"/>
                </a:lnTo>
                <a:lnTo>
                  <a:pt x="35442" y="71798"/>
                </a:lnTo>
                <a:lnTo>
                  <a:pt x="54223" y="71798"/>
                </a:lnTo>
                <a:lnTo>
                  <a:pt x="54223" y="53071"/>
                </a:lnTo>
                <a:close/>
              </a:path>
              <a:path w="72389" h="72389">
                <a:moveTo>
                  <a:pt x="35442" y="35423"/>
                </a:moveTo>
                <a:lnTo>
                  <a:pt x="17867" y="35423"/>
                </a:lnTo>
                <a:lnTo>
                  <a:pt x="17867" y="53071"/>
                </a:lnTo>
                <a:lnTo>
                  <a:pt x="35442" y="53071"/>
                </a:lnTo>
                <a:lnTo>
                  <a:pt x="35442" y="35423"/>
                </a:lnTo>
                <a:close/>
              </a:path>
              <a:path w="72389" h="72389">
                <a:moveTo>
                  <a:pt x="71871" y="35423"/>
                </a:moveTo>
                <a:lnTo>
                  <a:pt x="54223" y="35423"/>
                </a:lnTo>
                <a:lnTo>
                  <a:pt x="54223" y="53071"/>
                </a:lnTo>
                <a:lnTo>
                  <a:pt x="71871" y="53071"/>
                </a:lnTo>
                <a:lnTo>
                  <a:pt x="71871" y="35423"/>
                </a:lnTo>
                <a:close/>
              </a:path>
              <a:path w="72389" h="72389">
                <a:moveTo>
                  <a:pt x="17867" y="17501"/>
                </a:moveTo>
                <a:lnTo>
                  <a:pt x="0" y="17501"/>
                </a:lnTo>
                <a:lnTo>
                  <a:pt x="0" y="35423"/>
                </a:lnTo>
                <a:lnTo>
                  <a:pt x="17867" y="35423"/>
                </a:lnTo>
                <a:lnTo>
                  <a:pt x="17867" y="17501"/>
                </a:lnTo>
                <a:close/>
              </a:path>
              <a:path w="72389" h="72389">
                <a:moveTo>
                  <a:pt x="54223" y="17501"/>
                </a:moveTo>
                <a:lnTo>
                  <a:pt x="35442" y="17501"/>
                </a:lnTo>
                <a:lnTo>
                  <a:pt x="35442" y="35423"/>
                </a:lnTo>
                <a:lnTo>
                  <a:pt x="54223" y="35423"/>
                </a:lnTo>
                <a:lnTo>
                  <a:pt x="54223" y="17501"/>
                </a:lnTo>
                <a:close/>
              </a:path>
              <a:path w="72389" h="72389">
                <a:moveTo>
                  <a:pt x="35442" y="0"/>
                </a:moveTo>
                <a:lnTo>
                  <a:pt x="17867" y="0"/>
                </a:lnTo>
                <a:lnTo>
                  <a:pt x="17867" y="17501"/>
                </a:lnTo>
                <a:lnTo>
                  <a:pt x="35442" y="17501"/>
                </a:lnTo>
                <a:lnTo>
                  <a:pt x="35442" y="0"/>
                </a:lnTo>
                <a:close/>
              </a:path>
              <a:path w="72389" h="72389">
                <a:moveTo>
                  <a:pt x="71871" y="0"/>
                </a:moveTo>
                <a:lnTo>
                  <a:pt x="54223" y="0"/>
                </a:lnTo>
                <a:lnTo>
                  <a:pt x="54223" y="17501"/>
                </a:lnTo>
                <a:lnTo>
                  <a:pt x="71871" y="17501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4" name="object 1074"/>
          <p:cNvSpPr/>
          <p:nvPr/>
        </p:nvSpPr>
        <p:spPr>
          <a:xfrm>
            <a:off x="2052974" y="4131661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0" y="71798"/>
                </a:moveTo>
                <a:lnTo>
                  <a:pt x="71213" y="71798"/>
                </a:lnTo>
                <a:lnTo>
                  <a:pt x="71213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5" name="object 1075"/>
          <p:cNvSpPr/>
          <p:nvPr/>
        </p:nvSpPr>
        <p:spPr>
          <a:xfrm>
            <a:off x="2052974" y="4131661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17849" y="53071"/>
                </a:moveTo>
                <a:lnTo>
                  <a:pt x="0" y="53071"/>
                </a:lnTo>
                <a:lnTo>
                  <a:pt x="0" y="71798"/>
                </a:lnTo>
                <a:lnTo>
                  <a:pt x="17849" y="71798"/>
                </a:lnTo>
                <a:lnTo>
                  <a:pt x="17849" y="53071"/>
                </a:lnTo>
                <a:close/>
              </a:path>
              <a:path w="71755" h="72389">
                <a:moveTo>
                  <a:pt x="53291" y="53071"/>
                </a:moveTo>
                <a:lnTo>
                  <a:pt x="35423" y="53071"/>
                </a:lnTo>
                <a:lnTo>
                  <a:pt x="35423" y="71798"/>
                </a:lnTo>
                <a:lnTo>
                  <a:pt x="53291" y="71798"/>
                </a:lnTo>
                <a:lnTo>
                  <a:pt x="53291" y="53071"/>
                </a:lnTo>
                <a:close/>
              </a:path>
              <a:path w="71755" h="72389">
                <a:moveTo>
                  <a:pt x="35423" y="35423"/>
                </a:moveTo>
                <a:lnTo>
                  <a:pt x="17849" y="35423"/>
                </a:lnTo>
                <a:lnTo>
                  <a:pt x="17849" y="53071"/>
                </a:lnTo>
                <a:lnTo>
                  <a:pt x="35423" y="53071"/>
                </a:lnTo>
                <a:lnTo>
                  <a:pt x="35423" y="35423"/>
                </a:lnTo>
                <a:close/>
              </a:path>
              <a:path w="71755" h="72389">
                <a:moveTo>
                  <a:pt x="71213" y="35423"/>
                </a:moveTo>
                <a:lnTo>
                  <a:pt x="53291" y="35423"/>
                </a:lnTo>
                <a:lnTo>
                  <a:pt x="53291" y="53071"/>
                </a:lnTo>
                <a:lnTo>
                  <a:pt x="71213" y="53071"/>
                </a:lnTo>
                <a:lnTo>
                  <a:pt x="71213" y="35423"/>
                </a:lnTo>
                <a:close/>
              </a:path>
              <a:path w="71755" h="72389">
                <a:moveTo>
                  <a:pt x="17849" y="17501"/>
                </a:moveTo>
                <a:lnTo>
                  <a:pt x="0" y="17501"/>
                </a:lnTo>
                <a:lnTo>
                  <a:pt x="0" y="35423"/>
                </a:lnTo>
                <a:lnTo>
                  <a:pt x="17849" y="35423"/>
                </a:lnTo>
                <a:lnTo>
                  <a:pt x="17849" y="17501"/>
                </a:lnTo>
                <a:close/>
              </a:path>
              <a:path w="71755" h="72389">
                <a:moveTo>
                  <a:pt x="53291" y="17501"/>
                </a:moveTo>
                <a:lnTo>
                  <a:pt x="35423" y="17501"/>
                </a:lnTo>
                <a:lnTo>
                  <a:pt x="35423" y="35423"/>
                </a:lnTo>
                <a:lnTo>
                  <a:pt x="53291" y="35423"/>
                </a:lnTo>
                <a:lnTo>
                  <a:pt x="53291" y="17501"/>
                </a:lnTo>
                <a:close/>
              </a:path>
              <a:path w="71755" h="72389">
                <a:moveTo>
                  <a:pt x="35423" y="0"/>
                </a:moveTo>
                <a:lnTo>
                  <a:pt x="17849" y="0"/>
                </a:lnTo>
                <a:lnTo>
                  <a:pt x="17849" y="17501"/>
                </a:lnTo>
                <a:lnTo>
                  <a:pt x="35423" y="17501"/>
                </a:lnTo>
                <a:lnTo>
                  <a:pt x="35423" y="0"/>
                </a:lnTo>
                <a:close/>
              </a:path>
              <a:path w="71755" h="72389">
                <a:moveTo>
                  <a:pt x="71213" y="0"/>
                </a:moveTo>
                <a:lnTo>
                  <a:pt x="53291" y="0"/>
                </a:lnTo>
                <a:lnTo>
                  <a:pt x="53291" y="17501"/>
                </a:lnTo>
                <a:lnTo>
                  <a:pt x="71213" y="17501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6" name="object 1076"/>
          <p:cNvSpPr/>
          <p:nvPr/>
        </p:nvSpPr>
        <p:spPr>
          <a:xfrm>
            <a:off x="2124187" y="413166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798" y="71798"/>
                </a:lnTo>
                <a:lnTo>
                  <a:pt x="71798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7" name="object 1077"/>
          <p:cNvSpPr/>
          <p:nvPr/>
        </p:nvSpPr>
        <p:spPr>
          <a:xfrm>
            <a:off x="2124187" y="413166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8507" y="53071"/>
                </a:moveTo>
                <a:lnTo>
                  <a:pt x="0" y="53071"/>
                </a:lnTo>
                <a:lnTo>
                  <a:pt x="0" y="71798"/>
                </a:lnTo>
                <a:lnTo>
                  <a:pt x="18507" y="71798"/>
                </a:lnTo>
                <a:lnTo>
                  <a:pt x="18507" y="53071"/>
                </a:lnTo>
                <a:close/>
              </a:path>
              <a:path w="72389" h="72389">
                <a:moveTo>
                  <a:pt x="53949" y="53071"/>
                </a:moveTo>
                <a:lnTo>
                  <a:pt x="36447" y="53071"/>
                </a:lnTo>
                <a:lnTo>
                  <a:pt x="36447" y="71798"/>
                </a:lnTo>
                <a:lnTo>
                  <a:pt x="53949" y="71798"/>
                </a:lnTo>
                <a:lnTo>
                  <a:pt x="53949" y="53071"/>
                </a:lnTo>
                <a:close/>
              </a:path>
              <a:path w="72389" h="72389">
                <a:moveTo>
                  <a:pt x="36447" y="35423"/>
                </a:moveTo>
                <a:lnTo>
                  <a:pt x="18507" y="35423"/>
                </a:lnTo>
                <a:lnTo>
                  <a:pt x="18507" y="53071"/>
                </a:lnTo>
                <a:lnTo>
                  <a:pt x="36447" y="53071"/>
                </a:lnTo>
                <a:lnTo>
                  <a:pt x="36447" y="35423"/>
                </a:lnTo>
                <a:close/>
              </a:path>
              <a:path w="72389" h="72389">
                <a:moveTo>
                  <a:pt x="71798" y="35423"/>
                </a:moveTo>
                <a:lnTo>
                  <a:pt x="53949" y="35423"/>
                </a:lnTo>
                <a:lnTo>
                  <a:pt x="53949" y="53071"/>
                </a:lnTo>
                <a:lnTo>
                  <a:pt x="71798" y="53071"/>
                </a:lnTo>
                <a:lnTo>
                  <a:pt x="71798" y="35423"/>
                </a:lnTo>
                <a:close/>
              </a:path>
              <a:path w="72389" h="72389">
                <a:moveTo>
                  <a:pt x="18507" y="17501"/>
                </a:moveTo>
                <a:lnTo>
                  <a:pt x="0" y="17501"/>
                </a:lnTo>
                <a:lnTo>
                  <a:pt x="0" y="35423"/>
                </a:lnTo>
                <a:lnTo>
                  <a:pt x="18507" y="35423"/>
                </a:lnTo>
                <a:lnTo>
                  <a:pt x="18507" y="17501"/>
                </a:lnTo>
                <a:close/>
              </a:path>
              <a:path w="72389" h="72389">
                <a:moveTo>
                  <a:pt x="53949" y="17501"/>
                </a:moveTo>
                <a:lnTo>
                  <a:pt x="36447" y="17501"/>
                </a:lnTo>
                <a:lnTo>
                  <a:pt x="36447" y="35423"/>
                </a:lnTo>
                <a:lnTo>
                  <a:pt x="53949" y="35423"/>
                </a:lnTo>
                <a:lnTo>
                  <a:pt x="53949" y="17501"/>
                </a:lnTo>
                <a:close/>
              </a:path>
              <a:path w="72389" h="72389">
                <a:moveTo>
                  <a:pt x="36447" y="0"/>
                </a:moveTo>
                <a:lnTo>
                  <a:pt x="18507" y="0"/>
                </a:lnTo>
                <a:lnTo>
                  <a:pt x="18507" y="17501"/>
                </a:lnTo>
                <a:lnTo>
                  <a:pt x="36447" y="17501"/>
                </a:lnTo>
                <a:lnTo>
                  <a:pt x="36447" y="0"/>
                </a:lnTo>
                <a:close/>
              </a:path>
              <a:path w="72389" h="72389">
                <a:moveTo>
                  <a:pt x="71798" y="0"/>
                </a:moveTo>
                <a:lnTo>
                  <a:pt x="53949" y="0"/>
                </a:lnTo>
                <a:lnTo>
                  <a:pt x="53949" y="17501"/>
                </a:lnTo>
                <a:lnTo>
                  <a:pt x="71798" y="17501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8" name="object 1078"/>
          <p:cNvSpPr/>
          <p:nvPr/>
        </p:nvSpPr>
        <p:spPr>
          <a:xfrm>
            <a:off x="2195986" y="413166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944" y="71798"/>
                </a:lnTo>
                <a:lnTo>
                  <a:pt x="71944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9" name="object 1079"/>
          <p:cNvSpPr/>
          <p:nvPr/>
        </p:nvSpPr>
        <p:spPr>
          <a:xfrm>
            <a:off x="2195986" y="413166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647" y="53071"/>
                </a:moveTo>
                <a:lnTo>
                  <a:pt x="0" y="53071"/>
                </a:lnTo>
                <a:lnTo>
                  <a:pt x="0" y="71798"/>
                </a:lnTo>
                <a:lnTo>
                  <a:pt x="17647" y="71798"/>
                </a:lnTo>
                <a:lnTo>
                  <a:pt x="17647" y="53071"/>
                </a:lnTo>
                <a:close/>
              </a:path>
              <a:path w="72389" h="72389">
                <a:moveTo>
                  <a:pt x="54077" y="53071"/>
                </a:moveTo>
                <a:lnTo>
                  <a:pt x="35515" y="53071"/>
                </a:lnTo>
                <a:lnTo>
                  <a:pt x="35515" y="71798"/>
                </a:lnTo>
                <a:lnTo>
                  <a:pt x="54077" y="71798"/>
                </a:lnTo>
                <a:lnTo>
                  <a:pt x="54077" y="53071"/>
                </a:lnTo>
                <a:close/>
              </a:path>
              <a:path w="72389" h="72389">
                <a:moveTo>
                  <a:pt x="35515" y="35423"/>
                </a:moveTo>
                <a:lnTo>
                  <a:pt x="17647" y="35423"/>
                </a:lnTo>
                <a:lnTo>
                  <a:pt x="17647" y="53071"/>
                </a:lnTo>
                <a:lnTo>
                  <a:pt x="35515" y="53071"/>
                </a:lnTo>
                <a:lnTo>
                  <a:pt x="35515" y="35423"/>
                </a:lnTo>
                <a:close/>
              </a:path>
              <a:path w="72389" h="72389">
                <a:moveTo>
                  <a:pt x="71944" y="35423"/>
                </a:moveTo>
                <a:lnTo>
                  <a:pt x="54077" y="35423"/>
                </a:lnTo>
                <a:lnTo>
                  <a:pt x="54077" y="53071"/>
                </a:lnTo>
                <a:lnTo>
                  <a:pt x="71944" y="53071"/>
                </a:lnTo>
                <a:lnTo>
                  <a:pt x="71944" y="35423"/>
                </a:lnTo>
                <a:close/>
              </a:path>
              <a:path w="72389" h="72389">
                <a:moveTo>
                  <a:pt x="17647" y="17501"/>
                </a:moveTo>
                <a:lnTo>
                  <a:pt x="0" y="17501"/>
                </a:lnTo>
                <a:lnTo>
                  <a:pt x="0" y="35423"/>
                </a:lnTo>
                <a:lnTo>
                  <a:pt x="17647" y="35423"/>
                </a:lnTo>
                <a:lnTo>
                  <a:pt x="17647" y="17501"/>
                </a:lnTo>
                <a:close/>
              </a:path>
              <a:path w="72389" h="72389">
                <a:moveTo>
                  <a:pt x="54077" y="17501"/>
                </a:moveTo>
                <a:lnTo>
                  <a:pt x="35515" y="17501"/>
                </a:lnTo>
                <a:lnTo>
                  <a:pt x="35515" y="35423"/>
                </a:lnTo>
                <a:lnTo>
                  <a:pt x="54077" y="35423"/>
                </a:lnTo>
                <a:lnTo>
                  <a:pt x="54077" y="17501"/>
                </a:lnTo>
                <a:close/>
              </a:path>
              <a:path w="72389" h="72389">
                <a:moveTo>
                  <a:pt x="35515" y="0"/>
                </a:moveTo>
                <a:lnTo>
                  <a:pt x="17647" y="0"/>
                </a:lnTo>
                <a:lnTo>
                  <a:pt x="17647" y="17501"/>
                </a:lnTo>
                <a:lnTo>
                  <a:pt x="35515" y="17501"/>
                </a:lnTo>
                <a:lnTo>
                  <a:pt x="35515" y="0"/>
                </a:lnTo>
                <a:close/>
              </a:path>
              <a:path w="72389" h="72389">
                <a:moveTo>
                  <a:pt x="71944" y="0"/>
                </a:moveTo>
                <a:lnTo>
                  <a:pt x="54077" y="0"/>
                </a:lnTo>
                <a:lnTo>
                  <a:pt x="54077" y="17501"/>
                </a:lnTo>
                <a:lnTo>
                  <a:pt x="71944" y="17501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0" name="object 1080"/>
          <p:cNvSpPr/>
          <p:nvPr/>
        </p:nvSpPr>
        <p:spPr>
          <a:xfrm>
            <a:off x="2267931" y="4131661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1" name="object 1081"/>
          <p:cNvSpPr/>
          <p:nvPr/>
        </p:nvSpPr>
        <p:spPr>
          <a:xfrm>
            <a:off x="2267931" y="4131661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17849" y="53071"/>
                </a:moveTo>
                <a:lnTo>
                  <a:pt x="0" y="53071"/>
                </a:lnTo>
                <a:lnTo>
                  <a:pt x="0" y="71798"/>
                </a:lnTo>
                <a:lnTo>
                  <a:pt x="17849" y="71798"/>
                </a:lnTo>
                <a:lnTo>
                  <a:pt x="17849" y="53071"/>
                </a:lnTo>
                <a:close/>
              </a:path>
              <a:path w="71119" h="72389">
                <a:moveTo>
                  <a:pt x="53291" y="53071"/>
                </a:moveTo>
                <a:lnTo>
                  <a:pt x="35350" y="53071"/>
                </a:lnTo>
                <a:lnTo>
                  <a:pt x="35350" y="71798"/>
                </a:lnTo>
                <a:lnTo>
                  <a:pt x="53291" y="71798"/>
                </a:lnTo>
                <a:lnTo>
                  <a:pt x="53291" y="53071"/>
                </a:lnTo>
                <a:close/>
              </a:path>
              <a:path w="71119" h="72389">
                <a:moveTo>
                  <a:pt x="35350" y="35423"/>
                </a:moveTo>
                <a:lnTo>
                  <a:pt x="17849" y="35423"/>
                </a:lnTo>
                <a:lnTo>
                  <a:pt x="17849" y="53071"/>
                </a:lnTo>
                <a:lnTo>
                  <a:pt x="35350" y="53071"/>
                </a:lnTo>
                <a:lnTo>
                  <a:pt x="35350" y="35423"/>
                </a:lnTo>
                <a:close/>
              </a:path>
              <a:path w="71119" h="72389">
                <a:moveTo>
                  <a:pt x="70939" y="35423"/>
                </a:moveTo>
                <a:lnTo>
                  <a:pt x="53291" y="35423"/>
                </a:lnTo>
                <a:lnTo>
                  <a:pt x="53291" y="53071"/>
                </a:lnTo>
                <a:lnTo>
                  <a:pt x="70939" y="53071"/>
                </a:lnTo>
                <a:lnTo>
                  <a:pt x="70939" y="35423"/>
                </a:lnTo>
                <a:close/>
              </a:path>
              <a:path w="71119" h="72389">
                <a:moveTo>
                  <a:pt x="17849" y="17501"/>
                </a:moveTo>
                <a:lnTo>
                  <a:pt x="0" y="17501"/>
                </a:lnTo>
                <a:lnTo>
                  <a:pt x="0" y="35423"/>
                </a:lnTo>
                <a:lnTo>
                  <a:pt x="17849" y="35423"/>
                </a:lnTo>
                <a:lnTo>
                  <a:pt x="17849" y="17501"/>
                </a:lnTo>
                <a:close/>
              </a:path>
              <a:path w="71119" h="72389">
                <a:moveTo>
                  <a:pt x="53291" y="17501"/>
                </a:moveTo>
                <a:lnTo>
                  <a:pt x="35350" y="17501"/>
                </a:lnTo>
                <a:lnTo>
                  <a:pt x="35350" y="35423"/>
                </a:lnTo>
                <a:lnTo>
                  <a:pt x="53291" y="35423"/>
                </a:lnTo>
                <a:lnTo>
                  <a:pt x="53291" y="17501"/>
                </a:lnTo>
                <a:close/>
              </a:path>
              <a:path w="71119" h="72389">
                <a:moveTo>
                  <a:pt x="35350" y="0"/>
                </a:moveTo>
                <a:lnTo>
                  <a:pt x="17849" y="0"/>
                </a:lnTo>
                <a:lnTo>
                  <a:pt x="17849" y="17501"/>
                </a:lnTo>
                <a:lnTo>
                  <a:pt x="35350" y="17501"/>
                </a:lnTo>
                <a:lnTo>
                  <a:pt x="35350" y="0"/>
                </a:lnTo>
                <a:close/>
              </a:path>
              <a:path w="71119" h="72389">
                <a:moveTo>
                  <a:pt x="70939" y="0"/>
                </a:moveTo>
                <a:lnTo>
                  <a:pt x="53291" y="0"/>
                </a:lnTo>
                <a:lnTo>
                  <a:pt x="53291" y="17501"/>
                </a:lnTo>
                <a:lnTo>
                  <a:pt x="70939" y="17501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2" name="object 1082"/>
          <p:cNvSpPr/>
          <p:nvPr/>
        </p:nvSpPr>
        <p:spPr>
          <a:xfrm>
            <a:off x="1981102" y="405951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871" y="72146"/>
                </a:lnTo>
                <a:lnTo>
                  <a:pt x="71871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3" name="object 1083"/>
          <p:cNvSpPr/>
          <p:nvPr/>
        </p:nvSpPr>
        <p:spPr>
          <a:xfrm>
            <a:off x="1981102" y="405951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867" y="54278"/>
                </a:moveTo>
                <a:lnTo>
                  <a:pt x="0" y="54278"/>
                </a:lnTo>
                <a:lnTo>
                  <a:pt x="0" y="72146"/>
                </a:lnTo>
                <a:lnTo>
                  <a:pt x="17867" y="72146"/>
                </a:lnTo>
                <a:lnTo>
                  <a:pt x="17867" y="54278"/>
                </a:lnTo>
                <a:close/>
              </a:path>
              <a:path w="72389" h="72389">
                <a:moveTo>
                  <a:pt x="54223" y="54278"/>
                </a:moveTo>
                <a:lnTo>
                  <a:pt x="35442" y="54278"/>
                </a:lnTo>
                <a:lnTo>
                  <a:pt x="35442" y="72146"/>
                </a:lnTo>
                <a:lnTo>
                  <a:pt x="54223" y="72146"/>
                </a:lnTo>
                <a:lnTo>
                  <a:pt x="54223" y="54278"/>
                </a:lnTo>
                <a:close/>
              </a:path>
              <a:path w="72389" h="72389">
                <a:moveTo>
                  <a:pt x="35442" y="36356"/>
                </a:moveTo>
                <a:lnTo>
                  <a:pt x="17867" y="36356"/>
                </a:lnTo>
                <a:lnTo>
                  <a:pt x="17867" y="54278"/>
                </a:lnTo>
                <a:lnTo>
                  <a:pt x="35442" y="54278"/>
                </a:lnTo>
                <a:lnTo>
                  <a:pt x="35442" y="36356"/>
                </a:lnTo>
                <a:close/>
              </a:path>
              <a:path w="72389" h="72389">
                <a:moveTo>
                  <a:pt x="71871" y="36356"/>
                </a:moveTo>
                <a:lnTo>
                  <a:pt x="54223" y="36356"/>
                </a:lnTo>
                <a:lnTo>
                  <a:pt x="54223" y="54278"/>
                </a:lnTo>
                <a:lnTo>
                  <a:pt x="71871" y="54278"/>
                </a:lnTo>
                <a:lnTo>
                  <a:pt x="71871" y="36356"/>
                </a:lnTo>
                <a:close/>
              </a:path>
              <a:path w="72389" h="72389">
                <a:moveTo>
                  <a:pt x="17867" y="17849"/>
                </a:moveTo>
                <a:lnTo>
                  <a:pt x="0" y="17849"/>
                </a:lnTo>
                <a:lnTo>
                  <a:pt x="0" y="36356"/>
                </a:lnTo>
                <a:lnTo>
                  <a:pt x="17867" y="36356"/>
                </a:lnTo>
                <a:lnTo>
                  <a:pt x="17867" y="17849"/>
                </a:lnTo>
                <a:close/>
              </a:path>
              <a:path w="72389" h="72389">
                <a:moveTo>
                  <a:pt x="54223" y="17849"/>
                </a:moveTo>
                <a:lnTo>
                  <a:pt x="35442" y="17849"/>
                </a:lnTo>
                <a:lnTo>
                  <a:pt x="35442" y="36356"/>
                </a:lnTo>
                <a:lnTo>
                  <a:pt x="54223" y="36356"/>
                </a:lnTo>
                <a:lnTo>
                  <a:pt x="54223" y="17849"/>
                </a:lnTo>
                <a:close/>
              </a:path>
              <a:path w="72389" h="72389">
                <a:moveTo>
                  <a:pt x="35442" y="0"/>
                </a:moveTo>
                <a:lnTo>
                  <a:pt x="17867" y="0"/>
                </a:lnTo>
                <a:lnTo>
                  <a:pt x="17867" y="17849"/>
                </a:lnTo>
                <a:lnTo>
                  <a:pt x="35442" y="17849"/>
                </a:lnTo>
                <a:lnTo>
                  <a:pt x="35442" y="0"/>
                </a:lnTo>
                <a:close/>
              </a:path>
              <a:path w="72389" h="72389">
                <a:moveTo>
                  <a:pt x="71871" y="0"/>
                </a:moveTo>
                <a:lnTo>
                  <a:pt x="54223" y="0"/>
                </a:lnTo>
                <a:lnTo>
                  <a:pt x="54223" y="17849"/>
                </a:lnTo>
                <a:lnTo>
                  <a:pt x="71871" y="17849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4" name="object 1084"/>
          <p:cNvSpPr/>
          <p:nvPr/>
        </p:nvSpPr>
        <p:spPr>
          <a:xfrm>
            <a:off x="2052974" y="4059515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0" y="72146"/>
                </a:moveTo>
                <a:lnTo>
                  <a:pt x="71213" y="72146"/>
                </a:lnTo>
                <a:lnTo>
                  <a:pt x="71213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5" name="object 1085"/>
          <p:cNvSpPr/>
          <p:nvPr/>
        </p:nvSpPr>
        <p:spPr>
          <a:xfrm>
            <a:off x="2052974" y="4059515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17849" y="54278"/>
                </a:moveTo>
                <a:lnTo>
                  <a:pt x="0" y="54278"/>
                </a:lnTo>
                <a:lnTo>
                  <a:pt x="0" y="72146"/>
                </a:lnTo>
                <a:lnTo>
                  <a:pt x="17849" y="72146"/>
                </a:lnTo>
                <a:lnTo>
                  <a:pt x="17849" y="54278"/>
                </a:lnTo>
                <a:close/>
              </a:path>
              <a:path w="71755" h="72389">
                <a:moveTo>
                  <a:pt x="53291" y="54278"/>
                </a:moveTo>
                <a:lnTo>
                  <a:pt x="35423" y="54278"/>
                </a:lnTo>
                <a:lnTo>
                  <a:pt x="35423" y="72146"/>
                </a:lnTo>
                <a:lnTo>
                  <a:pt x="53291" y="72146"/>
                </a:lnTo>
                <a:lnTo>
                  <a:pt x="53291" y="54278"/>
                </a:lnTo>
                <a:close/>
              </a:path>
              <a:path w="71755" h="72389">
                <a:moveTo>
                  <a:pt x="35423" y="36356"/>
                </a:moveTo>
                <a:lnTo>
                  <a:pt x="17849" y="36356"/>
                </a:lnTo>
                <a:lnTo>
                  <a:pt x="17849" y="54278"/>
                </a:lnTo>
                <a:lnTo>
                  <a:pt x="35423" y="54278"/>
                </a:lnTo>
                <a:lnTo>
                  <a:pt x="35423" y="36356"/>
                </a:lnTo>
                <a:close/>
              </a:path>
              <a:path w="71755" h="72389">
                <a:moveTo>
                  <a:pt x="71213" y="36356"/>
                </a:moveTo>
                <a:lnTo>
                  <a:pt x="53291" y="36356"/>
                </a:lnTo>
                <a:lnTo>
                  <a:pt x="53291" y="54278"/>
                </a:lnTo>
                <a:lnTo>
                  <a:pt x="71213" y="54278"/>
                </a:lnTo>
                <a:lnTo>
                  <a:pt x="71213" y="36356"/>
                </a:lnTo>
                <a:close/>
              </a:path>
              <a:path w="71755" h="72389">
                <a:moveTo>
                  <a:pt x="17849" y="17849"/>
                </a:moveTo>
                <a:lnTo>
                  <a:pt x="0" y="17849"/>
                </a:lnTo>
                <a:lnTo>
                  <a:pt x="0" y="36356"/>
                </a:lnTo>
                <a:lnTo>
                  <a:pt x="17849" y="36356"/>
                </a:lnTo>
                <a:lnTo>
                  <a:pt x="17849" y="17849"/>
                </a:lnTo>
                <a:close/>
              </a:path>
              <a:path w="71755" h="72389">
                <a:moveTo>
                  <a:pt x="53291" y="17849"/>
                </a:moveTo>
                <a:lnTo>
                  <a:pt x="35423" y="17849"/>
                </a:lnTo>
                <a:lnTo>
                  <a:pt x="35423" y="36356"/>
                </a:lnTo>
                <a:lnTo>
                  <a:pt x="53291" y="36356"/>
                </a:lnTo>
                <a:lnTo>
                  <a:pt x="53291" y="17849"/>
                </a:lnTo>
                <a:close/>
              </a:path>
              <a:path w="71755" h="72389">
                <a:moveTo>
                  <a:pt x="35423" y="0"/>
                </a:moveTo>
                <a:lnTo>
                  <a:pt x="17849" y="0"/>
                </a:lnTo>
                <a:lnTo>
                  <a:pt x="17849" y="17849"/>
                </a:lnTo>
                <a:lnTo>
                  <a:pt x="35423" y="17849"/>
                </a:lnTo>
                <a:lnTo>
                  <a:pt x="35423" y="0"/>
                </a:lnTo>
                <a:close/>
              </a:path>
              <a:path w="71755" h="72389">
                <a:moveTo>
                  <a:pt x="71213" y="0"/>
                </a:moveTo>
                <a:lnTo>
                  <a:pt x="53291" y="0"/>
                </a:lnTo>
                <a:lnTo>
                  <a:pt x="53291" y="17849"/>
                </a:lnTo>
                <a:lnTo>
                  <a:pt x="71213" y="17849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6" name="object 1086"/>
          <p:cNvSpPr/>
          <p:nvPr/>
        </p:nvSpPr>
        <p:spPr>
          <a:xfrm>
            <a:off x="2124187" y="405951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798" y="72146"/>
                </a:lnTo>
                <a:lnTo>
                  <a:pt x="71798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7" name="object 1087"/>
          <p:cNvSpPr/>
          <p:nvPr/>
        </p:nvSpPr>
        <p:spPr>
          <a:xfrm>
            <a:off x="2124187" y="405951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8507" y="54278"/>
                </a:moveTo>
                <a:lnTo>
                  <a:pt x="0" y="54278"/>
                </a:lnTo>
                <a:lnTo>
                  <a:pt x="0" y="72146"/>
                </a:lnTo>
                <a:lnTo>
                  <a:pt x="18507" y="72146"/>
                </a:lnTo>
                <a:lnTo>
                  <a:pt x="18507" y="54278"/>
                </a:lnTo>
                <a:close/>
              </a:path>
              <a:path w="72389" h="72389">
                <a:moveTo>
                  <a:pt x="53949" y="54278"/>
                </a:moveTo>
                <a:lnTo>
                  <a:pt x="36447" y="54278"/>
                </a:lnTo>
                <a:lnTo>
                  <a:pt x="36447" y="72146"/>
                </a:lnTo>
                <a:lnTo>
                  <a:pt x="53949" y="72146"/>
                </a:lnTo>
                <a:lnTo>
                  <a:pt x="53949" y="54278"/>
                </a:lnTo>
                <a:close/>
              </a:path>
              <a:path w="72389" h="72389">
                <a:moveTo>
                  <a:pt x="36447" y="36356"/>
                </a:moveTo>
                <a:lnTo>
                  <a:pt x="18507" y="36356"/>
                </a:lnTo>
                <a:lnTo>
                  <a:pt x="18507" y="54278"/>
                </a:lnTo>
                <a:lnTo>
                  <a:pt x="36447" y="54278"/>
                </a:lnTo>
                <a:lnTo>
                  <a:pt x="36447" y="36356"/>
                </a:lnTo>
                <a:close/>
              </a:path>
              <a:path w="72389" h="72389">
                <a:moveTo>
                  <a:pt x="71798" y="36356"/>
                </a:moveTo>
                <a:lnTo>
                  <a:pt x="53949" y="36356"/>
                </a:lnTo>
                <a:lnTo>
                  <a:pt x="53949" y="54278"/>
                </a:lnTo>
                <a:lnTo>
                  <a:pt x="71798" y="54278"/>
                </a:lnTo>
                <a:lnTo>
                  <a:pt x="71798" y="36356"/>
                </a:lnTo>
                <a:close/>
              </a:path>
              <a:path w="72389" h="72389">
                <a:moveTo>
                  <a:pt x="18507" y="17849"/>
                </a:moveTo>
                <a:lnTo>
                  <a:pt x="0" y="17849"/>
                </a:lnTo>
                <a:lnTo>
                  <a:pt x="0" y="36356"/>
                </a:lnTo>
                <a:lnTo>
                  <a:pt x="18507" y="36356"/>
                </a:lnTo>
                <a:lnTo>
                  <a:pt x="18507" y="17849"/>
                </a:lnTo>
                <a:close/>
              </a:path>
              <a:path w="72389" h="72389">
                <a:moveTo>
                  <a:pt x="53949" y="17849"/>
                </a:moveTo>
                <a:lnTo>
                  <a:pt x="36447" y="17849"/>
                </a:lnTo>
                <a:lnTo>
                  <a:pt x="36447" y="36356"/>
                </a:lnTo>
                <a:lnTo>
                  <a:pt x="53949" y="36356"/>
                </a:lnTo>
                <a:lnTo>
                  <a:pt x="53949" y="17849"/>
                </a:lnTo>
                <a:close/>
              </a:path>
              <a:path w="72389" h="72389">
                <a:moveTo>
                  <a:pt x="36447" y="0"/>
                </a:moveTo>
                <a:lnTo>
                  <a:pt x="18507" y="0"/>
                </a:lnTo>
                <a:lnTo>
                  <a:pt x="18507" y="17849"/>
                </a:lnTo>
                <a:lnTo>
                  <a:pt x="36447" y="17849"/>
                </a:lnTo>
                <a:lnTo>
                  <a:pt x="36447" y="0"/>
                </a:lnTo>
                <a:close/>
              </a:path>
              <a:path w="72389" h="72389">
                <a:moveTo>
                  <a:pt x="71798" y="0"/>
                </a:moveTo>
                <a:lnTo>
                  <a:pt x="53949" y="0"/>
                </a:lnTo>
                <a:lnTo>
                  <a:pt x="53949" y="17849"/>
                </a:lnTo>
                <a:lnTo>
                  <a:pt x="71798" y="17849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8" name="object 1088"/>
          <p:cNvSpPr/>
          <p:nvPr/>
        </p:nvSpPr>
        <p:spPr>
          <a:xfrm>
            <a:off x="2195986" y="405951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944" y="72146"/>
                </a:lnTo>
                <a:lnTo>
                  <a:pt x="71944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9" name="object 1089"/>
          <p:cNvSpPr/>
          <p:nvPr/>
        </p:nvSpPr>
        <p:spPr>
          <a:xfrm>
            <a:off x="2195986" y="405951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647" y="54278"/>
                </a:moveTo>
                <a:lnTo>
                  <a:pt x="0" y="54278"/>
                </a:lnTo>
                <a:lnTo>
                  <a:pt x="0" y="72146"/>
                </a:lnTo>
                <a:lnTo>
                  <a:pt x="17647" y="72146"/>
                </a:lnTo>
                <a:lnTo>
                  <a:pt x="17647" y="54278"/>
                </a:lnTo>
                <a:close/>
              </a:path>
              <a:path w="72389" h="72389">
                <a:moveTo>
                  <a:pt x="54077" y="54278"/>
                </a:moveTo>
                <a:lnTo>
                  <a:pt x="35515" y="54278"/>
                </a:lnTo>
                <a:lnTo>
                  <a:pt x="35515" y="72146"/>
                </a:lnTo>
                <a:lnTo>
                  <a:pt x="54077" y="72146"/>
                </a:lnTo>
                <a:lnTo>
                  <a:pt x="54077" y="54278"/>
                </a:lnTo>
                <a:close/>
              </a:path>
              <a:path w="72389" h="72389">
                <a:moveTo>
                  <a:pt x="35515" y="36356"/>
                </a:moveTo>
                <a:lnTo>
                  <a:pt x="17647" y="36356"/>
                </a:lnTo>
                <a:lnTo>
                  <a:pt x="17647" y="54278"/>
                </a:lnTo>
                <a:lnTo>
                  <a:pt x="35515" y="54278"/>
                </a:lnTo>
                <a:lnTo>
                  <a:pt x="35515" y="36356"/>
                </a:lnTo>
                <a:close/>
              </a:path>
              <a:path w="72389" h="72389">
                <a:moveTo>
                  <a:pt x="71944" y="36356"/>
                </a:moveTo>
                <a:lnTo>
                  <a:pt x="54077" y="36356"/>
                </a:lnTo>
                <a:lnTo>
                  <a:pt x="54077" y="54278"/>
                </a:lnTo>
                <a:lnTo>
                  <a:pt x="71944" y="54278"/>
                </a:lnTo>
                <a:lnTo>
                  <a:pt x="71944" y="36356"/>
                </a:lnTo>
                <a:close/>
              </a:path>
              <a:path w="72389" h="72389">
                <a:moveTo>
                  <a:pt x="17647" y="17849"/>
                </a:moveTo>
                <a:lnTo>
                  <a:pt x="0" y="17849"/>
                </a:lnTo>
                <a:lnTo>
                  <a:pt x="0" y="36356"/>
                </a:lnTo>
                <a:lnTo>
                  <a:pt x="17647" y="36356"/>
                </a:lnTo>
                <a:lnTo>
                  <a:pt x="17647" y="17849"/>
                </a:lnTo>
                <a:close/>
              </a:path>
              <a:path w="72389" h="72389">
                <a:moveTo>
                  <a:pt x="54077" y="17849"/>
                </a:moveTo>
                <a:lnTo>
                  <a:pt x="35515" y="17849"/>
                </a:lnTo>
                <a:lnTo>
                  <a:pt x="35515" y="36356"/>
                </a:lnTo>
                <a:lnTo>
                  <a:pt x="54077" y="36356"/>
                </a:lnTo>
                <a:lnTo>
                  <a:pt x="54077" y="17849"/>
                </a:lnTo>
                <a:close/>
              </a:path>
              <a:path w="72389" h="72389">
                <a:moveTo>
                  <a:pt x="35515" y="0"/>
                </a:moveTo>
                <a:lnTo>
                  <a:pt x="17647" y="0"/>
                </a:lnTo>
                <a:lnTo>
                  <a:pt x="17647" y="17849"/>
                </a:lnTo>
                <a:lnTo>
                  <a:pt x="35515" y="17849"/>
                </a:lnTo>
                <a:lnTo>
                  <a:pt x="35515" y="0"/>
                </a:lnTo>
                <a:close/>
              </a:path>
              <a:path w="72389" h="72389">
                <a:moveTo>
                  <a:pt x="71944" y="0"/>
                </a:moveTo>
                <a:lnTo>
                  <a:pt x="54077" y="0"/>
                </a:lnTo>
                <a:lnTo>
                  <a:pt x="54077" y="17849"/>
                </a:lnTo>
                <a:lnTo>
                  <a:pt x="71944" y="17849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0" name="object 1090"/>
          <p:cNvSpPr/>
          <p:nvPr/>
        </p:nvSpPr>
        <p:spPr>
          <a:xfrm>
            <a:off x="2267931" y="405951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2146"/>
                </a:moveTo>
                <a:lnTo>
                  <a:pt x="70939" y="72146"/>
                </a:lnTo>
                <a:lnTo>
                  <a:pt x="70939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1" name="object 1091"/>
          <p:cNvSpPr/>
          <p:nvPr/>
        </p:nvSpPr>
        <p:spPr>
          <a:xfrm>
            <a:off x="2267931" y="405951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17849" y="54278"/>
                </a:moveTo>
                <a:lnTo>
                  <a:pt x="0" y="54278"/>
                </a:lnTo>
                <a:lnTo>
                  <a:pt x="0" y="72146"/>
                </a:lnTo>
                <a:lnTo>
                  <a:pt x="17849" y="72146"/>
                </a:lnTo>
                <a:lnTo>
                  <a:pt x="17849" y="54278"/>
                </a:lnTo>
                <a:close/>
              </a:path>
              <a:path w="71119" h="72389">
                <a:moveTo>
                  <a:pt x="53291" y="54278"/>
                </a:moveTo>
                <a:lnTo>
                  <a:pt x="35350" y="54278"/>
                </a:lnTo>
                <a:lnTo>
                  <a:pt x="35350" y="72146"/>
                </a:lnTo>
                <a:lnTo>
                  <a:pt x="53291" y="72146"/>
                </a:lnTo>
                <a:lnTo>
                  <a:pt x="53291" y="54278"/>
                </a:lnTo>
                <a:close/>
              </a:path>
              <a:path w="71119" h="72389">
                <a:moveTo>
                  <a:pt x="35350" y="36356"/>
                </a:moveTo>
                <a:lnTo>
                  <a:pt x="17849" y="36356"/>
                </a:lnTo>
                <a:lnTo>
                  <a:pt x="17849" y="54278"/>
                </a:lnTo>
                <a:lnTo>
                  <a:pt x="35350" y="54278"/>
                </a:lnTo>
                <a:lnTo>
                  <a:pt x="35350" y="36356"/>
                </a:lnTo>
                <a:close/>
              </a:path>
              <a:path w="71119" h="72389">
                <a:moveTo>
                  <a:pt x="70939" y="36356"/>
                </a:moveTo>
                <a:lnTo>
                  <a:pt x="53291" y="36356"/>
                </a:lnTo>
                <a:lnTo>
                  <a:pt x="53291" y="54278"/>
                </a:lnTo>
                <a:lnTo>
                  <a:pt x="70939" y="54278"/>
                </a:lnTo>
                <a:lnTo>
                  <a:pt x="70939" y="36356"/>
                </a:lnTo>
                <a:close/>
              </a:path>
              <a:path w="71119" h="72389">
                <a:moveTo>
                  <a:pt x="17849" y="17849"/>
                </a:moveTo>
                <a:lnTo>
                  <a:pt x="0" y="17849"/>
                </a:lnTo>
                <a:lnTo>
                  <a:pt x="0" y="36356"/>
                </a:lnTo>
                <a:lnTo>
                  <a:pt x="17849" y="36356"/>
                </a:lnTo>
                <a:lnTo>
                  <a:pt x="17849" y="17849"/>
                </a:lnTo>
                <a:close/>
              </a:path>
              <a:path w="71119" h="72389">
                <a:moveTo>
                  <a:pt x="53291" y="17849"/>
                </a:moveTo>
                <a:lnTo>
                  <a:pt x="35350" y="17849"/>
                </a:lnTo>
                <a:lnTo>
                  <a:pt x="35350" y="36356"/>
                </a:lnTo>
                <a:lnTo>
                  <a:pt x="53291" y="36356"/>
                </a:lnTo>
                <a:lnTo>
                  <a:pt x="53291" y="17849"/>
                </a:lnTo>
                <a:close/>
              </a:path>
              <a:path w="71119" h="72389">
                <a:moveTo>
                  <a:pt x="35350" y="0"/>
                </a:moveTo>
                <a:lnTo>
                  <a:pt x="17849" y="0"/>
                </a:lnTo>
                <a:lnTo>
                  <a:pt x="17849" y="17849"/>
                </a:lnTo>
                <a:lnTo>
                  <a:pt x="35350" y="17849"/>
                </a:lnTo>
                <a:lnTo>
                  <a:pt x="35350" y="0"/>
                </a:lnTo>
                <a:close/>
              </a:path>
              <a:path w="71119" h="72389">
                <a:moveTo>
                  <a:pt x="70939" y="0"/>
                </a:moveTo>
                <a:lnTo>
                  <a:pt x="53291" y="0"/>
                </a:lnTo>
                <a:lnTo>
                  <a:pt x="53291" y="17849"/>
                </a:lnTo>
                <a:lnTo>
                  <a:pt x="70939" y="17849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2" name="object 1092"/>
          <p:cNvSpPr/>
          <p:nvPr/>
        </p:nvSpPr>
        <p:spPr>
          <a:xfrm>
            <a:off x="1981102" y="3988575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871" y="70939"/>
                </a:lnTo>
                <a:lnTo>
                  <a:pt x="71871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3" name="object 1093"/>
          <p:cNvSpPr/>
          <p:nvPr/>
        </p:nvSpPr>
        <p:spPr>
          <a:xfrm>
            <a:off x="1981102" y="3988575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867" y="53291"/>
                </a:moveTo>
                <a:lnTo>
                  <a:pt x="0" y="53291"/>
                </a:lnTo>
                <a:lnTo>
                  <a:pt x="0" y="70939"/>
                </a:lnTo>
                <a:lnTo>
                  <a:pt x="17867" y="70939"/>
                </a:lnTo>
                <a:lnTo>
                  <a:pt x="17867" y="53291"/>
                </a:lnTo>
                <a:close/>
              </a:path>
              <a:path w="72389" h="71120">
                <a:moveTo>
                  <a:pt x="54223" y="53291"/>
                </a:moveTo>
                <a:lnTo>
                  <a:pt x="35442" y="53291"/>
                </a:lnTo>
                <a:lnTo>
                  <a:pt x="35442" y="70939"/>
                </a:lnTo>
                <a:lnTo>
                  <a:pt x="54223" y="70939"/>
                </a:lnTo>
                <a:lnTo>
                  <a:pt x="54223" y="53291"/>
                </a:lnTo>
                <a:close/>
              </a:path>
              <a:path w="72389" h="71120">
                <a:moveTo>
                  <a:pt x="35442" y="35423"/>
                </a:moveTo>
                <a:lnTo>
                  <a:pt x="17867" y="35423"/>
                </a:lnTo>
                <a:lnTo>
                  <a:pt x="17867" y="53291"/>
                </a:lnTo>
                <a:lnTo>
                  <a:pt x="35442" y="53291"/>
                </a:lnTo>
                <a:lnTo>
                  <a:pt x="35442" y="35423"/>
                </a:lnTo>
                <a:close/>
              </a:path>
              <a:path w="72389" h="71120">
                <a:moveTo>
                  <a:pt x="71871" y="35423"/>
                </a:moveTo>
                <a:lnTo>
                  <a:pt x="54223" y="35423"/>
                </a:lnTo>
                <a:lnTo>
                  <a:pt x="54223" y="53291"/>
                </a:lnTo>
                <a:lnTo>
                  <a:pt x="71871" y="53291"/>
                </a:lnTo>
                <a:lnTo>
                  <a:pt x="71871" y="35423"/>
                </a:lnTo>
                <a:close/>
              </a:path>
              <a:path w="72389" h="71120">
                <a:moveTo>
                  <a:pt x="17867" y="17922"/>
                </a:moveTo>
                <a:lnTo>
                  <a:pt x="0" y="17922"/>
                </a:lnTo>
                <a:lnTo>
                  <a:pt x="0" y="35423"/>
                </a:lnTo>
                <a:lnTo>
                  <a:pt x="17867" y="35423"/>
                </a:lnTo>
                <a:lnTo>
                  <a:pt x="17867" y="17922"/>
                </a:lnTo>
                <a:close/>
              </a:path>
              <a:path w="72389" h="71120">
                <a:moveTo>
                  <a:pt x="54223" y="17922"/>
                </a:moveTo>
                <a:lnTo>
                  <a:pt x="35442" y="17922"/>
                </a:lnTo>
                <a:lnTo>
                  <a:pt x="35442" y="35423"/>
                </a:lnTo>
                <a:lnTo>
                  <a:pt x="54223" y="35423"/>
                </a:lnTo>
                <a:lnTo>
                  <a:pt x="54223" y="17922"/>
                </a:lnTo>
                <a:close/>
              </a:path>
              <a:path w="72389" h="71120">
                <a:moveTo>
                  <a:pt x="35442" y="0"/>
                </a:moveTo>
                <a:lnTo>
                  <a:pt x="17867" y="0"/>
                </a:lnTo>
                <a:lnTo>
                  <a:pt x="17867" y="17922"/>
                </a:lnTo>
                <a:lnTo>
                  <a:pt x="35442" y="17922"/>
                </a:lnTo>
                <a:lnTo>
                  <a:pt x="35442" y="0"/>
                </a:lnTo>
                <a:close/>
              </a:path>
              <a:path w="72389" h="71120">
                <a:moveTo>
                  <a:pt x="71871" y="0"/>
                </a:moveTo>
                <a:lnTo>
                  <a:pt x="54223" y="0"/>
                </a:lnTo>
                <a:lnTo>
                  <a:pt x="54223" y="17922"/>
                </a:lnTo>
                <a:lnTo>
                  <a:pt x="71871" y="17922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4" name="object 1094"/>
          <p:cNvSpPr/>
          <p:nvPr/>
        </p:nvSpPr>
        <p:spPr>
          <a:xfrm>
            <a:off x="2052974" y="3988575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0" y="70939"/>
                </a:moveTo>
                <a:lnTo>
                  <a:pt x="71213" y="70939"/>
                </a:lnTo>
                <a:lnTo>
                  <a:pt x="71213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5" name="object 1095"/>
          <p:cNvSpPr/>
          <p:nvPr/>
        </p:nvSpPr>
        <p:spPr>
          <a:xfrm>
            <a:off x="2052974" y="3988575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17849" y="53291"/>
                </a:moveTo>
                <a:lnTo>
                  <a:pt x="0" y="53291"/>
                </a:lnTo>
                <a:lnTo>
                  <a:pt x="0" y="70939"/>
                </a:lnTo>
                <a:lnTo>
                  <a:pt x="17849" y="70939"/>
                </a:lnTo>
                <a:lnTo>
                  <a:pt x="17849" y="53291"/>
                </a:lnTo>
                <a:close/>
              </a:path>
              <a:path w="71755" h="71120">
                <a:moveTo>
                  <a:pt x="53291" y="53291"/>
                </a:moveTo>
                <a:lnTo>
                  <a:pt x="35423" y="53291"/>
                </a:lnTo>
                <a:lnTo>
                  <a:pt x="35423" y="70939"/>
                </a:lnTo>
                <a:lnTo>
                  <a:pt x="53291" y="70939"/>
                </a:lnTo>
                <a:lnTo>
                  <a:pt x="53291" y="53291"/>
                </a:lnTo>
                <a:close/>
              </a:path>
              <a:path w="71755" h="71120">
                <a:moveTo>
                  <a:pt x="35423" y="35423"/>
                </a:moveTo>
                <a:lnTo>
                  <a:pt x="17849" y="35423"/>
                </a:lnTo>
                <a:lnTo>
                  <a:pt x="17849" y="53291"/>
                </a:lnTo>
                <a:lnTo>
                  <a:pt x="35423" y="53291"/>
                </a:lnTo>
                <a:lnTo>
                  <a:pt x="35423" y="35423"/>
                </a:lnTo>
                <a:close/>
              </a:path>
              <a:path w="71755" h="71120">
                <a:moveTo>
                  <a:pt x="71213" y="35423"/>
                </a:moveTo>
                <a:lnTo>
                  <a:pt x="53291" y="35423"/>
                </a:lnTo>
                <a:lnTo>
                  <a:pt x="53291" y="53291"/>
                </a:lnTo>
                <a:lnTo>
                  <a:pt x="71213" y="53291"/>
                </a:lnTo>
                <a:lnTo>
                  <a:pt x="71213" y="35423"/>
                </a:lnTo>
                <a:close/>
              </a:path>
              <a:path w="71755" h="71120">
                <a:moveTo>
                  <a:pt x="17849" y="17922"/>
                </a:moveTo>
                <a:lnTo>
                  <a:pt x="0" y="17922"/>
                </a:lnTo>
                <a:lnTo>
                  <a:pt x="0" y="35423"/>
                </a:lnTo>
                <a:lnTo>
                  <a:pt x="17849" y="35423"/>
                </a:lnTo>
                <a:lnTo>
                  <a:pt x="17849" y="17922"/>
                </a:lnTo>
                <a:close/>
              </a:path>
              <a:path w="71755" h="71120">
                <a:moveTo>
                  <a:pt x="53291" y="17922"/>
                </a:moveTo>
                <a:lnTo>
                  <a:pt x="35423" y="17922"/>
                </a:lnTo>
                <a:lnTo>
                  <a:pt x="35423" y="35423"/>
                </a:lnTo>
                <a:lnTo>
                  <a:pt x="53291" y="35423"/>
                </a:lnTo>
                <a:lnTo>
                  <a:pt x="53291" y="17922"/>
                </a:lnTo>
                <a:close/>
              </a:path>
              <a:path w="71755" h="71120">
                <a:moveTo>
                  <a:pt x="35423" y="0"/>
                </a:moveTo>
                <a:lnTo>
                  <a:pt x="17849" y="0"/>
                </a:lnTo>
                <a:lnTo>
                  <a:pt x="17849" y="17922"/>
                </a:lnTo>
                <a:lnTo>
                  <a:pt x="35423" y="17922"/>
                </a:lnTo>
                <a:lnTo>
                  <a:pt x="35423" y="0"/>
                </a:lnTo>
                <a:close/>
              </a:path>
              <a:path w="71755" h="71120">
                <a:moveTo>
                  <a:pt x="71213" y="0"/>
                </a:moveTo>
                <a:lnTo>
                  <a:pt x="53291" y="0"/>
                </a:lnTo>
                <a:lnTo>
                  <a:pt x="53291" y="17922"/>
                </a:lnTo>
                <a:lnTo>
                  <a:pt x="71213" y="17922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6" name="object 1096"/>
          <p:cNvSpPr/>
          <p:nvPr/>
        </p:nvSpPr>
        <p:spPr>
          <a:xfrm>
            <a:off x="2124187" y="3988575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7" name="object 1097"/>
          <p:cNvSpPr/>
          <p:nvPr/>
        </p:nvSpPr>
        <p:spPr>
          <a:xfrm>
            <a:off x="2124187" y="3988575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8507" y="53291"/>
                </a:moveTo>
                <a:lnTo>
                  <a:pt x="0" y="53291"/>
                </a:lnTo>
                <a:lnTo>
                  <a:pt x="0" y="70939"/>
                </a:lnTo>
                <a:lnTo>
                  <a:pt x="18507" y="70939"/>
                </a:lnTo>
                <a:lnTo>
                  <a:pt x="18507" y="53291"/>
                </a:lnTo>
                <a:close/>
              </a:path>
              <a:path w="72389" h="71120">
                <a:moveTo>
                  <a:pt x="53949" y="53291"/>
                </a:moveTo>
                <a:lnTo>
                  <a:pt x="36447" y="53291"/>
                </a:lnTo>
                <a:lnTo>
                  <a:pt x="36447" y="70939"/>
                </a:lnTo>
                <a:lnTo>
                  <a:pt x="53949" y="70939"/>
                </a:lnTo>
                <a:lnTo>
                  <a:pt x="53949" y="53291"/>
                </a:lnTo>
                <a:close/>
              </a:path>
              <a:path w="72389" h="71120">
                <a:moveTo>
                  <a:pt x="36447" y="35423"/>
                </a:moveTo>
                <a:lnTo>
                  <a:pt x="18507" y="35423"/>
                </a:lnTo>
                <a:lnTo>
                  <a:pt x="18507" y="53291"/>
                </a:lnTo>
                <a:lnTo>
                  <a:pt x="36447" y="53291"/>
                </a:lnTo>
                <a:lnTo>
                  <a:pt x="36447" y="35423"/>
                </a:lnTo>
                <a:close/>
              </a:path>
              <a:path w="72389" h="71120">
                <a:moveTo>
                  <a:pt x="71798" y="35423"/>
                </a:moveTo>
                <a:lnTo>
                  <a:pt x="53949" y="35423"/>
                </a:lnTo>
                <a:lnTo>
                  <a:pt x="53949" y="53291"/>
                </a:lnTo>
                <a:lnTo>
                  <a:pt x="71798" y="53291"/>
                </a:lnTo>
                <a:lnTo>
                  <a:pt x="71798" y="35423"/>
                </a:lnTo>
                <a:close/>
              </a:path>
              <a:path w="72389" h="71120">
                <a:moveTo>
                  <a:pt x="18507" y="17922"/>
                </a:moveTo>
                <a:lnTo>
                  <a:pt x="0" y="17922"/>
                </a:lnTo>
                <a:lnTo>
                  <a:pt x="0" y="35423"/>
                </a:lnTo>
                <a:lnTo>
                  <a:pt x="18507" y="35423"/>
                </a:lnTo>
                <a:lnTo>
                  <a:pt x="18507" y="17922"/>
                </a:lnTo>
                <a:close/>
              </a:path>
              <a:path w="72389" h="71120">
                <a:moveTo>
                  <a:pt x="53949" y="17922"/>
                </a:moveTo>
                <a:lnTo>
                  <a:pt x="36447" y="17922"/>
                </a:lnTo>
                <a:lnTo>
                  <a:pt x="36447" y="35423"/>
                </a:lnTo>
                <a:lnTo>
                  <a:pt x="53949" y="35423"/>
                </a:lnTo>
                <a:lnTo>
                  <a:pt x="53949" y="17922"/>
                </a:lnTo>
                <a:close/>
              </a:path>
              <a:path w="72389" h="71120">
                <a:moveTo>
                  <a:pt x="36447" y="0"/>
                </a:moveTo>
                <a:lnTo>
                  <a:pt x="18507" y="0"/>
                </a:lnTo>
                <a:lnTo>
                  <a:pt x="18507" y="17922"/>
                </a:lnTo>
                <a:lnTo>
                  <a:pt x="36447" y="17922"/>
                </a:lnTo>
                <a:lnTo>
                  <a:pt x="36447" y="0"/>
                </a:lnTo>
                <a:close/>
              </a:path>
              <a:path w="72389" h="71120">
                <a:moveTo>
                  <a:pt x="71798" y="0"/>
                </a:moveTo>
                <a:lnTo>
                  <a:pt x="53949" y="0"/>
                </a:lnTo>
                <a:lnTo>
                  <a:pt x="53949" y="17922"/>
                </a:lnTo>
                <a:lnTo>
                  <a:pt x="71798" y="17922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8" name="object 1098"/>
          <p:cNvSpPr/>
          <p:nvPr/>
        </p:nvSpPr>
        <p:spPr>
          <a:xfrm>
            <a:off x="2195986" y="3988575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944" y="70939"/>
                </a:lnTo>
                <a:lnTo>
                  <a:pt x="71944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9" name="object 1099"/>
          <p:cNvSpPr/>
          <p:nvPr/>
        </p:nvSpPr>
        <p:spPr>
          <a:xfrm>
            <a:off x="2195986" y="3988575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647" y="53291"/>
                </a:moveTo>
                <a:lnTo>
                  <a:pt x="0" y="53291"/>
                </a:lnTo>
                <a:lnTo>
                  <a:pt x="0" y="70939"/>
                </a:lnTo>
                <a:lnTo>
                  <a:pt x="17647" y="70939"/>
                </a:lnTo>
                <a:lnTo>
                  <a:pt x="17647" y="53291"/>
                </a:lnTo>
                <a:close/>
              </a:path>
              <a:path w="72389" h="71120">
                <a:moveTo>
                  <a:pt x="54077" y="53291"/>
                </a:moveTo>
                <a:lnTo>
                  <a:pt x="35515" y="53291"/>
                </a:lnTo>
                <a:lnTo>
                  <a:pt x="35515" y="70939"/>
                </a:lnTo>
                <a:lnTo>
                  <a:pt x="54077" y="70939"/>
                </a:lnTo>
                <a:lnTo>
                  <a:pt x="54077" y="53291"/>
                </a:lnTo>
                <a:close/>
              </a:path>
              <a:path w="72389" h="71120">
                <a:moveTo>
                  <a:pt x="35515" y="35423"/>
                </a:moveTo>
                <a:lnTo>
                  <a:pt x="17647" y="35423"/>
                </a:lnTo>
                <a:lnTo>
                  <a:pt x="17647" y="53291"/>
                </a:lnTo>
                <a:lnTo>
                  <a:pt x="35515" y="53291"/>
                </a:lnTo>
                <a:lnTo>
                  <a:pt x="35515" y="35423"/>
                </a:lnTo>
                <a:close/>
              </a:path>
              <a:path w="72389" h="71120">
                <a:moveTo>
                  <a:pt x="71944" y="35423"/>
                </a:moveTo>
                <a:lnTo>
                  <a:pt x="54077" y="35423"/>
                </a:lnTo>
                <a:lnTo>
                  <a:pt x="54077" y="53291"/>
                </a:lnTo>
                <a:lnTo>
                  <a:pt x="71944" y="53291"/>
                </a:lnTo>
                <a:lnTo>
                  <a:pt x="71944" y="35423"/>
                </a:lnTo>
                <a:close/>
              </a:path>
              <a:path w="72389" h="71120">
                <a:moveTo>
                  <a:pt x="17647" y="17922"/>
                </a:moveTo>
                <a:lnTo>
                  <a:pt x="0" y="17922"/>
                </a:lnTo>
                <a:lnTo>
                  <a:pt x="0" y="35423"/>
                </a:lnTo>
                <a:lnTo>
                  <a:pt x="17647" y="35423"/>
                </a:lnTo>
                <a:lnTo>
                  <a:pt x="17647" y="17922"/>
                </a:lnTo>
                <a:close/>
              </a:path>
              <a:path w="72389" h="71120">
                <a:moveTo>
                  <a:pt x="54077" y="17922"/>
                </a:moveTo>
                <a:lnTo>
                  <a:pt x="35515" y="17922"/>
                </a:lnTo>
                <a:lnTo>
                  <a:pt x="35515" y="35423"/>
                </a:lnTo>
                <a:lnTo>
                  <a:pt x="54077" y="35423"/>
                </a:lnTo>
                <a:lnTo>
                  <a:pt x="54077" y="17922"/>
                </a:lnTo>
                <a:close/>
              </a:path>
              <a:path w="72389" h="71120">
                <a:moveTo>
                  <a:pt x="35515" y="0"/>
                </a:moveTo>
                <a:lnTo>
                  <a:pt x="17647" y="0"/>
                </a:lnTo>
                <a:lnTo>
                  <a:pt x="17647" y="17922"/>
                </a:lnTo>
                <a:lnTo>
                  <a:pt x="35515" y="17922"/>
                </a:lnTo>
                <a:lnTo>
                  <a:pt x="35515" y="0"/>
                </a:lnTo>
                <a:close/>
              </a:path>
              <a:path w="72389" h="71120">
                <a:moveTo>
                  <a:pt x="71944" y="0"/>
                </a:moveTo>
                <a:lnTo>
                  <a:pt x="54077" y="0"/>
                </a:lnTo>
                <a:lnTo>
                  <a:pt x="54077" y="17922"/>
                </a:lnTo>
                <a:lnTo>
                  <a:pt x="71944" y="17922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0" name="object 1100"/>
          <p:cNvSpPr/>
          <p:nvPr/>
        </p:nvSpPr>
        <p:spPr>
          <a:xfrm>
            <a:off x="2267931" y="3988575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1" name="object 1101"/>
          <p:cNvSpPr/>
          <p:nvPr/>
        </p:nvSpPr>
        <p:spPr>
          <a:xfrm>
            <a:off x="2267931" y="3988575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17849" y="53291"/>
                </a:moveTo>
                <a:lnTo>
                  <a:pt x="0" y="53291"/>
                </a:lnTo>
                <a:lnTo>
                  <a:pt x="0" y="70939"/>
                </a:lnTo>
                <a:lnTo>
                  <a:pt x="17849" y="70939"/>
                </a:lnTo>
                <a:lnTo>
                  <a:pt x="17849" y="53291"/>
                </a:lnTo>
                <a:close/>
              </a:path>
              <a:path w="71119" h="71120">
                <a:moveTo>
                  <a:pt x="53291" y="53291"/>
                </a:moveTo>
                <a:lnTo>
                  <a:pt x="35350" y="53291"/>
                </a:lnTo>
                <a:lnTo>
                  <a:pt x="35350" y="70939"/>
                </a:lnTo>
                <a:lnTo>
                  <a:pt x="53291" y="70939"/>
                </a:lnTo>
                <a:lnTo>
                  <a:pt x="53291" y="53291"/>
                </a:lnTo>
                <a:close/>
              </a:path>
              <a:path w="71119" h="71120">
                <a:moveTo>
                  <a:pt x="35350" y="35423"/>
                </a:moveTo>
                <a:lnTo>
                  <a:pt x="17849" y="35423"/>
                </a:lnTo>
                <a:lnTo>
                  <a:pt x="17849" y="53291"/>
                </a:lnTo>
                <a:lnTo>
                  <a:pt x="35350" y="53291"/>
                </a:lnTo>
                <a:lnTo>
                  <a:pt x="35350" y="35423"/>
                </a:lnTo>
                <a:close/>
              </a:path>
              <a:path w="71119" h="71120">
                <a:moveTo>
                  <a:pt x="70939" y="35423"/>
                </a:moveTo>
                <a:lnTo>
                  <a:pt x="53291" y="35423"/>
                </a:lnTo>
                <a:lnTo>
                  <a:pt x="53291" y="53291"/>
                </a:lnTo>
                <a:lnTo>
                  <a:pt x="70939" y="53291"/>
                </a:lnTo>
                <a:lnTo>
                  <a:pt x="70939" y="35423"/>
                </a:lnTo>
                <a:close/>
              </a:path>
              <a:path w="71119" h="71120">
                <a:moveTo>
                  <a:pt x="17849" y="17922"/>
                </a:moveTo>
                <a:lnTo>
                  <a:pt x="0" y="17922"/>
                </a:lnTo>
                <a:lnTo>
                  <a:pt x="0" y="35423"/>
                </a:lnTo>
                <a:lnTo>
                  <a:pt x="17849" y="35423"/>
                </a:lnTo>
                <a:lnTo>
                  <a:pt x="17849" y="17922"/>
                </a:lnTo>
                <a:close/>
              </a:path>
              <a:path w="71119" h="71120">
                <a:moveTo>
                  <a:pt x="53291" y="17922"/>
                </a:moveTo>
                <a:lnTo>
                  <a:pt x="35350" y="17922"/>
                </a:lnTo>
                <a:lnTo>
                  <a:pt x="35350" y="35423"/>
                </a:lnTo>
                <a:lnTo>
                  <a:pt x="53291" y="35423"/>
                </a:lnTo>
                <a:lnTo>
                  <a:pt x="53291" y="17922"/>
                </a:lnTo>
                <a:close/>
              </a:path>
              <a:path w="71119" h="71120">
                <a:moveTo>
                  <a:pt x="35350" y="0"/>
                </a:moveTo>
                <a:lnTo>
                  <a:pt x="17849" y="0"/>
                </a:lnTo>
                <a:lnTo>
                  <a:pt x="17849" y="17922"/>
                </a:lnTo>
                <a:lnTo>
                  <a:pt x="35350" y="17922"/>
                </a:lnTo>
                <a:lnTo>
                  <a:pt x="35350" y="0"/>
                </a:lnTo>
                <a:close/>
              </a:path>
              <a:path w="71119" h="71120">
                <a:moveTo>
                  <a:pt x="70939" y="0"/>
                </a:moveTo>
                <a:lnTo>
                  <a:pt x="53291" y="0"/>
                </a:lnTo>
                <a:lnTo>
                  <a:pt x="53291" y="17922"/>
                </a:lnTo>
                <a:lnTo>
                  <a:pt x="70939" y="17922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2" name="object 1102"/>
          <p:cNvSpPr/>
          <p:nvPr/>
        </p:nvSpPr>
        <p:spPr>
          <a:xfrm>
            <a:off x="1981102" y="391670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871"/>
                </a:moveTo>
                <a:lnTo>
                  <a:pt x="71871" y="71871"/>
                </a:lnTo>
                <a:lnTo>
                  <a:pt x="71871" y="0"/>
                </a:lnTo>
                <a:lnTo>
                  <a:pt x="0" y="0"/>
                </a:lnTo>
                <a:lnTo>
                  <a:pt x="0" y="718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3" name="object 1103"/>
          <p:cNvSpPr/>
          <p:nvPr/>
        </p:nvSpPr>
        <p:spPr>
          <a:xfrm>
            <a:off x="1981102" y="391670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867" y="53364"/>
                </a:moveTo>
                <a:lnTo>
                  <a:pt x="0" y="53364"/>
                </a:lnTo>
                <a:lnTo>
                  <a:pt x="0" y="71871"/>
                </a:lnTo>
                <a:lnTo>
                  <a:pt x="17867" y="71871"/>
                </a:lnTo>
                <a:lnTo>
                  <a:pt x="17867" y="53364"/>
                </a:lnTo>
                <a:close/>
              </a:path>
              <a:path w="72389" h="72389">
                <a:moveTo>
                  <a:pt x="54223" y="53364"/>
                </a:moveTo>
                <a:lnTo>
                  <a:pt x="35442" y="53364"/>
                </a:lnTo>
                <a:lnTo>
                  <a:pt x="35442" y="71871"/>
                </a:lnTo>
                <a:lnTo>
                  <a:pt x="54223" y="71871"/>
                </a:lnTo>
                <a:lnTo>
                  <a:pt x="54223" y="53364"/>
                </a:lnTo>
                <a:close/>
              </a:path>
              <a:path w="72389" h="72389">
                <a:moveTo>
                  <a:pt x="35442" y="35497"/>
                </a:moveTo>
                <a:lnTo>
                  <a:pt x="17867" y="35497"/>
                </a:lnTo>
                <a:lnTo>
                  <a:pt x="17867" y="53364"/>
                </a:lnTo>
                <a:lnTo>
                  <a:pt x="35442" y="53364"/>
                </a:lnTo>
                <a:lnTo>
                  <a:pt x="35442" y="35497"/>
                </a:lnTo>
                <a:close/>
              </a:path>
              <a:path w="72389" h="72389">
                <a:moveTo>
                  <a:pt x="71871" y="35497"/>
                </a:moveTo>
                <a:lnTo>
                  <a:pt x="54223" y="35497"/>
                </a:lnTo>
                <a:lnTo>
                  <a:pt x="54223" y="53364"/>
                </a:lnTo>
                <a:lnTo>
                  <a:pt x="71871" y="53364"/>
                </a:lnTo>
                <a:lnTo>
                  <a:pt x="71871" y="35497"/>
                </a:lnTo>
                <a:close/>
              </a:path>
              <a:path w="72389" h="72389">
                <a:moveTo>
                  <a:pt x="17867" y="17867"/>
                </a:moveTo>
                <a:lnTo>
                  <a:pt x="0" y="17867"/>
                </a:lnTo>
                <a:lnTo>
                  <a:pt x="0" y="35497"/>
                </a:lnTo>
                <a:lnTo>
                  <a:pt x="17867" y="35497"/>
                </a:lnTo>
                <a:lnTo>
                  <a:pt x="17867" y="17867"/>
                </a:lnTo>
                <a:close/>
              </a:path>
              <a:path w="72389" h="72389">
                <a:moveTo>
                  <a:pt x="54223" y="17867"/>
                </a:moveTo>
                <a:lnTo>
                  <a:pt x="35442" y="17867"/>
                </a:lnTo>
                <a:lnTo>
                  <a:pt x="35442" y="35497"/>
                </a:lnTo>
                <a:lnTo>
                  <a:pt x="54223" y="35497"/>
                </a:lnTo>
                <a:lnTo>
                  <a:pt x="54223" y="17867"/>
                </a:lnTo>
                <a:close/>
              </a:path>
              <a:path w="72389" h="72389">
                <a:moveTo>
                  <a:pt x="35442" y="0"/>
                </a:moveTo>
                <a:lnTo>
                  <a:pt x="17867" y="0"/>
                </a:lnTo>
                <a:lnTo>
                  <a:pt x="17867" y="17867"/>
                </a:lnTo>
                <a:lnTo>
                  <a:pt x="35442" y="17867"/>
                </a:lnTo>
                <a:lnTo>
                  <a:pt x="35442" y="0"/>
                </a:lnTo>
                <a:close/>
              </a:path>
              <a:path w="72389" h="72389">
                <a:moveTo>
                  <a:pt x="71871" y="0"/>
                </a:moveTo>
                <a:lnTo>
                  <a:pt x="54223" y="0"/>
                </a:lnTo>
                <a:lnTo>
                  <a:pt x="54223" y="17867"/>
                </a:lnTo>
                <a:lnTo>
                  <a:pt x="71871" y="17867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4" name="object 1104"/>
          <p:cNvSpPr/>
          <p:nvPr/>
        </p:nvSpPr>
        <p:spPr>
          <a:xfrm>
            <a:off x="2052974" y="3916704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0" y="71871"/>
                </a:moveTo>
                <a:lnTo>
                  <a:pt x="71213" y="71871"/>
                </a:lnTo>
                <a:lnTo>
                  <a:pt x="71213" y="0"/>
                </a:lnTo>
                <a:lnTo>
                  <a:pt x="0" y="0"/>
                </a:lnTo>
                <a:lnTo>
                  <a:pt x="0" y="718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5" name="object 1105"/>
          <p:cNvSpPr/>
          <p:nvPr/>
        </p:nvSpPr>
        <p:spPr>
          <a:xfrm>
            <a:off x="2052974" y="3916704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17849" y="53364"/>
                </a:moveTo>
                <a:lnTo>
                  <a:pt x="0" y="53364"/>
                </a:lnTo>
                <a:lnTo>
                  <a:pt x="0" y="71871"/>
                </a:lnTo>
                <a:lnTo>
                  <a:pt x="17849" y="71871"/>
                </a:lnTo>
                <a:lnTo>
                  <a:pt x="17849" y="53364"/>
                </a:lnTo>
                <a:close/>
              </a:path>
              <a:path w="71755" h="72389">
                <a:moveTo>
                  <a:pt x="53291" y="53364"/>
                </a:moveTo>
                <a:lnTo>
                  <a:pt x="35423" y="53364"/>
                </a:lnTo>
                <a:lnTo>
                  <a:pt x="35423" y="71871"/>
                </a:lnTo>
                <a:lnTo>
                  <a:pt x="53291" y="71871"/>
                </a:lnTo>
                <a:lnTo>
                  <a:pt x="53291" y="53364"/>
                </a:lnTo>
                <a:close/>
              </a:path>
              <a:path w="71755" h="72389">
                <a:moveTo>
                  <a:pt x="35423" y="35497"/>
                </a:moveTo>
                <a:lnTo>
                  <a:pt x="17849" y="35497"/>
                </a:lnTo>
                <a:lnTo>
                  <a:pt x="17849" y="53364"/>
                </a:lnTo>
                <a:lnTo>
                  <a:pt x="35423" y="53364"/>
                </a:lnTo>
                <a:lnTo>
                  <a:pt x="35423" y="35497"/>
                </a:lnTo>
                <a:close/>
              </a:path>
              <a:path w="71755" h="72389">
                <a:moveTo>
                  <a:pt x="71213" y="35497"/>
                </a:moveTo>
                <a:lnTo>
                  <a:pt x="53291" y="35497"/>
                </a:lnTo>
                <a:lnTo>
                  <a:pt x="53291" y="53364"/>
                </a:lnTo>
                <a:lnTo>
                  <a:pt x="71213" y="53364"/>
                </a:lnTo>
                <a:lnTo>
                  <a:pt x="71213" y="35497"/>
                </a:lnTo>
                <a:close/>
              </a:path>
              <a:path w="71755" h="72389">
                <a:moveTo>
                  <a:pt x="17849" y="17867"/>
                </a:moveTo>
                <a:lnTo>
                  <a:pt x="0" y="17867"/>
                </a:lnTo>
                <a:lnTo>
                  <a:pt x="0" y="35497"/>
                </a:lnTo>
                <a:lnTo>
                  <a:pt x="17849" y="35497"/>
                </a:lnTo>
                <a:lnTo>
                  <a:pt x="17849" y="17867"/>
                </a:lnTo>
                <a:close/>
              </a:path>
              <a:path w="71755" h="72389">
                <a:moveTo>
                  <a:pt x="53291" y="17867"/>
                </a:moveTo>
                <a:lnTo>
                  <a:pt x="35423" y="17867"/>
                </a:lnTo>
                <a:lnTo>
                  <a:pt x="35423" y="35497"/>
                </a:lnTo>
                <a:lnTo>
                  <a:pt x="53291" y="35497"/>
                </a:lnTo>
                <a:lnTo>
                  <a:pt x="53291" y="17867"/>
                </a:lnTo>
                <a:close/>
              </a:path>
              <a:path w="71755" h="72389">
                <a:moveTo>
                  <a:pt x="35423" y="0"/>
                </a:moveTo>
                <a:lnTo>
                  <a:pt x="17849" y="0"/>
                </a:lnTo>
                <a:lnTo>
                  <a:pt x="17849" y="17867"/>
                </a:lnTo>
                <a:lnTo>
                  <a:pt x="35423" y="17867"/>
                </a:lnTo>
                <a:lnTo>
                  <a:pt x="35423" y="0"/>
                </a:lnTo>
                <a:close/>
              </a:path>
              <a:path w="71755" h="72389">
                <a:moveTo>
                  <a:pt x="71213" y="0"/>
                </a:moveTo>
                <a:lnTo>
                  <a:pt x="53291" y="0"/>
                </a:lnTo>
                <a:lnTo>
                  <a:pt x="53291" y="17867"/>
                </a:lnTo>
                <a:lnTo>
                  <a:pt x="71213" y="17867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6" name="object 1106"/>
          <p:cNvSpPr/>
          <p:nvPr/>
        </p:nvSpPr>
        <p:spPr>
          <a:xfrm>
            <a:off x="2124187" y="391670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871"/>
                </a:moveTo>
                <a:lnTo>
                  <a:pt x="71798" y="71871"/>
                </a:lnTo>
                <a:lnTo>
                  <a:pt x="71798" y="0"/>
                </a:lnTo>
                <a:lnTo>
                  <a:pt x="0" y="0"/>
                </a:lnTo>
                <a:lnTo>
                  <a:pt x="0" y="718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7" name="object 1107"/>
          <p:cNvSpPr/>
          <p:nvPr/>
        </p:nvSpPr>
        <p:spPr>
          <a:xfrm>
            <a:off x="2124187" y="391670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8507" y="53364"/>
                </a:moveTo>
                <a:lnTo>
                  <a:pt x="0" y="53364"/>
                </a:lnTo>
                <a:lnTo>
                  <a:pt x="0" y="71871"/>
                </a:lnTo>
                <a:lnTo>
                  <a:pt x="18507" y="71871"/>
                </a:lnTo>
                <a:lnTo>
                  <a:pt x="18507" y="53364"/>
                </a:lnTo>
                <a:close/>
              </a:path>
              <a:path w="72389" h="72389">
                <a:moveTo>
                  <a:pt x="53949" y="53364"/>
                </a:moveTo>
                <a:lnTo>
                  <a:pt x="36447" y="53364"/>
                </a:lnTo>
                <a:lnTo>
                  <a:pt x="36447" y="71871"/>
                </a:lnTo>
                <a:lnTo>
                  <a:pt x="53949" y="71871"/>
                </a:lnTo>
                <a:lnTo>
                  <a:pt x="53949" y="53364"/>
                </a:lnTo>
                <a:close/>
              </a:path>
              <a:path w="72389" h="72389">
                <a:moveTo>
                  <a:pt x="36447" y="35497"/>
                </a:moveTo>
                <a:lnTo>
                  <a:pt x="18507" y="35497"/>
                </a:lnTo>
                <a:lnTo>
                  <a:pt x="18507" y="53364"/>
                </a:lnTo>
                <a:lnTo>
                  <a:pt x="36447" y="53364"/>
                </a:lnTo>
                <a:lnTo>
                  <a:pt x="36447" y="35497"/>
                </a:lnTo>
                <a:close/>
              </a:path>
              <a:path w="72389" h="72389">
                <a:moveTo>
                  <a:pt x="71798" y="35497"/>
                </a:moveTo>
                <a:lnTo>
                  <a:pt x="53949" y="35497"/>
                </a:lnTo>
                <a:lnTo>
                  <a:pt x="53949" y="53364"/>
                </a:lnTo>
                <a:lnTo>
                  <a:pt x="71798" y="53364"/>
                </a:lnTo>
                <a:lnTo>
                  <a:pt x="71798" y="35497"/>
                </a:lnTo>
                <a:close/>
              </a:path>
              <a:path w="72389" h="72389">
                <a:moveTo>
                  <a:pt x="18507" y="17867"/>
                </a:moveTo>
                <a:lnTo>
                  <a:pt x="0" y="17867"/>
                </a:lnTo>
                <a:lnTo>
                  <a:pt x="0" y="35497"/>
                </a:lnTo>
                <a:lnTo>
                  <a:pt x="18507" y="35497"/>
                </a:lnTo>
                <a:lnTo>
                  <a:pt x="18507" y="17867"/>
                </a:lnTo>
                <a:close/>
              </a:path>
              <a:path w="72389" h="72389">
                <a:moveTo>
                  <a:pt x="53949" y="17867"/>
                </a:moveTo>
                <a:lnTo>
                  <a:pt x="36447" y="17867"/>
                </a:lnTo>
                <a:lnTo>
                  <a:pt x="36447" y="35497"/>
                </a:lnTo>
                <a:lnTo>
                  <a:pt x="53949" y="35497"/>
                </a:lnTo>
                <a:lnTo>
                  <a:pt x="53949" y="17867"/>
                </a:lnTo>
                <a:close/>
              </a:path>
              <a:path w="72389" h="72389">
                <a:moveTo>
                  <a:pt x="36447" y="0"/>
                </a:moveTo>
                <a:lnTo>
                  <a:pt x="18507" y="0"/>
                </a:lnTo>
                <a:lnTo>
                  <a:pt x="18507" y="17867"/>
                </a:lnTo>
                <a:lnTo>
                  <a:pt x="36447" y="17867"/>
                </a:lnTo>
                <a:lnTo>
                  <a:pt x="36447" y="0"/>
                </a:lnTo>
                <a:close/>
              </a:path>
              <a:path w="72389" h="72389">
                <a:moveTo>
                  <a:pt x="71798" y="0"/>
                </a:moveTo>
                <a:lnTo>
                  <a:pt x="53949" y="0"/>
                </a:lnTo>
                <a:lnTo>
                  <a:pt x="53949" y="17867"/>
                </a:lnTo>
                <a:lnTo>
                  <a:pt x="71798" y="17867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8" name="object 1108"/>
          <p:cNvSpPr/>
          <p:nvPr/>
        </p:nvSpPr>
        <p:spPr>
          <a:xfrm>
            <a:off x="2195986" y="391670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871"/>
                </a:moveTo>
                <a:lnTo>
                  <a:pt x="71944" y="71871"/>
                </a:lnTo>
                <a:lnTo>
                  <a:pt x="71944" y="0"/>
                </a:lnTo>
                <a:lnTo>
                  <a:pt x="0" y="0"/>
                </a:lnTo>
                <a:lnTo>
                  <a:pt x="0" y="718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9" name="object 1109"/>
          <p:cNvSpPr/>
          <p:nvPr/>
        </p:nvSpPr>
        <p:spPr>
          <a:xfrm>
            <a:off x="2195986" y="391670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647" y="53364"/>
                </a:moveTo>
                <a:lnTo>
                  <a:pt x="0" y="53364"/>
                </a:lnTo>
                <a:lnTo>
                  <a:pt x="0" y="71871"/>
                </a:lnTo>
                <a:lnTo>
                  <a:pt x="17647" y="71871"/>
                </a:lnTo>
                <a:lnTo>
                  <a:pt x="17647" y="53364"/>
                </a:lnTo>
                <a:close/>
              </a:path>
              <a:path w="72389" h="72389">
                <a:moveTo>
                  <a:pt x="54077" y="53364"/>
                </a:moveTo>
                <a:lnTo>
                  <a:pt x="35515" y="53364"/>
                </a:lnTo>
                <a:lnTo>
                  <a:pt x="35515" y="71871"/>
                </a:lnTo>
                <a:lnTo>
                  <a:pt x="54077" y="71871"/>
                </a:lnTo>
                <a:lnTo>
                  <a:pt x="54077" y="53364"/>
                </a:lnTo>
                <a:close/>
              </a:path>
              <a:path w="72389" h="72389">
                <a:moveTo>
                  <a:pt x="35515" y="35497"/>
                </a:moveTo>
                <a:lnTo>
                  <a:pt x="17647" y="35497"/>
                </a:lnTo>
                <a:lnTo>
                  <a:pt x="17647" y="53364"/>
                </a:lnTo>
                <a:lnTo>
                  <a:pt x="35515" y="53364"/>
                </a:lnTo>
                <a:lnTo>
                  <a:pt x="35515" y="35497"/>
                </a:lnTo>
                <a:close/>
              </a:path>
              <a:path w="72389" h="72389">
                <a:moveTo>
                  <a:pt x="71944" y="35497"/>
                </a:moveTo>
                <a:lnTo>
                  <a:pt x="54077" y="35497"/>
                </a:lnTo>
                <a:lnTo>
                  <a:pt x="54077" y="53364"/>
                </a:lnTo>
                <a:lnTo>
                  <a:pt x="71944" y="53364"/>
                </a:lnTo>
                <a:lnTo>
                  <a:pt x="71944" y="35497"/>
                </a:lnTo>
                <a:close/>
              </a:path>
              <a:path w="72389" h="72389">
                <a:moveTo>
                  <a:pt x="17647" y="17867"/>
                </a:moveTo>
                <a:lnTo>
                  <a:pt x="0" y="17867"/>
                </a:lnTo>
                <a:lnTo>
                  <a:pt x="0" y="35497"/>
                </a:lnTo>
                <a:lnTo>
                  <a:pt x="17647" y="35497"/>
                </a:lnTo>
                <a:lnTo>
                  <a:pt x="17647" y="17867"/>
                </a:lnTo>
                <a:close/>
              </a:path>
              <a:path w="72389" h="72389">
                <a:moveTo>
                  <a:pt x="54077" y="17867"/>
                </a:moveTo>
                <a:lnTo>
                  <a:pt x="35515" y="17867"/>
                </a:lnTo>
                <a:lnTo>
                  <a:pt x="35515" y="35497"/>
                </a:lnTo>
                <a:lnTo>
                  <a:pt x="54077" y="35497"/>
                </a:lnTo>
                <a:lnTo>
                  <a:pt x="54077" y="17867"/>
                </a:lnTo>
                <a:close/>
              </a:path>
              <a:path w="72389" h="72389">
                <a:moveTo>
                  <a:pt x="35515" y="0"/>
                </a:moveTo>
                <a:lnTo>
                  <a:pt x="17647" y="0"/>
                </a:lnTo>
                <a:lnTo>
                  <a:pt x="17647" y="17867"/>
                </a:lnTo>
                <a:lnTo>
                  <a:pt x="35515" y="17867"/>
                </a:lnTo>
                <a:lnTo>
                  <a:pt x="35515" y="0"/>
                </a:lnTo>
                <a:close/>
              </a:path>
              <a:path w="72389" h="72389">
                <a:moveTo>
                  <a:pt x="71944" y="0"/>
                </a:moveTo>
                <a:lnTo>
                  <a:pt x="54077" y="0"/>
                </a:lnTo>
                <a:lnTo>
                  <a:pt x="54077" y="17867"/>
                </a:lnTo>
                <a:lnTo>
                  <a:pt x="71944" y="17867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0" name="object 1110"/>
          <p:cNvSpPr/>
          <p:nvPr/>
        </p:nvSpPr>
        <p:spPr>
          <a:xfrm>
            <a:off x="2267931" y="391670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871"/>
                </a:moveTo>
                <a:lnTo>
                  <a:pt x="70939" y="71871"/>
                </a:lnTo>
                <a:lnTo>
                  <a:pt x="70939" y="0"/>
                </a:lnTo>
                <a:lnTo>
                  <a:pt x="0" y="0"/>
                </a:lnTo>
                <a:lnTo>
                  <a:pt x="0" y="718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1" name="object 1111"/>
          <p:cNvSpPr/>
          <p:nvPr/>
        </p:nvSpPr>
        <p:spPr>
          <a:xfrm>
            <a:off x="2267931" y="391670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17849" y="53364"/>
                </a:moveTo>
                <a:lnTo>
                  <a:pt x="0" y="53364"/>
                </a:lnTo>
                <a:lnTo>
                  <a:pt x="0" y="71871"/>
                </a:lnTo>
                <a:lnTo>
                  <a:pt x="17849" y="71871"/>
                </a:lnTo>
                <a:lnTo>
                  <a:pt x="17849" y="53364"/>
                </a:lnTo>
                <a:close/>
              </a:path>
              <a:path w="71119" h="72389">
                <a:moveTo>
                  <a:pt x="53291" y="53364"/>
                </a:moveTo>
                <a:lnTo>
                  <a:pt x="35350" y="53364"/>
                </a:lnTo>
                <a:lnTo>
                  <a:pt x="35350" y="71871"/>
                </a:lnTo>
                <a:lnTo>
                  <a:pt x="53291" y="71871"/>
                </a:lnTo>
                <a:lnTo>
                  <a:pt x="53291" y="53364"/>
                </a:lnTo>
                <a:close/>
              </a:path>
              <a:path w="71119" h="72389">
                <a:moveTo>
                  <a:pt x="35350" y="35497"/>
                </a:moveTo>
                <a:lnTo>
                  <a:pt x="17849" y="35497"/>
                </a:lnTo>
                <a:lnTo>
                  <a:pt x="17849" y="53364"/>
                </a:lnTo>
                <a:lnTo>
                  <a:pt x="35350" y="53364"/>
                </a:lnTo>
                <a:lnTo>
                  <a:pt x="35350" y="35497"/>
                </a:lnTo>
                <a:close/>
              </a:path>
              <a:path w="71119" h="72389">
                <a:moveTo>
                  <a:pt x="70939" y="35497"/>
                </a:moveTo>
                <a:lnTo>
                  <a:pt x="53291" y="35497"/>
                </a:lnTo>
                <a:lnTo>
                  <a:pt x="53291" y="53364"/>
                </a:lnTo>
                <a:lnTo>
                  <a:pt x="70939" y="53364"/>
                </a:lnTo>
                <a:lnTo>
                  <a:pt x="70939" y="35497"/>
                </a:lnTo>
                <a:close/>
              </a:path>
              <a:path w="71119" h="72389">
                <a:moveTo>
                  <a:pt x="17849" y="17867"/>
                </a:moveTo>
                <a:lnTo>
                  <a:pt x="0" y="17867"/>
                </a:lnTo>
                <a:lnTo>
                  <a:pt x="0" y="35497"/>
                </a:lnTo>
                <a:lnTo>
                  <a:pt x="17849" y="35497"/>
                </a:lnTo>
                <a:lnTo>
                  <a:pt x="17849" y="17867"/>
                </a:lnTo>
                <a:close/>
              </a:path>
              <a:path w="71119" h="72389">
                <a:moveTo>
                  <a:pt x="53291" y="17867"/>
                </a:moveTo>
                <a:lnTo>
                  <a:pt x="35350" y="17867"/>
                </a:lnTo>
                <a:lnTo>
                  <a:pt x="35350" y="35497"/>
                </a:lnTo>
                <a:lnTo>
                  <a:pt x="53291" y="35497"/>
                </a:lnTo>
                <a:lnTo>
                  <a:pt x="53291" y="17867"/>
                </a:lnTo>
                <a:close/>
              </a:path>
              <a:path w="71119" h="72389">
                <a:moveTo>
                  <a:pt x="35350" y="0"/>
                </a:moveTo>
                <a:lnTo>
                  <a:pt x="17849" y="0"/>
                </a:lnTo>
                <a:lnTo>
                  <a:pt x="17849" y="17867"/>
                </a:lnTo>
                <a:lnTo>
                  <a:pt x="35350" y="17867"/>
                </a:lnTo>
                <a:lnTo>
                  <a:pt x="35350" y="0"/>
                </a:lnTo>
                <a:close/>
              </a:path>
              <a:path w="71119" h="72389">
                <a:moveTo>
                  <a:pt x="70939" y="0"/>
                </a:moveTo>
                <a:lnTo>
                  <a:pt x="53291" y="0"/>
                </a:lnTo>
                <a:lnTo>
                  <a:pt x="53291" y="17867"/>
                </a:lnTo>
                <a:lnTo>
                  <a:pt x="70939" y="17867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2" name="object 1112"/>
          <p:cNvSpPr/>
          <p:nvPr/>
        </p:nvSpPr>
        <p:spPr>
          <a:xfrm>
            <a:off x="1981102" y="384490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871" y="71798"/>
                </a:lnTo>
                <a:lnTo>
                  <a:pt x="71871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3" name="object 1113"/>
          <p:cNvSpPr/>
          <p:nvPr/>
        </p:nvSpPr>
        <p:spPr>
          <a:xfrm>
            <a:off x="1981102" y="384490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867" y="53858"/>
                </a:moveTo>
                <a:lnTo>
                  <a:pt x="0" y="53858"/>
                </a:lnTo>
                <a:lnTo>
                  <a:pt x="0" y="71798"/>
                </a:lnTo>
                <a:lnTo>
                  <a:pt x="17867" y="71798"/>
                </a:lnTo>
                <a:lnTo>
                  <a:pt x="17867" y="53858"/>
                </a:lnTo>
                <a:close/>
              </a:path>
              <a:path w="72389" h="72389">
                <a:moveTo>
                  <a:pt x="54223" y="53858"/>
                </a:moveTo>
                <a:lnTo>
                  <a:pt x="35442" y="53858"/>
                </a:lnTo>
                <a:lnTo>
                  <a:pt x="35442" y="71798"/>
                </a:lnTo>
                <a:lnTo>
                  <a:pt x="54223" y="71798"/>
                </a:lnTo>
                <a:lnTo>
                  <a:pt x="54223" y="53858"/>
                </a:lnTo>
                <a:close/>
              </a:path>
              <a:path w="72389" h="72389">
                <a:moveTo>
                  <a:pt x="35442" y="36356"/>
                </a:moveTo>
                <a:lnTo>
                  <a:pt x="17867" y="36356"/>
                </a:lnTo>
                <a:lnTo>
                  <a:pt x="17867" y="53858"/>
                </a:lnTo>
                <a:lnTo>
                  <a:pt x="35442" y="53858"/>
                </a:lnTo>
                <a:lnTo>
                  <a:pt x="35442" y="36356"/>
                </a:lnTo>
                <a:close/>
              </a:path>
              <a:path w="72389" h="72389">
                <a:moveTo>
                  <a:pt x="71871" y="36356"/>
                </a:moveTo>
                <a:lnTo>
                  <a:pt x="54223" y="36356"/>
                </a:lnTo>
                <a:lnTo>
                  <a:pt x="54223" y="53858"/>
                </a:lnTo>
                <a:lnTo>
                  <a:pt x="71871" y="53858"/>
                </a:lnTo>
                <a:lnTo>
                  <a:pt x="71871" y="36356"/>
                </a:lnTo>
                <a:close/>
              </a:path>
              <a:path w="72389" h="72389">
                <a:moveTo>
                  <a:pt x="17867" y="17501"/>
                </a:moveTo>
                <a:lnTo>
                  <a:pt x="0" y="17501"/>
                </a:lnTo>
                <a:lnTo>
                  <a:pt x="0" y="36356"/>
                </a:lnTo>
                <a:lnTo>
                  <a:pt x="17867" y="36356"/>
                </a:lnTo>
                <a:lnTo>
                  <a:pt x="17867" y="17501"/>
                </a:lnTo>
                <a:close/>
              </a:path>
              <a:path w="72389" h="72389">
                <a:moveTo>
                  <a:pt x="54223" y="17501"/>
                </a:moveTo>
                <a:lnTo>
                  <a:pt x="35442" y="17501"/>
                </a:lnTo>
                <a:lnTo>
                  <a:pt x="35442" y="36356"/>
                </a:lnTo>
                <a:lnTo>
                  <a:pt x="54223" y="36356"/>
                </a:lnTo>
                <a:lnTo>
                  <a:pt x="54223" y="17501"/>
                </a:lnTo>
                <a:close/>
              </a:path>
              <a:path w="72389" h="72389">
                <a:moveTo>
                  <a:pt x="35442" y="0"/>
                </a:moveTo>
                <a:lnTo>
                  <a:pt x="17867" y="0"/>
                </a:lnTo>
                <a:lnTo>
                  <a:pt x="17867" y="17501"/>
                </a:lnTo>
                <a:lnTo>
                  <a:pt x="35442" y="17501"/>
                </a:lnTo>
                <a:lnTo>
                  <a:pt x="35442" y="0"/>
                </a:lnTo>
                <a:close/>
              </a:path>
              <a:path w="72389" h="72389">
                <a:moveTo>
                  <a:pt x="71871" y="0"/>
                </a:moveTo>
                <a:lnTo>
                  <a:pt x="54223" y="0"/>
                </a:lnTo>
                <a:lnTo>
                  <a:pt x="54223" y="17501"/>
                </a:lnTo>
                <a:lnTo>
                  <a:pt x="71871" y="17501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4" name="object 1114"/>
          <p:cNvSpPr/>
          <p:nvPr/>
        </p:nvSpPr>
        <p:spPr>
          <a:xfrm>
            <a:off x="2052974" y="3844905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0" y="71798"/>
                </a:moveTo>
                <a:lnTo>
                  <a:pt x="71213" y="71798"/>
                </a:lnTo>
                <a:lnTo>
                  <a:pt x="71213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5" name="object 1115"/>
          <p:cNvSpPr/>
          <p:nvPr/>
        </p:nvSpPr>
        <p:spPr>
          <a:xfrm>
            <a:off x="2052974" y="3844905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17849" y="53858"/>
                </a:moveTo>
                <a:lnTo>
                  <a:pt x="0" y="53858"/>
                </a:lnTo>
                <a:lnTo>
                  <a:pt x="0" y="71798"/>
                </a:lnTo>
                <a:lnTo>
                  <a:pt x="17849" y="71798"/>
                </a:lnTo>
                <a:lnTo>
                  <a:pt x="17849" y="53858"/>
                </a:lnTo>
                <a:close/>
              </a:path>
              <a:path w="71755" h="72389">
                <a:moveTo>
                  <a:pt x="53291" y="53858"/>
                </a:moveTo>
                <a:lnTo>
                  <a:pt x="35423" y="53858"/>
                </a:lnTo>
                <a:lnTo>
                  <a:pt x="35423" y="71798"/>
                </a:lnTo>
                <a:lnTo>
                  <a:pt x="53291" y="71798"/>
                </a:lnTo>
                <a:lnTo>
                  <a:pt x="53291" y="53858"/>
                </a:lnTo>
                <a:close/>
              </a:path>
              <a:path w="71755" h="72389">
                <a:moveTo>
                  <a:pt x="35423" y="36356"/>
                </a:moveTo>
                <a:lnTo>
                  <a:pt x="17849" y="36356"/>
                </a:lnTo>
                <a:lnTo>
                  <a:pt x="17849" y="53858"/>
                </a:lnTo>
                <a:lnTo>
                  <a:pt x="35423" y="53858"/>
                </a:lnTo>
                <a:lnTo>
                  <a:pt x="35423" y="36356"/>
                </a:lnTo>
                <a:close/>
              </a:path>
              <a:path w="71755" h="72389">
                <a:moveTo>
                  <a:pt x="71213" y="36356"/>
                </a:moveTo>
                <a:lnTo>
                  <a:pt x="53291" y="36356"/>
                </a:lnTo>
                <a:lnTo>
                  <a:pt x="53291" y="53858"/>
                </a:lnTo>
                <a:lnTo>
                  <a:pt x="71213" y="53858"/>
                </a:lnTo>
                <a:lnTo>
                  <a:pt x="71213" y="36356"/>
                </a:lnTo>
                <a:close/>
              </a:path>
              <a:path w="71755" h="72389">
                <a:moveTo>
                  <a:pt x="17849" y="17501"/>
                </a:moveTo>
                <a:lnTo>
                  <a:pt x="0" y="17501"/>
                </a:lnTo>
                <a:lnTo>
                  <a:pt x="0" y="36356"/>
                </a:lnTo>
                <a:lnTo>
                  <a:pt x="17849" y="36356"/>
                </a:lnTo>
                <a:lnTo>
                  <a:pt x="17849" y="17501"/>
                </a:lnTo>
                <a:close/>
              </a:path>
              <a:path w="71755" h="72389">
                <a:moveTo>
                  <a:pt x="53291" y="17501"/>
                </a:moveTo>
                <a:lnTo>
                  <a:pt x="35423" y="17501"/>
                </a:lnTo>
                <a:lnTo>
                  <a:pt x="35423" y="36356"/>
                </a:lnTo>
                <a:lnTo>
                  <a:pt x="53291" y="36356"/>
                </a:lnTo>
                <a:lnTo>
                  <a:pt x="53291" y="17501"/>
                </a:lnTo>
                <a:close/>
              </a:path>
              <a:path w="71755" h="72389">
                <a:moveTo>
                  <a:pt x="35423" y="0"/>
                </a:moveTo>
                <a:lnTo>
                  <a:pt x="17849" y="0"/>
                </a:lnTo>
                <a:lnTo>
                  <a:pt x="17849" y="17501"/>
                </a:lnTo>
                <a:lnTo>
                  <a:pt x="35423" y="17501"/>
                </a:lnTo>
                <a:lnTo>
                  <a:pt x="35423" y="0"/>
                </a:lnTo>
                <a:close/>
              </a:path>
              <a:path w="71755" h="72389">
                <a:moveTo>
                  <a:pt x="71213" y="0"/>
                </a:moveTo>
                <a:lnTo>
                  <a:pt x="53291" y="0"/>
                </a:lnTo>
                <a:lnTo>
                  <a:pt x="53291" y="17501"/>
                </a:lnTo>
                <a:lnTo>
                  <a:pt x="71213" y="17501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6" name="object 1116"/>
          <p:cNvSpPr/>
          <p:nvPr/>
        </p:nvSpPr>
        <p:spPr>
          <a:xfrm>
            <a:off x="2124187" y="384490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798" y="71798"/>
                </a:lnTo>
                <a:lnTo>
                  <a:pt x="71798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7" name="object 1117"/>
          <p:cNvSpPr/>
          <p:nvPr/>
        </p:nvSpPr>
        <p:spPr>
          <a:xfrm>
            <a:off x="2124187" y="384490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8507" y="53858"/>
                </a:moveTo>
                <a:lnTo>
                  <a:pt x="0" y="53858"/>
                </a:lnTo>
                <a:lnTo>
                  <a:pt x="0" y="71798"/>
                </a:lnTo>
                <a:lnTo>
                  <a:pt x="18507" y="71798"/>
                </a:lnTo>
                <a:lnTo>
                  <a:pt x="18507" y="53858"/>
                </a:lnTo>
                <a:close/>
              </a:path>
              <a:path w="72389" h="72389">
                <a:moveTo>
                  <a:pt x="53949" y="53858"/>
                </a:moveTo>
                <a:lnTo>
                  <a:pt x="36447" y="53858"/>
                </a:lnTo>
                <a:lnTo>
                  <a:pt x="36447" y="71798"/>
                </a:lnTo>
                <a:lnTo>
                  <a:pt x="53949" y="71798"/>
                </a:lnTo>
                <a:lnTo>
                  <a:pt x="53949" y="53858"/>
                </a:lnTo>
                <a:close/>
              </a:path>
              <a:path w="72389" h="72389">
                <a:moveTo>
                  <a:pt x="36447" y="36356"/>
                </a:moveTo>
                <a:lnTo>
                  <a:pt x="18507" y="36356"/>
                </a:lnTo>
                <a:lnTo>
                  <a:pt x="18507" y="53858"/>
                </a:lnTo>
                <a:lnTo>
                  <a:pt x="36447" y="53858"/>
                </a:lnTo>
                <a:lnTo>
                  <a:pt x="36447" y="36356"/>
                </a:lnTo>
                <a:close/>
              </a:path>
              <a:path w="72389" h="72389">
                <a:moveTo>
                  <a:pt x="71798" y="36356"/>
                </a:moveTo>
                <a:lnTo>
                  <a:pt x="53949" y="36356"/>
                </a:lnTo>
                <a:lnTo>
                  <a:pt x="53949" y="53858"/>
                </a:lnTo>
                <a:lnTo>
                  <a:pt x="71798" y="53858"/>
                </a:lnTo>
                <a:lnTo>
                  <a:pt x="71798" y="36356"/>
                </a:lnTo>
                <a:close/>
              </a:path>
              <a:path w="72389" h="72389">
                <a:moveTo>
                  <a:pt x="18507" y="17501"/>
                </a:moveTo>
                <a:lnTo>
                  <a:pt x="0" y="17501"/>
                </a:lnTo>
                <a:lnTo>
                  <a:pt x="0" y="36356"/>
                </a:lnTo>
                <a:lnTo>
                  <a:pt x="18507" y="36356"/>
                </a:lnTo>
                <a:lnTo>
                  <a:pt x="18507" y="17501"/>
                </a:lnTo>
                <a:close/>
              </a:path>
              <a:path w="72389" h="72389">
                <a:moveTo>
                  <a:pt x="53949" y="17501"/>
                </a:moveTo>
                <a:lnTo>
                  <a:pt x="36447" y="17501"/>
                </a:lnTo>
                <a:lnTo>
                  <a:pt x="36447" y="36356"/>
                </a:lnTo>
                <a:lnTo>
                  <a:pt x="53949" y="36356"/>
                </a:lnTo>
                <a:lnTo>
                  <a:pt x="53949" y="17501"/>
                </a:lnTo>
                <a:close/>
              </a:path>
              <a:path w="72389" h="72389">
                <a:moveTo>
                  <a:pt x="36447" y="0"/>
                </a:moveTo>
                <a:lnTo>
                  <a:pt x="18507" y="0"/>
                </a:lnTo>
                <a:lnTo>
                  <a:pt x="18507" y="17501"/>
                </a:lnTo>
                <a:lnTo>
                  <a:pt x="36447" y="17501"/>
                </a:lnTo>
                <a:lnTo>
                  <a:pt x="36447" y="0"/>
                </a:lnTo>
                <a:close/>
              </a:path>
              <a:path w="72389" h="72389">
                <a:moveTo>
                  <a:pt x="71798" y="0"/>
                </a:moveTo>
                <a:lnTo>
                  <a:pt x="53949" y="0"/>
                </a:lnTo>
                <a:lnTo>
                  <a:pt x="53949" y="17501"/>
                </a:lnTo>
                <a:lnTo>
                  <a:pt x="71798" y="17501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8" name="object 1118"/>
          <p:cNvSpPr/>
          <p:nvPr/>
        </p:nvSpPr>
        <p:spPr>
          <a:xfrm>
            <a:off x="2195986" y="384490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944" y="71798"/>
                </a:lnTo>
                <a:lnTo>
                  <a:pt x="71944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9" name="object 1119"/>
          <p:cNvSpPr/>
          <p:nvPr/>
        </p:nvSpPr>
        <p:spPr>
          <a:xfrm>
            <a:off x="2195986" y="384490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647" y="53858"/>
                </a:moveTo>
                <a:lnTo>
                  <a:pt x="0" y="53858"/>
                </a:lnTo>
                <a:lnTo>
                  <a:pt x="0" y="71798"/>
                </a:lnTo>
                <a:lnTo>
                  <a:pt x="17647" y="71798"/>
                </a:lnTo>
                <a:lnTo>
                  <a:pt x="17647" y="53858"/>
                </a:lnTo>
                <a:close/>
              </a:path>
              <a:path w="72389" h="72389">
                <a:moveTo>
                  <a:pt x="54077" y="53858"/>
                </a:moveTo>
                <a:lnTo>
                  <a:pt x="35515" y="53858"/>
                </a:lnTo>
                <a:lnTo>
                  <a:pt x="35515" y="71798"/>
                </a:lnTo>
                <a:lnTo>
                  <a:pt x="54077" y="71798"/>
                </a:lnTo>
                <a:lnTo>
                  <a:pt x="54077" y="53858"/>
                </a:lnTo>
                <a:close/>
              </a:path>
              <a:path w="72389" h="72389">
                <a:moveTo>
                  <a:pt x="35515" y="36356"/>
                </a:moveTo>
                <a:lnTo>
                  <a:pt x="17647" y="36356"/>
                </a:lnTo>
                <a:lnTo>
                  <a:pt x="17647" y="53858"/>
                </a:lnTo>
                <a:lnTo>
                  <a:pt x="35515" y="53858"/>
                </a:lnTo>
                <a:lnTo>
                  <a:pt x="35515" y="36356"/>
                </a:lnTo>
                <a:close/>
              </a:path>
              <a:path w="72389" h="72389">
                <a:moveTo>
                  <a:pt x="71944" y="36356"/>
                </a:moveTo>
                <a:lnTo>
                  <a:pt x="54077" y="36356"/>
                </a:lnTo>
                <a:lnTo>
                  <a:pt x="54077" y="53858"/>
                </a:lnTo>
                <a:lnTo>
                  <a:pt x="71944" y="53858"/>
                </a:lnTo>
                <a:lnTo>
                  <a:pt x="71944" y="36356"/>
                </a:lnTo>
                <a:close/>
              </a:path>
              <a:path w="72389" h="72389">
                <a:moveTo>
                  <a:pt x="17647" y="17501"/>
                </a:moveTo>
                <a:lnTo>
                  <a:pt x="0" y="17501"/>
                </a:lnTo>
                <a:lnTo>
                  <a:pt x="0" y="36356"/>
                </a:lnTo>
                <a:lnTo>
                  <a:pt x="17647" y="36356"/>
                </a:lnTo>
                <a:lnTo>
                  <a:pt x="17647" y="17501"/>
                </a:lnTo>
                <a:close/>
              </a:path>
              <a:path w="72389" h="72389">
                <a:moveTo>
                  <a:pt x="54077" y="17501"/>
                </a:moveTo>
                <a:lnTo>
                  <a:pt x="35515" y="17501"/>
                </a:lnTo>
                <a:lnTo>
                  <a:pt x="35515" y="36356"/>
                </a:lnTo>
                <a:lnTo>
                  <a:pt x="54077" y="36356"/>
                </a:lnTo>
                <a:lnTo>
                  <a:pt x="54077" y="17501"/>
                </a:lnTo>
                <a:close/>
              </a:path>
              <a:path w="72389" h="72389">
                <a:moveTo>
                  <a:pt x="35515" y="0"/>
                </a:moveTo>
                <a:lnTo>
                  <a:pt x="17647" y="0"/>
                </a:lnTo>
                <a:lnTo>
                  <a:pt x="17647" y="17501"/>
                </a:lnTo>
                <a:lnTo>
                  <a:pt x="35515" y="17501"/>
                </a:lnTo>
                <a:lnTo>
                  <a:pt x="35515" y="0"/>
                </a:lnTo>
                <a:close/>
              </a:path>
              <a:path w="72389" h="72389">
                <a:moveTo>
                  <a:pt x="71944" y="0"/>
                </a:moveTo>
                <a:lnTo>
                  <a:pt x="54077" y="0"/>
                </a:lnTo>
                <a:lnTo>
                  <a:pt x="54077" y="17501"/>
                </a:lnTo>
                <a:lnTo>
                  <a:pt x="71944" y="17501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0" name="object 1120"/>
          <p:cNvSpPr/>
          <p:nvPr/>
        </p:nvSpPr>
        <p:spPr>
          <a:xfrm>
            <a:off x="2267931" y="384490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1" name="object 1121"/>
          <p:cNvSpPr/>
          <p:nvPr/>
        </p:nvSpPr>
        <p:spPr>
          <a:xfrm>
            <a:off x="2267931" y="384490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17849" y="53858"/>
                </a:moveTo>
                <a:lnTo>
                  <a:pt x="0" y="53858"/>
                </a:lnTo>
                <a:lnTo>
                  <a:pt x="0" y="71798"/>
                </a:lnTo>
                <a:lnTo>
                  <a:pt x="17849" y="71798"/>
                </a:lnTo>
                <a:lnTo>
                  <a:pt x="17849" y="53858"/>
                </a:lnTo>
                <a:close/>
              </a:path>
              <a:path w="71119" h="72389">
                <a:moveTo>
                  <a:pt x="53291" y="53858"/>
                </a:moveTo>
                <a:lnTo>
                  <a:pt x="35350" y="53858"/>
                </a:lnTo>
                <a:lnTo>
                  <a:pt x="35350" y="71798"/>
                </a:lnTo>
                <a:lnTo>
                  <a:pt x="53291" y="71798"/>
                </a:lnTo>
                <a:lnTo>
                  <a:pt x="53291" y="53858"/>
                </a:lnTo>
                <a:close/>
              </a:path>
              <a:path w="71119" h="72389">
                <a:moveTo>
                  <a:pt x="35350" y="36356"/>
                </a:moveTo>
                <a:lnTo>
                  <a:pt x="17849" y="36356"/>
                </a:lnTo>
                <a:lnTo>
                  <a:pt x="17849" y="53858"/>
                </a:lnTo>
                <a:lnTo>
                  <a:pt x="35350" y="53858"/>
                </a:lnTo>
                <a:lnTo>
                  <a:pt x="35350" y="36356"/>
                </a:lnTo>
                <a:close/>
              </a:path>
              <a:path w="71119" h="72389">
                <a:moveTo>
                  <a:pt x="70939" y="36356"/>
                </a:moveTo>
                <a:lnTo>
                  <a:pt x="53291" y="36356"/>
                </a:lnTo>
                <a:lnTo>
                  <a:pt x="53291" y="53858"/>
                </a:lnTo>
                <a:lnTo>
                  <a:pt x="70939" y="53858"/>
                </a:lnTo>
                <a:lnTo>
                  <a:pt x="70939" y="36356"/>
                </a:lnTo>
                <a:close/>
              </a:path>
              <a:path w="71119" h="72389">
                <a:moveTo>
                  <a:pt x="17849" y="17501"/>
                </a:moveTo>
                <a:lnTo>
                  <a:pt x="0" y="17501"/>
                </a:lnTo>
                <a:lnTo>
                  <a:pt x="0" y="36356"/>
                </a:lnTo>
                <a:lnTo>
                  <a:pt x="17849" y="36356"/>
                </a:lnTo>
                <a:lnTo>
                  <a:pt x="17849" y="17501"/>
                </a:lnTo>
                <a:close/>
              </a:path>
              <a:path w="71119" h="72389">
                <a:moveTo>
                  <a:pt x="53291" y="17501"/>
                </a:moveTo>
                <a:lnTo>
                  <a:pt x="35350" y="17501"/>
                </a:lnTo>
                <a:lnTo>
                  <a:pt x="35350" y="36356"/>
                </a:lnTo>
                <a:lnTo>
                  <a:pt x="53291" y="36356"/>
                </a:lnTo>
                <a:lnTo>
                  <a:pt x="53291" y="17501"/>
                </a:lnTo>
                <a:close/>
              </a:path>
              <a:path w="71119" h="72389">
                <a:moveTo>
                  <a:pt x="35350" y="0"/>
                </a:moveTo>
                <a:lnTo>
                  <a:pt x="17849" y="0"/>
                </a:lnTo>
                <a:lnTo>
                  <a:pt x="17849" y="17501"/>
                </a:lnTo>
                <a:lnTo>
                  <a:pt x="35350" y="17501"/>
                </a:lnTo>
                <a:lnTo>
                  <a:pt x="35350" y="0"/>
                </a:lnTo>
                <a:close/>
              </a:path>
              <a:path w="71119" h="72389">
                <a:moveTo>
                  <a:pt x="70939" y="0"/>
                </a:moveTo>
                <a:lnTo>
                  <a:pt x="53291" y="0"/>
                </a:lnTo>
                <a:lnTo>
                  <a:pt x="53291" y="17501"/>
                </a:lnTo>
                <a:lnTo>
                  <a:pt x="70939" y="17501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2" name="object 1122"/>
          <p:cNvSpPr/>
          <p:nvPr/>
        </p:nvSpPr>
        <p:spPr>
          <a:xfrm>
            <a:off x="1981102" y="377396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871" y="70939"/>
                </a:lnTo>
                <a:lnTo>
                  <a:pt x="71871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3" name="object 1123"/>
          <p:cNvSpPr/>
          <p:nvPr/>
        </p:nvSpPr>
        <p:spPr>
          <a:xfrm>
            <a:off x="1981102" y="377396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867" y="53016"/>
                </a:moveTo>
                <a:lnTo>
                  <a:pt x="0" y="53016"/>
                </a:lnTo>
                <a:lnTo>
                  <a:pt x="0" y="70939"/>
                </a:lnTo>
                <a:lnTo>
                  <a:pt x="17867" y="70939"/>
                </a:lnTo>
                <a:lnTo>
                  <a:pt x="17867" y="53016"/>
                </a:lnTo>
                <a:close/>
              </a:path>
              <a:path w="72389" h="71120">
                <a:moveTo>
                  <a:pt x="54223" y="53016"/>
                </a:moveTo>
                <a:lnTo>
                  <a:pt x="35442" y="53016"/>
                </a:lnTo>
                <a:lnTo>
                  <a:pt x="35442" y="70939"/>
                </a:lnTo>
                <a:lnTo>
                  <a:pt x="54223" y="70939"/>
                </a:lnTo>
                <a:lnTo>
                  <a:pt x="54223" y="53016"/>
                </a:lnTo>
                <a:close/>
              </a:path>
              <a:path w="72389" h="71120">
                <a:moveTo>
                  <a:pt x="35442" y="35368"/>
                </a:moveTo>
                <a:lnTo>
                  <a:pt x="17867" y="35368"/>
                </a:lnTo>
                <a:lnTo>
                  <a:pt x="17867" y="53016"/>
                </a:lnTo>
                <a:lnTo>
                  <a:pt x="35442" y="53016"/>
                </a:lnTo>
                <a:lnTo>
                  <a:pt x="35442" y="35368"/>
                </a:lnTo>
                <a:close/>
              </a:path>
              <a:path w="72389" h="71120">
                <a:moveTo>
                  <a:pt x="71871" y="35368"/>
                </a:moveTo>
                <a:lnTo>
                  <a:pt x="54223" y="35368"/>
                </a:lnTo>
                <a:lnTo>
                  <a:pt x="54223" y="53016"/>
                </a:lnTo>
                <a:lnTo>
                  <a:pt x="71871" y="53016"/>
                </a:lnTo>
                <a:lnTo>
                  <a:pt x="71871" y="35368"/>
                </a:lnTo>
                <a:close/>
              </a:path>
              <a:path w="72389" h="71120">
                <a:moveTo>
                  <a:pt x="17867" y="17501"/>
                </a:moveTo>
                <a:lnTo>
                  <a:pt x="0" y="17501"/>
                </a:lnTo>
                <a:lnTo>
                  <a:pt x="0" y="35368"/>
                </a:lnTo>
                <a:lnTo>
                  <a:pt x="17867" y="35368"/>
                </a:lnTo>
                <a:lnTo>
                  <a:pt x="17867" y="17501"/>
                </a:lnTo>
                <a:close/>
              </a:path>
              <a:path w="72389" h="71120">
                <a:moveTo>
                  <a:pt x="54223" y="17501"/>
                </a:moveTo>
                <a:lnTo>
                  <a:pt x="35442" y="17501"/>
                </a:lnTo>
                <a:lnTo>
                  <a:pt x="35442" y="35368"/>
                </a:lnTo>
                <a:lnTo>
                  <a:pt x="54223" y="35368"/>
                </a:lnTo>
                <a:lnTo>
                  <a:pt x="54223" y="17501"/>
                </a:lnTo>
                <a:close/>
              </a:path>
              <a:path w="72389" h="71120">
                <a:moveTo>
                  <a:pt x="35442" y="0"/>
                </a:moveTo>
                <a:lnTo>
                  <a:pt x="17867" y="0"/>
                </a:lnTo>
                <a:lnTo>
                  <a:pt x="17867" y="17501"/>
                </a:lnTo>
                <a:lnTo>
                  <a:pt x="35442" y="17501"/>
                </a:lnTo>
                <a:lnTo>
                  <a:pt x="35442" y="0"/>
                </a:lnTo>
                <a:close/>
              </a:path>
              <a:path w="72389" h="71120">
                <a:moveTo>
                  <a:pt x="71871" y="0"/>
                </a:moveTo>
                <a:lnTo>
                  <a:pt x="54223" y="0"/>
                </a:lnTo>
                <a:lnTo>
                  <a:pt x="54223" y="17501"/>
                </a:lnTo>
                <a:lnTo>
                  <a:pt x="71871" y="17501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4" name="object 1124"/>
          <p:cNvSpPr/>
          <p:nvPr/>
        </p:nvSpPr>
        <p:spPr>
          <a:xfrm>
            <a:off x="2052974" y="3773966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0" y="70939"/>
                </a:moveTo>
                <a:lnTo>
                  <a:pt x="71213" y="70939"/>
                </a:lnTo>
                <a:lnTo>
                  <a:pt x="71213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5" name="object 1125"/>
          <p:cNvSpPr/>
          <p:nvPr/>
        </p:nvSpPr>
        <p:spPr>
          <a:xfrm>
            <a:off x="2052974" y="3773966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17849" y="53016"/>
                </a:moveTo>
                <a:lnTo>
                  <a:pt x="0" y="53016"/>
                </a:lnTo>
                <a:lnTo>
                  <a:pt x="0" y="70939"/>
                </a:lnTo>
                <a:lnTo>
                  <a:pt x="17849" y="70939"/>
                </a:lnTo>
                <a:lnTo>
                  <a:pt x="17849" y="53016"/>
                </a:lnTo>
                <a:close/>
              </a:path>
              <a:path w="71755" h="71120">
                <a:moveTo>
                  <a:pt x="53291" y="53016"/>
                </a:moveTo>
                <a:lnTo>
                  <a:pt x="35423" y="53016"/>
                </a:lnTo>
                <a:lnTo>
                  <a:pt x="35423" y="70939"/>
                </a:lnTo>
                <a:lnTo>
                  <a:pt x="53291" y="70939"/>
                </a:lnTo>
                <a:lnTo>
                  <a:pt x="53291" y="53016"/>
                </a:lnTo>
                <a:close/>
              </a:path>
              <a:path w="71755" h="71120">
                <a:moveTo>
                  <a:pt x="35423" y="35368"/>
                </a:moveTo>
                <a:lnTo>
                  <a:pt x="17849" y="35368"/>
                </a:lnTo>
                <a:lnTo>
                  <a:pt x="17849" y="53016"/>
                </a:lnTo>
                <a:lnTo>
                  <a:pt x="35423" y="53016"/>
                </a:lnTo>
                <a:lnTo>
                  <a:pt x="35423" y="35368"/>
                </a:lnTo>
                <a:close/>
              </a:path>
              <a:path w="71755" h="71120">
                <a:moveTo>
                  <a:pt x="71213" y="35368"/>
                </a:moveTo>
                <a:lnTo>
                  <a:pt x="53291" y="35368"/>
                </a:lnTo>
                <a:lnTo>
                  <a:pt x="53291" y="53016"/>
                </a:lnTo>
                <a:lnTo>
                  <a:pt x="71213" y="53016"/>
                </a:lnTo>
                <a:lnTo>
                  <a:pt x="71213" y="35368"/>
                </a:lnTo>
                <a:close/>
              </a:path>
              <a:path w="71755" h="71120">
                <a:moveTo>
                  <a:pt x="17849" y="17501"/>
                </a:moveTo>
                <a:lnTo>
                  <a:pt x="0" y="17501"/>
                </a:lnTo>
                <a:lnTo>
                  <a:pt x="0" y="35368"/>
                </a:lnTo>
                <a:lnTo>
                  <a:pt x="17849" y="35368"/>
                </a:lnTo>
                <a:lnTo>
                  <a:pt x="17849" y="17501"/>
                </a:lnTo>
                <a:close/>
              </a:path>
              <a:path w="71755" h="71120">
                <a:moveTo>
                  <a:pt x="53291" y="17501"/>
                </a:moveTo>
                <a:lnTo>
                  <a:pt x="35423" y="17501"/>
                </a:lnTo>
                <a:lnTo>
                  <a:pt x="35423" y="35368"/>
                </a:lnTo>
                <a:lnTo>
                  <a:pt x="53291" y="35368"/>
                </a:lnTo>
                <a:lnTo>
                  <a:pt x="53291" y="17501"/>
                </a:lnTo>
                <a:close/>
              </a:path>
              <a:path w="71755" h="71120">
                <a:moveTo>
                  <a:pt x="35423" y="0"/>
                </a:moveTo>
                <a:lnTo>
                  <a:pt x="17849" y="0"/>
                </a:lnTo>
                <a:lnTo>
                  <a:pt x="17849" y="17501"/>
                </a:lnTo>
                <a:lnTo>
                  <a:pt x="35423" y="17501"/>
                </a:lnTo>
                <a:lnTo>
                  <a:pt x="35423" y="0"/>
                </a:lnTo>
                <a:close/>
              </a:path>
              <a:path w="71755" h="71120">
                <a:moveTo>
                  <a:pt x="71213" y="0"/>
                </a:moveTo>
                <a:lnTo>
                  <a:pt x="53291" y="0"/>
                </a:lnTo>
                <a:lnTo>
                  <a:pt x="53291" y="17501"/>
                </a:lnTo>
                <a:lnTo>
                  <a:pt x="71213" y="17501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6" name="object 1126"/>
          <p:cNvSpPr/>
          <p:nvPr/>
        </p:nvSpPr>
        <p:spPr>
          <a:xfrm>
            <a:off x="2124187" y="377396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7" name="object 1127"/>
          <p:cNvSpPr/>
          <p:nvPr/>
        </p:nvSpPr>
        <p:spPr>
          <a:xfrm>
            <a:off x="2124187" y="377396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8507" y="53016"/>
                </a:moveTo>
                <a:lnTo>
                  <a:pt x="0" y="53016"/>
                </a:lnTo>
                <a:lnTo>
                  <a:pt x="0" y="70939"/>
                </a:lnTo>
                <a:lnTo>
                  <a:pt x="18507" y="70939"/>
                </a:lnTo>
                <a:lnTo>
                  <a:pt x="18507" y="53016"/>
                </a:lnTo>
                <a:close/>
              </a:path>
              <a:path w="72389" h="71120">
                <a:moveTo>
                  <a:pt x="53949" y="53016"/>
                </a:moveTo>
                <a:lnTo>
                  <a:pt x="36447" y="53016"/>
                </a:lnTo>
                <a:lnTo>
                  <a:pt x="36447" y="70939"/>
                </a:lnTo>
                <a:lnTo>
                  <a:pt x="53949" y="70939"/>
                </a:lnTo>
                <a:lnTo>
                  <a:pt x="53949" y="53016"/>
                </a:lnTo>
                <a:close/>
              </a:path>
              <a:path w="72389" h="71120">
                <a:moveTo>
                  <a:pt x="36447" y="35368"/>
                </a:moveTo>
                <a:lnTo>
                  <a:pt x="18507" y="35368"/>
                </a:lnTo>
                <a:lnTo>
                  <a:pt x="18507" y="53016"/>
                </a:lnTo>
                <a:lnTo>
                  <a:pt x="36447" y="53016"/>
                </a:lnTo>
                <a:lnTo>
                  <a:pt x="36447" y="35368"/>
                </a:lnTo>
                <a:close/>
              </a:path>
              <a:path w="72389" h="71120">
                <a:moveTo>
                  <a:pt x="71798" y="35368"/>
                </a:moveTo>
                <a:lnTo>
                  <a:pt x="53949" y="35368"/>
                </a:lnTo>
                <a:lnTo>
                  <a:pt x="53949" y="53016"/>
                </a:lnTo>
                <a:lnTo>
                  <a:pt x="71798" y="53016"/>
                </a:lnTo>
                <a:lnTo>
                  <a:pt x="71798" y="35368"/>
                </a:lnTo>
                <a:close/>
              </a:path>
              <a:path w="72389" h="71120">
                <a:moveTo>
                  <a:pt x="18507" y="17501"/>
                </a:moveTo>
                <a:lnTo>
                  <a:pt x="0" y="17501"/>
                </a:lnTo>
                <a:lnTo>
                  <a:pt x="0" y="35368"/>
                </a:lnTo>
                <a:lnTo>
                  <a:pt x="18507" y="35368"/>
                </a:lnTo>
                <a:lnTo>
                  <a:pt x="18507" y="17501"/>
                </a:lnTo>
                <a:close/>
              </a:path>
              <a:path w="72389" h="71120">
                <a:moveTo>
                  <a:pt x="53949" y="17501"/>
                </a:moveTo>
                <a:lnTo>
                  <a:pt x="36447" y="17501"/>
                </a:lnTo>
                <a:lnTo>
                  <a:pt x="36447" y="35368"/>
                </a:lnTo>
                <a:lnTo>
                  <a:pt x="53949" y="35368"/>
                </a:lnTo>
                <a:lnTo>
                  <a:pt x="53949" y="17501"/>
                </a:lnTo>
                <a:close/>
              </a:path>
              <a:path w="72389" h="71120">
                <a:moveTo>
                  <a:pt x="36447" y="0"/>
                </a:moveTo>
                <a:lnTo>
                  <a:pt x="18507" y="0"/>
                </a:lnTo>
                <a:lnTo>
                  <a:pt x="18507" y="17501"/>
                </a:lnTo>
                <a:lnTo>
                  <a:pt x="36447" y="17501"/>
                </a:lnTo>
                <a:lnTo>
                  <a:pt x="36447" y="0"/>
                </a:lnTo>
                <a:close/>
              </a:path>
              <a:path w="72389" h="71120">
                <a:moveTo>
                  <a:pt x="71798" y="0"/>
                </a:moveTo>
                <a:lnTo>
                  <a:pt x="53949" y="0"/>
                </a:lnTo>
                <a:lnTo>
                  <a:pt x="53949" y="17501"/>
                </a:lnTo>
                <a:lnTo>
                  <a:pt x="71798" y="17501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8" name="object 1128"/>
          <p:cNvSpPr/>
          <p:nvPr/>
        </p:nvSpPr>
        <p:spPr>
          <a:xfrm>
            <a:off x="2195986" y="377396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944" y="70939"/>
                </a:lnTo>
                <a:lnTo>
                  <a:pt x="71944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9" name="object 1129"/>
          <p:cNvSpPr/>
          <p:nvPr/>
        </p:nvSpPr>
        <p:spPr>
          <a:xfrm>
            <a:off x="2195986" y="377396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647" y="53016"/>
                </a:moveTo>
                <a:lnTo>
                  <a:pt x="0" y="53016"/>
                </a:lnTo>
                <a:lnTo>
                  <a:pt x="0" y="70939"/>
                </a:lnTo>
                <a:lnTo>
                  <a:pt x="17647" y="70939"/>
                </a:lnTo>
                <a:lnTo>
                  <a:pt x="17647" y="53016"/>
                </a:lnTo>
                <a:close/>
              </a:path>
              <a:path w="72389" h="71120">
                <a:moveTo>
                  <a:pt x="54077" y="53016"/>
                </a:moveTo>
                <a:lnTo>
                  <a:pt x="35515" y="53016"/>
                </a:lnTo>
                <a:lnTo>
                  <a:pt x="35515" y="70939"/>
                </a:lnTo>
                <a:lnTo>
                  <a:pt x="54077" y="70939"/>
                </a:lnTo>
                <a:lnTo>
                  <a:pt x="54077" y="53016"/>
                </a:lnTo>
                <a:close/>
              </a:path>
              <a:path w="72389" h="71120">
                <a:moveTo>
                  <a:pt x="35515" y="35368"/>
                </a:moveTo>
                <a:lnTo>
                  <a:pt x="17647" y="35368"/>
                </a:lnTo>
                <a:lnTo>
                  <a:pt x="17647" y="53016"/>
                </a:lnTo>
                <a:lnTo>
                  <a:pt x="35515" y="53016"/>
                </a:lnTo>
                <a:lnTo>
                  <a:pt x="35515" y="35368"/>
                </a:lnTo>
                <a:close/>
              </a:path>
              <a:path w="72389" h="71120">
                <a:moveTo>
                  <a:pt x="71944" y="35368"/>
                </a:moveTo>
                <a:lnTo>
                  <a:pt x="54077" y="35368"/>
                </a:lnTo>
                <a:lnTo>
                  <a:pt x="54077" y="53016"/>
                </a:lnTo>
                <a:lnTo>
                  <a:pt x="71944" y="53016"/>
                </a:lnTo>
                <a:lnTo>
                  <a:pt x="71944" y="35368"/>
                </a:lnTo>
                <a:close/>
              </a:path>
              <a:path w="72389" h="71120">
                <a:moveTo>
                  <a:pt x="17647" y="17501"/>
                </a:moveTo>
                <a:lnTo>
                  <a:pt x="0" y="17501"/>
                </a:lnTo>
                <a:lnTo>
                  <a:pt x="0" y="35368"/>
                </a:lnTo>
                <a:lnTo>
                  <a:pt x="17647" y="35368"/>
                </a:lnTo>
                <a:lnTo>
                  <a:pt x="17647" y="17501"/>
                </a:lnTo>
                <a:close/>
              </a:path>
              <a:path w="72389" h="71120">
                <a:moveTo>
                  <a:pt x="54077" y="17501"/>
                </a:moveTo>
                <a:lnTo>
                  <a:pt x="35515" y="17501"/>
                </a:lnTo>
                <a:lnTo>
                  <a:pt x="35515" y="35368"/>
                </a:lnTo>
                <a:lnTo>
                  <a:pt x="54077" y="35368"/>
                </a:lnTo>
                <a:lnTo>
                  <a:pt x="54077" y="17501"/>
                </a:lnTo>
                <a:close/>
              </a:path>
              <a:path w="72389" h="71120">
                <a:moveTo>
                  <a:pt x="35515" y="0"/>
                </a:moveTo>
                <a:lnTo>
                  <a:pt x="17647" y="0"/>
                </a:lnTo>
                <a:lnTo>
                  <a:pt x="17647" y="17501"/>
                </a:lnTo>
                <a:lnTo>
                  <a:pt x="35515" y="17501"/>
                </a:lnTo>
                <a:lnTo>
                  <a:pt x="35515" y="0"/>
                </a:lnTo>
                <a:close/>
              </a:path>
              <a:path w="72389" h="71120">
                <a:moveTo>
                  <a:pt x="71944" y="0"/>
                </a:moveTo>
                <a:lnTo>
                  <a:pt x="54077" y="0"/>
                </a:lnTo>
                <a:lnTo>
                  <a:pt x="54077" y="17501"/>
                </a:lnTo>
                <a:lnTo>
                  <a:pt x="71944" y="17501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0" name="object 1130"/>
          <p:cNvSpPr/>
          <p:nvPr/>
        </p:nvSpPr>
        <p:spPr>
          <a:xfrm>
            <a:off x="2267931" y="3773966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1" name="object 1131"/>
          <p:cNvSpPr/>
          <p:nvPr/>
        </p:nvSpPr>
        <p:spPr>
          <a:xfrm>
            <a:off x="2267931" y="3773966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17849" y="53016"/>
                </a:moveTo>
                <a:lnTo>
                  <a:pt x="0" y="53016"/>
                </a:lnTo>
                <a:lnTo>
                  <a:pt x="0" y="70939"/>
                </a:lnTo>
                <a:lnTo>
                  <a:pt x="17849" y="70939"/>
                </a:lnTo>
                <a:lnTo>
                  <a:pt x="17849" y="53016"/>
                </a:lnTo>
                <a:close/>
              </a:path>
              <a:path w="71119" h="71120">
                <a:moveTo>
                  <a:pt x="53291" y="53016"/>
                </a:moveTo>
                <a:lnTo>
                  <a:pt x="35350" y="53016"/>
                </a:lnTo>
                <a:lnTo>
                  <a:pt x="35350" y="70939"/>
                </a:lnTo>
                <a:lnTo>
                  <a:pt x="53291" y="70939"/>
                </a:lnTo>
                <a:lnTo>
                  <a:pt x="53291" y="53016"/>
                </a:lnTo>
                <a:close/>
              </a:path>
              <a:path w="71119" h="71120">
                <a:moveTo>
                  <a:pt x="35350" y="35368"/>
                </a:moveTo>
                <a:lnTo>
                  <a:pt x="17849" y="35368"/>
                </a:lnTo>
                <a:lnTo>
                  <a:pt x="17849" y="53016"/>
                </a:lnTo>
                <a:lnTo>
                  <a:pt x="35350" y="53016"/>
                </a:lnTo>
                <a:lnTo>
                  <a:pt x="35350" y="35368"/>
                </a:lnTo>
                <a:close/>
              </a:path>
              <a:path w="71119" h="71120">
                <a:moveTo>
                  <a:pt x="70939" y="35368"/>
                </a:moveTo>
                <a:lnTo>
                  <a:pt x="53291" y="35368"/>
                </a:lnTo>
                <a:lnTo>
                  <a:pt x="53291" y="53016"/>
                </a:lnTo>
                <a:lnTo>
                  <a:pt x="70939" y="53016"/>
                </a:lnTo>
                <a:lnTo>
                  <a:pt x="70939" y="35368"/>
                </a:lnTo>
                <a:close/>
              </a:path>
              <a:path w="71119" h="71120">
                <a:moveTo>
                  <a:pt x="17849" y="17501"/>
                </a:moveTo>
                <a:lnTo>
                  <a:pt x="0" y="17501"/>
                </a:lnTo>
                <a:lnTo>
                  <a:pt x="0" y="35368"/>
                </a:lnTo>
                <a:lnTo>
                  <a:pt x="17849" y="35368"/>
                </a:lnTo>
                <a:lnTo>
                  <a:pt x="17849" y="17501"/>
                </a:lnTo>
                <a:close/>
              </a:path>
              <a:path w="71119" h="71120">
                <a:moveTo>
                  <a:pt x="53291" y="17501"/>
                </a:moveTo>
                <a:lnTo>
                  <a:pt x="35350" y="17501"/>
                </a:lnTo>
                <a:lnTo>
                  <a:pt x="35350" y="35368"/>
                </a:lnTo>
                <a:lnTo>
                  <a:pt x="53291" y="35368"/>
                </a:lnTo>
                <a:lnTo>
                  <a:pt x="53291" y="17501"/>
                </a:lnTo>
                <a:close/>
              </a:path>
              <a:path w="71119" h="71120">
                <a:moveTo>
                  <a:pt x="35350" y="0"/>
                </a:moveTo>
                <a:lnTo>
                  <a:pt x="17849" y="0"/>
                </a:lnTo>
                <a:lnTo>
                  <a:pt x="17849" y="17501"/>
                </a:lnTo>
                <a:lnTo>
                  <a:pt x="35350" y="17501"/>
                </a:lnTo>
                <a:lnTo>
                  <a:pt x="35350" y="0"/>
                </a:lnTo>
                <a:close/>
              </a:path>
              <a:path w="71119" h="71120">
                <a:moveTo>
                  <a:pt x="70939" y="0"/>
                </a:moveTo>
                <a:lnTo>
                  <a:pt x="53291" y="0"/>
                </a:lnTo>
                <a:lnTo>
                  <a:pt x="53291" y="17501"/>
                </a:lnTo>
                <a:lnTo>
                  <a:pt x="70939" y="17501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2" name="object 1132"/>
          <p:cNvSpPr/>
          <p:nvPr/>
        </p:nvSpPr>
        <p:spPr>
          <a:xfrm>
            <a:off x="1981102" y="370182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871" y="72146"/>
                </a:lnTo>
                <a:lnTo>
                  <a:pt x="71871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3" name="object 1133"/>
          <p:cNvSpPr/>
          <p:nvPr/>
        </p:nvSpPr>
        <p:spPr>
          <a:xfrm>
            <a:off x="1981102" y="370182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867" y="54297"/>
                </a:moveTo>
                <a:lnTo>
                  <a:pt x="0" y="54297"/>
                </a:lnTo>
                <a:lnTo>
                  <a:pt x="0" y="72146"/>
                </a:lnTo>
                <a:lnTo>
                  <a:pt x="17867" y="72146"/>
                </a:lnTo>
                <a:lnTo>
                  <a:pt x="17867" y="54297"/>
                </a:lnTo>
                <a:close/>
              </a:path>
              <a:path w="72389" h="72389">
                <a:moveTo>
                  <a:pt x="54223" y="54297"/>
                </a:moveTo>
                <a:lnTo>
                  <a:pt x="35442" y="54297"/>
                </a:lnTo>
                <a:lnTo>
                  <a:pt x="35442" y="72146"/>
                </a:lnTo>
                <a:lnTo>
                  <a:pt x="54223" y="72146"/>
                </a:lnTo>
                <a:lnTo>
                  <a:pt x="54223" y="54297"/>
                </a:lnTo>
                <a:close/>
              </a:path>
              <a:path w="72389" h="72389">
                <a:moveTo>
                  <a:pt x="35442" y="35497"/>
                </a:moveTo>
                <a:lnTo>
                  <a:pt x="17867" y="35497"/>
                </a:lnTo>
                <a:lnTo>
                  <a:pt x="17867" y="54297"/>
                </a:lnTo>
                <a:lnTo>
                  <a:pt x="35442" y="54297"/>
                </a:lnTo>
                <a:lnTo>
                  <a:pt x="35442" y="35497"/>
                </a:lnTo>
                <a:close/>
              </a:path>
              <a:path w="72389" h="72389">
                <a:moveTo>
                  <a:pt x="71871" y="35497"/>
                </a:moveTo>
                <a:lnTo>
                  <a:pt x="54223" y="35497"/>
                </a:lnTo>
                <a:lnTo>
                  <a:pt x="54223" y="54297"/>
                </a:lnTo>
                <a:lnTo>
                  <a:pt x="71871" y="54297"/>
                </a:lnTo>
                <a:lnTo>
                  <a:pt x="71871" y="35497"/>
                </a:lnTo>
                <a:close/>
              </a:path>
              <a:path w="72389" h="72389">
                <a:moveTo>
                  <a:pt x="17867" y="17867"/>
                </a:moveTo>
                <a:lnTo>
                  <a:pt x="0" y="17867"/>
                </a:lnTo>
                <a:lnTo>
                  <a:pt x="0" y="35497"/>
                </a:lnTo>
                <a:lnTo>
                  <a:pt x="17867" y="35497"/>
                </a:lnTo>
                <a:lnTo>
                  <a:pt x="17867" y="17867"/>
                </a:lnTo>
                <a:close/>
              </a:path>
              <a:path w="72389" h="72389">
                <a:moveTo>
                  <a:pt x="54223" y="17867"/>
                </a:moveTo>
                <a:lnTo>
                  <a:pt x="35442" y="17867"/>
                </a:lnTo>
                <a:lnTo>
                  <a:pt x="35442" y="35497"/>
                </a:lnTo>
                <a:lnTo>
                  <a:pt x="54223" y="35497"/>
                </a:lnTo>
                <a:lnTo>
                  <a:pt x="54223" y="17867"/>
                </a:lnTo>
                <a:close/>
              </a:path>
              <a:path w="72389" h="72389">
                <a:moveTo>
                  <a:pt x="35442" y="0"/>
                </a:moveTo>
                <a:lnTo>
                  <a:pt x="17867" y="0"/>
                </a:lnTo>
                <a:lnTo>
                  <a:pt x="17867" y="17867"/>
                </a:lnTo>
                <a:lnTo>
                  <a:pt x="35442" y="17867"/>
                </a:lnTo>
                <a:lnTo>
                  <a:pt x="35442" y="0"/>
                </a:lnTo>
                <a:close/>
              </a:path>
              <a:path w="72389" h="72389">
                <a:moveTo>
                  <a:pt x="71871" y="0"/>
                </a:moveTo>
                <a:lnTo>
                  <a:pt x="54223" y="0"/>
                </a:lnTo>
                <a:lnTo>
                  <a:pt x="54223" y="17867"/>
                </a:lnTo>
                <a:lnTo>
                  <a:pt x="71871" y="17867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4" name="object 1134"/>
          <p:cNvSpPr/>
          <p:nvPr/>
        </p:nvSpPr>
        <p:spPr>
          <a:xfrm>
            <a:off x="2052974" y="3701820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0" y="72146"/>
                </a:moveTo>
                <a:lnTo>
                  <a:pt x="71213" y="72146"/>
                </a:lnTo>
                <a:lnTo>
                  <a:pt x="71213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5" name="object 1135"/>
          <p:cNvSpPr/>
          <p:nvPr/>
        </p:nvSpPr>
        <p:spPr>
          <a:xfrm>
            <a:off x="2052974" y="3701820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17849" y="54297"/>
                </a:moveTo>
                <a:lnTo>
                  <a:pt x="0" y="54297"/>
                </a:lnTo>
                <a:lnTo>
                  <a:pt x="0" y="72146"/>
                </a:lnTo>
                <a:lnTo>
                  <a:pt x="17849" y="72146"/>
                </a:lnTo>
                <a:lnTo>
                  <a:pt x="17849" y="54297"/>
                </a:lnTo>
                <a:close/>
              </a:path>
              <a:path w="71755" h="72389">
                <a:moveTo>
                  <a:pt x="53291" y="54297"/>
                </a:moveTo>
                <a:lnTo>
                  <a:pt x="35423" y="54297"/>
                </a:lnTo>
                <a:lnTo>
                  <a:pt x="35423" y="72146"/>
                </a:lnTo>
                <a:lnTo>
                  <a:pt x="53291" y="72146"/>
                </a:lnTo>
                <a:lnTo>
                  <a:pt x="53291" y="54297"/>
                </a:lnTo>
                <a:close/>
              </a:path>
              <a:path w="71755" h="72389">
                <a:moveTo>
                  <a:pt x="35423" y="35497"/>
                </a:moveTo>
                <a:lnTo>
                  <a:pt x="17849" y="35497"/>
                </a:lnTo>
                <a:lnTo>
                  <a:pt x="17849" y="54297"/>
                </a:lnTo>
                <a:lnTo>
                  <a:pt x="35423" y="54297"/>
                </a:lnTo>
                <a:lnTo>
                  <a:pt x="35423" y="35497"/>
                </a:lnTo>
                <a:close/>
              </a:path>
              <a:path w="71755" h="72389">
                <a:moveTo>
                  <a:pt x="71213" y="35497"/>
                </a:moveTo>
                <a:lnTo>
                  <a:pt x="53291" y="35497"/>
                </a:lnTo>
                <a:lnTo>
                  <a:pt x="53291" y="54297"/>
                </a:lnTo>
                <a:lnTo>
                  <a:pt x="71213" y="54297"/>
                </a:lnTo>
                <a:lnTo>
                  <a:pt x="71213" y="35497"/>
                </a:lnTo>
                <a:close/>
              </a:path>
              <a:path w="71755" h="72389">
                <a:moveTo>
                  <a:pt x="17849" y="17867"/>
                </a:moveTo>
                <a:lnTo>
                  <a:pt x="0" y="17867"/>
                </a:lnTo>
                <a:lnTo>
                  <a:pt x="0" y="35497"/>
                </a:lnTo>
                <a:lnTo>
                  <a:pt x="17849" y="35497"/>
                </a:lnTo>
                <a:lnTo>
                  <a:pt x="17849" y="17867"/>
                </a:lnTo>
                <a:close/>
              </a:path>
              <a:path w="71755" h="72389">
                <a:moveTo>
                  <a:pt x="53291" y="17867"/>
                </a:moveTo>
                <a:lnTo>
                  <a:pt x="35423" y="17867"/>
                </a:lnTo>
                <a:lnTo>
                  <a:pt x="35423" y="35497"/>
                </a:lnTo>
                <a:lnTo>
                  <a:pt x="53291" y="35497"/>
                </a:lnTo>
                <a:lnTo>
                  <a:pt x="53291" y="17867"/>
                </a:lnTo>
                <a:close/>
              </a:path>
              <a:path w="71755" h="72389">
                <a:moveTo>
                  <a:pt x="35423" y="0"/>
                </a:moveTo>
                <a:lnTo>
                  <a:pt x="17849" y="0"/>
                </a:lnTo>
                <a:lnTo>
                  <a:pt x="17849" y="17867"/>
                </a:lnTo>
                <a:lnTo>
                  <a:pt x="35423" y="17867"/>
                </a:lnTo>
                <a:lnTo>
                  <a:pt x="35423" y="0"/>
                </a:lnTo>
                <a:close/>
              </a:path>
              <a:path w="71755" h="72389">
                <a:moveTo>
                  <a:pt x="71213" y="0"/>
                </a:moveTo>
                <a:lnTo>
                  <a:pt x="53291" y="0"/>
                </a:lnTo>
                <a:lnTo>
                  <a:pt x="53291" y="17867"/>
                </a:lnTo>
                <a:lnTo>
                  <a:pt x="71213" y="17867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6" name="object 1136"/>
          <p:cNvSpPr/>
          <p:nvPr/>
        </p:nvSpPr>
        <p:spPr>
          <a:xfrm>
            <a:off x="2124187" y="370182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798" y="72146"/>
                </a:lnTo>
                <a:lnTo>
                  <a:pt x="71798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7" name="object 1137"/>
          <p:cNvSpPr/>
          <p:nvPr/>
        </p:nvSpPr>
        <p:spPr>
          <a:xfrm>
            <a:off x="2124187" y="370182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8507" y="54297"/>
                </a:moveTo>
                <a:lnTo>
                  <a:pt x="0" y="54297"/>
                </a:lnTo>
                <a:lnTo>
                  <a:pt x="0" y="72146"/>
                </a:lnTo>
                <a:lnTo>
                  <a:pt x="18507" y="72146"/>
                </a:lnTo>
                <a:lnTo>
                  <a:pt x="18507" y="54297"/>
                </a:lnTo>
                <a:close/>
              </a:path>
              <a:path w="72389" h="72389">
                <a:moveTo>
                  <a:pt x="53949" y="54297"/>
                </a:moveTo>
                <a:lnTo>
                  <a:pt x="36447" y="54297"/>
                </a:lnTo>
                <a:lnTo>
                  <a:pt x="36447" y="72146"/>
                </a:lnTo>
                <a:lnTo>
                  <a:pt x="53949" y="72146"/>
                </a:lnTo>
                <a:lnTo>
                  <a:pt x="53949" y="54297"/>
                </a:lnTo>
                <a:close/>
              </a:path>
              <a:path w="72389" h="72389">
                <a:moveTo>
                  <a:pt x="36447" y="35497"/>
                </a:moveTo>
                <a:lnTo>
                  <a:pt x="18507" y="35497"/>
                </a:lnTo>
                <a:lnTo>
                  <a:pt x="18507" y="54297"/>
                </a:lnTo>
                <a:lnTo>
                  <a:pt x="36447" y="54297"/>
                </a:lnTo>
                <a:lnTo>
                  <a:pt x="36447" y="35497"/>
                </a:lnTo>
                <a:close/>
              </a:path>
              <a:path w="72389" h="72389">
                <a:moveTo>
                  <a:pt x="71798" y="35497"/>
                </a:moveTo>
                <a:lnTo>
                  <a:pt x="53949" y="35497"/>
                </a:lnTo>
                <a:lnTo>
                  <a:pt x="53949" y="54297"/>
                </a:lnTo>
                <a:lnTo>
                  <a:pt x="71798" y="54297"/>
                </a:lnTo>
                <a:lnTo>
                  <a:pt x="71798" y="35497"/>
                </a:lnTo>
                <a:close/>
              </a:path>
              <a:path w="72389" h="72389">
                <a:moveTo>
                  <a:pt x="18507" y="17867"/>
                </a:moveTo>
                <a:lnTo>
                  <a:pt x="0" y="17867"/>
                </a:lnTo>
                <a:lnTo>
                  <a:pt x="0" y="35497"/>
                </a:lnTo>
                <a:lnTo>
                  <a:pt x="18507" y="35497"/>
                </a:lnTo>
                <a:lnTo>
                  <a:pt x="18507" y="17867"/>
                </a:lnTo>
                <a:close/>
              </a:path>
              <a:path w="72389" h="72389">
                <a:moveTo>
                  <a:pt x="53949" y="17867"/>
                </a:moveTo>
                <a:lnTo>
                  <a:pt x="36447" y="17867"/>
                </a:lnTo>
                <a:lnTo>
                  <a:pt x="36447" y="35497"/>
                </a:lnTo>
                <a:lnTo>
                  <a:pt x="53949" y="35497"/>
                </a:lnTo>
                <a:lnTo>
                  <a:pt x="53949" y="17867"/>
                </a:lnTo>
                <a:close/>
              </a:path>
              <a:path w="72389" h="72389">
                <a:moveTo>
                  <a:pt x="36447" y="0"/>
                </a:moveTo>
                <a:lnTo>
                  <a:pt x="18507" y="0"/>
                </a:lnTo>
                <a:lnTo>
                  <a:pt x="18507" y="17867"/>
                </a:lnTo>
                <a:lnTo>
                  <a:pt x="36447" y="17867"/>
                </a:lnTo>
                <a:lnTo>
                  <a:pt x="36447" y="0"/>
                </a:lnTo>
                <a:close/>
              </a:path>
              <a:path w="72389" h="72389">
                <a:moveTo>
                  <a:pt x="71798" y="0"/>
                </a:moveTo>
                <a:lnTo>
                  <a:pt x="53949" y="0"/>
                </a:lnTo>
                <a:lnTo>
                  <a:pt x="53949" y="17867"/>
                </a:lnTo>
                <a:lnTo>
                  <a:pt x="71798" y="17867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8" name="object 1138"/>
          <p:cNvSpPr/>
          <p:nvPr/>
        </p:nvSpPr>
        <p:spPr>
          <a:xfrm>
            <a:off x="2195986" y="370182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944" y="72146"/>
                </a:lnTo>
                <a:lnTo>
                  <a:pt x="71944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9" name="object 1139"/>
          <p:cNvSpPr/>
          <p:nvPr/>
        </p:nvSpPr>
        <p:spPr>
          <a:xfrm>
            <a:off x="2195986" y="370182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647" y="54297"/>
                </a:moveTo>
                <a:lnTo>
                  <a:pt x="0" y="54297"/>
                </a:lnTo>
                <a:lnTo>
                  <a:pt x="0" y="72146"/>
                </a:lnTo>
                <a:lnTo>
                  <a:pt x="17647" y="72146"/>
                </a:lnTo>
                <a:lnTo>
                  <a:pt x="17647" y="54297"/>
                </a:lnTo>
                <a:close/>
              </a:path>
              <a:path w="72389" h="72389">
                <a:moveTo>
                  <a:pt x="54077" y="54297"/>
                </a:moveTo>
                <a:lnTo>
                  <a:pt x="35515" y="54297"/>
                </a:lnTo>
                <a:lnTo>
                  <a:pt x="35515" y="72146"/>
                </a:lnTo>
                <a:lnTo>
                  <a:pt x="54077" y="72146"/>
                </a:lnTo>
                <a:lnTo>
                  <a:pt x="54077" y="54297"/>
                </a:lnTo>
                <a:close/>
              </a:path>
              <a:path w="72389" h="72389">
                <a:moveTo>
                  <a:pt x="35515" y="35497"/>
                </a:moveTo>
                <a:lnTo>
                  <a:pt x="17647" y="35497"/>
                </a:lnTo>
                <a:lnTo>
                  <a:pt x="17647" y="54297"/>
                </a:lnTo>
                <a:lnTo>
                  <a:pt x="35515" y="54297"/>
                </a:lnTo>
                <a:lnTo>
                  <a:pt x="35515" y="35497"/>
                </a:lnTo>
                <a:close/>
              </a:path>
              <a:path w="72389" h="72389">
                <a:moveTo>
                  <a:pt x="71944" y="35497"/>
                </a:moveTo>
                <a:lnTo>
                  <a:pt x="54077" y="35497"/>
                </a:lnTo>
                <a:lnTo>
                  <a:pt x="54077" y="54297"/>
                </a:lnTo>
                <a:lnTo>
                  <a:pt x="71944" y="54297"/>
                </a:lnTo>
                <a:lnTo>
                  <a:pt x="71944" y="35497"/>
                </a:lnTo>
                <a:close/>
              </a:path>
              <a:path w="72389" h="72389">
                <a:moveTo>
                  <a:pt x="17647" y="17867"/>
                </a:moveTo>
                <a:lnTo>
                  <a:pt x="0" y="17867"/>
                </a:lnTo>
                <a:lnTo>
                  <a:pt x="0" y="35497"/>
                </a:lnTo>
                <a:lnTo>
                  <a:pt x="17647" y="35497"/>
                </a:lnTo>
                <a:lnTo>
                  <a:pt x="17647" y="17867"/>
                </a:lnTo>
                <a:close/>
              </a:path>
              <a:path w="72389" h="72389">
                <a:moveTo>
                  <a:pt x="54077" y="17867"/>
                </a:moveTo>
                <a:lnTo>
                  <a:pt x="35515" y="17867"/>
                </a:lnTo>
                <a:lnTo>
                  <a:pt x="35515" y="35497"/>
                </a:lnTo>
                <a:lnTo>
                  <a:pt x="54077" y="35497"/>
                </a:lnTo>
                <a:lnTo>
                  <a:pt x="54077" y="17867"/>
                </a:lnTo>
                <a:close/>
              </a:path>
              <a:path w="72389" h="72389">
                <a:moveTo>
                  <a:pt x="35515" y="0"/>
                </a:moveTo>
                <a:lnTo>
                  <a:pt x="17647" y="0"/>
                </a:lnTo>
                <a:lnTo>
                  <a:pt x="17647" y="17867"/>
                </a:lnTo>
                <a:lnTo>
                  <a:pt x="35515" y="17867"/>
                </a:lnTo>
                <a:lnTo>
                  <a:pt x="35515" y="0"/>
                </a:lnTo>
                <a:close/>
              </a:path>
              <a:path w="72389" h="72389">
                <a:moveTo>
                  <a:pt x="71944" y="0"/>
                </a:moveTo>
                <a:lnTo>
                  <a:pt x="54077" y="0"/>
                </a:lnTo>
                <a:lnTo>
                  <a:pt x="54077" y="17867"/>
                </a:lnTo>
                <a:lnTo>
                  <a:pt x="71944" y="17867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0" name="object 1140"/>
          <p:cNvSpPr/>
          <p:nvPr/>
        </p:nvSpPr>
        <p:spPr>
          <a:xfrm>
            <a:off x="2267931" y="3701820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2146"/>
                </a:moveTo>
                <a:lnTo>
                  <a:pt x="70939" y="72146"/>
                </a:lnTo>
                <a:lnTo>
                  <a:pt x="70939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1" name="object 1141"/>
          <p:cNvSpPr/>
          <p:nvPr/>
        </p:nvSpPr>
        <p:spPr>
          <a:xfrm>
            <a:off x="2267931" y="3701820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17849" y="54297"/>
                </a:moveTo>
                <a:lnTo>
                  <a:pt x="0" y="54297"/>
                </a:lnTo>
                <a:lnTo>
                  <a:pt x="0" y="72146"/>
                </a:lnTo>
                <a:lnTo>
                  <a:pt x="17849" y="72146"/>
                </a:lnTo>
                <a:lnTo>
                  <a:pt x="17849" y="54297"/>
                </a:lnTo>
                <a:close/>
              </a:path>
              <a:path w="71119" h="72389">
                <a:moveTo>
                  <a:pt x="53291" y="54297"/>
                </a:moveTo>
                <a:lnTo>
                  <a:pt x="35350" y="54297"/>
                </a:lnTo>
                <a:lnTo>
                  <a:pt x="35350" y="72146"/>
                </a:lnTo>
                <a:lnTo>
                  <a:pt x="53291" y="72146"/>
                </a:lnTo>
                <a:lnTo>
                  <a:pt x="53291" y="54297"/>
                </a:lnTo>
                <a:close/>
              </a:path>
              <a:path w="71119" h="72389">
                <a:moveTo>
                  <a:pt x="35350" y="35497"/>
                </a:moveTo>
                <a:lnTo>
                  <a:pt x="17849" y="35497"/>
                </a:lnTo>
                <a:lnTo>
                  <a:pt x="17849" y="54297"/>
                </a:lnTo>
                <a:lnTo>
                  <a:pt x="35350" y="54297"/>
                </a:lnTo>
                <a:lnTo>
                  <a:pt x="35350" y="35497"/>
                </a:lnTo>
                <a:close/>
              </a:path>
              <a:path w="71119" h="72389">
                <a:moveTo>
                  <a:pt x="70939" y="35497"/>
                </a:moveTo>
                <a:lnTo>
                  <a:pt x="53291" y="35497"/>
                </a:lnTo>
                <a:lnTo>
                  <a:pt x="53291" y="54297"/>
                </a:lnTo>
                <a:lnTo>
                  <a:pt x="70939" y="54297"/>
                </a:lnTo>
                <a:lnTo>
                  <a:pt x="70939" y="35497"/>
                </a:lnTo>
                <a:close/>
              </a:path>
              <a:path w="71119" h="72389">
                <a:moveTo>
                  <a:pt x="17849" y="17867"/>
                </a:moveTo>
                <a:lnTo>
                  <a:pt x="0" y="17867"/>
                </a:lnTo>
                <a:lnTo>
                  <a:pt x="0" y="35497"/>
                </a:lnTo>
                <a:lnTo>
                  <a:pt x="17849" y="35497"/>
                </a:lnTo>
                <a:lnTo>
                  <a:pt x="17849" y="17867"/>
                </a:lnTo>
                <a:close/>
              </a:path>
              <a:path w="71119" h="72389">
                <a:moveTo>
                  <a:pt x="53291" y="17867"/>
                </a:moveTo>
                <a:lnTo>
                  <a:pt x="35350" y="17867"/>
                </a:lnTo>
                <a:lnTo>
                  <a:pt x="35350" y="35497"/>
                </a:lnTo>
                <a:lnTo>
                  <a:pt x="53291" y="35497"/>
                </a:lnTo>
                <a:lnTo>
                  <a:pt x="53291" y="17867"/>
                </a:lnTo>
                <a:close/>
              </a:path>
              <a:path w="71119" h="72389">
                <a:moveTo>
                  <a:pt x="35350" y="0"/>
                </a:moveTo>
                <a:lnTo>
                  <a:pt x="17849" y="0"/>
                </a:lnTo>
                <a:lnTo>
                  <a:pt x="17849" y="17867"/>
                </a:lnTo>
                <a:lnTo>
                  <a:pt x="35350" y="17867"/>
                </a:lnTo>
                <a:lnTo>
                  <a:pt x="35350" y="0"/>
                </a:lnTo>
                <a:close/>
              </a:path>
              <a:path w="71119" h="72389">
                <a:moveTo>
                  <a:pt x="70939" y="0"/>
                </a:moveTo>
                <a:lnTo>
                  <a:pt x="53291" y="0"/>
                </a:lnTo>
                <a:lnTo>
                  <a:pt x="53291" y="17867"/>
                </a:lnTo>
                <a:lnTo>
                  <a:pt x="70939" y="17867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2" name="object 1142"/>
          <p:cNvSpPr/>
          <p:nvPr/>
        </p:nvSpPr>
        <p:spPr>
          <a:xfrm>
            <a:off x="1981102" y="363002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871" y="71798"/>
                </a:lnTo>
                <a:lnTo>
                  <a:pt x="71871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3" name="object 1143"/>
          <p:cNvSpPr/>
          <p:nvPr/>
        </p:nvSpPr>
        <p:spPr>
          <a:xfrm>
            <a:off x="1981102" y="363002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867" y="54297"/>
                </a:moveTo>
                <a:lnTo>
                  <a:pt x="0" y="54297"/>
                </a:lnTo>
                <a:lnTo>
                  <a:pt x="0" y="71798"/>
                </a:lnTo>
                <a:lnTo>
                  <a:pt x="17867" y="71798"/>
                </a:lnTo>
                <a:lnTo>
                  <a:pt x="17867" y="54297"/>
                </a:lnTo>
                <a:close/>
              </a:path>
              <a:path w="72389" h="72389">
                <a:moveTo>
                  <a:pt x="54223" y="54297"/>
                </a:moveTo>
                <a:lnTo>
                  <a:pt x="35442" y="54297"/>
                </a:lnTo>
                <a:lnTo>
                  <a:pt x="35442" y="71798"/>
                </a:lnTo>
                <a:lnTo>
                  <a:pt x="54223" y="71798"/>
                </a:lnTo>
                <a:lnTo>
                  <a:pt x="54223" y="54297"/>
                </a:lnTo>
                <a:close/>
              </a:path>
              <a:path w="72389" h="72389">
                <a:moveTo>
                  <a:pt x="35442" y="36356"/>
                </a:moveTo>
                <a:lnTo>
                  <a:pt x="17867" y="36356"/>
                </a:lnTo>
                <a:lnTo>
                  <a:pt x="17867" y="54297"/>
                </a:lnTo>
                <a:lnTo>
                  <a:pt x="35442" y="54297"/>
                </a:lnTo>
                <a:lnTo>
                  <a:pt x="35442" y="36356"/>
                </a:lnTo>
                <a:close/>
              </a:path>
              <a:path w="72389" h="72389">
                <a:moveTo>
                  <a:pt x="71871" y="36356"/>
                </a:moveTo>
                <a:lnTo>
                  <a:pt x="54223" y="36356"/>
                </a:lnTo>
                <a:lnTo>
                  <a:pt x="54223" y="54297"/>
                </a:lnTo>
                <a:lnTo>
                  <a:pt x="71871" y="54297"/>
                </a:lnTo>
                <a:lnTo>
                  <a:pt x="71871" y="36356"/>
                </a:lnTo>
                <a:close/>
              </a:path>
              <a:path w="72389" h="72389">
                <a:moveTo>
                  <a:pt x="17867" y="18726"/>
                </a:moveTo>
                <a:lnTo>
                  <a:pt x="0" y="18726"/>
                </a:lnTo>
                <a:lnTo>
                  <a:pt x="0" y="36356"/>
                </a:lnTo>
                <a:lnTo>
                  <a:pt x="17867" y="36356"/>
                </a:lnTo>
                <a:lnTo>
                  <a:pt x="17867" y="18726"/>
                </a:lnTo>
                <a:close/>
              </a:path>
              <a:path w="72389" h="72389">
                <a:moveTo>
                  <a:pt x="54223" y="18726"/>
                </a:moveTo>
                <a:lnTo>
                  <a:pt x="35442" y="18726"/>
                </a:lnTo>
                <a:lnTo>
                  <a:pt x="35442" y="36356"/>
                </a:lnTo>
                <a:lnTo>
                  <a:pt x="54223" y="36356"/>
                </a:lnTo>
                <a:lnTo>
                  <a:pt x="54223" y="18726"/>
                </a:lnTo>
                <a:close/>
              </a:path>
              <a:path w="72389" h="72389">
                <a:moveTo>
                  <a:pt x="35442" y="0"/>
                </a:moveTo>
                <a:lnTo>
                  <a:pt x="17867" y="0"/>
                </a:lnTo>
                <a:lnTo>
                  <a:pt x="17867" y="18726"/>
                </a:lnTo>
                <a:lnTo>
                  <a:pt x="35442" y="18726"/>
                </a:lnTo>
                <a:lnTo>
                  <a:pt x="35442" y="0"/>
                </a:lnTo>
                <a:close/>
              </a:path>
              <a:path w="72389" h="72389">
                <a:moveTo>
                  <a:pt x="71871" y="0"/>
                </a:moveTo>
                <a:lnTo>
                  <a:pt x="54223" y="0"/>
                </a:lnTo>
                <a:lnTo>
                  <a:pt x="54223" y="18726"/>
                </a:lnTo>
                <a:lnTo>
                  <a:pt x="71871" y="18726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4" name="object 1144"/>
          <p:cNvSpPr/>
          <p:nvPr/>
        </p:nvSpPr>
        <p:spPr>
          <a:xfrm>
            <a:off x="2052974" y="3630021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0" y="71798"/>
                </a:moveTo>
                <a:lnTo>
                  <a:pt x="71213" y="71798"/>
                </a:lnTo>
                <a:lnTo>
                  <a:pt x="71213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5" name="object 1145"/>
          <p:cNvSpPr/>
          <p:nvPr/>
        </p:nvSpPr>
        <p:spPr>
          <a:xfrm>
            <a:off x="2052974" y="3630021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17849" y="54297"/>
                </a:moveTo>
                <a:lnTo>
                  <a:pt x="0" y="54297"/>
                </a:lnTo>
                <a:lnTo>
                  <a:pt x="0" y="71798"/>
                </a:lnTo>
                <a:lnTo>
                  <a:pt x="17849" y="71798"/>
                </a:lnTo>
                <a:lnTo>
                  <a:pt x="17849" y="54297"/>
                </a:lnTo>
                <a:close/>
              </a:path>
              <a:path w="71755" h="72389">
                <a:moveTo>
                  <a:pt x="53291" y="54297"/>
                </a:moveTo>
                <a:lnTo>
                  <a:pt x="35423" y="54297"/>
                </a:lnTo>
                <a:lnTo>
                  <a:pt x="35423" y="71798"/>
                </a:lnTo>
                <a:lnTo>
                  <a:pt x="53291" y="71798"/>
                </a:lnTo>
                <a:lnTo>
                  <a:pt x="53291" y="54297"/>
                </a:lnTo>
                <a:close/>
              </a:path>
              <a:path w="71755" h="72389">
                <a:moveTo>
                  <a:pt x="35423" y="36356"/>
                </a:moveTo>
                <a:lnTo>
                  <a:pt x="17849" y="36356"/>
                </a:lnTo>
                <a:lnTo>
                  <a:pt x="17849" y="54297"/>
                </a:lnTo>
                <a:lnTo>
                  <a:pt x="35423" y="54297"/>
                </a:lnTo>
                <a:lnTo>
                  <a:pt x="35423" y="36356"/>
                </a:lnTo>
                <a:close/>
              </a:path>
              <a:path w="71755" h="72389">
                <a:moveTo>
                  <a:pt x="71213" y="36356"/>
                </a:moveTo>
                <a:lnTo>
                  <a:pt x="53291" y="36356"/>
                </a:lnTo>
                <a:lnTo>
                  <a:pt x="53291" y="54297"/>
                </a:lnTo>
                <a:lnTo>
                  <a:pt x="71213" y="54297"/>
                </a:lnTo>
                <a:lnTo>
                  <a:pt x="71213" y="36356"/>
                </a:lnTo>
                <a:close/>
              </a:path>
              <a:path w="71755" h="72389">
                <a:moveTo>
                  <a:pt x="17849" y="18726"/>
                </a:moveTo>
                <a:lnTo>
                  <a:pt x="0" y="18726"/>
                </a:lnTo>
                <a:lnTo>
                  <a:pt x="0" y="36356"/>
                </a:lnTo>
                <a:lnTo>
                  <a:pt x="17849" y="36356"/>
                </a:lnTo>
                <a:lnTo>
                  <a:pt x="17849" y="18726"/>
                </a:lnTo>
                <a:close/>
              </a:path>
              <a:path w="71755" h="72389">
                <a:moveTo>
                  <a:pt x="53291" y="18726"/>
                </a:moveTo>
                <a:lnTo>
                  <a:pt x="35423" y="18726"/>
                </a:lnTo>
                <a:lnTo>
                  <a:pt x="35423" y="36356"/>
                </a:lnTo>
                <a:lnTo>
                  <a:pt x="53291" y="36356"/>
                </a:lnTo>
                <a:lnTo>
                  <a:pt x="53291" y="18726"/>
                </a:lnTo>
                <a:close/>
              </a:path>
              <a:path w="71755" h="72389">
                <a:moveTo>
                  <a:pt x="35423" y="0"/>
                </a:moveTo>
                <a:lnTo>
                  <a:pt x="17849" y="0"/>
                </a:lnTo>
                <a:lnTo>
                  <a:pt x="17849" y="18726"/>
                </a:lnTo>
                <a:lnTo>
                  <a:pt x="35423" y="18726"/>
                </a:lnTo>
                <a:lnTo>
                  <a:pt x="35423" y="0"/>
                </a:lnTo>
                <a:close/>
              </a:path>
              <a:path w="71755" h="72389">
                <a:moveTo>
                  <a:pt x="71213" y="0"/>
                </a:moveTo>
                <a:lnTo>
                  <a:pt x="53291" y="0"/>
                </a:lnTo>
                <a:lnTo>
                  <a:pt x="53291" y="18726"/>
                </a:lnTo>
                <a:lnTo>
                  <a:pt x="71213" y="18726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6" name="object 1146"/>
          <p:cNvSpPr/>
          <p:nvPr/>
        </p:nvSpPr>
        <p:spPr>
          <a:xfrm>
            <a:off x="2124187" y="363002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798" y="71798"/>
                </a:lnTo>
                <a:lnTo>
                  <a:pt x="71798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7" name="object 1147"/>
          <p:cNvSpPr/>
          <p:nvPr/>
        </p:nvSpPr>
        <p:spPr>
          <a:xfrm>
            <a:off x="2124187" y="363002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8507" y="54297"/>
                </a:moveTo>
                <a:lnTo>
                  <a:pt x="0" y="54297"/>
                </a:lnTo>
                <a:lnTo>
                  <a:pt x="0" y="71798"/>
                </a:lnTo>
                <a:lnTo>
                  <a:pt x="18507" y="71798"/>
                </a:lnTo>
                <a:lnTo>
                  <a:pt x="18507" y="54297"/>
                </a:lnTo>
                <a:close/>
              </a:path>
              <a:path w="72389" h="72389">
                <a:moveTo>
                  <a:pt x="53949" y="54297"/>
                </a:moveTo>
                <a:lnTo>
                  <a:pt x="36447" y="54297"/>
                </a:lnTo>
                <a:lnTo>
                  <a:pt x="36447" y="71798"/>
                </a:lnTo>
                <a:lnTo>
                  <a:pt x="53949" y="71798"/>
                </a:lnTo>
                <a:lnTo>
                  <a:pt x="53949" y="54297"/>
                </a:lnTo>
                <a:close/>
              </a:path>
              <a:path w="72389" h="72389">
                <a:moveTo>
                  <a:pt x="36447" y="36356"/>
                </a:moveTo>
                <a:lnTo>
                  <a:pt x="18507" y="36356"/>
                </a:lnTo>
                <a:lnTo>
                  <a:pt x="18507" y="54297"/>
                </a:lnTo>
                <a:lnTo>
                  <a:pt x="36447" y="54297"/>
                </a:lnTo>
                <a:lnTo>
                  <a:pt x="36447" y="36356"/>
                </a:lnTo>
                <a:close/>
              </a:path>
              <a:path w="72389" h="72389">
                <a:moveTo>
                  <a:pt x="71798" y="36356"/>
                </a:moveTo>
                <a:lnTo>
                  <a:pt x="53949" y="36356"/>
                </a:lnTo>
                <a:lnTo>
                  <a:pt x="53949" y="54297"/>
                </a:lnTo>
                <a:lnTo>
                  <a:pt x="71798" y="54297"/>
                </a:lnTo>
                <a:lnTo>
                  <a:pt x="71798" y="36356"/>
                </a:lnTo>
                <a:close/>
              </a:path>
              <a:path w="72389" h="72389">
                <a:moveTo>
                  <a:pt x="18507" y="18726"/>
                </a:moveTo>
                <a:lnTo>
                  <a:pt x="0" y="18726"/>
                </a:lnTo>
                <a:lnTo>
                  <a:pt x="0" y="36356"/>
                </a:lnTo>
                <a:lnTo>
                  <a:pt x="18507" y="36356"/>
                </a:lnTo>
                <a:lnTo>
                  <a:pt x="18507" y="18726"/>
                </a:lnTo>
                <a:close/>
              </a:path>
              <a:path w="72389" h="72389">
                <a:moveTo>
                  <a:pt x="53949" y="18726"/>
                </a:moveTo>
                <a:lnTo>
                  <a:pt x="36447" y="18726"/>
                </a:lnTo>
                <a:lnTo>
                  <a:pt x="36447" y="36356"/>
                </a:lnTo>
                <a:lnTo>
                  <a:pt x="53949" y="36356"/>
                </a:lnTo>
                <a:lnTo>
                  <a:pt x="53949" y="18726"/>
                </a:lnTo>
                <a:close/>
              </a:path>
              <a:path w="72389" h="72389">
                <a:moveTo>
                  <a:pt x="36447" y="0"/>
                </a:moveTo>
                <a:lnTo>
                  <a:pt x="18507" y="0"/>
                </a:lnTo>
                <a:lnTo>
                  <a:pt x="18507" y="18726"/>
                </a:lnTo>
                <a:lnTo>
                  <a:pt x="36447" y="18726"/>
                </a:lnTo>
                <a:lnTo>
                  <a:pt x="36447" y="0"/>
                </a:lnTo>
                <a:close/>
              </a:path>
              <a:path w="72389" h="72389">
                <a:moveTo>
                  <a:pt x="71798" y="0"/>
                </a:moveTo>
                <a:lnTo>
                  <a:pt x="53949" y="0"/>
                </a:lnTo>
                <a:lnTo>
                  <a:pt x="53949" y="18726"/>
                </a:lnTo>
                <a:lnTo>
                  <a:pt x="71798" y="18726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8" name="object 1148"/>
          <p:cNvSpPr/>
          <p:nvPr/>
        </p:nvSpPr>
        <p:spPr>
          <a:xfrm>
            <a:off x="2195986" y="363002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944" y="71798"/>
                </a:lnTo>
                <a:lnTo>
                  <a:pt x="71944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9" name="object 1149"/>
          <p:cNvSpPr/>
          <p:nvPr/>
        </p:nvSpPr>
        <p:spPr>
          <a:xfrm>
            <a:off x="2195986" y="3630021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647" y="54297"/>
                </a:moveTo>
                <a:lnTo>
                  <a:pt x="0" y="54297"/>
                </a:lnTo>
                <a:lnTo>
                  <a:pt x="0" y="71798"/>
                </a:lnTo>
                <a:lnTo>
                  <a:pt x="17647" y="71798"/>
                </a:lnTo>
                <a:lnTo>
                  <a:pt x="17647" y="54297"/>
                </a:lnTo>
                <a:close/>
              </a:path>
              <a:path w="72389" h="72389">
                <a:moveTo>
                  <a:pt x="54077" y="54297"/>
                </a:moveTo>
                <a:lnTo>
                  <a:pt x="35515" y="54297"/>
                </a:lnTo>
                <a:lnTo>
                  <a:pt x="35515" y="71798"/>
                </a:lnTo>
                <a:lnTo>
                  <a:pt x="54077" y="71798"/>
                </a:lnTo>
                <a:lnTo>
                  <a:pt x="54077" y="54297"/>
                </a:lnTo>
                <a:close/>
              </a:path>
              <a:path w="72389" h="72389">
                <a:moveTo>
                  <a:pt x="35515" y="36356"/>
                </a:moveTo>
                <a:lnTo>
                  <a:pt x="17647" y="36356"/>
                </a:lnTo>
                <a:lnTo>
                  <a:pt x="17647" y="54297"/>
                </a:lnTo>
                <a:lnTo>
                  <a:pt x="35515" y="54297"/>
                </a:lnTo>
                <a:lnTo>
                  <a:pt x="35515" y="36356"/>
                </a:lnTo>
                <a:close/>
              </a:path>
              <a:path w="72389" h="72389">
                <a:moveTo>
                  <a:pt x="71944" y="36356"/>
                </a:moveTo>
                <a:lnTo>
                  <a:pt x="54077" y="36356"/>
                </a:lnTo>
                <a:lnTo>
                  <a:pt x="54077" y="54297"/>
                </a:lnTo>
                <a:lnTo>
                  <a:pt x="71944" y="54297"/>
                </a:lnTo>
                <a:lnTo>
                  <a:pt x="71944" y="36356"/>
                </a:lnTo>
                <a:close/>
              </a:path>
              <a:path w="72389" h="72389">
                <a:moveTo>
                  <a:pt x="17647" y="18726"/>
                </a:moveTo>
                <a:lnTo>
                  <a:pt x="0" y="18726"/>
                </a:lnTo>
                <a:lnTo>
                  <a:pt x="0" y="36356"/>
                </a:lnTo>
                <a:lnTo>
                  <a:pt x="17647" y="36356"/>
                </a:lnTo>
                <a:lnTo>
                  <a:pt x="17647" y="18726"/>
                </a:lnTo>
                <a:close/>
              </a:path>
              <a:path w="72389" h="72389">
                <a:moveTo>
                  <a:pt x="54077" y="18726"/>
                </a:moveTo>
                <a:lnTo>
                  <a:pt x="35515" y="18726"/>
                </a:lnTo>
                <a:lnTo>
                  <a:pt x="35515" y="36356"/>
                </a:lnTo>
                <a:lnTo>
                  <a:pt x="54077" y="36356"/>
                </a:lnTo>
                <a:lnTo>
                  <a:pt x="54077" y="18726"/>
                </a:lnTo>
                <a:close/>
              </a:path>
              <a:path w="72389" h="72389">
                <a:moveTo>
                  <a:pt x="35515" y="0"/>
                </a:moveTo>
                <a:lnTo>
                  <a:pt x="17647" y="0"/>
                </a:lnTo>
                <a:lnTo>
                  <a:pt x="17647" y="18726"/>
                </a:lnTo>
                <a:lnTo>
                  <a:pt x="35515" y="18726"/>
                </a:lnTo>
                <a:lnTo>
                  <a:pt x="35515" y="0"/>
                </a:lnTo>
                <a:close/>
              </a:path>
              <a:path w="72389" h="72389">
                <a:moveTo>
                  <a:pt x="71944" y="0"/>
                </a:moveTo>
                <a:lnTo>
                  <a:pt x="54077" y="0"/>
                </a:lnTo>
                <a:lnTo>
                  <a:pt x="54077" y="18726"/>
                </a:lnTo>
                <a:lnTo>
                  <a:pt x="71944" y="18726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0" name="object 1150"/>
          <p:cNvSpPr/>
          <p:nvPr/>
        </p:nvSpPr>
        <p:spPr>
          <a:xfrm>
            <a:off x="2267931" y="3630021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1" name="object 1151"/>
          <p:cNvSpPr/>
          <p:nvPr/>
        </p:nvSpPr>
        <p:spPr>
          <a:xfrm>
            <a:off x="2267931" y="3630021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17849" y="54297"/>
                </a:moveTo>
                <a:lnTo>
                  <a:pt x="0" y="54297"/>
                </a:lnTo>
                <a:lnTo>
                  <a:pt x="0" y="71798"/>
                </a:lnTo>
                <a:lnTo>
                  <a:pt x="17849" y="71798"/>
                </a:lnTo>
                <a:lnTo>
                  <a:pt x="17849" y="54297"/>
                </a:lnTo>
                <a:close/>
              </a:path>
              <a:path w="71119" h="72389">
                <a:moveTo>
                  <a:pt x="53291" y="54297"/>
                </a:moveTo>
                <a:lnTo>
                  <a:pt x="35350" y="54297"/>
                </a:lnTo>
                <a:lnTo>
                  <a:pt x="35350" y="71798"/>
                </a:lnTo>
                <a:lnTo>
                  <a:pt x="53291" y="71798"/>
                </a:lnTo>
                <a:lnTo>
                  <a:pt x="53291" y="54297"/>
                </a:lnTo>
                <a:close/>
              </a:path>
              <a:path w="71119" h="72389">
                <a:moveTo>
                  <a:pt x="35350" y="36356"/>
                </a:moveTo>
                <a:lnTo>
                  <a:pt x="17849" y="36356"/>
                </a:lnTo>
                <a:lnTo>
                  <a:pt x="17849" y="54297"/>
                </a:lnTo>
                <a:lnTo>
                  <a:pt x="35350" y="54297"/>
                </a:lnTo>
                <a:lnTo>
                  <a:pt x="35350" y="36356"/>
                </a:lnTo>
                <a:close/>
              </a:path>
              <a:path w="71119" h="72389">
                <a:moveTo>
                  <a:pt x="70939" y="36356"/>
                </a:moveTo>
                <a:lnTo>
                  <a:pt x="53291" y="36356"/>
                </a:lnTo>
                <a:lnTo>
                  <a:pt x="53291" y="54297"/>
                </a:lnTo>
                <a:lnTo>
                  <a:pt x="70939" y="54297"/>
                </a:lnTo>
                <a:lnTo>
                  <a:pt x="70939" y="36356"/>
                </a:lnTo>
                <a:close/>
              </a:path>
              <a:path w="71119" h="72389">
                <a:moveTo>
                  <a:pt x="17849" y="18726"/>
                </a:moveTo>
                <a:lnTo>
                  <a:pt x="0" y="18726"/>
                </a:lnTo>
                <a:lnTo>
                  <a:pt x="0" y="36356"/>
                </a:lnTo>
                <a:lnTo>
                  <a:pt x="17849" y="36356"/>
                </a:lnTo>
                <a:lnTo>
                  <a:pt x="17849" y="18726"/>
                </a:lnTo>
                <a:close/>
              </a:path>
              <a:path w="71119" h="72389">
                <a:moveTo>
                  <a:pt x="53291" y="18726"/>
                </a:moveTo>
                <a:lnTo>
                  <a:pt x="35350" y="18726"/>
                </a:lnTo>
                <a:lnTo>
                  <a:pt x="35350" y="36356"/>
                </a:lnTo>
                <a:lnTo>
                  <a:pt x="53291" y="36356"/>
                </a:lnTo>
                <a:lnTo>
                  <a:pt x="53291" y="18726"/>
                </a:lnTo>
                <a:close/>
              </a:path>
              <a:path w="71119" h="72389">
                <a:moveTo>
                  <a:pt x="35350" y="0"/>
                </a:moveTo>
                <a:lnTo>
                  <a:pt x="17849" y="0"/>
                </a:lnTo>
                <a:lnTo>
                  <a:pt x="17849" y="18726"/>
                </a:lnTo>
                <a:lnTo>
                  <a:pt x="35350" y="18726"/>
                </a:lnTo>
                <a:lnTo>
                  <a:pt x="35350" y="0"/>
                </a:lnTo>
                <a:close/>
              </a:path>
              <a:path w="71119" h="72389">
                <a:moveTo>
                  <a:pt x="70939" y="0"/>
                </a:moveTo>
                <a:lnTo>
                  <a:pt x="53291" y="0"/>
                </a:lnTo>
                <a:lnTo>
                  <a:pt x="53291" y="18726"/>
                </a:lnTo>
                <a:lnTo>
                  <a:pt x="70939" y="18726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2" name="object 1152"/>
          <p:cNvSpPr/>
          <p:nvPr/>
        </p:nvSpPr>
        <p:spPr>
          <a:xfrm>
            <a:off x="1981102" y="3559082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871" y="70939"/>
                </a:lnTo>
                <a:lnTo>
                  <a:pt x="71871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3" name="object 1153"/>
          <p:cNvSpPr/>
          <p:nvPr/>
        </p:nvSpPr>
        <p:spPr>
          <a:xfrm>
            <a:off x="1981102" y="3559082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867" y="53291"/>
                </a:moveTo>
                <a:lnTo>
                  <a:pt x="0" y="53291"/>
                </a:lnTo>
                <a:lnTo>
                  <a:pt x="0" y="70939"/>
                </a:lnTo>
                <a:lnTo>
                  <a:pt x="17867" y="70939"/>
                </a:lnTo>
                <a:lnTo>
                  <a:pt x="17867" y="53291"/>
                </a:lnTo>
                <a:close/>
              </a:path>
              <a:path w="72389" h="71120">
                <a:moveTo>
                  <a:pt x="54223" y="53291"/>
                </a:moveTo>
                <a:lnTo>
                  <a:pt x="35442" y="53291"/>
                </a:lnTo>
                <a:lnTo>
                  <a:pt x="35442" y="70939"/>
                </a:lnTo>
                <a:lnTo>
                  <a:pt x="54223" y="70939"/>
                </a:lnTo>
                <a:lnTo>
                  <a:pt x="54223" y="53291"/>
                </a:lnTo>
                <a:close/>
              </a:path>
              <a:path w="72389" h="71120">
                <a:moveTo>
                  <a:pt x="35442" y="35442"/>
                </a:moveTo>
                <a:lnTo>
                  <a:pt x="17867" y="35442"/>
                </a:lnTo>
                <a:lnTo>
                  <a:pt x="17867" y="53291"/>
                </a:lnTo>
                <a:lnTo>
                  <a:pt x="35442" y="53291"/>
                </a:lnTo>
                <a:lnTo>
                  <a:pt x="35442" y="35442"/>
                </a:lnTo>
                <a:close/>
              </a:path>
              <a:path w="72389" h="71120">
                <a:moveTo>
                  <a:pt x="71871" y="35442"/>
                </a:moveTo>
                <a:lnTo>
                  <a:pt x="54223" y="35442"/>
                </a:lnTo>
                <a:lnTo>
                  <a:pt x="54223" y="53291"/>
                </a:lnTo>
                <a:lnTo>
                  <a:pt x="71871" y="53291"/>
                </a:lnTo>
                <a:lnTo>
                  <a:pt x="71871" y="35442"/>
                </a:lnTo>
                <a:close/>
              </a:path>
              <a:path w="72389" h="71120">
                <a:moveTo>
                  <a:pt x="17867" y="17867"/>
                </a:moveTo>
                <a:lnTo>
                  <a:pt x="0" y="17867"/>
                </a:lnTo>
                <a:lnTo>
                  <a:pt x="0" y="35442"/>
                </a:lnTo>
                <a:lnTo>
                  <a:pt x="17867" y="35442"/>
                </a:lnTo>
                <a:lnTo>
                  <a:pt x="17867" y="17867"/>
                </a:lnTo>
                <a:close/>
              </a:path>
              <a:path w="72389" h="71120">
                <a:moveTo>
                  <a:pt x="54223" y="17867"/>
                </a:moveTo>
                <a:lnTo>
                  <a:pt x="35442" y="17867"/>
                </a:lnTo>
                <a:lnTo>
                  <a:pt x="35442" y="35442"/>
                </a:lnTo>
                <a:lnTo>
                  <a:pt x="54223" y="35442"/>
                </a:lnTo>
                <a:lnTo>
                  <a:pt x="54223" y="17867"/>
                </a:lnTo>
                <a:close/>
              </a:path>
              <a:path w="72389" h="71120">
                <a:moveTo>
                  <a:pt x="35442" y="0"/>
                </a:moveTo>
                <a:lnTo>
                  <a:pt x="17867" y="0"/>
                </a:lnTo>
                <a:lnTo>
                  <a:pt x="17867" y="17867"/>
                </a:lnTo>
                <a:lnTo>
                  <a:pt x="35442" y="17867"/>
                </a:lnTo>
                <a:lnTo>
                  <a:pt x="35442" y="0"/>
                </a:lnTo>
                <a:close/>
              </a:path>
              <a:path w="72389" h="71120">
                <a:moveTo>
                  <a:pt x="71871" y="0"/>
                </a:moveTo>
                <a:lnTo>
                  <a:pt x="54223" y="0"/>
                </a:lnTo>
                <a:lnTo>
                  <a:pt x="54223" y="17867"/>
                </a:lnTo>
                <a:lnTo>
                  <a:pt x="71871" y="17867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4" name="object 1154"/>
          <p:cNvSpPr/>
          <p:nvPr/>
        </p:nvSpPr>
        <p:spPr>
          <a:xfrm>
            <a:off x="2052974" y="3559082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0" y="70939"/>
                </a:moveTo>
                <a:lnTo>
                  <a:pt x="71213" y="70939"/>
                </a:lnTo>
                <a:lnTo>
                  <a:pt x="71213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5" name="object 1155"/>
          <p:cNvSpPr/>
          <p:nvPr/>
        </p:nvSpPr>
        <p:spPr>
          <a:xfrm>
            <a:off x="2052974" y="3559082"/>
            <a:ext cx="71755" cy="71120"/>
          </a:xfrm>
          <a:custGeom>
            <a:avLst/>
            <a:gdLst/>
            <a:ahLst/>
            <a:cxnLst/>
            <a:rect l="l" t="t" r="r" b="b"/>
            <a:pathLst>
              <a:path w="71755" h="71120">
                <a:moveTo>
                  <a:pt x="17849" y="53291"/>
                </a:moveTo>
                <a:lnTo>
                  <a:pt x="0" y="53291"/>
                </a:lnTo>
                <a:lnTo>
                  <a:pt x="0" y="70939"/>
                </a:lnTo>
                <a:lnTo>
                  <a:pt x="17849" y="70939"/>
                </a:lnTo>
                <a:lnTo>
                  <a:pt x="17849" y="53291"/>
                </a:lnTo>
                <a:close/>
              </a:path>
              <a:path w="71755" h="71120">
                <a:moveTo>
                  <a:pt x="53291" y="53291"/>
                </a:moveTo>
                <a:lnTo>
                  <a:pt x="35423" y="53291"/>
                </a:lnTo>
                <a:lnTo>
                  <a:pt x="35423" y="70939"/>
                </a:lnTo>
                <a:lnTo>
                  <a:pt x="53291" y="70939"/>
                </a:lnTo>
                <a:lnTo>
                  <a:pt x="53291" y="53291"/>
                </a:lnTo>
                <a:close/>
              </a:path>
              <a:path w="71755" h="71120">
                <a:moveTo>
                  <a:pt x="35423" y="35442"/>
                </a:moveTo>
                <a:lnTo>
                  <a:pt x="17849" y="35442"/>
                </a:lnTo>
                <a:lnTo>
                  <a:pt x="17849" y="53291"/>
                </a:lnTo>
                <a:lnTo>
                  <a:pt x="35423" y="53291"/>
                </a:lnTo>
                <a:lnTo>
                  <a:pt x="35423" y="35442"/>
                </a:lnTo>
                <a:close/>
              </a:path>
              <a:path w="71755" h="71120">
                <a:moveTo>
                  <a:pt x="71213" y="35442"/>
                </a:moveTo>
                <a:lnTo>
                  <a:pt x="53291" y="35442"/>
                </a:lnTo>
                <a:lnTo>
                  <a:pt x="53291" y="53291"/>
                </a:lnTo>
                <a:lnTo>
                  <a:pt x="71213" y="53291"/>
                </a:lnTo>
                <a:lnTo>
                  <a:pt x="71213" y="35442"/>
                </a:lnTo>
                <a:close/>
              </a:path>
              <a:path w="71755" h="71120">
                <a:moveTo>
                  <a:pt x="17849" y="17867"/>
                </a:moveTo>
                <a:lnTo>
                  <a:pt x="0" y="17867"/>
                </a:lnTo>
                <a:lnTo>
                  <a:pt x="0" y="35442"/>
                </a:lnTo>
                <a:lnTo>
                  <a:pt x="17849" y="35442"/>
                </a:lnTo>
                <a:lnTo>
                  <a:pt x="17849" y="17867"/>
                </a:lnTo>
                <a:close/>
              </a:path>
              <a:path w="71755" h="71120">
                <a:moveTo>
                  <a:pt x="53291" y="17867"/>
                </a:moveTo>
                <a:lnTo>
                  <a:pt x="35423" y="17867"/>
                </a:lnTo>
                <a:lnTo>
                  <a:pt x="35423" y="35442"/>
                </a:lnTo>
                <a:lnTo>
                  <a:pt x="53291" y="35442"/>
                </a:lnTo>
                <a:lnTo>
                  <a:pt x="53291" y="17867"/>
                </a:lnTo>
                <a:close/>
              </a:path>
              <a:path w="71755" h="71120">
                <a:moveTo>
                  <a:pt x="35423" y="0"/>
                </a:moveTo>
                <a:lnTo>
                  <a:pt x="17849" y="0"/>
                </a:lnTo>
                <a:lnTo>
                  <a:pt x="17849" y="17867"/>
                </a:lnTo>
                <a:lnTo>
                  <a:pt x="35423" y="17867"/>
                </a:lnTo>
                <a:lnTo>
                  <a:pt x="35423" y="0"/>
                </a:lnTo>
                <a:close/>
              </a:path>
              <a:path w="71755" h="71120">
                <a:moveTo>
                  <a:pt x="71213" y="0"/>
                </a:moveTo>
                <a:lnTo>
                  <a:pt x="53291" y="0"/>
                </a:lnTo>
                <a:lnTo>
                  <a:pt x="53291" y="17867"/>
                </a:lnTo>
                <a:lnTo>
                  <a:pt x="71213" y="17867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6" name="object 1156"/>
          <p:cNvSpPr/>
          <p:nvPr/>
        </p:nvSpPr>
        <p:spPr>
          <a:xfrm>
            <a:off x="2124187" y="3559082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7" name="object 1157"/>
          <p:cNvSpPr/>
          <p:nvPr/>
        </p:nvSpPr>
        <p:spPr>
          <a:xfrm>
            <a:off x="2124187" y="3559082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8507" y="53291"/>
                </a:moveTo>
                <a:lnTo>
                  <a:pt x="0" y="53291"/>
                </a:lnTo>
                <a:lnTo>
                  <a:pt x="0" y="70939"/>
                </a:lnTo>
                <a:lnTo>
                  <a:pt x="18507" y="70939"/>
                </a:lnTo>
                <a:lnTo>
                  <a:pt x="18507" y="53291"/>
                </a:lnTo>
                <a:close/>
              </a:path>
              <a:path w="72389" h="71120">
                <a:moveTo>
                  <a:pt x="53949" y="53291"/>
                </a:moveTo>
                <a:lnTo>
                  <a:pt x="36447" y="53291"/>
                </a:lnTo>
                <a:lnTo>
                  <a:pt x="36447" y="70939"/>
                </a:lnTo>
                <a:lnTo>
                  <a:pt x="53949" y="70939"/>
                </a:lnTo>
                <a:lnTo>
                  <a:pt x="53949" y="53291"/>
                </a:lnTo>
                <a:close/>
              </a:path>
              <a:path w="72389" h="71120">
                <a:moveTo>
                  <a:pt x="36447" y="35442"/>
                </a:moveTo>
                <a:lnTo>
                  <a:pt x="18507" y="35442"/>
                </a:lnTo>
                <a:lnTo>
                  <a:pt x="18507" y="53291"/>
                </a:lnTo>
                <a:lnTo>
                  <a:pt x="36447" y="53291"/>
                </a:lnTo>
                <a:lnTo>
                  <a:pt x="36447" y="35442"/>
                </a:lnTo>
                <a:close/>
              </a:path>
              <a:path w="72389" h="71120">
                <a:moveTo>
                  <a:pt x="71798" y="35442"/>
                </a:moveTo>
                <a:lnTo>
                  <a:pt x="53949" y="35442"/>
                </a:lnTo>
                <a:lnTo>
                  <a:pt x="53949" y="53291"/>
                </a:lnTo>
                <a:lnTo>
                  <a:pt x="71798" y="53291"/>
                </a:lnTo>
                <a:lnTo>
                  <a:pt x="71798" y="35442"/>
                </a:lnTo>
                <a:close/>
              </a:path>
              <a:path w="72389" h="71120">
                <a:moveTo>
                  <a:pt x="18507" y="17867"/>
                </a:moveTo>
                <a:lnTo>
                  <a:pt x="0" y="17867"/>
                </a:lnTo>
                <a:lnTo>
                  <a:pt x="0" y="35442"/>
                </a:lnTo>
                <a:lnTo>
                  <a:pt x="18507" y="35442"/>
                </a:lnTo>
                <a:lnTo>
                  <a:pt x="18507" y="17867"/>
                </a:lnTo>
                <a:close/>
              </a:path>
              <a:path w="72389" h="71120">
                <a:moveTo>
                  <a:pt x="53949" y="17867"/>
                </a:moveTo>
                <a:lnTo>
                  <a:pt x="36447" y="17867"/>
                </a:lnTo>
                <a:lnTo>
                  <a:pt x="36447" y="35442"/>
                </a:lnTo>
                <a:lnTo>
                  <a:pt x="53949" y="35442"/>
                </a:lnTo>
                <a:lnTo>
                  <a:pt x="53949" y="17867"/>
                </a:lnTo>
                <a:close/>
              </a:path>
              <a:path w="72389" h="71120">
                <a:moveTo>
                  <a:pt x="36447" y="0"/>
                </a:moveTo>
                <a:lnTo>
                  <a:pt x="18507" y="0"/>
                </a:lnTo>
                <a:lnTo>
                  <a:pt x="18507" y="17867"/>
                </a:lnTo>
                <a:lnTo>
                  <a:pt x="36447" y="17867"/>
                </a:lnTo>
                <a:lnTo>
                  <a:pt x="36447" y="0"/>
                </a:lnTo>
                <a:close/>
              </a:path>
              <a:path w="72389" h="71120">
                <a:moveTo>
                  <a:pt x="71798" y="0"/>
                </a:moveTo>
                <a:lnTo>
                  <a:pt x="53949" y="0"/>
                </a:lnTo>
                <a:lnTo>
                  <a:pt x="53949" y="17867"/>
                </a:lnTo>
                <a:lnTo>
                  <a:pt x="71798" y="17867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8" name="object 1158"/>
          <p:cNvSpPr/>
          <p:nvPr/>
        </p:nvSpPr>
        <p:spPr>
          <a:xfrm>
            <a:off x="2195986" y="3559082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944" y="70939"/>
                </a:lnTo>
                <a:lnTo>
                  <a:pt x="71944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9" name="object 1159"/>
          <p:cNvSpPr/>
          <p:nvPr/>
        </p:nvSpPr>
        <p:spPr>
          <a:xfrm>
            <a:off x="2195986" y="3559082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17647" y="53291"/>
                </a:moveTo>
                <a:lnTo>
                  <a:pt x="0" y="53291"/>
                </a:lnTo>
                <a:lnTo>
                  <a:pt x="0" y="70939"/>
                </a:lnTo>
                <a:lnTo>
                  <a:pt x="17647" y="70939"/>
                </a:lnTo>
                <a:lnTo>
                  <a:pt x="17647" y="53291"/>
                </a:lnTo>
                <a:close/>
              </a:path>
              <a:path w="72389" h="71120">
                <a:moveTo>
                  <a:pt x="54077" y="53291"/>
                </a:moveTo>
                <a:lnTo>
                  <a:pt x="35515" y="53291"/>
                </a:lnTo>
                <a:lnTo>
                  <a:pt x="35515" y="70939"/>
                </a:lnTo>
                <a:lnTo>
                  <a:pt x="54077" y="70939"/>
                </a:lnTo>
                <a:lnTo>
                  <a:pt x="54077" y="53291"/>
                </a:lnTo>
                <a:close/>
              </a:path>
              <a:path w="72389" h="71120">
                <a:moveTo>
                  <a:pt x="35515" y="35442"/>
                </a:moveTo>
                <a:lnTo>
                  <a:pt x="17647" y="35442"/>
                </a:lnTo>
                <a:lnTo>
                  <a:pt x="17647" y="53291"/>
                </a:lnTo>
                <a:lnTo>
                  <a:pt x="35515" y="53291"/>
                </a:lnTo>
                <a:lnTo>
                  <a:pt x="35515" y="35442"/>
                </a:lnTo>
                <a:close/>
              </a:path>
              <a:path w="72389" h="71120">
                <a:moveTo>
                  <a:pt x="71944" y="35442"/>
                </a:moveTo>
                <a:lnTo>
                  <a:pt x="54077" y="35442"/>
                </a:lnTo>
                <a:lnTo>
                  <a:pt x="54077" y="53291"/>
                </a:lnTo>
                <a:lnTo>
                  <a:pt x="71944" y="53291"/>
                </a:lnTo>
                <a:lnTo>
                  <a:pt x="71944" y="35442"/>
                </a:lnTo>
                <a:close/>
              </a:path>
              <a:path w="72389" h="71120">
                <a:moveTo>
                  <a:pt x="17647" y="17867"/>
                </a:moveTo>
                <a:lnTo>
                  <a:pt x="0" y="17867"/>
                </a:lnTo>
                <a:lnTo>
                  <a:pt x="0" y="35442"/>
                </a:lnTo>
                <a:lnTo>
                  <a:pt x="17647" y="35442"/>
                </a:lnTo>
                <a:lnTo>
                  <a:pt x="17647" y="17867"/>
                </a:lnTo>
                <a:close/>
              </a:path>
              <a:path w="72389" h="71120">
                <a:moveTo>
                  <a:pt x="54077" y="17867"/>
                </a:moveTo>
                <a:lnTo>
                  <a:pt x="35515" y="17867"/>
                </a:lnTo>
                <a:lnTo>
                  <a:pt x="35515" y="35442"/>
                </a:lnTo>
                <a:lnTo>
                  <a:pt x="54077" y="35442"/>
                </a:lnTo>
                <a:lnTo>
                  <a:pt x="54077" y="17867"/>
                </a:lnTo>
                <a:close/>
              </a:path>
              <a:path w="72389" h="71120">
                <a:moveTo>
                  <a:pt x="35515" y="0"/>
                </a:moveTo>
                <a:lnTo>
                  <a:pt x="17647" y="0"/>
                </a:lnTo>
                <a:lnTo>
                  <a:pt x="17647" y="17867"/>
                </a:lnTo>
                <a:lnTo>
                  <a:pt x="35515" y="17867"/>
                </a:lnTo>
                <a:lnTo>
                  <a:pt x="35515" y="0"/>
                </a:lnTo>
                <a:close/>
              </a:path>
              <a:path w="72389" h="71120">
                <a:moveTo>
                  <a:pt x="71944" y="0"/>
                </a:moveTo>
                <a:lnTo>
                  <a:pt x="54077" y="0"/>
                </a:lnTo>
                <a:lnTo>
                  <a:pt x="54077" y="17867"/>
                </a:lnTo>
                <a:lnTo>
                  <a:pt x="71944" y="17867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0" name="object 1160"/>
          <p:cNvSpPr/>
          <p:nvPr/>
        </p:nvSpPr>
        <p:spPr>
          <a:xfrm>
            <a:off x="2267931" y="3559082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1" name="object 1161"/>
          <p:cNvSpPr/>
          <p:nvPr/>
        </p:nvSpPr>
        <p:spPr>
          <a:xfrm>
            <a:off x="2267931" y="3559082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17849" y="53291"/>
                </a:moveTo>
                <a:lnTo>
                  <a:pt x="0" y="53291"/>
                </a:lnTo>
                <a:lnTo>
                  <a:pt x="0" y="70939"/>
                </a:lnTo>
                <a:lnTo>
                  <a:pt x="17849" y="70939"/>
                </a:lnTo>
                <a:lnTo>
                  <a:pt x="17849" y="53291"/>
                </a:lnTo>
                <a:close/>
              </a:path>
              <a:path w="71119" h="71120">
                <a:moveTo>
                  <a:pt x="53291" y="53291"/>
                </a:moveTo>
                <a:lnTo>
                  <a:pt x="35350" y="53291"/>
                </a:lnTo>
                <a:lnTo>
                  <a:pt x="35350" y="70939"/>
                </a:lnTo>
                <a:lnTo>
                  <a:pt x="53291" y="70939"/>
                </a:lnTo>
                <a:lnTo>
                  <a:pt x="53291" y="53291"/>
                </a:lnTo>
                <a:close/>
              </a:path>
              <a:path w="71119" h="71120">
                <a:moveTo>
                  <a:pt x="35350" y="35442"/>
                </a:moveTo>
                <a:lnTo>
                  <a:pt x="17849" y="35442"/>
                </a:lnTo>
                <a:lnTo>
                  <a:pt x="17849" y="53291"/>
                </a:lnTo>
                <a:lnTo>
                  <a:pt x="35350" y="53291"/>
                </a:lnTo>
                <a:lnTo>
                  <a:pt x="35350" y="35442"/>
                </a:lnTo>
                <a:close/>
              </a:path>
              <a:path w="71119" h="71120">
                <a:moveTo>
                  <a:pt x="70939" y="35442"/>
                </a:moveTo>
                <a:lnTo>
                  <a:pt x="53291" y="35442"/>
                </a:lnTo>
                <a:lnTo>
                  <a:pt x="53291" y="53291"/>
                </a:lnTo>
                <a:lnTo>
                  <a:pt x="70939" y="53291"/>
                </a:lnTo>
                <a:lnTo>
                  <a:pt x="70939" y="35442"/>
                </a:lnTo>
                <a:close/>
              </a:path>
              <a:path w="71119" h="71120">
                <a:moveTo>
                  <a:pt x="17849" y="17867"/>
                </a:moveTo>
                <a:lnTo>
                  <a:pt x="0" y="17867"/>
                </a:lnTo>
                <a:lnTo>
                  <a:pt x="0" y="35442"/>
                </a:lnTo>
                <a:lnTo>
                  <a:pt x="17849" y="35442"/>
                </a:lnTo>
                <a:lnTo>
                  <a:pt x="17849" y="17867"/>
                </a:lnTo>
                <a:close/>
              </a:path>
              <a:path w="71119" h="71120">
                <a:moveTo>
                  <a:pt x="53291" y="17867"/>
                </a:moveTo>
                <a:lnTo>
                  <a:pt x="35350" y="17867"/>
                </a:lnTo>
                <a:lnTo>
                  <a:pt x="35350" y="35442"/>
                </a:lnTo>
                <a:lnTo>
                  <a:pt x="53291" y="35442"/>
                </a:lnTo>
                <a:lnTo>
                  <a:pt x="53291" y="17867"/>
                </a:lnTo>
                <a:close/>
              </a:path>
              <a:path w="71119" h="71120">
                <a:moveTo>
                  <a:pt x="35350" y="0"/>
                </a:moveTo>
                <a:lnTo>
                  <a:pt x="17849" y="0"/>
                </a:lnTo>
                <a:lnTo>
                  <a:pt x="17849" y="17867"/>
                </a:lnTo>
                <a:lnTo>
                  <a:pt x="35350" y="17867"/>
                </a:lnTo>
                <a:lnTo>
                  <a:pt x="35350" y="0"/>
                </a:lnTo>
                <a:close/>
              </a:path>
              <a:path w="71119" h="71120">
                <a:moveTo>
                  <a:pt x="70939" y="0"/>
                </a:moveTo>
                <a:lnTo>
                  <a:pt x="53291" y="0"/>
                </a:lnTo>
                <a:lnTo>
                  <a:pt x="53291" y="17867"/>
                </a:lnTo>
                <a:lnTo>
                  <a:pt x="70939" y="17867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2" name="object 1162"/>
          <p:cNvSpPr/>
          <p:nvPr/>
        </p:nvSpPr>
        <p:spPr>
          <a:xfrm>
            <a:off x="1981102" y="348715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871" y="71926"/>
                </a:lnTo>
                <a:lnTo>
                  <a:pt x="71871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3" name="object 1163"/>
          <p:cNvSpPr/>
          <p:nvPr/>
        </p:nvSpPr>
        <p:spPr>
          <a:xfrm>
            <a:off x="1981102" y="348715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867" y="54278"/>
                </a:moveTo>
                <a:lnTo>
                  <a:pt x="0" y="54278"/>
                </a:lnTo>
                <a:lnTo>
                  <a:pt x="0" y="71926"/>
                </a:lnTo>
                <a:lnTo>
                  <a:pt x="17867" y="71926"/>
                </a:lnTo>
                <a:lnTo>
                  <a:pt x="17867" y="54278"/>
                </a:lnTo>
                <a:close/>
              </a:path>
              <a:path w="72389" h="72389">
                <a:moveTo>
                  <a:pt x="54223" y="54278"/>
                </a:moveTo>
                <a:lnTo>
                  <a:pt x="35442" y="54278"/>
                </a:lnTo>
                <a:lnTo>
                  <a:pt x="35442" y="71926"/>
                </a:lnTo>
                <a:lnTo>
                  <a:pt x="54223" y="71926"/>
                </a:lnTo>
                <a:lnTo>
                  <a:pt x="54223" y="54278"/>
                </a:lnTo>
                <a:close/>
              </a:path>
              <a:path w="72389" h="72389">
                <a:moveTo>
                  <a:pt x="35442" y="35570"/>
                </a:moveTo>
                <a:lnTo>
                  <a:pt x="17867" y="35570"/>
                </a:lnTo>
                <a:lnTo>
                  <a:pt x="17867" y="54278"/>
                </a:lnTo>
                <a:lnTo>
                  <a:pt x="35442" y="54278"/>
                </a:lnTo>
                <a:lnTo>
                  <a:pt x="35442" y="35570"/>
                </a:lnTo>
                <a:close/>
              </a:path>
              <a:path w="72389" h="72389">
                <a:moveTo>
                  <a:pt x="71871" y="35570"/>
                </a:moveTo>
                <a:lnTo>
                  <a:pt x="54223" y="35570"/>
                </a:lnTo>
                <a:lnTo>
                  <a:pt x="54223" y="54278"/>
                </a:lnTo>
                <a:lnTo>
                  <a:pt x="71871" y="54278"/>
                </a:lnTo>
                <a:lnTo>
                  <a:pt x="71871" y="35570"/>
                </a:lnTo>
                <a:close/>
              </a:path>
              <a:path w="72389" h="72389">
                <a:moveTo>
                  <a:pt x="17867" y="17647"/>
                </a:moveTo>
                <a:lnTo>
                  <a:pt x="0" y="17647"/>
                </a:lnTo>
                <a:lnTo>
                  <a:pt x="0" y="35570"/>
                </a:lnTo>
                <a:lnTo>
                  <a:pt x="17867" y="35570"/>
                </a:lnTo>
                <a:lnTo>
                  <a:pt x="17867" y="17647"/>
                </a:lnTo>
                <a:close/>
              </a:path>
              <a:path w="72389" h="72389">
                <a:moveTo>
                  <a:pt x="54223" y="17647"/>
                </a:moveTo>
                <a:lnTo>
                  <a:pt x="35442" y="17647"/>
                </a:lnTo>
                <a:lnTo>
                  <a:pt x="35442" y="35570"/>
                </a:lnTo>
                <a:lnTo>
                  <a:pt x="54223" y="35570"/>
                </a:lnTo>
                <a:lnTo>
                  <a:pt x="54223" y="17647"/>
                </a:lnTo>
                <a:close/>
              </a:path>
              <a:path w="72389" h="72389">
                <a:moveTo>
                  <a:pt x="35442" y="0"/>
                </a:moveTo>
                <a:lnTo>
                  <a:pt x="17867" y="0"/>
                </a:lnTo>
                <a:lnTo>
                  <a:pt x="17867" y="17647"/>
                </a:lnTo>
                <a:lnTo>
                  <a:pt x="35442" y="17647"/>
                </a:lnTo>
                <a:lnTo>
                  <a:pt x="35442" y="0"/>
                </a:lnTo>
                <a:close/>
              </a:path>
              <a:path w="72389" h="72389">
                <a:moveTo>
                  <a:pt x="71871" y="0"/>
                </a:moveTo>
                <a:lnTo>
                  <a:pt x="54223" y="0"/>
                </a:lnTo>
                <a:lnTo>
                  <a:pt x="54223" y="17647"/>
                </a:lnTo>
                <a:lnTo>
                  <a:pt x="71871" y="17647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4" name="object 1164"/>
          <p:cNvSpPr/>
          <p:nvPr/>
        </p:nvSpPr>
        <p:spPr>
          <a:xfrm>
            <a:off x="2052974" y="3487155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0" y="71926"/>
                </a:moveTo>
                <a:lnTo>
                  <a:pt x="71213" y="71926"/>
                </a:lnTo>
                <a:lnTo>
                  <a:pt x="71213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5" name="object 1165"/>
          <p:cNvSpPr/>
          <p:nvPr/>
        </p:nvSpPr>
        <p:spPr>
          <a:xfrm>
            <a:off x="2052974" y="3487155"/>
            <a:ext cx="71755" cy="72390"/>
          </a:xfrm>
          <a:custGeom>
            <a:avLst/>
            <a:gdLst/>
            <a:ahLst/>
            <a:cxnLst/>
            <a:rect l="l" t="t" r="r" b="b"/>
            <a:pathLst>
              <a:path w="71755" h="72389">
                <a:moveTo>
                  <a:pt x="17849" y="54278"/>
                </a:moveTo>
                <a:lnTo>
                  <a:pt x="0" y="54278"/>
                </a:lnTo>
                <a:lnTo>
                  <a:pt x="0" y="71926"/>
                </a:lnTo>
                <a:lnTo>
                  <a:pt x="17849" y="71926"/>
                </a:lnTo>
                <a:lnTo>
                  <a:pt x="17849" y="54278"/>
                </a:lnTo>
                <a:close/>
              </a:path>
              <a:path w="71755" h="72389">
                <a:moveTo>
                  <a:pt x="53291" y="54278"/>
                </a:moveTo>
                <a:lnTo>
                  <a:pt x="35423" y="54278"/>
                </a:lnTo>
                <a:lnTo>
                  <a:pt x="35423" y="71926"/>
                </a:lnTo>
                <a:lnTo>
                  <a:pt x="53291" y="71926"/>
                </a:lnTo>
                <a:lnTo>
                  <a:pt x="53291" y="54278"/>
                </a:lnTo>
                <a:close/>
              </a:path>
              <a:path w="71755" h="72389">
                <a:moveTo>
                  <a:pt x="35423" y="35570"/>
                </a:moveTo>
                <a:lnTo>
                  <a:pt x="17849" y="35570"/>
                </a:lnTo>
                <a:lnTo>
                  <a:pt x="17849" y="54278"/>
                </a:lnTo>
                <a:lnTo>
                  <a:pt x="35423" y="54278"/>
                </a:lnTo>
                <a:lnTo>
                  <a:pt x="35423" y="35570"/>
                </a:lnTo>
                <a:close/>
              </a:path>
              <a:path w="71755" h="72389">
                <a:moveTo>
                  <a:pt x="71213" y="35570"/>
                </a:moveTo>
                <a:lnTo>
                  <a:pt x="53291" y="35570"/>
                </a:lnTo>
                <a:lnTo>
                  <a:pt x="53291" y="54278"/>
                </a:lnTo>
                <a:lnTo>
                  <a:pt x="71213" y="54278"/>
                </a:lnTo>
                <a:lnTo>
                  <a:pt x="71213" y="35570"/>
                </a:lnTo>
                <a:close/>
              </a:path>
              <a:path w="71755" h="72389">
                <a:moveTo>
                  <a:pt x="17849" y="17647"/>
                </a:moveTo>
                <a:lnTo>
                  <a:pt x="0" y="17647"/>
                </a:lnTo>
                <a:lnTo>
                  <a:pt x="0" y="35570"/>
                </a:lnTo>
                <a:lnTo>
                  <a:pt x="17849" y="35570"/>
                </a:lnTo>
                <a:lnTo>
                  <a:pt x="17849" y="17647"/>
                </a:lnTo>
                <a:close/>
              </a:path>
              <a:path w="71755" h="72389">
                <a:moveTo>
                  <a:pt x="53291" y="17647"/>
                </a:moveTo>
                <a:lnTo>
                  <a:pt x="35423" y="17647"/>
                </a:lnTo>
                <a:lnTo>
                  <a:pt x="35423" y="35570"/>
                </a:lnTo>
                <a:lnTo>
                  <a:pt x="53291" y="35570"/>
                </a:lnTo>
                <a:lnTo>
                  <a:pt x="53291" y="17647"/>
                </a:lnTo>
                <a:close/>
              </a:path>
              <a:path w="71755" h="72389">
                <a:moveTo>
                  <a:pt x="35423" y="0"/>
                </a:moveTo>
                <a:lnTo>
                  <a:pt x="17849" y="0"/>
                </a:lnTo>
                <a:lnTo>
                  <a:pt x="17849" y="17647"/>
                </a:lnTo>
                <a:lnTo>
                  <a:pt x="35423" y="17647"/>
                </a:lnTo>
                <a:lnTo>
                  <a:pt x="35423" y="0"/>
                </a:lnTo>
                <a:close/>
              </a:path>
              <a:path w="71755" h="72389">
                <a:moveTo>
                  <a:pt x="71213" y="0"/>
                </a:moveTo>
                <a:lnTo>
                  <a:pt x="53291" y="0"/>
                </a:lnTo>
                <a:lnTo>
                  <a:pt x="53291" y="17647"/>
                </a:lnTo>
                <a:lnTo>
                  <a:pt x="71213" y="17647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6" name="object 1166"/>
          <p:cNvSpPr/>
          <p:nvPr/>
        </p:nvSpPr>
        <p:spPr>
          <a:xfrm>
            <a:off x="2124187" y="348715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798" y="71926"/>
                </a:lnTo>
                <a:lnTo>
                  <a:pt x="71798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7" name="object 1167"/>
          <p:cNvSpPr/>
          <p:nvPr/>
        </p:nvSpPr>
        <p:spPr>
          <a:xfrm>
            <a:off x="2124187" y="348715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8507" y="54278"/>
                </a:moveTo>
                <a:lnTo>
                  <a:pt x="0" y="54278"/>
                </a:lnTo>
                <a:lnTo>
                  <a:pt x="0" y="71926"/>
                </a:lnTo>
                <a:lnTo>
                  <a:pt x="18507" y="71926"/>
                </a:lnTo>
                <a:lnTo>
                  <a:pt x="18507" y="54278"/>
                </a:lnTo>
                <a:close/>
              </a:path>
              <a:path w="72389" h="72389">
                <a:moveTo>
                  <a:pt x="53949" y="54278"/>
                </a:moveTo>
                <a:lnTo>
                  <a:pt x="36447" y="54278"/>
                </a:lnTo>
                <a:lnTo>
                  <a:pt x="36447" y="71926"/>
                </a:lnTo>
                <a:lnTo>
                  <a:pt x="53949" y="71926"/>
                </a:lnTo>
                <a:lnTo>
                  <a:pt x="53949" y="54278"/>
                </a:lnTo>
                <a:close/>
              </a:path>
              <a:path w="72389" h="72389">
                <a:moveTo>
                  <a:pt x="36447" y="35570"/>
                </a:moveTo>
                <a:lnTo>
                  <a:pt x="18507" y="35570"/>
                </a:lnTo>
                <a:lnTo>
                  <a:pt x="18507" y="54278"/>
                </a:lnTo>
                <a:lnTo>
                  <a:pt x="36447" y="54278"/>
                </a:lnTo>
                <a:lnTo>
                  <a:pt x="36447" y="35570"/>
                </a:lnTo>
                <a:close/>
              </a:path>
              <a:path w="72389" h="72389">
                <a:moveTo>
                  <a:pt x="71798" y="35570"/>
                </a:moveTo>
                <a:lnTo>
                  <a:pt x="53949" y="35570"/>
                </a:lnTo>
                <a:lnTo>
                  <a:pt x="53949" y="54278"/>
                </a:lnTo>
                <a:lnTo>
                  <a:pt x="71798" y="54278"/>
                </a:lnTo>
                <a:lnTo>
                  <a:pt x="71798" y="35570"/>
                </a:lnTo>
                <a:close/>
              </a:path>
              <a:path w="72389" h="72389">
                <a:moveTo>
                  <a:pt x="18507" y="17647"/>
                </a:moveTo>
                <a:lnTo>
                  <a:pt x="0" y="17647"/>
                </a:lnTo>
                <a:lnTo>
                  <a:pt x="0" y="35570"/>
                </a:lnTo>
                <a:lnTo>
                  <a:pt x="18507" y="35570"/>
                </a:lnTo>
                <a:lnTo>
                  <a:pt x="18507" y="17647"/>
                </a:lnTo>
                <a:close/>
              </a:path>
              <a:path w="72389" h="72389">
                <a:moveTo>
                  <a:pt x="53949" y="17647"/>
                </a:moveTo>
                <a:lnTo>
                  <a:pt x="36447" y="17647"/>
                </a:lnTo>
                <a:lnTo>
                  <a:pt x="36447" y="35570"/>
                </a:lnTo>
                <a:lnTo>
                  <a:pt x="53949" y="35570"/>
                </a:lnTo>
                <a:lnTo>
                  <a:pt x="53949" y="17647"/>
                </a:lnTo>
                <a:close/>
              </a:path>
              <a:path w="72389" h="72389">
                <a:moveTo>
                  <a:pt x="36447" y="0"/>
                </a:moveTo>
                <a:lnTo>
                  <a:pt x="18507" y="0"/>
                </a:lnTo>
                <a:lnTo>
                  <a:pt x="18507" y="17647"/>
                </a:lnTo>
                <a:lnTo>
                  <a:pt x="36447" y="17647"/>
                </a:lnTo>
                <a:lnTo>
                  <a:pt x="36447" y="0"/>
                </a:lnTo>
                <a:close/>
              </a:path>
              <a:path w="72389" h="72389">
                <a:moveTo>
                  <a:pt x="71798" y="0"/>
                </a:moveTo>
                <a:lnTo>
                  <a:pt x="53949" y="0"/>
                </a:lnTo>
                <a:lnTo>
                  <a:pt x="53949" y="17647"/>
                </a:lnTo>
                <a:lnTo>
                  <a:pt x="71798" y="17647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8" name="object 1168"/>
          <p:cNvSpPr/>
          <p:nvPr/>
        </p:nvSpPr>
        <p:spPr>
          <a:xfrm>
            <a:off x="2195986" y="348715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944" y="71926"/>
                </a:lnTo>
                <a:lnTo>
                  <a:pt x="71944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9" name="object 1169"/>
          <p:cNvSpPr/>
          <p:nvPr/>
        </p:nvSpPr>
        <p:spPr>
          <a:xfrm>
            <a:off x="2195986" y="348715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17647" y="54278"/>
                </a:moveTo>
                <a:lnTo>
                  <a:pt x="0" y="54278"/>
                </a:lnTo>
                <a:lnTo>
                  <a:pt x="0" y="71926"/>
                </a:lnTo>
                <a:lnTo>
                  <a:pt x="17647" y="71926"/>
                </a:lnTo>
                <a:lnTo>
                  <a:pt x="17647" y="54278"/>
                </a:lnTo>
                <a:close/>
              </a:path>
              <a:path w="72389" h="72389">
                <a:moveTo>
                  <a:pt x="54077" y="54278"/>
                </a:moveTo>
                <a:lnTo>
                  <a:pt x="35515" y="54278"/>
                </a:lnTo>
                <a:lnTo>
                  <a:pt x="35515" y="71926"/>
                </a:lnTo>
                <a:lnTo>
                  <a:pt x="54077" y="71926"/>
                </a:lnTo>
                <a:lnTo>
                  <a:pt x="54077" y="54278"/>
                </a:lnTo>
                <a:close/>
              </a:path>
              <a:path w="72389" h="72389">
                <a:moveTo>
                  <a:pt x="35515" y="35570"/>
                </a:moveTo>
                <a:lnTo>
                  <a:pt x="17647" y="35570"/>
                </a:lnTo>
                <a:lnTo>
                  <a:pt x="17647" y="54278"/>
                </a:lnTo>
                <a:lnTo>
                  <a:pt x="35515" y="54278"/>
                </a:lnTo>
                <a:lnTo>
                  <a:pt x="35515" y="35570"/>
                </a:lnTo>
                <a:close/>
              </a:path>
              <a:path w="72389" h="72389">
                <a:moveTo>
                  <a:pt x="71944" y="35570"/>
                </a:moveTo>
                <a:lnTo>
                  <a:pt x="54077" y="35570"/>
                </a:lnTo>
                <a:lnTo>
                  <a:pt x="54077" y="54278"/>
                </a:lnTo>
                <a:lnTo>
                  <a:pt x="71944" y="54278"/>
                </a:lnTo>
                <a:lnTo>
                  <a:pt x="71944" y="35570"/>
                </a:lnTo>
                <a:close/>
              </a:path>
              <a:path w="72389" h="72389">
                <a:moveTo>
                  <a:pt x="17647" y="17647"/>
                </a:moveTo>
                <a:lnTo>
                  <a:pt x="0" y="17647"/>
                </a:lnTo>
                <a:lnTo>
                  <a:pt x="0" y="35570"/>
                </a:lnTo>
                <a:lnTo>
                  <a:pt x="17647" y="35570"/>
                </a:lnTo>
                <a:lnTo>
                  <a:pt x="17647" y="17647"/>
                </a:lnTo>
                <a:close/>
              </a:path>
              <a:path w="72389" h="72389">
                <a:moveTo>
                  <a:pt x="54077" y="17647"/>
                </a:moveTo>
                <a:lnTo>
                  <a:pt x="35515" y="17647"/>
                </a:lnTo>
                <a:lnTo>
                  <a:pt x="35515" y="35570"/>
                </a:lnTo>
                <a:lnTo>
                  <a:pt x="54077" y="35570"/>
                </a:lnTo>
                <a:lnTo>
                  <a:pt x="54077" y="17647"/>
                </a:lnTo>
                <a:close/>
              </a:path>
              <a:path w="72389" h="72389">
                <a:moveTo>
                  <a:pt x="35515" y="0"/>
                </a:moveTo>
                <a:lnTo>
                  <a:pt x="17647" y="0"/>
                </a:lnTo>
                <a:lnTo>
                  <a:pt x="17647" y="17647"/>
                </a:lnTo>
                <a:lnTo>
                  <a:pt x="35515" y="17647"/>
                </a:lnTo>
                <a:lnTo>
                  <a:pt x="35515" y="0"/>
                </a:lnTo>
                <a:close/>
              </a:path>
              <a:path w="72389" h="72389">
                <a:moveTo>
                  <a:pt x="71944" y="0"/>
                </a:moveTo>
                <a:lnTo>
                  <a:pt x="54077" y="0"/>
                </a:lnTo>
                <a:lnTo>
                  <a:pt x="54077" y="17647"/>
                </a:lnTo>
                <a:lnTo>
                  <a:pt x="71944" y="17647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0" name="object 1170"/>
          <p:cNvSpPr/>
          <p:nvPr/>
        </p:nvSpPr>
        <p:spPr>
          <a:xfrm>
            <a:off x="2267931" y="348715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926"/>
                </a:moveTo>
                <a:lnTo>
                  <a:pt x="70939" y="71926"/>
                </a:lnTo>
                <a:lnTo>
                  <a:pt x="70939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1" name="object 1171"/>
          <p:cNvSpPr/>
          <p:nvPr/>
        </p:nvSpPr>
        <p:spPr>
          <a:xfrm>
            <a:off x="2267931" y="348715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17849" y="54278"/>
                </a:moveTo>
                <a:lnTo>
                  <a:pt x="0" y="54278"/>
                </a:lnTo>
                <a:lnTo>
                  <a:pt x="0" y="71926"/>
                </a:lnTo>
                <a:lnTo>
                  <a:pt x="17849" y="71926"/>
                </a:lnTo>
                <a:lnTo>
                  <a:pt x="17849" y="54278"/>
                </a:lnTo>
                <a:close/>
              </a:path>
              <a:path w="71119" h="72389">
                <a:moveTo>
                  <a:pt x="53291" y="54278"/>
                </a:moveTo>
                <a:lnTo>
                  <a:pt x="35350" y="54278"/>
                </a:lnTo>
                <a:lnTo>
                  <a:pt x="35350" y="71926"/>
                </a:lnTo>
                <a:lnTo>
                  <a:pt x="53291" y="71926"/>
                </a:lnTo>
                <a:lnTo>
                  <a:pt x="53291" y="54278"/>
                </a:lnTo>
                <a:close/>
              </a:path>
              <a:path w="71119" h="72389">
                <a:moveTo>
                  <a:pt x="35350" y="35570"/>
                </a:moveTo>
                <a:lnTo>
                  <a:pt x="17849" y="35570"/>
                </a:lnTo>
                <a:lnTo>
                  <a:pt x="17849" y="54278"/>
                </a:lnTo>
                <a:lnTo>
                  <a:pt x="35350" y="54278"/>
                </a:lnTo>
                <a:lnTo>
                  <a:pt x="35350" y="35570"/>
                </a:lnTo>
                <a:close/>
              </a:path>
              <a:path w="71119" h="72389">
                <a:moveTo>
                  <a:pt x="70939" y="35570"/>
                </a:moveTo>
                <a:lnTo>
                  <a:pt x="53291" y="35570"/>
                </a:lnTo>
                <a:lnTo>
                  <a:pt x="53291" y="54278"/>
                </a:lnTo>
                <a:lnTo>
                  <a:pt x="70939" y="54278"/>
                </a:lnTo>
                <a:lnTo>
                  <a:pt x="70939" y="35570"/>
                </a:lnTo>
                <a:close/>
              </a:path>
              <a:path w="71119" h="72389">
                <a:moveTo>
                  <a:pt x="17849" y="17647"/>
                </a:moveTo>
                <a:lnTo>
                  <a:pt x="0" y="17647"/>
                </a:lnTo>
                <a:lnTo>
                  <a:pt x="0" y="35570"/>
                </a:lnTo>
                <a:lnTo>
                  <a:pt x="17849" y="35570"/>
                </a:lnTo>
                <a:lnTo>
                  <a:pt x="17849" y="17647"/>
                </a:lnTo>
                <a:close/>
              </a:path>
              <a:path w="71119" h="72389">
                <a:moveTo>
                  <a:pt x="53291" y="17647"/>
                </a:moveTo>
                <a:lnTo>
                  <a:pt x="35350" y="17647"/>
                </a:lnTo>
                <a:lnTo>
                  <a:pt x="35350" y="35570"/>
                </a:lnTo>
                <a:lnTo>
                  <a:pt x="53291" y="35570"/>
                </a:lnTo>
                <a:lnTo>
                  <a:pt x="53291" y="17647"/>
                </a:lnTo>
                <a:close/>
              </a:path>
              <a:path w="71119" h="72389">
                <a:moveTo>
                  <a:pt x="35350" y="0"/>
                </a:moveTo>
                <a:lnTo>
                  <a:pt x="17849" y="0"/>
                </a:lnTo>
                <a:lnTo>
                  <a:pt x="17849" y="17647"/>
                </a:lnTo>
                <a:lnTo>
                  <a:pt x="35350" y="17647"/>
                </a:lnTo>
                <a:lnTo>
                  <a:pt x="35350" y="0"/>
                </a:lnTo>
                <a:close/>
              </a:path>
              <a:path w="71119" h="72389">
                <a:moveTo>
                  <a:pt x="70939" y="0"/>
                </a:moveTo>
                <a:lnTo>
                  <a:pt x="53291" y="0"/>
                </a:lnTo>
                <a:lnTo>
                  <a:pt x="53291" y="17647"/>
                </a:lnTo>
                <a:lnTo>
                  <a:pt x="70939" y="17647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2" name="object 1172"/>
          <p:cNvSpPr/>
          <p:nvPr/>
        </p:nvSpPr>
        <p:spPr>
          <a:xfrm>
            <a:off x="1981102" y="3415430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25"/>
                </a:moveTo>
                <a:lnTo>
                  <a:pt x="71871" y="71725"/>
                </a:lnTo>
                <a:lnTo>
                  <a:pt x="71871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3" name="object 1173"/>
          <p:cNvSpPr/>
          <p:nvPr/>
        </p:nvSpPr>
        <p:spPr>
          <a:xfrm>
            <a:off x="1981102" y="3415430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17867" y="53858"/>
                </a:moveTo>
                <a:lnTo>
                  <a:pt x="0" y="53858"/>
                </a:lnTo>
                <a:lnTo>
                  <a:pt x="0" y="71725"/>
                </a:lnTo>
                <a:lnTo>
                  <a:pt x="17867" y="71725"/>
                </a:lnTo>
                <a:lnTo>
                  <a:pt x="17867" y="53858"/>
                </a:lnTo>
                <a:close/>
              </a:path>
              <a:path w="72389" h="71754">
                <a:moveTo>
                  <a:pt x="54223" y="53858"/>
                </a:moveTo>
                <a:lnTo>
                  <a:pt x="35442" y="53858"/>
                </a:lnTo>
                <a:lnTo>
                  <a:pt x="35442" y="71725"/>
                </a:lnTo>
                <a:lnTo>
                  <a:pt x="54223" y="71725"/>
                </a:lnTo>
                <a:lnTo>
                  <a:pt x="54223" y="53858"/>
                </a:lnTo>
                <a:close/>
              </a:path>
              <a:path w="72389" h="71754">
                <a:moveTo>
                  <a:pt x="35442" y="36356"/>
                </a:moveTo>
                <a:lnTo>
                  <a:pt x="17867" y="36356"/>
                </a:lnTo>
                <a:lnTo>
                  <a:pt x="17867" y="53858"/>
                </a:lnTo>
                <a:lnTo>
                  <a:pt x="35442" y="53858"/>
                </a:lnTo>
                <a:lnTo>
                  <a:pt x="35442" y="36356"/>
                </a:lnTo>
                <a:close/>
              </a:path>
              <a:path w="72389" h="71754">
                <a:moveTo>
                  <a:pt x="71871" y="36356"/>
                </a:moveTo>
                <a:lnTo>
                  <a:pt x="54223" y="36356"/>
                </a:lnTo>
                <a:lnTo>
                  <a:pt x="54223" y="53858"/>
                </a:lnTo>
                <a:lnTo>
                  <a:pt x="71871" y="53858"/>
                </a:lnTo>
                <a:lnTo>
                  <a:pt x="71871" y="36356"/>
                </a:lnTo>
                <a:close/>
              </a:path>
              <a:path w="72389" h="71754">
                <a:moveTo>
                  <a:pt x="17867" y="18507"/>
                </a:moveTo>
                <a:lnTo>
                  <a:pt x="0" y="18507"/>
                </a:lnTo>
                <a:lnTo>
                  <a:pt x="0" y="36356"/>
                </a:lnTo>
                <a:lnTo>
                  <a:pt x="17867" y="36356"/>
                </a:lnTo>
                <a:lnTo>
                  <a:pt x="17867" y="18507"/>
                </a:lnTo>
                <a:close/>
              </a:path>
              <a:path w="72389" h="71754">
                <a:moveTo>
                  <a:pt x="54223" y="18507"/>
                </a:moveTo>
                <a:lnTo>
                  <a:pt x="35442" y="18507"/>
                </a:lnTo>
                <a:lnTo>
                  <a:pt x="35442" y="36356"/>
                </a:lnTo>
                <a:lnTo>
                  <a:pt x="54223" y="36356"/>
                </a:lnTo>
                <a:lnTo>
                  <a:pt x="54223" y="18507"/>
                </a:lnTo>
                <a:close/>
              </a:path>
              <a:path w="72389" h="71754">
                <a:moveTo>
                  <a:pt x="35442" y="0"/>
                </a:moveTo>
                <a:lnTo>
                  <a:pt x="17867" y="0"/>
                </a:lnTo>
                <a:lnTo>
                  <a:pt x="17867" y="18507"/>
                </a:lnTo>
                <a:lnTo>
                  <a:pt x="35442" y="18507"/>
                </a:lnTo>
                <a:lnTo>
                  <a:pt x="35442" y="0"/>
                </a:lnTo>
                <a:close/>
              </a:path>
              <a:path w="72389" h="71754">
                <a:moveTo>
                  <a:pt x="71871" y="0"/>
                </a:moveTo>
                <a:lnTo>
                  <a:pt x="54223" y="0"/>
                </a:lnTo>
                <a:lnTo>
                  <a:pt x="54223" y="18507"/>
                </a:lnTo>
                <a:lnTo>
                  <a:pt x="71871" y="18507"/>
                </a:lnTo>
                <a:lnTo>
                  <a:pt x="71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4" name="object 1174"/>
          <p:cNvSpPr/>
          <p:nvPr/>
        </p:nvSpPr>
        <p:spPr>
          <a:xfrm>
            <a:off x="2052974" y="3415430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4">
                <a:moveTo>
                  <a:pt x="0" y="71725"/>
                </a:moveTo>
                <a:lnTo>
                  <a:pt x="71213" y="71725"/>
                </a:lnTo>
                <a:lnTo>
                  <a:pt x="71213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5" name="object 1175"/>
          <p:cNvSpPr/>
          <p:nvPr/>
        </p:nvSpPr>
        <p:spPr>
          <a:xfrm>
            <a:off x="2052974" y="3415430"/>
            <a:ext cx="71755" cy="71755"/>
          </a:xfrm>
          <a:custGeom>
            <a:avLst/>
            <a:gdLst/>
            <a:ahLst/>
            <a:cxnLst/>
            <a:rect l="l" t="t" r="r" b="b"/>
            <a:pathLst>
              <a:path w="71755" h="71754">
                <a:moveTo>
                  <a:pt x="17849" y="53858"/>
                </a:moveTo>
                <a:lnTo>
                  <a:pt x="0" y="53858"/>
                </a:lnTo>
                <a:lnTo>
                  <a:pt x="0" y="71725"/>
                </a:lnTo>
                <a:lnTo>
                  <a:pt x="17849" y="71725"/>
                </a:lnTo>
                <a:lnTo>
                  <a:pt x="17849" y="53858"/>
                </a:lnTo>
                <a:close/>
              </a:path>
              <a:path w="71755" h="71754">
                <a:moveTo>
                  <a:pt x="53291" y="53858"/>
                </a:moveTo>
                <a:lnTo>
                  <a:pt x="35423" y="53858"/>
                </a:lnTo>
                <a:lnTo>
                  <a:pt x="35423" y="71725"/>
                </a:lnTo>
                <a:lnTo>
                  <a:pt x="53291" y="71725"/>
                </a:lnTo>
                <a:lnTo>
                  <a:pt x="53291" y="53858"/>
                </a:lnTo>
                <a:close/>
              </a:path>
              <a:path w="71755" h="71754">
                <a:moveTo>
                  <a:pt x="35423" y="36356"/>
                </a:moveTo>
                <a:lnTo>
                  <a:pt x="17849" y="36356"/>
                </a:lnTo>
                <a:lnTo>
                  <a:pt x="17849" y="53858"/>
                </a:lnTo>
                <a:lnTo>
                  <a:pt x="35423" y="53858"/>
                </a:lnTo>
                <a:lnTo>
                  <a:pt x="35423" y="36356"/>
                </a:lnTo>
                <a:close/>
              </a:path>
              <a:path w="71755" h="71754">
                <a:moveTo>
                  <a:pt x="71213" y="36356"/>
                </a:moveTo>
                <a:lnTo>
                  <a:pt x="53291" y="36356"/>
                </a:lnTo>
                <a:lnTo>
                  <a:pt x="53291" y="53858"/>
                </a:lnTo>
                <a:lnTo>
                  <a:pt x="71213" y="53858"/>
                </a:lnTo>
                <a:lnTo>
                  <a:pt x="71213" y="36356"/>
                </a:lnTo>
                <a:close/>
              </a:path>
              <a:path w="71755" h="71754">
                <a:moveTo>
                  <a:pt x="17849" y="18507"/>
                </a:moveTo>
                <a:lnTo>
                  <a:pt x="0" y="18507"/>
                </a:lnTo>
                <a:lnTo>
                  <a:pt x="0" y="36356"/>
                </a:lnTo>
                <a:lnTo>
                  <a:pt x="17849" y="36356"/>
                </a:lnTo>
                <a:lnTo>
                  <a:pt x="17849" y="18507"/>
                </a:lnTo>
                <a:close/>
              </a:path>
              <a:path w="71755" h="71754">
                <a:moveTo>
                  <a:pt x="53291" y="18507"/>
                </a:moveTo>
                <a:lnTo>
                  <a:pt x="35423" y="18507"/>
                </a:lnTo>
                <a:lnTo>
                  <a:pt x="35423" y="36356"/>
                </a:lnTo>
                <a:lnTo>
                  <a:pt x="53291" y="36356"/>
                </a:lnTo>
                <a:lnTo>
                  <a:pt x="53291" y="18507"/>
                </a:lnTo>
                <a:close/>
              </a:path>
              <a:path w="71755" h="71754">
                <a:moveTo>
                  <a:pt x="35423" y="0"/>
                </a:moveTo>
                <a:lnTo>
                  <a:pt x="17849" y="0"/>
                </a:lnTo>
                <a:lnTo>
                  <a:pt x="17849" y="18507"/>
                </a:lnTo>
                <a:lnTo>
                  <a:pt x="35423" y="18507"/>
                </a:lnTo>
                <a:lnTo>
                  <a:pt x="35423" y="0"/>
                </a:lnTo>
                <a:close/>
              </a:path>
              <a:path w="71755" h="71754">
                <a:moveTo>
                  <a:pt x="71213" y="0"/>
                </a:moveTo>
                <a:lnTo>
                  <a:pt x="53291" y="0"/>
                </a:lnTo>
                <a:lnTo>
                  <a:pt x="53291" y="18507"/>
                </a:lnTo>
                <a:lnTo>
                  <a:pt x="71213" y="18507"/>
                </a:lnTo>
                <a:lnTo>
                  <a:pt x="712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6" name="object 1176"/>
          <p:cNvSpPr/>
          <p:nvPr/>
        </p:nvSpPr>
        <p:spPr>
          <a:xfrm>
            <a:off x="2124187" y="3415430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25"/>
                </a:moveTo>
                <a:lnTo>
                  <a:pt x="71798" y="71725"/>
                </a:lnTo>
                <a:lnTo>
                  <a:pt x="71798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7" name="object 1177"/>
          <p:cNvSpPr/>
          <p:nvPr/>
        </p:nvSpPr>
        <p:spPr>
          <a:xfrm>
            <a:off x="2124187" y="3415430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18507" y="53858"/>
                </a:moveTo>
                <a:lnTo>
                  <a:pt x="0" y="53858"/>
                </a:lnTo>
                <a:lnTo>
                  <a:pt x="0" y="71725"/>
                </a:lnTo>
                <a:lnTo>
                  <a:pt x="18507" y="71725"/>
                </a:lnTo>
                <a:lnTo>
                  <a:pt x="18507" y="53858"/>
                </a:lnTo>
                <a:close/>
              </a:path>
              <a:path w="72389" h="71754">
                <a:moveTo>
                  <a:pt x="53949" y="53858"/>
                </a:moveTo>
                <a:lnTo>
                  <a:pt x="36447" y="53858"/>
                </a:lnTo>
                <a:lnTo>
                  <a:pt x="36447" y="71725"/>
                </a:lnTo>
                <a:lnTo>
                  <a:pt x="53949" y="71725"/>
                </a:lnTo>
                <a:lnTo>
                  <a:pt x="53949" y="53858"/>
                </a:lnTo>
                <a:close/>
              </a:path>
              <a:path w="72389" h="71754">
                <a:moveTo>
                  <a:pt x="36447" y="36356"/>
                </a:moveTo>
                <a:lnTo>
                  <a:pt x="18507" y="36356"/>
                </a:lnTo>
                <a:lnTo>
                  <a:pt x="18507" y="53858"/>
                </a:lnTo>
                <a:lnTo>
                  <a:pt x="36447" y="53858"/>
                </a:lnTo>
                <a:lnTo>
                  <a:pt x="36447" y="36356"/>
                </a:lnTo>
                <a:close/>
              </a:path>
              <a:path w="72389" h="71754">
                <a:moveTo>
                  <a:pt x="71798" y="36356"/>
                </a:moveTo>
                <a:lnTo>
                  <a:pt x="53949" y="36356"/>
                </a:lnTo>
                <a:lnTo>
                  <a:pt x="53949" y="53858"/>
                </a:lnTo>
                <a:lnTo>
                  <a:pt x="71798" y="53858"/>
                </a:lnTo>
                <a:lnTo>
                  <a:pt x="71798" y="36356"/>
                </a:lnTo>
                <a:close/>
              </a:path>
              <a:path w="72389" h="71754">
                <a:moveTo>
                  <a:pt x="18507" y="18507"/>
                </a:moveTo>
                <a:lnTo>
                  <a:pt x="0" y="18507"/>
                </a:lnTo>
                <a:lnTo>
                  <a:pt x="0" y="36356"/>
                </a:lnTo>
                <a:lnTo>
                  <a:pt x="18507" y="36356"/>
                </a:lnTo>
                <a:lnTo>
                  <a:pt x="18507" y="18507"/>
                </a:lnTo>
                <a:close/>
              </a:path>
              <a:path w="72389" h="71754">
                <a:moveTo>
                  <a:pt x="53949" y="18507"/>
                </a:moveTo>
                <a:lnTo>
                  <a:pt x="36447" y="18507"/>
                </a:lnTo>
                <a:lnTo>
                  <a:pt x="36447" y="36356"/>
                </a:lnTo>
                <a:lnTo>
                  <a:pt x="53949" y="36356"/>
                </a:lnTo>
                <a:lnTo>
                  <a:pt x="53949" y="18507"/>
                </a:lnTo>
                <a:close/>
              </a:path>
              <a:path w="72389" h="71754">
                <a:moveTo>
                  <a:pt x="36447" y="0"/>
                </a:moveTo>
                <a:lnTo>
                  <a:pt x="18507" y="0"/>
                </a:lnTo>
                <a:lnTo>
                  <a:pt x="18507" y="18507"/>
                </a:lnTo>
                <a:lnTo>
                  <a:pt x="36447" y="18507"/>
                </a:lnTo>
                <a:lnTo>
                  <a:pt x="36447" y="0"/>
                </a:lnTo>
                <a:close/>
              </a:path>
              <a:path w="72389" h="71754">
                <a:moveTo>
                  <a:pt x="71798" y="0"/>
                </a:moveTo>
                <a:lnTo>
                  <a:pt x="53949" y="0"/>
                </a:lnTo>
                <a:lnTo>
                  <a:pt x="53949" y="18507"/>
                </a:lnTo>
                <a:lnTo>
                  <a:pt x="71798" y="18507"/>
                </a:lnTo>
                <a:lnTo>
                  <a:pt x="71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8" name="object 1178"/>
          <p:cNvSpPr/>
          <p:nvPr/>
        </p:nvSpPr>
        <p:spPr>
          <a:xfrm>
            <a:off x="2195986" y="3415430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25"/>
                </a:moveTo>
                <a:lnTo>
                  <a:pt x="71944" y="71725"/>
                </a:lnTo>
                <a:lnTo>
                  <a:pt x="71944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9" name="object 1179"/>
          <p:cNvSpPr/>
          <p:nvPr/>
        </p:nvSpPr>
        <p:spPr>
          <a:xfrm>
            <a:off x="2195986" y="3415430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17647" y="53858"/>
                </a:moveTo>
                <a:lnTo>
                  <a:pt x="0" y="53858"/>
                </a:lnTo>
                <a:lnTo>
                  <a:pt x="0" y="71725"/>
                </a:lnTo>
                <a:lnTo>
                  <a:pt x="17647" y="71725"/>
                </a:lnTo>
                <a:lnTo>
                  <a:pt x="17647" y="53858"/>
                </a:lnTo>
                <a:close/>
              </a:path>
              <a:path w="72389" h="71754">
                <a:moveTo>
                  <a:pt x="54077" y="53858"/>
                </a:moveTo>
                <a:lnTo>
                  <a:pt x="35515" y="53858"/>
                </a:lnTo>
                <a:lnTo>
                  <a:pt x="35515" y="71725"/>
                </a:lnTo>
                <a:lnTo>
                  <a:pt x="54077" y="71725"/>
                </a:lnTo>
                <a:lnTo>
                  <a:pt x="54077" y="53858"/>
                </a:lnTo>
                <a:close/>
              </a:path>
              <a:path w="72389" h="71754">
                <a:moveTo>
                  <a:pt x="35515" y="36356"/>
                </a:moveTo>
                <a:lnTo>
                  <a:pt x="17647" y="36356"/>
                </a:lnTo>
                <a:lnTo>
                  <a:pt x="17647" y="53858"/>
                </a:lnTo>
                <a:lnTo>
                  <a:pt x="35515" y="53858"/>
                </a:lnTo>
                <a:lnTo>
                  <a:pt x="35515" y="36356"/>
                </a:lnTo>
                <a:close/>
              </a:path>
              <a:path w="72389" h="71754">
                <a:moveTo>
                  <a:pt x="71944" y="36356"/>
                </a:moveTo>
                <a:lnTo>
                  <a:pt x="54077" y="36356"/>
                </a:lnTo>
                <a:lnTo>
                  <a:pt x="54077" y="53858"/>
                </a:lnTo>
                <a:lnTo>
                  <a:pt x="71944" y="53858"/>
                </a:lnTo>
                <a:lnTo>
                  <a:pt x="71944" y="36356"/>
                </a:lnTo>
                <a:close/>
              </a:path>
              <a:path w="72389" h="71754">
                <a:moveTo>
                  <a:pt x="17647" y="18507"/>
                </a:moveTo>
                <a:lnTo>
                  <a:pt x="0" y="18507"/>
                </a:lnTo>
                <a:lnTo>
                  <a:pt x="0" y="36356"/>
                </a:lnTo>
                <a:lnTo>
                  <a:pt x="17647" y="36356"/>
                </a:lnTo>
                <a:lnTo>
                  <a:pt x="17647" y="18507"/>
                </a:lnTo>
                <a:close/>
              </a:path>
              <a:path w="72389" h="71754">
                <a:moveTo>
                  <a:pt x="54077" y="18507"/>
                </a:moveTo>
                <a:lnTo>
                  <a:pt x="35515" y="18507"/>
                </a:lnTo>
                <a:lnTo>
                  <a:pt x="35515" y="36356"/>
                </a:lnTo>
                <a:lnTo>
                  <a:pt x="54077" y="36356"/>
                </a:lnTo>
                <a:lnTo>
                  <a:pt x="54077" y="18507"/>
                </a:lnTo>
                <a:close/>
              </a:path>
              <a:path w="72389" h="71754">
                <a:moveTo>
                  <a:pt x="35515" y="0"/>
                </a:moveTo>
                <a:lnTo>
                  <a:pt x="17647" y="0"/>
                </a:lnTo>
                <a:lnTo>
                  <a:pt x="17647" y="18507"/>
                </a:lnTo>
                <a:lnTo>
                  <a:pt x="35515" y="18507"/>
                </a:lnTo>
                <a:lnTo>
                  <a:pt x="35515" y="0"/>
                </a:lnTo>
                <a:close/>
              </a:path>
              <a:path w="72389" h="71754">
                <a:moveTo>
                  <a:pt x="71944" y="0"/>
                </a:moveTo>
                <a:lnTo>
                  <a:pt x="54077" y="0"/>
                </a:lnTo>
                <a:lnTo>
                  <a:pt x="54077" y="18507"/>
                </a:lnTo>
                <a:lnTo>
                  <a:pt x="71944" y="18507"/>
                </a:lnTo>
                <a:lnTo>
                  <a:pt x="71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0" name="object 1180"/>
          <p:cNvSpPr/>
          <p:nvPr/>
        </p:nvSpPr>
        <p:spPr>
          <a:xfrm>
            <a:off x="2267931" y="3415430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725"/>
                </a:moveTo>
                <a:lnTo>
                  <a:pt x="70939" y="71725"/>
                </a:lnTo>
                <a:lnTo>
                  <a:pt x="70939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1" name="object 1181"/>
          <p:cNvSpPr/>
          <p:nvPr/>
        </p:nvSpPr>
        <p:spPr>
          <a:xfrm>
            <a:off x="2267931" y="3415430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17849" y="53858"/>
                </a:moveTo>
                <a:lnTo>
                  <a:pt x="0" y="53858"/>
                </a:lnTo>
                <a:lnTo>
                  <a:pt x="0" y="71725"/>
                </a:lnTo>
                <a:lnTo>
                  <a:pt x="17849" y="71725"/>
                </a:lnTo>
                <a:lnTo>
                  <a:pt x="17849" y="53858"/>
                </a:lnTo>
                <a:close/>
              </a:path>
              <a:path w="71119" h="71754">
                <a:moveTo>
                  <a:pt x="53291" y="53858"/>
                </a:moveTo>
                <a:lnTo>
                  <a:pt x="35350" y="53858"/>
                </a:lnTo>
                <a:lnTo>
                  <a:pt x="35350" y="71725"/>
                </a:lnTo>
                <a:lnTo>
                  <a:pt x="53291" y="71725"/>
                </a:lnTo>
                <a:lnTo>
                  <a:pt x="53291" y="53858"/>
                </a:lnTo>
                <a:close/>
              </a:path>
              <a:path w="71119" h="71754">
                <a:moveTo>
                  <a:pt x="35350" y="36356"/>
                </a:moveTo>
                <a:lnTo>
                  <a:pt x="17849" y="36356"/>
                </a:lnTo>
                <a:lnTo>
                  <a:pt x="17849" y="53858"/>
                </a:lnTo>
                <a:lnTo>
                  <a:pt x="35350" y="53858"/>
                </a:lnTo>
                <a:lnTo>
                  <a:pt x="35350" y="36356"/>
                </a:lnTo>
                <a:close/>
              </a:path>
              <a:path w="71119" h="71754">
                <a:moveTo>
                  <a:pt x="70939" y="36356"/>
                </a:moveTo>
                <a:lnTo>
                  <a:pt x="53291" y="36356"/>
                </a:lnTo>
                <a:lnTo>
                  <a:pt x="53291" y="53858"/>
                </a:lnTo>
                <a:lnTo>
                  <a:pt x="70939" y="53858"/>
                </a:lnTo>
                <a:lnTo>
                  <a:pt x="70939" y="36356"/>
                </a:lnTo>
                <a:close/>
              </a:path>
              <a:path w="71119" h="71754">
                <a:moveTo>
                  <a:pt x="17849" y="18507"/>
                </a:moveTo>
                <a:lnTo>
                  <a:pt x="0" y="18507"/>
                </a:lnTo>
                <a:lnTo>
                  <a:pt x="0" y="36356"/>
                </a:lnTo>
                <a:lnTo>
                  <a:pt x="17849" y="36356"/>
                </a:lnTo>
                <a:lnTo>
                  <a:pt x="17849" y="18507"/>
                </a:lnTo>
                <a:close/>
              </a:path>
              <a:path w="71119" h="71754">
                <a:moveTo>
                  <a:pt x="53291" y="18507"/>
                </a:moveTo>
                <a:lnTo>
                  <a:pt x="35350" y="18507"/>
                </a:lnTo>
                <a:lnTo>
                  <a:pt x="35350" y="36356"/>
                </a:lnTo>
                <a:lnTo>
                  <a:pt x="53291" y="36356"/>
                </a:lnTo>
                <a:lnTo>
                  <a:pt x="53291" y="18507"/>
                </a:lnTo>
                <a:close/>
              </a:path>
              <a:path w="71119" h="71754">
                <a:moveTo>
                  <a:pt x="35350" y="0"/>
                </a:moveTo>
                <a:lnTo>
                  <a:pt x="17849" y="0"/>
                </a:lnTo>
                <a:lnTo>
                  <a:pt x="17849" y="18507"/>
                </a:lnTo>
                <a:lnTo>
                  <a:pt x="35350" y="18507"/>
                </a:lnTo>
                <a:lnTo>
                  <a:pt x="35350" y="0"/>
                </a:lnTo>
                <a:close/>
              </a:path>
              <a:path w="71119" h="71754">
                <a:moveTo>
                  <a:pt x="70939" y="0"/>
                </a:moveTo>
                <a:lnTo>
                  <a:pt x="53291" y="0"/>
                </a:lnTo>
                <a:lnTo>
                  <a:pt x="53291" y="18507"/>
                </a:lnTo>
                <a:lnTo>
                  <a:pt x="70939" y="18507"/>
                </a:lnTo>
                <a:lnTo>
                  <a:pt x="709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2" name="object 1182"/>
          <p:cNvSpPr/>
          <p:nvPr/>
        </p:nvSpPr>
        <p:spPr>
          <a:xfrm>
            <a:off x="1981111" y="3415420"/>
            <a:ext cx="358140" cy="1238885"/>
          </a:xfrm>
          <a:custGeom>
            <a:avLst/>
            <a:gdLst/>
            <a:ahLst/>
            <a:cxnLst/>
            <a:rect l="l" t="t" r="r" b="b"/>
            <a:pathLst>
              <a:path w="358139" h="1238885">
                <a:moveTo>
                  <a:pt x="0" y="1238808"/>
                </a:moveTo>
                <a:lnTo>
                  <a:pt x="0" y="0"/>
                </a:lnTo>
                <a:lnTo>
                  <a:pt x="357753" y="0"/>
                </a:lnTo>
                <a:lnTo>
                  <a:pt x="357753" y="1238808"/>
                </a:lnTo>
              </a:path>
            </a:pathLst>
          </a:custGeom>
          <a:ln w="262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3" name="object 1183"/>
          <p:cNvSpPr/>
          <p:nvPr/>
        </p:nvSpPr>
        <p:spPr>
          <a:xfrm>
            <a:off x="2151676" y="3408782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 h="0">
                <a:moveTo>
                  <a:pt x="0" y="0"/>
                </a:moveTo>
                <a:lnTo>
                  <a:pt x="17884" y="0"/>
                </a:lnTo>
              </a:path>
            </a:pathLst>
          </a:custGeom>
          <a:ln w="132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4" name="object 1184"/>
          <p:cNvSpPr/>
          <p:nvPr/>
        </p:nvSpPr>
        <p:spPr>
          <a:xfrm>
            <a:off x="2070837" y="3402144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5" h="0">
                <a:moveTo>
                  <a:pt x="0" y="0"/>
                </a:moveTo>
                <a:lnTo>
                  <a:pt x="179233" y="0"/>
                </a:lnTo>
              </a:path>
            </a:pathLst>
          </a:custGeom>
          <a:ln w="178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5" name="object 1185"/>
          <p:cNvSpPr/>
          <p:nvPr/>
        </p:nvSpPr>
        <p:spPr>
          <a:xfrm>
            <a:off x="2518239" y="4591933"/>
            <a:ext cx="72390" cy="62865"/>
          </a:xfrm>
          <a:custGeom>
            <a:avLst/>
            <a:gdLst/>
            <a:ahLst/>
            <a:cxnLst/>
            <a:rect l="l" t="t" r="r" b="b"/>
            <a:pathLst>
              <a:path w="72389" h="62864">
                <a:moveTo>
                  <a:pt x="0" y="62288"/>
                </a:moveTo>
                <a:lnTo>
                  <a:pt x="71871" y="62288"/>
                </a:lnTo>
                <a:lnTo>
                  <a:pt x="71871" y="0"/>
                </a:lnTo>
                <a:lnTo>
                  <a:pt x="0" y="0"/>
                </a:lnTo>
                <a:lnTo>
                  <a:pt x="0" y="622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6" name="object 1186"/>
          <p:cNvSpPr/>
          <p:nvPr/>
        </p:nvSpPr>
        <p:spPr>
          <a:xfrm>
            <a:off x="2518239" y="4591933"/>
            <a:ext cx="72390" cy="62865"/>
          </a:xfrm>
          <a:custGeom>
            <a:avLst/>
            <a:gdLst/>
            <a:ahLst/>
            <a:cxnLst/>
            <a:rect l="l" t="t" r="r" b="b"/>
            <a:pathLst>
              <a:path w="72389" h="62864">
                <a:moveTo>
                  <a:pt x="35515" y="36429"/>
                </a:moveTo>
                <a:lnTo>
                  <a:pt x="0" y="36429"/>
                </a:lnTo>
                <a:lnTo>
                  <a:pt x="0" y="62288"/>
                </a:lnTo>
                <a:lnTo>
                  <a:pt x="35515" y="62288"/>
                </a:lnTo>
                <a:lnTo>
                  <a:pt x="35515" y="36429"/>
                </a:lnTo>
                <a:close/>
              </a:path>
              <a:path w="72389" h="62864">
                <a:moveTo>
                  <a:pt x="71871" y="0"/>
                </a:moveTo>
                <a:lnTo>
                  <a:pt x="35515" y="0"/>
                </a:lnTo>
                <a:lnTo>
                  <a:pt x="35515" y="36429"/>
                </a:lnTo>
                <a:lnTo>
                  <a:pt x="71871" y="36429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7" name="object 1187"/>
          <p:cNvSpPr/>
          <p:nvPr/>
        </p:nvSpPr>
        <p:spPr>
          <a:xfrm>
            <a:off x="2590111" y="4591933"/>
            <a:ext cx="71120" cy="62865"/>
          </a:xfrm>
          <a:custGeom>
            <a:avLst/>
            <a:gdLst/>
            <a:ahLst/>
            <a:cxnLst/>
            <a:rect l="l" t="t" r="r" b="b"/>
            <a:pathLst>
              <a:path w="71119" h="62864">
                <a:moveTo>
                  <a:pt x="70939" y="62288"/>
                </a:moveTo>
                <a:lnTo>
                  <a:pt x="70939" y="0"/>
                </a:lnTo>
                <a:lnTo>
                  <a:pt x="0" y="0"/>
                </a:lnTo>
                <a:lnTo>
                  <a:pt x="0" y="62288"/>
                </a:lnTo>
                <a:lnTo>
                  <a:pt x="70939" y="622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8" name="object 1188"/>
          <p:cNvSpPr/>
          <p:nvPr/>
        </p:nvSpPr>
        <p:spPr>
          <a:xfrm>
            <a:off x="2590111" y="4591933"/>
            <a:ext cx="71120" cy="62865"/>
          </a:xfrm>
          <a:custGeom>
            <a:avLst/>
            <a:gdLst/>
            <a:ahLst/>
            <a:cxnLst/>
            <a:rect l="l" t="t" r="r" b="b"/>
            <a:pathLst>
              <a:path w="71119" h="62864">
                <a:moveTo>
                  <a:pt x="35423" y="36429"/>
                </a:moveTo>
                <a:lnTo>
                  <a:pt x="0" y="36429"/>
                </a:lnTo>
                <a:lnTo>
                  <a:pt x="0" y="62288"/>
                </a:lnTo>
                <a:lnTo>
                  <a:pt x="35423" y="62288"/>
                </a:lnTo>
                <a:lnTo>
                  <a:pt x="35423" y="36429"/>
                </a:lnTo>
                <a:close/>
              </a:path>
              <a:path w="71119" h="62864">
                <a:moveTo>
                  <a:pt x="70939" y="0"/>
                </a:moveTo>
                <a:lnTo>
                  <a:pt x="35423" y="0"/>
                </a:lnTo>
                <a:lnTo>
                  <a:pt x="35423" y="36429"/>
                </a:lnTo>
                <a:lnTo>
                  <a:pt x="70939" y="36429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9" name="object 1189"/>
          <p:cNvSpPr/>
          <p:nvPr/>
        </p:nvSpPr>
        <p:spPr>
          <a:xfrm>
            <a:off x="2661050" y="4591933"/>
            <a:ext cx="72390" cy="62865"/>
          </a:xfrm>
          <a:custGeom>
            <a:avLst/>
            <a:gdLst/>
            <a:ahLst/>
            <a:cxnLst/>
            <a:rect l="l" t="t" r="r" b="b"/>
            <a:pathLst>
              <a:path w="72389" h="62864">
                <a:moveTo>
                  <a:pt x="72219" y="62288"/>
                </a:moveTo>
                <a:lnTo>
                  <a:pt x="72219" y="0"/>
                </a:lnTo>
                <a:lnTo>
                  <a:pt x="0" y="0"/>
                </a:lnTo>
                <a:lnTo>
                  <a:pt x="0" y="62288"/>
                </a:lnTo>
                <a:lnTo>
                  <a:pt x="72219" y="622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0" name="object 1190"/>
          <p:cNvSpPr/>
          <p:nvPr/>
        </p:nvSpPr>
        <p:spPr>
          <a:xfrm>
            <a:off x="2661050" y="4591933"/>
            <a:ext cx="72390" cy="62865"/>
          </a:xfrm>
          <a:custGeom>
            <a:avLst/>
            <a:gdLst/>
            <a:ahLst/>
            <a:cxnLst/>
            <a:rect l="l" t="t" r="r" b="b"/>
            <a:pathLst>
              <a:path w="72389" h="62864">
                <a:moveTo>
                  <a:pt x="36649" y="36429"/>
                </a:moveTo>
                <a:lnTo>
                  <a:pt x="0" y="36429"/>
                </a:lnTo>
                <a:lnTo>
                  <a:pt x="0" y="62288"/>
                </a:lnTo>
                <a:lnTo>
                  <a:pt x="36649" y="62288"/>
                </a:lnTo>
                <a:lnTo>
                  <a:pt x="36649" y="36429"/>
                </a:lnTo>
                <a:close/>
              </a:path>
              <a:path w="72389" h="62864">
                <a:moveTo>
                  <a:pt x="72219" y="0"/>
                </a:moveTo>
                <a:lnTo>
                  <a:pt x="36649" y="0"/>
                </a:lnTo>
                <a:lnTo>
                  <a:pt x="36649" y="36429"/>
                </a:lnTo>
                <a:lnTo>
                  <a:pt x="72219" y="36429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1" name="object 1191"/>
          <p:cNvSpPr/>
          <p:nvPr/>
        </p:nvSpPr>
        <p:spPr>
          <a:xfrm>
            <a:off x="2733269" y="4591933"/>
            <a:ext cx="72390" cy="62865"/>
          </a:xfrm>
          <a:custGeom>
            <a:avLst/>
            <a:gdLst/>
            <a:ahLst/>
            <a:cxnLst/>
            <a:rect l="l" t="t" r="r" b="b"/>
            <a:pathLst>
              <a:path w="72389" h="62864">
                <a:moveTo>
                  <a:pt x="71798" y="62288"/>
                </a:moveTo>
                <a:lnTo>
                  <a:pt x="71798" y="0"/>
                </a:lnTo>
                <a:lnTo>
                  <a:pt x="0" y="0"/>
                </a:lnTo>
                <a:lnTo>
                  <a:pt x="0" y="62288"/>
                </a:lnTo>
                <a:lnTo>
                  <a:pt x="71798" y="6228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2" name="object 1192"/>
          <p:cNvSpPr/>
          <p:nvPr/>
        </p:nvSpPr>
        <p:spPr>
          <a:xfrm>
            <a:off x="2733269" y="4591933"/>
            <a:ext cx="72390" cy="62865"/>
          </a:xfrm>
          <a:custGeom>
            <a:avLst/>
            <a:gdLst/>
            <a:ahLst/>
            <a:cxnLst/>
            <a:rect l="l" t="t" r="r" b="b"/>
            <a:pathLst>
              <a:path w="72389" h="62864">
                <a:moveTo>
                  <a:pt x="35368" y="36429"/>
                </a:moveTo>
                <a:lnTo>
                  <a:pt x="0" y="36429"/>
                </a:lnTo>
                <a:lnTo>
                  <a:pt x="0" y="62288"/>
                </a:lnTo>
                <a:lnTo>
                  <a:pt x="35368" y="62288"/>
                </a:lnTo>
                <a:lnTo>
                  <a:pt x="35368" y="36429"/>
                </a:lnTo>
                <a:close/>
              </a:path>
              <a:path w="72389" h="62864">
                <a:moveTo>
                  <a:pt x="71798" y="0"/>
                </a:moveTo>
                <a:lnTo>
                  <a:pt x="35368" y="0"/>
                </a:lnTo>
                <a:lnTo>
                  <a:pt x="35368" y="36429"/>
                </a:lnTo>
                <a:lnTo>
                  <a:pt x="71798" y="36429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3" name="object 1193"/>
          <p:cNvSpPr/>
          <p:nvPr/>
        </p:nvSpPr>
        <p:spPr>
          <a:xfrm>
            <a:off x="2805068" y="4591933"/>
            <a:ext cx="71120" cy="62865"/>
          </a:xfrm>
          <a:custGeom>
            <a:avLst/>
            <a:gdLst/>
            <a:ahLst/>
            <a:cxnLst/>
            <a:rect l="l" t="t" r="r" b="b"/>
            <a:pathLst>
              <a:path w="71119" h="62864">
                <a:moveTo>
                  <a:pt x="70858" y="0"/>
                </a:moveTo>
                <a:lnTo>
                  <a:pt x="0" y="0"/>
                </a:lnTo>
                <a:lnTo>
                  <a:pt x="0" y="62288"/>
                </a:lnTo>
                <a:lnTo>
                  <a:pt x="70858" y="62288"/>
                </a:lnTo>
                <a:lnTo>
                  <a:pt x="7085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4" name="object 1194"/>
          <p:cNvSpPr/>
          <p:nvPr/>
        </p:nvSpPr>
        <p:spPr>
          <a:xfrm>
            <a:off x="2805068" y="4591933"/>
            <a:ext cx="71120" cy="62865"/>
          </a:xfrm>
          <a:custGeom>
            <a:avLst/>
            <a:gdLst/>
            <a:ahLst/>
            <a:cxnLst/>
            <a:rect l="l" t="t" r="r" b="b"/>
            <a:pathLst>
              <a:path w="71119" h="62864">
                <a:moveTo>
                  <a:pt x="35350" y="36429"/>
                </a:moveTo>
                <a:lnTo>
                  <a:pt x="0" y="36429"/>
                </a:lnTo>
                <a:lnTo>
                  <a:pt x="0" y="62288"/>
                </a:lnTo>
                <a:lnTo>
                  <a:pt x="35350" y="62288"/>
                </a:lnTo>
                <a:lnTo>
                  <a:pt x="35350" y="36429"/>
                </a:lnTo>
                <a:close/>
              </a:path>
              <a:path w="71119" h="62864">
                <a:moveTo>
                  <a:pt x="70858" y="0"/>
                </a:moveTo>
                <a:lnTo>
                  <a:pt x="35350" y="0"/>
                </a:lnTo>
                <a:lnTo>
                  <a:pt x="35350" y="36429"/>
                </a:lnTo>
                <a:lnTo>
                  <a:pt x="70858" y="36429"/>
                </a:lnTo>
                <a:lnTo>
                  <a:pt x="7085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5" name="object 1195"/>
          <p:cNvSpPr/>
          <p:nvPr/>
        </p:nvSpPr>
        <p:spPr>
          <a:xfrm>
            <a:off x="2518239" y="4520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304"/>
                </a:moveTo>
                <a:lnTo>
                  <a:pt x="71871" y="71304"/>
                </a:lnTo>
                <a:lnTo>
                  <a:pt x="71871" y="0"/>
                </a:lnTo>
                <a:lnTo>
                  <a:pt x="0" y="0"/>
                </a:lnTo>
                <a:lnTo>
                  <a:pt x="0" y="7130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6" name="object 1196"/>
          <p:cNvSpPr/>
          <p:nvPr/>
        </p:nvSpPr>
        <p:spPr>
          <a:xfrm>
            <a:off x="2518239" y="4520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5515" y="35588"/>
                </a:moveTo>
                <a:lnTo>
                  <a:pt x="0" y="35588"/>
                </a:lnTo>
                <a:lnTo>
                  <a:pt x="0" y="71304"/>
                </a:lnTo>
                <a:lnTo>
                  <a:pt x="35515" y="71304"/>
                </a:lnTo>
                <a:lnTo>
                  <a:pt x="35515" y="35588"/>
                </a:lnTo>
                <a:close/>
              </a:path>
              <a:path w="72389" h="71754">
                <a:moveTo>
                  <a:pt x="71871" y="0"/>
                </a:moveTo>
                <a:lnTo>
                  <a:pt x="35515" y="0"/>
                </a:lnTo>
                <a:lnTo>
                  <a:pt x="35515" y="35588"/>
                </a:lnTo>
                <a:lnTo>
                  <a:pt x="71871" y="35588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7" name="object 1197"/>
          <p:cNvSpPr/>
          <p:nvPr/>
        </p:nvSpPr>
        <p:spPr>
          <a:xfrm>
            <a:off x="2590111" y="4520629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304"/>
                </a:moveTo>
                <a:lnTo>
                  <a:pt x="70939" y="71304"/>
                </a:lnTo>
                <a:lnTo>
                  <a:pt x="70939" y="0"/>
                </a:lnTo>
                <a:lnTo>
                  <a:pt x="0" y="0"/>
                </a:lnTo>
                <a:lnTo>
                  <a:pt x="0" y="7130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8" name="object 1198"/>
          <p:cNvSpPr/>
          <p:nvPr/>
        </p:nvSpPr>
        <p:spPr>
          <a:xfrm>
            <a:off x="2590111" y="4520629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35423" y="35588"/>
                </a:moveTo>
                <a:lnTo>
                  <a:pt x="0" y="35588"/>
                </a:lnTo>
                <a:lnTo>
                  <a:pt x="0" y="71304"/>
                </a:lnTo>
                <a:lnTo>
                  <a:pt x="35423" y="71304"/>
                </a:lnTo>
                <a:lnTo>
                  <a:pt x="35423" y="35588"/>
                </a:lnTo>
                <a:close/>
              </a:path>
              <a:path w="71119" h="71754">
                <a:moveTo>
                  <a:pt x="70939" y="0"/>
                </a:moveTo>
                <a:lnTo>
                  <a:pt x="35423" y="0"/>
                </a:lnTo>
                <a:lnTo>
                  <a:pt x="35423" y="35588"/>
                </a:lnTo>
                <a:lnTo>
                  <a:pt x="70939" y="35588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9" name="object 1199"/>
          <p:cNvSpPr/>
          <p:nvPr/>
        </p:nvSpPr>
        <p:spPr>
          <a:xfrm>
            <a:off x="2661050" y="4520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304"/>
                </a:moveTo>
                <a:lnTo>
                  <a:pt x="72219" y="71304"/>
                </a:lnTo>
                <a:lnTo>
                  <a:pt x="72219" y="0"/>
                </a:lnTo>
                <a:lnTo>
                  <a:pt x="0" y="0"/>
                </a:lnTo>
                <a:lnTo>
                  <a:pt x="0" y="7130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0" name="object 1200"/>
          <p:cNvSpPr/>
          <p:nvPr/>
        </p:nvSpPr>
        <p:spPr>
          <a:xfrm>
            <a:off x="2661050" y="4520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6649" y="35588"/>
                </a:moveTo>
                <a:lnTo>
                  <a:pt x="0" y="35588"/>
                </a:lnTo>
                <a:lnTo>
                  <a:pt x="0" y="71304"/>
                </a:lnTo>
                <a:lnTo>
                  <a:pt x="36649" y="71304"/>
                </a:lnTo>
                <a:lnTo>
                  <a:pt x="36649" y="35588"/>
                </a:lnTo>
                <a:close/>
              </a:path>
              <a:path w="72389" h="71754">
                <a:moveTo>
                  <a:pt x="72219" y="0"/>
                </a:moveTo>
                <a:lnTo>
                  <a:pt x="36649" y="0"/>
                </a:lnTo>
                <a:lnTo>
                  <a:pt x="36649" y="35588"/>
                </a:lnTo>
                <a:lnTo>
                  <a:pt x="72219" y="35588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1" name="object 1201"/>
          <p:cNvSpPr/>
          <p:nvPr/>
        </p:nvSpPr>
        <p:spPr>
          <a:xfrm>
            <a:off x="2733269" y="4520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304"/>
                </a:moveTo>
                <a:lnTo>
                  <a:pt x="71798" y="71304"/>
                </a:lnTo>
                <a:lnTo>
                  <a:pt x="71798" y="0"/>
                </a:lnTo>
                <a:lnTo>
                  <a:pt x="0" y="0"/>
                </a:lnTo>
                <a:lnTo>
                  <a:pt x="0" y="7130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2" name="object 1202"/>
          <p:cNvSpPr/>
          <p:nvPr/>
        </p:nvSpPr>
        <p:spPr>
          <a:xfrm>
            <a:off x="2733269" y="4520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5368" y="35588"/>
                </a:moveTo>
                <a:lnTo>
                  <a:pt x="0" y="35588"/>
                </a:lnTo>
                <a:lnTo>
                  <a:pt x="0" y="71304"/>
                </a:lnTo>
                <a:lnTo>
                  <a:pt x="35368" y="71304"/>
                </a:lnTo>
                <a:lnTo>
                  <a:pt x="35368" y="35588"/>
                </a:lnTo>
                <a:close/>
              </a:path>
              <a:path w="72389" h="71754">
                <a:moveTo>
                  <a:pt x="71798" y="0"/>
                </a:moveTo>
                <a:lnTo>
                  <a:pt x="35368" y="0"/>
                </a:lnTo>
                <a:lnTo>
                  <a:pt x="35368" y="35588"/>
                </a:lnTo>
                <a:lnTo>
                  <a:pt x="71798" y="35588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3" name="object 1203"/>
          <p:cNvSpPr/>
          <p:nvPr/>
        </p:nvSpPr>
        <p:spPr>
          <a:xfrm>
            <a:off x="2805068" y="4520629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304"/>
                </a:moveTo>
                <a:lnTo>
                  <a:pt x="70866" y="71304"/>
                </a:lnTo>
                <a:lnTo>
                  <a:pt x="70866" y="0"/>
                </a:lnTo>
                <a:lnTo>
                  <a:pt x="0" y="0"/>
                </a:lnTo>
                <a:lnTo>
                  <a:pt x="0" y="7130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4" name="object 1204"/>
          <p:cNvSpPr/>
          <p:nvPr/>
        </p:nvSpPr>
        <p:spPr>
          <a:xfrm>
            <a:off x="2805068" y="4520629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35350" y="35588"/>
                </a:moveTo>
                <a:lnTo>
                  <a:pt x="0" y="35588"/>
                </a:lnTo>
                <a:lnTo>
                  <a:pt x="0" y="71304"/>
                </a:lnTo>
                <a:lnTo>
                  <a:pt x="35350" y="71304"/>
                </a:lnTo>
                <a:lnTo>
                  <a:pt x="35350" y="35588"/>
                </a:lnTo>
                <a:close/>
              </a:path>
              <a:path w="71119" h="71754">
                <a:moveTo>
                  <a:pt x="70866" y="0"/>
                </a:moveTo>
                <a:lnTo>
                  <a:pt x="35350" y="0"/>
                </a:lnTo>
                <a:lnTo>
                  <a:pt x="35350" y="35588"/>
                </a:lnTo>
                <a:lnTo>
                  <a:pt x="70866" y="35588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5" name="object 1205"/>
          <p:cNvSpPr/>
          <p:nvPr/>
        </p:nvSpPr>
        <p:spPr>
          <a:xfrm>
            <a:off x="2518239" y="4448921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07"/>
                </a:moveTo>
                <a:lnTo>
                  <a:pt x="71871" y="71707"/>
                </a:lnTo>
                <a:lnTo>
                  <a:pt x="71871" y="0"/>
                </a:lnTo>
                <a:lnTo>
                  <a:pt x="0" y="0"/>
                </a:lnTo>
                <a:lnTo>
                  <a:pt x="0" y="717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6" name="object 1206"/>
          <p:cNvSpPr/>
          <p:nvPr/>
        </p:nvSpPr>
        <p:spPr>
          <a:xfrm>
            <a:off x="2518239" y="4448921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5515" y="35497"/>
                </a:moveTo>
                <a:lnTo>
                  <a:pt x="0" y="35497"/>
                </a:lnTo>
                <a:lnTo>
                  <a:pt x="0" y="71707"/>
                </a:lnTo>
                <a:lnTo>
                  <a:pt x="35515" y="71707"/>
                </a:lnTo>
                <a:lnTo>
                  <a:pt x="35515" y="35497"/>
                </a:lnTo>
                <a:close/>
              </a:path>
              <a:path w="72389" h="71754">
                <a:moveTo>
                  <a:pt x="71871" y="0"/>
                </a:moveTo>
                <a:lnTo>
                  <a:pt x="35515" y="0"/>
                </a:lnTo>
                <a:lnTo>
                  <a:pt x="35515" y="35497"/>
                </a:lnTo>
                <a:lnTo>
                  <a:pt x="71871" y="35497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7" name="object 1207"/>
          <p:cNvSpPr/>
          <p:nvPr/>
        </p:nvSpPr>
        <p:spPr>
          <a:xfrm>
            <a:off x="2590111" y="4448921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707"/>
                </a:moveTo>
                <a:lnTo>
                  <a:pt x="70939" y="71707"/>
                </a:lnTo>
                <a:lnTo>
                  <a:pt x="70939" y="0"/>
                </a:lnTo>
                <a:lnTo>
                  <a:pt x="0" y="0"/>
                </a:lnTo>
                <a:lnTo>
                  <a:pt x="0" y="717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8" name="object 1208"/>
          <p:cNvSpPr/>
          <p:nvPr/>
        </p:nvSpPr>
        <p:spPr>
          <a:xfrm>
            <a:off x="2590111" y="4448921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35423" y="35497"/>
                </a:moveTo>
                <a:lnTo>
                  <a:pt x="0" y="35497"/>
                </a:lnTo>
                <a:lnTo>
                  <a:pt x="0" y="71707"/>
                </a:lnTo>
                <a:lnTo>
                  <a:pt x="35423" y="71707"/>
                </a:lnTo>
                <a:lnTo>
                  <a:pt x="35423" y="35497"/>
                </a:lnTo>
                <a:close/>
              </a:path>
              <a:path w="71119" h="71754">
                <a:moveTo>
                  <a:pt x="70939" y="0"/>
                </a:moveTo>
                <a:lnTo>
                  <a:pt x="35423" y="0"/>
                </a:lnTo>
                <a:lnTo>
                  <a:pt x="35423" y="35497"/>
                </a:lnTo>
                <a:lnTo>
                  <a:pt x="70939" y="35497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9" name="object 1209"/>
          <p:cNvSpPr/>
          <p:nvPr/>
        </p:nvSpPr>
        <p:spPr>
          <a:xfrm>
            <a:off x="2661050" y="4448921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07"/>
                </a:moveTo>
                <a:lnTo>
                  <a:pt x="72219" y="71707"/>
                </a:lnTo>
                <a:lnTo>
                  <a:pt x="72219" y="0"/>
                </a:lnTo>
                <a:lnTo>
                  <a:pt x="0" y="0"/>
                </a:lnTo>
                <a:lnTo>
                  <a:pt x="0" y="717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0" name="object 1210"/>
          <p:cNvSpPr/>
          <p:nvPr/>
        </p:nvSpPr>
        <p:spPr>
          <a:xfrm>
            <a:off x="2661050" y="4448921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6649" y="35497"/>
                </a:moveTo>
                <a:lnTo>
                  <a:pt x="0" y="35497"/>
                </a:lnTo>
                <a:lnTo>
                  <a:pt x="0" y="71707"/>
                </a:lnTo>
                <a:lnTo>
                  <a:pt x="36649" y="71707"/>
                </a:lnTo>
                <a:lnTo>
                  <a:pt x="36649" y="35497"/>
                </a:lnTo>
                <a:close/>
              </a:path>
              <a:path w="72389" h="71754">
                <a:moveTo>
                  <a:pt x="72219" y="0"/>
                </a:moveTo>
                <a:lnTo>
                  <a:pt x="36649" y="0"/>
                </a:lnTo>
                <a:lnTo>
                  <a:pt x="36649" y="35497"/>
                </a:lnTo>
                <a:lnTo>
                  <a:pt x="72219" y="35497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1" name="object 1211"/>
          <p:cNvSpPr/>
          <p:nvPr/>
        </p:nvSpPr>
        <p:spPr>
          <a:xfrm>
            <a:off x="2733269" y="4448921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07"/>
                </a:moveTo>
                <a:lnTo>
                  <a:pt x="71798" y="71707"/>
                </a:lnTo>
                <a:lnTo>
                  <a:pt x="71798" y="0"/>
                </a:lnTo>
                <a:lnTo>
                  <a:pt x="0" y="0"/>
                </a:lnTo>
                <a:lnTo>
                  <a:pt x="0" y="717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2" name="object 1212"/>
          <p:cNvSpPr/>
          <p:nvPr/>
        </p:nvSpPr>
        <p:spPr>
          <a:xfrm>
            <a:off x="2733269" y="4448921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5368" y="35497"/>
                </a:moveTo>
                <a:lnTo>
                  <a:pt x="0" y="35497"/>
                </a:lnTo>
                <a:lnTo>
                  <a:pt x="0" y="71707"/>
                </a:lnTo>
                <a:lnTo>
                  <a:pt x="35368" y="71707"/>
                </a:lnTo>
                <a:lnTo>
                  <a:pt x="35368" y="35497"/>
                </a:lnTo>
                <a:close/>
              </a:path>
              <a:path w="72389" h="71754">
                <a:moveTo>
                  <a:pt x="71798" y="0"/>
                </a:moveTo>
                <a:lnTo>
                  <a:pt x="35368" y="0"/>
                </a:lnTo>
                <a:lnTo>
                  <a:pt x="35368" y="35497"/>
                </a:lnTo>
                <a:lnTo>
                  <a:pt x="71798" y="35497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3" name="object 1213"/>
          <p:cNvSpPr/>
          <p:nvPr/>
        </p:nvSpPr>
        <p:spPr>
          <a:xfrm>
            <a:off x="2805068" y="4448921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707"/>
                </a:moveTo>
                <a:lnTo>
                  <a:pt x="70866" y="71707"/>
                </a:lnTo>
                <a:lnTo>
                  <a:pt x="70866" y="0"/>
                </a:lnTo>
                <a:lnTo>
                  <a:pt x="0" y="0"/>
                </a:lnTo>
                <a:lnTo>
                  <a:pt x="0" y="71707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4" name="object 1214"/>
          <p:cNvSpPr/>
          <p:nvPr/>
        </p:nvSpPr>
        <p:spPr>
          <a:xfrm>
            <a:off x="2805068" y="4448921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35350" y="35497"/>
                </a:moveTo>
                <a:lnTo>
                  <a:pt x="0" y="35497"/>
                </a:lnTo>
                <a:lnTo>
                  <a:pt x="0" y="71707"/>
                </a:lnTo>
                <a:lnTo>
                  <a:pt x="35350" y="71707"/>
                </a:lnTo>
                <a:lnTo>
                  <a:pt x="35350" y="35497"/>
                </a:lnTo>
                <a:close/>
              </a:path>
              <a:path w="71119" h="71754">
                <a:moveTo>
                  <a:pt x="70866" y="0"/>
                </a:moveTo>
                <a:lnTo>
                  <a:pt x="35350" y="0"/>
                </a:lnTo>
                <a:lnTo>
                  <a:pt x="35350" y="35497"/>
                </a:lnTo>
                <a:lnTo>
                  <a:pt x="70866" y="35497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5" name="object 1215"/>
          <p:cNvSpPr/>
          <p:nvPr/>
        </p:nvSpPr>
        <p:spPr>
          <a:xfrm>
            <a:off x="2518239" y="437712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871" y="71798"/>
                </a:lnTo>
                <a:lnTo>
                  <a:pt x="71871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6" name="object 1216"/>
          <p:cNvSpPr/>
          <p:nvPr/>
        </p:nvSpPr>
        <p:spPr>
          <a:xfrm>
            <a:off x="2518239" y="437712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515" y="36356"/>
                </a:moveTo>
                <a:lnTo>
                  <a:pt x="0" y="36356"/>
                </a:lnTo>
                <a:lnTo>
                  <a:pt x="0" y="71798"/>
                </a:lnTo>
                <a:lnTo>
                  <a:pt x="35515" y="71798"/>
                </a:lnTo>
                <a:lnTo>
                  <a:pt x="35515" y="36356"/>
                </a:lnTo>
                <a:close/>
              </a:path>
              <a:path w="72389" h="72389">
                <a:moveTo>
                  <a:pt x="71871" y="0"/>
                </a:moveTo>
                <a:lnTo>
                  <a:pt x="35515" y="0"/>
                </a:lnTo>
                <a:lnTo>
                  <a:pt x="35515" y="36356"/>
                </a:lnTo>
                <a:lnTo>
                  <a:pt x="71871" y="36356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7" name="object 1217"/>
          <p:cNvSpPr/>
          <p:nvPr/>
        </p:nvSpPr>
        <p:spPr>
          <a:xfrm>
            <a:off x="2590111" y="437712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8" name="object 1218"/>
          <p:cNvSpPr/>
          <p:nvPr/>
        </p:nvSpPr>
        <p:spPr>
          <a:xfrm>
            <a:off x="2590111" y="437712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423" y="36356"/>
                </a:moveTo>
                <a:lnTo>
                  <a:pt x="0" y="36356"/>
                </a:lnTo>
                <a:lnTo>
                  <a:pt x="0" y="71798"/>
                </a:lnTo>
                <a:lnTo>
                  <a:pt x="35423" y="71798"/>
                </a:lnTo>
                <a:lnTo>
                  <a:pt x="35423" y="36356"/>
                </a:lnTo>
                <a:close/>
              </a:path>
              <a:path w="71119" h="72389">
                <a:moveTo>
                  <a:pt x="70939" y="0"/>
                </a:moveTo>
                <a:lnTo>
                  <a:pt x="35423" y="0"/>
                </a:lnTo>
                <a:lnTo>
                  <a:pt x="35423" y="36356"/>
                </a:lnTo>
                <a:lnTo>
                  <a:pt x="70939" y="36356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9" name="object 1219"/>
          <p:cNvSpPr/>
          <p:nvPr/>
        </p:nvSpPr>
        <p:spPr>
          <a:xfrm>
            <a:off x="2661050" y="437712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2219" y="71798"/>
                </a:lnTo>
                <a:lnTo>
                  <a:pt x="7221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0" name="object 1220"/>
          <p:cNvSpPr/>
          <p:nvPr/>
        </p:nvSpPr>
        <p:spPr>
          <a:xfrm>
            <a:off x="2661050" y="437712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6649" y="36356"/>
                </a:moveTo>
                <a:lnTo>
                  <a:pt x="0" y="36356"/>
                </a:lnTo>
                <a:lnTo>
                  <a:pt x="0" y="71798"/>
                </a:lnTo>
                <a:lnTo>
                  <a:pt x="36649" y="71798"/>
                </a:lnTo>
                <a:lnTo>
                  <a:pt x="36649" y="36356"/>
                </a:lnTo>
                <a:close/>
              </a:path>
              <a:path w="72389" h="72389">
                <a:moveTo>
                  <a:pt x="72219" y="0"/>
                </a:moveTo>
                <a:lnTo>
                  <a:pt x="36649" y="0"/>
                </a:lnTo>
                <a:lnTo>
                  <a:pt x="36649" y="36356"/>
                </a:lnTo>
                <a:lnTo>
                  <a:pt x="72219" y="36356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1" name="object 1221"/>
          <p:cNvSpPr/>
          <p:nvPr/>
        </p:nvSpPr>
        <p:spPr>
          <a:xfrm>
            <a:off x="2733269" y="437712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798" y="71798"/>
                </a:lnTo>
                <a:lnTo>
                  <a:pt x="71798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2" name="object 1222"/>
          <p:cNvSpPr/>
          <p:nvPr/>
        </p:nvSpPr>
        <p:spPr>
          <a:xfrm>
            <a:off x="2733269" y="437712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368" y="36356"/>
                </a:moveTo>
                <a:lnTo>
                  <a:pt x="0" y="36356"/>
                </a:lnTo>
                <a:lnTo>
                  <a:pt x="0" y="71798"/>
                </a:lnTo>
                <a:lnTo>
                  <a:pt x="35368" y="71798"/>
                </a:lnTo>
                <a:lnTo>
                  <a:pt x="35368" y="36356"/>
                </a:lnTo>
                <a:close/>
              </a:path>
              <a:path w="72389" h="72389">
                <a:moveTo>
                  <a:pt x="71798" y="0"/>
                </a:moveTo>
                <a:lnTo>
                  <a:pt x="35368" y="0"/>
                </a:lnTo>
                <a:lnTo>
                  <a:pt x="35368" y="36356"/>
                </a:lnTo>
                <a:lnTo>
                  <a:pt x="71798" y="36356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3" name="object 1223"/>
          <p:cNvSpPr/>
          <p:nvPr/>
        </p:nvSpPr>
        <p:spPr>
          <a:xfrm>
            <a:off x="2805068" y="437712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98"/>
                </a:moveTo>
                <a:lnTo>
                  <a:pt x="70866" y="71798"/>
                </a:lnTo>
                <a:lnTo>
                  <a:pt x="7086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4" name="object 1224"/>
          <p:cNvSpPr/>
          <p:nvPr/>
        </p:nvSpPr>
        <p:spPr>
          <a:xfrm>
            <a:off x="2805068" y="437712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350" y="36356"/>
                </a:moveTo>
                <a:lnTo>
                  <a:pt x="0" y="36356"/>
                </a:lnTo>
                <a:lnTo>
                  <a:pt x="0" y="71798"/>
                </a:lnTo>
                <a:lnTo>
                  <a:pt x="35350" y="71798"/>
                </a:lnTo>
                <a:lnTo>
                  <a:pt x="35350" y="36356"/>
                </a:lnTo>
                <a:close/>
              </a:path>
              <a:path w="71119" h="72389">
                <a:moveTo>
                  <a:pt x="70866" y="0"/>
                </a:moveTo>
                <a:lnTo>
                  <a:pt x="35350" y="0"/>
                </a:lnTo>
                <a:lnTo>
                  <a:pt x="35350" y="36356"/>
                </a:lnTo>
                <a:lnTo>
                  <a:pt x="70866" y="36356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5" name="object 1225"/>
          <p:cNvSpPr/>
          <p:nvPr/>
        </p:nvSpPr>
        <p:spPr>
          <a:xfrm>
            <a:off x="2518239" y="430618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871" y="70939"/>
                </a:lnTo>
                <a:lnTo>
                  <a:pt x="71871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6" name="object 1226"/>
          <p:cNvSpPr/>
          <p:nvPr/>
        </p:nvSpPr>
        <p:spPr>
          <a:xfrm>
            <a:off x="2518239" y="430618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35515" y="35350"/>
                </a:moveTo>
                <a:lnTo>
                  <a:pt x="0" y="35350"/>
                </a:lnTo>
                <a:lnTo>
                  <a:pt x="0" y="70939"/>
                </a:lnTo>
                <a:lnTo>
                  <a:pt x="35515" y="70939"/>
                </a:lnTo>
                <a:lnTo>
                  <a:pt x="35515" y="35350"/>
                </a:lnTo>
                <a:close/>
              </a:path>
              <a:path w="72389" h="71120">
                <a:moveTo>
                  <a:pt x="71871" y="0"/>
                </a:moveTo>
                <a:lnTo>
                  <a:pt x="35515" y="0"/>
                </a:lnTo>
                <a:lnTo>
                  <a:pt x="35515" y="35350"/>
                </a:lnTo>
                <a:lnTo>
                  <a:pt x="71871" y="35350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7" name="object 1227"/>
          <p:cNvSpPr/>
          <p:nvPr/>
        </p:nvSpPr>
        <p:spPr>
          <a:xfrm>
            <a:off x="2590111" y="4306183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8" name="object 1228"/>
          <p:cNvSpPr/>
          <p:nvPr/>
        </p:nvSpPr>
        <p:spPr>
          <a:xfrm>
            <a:off x="2590111" y="4306183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35423" y="35350"/>
                </a:moveTo>
                <a:lnTo>
                  <a:pt x="0" y="35350"/>
                </a:lnTo>
                <a:lnTo>
                  <a:pt x="0" y="70939"/>
                </a:lnTo>
                <a:lnTo>
                  <a:pt x="35423" y="70939"/>
                </a:lnTo>
                <a:lnTo>
                  <a:pt x="35423" y="35350"/>
                </a:lnTo>
                <a:close/>
              </a:path>
              <a:path w="71119" h="71120">
                <a:moveTo>
                  <a:pt x="70939" y="0"/>
                </a:moveTo>
                <a:lnTo>
                  <a:pt x="35423" y="0"/>
                </a:lnTo>
                <a:lnTo>
                  <a:pt x="35423" y="35350"/>
                </a:lnTo>
                <a:lnTo>
                  <a:pt x="70939" y="35350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9" name="object 1229"/>
          <p:cNvSpPr/>
          <p:nvPr/>
        </p:nvSpPr>
        <p:spPr>
          <a:xfrm>
            <a:off x="2661050" y="430618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2219" y="70939"/>
                </a:lnTo>
                <a:lnTo>
                  <a:pt x="7221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0" name="object 1230"/>
          <p:cNvSpPr/>
          <p:nvPr/>
        </p:nvSpPr>
        <p:spPr>
          <a:xfrm>
            <a:off x="2661050" y="430618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36649" y="35350"/>
                </a:moveTo>
                <a:lnTo>
                  <a:pt x="0" y="35350"/>
                </a:lnTo>
                <a:lnTo>
                  <a:pt x="0" y="70939"/>
                </a:lnTo>
                <a:lnTo>
                  <a:pt x="36649" y="70939"/>
                </a:lnTo>
                <a:lnTo>
                  <a:pt x="36649" y="35350"/>
                </a:lnTo>
                <a:close/>
              </a:path>
              <a:path w="72389" h="71120">
                <a:moveTo>
                  <a:pt x="72219" y="0"/>
                </a:moveTo>
                <a:lnTo>
                  <a:pt x="36649" y="0"/>
                </a:lnTo>
                <a:lnTo>
                  <a:pt x="36649" y="35350"/>
                </a:lnTo>
                <a:lnTo>
                  <a:pt x="72219" y="35350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1" name="object 1231"/>
          <p:cNvSpPr/>
          <p:nvPr/>
        </p:nvSpPr>
        <p:spPr>
          <a:xfrm>
            <a:off x="2733269" y="430618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2" name="object 1232"/>
          <p:cNvSpPr/>
          <p:nvPr/>
        </p:nvSpPr>
        <p:spPr>
          <a:xfrm>
            <a:off x="2733269" y="430618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35368" y="35350"/>
                </a:moveTo>
                <a:lnTo>
                  <a:pt x="0" y="35350"/>
                </a:lnTo>
                <a:lnTo>
                  <a:pt x="0" y="70939"/>
                </a:lnTo>
                <a:lnTo>
                  <a:pt x="35368" y="70939"/>
                </a:lnTo>
                <a:lnTo>
                  <a:pt x="35368" y="35350"/>
                </a:lnTo>
                <a:close/>
              </a:path>
              <a:path w="72389" h="71120">
                <a:moveTo>
                  <a:pt x="71798" y="0"/>
                </a:moveTo>
                <a:lnTo>
                  <a:pt x="35368" y="0"/>
                </a:lnTo>
                <a:lnTo>
                  <a:pt x="35368" y="35350"/>
                </a:lnTo>
                <a:lnTo>
                  <a:pt x="71798" y="35350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3" name="object 1233"/>
          <p:cNvSpPr/>
          <p:nvPr/>
        </p:nvSpPr>
        <p:spPr>
          <a:xfrm>
            <a:off x="2805068" y="4306183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866" y="70939"/>
                </a:lnTo>
                <a:lnTo>
                  <a:pt x="70866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4" name="object 1234"/>
          <p:cNvSpPr/>
          <p:nvPr/>
        </p:nvSpPr>
        <p:spPr>
          <a:xfrm>
            <a:off x="2805068" y="4306183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35350" y="35350"/>
                </a:moveTo>
                <a:lnTo>
                  <a:pt x="0" y="35350"/>
                </a:lnTo>
                <a:lnTo>
                  <a:pt x="0" y="70939"/>
                </a:lnTo>
                <a:lnTo>
                  <a:pt x="35350" y="70939"/>
                </a:lnTo>
                <a:lnTo>
                  <a:pt x="35350" y="35350"/>
                </a:lnTo>
                <a:close/>
              </a:path>
              <a:path w="71119" h="71120">
                <a:moveTo>
                  <a:pt x="70866" y="0"/>
                </a:moveTo>
                <a:lnTo>
                  <a:pt x="35350" y="0"/>
                </a:lnTo>
                <a:lnTo>
                  <a:pt x="35350" y="35350"/>
                </a:lnTo>
                <a:lnTo>
                  <a:pt x="70866" y="35350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5" name="object 1235"/>
          <p:cNvSpPr/>
          <p:nvPr/>
        </p:nvSpPr>
        <p:spPr>
          <a:xfrm>
            <a:off x="2518239" y="423423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1871" y="71944"/>
                </a:lnTo>
                <a:lnTo>
                  <a:pt x="71871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6" name="object 1236"/>
          <p:cNvSpPr/>
          <p:nvPr/>
        </p:nvSpPr>
        <p:spPr>
          <a:xfrm>
            <a:off x="2518239" y="423423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515" y="35515"/>
                </a:moveTo>
                <a:lnTo>
                  <a:pt x="0" y="35515"/>
                </a:lnTo>
                <a:lnTo>
                  <a:pt x="0" y="71944"/>
                </a:lnTo>
                <a:lnTo>
                  <a:pt x="35515" y="71944"/>
                </a:lnTo>
                <a:lnTo>
                  <a:pt x="35515" y="35515"/>
                </a:lnTo>
                <a:close/>
              </a:path>
              <a:path w="72389" h="72389">
                <a:moveTo>
                  <a:pt x="71871" y="0"/>
                </a:moveTo>
                <a:lnTo>
                  <a:pt x="35515" y="0"/>
                </a:lnTo>
                <a:lnTo>
                  <a:pt x="35515" y="35515"/>
                </a:lnTo>
                <a:lnTo>
                  <a:pt x="71871" y="35515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7" name="object 1237"/>
          <p:cNvSpPr/>
          <p:nvPr/>
        </p:nvSpPr>
        <p:spPr>
          <a:xfrm>
            <a:off x="2590111" y="4234238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944"/>
                </a:moveTo>
                <a:lnTo>
                  <a:pt x="70939" y="71944"/>
                </a:lnTo>
                <a:lnTo>
                  <a:pt x="70939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8" name="object 1238"/>
          <p:cNvSpPr/>
          <p:nvPr/>
        </p:nvSpPr>
        <p:spPr>
          <a:xfrm>
            <a:off x="2590111" y="4234238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423" y="35515"/>
                </a:moveTo>
                <a:lnTo>
                  <a:pt x="0" y="35515"/>
                </a:lnTo>
                <a:lnTo>
                  <a:pt x="0" y="71944"/>
                </a:lnTo>
                <a:lnTo>
                  <a:pt x="35423" y="71944"/>
                </a:lnTo>
                <a:lnTo>
                  <a:pt x="35423" y="35515"/>
                </a:lnTo>
                <a:close/>
              </a:path>
              <a:path w="71119" h="72389">
                <a:moveTo>
                  <a:pt x="70939" y="0"/>
                </a:moveTo>
                <a:lnTo>
                  <a:pt x="35423" y="0"/>
                </a:lnTo>
                <a:lnTo>
                  <a:pt x="35423" y="35515"/>
                </a:lnTo>
                <a:lnTo>
                  <a:pt x="70939" y="35515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9" name="object 1239"/>
          <p:cNvSpPr/>
          <p:nvPr/>
        </p:nvSpPr>
        <p:spPr>
          <a:xfrm>
            <a:off x="2661050" y="423423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2219" y="71944"/>
                </a:lnTo>
                <a:lnTo>
                  <a:pt x="72219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0" name="object 1240"/>
          <p:cNvSpPr/>
          <p:nvPr/>
        </p:nvSpPr>
        <p:spPr>
          <a:xfrm>
            <a:off x="2661050" y="423423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6649" y="35515"/>
                </a:moveTo>
                <a:lnTo>
                  <a:pt x="0" y="35515"/>
                </a:lnTo>
                <a:lnTo>
                  <a:pt x="0" y="71944"/>
                </a:lnTo>
                <a:lnTo>
                  <a:pt x="36649" y="71944"/>
                </a:lnTo>
                <a:lnTo>
                  <a:pt x="36649" y="35515"/>
                </a:lnTo>
                <a:close/>
              </a:path>
              <a:path w="72389" h="72389">
                <a:moveTo>
                  <a:pt x="72219" y="0"/>
                </a:moveTo>
                <a:lnTo>
                  <a:pt x="36649" y="0"/>
                </a:lnTo>
                <a:lnTo>
                  <a:pt x="36649" y="35515"/>
                </a:lnTo>
                <a:lnTo>
                  <a:pt x="72219" y="35515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1" name="object 1241"/>
          <p:cNvSpPr/>
          <p:nvPr/>
        </p:nvSpPr>
        <p:spPr>
          <a:xfrm>
            <a:off x="2733269" y="423423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1798" y="71944"/>
                </a:lnTo>
                <a:lnTo>
                  <a:pt x="71798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2" name="object 1242"/>
          <p:cNvSpPr/>
          <p:nvPr/>
        </p:nvSpPr>
        <p:spPr>
          <a:xfrm>
            <a:off x="2733269" y="423423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368" y="35515"/>
                </a:moveTo>
                <a:lnTo>
                  <a:pt x="0" y="35515"/>
                </a:lnTo>
                <a:lnTo>
                  <a:pt x="0" y="71944"/>
                </a:lnTo>
                <a:lnTo>
                  <a:pt x="35368" y="71944"/>
                </a:lnTo>
                <a:lnTo>
                  <a:pt x="35368" y="35515"/>
                </a:lnTo>
                <a:close/>
              </a:path>
              <a:path w="72389" h="72389">
                <a:moveTo>
                  <a:pt x="71798" y="0"/>
                </a:moveTo>
                <a:lnTo>
                  <a:pt x="35368" y="0"/>
                </a:lnTo>
                <a:lnTo>
                  <a:pt x="35368" y="35515"/>
                </a:lnTo>
                <a:lnTo>
                  <a:pt x="71798" y="35515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3" name="object 1243"/>
          <p:cNvSpPr/>
          <p:nvPr/>
        </p:nvSpPr>
        <p:spPr>
          <a:xfrm>
            <a:off x="2805068" y="4234238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944"/>
                </a:moveTo>
                <a:lnTo>
                  <a:pt x="70866" y="71944"/>
                </a:lnTo>
                <a:lnTo>
                  <a:pt x="70866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4" name="object 1244"/>
          <p:cNvSpPr/>
          <p:nvPr/>
        </p:nvSpPr>
        <p:spPr>
          <a:xfrm>
            <a:off x="2805068" y="4234238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350" y="35515"/>
                </a:moveTo>
                <a:lnTo>
                  <a:pt x="0" y="35515"/>
                </a:lnTo>
                <a:lnTo>
                  <a:pt x="0" y="71944"/>
                </a:lnTo>
                <a:lnTo>
                  <a:pt x="35350" y="71944"/>
                </a:lnTo>
                <a:lnTo>
                  <a:pt x="35350" y="35515"/>
                </a:lnTo>
                <a:close/>
              </a:path>
              <a:path w="71119" h="72389">
                <a:moveTo>
                  <a:pt x="70866" y="0"/>
                </a:moveTo>
                <a:lnTo>
                  <a:pt x="35350" y="0"/>
                </a:lnTo>
                <a:lnTo>
                  <a:pt x="35350" y="35515"/>
                </a:lnTo>
                <a:lnTo>
                  <a:pt x="70866" y="35515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5" name="object 1245"/>
          <p:cNvSpPr/>
          <p:nvPr/>
        </p:nvSpPr>
        <p:spPr>
          <a:xfrm>
            <a:off x="2518239" y="4162092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871" y="72146"/>
                </a:lnTo>
                <a:lnTo>
                  <a:pt x="71871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6" name="object 1246"/>
          <p:cNvSpPr/>
          <p:nvPr/>
        </p:nvSpPr>
        <p:spPr>
          <a:xfrm>
            <a:off x="2518239" y="4162092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515" y="36795"/>
                </a:moveTo>
                <a:lnTo>
                  <a:pt x="0" y="36795"/>
                </a:lnTo>
                <a:lnTo>
                  <a:pt x="0" y="72146"/>
                </a:lnTo>
                <a:lnTo>
                  <a:pt x="35515" y="72146"/>
                </a:lnTo>
                <a:lnTo>
                  <a:pt x="35515" y="36795"/>
                </a:lnTo>
                <a:close/>
              </a:path>
              <a:path w="72389" h="72389">
                <a:moveTo>
                  <a:pt x="71871" y="0"/>
                </a:moveTo>
                <a:lnTo>
                  <a:pt x="35515" y="0"/>
                </a:lnTo>
                <a:lnTo>
                  <a:pt x="35515" y="36795"/>
                </a:lnTo>
                <a:lnTo>
                  <a:pt x="71871" y="36795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7" name="object 1247"/>
          <p:cNvSpPr/>
          <p:nvPr/>
        </p:nvSpPr>
        <p:spPr>
          <a:xfrm>
            <a:off x="2590111" y="4162092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2146"/>
                </a:moveTo>
                <a:lnTo>
                  <a:pt x="70939" y="72146"/>
                </a:lnTo>
                <a:lnTo>
                  <a:pt x="70939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8" name="object 1248"/>
          <p:cNvSpPr/>
          <p:nvPr/>
        </p:nvSpPr>
        <p:spPr>
          <a:xfrm>
            <a:off x="2590111" y="4162092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423" y="36795"/>
                </a:moveTo>
                <a:lnTo>
                  <a:pt x="0" y="36795"/>
                </a:lnTo>
                <a:lnTo>
                  <a:pt x="0" y="72146"/>
                </a:lnTo>
                <a:lnTo>
                  <a:pt x="35423" y="72146"/>
                </a:lnTo>
                <a:lnTo>
                  <a:pt x="35423" y="36795"/>
                </a:lnTo>
                <a:close/>
              </a:path>
              <a:path w="71119" h="72389">
                <a:moveTo>
                  <a:pt x="70939" y="0"/>
                </a:moveTo>
                <a:lnTo>
                  <a:pt x="35423" y="0"/>
                </a:lnTo>
                <a:lnTo>
                  <a:pt x="35423" y="36795"/>
                </a:lnTo>
                <a:lnTo>
                  <a:pt x="70939" y="36795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9" name="object 1249"/>
          <p:cNvSpPr/>
          <p:nvPr/>
        </p:nvSpPr>
        <p:spPr>
          <a:xfrm>
            <a:off x="2661050" y="4162092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2219" y="72146"/>
                </a:lnTo>
                <a:lnTo>
                  <a:pt x="72219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0" name="object 1250"/>
          <p:cNvSpPr/>
          <p:nvPr/>
        </p:nvSpPr>
        <p:spPr>
          <a:xfrm>
            <a:off x="2661050" y="4162092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6649" y="36795"/>
                </a:moveTo>
                <a:lnTo>
                  <a:pt x="0" y="36795"/>
                </a:lnTo>
                <a:lnTo>
                  <a:pt x="0" y="72146"/>
                </a:lnTo>
                <a:lnTo>
                  <a:pt x="36649" y="72146"/>
                </a:lnTo>
                <a:lnTo>
                  <a:pt x="36649" y="36795"/>
                </a:lnTo>
                <a:close/>
              </a:path>
              <a:path w="72389" h="72389">
                <a:moveTo>
                  <a:pt x="72219" y="0"/>
                </a:moveTo>
                <a:lnTo>
                  <a:pt x="36649" y="0"/>
                </a:lnTo>
                <a:lnTo>
                  <a:pt x="36649" y="36795"/>
                </a:lnTo>
                <a:lnTo>
                  <a:pt x="72219" y="36795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1" name="object 1251"/>
          <p:cNvSpPr/>
          <p:nvPr/>
        </p:nvSpPr>
        <p:spPr>
          <a:xfrm>
            <a:off x="2733269" y="4162092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798" y="72146"/>
                </a:lnTo>
                <a:lnTo>
                  <a:pt x="71798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2" name="object 1252"/>
          <p:cNvSpPr/>
          <p:nvPr/>
        </p:nvSpPr>
        <p:spPr>
          <a:xfrm>
            <a:off x="2733269" y="4162092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368" y="36795"/>
                </a:moveTo>
                <a:lnTo>
                  <a:pt x="0" y="36795"/>
                </a:lnTo>
                <a:lnTo>
                  <a:pt x="0" y="72146"/>
                </a:lnTo>
                <a:lnTo>
                  <a:pt x="35368" y="72146"/>
                </a:lnTo>
                <a:lnTo>
                  <a:pt x="35368" y="36795"/>
                </a:lnTo>
                <a:close/>
              </a:path>
              <a:path w="72389" h="72389">
                <a:moveTo>
                  <a:pt x="71798" y="0"/>
                </a:moveTo>
                <a:lnTo>
                  <a:pt x="35368" y="0"/>
                </a:lnTo>
                <a:lnTo>
                  <a:pt x="35368" y="36795"/>
                </a:lnTo>
                <a:lnTo>
                  <a:pt x="71798" y="36795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3" name="object 1253"/>
          <p:cNvSpPr/>
          <p:nvPr/>
        </p:nvSpPr>
        <p:spPr>
          <a:xfrm>
            <a:off x="2805068" y="4162092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2146"/>
                </a:moveTo>
                <a:lnTo>
                  <a:pt x="70866" y="72146"/>
                </a:lnTo>
                <a:lnTo>
                  <a:pt x="70866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4" name="object 1254"/>
          <p:cNvSpPr/>
          <p:nvPr/>
        </p:nvSpPr>
        <p:spPr>
          <a:xfrm>
            <a:off x="2805068" y="4162092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350" y="36795"/>
                </a:moveTo>
                <a:lnTo>
                  <a:pt x="0" y="36795"/>
                </a:lnTo>
                <a:lnTo>
                  <a:pt x="0" y="72146"/>
                </a:lnTo>
                <a:lnTo>
                  <a:pt x="35350" y="72146"/>
                </a:lnTo>
                <a:lnTo>
                  <a:pt x="35350" y="36795"/>
                </a:lnTo>
                <a:close/>
              </a:path>
              <a:path w="71119" h="72389">
                <a:moveTo>
                  <a:pt x="70866" y="0"/>
                </a:moveTo>
                <a:lnTo>
                  <a:pt x="35350" y="0"/>
                </a:lnTo>
                <a:lnTo>
                  <a:pt x="35350" y="36795"/>
                </a:lnTo>
                <a:lnTo>
                  <a:pt x="70866" y="36795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5" name="object 1255"/>
          <p:cNvSpPr/>
          <p:nvPr/>
        </p:nvSpPr>
        <p:spPr>
          <a:xfrm>
            <a:off x="2518239" y="409115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871" y="70939"/>
                </a:lnTo>
                <a:lnTo>
                  <a:pt x="71871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6" name="object 1256"/>
          <p:cNvSpPr/>
          <p:nvPr/>
        </p:nvSpPr>
        <p:spPr>
          <a:xfrm>
            <a:off x="2518239" y="409115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35515" y="35570"/>
                </a:moveTo>
                <a:lnTo>
                  <a:pt x="0" y="35570"/>
                </a:lnTo>
                <a:lnTo>
                  <a:pt x="0" y="70939"/>
                </a:lnTo>
                <a:lnTo>
                  <a:pt x="35515" y="70939"/>
                </a:lnTo>
                <a:lnTo>
                  <a:pt x="35515" y="35570"/>
                </a:lnTo>
                <a:close/>
              </a:path>
              <a:path w="72389" h="71120">
                <a:moveTo>
                  <a:pt x="71871" y="0"/>
                </a:moveTo>
                <a:lnTo>
                  <a:pt x="35515" y="0"/>
                </a:lnTo>
                <a:lnTo>
                  <a:pt x="35515" y="35570"/>
                </a:lnTo>
                <a:lnTo>
                  <a:pt x="71871" y="35570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7" name="object 1257"/>
          <p:cNvSpPr/>
          <p:nvPr/>
        </p:nvSpPr>
        <p:spPr>
          <a:xfrm>
            <a:off x="2590111" y="4091153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8" name="object 1258"/>
          <p:cNvSpPr/>
          <p:nvPr/>
        </p:nvSpPr>
        <p:spPr>
          <a:xfrm>
            <a:off x="2590111" y="4091153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35423" y="35570"/>
                </a:moveTo>
                <a:lnTo>
                  <a:pt x="0" y="35570"/>
                </a:lnTo>
                <a:lnTo>
                  <a:pt x="0" y="70939"/>
                </a:lnTo>
                <a:lnTo>
                  <a:pt x="35423" y="70939"/>
                </a:lnTo>
                <a:lnTo>
                  <a:pt x="35423" y="35570"/>
                </a:lnTo>
                <a:close/>
              </a:path>
              <a:path w="71119" h="71120">
                <a:moveTo>
                  <a:pt x="70939" y="0"/>
                </a:moveTo>
                <a:lnTo>
                  <a:pt x="35423" y="0"/>
                </a:lnTo>
                <a:lnTo>
                  <a:pt x="35423" y="35570"/>
                </a:lnTo>
                <a:lnTo>
                  <a:pt x="70939" y="35570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9" name="object 1259"/>
          <p:cNvSpPr/>
          <p:nvPr/>
        </p:nvSpPr>
        <p:spPr>
          <a:xfrm>
            <a:off x="2661050" y="409115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2219" y="70939"/>
                </a:lnTo>
                <a:lnTo>
                  <a:pt x="7221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0" name="object 1260"/>
          <p:cNvSpPr/>
          <p:nvPr/>
        </p:nvSpPr>
        <p:spPr>
          <a:xfrm>
            <a:off x="2661050" y="409115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36649" y="35570"/>
                </a:moveTo>
                <a:lnTo>
                  <a:pt x="0" y="35570"/>
                </a:lnTo>
                <a:lnTo>
                  <a:pt x="0" y="70939"/>
                </a:lnTo>
                <a:lnTo>
                  <a:pt x="36649" y="70939"/>
                </a:lnTo>
                <a:lnTo>
                  <a:pt x="36649" y="35570"/>
                </a:lnTo>
                <a:close/>
              </a:path>
              <a:path w="72389" h="71120">
                <a:moveTo>
                  <a:pt x="72219" y="0"/>
                </a:moveTo>
                <a:lnTo>
                  <a:pt x="36649" y="0"/>
                </a:lnTo>
                <a:lnTo>
                  <a:pt x="36649" y="35570"/>
                </a:lnTo>
                <a:lnTo>
                  <a:pt x="72219" y="35570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1" name="object 1261"/>
          <p:cNvSpPr/>
          <p:nvPr/>
        </p:nvSpPr>
        <p:spPr>
          <a:xfrm>
            <a:off x="2733269" y="409115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2" name="object 1262"/>
          <p:cNvSpPr/>
          <p:nvPr/>
        </p:nvSpPr>
        <p:spPr>
          <a:xfrm>
            <a:off x="2733269" y="409115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35368" y="35570"/>
                </a:moveTo>
                <a:lnTo>
                  <a:pt x="0" y="35570"/>
                </a:lnTo>
                <a:lnTo>
                  <a:pt x="0" y="70939"/>
                </a:lnTo>
                <a:lnTo>
                  <a:pt x="35368" y="70939"/>
                </a:lnTo>
                <a:lnTo>
                  <a:pt x="35368" y="35570"/>
                </a:lnTo>
                <a:close/>
              </a:path>
              <a:path w="72389" h="71120">
                <a:moveTo>
                  <a:pt x="71798" y="0"/>
                </a:moveTo>
                <a:lnTo>
                  <a:pt x="35368" y="0"/>
                </a:lnTo>
                <a:lnTo>
                  <a:pt x="35368" y="35570"/>
                </a:lnTo>
                <a:lnTo>
                  <a:pt x="71798" y="35570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3" name="object 1263"/>
          <p:cNvSpPr/>
          <p:nvPr/>
        </p:nvSpPr>
        <p:spPr>
          <a:xfrm>
            <a:off x="2805068" y="4091153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866" y="70939"/>
                </a:lnTo>
                <a:lnTo>
                  <a:pt x="70866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4" name="object 1264"/>
          <p:cNvSpPr/>
          <p:nvPr/>
        </p:nvSpPr>
        <p:spPr>
          <a:xfrm>
            <a:off x="2805068" y="4091153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35350" y="35570"/>
                </a:moveTo>
                <a:lnTo>
                  <a:pt x="0" y="35570"/>
                </a:lnTo>
                <a:lnTo>
                  <a:pt x="0" y="70939"/>
                </a:lnTo>
                <a:lnTo>
                  <a:pt x="35350" y="70939"/>
                </a:lnTo>
                <a:lnTo>
                  <a:pt x="35350" y="35570"/>
                </a:lnTo>
                <a:close/>
              </a:path>
              <a:path w="71119" h="71120">
                <a:moveTo>
                  <a:pt x="70866" y="0"/>
                </a:moveTo>
                <a:lnTo>
                  <a:pt x="35350" y="0"/>
                </a:lnTo>
                <a:lnTo>
                  <a:pt x="35350" y="35570"/>
                </a:lnTo>
                <a:lnTo>
                  <a:pt x="70866" y="35570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5" name="object 1265"/>
          <p:cNvSpPr/>
          <p:nvPr/>
        </p:nvSpPr>
        <p:spPr>
          <a:xfrm>
            <a:off x="2518239" y="401935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871" y="71798"/>
                </a:lnTo>
                <a:lnTo>
                  <a:pt x="71871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6" name="object 1266"/>
          <p:cNvSpPr/>
          <p:nvPr/>
        </p:nvSpPr>
        <p:spPr>
          <a:xfrm>
            <a:off x="2518239" y="401935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515" y="35442"/>
                </a:moveTo>
                <a:lnTo>
                  <a:pt x="0" y="35442"/>
                </a:lnTo>
                <a:lnTo>
                  <a:pt x="0" y="71798"/>
                </a:lnTo>
                <a:lnTo>
                  <a:pt x="35515" y="71798"/>
                </a:lnTo>
                <a:lnTo>
                  <a:pt x="35515" y="35442"/>
                </a:lnTo>
                <a:close/>
              </a:path>
              <a:path w="72389" h="72389">
                <a:moveTo>
                  <a:pt x="71871" y="0"/>
                </a:moveTo>
                <a:lnTo>
                  <a:pt x="35515" y="0"/>
                </a:lnTo>
                <a:lnTo>
                  <a:pt x="35515" y="35442"/>
                </a:lnTo>
                <a:lnTo>
                  <a:pt x="71871" y="35442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7" name="object 1267"/>
          <p:cNvSpPr/>
          <p:nvPr/>
        </p:nvSpPr>
        <p:spPr>
          <a:xfrm>
            <a:off x="2590111" y="401935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8" name="object 1268"/>
          <p:cNvSpPr/>
          <p:nvPr/>
        </p:nvSpPr>
        <p:spPr>
          <a:xfrm>
            <a:off x="2590111" y="401935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423" y="35442"/>
                </a:moveTo>
                <a:lnTo>
                  <a:pt x="0" y="35442"/>
                </a:lnTo>
                <a:lnTo>
                  <a:pt x="0" y="71798"/>
                </a:lnTo>
                <a:lnTo>
                  <a:pt x="35423" y="71798"/>
                </a:lnTo>
                <a:lnTo>
                  <a:pt x="35423" y="35442"/>
                </a:lnTo>
                <a:close/>
              </a:path>
              <a:path w="71119" h="72389">
                <a:moveTo>
                  <a:pt x="70939" y="0"/>
                </a:moveTo>
                <a:lnTo>
                  <a:pt x="35423" y="0"/>
                </a:lnTo>
                <a:lnTo>
                  <a:pt x="35423" y="35442"/>
                </a:lnTo>
                <a:lnTo>
                  <a:pt x="70939" y="35442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9" name="object 1269"/>
          <p:cNvSpPr/>
          <p:nvPr/>
        </p:nvSpPr>
        <p:spPr>
          <a:xfrm>
            <a:off x="2661050" y="401935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2219" y="71798"/>
                </a:lnTo>
                <a:lnTo>
                  <a:pt x="7221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0" name="object 1270"/>
          <p:cNvSpPr/>
          <p:nvPr/>
        </p:nvSpPr>
        <p:spPr>
          <a:xfrm>
            <a:off x="2661050" y="401935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6649" y="35442"/>
                </a:moveTo>
                <a:lnTo>
                  <a:pt x="0" y="35442"/>
                </a:lnTo>
                <a:lnTo>
                  <a:pt x="0" y="71798"/>
                </a:lnTo>
                <a:lnTo>
                  <a:pt x="36649" y="71798"/>
                </a:lnTo>
                <a:lnTo>
                  <a:pt x="36649" y="35442"/>
                </a:lnTo>
                <a:close/>
              </a:path>
              <a:path w="72389" h="72389">
                <a:moveTo>
                  <a:pt x="72219" y="0"/>
                </a:moveTo>
                <a:lnTo>
                  <a:pt x="36649" y="0"/>
                </a:lnTo>
                <a:lnTo>
                  <a:pt x="36649" y="35442"/>
                </a:lnTo>
                <a:lnTo>
                  <a:pt x="72219" y="35442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1" name="object 1271"/>
          <p:cNvSpPr/>
          <p:nvPr/>
        </p:nvSpPr>
        <p:spPr>
          <a:xfrm>
            <a:off x="2733269" y="401935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798" y="71798"/>
                </a:lnTo>
                <a:lnTo>
                  <a:pt x="71798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2" name="object 1272"/>
          <p:cNvSpPr/>
          <p:nvPr/>
        </p:nvSpPr>
        <p:spPr>
          <a:xfrm>
            <a:off x="2733269" y="401935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368" y="35442"/>
                </a:moveTo>
                <a:lnTo>
                  <a:pt x="0" y="35442"/>
                </a:lnTo>
                <a:lnTo>
                  <a:pt x="0" y="71798"/>
                </a:lnTo>
                <a:lnTo>
                  <a:pt x="35368" y="71798"/>
                </a:lnTo>
                <a:lnTo>
                  <a:pt x="35368" y="35442"/>
                </a:lnTo>
                <a:close/>
              </a:path>
              <a:path w="72389" h="72389">
                <a:moveTo>
                  <a:pt x="71798" y="0"/>
                </a:moveTo>
                <a:lnTo>
                  <a:pt x="35368" y="0"/>
                </a:lnTo>
                <a:lnTo>
                  <a:pt x="35368" y="35442"/>
                </a:lnTo>
                <a:lnTo>
                  <a:pt x="71798" y="35442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3" name="object 1273"/>
          <p:cNvSpPr/>
          <p:nvPr/>
        </p:nvSpPr>
        <p:spPr>
          <a:xfrm>
            <a:off x="2805068" y="401935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98"/>
                </a:moveTo>
                <a:lnTo>
                  <a:pt x="70866" y="71798"/>
                </a:lnTo>
                <a:lnTo>
                  <a:pt x="7086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4" name="object 1274"/>
          <p:cNvSpPr/>
          <p:nvPr/>
        </p:nvSpPr>
        <p:spPr>
          <a:xfrm>
            <a:off x="2805068" y="401935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350" y="35442"/>
                </a:moveTo>
                <a:lnTo>
                  <a:pt x="0" y="35442"/>
                </a:lnTo>
                <a:lnTo>
                  <a:pt x="0" y="71798"/>
                </a:lnTo>
                <a:lnTo>
                  <a:pt x="35350" y="71798"/>
                </a:lnTo>
                <a:lnTo>
                  <a:pt x="35350" y="35442"/>
                </a:lnTo>
                <a:close/>
              </a:path>
              <a:path w="71119" h="72389">
                <a:moveTo>
                  <a:pt x="70866" y="0"/>
                </a:moveTo>
                <a:lnTo>
                  <a:pt x="35350" y="0"/>
                </a:lnTo>
                <a:lnTo>
                  <a:pt x="35350" y="35442"/>
                </a:lnTo>
                <a:lnTo>
                  <a:pt x="70866" y="35442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5" name="object 1275"/>
          <p:cNvSpPr/>
          <p:nvPr/>
        </p:nvSpPr>
        <p:spPr>
          <a:xfrm>
            <a:off x="2518239" y="3947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25"/>
                </a:moveTo>
                <a:lnTo>
                  <a:pt x="71871" y="71725"/>
                </a:lnTo>
                <a:lnTo>
                  <a:pt x="71871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6" name="object 1276"/>
          <p:cNvSpPr/>
          <p:nvPr/>
        </p:nvSpPr>
        <p:spPr>
          <a:xfrm>
            <a:off x="2518239" y="3947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5515" y="36374"/>
                </a:moveTo>
                <a:lnTo>
                  <a:pt x="0" y="36374"/>
                </a:lnTo>
                <a:lnTo>
                  <a:pt x="0" y="71725"/>
                </a:lnTo>
                <a:lnTo>
                  <a:pt x="35515" y="71725"/>
                </a:lnTo>
                <a:lnTo>
                  <a:pt x="35515" y="36374"/>
                </a:lnTo>
                <a:close/>
              </a:path>
              <a:path w="72389" h="71754">
                <a:moveTo>
                  <a:pt x="71871" y="0"/>
                </a:moveTo>
                <a:lnTo>
                  <a:pt x="35515" y="0"/>
                </a:lnTo>
                <a:lnTo>
                  <a:pt x="35515" y="36374"/>
                </a:lnTo>
                <a:lnTo>
                  <a:pt x="71871" y="36374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7" name="object 1277"/>
          <p:cNvSpPr/>
          <p:nvPr/>
        </p:nvSpPr>
        <p:spPr>
          <a:xfrm>
            <a:off x="2590111" y="3947629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725"/>
                </a:moveTo>
                <a:lnTo>
                  <a:pt x="70939" y="71725"/>
                </a:lnTo>
                <a:lnTo>
                  <a:pt x="70939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8" name="object 1278"/>
          <p:cNvSpPr/>
          <p:nvPr/>
        </p:nvSpPr>
        <p:spPr>
          <a:xfrm>
            <a:off x="2590111" y="3947629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35423" y="36374"/>
                </a:moveTo>
                <a:lnTo>
                  <a:pt x="0" y="36374"/>
                </a:lnTo>
                <a:lnTo>
                  <a:pt x="0" y="71725"/>
                </a:lnTo>
                <a:lnTo>
                  <a:pt x="35423" y="71725"/>
                </a:lnTo>
                <a:lnTo>
                  <a:pt x="35423" y="36374"/>
                </a:lnTo>
                <a:close/>
              </a:path>
              <a:path w="71119" h="71754">
                <a:moveTo>
                  <a:pt x="70939" y="0"/>
                </a:moveTo>
                <a:lnTo>
                  <a:pt x="35423" y="0"/>
                </a:lnTo>
                <a:lnTo>
                  <a:pt x="35423" y="36374"/>
                </a:lnTo>
                <a:lnTo>
                  <a:pt x="70939" y="36374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9" name="object 1279"/>
          <p:cNvSpPr/>
          <p:nvPr/>
        </p:nvSpPr>
        <p:spPr>
          <a:xfrm>
            <a:off x="2661050" y="3947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25"/>
                </a:moveTo>
                <a:lnTo>
                  <a:pt x="72219" y="71725"/>
                </a:lnTo>
                <a:lnTo>
                  <a:pt x="72219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0" name="object 1280"/>
          <p:cNvSpPr/>
          <p:nvPr/>
        </p:nvSpPr>
        <p:spPr>
          <a:xfrm>
            <a:off x="2661050" y="3947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6649" y="36374"/>
                </a:moveTo>
                <a:lnTo>
                  <a:pt x="0" y="36374"/>
                </a:lnTo>
                <a:lnTo>
                  <a:pt x="0" y="71725"/>
                </a:lnTo>
                <a:lnTo>
                  <a:pt x="36649" y="71725"/>
                </a:lnTo>
                <a:lnTo>
                  <a:pt x="36649" y="36374"/>
                </a:lnTo>
                <a:close/>
              </a:path>
              <a:path w="72389" h="71754">
                <a:moveTo>
                  <a:pt x="72219" y="0"/>
                </a:moveTo>
                <a:lnTo>
                  <a:pt x="36649" y="0"/>
                </a:lnTo>
                <a:lnTo>
                  <a:pt x="36649" y="36374"/>
                </a:lnTo>
                <a:lnTo>
                  <a:pt x="72219" y="36374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1" name="object 1281"/>
          <p:cNvSpPr/>
          <p:nvPr/>
        </p:nvSpPr>
        <p:spPr>
          <a:xfrm>
            <a:off x="2733269" y="3947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25"/>
                </a:moveTo>
                <a:lnTo>
                  <a:pt x="71798" y="71725"/>
                </a:lnTo>
                <a:lnTo>
                  <a:pt x="71798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2" name="object 1282"/>
          <p:cNvSpPr/>
          <p:nvPr/>
        </p:nvSpPr>
        <p:spPr>
          <a:xfrm>
            <a:off x="2733269" y="394762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5368" y="36374"/>
                </a:moveTo>
                <a:lnTo>
                  <a:pt x="0" y="36374"/>
                </a:lnTo>
                <a:lnTo>
                  <a:pt x="0" y="71725"/>
                </a:lnTo>
                <a:lnTo>
                  <a:pt x="35368" y="71725"/>
                </a:lnTo>
                <a:lnTo>
                  <a:pt x="35368" y="36374"/>
                </a:lnTo>
                <a:close/>
              </a:path>
              <a:path w="72389" h="71754">
                <a:moveTo>
                  <a:pt x="71798" y="0"/>
                </a:moveTo>
                <a:lnTo>
                  <a:pt x="35368" y="0"/>
                </a:lnTo>
                <a:lnTo>
                  <a:pt x="35368" y="36374"/>
                </a:lnTo>
                <a:lnTo>
                  <a:pt x="71798" y="36374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3" name="object 1283"/>
          <p:cNvSpPr/>
          <p:nvPr/>
        </p:nvSpPr>
        <p:spPr>
          <a:xfrm>
            <a:off x="2805068" y="3947629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725"/>
                </a:moveTo>
                <a:lnTo>
                  <a:pt x="70866" y="71725"/>
                </a:lnTo>
                <a:lnTo>
                  <a:pt x="70866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4" name="object 1284"/>
          <p:cNvSpPr/>
          <p:nvPr/>
        </p:nvSpPr>
        <p:spPr>
          <a:xfrm>
            <a:off x="2805068" y="3947629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35350" y="36374"/>
                </a:moveTo>
                <a:lnTo>
                  <a:pt x="0" y="36374"/>
                </a:lnTo>
                <a:lnTo>
                  <a:pt x="0" y="71725"/>
                </a:lnTo>
                <a:lnTo>
                  <a:pt x="35350" y="71725"/>
                </a:lnTo>
                <a:lnTo>
                  <a:pt x="35350" y="36374"/>
                </a:lnTo>
                <a:close/>
              </a:path>
              <a:path w="71119" h="71754">
                <a:moveTo>
                  <a:pt x="70866" y="0"/>
                </a:moveTo>
                <a:lnTo>
                  <a:pt x="35350" y="0"/>
                </a:lnTo>
                <a:lnTo>
                  <a:pt x="35350" y="36374"/>
                </a:lnTo>
                <a:lnTo>
                  <a:pt x="70866" y="36374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5" name="object 1285"/>
          <p:cNvSpPr/>
          <p:nvPr/>
        </p:nvSpPr>
        <p:spPr>
          <a:xfrm>
            <a:off x="2518239" y="387669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871" y="70939"/>
                </a:lnTo>
                <a:lnTo>
                  <a:pt x="71871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6" name="object 1286"/>
          <p:cNvSpPr/>
          <p:nvPr/>
        </p:nvSpPr>
        <p:spPr>
          <a:xfrm>
            <a:off x="2518239" y="387669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35515" y="35368"/>
                </a:moveTo>
                <a:lnTo>
                  <a:pt x="0" y="35368"/>
                </a:lnTo>
                <a:lnTo>
                  <a:pt x="0" y="70939"/>
                </a:lnTo>
                <a:lnTo>
                  <a:pt x="35515" y="70939"/>
                </a:lnTo>
                <a:lnTo>
                  <a:pt x="35515" y="35368"/>
                </a:lnTo>
                <a:close/>
              </a:path>
              <a:path w="72389" h="71120">
                <a:moveTo>
                  <a:pt x="71871" y="0"/>
                </a:moveTo>
                <a:lnTo>
                  <a:pt x="35515" y="0"/>
                </a:lnTo>
                <a:lnTo>
                  <a:pt x="35515" y="35368"/>
                </a:lnTo>
                <a:lnTo>
                  <a:pt x="71871" y="35368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7" name="object 1287"/>
          <p:cNvSpPr/>
          <p:nvPr/>
        </p:nvSpPr>
        <p:spPr>
          <a:xfrm>
            <a:off x="2590111" y="3876690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8" name="object 1288"/>
          <p:cNvSpPr/>
          <p:nvPr/>
        </p:nvSpPr>
        <p:spPr>
          <a:xfrm>
            <a:off x="2590111" y="3876690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35423" y="35368"/>
                </a:moveTo>
                <a:lnTo>
                  <a:pt x="0" y="35368"/>
                </a:lnTo>
                <a:lnTo>
                  <a:pt x="0" y="70939"/>
                </a:lnTo>
                <a:lnTo>
                  <a:pt x="35423" y="70939"/>
                </a:lnTo>
                <a:lnTo>
                  <a:pt x="35423" y="35368"/>
                </a:lnTo>
                <a:close/>
              </a:path>
              <a:path w="71119" h="71120">
                <a:moveTo>
                  <a:pt x="70939" y="0"/>
                </a:moveTo>
                <a:lnTo>
                  <a:pt x="35423" y="0"/>
                </a:lnTo>
                <a:lnTo>
                  <a:pt x="35423" y="35368"/>
                </a:lnTo>
                <a:lnTo>
                  <a:pt x="70939" y="35368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9" name="object 1289"/>
          <p:cNvSpPr/>
          <p:nvPr/>
        </p:nvSpPr>
        <p:spPr>
          <a:xfrm>
            <a:off x="2661050" y="387669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2219" y="70939"/>
                </a:lnTo>
                <a:lnTo>
                  <a:pt x="7221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0" name="object 1290"/>
          <p:cNvSpPr/>
          <p:nvPr/>
        </p:nvSpPr>
        <p:spPr>
          <a:xfrm>
            <a:off x="2661050" y="387669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36649" y="35368"/>
                </a:moveTo>
                <a:lnTo>
                  <a:pt x="0" y="35368"/>
                </a:lnTo>
                <a:lnTo>
                  <a:pt x="0" y="70939"/>
                </a:lnTo>
                <a:lnTo>
                  <a:pt x="36649" y="70939"/>
                </a:lnTo>
                <a:lnTo>
                  <a:pt x="36649" y="35368"/>
                </a:lnTo>
                <a:close/>
              </a:path>
              <a:path w="72389" h="71120">
                <a:moveTo>
                  <a:pt x="72219" y="0"/>
                </a:moveTo>
                <a:lnTo>
                  <a:pt x="36649" y="0"/>
                </a:lnTo>
                <a:lnTo>
                  <a:pt x="36649" y="35368"/>
                </a:lnTo>
                <a:lnTo>
                  <a:pt x="72219" y="35368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1" name="object 1291"/>
          <p:cNvSpPr/>
          <p:nvPr/>
        </p:nvSpPr>
        <p:spPr>
          <a:xfrm>
            <a:off x="2733269" y="387669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2" name="object 1292"/>
          <p:cNvSpPr/>
          <p:nvPr/>
        </p:nvSpPr>
        <p:spPr>
          <a:xfrm>
            <a:off x="2733269" y="387669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35368" y="35368"/>
                </a:moveTo>
                <a:lnTo>
                  <a:pt x="0" y="35368"/>
                </a:lnTo>
                <a:lnTo>
                  <a:pt x="0" y="70939"/>
                </a:lnTo>
                <a:lnTo>
                  <a:pt x="35368" y="70939"/>
                </a:lnTo>
                <a:lnTo>
                  <a:pt x="35368" y="35368"/>
                </a:lnTo>
                <a:close/>
              </a:path>
              <a:path w="72389" h="71120">
                <a:moveTo>
                  <a:pt x="71798" y="0"/>
                </a:moveTo>
                <a:lnTo>
                  <a:pt x="35368" y="0"/>
                </a:lnTo>
                <a:lnTo>
                  <a:pt x="35368" y="35368"/>
                </a:lnTo>
                <a:lnTo>
                  <a:pt x="71798" y="35368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3" name="object 1293"/>
          <p:cNvSpPr/>
          <p:nvPr/>
        </p:nvSpPr>
        <p:spPr>
          <a:xfrm>
            <a:off x="2805068" y="3876690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866" y="70939"/>
                </a:lnTo>
                <a:lnTo>
                  <a:pt x="70866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4" name="object 1294"/>
          <p:cNvSpPr/>
          <p:nvPr/>
        </p:nvSpPr>
        <p:spPr>
          <a:xfrm>
            <a:off x="2805068" y="3876690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35350" y="35368"/>
                </a:moveTo>
                <a:lnTo>
                  <a:pt x="0" y="35368"/>
                </a:lnTo>
                <a:lnTo>
                  <a:pt x="0" y="70939"/>
                </a:lnTo>
                <a:lnTo>
                  <a:pt x="35350" y="70939"/>
                </a:lnTo>
                <a:lnTo>
                  <a:pt x="35350" y="35368"/>
                </a:lnTo>
                <a:close/>
              </a:path>
              <a:path w="71119" h="71120">
                <a:moveTo>
                  <a:pt x="70866" y="0"/>
                </a:moveTo>
                <a:lnTo>
                  <a:pt x="35350" y="0"/>
                </a:lnTo>
                <a:lnTo>
                  <a:pt x="35350" y="35368"/>
                </a:lnTo>
                <a:lnTo>
                  <a:pt x="70866" y="35368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5" name="object 1295"/>
          <p:cNvSpPr/>
          <p:nvPr/>
        </p:nvSpPr>
        <p:spPr>
          <a:xfrm>
            <a:off x="2518239" y="38047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871" y="71926"/>
                </a:lnTo>
                <a:lnTo>
                  <a:pt x="71871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6" name="object 1296"/>
          <p:cNvSpPr/>
          <p:nvPr/>
        </p:nvSpPr>
        <p:spPr>
          <a:xfrm>
            <a:off x="2518239" y="38047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515" y="36429"/>
                </a:moveTo>
                <a:lnTo>
                  <a:pt x="0" y="36429"/>
                </a:lnTo>
                <a:lnTo>
                  <a:pt x="0" y="71926"/>
                </a:lnTo>
                <a:lnTo>
                  <a:pt x="35515" y="71926"/>
                </a:lnTo>
                <a:lnTo>
                  <a:pt x="35515" y="36429"/>
                </a:lnTo>
                <a:close/>
              </a:path>
              <a:path w="72389" h="72389">
                <a:moveTo>
                  <a:pt x="71871" y="0"/>
                </a:moveTo>
                <a:lnTo>
                  <a:pt x="35515" y="0"/>
                </a:lnTo>
                <a:lnTo>
                  <a:pt x="35515" y="36429"/>
                </a:lnTo>
                <a:lnTo>
                  <a:pt x="71871" y="36429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7" name="object 1297"/>
          <p:cNvSpPr/>
          <p:nvPr/>
        </p:nvSpPr>
        <p:spPr>
          <a:xfrm>
            <a:off x="2590111" y="380476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926"/>
                </a:moveTo>
                <a:lnTo>
                  <a:pt x="70939" y="71926"/>
                </a:lnTo>
                <a:lnTo>
                  <a:pt x="70939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8" name="object 1298"/>
          <p:cNvSpPr/>
          <p:nvPr/>
        </p:nvSpPr>
        <p:spPr>
          <a:xfrm>
            <a:off x="2590111" y="380476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423" y="36429"/>
                </a:moveTo>
                <a:lnTo>
                  <a:pt x="0" y="36429"/>
                </a:lnTo>
                <a:lnTo>
                  <a:pt x="0" y="71926"/>
                </a:lnTo>
                <a:lnTo>
                  <a:pt x="35423" y="71926"/>
                </a:lnTo>
                <a:lnTo>
                  <a:pt x="35423" y="36429"/>
                </a:lnTo>
                <a:close/>
              </a:path>
              <a:path w="71119" h="72389">
                <a:moveTo>
                  <a:pt x="70939" y="0"/>
                </a:moveTo>
                <a:lnTo>
                  <a:pt x="35423" y="0"/>
                </a:lnTo>
                <a:lnTo>
                  <a:pt x="35423" y="36429"/>
                </a:lnTo>
                <a:lnTo>
                  <a:pt x="70939" y="36429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9" name="object 1299"/>
          <p:cNvSpPr/>
          <p:nvPr/>
        </p:nvSpPr>
        <p:spPr>
          <a:xfrm>
            <a:off x="2661050" y="38047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2219" y="71926"/>
                </a:lnTo>
                <a:lnTo>
                  <a:pt x="72219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0" name="object 1300"/>
          <p:cNvSpPr/>
          <p:nvPr/>
        </p:nvSpPr>
        <p:spPr>
          <a:xfrm>
            <a:off x="2661050" y="38047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6649" y="36429"/>
                </a:moveTo>
                <a:lnTo>
                  <a:pt x="0" y="36429"/>
                </a:lnTo>
                <a:lnTo>
                  <a:pt x="0" y="71926"/>
                </a:lnTo>
                <a:lnTo>
                  <a:pt x="36649" y="71926"/>
                </a:lnTo>
                <a:lnTo>
                  <a:pt x="36649" y="36429"/>
                </a:lnTo>
                <a:close/>
              </a:path>
              <a:path w="72389" h="72389">
                <a:moveTo>
                  <a:pt x="72219" y="0"/>
                </a:moveTo>
                <a:lnTo>
                  <a:pt x="36649" y="0"/>
                </a:lnTo>
                <a:lnTo>
                  <a:pt x="36649" y="36429"/>
                </a:lnTo>
                <a:lnTo>
                  <a:pt x="72219" y="36429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1" name="object 1301"/>
          <p:cNvSpPr/>
          <p:nvPr/>
        </p:nvSpPr>
        <p:spPr>
          <a:xfrm>
            <a:off x="2733269" y="38047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798" y="71926"/>
                </a:lnTo>
                <a:lnTo>
                  <a:pt x="71798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2" name="object 1302"/>
          <p:cNvSpPr/>
          <p:nvPr/>
        </p:nvSpPr>
        <p:spPr>
          <a:xfrm>
            <a:off x="2733269" y="38047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368" y="36429"/>
                </a:moveTo>
                <a:lnTo>
                  <a:pt x="0" y="36429"/>
                </a:lnTo>
                <a:lnTo>
                  <a:pt x="0" y="71926"/>
                </a:lnTo>
                <a:lnTo>
                  <a:pt x="35368" y="71926"/>
                </a:lnTo>
                <a:lnTo>
                  <a:pt x="35368" y="36429"/>
                </a:lnTo>
                <a:close/>
              </a:path>
              <a:path w="72389" h="72389">
                <a:moveTo>
                  <a:pt x="71798" y="0"/>
                </a:moveTo>
                <a:lnTo>
                  <a:pt x="35368" y="0"/>
                </a:lnTo>
                <a:lnTo>
                  <a:pt x="35368" y="36429"/>
                </a:lnTo>
                <a:lnTo>
                  <a:pt x="71798" y="36429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3" name="object 1303"/>
          <p:cNvSpPr/>
          <p:nvPr/>
        </p:nvSpPr>
        <p:spPr>
          <a:xfrm>
            <a:off x="2805068" y="380476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926"/>
                </a:moveTo>
                <a:lnTo>
                  <a:pt x="70866" y="71926"/>
                </a:lnTo>
                <a:lnTo>
                  <a:pt x="70866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4" name="object 1304"/>
          <p:cNvSpPr/>
          <p:nvPr/>
        </p:nvSpPr>
        <p:spPr>
          <a:xfrm>
            <a:off x="2805068" y="380476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350" y="36429"/>
                </a:moveTo>
                <a:lnTo>
                  <a:pt x="0" y="36429"/>
                </a:lnTo>
                <a:lnTo>
                  <a:pt x="0" y="71926"/>
                </a:lnTo>
                <a:lnTo>
                  <a:pt x="35350" y="71926"/>
                </a:lnTo>
                <a:lnTo>
                  <a:pt x="35350" y="36429"/>
                </a:lnTo>
                <a:close/>
              </a:path>
              <a:path w="71119" h="72389">
                <a:moveTo>
                  <a:pt x="70866" y="0"/>
                </a:moveTo>
                <a:lnTo>
                  <a:pt x="35350" y="0"/>
                </a:lnTo>
                <a:lnTo>
                  <a:pt x="35350" y="36429"/>
                </a:lnTo>
                <a:lnTo>
                  <a:pt x="70866" y="36429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5" name="object 1305"/>
          <p:cNvSpPr/>
          <p:nvPr/>
        </p:nvSpPr>
        <p:spPr>
          <a:xfrm>
            <a:off x="2518239" y="3733604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158"/>
                </a:moveTo>
                <a:lnTo>
                  <a:pt x="71871" y="71158"/>
                </a:lnTo>
                <a:lnTo>
                  <a:pt x="71871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6" name="object 1306"/>
          <p:cNvSpPr/>
          <p:nvPr/>
        </p:nvSpPr>
        <p:spPr>
          <a:xfrm>
            <a:off x="2518239" y="3733604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5515" y="35368"/>
                </a:moveTo>
                <a:lnTo>
                  <a:pt x="0" y="35368"/>
                </a:lnTo>
                <a:lnTo>
                  <a:pt x="0" y="71158"/>
                </a:lnTo>
                <a:lnTo>
                  <a:pt x="35515" y="71158"/>
                </a:lnTo>
                <a:lnTo>
                  <a:pt x="35515" y="35368"/>
                </a:lnTo>
                <a:close/>
              </a:path>
              <a:path w="72389" h="71754">
                <a:moveTo>
                  <a:pt x="71871" y="0"/>
                </a:moveTo>
                <a:lnTo>
                  <a:pt x="35515" y="0"/>
                </a:lnTo>
                <a:lnTo>
                  <a:pt x="35515" y="35368"/>
                </a:lnTo>
                <a:lnTo>
                  <a:pt x="71871" y="35368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7" name="object 1307"/>
          <p:cNvSpPr/>
          <p:nvPr/>
        </p:nvSpPr>
        <p:spPr>
          <a:xfrm>
            <a:off x="2590111" y="3733604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158"/>
                </a:moveTo>
                <a:lnTo>
                  <a:pt x="70939" y="71158"/>
                </a:lnTo>
                <a:lnTo>
                  <a:pt x="70939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8" name="object 1308"/>
          <p:cNvSpPr/>
          <p:nvPr/>
        </p:nvSpPr>
        <p:spPr>
          <a:xfrm>
            <a:off x="2590111" y="3733604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35423" y="35368"/>
                </a:moveTo>
                <a:lnTo>
                  <a:pt x="0" y="35368"/>
                </a:lnTo>
                <a:lnTo>
                  <a:pt x="0" y="71158"/>
                </a:lnTo>
                <a:lnTo>
                  <a:pt x="35423" y="71158"/>
                </a:lnTo>
                <a:lnTo>
                  <a:pt x="35423" y="35368"/>
                </a:lnTo>
                <a:close/>
              </a:path>
              <a:path w="71119" h="71754">
                <a:moveTo>
                  <a:pt x="70939" y="0"/>
                </a:moveTo>
                <a:lnTo>
                  <a:pt x="35423" y="0"/>
                </a:lnTo>
                <a:lnTo>
                  <a:pt x="35423" y="35368"/>
                </a:lnTo>
                <a:lnTo>
                  <a:pt x="70939" y="35368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9" name="object 1309"/>
          <p:cNvSpPr/>
          <p:nvPr/>
        </p:nvSpPr>
        <p:spPr>
          <a:xfrm>
            <a:off x="2661050" y="3733604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158"/>
                </a:moveTo>
                <a:lnTo>
                  <a:pt x="72219" y="71158"/>
                </a:lnTo>
                <a:lnTo>
                  <a:pt x="72219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0" name="object 1310"/>
          <p:cNvSpPr/>
          <p:nvPr/>
        </p:nvSpPr>
        <p:spPr>
          <a:xfrm>
            <a:off x="2661050" y="3733604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6649" y="35368"/>
                </a:moveTo>
                <a:lnTo>
                  <a:pt x="0" y="35368"/>
                </a:lnTo>
                <a:lnTo>
                  <a:pt x="0" y="71158"/>
                </a:lnTo>
                <a:lnTo>
                  <a:pt x="36649" y="71158"/>
                </a:lnTo>
                <a:lnTo>
                  <a:pt x="36649" y="35368"/>
                </a:lnTo>
                <a:close/>
              </a:path>
              <a:path w="72389" h="71754">
                <a:moveTo>
                  <a:pt x="72219" y="0"/>
                </a:moveTo>
                <a:lnTo>
                  <a:pt x="36649" y="0"/>
                </a:lnTo>
                <a:lnTo>
                  <a:pt x="36649" y="35368"/>
                </a:lnTo>
                <a:lnTo>
                  <a:pt x="72219" y="35368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1" name="object 1311"/>
          <p:cNvSpPr/>
          <p:nvPr/>
        </p:nvSpPr>
        <p:spPr>
          <a:xfrm>
            <a:off x="2733269" y="3733604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158"/>
                </a:moveTo>
                <a:lnTo>
                  <a:pt x="71798" y="71158"/>
                </a:lnTo>
                <a:lnTo>
                  <a:pt x="71798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2" name="object 1312"/>
          <p:cNvSpPr/>
          <p:nvPr/>
        </p:nvSpPr>
        <p:spPr>
          <a:xfrm>
            <a:off x="2733269" y="3733604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35368" y="35368"/>
                </a:moveTo>
                <a:lnTo>
                  <a:pt x="0" y="35368"/>
                </a:lnTo>
                <a:lnTo>
                  <a:pt x="0" y="71158"/>
                </a:lnTo>
                <a:lnTo>
                  <a:pt x="35368" y="71158"/>
                </a:lnTo>
                <a:lnTo>
                  <a:pt x="35368" y="35368"/>
                </a:lnTo>
                <a:close/>
              </a:path>
              <a:path w="72389" h="71754">
                <a:moveTo>
                  <a:pt x="71798" y="0"/>
                </a:moveTo>
                <a:lnTo>
                  <a:pt x="35368" y="0"/>
                </a:lnTo>
                <a:lnTo>
                  <a:pt x="35368" y="35368"/>
                </a:lnTo>
                <a:lnTo>
                  <a:pt x="71798" y="35368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3" name="object 1313"/>
          <p:cNvSpPr/>
          <p:nvPr/>
        </p:nvSpPr>
        <p:spPr>
          <a:xfrm>
            <a:off x="2805068" y="3733604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158"/>
                </a:moveTo>
                <a:lnTo>
                  <a:pt x="70866" y="71158"/>
                </a:lnTo>
                <a:lnTo>
                  <a:pt x="70866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4" name="object 1314"/>
          <p:cNvSpPr/>
          <p:nvPr/>
        </p:nvSpPr>
        <p:spPr>
          <a:xfrm>
            <a:off x="2805068" y="3733604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35350" y="35368"/>
                </a:moveTo>
                <a:lnTo>
                  <a:pt x="0" y="35368"/>
                </a:lnTo>
                <a:lnTo>
                  <a:pt x="0" y="71158"/>
                </a:lnTo>
                <a:lnTo>
                  <a:pt x="35350" y="71158"/>
                </a:lnTo>
                <a:lnTo>
                  <a:pt x="35350" y="35368"/>
                </a:lnTo>
                <a:close/>
              </a:path>
              <a:path w="71119" h="71754">
                <a:moveTo>
                  <a:pt x="70866" y="0"/>
                </a:moveTo>
                <a:lnTo>
                  <a:pt x="35350" y="0"/>
                </a:lnTo>
                <a:lnTo>
                  <a:pt x="35350" y="35368"/>
                </a:lnTo>
                <a:lnTo>
                  <a:pt x="70866" y="35368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5" name="object 1315"/>
          <p:cNvSpPr/>
          <p:nvPr/>
        </p:nvSpPr>
        <p:spPr>
          <a:xfrm>
            <a:off x="2518239" y="366167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871" y="71926"/>
                </a:lnTo>
                <a:lnTo>
                  <a:pt x="71871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6" name="object 1316"/>
          <p:cNvSpPr/>
          <p:nvPr/>
        </p:nvSpPr>
        <p:spPr>
          <a:xfrm>
            <a:off x="2518239" y="366167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515" y="35497"/>
                </a:moveTo>
                <a:lnTo>
                  <a:pt x="0" y="35497"/>
                </a:lnTo>
                <a:lnTo>
                  <a:pt x="0" y="71926"/>
                </a:lnTo>
                <a:lnTo>
                  <a:pt x="35515" y="71926"/>
                </a:lnTo>
                <a:lnTo>
                  <a:pt x="35515" y="35497"/>
                </a:lnTo>
                <a:close/>
              </a:path>
              <a:path w="72389" h="72389">
                <a:moveTo>
                  <a:pt x="71871" y="0"/>
                </a:moveTo>
                <a:lnTo>
                  <a:pt x="35515" y="0"/>
                </a:lnTo>
                <a:lnTo>
                  <a:pt x="35515" y="35497"/>
                </a:lnTo>
                <a:lnTo>
                  <a:pt x="71871" y="35497"/>
                </a:lnTo>
                <a:lnTo>
                  <a:pt x="71871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7" name="object 1317"/>
          <p:cNvSpPr/>
          <p:nvPr/>
        </p:nvSpPr>
        <p:spPr>
          <a:xfrm>
            <a:off x="2590111" y="3661678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926"/>
                </a:moveTo>
                <a:lnTo>
                  <a:pt x="70939" y="71926"/>
                </a:lnTo>
                <a:lnTo>
                  <a:pt x="70939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8" name="object 1318"/>
          <p:cNvSpPr/>
          <p:nvPr/>
        </p:nvSpPr>
        <p:spPr>
          <a:xfrm>
            <a:off x="2590111" y="3661678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423" y="35497"/>
                </a:moveTo>
                <a:lnTo>
                  <a:pt x="0" y="35497"/>
                </a:lnTo>
                <a:lnTo>
                  <a:pt x="0" y="71926"/>
                </a:lnTo>
                <a:lnTo>
                  <a:pt x="35423" y="71926"/>
                </a:lnTo>
                <a:lnTo>
                  <a:pt x="35423" y="35497"/>
                </a:lnTo>
                <a:close/>
              </a:path>
              <a:path w="71119" h="72389">
                <a:moveTo>
                  <a:pt x="70939" y="0"/>
                </a:moveTo>
                <a:lnTo>
                  <a:pt x="35423" y="0"/>
                </a:lnTo>
                <a:lnTo>
                  <a:pt x="35423" y="35497"/>
                </a:lnTo>
                <a:lnTo>
                  <a:pt x="70939" y="35497"/>
                </a:lnTo>
                <a:lnTo>
                  <a:pt x="7093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9" name="object 1319"/>
          <p:cNvSpPr/>
          <p:nvPr/>
        </p:nvSpPr>
        <p:spPr>
          <a:xfrm>
            <a:off x="2661050" y="366167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2219" y="71926"/>
                </a:lnTo>
                <a:lnTo>
                  <a:pt x="72219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0" name="object 1320"/>
          <p:cNvSpPr/>
          <p:nvPr/>
        </p:nvSpPr>
        <p:spPr>
          <a:xfrm>
            <a:off x="2661050" y="366167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6649" y="35497"/>
                </a:moveTo>
                <a:lnTo>
                  <a:pt x="0" y="35497"/>
                </a:lnTo>
                <a:lnTo>
                  <a:pt x="0" y="71926"/>
                </a:lnTo>
                <a:lnTo>
                  <a:pt x="36649" y="71926"/>
                </a:lnTo>
                <a:lnTo>
                  <a:pt x="36649" y="35497"/>
                </a:lnTo>
                <a:close/>
              </a:path>
              <a:path w="72389" h="72389">
                <a:moveTo>
                  <a:pt x="72219" y="0"/>
                </a:moveTo>
                <a:lnTo>
                  <a:pt x="36649" y="0"/>
                </a:lnTo>
                <a:lnTo>
                  <a:pt x="36649" y="35497"/>
                </a:lnTo>
                <a:lnTo>
                  <a:pt x="72219" y="35497"/>
                </a:lnTo>
                <a:lnTo>
                  <a:pt x="72219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1" name="object 1321"/>
          <p:cNvSpPr/>
          <p:nvPr/>
        </p:nvSpPr>
        <p:spPr>
          <a:xfrm>
            <a:off x="2733269" y="366167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798" y="71926"/>
                </a:lnTo>
                <a:lnTo>
                  <a:pt x="71798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2" name="object 1322"/>
          <p:cNvSpPr/>
          <p:nvPr/>
        </p:nvSpPr>
        <p:spPr>
          <a:xfrm>
            <a:off x="2733269" y="3661678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35368" y="35497"/>
                </a:moveTo>
                <a:lnTo>
                  <a:pt x="0" y="35497"/>
                </a:lnTo>
                <a:lnTo>
                  <a:pt x="0" y="71926"/>
                </a:lnTo>
                <a:lnTo>
                  <a:pt x="35368" y="71926"/>
                </a:lnTo>
                <a:lnTo>
                  <a:pt x="35368" y="35497"/>
                </a:lnTo>
                <a:close/>
              </a:path>
              <a:path w="72389" h="72389">
                <a:moveTo>
                  <a:pt x="71798" y="0"/>
                </a:moveTo>
                <a:lnTo>
                  <a:pt x="35368" y="0"/>
                </a:lnTo>
                <a:lnTo>
                  <a:pt x="35368" y="35497"/>
                </a:lnTo>
                <a:lnTo>
                  <a:pt x="71798" y="35497"/>
                </a:lnTo>
                <a:lnTo>
                  <a:pt x="71798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3" name="object 1323"/>
          <p:cNvSpPr/>
          <p:nvPr/>
        </p:nvSpPr>
        <p:spPr>
          <a:xfrm>
            <a:off x="2805068" y="3661678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926"/>
                </a:moveTo>
                <a:lnTo>
                  <a:pt x="70866" y="71926"/>
                </a:lnTo>
                <a:lnTo>
                  <a:pt x="70866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4" name="object 1324"/>
          <p:cNvSpPr/>
          <p:nvPr/>
        </p:nvSpPr>
        <p:spPr>
          <a:xfrm>
            <a:off x="2805068" y="3661678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35350" y="35497"/>
                </a:moveTo>
                <a:lnTo>
                  <a:pt x="0" y="35497"/>
                </a:lnTo>
                <a:lnTo>
                  <a:pt x="0" y="71926"/>
                </a:lnTo>
                <a:lnTo>
                  <a:pt x="35350" y="71926"/>
                </a:lnTo>
                <a:lnTo>
                  <a:pt x="35350" y="35497"/>
                </a:lnTo>
                <a:close/>
              </a:path>
              <a:path w="71119" h="72389">
                <a:moveTo>
                  <a:pt x="70866" y="0"/>
                </a:moveTo>
                <a:lnTo>
                  <a:pt x="35350" y="0"/>
                </a:lnTo>
                <a:lnTo>
                  <a:pt x="35350" y="35497"/>
                </a:lnTo>
                <a:lnTo>
                  <a:pt x="70866" y="35497"/>
                </a:lnTo>
                <a:lnTo>
                  <a:pt x="70866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5" name="object 1325"/>
          <p:cNvSpPr/>
          <p:nvPr/>
        </p:nvSpPr>
        <p:spPr>
          <a:xfrm>
            <a:off x="2518243" y="3661671"/>
            <a:ext cx="358140" cy="993140"/>
          </a:xfrm>
          <a:custGeom>
            <a:avLst/>
            <a:gdLst/>
            <a:ahLst/>
            <a:cxnLst/>
            <a:rect l="l" t="t" r="r" b="b"/>
            <a:pathLst>
              <a:path w="358139" h="993139">
                <a:moveTo>
                  <a:pt x="0" y="992557"/>
                </a:moveTo>
                <a:lnTo>
                  <a:pt x="0" y="0"/>
                </a:lnTo>
                <a:lnTo>
                  <a:pt x="357679" y="0"/>
                </a:lnTo>
                <a:lnTo>
                  <a:pt x="357679" y="992557"/>
                </a:lnTo>
              </a:path>
            </a:pathLst>
          </a:custGeom>
          <a:ln w="26210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6" name="object 1326"/>
          <p:cNvSpPr/>
          <p:nvPr/>
        </p:nvSpPr>
        <p:spPr>
          <a:xfrm>
            <a:off x="2688754" y="3656597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 h="0">
                <a:moveTo>
                  <a:pt x="0" y="0"/>
                </a:moveTo>
                <a:lnTo>
                  <a:pt x="17884" y="0"/>
                </a:lnTo>
              </a:path>
            </a:pathLst>
          </a:custGeom>
          <a:ln w="101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7" name="object 1327"/>
          <p:cNvSpPr/>
          <p:nvPr/>
        </p:nvSpPr>
        <p:spPr>
          <a:xfrm>
            <a:off x="2608043" y="3651522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5" h="0">
                <a:moveTo>
                  <a:pt x="0" y="0"/>
                </a:moveTo>
                <a:lnTo>
                  <a:pt x="178227" y="0"/>
                </a:lnTo>
              </a:path>
            </a:pathLst>
          </a:custGeom>
          <a:ln w="178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8" name="object 1328"/>
          <p:cNvSpPr/>
          <p:nvPr/>
        </p:nvSpPr>
        <p:spPr>
          <a:xfrm>
            <a:off x="3055449" y="4641759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38" y="0"/>
                </a:lnTo>
              </a:path>
            </a:pathLst>
          </a:custGeom>
          <a:ln w="24926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9" name="object 1329"/>
          <p:cNvSpPr/>
          <p:nvPr/>
        </p:nvSpPr>
        <p:spPr>
          <a:xfrm>
            <a:off x="3055449" y="4643147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0" name="object 1330"/>
          <p:cNvSpPr/>
          <p:nvPr/>
        </p:nvSpPr>
        <p:spPr>
          <a:xfrm>
            <a:off x="3126388" y="464175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98" y="0"/>
                </a:lnTo>
              </a:path>
            </a:pathLst>
          </a:custGeom>
          <a:ln w="24926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1" name="object 1331"/>
          <p:cNvSpPr/>
          <p:nvPr/>
        </p:nvSpPr>
        <p:spPr>
          <a:xfrm>
            <a:off x="3126393" y="4643147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2" name="object 1332"/>
          <p:cNvSpPr/>
          <p:nvPr/>
        </p:nvSpPr>
        <p:spPr>
          <a:xfrm>
            <a:off x="3198187" y="464175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46" y="0"/>
                </a:lnTo>
              </a:path>
            </a:pathLst>
          </a:custGeom>
          <a:ln w="24926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3" name="object 1333"/>
          <p:cNvSpPr/>
          <p:nvPr/>
        </p:nvSpPr>
        <p:spPr>
          <a:xfrm>
            <a:off x="3198177" y="4643147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4" name="object 1334"/>
          <p:cNvSpPr/>
          <p:nvPr/>
        </p:nvSpPr>
        <p:spPr>
          <a:xfrm>
            <a:off x="3270333" y="4641759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39" y="0"/>
                </a:lnTo>
              </a:path>
            </a:pathLst>
          </a:custGeom>
          <a:ln w="24926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5" name="object 1335"/>
          <p:cNvSpPr/>
          <p:nvPr/>
        </p:nvSpPr>
        <p:spPr>
          <a:xfrm>
            <a:off x="3270328" y="4643147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6" name="object 1336"/>
          <p:cNvSpPr/>
          <p:nvPr/>
        </p:nvSpPr>
        <p:spPr>
          <a:xfrm>
            <a:off x="3341272" y="464175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98" y="0"/>
                </a:lnTo>
              </a:path>
            </a:pathLst>
          </a:custGeom>
          <a:ln w="24926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7" name="object 1337"/>
          <p:cNvSpPr/>
          <p:nvPr/>
        </p:nvSpPr>
        <p:spPr>
          <a:xfrm>
            <a:off x="3341271" y="4643147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8" name="object 1338"/>
          <p:cNvSpPr/>
          <p:nvPr/>
        </p:nvSpPr>
        <p:spPr>
          <a:xfrm>
            <a:off x="3413106" y="4638985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9" name="object 1339"/>
          <p:cNvSpPr/>
          <p:nvPr/>
        </p:nvSpPr>
        <p:spPr>
          <a:xfrm>
            <a:off x="3055449" y="4558283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1012"/>
                </a:moveTo>
                <a:lnTo>
                  <a:pt x="70939" y="71012"/>
                </a:lnTo>
                <a:lnTo>
                  <a:pt x="70939" y="0"/>
                </a:lnTo>
                <a:lnTo>
                  <a:pt x="0" y="0"/>
                </a:lnTo>
                <a:lnTo>
                  <a:pt x="0" y="7101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0" name="object 1340"/>
          <p:cNvSpPr/>
          <p:nvPr/>
        </p:nvSpPr>
        <p:spPr>
          <a:xfrm>
            <a:off x="3055449" y="4606719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1" name="object 1341"/>
          <p:cNvSpPr/>
          <p:nvPr/>
        </p:nvSpPr>
        <p:spPr>
          <a:xfrm>
            <a:off x="3055449" y="4571353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2" name="object 1342"/>
          <p:cNvSpPr/>
          <p:nvPr/>
        </p:nvSpPr>
        <p:spPr>
          <a:xfrm>
            <a:off x="3126388" y="455828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1012"/>
                </a:moveTo>
                <a:lnTo>
                  <a:pt x="71798" y="71012"/>
                </a:lnTo>
                <a:lnTo>
                  <a:pt x="71798" y="0"/>
                </a:lnTo>
                <a:lnTo>
                  <a:pt x="0" y="0"/>
                </a:lnTo>
                <a:lnTo>
                  <a:pt x="0" y="7101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3" name="object 1343"/>
          <p:cNvSpPr/>
          <p:nvPr/>
        </p:nvSpPr>
        <p:spPr>
          <a:xfrm>
            <a:off x="3126393" y="460671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4" name="object 1344"/>
          <p:cNvSpPr/>
          <p:nvPr/>
        </p:nvSpPr>
        <p:spPr>
          <a:xfrm>
            <a:off x="3126393" y="4571353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5" name="object 1345"/>
          <p:cNvSpPr/>
          <p:nvPr/>
        </p:nvSpPr>
        <p:spPr>
          <a:xfrm>
            <a:off x="3198187" y="455828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1012"/>
                </a:moveTo>
                <a:lnTo>
                  <a:pt x="72146" y="71012"/>
                </a:lnTo>
                <a:lnTo>
                  <a:pt x="72146" y="0"/>
                </a:lnTo>
                <a:lnTo>
                  <a:pt x="0" y="0"/>
                </a:lnTo>
                <a:lnTo>
                  <a:pt x="0" y="7101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6" name="object 1346"/>
          <p:cNvSpPr/>
          <p:nvPr/>
        </p:nvSpPr>
        <p:spPr>
          <a:xfrm>
            <a:off x="3198177" y="460671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7" name="object 1347"/>
          <p:cNvSpPr/>
          <p:nvPr/>
        </p:nvSpPr>
        <p:spPr>
          <a:xfrm>
            <a:off x="3198177" y="4571353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8" name="object 1348"/>
          <p:cNvSpPr/>
          <p:nvPr/>
        </p:nvSpPr>
        <p:spPr>
          <a:xfrm>
            <a:off x="3270333" y="4558283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0" y="71012"/>
                </a:moveTo>
                <a:lnTo>
                  <a:pt x="70939" y="71012"/>
                </a:lnTo>
                <a:lnTo>
                  <a:pt x="70939" y="0"/>
                </a:lnTo>
                <a:lnTo>
                  <a:pt x="0" y="0"/>
                </a:lnTo>
                <a:lnTo>
                  <a:pt x="0" y="7101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9" name="object 1349"/>
          <p:cNvSpPr/>
          <p:nvPr/>
        </p:nvSpPr>
        <p:spPr>
          <a:xfrm>
            <a:off x="3270328" y="4606719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0" name="object 1350"/>
          <p:cNvSpPr/>
          <p:nvPr/>
        </p:nvSpPr>
        <p:spPr>
          <a:xfrm>
            <a:off x="3270328" y="4571353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1" name="object 1351"/>
          <p:cNvSpPr/>
          <p:nvPr/>
        </p:nvSpPr>
        <p:spPr>
          <a:xfrm>
            <a:off x="3341272" y="4558283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1012"/>
                </a:moveTo>
                <a:lnTo>
                  <a:pt x="71798" y="71012"/>
                </a:lnTo>
                <a:lnTo>
                  <a:pt x="71798" y="0"/>
                </a:lnTo>
                <a:lnTo>
                  <a:pt x="0" y="0"/>
                </a:lnTo>
                <a:lnTo>
                  <a:pt x="0" y="7101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2" name="object 1352"/>
          <p:cNvSpPr/>
          <p:nvPr/>
        </p:nvSpPr>
        <p:spPr>
          <a:xfrm>
            <a:off x="3341271" y="460671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3" name="object 1353"/>
          <p:cNvSpPr/>
          <p:nvPr/>
        </p:nvSpPr>
        <p:spPr>
          <a:xfrm>
            <a:off x="3341271" y="4571353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4" name="object 1354"/>
          <p:cNvSpPr/>
          <p:nvPr/>
        </p:nvSpPr>
        <p:spPr>
          <a:xfrm>
            <a:off x="3413106" y="4602557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5" name="object 1355"/>
          <p:cNvSpPr/>
          <p:nvPr/>
        </p:nvSpPr>
        <p:spPr>
          <a:xfrm>
            <a:off x="3413106" y="4567190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6" name="object 1356"/>
          <p:cNvSpPr/>
          <p:nvPr/>
        </p:nvSpPr>
        <p:spPr>
          <a:xfrm>
            <a:off x="3055449" y="4486137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2146"/>
                </a:moveTo>
                <a:lnTo>
                  <a:pt x="70939" y="72146"/>
                </a:lnTo>
                <a:lnTo>
                  <a:pt x="70939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7" name="object 1357"/>
          <p:cNvSpPr/>
          <p:nvPr/>
        </p:nvSpPr>
        <p:spPr>
          <a:xfrm>
            <a:off x="3055449" y="4535858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8" name="object 1358"/>
          <p:cNvSpPr/>
          <p:nvPr/>
        </p:nvSpPr>
        <p:spPr>
          <a:xfrm>
            <a:off x="3055449" y="4499412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9" name="object 1359"/>
          <p:cNvSpPr/>
          <p:nvPr/>
        </p:nvSpPr>
        <p:spPr>
          <a:xfrm>
            <a:off x="3126388" y="4486137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798" y="72146"/>
                </a:lnTo>
                <a:lnTo>
                  <a:pt x="71798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0" name="object 1360"/>
          <p:cNvSpPr/>
          <p:nvPr/>
        </p:nvSpPr>
        <p:spPr>
          <a:xfrm>
            <a:off x="3126393" y="4535858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1" name="object 1361"/>
          <p:cNvSpPr/>
          <p:nvPr/>
        </p:nvSpPr>
        <p:spPr>
          <a:xfrm>
            <a:off x="3126393" y="4499412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2" name="object 1362"/>
          <p:cNvSpPr/>
          <p:nvPr/>
        </p:nvSpPr>
        <p:spPr>
          <a:xfrm>
            <a:off x="3198187" y="4486137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2146" y="72146"/>
                </a:lnTo>
                <a:lnTo>
                  <a:pt x="72146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3" name="object 1363"/>
          <p:cNvSpPr/>
          <p:nvPr/>
        </p:nvSpPr>
        <p:spPr>
          <a:xfrm>
            <a:off x="3198177" y="4535858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4" name="object 1364"/>
          <p:cNvSpPr/>
          <p:nvPr/>
        </p:nvSpPr>
        <p:spPr>
          <a:xfrm>
            <a:off x="3198177" y="4499412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5" name="object 1365"/>
          <p:cNvSpPr/>
          <p:nvPr/>
        </p:nvSpPr>
        <p:spPr>
          <a:xfrm>
            <a:off x="3270333" y="4486137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2146"/>
                </a:moveTo>
                <a:lnTo>
                  <a:pt x="70939" y="72146"/>
                </a:lnTo>
                <a:lnTo>
                  <a:pt x="70939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6" name="object 1366"/>
          <p:cNvSpPr/>
          <p:nvPr/>
        </p:nvSpPr>
        <p:spPr>
          <a:xfrm>
            <a:off x="3270328" y="4535858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7" name="object 1367"/>
          <p:cNvSpPr/>
          <p:nvPr/>
        </p:nvSpPr>
        <p:spPr>
          <a:xfrm>
            <a:off x="3270328" y="4499412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8" name="object 1368"/>
          <p:cNvSpPr/>
          <p:nvPr/>
        </p:nvSpPr>
        <p:spPr>
          <a:xfrm>
            <a:off x="3341272" y="4486137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798" y="72146"/>
                </a:lnTo>
                <a:lnTo>
                  <a:pt x="71798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9" name="object 1369"/>
          <p:cNvSpPr/>
          <p:nvPr/>
        </p:nvSpPr>
        <p:spPr>
          <a:xfrm>
            <a:off x="3341271" y="4535858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0" name="object 1370"/>
          <p:cNvSpPr/>
          <p:nvPr/>
        </p:nvSpPr>
        <p:spPr>
          <a:xfrm>
            <a:off x="3341271" y="4499412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1" name="object 1371"/>
          <p:cNvSpPr/>
          <p:nvPr/>
        </p:nvSpPr>
        <p:spPr>
          <a:xfrm>
            <a:off x="3413106" y="4531695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2" name="object 1372"/>
          <p:cNvSpPr/>
          <p:nvPr/>
        </p:nvSpPr>
        <p:spPr>
          <a:xfrm>
            <a:off x="3413106" y="4495250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3" name="object 1373"/>
          <p:cNvSpPr/>
          <p:nvPr/>
        </p:nvSpPr>
        <p:spPr>
          <a:xfrm>
            <a:off x="3055449" y="441433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4" name="object 1374"/>
          <p:cNvSpPr/>
          <p:nvPr/>
        </p:nvSpPr>
        <p:spPr>
          <a:xfrm>
            <a:off x="3055449" y="4464063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5" name="object 1375"/>
          <p:cNvSpPr/>
          <p:nvPr/>
        </p:nvSpPr>
        <p:spPr>
          <a:xfrm>
            <a:off x="3055449" y="4428477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6" name="object 1376"/>
          <p:cNvSpPr/>
          <p:nvPr/>
        </p:nvSpPr>
        <p:spPr>
          <a:xfrm>
            <a:off x="3126388" y="441433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798" y="71798"/>
                </a:lnTo>
                <a:lnTo>
                  <a:pt x="71798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7" name="object 1377"/>
          <p:cNvSpPr/>
          <p:nvPr/>
        </p:nvSpPr>
        <p:spPr>
          <a:xfrm>
            <a:off x="3126393" y="4464063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8" name="object 1378"/>
          <p:cNvSpPr/>
          <p:nvPr/>
        </p:nvSpPr>
        <p:spPr>
          <a:xfrm>
            <a:off x="3126393" y="4428477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9" name="object 1379"/>
          <p:cNvSpPr/>
          <p:nvPr/>
        </p:nvSpPr>
        <p:spPr>
          <a:xfrm>
            <a:off x="3198187" y="441433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2146" y="71798"/>
                </a:lnTo>
                <a:lnTo>
                  <a:pt x="7214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0" name="object 1380"/>
          <p:cNvSpPr/>
          <p:nvPr/>
        </p:nvSpPr>
        <p:spPr>
          <a:xfrm>
            <a:off x="3198177" y="4464063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1" name="object 1381"/>
          <p:cNvSpPr/>
          <p:nvPr/>
        </p:nvSpPr>
        <p:spPr>
          <a:xfrm>
            <a:off x="3198177" y="4428477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2" name="object 1382"/>
          <p:cNvSpPr/>
          <p:nvPr/>
        </p:nvSpPr>
        <p:spPr>
          <a:xfrm>
            <a:off x="3270333" y="441433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3" name="object 1383"/>
          <p:cNvSpPr/>
          <p:nvPr/>
        </p:nvSpPr>
        <p:spPr>
          <a:xfrm>
            <a:off x="3270328" y="4464063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4" name="object 1384"/>
          <p:cNvSpPr/>
          <p:nvPr/>
        </p:nvSpPr>
        <p:spPr>
          <a:xfrm>
            <a:off x="3270328" y="4428477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5" name="object 1385"/>
          <p:cNvSpPr/>
          <p:nvPr/>
        </p:nvSpPr>
        <p:spPr>
          <a:xfrm>
            <a:off x="3341272" y="441433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798" y="71798"/>
                </a:lnTo>
                <a:lnTo>
                  <a:pt x="71798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6" name="object 1386"/>
          <p:cNvSpPr/>
          <p:nvPr/>
        </p:nvSpPr>
        <p:spPr>
          <a:xfrm>
            <a:off x="3341271" y="4464063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7" name="object 1387"/>
          <p:cNvSpPr/>
          <p:nvPr/>
        </p:nvSpPr>
        <p:spPr>
          <a:xfrm>
            <a:off x="3341271" y="4428477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8" name="object 1388"/>
          <p:cNvSpPr/>
          <p:nvPr/>
        </p:nvSpPr>
        <p:spPr>
          <a:xfrm>
            <a:off x="3413106" y="4459901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9" name="object 1389"/>
          <p:cNvSpPr/>
          <p:nvPr/>
        </p:nvSpPr>
        <p:spPr>
          <a:xfrm>
            <a:off x="3413106" y="4424315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0" name="object 1390"/>
          <p:cNvSpPr/>
          <p:nvPr/>
        </p:nvSpPr>
        <p:spPr>
          <a:xfrm>
            <a:off x="3055449" y="4343400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1" name="object 1391"/>
          <p:cNvSpPr/>
          <p:nvPr/>
        </p:nvSpPr>
        <p:spPr>
          <a:xfrm>
            <a:off x="3055449" y="4391904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2" name="object 1392"/>
          <p:cNvSpPr/>
          <p:nvPr/>
        </p:nvSpPr>
        <p:spPr>
          <a:xfrm>
            <a:off x="3055449" y="4356336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3" name="object 1393"/>
          <p:cNvSpPr/>
          <p:nvPr/>
        </p:nvSpPr>
        <p:spPr>
          <a:xfrm>
            <a:off x="3126388" y="434340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4" name="object 1394"/>
          <p:cNvSpPr/>
          <p:nvPr/>
        </p:nvSpPr>
        <p:spPr>
          <a:xfrm>
            <a:off x="3126393" y="439190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5" name="object 1395"/>
          <p:cNvSpPr/>
          <p:nvPr/>
        </p:nvSpPr>
        <p:spPr>
          <a:xfrm>
            <a:off x="3126393" y="4356336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6" name="object 1396"/>
          <p:cNvSpPr/>
          <p:nvPr/>
        </p:nvSpPr>
        <p:spPr>
          <a:xfrm>
            <a:off x="3198187" y="434340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2146" y="70939"/>
                </a:lnTo>
                <a:lnTo>
                  <a:pt x="72146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7" name="object 1397"/>
          <p:cNvSpPr/>
          <p:nvPr/>
        </p:nvSpPr>
        <p:spPr>
          <a:xfrm>
            <a:off x="3198177" y="439190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8" name="object 1398"/>
          <p:cNvSpPr/>
          <p:nvPr/>
        </p:nvSpPr>
        <p:spPr>
          <a:xfrm>
            <a:off x="3198177" y="4356336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9" name="object 1399"/>
          <p:cNvSpPr/>
          <p:nvPr/>
        </p:nvSpPr>
        <p:spPr>
          <a:xfrm>
            <a:off x="3270333" y="4343400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0" name="object 1400"/>
          <p:cNvSpPr/>
          <p:nvPr/>
        </p:nvSpPr>
        <p:spPr>
          <a:xfrm>
            <a:off x="3270328" y="4391904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1" name="object 1401"/>
          <p:cNvSpPr/>
          <p:nvPr/>
        </p:nvSpPr>
        <p:spPr>
          <a:xfrm>
            <a:off x="3270328" y="4356336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2" name="object 1402"/>
          <p:cNvSpPr/>
          <p:nvPr/>
        </p:nvSpPr>
        <p:spPr>
          <a:xfrm>
            <a:off x="3341272" y="4343400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3" name="object 1403"/>
          <p:cNvSpPr/>
          <p:nvPr/>
        </p:nvSpPr>
        <p:spPr>
          <a:xfrm>
            <a:off x="3341271" y="439190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4" name="object 1404"/>
          <p:cNvSpPr/>
          <p:nvPr/>
        </p:nvSpPr>
        <p:spPr>
          <a:xfrm>
            <a:off x="3341271" y="4356336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5" name="object 1405"/>
          <p:cNvSpPr/>
          <p:nvPr/>
        </p:nvSpPr>
        <p:spPr>
          <a:xfrm>
            <a:off x="3413106" y="4387741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6" name="object 1406"/>
          <p:cNvSpPr/>
          <p:nvPr/>
        </p:nvSpPr>
        <p:spPr>
          <a:xfrm>
            <a:off x="3413106" y="4352173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7" name="object 1407"/>
          <p:cNvSpPr/>
          <p:nvPr/>
        </p:nvSpPr>
        <p:spPr>
          <a:xfrm>
            <a:off x="3055449" y="4271674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725"/>
                </a:moveTo>
                <a:lnTo>
                  <a:pt x="70939" y="71725"/>
                </a:lnTo>
                <a:lnTo>
                  <a:pt x="70939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8" name="object 1408"/>
          <p:cNvSpPr/>
          <p:nvPr/>
        </p:nvSpPr>
        <p:spPr>
          <a:xfrm>
            <a:off x="3055449" y="4320969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9" name="object 1409"/>
          <p:cNvSpPr/>
          <p:nvPr/>
        </p:nvSpPr>
        <p:spPr>
          <a:xfrm>
            <a:off x="3055449" y="4284541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0" name="object 1410"/>
          <p:cNvSpPr/>
          <p:nvPr/>
        </p:nvSpPr>
        <p:spPr>
          <a:xfrm>
            <a:off x="3126388" y="4271674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25"/>
                </a:moveTo>
                <a:lnTo>
                  <a:pt x="71798" y="71725"/>
                </a:lnTo>
                <a:lnTo>
                  <a:pt x="71798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1" name="object 1411"/>
          <p:cNvSpPr/>
          <p:nvPr/>
        </p:nvSpPr>
        <p:spPr>
          <a:xfrm>
            <a:off x="3126393" y="432096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2" name="object 1412"/>
          <p:cNvSpPr/>
          <p:nvPr/>
        </p:nvSpPr>
        <p:spPr>
          <a:xfrm>
            <a:off x="3126393" y="4284541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3" name="object 1413"/>
          <p:cNvSpPr/>
          <p:nvPr/>
        </p:nvSpPr>
        <p:spPr>
          <a:xfrm>
            <a:off x="3198187" y="4271674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25"/>
                </a:moveTo>
                <a:lnTo>
                  <a:pt x="72146" y="71725"/>
                </a:lnTo>
                <a:lnTo>
                  <a:pt x="72146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4" name="object 1414"/>
          <p:cNvSpPr/>
          <p:nvPr/>
        </p:nvSpPr>
        <p:spPr>
          <a:xfrm>
            <a:off x="3198177" y="432096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5" name="object 1415"/>
          <p:cNvSpPr/>
          <p:nvPr/>
        </p:nvSpPr>
        <p:spPr>
          <a:xfrm>
            <a:off x="3198177" y="4284541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6" name="object 1416"/>
          <p:cNvSpPr/>
          <p:nvPr/>
        </p:nvSpPr>
        <p:spPr>
          <a:xfrm>
            <a:off x="3270333" y="4271674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20" h="71754">
                <a:moveTo>
                  <a:pt x="0" y="71725"/>
                </a:moveTo>
                <a:lnTo>
                  <a:pt x="70939" y="71725"/>
                </a:lnTo>
                <a:lnTo>
                  <a:pt x="70939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7" name="object 1417"/>
          <p:cNvSpPr/>
          <p:nvPr/>
        </p:nvSpPr>
        <p:spPr>
          <a:xfrm>
            <a:off x="3270328" y="4320969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8" name="object 1418"/>
          <p:cNvSpPr/>
          <p:nvPr/>
        </p:nvSpPr>
        <p:spPr>
          <a:xfrm>
            <a:off x="3270328" y="4284541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9" name="object 1419"/>
          <p:cNvSpPr/>
          <p:nvPr/>
        </p:nvSpPr>
        <p:spPr>
          <a:xfrm>
            <a:off x="3341272" y="4271674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725"/>
                </a:moveTo>
                <a:lnTo>
                  <a:pt x="71798" y="71725"/>
                </a:lnTo>
                <a:lnTo>
                  <a:pt x="71798" y="0"/>
                </a:lnTo>
                <a:lnTo>
                  <a:pt x="0" y="0"/>
                </a:lnTo>
                <a:lnTo>
                  <a:pt x="0" y="71725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0" name="object 1420"/>
          <p:cNvSpPr/>
          <p:nvPr/>
        </p:nvSpPr>
        <p:spPr>
          <a:xfrm>
            <a:off x="3341271" y="432096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1" name="object 1421"/>
          <p:cNvSpPr/>
          <p:nvPr/>
        </p:nvSpPr>
        <p:spPr>
          <a:xfrm>
            <a:off x="3341271" y="4284541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2" name="object 1422"/>
          <p:cNvSpPr/>
          <p:nvPr/>
        </p:nvSpPr>
        <p:spPr>
          <a:xfrm>
            <a:off x="3413106" y="4316806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3" name="object 1423"/>
          <p:cNvSpPr/>
          <p:nvPr/>
        </p:nvSpPr>
        <p:spPr>
          <a:xfrm>
            <a:off x="3413106" y="4280379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4" name="object 1424"/>
          <p:cNvSpPr/>
          <p:nvPr/>
        </p:nvSpPr>
        <p:spPr>
          <a:xfrm>
            <a:off x="3055449" y="4199747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926"/>
                </a:moveTo>
                <a:lnTo>
                  <a:pt x="70939" y="71926"/>
                </a:lnTo>
                <a:lnTo>
                  <a:pt x="70939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5" name="object 1425"/>
          <p:cNvSpPr/>
          <p:nvPr/>
        </p:nvSpPr>
        <p:spPr>
          <a:xfrm>
            <a:off x="3055449" y="4249028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6" name="object 1426"/>
          <p:cNvSpPr/>
          <p:nvPr/>
        </p:nvSpPr>
        <p:spPr>
          <a:xfrm>
            <a:off x="3055449" y="4213661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7" name="object 1427"/>
          <p:cNvSpPr/>
          <p:nvPr/>
        </p:nvSpPr>
        <p:spPr>
          <a:xfrm>
            <a:off x="3126388" y="4199747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798" y="71926"/>
                </a:lnTo>
                <a:lnTo>
                  <a:pt x="71798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8" name="object 1428"/>
          <p:cNvSpPr/>
          <p:nvPr/>
        </p:nvSpPr>
        <p:spPr>
          <a:xfrm>
            <a:off x="3126393" y="4249028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9" name="object 1429"/>
          <p:cNvSpPr/>
          <p:nvPr/>
        </p:nvSpPr>
        <p:spPr>
          <a:xfrm>
            <a:off x="3126393" y="4213661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0" name="object 1430"/>
          <p:cNvSpPr/>
          <p:nvPr/>
        </p:nvSpPr>
        <p:spPr>
          <a:xfrm>
            <a:off x="3198187" y="4199747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2146" y="71926"/>
                </a:lnTo>
                <a:lnTo>
                  <a:pt x="72146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1" name="object 1431"/>
          <p:cNvSpPr/>
          <p:nvPr/>
        </p:nvSpPr>
        <p:spPr>
          <a:xfrm>
            <a:off x="3198177" y="4249028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2" name="object 1432"/>
          <p:cNvSpPr/>
          <p:nvPr/>
        </p:nvSpPr>
        <p:spPr>
          <a:xfrm>
            <a:off x="3198177" y="4213661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3" name="object 1433"/>
          <p:cNvSpPr/>
          <p:nvPr/>
        </p:nvSpPr>
        <p:spPr>
          <a:xfrm>
            <a:off x="3270333" y="4199747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926"/>
                </a:moveTo>
                <a:lnTo>
                  <a:pt x="70939" y="71926"/>
                </a:lnTo>
                <a:lnTo>
                  <a:pt x="70939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4" name="object 1434"/>
          <p:cNvSpPr/>
          <p:nvPr/>
        </p:nvSpPr>
        <p:spPr>
          <a:xfrm>
            <a:off x="3270328" y="4249028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5" name="object 1435"/>
          <p:cNvSpPr/>
          <p:nvPr/>
        </p:nvSpPr>
        <p:spPr>
          <a:xfrm>
            <a:off x="3270328" y="4213661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6" name="object 1436"/>
          <p:cNvSpPr/>
          <p:nvPr/>
        </p:nvSpPr>
        <p:spPr>
          <a:xfrm>
            <a:off x="3341272" y="4199747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798" y="71926"/>
                </a:lnTo>
                <a:lnTo>
                  <a:pt x="71798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7" name="object 1437"/>
          <p:cNvSpPr/>
          <p:nvPr/>
        </p:nvSpPr>
        <p:spPr>
          <a:xfrm>
            <a:off x="3341271" y="4249028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8" name="object 1438"/>
          <p:cNvSpPr/>
          <p:nvPr/>
        </p:nvSpPr>
        <p:spPr>
          <a:xfrm>
            <a:off x="3341271" y="4213661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9" name="object 1439"/>
          <p:cNvSpPr/>
          <p:nvPr/>
        </p:nvSpPr>
        <p:spPr>
          <a:xfrm>
            <a:off x="3413106" y="4244866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0" name="object 1440"/>
          <p:cNvSpPr/>
          <p:nvPr/>
        </p:nvSpPr>
        <p:spPr>
          <a:xfrm>
            <a:off x="3413106" y="4209499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1" name="object 1441"/>
          <p:cNvSpPr/>
          <p:nvPr/>
        </p:nvSpPr>
        <p:spPr>
          <a:xfrm>
            <a:off x="3055449" y="4128589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19" h="71754">
                <a:moveTo>
                  <a:pt x="0" y="71158"/>
                </a:moveTo>
                <a:lnTo>
                  <a:pt x="70939" y="71158"/>
                </a:lnTo>
                <a:lnTo>
                  <a:pt x="70939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2" name="object 1442"/>
          <p:cNvSpPr/>
          <p:nvPr/>
        </p:nvSpPr>
        <p:spPr>
          <a:xfrm>
            <a:off x="3055449" y="4177234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3" name="object 1443"/>
          <p:cNvSpPr/>
          <p:nvPr/>
        </p:nvSpPr>
        <p:spPr>
          <a:xfrm>
            <a:off x="3055449" y="4141867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4" name="object 1444"/>
          <p:cNvSpPr/>
          <p:nvPr/>
        </p:nvSpPr>
        <p:spPr>
          <a:xfrm>
            <a:off x="3126388" y="412858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158"/>
                </a:moveTo>
                <a:lnTo>
                  <a:pt x="71798" y="71158"/>
                </a:lnTo>
                <a:lnTo>
                  <a:pt x="71798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5" name="object 1445"/>
          <p:cNvSpPr/>
          <p:nvPr/>
        </p:nvSpPr>
        <p:spPr>
          <a:xfrm>
            <a:off x="3126393" y="417723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6" name="object 1446"/>
          <p:cNvSpPr/>
          <p:nvPr/>
        </p:nvSpPr>
        <p:spPr>
          <a:xfrm>
            <a:off x="3126393" y="4141867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7" name="object 1447"/>
          <p:cNvSpPr/>
          <p:nvPr/>
        </p:nvSpPr>
        <p:spPr>
          <a:xfrm>
            <a:off x="3198187" y="412858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158"/>
                </a:moveTo>
                <a:lnTo>
                  <a:pt x="72146" y="71158"/>
                </a:lnTo>
                <a:lnTo>
                  <a:pt x="72146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8" name="object 1448"/>
          <p:cNvSpPr/>
          <p:nvPr/>
        </p:nvSpPr>
        <p:spPr>
          <a:xfrm>
            <a:off x="3198177" y="417723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9" name="object 1449"/>
          <p:cNvSpPr/>
          <p:nvPr/>
        </p:nvSpPr>
        <p:spPr>
          <a:xfrm>
            <a:off x="3198177" y="4141867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0" name="object 1450"/>
          <p:cNvSpPr/>
          <p:nvPr/>
        </p:nvSpPr>
        <p:spPr>
          <a:xfrm>
            <a:off x="3270333" y="4128589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20" h="71754">
                <a:moveTo>
                  <a:pt x="0" y="71158"/>
                </a:moveTo>
                <a:lnTo>
                  <a:pt x="70939" y="71158"/>
                </a:lnTo>
                <a:lnTo>
                  <a:pt x="70939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1" name="object 1451"/>
          <p:cNvSpPr/>
          <p:nvPr/>
        </p:nvSpPr>
        <p:spPr>
          <a:xfrm>
            <a:off x="3270328" y="4177234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2" name="object 1452"/>
          <p:cNvSpPr/>
          <p:nvPr/>
        </p:nvSpPr>
        <p:spPr>
          <a:xfrm>
            <a:off x="3270328" y="4141867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3" name="object 1453"/>
          <p:cNvSpPr/>
          <p:nvPr/>
        </p:nvSpPr>
        <p:spPr>
          <a:xfrm>
            <a:off x="3341272" y="4128589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158"/>
                </a:moveTo>
                <a:lnTo>
                  <a:pt x="71798" y="71158"/>
                </a:lnTo>
                <a:lnTo>
                  <a:pt x="71798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4" name="object 1454"/>
          <p:cNvSpPr/>
          <p:nvPr/>
        </p:nvSpPr>
        <p:spPr>
          <a:xfrm>
            <a:off x="3341271" y="417723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5" name="object 1455"/>
          <p:cNvSpPr/>
          <p:nvPr/>
        </p:nvSpPr>
        <p:spPr>
          <a:xfrm>
            <a:off x="3341271" y="4141867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6" name="object 1456"/>
          <p:cNvSpPr/>
          <p:nvPr/>
        </p:nvSpPr>
        <p:spPr>
          <a:xfrm>
            <a:off x="3413106" y="4173071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7" name="object 1457"/>
          <p:cNvSpPr/>
          <p:nvPr/>
        </p:nvSpPr>
        <p:spPr>
          <a:xfrm>
            <a:off x="3413106" y="4137704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8" name="object 1458"/>
          <p:cNvSpPr/>
          <p:nvPr/>
        </p:nvSpPr>
        <p:spPr>
          <a:xfrm>
            <a:off x="3055449" y="405664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944"/>
                </a:moveTo>
                <a:lnTo>
                  <a:pt x="70939" y="71944"/>
                </a:lnTo>
                <a:lnTo>
                  <a:pt x="70939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9" name="object 1459"/>
          <p:cNvSpPr/>
          <p:nvPr/>
        </p:nvSpPr>
        <p:spPr>
          <a:xfrm>
            <a:off x="3055449" y="4106299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0" name="object 1460"/>
          <p:cNvSpPr/>
          <p:nvPr/>
        </p:nvSpPr>
        <p:spPr>
          <a:xfrm>
            <a:off x="3055449" y="4069944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1" name="object 1461"/>
          <p:cNvSpPr/>
          <p:nvPr/>
        </p:nvSpPr>
        <p:spPr>
          <a:xfrm>
            <a:off x="3126388" y="405664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1798" y="71944"/>
                </a:lnTo>
                <a:lnTo>
                  <a:pt x="71798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2" name="object 1462"/>
          <p:cNvSpPr/>
          <p:nvPr/>
        </p:nvSpPr>
        <p:spPr>
          <a:xfrm>
            <a:off x="3126393" y="410629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3" name="object 1463"/>
          <p:cNvSpPr/>
          <p:nvPr/>
        </p:nvSpPr>
        <p:spPr>
          <a:xfrm>
            <a:off x="3126393" y="406994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4" name="object 1464"/>
          <p:cNvSpPr/>
          <p:nvPr/>
        </p:nvSpPr>
        <p:spPr>
          <a:xfrm>
            <a:off x="3198187" y="405664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2146" y="71944"/>
                </a:lnTo>
                <a:lnTo>
                  <a:pt x="72146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5" name="object 1465"/>
          <p:cNvSpPr/>
          <p:nvPr/>
        </p:nvSpPr>
        <p:spPr>
          <a:xfrm>
            <a:off x="3198177" y="410629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6" name="object 1466"/>
          <p:cNvSpPr/>
          <p:nvPr/>
        </p:nvSpPr>
        <p:spPr>
          <a:xfrm>
            <a:off x="3198177" y="406994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7" name="object 1467"/>
          <p:cNvSpPr/>
          <p:nvPr/>
        </p:nvSpPr>
        <p:spPr>
          <a:xfrm>
            <a:off x="3270333" y="405664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944"/>
                </a:moveTo>
                <a:lnTo>
                  <a:pt x="70939" y="71944"/>
                </a:lnTo>
                <a:lnTo>
                  <a:pt x="70939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8" name="object 1468"/>
          <p:cNvSpPr/>
          <p:nvPr/>
        </p:nvSpPr>
        <p:spPr>
          <a:xfrm>
            <a:off x="3270328" y="4106299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9" name="object 1469"/>
          <p:cNvSpPr/>
          <p:nvPr/>
        </p:nvSpPr>
        <p:spPr>
          <a:xfrm>
            <a:off x="3270328" y="4069944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0" name="object 1470"/>
          <p:cNvSpPr/>
          <p:nvPr/>
        </p:nvSpPr>
        <p:spPr>
          <a:xfrm>
            <a:off x="3341272" y="405664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1798" y="71944"/>
                </a:lnTo>
                <a:lnTo>
                  <a:pt x="71798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1" name="object 1471"/>
          <p:cNvSpPr/>
          <p:nvPr/>
        </p:nvSpPr>
        <p:spPr>
          <a:xfrm>
            <a:off x="3341271" y="4106299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2" name="object 1472"/>
          <p:cNvSpPr/>
          <p:nvPr/>
        </p:nvSpPr>
        <p:spPr>
          <a:xfrm>
            <a:off x="3341271" y="406994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3" name="object 1473"/>
          <p:cNvSpPr/>
          <p:nvPr/>
        </p:nvSpPr>
        <p:spPr>
          <a:xfrm>
            <a:off x="3413106" y="4102136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4" name="object 1474"/>
          <p:cNvSpPr/>
          <p:nvPr/>
        </p:nvSpPr>
        <p:spPr>
          <a:xfrm>
            <a:off x="3413106" y="4065782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5" name="object 1475"/>
          <p:cNvSpPr/>
          <p:nvPr/>
        </p:nvSpPr>
        <p:spPr>
          <a:xfrm>
            <a:off x="3055449" y="398486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80"/>
                </a:moveTo>
                <a:lnTo>
                  <a:pt x="70939" y="71780"/>
                </a:lnTo>
                <a:lnTo>
                  <a:pt x="70939" y="0"/>
                </a:lnTo>
                <a:lnTo>
                  <a:pt x="0" y="0"/>
                </a:lnTo>
                <a:lnTo>
                  <a:pt x="0" y="7178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6" name="object 1476"/>
          <p:cNvSpPr/>
          <p:nvPr/>
        </p:nvSpPr>
        <p:spPr>
          <a:xfrm>
            <a:off x="3055449" y="4034578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7" name="object 1477"/>
          <p:cNvSpPr/>
          <p:nvPr/>
        </p:nvSpPr>
        <p:spPr>
          <a:xfrm>
            <a:off x="3055449" y="3998790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8" name="object 1478"/>
          <p:cNvSpPr/>
          <p:nvPr/>
        </p:nvSpPr>
        <p:spPr>
          <a:xfrm>
            <a:off x="3126388" y="39848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80"/>
                </a:moveTo>
                <a:lnTo>
                  <a:pt x="71798" y="71780"/>
                </a:lnTo>
                <a:lnTo>
                  <a:pt x="71798" y="0"/>
                </a:lnTo>
                <a:lnTo>
                  <a:pt x="0" y="0"/>
                </a:lnTo>
                <a:lnTo>
                  <a:pt x="0" y="7178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9" name="object 1479"/>
          <p:cNvSpPr/>
          <p:nvPr/>
        </p:nvSpPr>
        <p:spPr>
          <a:xfrm>
            <a:off x="3126393" y="4034578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0" name="object 1480"/>
          <p:cNvSpPr/>
          <p:nvPr/>
        </p:nvSpPr>
        <p:spPr>
          <a:xfrm>
            <a:off x="3126393" y="399879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1" name="object 1481"/>
          <p:cNvSpPr/>
          <p:nvPr/>
        </p:nvSpPr>
        <p:spPr>
          <a:xfrm>
            <a:off x="3198187" y="39848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80"/>
                </a:moveTo>
                <a:lnTo>
                  <a:pt x="72146" y="71780"/>
                </a:lnTo>
                <a:lnTo>
                  <a:pt x="72146" y="0"/>
                </a:lnTo>
                <a:lnTo>
                  <a:pt x="0" y="0"/>
                </a:lnTo>
                <a:lnTo>
                  <a:pt x="0" y="7178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2" name="object 1482"/>
          <p:cNvSpPr/>
          <p:nvPr/>
        </p:nvSpPr>
        <p:spPr>
          <a:xfrm>
            <a:off x="3198177" y="4034578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3" name="object 1483"/>
          <p:cNvSpPr/>
          <p:nvPr/>
        </p:nvSpPr>
        <p:spPr>
          <a:xfrm>
            <a:off x="3198177" y="399879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4" name="object 1484"/>
          <p:cNvSpPr/>
          <p:nvPr/>
        </p:nvSpPr>
        <p:spPr>
          <a:xfrm>
            <a:off x="3270333" y="3984863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80"/>
                </a:moveTo>
                <a:lnTo>
                  <a:pt x="70939" y="71780"/>
                </a:lnTo>
                <a:lnTo>
                  <a:pt x="70939" y="0"/>
                </a:lnTo>
                <a:lnTo>
                  <a:pt x="0" y="0"/>
                </a:lnTo>
                <a:lnTo>
                  <a:pt x="0" y="7178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5" name="object 1485"/>
          <p:cNvSpPr/>
          <p:nvPr/>
        </p:nvSpPr>
        <p:spPr>
          <a:xfrm>
            <a:off x="3270328" y="4034578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6" name="object 1486"/>
          <p:cNvSpPr/>
          <p:nvPr/>
        </p:nvSpPr>
        <p:spPr>
          <a:xfrm>
            <a:off x="3270328" y="3998790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7" name="object 1487"/>
          <p:cNvSpPr/>
          <p:nvPr/>
        </p:nvSpPr>
        <p:spPr>
          <a:xfrm>
            <a:off x="3341272" y="3984863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80"/>
                </a:moveTo>
                <a:lnTo>
                  <a:pt x="71798" y="71780"/>
                </a:lnTo>
                <a:lnTo>
                  <a:pt x="71798" y="0"/>
                </a:lnTo>
                <a:lnTo>
                  <a:pt x="0" y="0"/>
                </a:lnTo>
                <a:lnTo>
                  <a:pt x="0" y="7178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8" name="object 1488"/>
          <p:cNvSpPr/>
          <p:nvPr/>
        </p:nvSpPr>
        <p:spPr>
          <a:xfrm>
            <a:off x="3341271" y="4034578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9" name="object 1489"/>
          <p:cNvSpPr/>
          <p:nvPr/>
        </p:nvSpPr>
        <p:spPr>
          <a:xfrm>
            <a:off x="3341271" y="399879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0" name="object 1490"/>
          <p:cNvSpPr/>
          <p:nvPr/>
        </p:nvSpPr>
        <p:spPr>
          <a:xfrm>
            <a:off x="3413106" y="4030415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1" name="object 1491"/>
          <p:cNvSpPr/>
          <p:nvPr/>
        </p:nvSpPr>
        <p:spPr>
          <a:xfrm>
            <a:off x="3413106" y="3994628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2" name="object 1492"/>
          <p:cNvSpPr/>
          <p:nvPr/>
        </p:nvSpPr>
        <p:spPr>
          <a:xfrm>
            <a:off x="3055449" y="3913924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19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3" name="object 1493"/>
          <p:cNvSpPr/>
          <p:nvPr/>
        </p:nvSpPr>
        <p:spPr>
          <a:xfrm>
            <a:off x="3055449" y="3962344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4" name="object 1494"/>
          <p:cNvSpPr/>
          <p:nvPr/>
        </p:nvSpPr>
        <p:spPr>
          <a:xfrm>
            <a:off x="3055449" y="3926850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5" name="object 1495"/>
          <p:cNvSpPr/>
          <p:nvPr/>
        </p:nvSpPr>
        <p:spPr>
          <a:xfrm>
            <a:off x="3126388" y="3913924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6" name="object 1496"/>
          <p:cNvSpPr/>
          <p:nvPr/>
        </p:nvSpPr>
        <p:spPr>
          <a:xfrm>
            <a:off x="3126393" y="396234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7" name="object 1497"/>
          <p:cNvSpPr/>
          <p:nvPr/>
        </p:nvSpPr>
        <p:spPr>
          <a:xfrm>
            <a:off x="3126393" y="392685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8" name="object 1498"/>
          <p:cNvSpPr/>
          <p:nvPr/>
        </p:nvSpPr>
        <p:spPr>
          <a:xfrm>
            <a:off x="3198187" y="3913924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2146" y="70939"/>
                </a:lnTo>
                <a:lnTo>
                  <a:pt x="72146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9" name="object 1499"/>
          <p:cNvSpPr/>
          <p:nvPr/>
        </p:nvSpPr>
        <p:spPr>
          <a:xfrm>
            <a:off x="3198177" y="396234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0" name="object 1500"/>
          <p:cNvSpPr/>
          <p:nvPr/>
        </p:nvSpPr>
        <p:spPr>
          <a:xfrm>
            <a:off x="3198177" y="392685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1" name="object 1501"/>
          <p:cNvSpPr/>
          <p:nvPr/>
        </p:nvSpPr>
        <p:spPr>
          <a:xfrm>
            <a:off x="3270333" y="3913924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2" name="object 1502"/>
          <p:cNvSpPr/>
          <p:nvPr/>
        </p:nvSpPr>
        <p:spPr>
          <a:xfrm>
            <a:off x="3270328" y="3962344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3" name="object 1503"/>
          <p:cNvSpPr/>
          <p:nvPr/>
        </p:nvSpPr>
        <p:spPr>
          <a:xfrm>
            <a:off x="3270328" y="3926850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4" name="object 1504"/>
          <p:cNvSpPr/>
          <p:nvPr/>
        </p:nvSpPr>
        <p:spPr>
          <a:xfrm>
            <a:off x="3341272" y="3913924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798" y="70939"/>
                </a:lnTo>
                <a:lnTo>
                  <a:pt x="71798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5" name="object 1505"/>
          <p:cNvSpPr/>
          <p:nvPr/>
        </p:nvSpPr>
        <p:spPr>
          <a:xfrm>
            <a:off x="3341271" y="3962344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6" name="object 1506"/>
          <p:cNvSpPr/>
          <p:nvPr/>
        </p:nvSpPr>
        <p:spPr>
          <a:xfrm>
            <a:off x="3341271" y="392685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7" name="object 1507"/>
          <p:cNvSpPr/>
          <p:nvPr/>
        </p:nvSpPr>
        <p:spPr>
          <a:xfrm>
            <a:off x="3413106" y="3958182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8" name="object 1508"/>
          <p:cNvSpPr/>
          <p:nvPr/>
        </p:nvSpPr>
        <p:spPr>
          <a:xfrm>
            <a:off x="3413106" y="3922687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9" name="object 1509"/>
          <p:cNvSpPr/>
          <p:nvPr/>
        </p:nvSpPr>
        <p:spPr>
          <a:xfrm>
            <a:off x="3055449" y="384212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0" name="object 1510"/>
          <p:cNvSpPr/>
          <p:nvPr/>
        </p:nvSpPr>
        <p:spPr>
          <a:xfrm>
            <a:off x="3055449" y="3891483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1" name="object 1511"/>
          <p:cNvSpPr/>
          <p:nvPr/>
        </p:nvSpPr>
        <p:spPr>
          <a:xfrm>
            <a:off x="3055449" y="3855055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2" name="object 1512"/>
          <p:cNvSpPr/>
          <p:nvPr/>
        </p:nvSpPr>
        <p:spPr>
          <a:xfrm>
            <a:off x="3126388" y="384212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798" y="71798"/>
                </a:lnTo>
                <a:lnTo>
                  <a:pt x="71798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3" name="object 1513"/>
          <p:cNvSpPr/>
          <p:nvPr/>
        </p:nvSpPr>
        <p:spPr>
          <a:xfrm>
            <a:off x="3126393" y="3891483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4" name="object 1514"/>
          <p:cNvSpPr/>
          <p:nvPr/>
        </p:nvSpPr>
        <p:spPr>
          <a:xfrm>
            <a:off x="3126393" y="3855055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5" name="object 1515"/>
          <p:cNvSpPr/>
          <p:nvPr/>
        </p:nvSpPr>
        <p:spPr>
          <a:xfrm>
            <a:off x="3198187" y="384212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2146" y="71798"/>
                </a:lnTo>
                <a:lnTo>
                  <a:pt x="7214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6" name="object 1516"/>
          <p:cNvSpPr/>
          <p:nvPr/>
        </p:nvSpPr>
        <p:spPr>
          <a:xfrm>
            <a:off x="3198177" y="3891483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7" name="object 1517"/>
          <p:cNvSpPr/>
          <p:nvPr/>
        </p:nvSpPr>
        <p:spPr>
          <a:xfrm>
            <a:off x="3198177" y="3855055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8" name="object 1518"/>
          <p:cNvSpPr/>
          <p:nvPr/>
        </p:nvSpPr>
        <p:spPr>
          <a:xfrm>
            <a:off x="3270333" y="384212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9" name="object 1519"/>
          <p:cNvSpPr/>
          <p:nvPr/>
        </p:nvSpPr>
        <p:spPr>
          <a:xfrm>
            <a:off x="3270328" y="3891483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0" name="object 1520"/>
          <p:cNvSpPr/>
          <p:nvPr/>
        </p:nvSpPr>
        <p:spPr>
          <a:xfrm>
            <a:off x="3270328" y="3855055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1" name="object 1521"/>
          <p:cNvSpPr/>
          <p:nvPr/>
        </p:nvSpPr>
        <p:spPr>
          <a:xfrm>
            <a:off x="3341272" y="384212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798" y="71798"/>
                </a:lnTo>
                <a:lnTo>
                  <a:pt x="71798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2" name="object 1522"/>
          <p:cNvSpPr/>
          <p:nvPr/>
        </p:nvSpPr>
        <p:spPr>
          <a:xfrm>
            <a:off x="3341271" y="3891483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3" name="object 1523"/>
          <p:cNvSpPr/>
          <p:nvPr/>
        </p:nvSpPr>
        <p:spPr>
          <a:xfrm>
            <a:off x="3341271" y="3855055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4" name="object 1524"/>
          <p:cNvSpPr/>
          <p:nvPr/>
        </p:nvSpPr>
        <p:spPr>
          <a:xfrm>
            <a:off x="3413106" y="3887320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5" name="object 1525"/>
          <p:cNvSpPr/>
          <p:nvPr/>
        </p:nvSpPr>
        <p:spPr>
          <a:xfrm>
            <a:off x="3413106" y="3850893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6" name="object 1526"/>
          <p:cNvSpPr/>
          <p:nvPr/>
        </p:nvSpPr>
        <p:spPr>
          <a:xfrm>
            <a:off x="3055449" y="376997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19" h="72389">
                <a:moveTo>
                  <a:pt x="0" y="72146"/>
                </a:moveTo>
                <a:lnTo>
                  <a:pt x="70939" y="72146"/>
                </a:lnTo>
                <a:lnTo>
                  <a:pt x="70939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7" name="object 1527"/>
          <p:cNvSpPr/>
          <p:nvPr/>
        </p:nvSpPr>
        <p:spPr>
          <a:xfrm>
            <a:off x="3055449" y="3819542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8" name="object 1528"/>
          <p:cNvSpPr/>
          <p:nvPr/>
        </p:nvSpPr>
        <p:spPr>
          <a:xfrm>
            <a:off x="3055449" y="3784120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9" name="object 1529"/>
          <p:cNvSpPr/>
          <p:nvPr/>
        </p:nvSpPr>
        <p:spPr>
          <a:xfrm>
            <a:off x="3126388" y="376997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798" y="72146"/>
                </a:lnTo>
                <a:lnTo>
                  <a:pt x="71798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0" name="object 1530"/>
          <p:cNvSpPr/>
          <p:nvPr/>
        </p:nvSpPr>
        <p:spPr>
          <a:xfrm>
            <a:off x="3126393" y="3819542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1" name="object 1531"/>
          <p:cNvSpPr/>
          <p:nvPr/>
        </p:nvSpPr>
        <p:spPr>
          <a:xfrm>
            <a:off x="3126393" y="378412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784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2" name="object 1532"/>
          <p:cNvSpPr/>
          <p:nvPr/>
        </p:nvSpPr>
        <p:spPr>
          <a:xfrm>
            <a:off x="3198187" y="376997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2146" y="72146"/>
                </a:lnTo>
                <a:lnTo>
                  <a:pt x="72146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3" name="object 1533"/>
          <p:cNvSpPr/>
          <p:nvPr/>
        </p:nvSpPr>
        <p:spPr>
          <a:xfrm>
            <a:off x="3198177" y="3819542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4" name="object 1534"/>
          <p:cNvSpPr/>
          <p:nvPr/>
        </p:nvSpPr>
        <p:spPr>
          <a:xfrm>
            <a:off x="3198177" y="378412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50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5" name="object 1535"/>
          <p:cNvSpPr/>
          <p:nvPr/>
        </p:nvSpPr>
        <p:spPr>
          <a:xfrm>
            <a:off x="3270333" y="376997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2146"/>
                </a:moveTo>
                <a:lnTo>
                  <a:pt x="70939" y="72146"/>
                </a:lnTo>
                <a:lnTo>
                  <a:pt x="70939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6" name="object 1536"/>
          <p:cNvSpPr/>
          <p:nvPr/>
        </p:nvSpPr>
        <p:spPr>
          <a:xfrm>
            <a:off x="3270328" y="3819542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7" name="object 1537"/>
          <p:cNvSpPr/>
          <p:nvPr/>
        </p:nvSpPr>
        <p:spPr>
          <a:xfrm>
            <a:off x="3270328" y="3784120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43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8" name="object 1538"/>
          <p:cNvSpPr/>
          <p:nvPr/>
        </p:nvSpPr>
        <p:spPr>
          <a:xfrm>
            <a:off x="3341272" y="376997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798" y="72146"/>
                </a:lnTo>
                <a:lnTo>
                  <a:pt x="71798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9" name="object 1539"/>
          <p:cNvSpPr/>
          <p:nvPr/>
        </p:nvSpPr>
        <p:spPr>
          <a:xfrm>
            <a:off x="3341271" y="3819542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0" name="object 1540"/>
          <p:cNvSpPr/>
          <p:nvPr/>
        </p:nvSpPr>
        <p:spPr>
          <a:xfrm>
            <a:off x="3341271" y="378412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02" y="0"/>
                </a:lnTo>
              </a:path>
            </a:pathLst>
          </a:custGeom>
          <a:ln w="832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1" name="object 1541"/>
          <p:cNvSpPr/>
          <p:nvPr/>
        </p:nvSpPr>
        <p:spPr>
          <a:xfrm>
            <a:off x="3413106" y="3815380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2" name="object 1542"/>
          <p:cNvSpPr/>
          <p:nvPr/>
        </p:nvSpPr>
        <p:spPr>
          <a:xfrm>
            <a:off x="3413106" y="3779958"/>
            <a:ext cx="0" cy="8890"/>
          </a:xfrm>
          <a:custGeom>
            <a:avLst/>
            <a:gdLst/>
            <a:ahLst/>
            <a:cxnLst/>
            <a:rect l="l" t="t" r="r" b="b"/>
            <a:pathLst>
              <a:path w="0" h="8889">
                <a:moveTo>
                  <a:pt x="0" y="0"/>
                </a:moveTo>
                <a:lnTo>
                  <a:pt x="0" y="8324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3" name="object 1543"/>
          <p:cNvSpPr/>
          <p:nvPr/>
        </p:nvSpPr>
        <p:spPr>
          <a:xfrm>
            <a:off x="3055449" y="3769966"/>
            <a:ext cx="358140" cy="884555"/>
          </a:xfrm>
          <a:custGeom>
            <a:avLst/>
            <a:gdLst/>
            <a:ahLst/>
            <a:cxnLst/>
            <a:rect l="l" t="t" r="r" b="b"/>
            <a:pathLst>
              <a:path w="358139" h="884554">
                <a:moveTo>
                  <a:pt x="0" y="884262"/>
                </a:moveTo>
                <a:lnTo>
                  <a:pt x="0" y="0"/>
                </a:lnTo>
                <a:lnTo>
                  <a:pt x="357624" y="0"/>
                </a:lnTo>
                <a:lnTo>
                  <a:pt x="357624" y="884262"/>
                </a:lnTo>
              </a:path>
            </a:pathLst>
          </a:custGeom>
          <a:ln w="26210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4" name="object 1544"/>
          <p:cNvSpPr/>
          <p:nvPr/>
        </p:nvSpPr>
        <p:spPr>
          <a:xfrm>
            <a:off x="3224752" y="3763466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 h="0">
                <a:moveTo>
                  <a:pt x="0" y="0"/>
                </a:moveTo>
                <a:lnTo>
                  <a:pt x="17884" y="0"/>
                </a:lnTo>
              </a:path>
            </a:pathLst>
          </a:custGeom>
          <a:ln w="130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5" name="object 1545"/>
          <p:cNvSpPr/>
          <p:nvPr/>
        </p:nvSpPr>
        <p:spPr>
          <a:xfrm>
            <a:off x="3145176" y="3756964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5" h="0">
                <a:moveTo>
                  <a:pt x="0" y="0"/>
                </a:moveTo>
                <a:lnTo>
                  <a:pt x="178245" y="0"/>
                </a:lnTo>
              </a:path>
            </a:pathLst>
          </a:custGeom>
          <a:ln w="178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6" name="object 1546"/>
          <p:cNvSpPr/>
          <p:nvPr/>
        </p:nvSpPr>
        <p:spPr>
          <a:xfrm>
            <a:off x="3592586" y="4648690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938" y="0"/>
                </a:lnTo>
              </a:path>
            </a:pathLst>
          </a:custGeom>
          <a:ln w="11064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7" name="object 1547"/>
          <p:cNvSpPr/>
          <p:nvPr/>
        </p:nvSpPr>
        <p:spPr>
          <a:xfrm>
            <a:off x="3609652" y="464868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5" y="0"/>
                </a:lnTo>
              </a:path>
            </a:pathLst>
          </a:custGeom>
          <a:ln w="1107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8" name="object 1548"/>
          <p:cNvSpPr/>
          <p:nvPr/>
        </p:nvSpPr>
        <p:spPr>
          <a:xfrm>
            <a:off x="3646432" y="464868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5" y="0"/>
                </a:lnTo>
              </a:path>
            </a:pathLst>
          </a:custGeom>
          <a:ln w="1107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9" name="object 1549"/>
          <p:cNvSpPr/>
          <p:nvPr/>
        </p:nvSpPr>
        <p:spPr>
          <a:xfrm>
            <a:off x="3663525" y="464869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71" y="0"/>
                </a:lnTo>
              </a:path>
            </a:pathLst>
          </a:custGeom>
          <a:ln w="11064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0" name="object 1550"/>
          <p:cNvSpPr/>
          <p:nvPr/>
        </p:nvSpPr>
        <p:spPr>
          <a:xfrm>
            <a:off x="3681803" y="464868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5" y="0"/>
                </a:lnTo>
              </a:path>
            </a:pathLst>
          </a:custGeom>
          <a:ln w="1107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1" name="object 1551"/>
          <p:cNvSpPr/>
          <p:nvPr/>
        </p:nvSpPr>
        <p:spPr>
          <a:xfrm>
            <a:off x="3717375" y="464868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5" y="0"/>
                </a:lnTo>
              </a:path>
            </a:pathLst>
          </a:custGeom>
          <a:ln w="1107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2" name="object 1552"/>
          <p:cNvSpPr/>
          <p:nvPr/>
        </p:nvSpPr>
        <p:spPr>
          <a:xfrm>
            <a:off x="3735397" y="4648690"/>
            <a:ext cx="71120" cy="0"/>
          </a:xfrm>
          <a:custGeom>
            <a:avLst/>
            <a:gdLst/>
            <a:ahLst/>
            <a:cxnLst/>
            <a:rect l="l" t="t" r="r" b="b"/>
            <a:pathLst>
              <a:path w="71120" h="0">
                <a:moveTo>
                  <a:pt x="0" y="0"/>
                </a:moveTo>
                <a:lnTo>
                  <a:pt x="70866" y="0"/>
                </a:lnTo>
              </a:path>
            </a:pathLst>
          </a:custGeom>
          <a:ln w="11064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3" name="object 1553"/>
          <p:cNvSpPr/>
          <p:nvPr/>
        </p:nvSpPr>
        <p:spPr>
          <a:xfrm>
            <a:off x="3753734" y="464868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5" y="0"/>
                </a:lnTo>
              </a:path>
            </a:pathLst>
          </a:custGeom>
          <a:ln w="1107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4" name="object 1554"/>
          <p:cNvSpPr/>
          <p:nvPr/>
        </p:nvSpPr>
        <p:spPr>
          <a:xfrm>
            <a:off x="3789160" y="464868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5" y="0"/>
                </a:lnTo>
              </a:path>
            </a:pathLst>
          </a:custGeom>
          <a:ln w="1107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5" name="object 1555"/>
          <p:cNvSpPr/>
          <p:nvPr/>
        </p:nvSpPr>
        <p:spPr>
          <a:xfrm>
            <a:off x="3806263" y="464869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2146" y="0"/>
                </a:lnTo>
              </a:path>
            </a:pathLst>
          </a:custGeom>
          <a:ln w="11064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6" name="object 1556"/>
          <p:cNvSpPr/>
          <p:nvPr/>
        </p:nvSpPr>
        <p:spPr>
          <a:xfrm>
            <a:off x="3824677" y="464868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5" y="0"/>
                </a:lnTo>
              </a:path>
            </a:pathLst>
          </a:custGeom>
          <a:ln w="1107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7" name="object 1557"/>
          <p:cNvSpPr/>
          <p:nvPr/>
        </p:nvSpPr>
        <p:spPr>
          <a:xfrm>
            <a:off x="3861109" y="464868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5" y="0"/>
                </a:lnTo>
              </a:path>
            </a:pathLst>
          </a:custGeom>
          <a:ln w="1107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8" name="object 1558"/>
          <p:cNvSpPr/>
          <p:nvPr/>
        </p:nvSpPr>
        <p:spPr>
          <a:xfrm>
            <a:off x="3878409" y="4648690"/>
            <a:ext cx="72390" cy="0"/>
          </a:xfrm>
          <a:custGeom>
            <a:avLst/>
            <a:gdLst/>
            <a:ahLst/>
            <a:cxnLst/>
            <a:rect l="l" t="t" r="r" b="b"/>
            <a:pathLst>
              <a:path w="72389" h="0">
                <a:moveTo>
                  <a:pt x="0" y="0"/>
                </a:moveTo>
                <a:lnTo>
                  <a:pt x="71864" y="0"/>
                </a:lnTo>
              </a:path>
            </a:pathLst>
          </a:custGeom>
          <a:ln w="11064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9" name="object 1559"/>
          <p:cNvSpPr/>
          <p:nvPr/>
        </p:nvSpPr>
        <p:spPr>
          <a:xfrm>
            <a:off x="3896462" y="464868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5" y="0"/>
                </a:lnTo>
              </a:path>
            </a:pathLst>
          </a:custGeom>
          <a:ln w="1107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0" name="object 1560"/>
          <p:cNvSpPr/>
          <p:nvPr/>
        </p:nvSpPr>
        <p:spPr>
          <a:xfrm>
            <a:off x="3931961" y="464868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5" y="0"/>
                </a:lnTo>
              </a:path>
            </a:pathLst>
          </a:custGeom>
          <a:ln w="1107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1" name="object 1561"/>
          <p:cNvSpPr/>
          <p:nvPr/>
        </p:nvSpPr>
        <p:spPr>
          <a:xfrm>
            <a:off x="3592586" y="457135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2" name="object 1562"/>
          <p:cNvSpPr/>
          <p:nvPr/>
        </p:nvSpPr>
        <p:spPr>
          <a:xfrm>
            <a:off x="3613815" y="45713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3" name="object 1563"/>
          <p:cNvSpPr/>
          <p:nvPr/>
        </p:nvSpPr>
        <p:spPr>
          <a:xfrm>
            <a:off x="3650595" y="45713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4" name="object 1564"/>
          <p:cNvSpPr/>
          <p:nvPr/>
        </p:nvSpPr>
        <p:spPr>
          <a:xfrm>
            <a:off x="3663525" y="457135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871" y="71798"/>
                </a:lnTo>
                <a:lnTo>
                  <a:pt x="71871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5" name="object 1565"/>
          <p:cNvSpPr/>
          <p:nvPr/>
        </p:nvSpPr>
        <p:spPr>
          <a:xfrm>
            <a:off x="3685966" y="45713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6" name="object 1566"/>
          <p:cNvSpPr/>
          <p:nvPr/>
        </p:nvSpPr>
        <p:spPr>
          <a:xfrm>
            <a:off x="3721538" y="45713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7" name="object 1567"/>
          <p:cNvSpPr/>
          <p:nvPr/>
        </p:nvSpPr>
        <p:spPr>
          <a:xfrm>
            <a:off x="3735397" y="457135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98"/>
                </a:moveTo>
                <a:lnTo>
                  <a:pt x="70866" y="71798"/>
                </a:lnTo>
                <a:lnTo>
                  <a:pt x="7086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8" name="object 1568"/>
          <p:cNvSpPr/>
          <p:nvPr/>
        </p:nvSpPr>
        <p:spPr>
          <a:xfrm>
            <a:off x="3757897" y="45713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9" name="object 1569"/>
          <p:cNvSpPr/>
          <p:nvPr/>
        </p:nvSpPr>
        <p:spPr>
          <a:xfrm>
            <a:off x="3793323" y="45713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0" name="object 1570"/>
          <p:cNvSpPr/>
          <p:nvPr/>
        </p:nvSpPr>
        <p:spPr>
          <a:xfrm>
            <a:off x="3806263" y="457135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2146" y="71798"/>
                </a:lnTo>
                <a:lnTo>
                  <a:pt x="7214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1" name="object 1571"/>
          <p:cNvSpPr/>
          <p:nvPr/>
        </p:nvSpPr>
        <p:spPr>
          <a:xfrm>
            <a:off x="3828840" y="45713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2" name="object 1572"/>
          <p:cNvSpPr/>
          <p:nvPr/>
        </p:nvSpPr>
        <p:spPr>
          <a:xfrm>
            <a:off x="3865272" y="45713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3" name="object 1573"/>
          <p:cNvSpPr/>
          <p:nvPr/>
        </p:nvSpPr>
        <p:spPr>
          <a:xfrm>
            <a:off x="3878409" y="457135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944" y="71798"/>
                </a:lnTo>
                <a:lnTo>
                  <a:pt x="71944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4" name="object 1574"/>
          <p:cNvSpPr/>
          <p:nvPr/>
        </p:nvSpPr>
        <p:spPr>
          <a:xfrm>
            <a:off x="3900625" y="45713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5" name="object 1575"/>
          <p:cNvSpPr/>
          <p:nvPr/>
        </p:nvSpPr>
        <p:spPr>
          <a:xfrm>
            <a:off x="3936124" y="45713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6" name="object 1576"/>
          <p:cNvSpPr/>
          <p:nvPr/>
        </p:nvSpPr>
        <p:spPr>
          <a:xfrm>
            <a:off x="3592586" y="449941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944"/>
                </a:moveTo>
                <a:lnTo>
                  <a:pt x="70939" y="71944"/>
                </a:lnTo>
                <a:lnTo>
                  <a:pt x="70939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7" name="object 1577"/>
          <p:cNvSpPr/>
          <p:nvPr/>
        </p:nvSpPr>
        <p:spPr>
          <a:xfrm>
            <a:off x="3613815" y="44994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8" name="object 1578"/>
          <p:cNvSpPr/>
          <p:nvPr/>
        </p:nvSpPr>
        <p:spPr>
          <a:xfrm>
            <a:off x="3650595" y="44994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9" name="object 1579"/>
          <p:cNvSpPr/>
          <p:nvPr/>
        </p:nvSpPr>
        <p:spPr>
          <a:xfrm>
            <a:off x="3663525" y="449941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1871" y="71944"/>
                </a:lnTo>
                <a:lnTo>
                  <a:pt x="71871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0" name="object 1580"/>
          <p:cNvSpPr/>
          <p:nvPr/>
        </p:nvSpPr>
        <p:spPr>
          <a:xfrm>
            <a:off x="3685966" y="44994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1" name="object 1581"/>
          <p:cNvSpPr/>
          <p:nvPr/>
        </p:nvSpPr>
        <p:spPr>
          <a:xfrm>
            <a:off x="3721538" y="44994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2" name="object 1582"/>
          <p:cNvSpPr/>
          <p:nvPr/>
        </p:nvSpPr>
        <p:spPr>
          <a:xfrm>
            <a:off x="3735397" y="449941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944"/>
                </a:moveTo>
                <a:lnTo>
                  <a:pt x="70866" y="71944"/>
                </a:lnTo>
                <a:lnTo>
                  <a:pt x="70866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3" name="object 1583"/>
          <p:cNvSpPr/>
          <p:nvPr/>
        </p:nvSpPr>
        <p:spPr>
          <a:xfrm>
            <a:off x="3757897" y="44994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4" name="object 1584"/>
          <p:cNvSpPr/>
          <p:nvPr/>
        </p:nvSpPr>
        <p:spPr>
          <a:xfrm>
            <a:off x="3793323" y="44994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5" name="object 1585"/>
          <p:cNvSpPr/>
          <p:nvPr/>
        </p:nvSpPr>
        <p:spPr>
          <a:xfrm>
            <a:off x="3806263" y="449941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2146" y="71944"/>
                </a:lnTo>
                <a:lnTo>
                  <a:pt x="72146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6" name="object 1586"/>
          <p:cNvSpPr/>
          <p:nvPr/>
        </p:nvSpPr>
        <p:spPr>
          <a:xfrm>
            <a:off x="3828840" y="44994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7" name="object 1587"/>
          <p:cNvSpPr/>
          <p:nvPr/>
        </p:nvSpPr>
        <p:spPr>
          <a:xfrm>
            <a:off x="3865272" y="44994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8" name="object 1588"/>
          <p:cNvSpPr/>
          <p:nvPr/>
        </p:nvSpPr>
        <p:spPr>
          <a:xfrm>
            <a:off x="3878409" y="449941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44"/>
                </a:moveTo>
                <a:lnTo>
                  <a:pt x="71944" y="71944"/>
                </a:lnTo>
                <a:lnTo>
                  <a:pt x="71944" y="0"/>
                </a:lnTo>
                <a:lnTo>
                  <a:pt x="0" y="0"/>
                </a:lnTo>
                <a:lnTo>
                  <a:pt x="0" y="71944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9" name="object 1589"/>
          <p:cNvSpPr/>
          <p:nvPr/>
        </p:nvSpPr>
        <p:spPr>
          <a:xfrm>
            <a:off x="3900625" y="44994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0" name="object 1590"/>
          <p:cNvSpPr/>
          <p:nvPr/>
        </p:nvSpPr>
        <p:spPr>
          <a:xfrm>
            <a:off x="3936124" y="4499412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1" name="object 1591"/>
          <p:cNvSpPr/>
          <p:nvPr/>
        </p:nvSpPr>
        <p:spPr>
          <a:xfrm>
            <a:off x="3592586" y="4428475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2" name="object 1592"/>
          <p:cNvSpPr/>
          <p:nvPr/>
        </p:nvSpPr>
        <p:spPr>
          <a:xfrm>
            <a:off x="3613815" y="442847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3" name="object 1593"/>
          <p:cNvSpPr/>
          <p:nvPr/>
        </p:nvSpPr>
        <p:spPr>
          <a:xfrm>
            <a:off x="3650595" y="442847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4" name="object 1594"/>
          <p:cNvSpPr/>
          <p:nvPr/>
        </p:nvSpPr>
        <p:spPr>
          <a:xfrm>
            <a:off x="3663525" y="4428475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871" y="70939"/>
                </a:lnTo>
                <a:lnTo>
                  <a:pt x="71871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5" name="object 1595"/>
          <p:cNvSpPr/>
          <p:nvPr/>
        </p:nvSpPr>
        <p:spPr>
          <a:xfrm>
            <a:off x="3685966" y="442847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6" name="object 1596"/>
          <p:cNvSpPr/>
          <p:nvPr/>
        </p:nvSpPr>
        <p:spPr>
          <a:xfrm>
            <a:off x="3721538" y="442847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7" name="object 1597"/>
          <p:cNvSpPr/>
          <p:nvPr/>
        </p:nvSpPr>
        <p:spPr>
          <a:xfrm>
            <a:off x="3735397" y="4428475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0" y="70939"/>
                </a:moveTo>
                <a:lnTo>
                  <a:pt x="70866" y="70939"/>
                </a:lnTo>
                <a:lnTo>
                  <a:pt x="70866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8" name="object 1598"/>
          <p:cNvSpPr/>
          <p:nvPr/>
        </p:nvSpPr>
        <p:spPr>
          <a:xfrm>
            <a:off x="3757897" y="442847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9" name="object 1599"/>
          <p:cNvSpPr/>
          <p:nvPr/>
        </p:nvSpPr>
        <p:spPr>
          <a:xfrm>
            <a:off x="3793323" y="442847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0" name="object 1600"/>
          <p:cNvSpPr/>
          <p:nvPr/>
        </p:nvSpPr>
        <p:spPr>
          <a:xfrm>
            <a:off x="3806263" y="4428475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2146" y="70939"/>
                </a:lnTo>
                <a:lnTo>
                  <a:pt x="72146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1" name="object 1601"/>
          <p:cNvSpPr/>
          <p:nvPr/>
        </p:nvSpPr>
        <p:spPr>
          <a:xfrm>
            <a:off x="3828840" y="442847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2" name="object 1602"/>
          <p:cNvSpPr/>
          <p:nvPr/>
        </p:nvSpPr>
        <p:spPr>
          <a:xfrm>
            <a:off x="3865272" y="442847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3" name="object 1603"/>
          <p:cNvSpPr/>
          <p:nvPr/>
        </p:nvSpPr>
        <p:spPr>
          <a:xfrm>
            <a:off x="3878409" y="4428475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944" y="70939"/>
                </a:lnTo>
                <a:lnTo>
                  <a:pt x="71944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4" name="object 1604"/>
          <p:cNvSpPr/>
          <p:nvPr/>
        </p:nvSpPr>
        <p:spPr>
          <a:xfrm>
            <a:off x="3900625" y="442847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5" name="object 1605"/>
          <p:cNvSpPr/>
          <p:nvPr/>
        </p:nvSpPr>
        <p:spPr>
          <a:xfrm>
            <a:off x="3936124" y="4428477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6" name="object 1606"/>
          <p:cNvSpPr/>
          <p:nvPr/>
        </p:nvSpPr>
        <p:spPr>
          <a:xfrm>
            <a:off x="3592586" y="435632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2146"/>
                </a:moveTo>
                <a:lnTo>
                  <a:pt x="70939" y="72146"/>
                </a:lnTo>
                <a:lnTo>
                  <a:pt x="70939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7" name="object 1607"/>
          <p:cNvSpPr/>
          <p:nvPr/>
        </p:nvSpPr>
        <p:spPr>
          <a:xfrm>
            <a:off x="3613815" y="435633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2141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8" name="object 1608"/>
          <p:cNvSpPr/>
          <p:nvPr/>
        </p:nvSpPr>
        <p:spPr>
          <a:xfrm>
            <a:off x="3650595" y="435633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2141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9" name="object 1609"/>
          <p:cNvSpPr/>
          <p:nvPr/>
        </p:nvSpPr>
        <p:spPr>
          <a:xfrm>
            <a:off x="3663525" y="435632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871" y="72146"/>
                </a:lnTo>
                <a:lnTo>
                  <a:pt x="71871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0" name="object 1610"/>
          <p:cNvSpPr/>
          <p:nvPr/>
        </p:nvSpPr>
        <p:spPr>
          <a:xfrm>
            <a:off x="3685966" y="435633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2141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1" name="object 1611"/>
          <p:cNvSpPr/>
          <p:nvPr/>
        </p:nvSpPr>
        <p:spPr>
          <a:xfrm>
            <a:off x="3721538" y="435633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2141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2" name="object 1612"/>
          <p:cNvSpPr/>
          <p:nvPr/>
        </p:nvSpPr>
        <p:spPr>
          <a:xfrm>
            <a:off x="3735397" y="435632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2146"/>
                </a:moveTo>
                <a:lnTo>
                  <a:pt x="70866" y="72146"/>
                </a:lnTo>
                <a:lnTo>
                  <a:pt x="70866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3" name="object 1613"/>
          <p:cNvSpPr/>
          <p:nvPr/>
        </p:nvSpPr>
        <p:spPr>
          <a:xfrm>
            <a:off x="3757897" y="435633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2141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4" name="object 1614"/>
          <p:cNvSpPr/>
          <p:nvPr/>
        </p:nvSpPr>
        <p:spPr>
          <a:xfrm>
            <a:off x="3793323" y="435633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2141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5" name="object 1615"/>
          <p:cNvSpPr/>
          <p:nvPr/>
        </p:nvSpPr>
        <p:spPr>
          <a:xfrm>
            <a:off x="3806263" y="435632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2146" y="72146"/>
                </a:lnTo>
                <a:lnTo>
                  <a:pt x="72146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6" name="object 1616"/>
          <p:cNvSpPr/>
          <p:nvPr/>
        </p:nvSpPr>
        <p:spPr>
          <a:xfrm>
            <a:off x="3828840" y="435633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2141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7" name="object 1617"/>
          <p:cNvSpPr/>
          <p:nvPr/>
        </p:nvSpPr>
        <p:spPr>
          <a:xfrm>
            <a:off x="3865272" y="435633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2141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8" name="object 1618"/>
          <p:cNvSpPr/>
          <p:nvPr/>
        </p:nvSpPr>
        <p:spPr>
          <a:xfrm>
            <a:off x="3878409" y="435632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2146"/>
                </a:moveTo>
                <a:lnTo>
                  <a:pt x="71944" y="72146"/>
                </a:lnTo>
                <a:lnTo>
                  <a:pt x="71944" y="0"/>
                </a:lnTo>
                <a:lnTo>
                  <a:pt x="0" y="0"/>
                </a:lnTo>
                <a:lnTo>
                  <a:pt x="0" y="7214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9" name="object 1619"/>
          <p:cNvSpPr/>
          <p:nvPr/>
        </p:nvSpPr>
        <p:spPr>
          <a:xfrm>
            <a:off x="3900625" y="435633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2141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0" name="object 1620"/>
          <p:cNvSpPr/>
          <p:nvPr/>
        </p:nvSpPr>
        <p:spPr>
          <a:xfrm>
            <a:off x="3936124" y="4356336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2141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1" name="object 1621"/>
          <p:cNvSpPr/>
          <p:nvPr/>
        </p:nvSpPr>
        <p:spPr>
          <a:xfrm>
            <a:off x="3592586" y="4284530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2" name="object 1622"/>
          <p:cNvSpPr/>
          <p:nvPr/>
        </p:nvSpPr>
        <p:spPr>
          <a:xfrm>
            <a:off x="3613815" y="428454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3" name="object 1623"/>
          <p:cNvSpPr/>
          <p:nvPr/>
        </p:nvSpPr>
        <p:spPr>
          <a:xfrm>
            <a:off x="3650595" y="428454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4" name="object 1624"/>
          <p:cNvSpPr/>
          <p:nvPr/>
        </p:nvSpPr>
        <p:spPr>
          <a:xfrm>
            <a:off x="3663525" y="428453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871" y="71798"/>
                </a:lnTo>
                <a:lnTo>
                  <a:pt x="71871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5" name="object 1625"/>
          <p:cNvSpPr/>
          <p:nvPr/>
        </p:nvSpPr>
        <p:spPr>
          <a:xfrm>
            <a:off x="3685966" y="428454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6" name="object 1626"/>
          <p:cNvSpPr/>
          <p:nvPr/>
        </p:nvSpPr>
        <p:spPr>
          <a:xfrm>
            <a:off x="3721538" y="428454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7" name="object 1627"/>
          <p:cNvSpPr/>
          <p:nvPr/>
        </p:nvSpPr>
        <p:spPr>
          <a:xfrm>
            <a:off x="3735397" y="4284530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98"/>
                </a:moveTo>
                <a:lnTo>
                  <a:pt x="70866" y="71798"/>
                </a:lnTo>
                <a:lnTo>
                  <a:pt x="7086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8" name="object 1628"/>
          <p:cNvSpPr/>
          <p:nvPr/>
        </p:nvSpPr>
        <p:spPr>
          <a:xfrm>
            <a:off x="3757897" y="428454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9" name="object 1629"/>
          <p:cNvSpPr/>
          <p:nvPr/>
        </p:nvSpPr>
        <p:spPr>
          <a:xfrm>
            <a:off x="3793323" y="428454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0" name="object 1630"/>
          <p:cNvSpPr/>
          <p:nvPr/>
        </p:nvSpPr>
        <p:spPr>
          <a:xfrm>
            <a:off x="3806263" y="428453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2146" y="71798"/>
                </a:lnTo>
                <a:lnTo>
                  <a:pt x="7214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1" name="object 1631"/>
          <p:cNvSpPr/>
          <p:nvPr/>
        </p:nvSpPr>
        <p:spPr>
          <a:xfrm>
            <a:off x="3828840" y="428454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2" name="object 1632"/>
          <p:cNvSpPr/>
          <p:nvPr/>
        </p:nvSpPr>
        <p:spPr>
          <a:xfrm>
            <a:off x="3865272" y="428454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3" name="object 1633"/>
          <p:cNvSpPr/>
          <p:nvPr/>
        </p:nvSpPr>
        <p:spPr>
          <a:xfrm>
            <a:off x="3878409" y="4284530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944" y="71798"/>
                </a:lnTo>
                <a:lnTo>
                  <a:pt x="71944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4" name="object 1634"/>
          <p:cNvSpPr/>
          <p:nvPr/>
        </p:nvSpPr>
        <p:spPr>
          <a:xfrm>
            <a:off x="3900625" y="428454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5" name="object 1635"/>
          <p:cNvSpPr/>
          <p:nvPr/>
        </p:nvSpPr>
        <p:spPr>
          <a:xfrm>
            <a:off x="3936124" y="4284541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6" name="object 1636"/>
          <p:cNvSpPr/>
          <p:nvPr/>
        </p:nvSpPr>
        <p:spPr>
          <a:xfrm>
            <a:off x="3592586" y="4213664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0" y="70866"/>
                </a:moveTo>
                <a:lnTo>
                  <a:pt x="70939" y="70866"/>
                </a:lnTo>
                <a:lnTo>
                  <a:pt x="70939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7" name="object 1637"/>
          <p:cNvSpPr/>
          <p:nvPr/>
        </p:nvSpPr>
        <p:spPr>
          <a:xfrm>
            <a:off x="3613815" y="4213661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879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8" name="object 1638"/>
          <p:cNvSpPr/>
          <p:nvPr/>
        </p:nvSpPr>
        <p:spPr>
          <a:xfrm>
            <a:off x="3650595" y="4213661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879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9" name="object 1639"/>
          <p:cNvSpPr/>
          <p:nvPr/>
        </p:nvSpPr>
        <p:spPr>
          <a:xfrm>
            <a:off x="3663525" y="4213664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866"/>
                </a:moveTo>
                <a:lnTo>
                  <a:pt x="71871" y="70866"/>
                </a:lnTo>
                <a:lnTo>
                  <a:pt x="71871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0" name="object 1640"/>
          <p:cNvSpPr/>
          <p:nvPr/>
        </p:nvSpPr>
        <p:spPr>
          <a:xfrm>
            <a:off x="3685966" y="4213661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879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1" name="object 1641"/>
          <p:cNvSpPr/>
          <p:nvPr/>
        </p:nvSpPr>
        <p:spPr>
          <a:xfrm>
            <a:off x="3721538" y="4213661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879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2" name="object 1642"/>
          <p:cNvSpPr/>
          <p:nvPr/>
        </p:nvSpPr>
        <p:spPr>
          <a:xfrm>
            <a:off x="3735397" y="4213664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0" y="70866"/>
                </a:moveTo>
                <a:lnTo>
                  <a:pt x="70866" y="70866"/>
                </a:lnTo>
                <a:lnTo>
                  <a:pt x="70866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3" name="object 1643"/>
          <p:cNvSpPr/>
          <p:nvPr/>
        </p:nvSpPr>
        <p:spPr>
          <a:xfrm>
            <a:off x="3757897" y="4213661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879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4" name="object 1644"/>
          <p:cNvSpPr/>
          <p:nvPr/>
        </p:nvSpPr>
        <p:spPr>
          <a:xfrm>
            <a:off x="3793323" y="4213661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879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5" name="object 1645"/>
          <p:cNvSpPr/>
          <p:nvPr/>
        </p:nvSpPr>
        <p:spPr>
          <a:xfrm>
            <a:off x="3806263" y="4213664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866"/>
                </a:moveTo>
                <a:lnTo>
                  <a:pt x="72146" y="70866"/>
                </a:lnTo>
                <a:lnTo>
                  <a:pt x="72146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6" name="object 1646"/>
          <p:cNvSpPr/>
          <p:nvPr/>
        </p:nvSpPr>
        <p:spPr>
          <a:xfrm>
            <a:off x="3828840" y="4213661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879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7" name="object 1647"/>
          <p:cNvSpPr/>
          <p:nvPr/>
        </p:nvSpPr>
        <p:spPr>
          <a:xfrm>
            <a:off x="3865272" y="4213661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879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8" name="object 1648"/>
          <p:cNvSpPr/>
          <p:nvPr/>
        </p:nvSpPr>
        <p:spPr>
          <a:xfrm>
            <a:off x="3878409" y="4213664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866"/>
                </a:moveTo>
                <a:lnTo>
                  <a:pt x="71944" y="70866"/>
                </a:lnTo>
                <a:lnTo>
                  <a:pt x="71944" y="0"/>
                </a:lnTo>
                <a:lnTo>
                  <a:pt x="0" y="0"/>
                </a:lnTo>
                <a:lnTo>
                  <a:pt x="0" y="7086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9" name="object 1649"/>
          <p:cNvSpPr/>
          <p:nvPr/>
        </p:nvSpPr>
        <p:spPr>
          <a:xfrm>
            <a:off x="3900625" y="4213661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879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0" name="object 1650"/>
          <p:cNvSpPr/>
          <p:nvPr/>
        </p:nvSpPr>
        <p:spPr>
          <a:xfrm>
            <a:off x="3936124" y="4213661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879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1" name="object 1651"/>
          <p:cNvSpPr/>
          <p:nvPr/>
        </p:nvSpPr>
        <p:spPr>
          <a:xfrm>
            <a:off x="3592586" y="4141866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2" name="object 1652"/>
          <p:cNvSpPr/>
          <p:nvPr/>
        </p:nvSpPr>
        <p:spPr>
          <a:xfrm>
            <a:off x="3613815" y="4141867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3" name="object 1653"/>
          <p:cNvSpPr/>
          <p:nvPr/>
        </p:nvSpPr>
        <p:spPr>
          <a:xfrm>
            <a:off x="3650595" y="4141867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4" name="object 1654"/>
          <p:cNvSpPr/>
          <p:nvPr/>
        </p:nvSpPr>
        <p:spPr>
          <a:xfrm>
            <a:off x="3663525" y="4141866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871" y="71798"/>
                </a:lnTo>
                <a:lnTo>
                  <a:pt x="71871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5" name="object 1655"/>
          <p:cNvSpPr/>
          <p:nvPr/>
        </p:nvSpPr>
        <p:spPr>
          <a:xfrm>
            <a:off x="3685966" y="4141867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6" name="object 1656"/>
          <p:cNvSpPr/>
          <p:nvPr/>
        </p:nvSpPr>
        <p:spPr>
          <a:xfrm>
            <a:off x="3721538" y="4141867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7" name="object 1657"/>
          <p:cNvSpPr/>
          <p:nvPr/>
        </p:nvSpPr>
        <p:spPr>
          <a:xfrm>
            <a:off x="3735397" y="4141866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98"/>
                </a:moveTo>
                <a:lnTo>
                  <a:pt x="70866" y="71798"/>
                </a:lnTo>
                <a:lnTo>
                  <a:pt x="7086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8" name="object 1658"/>
          <p:cNvSpPr/>
          <p:nvPr/>
        </p:nvSpPr>
        <p:spPr>
          <a:xfrm>
            <a:off x="3757897" y="4141867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9" name="object 1659"/>
          <p:cNvSpPr/>
          <p:nvPr/>
        </p:nvSpPr>
        <p:spPr>
          <a:xfrm>
            <a:off x="3793323" y="4141867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0" name="object 1660"/>
          <p:cNvSpPr/>
          <p:nvPr/>
        </p:nvSpPr>
        <p:spPr>
          <a:xfrm>
            <a:off x="3806263" y="4141866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2146" y="71798"/>
                </a:lnTo>
                <a:lnTo>
                  <a:pt x="7214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1" name="object 1661"/>
          <p:cNvSpPr/>
          <p:nvPr/>
        </p:nvSpPr>
        <p:spPr>
          <a:xfrm>
            <a:off x="3828840" y="4141867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2" name="object 1662"/>
          <p:cNvSpPr/>
          <p:nvPr/>
        </p:nvSpPr>
        <p:spPr>
          <a:xfrm>
            <a:off x="3865272" y="4141867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3" name="object 1663"/>
          <p:cNvSpPr/>
          <p:nvPr/>
        </p:nvSpPr>
        <p:spPr>
          <a:xfrm>
            <a:off x="3878409" y="4141866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944" y="71798"/>
                </a:lnTo>
                <a:lnTo>
                  <a:pt x="71944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4" name="object 1664"/>
          <p:cNvSpPr/>
          <p:nvPr/>
        </p:nvSpPr>
        <p:spPr>
          <a:xfrm>
            <a:off x="3900625" y="4141867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5" name="object 1665"/>
          <p:cNvSpPr/>
          <p:nvPr/>
        </p:nvSpPr>
        <p:spPr>
          <a:xfrm>
            <a:off x="3936124" y="4141867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6" name="object 1666"/>
          <p:cNvSpPr/>
          <p:nvPr/>
        </p:nvSpPr>
        <p:spPr>
          <a:xfrm>
            <a:off x="3592586" y="406993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926"/>
                </a:moveTo>
                <a:lnTo>
                  <a:pt x="70939" y="71926"/>
                </a:lnTo>
                <a:lnTo>
                  <a:pt x="70939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7" name="object 1667"/>
          <p:cNvSpPr/>
          <p:nvPr/>
        </p:nvSpPr>
        <p:spPr>
          <a:xfrm>
            <a:off x="3613815" y="40699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22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8" name="object 1668"/>
          <p:cNvSpPr/>
          <p:nvPr/>
        </p:nvSpPr>
        <p:spPr>
          <a:xfrm>
            <a:off x="3650595" y="40699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22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9" name="object 1669"/>
          <p:cNvSpPr/>
          <p:nvPr/>
        </p:nvSpPr>
        <p:spPr>
          <a:xfrm>
            <a:off x="3663525" y="406993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871" y="71926"/>
                </a:lnTo>
                <a:lnTo>
                  <a:pt x="71871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0" name="object 1670"/>
          <p:cNvSpPr/>
          <p:nvPr/>
        </p:nvSpPr>
        <p:spPr>
          <a:xfrm>
            <a:off x="3685966" y="40699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22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1" name="object 1671"/>
          <p:cNvSpPr/>
          <p:nvPr/>
        </p:nvSpPr>
        <p:spPr>
          <a:xfrm>
            <a:off x="3721538" y="40699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22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2" name="object 1672"/>
          <p:cNvSpPr/>
          <p:nvPr/>
        </p:nvSpPr>
        <p:spPr>
          <a:xfrm>
            <a:off x="3735397" y="4069939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926"/>
                </a:moveTo>
                <a:lnTo>
                  <a:pt x="70866" y="71926"/>
                </a:lnTo>
                <a:lnTo>
                  <a:pt x="70866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3" name="object 1673"/>
          <p:cNvSpPr/>
          <p:nvPr/>
        </p:nvSpPr>
        <p:spPr>
          <a:xfrm>
            <a:off x="3757897" y="40699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22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4" name="object 1674"/>
          <p:cNvSpPr/>
          <p:nvPr/>
        </p:nvSpPr>
        <p:spPr>
          <a:xfrm>
            <a:off x="3793323" y="40699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22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5" name="object 1675"/>
          <p:cNvSpPr/>
          <p:nvPr/>
        </p:nvSpPr>
        <p:spPr>
          <a:xfrm>
            <a:off x="3806263" y="406993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2146" y="71926"/>
                </a:lnTo>
                <a:lnTo>
                  <a:pt x="72146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6" name="object 1676"/>
          <p:cNvSpPr/>
          <p:nvPr/>
        </p:nvSpPr>
        <p:spPr>
          <a:xfrm>
            <a:off x="3828840" y="40699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22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7" name="object 1677"/>
          <p:cNvSpPr/>
          <p:nvPr/>
        </p:nvSpPr>
        <p:spPr>
          <a:xfrm>
            <a:off x="3865272" y="40699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22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8" name="object 1678"/>
          <p:cNvSpPr/>
          <p:nvPr/>
        </p:nvSpPr>
        <p:spPr>
          <a:xfrm>
            <a:off x="3878409" y="4069939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944" y="71926"/>
                </a:lnTo>
                <a:lnTo>
                  <a:pt x="71944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9" name="object 1679"/>
          <p:cNvSpPr/>
          <p:nvPr/>
        </p:nvSpPr>
        <p:spPr>
          <a:xfrm>
            <a:off x="3900625" y="40699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22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0" name="object 1680"/>
          <p:cNvSpPr/>
          <p:nvPr/>
        </p:nvSpPr>
        <p:spPr>
          <a:xfrm>
            <a:off x="3936124" y="4069944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22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1" name="object 1681"/>
          <p:cNvSpPr/>
          <p:nvPr/>
        </p:nvSpPr>
        <p:spPr>
          <a:xfrm>
            <a:off x="3592586" y="3998780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20" h="71754">
                <a:moveTo>
                  <a:pt x="0" y="71158"/>
                </a:moveTo>
                <a:lnTo>
                  <a:pt x="70939" y="71158"/>
                </a:lnTo>
                <a:lnTo>
                  <a:pt x="70939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2" name="object 1682"/>
          <p:cNvSpPr/>
          <p:nvPr/>
        </p:nvSpPr>
        <p:spPr>
          <a:xfrm>
            <a:off x="3613815" y="399879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4">
                <a:moveTo>
                  <a:pt x="0" y="7115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3" name="object 1683"/>
          <p:cNvSpPr/>
          <p:nvPr/>
        </p:nvSpPr>
        <p:spPr>
          <a:xfrm>
            <a:off x="3650595" y="399879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4">
                <a:moveTo>
                  <a:pt x="0" y="7115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4" name="object 1684"/>
          <p:cNvSpPr/>
          <p:nvPr/>
        </p:nvSpPr>
        <p:spPr>
          <a:xfrm>
            <a:off x="3663525" y="3998780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158"/>
                </a:moveTo>
                <a:lnTo>
                  <a:pt x="71871" y="71158"/>
                </a:lnTo>
                <a:lnTo>
                  <a:pt x="71871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5" name="object 1685"/>
          <p:cNvSpPr/>
          <p:nvPr/>
        </p:nvSpPr>
        <p:spPr>
          <a:xfrm>
            <a:off x="3685966" y="399879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4">
                <a:moveTo>
                  <a:pt x="0" y="7115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6" name="object 1686"/>
          <p:cNvSpPr/>
          <p:nvPr/>
        </p:nvSpPr>
        <p:spPr>
          <a:xfrm>
            <a:off x="3721538" y="399879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4">
                <a:moveTo>
                  <a:pt x="0" y="7115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7" name="object 1687"/>
          <p:cNvSpPr/>
          <p:nvPr/>
        </p:nvSpPr>
        <p:spPr>
          <a:xfrm>
            <a:off x="3735397" y="3998780"/>
            <a:ext cx="71120" cy="71755"/>
          </a:xfrm>
          <a:custGeom>
            <a:avLst/>
            <a:gdLst/>
            <a:ahLst/>
            <a:cxnLst/>
            <a:rect l="l" t="t" r="r" b="b"/>
            <a:pathLst>
              <a:path w="71120" h="71754">
                <a:moveTo>
                  <a:pt x="0" y="71158"/>
                </a:moveTo>
                <a:lnTo>
                  <a:pt x="70866" y="71158"/>
                </a:lnTo>
                <a:lnTo>
                  <a:pt x="70866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8" name="object 1688"/>
          <p:cNvSpPr/>
          <p:nvPr/>
        </p:nvSpPr>
        <p:spPr>
          <a:xfrm>
            <a:off x="3757897" y="399879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4">
                <a:moveTo>
                  <a:pt x="0" y="7115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9" name="object 1689"/>
          <p:cNvSpPr/>
          <p:nvPr/>
        </p:nvSpPr>
        <p:spPr>
          <a:xfrm>
            <a:off x="3793323" y="399879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4">
                <a:moveTo>
                  <a:pt x="0" y="7115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0" name="object 1690"/>
          <p:cNvSpPr/>
          <p:nvPr/>
        </p:nvSpPr>
        <p:spPr>
          <a:xfrm>
            <a:off x="3806263" y="3998780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158"/>
                </a:moveTo>
                <a:lnTo>
                  <a:pt x="72146" y="71158"/>
                </a:lnTo>
                <a:lnTo>
                  <a:pt x="72146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1" name="object 1691"/>
          <p:cNvSpPr/>
          <p:nvPr/>
        </p:nvSpPr>
        <p:spPr>
          <a:xfrm>
            <a:off x="3828840" y="399879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4">
                <a:moveTo>
                  <a:pt x="0" y="7115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2" name="object 1692"/>
          <p:cNvSpPr/>
          <p:nvPr/>
        </p:nvSpPr>
        <p:spPr>
          <a:xfrm>
            <a:off x="3865272" y="399879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4">
                <a:moveTo>
                  <a:pt x="0" y="7115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3" name="object 1693"/>
          <p:cNvSpPr/>
          <p:nvPr/>
        </p:nvSpPr>
        <p:spPr>
          <a:xfrm>
            <a:off x="3878409" y="3998780"/>
            <a:ext cx="72390" cy="71755"/>
          </a:xfrm>
          <a:custGeom>
            <a:avLst/>
            <a:gdLst/>
            <a:ahLst/>
            <a:cxnLst/>
            <a:rect l="l" t="t" r="r" b="b"/>
            <a:pathLst>
              <a:path w="72389" h="71754">
                <a:moveTo>
                  <a:pt x="0" y="71158"/>
                </a:moveTo>
                <a:lnTo>
                  <a:pt x="71944" y="71158"/>
                </a:lnTo>
                <a:lnTo>
                  <a:pt x="71944" y="0"/>
                </a:lnTo>
                <a:lnTo>
                  <a:pt x="0" y="0"/>
                </a:lnTo>
                <a:lnTo>
                  <a:pt x="0" y="7115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4" name="object 1694"/>
          <p:cNvSpPr/>
          <p:nvPr/>
        </p:nvSpPr>
        <p:spPr>
          <a:xfrm>
            <a:off x="3900625" y="399879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4">
                <a:moveTo>
                  <a:pt x="0" y="7115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5" name="object 1695"/>
          <p:cNvSpPr/>
          <p:nvPr/>
        </p:nvSpPr>
        <p:spPr>
          <a:xfrm>
            <a:off x="3936124" y="399879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4">
                <a:moveTo>
                  <a:pt x="0" y="7115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6" name="object 1696"/>
          <p:cNvSpPr/>
          <p:nvPr/>
        </p:nvSpPr>
        <p:spPr>
          <a:xfrm>
            <a:off x="3592586" y="392685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926"/>
                </a:moveTo>
                <a:lnTo>
                  <a:pt x="70939" y="71926"/>
                </a:lnTo>
                <a:lnTo>
                  <a:pt x="70939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7" name="object 1697"/>
          <p:cNvSpPr/>
          <p:nvPr/>
        </p:nvSpPr>
        <p:spPr>
          <a:xfrm>
            <a:off x="3613815" y="3926850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8" name="object 1698"/>
          <p:cNvSpPr/>
          <p:nvPr/>
        </p:nvSpPr>
        <p:spPr>
          <a:xfrm>
            <a:off x="3650595" y="3926850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9" name="object 1699"/>
          <p:cNvSpPr/>
          <p:nvPr/>
        </p:nvSpPr>
        <p:spPr>
          <a:xfrm>
            <a:off x="3663525" y="392685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871" y="71926"/>
                </a:lnTo>
                <a:lnTo>
                  <a:pt x="71871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0" name="object 1700"/>
          <p:cNvSpPr/>
          <p:nvPr/>
        </p:nvSpPr>
        <p:spPr>
          <a:xfrm>
            <a:off x="3685966" y="3926850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1" name="object 1701"/>
          <p:cNvSpPr/>
          <p:nvPr/>
        </p:nvSpPr>
        <p:spPr>
          <a:xfrm>
            <a:off x="3721538" y="3926850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2" name="object 1702"/>
          <p:cNvSpPr/>
          <p:nvPr/>
        </p:nvSpPr>
        <p:spPr>
          <a:xfrm>
            <a:off x="3735397" y="392685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926"/>
                </a:moveTo>
                <a:lnTo>
                  <a:pt x="70866" y="71926"/>
                </a:lnTo>
                <a:lnTo>
                  <a:pt x="70866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3" name="object 1703"/>
          <p:cNvSpPr/>
          <p:nvPr/>
        </p:nvSpPr>
        <p:spPr>
          <a:xfrm>
            <a:off x="3757897" y="3926850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4" name="object 1704"/>
          <p:cNvSpPr/>
          <p:nvPr/>
        </p:nvSpPr>
        <p:spPr>
          <a:xfrm>
            <a:off x="3793323" y="3926850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5" name="object 1705"/>
          <p:cNvSpPr/>
          <p:nvPr/>
        </p:nvSpPr>
        <p:spPr>
          <a:xfrm>
            <a:off x="3806263" y="392685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2146" y="71926"/>
                </a:lnTo>
                <a:lnTo>
                  <a:pt x="72146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6" name="object 1706"/>
          <p:cNvSpPr/>
          <p:nvPr/>
        </p:nvSpPr>
        <p:spPr>
          <a:xfrm>
            <a:off x="3828840" y="3926850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7" name="object 1707"/>
          <p:cNvSpPr/>
          <p:nvPr/>
        </p:nvSpPr>
        <p:spPr>
          <a:xfrm>
            <a:off x="3865272" y="3926850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8" name="object 1708"/>
          <p:cNvSpPr/>
          <p:nvPr/>
        </p:nvSpPr>
        <p:spPr>
          <a:xfrm>
            <a:off x="3878409" y="392685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926"/>
                </a:moveTo>
                <a:lnTo>
                  <a:pt x="71944" y="71926"/>
                </a:lnTo>
                <a:lnTo>
                  <a:pt x="71944" y="0"/>
                </a:lnTo>
                <a:lnTo>
                  <a:pt x="0" y="0"/>
                </a:lnTo>
                <a:lnTo>
                  <a:pt x="0" y="71926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9" name="object 1709"/>
          <p:cNvSpPr/>
          <p:nvPr/>
        </p:nvSpPr>
        <p:spPr>
          <a:xfrm>
            <a:off x="3900625" y="3926850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0" name="object 1710"/>
          <p:cNvSpPr/>
          <p:nvPr/>
        </p:nvSpPr>
        <p:spPr>
          <a:xfrm>
            <a:off x="3936124" y="3926850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940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1" name="object 1711"/>
          <p:cNvSpPr/>
          <p:nvPr/>
        </p:nvSpPr>
        <p:spPr>
          <a:xfrm>
            <a:off x="3592586" y="385505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98"/>
                </a:moveTo>
                <a:lnTo>
                  <a:pt x="70939" y="71798"/>
                </a:lnTo>
                <a:lnTo>
                  <a:pt x="70939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2" name="object 1712"/>
          <p:cNvSpPr/>
          <p:nvPr/>
        </p:nvSpPr>
        <p:spPr>
          <a:xfrm>
            <a:off x="3613815" y="385505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3" name="object 1713"/>
          <p:cNvSpPr/>
          <p:nvPr/>
        </p:nvSpPr>
        <p:spPr>
          <a:xfrm>
            <a:off x="3650595" y="385505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4" name="object 1714"/>
          <p:cNvSpPr/>
          <p:nvPr/>
        </p:nvSpPr>
        <p:spPr>
          <a:xfrm>
            <a:off x="3663525" y="385505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871" y="71798"/>
                </a:lnTo>
                <a:lnTo>
                  <a:pt x="71871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5" name="object 1715"/>
          <p:cNvSpPr/>
          <p:nvPr/>
        </p:nvSpPr>
        <p:spPr>
          <a:xfrm>
            <a:off x="3685966" y="385505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6" name="object 1716"/>
          <p:cNvSpPr/>
          <p:nvPr/>
        </p:nvSpPr>
        <p:spPr>
          <a:xfrm>
            <a:off x="3721538" y="385505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7" name="object 1717"/>
          <p:cNvSpPr/>
          <p:nvPr/>
        </p:nvSpPr>
        <p:spPr>
          <a:xfrm>
            <a:off x="3735397" y="3855055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798"/>
                </a:moveTo>
                <a:lnTo>
                  <a:pt x="70866" y="71798"/>
                </a:lnTo>
                <a:lnTo>
                  <a:pt x="7086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8" name="object 1718"/>
          <p:cNvSpPr/>
          <p:nvPr/>
        </p:nvSpPr>
        <p:spPr>
          <a:xfrm>
            <a:off x="3757897" y="385505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9" name="object 1719"/>
          <p:cNvSpPr/>
          <p:nvPr/>
        </p:nvSpPr>
        <p:spPr>
          <a:xfrm>
            <a:off x="3793323" y="385505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0" name="object 1720"/>
          <p:cNvSpPr/>
          <p:nvPr/>
        </p:nvSpPr>
        <p:spPr>
          <a:xfrm>
            <a:off x="3806263" y="385505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2146" y="71798"/>
                </a:lnTo>
                <a:lnTo>
                  <a:pt x="72146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1" name="object 1721"/>
          <p:cNvSpPr/>
          <p:nvPr/>
        </p:nvSpPr>
        <p:spPr>
          <a:xfrm>
            <a:off x="3828840" y="385505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2" name="object 1722"/>
          <p:cNvSpPr/>
          <p:nvPr/>
        </p:nvSpPr>
        <p:spPr>
          <a:xfrm>
            <a:off x="3865272" y="385505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3" name="object 1723"/>
          <p:cNvSpPr/>
          <p:nvPr/>
        </p:nvSpPr>
        <p:spPr>
          <a:xfrm>
            <a:off x="3878409" y="3855055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798"/>
                </a:moveTo>
                <a:lnTo>
                  <a:pt x="71944" y="71798"/>
                </a:lnTo>
                <a:lnTo>
                  <a:pt x="71944" y="0"/>
                </a:lnTo>
                <a:lnTo>
                  <a:pt x="0" y="0"/>
                </a:lnTo>
                <a:lnTo>
                  <a:pt x="0" y="71798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4" name="object 1724"/>
          <p:cNvSpPr/>
          <p:nvPr/>
        </p:nvSpPr>
        <p:spPr>
          <a:xfrm>
            <a:off x="3900625" y="385505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5" name="object 1725"/>
          <p:cNvSpPr/>
          <p:nvPr/>
        </p:nvSpPr>
        <p:spPr>
          <a:xfrm>
            <a:off x="3936124" y="385505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79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6" name="object 1726"/>
          <p:cNvSpPr/>
          <p:nvPr/>
        </p:nvSpPr>
        <p:spPr>
          <a:xfrm>
            <a:off x="3592586" y="3784116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0" y="70939"/>
                </a:moveTo>
                <a:lnTo>
                  <a:pt x="70939" y="70939"/>
                </a:lnTo>
                <a:lnTo>
                  <a:pt x="70939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7" name="object 1727"/>
          <p:cNvSpPr/>
          <p:nvPr/>
        </p:nvSpPr>
        <p:spPr>
          <a:xfrm>
            <a:off x="3613815" y="378412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8" name="object 1728"/>
          <p:cNvSpPr/>
          <p:nvPr/>
        </p:nvSpPr>
        <p:spPr>
          <a:xfrm>
            <a:off x="3650595" y="378412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9" name="object 1729"/>
          <p:cNvSpPr/>
          <p:nvPr/>
        </p:nvSpPr>
        <p:spPr>
          <a:xfrm>
            <a:off x="3663525" y="378411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871" y="70939"/>
                </a:lnTo>
                <a:lnTo>
                  <a:pt x="71871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0" name="object 1730"/>
          <p:cNvSpPr/>
          <p:nvPr/>
        </p:nvSpPr>
        <p:spPr>
          <a:xfrm>
            <a:off x="3685966" y="378412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1" name="object 1731"/>
          <p:cNvSpPr/>
          <p:nvPr/>
        </p:nvSpPr>
        <p:spPr>
          <a:xfrm>
            <a:off x="3721538" y="378412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2" name="object 1732"/>
          <p:cNvSpPr/>
          <p:nvPr/>
        </p:nvSpPr>
        <p:spPr>
          <a:xfrm>
            <a:off x="3735397" y="3784116"/>
            <a:ext cx="71120" cy="71120"/>
          </a:xfrm>
          <a:custGeom>
            <a:avLst/>
            <a:gdLst/>
            <a:ahLst/>
            <a:cxnLst/>
            <a:rect l="l" t="t" r="r" b="b"/>
            <a:pathLst>
              <a:path w="71120" h="71120">
                <a:moveTo>
                  <a:pt x="0" y="70939"/>
                </a:moveTo>
                <a:lnTo>
                  <a:pt x="70866" y="70939"/>
                </a:lnTo>
                <a:lnTo>
                  <a:pt x="70866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3" name="object 1733"/>
          <p:cNvSpPr/>
          <p:nvPr/>
        </p:nvSpPr>
        <p:spPr>
          <a:xfrm>
            <a:off x="3757897" y="378412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4" name="object 1734"/>
          <p:cNvSpPr/>
          <p:nvPr/>
        </p:nvSpPr>
        <p:spPr>
          <a:xfrm>
            <a:off x="3793323" y="378412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5" name="object 1735"/>
          <p:cNvSpPr/>
          <p:nvPr/>
        </p:nvSpPr>
        <p:spPr>
          <a:xfrm>
            <a:off x="3806263" y="378411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2146" y="70939"/>
                </a:lnTo>
                <a:lnTo>
                  <a:pt x="72146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6" name="object 1736"/>
          <p:cNvSpPr/>
          <p:nvPr/>
        </p:nvSpPr>
        <p:spPr>
          <a:xfrm>
            <a:off x="3828840" y="378412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7" name="object 1737"/>
          <p:cNvSpPr/>
          <p:nvPr/>
        </p:nvSpPr>
        <p:spPr>
          <a:xfrm>
            <a:off x="3865272" y="378412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8" name="object 1738"/>
          <p:cNvSpPr/>
          <p:nvPr/>
        </p:nvSpPr>
        <p:spPr>
          <a:xfrm>
            <a:off x="3878409" y="3784116"/>
            <a:ext cx="72390" cy="71120"/>
          </a:xfrm>
          <a:custGeom>
            <a:avLst/>
            <a:gdLst/>
            <a:ahLst/>
            <a:cxnLst/>
            <a:rect l="l" t="t" r="r" b="b"/>
            <a:pathLst>
              <a:path w="72389" h="71120">
                <a:moveTo>
                  <a:pt x="0" y="70939"/>
                </a:moveTo>
                <a:lnTo>
                  <a:pt x="71944" y="70939"/>
                </a:lnTo>
                <a:lnTo>
                  <a:pt x="71944" y="0"/>
                </a:lnTo>
                <a:lnTo>
                  <a:pt x="0" y="0"/>
                </a:lnTo>
                <a:lnTo>
                  <a:pt x="0" y="70939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9" name="object 1739"/>
          <p:cNvSpPr/>
          <p:nvPr/>
        </p:nvSpPr>
        <p:spPr>
          <a:xfrm>
            <a:off x="3900625" y="378412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0" name="object 1740"/>
          <p:cNvSpPr/>
          <p:nvPr/>
        </p:nvSpPr>
        <p:spPr>
          <a:xfrm>
            <a:off x="3936124" y="3784120"/>
            <a:ext cx="0" cy="71120"/>
          </a:xfrm>
          <a:custGeom>
            <a:avLst/>
            <a:gdLst/>
            <a:ahLst/>
            <a:cxnLst/>
            <a:rect l="l" t="t" r="r" b="b"/>
            <a:pathLst>
              <a:path w="0" h="71120">
                <a:moveTo>
                  <a:pt x="0" y="70934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1" name="object 1741"/>
          <p:cNvSpPr/>
          <p:nvPr/>
        </p:nvSpPr>
        <p:spPr>
          <a:xfrm>
            <a:off x="3592586" y="371224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871"/>
                </a:moveTo>
                <a:lnTo>
                  <a:pt x="70939" y="71871"/>
                </a:lnTo>
                <a:lnTo>
                  <a:pt x="70939" y="0"/>
                </a:lnTo>
                <a:lnTo>
                  <a:pt x="0" y="0"/>
                </a:lnTo>
                <a:lnTo>
                  <a:pt x="0" y="7187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2" name="object 1742"/>
          <p:cNvSpPr/>
          <p:nvPr/>
        </p:nvSpPr>
        <p:spPr>
          <a:xfrm>
            <a:off x="3613815" y="37122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67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3" name="object 1743"/>
          <p:cNvSpPr/>
          <p:nvPr/>
        </p:nvSpPr>
        <p:spPr>
          <a:xfrm>
            <a:off x="3650595" y="37122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67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4" name="object 1744"/>
          <p:cNvSpPr/>
          <p:nvPr/>
        </p:nvSpPr>
        <p:spPr>
          <a:xfrm>
            <a:off x="3663525" y="371224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871"/>
                </a:moveTo>
                <a:lnTo>
                  <a:pt x="71871" y="71871"/>
                </a:lnTo>
                <a:lnTo>
                  <a:pt x="71871" y="0"/>
                </a:lnTo>
                <a:lnTo>
                  <a:pt x="0" y="0"/>
                </a:lnTo>
                <a:lnTo>
                  <a:pt x="0" y="7187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5" name="object 1745"/>
          <p:cNvSpPr/>
          <p:nvPr/>
        </p:nvSpPr>
        <p:spPr>
          <a:xfrm>
            <a:off x="3685966" y="37122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67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6" name="object 1746"/>
          <p:cNvSpPr/>
          <p:nvPr/>
        </p:nvSpPr>
        <p:spPr>
          <a:xfrm>
            <a:off x="3721538" y="37122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67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7" name="object 1747"/>
          <p:cNvSpPr/>
          <p:nvPr/>
        </p:nvSpPr>
        <p:spPr>
          <a:xfrm>
            <a:off x="3735397" y="3712244"/>
            <a:ext cx="71120" cy="72390"/>
          </a:xfrm>
          <a:custGeom>
            <a:avLst/>
            <a:gdLst/>
            <a:ahLst/>
            <a:cxnLst/>
            <a:rect l="l" t="t" r="r" b="b"/>
            <a:pathLst>
              <a:path w="71120" h="72389">
                <a:moveTo>
                  <a:pt x="0" y="71871"/>
                </a:moveTo>
                <a:lnTo>
                  <a:pt x="70866" y="71871"/>
                </a:lnTo>
                <a:lnTo>
                  <a:pt x="70866" y="0"/>
                </a:lnTo>
                <a:lnTo>
                  <a:pt x="0" y="0"/>
                </a:lnTo>
                <a:lnTo>
                  <a:pt x="0" y="7187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8" name="object 1748"/>
          <p:cNvSpPr/>
          <p:nvPr/>
        </p:nvSpPr>
        <p:spPr>
          <a:xfrm>
            <a:off x="3757897" y="37122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67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9" name="object 1749"/>
          <p:cNvSpPr/>
          <p:nvPr/>
        </p:nvSpPr>
        <p:spPr>
          <a:xfrm>
            <a:off x="3793323" y="37122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67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0" name="object 1750"/>
          <p:cNvSpPr/>
          <p:nvPr/>
        </p:nvSpPr>
        <p:spPr>
          <a:xfrm>
            <a:off x="3806263" y="371224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871"/>
                </a:moveTo>
                <a:lnTo>
                  <a:pt x="72146" y="71871"/>
                </a:lnTo>
                <a:lnTo>
                  <a:pt x="72146" y="0"/>
                </a:lnTo>
                <a:lnTo>
                  <a:pt x="0" y="0"/>
                </a:lnTo>
                <a:lnTo>
                  <a:pt x="0" y="7187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1" name="object 1751"/>
          <p:cNvSpPr/>
          <p:nvPr/>
        </p:nvSpPr>
        <p:spPr>
          <a:xfrm>
            <a:off x="3828840" y="37122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67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2" name="object 1752"/>
          <p:cNvSpPr/>
          <p:nvPr/>
        </p:nvSpPr>
        <p:spPr>
          <a:xfrm>
            <a:off x="3865272" y="37122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67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3" name="object 1753"/>
          <p:cNvSpPr/>
          <p:nvPr/>
        </p:nvSpPr>
        <p:spPr>
          <a:xfrm>
            <a:off x="3878409" y="3712244"/>
            <a:ext cx="72390" cy="72390"/>
          </a:xfrm>
          <a:custGeom>
            <a:avLst/>
            <a:gdLst/>
            <a:ahLst/>
            <a:cxnLst/>
            <a:rect l="l" t="t" r="r" b="b"/>
            <a:pathLst>
              <a:path w="72389" h="72389">
                <a:moveTo>
                  <a:pt x="0" y="71871"/>
                </a:moveTo>
                <a:lnTo>
                  <a:pt x="71944" y="71871"/>
                </a:lnTo>
                <a:lnTo>
                  <a:pt x="71944" y="0"/>
                </a:lnTo>
                <a:lnTo>
                  <a:pt x="0" y="0"/>
                </a:lnTo>
                <a:lnTo>
                  <a:pt x="0" y="71871"/>
                </a:lnTo>
                <a:close/>
              </a:path>
            </a:pathLst>
          </a:custGeom>
          <a:solidFill>
            <a:srgbClr val="D3D3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4" name="object 1754"/>
          <p:cNvSpPr/>
          <p:nvPr/>
        </p:nvSpPr>
        <p:spPr>
          <a:xfrm>
            <a:off x="3900625" y="37122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67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5" name="object 1755"/>
          <p:cNvSpPr/>
          <p:nvPr/>
        </p:nvSpPr>
        <p:spPr>
          <a:xfrm>
            <a:off x="3936124" y="3712253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71867"/>
                </a:moveTo>
                <a:lnTo>
                  <a:pt x="0" y="0"/>
                </a:lnTo>
              </a:path>
            </a:pathLst>
          </a:custGeom>
          <a:ln w="8325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6" name="object 1756"/>
          <p:cNvSpPr/>
          <p:nvPr/>
        </p:nvSpPr>
        <p:spPr>
          <a:xfrm>
            <a:off x="3592582" y="3712253"/>
            <a:ext cx="358140" cy="942340"/>
          </a:xfrm>
          <a:custGeom>
            <a:avLst/>
            <a:gdLst/>
            <a:ahLst/>
            <a:cxnLst/>
            <a:rect l="l" t="t" r="r" b="b"/>
            <a:pathLst>
              <a:path w="358139" h="942339">
                <a:moveTo>
                  <a:pt x="0" y="941975"/>
                </a:moveTo>
                <a:lnTo>
                  <a:pt x="0" y="0"/>
                </a:lnTo>
                <a:lnTo>
                  <a:pt x="357771" y="0"/>
                </a:lnTo>
                <a:lnTo>
                  <a:pt x="357771" y="941975"/>
                </a:lnTo>
              </a:path>
            </a:pathLst>
          </a:custGeom>
          <a:ln w="26210">
            <a:solidFill>
              <a:srgbClr val="D3D3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7" name="object 1757"/>
          <p:cNvSpPr/>
          <p:nvPr/>
        </p:nvSpPr>
        <p:spPr>
          <a:xfrm>
            <a:off x="3761885" y="3703283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 h="0">
                <a:moveTo>
                  <a:pt x="0" y="0"/>
                </a:moveTo>
                <a:lnTo>
                  <a:pt x="17884" y="0"/>
                </a:lnTo>
              </a:path>
            </a:pathLst>
          </a:custGeom>
          <a:ln w="1793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8" name="object 1758"/>
          <p:cNvSpPr/>
          <p:nvPr/>
        </p:nvSpPr>
        <p:spPr>
          <a:xfrm>
            <a:off x="3681174" y="3694314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4" h="0">
                <a:moveTo>
                  <a:pt x="0" y="0"/>
                </a:moveTo>
                <a:lnTo>
                  <a:pt x="179306" y="0"/>
                </a:lnTo>
              </a:path>
            </a:pathLst>
          </a:custGeom>
          <a:ln w="178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9" name="object 1759"/>
          <p:cNvSpPr/>
          <p:nvPr/>
        </p:nvSpPr>
        <p:spPr>
          <a:xfrm>
            <a:off x="4115694" y="2952634"/>
            <a:ext cx="383964" cy="1714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0" name="object 1760"/>
          <p:cNvSpPr/>
          <p:nvPr/>
        </p:nvSpPr>
        <p:spPr>
          <a:xfrm>
            <a:off x="1891385" y="4654229"/>
            <a:ext cx="2685415" cy="0"/>
          </a:xfrm>
          <a:custGeom>
            <a:avLst/>
            <a:gdLst/>
            <a:ahLst/>
            <a:cxnLst/>
            <a:rect l="l" t="t" r="r" b="b"/>
            <a:pathLst>
              <a:path w="2685415" h="0">
                <a:moveTo>
                  <a:pt x="0" y="0"/>
                </a:moveTo>
                <a:lnTo>
                  <a:pt x="2684894" y="0"/>
                </a:lnTo>
              </a:path>
            </a:pathLst>
          </a:custGeom>
          <a:ln w="2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1" name="object 1761"/>
          <p:cNvSpPr/>
          <p:nvPr/>
        </p:nvSpPr>
        <p:spPr>
          <a:xfrm>
            <a:off x="2160619" y="4654229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7073"/>
                </a:lnTo>
              </a:path>
            </a:pathLst>
          </a:custGeom>
          <a:ln w="262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2" name="object 1762"/>
          <p:cNvSpPr/>
          <p:nvPr/>
        </p:nvSpPr>
        <p:spPr>
          <a:xfrm>
            <a:off x="2697696" y="4654229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7073"/>
                </a:lnTo>
              </a:path>
            </a:pathLst>
          </a:custGeom>
          <a:ln w="262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3" name="object 1763"/>
          <p:cNvSpPr/>
          <p:nvPr/>
        </p:nvSpPr>
        <p:spPr>
          <a:xfrm>
            <a:off x="3233695" y="4654229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7073"/>
                </a:lnTo>
              </a:path>
            </a:pathLst>
          </a:custGeom>
          <a:ln w="262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4" name="object 1764"/>
          <p:cNvSpPr/>
          <p:nvPr/>
        </p:nvSpPr>
        <p:spPr>
          <a:xfrm>
            <a:off x="3770827" y="4654229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7073"/>
                </a:lnTo>
              </a:path>
            </a:pathLst>
          </a:custGeom>
          <a:ln w="262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5" name="object 1765"/>
          <p:cNvSpPr/>
          <p:nvPr/>
        </p:nvSpPr>
        <p:spPr>
          <a:xfrm>
            <a:off x="4307960" y="4654229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7073"/>
                </a:lnTo>
              </a:path>
            </a:pathLst>
          </a:custGeom>
          <a:ln w="262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6" name="object 1766"/>
          <p:cNvSpPr txBox="1"/>
          <p:nvPr/>
        </p:nvSpPr>
        <p:spPr>
          <a:xfrm rot="18960000">
            <a:off x="1827771" y="4856918"/>
            <a:ext cx="411304" cy="135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65"/>
              </a:lnSpc>
            </a:pPr>
            <a:r>
              <a:rPr dirty="0" sz="1050" spc="-5" b="1">
                <a:latin typeface="Arial"/>
                <a:cs typeface="Arial"/>
              </a:rPr>
              <a:t>M</a:t>
            </a:r>
            <a:r>
              <a:rPr dirty="0" sz="1050" spc="-20" b="1">
                <a:latin typeface="Arial"/>
                <a:cs typeface="Arial"/>
              </a:rPr>
              <a:t>e</a:t>
            </a:r>
            <a:r>
              <a:rPr dirty="0" baseline="2645" sz="1575" spc="-15" b="1">
                <a:latin typeface="Arial"/>
                <a:cs typeface="Arial"/>
              </a:rPr>
              <a:t>d</a:t>
            </a:r>
            <a:r>
              <a:rPr dirty="0" baseline="2645" sz="1575" spc="-22" b="1">
                <a:latin typeface="Arial"/>
                <a:cs typeface="Arial"/>
              </a:rPr>
              <a:t>i</a:t>
            </a:r>
            <a:r>
              <a:rPr dirty="0" baseline="2645" sz="1575" spc="15" b="1">
                <a:latin typeface="Arial"/>
                <a:cs typeface="Arial"/>
              </a:rPr>
              <a:t>a</a:t>
            </a:r>
            <a:endParaRPr baseline="2645" sz="1575">
              <a:latin typeface="Arial"/>
              <a:cs typeface="Arial"/>
            </a:endParaRPr>
          </a:p>
        </p:txBody>
      </p:sp>
      <p:sp>
        <p:nvSpPr>
          <p:cNvPr id="1767" name="object 1767"/>
          <p:cNvSpPr txBox="1"/>
          <p:nvPr/>
        </p:nvSpPr>
        <p:spPr>
          <a:xfrm rot="18960000">
            <a:off x="2104878" y="4965667"/>
            <a:ext cx="711717" cy="136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75"/>
              </a:lnSpc>
            </a:pPr>
            <a:r>
              <a:rPr dirty="0" sz="1050" spc="10" b="1">
                <a:latin typeface="Arial"/>
                <a:cs typeface="Arial"/>
              </a:rPr>
              <a:t>3 </a:t>
            </a:r>
            <a:r>
              <a:rPr dirty="0" sz="1050" spc="5" b="1">
                <a:latin typeface="Arial"/>
                <a:cs typeface="Arial"/>
              </a:rPr>
              <a:t>m</a:t>
            </a:r>
            <a:r>
              <a:rPr dirty="0" baseline="2645" sz="1575" spc="7" b="1">
                <a:latin typeface="Arial"/>
                <a:cs typeface="Arial"/>
              </a:rPr>
              <a:t>M</a:t>
            </a:r>
            <a:r>
              <a:rPr dirty="0" baseline="2645" sz="1575" spc="-195" b="1">
                <a:latin typeface="Arial"/>
                <a:cs typeface="Arial"/>
              </a:rPr>
              <a:t> </a:t>
            </a:r>
            <a:r>
              <a:rPr dirty="0" baseline="2645" sz="1575" spc="-7" b="1">
                <a:latin typeface="Arial"/>
                <a:cs typeface="Arial"/>
              </a:rPr>
              <a:t>3-N</a:t>
            </a:r>
            <a:r>
              <a:rPr dirty="0" baseline="5291" sz="1575" spc="-7" b="1">
                <a:latin typeface="Arial"/>
                <a:cs typeface="Arial"/>
              </a:rPr>
              <a:t>P</a:t>
            </a:r>
            <a:endParaRPr baseline="5291" sz="1575">
              <a:latin typeface="Arial"/>
              <a:cs typeface="Arial"/>
            </a:endParaRPr>
          </a:p>
        </p:txBody>
      </p:sp>
      <p:sp>
        <p:nvSpPr>
          <p:cNvPr id="1768" name="object 1768"/>
          <p:cNvSpPr txBox="1"/>
          <p:nvPr/>
        </p:nvSpPr>
        <p:spPr>
          <a:xfrm rot="18960000">
            <a:off x="2156819" y="5168186"/>
            <a:ext cx="1277317" cy="136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75"/>
              </a:lnSpc>
            </a:pPr>
            <a:r>
              <a:rPr dirty="0" sz="1050" spc="-5" b="1">
                <a:latin typeface="Arial"/>
                <a:cs typeface="Arial"/>
              </a:rPr>
              <a:t>3-N</a:t>
            </a:r>
            <a:r>
              <a:rPr dirty="0" baseline="2645" sz="1575" spc="-7" b="1">
                <a:latin typeface="Arial"/>
                <a:cs typeface="Arial"/>
              </a:rPr>
              <a:t>P </a:t>
            </a:r>
            <a:r>
              <a:rPr dirty="0" baseline="2645" sz="1575" spc="15" b="1">
                <a:latin typeface="Arial"/>
                <a:cs typeface="Arial"/>
              </a:rPr>
              <a:t>+ </a:t>
            </a:r>
            <a:r>
              <a:rPr dirty="0" baseline="2645" sz="1575" spc="7" b="1">
                <a:latin typeface="Arial"/>
                <a:cs typeface="Arial"/>
              </a:rPr>
              <a:t>10 </a:t>
            </a:r>
            <a:r>
              <a:rPr dirty="0" baseline="5291" sz="1575" b="1">
                <a:latin typeface="Arial"/>
                <a:cs typeface="Arial"/>
              </a:rPr>
              <a:t>nM</a:t>
            </a:r>
            <a:r>
              <a:rPr dirty="0" baseline="5291" sz="1575" spc="-240" b="1">
                <a:latin typeface="Arial"/>
                <a:cs typeface="Arial"/>
              </a:rPr>
              <a:t> </a:t>
            </a:r>
            <a:r>
              <a:rPr dirty="0" baseline="5291" sz="1575" spc="-7" b="1">
                <a:latin typeface="Arial"/>
                <a:cs typeface="Arial"/>
              </a:rPr>
              <a:t>T</a:t>
            </a:r>
            <a:r>
              <a:rPr dirty="0" baseline="7936" sz="1575" spc="-7" b="1">
                <a:latin typeface="Arial"/>
                <a:cs typeface="Arial"/>
              </a:rPr>
              <a:t>FP-5</a:t>
            </a:r>
            <a:endParaRPr baseline="7936" sz="1575">
              <a:latin typeface="Arial"/>
              <a:cs typeface="Arial"/>
            </a:endParaRPr>
          </a:p>
        </p:txBody>
      </p:sp>
      <p:sp>
        <p:nvSpPr>
          <p:cNvPr id="1769" name="object 1769"/>
          <p:cNvSpPr txBox="1"/>
          <p:nvPr/>
        </p:nvSpPr>
        <p:spPr>
          <a:xfrm rot="18960000">
            <a:off x="2629815" y="5194219"/>
            <a:ext cx="1352473" cy="136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75"/>
              </a:lnSpc>
            </a:pPr>
            <a:r>
              <a:rPr dirty="0" sz="1050" spc="-5" b="1">
                <a:latin typeface="Arial"/>
                <a:cs typeface="Arial"/>
              </a:rPr>
              <a:t>3-N</a:t>
            </a:r>
            <a:r>
              <a:rPr dirty="0" baseline="2645" sz="1575" spc="-7" b="1">
                <a:latin typeface="Arial"/>
                <a:cs typeface="Arial"/>
              </a:rPr>
              <a:t>P </a:t>
            </a:r>
            <a:r>
              <a:rPr dirty="0" baseline="2645" sz="1575" spc="15" b="1">
                <a:latin typeface="Arial"/>
                <a:cs typeface="Arial"/>
              </a:rPr>
              <a:t>+ </a:t>
            </a:r>
            <a:r>
              <a:rPr dirty="0" baseline="2645" sz="1575" spc="-7" b="1">
                <a:latin typeface="Arial"/>
                <a:cs typeface="Arial"/>
              </a:rPr>
              <a:t>10</a:t>
            </a:r>
            <a:r>
              <a:rPr dirty="0" baseline="5291" sz="1575" spc="-7" b="1">
                <a:latin typeface="Arial"/>
                <a:cs typeface="Arial"/>
              </a:rPr>
              <a:t>0 </a:t>
            </a:r>
            <a:r>
              <a:rPr dirty="0" baseline="5291" sz="1575" b="1">
                <a:latin typeface="Arial"/>
                <a:cs typeface="Arial"/>
              </a:rPr>
              <a:t>nM</a:t>
            </a:r>
            <a:r>
              <a:rPr dirty="0" baseline="5291" sz="1575" spc="-157" b="1">
                <a:latin typeface="Arial"/>
                <a:cs typeface="Arial"/>
              </a:rPr>
              <a:t> </a:t>
            </a:r>
            <a:r>
              <a:rPr dirty="0" baseline="7936" sz="1575" spc="-15" b="1">
                <a:latin typeface="Arial"/>
                <a:cs typeface="Arial"/>
              </a:rPr>
              <a:t>TFP-</a:t>
            </a:r>
            <a:r>
              <a:rPr dirty="0" baseline="10582" sz="1575" spc="-15" b="1">
                <a:latin typeface="Arial"/>
                <a:cs typeface="Arial"/>
              </a:rPr>
              <a:t>5</a:t>
            </a:r>
            <a:endParaRPr baseline="10582" sz="1575">
              <a:latin typeface="Arial"/>
              <a:cs typeface="Arial"/>
            </a:endParaRPr>
          </a:p>
        </p:txBody>
      </p:sp>
      <p:sp>
        <p:nvSpPr>
          <p:cNvPr id="1770" name="object 1770"/>
          <p:cNvSpPr txBox="1"/>
          <p:nvPr/>
        </p:nvSpPr>
        <p:spPr>
          <a:xfrm rot="18960000">
            <a:off x="3294118" y="5141968"/>
            <a:ext cx="1203473" cy="136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75"/>
              </a:lnSpc>
            </a:pPr>
            <a:r>
              <a:rPr dirty="0" sz="1050" spc="-5" b="1">
                <a:latin typeface="Arial"/>
                <a:cs typeface="Arial"/>
              </a:rPr>
              <a:t>3-N</a:t>
            </a:r>
            <a:r>
              <a:rPr dirty="0" baseline="2645" sz="1575" spc="-7" b="1">
                <a:latin typeface="Arial"/>
                <a:cs typeface="Arial"/>
              </a:rPr>
              <a:t>P </a:t>
            </a:r>
            <a:r>
              <a:rPr dirty="0" baseline="2645" sz="1575" spc="15" b="1">
                <a:latin typeface="Arial"/>
                <a:cs typeface="Arial"/>
              </a:rPr>
              <a:t>+ 1 </a:t>
            </a:r>
            <a:r>
              <a:rPr dirty="0" baseline="5291" sz="1575" spc="7" b="1">
                <a:latin typeface="Arial"/>
                <a:cs typeface="Arial"/>
              </a:rPr>
              <a:t>uM</a:t>
            </a:r>
            <a:r>
              <a:rPr dirty="0" baseline="5291" sz="1575" spc="-225" b="1">
                <a:latin typeface="Arial"/>
                <a:cs typeface="Arial"/>
              </a:rPr>
              <a:t> </a:t>
            </a:r>
            <a:r>
              <a:rPr dirty="0" baseline="5291" sz="1575" spc="-7" b="1">
                <a:latin typeface="Arial"/>
                <a:cs typeface="Arial"/>
              </a:rPr>
              <a:t>TF</a:t>
            </a:r>
            <a:r>
              <a:rPr dirty="0" baseline="7936" sz="1575" spc="-7" b="1">
                <a:latin typeface="Arial"/>
                <a:cs typeface="Arial"/>
              </a:rPr>
              <a:t>P-5</a:t>
            </a:r>
            <a:endParaRPr baseline="7936" sz="1575">
              <a:latin typeface="Arial"/>
              <a:cs typeface="Arial"/>
            </a:endParaRPr>
          </a:p>
        </p:txBody>
      </p:sp>
      <p:sp>
        <p:nvSpPr>
          <p:cNvPr id="1771" name="object 1771"/>
          <p:cNvSpPr/>
          <p:nvPr/>
        </p:nvSpPr>
        <p:spPr>
          <a:xfrm>
            <a:off x="1891385" y="2865296"/>
            <a:ext cx="0" cy="1789430"/>
          </a:xfrm>
          <a:custGeom>
            <a:avLst/>
            <a:gdLst/>
            <a:ahLst/>
            <a:cxnLst/>
            <a:rect l="l" t="t" r="r" b="b"/>
            <a:pathLst>
              <a:path w="0" h="1789429">
                <a:moveTo>
                  <a:pt x="0" y="1788932"/>
                </a:moveTo>
                <a:lnTo>
                  <a:pt x="0" y="0"/>
                </a:lnTo>
              </a:path>
            </a:pathLst>
          </a:custGeom>
          <a:ln w="262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2" name="object 1772"/>
          <p:cNvSpPr/>
          <p:nvPr/>
        </p:nvSpPr>
        <p:spPr>
          <a:xfrm>
            <a:off x="1834304" y="465422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7080" y="0"/>
                </a:lnTo>
              </a:path>
            </a:pathLst>
          </a:custGeom>
          <a:ln w="2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3" name="object 1773"/>
          <p:cNvSpPr/>
          <p:nvPr/>
        </p:nvSpPr>
        <p:spPr>
          <a:xfrm>
            <a:off x="1834304" y="4207169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7080" y="0"/>
                </a:lnTo>
              </a:path>
            </a:pathLst>
          </a:custGeom>
          <a:ln w="2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4" name="object 1774"/>
          <p:cNvSpPr/>
          <p:nvPr/>
        </p:nvSpPr>
        <p:spPr>
          <a:xfrm>
            <a:off x="1834304" y="3759836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7080" y="0"/>
                </a:lnTo>
              </a:path>
            </a:pathLst>
          </a:custGeom>
          <a:ln w="2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5" name="object 1775"/>
          <p:cNvSpPr/>
          <p:nvPr/>
        </p:nvSpPr>
        <p:spPr>
          <a:xfrm>
            <a:off x="1834304" y="3312703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7080" y="0"/>
                </a:lnTo>
              </a:path>
            </a:pathLst>
          </a:custGeom>
          <a:ln w="2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6" name="object 1776"/>
          <p:cNvSpPr/>
          <p:nvPr/>
        </p:nvSpPr>
        <p:spPr>
          <a:xfrm>
            <a:off x="1834304" y="2865296"/>
            <a:ext cx="57150" cy="0"/>
          </a:xfrm>
          <a:custGeom>
            <a:avLst/>
            <a:gdLst/>
            <a:ahLst/>
            <a:cxnLst/>
            <a:rect l="l" t="t" r="r" b="b"/>
            <a:pathLst>
              <a:path w="57150" h="0">
                <a:moveTo>
                  <a:pt x="0" y="0"/>
                </a:moveTo>
                <a:lnTo>
                  <a:pt x="57080" y="0"/>
                </a:lnTo>
              </a:path>
            </a:pathLst>
          </a:custGeom>
          <a:ln w="262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7" name="object 1777"/>
          <p:cNvSpPr txBox="1"/>
          <p:nvPr/>
        </p:nvSpPr>
        <p:spPr>
          <a:xfrm>
            <a:off x="1621788" y="4571455"/>
            <a:ext cx="212725" cy="177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b="1">
                <a:latin typeface="Arial"/>
                <a:cs typeface="Arial"/>
              </a:rPr>
              <a:t>0</a:t>
            </a:r>
            <a:r>
              <a:rPr dirty="0" sz="1050" spc="-10" b="1">
                <a:latin typeface="Arial"/>
                <a:cs typeface="Arial"/>
              </a:rPr>
              <a:t>.</a:t>
            </a:r>
            <a:r>
              <a:rPr dirty="0" sz="1050" spc="1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78" name="object 1778"/>
          <p:cNvSpPr txBox="1"/>
          <p:nvPr/>
        </p:nvSpPr>
        <p:spPr>
          <a:xfrm>
            <a:off x="1621788" y="4124042"/>
            <a:ext cx="212725" cy="177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b="1">
                <a:latin typeface="Arial"/>
                <a:cs typeface="Arial"/>
              </a:rPr>
              <a:t>0</a:t>
            </a:r>
            <a:r>
              <a:rPr dirty="0" sz="1050" spc="-10" b="1">
                <a:latin typeface="Arial"/>
                <a:cs typeface="Arial"/>
              </a:rPr>
              <a:t>.</a:t>
            </a:r>
            <a:r>
              <a:rPr dirty="0" sz="1050" spc="10" b="1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79" name="object 1779"/>
          <p:cNvSpPr txBox="1"/>
          <p:nvPr/>
        </p:nvSpPr>
        <p:spPr>
          <a:xfrm>
            <a:off x="1621788" y="3676986"/>
            <a:ext cx="212725" cy="177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b="1">
                <a:latin typeface="Arial"/>
                <a:cs typeface="Arial"/>
              </a:rPr>
              <a:t>0</a:t>
            </a:r>
            <a:r>
              <a:rPr dirty="0" sz="1050" spc="-10" b="1">
                <a:latin typeface="Arial"/>
                <a:cs typeface="Arial"/>
              </a:rPr>
              <a:t>.</a:t>
            </a:r>
            <a:r>
              <a:rPr dirty="0" sz="1050" spc="10" b="1"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80" name="object 1780"/>
          <p:cNvSpPr txBox="1"/>
          <p:nvPr/>
        </p:nvSpPr>
        <p:spPr>
          <a:xfrm>
            <a:off x="1621788" y="3229643"/>
            <a:ext cx="212725" cy="177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b="1">
                <a:latin typeface="Arial"/>
                <a:cs typeface="Arial"/>
              </a:rPr>
              <a:t>0</a:t>
            </a:r>
            <a:r>
              <a:rPr dirty="0" sz="1050" spc="-10" b="1">
                <a:latin typeface="Arial"/>
                <a:cs typeface="Arial"/>
              </a:rPr>
              <a:t>.</a:t>
            </a:r>
            <a:r>
              <a:rPr dirty="0" sz="1050" spc="10" b="1"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81" name="object 1781"/>
          <p:cNvSpPr txBox="1"/>
          <p:nvPr/>
        </p:nvSpPr>
        <p:spPr>
          <a:xfrm>
            <a:off x="1621788" y="2782230"/>
            <a:ext cx="212725" cy="177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b="1">
                <a:latin typeface="Arial"/>
                <a:cs typeface="Arial"/>
              </a:rPr>
              <a:t>0</a:t>
            </a:r>
            <a:r>
              <a:rPr dirty="0" sz="1050" spc="-10" b="1">
                <a:latin typeface="Arial"/>
                <a:cs typeface="Arial"/>
              </a:rPr>
              <a:t>.</a:t>
            </a:r>
            <a:r>
              <a:rPr dirty="0" sz="1050" spc="10" b="1"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82" name="object 1782"/>
          <p:cNvSpPr txBox="1"/>
          <p:nvPr/>
        </p:nvSpPr>
        <p:spPr>
          <a:xfrm>
            <a:off x="2049768" y="1732143"/>
            <a:ext cx="2369185" cy="621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595"/>
              </a:lnSpc>
            </a:pPr>
            <a:r>
              <a:rPr dirty="0" sz="1350" spc="-5" b="1">
                <a:latin typeface="Arial"/>
                <a:cs typeface="Arial"/>
              </a:rPr>
              <a:t>Rat </a:t>
            </a:r>
            <a:r>
              <a:rPr dirty="0" sz="1350" b="1">
                <a:latin typeface="Arial"/>
                <a:cs typeface="Arial"/>
              </a:rPr>
              <a:t>cortical</a:t>
            </a:r>
            <a:r>
              <a:rPr dirty="0" sz="1350" spc="-55" b="1">
                <a:latin typeface="Arial"/>
                <a:cs typeface="Arial"/>
              </a:rPr>
              <a:t> </a:t>
            </a:r>
            <a:r>
              <a:rPr dirty="0" sz="1350" spc="10" b="1">
                <a:latin typeface="Arial"/>
                <a:cs typeface="Arial"/>
              </a:rPr>
              <a:t>neurons</a:t>
            </a:r>
            <a:endParaRPr sz="1350">
              <a:latin typeface="Arial"/>
              <a:cs typeface="Arial"/>
            </a:endParaRPr>
          </a:p>
          <a:p>
            <a:pPr algn="ctr" marL="12065" marR="5080">
              <a:lnSpc>
                <a:spcPts val="1570"/>
              </a:lnSpc>
              <a:spcBef>
                <a:spcPts val="65"/>
              </a:spcBef>
            </a:pPr>
            <a:r>
              <a:rPr dirty="0" sz="1350" spc="5" b="1">
                <a:latin typeface="Arial"/>
                <a:cs typeface="Arial"/>
              </a:rPr>
              <a:t>1h </a:t>
            </a:r>
            <a:r>
              <a:rPr dirty="0" sz="1350" spc="10" b="1">
                <a:latin typeface="Arial"/>
                <a:cs typeface="Arial"/>
              </a:rPr>
              <a:t>preincubation </a:t>
            </a:r>
            <a:r>
              <a:rPr dirty="0" sz="1350" spc="5" b="1">
                <a:latin typeface="Arial"/>
                <a:cs typeface="Arial"/>
              </a:rPr>
              <a:t>with </a:t>
            </a:r>
            <a:r>
              <a:rPr dirty="0" sz="1350" spc="10" b="1">
                <a:latin typeface="Arial"/>
                <a:cs typeface="Arial"/>
              </a:rPr>
              <a:t>TFP-5  </a:t>
            </a:r>
            <a:r>
              <a:rPr dirty="0" sz="1350" spc="5" b="1">
                <a:latin typeface="Arial"/>
                <a:cs typeface="Arial"/>
              </a:rPr>
              <a:t>24h </a:t>
            </a:r>
            <a:r>
              <a:rPr dirty="0" sz="1350" spc="10" b="1">
                <a:latin typeface="Arial"/>
                <a:cs typeface="Arial"/>
              </a:rPr>
              <a:t>exposure </a:t>
            </a:r>
            <a:r>
              <a:rPr dirty="0" sz="1350" spc="15" b="1">
                <a:latin typeface="Arial"/>
                <a:cs typeface="Arial"/>
              </a:rPr>
              <a:t>to</a:t>
            </a:r>
            <a:r>
              <a:rPr dirty="0" sz="1350" spc="-45" b="1">
                <a:latin typeface="Arial"/>
                <a:cs typeface="Arial"/>
              </a:rPr>
              <a:t> </a:t>
            </a:r>
            <a:r>
              <a:rPr dirty="0" sz="1350" b="1">
                <a:latin typeface="Arial"/>
                <a:cs typeface="Arial"/>
              </a:rPr>
              <a:t>3-NP</a:t>
            </a:r>
            <a:endParaRPr sz="1350">
              <a:latin typeface="Arial"/>
              <a:cs typeface="Arial"/>
            </a:endParaRPr>
          </a:p>
        </p:txBody>
      </p:sp>
      <p:sp>
        <p:nvSpPr>
          <p:cNvPr id="1783" name="object 1783"/>
          <p:cNvSpPr txBox="1"/>
          <p:nvPr/>
        </p:nvSpPr>
        <p:spPr>
          <a:xfrm>
            <a:off x="969823" y="3171366"/>
            <a:ext cx="347980" cy="11849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230"/>
              </a:lnSpc>
            </a:pPr>
            <a:r>
              <a:rPr dirty="0" sz="1150" spc="-15" b="1">
                <a:latin typeface="Arial"/>
                <a:cs typeface="Arial"/>
              </a:rPr>
              <a:t>M</a:t>
            </a:r>
            <a:r>
              <a:rPr dirty="0" sz="1150" spc="-55" b="1">
                <a:latin typeface="Arial"/>
                <a:cs typeface="Arial"/>
              </a:rPr>
              <a:t>T</a:t>
            </a:r>
            <a:r>
              <a:rPr dirty="0" sz="1150" b="1">
                <a:latin typeface="Arial"/>
                <a:cs typeface="Arial"/>
              </a:rPr>
              <a:t>T</a:t>
            </a:r>
            <a:r>
              <a:rPr dirty="0" sz="1150" spc="-95" b="1">
                <a:latin typeface="Arial"/>
                <a:cs typeface="Arial"/>
              </a:rPr>
              <a:t> </a:t>
            </a:r>
            <a:r>
              <a:rPr dirty="0" sz="1150" spc="10" b="1">
                <a:latin typeface="Arial"/>
                <a:cs typeface="Arial"/>
              </a:rPr>
              <a:t>C</a:t>
            </a:r>
            <a:r>
              <a:rPr dirty="0" sz="1150" spc="15" b="1">
                <a:latin typeface="Arial"/>
                <a:cs typeface="Arial"/>
              </a:rPr>
              <a:t>e</a:t>
            </a:r>
            <a:r>
              <a:rPr dirty="0" sz="1150" spc="-55" b="1">
                <a:latin typeface="Arial"/>
                <a:cs typeface="Arial"/>
              </a:rPr>
              <a:t>l</a:t>
            </a:r>
            <a:r>
              <a:rPr dirty="0" sz="1150" b="1">
                <a:latin typeface="Arial"/>
                <a:cs typeface="Arial"/>
              </a:rPr>
              <a:t>l</a:t>
            </a:r>
            <a:r>
              <a:rPr dirty="0" sz="1150" spc="-95" b="1">
                <a:latin typeface="Arial"/>
                <a:cs typeface="Arial"/>
              </a:rPr>
              <a:t> </a:t>
            </a:r>
            <a:r>
              <a:rPr dirty="0" sz="1150" spc="-25" b="1">
                <a:latin typeface="Arial"/>
                <a:cs typeface="Arial"/>
              </a:rPr>
              <a:t>V</a:t>
            </a:r>
            <a:r>
              <a:rPr dirty="0" sz="1150" spc="-50" b="1">
                <a:latin typeface="Arial"/>
                <a:cs typeface="Arial"/>
              </a:rPr>
              <a:t>i</a:t>
            </a:r>
            <a:r>
              <a:rPr dirty="0" sz="1150" spc="10" b="1">
                <a:latin typeface="Arial"/>
                <a:cs typeface="Arial"/>
              </a:rPr>
              <a:t>a</a:t>
            </a:r>
            <a:r>
              <a:rPr dirty="0" sz="1150" spc="-50" b="1">
                <a:latin typeface="Arial"/>
                <a:cs typeface="Arial"/>
              </a:rPr>
              <a:t>b</a:t>
            </a:r>
            <a:r>
              <a:rPr dirty="0" sz="1150" spc="-55" b="1">
                <a:latin typeface="Arial"/>
                <a:cs typeface="Arial"/>
              </a:rPr>
              <a:t>il</a:t>
            </a:r>
            <a:r>
              <a:rPr dirty="0" sz="1150" spc="-50" b="1">
                <a:latin typeface="Arial"/>
                <a:cs typeface="Arial"/>
              </a:rPr>
              <a:t>i</a:t>
            </a:r>
            <a:r>
              <a:rPr dirty="0" sz="1150" spc="-20" b="1">
                <a:latin typeface="Arial"/>
                <a:cs typeface="Arial"/>
              </a:rPr>
              <a:t>t</a:t>
            </a:r>
            <a:r>
              <a:rPr dirty="0" sz="1150" b="1">
                <a:latin typeface="Arial"/>
                <a:cs typeface="Arial"/>
              </a:rPr>
              <a:t>y</a:t>
            </a:r>
            <a:endParaRPr sz="1150">
              <a:latin typeface="Arial"/>
              <a:cs typeface="Arial"/>
            </a:endParaRPr>
          </a:p>
          <a:p>
            <a:pPr algn="ctr">
              <a:lnSpc>
                <a:spcPts val="1375"/>
              </a:lnSpc>
            </a:pPr>
            <a:r>
              <a:rPr dirty="0" sz="1150" spc="15" b="1">
                <a:latin typeface="Arial"/>
                <a:cs typeface="Arial"/>
              </a:rPr>
              <a:t>A</a:t>
            </a:r>
            <a:r>
              <a:rPr dirty="0" sz="1150" spc="-50" b="1">
                <a:latin typeface="Arial"/>
                <a:cs typeface="Arial"/>
              </a:rPr>
              <a:t>b</a:t>
            </a:r>
            <a:r>
              <a:rPr dirty="0" sz="1150" spc="5" b="1">
                <a:latin typeface="Arial"/>
                <a:cs typeface="Arial"/>
              </a:rPr>
              <a:t>s</a:t>
            </a:r>
            <a:r>
              <a:rPr dirty="0" sz="1150" spc="-45" b="1">
                <a:latin typeface="Arial"/>
                <a:cs typeface="Arial"/>
              </a:rPr>
              <a:t>o</a:t>
            </a:r>
            <a:r>
              <a:rPr dirty="0" sz="1150" spc="15" b="1">
                <a:latin typeface="Arial"/>
                <a:cs typeface="Arial"/>
              </a:rPr>
              <a:t>r</a:t>
            </a:r>
            <a:r>
              <a:rPr dirty="0" sz="1150" spc="-55" b="1">
                <a:latin typeface="Arial"/>
                <a:cs typeface="Arial"/>
              </a:rPr>
              <a:t>b</a:t>
            </a:r>
            <a:r>
              <a:rPr dirty="0" sz="1150" spc="10" b="1">
                <a:latin typeface="Arial"/>
                <a:cs typeface="Arial"/>
              </a:rPr>
              <a:t>a</a:t>
            </a:r>
            <a:r>
              <a:rPr dirty="0" sz="1150" spc="-50" b="1">
                <a:latin typeface="Arial"/>
                <a:cs typeface="Arial"/>
              </a:rPr>
              <a:t>n</a:t>
            </a:r>
            <a:r>
              <a:rPr dirty="0" sz="1150" spc="10" b="1">
                <a:latin typeface="Arial"/>
                <a:cs typeface="Arial"/>
              </a:rPr>
              <a:t>c</a:t>
            </a:r>
            <a:r>
              <a:rPr dirty="0" sz="1150" b="1">
                <a:latin typeface="Arial"/>
                <a:cs typeface="Arial"/>
              </a:rPr>
              <a:t>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784" name="object 1784"/>
          <p:cNvSpPr/>
          <p:nvPr/>
        </p:nvSpPr>
        <p:spPr>
          <a:xfrm>
            <a:off x="2712474" y="2818672"/>
            <a:ext cx="1591310" cy="26670"/>
          </a:xfrm>
          <a:custGeom>
            <a:avLst/>
            <a:gdLst/>
            <a:ahLst/>
            <a:cxnLst/>
            <a:rect l="l" t="t" r="r" b="b"/>
            <a:pathLst>
              <a:path w="1591310" h="26669">
                <a:moveTo>
                  <a:pt x="0" y="26207"/>
                </a:moveTo>
                <a:lnTo>
                  <a:pt x="1590840" y="26207"/>
                </a:lnTo>
                <a:lnTo>
                  <a:pt x="1590840" y="0"/>
                </a:lnTo>
                <a:lnTo>
                  <a:pt x="0" y="0"/>
                </a:lnTo>
                <a:lnTo>
                  <a:pt x="0" y="262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5" name="object 1785"/>
          <p:cNvSpPr/>
          <p:nvPr/>
        </p:nvSpPr>
        <p:spPr>
          <a:xfrm>
            <a:off x="2712474" y="2818672"/>
            <a:ext cx="1591310" cy="26670"/>
          </a:xfrm>
          <a:custGeom>
            <a:avLst/>
            <a:gdLst/>
            <a:ahLst/>
            <a:cxnLst/>
            <a:rect l="l" t="t" r="r" b="b"/>
            <a:pathLst>
              <a:path w="1591310" h="26669">
                <a:moveTo>
                  <a:pt x="0" y="26207"/>
                </a:moveTo>
                <a:lnTo>
                  <a:pt x="1590840" y="26207"/>
                </a:lnTo>
                <a:lnTo>
                  <a:pt x="1590840" y="0"/>
                </a:lnTo>
                <a:lnTo>
                  <a:pt x="0" y="0"/>
                </a:lnTo>
                <a:lnTo>
                  <a:pt x="0" y="262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6" name="object 1786"/>
          <p:cNvSpPr/>
          <p:nvPr/>
        </p:nvSpPr>
        <p:spPr>
          <a:xfrm>
            <a:off x="2687371" y="2831776"/>
            <a:ext cx="26670" cy="596265"/>
          </a:xfrm>
          <a:custGeom>
            <a:avLst/>
            <a:gdLst/>
            <a:ahLst/>
            <a:cxnLst/>
            <a:rect l="l" t="t" r="r" b="b"/>
            <a:pathLst>
              <a:path w="26669" h="596264">
                <a:moveTo>
                  <a:pt x="0" y="595658"/>
                </a:moveTo>
                <a:lnTo>
                  <a:pt x="26211" y="595658"/>
                </a:lnTo>
                <a:lnTo>
                  <a:pt x="26211" y="0"/>
                </a:lnTo>
                <a:lnTo>
                  <a:pt x="0" y="0"/>
                </a:lnTo>
                <a:lnTo>
                  <a:pt x="0" y="5956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7" name="object 1787"/>
          <p:cNvSpPr/>
          <p:nvPr/>
        </p:nvSpPr>
        <p:spPr>
          <a:xfrm>
            <a:off x="2687371" y="2831776"/>
            <a:ext cx="26670" cy="596265"/>
          </a:xfrm>
          <a:custGeom>
            <a:avLst/>
            <a:gdLst/>
            <a:ahLst/>
            <a:cxnLst/>
            <a:rect l="l" t="t" r="r" b="b"/>
            <a:pathLst>
              <a:path w="26669" h="596264">
                <a:moveTo>
                  <a:pt x="0" y="595658"/>
                </a:moveTo>
                <a:lnTo>
                  <a:pt x="26211" y="595658"/>
                </a:lnTo>
                <a:lnTo>
                  <a:pt x="26211" y="0"/>
                </a:lnTo>
                <a:lnTo>
                  <a:pt x="0" y="0"/>
                </a:lnTo>
                <a:lnTo>
                  <a:pt x="0" y="5956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8" name="object 1788"/>
          <p:cNvSpPr txBox="1"/>
          <p:nvPr/>
        </p:nvSpPr>
        <p:spPr>
          <a:xfrm>
            <a:off x="3076331" y="2613802"/>
            <a:ext cx="567055" cy="1930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20">
                <a:latin typeface="Arial"/>
                <a:cs typeface="Arial"/>
              </a:rPr>
              <a:t>p</a:t>
            </a:r>
            <a:r>
              <a:rPr dirty="0" sz="1150" spc="-10">
                <a:latin typeface="Arial"/>
                <a:cs typeface="Arial"/>
              </a:rPr>
              <a:t>&lt;</a:t>
            </a:r>
            <a:r>
              <a:rPr dirty="0" sz="1150" spc="20">
                <a:latin typeface="Arial"/>
                <a:cs typeface="Arial"/>
              </a:rPr>
              <a:t>0</a:t>
            </a:r>
            <a:r>
              <a:rPr dirty="0" sz="1150" spc="-45">
                <a:latin typeface="Arial"/>
                <a:cs typeface="Arial"/>
              </a:rPr>
              <a:t>.</a:t>
            </a:r>
            <a:r>
              <a:rPr dirty="0" sz="1150" spc="20">
                <a:latin typeface="Arial"/>
                <a:cs typeface="Arial"/>
              </a:rPr>
              <a:t>001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9207" y="2364006"/>
            <a:ext cx="4667885" cy="29400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000000"/>
                </a:solidFill>
                <a:latin typeface="Times New Roman"/>
                <a:cs typeface="Times New Roman"/>
              </a:rPr>
              <a:t>Cdk5 deregulation </a:t>
            </a:r>
            <a:r>
              <a:rPr dirty="0" sz="1800" b="1">
                <a:solidFill>
                  <a:srgbClr val="000000"/>
                </a:solidFill>
                <a:latin typeface="Times New Roman"/>
                <a:cs typeface="Times New Roman"/>
              </a:rPr>
              <a:t>in </a:t>
            </a:r>
            <a:r>
              <a:rPr dirty="0" sz="1800" spc="-10" b="1">
                <a:solidFill>
                  <a:srgbClr val="000000"/>
                </a:solidFill>
                <a:latin typeface="Times New Roman"/>
                <a:cs typeface="Times New Roman"/>
              </a:rPr>
              <a:t>Parkinsion’s </a:t>
            </a:r>
            <a:r>
              <a:rPr dirty="0" sz="1800" b="1">
                <a:solidFill>
                  <a:srgbClr val="000000"/>
                </a:solidFill>
                <a:latin typeface="Times New Roman"/>
                <a:cs typeface="Times New Roman"/>
              </a:rPr>
              <a:t>Disease</a:t>
            </a:r>
            <a:r>
              <a:rPr dirty="0" sz="1800" spc="-35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00"/>
                </a:solidFill>
                <a:latin typeface="Times New Roman"/>
                <a:cs typeface="Times New Roman"/>
              </a:rPr>
              <a:t>(PD)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0542" y="2913623"/>
            <a:ext cx="8680450" cy="17265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Recent evidence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indicates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that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Cdk5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is also hyperactivated in </a:t>
            </a:r>
            <a:r>
              <a:rPr dirty="0" sz="1600" spc="-10" b="1">
                <a:solidFill>
                  <a:srgbClr val="0000FF"/>
                </a:solidFill>
                <a:latin typeface="Times New Roman"/>
                <a:cs typeface="Times New Roman"/>
              </a:rPr>
              <a:t>PD.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Following </a:t>
            </a:r>
            <a:r>
              <a:rPr dirty="0" sz="1600" spc="-10" b="1">
                <a:solidFill>
                  <a:srgbClr val="0000FF"/>
                </a:solidFill>
                <a:latin typeface="Times New Roman"/>
                <a:cs typeface="Times New Roman"/>
              </a:rPr>
              <a:t>few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experiments show 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that TFP5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or TP5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also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inhibit </a:t>
            </a:r>
            <a:r>
              <a:rPr dirty="0" sz="1600" spc="-10" b="1">
                <a:solidFill>
                  <a:srgbClr val="0000FF"/>
                </a:solidFill>
                <a:latin typeface="Times New Roman"/>
                <a:cs typeface="Times New Roman"/>
              </a:rPr>
              <a:t>Cdk5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hyperactivation </a:t>
            </a:r>
            <a:r>
              <a:rPr dirty="0" sz="1600" spc="-5" b="1" i="1">
                <a:solidFill>
                  <a:srgbClr val="0000FF"/>
                </a:solidFill>
                <a:latin typeface="Times New Roman"/>
                <a:cs typeface="Times New Roman"/>
              </a:rPr>
              <a:t>in vivo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and </a:t>
            </a:r>
            <a:r>
              <a:rPr dirty="0" sz="1600" spc="-5" b="1" i="1">
                <a:solidFill>
                  <a:srgbClr val="0000FF"/>
                </a:solidFill>
                <a:latin typeface="Times New Roman"/>
                <a:cs typeface="Times New Roman"/>
              </a:rPr>
              <a:t>in </a:t>
            </a:r>
            <a:r>
              <a:rPr dirty="0" sz="1600" b="1" i="1">
                <a:solidFill>
                  <a:srgbClr val="0000FF"/>
                </a:solidFill>
                <a:latin typeface="Times New Roman"/>
                <a:cs typeface="Times New Roman"/>
              </a:rPr>
              <a:t>vitro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rescues nigrostriatal 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dopaminergic (NS) neurodegeneration induced by </a:t>
            </a:r>
            <a:r>
              <a:rPr dirty="0" sz="1600" b="1">
                <a:latin typeface="Times New Roman"/>
                <a:cs typeface="Times New Roman"/>
              </a:rPr>
              <a:t>1-methyl- </a:t>
            </a:r>
            <a:r>
              <a:rPr dirty="0" sz="1600" spc="-5" b="1">
                <a:latin typeface="Times New Roman"/>
                <a:cs typeface="Times New Roman"/>
              </a:rPr>
              <a:t>4-phenyl-1,2,3,6-tetrahydropyridine 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(MPTP/MPP+),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in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a mouse model 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PD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. TFP5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peptide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treatment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also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blocked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dopamine depletion 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in the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striatum and </a:t>
            </a:r>
            <a:r>
              <a:rPr dirty="0" sz="1600" spc="-10" b="1">
                <a:solidFill>
                  <a:srgbClr val="0000FF"/>
                </a:solidFill>
                <a:latin typeface="Times New Roman"/>
                <a:cs typeface="Times New Roman"/>
              </a:rPr>
              <a:t>improved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gait dysfunction due to MPTP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administration.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The neuroprotective 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effect of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TFP5 peptide is also associated </a:t>
            </a:r>
            <a:r>
              <a:rPr dirty="0" sz="1600" b="1">
                <a:solidFill>
                  <a:srgbClr val="0000FF"/>
                </a:solidFill>
                <a:latin typeface="Times New Roman"/>
                <a:cs typeface="Times New Roman"/>
              </a:rPr>
              <a:t>with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marked reduction in neuroinflammation and  </a:t>
            </a:r>
            <a:r>
              <a:rPr dirty="0" sz="1600" spc="-5" b="1">
                <a:solidFill>
                  <a:srgbClr val="0000FF"/>
                </a:solidFill>
                <a:latin typeface="Times New Roman"/>
                <a:cs typeface="Times New Roman"/>
              </a:rPr>
              <a:t>apoptosis.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600" y="1371600"/>
            <a:ext cx="6035680" cy="525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165610" y="356610"/>
            <a:ext cx="4812798" cy="7421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78162" y="454003"/>
            <a:ext cx="4389120" cy="4641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59230" marR="5080" indent="-1446530">
              <a:lnSpc>
                <a:spcPts val="1750"/>
              </a:lnSpc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TFP5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inhibits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MPTP-induced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Cdk5/p25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hyperactivity 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PD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r>
              <a:rPr dirty="0" sz="16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mice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9125" y="1828805"/>
            <a:ext cx="6667493" cy="38099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4407" y="917692"/>
            <a:ext cx="8609330" cy="567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83329" marR="5080" indent="-3771265">
              <a:lnSpc>
                <a:spcPct val="100000"/>
              </a:lnSpc>
            </a:pPr>
            <a:r>
              <a:rPr dirty="0" sz="1800" b="1">
                <a:solidFill>
                  <a:srgbClr val="000000"/>
                </a:solidFill>
                <a:latin typeface="Arial"/>
                <a:cs typeface="Arial"/>
              </a:rPr>
              <a:t>Dopaminergic neuronal loss in </a:t>
            </a:r>
            <a:r>
              <a:rPr dirty="0" sz="1800" spc="-5" b="1">
                <a:solidFill>
                  <a:srgbClr val="000000"/>
                </a:solidFill>
                <a:latin typeface="Arial"/>
                <a:cs typeface="Arial"/>
              </a:rPr>
              <a:t>SN </a:t>
            </a:r>
            <a:r>
              <a:rPr dirty="0" sz="1800" b="1">
                <a:solidFill>
                  <a:srgbClr val="000000"/>
                </a:solidFill>
                <a:latin typeface="Arial"/>
                <a:cs typeface="Arial"/>
              </a:rPr>
              <a:t>due to MPTP is </a:t>
            </a:r>
            <a:r>
              <a:rPr dirty="0" sz="1800" spc="-5" b="1">
                <a:solidFill>
                  <a:srgbClr val="000000"/>
                </a:solidFill>
                <a:latin typeface="Arial"/>
                <a:cs typeface="Arial"/>
              </a:rPr>
              <a:t>reduced </a:t>
            </a:r>
            <a:r>
              <a:rPr dirty="0" sz="1800" b="1">
                <a:solidFill>
                  <a:srgbClr val="000000"/>
                </a:solidFill>
                <a:latin typeface="Arial"/>
                <a:cs typeface="Arial"/>
              </a:rPr>
              <a:t>significantly by</a:t>
            </a:r>
            <a:r>
              <a:rPr dirty="0" sz="1800" spc="-14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800" spc="10" b="1">
                <a:solidFill>
                  <a:srgbClr val="000000"/>
                </a:solidFill>
                <a:latin typeface="Arial"/>
                <a:cs typeface="Arial"/>
              </a:rPr>
              <a:t>TP5  </a:t>
            </a:r>
            <a:r>
              <a:rPr dirty="0" sz="1800" spc="-5" b="1">
                <a:solidFill>
                  <a:srgbClr val="000000"/>
                </a:solidFill>
                <a:latin typeface="Arial"/>
                <a:cs typeface="Arial"/>
              </a:rPr>
              <a:t>treatment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1371605"/>
            <a:ext cx="7435845" cy="42671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9320" y="420627"/>
            <a:ext cx="6177915" cy="5378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937260" marR="5080" indent="-925194">
              <a:lnSpc>
                <a:spcPct val="100000"/>
              </a:lnSpc>
            </a:pP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TFP5 treatment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inhibits MPP+ -induced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inflammation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and 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apoptosis in mesencephalic primary</a:t>
            </a:r>
            <a:r>
              <a:rPr dirty="0" sz="1600" spc="7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000FF"/>
                </a:solidFill>
                <a:latin typeface="Arial"/>
                <a:cs typeface="Arial"/>
              </a:rPr>
              <a:t>cultures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600" y="1295399"/>
            <a:ext cx="6705606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3123" y="137154"/>
            <a:ext cx="6999732" cy="7513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527403" y="243678"/>
            <a:ext cx="6644005" cy="4641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750"/>
              </a:lnSpc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Dopaminergic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neurons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SN 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express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Cdk5/p35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protected 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from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cell 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death 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TP5 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after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MPTP</a:t>
            </a:r>
            <a:r>
              <a:rPr dirty="0" sz="1600" spc="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induction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4575" y="685805"/>
            <a:ext cx="7756526" cy="54101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896" y="39653"/>
            <a:ext cx="8031480" cy="5683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45229" marR="5080" indent="-3733165">
              <a:lnSpc>
                <a:spcPct val="100000"/>
              </a:lnSpc>
            </a:pPr>
            <a:r>
              <a:rPr dirty="0" sz="1800">
                <a:solidFill>
                  <a:srgbClr val="000000"/>
                </a:solidFill>
              </a:rPr>
              <a:t>TP5 </a:t>
            </a:r>
            <a:r>
              <a:rPr dirty="0" sz="1800" spc="-5">
                <a:solidFill>
                  <a:srgbClr val="000000"/>
                </a:solidFill>
              </a:rPr>
              <a:t>treatment improves significantly </a:t>
            </a:r>
            <a:r>
              <a:rPr dirty="0" sz="1800">
                <a:solidFill>
                  <a:srgbClr val="000000"/>
                </a:solidFill>
              </a:rPr>
              <a:t>the </a:t>
            </a:r>
            <a:r>
              <a:rPr dirty="0" sz="1800" spc="-5">
                <a:solidFill>
                  <a:srgbClr val="000000"/>
                </a:solidFill>
              </a:rPr>
              <a:t>Locomotor Function in </a:t>
            </a:r>
            <a:r>
              <a:rPr dirty="0" sz="1800">
                <a:solidFill>
                  <a:srgbClr val="000000"/>
                </a:solidFill>
              </a:rPr>
              <a:t>MPTP </a:t>
            </a:r>
            <a:r>
              <a:rPr dirty="0" sz="1800" spc="-5">
                <a:solidFill>
                  <a:srgbClr val="000000"/>
                </a:solidFill>
              </a:rPr>
              <a:t>exposed  </a:t>
            </a:r>
            <a:r>
              <a:rPr dirty="0" sz="1800" spc="-5">
                <a:solidFill>
                  <a:srgbClr val="000000"/>
                </a:solidFill>
              </a:rPr>
              <a:t>Mice</a:t>
            </a:r>
            <a:endParaRPr sz="18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9636" y="1943750"/>
            <a:ext cx="6443980" cy="1116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57150">
              <a:lnSpc>
                <a:spcPct val="100000"/>
              </a:lnSpc>
            </a:pP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Conclusion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TFP5 </a:t>
            </a:r>
            <a:r>
              <a:rPr dirty="0" sz="1800" spc="-5" b="1">
                <a:latin typeface="Times New Roman"/>
                <a:cs typeface="Times New Roman"/>
              </a:rPr>
              <a:t>provides neuroprotection </a:t>
            </a:r>
            <a:r>
              <a:rPr dirty="0" sz="1800" b="1">
                <a:latin typeface="Times New Roman"/>
                <a:cs typeface="Times New Roman"/>
              </a:rPr>
              <a:t>in the 1-methyl- 4-phenyl-1,2,3,6-  </a:t>
            </a:r>
            <a:r>
              <a:rPr dirty="0" sz="1800" spc="-5" b="1">
                <a:latin typeface="Times New Roman"/>
                <a:cs typeface="Times New Roman"/>
              </a:rPr>
              <a:t>tetrahydropyridine </a:t>
            </a:r>
            <a:r>
              <a:rPr dirty="0" sz="1800" b="1">
                <a:latin typeface="Times New Roman"/>
                <a:cs typeface="Times New Roman"/>
              </a:rPr>
              <a:t>(MPTP)  model of </a:t>
            </a:r>
            <a:r>
              <a:rPr dirty="0" sz="1800" spc="-5" b="1">
                <a:latin typeface="Times New Roman"/>
                <a:cs typeface="Times New Roman"/>
              </a:rPr>
              <a:t>Parkinson's disease </a:t>
            </a:r>
            <a:r>
              <a:rPr dirty="0" sz="1800" spc="2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mice.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4682" rIns="0" bIns="0" rtlCol="0" vert="horz">
            <a:spAutoFit/>
          </a:bodyPr>
          <a:lstStyle/>
          <a:p>
            <a:pPr marL="1411605">
              <a:lnSpc>
                <a:spcPct val="100000"/>
              </a:lnSpc>
            </a:pPr>
            <a:r>
              <a:rPr dirty="0" spc="-5">
                <a:latin typeface="Calibri"/>
                <a:cs typeface="Calibri"/>
              </a:rPr>
              <a:t>TFP5 </a:t>
            </a:r>
            <a:r>
              <a:rPr dirty="0">
                <a:latin typeface="Calibri"/>
                <a:cs typeface="Calibri"/>
              </a:rPr>
              <a:t>– </a:t>
            </a:r>
            <a:r>
              <a:rPr dirty="0">
                <a:latin typeface="Calibri"/>
                <a:cs typeface="Calibri"/>
              </a:rPr>
              <a:t>A </a:t>
            </a:r>
            <a:r>
              <a:rPr dirty="0" spc="-5">
                <a:latin typeface="Calibri"/>
                <a:cs typeface="Calibri"/>
              </a:rPr>
              <a:t>therapeutic</a:t>
            </a:r>
            <a:r>
              <a:rPr dirty="0" spc="-100">
                <a:latin typeface="Calibri"/>
                <a:cs typeface="Calibri"/>
              </a:rPr>
              <a:t> </a:t>
            </a:r>
            <a:r>
              <a:rPr dirty="0" spc="-10">
                <a:latin typeface="Calibri"/>
                <a:cs typeface="Calibri"/>
              </a:rPr>
              <a:t>candidate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4327" y="1082792"/>
            <a:ext cx="8024495" cy="4136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900" spc="-10">
                <a:latin typeface="Wingdings"/>
                <a:cs typeface="Wingdings"/>
              </a:rPr>
              <a:t></a:t>
            </a:r>
            <a:r>
              <a:rPr dirty="0" sz="1900" spc="-10">
                <a:latin typeface="Calibri"/>
                <a:cs typeface="Calibri"/>
              </a:rPr>
              <a:t>Passes </a:t>
            </a:r>
            <a:r>
              <a:rPr dirty="0" sz="1900" spc="-15">
                <a:latin typeface="Calibri"/>
                <a:cs typeface="Calibri"/>
              </a:rPr>
              <a:t>through </a:t>
            </a:r>
            <a:r>
              <a:rPr dirty="0" sz="1900" spc="-5">
                <a:latin typeface="Calibri"/>
                <a:cs typeface="Calibri"/>
              </a:rPr>
              <a:t>BBB </a:t>
            </a:r>
            <a:r>
              <a:rPr dirty="0" sz="1900" spc="-10">
                <a:latin typeface="Calibri"/>
                <a:cs typeface="Calibri"/>
              </a:rPr>
              <a:t>due </a:t>
            </a:r>
            <a:r>
              <a:rPr dirty="0" sz="1900" spc="-15">
                <a:latin typeface="Calibri"/>
                <a:cs typeface="Calibri"/>
              </a:rPr>
              <a:t>to </a:t>
            </a:r>
            <a:r>
              <a:rPr dirty="0" sz="1900" spc="-5">
                <a:latin typeface="Calibri"/>
                <a:cs typeface="Calibri"/>
              </a:rPr>
              <a:t>modified </a:t>
            </a:r>
            <a:r>
              <a:rPr dirty="0" sz="1900" spc="-105">
                <a:latin typeface="Calibri"/>
                <a:cs typeface="Calibri"/>
              </a:rPr>
              <a:t>TAT</a:t>
            </a:r>
            <a:r>
              <a:rPr dirty="0" sz="1900" spc="7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attached.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900" spc="-5">
                <a:latin typeface="Wingdings"/>
                <a:cs typeface="Wingdings"/>
              </a:rPr>
              <a:t></a:t>
            </a:r>
            <a:r>
              <a:rPr dirty="0" sz="1900" spc="-5">
                <a:latin typeface="Calibri"/>
                <a:cs typeface="Calibri"/>
              </a:rPr>
              <a:t>Can </a:t>
            </a:r>
            <a:r>
              <a:rPr dirty="0" sz="1900" spc="-5">
                <a:latin typeface="Calibri"/>
                <a:cs typeface="Calibri"/>
              </a:rPr>
              <a:t>be </a:t>
            </a:r>
            <a:r>
              <a:rPr dirty="0" sz="1900" spc="-10">
                <a:latin typeface="Calibri"/>
                <a:cs typeface="Calibri"/>
              </a:rPr>
              <a:t>visualized </a:t>
            </a:r>
            <a:r>
              <a:rPr dirty="0" sz="1900" spc="-10">
                <a:latin typeface="Calibri"/>
                <a:cs typeface="Calibri"/>
              </a:rPr>
              <a:t>due </a:t>
            </a:r>
            <a:r>
              <a:rPr dirty="0" sz="1900" spc="-15">
                <a:latin typeface="Calibri"/>
                <a:cs typeface="Calibri"/>
              </a:rPr>
              <a:t>to</a:t>
            </a:r>
            <a:r>
              <a:rPr dirty="0" sz="1900" spc="20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FITC.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900" spc="-10">
                <a:latin typeface="Wingdings"/>
                <a:cs typeface="Wingdings"/>
              </a:rPr>
              <a:t></a:t>
            </a:r>
            <a:r>
              <a:rPr dirty="0" sz="1900" spc="-10">
                <a:latin typeface="Calibri"/>
                <a:cs typeface="Calibri"/>
              </a:rPr>
              <a:t>Does </a:t>
            </a:r>
            <a:r>
              <a:rPr dirty="0" sz="1900" spc="-10">
                <a:latin typeface="Calibri"/>
                <a:cs typeface="Calibri"/>
              </a:rPr>
              <a:t>not </a:t>
            </a:r>
            <a:r>
              <a:rPr dirty="0" sz="1900" spc="-5">
                <a:latin typeface="Calibri"/>
                <a:cs typeface="Calibri"/>
              </a:rPr>
              <a:t>cause </a:t>
            </a:r>
            <a:r>
              <a:rPr dirty="0" sz="1900" spc="-15">
                <a:latin typeface="Calibri"/>
                <a:cs typeface="Calibri"/>
              </a:rPr>
              <a:t>toxicity </a:t>
            </a:r>
            <a:r>
              <a:rPr dirty="0" sz="1900" spc="-5">
                <a:latin typeface="Calibri"/>
                <a:cs typeface="Calibri"/>
              </a:rPr>
              <a:t>in </a:t>
            </a:r>
            <a:r>
              <a:rPr dirty="0" sz="1900" spc="-5">
                <a:latin typeface="Calibri"/>
                <a:cs typeface="Calibri"/>
              </a:rPr>
              <a:t>the </a:t>
            </a:r>
            <a:r>
              <a:rPr dirty="0" sz="1900" spc="-10">
                <a:latin typeface="Calibri"/>
                <a:cs typeface="Calibri"/>
              </a:rPr>
              <a:t>mouse </a:t>
            </a:r>
            <a:r>
              <a:rPr dirty="0" sz="1900" spc="-15">
                <a:latin typeface="Calibri"/>
                <a:cs typeface="Calibri"/>
              </a:rPr>
              <a:t>even </a:t>
            </a:r>
            <a:r>
              <a:rPr dirty="0" sz="1900" spc="-10">
                <a:latin typeface="Calibri"/>
                <a:cs typeface="Calibri"/>
              </a:rPr>
              <a:t>at </a:t>
            </a:r>
            <a:r>
              <a:rPr dirty="0" sz="1900" spc="-5">
                <a:latin typeface="Calibri"/>
                <a:cs typeface="Calibri"/>
              </a:rPr>
              <a:t>the </a:t>
            </a:r>
            <a:r>
              <a:rPr dirty="0" sz="1900" spc="-10">
                <a:latin typeface="Calibri"/>
                <a:cs typeface="Calibri"/>
              </a:rPr>
              <a:t>concentration </a:t>
            </a:r>
            <a:r>
              <a:rPr dirty="0" sz="1900" spc="-5">
                <a:latin typeface="Calibri"/>
                <a:cs typeface="Calibri"/>
              </a:rPr>
              <a:t>of</a:t>
            </a:r>
            <a:r>
              <a:rPr dirty="0" sz="1900" spc="170">
                <a:latin typeface="Calibri"/>
                <a:cs typeface="Calibri"/>
              </a:rPr>
              <a:t> </a:t>
            </a:r>
            <a:r>
              <a:rPr dirty="0" sz="1900">
                <a:latin typeface="Calibri"/>
                <a:cs typeface="Calibri"/>
              </a:rPr>
              <a:t>&gt;2000mg/Kg.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900" spc="-5">
                <a:latin typeface="Wingdings"/>
                <a:cs typeface="Wingdings"/>
              </a:rPr>
              <a:t></a:t>
            </a:r>
            <a:r>
              <a:rPr dirty="0" sz="1900" spc="-5">
                <a:latin typeface="Calibri"/>
                <a:cs typeface="Calibri"/>
              </a:rPr>
              <a:t>No </a:t>
            </a:r>
            <a:r>
              <a:rPr dirty="0" sz="1900" spc="-10">
                <a:latin typeface="Calibri"/>
                <a:cs typeface="Calibri"/>
              </a:rPr>
              <a:t>neurological </a:t>
            </a:r>
            <a:r>
              <a:rPr dirty="0" sz="1900" spc="-10">
                <a:latin typeface="Calibri"/>
                <a:cs typeface="Calibri"/>
              </a:rPr>
              <a:t>stress </a:t>
            </a:r>
            <a:r>
              <a:rPr dirty="0" sz="1900" spc="-10">
                <a:latin typeface="Calibri"/>
                <a:cs typeface="Calibri"/>
              </a:rPr>
              <a:t>observed </a:t>
            </a:r>
            <a:r>
              <a:rPr dirty="0" sz="1900" spc="-15">
                <a:latin typeface="Calibri"/>
                <a:cs typeface="Calibri"/>
              </a:rPr>
              <a:t>post </a:t>
            </a:r>
            <a:r>
              <a:rPr dirty="0" sz="1900" spc="-5">
                <a:latin typeface="Calibri"/>
                <a:cs typeface="Calibri"/>
              </a:rPr>
              <a:t>TFP5</a:t>
            </a:r>
            <a:r>
              <a:rPr dirty="0" sz="1900" spc="9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injections.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900" spc="-5">
                <a:latin typeface="Wingdings"/>
                <a:cs typeface="Wingdings"/>
              </a:rPr>
              <a:t></a:t>
            </a:r>
            <a:r>
              <a:rPr dirty="0" sz="1900" spc="-5">
                <a:latin typeface="Calibri"/>
                <a:cs typeface="Calibri"/>
              </a:rPr>
              <a:t>No </a:t>
            </a:r>
            <a:r>
              <a:rPr dirty="0" sz="1900" spc="-10">
                <a:latin typeface="Calibri"/>
                <a:cs typeface="Calibri"/>
              </a:rPr>
              <a:t>change </a:t>
            </a:r>
            <a:r>
              <a:rPr dirty="0" sz="1900" spc="-5">
                <a:latin typeface="Calibri"/>
                <a:cs typeface="Calibri"/>
              </a:rPr>
              <a:t>in </a:t>
            </a:r>
            <a:r>
              <a:rPr dirty="0" sz="1900" spc="-5">
                <a:latin typeface="Calibri"/>
                <a:cs typeface="Calibri"/>
              </a:rPr>
              <a:t>the </a:t>
            </a:r>
            <a:r>
              <a:rPr dirty="0" sz="1900" spc="-10">
                <a:latin typeface="Calibri"/>
                <a:cs typeface="Calibri"/>
              </a:rPr>
              <a:t>body </a:t>
            </a:r>
            <a:r>
              <a:rPr dirty="0" sz="1900" spc="-10">
                <a:latin typeface="Calibri"/>
                <a:cs typeface="Calibri"/>
              </a:rPr>
              <a:t>weight </a:t>
            </a:r>
            <a:r>
              <a:rPr dirty="0" sz="1900" spc="-20">
                <a:latin typeface="Calibri"/>
                <a:cs typeface="Calibri"/>
              </a:rPr>
              <a:t>before </a:t>
            </a:r>
            <a:r>
              <a:rPr dirty="0" sz="1900" spc="-5">
                <a:latin typeface="Calibri"/>
                <a:cs typeface="Calibri"/>
              </a:rPr>
              <a:t>and </a:t>
            </a:r>
            <a:r>
              <a:rPr dirty="0" sz="1900" spc="-10">
                <a:latin typeface="Calibri"/>
                <a:cs typeface="Calibri"/>
              </a:rPr>
              <a:t>after</a:t>
            </a:r>
            <a:r>
              <a:rPr dirty="0" sz="1900" spc="11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injections.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900" spc="-10">
                <a:latin typeface="Wingdings"/>
                <a:cs typeface="Wingdings"/>
              </a:rPr>
              <a:t></a:t>
            </a:r>
            <a:r>
              <a:rPr dirty="0" sz="1900" spc="-10">
                <a:latin typeface="Calibri"/>
                <a:cs typeface="Calibri"/>
              </a:rPr>
              <a:t>Rescues </a:t>
            </a:r>
            <a:r>
              <a:rPr dirty="0" sz="1900" spc="-15">
                <a:latin typeface="Calibri"/>
                <a:cs typeface="Calibri"/>
              </a:rPr>
              <a:t>following </a:t>
            </a:r>
            <a:r>
              <a:rPr dirty="0" sz="1900" spc="-5">
                <a:latin typeface="Calibri"/>
                <a:cs typeface="Calibri"/>
              </a:rPr>
              <a:t>AD</a:t>
            </a:r>
            <a:r>
              <a:rPr dirty="0" sz="1900" spc="3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phenotypes: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dirty="0" sz="1800" spc="-5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r>
              <a:rPr dirty="0" sz="1800" spc="-5">
                <a:solidFill>
                  <a:srgbClr val="0000FF"/>
                </a:solidFill>
                <a:latin typeface="Calibri"/>
                <a:cs typeface="Calibri"/>
              </a:rPr>
              <a:t>Specifically </a:t>
            </a:r>
            <a:r>
              <a:rPr dirty="0" sz="1800" spc="-5">
                <a:solidFill>
                  <a:srgbClr val="0000FF"/>
                </a:solidFill>
                <a:latin typeface="Calibri"/>
                <a:cs typeface="Calibri"/>
              </a:rPr>
              <a:t>inhibits </a:t>
            </a:r>
            <a:r>
              <a:rPr dirty="0" sz="1800" spc="-5">
                <a:solidFill>
                  <a:srgbClr val="0000FF"/>
                </a:solidFill>
                <a:latin typeface="Calibri"/>
                <a:cs typeface="Calibri"/>
              </a:rPr>
              <a:t>Cdk5/p25</a:t>
            </a:r>
            <a:r>
              <a:rPr dirty="0" sz="1800" spc="1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0000FF"/>
                </a:solidFill>
                <a:latin typeface="Calibri"/>
                <a:cs typeface="Calibri"/>
              </a:rPr>
              <a:t>hyperactivity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800" spc="-10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r>
              <a:rPr dirty="0" sz="1800" spc="-10">
                <a:solidFill>
                  <a:srgbClr val="0000FF"/>
                </a:solidFill>
                <a:latin typeface="Calibri"/>
                <a:cs typeface="Calibri"/>
              </a:rPr>
              <a:t>Rescues </a:t>
            </a:r>
            <a:r>
              <a:rPr dirty="0" sz="1800" spc="-5">
                <a:solidFill>
                  <a:srgbClr val="0000FF"/>
                </a:solidFill>
                <a:latin typeface="Calibri"/>
                <a:cs typeface="Calibri"/>
              </a:rPr>
              <a:t>spatial </a:t>
            </a:r>
            <a:r>
              <a:rPr dirty="0" sz="1800">
                <a:solidFill>
                  <a:srgbClr val="0000FF"/>
                </a:solidFill>
                <a:latin typeface="Calibri"/>
                <a:cs typeface="Calibri"/>
              </a:rPr>
              <a:t>memory</a:t>
            </a:r>
            <a:r>
              <a:rPr dirty="0" sz="1800" spc="-5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Calibri"/>
                <a:cs typeface="Calibri"/>
              </a:rPr>
              <a:t>deficit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800" spc="-10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r>
              <a:rPr dirty="0" sz="1800" spc="-10">
                <a:solidFill>
                  <a:srgbClr val="0000FF"/>
                </a:solidFill>
                <a:latin typeface="Calibri"/>
                <a:cs typeface="Calibri"/>
              </a:rPr>
              <a:t>Reduces </a:t>
            </a:r>
            <a:r>
              <a:rPr dirty="0" sz="1800" spc="-5">
                <a:solidFill>
                  <a:srgbClr val="0000FF"/>
                </a:solidFill>
                <a:latin typeface="Calibri"/>
                <a:cs typeface="Calibri"/>
              </a:rPr>
              <a:t>p-tau, </a:t>
            </a:r>
            <a:r>
              <a:rPr dirty="0" sz="1800">
                <a:solidFill>
                  <a:srgbClr val="0000FF"/>
                </a:solidFill>
                <a:latin typeface="Calibri"/>
                <a:cs typeface="Calibri"/>
              </a:rPr>
              <a:t>p-NF </a:t>
            </a:r>
            <a:r>
              <a:rPr dirty="0" sz="1800" spc="-10">
                <a:solidFill>
                  <a:srgbClr val="0000FF"/>
                </a:solidFill>
                <a:latin typeface="Calibri"/>
                <a:cs typeface="Calibri"/>
              </a:rPr>
              <a:t>aggregates </a:t>
            </a:r>
            <a:r>
              <a:rPr dirty="0" sz="1800">
                <a:solidFill>
                  <a:srgbClr val="0000FF"/>
                </a:solidFill>
                <a:latin typeface="Calibri"/>
                <a:cs typeface="Calibri"/>
              </a:rPr>
              <a:t>and </a:t>
            </a:r>
            <a:r>
              <a:rPr dirty="0" sz="1800" spc="-10">
                <a:solidFill>
                  <a:srgbClr val="0000FF"/>
                </a:solidFill>
                <a:latin typeface="Calibri"/>
                <a:cs typeface="Calibri"/>
              </a:rPr>
              <a:t>beta-amyloid</a:t>
            </a:r>
            <a:r>
              <a:rPr dirty="0" sz="1800" spc="5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00FF"/>
                </a:solidFill>
                <a:latin typeface="Calibri"/>
                <a:cs typeface="Calibri"/>
              </a:rPr>
              <a:t>plaques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800" spc="-10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r>
              <a:rPr dirty="0" sz="1800" spc="-10">
                <a:solidFill>
                  <a:srgbClr val="0000FF"/>
                </a:solidFill>
                <a:latin typeface="Calibri"/>
                <a:cs typeface="Calibri"/>
              </a:rPr>
              <a:t>Reduces </a:t>
            </a:r>
            <a:r>
              <a:rPr dirty="0" sz="1800" spc="-5">
                <a:solidFill>
                  <a:srgbClr val="0000FF"/>
                </a:solidFill>
                <a:latin typeface="Calibri"/>
                <a:cs typeface="Calibri"/>
              </a:rPr>
              <a:t>neuroinflammation </a:t>
            </a:r>
            <a:r>
              <a:rPr dirty="0" sz="1800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dirty="0" sz="1800" spc="-2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Calibri"/>
                <a:cs typeface="Calibri"/>
              </a:rPr>
              <a:t>apoptosis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897" y="2087514"/>
            <a:ext cx="8814435" cy="1550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"/>
              <a:tabLst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A </a:t>
            </a:r>
            <a:r>
              <a:rPr dirty="0" sz="2000">
                <a:latin typeface="Calibri"/>
                <a:cs typeface="Calibri"/>
              </a:rPr>
              <a:t>24 </a:t>
            </a:r>
            <a:r>
              <a:rPr dirty="0" sz="2000" spc="-5">
                <a:latin typeface="Calibri"/>
                <a:cs typeface="Calibri"/>
              </a:rPr>
              <a:t>amino </a:t>
            </a:r>
            <a:r>
              <a:rPr dirty="0" sz="2000">
                <a:latin typeface="Calibri"/>
                <a:cs typeface="Calibri"/>
              </a:rPr>
              <a:t>acid, </a:t>
            </a:r>
            <a:r>
              <a:rPr dirty="0" sz="2000" spc="-5">
                <a:latin typeface="Calibri"/>
                <a:cs typeface="Calibri"/>
              </a:rPr>
              <a:t>modified </a:t>
            </a:r>
            <a:r>
              <a:rPr dirty="0" sz="2000" spc="-5">
                <a:latin typeface="Calibri"/>
                <a:cs typeface="Calibri"/>
              </a:rPr>
              <a:t>peptide </a:t>
            </a:r>
            <a:r>
              <a:rPr dirty="0" sz="2000" spc="-5">
                <a:latin typeface="Calibri"/>
                <a:cs typeface="Calibri"/>
              </a:rPr>
              <a:t>(TFP5), </a:t>
            </a:r>
            <a:r>
              <a:rPr dirty="0" sz="2000" spc="-5">
                <a:latin typeface="Calibri"/>
                <a:cs typeface="Calibri"/>
              </a:rPr>
              <a:t>reduced </a:t>
            </a:r>
            <a:r>
              <a:rPr dirty="0" sz="2000">
                <a:latin typeface="Calibri"/>
                <a:cs typeface="Calibri"/>
              </a:rPr>
              <a:t>/ </a:t>
            </a:r>
            <a:r>
              <a:rPr dirty="0" sz="2000" spc="-15">
                <a:latin typeface="Calibri"/>
                <a:cs typeface="Calibri"/>
              </a:rPr>
              <a:t>prevented </a:t>
            </a:r>
            <a:r>
              <a:rPr dirty="0" sz="2000">
                <a:latin typeface="Calibri"/>
                <a:cs typeface="Calibri"/>
              </a:rPr>
              <a:t>AD </a:t>
            </a:r>
            <a:r>
              <a:rPr dirty="0" sz="2000">
                <a:latin typeface="Calibri"/>
                <a:cs typeface="Calibri"/>
              </a:rPr>
              <a:t>phenotypes </a:t>
            </a:r>
            <a:r>
              <a:rPr dirty="0" sz="2000">
                <a:latin typeface="Calibri"/>
                <a:cs typeface="Calibri"/>
              </a:rPr>
              <a:t>in  </a:t>
            </a:r>
            <a:r>
              <a:rPr dirty="0" sz="2000" spc="-10">
                <a:latin typeface="Calibri"/>
                <a:cs typeface="Calibri"/>
              </a:rPr>
              <a:t>familial </a:t>
            </a:r>
            <a:r>
              <a:rPr dirty="0" sz="2000" spc="-20">
                <a:latin typeface="Calibri"/>
                <a:cs typeface="Calibri"/>
              </a:rPr>
              <a:t>5XFAD  </a:t>
            </a:r>
            <a:r>
              <a:rPr dirty="0" sz="2000">
                <a:latin typeface="Calibri"/>
                <a:cs typeface="Calibri"/>
              </a:rPr>
              <a:t>model </a:t>
            </a:r>
            <a:r>
              <a:rPr dirty="0" sz="2000" spc="-5">
                <a:latin typeface="Calibri"/>
                <a:cs typeface="Calibri"/>
              </a:rPr>
              <a:t>mice </a:t>
            </a:r>
            <a:r>
              <a:rPr dirty="0" sz="2000">
                <a:latin typeface="Calibri"/>
                <a:cs typeface="Calibri"/>
              </a:rPr>
              <a:t>upon  </a:t>
            </a:r>
            <a:r>
              <a:rPr dirty="0" sz="2000">
                <a:latin typeface="Calibri"/>
                <a:cs typeface="Calibri"/>
              </a:rPr>
              <a:t>ip </a:t>
            </a:r>
            <a:r>
              <a:rPr dirty="0" sz="2000" spc="-5">
                <a:latin typeface="Calibri"/>
                <a:cs typeface="Calibri"/>
              </a:rPr>
              <a:t>injection </a:t>
            </a:r>
            <a:r>
              <a:rPr dirty="0" sz="2000" spc="-5">
                <a:latin typeface="Calibri"/>
                <a:cs typeface="Calibri"/>
              </a:rPr>
              <a:t>of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TFP5.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"/>
              </a:spcBef>
              <a:buFont typeface="Wingdings"/>
              <a:buChar char=""/>
            </a:pPr>
            <a:endParaRPr sz="2050">
              <a:latin typeface="Times New Roman"/>
              <a:cs typeface="Times New Roman"/>
            </a:endParaRPr>
          </a:p>
          <a:p>
            <a:pPr marL="355600" marR="131445" indent="-342900">
              <a:lnSpc>
                <a:spcPct val="100000"/>
              </a:lnSpc>
              <a:buFont typeface="Wingdings"/>
              <a:buChar char=""/>
              <a:tabLst>
                <a:tab pos="355600" algn="l"/>
              </a:tabLst>
            </a:pPr>
            <a:r>
              <a:rPr dirty="0" sz="2000" spc="-5">
                <a:latin typeface="Calibri"/>
                <a:cs typeface="Calibri"/>
              </a:rPr>
              <a:t>TFP5 </a:t>
            </a:r>
            <a:r>
              <a:rPr dirty="0" sz="2000" spc="-10">
                <a:latin typeface="Calibri"/>
                <a:cs typeface="Calibri"/>
              </a:rPr>
              <a:t>treatment </a:t>
            </a:r>
            <a:r>
              <a:rPr dirty="0" sz="2000" spc="-5">
                <a:latin typeface="Calibri"/>
                <a:cs typeface="Calibri"/>
              </a:rPr>
              <a:t>also </a:t>
            </a:r>
            <a:r>
              <a:rPr dirty="0" sz="2000" spc="-5">
                <a:latin typeface="Calibri"/>
                <a:cs typeface="Calibri"/>
              </a:rPr>
              <a:t>reduced </a:t>
            </a:r>
            <a:r>
              <a:rPr dirty="0" sz="2000">
                <a:latin typeface="Calibri"/>
                <a:cs typeface="Calibri"/>
              </a:rPr>
              <a:t>AD </a:t>
            </a:r>
            <a:r>
              <a:rPr dirty="0" sz="2000">
                <a:latin typeface="Calibri"/>
                <a:cs typeface="Calibri"/>
              </a:rPr>
              <a:t>phenotypes </a:t>
            </a:r>
            <a:r>
              <a:rPr dirty="0" sz="2000">
                <a:latin typeface="Calibri"/>
                <a:cs typeface="Calibri"/>
              </a:rPr>
              <a:t>in </a:t>
            </a:r>
            <a:r>
              <a:rPr dirty="0" sz="2000">
                <a:latin typeface="Calibri"/>
                <a:cs typeface="Calibri"/>
              </a:rPr>
              <a:t>p25 </a:t>
            </a:r>
            <a:r>
              <a:rPr dirty="0" sz="2000" spc="-75">
                <a:latin typeface="Calibri"/>
                <a:cs typeface="Calibri"/>
              </a:rPr>
              <a:t>Tg </a:t>
            </a:r>
            <a:r>
              <a:rPr dirty="0" sz="2000">
                <a:latin typeface="Calibri"/>
                <a:cs typeface="Calibri"/>
              </a:rPr>
              <a:t>AD </a:t>
            </a:r>
            <a:r>
              <a:rPr dirty="0" sz="2000">
                <a:latin typeface="Calibri"/>
                <a:cs typeface="Calibri"/>
              </a:rPr>
              <a:t>model </a:t>
            </a:r>
            <a:r>
              <a:rPr dirty="0" sz="2000" spc="-5">
                <a:latin typeface="Calibri"/>
                <a:cs typeface="Calibri"/>
              </a:rPr>
              <a:t>mice, </a:t>
            </a:r>
            <a:r>
              <a:rPr dirty="0" sz="2000" spc="-5" b="1">
                <a:latin typeface="Calibri"/>
                <a:cs typeface="Calibri"/>
              </a:rPr>
              <a:t>proof </a:t>
            </a:r>
            <a:r>
              <a:rPr dirty="0" sz="2000" b="1">
                <a:latin typeface="Calibri"/>
                <a:cs typeface="Calibri"/>
              </a:rPr>
              <a:t>of  </a:t>
            </a:r>
            <a:r>
              <a:rPr dirty="0" sz="2000" spc="-5" b="1">
                <a:latin typeface="Calibri"/>
                <a:cs typeface="Calibri"/>
              </a:rPr>
              <a:t>concept</a:t>
            </a:r>
            <a:r>
              <a:rPr dirty="0" sz="2000" spc="-5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71192" y="3916530"/>
            <a:ext cx="1945005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 b="1">
                <a:latin typeface="Calibri"/>
                <a:cs typeface="Calibri"/>
              </a:rPr>
              <a:t>can </a:t>
            </a:r>
            <a:r>
              <a:rPr dirty="0" sz="2000" spc="-10" b="1">
                <a:latin typeface="Calibri"/>
                <a:cs typeface="Calibri"/>
              </a:rPr>
              <a:t>ameliorate</a:t>
            </a:r>
            <a:r>
              <a:rPr dirty="0" sz="2000" spc="-9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PD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897" y="3916530"/>
            <a:ext cx="6630034" cy="635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"/>
              <a:tabLst>
                <a:tab pos="355600" algn="l"/>
              </a:tabLst>
            </a:pPr>
            <a:r>
              <a:rPr dirty="0" sz="2000" b="1">
                <a:latin typeface="Calibri"/>
                <a:cs typeface="Calibri"/>
              </a:rPr>
              <a:t>On </a:t>
            </a:r>
            <a:r>
              <a:rPr dirty="0" sz="2000" spc="-10" b="1">
                <a:latin typeface="Calibri"/>
                <a:cs typeface="Calibri"/>
              </a:rPr>
              <a:t>going </a:t>
            </a:r>
            <a:r>
              <a:rPr dirty="0" sz="2000" spc="-5" b="1">
                <a:latin typeface="Calibri"/>
                <a:cs typeface="Calibri"/>
              </a:rPr>
              <a:t>studies </a:t>
            </a:r>
            <a:r>
              <a:rPr dirty="0" sz="2000" spc="-10" b="1">
                <a:latin typeface="Calibri"/>
                <a:cs typeface="Calibri"/>
              </a:rPr>
              <a:t>are </a:t>
            </a:r>
            <a:r>
              <a:rPr dirty="0" sz="2000" b="1">
                <a:latin typeface="Calibri"/>
                <a:cs typeface="Calibri"/>
              </a:rPr>
              <a:t>also </a:t>
            </a:r>
            <a:r>
              <a:rPr dirty="0" sz="2000" spc="-5" b="1">
                <a:latin typeface="Calibri"/>
                <a:cs typeface="Calibri"/>
              </a:rPr>
              <a:t>providing </a:t>
            </a: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spc="-10" b="1">
                <a:latin typeface="Calibri"/>
                <a:cs typeface="Calibri"/>
              </a:rPr>
              <a:t>evevience </a:t>
            </a:r>
            <a:r>
              <a:rPr dirty="0" sz="2000" spc="-10" b="1">
                <a:latin typeface="Calibri"/>
                <a:cs typeface="Calibri"/>
              </a:rPr>
              <a:t>that </a:t>
            </a:r>
            <a:r>
              <a:rPr dirty="0" sz="2000" spc="-5" b="1">
                <a:latin typeface="Calibri"/>
                <a:cs typeface="Calibri"/>
              </a:rPr>
              <a:t>TFP5  </a:t>
            </a:r>
            <a:r>
              <a:rPr dirty="0" sz="2000" b="1">
                <a:latin typeface="Calibri"/>
                <a:cs typeface="Calibri"/>
              </a:rPr>
              <a:t>and </a:t>
            </a:r>
            <a:r>
              <a:rPr dirty="0" sz="2000" b="1">
                <a:latin typeface="Calibri"/>
                <a:cs typeface="Calibri"/>
              </a:rPr>
              <a:t>ALS </a:t>
            </a:r>
            <a:r>
              <a:rPr dirty="0" sz="2000" spc="-5" b="1">
                <a:latin typeface="Calibri"/>
                <a:cs typeface="Calibri"/>
              </a:rPr>
              <a:t>pathologies </a:t>
            </a:r>
            <a:r>
              <a:rPr dirty="0" sz="2000" b="1">
                <a:latin typeface="Calibri"/>
                <a:cs typeface="Calibri"/>
              </a:rPr>
              <a:t>in </a:t>
            </a:r>
            <a:r>
              <a:rPr dirty="0" sz="2000" b="1">
                <a:latin typeface="Calibri"/>
                <a:cs typeface="Calibri"/>
              </a:rPr>
              <a:t>Model</a:t>
            </a:r>
            <a:r>
              <a:rPr dirty="0" sz="2000" spc="-9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mice.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48009" y="1245390"/>
            <a:ext cx="1235075" cy="393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="1">
                <a:solidFill>
                  <a:srgbClr val="0000FF"/>
                </a:solidFill>
                <a:latin typeface="Calibri"/>
                <a:cs typeface="Calibri"/>
              </a:rPr>
              <a:t>Summa</a:t>
            </a:r>
            <a:r>
              <a:rPr dirty="0" spc="10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b="1">
                <a:solidFill>
                  <a:srgbClr val="0000FF"/>
                </a:solidFill>
                <a:latin typeface="Calibri"/>
                <a:cs typeface="Calibri"/>
              </a:rPr>
              <a:t>y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2630" y="3967069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700028" y="0"/>
                </a:moveTo>
                <a:lnTo>
                  <a:pt x="88879" y="0"/>
                </a:lnTo>
                <a:lnTo>
                  <a:pt x="54253" y="7006"/>
                </a:lnTo>
                <a:lnTo>
                  <a:pt x="26005" y="26106"/>
                </a:lnTo>
                <a:lnTo>
                  <a:pt x="6974" y="54423"/>
                </a:lnTo>
                <a:lnTo>
                  <a:pt x="0" y="89080"/>
                </a:lnTo>
                <a:lnTo>
                  <a:pt x="0" y="444544"/>
                </a:lnTo>
                <a:lnTo>
                  <a:pt x="6974" y="479170"/>
                </a:lnTo>
                <a:lnTo>
                  <a:pt x="26005" y="507418"/>
                </a:lnTo>
                <a:lnTo>
                  <a:pt x="54253" y="526449"/>
                </a:lnTo>
                <a:lnTo>
                  <a:pt x="88879" y="533424"/>
                </a:lnTo>
                <a:lnTo>
                  <a:pt x="700028" y="533424"/>
                </a:lnTo>
                <a:lnTo>
                  <a:pt x="734666" y="526449"/>
                </a:lnTo>
                <a:lnTo>
                  <a:pt x="762959" y="507418"/>
                </a:lnTo>
                <a:lnTo>
                  <a:pt x="782038" y="479170"/>
                </a:lnTo>
                <a:lnTo>
                  <a:pt x="789035" y="444544"/>
                </a:lnTo>
                <a:lnTo>
                  <a:pt x="789035" y="89080"/>
                </a:lnTo>
                <a:lnTo>
                  <a:pt x="782038" y="54423"/>
                </a:lnTo>
                <a:lnTo>
                  <a:pt x="762959" y="26106"/>
                </a:lnTo>
                <a:lnTo>
                  <a:pt x="734666" y="7006"/>
                </a:lnTo>
                <a:lnTo>
                  <a:pt x="700028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92630" y="3967069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0" y="89080"/>
                </a:moveTo>
                <a:lnTo>
                  <a:pt x="6974" y="54423"/>
                </a:lnTo>
                <a:lnTo>
                  <a:pt x="26005" y="26106"/>
                </a:lnTo>
                <a:lnTo>
                  <a:pt x="54253" y="7006"/>
                </a:lnTo>
                <a:lnTo>
                  <a:pt x="88879" y="0"/>
                </a:lnTo>
                <a:lnTo>
                  <a:pt x="700028" y="0"/>
                </a:lnTo>
                <a:lnTo>
                  <a:pt x="734666" y="7006"/>
                </a:lnTo>
                <a:lnTo>
                  <a:pt x="762959" y="26106"/>
                </a:lnTo>
                <a:lnTo>
                  <a:pt x="782038" y="54423"/>
                </a:lnTo>
                <a:lnTo>
                  <a:pt x="789035" y="89080"/>
                </a:lnTo>
                <a:lnTo>
                  <a:pt x="789035" y="444544"/>
                </a:lnTo>
                <a:lnTo>
                  <a:pt x="782038" y="479170"/>
                </a:lnTo>
                <a:lnTo>
                  <a:pt x="762959" y="507418"/>
                </a:lnTo>
                <a:lnTo>
                  <a:pt x="734666" y="526449"/>
                </a:lnTo>
                <a:lnTo>
                  <a:pt x="700028" y="533424"/>
                </a:lnTo>
                <a:lnTo>
                  <a:pt x="88879" y="533424"/>
                </a:lnTo>
                <a:lnTo>
                  <a:pt x="54253" y="526449"/>
                </a:lnTo>
                <a:lnTo>
                  <a:pt x="26005" y="507418"/>
                </a:lnTo>
                <a:lnTo>
                  <a:pt x="6974" y="479170"/>
                </a:lnTo>
                <a:lnTo>
                  <a:pt x="0" y="444544"/>
                </a:lnTo>
                <a:lnTo>
                  <a:pt x="0" y="89080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06466" y="3621389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39" h="516254">
                <a:moveTo>
                  <a:pt x="295454" y="0"/>
                </a:moveTo>
                <a:lnTo>
                  <a:pt x="242343" y="19330"/>
                </a:lnTo>
                <a:lnTo>
                  <a:pt x="192321" y="43520"/>
                </a:lnTo>
                <a:lnTo>
                  <a:pt x="146197" y="72147"/>
                </a:lnTo>
                <a:lnTo>
                  <a:pt x="104783" y="104790"/>
                </a:lnTo>
                <a:lnTo>
                  <a:pt x="66349" y="144002"/>
                </a:lnTo>
                <a:lnTo>
                  <a:pt x="36668" y="184790"/>
                </a:lnTo>
                <a:lnTo>
                  <a:pt x="15726" y="226389"/>
                </a:lnTo>
                <a:lnTo>
                  <a:pt x="3508" y="268037"/>
                </a:lnTo>
                <a:lnTo>
                  <a:pt x="0" y="308968"/>
                </a:lnTo>
                <a:lnTo>
                  <a:pt x="5185" y="348419"/>
                </a:lnTo>
                <a:lnTo>
                  <a:pt x="19050" y="385624"/>
                </a:lnTo>
                <a:lnTo>
                  <a:pt x="41580" y="419820"/>
                </a:lnTo>
                <a:lnTo>
                  <a:pt x="72759" y="450243"/>
                </a:lnTo>
                <a:lnTo>
                  <a:pt x="112574" y="476128"/>
                </a:lnTo>
                <a:lnTo>
                  <a:pt x="151040" y="493150"/>
                </a:lnTo>
                <a:lnTo>
                  <a:pt x="192551" y="505365"/>
                </a:lnTo>
                <a:lnTo>
                  <a:pt x="236480" y="512878"/>
                </a:lnTo>
                <a:lnTo>
                  <a:pt x="282200" y="515798"/>
                </a:lnTo>
                <a:lnTo>
                  <a:pt x="329085" y="514234"/>
                </a:lnTo>
                <a:lnTo>
                  <a:pt x="376508" y="508292"/>
                </a:lnTo>
                <a:lnTo>
                  <a:pt x="423844" y="498080"/>
                </a:lnTo>
                <a:lnTo>
                  <a:pt x="470464" y="483707"/>
                </a:lnTo>
                <a:lnTo>
                  <a:pt x="515744" y="465280"/>
                </a:lnTo>
                <a:lnTo>
                  <a:pt x="559057" y="442907"/>
                </a:lnTo>
                <a:lnTo>
                  <a:pt x="599776" y="416696"/>
                </a:lnTo>
                <a:lnTo>
                  <a:pt x="637275" y="386754"/>
                </a:lnTo>
                <a:lnTo>
                  <a:pt x="2954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06466" y="3621389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39" h="516254">
                <a:moveTo>
                  <a:pt x="637275" y="386754"/>
                </a:moveTo>
                <a:lnTo>
                  <a:pt x="599776" y="416696"/>
                </a:lnTo>
                <a:lnTo>
                  <a:pt x="559057" y="442907"/>
                </a:lnTo>
                <a:lnTo>
                  <a:pt x="515744" y="465280"/>
                </a:lnTo>
                <a:lnTo>
                  <a:pt x="470464" y="483707"/>
                </a:lnTo>
                <a:lnTo>
                  <a:pt x="423844" y="498080"/>
                </a:lnTo>
                <a:lnTo>
                  <a:pt x="376508" y="508292"/>
                </a:lnTo>
                <a:lnTo>
                  <a:pt x="329085" y="514234"/>
                </a:lnTo>
                <a:lnTo>
                  <a:pt x="282200" y="515798"/>
                </a:lnTo>
                <a:lnTo>
                  <a:pt x="236480" y="512878"/>
                </a:lnTo>
                <a:lnTo>
                  <a:pt x="192551" y="505365"/>
                </a:lnTo>
                <a:lnTo>
                  <a:pt x="151040" y="493150"/>
                </a:lnTo>
                <a:lnTo>
                  <a:pt x="112574" y="476128"/>
                </a:lnTo>
                <a:lnTo>
                  <a:pt x="72759" y="450243"/>
                </a:lnTo>
                <a:lnTo>
                  <a:pt x="41580" y="419820"/>
                </a:lnTo>
                <a:lnTo>
                  <a:pt x="19050" y="385624"/>
                </a:lnTo>
                <a:lnTo>
                  <a:pt x="5185" y="348419"/>
                </a:lnTo>
                <a:lnTo>
                  <a:pt x="0" y="308968"/>
                </a:lnTo>
                <a:lnTo>
                  <a:pt x="3508" y="268037"/>
                </a:lnTo>
                <a:lnTo>
                  <a:pt x="15726" y="226389"/>
                </a:lnTo>
                <a:lnTo>
                  <a:pt x="36668" y="184790"/>
                </a:lnTo>
                <a:lnTo>
                  <a:pt x="66349" y="144002"/>
                </a:lnTo>
                <a:lnTo>
                  <a:pt x="104783" y="104790"/>
                </a:lnTo>
                <a:lnTo>
                  <a:pt x="146197" y="72147"/>
                </a:lnTo>
                <a:lnTo>
                  <a:pt x="192321" y="43520"/>
                </a:lnTo>
                <a:lnTo>
                  <a:pt x="242343" y="19330"/>
                </a:lnTo>
                <a:lnTo>
                  <a:pt x="295454" y="0"/>
                </a:lnTo>
                <a:lnTo>
                  <a:pt x="637275" y="386754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292622" y="3744469"/>
            <a:ext cx="875030" cy="641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p25</a:t>
            </a:r>
            <a:endParaRPr sz="1800">
              <a:latin typeface="Calibri"/>
              <a:cs typeface="Calibri"/>
            </a:endParaRPr>
          </a:p>
          <a:p>
            <a:pPr marL="329565">
              <a:lnSpc>
                <a:spcPct val="100000"/>
              </a:lnSpc>
              <a:spcBef>
                <a:spcPts val="570"/>
              </a:spcBef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k</a:t>
            </a:r>
            <a:r>
              <a:rPr dirty="0" sz="1800" spc="-5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5108" y="1133362"/>
            <a:ext cx="8778848" cy="2278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216008" y="2652918"/>
            <a:ext cx="57658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Ca</a:t>
            </a:r>
            <a:r>
              <a:rPr dirty="0" sz="1400" spc="5" b="1">
                <a:latin typeface="Calibri"/>
                <a:cs typeface="Calibri"/>
              </a:rPr>
              <a:t>l</a:t>
            </a:r>
            <a:r>
              <a:rPr dirty="0" sz="1400" b="1">
                <a:latin typeface="Calibri"/>
                <a:cs typeface="Calibri"/>
              </a:rPr>
              <a:t>pain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85551" y="1971284"/>
            <a:ext cx="353695" cy="396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1275">
              <a:lnSpc>
                <a:spcPct val="100000"/>
              </a:lnSpc>
            </a:pPr>
            <a:r>
              <a:rPr dirty="0" baseline="-15151" sz="1650" spc="7" b="1">
                <a:latin typeface="Calibri"/>
                <a:cs typeface="Calibri"/>
              </a:rPr>
              <a:t>Ca</a:t>
            </a:r>
            <a:r>
              <a:rPr dirty="0" sz="700" spc="5" b="1">
                <a:latin typeface="Calibri"/>
                <a:cs typeface="Calibri"/>
              </a:rPr>
              <a:t>2+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100" spc="-5" b="1">
                <a:latin typeface="Calibri"/>
                <a:cs typeface="Calibri"/>
              </a:rPr>
              <a:t>influx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06964" y="3068662"/>
            <a:ext cx="701040" cy="300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6220" marR="5080" indent="-224154">
              <a:lnSpc>
                <a:spcPct val="75200"/>
              </a:lnSpc>
            </a:pPr>
            <a:r>
              <a:rPr dirty="0" sz="1050" spc="-10" b="1">
                <a:latin typeface="Calibri"/>
                <a:cs typeface="Calibri"/>
              </a:rPr>
              <a:t>I</a:t>
            </a:r>
            <a:r>
              <a:rPr dirty="0" sz="1050" b="1">
                <a:latin typeface="Calibri"/>
                <a:cs typeface="Calibri"/>
              </a:rPr>
              <a:t>ntr</a:t>
            </a:r>
            <a:r>
              <a:rPr dirty="0" sz="1050" spc="-10" b="1">
                <a:latin typeface="Calibri"/>
                <a:cs typeface="Calibri"/>
              </a:rPr>
              <a:t>a</a:t>
            </a:r>
            <a:r>
              <a:rPr dirty="0" sz="1050" spc="-5" b="1">
                <a:latin typeface="Calibri"/>
                <a:cs typeface="Calibri"/>
              </a:rPr>
              <a:t>ce</a:t>
            </a:r>
            <a:r>
              <a:rPr dirty="0" sz="1050" b="1">
                <a:latin typeface="Calibri"/>
                <a:cs typeface="Calibri"/>
              </a:rPr>
              <a:t>llul</a:t>
            </a:r>
            <a:r>
              <a:rPr dirty="0" sz="1050" spc="-5" b="1">
                <a:latin typeface="Calibri"/>
                <a:cs typeface="Calibri"/>
              </a:rPr>
              <a:t>a</a:t>
            </a:r>
            <a:r>
              <a:rPr dirty="0" sz="1050" b="1">
                <a:latin typeface="Calibri"/>
                <a:cs typeface="Calibri"/>
              </a:rPr>
              <a:t>r </a:t>
            </a:r>
            <a:r>
              <a:rPr dirty="0" sz="1050" b="1">
                <a:latin typeface="Times New Roman"/>
                <a:cs typeface="Times New Roman"/>
              </a:rPr>
              <a:t> </a:t>
            </a:r>
            <a:r>
              <a:rPr dirty="0" baseline="-15873" sz="1575" spc="-7" b="1">
                <a:latin typeface="Calibri"/>
                <a:cs typeface="Calibri"/>
              </a:rPr>
              <a:t>Ca</a:t>
            </a:r>
            <a:r>
              <a:rPr dirty="0" sz="700" spc="-5" b="1">
                <a:latin typeface="Calibri"/>
                <a:cs typeface="Calibri"/>
              </a:rPr>
              <a:t>2+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20970" y="763585"/>
            <a:ext cx="3800475" cy="370205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365125">
              <a:lnSpc>
                <a:spcPct val="100000"/>
              </a:lnSpc>
              <a:spcBef>
                <a:spcPts val="200"/>
              </a:spcBef>
            </a:pPr>
            <a:r>
              <a:rPr dirty="0" sz="1800" spc="-5" b="1">
                <a:latin typeface="Calibri"/>
                <a:cs typeface="Calibri"/>
              </a:rPr>
              <a:t>Pathology </a:t>
            </a:r>
            <a:r>
              <a:rPr dirty="0" sz="1800" b="1">
                <a:latin typeface="Calibri"/>
                <a:cs typeface="Calibri"/>
              </a:rPr>
              <a:t>upon </a:t>
            </a:r>
            <a:r>
              <a:rPr dirty="0" sz="1800" spc="-5" b="1">
                <a:latin typeface="Calibri"/>
                <a:cs typeface="Calibri"/>
              </a:rPr>
              <a:t>neuronal</a:t>
            </a:r>
            <a:r>
              <a:rPr dirty="0" sz="1800" spc="-18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insults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41966" y="3024231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749167" y="0"/>
                </a:moveTo>
                <a:lnTo>
                  <a:pt x="88879" y="0"/>
                </a:lnTo>
                <a:lnTo>
                  <a:pt x="54253" y="6985"/>
                </a:lnTo>
                <a:lnTo>
                  <a:pt x="26005" y="26039"/>
                </a:lnTo>
                <a:lnTo>
                  <a:pt x="6974" y="54307"/>
                </a:lnTo>
                <a:lnTo>
                  <a:pt x="0" y="88934"/>
                </a:lnTo>
                <a:lnTo>
                  <a:pt x="0" y="444416"/>
                </a:lnTo>
                <a:lnTo>
                  <a:pt x="6974" y="479055"/>
                </a:lnTo>
                <a:lnTo>
                  <a:pt x="26005" y="507348"/>
                </a:lnTo>
                <a:lnTo>
                  <a:pt x="54253" y="526427"/>
                </a:lnTo>
                <a:lnTo>
                  <a:pt x="88879" y="533424"/>
                </a:lnTo>
                <a:lnTo>
                  <a:pt x="749167" y="533424"/>
                </a:lnTo>
                <a:lnTo>
                  <a:pt x="783816" y="526427"/>
                </a:lnTo>
                <a:lnTo>
                  <a:pt x="812115" y="507348"/>
                </a:lnTo>
                <a:lnTo>
                  <a:pt x="831196" y="479055"/>
                </a:lnTo>
                <a:lnTo>
                  <a:pt x="838193" y="444416"/>
                </a:lnTo>
                <a:lnTo>
                  <a:pt x="838193" y="88934"/>
                </a:lnTo>
                <a:lnTo>
                  <a:pt x="831196" y="54307"/>
                </a:lnTo>
                <a:lnTo>
                  <a:pt x="812115" y="26039"/>
                </a:lnTo>
                <a:lnTo>
                  <a:pt x="783816" y="6985"/>
                </a:lnTo>
                <a:lnTo>
                  <a:pt x="749167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941966" y="3024231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0" y="88934"/>
                </a:moveTo>
                <a:lnTo>
                  <a:pt x="6974" y="54307"/>
                </a:lnTo>
                <a:lnTo>
                  <a:pt x="26005" y="26039"/>
                </a:lnTo>
                <a:lnTo>
                  <a:pt x="54253" y="6985"/>
                </a:lnTo>
                <a:lnTo>
                  <a:pt x="88879" y="0"/>
                </a:lnTo>
                <a:lnTo>
                  <a:pt x="749167" y="0"/>
                </a:lnTo>
                <a:lnTo>
                  <a:pt x="783816" y="6985"/>
                </a:lnTo>
                <a:lnTo>
                  <a:pt x="812115" y="26039"/>
                </a:lnTo>
                <a:lnTo>
                  <a:pt x="831196" y="54307"/>
                </a:lnTo>
                <a:lnTo>
                  <a:pt x="838193" y="88934"/>
                </a:lnTo>
                <a:lnTo>
                  <a:pt x="838193" y="444416"/>
                </a:lnTo>
                <a:lnTo>
                  <a:pt x="831196" y="479055"/>
                </a:lnTo>
                <a:lnTo>
                  <a:pt x="812115" y="507348"/>
                </a:lnTo>
                <a:lnTo>
                  <a:pt x="783816" y="526427"/>
                </a:lnTo>
                <a:lnTo>
                  <a:pt x="749167" y="533424"/>
                </a:lnTo>
                <a:lnTo>
                  <a:pt x="88879" y="533424"/>
                </a:lnTo>
                <a:lnTo>
                  <a:pt x="54253" y="526427"/>
                </a:lnTo>
                <a:lnTo>
                  <a:pt x="26005" y="507348"/>
                </a:lnTo>
                <a:lnTo>
                  <a:pt x="6974" y="479055"/>
                </a:lnTo>
                <a:lnTo>
                  <a:pt x="0" y="444416"/>
                </a:lnTo>
                <a:lnTo>
                  <a:pt x="0" y="88934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083285" y="3148319"/>
            <a:ext cx="55816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k</a:t>
            </a:r>
            <a:r>
              <a:rPr dirty="0" sz="1800" spc="-5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06964" y="1671705"/>
            <a:ext cx="94615" cy="1017905"/>
          </a:xfrm>
          <a:custGeom>
            <a:avLst/>
            <a:gdLst/>
            <a:ahLst/>
            <a:cxnLst/>
            <a:rect l="l" t="t" r="r" b="b"/>
            <a:pathLst>
              <a:path w="94614" h="1017905">
                <a:moveTo>
                  <a:pt x="65288" y="0"/>
                </a:moveTo>
                <a:lnTo>
                  <a:pt x="67412" y="12988"/>
                </a:lnTo>
                <a:lnTo>
                  <a:pt x="69784" y="25891"/>
                </a:lnTo>
                <a:lnTo>
                  <a:pt x="71714" y="38992"/>
                </a:lnTo>
                <a:lnTo>
                  <a:pt x="71278" y="95660"/>
                </a:lnTo>
                <a:lnTo>
                  <a:pt x="68008" y="134329"/>
                </a:lnTo>
                <a:lnTo>
                  <a:pt x="57936" y="210458"/>
                </a:lnTo>
                <a:lnTo>
                  <a:pt x="56253" y="241247"/>
                </a:lnTo>
                <a:lnTo>
                  <a:pt x="54665" y="272045"/>
                </a:lnTo>
                <a:lnTo>
                  <a:pt x="52888" y="302750"/>
                </a:lnTo>
                <a:lnTo>
                  <a:pt x="50639" y="333262"/>
                </a:lnTo>
                <a:lnTo>
                  <a:pt x="49817" y="347626"/>
                </a:lnTo>
                <a:lnTo>
                  <a:pt x="43434" y="385986"/>
                </a:lnTo>
                <a:lnTo>
                  <a:pt x="5037" y="418532"/>
                </a:lnTo>
                <a:lnTo>
                  <a:pt x="0" y="420989"/>
                </a:lnTo>
                <a:lnTo>
                  <a:pt x="3204" y="439212"/>
                </a:lnTo>
                <a:lnTo>
                  <a:pt x="14502" y="491215"/>
                </a:lnTo>
                <a:lnTo>
                  <a:pt x="50638" y="514209"/>
                </a:lnTo>
                <a:lnTo>
                  <a:pt x="79708" y="522245"/>
                </a:lnTo>
                <a:lnTo>
                  <a:pt x="94219" y="526273"/>
                </a:lnTo>
                <a:lnTo>
                  <a:pt x="93222" y="557613"/>
                </a:lnTo>
                <a:lnTo>
                  <a:pt x="92781" y="589424"/>
                </a:lnTo>
                <a:lnTo>
                  <a:pt x="91254" y="620361"/>
                </a:lnTo>
                <a:lnTo>
                  <a:pt x="86996" y="649077"/>
                </a:lnTo>
                <a:lnTo>
                  <a:pt x="81516" y="662373"/>
                </a:lnTo>
                <a:lnTo>
                  <a:pt x="73968" y="670312"/>
                </a:lnTo>
                <a:lnTo>
                  <a:pt x="65668" y="676402"/>
                </a:lnTo>
                <a:lnTo>
                  <a:pt x="57936" y="684154"/>
                </a:lnTo>
                <a:lnTo>
                  <a:pt x="34525" y="722606"/>
                </a:lnTo>
                <a:lnTo>
                  <a:pt x="14502" y="771881"/>
                </a:lnTo>
                <a:lnTo>
                  <a:pt x="3485" y="811131"/>
                </a:lnTo>
                <a:lnTo>
                  <a:pt x="0" y="824459"/>
                </a:lnTo>
                <a:lnTo>
                  <a:pt x="9849" y="859352"/>
                </a:lnTo>
                <a:lnTo>
                  <a:pt x="14992" y="879348"/>
                </a:lnTo>
                <a:lnTo>
                  <a:pt x="16728" y="894804"/>
                </a:lnTo>
                <a:lnTo>
                  <a:pt x="16358" y="916075"/>
                </a:lnTo>
                <a:lnTo>
                  <a:pt x="15183" y="953518"/>
                </a:lnTo>
                <a:lnTo>
                  <a:pt x="14502" y="101748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712086" y="3284616"/>
            <a:ext cx="132715" cy="351155"/>
          </a:xfrm>
          <a:custGeom>
            <a:avLst/>
            <a:gdLst/>
            <a:ahLst/>
            <a:cxnLst/>
            <a:rect l="l" t="t" r="r" b="b"/>
            <a:pathLst>
              <a:path w="132714" h="351154">
                <a:moveTo>
                  <a:pt x="15855" y="220461"/>
                </a:moveTo>
                <a:lnTo>
                  <a:pt x="9144" y="224393"/>
                </a:lnTo>
                <a:lnTo>
                  <a:pt x="2286" y="228325"/>
                </a:lnTo>
                <a:lnTo>
                  <a:pt x="0" y="237103"/>
                </a:lnTo>
                <a:lnTo>
                  <a:pt x="3931" y="243961"/>
                </a:lnTo>
                <a:lnTo>
                  <a:pt x="66294" y="350910"/>
                </a:lnTo>
                <a:lnTo>
                  <a:pt x="82918" y="322399"/>
                </a:lnTo>
                <a:lnTo>
                  <a:pt x="51937" y="322399"/>
                </a:lnTo>
                <a:lnTo>
                  <a:pt x="51937" y="269650"/>
                </a:lnTo>
                <a:lnTo>
                  <a:pt x="28584" y="229605"/>
                </a:lnTo>
                <a:lnTo>
                  <a:pt x="24652" y="222747"/>
                </a:lnTo>
                <a:lnTo>
                  <a:pt x="15855" y="220461"/>
                </a:lnTo>
                <a:close/>
              </a:path>
              <a:path w="132714" h="351154">
                <a:moveTo>
                  <a:pt x="51937" y="269650"/>
                </a:moveTo>
                <a:lnTo>
                  <a:pt x="51937" y="322399"/>
                </a:lnTo>
                <a:lnTo>
                  <a:pt x="80522" y="322399"/>
                </a:lnTo>
                <a:lnTo>
                  <a:pt x="80522" y="315339"/>
                </a:lnTo>
                <a:lnTo>
                  <a:pt x="53931" y="315339"/>
                </a:lnTo>
                <a:lnTo>
                  <a:pt x="66268" y="294223"/>
                </a:lnTo>
                <a:lnTo>
                  <a:pt x="51937" y="269650"/>
                </a:lnTo>
                <a:close/>
              </a:path>
              <a:path w="132714" h="351154">
                <a:moveTo>
                  <a:pt x="116732" y="220461"/>
                </a:moveTo>
                <a:lnTo>
                  <a:pt x="107954" y="222747"/>
                </a:lnTo>
                <a:lnTo>
                  <a:pt x="104022" y="229605"/>
                </a:lnTo>
                <a:lnTo>
                  <a:pt x="80625" y="269650"/>
                </a:lnTo>
                <a:lnTo>
                  <a:pt x="80522" y="322399"/>
                </a:lnTo>
                <a:lnTo>
                  <a:pt x="82918" y="322399"/>
                </a:lnTo>
                <a:lnTo>
                  <a:pt x="128656" y="243961"/>
                </a:lnTo>
                <a:lnTo>
                  <a:pt x="132588" y="237103"/>
                </a:lnTo>
                <a:lnTo>
                  <a:pt x="130302" y="228325"/>
                </a:lnTo>
                <a:lnTo>
                  <a:pt x="123444" y="224393"/>
                </a:lnTo>
                <a:lnTo>
                  <a:pt x="116732" y="220461"/>
                </a:lnTo>
                <a:close/>
              </a:path>
              <a:path w="132714" h="351154">
                <a:moveTo>
                  <a:pt x="66268" y="294223"/>
                </a:moveTo>
                <a:lnTo>
                  <a:pt x="53931" y="315339"/>
                </a:lnTo>
                <a:lnTo>
                  <a:pt x="78583" y="315339"/>
                </a:lnTo>
                <a:lnTo>
                  <a:pt x="66268" y="294223"/>
                </a:lnTo>
                <a:close/>
              </a:path>
              <a:path w="132714" h="351154">
                <a:moveTo>
                  <a:pt x="80522" y="269827"/>
                </a:moveTo>
                <a:lnTo>
                  <a:pt x="66268" y="294223"/>
                </a:lnTo>
                <a:lnTo>
                  <a:pt x="78583" y="315339"/>
                </a:lnTo>
                <a:lnTo>
                  <a:pt x="80522" y="315339"/>
                </a:lnTo>
                <a:lnTo>
                  <a:pt x="80522" y="269827"/>
                </a:lnTo>
                <a:close/>
              </a:path>
              <a:path w="132714" h="351154">
                <a:moveTo>
                  <a:pt x="80522" y="0"/>
                </a:moveTo>
                <a:lnTo>
                  <a:pt x="51937" y="0"/>
                </a:lnTo>
                <a:lnTo>
                  <a:pt x="52041" y="269827"/>
                </a:lnTo>
                <a:lnTo>
                  <a:pt x="66268" y="294223"/>
                </a:lnTo>
                <a:lnTo>
                  <a:pt x="80522" y="269827"/>
                </a:lnTo>
                <a:lnTo>
                  <a:pt x="805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351410" y="2324075"/>
            <a:ext cx="508000" cy="254635"/>
          </a:xfrm>
          <a:custGeom>
            <a:avLst/>
            <a:gdLst/>
            <a:ahLst/>
            <a:cxnLst/>
            <a:rect l="l" t="t" r="r" b="b"/>
            <a:pathLst>
              <a:path w="508000" h="254635">
                <a:moveTo>
                  <a:pt x="465557" y="0"/>
                </a:moveTo>
                <a:lnTo>
                  <a:pt x="42281" y="0"/>
                </a:lnTo>
                <a:lnTo>
                  <a:pt x="25822" y="3322"/>
                </a:lnTo>
                <a:lnTo>
                  <a:pt x="12383" y="12385"/>
                </a:lnTo>
                <a:lnTo>
                  <a:pt x="3322" y="25830"/>
                </a:lnTo>
                <a:lnTo>
                  <a:pt x="0" y="42300"/>
                </a:lnTo>
                <a:lnTo>
                  <a:pt x="0" y="211738"/>
                </a:lnTo>
                <a:lnTo>
                  <a:pt x="3322" y="228200"/>
                </a:lnTo>
                <a:lnTo>
                  <a:pt x="12383" y="241646"/>
                </a:lnTo>
                <a:lnTo>
                  <a:pt x="25822" y="250713"/>
                </a:lnTo>
                <a:lnTo>
                  <a:pt x="42281" y="254038"/>
                </a:lnTo>
                <a:lnTo>
                  <a:pt x="465557" y="254038"/>
                </a:lnTo>
                <a:lnTo>
                  <a:pt x="482039" y="250713"/>
                </a:lnTo>
                <a:lnTo>
                  <a:pt x="495529" y="241646"/>
                </a:lnTo>
                <a:lnTo>
                  <a:pt x="504640" y="228200"/>
                </a:lnTo>
                <a:lnTo>
                  <a:pt x="507985" y="211738"/>
                </a:lnTo>
                <a:lnTo>
                  <a:pt x="507985" y="42300"/>
                </a:lnTo>
                <a:lnTo>
                  <a:pt x="504640" y="25830"/>
                </a:lnTo>
                <a:lnTo>
                  <a:pt x="495529" y="12385"/>
                </a:lnTo>
                <a:lnTo>
                  <a:pt x="482039" y="3322"/>
                </a:lnTo>
                <a:lnTo>
                  <a:pt x="465557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51410" y="2324075"/>
            <a:ext cx="508000" cy="254635"/>
          </a:xfrm>
          <a:custGeom>
            <a:avLst/>
            <a:gdLst/>
            <a:ahLst/>
            <a:cxnLst/>
            <a:rect l="l" t="t" r="r" b="b"/>
            <a:pathLst>
              <a:path w="508000" h="254635">
                <a:moveTo>
                  <a:pt x="0" y="42300"/>
                </a:moveTo>
                <a:lnTo>
                  <a:pt x="3322" y="25830"/>
                </a:lnTo>
                <a:lnTo>
                  <a:pt x="12383" y="12385"/>
                </a:lnTo>
                <a:lnTo>
                  <a:pt x="25822" y="3322"/>
                </a:lnTo>
                <a:lnTo>
                  <a:pt x="42281" y="0"/>
                </a:lnTo>
                <a:lnTo>
                  <a:pt x="465557" y="0"/>
                </a:lnTo>
                <a:lnTo>
                  <a:pt x="482039" y="3322"/>
                </a:lnTo>
                <a:lnTo>
                  <a:pt x="495529" y="12385"/>
                </a:lnTo>
                <a:lnTo>
                  <a:pt x="504640" y="25830"/>
                </a:lnTo>
                <a:lnTo>
                  <a:pt x="507985" y="42300"/>
                </a:lnTo>
                <a:lnTo>
                  <a:pt x="507985" y="211738"/>
                </a:lnTo>
                <a:lnTo>
                  <a:pt x="504640" y="228200"/>
                </a:lnTo>
                <a:lnTo>
                  <a:pt x="495529" y="241646"/>
                </a:lnTo>
                <a:lnTo>
                  <a:pt x="482039" y="250713"/>
                </a:lnTo>
                <a:lnTo>
                  <a:pt x="465557" y="254038"/>
                </a:lnTo>
                <a:lnTo>
                  <a:pt x="42281" y="254038"/>
                </a:lnTo>
                <a:lnTo>
                  <a:pt x="25822" y="250713"/>
                </a:lnTo>
                <a:lnTo>
                  <a:pt x="12383" y="241646"/>
                </a:lnTo>
                <a:lnTo>
                  <a:pt x="3322" y="228200"/>
                </a:lnTo>
                <a:lnTo>
                  <a:pt x="0" y="211738"/>
                </a:lnTo>
                <a:lnTo>
                  <a:pt x="0" y="42300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446279" y="2324839"/>
            <a:ext cx="31877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MT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67259" y="2373361"/>
            <a:ext cx="632460" cy="260985"/>
          </a:xfrm>
          <a:custGeom>
            <a:avLst/>
            <a:gdLst/>
            <a:ahLst/>
            <a:cxnLst/>
            <a:rect l="l" t="t" r="r" b="b"/>
            <a:pathLst>
              <a:path w="632460" h="260985">
                <a:moveTo>
                  <a:pt x="588416" y="0"/>
                </a:moveTo>
                <a:lnTo>
                  <a:pt x="43434" y="0"/>
                </a:lnTo>
                <a:lnTo>
                  <a:pt x="26517" y="3389"/>
                </a:lnTo>
                <a:lnTo>
                  <a:pt x="12712" y="12648"/>
                </a:lnTo>
                <a:lnTo>
                  <a:pt x="3409" y="26409"/>
                </a:lnTo>
                <a:lnTo>
                  <a:pt x="0" y="43305"/>
                </a:lnTo>
                <a:lnTo>
                  <a:pt x="0" y="216968"/>
                </a:lnTo>
                <a:lnTo>
                  <a:pt x="3409" y="233877"/>
                </a:lnTo>
                <a:lnTo>
                  <a:pt x="12712" y="247683"/>
                </a:lnTo>
                <a:lnTo>
                  <a:pt x="26517" y="256990"/>
                </a:lnTo>
                <a:lnTo>
                  <a:pt x="43434" y="260402"/>
                </a:lnTo>
                <a:lnTo>
                  <a:pt x="588416" y="260402"/>
                </a:lnTo>
                <a:lnTo>
                  <a:pt x="605333" y="256990"/>
                </a:lnTo>
                <a:lnTo>
                  <a:pt x="619137" y="247683"/>
                </a:lnTo>
                <a:lnTo>
                  <a:pt x="628440" y="233877"/>
                </a:lnTo>
                <a:lnTo>
                  <a:pt x="631850" y="216968"/>
                </a:lnTo>
                <a:lnTo>
                  <a:pt x="631850" y="43305"/>
                </a:lnTo>
                <a:lnTo>
                  <a:pt x="628440" y="26409"/>
                </a:lnTo>
                <a:lnTo>
                  <a:pt x="619137" y="12648"/>
                </a:lnTo>
                <a:lnTo>
                  <a:pt x="605333" y="3389"/>
                </a:lnTo>
                <a:lnTo>
                  <a:pt x="588416" y="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67259" y="2373361"/>
            <a:ext cx="632460" cy="260985"/>
          </a:xfrm>
          <a:custGeom>
            <a:avLst/>
            <a:gdLst/>
            <a:ahLst/>
            <a:cxnLst/>
            <a:rect l="l" t="t" r="r" b="b"/>
            <a:pathLst>
              <a:path w="632460" h="260985">
                <a:moveTo>
                  <a:pt x="0" y="43305"/>
                </a:moveTo>
                <a:lnTo>
                  <a:pt x="3409" y="26409"/>
                </a:lnTo>
                <a:lnTo>
                  <a:pt x="12712" y="12648"/>
                </a:lnTo>
                <a:lnTo>
                  <a:pt x="26517" y="3389"/>
                </a:lnTo>
                <a:lnTo>
                  <a:pt x="43434" y="0"/>
                </a:lnTo>
                <a:lnTo>
                  <a:pt x="588416" y="0"/>
                </a:lnTo>
                <a:lnTo>
                  <a:pt x="605333" y="3389"/>
                </a:lnTo>
                <a:lnTo>
                  <a:pt x="619137" y="12648"/>
                </a:lnTo>
                <a:lnTo>
                  <a:pt x="628440" y="26409"/>
                </a:lnTo>
                <a:lnTo>
                  <a:pt x="631850" y="43305"/>
                </a:lnTo>
                <a:lnTo>
                  <a:pt x="631850" y="216968"/>
                </a:lnTo>
                <a:lnTo>
                  <a:pt x="628440" y="233877"/>
                </a:lnTo>
                <a:lnTo>
                  <a:pt x="619137" y="247683"/>
                </a:lnTo>
                <a:lnTo>
                  <a:pt x="605333" y="256990"/>
                </a:lnTo>
                <a:lnTo>
                  <a:pt x="588416" y="260402"/>
                </a:lnTo>
                <a:lnTo>
                  <a:pt x="43434" y="260402"/>
                </a:lnTo>
                <a:lnTo>
                  <a:pt x="26517" y="256990"/>
                </a:lnTo>
                <a:lnTo>
                  <a:pt x="12712" y="247683"/>
                </a:lnTo>
                <a:lnTo>
                  <a:pt x="3409" y="233877"/>
                </a:lnTo>
                <a:lnTo>
                  <a:pt x="0" y="216968"/>
                </a:lnTo>
                <a:lnTo>
                  <a:pt x="0" y="43305"/>
                </a:lnTo>
                <a:close/>
              </a:path>
            </a:pathLst>
          </a:custGeom>
          <a:ln w="25400">
            <a:solidFill>
              <a:srgbClr val="9437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001498" y="2376909"/>
            <a:ext cx="36385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p67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465710" y="2605180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380975" y="0"/>
                </a:moveTo>
                <a:lnTo>
                  <a:pt x="324682" y="2890"/>
                </a:lnTo>
                <a:lnTo>
                  <a:pt x="270952" y="11288"/>
                </a:lnTo>
                <a:lnTo>
                  <a:pt x="220375" y="24780"/>
                </a:lnTo>
                <a:lnTo>
                  <a:pt x="173540" y="42955"/>
                </a:lnTo>
                <a:lnTo>
                  <a:pt x="131036" y="65401"/>
                </a:lnTo>
                <a:lnTo>
                  <a:pt x="93454" y="91705"/>
                </a:lnTo>
                <a:lnTo>
                  <a:pt x="61383" y="121455"/>
                </a:lnTo>
                <a:lnTo>
                  <a:pt x="35412" y="154239"/>
                </a:lnTo>
                <a:lnTo>
                  <a:pt x="16131" y="189645"/>
                </a:lnTo>
                <a:lnTo>
                  <a:pt x="4131" y="227261"/>
                </a:lnTo>
                <a:lnTo>
                  <a:pt x="0" y="266675"/>
                </a:lnTo>
                <a:lnTo>
                  <a:pt x="4131" y="306056"/>
                </a:lnTo>
                <a:lnTo>
                  <a:pt x="16131" y="343652"/>
                </a:lnTo>
                <a:lnTo>
                  <a:pt x="35412" y="379048"/>
                </a:lnTo>
                <a:lnTo>
                  <a:pt x="61383" y="411831"/>
                </a:lnTo>
                <a:lnTo>
                  <a:pt x="93454" y="441586"/>
                </a:lnTo>
                <a:lnTo>
                  <a:pt x="131036" y="467900"/>
                </a:lnTo>
                <a:lnTo>
                  <a:pt x="173540" y="490358"/>
                </a:lnTo>
                <a:lnTo>
                  <a:pt x="220375" y="508546"/>
                </a:lnTo>
                <a:lnTo>
                  <a:pt x="270952" y="522050"/>
                </a:lnTo>
                <a:lnTo>
                  <a:pt x="324682" y="530457"/>
                </a:lnTo>
                <a:lnTo>
                  <a:pt x="380975" y="533351"/>
                </a:lnTo>
                <a:lnTo>
                  <a:pt x="437253" y="530457"/>
                </a:lnTo>
                <a:lnTo>
                  <a:pt x="490976" y="522050"/>
                </a:lnTo>
                <a:lnTo>
                  <a:pt x="541554" y="508546"/>
                </a:lnTo>
                <a:lnTo>
                  <a:pt x="588395" y="490358"/>
                </a:lnTo>
                <a:lnTo>
                  <a:pt x="630908" y="467900"/>
                </a:lnTo>
                <a:lnTo>
                  <a:pt x="668503" y="441586"/>
                </a:lnTo>
                <a:lnTo>
                  <a:pt x="700588" y="411831"/>
                </a:lnTo>
                <a:lnTo>
                  <a:pt x="726571" y="379048"/>
                </a:lnTo>
                <a:lnTo>
                  <a:pt x="745863" y="343652"/>
                </a:lnTo>
                <a:lnTo>
                  <a:pt x="757871" y="306056"/>
                </a:lnTo>
                <a:lnTo>
                  <a:pt x="762006" y="266675"/>
                </a:lnTo>
                <a:lnTo>
                  <a:pt x="757871" y="227261"/>
                </a:lnTo>
                <a:lnTo>
                  <a:pt x="745863" y="189645"/>
                </a:lnTo>
                <a:lnTo>
                  <a:pt x="726571" y="154239"/>
                </a:lnTo>
                <a:lnTo>
                  <a:pt x="700588" y="121455"/>
                </a:lnTo>
                <a:lnTo>
                  <a:pt x="668503" y="91705"/>
                </a:lnTo>
                <a:lnTo>
                  <a:pt x="630908" y="65401"/>
                </a:lnTo>
                <a:lnTo>
                  <a:pt x="588395" y="42955"/>
                </a:lnTo>
                <a:lnTo>
                  <a:pt x="541554" y="24780"/>
                </a:lnTo>
                <a:lnTo>
                  <a:pt x="490976" y="11288"/>
                </a:lnTo>
                <a:lnTo>
                  <a:pt x="437253" y="2890"/>
                </a:lnTo>
                <a:lnTo>
                  <a:pt x="38097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65710" y="2605180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0" y="266675"/>
                </a:moveTo>
                <a:lnTo>
                  <a:pt x="4131" y="227261"/>
                </a:lnTo>
                <a:lnTo>
                  <a:pt x="16131" y="189645"/>
                </a:lnTo>
                <a:lnTo>
                  <a:pt x="35412" y="154239"/>
                </a:lnTo>
                <a:lnTo>
                  <a:pt x="61383" y="121455"/>
                </a:lnTo>
                <a:lnTo>
                  <a:pt x="93454" y="91705"/>
                </a:lnTo>
                <a:lnTo>
                  <a:pt x="131036" y="65401"/>
                </a:lnTo>
                <a:lnTo>
                  <a:pt x="173540" y="42955"/>
                </a:lnTo>
                <a:lnTo>
                  <a:pt x="220375" y="24780"/>
                </a:lnTo>
                <a:lnTo>
                  <a:pt x="270952" y="11288"/>
                </a:lnTo>
                <a:lnTo>
                  <a:pt x="324682" y="2890"/>
                </a:lnTo>
                <a:lnTo>
                  <a:pt x="380975" y="0"/>
                </a:lnTo>
                <a:lnTo>
                  <a:pt x="437253" y="2890"/>
                </a:lnTo>
                <a:lnTo>
                  <a:pt x="490976" y="11288"/>
                </a:lnTo>
                <a:lnTo>
                  <a:pt x="541554" y="24780"/>
                </a:lnTo>
                <a:lnTo>
                  <a:pt x="588395" y="42955"/>
                </a:lnTo>
                <a:lnTo>
                  <a:pt x="630908" y="65401"/>
                </a:lnTo>
                <a:lnTo>
                  <a:pt x="668503" y="91705"/>
                </a:lnTo>
                <a:lnTo>
                  <a:pt x="700588" y="121455"/>
                </a:lnTo>
                <a:lnTo>
                  <a:pt x="726571" y="154239"/>
                </a:lnTo>
                <a:lnTo>
                  <a:pt x="745863" y="189645"/>
                </a:lnTo>
                <a:lnTo>
                  <a:pt x="757871" y="227261"/>
                </a:lnTo>
                <a:lnTo>
                  <a:pt x="762006" y="266675"/>
                </a:lnTo>
                <a:lnTo>
                  <a:pt x="757871" y="306056"/>
                </a:lnTo>
                <a:lnTo>
                  <a:pt x="745863" y="343652"/>
                </a:lnTo>
                <a:lnTo>
                  <a:pt x="726571" y="379048"/>
                </a:lnTo>
                <a:lnTo>
                  <a:pt x="700588" y="411831"/>
                </a:lnTo>
                <a:lnTo>
                  <a:pt x="668503" y="441586"/>
                </a:lnTo>
                <a:lnTo>
                  <a:pt x="630908" y="467900"/>
                </a:lnTo>
                <a:lnTo>
                  <a:pt x="588395" y="490358"/>
                </a:lnTo>
                <a:lnTo>
                  <a:pt x="541554" y="508546"/>
                </a:lnTo>
                <a:lnTo>
                  <a:pt x="490976" y="522050"/>
                </a:lnTo>
                <a:lnTo>
                  <a:pt x="437253" y="530457"/>
                </a:lnTo>
                <a:lnTo>
                  <a:pt x="380975" y="533351"/>
                </a:lnTo>
                <a:lnTo>
                  <a:pt x="324682" y="530457"/>
                </a:lnTo>
                <a:lnTo>
                  <a:pt x="270952" y="522050"/>
                </a:lnTo>
                <a:lnTo>
                  <a:pt x="220375" y="508546"/>
                </a:lnTo>
                <a:lnTo>
                  <a:pt x="173540" y="490358"/>
                </a:lnTo>
                <a:lnTo>
                  <a:pt x="131036" y="467900"/>
                </a:lnTo>
                <a:lnTo>
                  <a:pt x="93454" y="441586"/>
                </a:lnTo>
                <a:lnTo>
                  <a:pt x="61383" y="411831"/>
                </a:lnTo>
                <a:lnTo>
                  <a:pt x="35412" y="379048"/>
                </a:lnTo>
                <a:lnTo>
                  <a:pt x="16131" y="343652"/>
                </a:lnTo>
                <a:lnTo>
                  <a:pt x="4131" y="306056"/>
                </a:lnTo>
                <a:lnTo>
                  <a:pt x="0" y="266675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4658382" y="2720063"/>
            <a:ext cx="3778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p</a:t>
            </a:r>
            <a:r>
              <a:rPr dirty="0" sz="1800" spc="-5">
                <a:latin typeface="Calibri"/>
                <a:cs typeface="Calibri"/>
              </a:rPr>
              <a:t>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57910" marR="5080" indent="-930275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Summary: </a:t>
            </a:r>
            <a:r>
              <a:rPr dirty="0" sz="1800" b="1">
                <a:latin typeface="Times New Roman"/>
                <a:cs typeface="Times New Roman"/>
              </a:rPr>
              <a:t>TFP5 </a:t>
            </a:r>
            <a:r>
              <a:rPr dirty="0" sz="1800" b="1">
                <a:latin typeface="Times New Roman"/>
                <a:cs typeface="Times New Roman"/>
              </a:rPr>
              <a:t>selectively </a:t>
            </a:r>
            <a:r>
              <a:rPr dirty="0" sz="1800" spc="-5" b="1">
                <a:latin typeface="Times New Roman"/>
                <a:cs typeface="Times New Roman"/>
              </a:rPr>
              <a:t>inhibits </a:t>
            </a:r>
            <a:r>
              <a:rPr dirty="0" sz="1800" spc="-5" b="1">
                <a:latin typeface="Times New Roman"/>
                <a:cs typeface="Times New Roman"/>
              </a:rPr>
              <a:t>the </a:t>
            </a:r>
            <a:r>
              <a:rPr dirty="0" sz="1800" spc="-5" b="1">
                <a:latin typeface="Times New Roman"/>
                <a:cs typeface="Times New Roman"/>
              </a:rPr>
              <a:t>deregulated </a:t>
            </a:r>
            <a:r>
              <a:rPr dirty="0" sz="1800" spc="-5" b="1">
                <a:latin typeface="Times New Roman"/>
                <a:cs typeface="Times New Roman"/>
              </a:rPr>
              <a:t>Cdk5/p25 </a:t>
            </a:r>
            <a:r>
              <a:rPr dirty="0" sz="1800" spc="-5" b="1">
                <a:latin typeface="Times New Roman"/>
                <a:cs typeface="Times New Roman"/>
              </a:rPr>
              <a:t>but </a:t>
            </a:r>
            <a:r>
              <a:rPr dirty="0" sz="1800" spc="-5" b="1">
                <a:latin typeface="Times New Roman"/>
                <a:cs typeface="Times New Roman"/>
              </a:rPr>
              <a:t>not </a:t>
            </a:r>
            <a:r>
              <a:rPr dirty="0" sz="1800" spc="-5" b="1">
                <a:latin typeface="Times New Roman"/>
                <a:cs typeface="Times New Roman"/>
              </a:rPr>
              <a:t>Cdk5/p35, </a:t>
            </a:r>
            <a:r>
              <a:rPr dirty="0" sz="1800" b="1">
                <a:latin typeface="Times New Roman"/>
                <a:cs typeface="Times New Roman"/>
              </a:rPr>
              <a:t>the  </a:t>
            </a:r>
            <a:r>
              <a:rPr dirty="0" sz="1800" spc="-5" b="1">
                <a:latin typeface="Times New Roman"/>
                <a:cs typeface="Times New Roman"/>
              </a:rPr>
              <a:t>regulated, </a:t>
            </a:r>
            <a:r>
              <a:rPr dirty="0" sz="1800" spc="-5" b="1">
                <a:latin typeface="Times New Roman"/>
                <a:cs typeface="Times New Roman"/>
              </a:rPr>
              <a:t>normal </a:t>
            </a:r>
            <a:r>
              <a:rPr dirty="0" sz="1800" b="1">
                <a:latin typeface="Times New Roman"/>
                <a:cs typeface="Times New Roman"/>
              </a:rPr>
              <a:t>activity </a:t>
            </a:r>
            <a:r>
              <a:rPr dirty="0" sz="1800" b="1" i="1">
                <a:latin typeface="Times New Roman"/>
                <a:cs typeface="Times New Roman"/>
              </a:rPr>
              <a:t>in </a:t>
            </a:r>
            <a:r>
              <a:rPr dirty="0" sz="1800" spc="-5" b="1" i="1">
                <a:latin typeface="Times New Roman"/>
                <a:cs typeface="Times New Roman"/>
              </a:rPr>
              <a:t>situ </a:t>
            </a:r>
            <a:r>
              <a:rPr dirty="0" sz="1800" b="1">
                <a:latin typeface="Times New Roman"/>
                <a:cs typeface="Times New Roman"/>
              </a:rPr>
              <a:t>&amp; </a:t>
            </a:r>
            <a:r>
              <a:rPr dirty="0" sz="1800" b="1" i="1">
                <a:latin typeface="Times New Roman"/>
                <a:cs typeface="Times New Roman"/>
              </a:rPr>
              <a:t>in </a:t>
            </a:r>
            <a:r>
              <a:rPr dirty="0" sz="1800" b="1" i="1">
                <a:latin typeface="Times New Roman"/>
                <a:cs typeface="Times New Roman"/>
              </a:rPr>
              <a:t>vivo </a:t>
            </a:r>
            <a:r>
              <a:rPr dirty="0" sz="1800" b="1">
                <a:latin typeface="Times New Roman"/>
                <a:cs typeface="Times New Roman"/>
              </a:rPr>
              <a:t>, </a:t>
            </a:r>
            <a:r>
              <a:rPr dirty="0" sz="1800" b="1">
                <a:latin typeface="Times New Roman"/>
                <a:cs typeface="Times New Roman"/>
              </a:rPr>
              <a:t>ameliorate</a:t>
            </a:r>
            <a:r>
              <a:rPr dirty="0" sz="1800" spc="-30" b="1">
                <a:latin typeface="Times New Roman"/>
                <a:cs typeface="Times New Roman"/>
              </a:rPr>
              <a:t> </a:t>
            </a:r>
            <a:r>
              <a:rPr dirty="0" sz="1800" spc="-15" b="1">
                <a:latin typeface="Times New Roman"/>
                <a:cs typeface="Times New Roman"/>
              </a:rPr>
              <a:t>pathology.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928073" y="4850034"/>
            <a:ext cx="2316480" cy="338455"/>
          </a:xfrm>
          <a:custGeom>
            <a:avLst/>
            <a:gdLst/>
            <a:ahLst/>
            <a:cxnLst/>
            <a:rect l="l" t="t" r="r" b="b"/>
            <a:pathLst>
              <a:path w="2316479" h="338454">
                <a:moveTo>
                  <a:pt x="0" y="338185"/>
                </a:moveTo>
                <a:lnTo>
                  <a:pt x="2315864" y="338185"/>
                </a:lnTo>
                <a:lnTo>
                  <a:pt x="2315864" y="0"/>
                </a:lnTo>
                <a:lnTo>
                  <a:pt x="0" y="0"/>
                </a:lnTo>
                <a:lnTo>
                  <a:pt x="0" y="338185"/>
                </a:lnTo>
                <a:close/>
              </a:path>
            </a:pathLst>
          </a:custGeom>
          <a:solidFill>
            <a:srgbClr val="9A61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928073" y="4850034"/>
            <a:ext cx="2316480" cy="338455"/>
          </a:xfrm>
          <a:custGeom>
            <a:avLst/>
            <a:gdLst/>
            <a:ahLst/>
            <a:cxnLst/>
            <a:rect l="l" t="t" r="r" b="b"/>
            <a:pathLst>
              <a:path w="2316479" h="338454">
                <a:moveTo>
                  <a:pt x="0" y="338185"/>
                </a:moveTo>
                <a:lnTo>
                  <a:pt x="2315864" y="338185"/>
                </a:lnTo>
                <a:lnTo>
                  <a:pt x="2315864" y="0"/>
                </a:lnTo>
                <a:lnTo>
                  <a:pt x="0" y="0"/>
                </a:lnTo>
                <a:lnTo>
                  <a:pt x="0" y="338185"/>
                </a:lnTo>
                <a:close/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928073" y="4850034"/>
            <a:ext cx="2316480" cy="338455"/>
          </a:xfrm>
          <a:prstGeom prst="rect">
            <a:avLst/>
          </a:prstGeom>
          <a:ln w="12699">
            <a:solidFill>
              <a:srgbClr val="FF0000"/>
            </a:solidFill>
          </a:ln>
        </p:spPr>
        <p:txBody>
          <a:bodyPr wrap="square" lIns="0" tIns="27305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215"/>
              </a:spcBef>
            </a:pPr>
            <a:r>
              <a:rPr dirty="0" sz="1600" spc="-10">
                <a:latin typeface="Calibri"/>
                <a:cs typeface="Calibri"/>
              </a:rPr>
              <a:t>Deregulated </a:t>
            </a:r>
            <a:r>
              <a:rPr dirty="0" sz="1600" spc="-10">
                <a:latin typeface="Calibri"/>
                <a:cs typeface="Calibri"/>
              </a:rPr>
              <a:t>Cdk5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activity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98850" y="6440019"/>
            <a:ext cx="2787650" cy="339090"/>
          </a:xfrm>
          <a:prstGeom prst="rect">
            <a:avLst/>
          </a:prstGeom>
          <a:solidFill>
            <a:srgbClr val="9A61A3"/>
          </a:solidFill>
          <a:ln w="12699">
            <a:solidFill>
              <a:srgbClr val="C0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marL="131445">
              <a:lnSpc>
                <a:spcPct val="100000"/>
              </a:lnSpc>
              <a:spcBef>
                <a:spcPts val="220"/>
              </a:spcBef>
            </a:pPr>
            <a:r>
              <a:rPr dirty="0" sz="1600" spc="-10">
                <a:latin typeface="Calibri"/>
                <a:cs typeface="Calibri"/>
              </a:rPr>
              <a:t>Neurodegeneration/Pathology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088154" y="5187934"/>
            <a:ext cx="132715" cy="226060"/>
          </a:xfrm>
          <a:custGeom>
            <a:avLst/>
            <a:gdLst/>
            <a:ahLst/>
            <a:cxnLst/>
            <a:rect l="l" t="t" r="r" b="b"/>
            <a:pathLst>
              <a:path w="132714" h="226060">
                <a:moveTo>
                  <a:pt x="16002" y="95154"/>
                </a:moveTo>
                <a:lnTo>
                  <a:pt x="2286" y="103012"/>
                </a:lnTo>
                <a:lnTo>
                  <a:pt x="0" y="111800"/>
                </a:lnTo>
                <a:lnTo>
                  <a:pt x="4078" y="118658"/>
                </a:lnTo>
                <a:lnTo>
                  <a:pt x="66367" y="225598"/>
                </a:lnTo>
                <a:lnTo>
                  <a:pt x="82969" y="197095"/>
                </a:lnTo>
                <a:lnTo>
                  <a:pt x="52084" y="197095"/>
                </a:lnTo>
                <a:lnTo>
                  <a:pt x="52001" y="144280"/>
                </a:lnTo>
                <a:lnTo>
                  <a:pt x="28639" y="104298"/>
                </a:lnTo>
                <a:lnTo>
                  <a:pt x="24725" y="97440"/>
                </a:lnTo>
                <a:lnTo>
                  <a:pt x="16002" y="95154"/>
                </a:lnTo>
                <a:close/>
              </a:path>
              <a:path w="132714" h="226060">
                <a:moveTo>
                  <a:pt x="52084" y="144422"/>
                </a:moveTo>
                <a:lnTo>
                  <a:pt x="52084" y="197095"/>
                </a:lnTo>
                <a:lnTo>
                  <a:pt x="80650" y="197095"/>
                </a:lnTo>
                <a:lnTo>
                  <a:pt x="80650" y="190023"/>
                </a:lnTo>
                <a:lnTo>
                  <a:pt x="53931" y="190023"/>
                </a:lnTo>
                <a:lnTo>
                  <a:pt x="66328" y="168799"/>
                </a:lnTo>
                <a:lnTo>
                  <a:pt x="52084" y="144422"/>
                </a:lnTo>
                <a:close/>
              </a:path>
              <a:path w="132714" h="226060">
                <a:moveTo>
                  <a:pt x="116659" y="95154"/>
                </a:moveTo>
                <a:lnTo>
                  <a:pt x="107935" y="97440"/>
                </a:lnTo>
                <a:lnTo>
                  <a:pt x="104003" y="104298"/>
                </a:lnTo>
                <a:lnTo>
                  <a:pt x="80650" y="144280"/>
                </a:lnTo>
                <a:lnTo>
                  <a:pt x="80650" y="197095"/>
                </a:lnTo>
                <a:lnTo>
                  <a:pt x="82969" y="197095"/>
                </a:lnTo>
                <a:lnTo>
                  <a:pt x="132661" y="111800"/>
                </a:lnTo>
                <a:lnTo>
                  <a:pt x="130375" y="103012"/>
                </a:lnTo>
                <a:lnTo>
                  <a:pt x="116659" y="95154"/>
                </a:lnTo>
                <a:close/>
              </a:path>
              <a:path w="132714" h="226060">
                <a:moveTo>
                  <a:pt x="66328" y="168799"/>
                </a:moveTo>
                <a:lnTo>
                  <a:pt x="53931" y="190023"/>
                </a:lnTo>
                <a:lnTo>
                  <a:pt x="78729" y="190023"/>
                </a:lnTo>
                <a:lnTo>
                  <a:pt x="66328" y="168799"/>
                </a:lnTo>
                <a:close/>
              </a:path>
              <a:path w="132714" h="226060">
                <a:moveTo>
                  <a:pt x="80650" y="144280"/>
                </a:moveTo>
                <a:lnTo>
                  <a:pt x="66328" y="168799"/>
                </a:lnTo>
                <a:lnTo>
                  <a:pt x="78729" y="190023"/>
                </a:lnTo>
                <a:lnTo>
                  <a:pt x="80650" y="190023"/>
                </a:lnTo>
                <a:lnTo>
                  <a:pt x="80650" y="144280"/>
                </a:lnTo>
                <a:close/>
              </a:path>
              <a:path w="132714" h="226060">
                <a:moveTo>
                  <a:pt x="80650" y="0"/>
                </a:moveTo>
                <a:lnTo>
                  <a:pt x="52084" y="0"/>
                </a:lnTo>
                <a:lnTo>
                  <a:pt x="52084" y="144422"/>
                </a:lnTo>
                <a:lnTo>
                  <a:pt x="66328" y="168799"/>
                </a:lnTo>
                <a:lnTo>
                  <a:pt x="80567" y="144422"/>
                </a:lnTo>
                <a:lnTo>
                  <a:pt x="8065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64361" y="6215061"/>
            <a:ext cx="132715" cy="226060"/>
          </a:xfrm>
          <a:custGeom>
            <a:avLst/>
            <a:gdLst/>
            <a:ahLst/>
            <a:cxnLst/>
            <a:rect l="l" t="t" r="r" b="b"/>
            <a:pathLst>
              <a:path w="132714" h="226060">
                <a:moveTo>
                  <a:pt x="15855" y="95084"/>
                </a:moveTo>
                <a:lnTo>
                  <a:pt x="9144" y="99084"/>
                </a:lnTo>
                <a:lnTo>
                  <a:pt x="2286" y="103014"/>
                </a:lnTo>
                <a:lnTo>
                  <a:pt x="0" y="111800"/>
                </a:lnTo>
                <a:lnTo>
                  <a:pt x="3931" y="118586"/>
                </a:lnTo>
                <a:lnTo>
                  <a:pt x="66294" y="225458"/>
                </a:lnTo>
                <a:lnTo>
                  <a:pt x="82843" y="197097"/>
                </a:lnTo>
                <a:lnTo>
                  <a:pt x="51937" y="197097"/>
                </a:lnTo>
                <a:lnTo>
                  <a:pt x="51937" y="144210"/>
                </a:lnTo>
                <a:lnTo>
                  <a:pt x="28584" y="104228"/>
                </a:lnTo>
                <a:lnTo>
                  <a:pt x="24652" y="97370"/>
                </a:lnTo>
                <a:lnTo>
                  <a:pt x="15855" y="95084"/>
                </a:lnTo>
                <a:close/>
              </a:path>
              <a:path w="132714" h="226060">
                <a:moveTo>
                  <a:pt x="51937" y="144210"/>
                </a:moveTo>
                <a:lnTo>
                  <a:pt x="51937" y="197097"/>
                </a:lnTo>
                <a:lnTo>
                  <a:pt x="80522" y="197097"/>
                </a:lnTo>
                <a:lnTo>
                  <a:pt x="80522" y="189953"/>
                </a:lnTo>
                <a:lnTo>
                  <a:pt x="54004" y="189953"/>
                </a:lnTo>
                <a:lnTo>
                  <a:pt x="66323" y="168839"/>
                </a:lnTo>
                <a:lnTo>
                  <a:pt x="51937" y="144210"/>
                </a:lnTo>
                <a:close/>
              </a:path>
              <a:path w="132714" h="226060">
                <a:moveTo>
                  <a:pt x="116732" y="95084"/>
                </a:moveTo>
                <a:lnTo>
                  <a:pt x="107954" y="97370"/>
                </a:lnTo>
                <a:lnTo>
                  <a:pt x="104022" y="104228"/>
                </a:lnTo>
                <a:lnTo>
                  <a:pt x="80693" y="144210"/>
                </a:lnTo>
                <a:lnTo>
                  <a:pt x="80522" y="197097"/>
                </a:lnTo>
                <a:lnTo>
                  <a:pt x="82843" y="197097"/>
                </a:lnTo>
                <a:lnTo>
                  <a:pt x="128656" y="118586"/>
                </a:lnTo>
                <a:lnTo>
                  <a:pt x="132588" y="111800"/>
                </a:lnTo>
                <a:lnTo>
                  <a:pt x="130302" y="103014"/>
                </a:lnTo>
                <a:lnTo>
                  <a:pt x="123444" y="99084"/>
                </a:lnTo>
                <a:lnTo>
                  <a:pt x="116732" y="95084"/>
                </a:lnTo>
                <a:close/>
              </a:path>
              <a:path w="132714" h="226060">
                <a:moveTo>
                  <a:pt x="66323" y="168839"/>
                </a:moveTo>
                <a:lnTo>
                  <a:pt x="54004" y="189953"/>
                </a:lnTo>
                <a:lnTo>
                  <a:pt x="78656" y="189953"/>
                </a:lnTo>
                <a:lnTo>
                  <a:pt x="66323" y="168839"/>
                </a:lnTo>
                <a:close/>
              </a:path>
              <a:path w="132714" h="226060">
                <a:moveTo>
                  <a:pt x="80522" y="144505"/>
                </a:moveTo>
                <a:lnTo>
                  <a:pt x="66323" y="168839"/>
                </a:lnTo>
                <a:lnTo>
                  <a:pt x="78656" y="189953"/>
                </a:lnTo>
                <a:lnTo>
                  <a:pt x="80522" y="189953"/>
                </a:lnTo>
                <a:lnTo>
                  <a:pt x="80522" y="144505"/>
                </a:lnTo>
                <a:close/>
              </a:path>
              <a:path w="132714" h="226060">
                <a:moveTo>
                  <a:pt x="80522" y="0"/>
                </a:moveTo>
                <a:lnTo>
                  <a:pt x="51937" y="0"/>
                </a:lnTo>
                <a:lnTo>
                  <a:pt x="52110" y="144505"/>
                </a:lnTo>
                <a:lnTo>
                  <a:pt x="66323" y="168839"/>
                </a:lnTo>
                <a:lnTo>
                  <a:pt x="80522" y="144505"/>
                </a:lnTo>
                <a:lnTo>
                  <a:pt x="8052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2755910" y="5413820"/>
            <a:ext cx="2801620" cy="831215"/>
          </a:xfrm>
          <a:prstGeom prst="rect">
            <a:avLst/>
          </a:prstGeom>
          <a:solidFill>
            <a:srgbClr val="9A61A3"/>
          </a:solidFill>
          <a:ln w="12699">
            <a:solidFill>
              <a:srgbClr val="FF0000"/>
            </a:solidFill>
          </a:ln>
        </p:spPr>
        <p:txBody>
          <a:bodyPr wrap="square" lIns="0" tIns="27939" rIns="0" bIns="0" rtlCol="0" vert="horz">
            <a:spAutoFit/>
          </a:bodyPr>
          <a:lstStyle/>
          <a:p>
            <a:pPr algn="ctr" marL="90170" marR="84455">
              <a:lnSpc>
                <a:spcPct val="100000"/>
              </a:lnSpc>
              <a:spcBef>
                <a:spcPts val="219"/>
              </a:spcBef>
            </a:pPr>
            <a:r>
              <a:rPr dirty="0" sz="1600" spc="-10">
                <a:latin typeface="Calibri"/>
                <a:cs typeface="Calibri"/>
              </a:rPr>
              <a:t>Aberrant </a:t>
            </a:r>
            <a:r>
              <a:rPr dirty="0" sz="1600" spc="-10">
                <a:latin typeface="Calibri"/>
                <a:cs typeface="Calibri"/>
              </a:rPr>
              <a:t>hyperphosphorylation  </a:t>
            </a:r>
            <a:r>
              <a:rPr dirty="0" sz="1600" spc="-5">
                <a:latin typeface="Calibri"/>
                <a:cs typeface="Calibri"/>
              </a:rPr>
              <a:t>of </a:t>
            </a:r>
            <a:r>
              <a:rPr dirty="0" sz="1600" spc="-15">
                <a:latin typeface="Calibri"/>
                <a:cs typeface="Calibri"/>
              </a:rPr>
              <a:t>cytoskeletal </a:t>
            </a:r>
            <a:r>
              <a:rPr dirty="0" sz="1600" spc="-10">
                <a:latin typeface="Calibri"/>
                <a:cs typeface="Calibri"/>
              </a:rPr>
              <a:t>proteins </a:t>
            </a:r>
            <a:r>
              <a:rPr dirty="0" sz="1600" spc="-45">
                <a:latin typeface="Calibri"/>
                <a:cs typeface="Calibri"/>
              </a:rPr>
              <a:t>(NF, </a:t>
            </a:r>
            <a:r>
              <a:rPr dirty="0" sz="1600" spc="-10">
                <a:latin typeface="Calibri"/>
                <a:cs typeface="Calibri"/>
              </a:rPr>
              <a:t>tau  </a:t>
            </a:r>
            <a:r>
              <a:rPr dirty="0" sz="1600" spc="-5">
                <a:latin typeface="Calibri"/>
                <a:cs typeface="Calibri"/>
              </a:rPr>
              <a:t>and</a:t>
            </a:r>
            <a:r>
              <a:rPr dirty="0" sz="1600" spc="-1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MT)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979157" y="4469892"/>
            <a:ext cx="650747" cy="559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157593" y="4515855"/>
            <a:ext cx="406400" cy="314960"/>
          </a:xfrm>
          <a:custGeom>
            <a:avLst/>
            <a:gdLst/>
            <a:ahLst/>
            <a:cxnLst/>
            <a:rect l="l" t="t" r="r" b="b"/>
            <a:pathLst>
              <a:path w="406400" h="314960">
                <a:moveTo>
                  <a:pt x="51937" y="203582"/>
                </a:moveTo>
                <a:lnTo>
                  <a:pt x="44439" y="206727"/>
                </a:lnTo>
                <a:lnTo>
                  <a:pt x="41788" y="213238"/>
                </a:lnTo>
                <a:lnTo>
                  <a:pt x="0" y="314955"/>
                </a:lnTo>
                <a:lnTo>
                  <a:pt x="41453" y="309743"/>
                </a:lnTo>
                <a:lnTo>
                  <a:pt x="27779" y="309743"/>
                </a:lnTo>
                <a:lnTo>
                  <a:pt x="12362" y="289608"/>
                </a:lnTo>
                <a:lnTo>
                  <a:pt x="49592" y="261114"/>
                </a:lnTo>
                <a:lnTo>
                  <a:pt x="67939" y="216456"/>
                </a:lnTo>
                <a:lnTo>
                  <a:pt x="64940" y="208940"/>
                </a:lnTo>
                <a:lnTo>
                  <a:pt x="51937" y="203582"/>
                </a:lnTo>
                <a:close/>
              </a:path>
              <a:path w="406400" h="314960">
                <a:moveTo>
                  <a:pt x="49592" y="261114"/>
                </a:moveTo>
                <a:lnTo>
                  <a:pt x="12362" y="289608"/>
                </a:lnTo>
                <a:lnTo>
                  <a:pt x="27779" y="309743"/>
                </a:lnTo>
                <a:lnTo>
                  <a:pt x="34688" y="304458"/>
                </a:lnTo>
                <a:lnTo>
                  <a:pt x="31784" y="304458"/>
                </a:lnTo>
                <a:lnTo>
                  <a:pt x="18434" y="287030"/>
                </a:lnTo>
                <a:lnTo>
                  <a:pt x="40066" y="284299"/>
                </a:lnTo>
                <a:lnTo>
                  <a:pt x="49592" y="261114"/>
                </a:lnTo>
                <a:close/>
              </a:path>
              <a:path w="406400" h="314960">
                <a:moveTo>
                  <a:pt x="112946" y="275234"/>
                </a:moveTo>
                <a:lnTo>
                  <a:pt x="106088" y="275965"/>
                </a:lnTo>
                <a:lnTo>
                  <a:pt x="65185" y="281128"/>
                </a:lnTo>
                <a:lnTo>
                  <a:pt x="27779" y="309743"/>
                </a:lnTo>
                <a:lnTo>
                  <a:pt x="41453" y="309743"/>
                </a:lnTo>
                <a:lnTo>
                  <a:pt x="116092" y="300380"/>
                </a:lnTo>
                <a:lnTo>
                  <a:pt x="121011" y="294034"/>
                </a:lnTo>
                <a:lnTo>
                  <a:pt x="120152" y="287030"/>
                </a:lnTo>
                <a:lnTo>
                  <a:pt x="119219" y="280025"/>
                </a:lnTo>
                <a:lnTo>
                  <a:pt x="112946" y="275234"/>
                </a:lnTo>
                <a:close/>
              </a:path>
              <a:path w="406400" h="314960">
                <a:moveTo>
                  <a:pt x="40066" y="284299"/>
                </a:moveTo>
                <a:lnTo>
                  <a:pt x="18434" y="287030"/>
                </a:lnTo>
                <a:lnTo>
                  <a:pt x="31784" y="304458"/>
                </a:lnTo>
                <a:lnTo>
                  <a:pt x="40066" y="284299"/>
                </a:lnTo>
                <a:close/>
              </a:path>
              <a:path w="406400" h="314960">
                <a:moveTo>
                  <a:pt x="65185" y="281128"/>
                </a:moveTo>
                <a:lnTo>
                  <a:pt x="40066" y="284299"/>
                </a:lnTo>
                <a:lnTo>
                  <a:pt x="31784" y="304458"/>
                </a:lnTo>
                <a:lnTo>
                  <a:pt x="34688" y="304458"/>
                </a:lnTo>
                <a:lnTo>
                  <a:pt x="65185" y="281128"/>
                </a:lnTo>
                <a:close/>
              </a:path>
              <a:path w="406400" h="314960">
                <a:moveTo>
                  <a:pt x="390759" y="0"/>
                </a:moveTo>
                <a:lnTo>
                  <a:pt x="49592" y="261114"/>
                </a:lnTo>
                <a:lnTo>
                  <a:pt x="40066" y="284299"/>
                </a:lnTo>
                <a:lnTo>
                  <a:pt x="65185" y="281128"/>
                </a:lnTo>
                <a:lnTo>
                  <a:pt x="406267" y="20208"/>
                </a:lnTo>
                <a:lnTo>
                  <a:pt x="390759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685050" y="4003645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700009" y="0"/>
                </a:moveTo>
                <a:lnTo>
                  <a:pt x="88861" y="0"/>
                </a:lnTo>
                <a:lnTo>
                  <a:pt x="54245" y="6985"/>
                </a:lnTo>
                <a:lnTo>
                  <a:pt x="26003" y="26039"/>
                </a:lnTo>
                <a:lnTo>
                  <a:pt x="6974" y="54307"/>
                </a:lnTo>
                <a:lnTo>
                  <a:pt x="0" y="88934"/>
                </a:lnTo>
                <a:lnTo>
                  <a:pt x="0" y="444544"/>
                </a:lnTo>
                <a:lnTo>
                  <a:pt x="6974" y="479170"/>
                </a:lnTo>
                <a:lnTo>
                  <a:pt x="26003" y="507418"/>
                </a:lnTo>
                <a:lnTo>
                  <a:pt x="54245" y="526449"/>
                </a:lnTo>
                <a:lnTo>
                  <a:pt x="88861" y="533424"/>
                </a:lnTo>
                <a:lnTo>
                  <a:pt x="700009" y="533424"/>
                </a:lnTo>
                <a:lnTo>
                  <a:pt x="734635" y="526449"/>
                </a:lnTo>
                <a:lnTo>
                  <a:pt x="762883" y="507418"/>
                </a:lnTo>
                <a:lnTo>
                  <a:pt x="781914" y="479170"/>
                </a:lnTo>
                <a:lnTo>
                  <a:pt x="788889" y="444544"/>
                </a:lnTo>
                <a:lnTo>
                  <a:pt x="788889" y="88934"/>
                </a:lnTo>
                <a:lnTo>
                  <a:pt x="781914" y="54307"/>
                </a:lnTo>
                <a:lnTo>
                  <a:pt x="762883" y="26039"/>
                </a:lnTo>
                <a:lnTo>
                  <a:pt x="734635" y="6985"/>
                </a:lnTo>
                <a:lnTo>
                  <a:pt x="700009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685050" y="4003645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0" y="88934"/>
                </a:moveTo>
                <a:lnTo>
                  <a:pt x="6974" y="54307"/>
                </a:lnTo>
                <a:lnTo>
                  <a:pt x="26003" y="26039"/>
                </a:lnTo>
                <a:lnTo>
                  <a:pt x="54245" y="6985"/>
                </a:lnTo>
                <a:lnTo>
                  <a:pt x="88861" y="0"/>
                </a:lnTo>
                <a:lnTo>
                  <a:pt x="700009" y="0"/>
                </a:lnTo>
                <a:lnTo>
                  <a:pt x="734635" y="6985"/>
                </a:lnTo>
                <a:lnTo>
                  <a:pt x="762883" y="26039"/>
                </a:lnTo>
                <a:lnTo>
                  <a:pt x="781914" y="54307"/>
                </a:lnTo>
                <a:lnTo>
                  <a:pt x="788889" y="88934"/>
                </a:lnTo>
                <a:lnTo>
                  <a:pt x="788889" y="444544"/>
                </a:lnTo>
                <a:lnTo>
                  <a:pt x="781914" y="479170"/>
                </a:lnTo>
                <a:lnTo>
                  <a:pt x="762883" y="507418"/>
                </a:lnTo>
                <a:lnTo>
                  <a:pt x="734635" y="526449"/>
                </a:lnTo>
                <a:lnTo>
                  <a:pt x="700009" y="533424"/>
                </a:lnTo>
                <a:lnTo>
                  <a:pt x="88861" y="533424"/>
                </a:lnTo>
                <a:lnTo>
                  <a:pt x="54245" y="526449"/>
                </a:lnTo>
                <a:lnTo>
                  <a:pt x="26003" y="507418"/>
                </a:lnTo>
                <a:lnTo>
                  <a:pt x="6974" y="479170"/>
                </a:lnTo>
                <a:lnTo>
                  <a:pt x="0" y="444544"/>
                </a:lnTo>
                <a:lnTo>
                  <a:pt x="0" y="88934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6802356" y="4128237"/>
            <a:ext cx="55816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k</a:t>
            </a:r>
            <a:r>
              <a:rPr dirty="0" sz="1800" spc="-5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279722" y="3718169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40" h="516254">
                <a:moveTo>
                  <a:pt x="295454" y="0"/>
                </a:moveTo>
                <a:lnTo>
                  <a:pt x="242346" y="19363"/>
                </a:lnTo>
                <a:lnTo>
                  <a:pt x="192328" y="43600"/>
                </a:lnTo>
                <a:lnTo>
                  <a:pt x="146205" y="72258"/>
                </a:lnTo>
                <a:lnTo>
                  <a:pt x="104783" y="104881"/>
                </a:lnTo>
                <a:lnTo>
                  <a:pt x="66349" y="144113"/>
                </a:lnTo>
                <a:lnTo>
                  <a:pt x="36668" y="184915"/>
                </a:lnTo>
                <a:lnTo>
                  <a:pt x="15726" y="226525"/>
                </a:lnTo>
                <a:lnTo>
                  <a:pt x="3508" y="268177"/>
                </a:lnTo>
                <a:lnTo>
                  <a:pt x="0" y="309106"/>
                </a:lnTo>
                <a:lnTo>
                  <a:pt x="5185" y="348547"/>
                </a:lnTo>
                <a:lnTo>
                  <a:pt x="19050" y="385737"/>
                </a:lnTo>
                <a:lnTo>
                  <a:pt x="41580" y="419909"/>
                </a:lnTo>
                <a:lnTo>
                  <a:pt x="72759" y="450301"/>
                </a:lnTo>
                <a:lnTo>
                  <a:pt x="112574" y="476146"/>
                </a:lnTo>
                <a:lnTo>
                  <a:pt x="151041" y="493171"/>
                </a:lnTo>
                <a:lnTo>
                  <a:pt x="192552" y="505393"/>
                </a:lnTo>
                <a:lnTo>
                  <a:pt x="236481" y="512916"/>
                </a:lnTo>
                <a:lnTo>
                  <a:pt x="282203" y="515846"/>
                </a:lnTo>
                <a:lnTo>
                  <a:pt x="329090" y="514291"/>
                </a:lnTo>
                <a:lnTo>
                  <a:pt x="376517" y="508356"/>
                </a:lnTo>
                <a:lnTo>
                  <a:pt x="423858" y="498146"/>
                </a:lnTo>
                <a:lnTo>
                  <a:pt x="470486" y="483769"/>
                </a:lnTo>
                <a:lnTo>
                  <a:pt x="515775" y="465329"/>
                </a:lnTo>
                <a:lnTo>
                  <a:pt x="559099" y="442934"/>
                </a:lnTo>
                <a:lnTo>
                  <a:pt x="599832" y="416688"/>
                </a:lnTo>
                <a:lnTo>
                  <a:pt x="637348" y="386699"/>
                </a:lnTo>
                <a:lnTo>
                  <a:pt x="2954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279722" y="3718169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40" h="516254">
                <a:moveTo>
                  <a:pt x="637348" y="386699"/>
                </a:moveTo>
                <a:lnTo>
                  <a:pt x="599832" y="416688"/>
                </a:lnTo>
                <a:lnTo>
                  <a:pt x="559099" y="442934"/>
                </a:lnTo>
                <a:lnTo>
                  <a:pt x="515775" y="465329"/>
                </a:lnTo>
                <a:lnTo>
                  <a:pt x="470486" y="483769"/>
                </a:lnTo>
                <a:lnTo>
                  <a:pt x="423858" y="498146"/>
                </a:lnTo>
                <a:lnTo>
                  <a:pt x="376517" y="508356"/>
                </a:lnTo>
                <a:lnTo>
                  <a:pt x="329090" y="514291"/>
                </a:lnTo>
                <a:lnTo>
                  <a:pt x="282203" y="515846"/>
                </a:lnTo>
                <a:lnTo>
                  <a:pt x="236481" y="512916"/>
                </a:lnTo>
                <a:lnTo>
                  <a:pt x="192552" y="505393"/>
                </a:lnTo>
                <a:lnTo>
                  <a:pt x="151041" y="493171"/>
                </a:lnTo>
                <a:lnTo>
                  <a:pt x="112574" y="476146"/>
                </a:lnTo>
                <a:lnTo>
                  <a:pt x="72759" y="450301"/>
                </a:lnTo>
                <a:lnTo>
                  <a:pt x="41580" y="419909"/>
                </a:lnTo>
                <a:lnTo>
                  <a:pt x="19050" y="385737"/>
                </a:lnTo>
                <a:lnTo>
                  <a:pt x="5185" y="348547"/>
                </a:lnTo>
                <a:lnTo>
                  <a:pt x="0" y="309106"/>
                </a:lnTo>
                <a:lnTo>
                  <a:pt x="3508" y="268177"/>
                </a:lnTo>
                <a:lnTo>
                  <a:pt x="15726" y="226525"/>
                </a:lnTo>
                <a:lnTo>
                  <a:pt x="36668" y="184915"/>
                </a:lnTo>
                <a:lnTo>
                  <a:pt x="66349" y="144113"/>
                </a:lnTo>
                <a:lnTo>
                  <a:pt x="104783" y="104881"/>
                </a:lnTo>
                <a:lnTo>
                  <a:pt x="146205" y="72258"/>
                </a:lnTo>
                <a:lnTo>
                  <a:pt x="192328" y="43600"/>
                </a:lnTo>
                <a:lnTo>
                  <a:pt x="242346" y="19363"/>
                </a:lnTo>
                <a:lnTo>
                  <a:pt x="295454" y="0"/>
                </a:lnTo>
                <a:lnTo>
                  <a:pt x="637348" y="386699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6366518" y="3841764"/>
            <a:ext cx="377825" cy="299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p</a:t>
            </a:r>
            <a:r>
              <a:rPr dirty="0" sz="1800" spc="-5">
                <a:latin typeface="Calibri"/>
                <a:cs typeface="Calibri"/>
              </a:rPr>
              <a:t>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378580" y="6130909"/>
            <a:ext cx="1714500" cy="584835"/>
          </a:xfrm>
          <a:custGeom>
            <a:avLst/>
            <a:gdLst/>
            <a:ahLst/>
            <a:cxnLst/>
            <a:rect l="l" t="t" r="r" b="b"/>
            <a:pathLst>
              <a:path w="1714500" h="584834">
                <a:moveTo>
                  <a:pt x="0" y="584215"/>
                </a:moveTo>
                <a:lnTo>
                  <a:pt x="1714500" y="584215"/>
                </a:lnTo>
                <a:lnTo>
                  <a:pt x="1714500" y="0"/>
                </a:lnTo>
                <a:lnTo>
                  <a:pt x="0" y="0"/>
                </a:lnTo>
                <a:lnTo>
                  <a:pt x="0" y="584215"/>
                </a:lnTo>
                <a:close/>
              </a:path>
            </a:pathLst>
          </a:custGeom>
          <a:ln w="254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6690698" y="6165310"/>
            <a:ext cx="1090930" cy="511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318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Inhibition</a:t>
            </a:r>
            <a:r>
              <a:rPr dirty="0" sz="1600" spc="-10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of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Calibri"/>
                <a:cs typeface="Calibri"/>
              </a:rPr>
              <a:t>hyperactivity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339845" y="3134868"/>
            <a:ext cx="356616" cy="7421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459376" y="3179679"/>
            <a:ext cx="118110" cy="499109"/>
          </a:xfrm>
          <a:custGeom>
            <a:avLst/>
            <a:gdLst/>
            <a:ahLst/>
            <a:cxnLst/>
            <a:rect l="l" t="t" r="r" b="b"/>
            <a:pathLst>
              <a:path w="118109" h="499110">
                <a:moveTo>
                  <a:pt x="14081" y="382694"/>
                </a:moveTo>
                <a:lnTo>
                  <a:pt x="2011" y="389772"/>
                </a:lnTo>
                <a:lnTo>
                  <a:pt x="0" y="397544"/>
                </a:lnTo>
                <a:lnTo>
                  <a:pt x="58869" y="498640"/>
                </a:lnTo>
                <a:lnTo>
                  <a:pt x="73537" y="473494"/>
                </a:lnTo>
                <a:lnTo>
                  <a:pt x="46213" y="473494"/>
                </a:lnTo>
                <a:lnTo>
                  <a:pt x="46213" y="426519"/>
                </a:lnTo>
                <a:lnTo>
                  <a:pt x="25365" y="390759"/>
                </a:lnTo>
                <a:lnTo>
                  <a:pt x="21927" y="384688"/>
                </a:lnTo>
                <a:lnTo>
                  <a:pt x="14081" y="382694"/>
                </a:lnTo>
                <a:close/>
              </a:path>
              <a:path w="118109" h="499110">
                <a:moveTo>
                  <a:pt x="46213" y="426519"/>
                </a:moveTo>
                <a:lnTo>
                  <a:pt x="46213" y="473494"/>
                </a:lnTo>
                <a:lnTo>
                  <a:pt x="71579" y="473348"/>
                </a:lnTo>
                <a:lnTo>
                  <a:pt x="71579" y="466984"/>
                </a:lnTo>
                <a:lnTo>
                  <a:pt x="48006" y="466984"/>
                </a:lnTo>
                <a:lnTo>
                  <a:pt x="58905" y="448288"/>
                </a:lnTo>
                <a:lnTo>
                  <a:pt x="46213" y="426519"/>
                </a:lnTo>
                <a:close/>
              </a:path>
              <a:path w="118109" h="499110">
                <a:moveTo>
                  <a:pt x="103729" y="382694"/>
                </a:moveTo>
                <a:lnTo>
                  <a:pt x="95865" y="384688"/>
                </a:lnTo>
                <a:lnTo>
                  <a:pt x="92445" y="390759"/>
                </a:lnTo>
                <a:lnTo>
                  <a:pt x="71597" y="426519"/>
                </a:lnTo>
                <a:lnTo>
                  <a:pt x="71579" y="473348"/>
                </a:lnTo>
                <a:lnTo>
                  <a:pt x="46213" y="473494"/>
                </a:lnTo>
                <a:lnTo>
                  <a:pt x="73537" y="473494"/>
                </a:lnTo>
                <a:lnTo>
                  <a:pt x="114300" y="403616"/>
                </a:lnTo>
                <a:lnTo>
                  <a:pt x="117811" y="397544"/>
                </a:lnTo>
                <a:lnTo>
                  <a:pt x="115799" y="389772"/>
                </a:lnTo>
                <a:lnTo>
                  <a:pt x="103729" y="382694"/>
                </a:lnTo>
                <a:close/>
              </a:path>
              <a:path w="118109" h="499110">
                <a:moveTo>
                  <a:pt x="58905" y="448288"/>
                </a:moveTo>
                <a:lnTo>
                  <a:pt x="48006" y="466984"/>
                </a:lnTo>
                <a:lnTo>
                  <a:pt x="69805" y="466984"/>
                </a:lnTo>
                <a:lnTo>
                  <a:pt x="58905" y="448288"/>
                </a:lnTo>
                <a:close/>
              </a:path>
              <a:path w="118109" h="499110">
                <a:moveTo>
                  <a:pt x="71579" y="426550"/>
                </a:moveTo>
                <a:lnTo>
                  <a:pt x="58905" y="448288"/>
                </a:lnTo>
                <a:lnTo>
                  <a:pt x="69805" y="466984"/>
                </a:lnTo>
                <a:lnTo>
                  <a:pt x="71579" y="466984"/>
                </a:lnTo>
                <a:lnTo>
                  <a:pt x="71579" y="426550"/>
                </a:lnTo>
                <a:close/>
              </a:path>
              <a:path w="118109" h="499110">
                <a:moveTo>
                  <a:pt x="71579" y="0"/>
                </a:moveTo>
                <a:lnTo>
                  <a:pt x="46213" y="0"/>
                </a:lnTo>
                <a:lnTo>
                  <a:pt x="46232" y="426550"/>
                </a:lnTo>
                <a:lnTo>
                  <a:pt x="58905" y="448288"/>
                </a:lnTo>
                <a:lnTo>
                  <a:pt x="71579" y="426550"/>
                </a:lnTo>
                <a:lnTo>
                  <a:pt x="71579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891430" y="5175218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700009" y="0"/>
                </a:moveTo>
                <a:lnTo>
                  <a:pt x="88879" y="0"/>
                </a:lnTo>
                <a:lnTo>
                  <a:pt x="54253" y="6985"/>
                </a:lnTo>
                <a:lnTo>
                  <a:pt x="26005" y="26039"/>
                </a:lnTo>
                <a:lnTo>
                  <a:pt x="6974" y="54308"/>
                </a:lnTo>
                <a:lnTo>
                  <a:pt x="0" y="88940"/>
                </a:lnTo>
                <a:lnTo>
                  <a:pt x="0" y="444555"/>
                </a:lnTo>
                <a:lnTo>
                  <a:pt x="6974" y="479145"/>
                </a:lnTo>
                <a:lnTo>
                  <a:pt x="26005" y="507393"/>
                </a:lnTo>
                <a:lnTo>
                  <a:pt x="54253" y="526438"/>
                </a:lnTo>
                <a:lnTo>
                  <a:pt x="88879" y="533422"/>
                </a:lnTo>
                <a:lnTo>
                  <a:pt x="700009" y="533422"/>
                </a:lnTo>
                <a:lnTo>
                  <a:pt x="734635" y="526438"/>
                </a:lnTo>
                <a:lnTo>
                  <a:pt x="762883" y="507393"/>
                </a:lnTo>
                <a:lnTo>
                  <a:pt x="781914" y="479145"/>
                </a:lnTo>
                <a:lnTo>
                  <a:pt x="788889" y="444555"/>
                </a:lnTo>
                <a:lnTo>
                  <a:pt x="788889" y="88940"/>
                </a:lnTo>
                <a:lnTo>
                  <a:pt x="781914" y="54308"/>
                </a:lnTo>
                <a:lnTo>
                  <a:pt x="762883" y="26039"/>
                </a:lnTo>
                <a:lnTo>
                  <a:pt x="734635" y="6985"/>
                </a:lnTo>
                <a:lnTo>
                  <a:pt x="700009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891430" y="5175218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0" y="88940"/>
                </a:moveTo>
                <a:lnTo>
                  <a:pt x="6974" y="54308"/>
                </a:lnTo>
                <a:lnTo>
                  <a:pt x="26005" y="26039"/>
                </a:lnTo>
                <a:lnTo>
                  <a:pt x="54253" y="6985"/>
                </a:lnTo>
                <a:lnTo>
                  <a:pt x="88879" y="0"/>
                </a:lnTo>
                <a:lnTo>
                  <a:pt x="700009" y="0"/>
                </a:lnTo>
                <a:lnTo>
                  <a:pt x="734635" y="6985"/>
                </a:lnTo>
                <a:lnTo>
                  <a:pt x="762883" y="26039"/>
                </a:lnTo>
                <a:lnTo>
                  <a:pt x="781914" y="54308"/>
                </a:lnTo>
                <a:lnTo>
                  <a:pt x="788889" y="88940"/>
                </a:lnTo>
                <a:lnTo>
                  <a:pt x="788889" y="444555"/>
                </a:lnTo>
                <a:lnTo>
                  <a:pt x="781914" y="479145"/>
                </a:lnTo>
                <a:lnTo>
                  <a:pt x="762883" y="507393"/>
                </a:lnTo>
                <a:lnTo>
                  <a:pt x="734635" y="526438"/>
                </a:lnTo>
                <a:lnTo>
                  <a:pt x="700009" y="533422"/>
                </a:lnTo>
                <a:lnTo>
                  <a:pt x="88879" y="533422"/>
                </a:lnTo>
                <a:lnTo>
                  <a:pt x="54253" y="526438"/>
                </a:lnTo>
                <a:lnTo>
                  <a:pt x="26005" y="507393"/>
                </a:lnTo>
                <a:lnTo>
                  <a:pt x="6974" y="479145"/>
                </a:lnTo>
                <a:lnTo>
                  <a:pt x="0" y="444555"/>
                </a:lnTo>
                <a:lnTo>
                  <a:pt x="0" y="88940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7008604" y="5299812"/>
            <a:ext cx="55880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Cd</a:t>
            </a:r>
            <a:r>
              <a:rPr dirty="0" sz="1800" spc="-15">
                <a:latin typeface="Arial"/>
                <a:cs typeface="Arial"/>
              </a:rPr>
              <a:t>k</a:t>
            </a:r>
            <a:r>
              <a:rPr dirty="0" sz="1800" spc="-5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5886029" y="5424820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40" h="516254">
                <a:moveTo>
                  <a:pt x="295460" y="0"/>
                </a:moveTo>
                <a:lnTo>
                  <a:pt x="242350" y="19337"/>
                </a:lnTo>
                <a:lnTo>
                  <a:pt x="192328" y="43524"/>
                </a:lnTo>
                <a:lnTo>
                  <a:pt x="146204" y="72130"/>
                </a:lnTo>
                <a:lnTo>
                  <a:pt x="104790" y="104728"/>
                </a:lnTo>
                <a:lnTo>
                  <a:pt x="66351" y="143959"/>
                </a:lnTo>
                <a:lnTo>
                  <a:pt x="36668" y="184761"/>
                </a:lnTo>
                <a:lnTo>
                  <a:pt x="15725" y="226372"/>
                </a:lnTo>
                <a:lnTo>
                  <a:pt x="3507" y="268026"/>
                </a:lnTo>
                <a:lnTo>
                  <a:pt x="0" y="308958"/>
                </a:lnTo>
                <a:lnTo>
                  <a:pt x="5187" y="348406"/>
                </a:lnTo>
                <a:lnTo>
                  <a:pt x="19053" y="385604"/>
                </a:lnTo>
                <a:lnTo>
                  <a:pt x="41585" y="419789"/>
                </a:lnTo>
                <a:lnTo>
                  <a:pt x="72765" y="450195"/>
                </a:lnTo>
                <a:lnTo>
                  <a:pt x="112580" y="476060"/>
                </a:lnTo>
                <a:lnTo>
                  <a:pt x="151047" y="493087"/>
                </a:lnTo>
                <a:lnTo>
                  <a:pt x="192559" y="505307"/>
                </a:lnTo>
                <a:lnTo>
                  <a:pt x="236488" y="512827"/>
                </a:lnTo>
                <a:lnTo>
                  <a:pt x="282210" y="515753"/>
                </a:lnTo>
                <a:lnTo>
                  <a:pt x="329097" y="514192"/>
                </a:lnTo>
                <a:lnTo>
                  <a:pt x="376524" y="508251"/>
                </a:lnTo>
                <a:lnTo>
                  <a:pt x="423865" y="498038"/>
                </a:lnTo>
                <a:lnTo>
                  <a:pt x="470493" y="483658"/>
                </a:lnTo>
                <a:lnTo>
                  <a:pt x="515782" y="465220"/>
                </a:lnTo>
                <a:lnTo>
                  <a:pt x="559106" y="442829"/>
                </a:lnTo>
                <a:lnTo>
                  <a:pt x="599839" y="416593"/>
                </a:lnTo>
                <a:lnTo>
                  <a:pt x="637355" y="386619"/>
                </a:lnTo>
                <a:lnTo>
                  <a:pt x="2954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886029" y="5424820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40" h="516254">
                <a:moveTo>
                  <a:pt x="637355" y="386619"/>
                </a:moveTo>
                <a:lnTo>
                  <a:pt x="599839" y="416593"/>
                </a:lnTo>
                <a:lnTo>
                  <a:pt x="559106" y="442829"/>
                </a:lnTo>
                <a:lnTo>
                  <a:pt x="515782" y="465220"/>
                </a:lnTo>
                <a:lnTo>
                  <a:pt x="470493" y="483658"/>
                </a:lnTo>
                <a:lnTo>
                  <a:pt x="423865" y="498038"/>
                </a:lnTo>
                <a:lnTo>
                  <a:pt x="376524" y="508251"/>
                </a:lnTo>
                <a:lnTo>
                  <a:pt x="329097" y="514192"/>
                </a:lnTo>
                <a:lnTo>
                  <a:pt x="282210" y="515753"/>
                </a:lnTo>
                <a:lnTo>
                  <a:pt x="236488" y="512827"/>
                </a:lnTo>
                <a:lnTo>
                  <a:pt x="192559" y="505307"/>
                </a:lnTo>
                <a:lnTo>
                  <a:pt x="151047" y="493087"/>
                </a:lnTo>
                <a:lnTo>
                  <a:pt x="112580" y="476060"/>
                </a:lnTo>
                <a:lnTo>
                  <a:pt x="72765" y="450195"/>
                </a:lnTo>
                <a:lnTo>
                  <a:pt x="41585" y="419789"/>
                </a:lnTo>
                <a:lnTo>
                  <a:pt x="19053" y="385604"/>
                </a:lnTo>
                <a:lnTo>
                  <a:pt x="5187" y="348406"/>
                </a:lnTo>
                <a:lnTo>
                  <a:pt x="0" y="308958"/>
                </a:lnTo>
                <a:lnTo>
                  <a:pt x="3507" y="268026"/>
                </a:lnTo>
                <a:lnTo>
                  <a:pt x="15725" y="226372"/>
                </a:lnTo>
                <a:lnTo>
                  <a:pt x="36668" y="184761"/>
                </a:lnTo>
                <a:lnTo>
                  <a:pt x="66351" y="143959"/>
                </a:lnTo>
                <a:lnTo>
                  <a:pt x="104790" y="104728"/>
                </a:lnTo>
                <a:lnTo>
                  <a:pt x="146204" y="72130"/>
                </a:lnTo>
                <a:lnTo>
                  <a:pt x="192328" y="43524"/>
                </a:lnTo>
                <a:lnTo>
                  <a:pt x="242350" y="19337"/>
                </a:lnTo>
                <a:lnTo>
                  <a:pt x="295460" y="0"/>
                </a:lnTo>
                <a:lnTo>
                  <a:pt x="637355" y="386619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5972692" y="5547694"/>
            <a:ext cx="3778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p</a:t>
            </a:r>
            <a:r>
              <a:rPr dirty="0" sz="1800" spc="-5">
                <a:latin typeface="Calibri"/>
                <a:cs typeface="Calibri"/>
              </a:rPr>
              <a:t>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713214" y="4515612"/>
            <a:ext cx="356616" cy="6736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831574" y="4560862"/>
            <a:ext cx="118110" cy="430530"/>
          </a:xfrm>
          <a:custGeom>
            <a:avLst/>
            <a:gdLst/>
            <a:ahLst/>
            <a:cxnLst/>
            <a:rect l="l" t="t" r="r" b="b"/>
            <a:pathLst>
              <a:path w="118109" h="430529">
                <a:moveTo>
                  <a:pt x="14136" y="314681"/>
                </a:moveTo>
                <a:lnTo>
                  <a:pt x="8138" y="318320"/>
                </a:lnTo>
                <a:lnTo>
                  <a:pt x="2066" y="321887"/>
                </a:lnTo>
                <a:lnTo>
                  <a:pt x="0" y="329677"/>
                </a:lnTo>
                <a:lnTo>
                  <a:pt x="3712" y="335749"/>
                </a:lnTo>
                <a:lnTo>
                  <a:pt x="59710" y="430261"/>
                </a:lnTo>
                <a:lnTo>
                  <a:pt x="74100" y="405188"/>
                </a:lnTo>
                <a:lnTo>
                  <a:pt x="46853" y="405188"/>
                </a:lnTo>
                <a:lnTo>
                  <a:pt x="46514" y="358150"/>
                </a:lnTo>
                <a:lnTo>
                  <a:pt x="25566" y="322819"/>
                </a:lnTo>
                <a:lnTo>
                  <a:pt x="21854" y="316675"/>
                </a:lnTo>
                <a:lnTo>
                  <a:pt x="14136" y="314681"/>
                </a:lnTo>
                <a:close/>
              </a:path>
              <a:path w="118109" h="430529">
                <a:moveTo>
                  <a:pt x="46514" y="358150"/>
                </a:moveTo>
                <a:lnTo>
                  <a:pt x="46853" y="405188"/>
                </a:lnTo>
                <a:lnTo>
                  <a:pt x="72292" y="404969"/>
                </a:lnTo>
                <a:lnTo>
                  <a:pt x="72245" y="398751"/>
                </a:lnTo>
                <a:lnTo>
                  <a:pt x="48499" y="398751"/>
                </a:lnTo>
                <a:lnTo>
                  <a:pt x="59371" y="379836"/>
                </a:lnTo>
                <a:lnTo>
                  <a:pt x="46514" y="358150"/>
                </a:lnTo>
                <a:close/>
              </a:path>
              <a:path w="118109" h="430529">
                <a:moveTo>
                  <a:pt x="103656" y="314023"/>
                </a:moveTo>
                <a:lnTo>
                  <a:pt x="95865" y="316181"/>
                </a:lnTo>
                <a:lnTo>
                  <a:pt x="92427" y="322326"/>
                </a:lnTo>
                <a:lnTo>
                  <a:pt x="71935" y="357977"/>
                </a:lnTo>
                <a:lnTo>
                  <a:pt x="72292" y="404969"/>
                </a:lnTo>
                <a:lnTo>
                  <a:pt x="46853" y="405188"/>
                </a:lnTo>
                <a:lnTo>
                  <a:pt x="74100" y="405188"/>
                </a:lnTo>
                <a:lnTo>
                  <a:pt x="114446" y="334889"/>
                </a:lnTo>
                <a:lnTo>
                  <a:pt x="118012" y="328745"/>
                </a:lnTo>
                <a:lnTo>
                  <a:pt x="115872" y="321027"/>
                </a:lnTo>
                <a:lnTo>
                  <a:pt x="109728" y="317607"/>
                </a:lnTo>
                <a:lnTo>
                  <a:pt x="103656" y="314023"/>
                </a:lnTo>
                <a:close/>
              </a:path>
              <a:path w="118109" h="430529">
                <a:moveTo>
                  <a:pt x="59371" y="379836"/>
                </a:moveTo>
                <a:lnTo>
                  <a:pt x="48499" y="398751"/>
                </a:lnTo>
                <a:lnTo>
                  <a:pt x="70500" y="398605"/>
                </a:lnTo>
                <a:lnTo>
                  <a:pt x="59371" y="379836"/>
                </a:lnTo>
                <a:close/>
              </a:path>
              <a:path w="118109" h="430529">
                <a:moveTo>
                  <a:pt x="71935" y="357977"/>
                </a:moveTo>
                <a:lnTo>
                  <a:pt x="59371" y="379836"/>
                </a:lnTo>
                <a:lnTo>
                  <a:pt x="70500" y="398605"/>
                </a:lnTo>
                <a:lnTo>
                  <a:pt x="48499" y="398751"/>
                </a:lnTo>
                <a:lnTo>
                  <a:pt x="72245" y="398751"/>
                </a:lnTo>
                <a:lnTo>
                  <a:pt x="71935" y="357977"/>
                </a:lnTo>
                <a:close/>
              </a:path>
              <a:path w="118109" h="430529">
                <a:moveTo>
                  <a:pt x="69220" y="0"/>
                </a:moveTo>
                <a:lnTo>
                  <a:pt x="43927" y="73"/>
                </a:lnTo>
                <a:lnTo>
                  <a:pt x="46514" y="358150"/>
                </a:lnTo>
                <a:lnTo>
                  <a:pt x="59371" y="379836"/>
                </a:lnTo>
                <a:lnTo>
                  <a:pt x="71836" y="358150"/>
                </a:lnTo>
                <a:lnTo>
                  <a:pt x="71602" y="314023"/>
                </a:lnTo>
                <a:lnTo>
                  <a:pt x="6922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397654" y="5045059"/>
            <a:ext cx="792480" cy="260985"/>
          </a:xfrm>
          <a:custGeom>
            <a:avLst/>
            <a:gdLst/>
            <a:ahLst/>
            <a:cxnLst/>
            <a:rect l="l" t="t" r="r" b="b"/>
            <a:pathLst>
              <a:path w="792479" h="260985">
                <a:moveTo>
                  <a:pt x="748747" y="0"/>
                </a:moveTo>
                <a:lnTo>
                  <a:pt x="43434" y="0"/>
                </a:lnTo>
                <a:lnTo>
                  <a:pt x="26525" y="3411"/>
                </a:lnTo>
                <a:lnTo>
                  <a:pt x="12719" y="12715"/>
                </a:lnTo>
                <a:lnTo>
                  <a:pt x="3412" y="26521"/>
                </a:lnTo>
                <a:lnTo>
                  <a:pt x="0" y="43434"/>
                </a:lnTo>
                <a:lnTo>
                  <a:pt x="0" y="216956"/>
                </a:lnTo>
                <a:lnTo>
                  <a:pt x="3412" y="233868"/>
                </a:lnTo>
                <a:lnTo>
                  <a:pt x="12719" y="247674"/>
                </a:lnTo>
                <a:lnTo>
                  <a:pt x="26525" y="256978"/>
                </a:lnTo>
                <a:lnTo>
                  <a:pt x="43434" y="260390"/>
                </a:lnTo>
                <a:lnTo>
                  <a:pt x="748747" y="260390"/>
                </a:lnTo>
                <a:lnTo>
                  <a:pt x="765656" y="256978"/>
                </a:lnTo>
                <a:lnTo>
                  <a:pt x="779462" y="247674"/>
                </a:lnTo>
                <a:lnTo>
                  <a:pt x="788768" y="233868"/>
                </a:lnTo>
                <a:lnTo>
                  <a:pt x="792181" y="216956"/>
                </a:lnTo>
                <a:lnTo>
                  <a:pt x="792181" y="43434"/>
                </a:lnTo>
                <a:lnTo>
                  <a:pt x="788768" y="26521"/>
                </a:lnTo>
                <a:lnTo>
                  <a:pt x="779462" y="12715"/>
                </a:lnTo>
                <a:lnTo>
                  <a:pt x="765656" y="3411"/>
                </a:lnTo>
                <a:lnTo>
                  <a:pt x="748747" y="0"/>
                </a:lnTo>
                <a:close/>
              </a:path>
            </a:pathLst>
          </a:custGeom>
          <a:solidFill>
            <a:srgbClr val="C3D6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6428388" y="5049381"/>
            <a:ext cx="73088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17550" algn="l"/>
              </a:tabLst>
            </a:pPr>
            <a:r>
              <a:rPr dirty="0" sz="1600" spc="-5" u="heavy">
                <a:latin typeface="Arial"/>
                <a:cs typeface="Arial"/>
              </a:rPr>
              <a:t> </a:t>
            </a:r>
            <a:r>
              <a:rPr dirty="0" sz="1600" spc="-50" u="heavy">
                <a:latin typeface="Arial"/>
                <a:cs typeface="Arial"/>
              </a:rPr>
              <a:t> </a:t>
            </a:r>
            <a:r>
              <a:rPr dirty="0" sz="1600" spc="-5" u="heavy">
                <a:latin typeface="Arial"/>
                <a:cs typeface="Arial"/>
              </a:rPr>
              <a:t>TFP5	</a:t>
            </a:r>
            <a:endParaRPr sz="16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7010393" y="5663182"/>
            <a:ext cx="358139" cy="5471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130820" y="5708641"/>
            <a:ext cx="118110" cy="303530"/>
          </a:xfrm>
          <a:custGeom>
            <a:avLst/>
            <a:gdLst/>
            <a:ahLst/>
            <a:cxnLst/>
            <a:rect l="l" t="t" r="r" b="b"/>
            <a:pathLst>
              <a:path w="118109" h="303529">
                <a:moveTo>
                  <a:pt x="14209" y="187380"/>
                </a:moveTo>
                <a:lnTo>
                  <a:pt x="8065" y="190881"/>
                </a:lnTo>
                <a:lnTo>
                  <a:pt x="1993" y="194454"/>
                </a:lnTo>
                <a:lnTo>
                  <a:pt x="0" y="202239"/>
                </a:lnTo>
                <a:lnTo>
                  <a:pt x="58942" y="303253"/>
                </a:lnTo>
                <a:lnTo>
                  <a:pt x="73612" y="278107"/>
                </a:lnTo>
                <a:lnTo>
                  <a:pt x="46213" y="278107"/>
                </a:lnTo>
                <a:lnTo>
                  <a:pt x="46213" y="230976"/>
                </a:lnTo>
                <a:lnTo>
                  <a:pt x="25511" y="195453"/>
                </a:lnTo>
                <a:lnTo>
                  <a:pt x="21927" y="189381"/>
                </a:lnTo>
                <a:lnTo>
                  <a:pt x="14209" y="187380"/>
                </a:lnTo>
                <a:close/>
              </a:path>
              <a:path w="118109" h="303529">
                <a:moveTo>
                  <a:pt x="46213" y="230976"/>
                </a:moveTo>
                <a:lnTo>
                  <a:pt x="46213" y="278107"/>
                </a:lnTo>
                <a:lnTo>
                  <a:pt x="71579" y="278107"/>
                </a:lnTo>
                <a:lnTo>
                  <a:pt x="71579" y="271677"/>
                </a:lnTo>
                <a:lnTo>
                  <a:pt x="48006" y="271677"/>
                </a:lnTo>
                <a:lnTo>
                  <a:pt x="58971" y="252868"/>
                </a:lnTo>
                <a:lnTo>
                  <a:pt x="46213" y="230976"/>
                </a:lnTo>
                <a:close/>
              </a:path>
              <a:path w="118109" h="303529">
                <a:moveTo>
                  <a:pt x="103729" y="187380"/>
                </a:moveTo>
                <a:lnTo>
                  <a:pt x="96012" y="189381"/>
                </a:lnTo>
                <a:lnTo>
                  <a:pt x="92445" y="195453"/>
                </a:lnTo>
                <a:lnTo>
                  <a:pt x="71735" y="230976"/>
                </a:lnTo>
                <a:lnTo>
                  <a:pt x="71579" y="278107"/>
                </a:lnTo>
                <a:lnTo>
                  <a:pt x="73612" y="278107"/>
                </a:lnTo>
                <a:lnTo>
                  <a:pt x="114373" y="208241"/>
                </a:lnTo>
                <a:lnTo>
                  <a:pt x="117939" y="202239"/>
                </a:lnTo>
                <a:lnTo>
                  <a:pt x="115945" y="194454"/>
                </a:lnTo>
                <a:lnTo>
                  <a:pt x="103729" y="187380"/>
                </a:lnTo>
                <a:close/>
              </a:path>
              <a:path w="118109" h="303529">
                <a:moveTo>
                  <a:pt x="58971" y="252868"/>
                </a:moveTo>
                <a:lnTo>
                  <a:pt x="48006" y="271677"/>
                </a:lnTo>
                <a:lnTo>
                  <a:pt x="69933" y="271677"/>
                </a:lnTo>
                <a:lnTo>
                  <a:pt x="58971" y="252868"/>
                </a:lnTo>
                <a:close/>
              </a:path>
              <a:path w="118109" h="303529">
                <a:moveTo>
                  <a:pt x="71579" y="231243"/>
                </a:moveTo>
                <a:lnTo>
                  <a:pt x="58971" y="252868"/>
                </a:lnTo>
                <a:lnTo>
                  <a:pt x="69933" y="271677"/>
                </a:lnTo>
                <a:lnTo>
                  <a:pt x="71579" y="271677"/>
                </a:lnTo>
                <a:lnTo>
                  <a:pt x="71579" y="231243"/>
                </a:lnTo>
                <a:close/>
              </a:path>
              <a:path w="118109" h="303529">
                <a:moveTo>
                  <a:pt x="71579" y="0"/>
                </a:moveTo>
                <a:lnTo>
                  <a:pt x="46213" y="0"/>
                </a:lnTo>
                <a:lnTo>
                  <a:pt x="46369" y="231243"/>
                </a:lnTo>
                <a:lnTo>
                  <a:pt x="58971" y="252868"/>
                </a:lnTo>
                <a:lnTo>
                  <a:pt x="71579" y="231243"/>
                </a:lnTo>
                <a:lnTo>
                  <a:pt x="71579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042294" y="2967081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749295" y="0"/>
                </a:moveTo>
                <a:lnTo>
                  <a:pt x="88861" y="0"/>
                </a:lnTo>
                <a:lnTo>
                  <a:pt x="54245" y="6985"/>
                </a:lnTo>
                <a:lnTo>
                  <a:pt x="26003" y="26039"/>
                </a:lnTo>
                <a:lnTo>
                  <a:pt x="6974" y="54307"/>
                </a:lnTo>
                <a:lnTo>
                  <a:pt x="0" y="88934"/>
                </a:lnTo>
                <a:lnTo>
                  <a:pt x="0" y="444416"/>
                </a:lnTo>
                <a:lnTo>
                  <a:pt x="6974" y="479055"/>
                </a:lnTo>
                <a:lnTo>
                  <a:pt x="26003" y="507348"/>
                </a:lnTo>
                <a:lnTo>
                  <a:pt x="54245" y="526427"/>
                </a:lnTo>
                <a:lnTo>
                  <a:pt x="88861" y="533424"/>
                </a:lnTo>
                <a:lnTo>
                  <a:pt x="749295" y="533424"/>
                </a:lnTo>
                <a:lnTo>
                  <a:pt x="783922" y="526427"/>
                </a:lnTo>
                <a:lnTo>
                  <a:pt x="812170" y="507348"/>
                </a:lnTo>
                <a:lnTo>
                  <a:pt x="831201" y="479055"/>
                </a:lnTo>
                <a:lnTo>
                  <a:pt x="838175" y="444416"/>
                </a:lnTo>
                <a:lnTo>
                  <a:pt x="838175" y="88934"/>
                </a:lnTo>
                <a:lnTo>
                  <a:pt x="831201" y="54307"/>
                </a:lnTo>
                <a:lnTo>
                  <a:pt x="812170" y="26039"/>
                </a:lnTo>
                <a:lnTo>
                  <a:pt x="783922" y="6985"/>
                </a:lnTo>
                <a:lnTo>
                  <a:pt x="749295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8042294" y="2967081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0" y="88934"/>
                </a:moveTo>
                <a:lnTo>
                  <a:pt x="6974" y="54307"/>
                </a:lnTo>
                <a:lnTo>
                  <a:pt x="26003" y="26039"/>
                </a:lnTo>
                <a:lnTo>
                  <a:pt x="54245" y="6985"/>
                </a:lnTo>
                <a:lnTo>
                  <a:pt x="88861" y="0"/>
                </a:lnTo>
                <a:lnTo>
                  <a:pt x="749295" y="0"/>
                </a:lnTo>
                <a:lnTo>
                  <a:pt x="783922" y="6985"/>
                </a:lnTo>
                <a:lnTo>
                  <a:pt x="812170" y="26039"/>
                </a:lnTo>
                <a:lnTo>
                  <a:pt x="831201" y="54307"/>
                </a:lnTo>
                <a:lnTo>
                  <a:pt x="838175" y="88934"/>
                </a:lnTo>
                <a:lnTo>
                  <a:pt x="838175" y="444416"/>
                </a:lnTo>
                <a:lnTo>
                  <a:pt x="831201" y="479055"/>
                </a:lnTo>
                <a:lnTo>
                  <a:pt x="812170" y="507348"/>
                </a:lnTo>
                <a:lnTo>
                  <a:pt x="783922" y="526427"/>
                </a:lnTo>
                <a:lnTo>
                  <a:pt x="749295" y="533424"/>
                </a:lnTo>
                <a:lnTo>
                  <a:pt x="88861" y="533424"/>
                </a:lnTo>
                <a:lnTo>
                  <a:pt x="54245" y="526427"/>
                </a:lnTo>
                <a:lnTo>
                  <a:pt x="26003" y="507348"/>
                </a:lnTo>
                <a:lnTo>
                  <a:pt x="6974" y="479055"/>
                </a:lnTo>
                <a:lnTo>
                  <a:pt x="0" y="444416"/>
                </a:lnTo>
                <a:lnTo>
                  <a:pt x="0" y="88934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8184243" y="3091321"/>
            <a:ext cx="55816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 spc="-5">
                <a:latin typeface="Arial"/>
                <a:cs typeface="Arial"/>
              </a:rPr>
              <a:t>k5</a:t>
            </a:r>
            <a:endParaRPr sz="18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907420" y="1671705"/>
            <a:ext cx="94615" cy="1017905"/>
          </a:xfrm>
          <a:custGeom>
            <a:avLst/>
            <a:gdLst/>
            <a:ahLst/>
            <a:cxnLst/>
            <a:rect l="l" t="t" r="r" b="b"/>
            <a:pathLst>
              <a:path w="94615" h="1017905">
                <a:moveTo>
                  <a:pt x="65141" y="0"/>
                </a:moveTo>
                <a:lnTo>
                  <a:pt x="67296" y="12988"/>
                </a:lnTo>
                <a:lnTo>
                  <a:pt x="69665" y="25891"/>
                </a:lnTo>
                <a:lnTo>
                  <a:pt x="71578" y="38992"/>
                </a:lnTo>
                <a:lnTo>
                  <a:pt x="71154" y="95660"/>
                </a:lnTo>
                <a:lnTo>
                  <a:pt x="67926" y="134329"/>
                </a:lnTo>
                <a:lnTo>
                  <a:pt x="57863" y="210458"/>
                </a:lnTo>
                <a:lnTo>
                  <a:pt x="56202" y="241247"/>
                </a:lnTo>
                <a:lnTo>
                  <a:pt x="54601" y="272045"/>
                </a:lnTo>
                <a:lnTo>
                  <a:pt x="52825" y="302750"/>
                </a:lnTo>
                <a:lnTo>
                  <a:pt x="50639" y="333262"/>
                </a:lnTo>
                <a:lnTo>
                  <a:pt x="49755" y="347626"/>
                </a:lnTo>
                <a:lnTo>
                  <a:pt x="43434" y="385986"/>
                </a:lnTo>
                <a:lnTo>
                  <a:pt x="5037" y="418532"/>
                </a:lnTo>
                <a:lnTo>
                  <a:pt x="0" y="420989"/>
                </a:lnTo>
                <a:lnTo>
                  <a:pt x="3190" y="439212"/>
                </a:lnTo>
                <a:lnTo>
                  <a:pt x="14429" y="491215"/>
                </a:lnTo>
                <a:lnTo>
                  <a:pt x="50587" y="514209"/>
                </a:lnTo>
                <a:lnTo>
                  <a:pt x="79591" y="522245"/>
                </a:lnTo>
                <a:lnTo>
                  <a:pt x="94073" y="526273"/>
                </a:lnTo>
                <a:lnTo>
                  <a:pt x="93104" y="557613"/>
                </a:lnTo>
                <a:lnTo>
                  <a:pt x="92699" y="589424"/>
                </a:lnTo>
                <a:lnTo>
                  <a:pt x="91180" y="620361"/>
                </a:lnTo>
                <a:lnTo>
                  <a:pt x="86868" y="649077"/>
                </a:lnTo>
                <a:lnTo>
                  <a:pt x="81464" y="662373"/>
                </a:lnTo>
                <a:lnTo>
                  <a:pt x="73949" y="670312"/>
                </a:lnTo>
                <a:lnTo>
                  <a:pt x="65643" y="676402"/>
                </a:lnTo>
                <a:lnTo>
                  <a:pt x="57863" y="684154"/>
                </a:lnTo>
                <a:lnTo>
                  <a:pt x="34459" y="722606"/>
                </a:lnTo>
                <a:lnTo>
                  <a:pt x="14429" y="771881"/>
                </a:lnTo>
                <a:lnTo>
                  <a:pt x="3491" y="811131"/>
                </a:lnTo>
                <a:lnTo>
                  <a:pt x="0" y="824459"/>
                </a:lnTo>
                <a:lnTo>
                  <a:pt x="9800" y="859352"/>
                </a:lnTo>
                <a:lnTo>
                  <a:pt x="14916" y="879348"/>
                </a:lnTo>
                <a:lnTo>
                  <a:pt x="16644" y="894804"/>
                </a:lnTo>
                <a:lnTo>
                  <a:pt x="16276" y="916075"/>
                </a:lnTo>
                <a:lnTo>
                  <a:pt x="15106" y="953518"/>
                </a:lnTo>
                <a:lnTo>
                  <a:pt x="14429" y="101748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974062" y="2252715"/>
            <a:ext cx="508000" cy="254635"/>
          </a:xfrm>
          <a:custGeom>
            <a:avLst/>
            <a:gdLst/>
            <a:ahLst/>
            <a:cxnLst/>
            <a:rect l="l" t="t" r="r" b="b"/>
            <a:pathLst>
              <a:path w="508000" h="254635">
                <a:moveTo>
                  <a:pt x="465557" y="0"/>
                </a:moveTo>
                <a:lnTo>
                  <a:pt x="42300" y="0"/>
                </a:lnTo>
                <a:lnTo>
                  <a:pt x="25838" y="3322"/>
                </a:lnTo>
                <a:lnTo>
                  <a:pt x="12392" y="12383"/>
                </a:lnTo>
                <a:lnTo>
                  <a:pt x="3325" y="25822"/>
                </a:lnTo>
                <a:lnTo>
                  <a:pt x="0" y="42281"/>
                </a:lnTo>
                <a:lnTo>
                  <a:pt x="0" y="211592"/>
                </a:lnTo>
                <a:lnTo>
                  <a:pt x="3325" y="228073"/>
                </a:lnTo>
                <a:lnTo>
                  <a:pt x="12392" y="241563"/>
                </a:lnTo>
                <a:lnTo>
                  <a:pt x="25838" y="250675"/>
                </a:lnTo>
                <a:lnTo>
                  <a:pt x="42300" y="254020"/>
                </a:lnTo>
                <a:lnTo>
                  <a:pt x="465557" y="254020"/>
                </a:lnTo>
                <a:lnTo>
                  <a:pt x="482080" y="250675"/>
                </a:lnTo>
                <a:lnTo>
                  <a:pt x="495572" y="241563"/>
                </a:lnTo>
                <a:lnTo>
                  <a:pt x="504668" y="228073"/>
                </a:lnTo>
                <a:lnTo>
                  <a:pt x="508004" y="211592"/>
                </a:lnTo>
                <a:lnTo>
                  <a:pt x="508004" y="42281"/>
                </a:lnTo>
                <a:lnTo>
                  <a:pt x="504668" y="25822"/>
                </a:lnTo>
                <a:lnTo>
                  <a:pt x="495572" y="12383"/>
                </a:lnTo>
                <a:lnTo>
                  <a:pt x="482080" y="3322"/>
                </a:lnTo>
                <a:lnTo>
                  <a:pt x="465557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974062" y="2252715"/>
            <a:ext cx="508000" cy="254635"/>
          </a:xfrm>
          <a:custGeom>
            <a:avLst/>
            <a:gdLst/>
            <a:ahLst/>
            <a:cxnLst/>
            <a:rect l="l" t="t" r="r" b="b"/>
            <a:pathLst>
              <a:path w="508000" h="254635">
                <a:moveTo>
                  <a:pt x="0" y="42281"/>
                </a:moveTo>
                <a:lnTo>
                  <a:pt x="3325" y="25822"/>
                </a:lnTo>
                <a:lnTo>
                  <a:pt x="12392" y="12383"/>
                </a:lnTo>
                <a:lnTo>
                  <a:pt x="25838" y="3322"/>
                </a:lnTo>
                <a:lnTo>
                  <a:pt x="42300" y="0"/>
                </a:lnTo>
                <a:lnTo>
                  <a:pt x="465557" y="0"/>
                </a:lnTo>
                <a:lnTo>
                  <a:pt x="482080" y="3322"/>
                </a:lnTo>
                <a:lnTo>
                  <a:pt x="495572" y="12383"/>
                </a:lnTo>
                <a:lnTo>
                  <a:pt x="504668" y="25822"/>
                </a:lnTo>
                <a:lnTo>
                  <a:pt x="508004" y="42281"/>
                </a:lnTo>
                <a:lnTo>
                  <a:pt x="508004" y="211592"/>
                </a:lnTo>
                <a:lnTo>
                  <a:pt x="504668" y="228073"/>
                </a:lnTo>
                <a:lnTo>
                  <a:pt x="495572" y="241563"/>
                </a:lnTo>
                <a:lnTo>
                  <a:pt x="482080" y="250675"/>
                </a:lnTo>
                <a:lnTo>
                  <a:pt x="465557" y="254020"/>
                </a:lnTo>
                <a:lnTo>
                  <a:pt x="42300" y="254020"/>
                </a:lnTo>
                <a:lnTo>
                  <a:pt x="25838" y="250675"/>
                </a:lnTo>
                <a:lnTo>
                  <a:pt x="12392" y="241563"/>
                </a:lnTo>
                <a:lnTo>
                  <a:pt x="3325" y="228073"/>
                </a:lnTo>
                <a:lnTo>
                  <a:pt x="0" y="211592"/>
                </a:lnTo>
                <a:lnTo>
                  <a:pt x="0" y="42281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275552" y="2285999"/>
            <a:ext cx="632460" cy="260350"/>
          </a:xfrm>
          <a:custGeom>
            <a:avLst/>
            <a:gdLst/>
            <a:ahLst/>
            <a:cxnLst/>
            <a:rect l="l" t="t" r="r" b="b"/>
            <a:pathLst>
              <a:path w="632459" h="260350">
                <a:moveTo>
                  <a:pt x="588434" y="0"/>
                </a:moveTo>
                <a:lnTo>
                  <a:pt x="43360" y="0"/>
                </a:lnTo>
                <a:lnTo>
                  <a:pt x="26463" y="3409"/>
                </a:lnTo>
                <a:lnTo>
                  <a:pt x="12682" y="12712"/>
                </a:lnTo>
                <a:lnTo>
                  <a:pt x="3400" y="26517"/>
                </a:lnTo>
                <a:lnTo>
                  <a:pt x="0" y="43434"/>
                </a:lnTo>
                <a:lnTo>
                  <a:pt x="0" y="216877"/>
                </a:lnTo>
                <a:lnTo>
                  <a:pt x="3400" y="233794"/>
                </a:lnTo>
                <a:lnTo>
                  <a:pt x="12682" y="247598"/>
                </a:lnTo>
                <a:lnTo>
                  <a:pt x="26463" y="256901"/>
                </a:lnTo>
                <a:lnTo>
                  <a:pt x="43360" y="260311"/>
                </a:lnTo>
                <a:lnTo>
                  <a:pt x="588434" y="260311"/>
                </a:lnTo>
                <a:lnTo>
                  <a:pt x="605343" y="256901"/>
                </a:lnTo>
                <a:lnTo>
                  <a:pt x="619149" y="247598"/>
                </a:lnTo>
                <a:lnTo>
                  <a:pt x="628456" y="233794"/>
                </a:lnTo>
                <a:lnTo>
                  <a:pt x="631868" y="216877"/>
                </a:lnTo>
                <a:lnTo>
                  <a:pt x="631868" y="43434"/>
                </a:lnTo>
                <a:lnTo>
                  <a:pt x="628456" y="26517"/>
                </a:lnTo>
                <a:lnTo>
                  <a:pt x="619149" y="12712"/>
                </a:lnTo>
                <a:lnTo>
                  <a:pt x="605343" y="3409"/>
                </a:lnTo>
                <a:lnTo>
                  <a:pt x="588434" y="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275552" y="2285999"/>
            <a:ext cx="632460" cy="260350"/>
          </a:xfrm>
          <a:custGeom>
            <a:avLst/>
            <a:gdLst/>
            <a:ahLst/>
            <a:cxnLst/>
            <a:rect l="l" t="t" r="r" b="b"/>
            <a:pathLst>
              <a:path w="632459" h="260350">
                <a:moveTo>
                  <a:pt x="0" y="43434"/>
                </a:moveTo>
                <a:lnTo>
                  <a:pt x="3400" y="26517"/>
                </a:lnTo>
                <a:lnTo>
                  <a:pt x="12682" y="12712"/>
                </a:lnTo>
                <a:lnTo>
                  <a:pt x="26463" y="3409"/>
                </a:lnTo>
                <a:lnTo>
                  <a:pt x="43360" y="0"/>
                </a:lnTo>
                <a:lnTo>
                  <a:pt x="588434" y="0"/>
                </a:lnTo>
                <a:lnTo>
                  <a:pt x="605343" y="3409"/>
                </a:lnTo>
                <a:lnTo>
                  <a:pt x="619149" y="12712"/>
                </a:lnTo>
                <a:lnTo>
                  <a:pt x="628456" y="26517"/>
                </a:lnTo>
                <a:lnTo>
                  <a:pt x="631868" y="43434"/>
                </a:lnTo>
                <a:lnTo>
                  <a:pt x="631868" y="216877"/>
                </a:lnTo>
                <a:lnTo>
                  <a:pt x="628456" y="233794"/>
                </a:lnTo>
                <a:lnTo>
                  <a:pt x="619149" y="247598"/>
                </a:lnTo>
                <a:lnTo>
                  <a:pt x="605343" y="256901"/>
                </a:lnTo>
                <a:lnTo>
                  <a:pt x="588434" y="260311"/>
                </a:lnTo>
                <a:lnTo>
                  <a:pt x="43360" y="260311"/>
                </a:lnTo>
                <a:lnTo>
                  <a:pt x="26463" y="256901"/>
                </a:lnTo>
                <a:lnTo>
                  <a:pt x="12682" y="247598"/>
                </a:lnTo>
                <a:lnTo>
                  <a:pt x="3400" y="233794"/>
                </a:lnTo>
                <a:lnTo>
                  <a:pt x="0" y="216877"/>
                </a:lnTo>
                <a:lnTo>
                  <a:pt x="0" y="43434"/>
                </a:lnTo>
                <a:close/>
              </a:path>
            </a:pathLst>
          </a:custGeom>
          <a:ln w="25400">
            <a:solidFill>
              <a:srgbClr val="9437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7410077" y="2289825"/>
            <a:ext cx="36385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p67</a:t>
            </a:r>
            <a:endParaRPr sz="16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566020" y="2506735"/>
            <a:ext cx="762635" cy="532130"/>
          </a:xfrm>
          <a:custGeom>
            <a:avLst/>
            <a:gdLst/>
            <a:ahLst/>
            <a:cxnLst/>
            <a:rect l="l" t="t" r="r" b="b"/>
            <a:pathLst>
              <a:path w="762634" h="532130">
                <a:moveTo>
                  <a:pt x="380975" y="0"/>
                </a:moveTo>
                <a:lnTo>
                  <a:pt x="324682" y="2882"/>
                </a:lnTo>
                <a:lnTo>
                  <a:pt x="270952" y="11255"/>
                </a:lnTo>
                <a:lnTo>
                  <a:pt x="220375" y="24706"/>
                </a:lnTo>
                <a:lnTo>
                  <a:pt x="173540" y="42826"/>
                </a:lnTo>
                <a:lnTo>
                  <a:pt x="131036" y="65203"/>
                </a:lnTo>
                <a:lnTo>
                  <a:pt x="93454" y="91424"/>
                </a:lnTo>
                <a:lnTo>
                  <a:pt x="61383" y="121080"/>
                </a:lnTo>
                <a:lnTo>
                  <a:pt x="35412" y="153758"/>
                </a:lnTo>
                <a:lnTo>
                  <a:pt x="16131" y="189047"/>
                </a:lnTo>
                <a:lnTo>
                  <a:pt x="4131" y="226537"/>
                </a:lnTo>
                <a:lnTo>
                  <a:pt x="0" y="265816"/>
                </a:lnTo>
                <a:lnTo>
                  <a:pt x="4131" y="305133"/>
                </a:lnTo>
                <a:lnTo>
                  <a:pt x="16131" y="342652"/>
                </a:lnTo>
                <a:lnTo>
                  <a:pt x="35412" y="377961"/>
                </a:lnTo>
                <a:lnTo>
                  <a:pt x="61383" y="410652"/>
                </a:lnTo>
                <a:lnTo>
                  <a:pt x="93454" y="440313"/>
                </a:lnTo>
                <a:lnTo>
                  <a:pt x="131036" y="466536"/>
                </a:lnTo>
                <a:lnTo>
                  <a:pt x="173540" y="488910"/>
                </a:lnTo>
                <a:lnTo>
                  <a:pt x="220375" y="507026"/>
                </a:lnTo>
                <a:lnTo>
                  <a:pt x="270952" y="520473"/>
                </a:lnTo>
                <a:lnTo>
                  <a:pt x="324682" y="528842"/>
                </a:lnTo>
                <a:lnTo>
                  <a:pt x="380975" y="531723"/>
                </a:lnTo>
                <a:lnTo>
                  <a:pt x="437286" y="528842"/>
                </a:lnTo>
                <a:lnTo>
                  <a:pt x="491031" y="520473"/>
                </a:lnTo>
                <a:lnTo>
                  <a:pt x="541620" y="507026"/>
                </a:lnTo>
                <a:lnTo>
                  <a:pt x="588465" y="488910"/>
                </a:lnTo>
                <a:lnTo>
                  <a:pt x="630976" y="466536"/>
                </a:lnTo>
                <a:lnTo>
                  <a:pt x="668563" y="440313"/>
                </a:lnTo>
                <a:lnTo>
                  <a:pt x="700637" y="410652"/>
                </a:lnTo>
                <a:lnTo>
                  <a:pt x="726610" y="377961"/>
                </a:lnTo>
                <a:lnTo>
                  <a:pt x="745892" y="342652"/>
                </a:lnTo>
                <a:lnTo>
                  <a:pt x="757893" y="305133"/>
                </a:lnTo>
                <a:lnTo>
                  <a:pt x="762024" y="265816"/>
                </a:lnTo>
                <a:lnTo>
                  <a:pt x="757893" y="226537"/>
                </a:lnTo>
                <a:lnTo>
                  <a:pt x="745892" y="189047"/>
                </a:lnTo>
                <a:lnTo>
                  <a:pt x="726610" y="153758"/>
                </a:lnTo>
                <a:lnTo>
                  <a:pt x="700637" y="121080"/>
                </a:lnTo>
                <a:lnTo>
                  <a:pt x="668563" y="91424"/>
                </a:lnTo>
                <a:lnTo>
                  <a:pt x="630976" y="65203"/>
                </a:lnTo>
                <a:lnTo>
                  <a:pt x="588465" y="42826"/>
                </a:lnTo>
                <a:lnTo>
                  <a:pt x="541620" y="24706"/>
                </a:lnTo>
                <a:lnTo>
                  <a:pt x="491031" y="11255"/>
                </a:lnTo>
                <a:lnTo>
                  <a:pt x="437286" y="2882"/>
                </a:lnTo>
                <a:lnTo>
                  <a:pt x="38097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566020" y="2506735"/>
            <a:ext cx="762635" cy="532130"/>
          </a:xfrm>
          <a:custGeom>
            <a:avLst/>
            <a:gdLst/>
            <a:ahLst/>
            <a:cxnLst/>
            <a:rect l="l" t="t" r="r" b="b"/>
            <a:pathLst>
              <a:path w="762634" h="532130">
                <a:moveTo>
                  <a:pt x="0" y="265816"/>
                </a:moveTo>
                <a:lnTo>
                  <a:pt x="4131" y="226537"/>
                </a:lnTo>
                <a:lnTo>
                  <a:pt x="16131" y="189047"/>
                </a:lnTo>
                <a:lnTo>
                  <a:pt x="35412" y="153758"/>
                </a:lnTo>
                <a:lnTo>
                  <a:pt x="61383" y="121080"/>
                </a:lnTo>
                <a:lnTo>
                  <a:pt x="93454" y="91424"/>
                </a:lnTo>
                <a:lnTo>
                  <a:pt x="131036" y="65203"/>
                </a:lnTo>
                <a:lnTo>
                  <a:pt x="173540" y="42826"/>
                </a:lnTo>
                <a:lnTo>
                  <a:pt x="220375" y="24706"/>
                </a:lnTo>
                <a:lnTo>
                  <a:pt x="270952" y="11255"/>
                </a:lnTo>
                <a:lnTo>
                  <a:pt x="324682" y="2882"/>
                </a:lnTo>
                <a:lnTo>
                  <a:pt x="380975" y="0"/>
                </a:lnTo>
                <a:lnTo>
                  <a:pt x="437286" y="2882"/>
                </a:lnTo>
                <a:lnTo>
                  <a:pt x="491031" y="11255"/>
                </a:lnTo>
                <a:lnTo>
                  <a:pt x="541620" y="24706"/>
                </a:lnTo>
                <a:lnTo>
                  <a:pt x="588465" y="42826"/>
                </a:lnTo>
                <a:lnTo>
                  <a:pt x="630976" y="65203"/>
                </a:lnTo>
                <a:lnTo>
                  <a:pt x="668563" y="91424"/>
                </a:lnTo>
                <a:lnTo>
                  <a:pt x="700637" y="121080"/>
                </a:lnTo>
                <a:lnTo>
                  <a:pt x="726610" y="153758"/>
                </a:lnTo>
                <a:lnTo>
                  <a:pt x="745892" y="189047"/>
                </a:lnTo>
                <a:lnTo>
                  <a:pt x="757893" y="226537"/>
                </a:lnTo>
                <a:lnTo>
                  <a:pt x="762024" y="265816"/>
                </a:lnTo>
                <a:lnTo>
                  <a:pt x="757893" y="305133"/>
                </a:lnTo>
                <a:lnTo>
                  <a:pt x="745892" y="342652"/>
                </a:lnTo>
                <a:lnTo>
                  <a:pt x="726610" y="377961"/>
                </a:lnTo>
                <a:lnTo>
                  <a:pt x="700637" y="410652"/>
                </a:lnTo>
                <a:lnTo>
                  <a:pt x="668563" y="440313"/>
                </a:lnTo>
                <a:lnTo>
                  <a:pt x="630976" y="466536"/>
                </a:lnTo>
                <a:lnTo>
                  <a:pt x="588465" y="488910"/>
                </a:lnTo>
                <a:lnTo>
                  <a:pt x="541620" y="507026"/>
                </a:lnTo>
                <a:lnTo>
                  <a:pt x="491031" y="520473"/>
                </a:lnTo>
                <a:lnTo>
                  <a:pt x="437286" y="528842"/>
                </a:lnTo>
                <a:lnTo>
                  <a:pt x="380975" y="531723"/>
                </a:lnTo>
                <a:lnTo>
                  <a:pt x="324682" y="528842"/>
                </a:lnTo>
                <a:lnTo>
                  <a:pt x="270952" y="520473"/>
                </a:lnTo>
                <a:lnTo>
                  <a:pt x="220375" y="507026"/>
                </a:lnTo>
                <a:lnTo>
                  <a:pt x="173540" y="488910"/>
                </a:lnTo>
                <a:lnTo>
                  <a:pt x="131036" y="466536"/>
                </a:lnTo>
                <a:lnTo>
                  <a:pt x="93454" y="440313"/>
                </a:lnTo>
                <a:lnTo>
                  <a:pt x="61383" y="410652"/>
                </a:lnTo>
                <a:lnTo>
                  <a:pt x="35412" y="377961"/>
                </a:lnTo>
                <a:lnTo>
                  <a:pt x="16131" y="342652"/>
                </a:lnTo>
                <a:lnTo>
                  <a:pt x="4131" y="305133"/>
                </a:lnTo>
                <a:lnTo>
                  <a:pt x="0" y="265816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7759403" y="2253249"/>
            <a:ext cx="629285" cy="666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2258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MT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800" spc="-5">
                <a:latin typeface="Calibri"/>
                <a:cs typeface="Calibri"/>
              </a:rPr>
              <a:t>p35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6791340" y="2144761"/>
            <a:ext cx="792480" cy="260985"/>
          </a:xfrm>
          <a:custGeom>
            <a:avLst/>
            <a:gdLst/>
            <a:ahLst/>
            <a:cxnLst/>
            <a:rect l="l" t="t" r="r" b="b"/>
            <a:pathLst>
              <a:path w="792479" h="260985">
                <a:moveTo>
                  <a:pt x="748747" y="0"/>
                </a:moveTo>
                <a:lnTo>
                  <a:pt x="43434" y="0"/>
                </a:lnTo>
                <a:lnTo>
                  <a:pt x="26525" y="3389"/>
                </a:lnTo>
                <a:lnTo>
                  <a:pt x="12719" y="12648"/>
                </a:lnTo>
                <a:lnTo>
                  <a:pt x="3412" y="26409"/>
                </a:lnTo>
                <a:lnTo>
                  <a:pt x="0" y="43305"/>
                </a:lnTo>
                <a:lnTo>
                  <a:pt x="0" y="216968"/>
                </a:lnTo>
                <a:lnTo>
                  <a:pt x="3412" y="233877"/>
                </a:lnTo>
                <a:lnTo>
                  <a:pt x="12719" y="247683"/>
                </a:lnTo>
                <a:lnTo>
                  <a:pt x="26525" y="256990"/>
                </a:lnTo>
                <a:lnTo>
                  <a:pt x="43434" y="260402"/>
                </a:lnTo>
                <a:lnTo>
                  <a:pt x="748747" y="260402"/>
                </a:lnTo>
                <a:lnTo>
                  <a:pt x="765656" y="256990"/>
                </a:lnTo>
                <a:lnTo>
                  <a:pt x="779462" y="247683"/>
                </a:lnTo>
                <a:lnTo>
                  <a:pt x="788768" y="233877"/>
                </a:lnTo>
                <a:lnTo>
                  <a:pt x="792181" y="216968"/>
                </a:lnTo>
                <a:lnTo>
                  <a:pt x="792181" y="43305"/>
                </a:lnTo>
                <a:lnTo>
                  <a:pt x="788768" y="26409"/>
                </a:lnTo>
                <a:lnTo>
                  <a:pt x="779462" y="12648"/>
                </a:lnTo>
                <a:lnTo>
                  <a:pt x="765656" y="3389"/>
                </a:lnTo>
                <a:lnTo>
                  <a:pt x="748747" y="0"/>
                </a:lnTo>
                <a:close/>
              </a:path>
            </a:pathLst>
          </a:custGeom>
          <a:solidFill>
            <a:srgbClr val="C3D6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6822074" y="2148309"/>
            <a:ext cx="73088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17550" algn="l"/>
              </a:tabLst>
            </a:pPr>
            <a:r>
              <a:rPr dirty="0" sz="1600" spc="-5" u="heavy">
                <a:latin typeface="Arial"/>
                <a:cs typeface="Arial"/>
              </a:rPr>
              <a:t> </a:t>
            </a:r>
            <a:r>
              <a:rPr dirty="0" sz="1600" spc="-55" u="heavy">
                <a:latin typeface="Arial"/>
                <a:cs typeface="Arial"/>
              </a:rPr>
              <a:t> </a:t>
            </a:r>
            <a:r>
              <a:rPr dirty="0" sz="1600" spc="-5" u="heavy">
                <a:latin typeface="Arial"/>
                <a:cs typeface="Arial"/>
              </a:rPr>
              <a:t>TFP5	</a:t>
            </a:r>
            <a:endParaRPr sz="160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6440430" y="2135118"/>
            <a:ext cx="527303" cy="7833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505590" y="2234921"/>
            <a:ext cx="284480" cy="598805"/>
          </a:xfrm>
          <a:custGeom>
            <a:avLst/>
            <a:gdLst/>
            <a:ahLst/>
            <a:cxnLst/>
            <a:rect l="l" t="t" r="r" b="b"/>
            <a:pathLst>
              <a:path w="284479" h="598805">
                <a:moveTo>
                  <a:pt x="211802" y="46213"/>
                </a:moveTo>
                <a:lnTo>
                  <a:pt x="0" y="46213"/>
                </a:lnTo>
                <a:lnTo>
                  <a:pt x="0" y="598712"/>
                </a:lnTo>
                <a:lnTo>
                  <a:pt x="25365" y="598712"/>
                </a:lnTo>
                <a:lnTo>
                  <a:pt x="25365" y="71652"/>
                </a:lnTo>
                <a:lnTo>
                  <a:pt x="12655" y="71652"/>
                </a:lnTo>
                <a:lnTo>
                  <a:pt x="25365" y="58942"/>
                </a:lnTo>
                <a:lnTo>
                  <a:pt x="233634" y="58942"/>
                </a:lnTo>
                <a:lnTo>
                  <a:pt x="211802" y="46213"/>
                </a:lnTo>
                <a:close/>
              </a:path>
              <a:path w="284479" h="598805">
                <a:moveTo>
                  <a:pt x="233759" y="59015"/>
                </a:moveTo>
                <a:lnTo>
                  <a:pt x="170316" y="96012"/>
                </a:lnTo>
                <a:lnTo>
                  <a:pt x="168249" y="103802"/>
                </a:lnTo>
                <a:lnTo>
                  <a:pt x="175381" y="115945"/>
                </a:lnTo>
                <a:lnTo>
                  <a:pt x="183099" y="118012"/>
                </a:lnTo>
                <a:lnTo>
                  <a:pt x="262452" y="71652"/>
                </a:lnTo>
                <a:lnTo>
                  <a:pt x="258976" y="71652"/>
                </a:lnTo>
                <a:lnTo>
                  <a:pt x="258976" y="70006"/>
                </a:lnTo>
                <a:lnTo>
                  <a:pt x="252612" y="70006"/>
                </a:lnTo>
                <a:lnTo>
                  <a:pt x="233759" y="59015"/>
                </a:lnTo>
                <a:close/>
              </a:path>
              <a:path w="284479" h="598805">
                <a:moveTo>
                  <a:pt x="25365" y="58942"/>
                </a:moveTo>
                <a:lnTo>
                  <a:pt x="12655" y="71652"/>
                </a:lnTo>
                <a:lnTo>
                  <a:pt x="25365" y="71652"/>
                </a:lnTo>
                <a:lnTo>
                  <a:pt x="25365" y="58942"/>
                </a:lnTo>
                <a:close/>
              </a:path>
              <a:path w="284479" h="598805">
                <a:moveTo>
                  <a:pt x="233634" y="58942"/>
                </a:moveTo>
                <a:lnTo>
                  <a:pt x="25365" y="58942"/>
                </a:lnTo>
                <a:lnTo>
                  <a:pt x="25365" y="71652"/>
                </a:lnTo>
                <a:lnTo>
                  <a:pt x="212119" y="71652"/>
                </a:lnTo>
                <a:lnTo>
                  <a:pt x="233759" y="59015"/>
                </a:lnTo>
                <a:close/>
              </a:path>
              <a:path w="284479" h="598805">
                <a:moveTo>
                  <a:pt x="262370" y="46213"/>
                </a:moveTo>
                <a:lnTo>
                  <a:pt x="258976" y="46213"/>
                </a:lnTo>
                <a:lnTo>
                  <a:pt x="258976" y="71652"/>
                </a:lnTo>
                <a:lnTo>
                  <a:pt x="262452" y="71652"/>
                </a:lnTo>
                <a:lnTo>
                  <a:pt x="284195" y="58942"/>
                </a:lnTo>
                <a:lnTo>
                  <a:pt x="262370" y="46213"/>
                </a:lnTo>
                <a:close/>
              </a:path>
              <a:path w="284479" h="598805">
                <a:moveTo>
                  <a:pt x="252612" y="48006"/>
                </a:moveTo>
                <a:lnTo>
                  <a:pt x="233759" y="59015"/>
                </a:lnTo>
                <a:lnTo>
                  <a:pt x="252612" y="70006"/>
                </a:lnTo>
                <a:lnTo>
                  <a:pt x="252612" y="48006"/>
                </a:lnTo>
                <a:close/>
              </a:path>
              <a:path w="284479" h="598805">
                <a:moveTo>
                  <a:pt x="258976" y="48006"/>
                </a:moveTo>
                <a:lnTo>
                  <a:pt x="252612" y="48006"/>
                </a:lnTo>
                <a:lnTo>
                  <a:pt x="252612" y="70006"/>
                </a:lnTo>
                <a:lnTo>
                  <a:pt x="258976" y="70006"/>
                </a:lnTo>
                <a:lnTo>
                  <a:pt x="258976" y="48006"/>
                </a:lnTo>
                <a:close/>
              </a:path>
              <a:path w="284479" h="598805">
                <a:moveTo>
                  <a:pt x="183099" y="0"/>
                </a:moveTo>
                <a:lnTo>
                  <a:pt x="175381" y="2066"/>
                </a:lnTo>
                <a:lnTo>
                  <a:pt x="168249" y="14209"/>
                </a:lnTo>
                <a:lnTo>
                  <a:pt x="170316" y="22000"/>
                </a:lnTo>
                <a:lnTo>
                  <a:pt x="233759" y="59015"/>
                </a:lnTo>
                <a:lnTo>
                  <a:pt x="252612" y="48006"/>
                </a:lnTo>
                <a:lnTo>
                  <a:pt x="258976" y="48006"/>
                </a:lnTo>
                <a:lnTo>
                  <a:pt x="258976" y="46213"/>
                </a:lnTo>
                <a:lnTo>
                  <a:pt x="262370" y="46213"/>
                </a:lnTo>
                <a:lnTo>
                  <a:pt x="183099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413267" y="3595585"/>
            <a:ext cx="111125" cy="184785"/>
          </a:xfrm>
          <a:custGeom>
            <a:avLst/>
            <a:gdLst/>
            <a:ahLst/>
            <a:cxnLst/>
            <a:rect l="l" t="t" r="r" b="b"/>
            <a:pathLst>
              <a:path w="111125" h="184785">
                <a:moveTo>
                  <a:pt x="10643" y="77870"/>
                </a:moveTo>
                <a:lnTo>
                  <a:pt x="6071" y="80595"/>
                </a:lnTo>
                <a:lnTo>
                  <a:pt x="1499" y="83082"/>
                </a:lnTo>
                <a:lnTo>
                  <a:pt x="0" y="88952"/>
                </a:lnTo>
                <a:lnTo>
                  <a:pt x="2505" y="93524"/>
                </a:lnTo>
                <a:lnTo>
                  <a:pt x="54443" y="184306"/>
                </a:lnTo>
                <a:lnTo>
                  <a:pt x="65616" y="165524"/>
                </a:lnTo>
                <a:lnTo>
                  <a:pt x="64081" y="165524"/>
                </a:lnTo>
                <a:lnTo>
                  <a:pt x="45079" y="165250"/>
                </a:lnTo>
                <a:lnTo>
                  <a:pt x="45399" y="130088"/>
                </a:lnTo>
                <a:lnTo>
                  <a:pt x="19147" y="84088"/>
                </a:lnTo>
                <a:lnTo>
                  <a:pt x="16495" y="79516"/>
                </a:lnTo>
                <a:lnTo>
                  <a:pt x="10643" y="77870"/>
                </a:lnTo>
                <a:close/>
              </a:path>
              <a:path w="111125" h="184785">
                <a:moveTo>
                  <a:pt x="45399" y="130088"/>
                </a:moveTo>
                <a:lnTo>
                  <a:pt x="45079" y="165250"/>
                </a:lnTo>
                <a:lnTo>
                  <a:pt x="64081" y="165524"/>
                </a:lnTo>
                <a:lnTo>
                  <a:pt x="64127" y="160678"/>
                </a:lnTo>
                <a:lnTo>
                  <a:pt x="46433" y="160605"/>
                </a:lnTo>
                <a:lnTo>
                  <a:pt x="54787" y="146540"/>
                </a:lnTo>
                <a:lnTo>
                  <a:pt x="45399" y="130088"/>
                </a:lnTo>
                <a:close/>
              </a:path>
              <a:path w="111125" h="184785">
                <a:moveTo>
                  <a:pt x="100090" y="78656"/>
                </a:moveTo>
                <a:lnTo>
                  <a:pt x="94219" y="80156"/>
                </a:lnTo>
                <a:lnTo>
                  <a:pt x="64415" y="130331"/>
                </a:lnTo>
                <a:lnTo>
                  <a:pt x="64081" y="165524"/>
                </a:lnTo>
                <a:lnTo>
                  <a:pt x="65616" y="165524"/>
                </a:lnTo>
                <a:lnTo>
                  <a:pt x="110587" y="89940"/>
                </a:lnTo>
                <a:lnTo>
                  <a:pt x="109087" y="84088"/>
                </a:lnTo>
                <a:lnTo>
                  <a:pt x="100090" y="78656"/>
                </a:lnTo>
                <a:close/>
              </a:path>
              <a:path w="111125" h="184785">
                <a:moveTo>
                  <a:pt x="54787" y="146540"/>
                </a:moveTo>
                <a:lnTo>
                  <a:pt x="46433" y="160605"/>
                </a:lnTo>
                <a:lnTo>
                  <a:pt x="62855" y="160678"/>
                </a:lnTo>
                <a:lnTo>
                  <a:pt x="54787" y="146540"/>
                </a:lnTo>
                <a:close/>
              </a:path>
              <a:path w="111125" h="184785">
                <a:moveTo>
                  <a:pt x="64415" y="130331"/>
                </a:moveTo>
                <a:lnTo>
                  <a:pt x="54787" y="146540"/>
                </a:lnTo>
                <a:lnTo>
                  <a:pt x="62855" y="160678"/>
                </a:lnTo>
                <a:lnTo>
                  <a:pt x="64127" y="160678"/>
                </a:lnTo>
                <a:lnTo>
                  <a:pt x="64415" y="130331"/>
                </a:lnTo>
                <a:close/>
              </a:path>
              <a:path w="111125" h="184785">
                <a:moveTo>
                  <a:pt x="46579" y="0"/>
                </a:moveTo>
                <a:lnTo>
                  <a:pt x="45399" y="130088"/>
                </a:lnTo>
                <a:lnTo>
                  <a:pt x="54787" y="146540"/>
                </a:lnTo>
                <a:lnTo>
                  <a:pt x="64415" y="130331"/>
                </a:lnTo>
                <a:lnTo>
                  <a:pt x="65653" y="146"/>
                </a:lnTo>
                <a:lnTo>
                  <a:pt x="46579" y="0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7683100" y="3780688"/>
            <a:ext cx="1438910" cy="831215"/>
          </a:xfrm>
          <a:prstGeom prst="rect">
            <a:avLst/>
          </a:prstGeom>
          <a:solidFill>
            <a:srgbClr val="98CCFF"/>
          </a:solidFill>
          <a:ln w="9524">
            <a:solidFill>
              <a:srgbClr val="00AFF0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algn="ctr" marL="300990" marR="291465">
              <a:lnSpc>
                <a:spcPct val="100000"/>
              </a:lnSpc>
              <a:spcBef>
                <a:spcPts val="229"/>
              </a:spcBef>
            </a:pPr>
            <a:r>
              <a:rPr dirty="0" sz="1600" spc="-35">
                <a:latin typeface="Calibri"/>
                <a:cs typeface="Calibri"/>
              </a:rPr>
              <a:t>R</a:t>
            </a:r>
            <a:r>
              <a:rPr dirty="0" sz="1600" spc="-5">
                <a:latin typeface="Calibri"/>
                <a:cs typeface="Calibri"/>
              </a:rPr>
              <a:t>egu</a:t>
            </a:r>
            <a:r>
              <a:rPr dirty="0" sz="1600" spc="-10">
                <a:latin typeface="Calibri"/>
                <a:cs typeface="Calibri"/>
              </a:rPr>
              <a:t>la</a:t>
            </a:r>
            <a:r>
              <a:rPr dirty="0" sz="1600" spc="-15">
                <a:latin typeface="Calibri"/>
                <a:cs typeface="Calibri"/>
              </a:rPr>
              <a:t>t</a:t>
            </a:r>
            <a:r>
              <a:rPr dirty="0" sz="1600" spc="-5">
                <a:latin typeface="Calibri"/>
                <a:cs typeface="Calibri"/>
              </a:rPr>
              <a:t>ed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Calibri"/>
                <a:cs typeface="Calibri"/>
              </a:rPr>
              <a:t>Cdk5  </a:t>
            </a:r>
            <a:r>
              <a:rPr dirty="0" sz="1600" spc="-5">
                <a:latin typeface="Calibri"/>
                <a:cs typeface="Calibri"/>
              </a:rPr>
              <a:t>activity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6277355" y="1110996"/>
            <a:ext cx="310896" cy="1943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373660" y="1133490"/>
            <a:ext cx="118110" cy="1744980"/>
          </a:xfrm>
          <a:custGeom>
            <a:avLst/>
            <a:gdLst/>
            <a:ahLst/>
            <a:cxnLst/>
            <a:rect l="l" t="t" r="r" b="b"/>
            <a:pathLst>
              <a:path w="118110" h="1744980">
                <a:moveTo>
                  <a:pt x="14063" y="1628784"/>
                </a:moveTo>
                <a:lnTo>
                  <a:pt x="1993" y="1635861"/>
                </a:lnTo>
                <a:lnTo>
                  <a:pt x="0" y="1643634"/>
                </a:lnTo>
                <a:lnTo>
                  <a:pt x="3493" y="1649705"/>
                </a:lnTo>
                <a:lnTo>
                  <a:pt x="58850" y="1744730"/>
                </a:lnTo>
                <a:lnTo>
                  <a:pt x="73524" y="1719584"/>
                </a:lnTo>
                <a:lnTo>
                  <a:pt x="46213" y="1719584"/>
                </a:lnTo>
                <a:lnTo>
                  <a:pt x="46204" y="1672623"/>
                </a:lnTo>
                <a:lnTo>
                  <a:pt x="25347" y="1636849"/>
                </a:lnTo>
                <a:lnTo>
                  <a:pt x="21927" y="1630777"/>
                </a:lnTo>
                <a:lnTo>
                  <a:pt x="14063" y="1628784"/>
                </a:lnTo>
                <a:close/>
              </a:path>
              <a:path w="118110" h="1744980">
                <a:moveTo>
                  <a:pt x="46213" y="1672640"/>
                </a:moveTo>
                <a:lnTo>
                  <a:pt x="46213" y="1719584"/>
                </a:lnTo>
                <a:lnTo>
                  <a:pt x="71579" y="1719584"/>
                </a:lnTo>
                <a:lnTo>
                  <a:pt x="71579" y="1713073"/>
                </a:lnTo>
                <a:lnTo>
                  <a:pt x="48006" y="1713073"/>
                </a:lnTo>
                <a:lnTo>
                  <a:pt x="58894" y="1694390"/>
                </a:lnTo>
                <a:lnTo>
                  <a:pt x="46213" y="1672640"/>
                </a:lnTo>
                <a:close/>
              </a:path>
              <a:path w="118110" h="1744980">
                <a:moveTo>
                  <a:pt x="103729" y="1628784"/>
                </a:moveTo>
                <a:lnTo>
                  <a:pt x="95865" y="1630777"/>
                </a:lnTo>
                <a:lnTo>
                  <a:pt x="92427" y="1636849"/>
                </a:lnTo>
                <a:lnTo>
                  <a:pt x="71579" y="1672623"/>
                </a:lnTo>
                <a:lnTo>
                  <a:pt x="71579" y="1719584"/>
                </a:lnTo>
                <a:lnTo>
                  <a:pt x="73524" y="1719584"/>
                </a:lnTo>
                <a:lnTo>
                  <a:pt x="114300" y="1649705"/>
                </a:lnTo>
                <a:lnTo>
                  <a:pt x="117793" y="1643634"/>
                </a:lnTo>
                <a:lnTo>
                  <a:pt x="115799" y="1635861"/>
                </a:lnTo>
                <a:lnTo>
                  <a:pt x="103729" y="1628784"/>
                </a:lnTo>
                <a:close/>
              </a:path>
              <a:path w="118110" h="1744980">
                <a:moveTo>
                  <a:pt x="58894" y="1694390"/>
                </a:moveTo>
                <a:lnTo>
                  <a:pt x="48006" y="1713073"/>
                </a:lnTo>
                <a:lnTo>
                  <a:pt x="69787" y="1713073"/>
                </a:lnTo>
                <a:lnTo>
                  <a:pt x="58894" y="1694390"/>
                </a:lnTo>
                <a:close/>
              </a:path>
              <a:path w="118110" h="1744980">
                <a:moveTo>
                  <a:pt x="71579" y="1672623"/>
                </a:moveTo>
                <a:lnTo>
                  <a:pt x="58894" y="1694390"/>
                </a:lnTo>
                <a:lnTo>
                  <a:pt x="69787" y="1713073"/>
                </a:lnTo>
                <a:lnTo>
                  <a:pt x="71579" y="1713073"/>
                </a:lnTo>
                <a:lnTo>
                  <a:pt x="71579" y="1672623"/>
                </a:lnTo>
                <a:close/>
              </a:path>
              <a:path w="118110" h="1744980">
                <a:moveTo>
                  <a:pt x="71579" y="0"/>
                </a:moveTo>
                <a:lnTo>
                  <a:pt x="46213" y="0"/>
                </a:lnTo>
                <a:lnTo>
                  <a:pt x="46213" y="1672640"/>
                </a:lnTo>
                <a:lnTo>
                  <a:pt x="58894" y="1694390"/>
                </a:lnTo>
                <a:lnTo>
                  <a:pt x="71569" y="1672640"/>
                </a:lnTo>
                <a:lnTo>
                  <a:pt x="71579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264280" y="2878220"/>
            <a:ext cx="792480" cy="260350"/>
          </a:xfrm>
          <a:custGeom>
            <a:avLst/>
            <a:gdLst/>
            <a:ahLst/>
            <a:cxnLst/>
            <a:rect l="l" t="t" r="r" b="b"/>
            <a:pathLst>
              <a:path w="792479" h="260350">
                <a:moveTo>
                  <a:pt x="748802" y="0"/>
                </a:moveTo>
                <a:lnTo>
                  <a:pt x="43434" y="0"/>
                </a:lnTo>
                <a:lnTo>
                  <a:pt x="26525" y="3386"/>
                </a:lnTo>
                <a:lnTo>
                  <a:pt x="12719" y="12639"/>
                </a:lnTo>
                <a:lnTo>
                  <a:pt x="3412" y="26393"/>
                </a:lnTo>
                <a:lnTo>
                  <a:pt x="0" y="43287"/>
                </a:lnTo>
                <a:lnTo>
                  <a:pt x="0" y="216877"/>
                </a:lnTo>
                <a:lnTo>
                  <a:pt x="3412" y="233794"/>
                </a:lnTo>
                <a:lnTo>
                  <a:pt x="12719" y="247598"/>
                </a:lnTo>
                <a:lnTo>
                  <a:pt x="26525" y="256901"/>
                </a:lnTo>
                <a:lnTo>
                  <a:pt x="43434" y="260311"/>
                </a:lnTo>
                <a:lnTo>
                  <a:pt x="748802" y="260311"/>
                </a:lnTo>
                <a:lnTo>
                  <a:pt x="765718" y="256901"/>
                </a:lnTo>
                <a:lnTo>
                  <a:pt x="779523" y="247598"/>
                </a:lnTo>
                <a:lnTo>
                  <a:pt x="788826" y="233794"/>
                </a:lnTo>
                <a:lnTo>
                  <a:pt x="792236" y="216877"/>
                </a:lnTo>
                <a:lnTo>
                  <a:pt x="792236" y="43287"/>
                </a:lnTo>
                <a:lnTo>
                  <a:pt x="788826" y="26393"/>
                </a:lnTo>
                <a:lnTo>
                  <a:pt x="779523" y="12639"/>
                </a:lnTo>
                <a:lnTo>
                  <a:pt x="765718" y="3386"/>
                </a:lnTo>
                <a:lnTo>
                  <a:pt x="748802" y="0"/>
                </a:lnTo>
                <a:close/>
              </a:path>
            </a:pathLst>
          </a:custGeom>
          <a:solidFill>
            <a:srgbClr val="C3D6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 txBox="1"/>
          <p:nvPr/>
        </p:nvSpPr>
        <p:spPr>
          <a:xfrm>
            <a:off x="6295014" y="2882051"/>
            <a:ext cx="73088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17550" algn="l"/>
              </a:tabLst>
            </a:pPr>
            <a:r>
              <a:rPr dirty="0" sz="1600" spc="-5" u="heavy">
                <a:latin typeface="Arial"/>
                <a:cs typeface="Arial"/>
              </a:rPr>
              <a:t> </a:t>
            </a:r>
            <a:r>
              <a:rPr dirty="0" sz="1600" spc="-50" u="heavy">
                <a:latin typeface="Arial"/>
                <a:cs typeface="Arial"/>
              </a:rPr>
              <a:t> </a:t>
            </a:r>
            <a:r>
              <a:rPr dirty="0" sz="1600" spc="-5" u="heavy">
                <a:latin typeface="Arial"/>
                <a:cs typeface="Arial"/>
              </a:rPr>
              <a:t>TFP5	</a:t>
            </a:r>
            <a:endParaRPr sz="16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239369" y="865623"/>
            <a:ext cx="214249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259205" algn="l"/>
              </a:tabLst>
            </a:pPr>
            <a:r>
              <a:rPr dirty="0" sz="1800" spc="-5">
                <a:latin typeface="Calibri"/>
                <a:cs typeface="Calibri"/>
              </a:rPr>
              <a:t>TFP5</a:t>
            </a:r>
            <a:r>
              <a:rPr dirty="0" sz="1800" spc="-5">
                <a:latin typeface="Times New Roman"/>
                <a:cs typeface="Times New Roman"/>
              </a:rPr>
              <a:t>	</a:t>
            </a:r>
            <a:r>
              <a:rPr dirty="0" sz="1800" spc="-10" b="1">
                <a:latin typeface="Calibri"/>
                <a:cs typeface="Calibri"/>
              </a:rPr>
              <a:t>Recovery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571500" y="2800349"/>
            <a:ext cx="762635" cy="534035"/>
          </a:xfrm>
          <a:custGeom>
            <a:avLst/>
            <a:gdLst/>
            <a:ahLst/>
            <a:cxnLst/>
            <a:rect l="l" t="t" r="r" b="b"/>
            <a:pathLst>
              <a:path w="762635" h="534035">
                <a:moveTo>
                  <a:pt x="380975" y="0"/>
                </a:moveTo>
                <a:lnTo>
                  <a:pt x="324683" y="2890"/>
                </a:lnTo>
                <a:lnTo>
                  <a:pt x="270953" y="11288"/>
                </a:lnTo>
                <a:lnTo>
                  <a:pt x="220376" y="24780"/>
                </a:lnTo>
                <a:lnTo>
                  <a:pt x="173540" y="42955"/>
                </a:lnTo>
                <a:lnTo>
                  <a:pt x="131037" y="65401"/>
                </a:lnTo>
                <a:lnTo>
                  <a:pt x="93454" y="91705"/>
                </a:lnTo>
                <a:lnTo>
                  <a:pt x="61383" y="121455"/>
                </a:lnTo>
                <a:lnTo>
                  <a:pt x="35412" y="154239"/>
                </a:lnTo>
                <a:lnTo>
                  <a:pt x="16132" y="189645"/>
                </a:lnTo>
                <a:lnTo>
                  <a:pt x="4131" y="227261"/>
                </a:lnTo>
                <a:lnTo>
                  <a:pt x="0" y="266675"/>
                </a:lnTo>
                <a:lnTo>
                  <a:pt x="4131" y="306107"/>
                </a:lnTo>
                <a:lnTo>
                  <a:pt x="16132" y="343738"/>
                </a:lnTo>
                <a:lnTo>
                  <a:pt x="35412" y="379156"/>
                </a:lnTo>
                <a:lnTo>
                  <a:pt x="61383" y="411950"/>
                </a:lnTo>
                <a:lnTo>
                  <a:pt x="93454" y="441707"/>
                </a:lnTo>
                <a:lnTo>
                  <a:pt x="131037" y="468016"/>
                </a:lnTo>
                <a:lnTo>
                  <a:pt x="173540" y="490465"/>
                </a:lnTo>
                <a:lnTo>
                  <a:pt x="220376" y="508642"/>
                </a:lnTo>
                <a:lnTo>
                  <a:pt x="270953" y="522135"/>
                </a:lnTo>
                <a:lnTo>
                  <a:pt x="324683" y="530533"/>
                </a:lnTo>
                <a:lnTo>
                  <a:pt x="380975" y="533424"/>
                </a:lnTo>
                <a:lnTo>
                  <a:pt x="437285" y="530533"/>
                </a:lnTo>
                <a:lnTo>
                  <a:pt x="491030" y="522135"/>
                </a:lnTo>
                <a:lnTo>
                  <a:pt x="541619" y="508642"/>
                </a:lnTo>
                <a:lnTo>
                  <a:pt x="588463" y="490465"/>
                </a:lnTo>
                <a:lnTo>
                  <a:pt x="630974" y="468016"/>
                </a:lnTo>
                <a:lnTo>
                  <a:pt x="668562" y="441707"/>
                </a:lnTo>
                <a:lnTo>
                  <a:pt x="700636" y="411950"/>
                </a:lnTo>
                <a:lnTo>
                  <a:pt x="726609" y="379156"/>
                </a:lnTo>
                <a:lnTo>
                  <a:pt x="745891" y="343738"/>
                </a:lnTo>
                <a:lnTo>
                  <a:pt x="757893" y="306107"/>
                </a:lnTo>
                <a:lnTo>
                  <a:pt x="762024" y="266675"/>
                </a:lnTo>
                <a:lnTo>
                  <a:pt x="757893" y="227261"/>
                </a:lnTo>
                <a:lnTo>
                  <a:pt x="745891" y="189645"/>
                </a:lnTo>
                <a:lnTo>
                  <a:pt x="726609" y="154239"/>
                </a:lnTo>
                <a:lnTo>
                  <a:pt x="700636" y="121455"/>
                </a:lnTo>
                <a:lnTo>
                  <a:pt x="668562" y="91705"/>
                </a:lnTo>
                <a:lnTo>
                  <a:pt x="630974" y="65401"/>
                </a:lnTo>
                <a:lnTo>
                  <a:pt x="588463" y="42955"/>
                </a:lnTo>
                <a:lnTo>
                  <a:pt x="541619" y="24780"/>
                </a:lnTo>
                <a:lnTo>
                  <a:pt x="491030" y="11288"/>
                </a:lnTo>
                <a:lnTo>
                  <a:pt x="437285" y="2890"/>
                </a:lnTo>
                <a:lnTo>
                  <a:pt x="38097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71500" y="2800349"/>
            <a:ext cx="762635" cy="534035"/>
          </a:xfrm>
          <a:custGeom>
            <a:avLst/>
            <a:gdLst/>
            <a:ahLst/>
            <a:cxnLst/>
            <a:rect l="l" t="t" r="r" b="b"/>
            <a:pathLst>
              <a:path w="762635" h="534035">
                <a:moveTo>
                  <a:pt x="0" y="266675"/>
                </a:moveTo>
                <a:lnTo>
                  <a:pt x="4131" y="227261"/>
                </a:lnTo>
                <a:lnTo>
                  <a:pt x="16132" y="189645"/>
                </a:lnTo>
                <a:lnTo>
                  <a:pt x="35412" y="154239"/>
                </a:lnTo>
                <a:lnTo>
                  <a:pt x="61383" y="121455"/>
                </a:lnTo>
                <a:lnTo>
                  <a:pt x="93454" y="91705"/>
                </a:lnTo>
                <a:lnTo>
                  <a:pt x="131037" y="65401"/>
                </a:lnTo>
                <a:lnTo>
                  <a:pt x="173540" y="42955"/>
                </a:lnTo>
                <a:lnTo>
                  <a:pt x="220376" y="24780"/>
                </a:lnTo>
                <a:lnTo>
                  <a:pt x="270953" y="11288"/>
                </a:lnTo>
                <a:lnTo>
                  <a:pt x="324683" y="2890"/>
                </a:lnTo>
                <a:lnTo>
                  <a:pt x="380975" y="0"/>
                </a:lnTo>
                <a:lnTo>
                  <a:pt x="437285" y="2890"/>
                </a:lnTo>
                <a:lnTo>
                  <a:pt x="491030" y="11288"/>
                </a:lnTo>
                <a:lnTo>
                  <a:pt x="541619" y="24780"/>
                </a:lnTo>
                <a:lnTo>
                  <a:pt x="588463" y="42955"/>
                </a:lnTo>
                <a:lnTo>
                  <a:pt x="630974" y="65401"/>
                </a:lnTo>
                <a:lnTo>
                  <a:pt x="668562" y="91705"/>
                </a:lnTo>
                <a:lnTo>
                  <a:pt x="700636" y="121455"/>
                </a:lnTo>
                <a:lnTo>
                  <a:pt x="726609" y="154239"/>
                </a:lnTo>
                <a:lnTo>
                  <a:pt x="745891" y="189645"/>
                </a:lnTo>
                <a:lnTo>
                  <a:pt x="757893" y="227261"/>
                </a:lnTo>
                <a:lnTo>
                  <a:pt x="762024" y="266675"/>
                </a:lnTo>
                <a:lnTo>
                  <a:pt x="757893" y="306107"/>
                </a:lnTo>
                <a:lnTo>
                  <a:pt x="745891" y="343738"/>
                </a:lnTo>
                <a:lnTo>
                  <a:pt x="726609" y="379156"/>
                </a:lnTo>
                <a:lnTo>
                  <a:pt x="700636" y="411950"/>
                </a:lnTo>
                <a:lnTo>
                  <a:pt x="668562" y="441707"/>
                </a:lnTo>
                <a:lnTo>
                  <a:pt x="630974" y="468016"/>
                </a:lnTo>
                <a:lnTo>
                  <a:pt x="588463" y="490465"/>
                </a:lnTo>
                <a:lnTo>
                  <a:pt x="541619" y="508642"/>
                </a:lnTo>
                <a:lnTo>
                  <a:pt x="491030" y="522135"/>
                </a:lnTo>
                <a:lnTo>
                  <a:pt x="437285" y="530533"/>
                </a:lnTo>
                <a:lnTo>
                  <a:pt x="380975" y="533424"/>
                </a:lnTo>
                <a:lnTo>
                  <a:pt x="324683" y="530533"/>
                </a:lnTo>
                <a:lnTo>
                  <a:pt x="270953" y="522135"/>
                </a:lnTo>
                <a:lnTo>
                  <a:pt x="220376" y="508642"/>
                </a:lnTo>
                <a:lnTo>
                  <a:pt x="173540" y="490465"/>
                </a:lnTo>
                <a:lnTo>
                  <a:pt x="131037" y="468016"/>
                </a:lnTo>
                <a:lnTo>
                  <a:pt x="93454" y="441707"/>
                </a:lnTo>
                <a:lnTo>
                  <a:pt x="61383" y="411950"/>
                </a:lnTo>
                <a:lnTo>
                  <a:pt x="35412" y="379156"/>
                </a:lnTo>
                <a:lnTo>
                  <a:pt x="16132" y="343738"/>
                </a:lnTo>
                <a:lnTo>
                  <a:pt x="4131" y="306107"/>
                </a:lnTo>
                <a:lnTo>
                  <a:pt x="0" y="266675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763611" y="2915439"/>
            <a:ext cx="37719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p35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085850" y="3181325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749314" y="0"/>
                </a:moveTo>
                <a:lnTo>
                  <a:pt x="88868" y="0"/>
                </a:lnTo>
                <a:lnTo>
                  <a:pt x="54278" y="6985"/>
                </a:lnTo>
                <a:lnTo>
                  <a:pt x="26030" y="26039"/>
                </a:lnTo>
                <a:lnTo>
                  <a:pt x="6984" y="54307"/>
                </a:lnTo>
                <a:lnTo>
                  <a:pt x="0" y="88934"/>
                </a:lnTo>
                <a:lnTo>
                  <a:pt x="0" y="444563"/>
                </a:lnTo>
                <a:lnTo>
                  <a:pt x="6984" y="479178"/>
                </a:lnTo>
                <a:lnTo>
                  <a:pt x="26030" y="507421"/>
                </a:lnTo>
                <a:lnTo>
                  <a:pt x="54278" y="526450"/>
                </a:lnTo>
                <a:lnTo>
                  <a:pt x="88868" y="533424"/>
                </a:lnTo>
                <a:lnTo>
                  <a:pt x="749314" y="533424"/>
                </a:lnTo>
                <a:lnTo>
                  <a:pt x="783929" y="526450"/>
                </a:lnTo>
                <a:lnTo>
                  <a:pt x="812172" y="507421"/>
                </a:lnTo>
                <a:lnTo>
                  <a:pt x="831201" y="479178"/>
                </a:lnTo>
                <a:lnTo>
                  <a:pt x="838175" y="444563"/>
                </a:lnTo>
                <a:lnTo>
                  <a:pt x="838175" y="88934"/>
                </a:lnTo>
                <a:lnTo>
                  <a:pt x="831201" y="54307"/>
                </a:lnTo>
                <a:lnTo>
                  <a:pt x="812172" y="26039"/>
                </a:lnTo>
                <a:lnTo>
                  <a:pt x="783929" y="6985"/>
                </a:lnTo>
                <a:lnTo>
                  <a:pt x="749314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085850" y="3181325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0" y="88934"/>
                </a:moveTo>
                <a:lnTo>
                  <a:pt x="6984" y="54307"/>
                </a:lnTo>
                <a:lnTo>
                  <a:pt x="26030" y="26039"/>
                </a:lnTo>
                <a:lnTo>
                  <a:pt x="54278" y="6985"/>
                </a:lnTo>
                <a:lnTo>
                  <a:pt x="88868" y="0"/>
                </a:lnTo>
                <a:lnTo>
                  <a:pt x="749314" y="0"/>
                </a:lnTo>
                <a:lnTo>
                  <a:pt x="783929" y="6985"/>
                </a:lnTo>
                <a:lnTo>
                  <a:pt x="812172" y="26039"/>
                </a:lnTo>
                <a:lnTo>
                  <a:pt x="831201" y="54307"/>
                </a:lnTo>
                <a:lnTo>
                  <a:pt x="838175" y="88934"/>
                </a:lnTo>
                <a:lnTo>
                  <a:pt x="838175" y="444563"/>
                </a:lnTo>
                <a:lnTo>
                  <a:pt x="831201" y="479178"/>
                </a:lnTo>
                <a:lnTo>
                  <a:pt x="812172" y="507421"/>
                </a:lnTo>
                <a:lnTo>
                  <a:pt x="783929" y="526450"/>
                </a:lnTo>
                <a:lnTo>
                  <a:pt x="749314" y="533424"/>
                </a:lnTo>
                <a:lnTo>
                  <a:pt x="88868" y="533424"/>
                </a:lnTo>
                <a:lnTo>
                  <a:pt x="54278" y="526450"/>
                </a:lnTo>
                <a:lnTo>
                  <a:pt x="26030" y="507421"/>
                </a:lnTo>
                <a:lnTo>
                  <a:pt x="6984" y="479178"/>
                </a:lnTo>
                <a:lnTo>
                  <a:pt x="0" y="444563"/>
                </a:lnTo>
                <a:lnTo>
                  <a:pt x="0" y="88934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1226596" y="3305558"/>
            <a:ext cx="55816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 spc="-5">
                <a:latin typeface="Arial"/>
                <a:cs typeface="Arial"/>
              </a:rPr>
              <a:t>k5</a:t>
            </a:r>
            <a:endParaRPr sz="180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913328" y="1690780"/>
            <a:ext cx="44450" cy="1123950"/>
          </a:xfrm>
          <a:custGeom>
            <a:avLst/>
            <a:gdLst/>
            <a:ahLst/>
            <a:cxnLst/>
            <a:rect l="l" t="t" r="r" b="b"/>
            <a:pathLst>
              <a:path w="44450" h="1123950">
                <a:moveTo>
                  <a:pt x="13502" y="0"/>
                </a:moveTo>
                <a:lnTo>
                  <a:pt x="12495" y="14330"/>
                </a:lnTo>
                <a:lnTo>
                  <a:pt x="11394" y="28579"/>
                </a:lnTo>
                <a:lnTo>
                  <a:pt x="10508" y="43040"/>
                </a:lnTo>
                <a:lnTo>
                  <a:pt x="10701" y="105608"/>
                </a:lnTo>
                <a:lnTo>
                  <a:pt x="12189" y="148322"/>
                </a:lnTo>
                <a:lnTo>
                  <a:pt x="14333" y="189510"/>
                </a:lnTo>
                <a:lnTo>
                  <a:pt x="16859" y="232531"/>
                </a:lnTo>
                <a:lnTo>
                  <a:pt x="17656" y="266499"/>
                </a:lnTo>
                <a:lnTo>
                  <a:pt x="18413" y="300490"/>
                </a:lnTo>
                <a:lnTo>
                  <a:pt x="19250" y="334398"/>
                </a:lnTo>
                <a:lnTo>
                  <a:pt x="20288" y="368119"/>
                </a:lnTo>
                <a:lnTo>
                  <a:pt x="20672" y="383935"/>
                </a:lnTo>
                <a:lnTo>
                  <a:pt x="23646" y="426201"/>
                </a:lnTo>
                <a:lnTo>
                  <a:pt x="41578" y="462327"/>
                </a:lnTo>
                <a:lnTo>
                  <a:pt x="43935" y="465063"/>
                </a:lnTo>
                <a:lnTo>
                  <a:pt x="42442" y="485168"/>
                </a:lnTo>
                <a:lnTo>
                  <a:pt x="39404" y="525404"/>
                </a:lnTo>
                <a:lnTo>
                  <a:pt x="30504" y="558277"/>
                </a:lnTo>
                <a:lnTo>
                  <a:pt x="27004" y="561935"/>
                </a:lnTo>
                <a:lnTo>
                  <a:pt x="20283" y="567956"/>
                </a:lnTo>
                <a:lnTo>
                  <a:pt x="13528" y="572643"/>
                </a:lnTo>
                <a:lnTo>
                  <a:pt x="6761" y="576794"/>
                </a:lnTo>
                <a:lnTo>
                  <a:pt x="0" y="581210"/>
                </a:lnTo>
                <a:lnTo>
                  <a:pt x="434" y="615883"/>
                </a:lnTo>
                <a:lnTo>
                  <a:pt x="634" y="651057"/>
                </a:lnTo>
                <a:lnTo>
                  <a:pt x="1356" y="685222"/>
                </a:lnTo>
                <a:lnTo>
                  <a:pt x="3357" y="716871"/>
                </a:lnTo>
                <a:lnTo>
                  <a:pt x="5879" y="731592"/>
                </a:lnTo>
                <a:lnTo>
                  <a:pt x="9385" y="740387"/>
                </a:lnTo>
                <a:lnTo>
                  <a:pt x="13252" y="747107"/>
                </a:lnTo>
                <a:lnTo>
                  <a:pt x="16859" y="755605"/>
                </a:lnTo>
                <a:lnTo>
                  <a:pt x="27807" y="798122"/>
                </a:lnTo>
                <a:lnTo>
                  <a:pt x="37148" y="852531"/>
                </a:lnTo>
                <a:lnTo>
                  <a:pt x="42311" y="895912"/>
                </a:lnTo>
                <a:lnTo>
                  <a:pt x="43935" y="910687"/>
                </a:lnTo>
                <a:lnTo>
                  <a:pt x="39847" y="944960"/>
                </a:lnTo>
                <a:lnTo>
                  <a:pt x="37434" y="965948"/>
                </a:lnTo>
                <a:lnTo>
                  <a:pt x="36314" y="980860"/>
                </a:lnTo>
                <a:lnTo>
                  <a:pt x="36107" y="996904"/>
                </a:lnTo>
                <a:lnTo>
                  <a:pt x="36431" y="1021291"/>
                </a:lnTo>
                <a:lnTo>
                  <a:pt x="36905" y="1061228"/>
                </a:lnTo>
                <a:lnTo>
                  <a:pt x="37148" y="112392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420425" y="833898"/>
            <a:ext cx="1039494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Physiology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271016" y="3728959"/>
            <a:ext cx="111125" cy="184785"/>
          </a:xfrm>
          <a:custGeom>
            <a:avLst/>
            <a:gdLst/>
            <a:ahLst/>
            <a:cxnLst/>
            <a:rect l="l" t="t" r="r" b="b"/>
            <a:pathLst>
              <a:path w="111125" h="184785">
                <a:moveTo>
                  <a:pt x="10786" y="77870"/>
                </a:moveTo>
                <a:lnTo>
                  <a:pt x="6214" y="80522"/>
                </a:lnTo>
                <a:lnTo>
                  <a:pt x="1642" y="83082"/>
                </a:lnTo>
                <a:lnTo>
                  <a:pt x="0" y="88952"/>
                </a:lnTo>
                <a:lnTo>
                  <a:pt x="2642" y="93524"/>
                </a:lnTo>
                <a:lnTo>
                  <a:pt x="54578" y="184306"/>
                </a:lnTo>
                <a:lnTo>
                  <a:pt x="65722" y="165524"/>
                </a:lnTo>
                <a:lnTo>
                  <a:pt x="64293" y="165524"/>
                </a:lnTo>
                <a:lnTo>
                  <a:pt x="45220" y="165232"/>
                </a:lnTo>
                <a:lnTo>
                  <a:pt x="45509" y="130112"/>
                </a:lnTo>
                <a:lnTo>
                  <a:pt x="19145" y="84088"/>
                </a:lnTo>
                <a:lnTo>
                  <a:pt x="16645" y="79516"/>
                </a:lnTo>
                <a:lnTo>
                  <a:pt x="10786" y="77870"/>
                </a:lnTo>
                <a:close/>
              </a:path>
              <a:path w="111125" h="184785">
                <a:moveTo>
                  <a:pt x="45509" y="130112"/>
                </a:moveTo>
                <a:lnTo>
                  <a:pt x="45220" y="165232"/>
                </a:lnTo>
                <a:lnTo>
                  <a:pt x="64293" y="165524"/>
                </a:lnTo>
                <a:lnTo>
                  <a:pt x="64333" y="160660"/>
                </a:lnTo>
                <a:lnTo>
                  <a:pt x="46506" y="160532"/>
                </a:lnTo>
                <a:lnTo>
                  <a:pt x="54873" y="146460"/>
                </a:lnTo>
                <a:lnTo>
                  <a:pt x="45509" y="130112"/>
                </a:lnTo>
                <a:close/>
              </a:path>
              <a:path w="111125" h="184785">
                <a:moveTo>
                  <a:pt x="100227" y="78656"/>
                </a:moveTo>
                <a:lnTo>
                  <a:pt x="94369" y="80156"/>
                </a:lnTo>
                <a:lnTo>
                  <a:pt x="91582" y="84728"/>
                </a:lnTo>
                <a:lnTo>
                  <a:pt x="64595" y="130112"/>
                </a:lnTo>
                <a:lnTo>
                  <a:pt x="64293" y="165524"/>
                </a:lnTo>
                <a:lnTo>
                  <a:pt x="65722" y="165524"/>
                </a:lnTo>
                <a:lnTo>
                  <a:pt x="107941" y="94366"/>
                </a:lnTo>
                <a:lnTo>
                  <a:pt x="110728" y="89940"/>
                </a:lnTo>
                <a:lnTo>
                  <a:pt x="109228" y="84088"/>
                </a:lnTo>
                <a:lnTo>
                  <a:pt x="104656" y="81436"/>
                </a:lnTo>
                <a:lnTo>
                  <a:pt x="100227" y="78656"/>
                </a:lnTo>
                <a:close/>
              </a:path>
              <a:path w="111125" h="184785">
                <a:moveTo>
                  <a:pt x="54873" y="146460"/>
                </a:moveTo>
                <a:lnTo>
                  <a:pt x="46506" y="160532"/>
                </a:lnTo>
                <a:lnTo>
                  <a:pt x="63007" y="160660"/>
                </a:lnTo>
                <a:lnTo>
                  <a:pt x="54873" y="146460"/>
                </a:lnTo>
                <a:close/>
              </a:path>
              <a:path w="111125" h="184785">
                <a:moveTo>
                  <a:pt x="64583" y="130131"/>
                </a:moveTo>
                <a:lnTo>
                  <a:pt x="54873" y="146460"/>
                </a:lnTo>
                <a:lnTo>
                  <a:pt x="63007" y="160660"/>
                </a:lnTo>
                <a:lnTo>
                  <a:pt x="64333" y="160660"/>
                </a:lnTo>
                <a:lnTo>
                  <a:pt x="64583" y="130131"/>
                </a:lnTo>
                <a:close/>
              </a:path>
              <a:path w="111125" h="184785">
                <a:moveTo>
                  <a:pt x="46577" y="0"/>
                </a:moveTo>
                <a:lnTo>
                  <a:pt x="45520" y="130131"/>
                </a:lnTo>
                <a:lnTo>
                  <a:pt x="54873" y="146460"/>
                </a:lnTo>
                <a:lnTo>
                  <a:pt x="64583" y="130112"/>
                </a:lnTo>
                <a:lnTo>
                  <a:pt x="65650" y="146"/>
                </a:lnTo>
                <a:lnTo>
                  <a:pt x="46577" y="0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287465" y="3902636"/>
            <a:ext cx="2125980" cy="338455"/>
          </a:xfrm>
          <a:prstGeom prst="rect">
            <a:avLst/>
          </a:prstGeom>
          <a:solidFill>
            <a:srgbClr val="98CCFF"/>
          </a:solidFill>
          <a:ln w="9524">
            <a:solidFill>
              <a:srgbClr val="00AFF0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229"/>
              </a:spcBef>
            </a:pPr>
            <a:r>
              <a:rPr dirty="0" sz="1600" spc="-10">
                <a:latin typeface="Calibri"/>
                <a:cs typeface="Calibri"/>
              </a:rPr>
              <a:t>Regulated </a:t>
            </a:r>
            <a:r>
              <a:rPr dirty="0" sz="1600" spc="-5">
                <a:latin typeface="Calibri"/>
                <a:cs typeface="Calibri"/>
              </a:rPr>
              <a:t>Cdk5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activity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282606" y="2536819"/>
            <a:ext cx="630555" cy="234950"/>
          </a:xfrm>
          <a:custGeom>
            <a:avLst/>
            <a:gdLst/>
            <a:ahLst/>
            <a:cxnLst/>
            <a:rect l="l" t="t" r="r" b="b"/>
            <a:pathLst>
              <a:path w="630555" h="234950">
                <a:moveTo>
                  <a:pt x="591073" y="0"/>
                </a:moveTo>
                <a:lnTo>
                  <a:pt x="39149" y="0"/>
                </a:lnTo>
                <a:lnTo>
                  <a:pt x="23900" y="3072"/>
                </a:lnTo>
                <a:lnTo>
                  <a:pt x="11457" y="11455"/>
                </a:lnTo>
                <a:lnTo>
                  <a:pt x="3073" y="23894"/>
                </a:lnTo>
                <a:lnTo>
                  <a:pt x="0" y="39136"/>
                </a:lnTo>
                <a:lnTo>
                  <a:pt x="0" y="195809"/>
                </a:lnTo>
                <a:lnTo>
                  <a:pt x="3073" y="211051"/>
                </a:lnTo>
                <a:lnTo>
                  <a:pt x="11457" y="223490"/>
                </a:lnTo>
                <a:lnTo>
                  <a:pt x="23900" y="231873"/>
                </a:lnTo>
                <a:lnTo>
                  <a:pt x="39149" y="234945"/>
                </a:lnTo>
                <a:lnTo>
                  <a:pt x="591073" y="234945"/>
                </a:lnTo>
                <a:lnTo>
                  <a:pt x="606292" y="231873"/>
                </a:lnTo>
                <a:lnTo>
                  <a:pt x="618738" y="223490"/>
                </a:lnTo>
                <a:lnTo>
                  <a:pt x="627139" y="211051"/>
                </a:lnTo>
                <a:lnTo>
                  <a:pt x="630222" y="195809"/>
                </a:lnTo>
                <a:lnTo>
                  <a:pt x="630222" y="39136"/>
                </a:lnTo>
                <a:lnTo>
                  <a:pt x="627139" y="23894"/>
                </a:lnTo>
                <a:lnTo>
                  <a:pt x="618738" y="11455"/>
                </a:lnTo>
                <a:lnTo>
                  <a:pt x="606292" y="3072"/>
                </a:lnTo>
                <a:lnTo>
                  <a:pt x="591073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82606" y="2536819"/>
            <a:ext cx="630555" cy="234950"/>
          </a:xfrm>
          <a:custGeom>
            <a:avLst/>
            <a:gdLst/>
            <a:ahLst/>
            <a:cxnLst/>
            <a:rect l="l" t="t" r="r" b="b"/>
            <a:pathLst>
              <a:path w="630555" h="234950">
                <a:moveTo>
                  <a:pt x="0" y="39136"/>
                </a:moveTo>
                <a:lnTo>
                  <a:pt x="3073" y="23894"/>
                </a:lnTo>
                <a:lnTo>
                  <a:pt x="11457" y="11455"/>
                </a:lnTo>
                <a:lnTo>
                  <a:pt x="23900" y="3072"/>
                </a:lnTo>
                <a:lnTo>
                  <a:pt x="39149" y="0"/>
                </a:lnTo>
                <a:lnTo>
                  <a:pt x="591073" y="0"/>
                </a:lnTo>
                <a:lnTo>
                  <a:pt x="606292" y="3072"/>
                </a:lnTo>
                <a:lnTo>
                  <a:pt x="618738" y="11455"/>
                </a:lnTo>
                <a:lnTo>
                  <a:pt x="627139" y="23894"/>
                </a:lnTo>
                <a:lnTo>
                  <a:pt x="630222" y="39136"/>
                </a:lnTo>
                <a:lnTo>
                  <a:pt x="630222" y="195809"/>
                </a:lnTo>
                <a:lnTo>
                  <a:pt x="627139" y="211051"/>
                </a:lnTo>
                <a:lnTo>
                  <a:pt x="618738" y="223490"/>
                </a:lnTo>
                <a:lnTo>
                  <a:pt x="606292" y="231873"/>
                </a:lnTo>
                <a:lnTo>
                  <a:pt x="591073" y="234945"/>
                </a:lnTo>
                <a:lnTo>
                  <a:pt x="39149" y="234945"/>
                </a:lnTo>
                <a:lnTo>
                  <a:pt x="23900" y="231873"/>
                </a:lnTo>
                <a:lnTo>
                  <a:pt x="11457" y="223490"/>
                </a:lnTo>
                <a:lnTo>
                  <a:pt x="3073" y="211051"/>
                </a:lnTo>
                <a:lnTo>
                  <a:pt x="0" y="195809"/>
                </a:lnTo>
                <a:lnTo>
                  <a:pt x="0" y="39136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/>
          <p:nvPr/>
        </p:nvSpPr>
        <p:spPr>
          <a:xfrm>
            <a:off x="438427" y="2527785"/>
            <a:ext cx="31940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>
                <a:latin typeface="Arial"/>
                <a:cs typeface="Arial"/>
              </a:rPr>
              <a:t>MT</a:t>
            </a:r>
            <a:endParaRPr sz="1600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930259" y="2598688"/>
            <a:ext cx="633730" cy="209550"/>
          </a:xfrm>
          <a:custGeom>
            <a:avLst/>
            <a:gdLst/>
            <a:ahLst/>
            <a:cxnLst/>
            <a:rect l="l" t="t" r="r" b="b"/>
            <a:pathLst>
              <a:path w="633730" h="209550">
                <a:moveTo>
                  <a:pt x="598430" y="0"/>
                </a:moveTo>
                <a:lnTo>
                  <a:pt x="34931" y="0"/>
                </a:lnTo>
                <a:lnTo>
                  <a:pt x="21337" y="2757"/>
                </a:lnTo>
                <a:lnTo>
                  <a:pt x="10233" y="10275"/>
                </a:lnTo>
                <a:lnTo>
                  <a:pt x="2745" y="21425"/>
                </a:lnTo>
                <a:lnTo>
                  <a:pt x="0" y="35076"/>
                </a:lnTo>
                <a:lnTo>
                  <a:pt x="0" y="174595"/>
                </a:lnTo>
                <a:lnTo>
                  <a:pt x="2745" y="188216"/>
                </a:lnTo>
                <a:lnTo>
                  <a:pt x="10233" y="199316"/>
                </a:lnTo>
                <a:lnTo>
                  <a:pt x="21337" y="206788"/>
                </a:lnTo>
                <a:lnTo>
                  <a:pt x="34931" y="209525"/>
                </a:lnTo>
                <a:lnTo>
                  <a:pt x="598430" y="209525"/>
                </a:lnTo>
                <a:lnTo>
                  <a:pt x="612048" y="206788"/>
                </a:lnTo>
                <a:lnTo>
                  <a:pt x="623202" y="199316"/>
                </a:lnTo>
                <a:lnTo>
                  <a:pt x="630739" y="188216"/>
                </a:lnTo>
                <a:lnTo>
                  <a:pt x="633507" y="174595"/>
                </a:lnTo>
                <a:lnTo>
                  <a:pt x="633507" y="35076"/>
                </a:lnTo>
                <a:lnTo>
                  <a:pt x="630739" y="21425"/>
                </a:lnTo>
                <a:lnTo>
                  <a:pt x="623202" y="10275"/>
                </a:lnTo>
                <a:lnTo>
                  <a:pt x="612048" y="2757"/>
                </a:lnTo>
                <a:lnTo>
                  <a:pt x="598430" y="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253227" y="4236963"/>
            <a:ext cx="111125" cy="321310"/>
          </a:xfrm>
          <a:custGeom>
            <a:avLst/>
            <a:gdLst/>
            <a:ahLst/>
            <a:cxnLst/>
            <a:rect l="l" t="t" r="r" b="b"/>
            <a:pathLst>
              <a:path w="111125" h="321310">
                <a:moveTo>
                  <a:pt x="10716" y="214664"/>
                </a:moveTo>
                <a:lnTo>
                  <a:pt x="6144" y="217170"/>
                </a:lnTo>
                <a:lnTo>
                  <a:pt x="1572" y="219876"/>
                </a:lnTo>
                <a:lnTo>
                  <a:pt x="0" y="225673"/>
                </a:lnTo>
                <a:lnTo>
                  <a:pt x="54864" y="320826"/>
                </a:lnTo>
                <a:lnTo>
                  <a:pt x="66027" y="301880"/>
                </a:lnTo>
                <a:lnTo>
                  <a:pt x="45506" y="301880"/>
                </a:lnTo>
                <a:lnTo>
                  <a:pt x="45644" y="266644"/>
                </a:lnTo>
                <a:lnTo>
                  <a:pt x="19217" y="220736"/>
                </a:lnTo>
                <a:lnTo>
                  <a:pt x="16503" y="216164"/>
                </a:lnTo>
                <a:lnTo>
                  <a:pt x="10716" y="214664"/>
                </a:lnTo>
                <a:close/>
              </a:path>
              <a:path w="111125" h="321310">
                <a:moveTo>
                  <a:pt x="45680" y="266706"/>
                </a:moveTo>
                <a:lnTo>
                  <a:pt x="45506" y="301880"/>
                </a:lnTo>
                <a:lnTo>
                  <a:pt x="64509" y="301880"/>
                </a:lnTo>
                <a:lnTo>
                  <a:pt x="64531" y="297180"/>
                </a:lnTo>
                <a:lnTo>
                  <a:pt x="46720" y="297033"/>
                </a:lnTo>
                <a:lnTo>
                  <a:pt x="55036" y="282958"/>
                </a:lnTo>
                <a:lnTo>
                  <a:pt x="45680" y="266706"/>
                </a:lnTo>
                <a:close/>
              </a:path>
              <a:path w="111125" h="321310">
                <a:moveTo>
                  <a:pt x="100084" y="215012"/>
                </a:moveTo>
                <a:lnTo>
                  <a:pt x="94227" y="216529"/>
                </a:lnTo>
                <a:lnTo>
                  <a:pt x="91584" y="221101"/>
                </a:lnTo>
                <a:lnTo>
                  <a:pt x="64675" y="266644"/>
                </a:lnTo>
                <a:lnTo>
                  <a:pt x="64509" y="301880"/>
                </a:lnTo>
                <a:lnTo>
                  <a:pt x="66027" y="301880"/>
                </a:lnTo>
                <a:lnTo>
                  <a:pt x="110657" y="226167"/>
                </a:lnTo>
                <a:lnTo>
                  <a:pt x="109086" y="220370"/>
                </a:lnTo>
                <a:lnTo>
                  <a:pt x="104656" y="217663"/>
                </a:lnTo>
                <a:lnTo>
                  <a:pt x="100084" y="215012"/>
                </a:lnTo>
                <a:close/>
              </a:path>
              <a:path w="111125" h="321310">
                <a:moveTo>
                  <a:pt x="55036" y="282958"/>
                </a:moveTo>
                <a:lnTo>
                  <a:pt x="46720" y="297033"/>
                </a:lnTo>
                <a:lnTo>
                  <a:pt x="63223" y="297180"/>
                </a:lnTo>
                <a:lnTo>
                  <a:pt x="55036" y="282958"/>
                </a:lnTo>
                <a:close/>
              </a:path>
              <a:path w="111125" h="321310">
                <a:moveTo>
                  <a:pt x="64675" y="266644"/>
                </a:moveTo>
                <a:lnTo>
                  <a:pt x="55036" y="282958"/>
                </a:lnTo>
                <a:lnTo>
                  <a:pt x="63223" y="297180"/>
                </a:lnTo>
                <a:lnTo>
                  <a:pt x="64531" y="297180"/>
                </a:lnTo>
                <a:lnTo>
                  <a:pt x="64675" y="266644"/>
                </a:lnTo>
                <a:close/>
              </a:path>
              <a:path w="111125" h="321310">
                <a:moveTo>
                  <a:pt x="47007" y="0"/>
                </a:moveTo>
                <a:lnTo>
                  <a:pt x="45680" y="266706"/>
                </a:lnTo>
                <a:lnTo>
                  <a:pt x="55036" y="282958"/>
                </a:lnTo>
                <a:lnTo>
                  <a:pt x="64675" y="266644"/>
                </a:lnTo>
                <a:lnTo>
                  <a:pt x="65937" y="128"/>
                </a:lnTo>
                <a:lnTo>
                  <a:pt x="47007" y="0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 txBox="1"/>
          <p:nvPr/>
        </p:nvSpPr>
        <p:spPr>
          <a:xfrm>
            <a:off x="952491" y="2577226"/>
            <a:ext cx="58928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75945" algn="l"/>
              </a:tabLst>
            </a:pPr>
            <a:r>
              <a:rPr dirty="0" sz="1600" spc="-5" u="heavy">
                <a:latin typeface="Arial"/>
                <a:cs typeface="Arial"/>
              </a:rPr>
              <a:t> </a:t>
            </a:r>
            <a:r>
              <a:rPr dirty="0" sz="1600" spc="-10" u="heavy">
                <a:latin typeface="Arial"/>
                <a:cs typeface="Arial"/>
              </a:rPr>
              <a:t> </a:t>
            </a:r>
            <a:r>
              <a:rPr dirty="0" sz="1600" spc="-5" u="heavy">
                <a:latin typeface="Arial"/>
                <a:cs typeface="Arial"/>
              </a:rPr>
              <a:t>p67	</a:t>
            </a:r>
            <a:endParaRPr sz="160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101584" y="4560929"/>
            <a:ext cx="2486025" cy="2246630"/>
          </a:xfrm>
          <a:custGeom>
            <a:avLst/>
            <a:gdLst/>
            <a:ahLst/>
            <a:cxnLst/>
            <a:rect l="l" t="t" r="r" b="b"/>
            <a:pathLst>
              <a:path w="2486025" h="2246629">
                <a:moveTo>
                  <a:pt x="0" y="2246278"/>
                </a:moveTo>
                <a:lnTo>
                  <a:pt x="2486034" y="2246278"/>
                </a:lnTo>
                <a:lnTo>
                  <a:pt x="2486034" y="0"/>
                </a:lnTo>
                <a:lnTo>
                  <a:pt x="0" y="0"/>
                </a:lnTo>
                <a:lnTo>
                  <a:pt x="0" y="2246278"/>
                </a:lnTo>
                <a:close/>
              </a:path>
            </a:pathLst>
          </a:custGeom>
          <a:ln w="1905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180252" y="4606659"/>
            <a:ext cx="2013585" cy="2155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32740" marR="5080" indent="-320040">
              <a:lnSpc>
                <a:spcPct val="100000"/>
              </a:lnSpc>
              <a:buFont typeface="Wingdings"/>
              <a:buChar char=""/>
              <a:tabLst>
                <a:tab pos="333375" algn="l"/>
              </a:tabLst>
            </a:pPr>
            <a:r>
              <a:rPr dirty="0" sz="1400" spc="-5">
                <a:latin typeface="Calibri"/>
                <a:cs typeface="Calibri"/>
              </a:rPr>
              <a:t>Neuronal </a:t>
            </a:r>
            <a:r>
              <a:rPr dirty="0" sz="1400" spc="-10">
                <a:latin typeface="Calibri"/>
                <a:cs typeface="Calibri"/>
              </a:rPr>
              <a:t>development  </a:t>
            </a:r>
            <a:r>
              <a:rPr dirty="0" sz="1400" spc="-5">
                <a:latin typeface="Calibri"/>
                <a:cs typeface="Calibri"/>
              </a:rPr>
              <a:t>and</a:t>
            </a:r>
            <a:r>
              <a:rPr dirty="0" sz="1400" spc="-8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migration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Phosphorylation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of</a:t>
            </a:r>
            <a:endParaRPr sz="1400">
              <a:latin typeface="Calibri"/>
              <a:cs typeface="Calibri"/>
            </a:endParaRPr>
          </a:p>
          <a:p>
            <a:pPr marL="316230">
              <a:lnSpc>
                <a:spcPct val="100000"/>
              </a:lnSpc>
            </a:pPr>
            <a:r>
              <a:rPr dirty="0" sz="1400" spc="-10">
                <a:latin typeface="Calibri"/>
                <a:cs typeface="Calibri"/>
              </a:rPr>
              <a:t>cytoskeletal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proteins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Kinase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cross-talk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Cognition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memory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Synaptic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Plasticity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Neuronal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survival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>
                <a:latin typeface="Calibri"/>
                <a:cs typeface="Calibri"/>
              </a:rPr>
              <a:t>Cell</a:t>
            </a:r>
            <a:r>
              <a:rPr dirty="0" sz="1400" spc="2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Adhesion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Exocytosis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55049" y="1451110"/>
            <a:ext cx="19050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4786611" y="1435322"/>
            <a:ext cx="19050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863565" y="1435322"/>
            <a:ext cx="19050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929" y="1514351"/>
            <a:ext cx="8292465" cy="1303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97155">
              <a:lnSpc>
                <a:spcPct val="100000"/>
              </a:lnSpc>
            </a:pP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In p25Tg mice neuroinflammation occurs before  </a:t>
            </a: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Aβ and </a:t>
            </a:r>
            <a:r>
              <a:rPr dirty="0" sz="2800" spc="-55" b="1">
                <a:solidFill>
                  <a:srgbClr val="FF0000"/>
                </a:solidFill>
                <a:latin typeface="Arial"/>
                <a:cs typeface="Arial"/>
              </a:rPr>
              <a:t>pTau </a:t>
            </a:r>
            <a:r>
              <a:rPr dirty="0" sz="2800" b="1">
                <a:solidFill>
                  <a:srgbClr val="FF0000"/>
                </a:solidFill>
                <a:latin typeface="Arial"/>
                <a:cs typeface="Arial"/>
              </a:rPr>
              <a:t>expression </a:t>
            </a: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; (Sundaram JR </a:t>
            </a:r>
            <a:r>
              <a:rPr dirty="0" sz="2800" b="1">
                <a:solidFill>
                  <a:srgbClr val="FF0000"/>
                </a:solidFill>
                <a:latin typeface="Arial"/>
                <a:cs typeface="Arial"/>
              </a:rPr>
              <a:t>et al.; </a:t>
            </a: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J.  </a:t>
            </a: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Neurosci 32, </a:t>
            </a:r>
            <a:r>
              <a:rPr dirty="0" sz="2800" b="1">
                <a:solidFill>
                  <a:srgbClr val="FF0000"/>
                </a:solidFill>
                <a:latin typeface="Arial"/>
                <a:cs typeface="Arial"/>
              </a:rPr>
              <a:t>1020-34,</a:t>
            </a:r>
            <a:r>
              <a:rPr dirty="0" sz="28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FF0000"/>
                </a:solidFill>
                <a:latin typeface="Arial"/>
                <a:cs typeface="Arial"/>
              </a:rPr>
              <a:t>2012).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2105" y="3587612"/>
            <a:ext cx="8731250" cy="876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800" spc="-5" b="1">
                <a:solidFill>
                  <a:srgbClr val="0000FF"/>
                </a:solidFill>
                <a:latin typeface="Arial"/>
                <a:cs typeface="Arial"/>
              </a:rPr>
              <a:t>On the basis of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these </a:t>
            </a:r>
            <a:r>
              <a:rPr dirty="0" sz="2800" spc="-5" b="1">
                <a:solidFill>
                  <a:srgbClr val="0000FF"/>
                </a:solidFill>
                <a:latin typeface="Arial"/>
                <a:cs typeface="Arial"/>
              </a:rPr>
              <a:t>studies we propose Cdk5/p25  </a:t>
            </a:r>
            <a:r>
              <a:rPr dirty="0" sz="2800" b="1">
                <a:solidFill>
                  <a:srgbClr val="0000FF"/>
                </a:solidFill>
                <a:latin typeface="Arial"/>
                <a:cs typeface="Arial"/>
              </a:rPr>
              <a:t>acts like </a:t>
            </a:r>
            <a:r>
              <a:rPr dirty="0" sz="2800" spc="-5" b="1">
                <a:solidFill>
                  <a:srgbClr val="0000FF"/>
                </a:solidFill>
                <a:latin typeface="Arial"/>
                <a:cs typeface="Arial"/>
              </a:rPr>
              <a:t>a double edged sword in</a:t>
            </a:r>
            <a:r>
              <a:rPr dirty="0" sz="2800" spc="6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800" spc="-15" b="1">
                <a:solidFill>
                  <a:srgbClr val="0000FF"/>
                </a:solidFill>
                <a:latin typeface="Arial"/>
                <a:cs typeface="Arial"/>
              </a:rPr>
              <a:t>neuropathology.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2940" y="1441313"/>
            <a:ext cx="6815185" cy="20908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242439" y="2978799"/>
            <a:ext cx="55816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 spc="-5">
                <a:latin typeface="Arial"/>
                <a:cs typeface="Arial"/>
              </a:rPr>
              <a:t>k5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6311" y="2653261"/>
            <a:ext cx="3778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p</a:t>
            </a:r>
            <a:r>
              <a:rPr dirty="0" sz="1800" spc="-5">
                <a:latin typeface="Calibri"/>
                <a:cs typeface="Calibri"/>
              </a:rPr>
              <a:t>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5787" y="2559039"/>
            <a:ext cx="616585" cy="568960"/>
          </a:xfrm>
          <a:custGeom>
            <a:avLst/>
            <a:gdLst/>
            <a:ahLst/>
            <a:cxnLst/>
            <a:rect l="l" t="t" r="r" b="b"/>
            <a:pathLst>
              <a:path w="616585" h="568960">
                <a:moveTo>
                  <a:pt x="308043" y="0"/>
                </a:moveTo>
                <a:lnTo>
                  <a:pt x="258053" y="3721"/>
                </a:lnTo>
                <a:lnTo>
                  <a:pt x="210640" y="14493"/>
                </a:lnTo>
                <a:lnTo>
                  <a:pt x="166436" y="31731"/>
                </a:lnTo>
                <a:lnTo>
                  <a:pt x="126074" y="54845"/>
                </a:lnTo>
                <a:lnTo>
                  <a:pt x="90187" y="83251"/>
                </a:lnTo>
                <a:lnTo>
                  <a:pt x="59406" y="116361"/>
                </a:lnTo>
                <a:lnTo>
                  <a:pt x="34364" y="153588"/>
                </a:lnTo>
                <a:lnTo>
                  <a:pt x="15694" y="194345"/>
                </a:lnTo>
                <a:lnTo>
                  <a:pt x="4029" y="238046"/>
                </a:lnTo>
                <a:lnTo>
                  <a:pt x="0" y="284104"/>
                </a:lnTo>
                <a:lnTo>
                  <a:pt x="4029" y="330201"/>
                </a:lnTo>
                <a:lnTo>
                  <a:pt x="15694" y="373934"/>
                </a:lnTo>
                <a:lnTo>
                  <a:pt x="34364" y="414716"/>
                </a:lnTo>
                <a:lnTo>
                  <a:pt x="59406" y="451961"/>
                </a:lnTo>
                <a:lnTo>
                  <a:pt x="90187" y="485084"/>
                </a:lnTo>
                <a:lnTo>
                  <a:pt x="126074" y="513499"/>
                </a:lnTo>
                <a:lnTo>
                  <a:pt x="166436" y="536619"/>
                </a:lnTo>
                <a:lnTo>
                  <a:pt x="210640" y="553859"/>
                </a:lnTo>
                <a:lnTo>
                  <a:pt x="258053" y="564633"/>
                </a:lnTo>
                <a:lnTo>
                  <a:pt x="308043" y="568354"/>
                </a:lnTo>
                <a:lnTo>
                  <a:pt x="357981" y="564633"/>
                </a:lnTo>
                <a:lnTo>
                  <a:pt x="405360" y="553859"/>
                </a:lnTo>
                <a:lnTo>
                  <a:pt x="449544" y="536619"/>
                </a:lnTo>
                <a:lnTo>
                  <a:pt x="489898" y="513499"/>
                </a:lnTo>
                <a:lnTo>
                  <a:pt x="525786" y="485084"/>
                </a:lnTo>
                <a:lnTo>
                  <a:pt x="556574" y="451961"/>
                </a:lnTo>
                <a:lnTo>
                  <a:pt x="581625" y="414716"/>
                </a:lnTo>
                <a:lnTo>
                  <a:pt x="600306" y="373934"/>
                </a:lnTo>
                <a:lnTo>
                  <a:pt x="611980" y="330201"/>
                </a:lnTo>
                <a:lnTo>
                  <a:pt x="616013" y="284104"/>
                </a:lnTo>
                <a:lnTo>
                  <a:pt x="611980" y="238046"/>
                </a:lnTo>
                <a:lnTo>
                  <a:pt x="600306" y="194345"/>
                </a:lnTo>
                <a:lnTo>
                  <a:pt x="581625" y="153588"/>
                </a:lnTo>
                <a:lnTo>
                  <a:pt x="556574" y="116361"/>
                </a:lnTo>
                <a:lnTo>
                  <a:pt x="525786" y="83251"/>
                </a:lnTo>
                <a:lnTo>
                  <a:pt x="489898" y="54845"/>
                </a:lnTo>
                <a:lnTo>
                  <a:pt x="449544" y="31731"/>
                </a:lnTo>
                <a:lnTo>
                  <a:pt x="405360" y="14493"/>
                </a:lnTo>
                <a:lnTo>
                  <a:pt x="357981" y="3721"/>
                </a:lnTo>
                <a:lnTo>
                  <a:pt x="30804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925787" y="2559039"/>
            <a:ext cx="616585" cy="568960"/>
          </a:xfrm>
          <a:custGeom>
            <a:avLst/>
            <a:gdLst/>
            <a:ahLst/>
            <a:cxnLst/>
            <a:rect l="l" t="t" r="r" b="b"/>
            <a:pathLst>
              <a:path w="616585" h="568960">
                <a:moveTo>
                  <a:pt x="0" y="284104"/>
                </a:moveTo>
                <a:lnTo>
                  <a:pt x="4029" y="238046"/>
                </a:lnTo>
                <a:lnTo>
                  <a:pt x="15694" y="194345"/>
                </a:lnTo>
                <a:lnTo>
                  <a:pt x="34364" y="153588"/>
                </a:lnTo>
                <a:lnTo>
                  <a:pt x="59406" y="116361"/>
                </a:lnTo>
                <a:lnTo>
                  <a:pt x="90187" y="83251"/>
                </a:lnTo>
                <a:lnTo>
                  <a:pt x="126074" y="54845"/>
                </a:lnTo>
                <a:lnTo>
                  <a:pt x="166436" y="31731"/>
                </a:lnTo>
                <a:lnTo>
                  <a:pt x="210640" y="14493"/>
                </a:lnTo>
                <a:lnTo>
                  <a:pt x="258053" y="3721"/>
                </a:lnTo>
                <a:lnTo>
                  <a:pt x="308043" y="0"/>
                </a:lnTo>
                <a:lnTo>
                  <a:pt x="357981" y="3721"/>
                </a:lnTo>
                <a:lnTo>
                  <a:pt x="405360" y="14493"/>
                </a:lnTo>
                <a:lnTo>
                  <a:pt x="449544" y="31731"/>
                </a:lnTo>
                <a:lnTo>
                  <a:pt x="489898" y="54845"/>
                </a:lnTo>
                <a:lnTo>
                  <a:pt x="525786" y="83251"/>
                </a:lnTo>
                <a:lnTo>
                  <a:pt x="556574" y="116361"/>
                </a:lnTo>
                <a:lnTo>
                  <a:pt x="581625" y="153588"/>
                </a:lnTo>
                <a:lnTo>
                  <a:pt x="600306" y="194345"/>
                </a:lnTo>
                <a:lnTo>
                  <a:pt x="611980" y="238046"/>
                </a:lnTo>
                <a:lnTo>
                  <a:pt x="616013" y="284104"/>
                </a:lnTo>
                <a:lnTo>
                  <a:pt x="611980" y="330201"/>
                </a:lnTo>
                <a:lnTo>
                  <a:pt x="600306" y="373934"/>
                </a:lnTo>
                <a:lnTo>
                  <a:pt x="581625" y="414716"/>
                </a:lnTo>
                <a:lnTo>
                  <a:pt x="556574" y="451961"/>
                </a:lnTo>
                <a:lnTo>
                  <a:pt x="525786" y="485084"/>
                </a:lnTo>
                <a:lnTo>
                  <a:pt x="489898" y="513499"/>
                </a:lnTo>
                <a:lnTo>
                  <a:pt x="449544" y="536619"/>
                </a:lnTo>
                <a:lnTo>
                  <a:pt x="405360" y="553859"/>
                </a:lnTo>
                <a:lnTo>
                  <a:pt x="357981" y="564633"/>
                </a:lnTo>
                <a:lnTo>
                  <a:pt x="308043" y="568354"/>
                </a:lnTo>
                <a:lnTo>
                  <a:pt x="258053" y="564633"/>
                </a:lnTo>
                <a:lnTo>
                  <a:pt x="210640" y="553859"/>
                </a:lnTo>
                <a:lnTo>
                  <a:pt x="166436" y="536619"/>
                </a:lnTo>
                <a:lnTo>
                  <a:pt x="126074" y="513499"/>
                </a:lnTo>
                <a:lnTo>
                  <a:pt x="90187" y="485084"/>
                </a:lnTo>
                <a:lnTo>
                  <a:pt x="59406" y="451961"/>
                </a:lnTo>
                <a:lnTo>
                  <a:pt x="34364" y="414716"/>
                </a:lnTo>
                <a:lnTo>
                  <a:pt x="15694" y="373934"/>
                </a:lnTo>
                <a:lnTo>
                  <a:pt x="4029" y="330201"/>
                </a:lnTo>
                <a:lnTo>
                  <a:pt x="0" y="284104"/>
                </a:ln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946232" y="2705851"/>
            <a:ext cx="57658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Ca</a:t>
            </a:r>
            <a:r>
              <a:rPr dirty="0" sz="1400" spc="5" b="1">
                <a:latin typeface="Calibri"/>
                <a:cs typeface="Calibri"/>
              </a:rPr>
              <a:t>l</a:t>
            </a:r>
            <a:r>
              <a:rPr dirty="0" sz="1400" b="1">
                <a:latin typeface="Calibri"/>
                <a:cs typeface="Calibri"/>
              </a:rPr>
              <a:t>pain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94207" y="2230097"/>
            <a:ext cx="353695" cy="396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8419">
              <a:lnSpc>
                <a:spcPct val="100000"/>
              </a:lnSpc>
            </a:pPr>
            <a:r>
              <a:rPr dirty="0" baseline="-15151" sz="1650" spc="7" b="1">
                <a:latin typeface="Calibri"/>
                <a:cs typeface="Calibri"/>
              </a:rPr>
              <a:t>Ca</a:t>
            </a:r>
            <a:r>
              <a:rPr dirty="0" sz="700" spc="5" b="1">
                <a:latin typeface="Calibri"/>
                <a:cs typeface="Calibri"/>
              </a:rPr>
              <a:t>2+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100" spc="-5" b="1">
                <a:latin typeface="Calibri"/>
                <a:cs typeface="Calibri"/>
              </a:rPr>
              <a:t>influx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6324" y="3189312"/>
            <a:ext cx="701040" cy="300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6220" marR="5080" indent="-224154">
              <a:lnSpc>
                <a:spcPct val="75200"/>
              </a:lnSpc>
            </a:pPr>
            <a:r>
              <a:rPr dirty="0" sz="1050" spc="-10" b="1">
                <a:latin typeface="Calibri"/>
                <a:cs typeface="Calibri"/>
              </a:rPr>
              <a:t>I</a:t>
            </a:r>
            <a:r>
              <a:rPr dirty="0" sz="1050" b="1">
                <a:latin typeface="Calibri"/>
                <a:cs typeface="Calibri"/>
              </a:rPr>
              <a:t>ntr</a:t>
            </a:r>
            <a:r>
              <a:rPr dirty="0" sz="1050" spc="-10" b="1">
                <a:latin typeface="Calibri"/>
                <a:cs typeface="Calibri"/>
              </a:rPr>
              <a:t>a</a:t>
            </a:r>
            <a:r>
              <a:rPr dirty="0" sz="1050" spc="-5" b="1">
                <a:latin typeface="Calibri"/>
                <a:cs typeface="Calibri"/>
              </a:rPr>
              <a:t>ce</a:t>
            </a:r>
            <a:r>
              <a:rPr dirty="0" sz="1050" b="1">
                <a:latin typeface="Calibri"/>
                <a:cs typeface="Calibri"/>
              </a:rPr>
              <a:t>llul</a:t>
            </a:r>
            <a:r>
              <a:rPr dirty="0" sz="1050" spc="-5" b="1">
                <a:latin typeface="Calibri"/>
                <a:cs typeface="Calibri"/>
              </a:rPr>
              <a:t>a</a:t>
            </a:r>
            <a:r>
              <a:rPr dirty="0" sz="1050" b="1">
                <a:latin typeface="Calibri"/>
                <a:cs typeface="Calibri"/>
              </a:rPr>
              <a:t>r </a:t>
            </a:r>
            <a:r>
              <a:rPr dirty="0" sz="1050" b="1">
                <a:latin typeface="Times New Roman"/>
                <a:cs typeface="Times New Roman"/>
              </a:rPr>
              <a:t> </a:t>
            </a:r>
            <a:r>
              <a:rPr dirty="0" baseline="-15873" sz="1575" spc="-7" b="1">
                <a:latin typeface="Calibri"/>
                <a:cs typeface="Calibri"/>
              </a:rPr>
              <a:t>Ca</a:t>
            </a:r>
            <a:r>
              <a:rPr dirty="0" sz="700" spc="-5" b="1">
                <a:latin typeface="Calibri"/>
                <a:cs typeface="Calibri"/>
              </a:rPr>
              <a:t>2+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1960" y="788962"/>
            <a:ext cx="8347075" cy="64643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dirty="0" sz="1800" spc="-5" b="1">
                <a:latin typeface="Calibri"/>
                <a:cs typeface="Calibri"/>
              </a:rPr>
              <a:t>Neuronal </a:t>
            </a:r>
            <a:r>
              <a:rPr dirty="0" sz="1800" spc="-5" b="1">
                <a:latin typeface="Calibri"/>
                <a:cs typeface="Calibri"/>
              </a:rPr>
              <a:t>insults </a:t>
            </a:r>
            <a:r>
              <a:rPr dirty="0" sz="1800">
                <a:latin typeface="Calibri"/>
                <a:cs typeface="Calibri"/>
              </a:rPr>
              <a:t>(e.g. </a:t>
            </a:r>
            <a:r>
              <a:rPr dirty="0" sz="1800">
                <a:latin typeface="Calibri"/>
                <a:cs typeface="Calibri"/>
              </a:rPr>
              <a:t>A</a:t>
            </a:r>
            <a:r>
              <a:rPr dirty="0" sz="1800">
                <a:latin typeface="Calibri"/>
                <a:cs typeface="Calibri"/>
              </a:rPr>
              <a:t>β</a:t>
            </a:r>
            <a:r>
              <a:rPr dirty="0" sz="1800">
                <a:latin typeface="Calibri"/>
                <a:cs typeface="Calibri"/>
              </a:rPr>
              <a:t>, </a:t>
            </a:r>
            <a:r>
              <a:rPr dirty="0" sz="1800" spc="-10">
                <a:latin typeface="Calibri"/>
                <a:cs typeface="Calibri"/>
              </a:rPr>
              <a:t>Glutamate </a:t>
            </a:r>
            <a:r>
              <a:rPr dirty="0" sz="1800" spc="-25">
                <a:latin typeface="Calibri"/>
                <a:cs typeface="Calibri"/>
              </a:rPr>
              <a:t>toxicity, </a:t>
            </a:r>
            <a:r>
              <a:rPr dirty="0" sz="1800" spc="-10">
                <a:latin typeface="Calibri"/>
                <a:cs typeface="Calibri"/>
              </a:rPr>
              <a:t>oxidative </a:t>
            </a:r>
            <a:r>
              <a:rPr dirty="0" sz="1800" spc="-10">
                <a:latin typeface="Calibri"/>
                <a:cs typeface="Calibri"/>
              </a:rPr>
              <a:t>stress,  </a:t>
            </a:r>
            <a:r>
              <a:rPr dirty="0" sz="1800" spc="-10">
                <a:latin typeface="Calibri"/>
                <a:cs typeface="Calibri"/>
              </a:rPr>
              <a:t>Mutations</a:t>
            </a:r>
            <a:r>
              <a:rPr dirty="0" sz="1800" spc="1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(e.g.SOD1),</a:t>
            </a:r>
            <a:endParaRPr sz="1800">
              <a:latin typeface="Calibri"/>
              <a:cs typeface="Calibri"/>
            </a:endParaRPr>
          </a:p>
          <a:p>
            <a:pPr algn="ctr" marL="127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neuroinflammation)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563722" y="3553083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39" h="516254">
                <a:moveTo>
                  <a:pt x="295442" y="0"/>
                </a:moveTo>
                <a:lnTo>
                  <a:pt x="242334" y="19363"/>
                </a:lnTo>
                <a:lnTo>
                  <a:pt x="192328" y="43600"/>
                </a:lnTo>
                <a:lnTo>
                  <a:pt x="146247" y="72258"/>
                </a:lnTo>
                <a:lnTo>
                  <a:pt x="104918" y="104881"/>
                </a:lnTo>
                <a:lnTo>
                  <a:pt x="66440" y="144108"/>
                </a:lnTo>
                <a:lnTo>
                  <a:pt x="36725" y="184907"/>
                </a:lnTo>
                <a:lnTo>
                  <a:pt x="15757" y="226513"/>
                </a:lnTo>
                <a:lnTo>
                  <a:pt x="3521" y="268162"/>
                </a:lnTo>
                <a:lnTo>
                  <a:pt x="0" y="309090"/>
                </a:lnTo>
                <a:lnTo>
                  <a:pt x="5178" y="348530"/>
                </a:lnTo>
                <a:lnTo>
                  <a:pt x="19039" y="385719"/>
                </a:lnTo>
                <a:lnTo>
                  <a:pt x="41568" y="419891"/>
                </a:lnTo>
                <a:lnTo>
                  <a:pt x="72747" y="450282"/>
                </a:lnTo>
                <a:lnTo>
                  <a:pt x="112562" y="476128"/>
                </a:lnTo>
                <a:lnTo>
                  <a:pt x="151044" y="493157"/>
                </a:lnTo>
                <a:lnTo>
                  <a:pt x="192566" y="505382"/>
                </a:lnTo>
                <a:lnTo>
                  <a:pt x="236502" y="512908"/>
                </a:lnTo>
                <a:lnTo>
                  <a:pt x="282227" y="515841"/>
                </a:lnTo>
                <a:lnTo>
                  <a:pt x="329115" y="514287"/>
                </a:lnTo>
                <a:lnTo>
                  <a:pt x="376543" y="508353"/>
                </a:lnTo>
                <a:lnTo>
                  <a:pt x="423883" y="498145"/>
                </a:lnTo>
                <a:lnTo>
                  <a:pt x="470513" y="483768"/>
                </a:lnTo>
                <a:lnTo>
                  <a:pt x="515805" y="465329"/>
                </a:lnTo>
                <a:lnTo>
                  <a:pt x="559135" y="442934"/>
                </a:lnTo>
                <a:lnTo>
                  <a:pt x="599878" y="416688"/>
                </a:lnTo>
                <a:lnTo>
                  <a:pt x="637409" y="386699"/>
                </a:lnTo>
                <a:lnTo>
                  <a:pt x="29544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563722" y="3553083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39" h="516254">
                <a:moveTo>
                  <a:pt x="637409" y="386699"/>
                </a:moveTo>
                <a:lnTo>
                  <a:pt x="599878" y="416688"/>
                </a:lnTo>
                <a:lnTo>
                  <a:pt x="559135" y="442934"/>
                </a:lnTo>
                <a:lnTo>
                  <a:pt x="515805" y="465329"/>
                </a:lnTo>
                <a:lnTo>
                  <a:pt x="470513" y="483768"/>
                </a:lnTo>
                <a:lnTo>
                  <a:pt x="423883" y="498145"/>
                </a:lnTo>
                <a:lnTo>
                  <a:pt x="376543" y="508353"/>
                </a:lnTo>
                <a:lnTo>
                  <a:pt x="329115" y="514287"/>
                </a:lnTo>
                <a:lnTo>
                  <a:pt x="282227" y="515841"/>
                </a:lnTo>
                <a:lnTo>
                  <a:pt x="236502" y="512908"/>
                </a:lnTo>
                <a:lnTo>
                  <a:pt x="192566" y="505382"/>
                </a:lnTo>
                <a:lnTo>
                  <a:pt x="151044" y="493157"/>
                </a:lnTo>
                <a:lnTo>
                  <a:pt x="112562" y="476128"/>
                </a:lnTo>
                <a:lnTo>
                  <a:pt x="72747" y="450282"/>
                </a:lnTo>
                <a:lnTo>
                  <a:pt x="41568" y="419891"/>
                </a:lnTo>
                <a:lnTo>
                  <a:pt x="19039" y="385719"/>
                </a:lnTo>
                <a:lnTo>
                  <a:pt x="5178" y="348530"/>
                </a:lnTo>
                <a:lnTo>
                  <a:pt x="0" y="309090"/>
                </a:lnTo>
                <a:lnTo>
                  <a:pt x="3521" y="268162"/>
                </a:lnTo>
                <a:lnTo>
                  <a:pt x="15757" y="226513"/>
                </a:lnTo>
                <a:lnTo>
                  <a:pt x="36725" y="184907"/>
                </a:lnTo>
                <a:lnTo>
                  <a:pt x="66440" y="144108"/>
                </a:lnTo>
                <a:lnTo>
                  <a:pt x="104918" y="104881"/>
                </a:lnTo>
                <a:lnTo>
                  <a:pt x="146247" y="72258"/>
                </a:lnTo>
                <a:lnTo>
                  <a:pt x="192328" y="43600"/>
                </a:lnTo>
                <a:lnTo>
                  <a:pt x="242334" y="19363"/>
                </a:lnTo>
                <a:lnTo>
                  <a:pt x="295442" y="0"/>
                </a:lnTo>
                <a:lnTo>
                  <a:pt x="637409" y="386699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650213" y="3676181"/>
            <a:ext cx="37719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p25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227429" y="3046378"/>
            <a:ext cx="111125" cy="551180"/>
          </a:xfrm>
          <a:custGeom>
            <a:avLst/>
            <a:gdLst/>
            <a:ahLst/>
            <a:cxnLst/>
            <a:rect l="l" t="t" r="r" b="b"/>
            <a:pathLst>
              <a:path w="111125" h="551179">
                <a:moveTo>
                  <a:pt x="10570" y="445203"/>
                </a:moveTo>
                <a:lnTo>
                  <a:pt x="6126" y="447909"/>
                </a:lnTo>
                <a:lnTo>
                  <a:pt x="1554" y="450561"/>
                </a:lnTo>
                <a:lnTo>
                  <a:pt x="0" y="456413"/>
                </a:lnTo>
                <a:lnTo>
                  <a:pt x="55924" y="550926"/>
                </a:lnTo>
                <a:lnTo>
                  <a:pt x="66781" y="532071"/>
                </a:lnTo>
                <a:lnTo>
                  <a:pt x="46213" y="532071"/>
                </a:lnTo>
                <a:lnTo>
                  <a:pt x="46014" y="496726"/>
                </a:lnTo>
                <a:lnTo>
                  <a:pt x="18690" y="450561"/>
                </a:lnTo>
                <a:lnTo>
                  <a:pt x="16422" y="446775"/>
                </a:lnTo>
                <a:lnTo>
                  <a:pt x="10570" y="445203"/>
                </a:lnTo>
                <a:close/>
              </a:path>
              <a:path w="111125" h="551179">
                <a:moveTo>
                  <a:pt x="46014" y="496726"/>
                </a:moveTo>
                <a:lnTo>
                  <a:pt x="46213" y="532071"/>
                </a:lnTo>
                <a:lnTo>
                  <a:pt x="65288" y="531997"/>
                </a:lnTo>
                <a:lnTo>
                  <a:pt x="65260" y="527279"/>
                </a:lnTo>
                <a:lnTo>
                  <a:pt x="47493" y="527279"/>
                </a:lnTo>
                <a:lnTo>
                  <a:pt x="55686" y="513070"/>
                </a:lnTo>
                <a:lnTo>
                  <a:pt x="46014" y="496726"/>
                </a:lnTo>
                <a:close/>
              </a:path>
              <a:path w="111125" h="551179">
                <a:moveTo>
                  <a:pt x="99925" y="444709"/>
                </a:moveTo>
                <a:lnTo>
                  <a:pt x="94146" y="446263"/>
                </a:lnTo>
                <a:lnTo>
                  <a:pt x="91568" y="450835"/>
                </a:lnTo>
                <a:lnTo>
                  <a:pt x="65109" y="496726"/>
                </a:lnTo>
                <a:lnTo>
                  <a:pt x="65288" y="531997"/>
                </a:lnTo>
                <a:lnTo>
                  <a:pt x="46213" y="532071"/>
                </a:lnTo>
                <a:lnTo>
                  <a:pt x="66781" y="532071"/>
                </a:lnTo>
                <a:lnTo>
                  <a:pt x="108082" y="460345"/>
                </a:lnTo>
                <a:lnTo>
                  <a:pt x="110642" y="455773"/>
                </a:lnTo>
                <a:lnTo>
                  <a:pt x="109069" y="449921"/>
                </a:lnTo>
                <a:lnTo>
                  <a:pt x="104497" y="447269"/>
                </a:lnTo>
                <a:lnTo>
                  <a:pt x="99925" y="444709"/>
                </a:lnTo>
                <a:close/>
              </a:path>
              <a:path w="111125" h="551179">
                <a:moveTo>
                  <a:pt x="55686" y="513070"/>
                </a:moveTo>
                <a:lnTo>
                  <a:pt x="47493" y="527279"/>
                </a:lnTo>
                <a:lnTo>
                  <a:pt x="64008" y="527133"/>
                </a:lnTo>
                <a:lnTo>
                  <a:pt x="55686" y="513070"/>
                </a:lnTo>
                <a:close/>
              </a:path>
              <a:path w="111125" h="551179">
                <a:moveTo>
                  <a:pt x="65084" y="496769"/>
                </a:moveTo>
                <a:lnTo>
                  <a:pt x="55686" y="513070"/>
                </a:lnTo>
                <a:lnTo>
                  <a:pt x="64008" y="527133"/>
                </a:lnTo>
                <a:lnTo>
                  <a:pt x="47493" y="527279"/>
                </a:lnTo>
                <a:lnTo>
                  <a:pt x="65260" y="527279"/>
                </a:lnTo>
                <a:lnTo>
                  <a:pt x="65084" y="496769"/>
                </a:lnTo>
                <a:close/>
              </a:path>
              <a:path w="111125" h="551179">
                <a:moveTo>
                  <a:pt x="62215" y="0"/>
                </a:moveTo>
                <a:lnTo>
                  <a:pt x="43214" y="73"/>
                </a:lnTo>
                <a:lnTo>
                  <a:pt x="46014" y="496726"/>
                </a:lnTo>
                <a:lnTo>
                  <a:pt x="55686" y="513070"/>
                </a:lnTo>
                <a:lnTo>
                  <a:pt x="65084" y="496769"/>
                </a:lnTo>
                <a:lnTo>
                  <a:pt x="622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94516" y="3734318"/>
            <a:ext cx="1243965" cy="774065"/>
          </a:xfrm>
          <a:custGeom>
            <a:avLst/>
            <a:gdLst/>
            <a:ahLst/>
            <a:cxnLst/>
            <a:rect l="l" t="t" r="r" b="b"/>
            <a:pathLst>
              <a:path w="1243965" h="774064">
                <a:moveTo>
                  <a:pt x="900248" y="635873"/>
                </a:moveTo>
                <a:lnTo>
                  <a:pt x="757159" y="635873"/>
                </a:lnTo>
                <a:lnTo>
                  <a:pt x="960248" y="774039"/>
                </a:lnTo>
                <a:lnTo>
                  <a:pt x="900248" y="635873"/>
                </a:lnTo>
                <a:close/>
              </a:path>
              <a:path w="1243965" h="774064">
                <a:moveTo>
                  <a:pt x="754098" y="648309"/>
                </a:moveTo>
                <a:lnTo>
                  <a:pt x="602991" y="648309"/>
                </a:lnTo>
                <a:lnTo>
                  <a:pt x="726015" y="762390"/>
                </a:lnTo>
                <a:lnTo>
                  <a:pt x="754098" y="648309"/>
                </a:lnTo>
                <a:close/>
              </a:path>
              <a:path w="1243965" h="774064">
                <a:moveTo>
                  <a:pt x="595925" y="658093"/>
                </a:moveTo>
                <a:lnTo>
                  <a:pt x="459120" y="658093"/>
                </a:lnTo>
                <a:lnTo>
                  <a:pt x="527773" y="752459"/>
                </a:lnTo>
                <a:lnTo>
                  <a:pt x="595925" y="658093"/>
                </a:lnTo>
                <a:close/>
              </a:path>
              <a:path w="1243965" h="774064">
                <a:moveTo>
                  <a:pt x="756160" y="639933"/>
                </a:moveTo>
                <a:lnTo>
                  <a:pt x="323971" y="639933"/>
                </a:lnTo>
                <a:lnTo>
                  <a:pt x="360895" y="727313"/>
                </a:lnTo>
                <a:lnTo>
                  <a:pt x="459120" y="658093"/>
                </a:lnTo>
                <a:lnTo>
                  <a:pt x="595925" y="658093"/>
                </a:lnTo>
                <a:lnTo>
                  <a:pt x="602991" y="648309"/>
                </a:lnTo>
                <a:lnTo>
                  <a:pt x="754098" y="648309"/>
                </a:lnTo>
                <a:lnTo>
                  <a:pt x="756160" y="639933"/>
                </a:lnTo>
                <a:close/>
              </a:path>
              <a:path w="1243965" h="774064">
                <a:moveTo>
                  <a:pt x="9345" y="275965"/>
                </a:moveTo>
                <a:lnTo>
                  <a:pt x="145938" y="443849"/>
                </a:lnTo>
                <a:lnTo>
                  <a:pt x="0" y="499646"/>
                </a:lnTo>
                <a:lnTo>
                  <a:pt x="178801" y="588507"/>
                </a:lnTo>
                <a:lnTo>
                  <a:pt x="132441" y="724662"/>
                </a:lnTo>
                <a:lnTo>
                  <a:pt x="323971" y="639933"/>
                </a:lnTo>
                <a:lnTo>
                  <a:pt x="756160" y="639933"/>
                </a:lnTo>
                <a:lnTo>
                  <a:pt x="757159" y="635873"/>
                </a:lnTo>
                <a:lnTo>
                  <a:pt x="900248" y="635873"/>
                </a:lnTo>
                <a:lnTo>
                  <a:pt x="880457" y="590300"/>
                </a:lnTo>
                <a:lnTo>
                  <a:pt x="995909" y="588654"/>
                </a:lnTo>
                <a:lnTo>
                  <a:pt x="957541" y="486918"/>
                </a:lnTo>
                <a:lnTo>
                  <a:pt x="1243437" y="472068"/>
                </a:lnTo>
                <a:lnTo>
                  <a:pt x="970397" y="360200"/>
                </a:lnTo>
                <a:lnTo>
                  <a:pt x="1045058" y="305830"/>
                </a:lnTo>
                <a:lnTo>
                  <a:pt x="236591" y="305830"/>
                </a:lnTo>
                <a:lnTo>
                  <a:pt x="9345" y="275965"/>
                </a:lnTo>
                <a:close/>
              </a:path>
              <a:path w="1243965" h="774064">
                <a:moveTo>
                  <a:pt x="142865" y="116586"/>
                </a:moveTo>
                <a:lnTo>
                  <a:pt x="236591" y="305830"/>
                </a:lnTo>
                <a:lnTo>
                  <a:pt x="1045058" y="305830"/>
                </a:lnTo>
                <a:lnTo>
                  <a:pt x="1064093" y="291967"/>
                </a:lnTo>
                <a:lnTo>
                  <a:pt x="884535" y="291967"/>
                </a:lnTo>
                <a:lnTo>
                  <a:pt x="930182" y="193176"/>
                </a:lnTo>
                <a:lnTo>
                  <a:pt x="560563" y="193176"/>
                </a:lnTo>
                <a:lnTo>
                  <a:pt x="553265" y="184891"/>
                </a:lnTo>
                <a:lnTo>
                  <a:pt x="370972" y="184891"/>
                </a:lnTo>
                <a:lnTo>
                  <a:pt x="142865" y="116586"/>
                </a:lnTo>
                <a:close/>
              </a:path>
              <a:path w="1243965" h="774064">
                <a:moveTo>
                  <a:pt x="1108417" y="259689"/>
                </a:moveTo>
                <a:lnTo>
                  <a:pt x="884535" y="291967"/>
                </a:lnTo>
                <a:lnTo>
                  <a:pt x="1064093" y="291967"/>
                </a:lnTo>
                <a:lnTo>
                  <a:pt x="1108417" y="259689"/>
                </a:lnTo>
                <a:close/>
              </a:path>
              <a:path w="1243965" h="774064">
                <a:moveTo>
                  <a:pt x="692292" y="38075"/>
                </a:moveTo>
                <a:lnTo>
                  <a:pt x="560563" y="193176"/>
                </a:lnTo>
                <a:lnTo>
                  <a:pt x="930182" y="193176"/>
                </a:lnTo>
                <a:lnTo>
                  <a:pt x="940119" y="171669"/>
                </a:lnTo>
                <a:lnTo>
                  <a:pt x="745583" y="171669"/>
                </a:lnTo>
                <a:lnTo>
                  <a:pt x="692292" y="38075"/>
                </a:lnTo>
                <a:close/>
              </a:path>
              <a:path w="1243965" h="774064">
                <a:moveTo>
                  <a:pt x="390393" y="0"/>
                </a:moveTo>
                <a:lnTo>
                  <a:pt x="370972" y="184891"/>
                </a:lnTo>
                <a:lnTo>
                  <a:pt x="553265" y="184891"/>
                </a:lnTo>
                <a:lnTo>
                  <a:pt x="390393" y="0"/>
                </a:lnTo>
                <a:close/>
              </a:path>
              <a:path w="1243965" h="774064">
                <a:moveTo>
                  <a:pt x="988411" y="67153"/>
                </a:moveTo>
                <a:lnTo>
                  <a:pt x="745583" y="171669"/>
                </a:lnTo>
                <a:lnTo>
                  <a:pt x="940119" y="171669"/>
                </a:lnTo>
                <a:lnTo>
                  <a:pt x="988411" y="67153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794516" y="3734318"/>
            <a:ext cx="1243965" cy="774065"/>
          </a:xfrm>
          <a:custGeom>
            <a:avLst/>
            <a:gdLst/>
            <a:ahLst/>
            <a:cxnLst/>
            <a:rect l="l" t="t" r="r" b="b"/>
            <a:pathLst>
              <a:path w="1243965" h="774064">
                <a:moveTo>
                  <a:pt x="745583" y="171669"/>
                </a:moveTo>
                <a:lnTo>
                  <a:pt x="988411" y="67153"/>
                </a:lnTo>
                <a:lnTo>
                  <a:pt x="884535" y="291967"/>
                </a:lnTo>
                <a:lnTo>
                  <a:pt x="1108417" y="259689"/>
                </a:lnTo>
                <a:lnTo>
                  <a:pt x="970397" y="360200"/>
                </a:lnTo>
                <a:lnTo>
                  <a:pt x="1243437" y="472068"/>
                </a:lnTo>
                <a:lnTo>
                  <a:pt x="957541" y="486918"/>
                </a:lnTo>
                <a:lnTo>
                  <a:pt x="995909" y="588654"/>
                </a:lnTo>
                <a:lnTo>
                  <a:pt x="880457" y="590300"/>
                </a:lnTo>
                <a:lnTo>
                  <a:pt x="960248" y="774039"/>
                </a:lnTo>
                <a:lnTo>
                  <a:pt x="757159" y="635873"/>
                </a:lnTo>
                <a:lnTo>
                  <a:pt x="726015" y="762390"/>
                </a:lnTo>
                <a:lnTo>
                  <a:pt x="602991" y="648309"/>
                </a:lnTo>
                <a:lnTo>
                  <a:pt x="527773" y="752459"/>
                </a:lnTo>
                <a:lnTo>
                  <a:pt x="459120" y="658093"/>
                </a:lnTo>
                <a:lnTo>
                  <a:pt x="360895" y="727313"/>
                </a:lnTo>
                <a:lnTo>
                  <a:pt x="323971" y="639933"/>
                </a:lnTo>
                <a:lnTo>
                  <a:pt x="132441" y="724662"/>
                </a:lnTo>
                <a:lnTo>
                  <a:pt x="178801" y="588507"/>
                </a:lnTo>
                <a:lnTo>
                  <a:pt x="0" y="499646"/>
                </a:lnTo>
                <a:lnTo>
                  <a:pt x="145938" y="443849"/>
                </a:lnTo>
                <a:lnTo>
                  <a:pt x="9345" y="275965"/>
                </a:lnTo>
                <a:lnTo>
                  <a:pt x="236591" y="305830"/>
                </a:lnTo>
                <a:lnTo>
                  <a:pt x="142865" y="116586"/>
                </a:lnTo>
                <a:lnTo>
                  <a:pt x="370972" y="184891"/>
                </a:lnTo>
                <a:lnTo>
                  <a:pt x="390393" y="0"/>
                </a:lnTo>
                <a:lnTo>
                  <a:pt x="560563" y="193176"/>
                </a:lnTo>
                <a:lnTo>
                  <a:pt x="692292" y="38075"/>
                </a:lnTo>
                <a:lnTo>
                  <a:pt x="745583" y="171669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058264" y="3970288"/>
            <a:ext cx="55816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k</a:t>
            </a:r>
            <a:r>
              <a:rPr dirty="0" sz="1800" spc="-5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38815" y="4849891"/>
            <a:ext cx="3176905" cy="584835"/>
          </a:xfrm>
          <a:prstGeom prst="rect">
            <a:avLst/>
          </a:prstGeom>
          <a:solidFill>
            <a:srgbClr val="C79BBE"/>
          </a:solidFill>
          <a:ln w="12699">
            <a:solidFill>
              <a:srgbClr val="FF0000"/>
            </a:solidFill>
          </a:ln>
        </p:spPr>
        <p:txBody>
          <a:bodyPr wrap="square" lIns="0" tIns="27305" rIns="0" bIns="0" rtlCol="0" vert="horz">
            <a:spAutoFit/>
          </a:bodyPr>
          <a:lstStyle/>
          <a:p>
            <a:pPr marL="642620" marR="137160" indent="-541655">
              <a:lnSpc>
                <a:spcPct val="100000"/>
              </a:lnSpc>
              <a:spcBef>
                <a:spcPts val="215"/>
              </a:spcBef>
            </a:pPr>
            <a:r>
              <a:rPr dirty="0" sz="1600" spc="-10">
                <a:latin typeface="Calibri"/>
                <a:cs typeface="Calibri"/>
              </a:rPr>
              <a:t>Deregulated </a:t>
            </a:r>
            <a:r>
              <a:rPr dirty="0" sz="1600" spc="-5">
                <a:latin typeface="Calibri"/>
                <a:cs typeface="Calibri"/>
              </a:rPr>
              <a:t>Cdk5 </a:t>
            </a:r>
            <a:r>
              <a:rPr dirty="0" sz="1600" spc="-5">
                <a:latin typeface="Calibri"/>
                <a:cs typeface="Calibri"/>
              </a:rPr>
              <a:t>activity; </a:t>
            </a:r>
            <a:r>
              <a:rPr dirty="0" sz="1600" spc="-10">
                <a:latin typeface="Calibri"/>
                <a:cs typeface="Calibri"/>
              </a:rPr>
              <a:t>elevated  </a:t>
            </a:r>
            <a:r>
              <a:rPr dirty="0" sz="1600" spc="-5">
                <a:latin typeface="Calibri"/>
                <a:cs typeface="Calibri"/>
              </a:rPr>
              <a:t>&amp; </a:t>
            </a:r>
            <a:r>
              <a:rPr dirty="0" sz="1600" spc="-10">
                <a:latin typeface="Calibri"/>
                <a:cs typeface="Calibri"/>
              </a:rPr>
              <a:t>sustained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activation.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23010" y="5794366"/>
            <a:ext cx="2495550" cy="586105"/>
          </a:xfrm>
          <a:prstGeom prst="rect">
            <a:avLst/>
          </a:prstGeom>
          <a:solidFill>
            <a:srgbClr val="B2A1C6"/>
          </a:solidFill>
          <a:ln w="12699">
            <a:solidFill>
              <a:srgbClr val="C0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marL="304800" marR="231140" indent="-64135">
              <a:lnSpc>
                <a:spcPct val="100000"/>
              </a:lnSpc>
              <a:spcBef>
                <a:spcPts val="220"/>
              </a:spcBef>
            </a:pPr>
            <a:r>
              <a:rPr dirty="0" sz="1600" spc="-10">
                <a:latin typeface="Calibri"/>
                <a:cs typeface="Calibri"/>
              </a:rPr>
              <a:t>Neurodegeneration; </a:t>
            </a:r>
            <a:r>
              <a:rPr dirty="0" sz="1600" spc="-20">
                <a:latin typeface="Calibri"/>
                <a:cs typeface="Calibri"/>
              </a:rPr>
              <a:t>AD,  </a:t>
            </a:r>
            <a:r>
              <a:rPr dirty="0" sz="1600" spc="-5">
                <a:latin typeface="Calibri"/>
                <a:cs typeface="Calibri"/>
              </a:rPr>
              <a:t>ALS, </a:t>
            </a:r>
            <a:r>
              <a:rPr dirty="0" sz="1600" spc="-20">
                <a:latin typeface="Calibri"/>
                <a:cs typeface="Calibri"/>
              </a:rPr>
              <a:t>FTD, </a:t>
            </a:r>
            <a:r>
              <a:rPr dirty="0" sz="1600" spc="-20">
                <a:latin typeface="Calibri"/>
                <a:cs typeface="Calibri"/>
              </a:rPr>
              <a:t>PD, </a:t>
            </a:r>
            <a:r>
              <a:rPr dirty="0" sz="1600" spc="-20">
                <a:latin typeface="Calibri"/>
                <a:cs typeface="Calibri"/>
              </a:rPr>
              <a:t>HD,</a:t>
            </a:r>
            <a:r>
              <a:rPr dirty="0" sz="1600" spc="3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N-PC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367662" y="4554498"/>
            <a:ext cx="111125" cy="245110"/>
          </a:xfrm>
          <a:custGeom>
            <a:avLst/>
            <a:gdLst/>
            <a:ahLst/>
            <a:cxnLst/>
            <a:rect l="l" t="t" r="r" b="b"/>
            <a:pathLst>
              <a:path w="111125" h="245110">
                <a:moveTo>
                  <a:pt x="10643" y="138513"/>
                </a:moveTo>
                <a:lnTo>
                  <a:pt x="6071" y="141238"/>
                </a:lnTo>
                <a:lnTo>
                  <a:pt x="1499" y="143871"/>
                </a:lnTo>
                <a:lnTo>
                  <a:pt x="0" y="149723"/>
                </a:lnTo>
                <a:lnTo>
                  <a:pt x="2633" y="154295"/>
                </a:lnTo>
                <a:lnTo>
                  <a:pt x="55357" y="244602"/>
                </a:lnTo>
                <a:lnTo>
                  <a:pt x="66408" y="225673"/>
                </a:lnTo>
                <a:lnTo>
                  <a:pt x="45848" y="225673"/>
                </a:lnTo>
                <a:lnTo>
                  <a:pt x="45848" y="190367"/>
                </a:lnTo>
                <a:lnTo>
                  <a:pt x="19129" y="144658"/>
                </a:lnTo>
                <a:lnTo>
                  <a:pt x="16495" y="140086"/>
                </a:lnTo>
                <a:lnTo>
                  <a:pt x="10643" y="138513"/>
                </a:lnTo>
                <a:close/>
              </a:path>
              <a:path w="111125" h="245110">
                <a:moveTo>
                  <a:pt x="45848" y="190367"/>
                </a:moveTo>
                <a:lnTo>
                  <a:pt x="45848" y="225673"/>
                </a:lnTo>
                <a:lnTo>
                  <a:pt x="64849" y="225673"/>
                </a:lnTo>
                <a:lnTo>
                  <a:pt x="64849" y="220809"/>
                </a:lnTo>
                <a:lnTo>
                  <a:pt x="47146" y="220809"/>
                </a:lnTo>
                <a:lnTo>
                  <a:pt x="55384" y="206682"/>
                </a:lnTo>
                <a:lnTo>
                  <a:pt x="45848" y="190367"/>
                </a:lnTo>
                <a:close/>
              </a:path>
              <a:path w="111125" h="245110">
                <a:moveTo>
                  <a:pt x="100071" y="138513"/>
                </a:moveTo>
                <a:lnTo>
                  <a:pt x="94219" y="140086"/>
                </a:lnTo>
                <a:lnTo>
                  <a:pt x="64898" y="190367"/>
                </a:lnTo>
                <a:lnTo>
                  <a:pt x="64849" y="225673"/>
                </a:lnTo>
                <a:lnTo>
                  <a:pt x="66408" y="225673"/>
                </a:lnTo>
                <a:lnTo>
                  <a:pt x="108082" y="154295"/>
                </a:lnTo>
                <a:lnTo>
                  <a:pt x="110715" y="149723"/>
                </a:lnTo>
                <a:lnTo>
                  <a:pt x="109215" y="143871"/>
                </a:lnTo>
                <a:lnTo>
                  <a:pt x="104643" y="141238"/>
                </a:lnTo>
                <a:lnTo>
                  <a:pt x="100071" y="138513"/>
                </a:lnTo>
                <a:close/>
              </a:path>
              <a:path w="111125" h="245110">
                <a:moveTo>
                  <a:pt x="55384" y="206682"/>
                </a:moveTo>
                <a:lnTo>
                  <a:pt x="47146" y="220809"/>
                </a:lnTo>
                <a:lnTo>
                  <a:pt x="63642" y="220809"/>
                </a:lnTo>
                <a:lnTo>
                  <a:pt x="55384" y="206682"/>
                </a:lnTo>
                <a:close/>
              </a:path>
              <a:path w="111125" h="245110">
                <a:moveTo>
                  <a:pt x="64849" y="190451"/>
                </a:moveTo>
                <a:lnTo>
                  <a:pt x="55384" y="206682"/>
                </a:lnTo>
                <a:lnTo>
                  <a:pt x="63642" y="220809"/>
                </a:lnTo>
                <a:lnTo>
                  <a:pt x="64849" y="220809"/>
                </a:lnTo>
                <a:lnTo>
                  <a:pt x="64849" y="190451"/>
                </a:lnTo>
                <a:close/>
              </a:path>
              <a:path w="111125" h="245110">
                <a:moveTo>
                  <a:pt x="64849" y="0"/>
                </a:moveTo>
                <a:lnTo>
                  <a:pt x="45848" y="0"/>
                </a:lnTo>
                <a:lnTo>
                  <a:pt x="45897" y="190451"/>
                </a:lnTo>
                <a:lnTo>
                  <a:pt x="55384" y="206682"/>
                </a:lnTo>
                <a:lnTo>
                  <a:pt x="64849" y="190451"/>
                </a:lnTo>
                <a:lnTo>
                  <a:pt x="64849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367662" y="5500615"/>
            <a:ext cx="111125" cy="255904"/>
          </a:xfrm>
          <a:custGeom>
            <a:avLst/>
            <a:gdLst/>
            <a:ahLst/>
            <a:cxnLst/>
            <a:rect l="l" t="t" r="r" b="b"/>
            <a:pathLst>
              <a:path w="111125" h="255904">
                <a:moveTo>
                  <a:pt x="10643" y="149733"/>
                </a:moveTo>
                <a:lnTo>
                  <a:pt x="1499" y="155020"/>
                </a:lnTo>
                <a:lnTo>
                  <a:pt x="0" y="160877"/>
                </a:lnTo>
                <a:lnTo>
                  <a:pt x="55357" y="255675"/>
                </a:lnTo>
                <a:lnTo>
                  <a:pt x="66369" y="236816"/>
                </a:lnTo>
                <a:lnTo>
                  <a:pt x="45848" y="236816"/>
                </a:lnTo>
                <a:lnTo>
                  <a:pt x="45848" y="201558"/>
                </a:lnTo>
                <a:lnTo>
                  <a:pt x="19129" y="155806"/>
                </a:lnTo>
                <a:lnTo>
                  <a:pt x="16495" y="151234"/>
                </a:lnTo>
                <a:lnTo>
                  <a:pt x="10643" y="149733"/>
                </a:lnTo>
                <a:close/>
              </a:path>
              <a:path w="111125" h="255904">
                <a:moveTo>
                  <a:pt x="45848" y="201558"/>
                </a:moveTo>
                <a:lnTo>
                  <a:pt x="45848" y="236816"/>
                </a:lnTo>
                <a:lnTo>
                  <a:pt x="64849" y="236816"/>
                </a:lnTo>
                <a:lnTo>
                  <a:pt x="64849" y="232029"/>
                </a:lnTo>
                <a:lnTo>
                  <a:pt x="47146" y="232029"/>
                </a:lnTo>
                <a:lnTo>
                  <a:pt x="55384" y="217889"/>
                </a:lnTo>
                <a:lnTo>
                  <a:pt x="45848" y="201558"/>
                </a:lnTo>
                <a:close/>
              </a:path>
              <a:path w="111125" h="255904">
                <a:moveTo>
                  <a:pt x="100071" y="149733"/>
                </a:moveTo>
                <a:lnTo>
                  <a:pt x="94219" y="151234"/>
                </a:lnTo>
                <a:lnTo>
                  <a:pt x="64899" y="201558"/>
                </a:lnTo>
                <a:lnTo>
                  <a:pt x="64849" y="236816"/>
                </a:lnTo>
                <a:lnTo>
                  <a:pt x="66369" y="236816"/>
                </a:lnTo>
                <a:lnTo>
                  <a:pt x="110715" y="160877"/>
                </a:lnTo>
                <a:lnTo>
                  <a:pt x="109215" y="155020"/>
                </a:lnTo>
                <a:lnTo>
                  <a:pt x="100071" y="149733"/>
                </a:lnTo>
                <a:close/>
              </a:path>
              <a:path w="111125" h="255904">
                <a:moveTo>
                  <a:pt x="55384" y="217889"/>
                </a:moveTo>
                <a:lnTo>
                  <a:pt x="47146" y="232029"/>
                </a:lnTo>
                <a:lnTo>
                  <a:pt x="63642" y="232029"/>
                </a:lnTo>
                <a:lnTo>
                  <a:pt x="55384" y="217889"/>
                </a:lnTo>
                <a:close/>
              </a:path>
              <a:path w="111125" h="255904">
                <a:moveTo>
                  <a:pt x="64849" y="201644"/>
                </a:moveTo>
                <a:lnTo>
                  <a:pt x="55384" y="217889"/>
                </a:lnTo>
                <a:lnTo>
                  <a:pt x="63642" y="232029"/>
                </a:lnTo>
                <a:lnTo>
                  <a:pt x="64849" y="232029"/>
                </a:lnTo>
                <a:lnTo>
                  <a:pt x="64849" y="201644"/>
                </a:lnTo>
                <a:close/>
              </a:path>
              <a:path w="111125" h="255904">
                <a:moveTo>
                  <a:pt x="64849" y="0"/>
                </a:moveTo>
                <a:lnTo>
                  <a:pt x="45848" y="0"/>
                </a:lnTo>
                <a:lnTo>
                  <a:pt x="45898" y="201644"/>
                </a:lnTo>
                <a:lnTo>
                  <a:pt x="55384" y="217889"/>
                </a:lnTo>
                <a:lnTo>
                  <a:pt x="64849" y="201644"/>
                </a:lnTo>
                <a:lnTo>
                  <a:pt x="64849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87359" y="4624720"/>
            <a:ext cx="2161540" cy="523240"/>
          </a:xfrm>
          <a:prstGeom prst="rect">
            <a:avLst/>
          </a:prstGeom>
          <a:solidFill>
            <a:srgbClr val="C79BBE"/>
          </a:solidFill>
          <a:ln w="12699">
            <a:solidFill>
              <a:srgbClr val="FF0000"/>
            </a:solidFill>
          </a:ln>
        </p:spPr>
        <p:txBody>
          <a:bodyPr wrap="square" lIns="0" tIns="28575" rIns="0" bIns="0" rtlCol="0" vert="horz">
            <a:spAutoFit/>
          </a:bodyPr>
          <a:lstStyle/>
          <a:p>
            <a:pPr marL="333375" marR="85725" indent="-239395">
              <a:lnSpc>
                <a:spcPct val="100000"/>
              </a:lnSpc>
              <a:spcBef>
                <a:spcPts val="225"/>
              </a:spcBef>
            </a:pPr>
            <a:r>
              <a:rPr dirty="0" sz="1400" spc="-5">
                <a:latin typeface="Calibri"/>
                <a:cs typeface="Calibri"/>
              </a:rPr>
              <a:t>Cytokines,chemokines </a:t>
            </a:r>
            <a:r>
              <a:rPr dirty="0" sz="1400" spc="-5">
                <a:latin typeface="Calibri"/>
                <a:cs typeface="Calibri"/>
              </a:rPr>
              <a:t>,LPC  </a:t>
            </a:r>
            <a:r>
              <a:rPr dirty="0" sz="1400">
                <a:latin typeface="Calibri"/>
                <a:cs typeface="Calibri"/>
              </a:rPr>
              <a:t>&amp; </a:t>
            </a:r>
            <a:r>
              <a:rPr dirty="0" sz="1400" spc="-5">
                <a:latin typeface="Calibri"/>
                <a:cs typeface="Calibri"/>
              </a:rPr>
              <a:t>other</a:t>
            </a:r>
            <a:r>
              <a:rPr dirty="0" sz="1400" spc="26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production.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33734" y="5348168"/>
            <a:ext cx="2079625" cy="339725"/>
          </a:xfrm>
          <a:custGeom>
            <a:avLst/>
            <a:gdLst/>
            <a:ahLst/>
            <a:cxnLst/>
            <a:rect l="l" t="t" r="r" b="b"/>
            <a:pathLst>
              <a:path w="2079625" h="339725">
                <a:moveTo>
                  <a:pt x="0" y="339613"/>
                </a:moveTo>
                <a:lnTo>
                  <a:pt x="2079400" y="339613"/>
                </a:lnTo>
                <a:lnTo>
                  <a:pt x="2079400" y="0"/>
                </a:lnTo>
                <a:lnTo>
                  <a:pt x="0" y="0"/>
                </a:lnTo>
                <a:lnTo>
                  <a:pt x="0" y="339613"/>
                </a:lnTo>
                <a:close/>
              </a:path>
            </a:pathLst>
          </a:custGeom>
          <a:solidFill>
            <a:srgbClr val="C79B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33734" y="5348168"/>
            <a:ext cx="2079625" cy="339725"/>
          </a:xfrm>
          <a:custGeom>
            <a:avLst/>
            <a:gdLst/>
            <a:ahLst/>
            <a:cxnLst/>
            <a:rect l="l" t="t" r="r" b="b"/>
            <a:pathLst>
              <a:path w="2079625" h="339725">
                <a:moveTo>
                  <a:pt x="0" y="339613"/>
                </a:moveTo>
                <a:lnTo>
                  <a:pt x="2079400" y="339613"/>
                </a:lnTo>
                <a:lnTo>
                  <a:pt x="2079400" y="0"/>
                </a:lnTo>
                <a:lnTo>
                  <a:pt x="0" y="0"/>
                </a:lnTo>
                <a:lnTo>
                  <a:pt x="0" y="339613"/>
                </a:lnTo>
                <a:close/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33734" y="5348168"/>
            <a:ext cx="2079625" cy="339725"/>
          </a:xfrm>
          <a:prstGeom prst="rect">
            <a:avLst/>
          </a:prstGeom>
          <a:ln w="12699">
            <a:solidFill>
              <a:srgbClr val="FF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marL="97790">
              <a:lnSpc>
                <a:spcPct val="100000"/>
              </a:lnSpc>
              <a:spcBef>
                <a:spcPts val="220"/>
              </a:spcBef>
            </a:pPr>
            <a:r>
              <a:rPr dirty="0" sz="1600" spc="-10">
                <a:latin typeface="Calibri"/>
                <a:cs typeface="Calibri"/>
              </a:rPr>
              <a:t>Activation </a:t>
            </a:r>
            <a:r>
              <a:rPr dirty="0" sz="1600" spc="-5">
                <a:latin typeface="Calibri"/>
                <a:cs typeface="Calibri"/>
              </a:rPr>
              <a:t>of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receptors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06734" y="5840515"/>
            <a:ext cx="1621155" cy="584200"/>
          </a:xfrm>
          <a:prstGeom prst="rect">
            <a:avLst/>
          </a:prstGeom>
          <a:solidFill>
            <a:srgbClr val="C79BBE"/>
          </a:solidFill>
          <a:ln w="12699">
            <a:solidFill>
              <a:srgbClr val="FF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algn="ctr" marR="34290">
              <a:lnSpc>
                <a:spcPct val="100000"/>
              </a:lnSpc>
              <a:spcBef>
                <a:spcPts val="220"/>
              </a:spcBef>
            </a:pPr>
            <a:r>
              <a:rPr dirty="0" sz="1600" spc="-10">
                <a:latin typeface="Calibri"/>
                <a:cs typeface="Calibri"/>
              </a:rPr>
              <a:t>Activation </a:t>
            </a:r>
            <a:r>
              <a:rPr dirty="0" sz="1600" spc="-5">
                <a:latin typeface="Calibri"/>
                <a:cs typeface="Calibri"/>
              </a:rPr>
              <a:t>of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glia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and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microglia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536978" y="5119639"/>
            <a:ext cx="111125" cy="128905"/>
          </a:xfrm>
          <a:custGeom>
            <a:avLst/>
            <a:gdLst/>
            <a:ahLst/>
            <a:cxnLst/>
            <a:rect l="l" t="t" r="r" b="b"/>
            <a:pathLst>
              <a:path w="111125" h="128904">
                <a:moveTo>
                  <a:pt x="10500" y="22717"/>
                </a:moveTo>
                <a:lnTo>
                  <a:pt x="1499" y="28075"/>
                </a:lnTo>
                <a:lnTo>
                  <a:pt x="0" y="33862"/>
                </a:lnTo>
                <a:lnTo>
                  <a:pt x="55363" y="128659"/>
                </a:lnTo>
                <a:lnTo>
                  <a:pt x="66386" y="109728"/>
                </a:lnTo>
                <a:lnTo>
                  <a:pt x="45791" y="109728"/>
                </a:lnTo>
                <a:lnTo>
                  <a:pt x="45691" y="74501"/>
                </a:lnTo>
                <a:lnTo>
                  <a:pt x="19001" y="28788"/>
                </a:lnTo>
                <a:lnTo>
                  <a:pt x="16358" y="24216"/>
                </a:lnTo>
                <a:lnTo>
                  <a:pt x="10500" y="22717"/>
                </a:lnTo>
                <a:close/>
              </a:path>
              <a:path w="111125" h="128904">
                <a:moveTo>
                  <a:pt x="45791" y="74672"/>
                </a:moveTo>
                <a:lnTo>
                  <a:pt x="45791" y="109728"/>
                </a:lnTo>
                <a:lnTo>
                  <a:pt x="64863" y="109728"/>
                </a:lnTo>
                <a:lnTo>
                  <a:pt x="64863" y="105013"/>
                </a:lnTo>
                <a:lnTo>
                  <a:pt x="47076" y="105013"/>
                </a:lnTo>
                <a:lnTo>
                  <a:pt x="55285" y="90932"/>
                </a:lnTo>
                <a:lnTo>
                  <a:pt x="45791" y="74672"/>
                </a:lnTo>
                <a:close/>
              </a:path>
              <a:path w="111125" h="128904">
                <a:moveTo>
                  <a:pt x="100082" y="22717"/>
                </a:moveTo>
                <a:lnTo>
                  <a:pt x="94225" y="24216"/>
                </a:lnTo>
                <a:lnTo>
                  <a:pt x="91511" y="28788"/>
                </a:lnTo>
                <a:lnTo>
                  <a:pt x="64863" y="74501"/>
                </a:lnTo>
                <a:lnTo>
                  <a:pt x="64863" y="109728"/>
                </a:lnTo>
                <a:lnTo>
                  <a:pt x="66386" y="109728"/>
                </a:lnTo>
                <a:lnTo>
                  <a:pt x="110583" y="33790"/>
                </a:lnTo>
                <a:lnTo>
                  <a:pt x="109084" y="28075"/>
                </a:lnTo>
                <a:lnTo>
                  <a:pt x="100082" y="22717"/>
                </a:lnTo>
                <a:close/>
              </a:path>
              <a:path w="111125" h="128904">
                <a:moveTo>
                  <a:pt x="55285" y="90932"/>
                </a:moveTo>
                <a:lnTo>
                  <a:pt x="47076" y="105013"/>
                </a:lnTo>
                <a:lnTo>
                  <a:pt x="63506" y="105013"/>
                </a:lnTo>
                <a:lnTo>
                  <a:pt x="55285" y="90932"/>
                </a:lnTo>
                <a:close/>
              </a:path>
              <a:path w="111125" h="128904">
                <a:moveTo>
                  <a:pt x="64863" y="74501"/>
                </a:moveTo>
                <a:lnTo>
                  <a:pt x="55285" y="90932"/>
                </a:lnTo>
                <a:lnTo>
                  <a:pt x="63506" y="105013"/>
                </a:lnTo>
                <a:lnTo>
                  <a:pt x="64863" y="105013"/>
                </a:lnTo>
                <a:lnTo>
                  <a:pt x="64863" y="74501"/>
                </a:lnTo>
                <a:close/>
              </a:path>
              <a:path w="111125" h="128904">
                <a:moveTo>
                  <a:pt x="64863" y="0"/>
                </a:moveTo>
                <a:lnTo>
                  <a:pt x="45791" y="0"/>
                </a:lnTo>
                <a:lnTo>
                  <a:pt x="45791" y="74672"/>
                </a:lnTo>
                <a:lnTo>
                  <a:pt x="55285" y="90932"/>
                </a:lnTo>
                <a:lnTo>
                  <a:pt x="64764" y="74672"/>
                </a:lnTo>
                <a:lnTo>
                  <a:pt x="64863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59158" y="5640419"/>
            <a:ext cx="111125" cy="171450"/>
          </a:xfrm>
          <a:custGeom>
            <a:avLst/>
            <a:gdLst/>
            <a:ahLst/>
            <a:cxnLst/>
            <a:rect l="l" t="t" r="r" b="b"/>
            <a:pathLst>
              <a:path w="111125" h="171450">
                <a:moveTo>
                  <a:pt x="10643" y="65507"/>
                </a:moveTo>
                <a:lnTo>
                  <a:pt x="1499" y="70794"/>
                </a:lnTo>
                <a:lnTo>
                  <a:pt x="0" y="76581"/>
                </a:lnTo>
                <a:lnTo>
                  <a:pt x="55376" y="171450"/>
                </a:lnTo>
                <a:lnTo>
                  <a:pt x="66384" y="152589"/>
                </a:lnTo>
                <a:lnTo>
                  <a:pt x="45866" y="152589"/>
                </a:lnTo>
                <a:lnTo>
                  <a:pt x="45858" y="117276"/>
                </a:lnTo>
                <a:lnTo>
                  <a:pt x="19147" y="71579"/>
                </a:lnTo>
                <a:lnTo>
                  <a:pt x="16514" y="67007"/>
                </a:lnTo>
                <a:lnTo>
                  <a:pt x="10643" y="65507"/>
                </a:lnTo>
                <a:close/>
              </a:path>
              <a:path w="111125" h="171450">
                <a:moveTo>
                  <a:pt x="45866" y="117289"/>
                </a:moveTo>
                <a:lnTo>
                  <a:pt x="45866" y="152589"/>
                </a:lnTo>
                <a:lnTo>
                  <a:pt x="64867" y="152589"/>
                </a:lnTo>
                <a:lnTo>
                  <a:pt x="64867" y="147732"/>
                </a:lnTo>
                <a:lnTo>
                  <a:pt x="47073" y="147732"/>
                </a:lnTo>
                <a:lnTo>
                  <a:pt x="55365" y="133540"/>
                </a:lnTo>
                <a:lnTo>
                  <a:pt x="45866" y="117289"/>
                </a:lnTo>
                <a:close/>
              </a:path>
              <a:path w="111125" h="171450">
                <a:moveTo>
                  <a:pt x="100090" y="65507"/>
                </a:moveTo>
                <a:lnTo>
                  <a:pt x="94238" y="67007"/>
                </a:lnTo>
                <a:lnTo>
                  <a:pt x="64867" y="117276"/>
                </a:lnTo>
                <a:lnTo>
                  <a:pt x="64867" y="152589"/>
                </a:lnTo>
                <a:lnTo>
                  <a:pt x="66384" y="152589"/>
                </a:lnTo>
                <a:lnTo>
                  <a:pt x="110733" y="76581"/>
                </a:lnTo>
                <a:lnTo>
                  <a:pt x="109234" y="70794"/>
                </a:lnTo>
                <a:lnTo>
                  <a:pt x="100090" y="65507"/>
                </a:lnTo>
                <a:close/>
              </a:path>
              <a:path w="111125" h="171450">
                <a:moveTo>
                  <a:pt x="55365" y="133540"/>
                </a:moveTo>
                <a:lnTo>
                  <a:pt x="47073" y="147732"/>
                </a:lnTo>
                <a:lnTo>
                  <a:pt x="63660" y="147732"/>
                </a:lnTo>
                <a:lnTo>
                  <a:pt x="55365" y="133540"/>
                </a:lnTo>
                <a:close/>
              </a:path>
              <a:path w="111125" h="171450">
                <a:moveTo>
                  <a:pt x="64867" y="117276"/>
                </a:moveTo>
                <a:lnTo>
                  <a:pt x="55365" y="133540"/>
                </a:lnTo>
                <a:lnTo>
                  <a:pt x="63660" y="147732"/>
                </a:lnTo>
                <a:lnTo>
                  <a:pt x="64867" y="147732"/>
                </a:lnTo>
                <a:lnTo>
                  <a:pt x="64867" y="117276"/>
                </a:lnTo>
                <a:close/>
              </a:path>
              <a:path w="111125" h="171450">
                <a:moveTo>
                  <a:pt x="64867" y="0"/>
                </a:moveTo>
                <a:lnTo>
                  <a:pt x="45866" y="0"/>
                </a:lnTo>
                <a:lnTo>
                  <a:pt x="45866" y="117289"/>
                </a:lnTo>
                <a:lnTo>
                  <a:pt x="55365" y="133540"/>
                </a:lnTo>
                <a:lnTo>
                  <a:pt x="64859" y="117289"/>
                </a:lnTo>
                <a:lnTo>
                  <a:pt x="64867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309152" y="4436979"/>
            <a:ext cx="100330" cy="192405"/>
          </a:xfrm>
          <a:custGeom>
            <a:avLst/>
            <a:gdLst/>
            <a:ahLst/>
            <a:cxnLst/>
            <a:rect l="l" t="t" r="r" b="b"/>
            <a:pathLst>
              <a:path w="100330" h="192404">
                <a:moveTo>
                  <a:pt x="5285" y="101096"/>
                </a:moveTo>
                <a:lnTo>
                  <a:pt x="2999" y="102376"/>
                </a:lnTo>
                <a:lnTo>
                  <a:pt x="713" y="103802"/>
                </a:lnTo>
                <a:lnTo>
                  <a:pt x="0" y="106728"/>
                </a:lnTo>
                <a:lnTo>
                  <a:pt x="49853" y="192170"/>
                </a:lnTo>
                <a:lnTo>
                  <a:pt x="55358" y="182733"/>
                </a:lnTo>
                <a:lnTo>
                  <a:pt x="45134" y="182733"/>
                </a:lnTo>
                <a:lnTo>
                  <a:pt x="45031" y="165109"/>
                </a:lnTo>
                <a:lnTo>
                  <a:pt x="9491" y="104150"/>
                </a:lnTo>
                <a:lnTo>
                  <a:pt x="8211" y="101864"/>
                </a:lnTo>
                <a:lnTo>
                  <a:pt x="5285" y="101096"/>
                </a:lnTo>
                <a:close/>
              </a:path>
              <a:path w="100330" h="192404">
                <a:moveTo>
                  <a:pt x="45127" y="165274"/>
                </a:moveTo>
                <a:lnTo>
                  <a:pt x="45134" y="182733"/>
                </a:lnTo>
                <a:lnTo>
                  <a:pt x="54717" y="182733"/>
                </a:lnTo>
                <a:lnTo>
                  <a:pt x="54715" y="180374"/>
                </a:lnTo>
                <a:lnTo>
                  <a:pt x="45793" y="180374"/>
                </a:lnTo>
                <a:lnTo>
                  <a:pt x="49864" y="173399"/>
                </a:lnTo>
                <a:lnTo>
                  <a:pt x="45127" y="165274"/>
                </a:lnTo>
                <a:close/>
              </a:path>
              <a:path w="100330" h="192404">
                <a:moveTo>
                  <a:pt x="94439" y="101096"/>
                </a:moveTo>
                <a:lnTo>
                  <a:pt x="91513" y="101864"/>
                </a:lnTo>
                <a:lnTo>
                  <a:pt x="90287" y="104150"/>
                </a:lnTo>
                <a:lnTo>
                  <a:pt x="54703" y="165109"/>
                </a:lnTo>
                <a:lnTo>
                  <a:pt x="54717" y="182733"/>
                </a:lnTo>
                <a:lnTo>
                  <a:pt x="55358" y="182733"/>
                </a:lnTo>
                <a:lnTo>
                  <a:pt x="98371" y="109014"/>
                </a:lnTo>
                <a:lnTo>
                  <a:pt x="99797" y="106728"/>
                </a:lnTo>
                <a:lnTo>
                  <a:pt x="99011" y="103802"/>
                </a:lnTo>
                <a:lnTo>
                  <a:pt x="96725" y="102376"/>
                </a:lnTo>
                <a:lnTo>
                  <a:pt x="94439" y="101096"/>
                </a:lnTo>
                <a:close/>
              </a:path>
              <a:path w="100330" h="192404">
                <a:moveTo>
                  <a:pt x="49864" y="173399"/>
                </a:moveTo>
                <a:lnTo>
                  <a:pt x="45793" y="180374"/>
                </a:lnTo>
                <a:lnTo>
                  <a:pt x="53931" y="180374"/>
                </a:lnTo>
                <a:lnTo>
                  <a:pt x="49864" y="173399"/>
                </a:lnTo>
                <a:close/>
              </a:path>
              <a:path w="100330" h="192404">
                <a:moveTo>
                  <a:pt x="54703" y="165109"/>
                </a:moveTo>
                <a:lnTo>
                  <a:pt x="49864" y="173399"/>
                </a:lnTo>
                <a:lnTo>
                  <a:pt x="53931" y="180374"/>
                </a:lnTo>
                <a:lnTo>
                  <a:pt x="54715" y="180374"/>
                </a:lnTo>
                <a:lnTo>
                  <a:pt x="54703" y="165109"/>
                </a:lnTo>
                <a:close/>
              </a:path>
              <a:path w="100330" h="192404">
                <a:moveTo>
                  <a:pt x="54571" y="0"/>
                </a:moveTo>
                <a:lnTo>
                  <a:pt x="45061" y="0"/>
                </a:lnTo>
                <a:lnTo>
                  <a:pt x="45127" y="165274"/>
                </a:lnTo>
                <a:lnTo>
                  <a:pt x="49864" y="173399"/>
                </a:lnTo>
                <a:lnTo>
                  <a:pt x="54607" y="165274"/>
                </a:lnTo>
                <a:lnTo>
                  <a:pt x="545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32734" y="4451335"/>
            <a:ext cx="100330" cy="192405"/>
          </a:xfrm>
          <a:custGeom>
            <a:avLst/>
            <a:gdLst/>
            <a:ahLst/>
            <a:cxnLst/>
            <a:rect l="l" t="t" r="r" b="b"/>
            <a:pathLst>
              <a:path w="100330" h="192404">
                <a:moveTo>
                  <a:pt x="5358" y="100949"/>
                </a:moveTo>
                <a:lnTo>
                  <a:pt x="3072" y="102376"/>
                </a:lnTo>
                <a:lnTo>
                  <a:pt x="786" y="103656"/>
                </a:lnTo>
                <a:lnTo>
                  <a:pt x="0" y="106582"/>
                </a:lnTo>
                <a:lnTo>
                  <a:pt x="1356" y="108868"/>
                </a:lnTo>
                <a:lnTo>
                  <a:pt x="49935" y="192170"/>
                </a:lnTo>
                <a:lnTo>
                  <a:pt x="55462" y="182678"/>
                </a:lnTo>
                <a:lnTo>
                  <a:pt x="45149" y="182678"/>
                </a:lnTo>
                <a:lnTo>
                  <a:pt x="45147" y="165049"/>
                </a:lnTo>
                <a:lnTo>
                  <a:pt x="9571" y="104022"/>
                </a:lnTo>
                <a:lnTo>
                  <a:pt x="8214" y="101736"/>
                </a:lnTo>
                <a:lnTo>
                  <a:pt x="5358" y="100949"/>
                </a:lnTo>
                <a:close/>
              </a:path>
              <a:path w="100330" h="192404">
                <a:moveTo>
                  <a:pt x="45149" y="165053"/>
                </a:moveTo>
                <a:lnTo>
                  <a:pt x="45149" y="182678"/>
                </a:lnTo>
                <a:lnTo>
                  <a:pt x="54650" y="182678"/>
                </a:lnTo>
                <a:lnTo>
                  <a:pt x="54650" y="180246"/>
                </a:lnTo>
                <a:lnTo>
                  <a:pt x="45791" y="180246"/>
                </a:lnTo>
                <a:lnTo>
                  <a:pt x="49898" y="173200"/>
                </a:lnTo>
                <a:lnTo>
                  <a:pt x="45149" y="165053"/>
                </a:lnTo>
                <a:close/>
              </a:path>
              <a:path w="100330" h="192404">
                <a:moveTo>
                  <a:pt x="94512" y="100949"/>
                </a:moveTo>
                <a:lnTo>
                  <a:pt x="91582" y="101736"/>
                </a:lnTo>
                <a:lnTo>
                  <a:pt x="90225" y="104022"/>
                </a:lnTo>
                <a:lnTo>
                  <a:pt x="54650" y="165049"/>
                </a:lnTo>
                <a:lnTo>
                  <a:pt x="54650" y="182678"/>
                </a:lnTo>
                <a:lnTo>
                  <a:pt x="55462" y="182678"/>
                </a:lnTo>
                <a:lnTo>
                  <a:pt x="98440" y="108868"/>
                </a:lnTo>
                <a:lnTo>
                  <a:pt x="99797" y="106582"/>
                </a:lnTo>
                <a:lnTo>
                  <a:pt x="99013" y="103656"/>
                </a:lnTo>
                <a:lnTo>
                  <a:pt x="96727" y="102376"/>
                </a:lnTo>
                <a:lnTo>
                  <a:pt x="94512" y="100949"/>
                </a:lnTo>
                <a:close/>
              </a:path>
              <a:path w="100330" h="192404">
                <a:moveTo>
                  <a:pt x="49898" y="173200"/>
                </a:moveTo>
                <a:lnTo>
                  <a:pt x="45791" y="180246"/>
                </a:lnTo>
                <a:lnTo>
                  <a:pt x="54006" y="180246"/>
                </a:lnTo>
                <a:lnTo>
                  <a:pt x="49898" y="173200"/>
                </a:lnTo>
                <a:close/>
              </a:path>
              <a:path w="100330" h="192404">
                <a:moveTo>
                  <a:pt x="54650" y="165049"/>
                </a:moveTo>
                <a:lnTo>
                  <a:pt x="49898" y="173200"/>
                </a:lnTo>
                <a:lnTo>
                  <a:pt x="54006" y="180246"/>
                </a:lnTo>
                <a:lnTo>
                  <a:pt x="54650" y="180246"/>
                </a:lnTo>
                <a:lnTo>
                  <a:pt x="54650" y="165049"/>
                </a:lnTo>
                <a:close/>
              </a:path>
              <a:path w="100330" h="192404">
                <a:moveTo>
                  <a:pt x="54650" y="0"/>
                </a:moveTo>
                <a:lnTo>
                  <a:pt x="45149" y="0"/>
                </a:lnTo>
                <a:lnTo>
                  <a:pt x="45149" y="165053"/>
                </a:lnTo>
                <a:lnTo>
                  <a:pt x="49898" y="173200"/>
                </a:lnTo>
                <a:lnTo>
                  <a:pt x="54648" y="165053"/>
                </a:lnTo>
                <a:lnTo>
                  <a:pt x="546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362224" y="2947019"/>
            <a:ext cx="3201035" cy="1040765"/>
          </a:xfrm>
          <a:custGeom>
            <a:avLst/>
            <a:gdLst/>
            <a:ahLst/>
            <a:cxnLst/>
            <a:rect l="l" t="t" r="r" b="b"/>
            <a:pathLst>
              <a:path w="3201035" h="1040764">
                <a:moveTo>
                  <a:pt x="52708" y="45927"/>
                </a:moveTo>
                <a:lnTo>
                  <a:pt x="37809" y="54198"/>
                </a:lnTo>
                <a:lnTo>
                  <a:pt x="55751" y="65203"/>
                </a:lnTo>
                <a:lnTo>
                  <a:pt x="61081" y="65562"/>
                </a:lnTo>
                <a:lnTo>
                  <a:pt x="91513" y="69000"/>
                </a:lnTo>
                <a:lnTo>
                  <a:pt x="152083" y="79497"/>
                </a:lnTo>
                <a:lnTo>
                  <a:pt x="211317" y="94859"/>
                </a:lnTo>
                <a:lnTo>
                  <a:pt x="268961" y="114720"/>
                </a:lnTo>
                <a:lnTo>
                  <a:pt x="324465" y="138714"/>
                </a:lnTo>
                <a:lnTo>
                  <a:pt x="377263" y="166219"/>
                </a:lnTo>
                <a:lnTo>
                  <a:pt x="426988" y="197089"/>
                </a:lnTo>
                <a:lnTo>
                  <a:pt x="472909" y="231014"/>
                </a:lnTo>
                <a:lnTo>
                  <a:pt x="514843" y="267590"/>
                </a:lnTo>
                <a:lnTo>
                  <a:pt x="552133" y="306250"/>
                </a:lnTo>
                <a:lnTo>
                  <a:pt x="584283" y="346740"/>
                </a:lnTo>
                <a:lnTo>
                  <a:pt x="611002" y="388894"/>
                </a:lnTo>
                <a:lnTo>
                  <a:pt x="631576" y="432054"/>
                </a:lnTo>
                <a:lnTo>
                  <a:pt x="645785" y="475762"/>
                </a:lnTo>
                <a:lnTo>
                  <a:pt x="653155" y="519836"/>
                </a:lnTo>
                <a:lnTo>
                  <a:pt x="654161" y="543208"/>
                </a:lnTo>
                <a:lnTo>
                  <a:pt x="655003" y="554638"/>
                </a:lnTo>
                <a:lnTo>
                  <a:pt x="655149" y="555498"/>
                </a:lnTo>
                <a:lnTo>
                  <a:pt x="655295" y="555991"/>
                </a:lnTo>
                <a:lnTo>
                  <a:pt x="658441" y="568701"/>
                </a:lnTo>
                <a:lnTo>
                  <a:pt x="678942" y="605716"/>
                </a:lnTo>
                <a:lnTo>
                  <a:pt x="714731" y="641140"/>
                </a:lnTo>
                <a:lnTo>
                  <a:pt x="746589" y="664073"/>
                </a:lnTo>
                <a:lnTo>
                  <a:pt x="784738" y="686860"/>
                </a:lnTo>
                <a:lnTo>
                  <a:pt x="828537" y="708934"/>
                </a:lnTo>
                <a:lnTo>
                  <a:pt x="878189" y="730788"/>
                </a:lnTo>
                <a:lnTo>
                  <a:pt x="933328" y="752094"/>
                </a:lnTo>
                <a:lnTo>
                  <a:pt x="993623" y="773161"/>
                </a:lnTo>
                <a:lnTo>
                  <a:pt x="1059131" y="793662"/>
                </a:lnTo>
                <a:lnTo>
                  <a:pt x="1129357" y="813742"/>
                </a:lnTo>
                <a:lnTo>
                  <a:pt x="1204429" y="833164"/>
                </a:lnTo>
                <a:lnTo>
                  <a:pt x="1283653" y="852019"/>
                </a:lnTo>
                <a:lnTo>
                  <a:pt x="1367247" y="870307"/>
                </a:lnTo>
                <a:lnTo>
                  <a:pt x="1454609" y="887882"/>
                </a:lnTo>
                <a:lnTo>
                  <a:pt x="1545701" y="904597"/>
                </a:lnTo>
                <a:lnTo>
                  <a:pt x="1640269" y="920745"/>
                </a:lnTo>
                <a:lnTo>
                  <a:pt x="1738219" y="936034"/>
                </a:lnTo>
                <a:lnTo>
                  <a:pt x="1839077" y="950463"/>
                </a:lnTo>
                <a:lnTo>
                  <a:pt x="1942679" y="963960"/>
                </a:lnTo>
                <a:lnTo>
                  <a:pt x="2048969" y="976542"/>
                </a:lnTo>
                <a:lnTo>
                  <a:pt x="2157563" y="988192"/>
                </a:lnTo>
                <a:lnTo>
                  <a:pt x="2268077" y="998762"/>
                </a:lnTo>
                <a:lnTo>
                  <a:pt x="2380585" y="1008254"/>
                </a:lnTo>
                <a:lnTo>
                  <a:pt x="2494666" y="1016611"/>
                </a:lnTo>
                <a:lnTo>
                  <a:pt x="2726777" y="1029833"/>
                </a:lnTo>
                <a:lnTo>
                  <a:pt x="2962729" y="1037972"/>
                </a:lnTo>
                <a:lnTo>
                  <a:pt x="3200253" y="1040770"/>
                </a:lnTo>
                <a:lnTo>
                  <a:pt x="3200473" y="1021768"/>
                </a:lnTo>
                <a:lnTo>
                  <a:pt x="2962875" y="1019043"/>
                </a:lnTo>
                <a:lnTo>
                  <a:pt x="2727563" y="1010832"/>
                </a:lnTo>
                <a:lnTo>
                  <a:pt x="2495818" y="997610"/>
                </a:lnTo>
                <a:lnTo>
                  <a:pt x="2269705" y="979834"/>
                </a:lnTo>
                <a:lnTo>
                  <a:pt x="2159337" y="969264"/>
                </a:lnTo>
                <a:lnTo>
                  <a:pt x="2050907" y="957614"/>
                </a:lnTo>
                <a:lnTo>
                  <a:pt x="1944965" y="945032"/>
                </a:lnTo>
                <a:lnTo>
                  <a:pt x="1841437" y="931535"/>
                </a:lnTo>
                <a:lnTo>
                  <a:pt x="1740999" y="917179"/>
                </a:lnTo>
                <a:lnTo>
                  <a:pt x="1643213" y="901964"/>
                </a:lnTo>
                <a:lnTo>
                  <a:pt x="1548829" y="885815"/>
                </a:lnTo>
                <a:lnTo>
                  <a:pt x="1458047" y="869100"/>
                </a:lnTo>
                <a:lnTo>
                  <a:pt x="1370959" y="851672"/>
                </a:lnTo>
                <a:lnTo>
                  <a:pt x="1287731" y="833384"/>
                </a:lnTo>
                <a:lnTo>
                  <a:pt x="1208800" y="814730"/>
                </a:lnTo>
                <a:lnTo>
                  <a:pt x="1134221" y="795308"/>
                </a:lnTo>
                <a:lnTo>
                  <a:pt x="1064343" y="775374"/>
                </a:lnTo>
                <a:lnTo>
                  <a:pt x="999347" y="755020"/>
                </a:lnTo>
                <a:lnTo>
                  <a:pt x="939546" y="734226"/>
                </a:lnTo>
                <a:lnTo>
                  <a:pt x="885047" y="713012"/>
                </a:lnTo>
                <a:lnTo>
                  <a:pt x="836255" y="691505"/>
                </a:lnTo>
                <a:lnTo>
                  <a:pt x="793315" y="669798"/>
                </a:lnTo>
                <a:lnTo>
                  <a:pt x="756739" y="647998"/>
                </a:lnTo>
                <a:lnTo>
                  <a:pt x="713725" y="615062"/>
                </a:lnTo>
                <a:lnTo>
                  <a:pt x="685873" y="582710"/>
                </a:lnTo>
                <a:lnTo>
                  <a:pt x="674198" y="552992"/>
                </a:lnTo>
                <a:lnTo>
                  <a:pt x="673949" y="552992"/>
                </a:lnTo>
                <a:lnTo>
                  <a:pt x="673089" y="541562"/>
                </a:lnTo>
                <a:lnTo>
                  <a:pt x="672157" y="519050"/>
                </a:lnTo>
                <a:lnTo>
                  <a:pt x="669304" y="495330"/>
                </a:lnTo>
                <a:lnTo>
                  <a:pt x="657874" y="448549"/>
                </a:lnTo>
                <a:lnTo>
                  <a:pt x="639586" y="402610"/>
                </a:lnTo>
                <a:lnTo>
                  <a:pt x="614641" y="357896"/>
                </a:lnTo>
                <a:lnTo>
                  <a:pt x="584137" y="314809"/>
                </a:lnTo>
                <a:lnTo>
                  <a:pt x="548146" y="273661"/>
                </a:lnTo>
                <a:lnTo>
                  <a:pt x="507345" y="234945"/>
                </a:lnTo>
                <a:lnTo>
                  <a:pt x="461991" y="198662"/>
                </a:lnTo>
                <a:lnTo>
                  <a:pt x="412979" y="165232"/>
                </a:lnTo>
                <a:lnTo>
                  <a:pt x="360255" y="135148"/>
                </a:lnTo>
                <a:lnTo>
                  <a:pt x="304897" y="108868"/>
                </a:lnTo>
                <a:lnTo>
                  <a:pt x="246888" y="86355"/>
                </a:lnTo>
                <a:lnTo>
                  <a:pt x="187031" y="68360"/>
                </a:lnTo>
                <a:lnTo>
                  <a:pt x="125583" y="54992"/>
                </a:lnTo>
                <a:lnTo>
                  <a:pt x="63075" y="46634"/>
                </a:lnTo>
                <a:lnTo>
                  <a:pt x="52708" y="45927"/>
                </a:lnTo>
                <a:close/>
              </a:path>
              <a:path w="3201035" h="1040764">
                <a:moveTo>
                  <a:pt x="673876" y="551566"/>
                </a:moveTo>
                <a:lnTo>
                  <a:pt x="673949" y="552992"/>
                </a:lnTo>
                <a:lnTo>
                  <a:pt x="674198" y="552992"/>
                </a:lnTo>
                <a:lnTo>
                  <a:pt x="673876" y="551566"/>
                </a:lnTo>
                <a:close/>
              </a:path>
              <a:path w="3201035" h="1040764">
                <a:moveTo>
                  <a:pt x="96012" y="0"/>
                </a:moveTo>
                <a:lnTo>
                  <a:pt x="91293" y="2706"/>
                </a:lnTo>
                <a:lnTo>
                  <a:pt x="0" y="53346"/>
                </a:lnTo>
                <a:lnTo>
                  <a:pt x="89154" y="107935"/>
                </a:lnTo>
                <a:lnTo>
                  <a:pt x="93579" y="110788"/>
                </a:lnTo>
                <a:lnTo>
                  <a:pt x="99431" y="109215"/>
                </a:lnTo>
                <a:lnTo>
                  <a:pt x="102229" y="104790"/>
                </a:lnTo>
                <a:lnTo>
                  <a:pt x="104863" y="100364"/>
                </a:lnTo>
                <a:lnTo>
                  <a:pt x="103510" y="94494"/>
                </a:lnTo>
                <a:lnTo>
                  <a:pt x="55751" y="65203"/>
                </a:lnTo>
                <a:lnTo>
                  <a:pt x="30431" y="63495"/>
                </a:lnTo>
                <a:lnTo>
                  <a:pt x="18653" y="63276"/>
                </a:lnTo>
                <a:lnTo>
                  <a:pt x="19001" y="44202"/>
                </a:lnTo>
                <a:lnTo>
                  <a:pt x="55816" y="44202"/>
                </a:lnTo>
                <a:lnTo>
                  <a:pt x="105156" y="16770"/>
                </a:lnTo>
                <a:lnTo>
                  <a:pt x="106948" y="10917"/>
                </a:lnTo>
                <a:lnTo>
                  <a:pt x="104223" y="6345"/>
                </a:lnTo>
                <a:lnTo>
                  <a:pt x="101717" y="1627"/>
                </a:lnTo>
                <a:lnTo>
                  <a:pt x="96012" y="0"/>
                </a:lnTo>
                <a:close/>
              </a:path>
              <a:path w="3201035" h="1040764">
                <a:moveTo>
                  <a:pt x="19001" y="44202"/>
                </a:moveTo>
                <a:lnTo>
                  <a:pt x="18653" y="63276"/>
                </a:lnTo>
                <a:lnTo>
                  <a:pt x="30431" y="63495"/>
                </a:lnTo>
                <a:lnTo>
                  <a:pt x="55751" y="65203"/>
                </a:lnTo>
                <a:lnTo>
                  <a:pt x="50761" y="62142"/>
                </a:lnTo>
                <a:lnTo>
                  <a:pt x="23500" y="62142"/>
                </a:lnTo>
                <a:lnTo>
                  <a:pt x="23865" y="45646"/>
                </a:lnTo>
                <a:lnTo>
                  <a:pt x="48599" y="45646"/>
                </a:lnTo>
                <a:lnTo>
                  <a:pt x="31711" y="44494"/>
                </a:lnTo>
                <a:lnTo>
                  <a:pt x="19001" y="44202"/>
                </a:lnTo>
                <a:close/>
              </a:path>
              <a:path w="3201035" h="1040764">
                <a:moveTo>
                  <a:pt x="23865" y="45646"/>
                </a:moveTo>
                <a:lnTo>
                  <a:pt x="23500" y="62142"/>
                </a:lnTo>
                <a:lnTo>
                  <a:pt x="37809" y="54198"/>
                </a:lnTo>
                <a:lnTo>
                  <a:pt x="23865" y="45646"/>
                </a:lnTo>
                <a:close/>
              </a:path>
              <a:path w="3201035" h="1040764">
                <a:moveTo>
                  <a:pt x="37809" y="54198"/>
                </a:moveTo>
                <a:lnTo>
                  <a:pt x="23500" y="62142"/>
                </a:lnTo>
                <a:lnTo>
                  <a:pt x="50761" y="62142"/>
                </a:lnTo>
                <a:lnTo>
                  <a:pt x="37809" y="54198"/>
                </a:lnTo>
                <a:close/>
              </a:path>
              <a:path w="3201035" h="1040764">
                <a:moveTo>
                  <a:pt x="48599" y="45646"/>
                </a:moveTo>
                <a:lnTo>
                  <a:pt x="23865" y="45646"/>
                </a:lnTo>
                <a:lnTo>
                  <a:pt x="37809" y="54198"/>
                </a:lnTo>
                <a:lnTo>
                  <a:pt x="52708" y="45927"/>
                </a:lnTo>
                <a:lnTo>
                  <a:pt x="48599" y="45646"/>
                </a:lnTo>
                <a:close/>
              </a:path>
              <a:path w="3201035" h="1040764">
                <a:moveTo>
                  <a:pt x="55816" y="44202"/>
                </a:moveTo>
                <a:lnTo>
                  <a:pt x="19001" y="44202"/>
                </a:lnTo>
                <a:lnTo>
                  <a:pt x="31711" y="44494"/>
                </a:lnTo>
                <a:lnTo>
                  <a:pt x="52708" y="45927"/>
                </a:lnTo>
                <a:lnTo>
                  <a:pt x="55816" y="4420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446501" y="3554437"/>
            <a:ext cx="1524635" cy="865505"/>
          </a:xfrm>
          <a:custGeom>
            <a:avLst/>
            <a:gdLst/>
            <a:ahLst/>
            <a:cxnLst/>
            <a:rect l="l" t="t" r="r" b="b"/>
            <a:pathLst>
              <a:path w="1524635" h="865504">
                <a:moveTo>
                  <a:pt x="762024" y="0"/>
                </a:moveTo>
                <a:lnTo>
                  <a:pt x="702464" y="1301"/>
                </a:lnTo>
                <a:lnTo>
                  <a:pt x="644159" y="5143"/>
                </a:lnTo>
                <a:lnTo>
                  <a:pt x="587279" y="11428"/>
                </a:lnTo>
                <a:lnTo>
                  <a:pt x="531993" y="20060"/>
                </a:lnTo>
                <a:lnTo>
                  <a:pt x="478469" y="30943"/>
                </a:lnTo>
                <a:lnTo>
                  <a:pt x="426878" y="43981"/>
                </a:lnTo>
                <a:lnTo>
                  <a:pt x="377388" y="59077"/>
                </a:lnTo>
                <a:lnTo>
                  <a:pt x="330169" y="76135"/>
                </a:lnTo>
                <a:lnTo>
                  <a:pt x="285390" y="95059"/>
                </a:lnTo>
                <a:lnTo>
                  <a:pt x="243221" y="115753"/>
                </a:lnTo>
                <a:lnTo>
                  <a:pt x="203831" y="138120"/>
                </a:lnTo>
                <a:lnTo>
                  <a:pt x="167388" y="162063"/>
                </a:lnTo>
                <a:lnTo>
                  <a:pt x="134063" y="187488"/>
                </a:lnTo>
                <a:lnTo>
                  <a:pt x="104024" y="214297"/>
                </a:lnTo>
                <a:lnTo>
                  <a:pt x="77442" y="242394"/>
                </a:lnTo>
                <a:lnTo>
                  <a:pt x="35321" y="302068"/>
                </a:lnTo>
                <a:lnTo>
                  <a:pt x="9056" y="365740"/>
                </a:lnTo>
                <a:lnTo>
                  <a:pt x="0" y="432639"/>
                </a:lnTo>
                <a:lnTo>
                  <a:pt x="2292" y="466441"/>
                </a:lnTo>
                <a:lnTo>
                  <a:pt x="20122" y="531814"/>
                </a:lnTo>
                <a:lnTo>
                  <a:pt x="54484" y="593573"/>
                </a:lnTo>
                <a:lnTo>
                  <a:pt x="104024" y="650949"/>
                </a:lnTo>
                <a:lnTo>
                  <a:pt x="134063" y="677752"/>
                </a:lnTo>
                <a:lnTo>
                  <a:pt x="167388" y="703170"/>
                </a:lnTo>
                <a:lnTo>
                  <a:pt x="203831" y="727108"/>
                </a:lnTo>
                <a:lnTo>
                  <a:pt x="243221" y="749469"/>
                </a:lnTo>
                <a:lnTo>
                  <a:pt x="285390" y="770157"/>
                </a:lnTo>
                <a:lnTo>
                  <a:pt x="330169" y="789075"/>
                </a:lnTo>
                <a:lnTo>
                  <a:pt x="377388" y="806128"/>
                </a:lnTo>
                <a:lnTo>
                  <a:pt x="426878" y="821220"/>
                </a:lnTo>
                <a:lnTo>
                  <a:pt x="478469" y="834253"/>
                </a:lnTo>
                <a:lnTo>
                  <a:pt x="531993" y="845133"/>
                </a:lnTo>
                <a:lnTo>
                  <a:pt x="587279" y="853762"/>
                </a:lnTo>
                <a:lnTo>
                  <a:pt x="644159" y="860045"/>
                </a:lnTo>
                <a:lnTo>
                  <a:pt x="702464" y="863885"/>
                </a:lnTo>
                <a:lnTo>
                  <a:pt x="762024" y="865187"/>
                </a:lnTo>
                <a:lnTo>
                  <a:pt x="821565" y="863885"/>
                </a:lnTo>
                <a:lnTo>
                  <a:pt x="879854" y="860045"/>
                </a:lnTo>
                <a:lnTo>
                  <a:pt x="936723" y="853762"/>
                </a:lnTo>
                <a:lnTo>
                  <a:pt x="992000" y="845133"/>
                </a:lnTo>
                <a:lnTo>
                  <a:pt x="1045518" y="834253"/>
                </a:lnTo>
                <a:lnTo>
                  <a:pt x="1097106" y="821220"/>
                </a:lnTo>
                <a:lnTo>
                  <a:pt x="1146595" y="806128"/>
                </a:lnTo>
                <a:lnTo>
                  <a:pt x="1193815" y="789075"/>
                </a:lnTo>
                <a:lnTo>
                  <a:pt x="1238596" y="770157"/>
                </a:lnTo>
                <a:lnTo>
                  <a:pt x="1280769" y="749469"/>
                </a:lnTo>
                <a:lnTo>
                  <a:pt x="1320165" y="727108"/>
                </a:lnTo>
                <a:lnTo>
                  <a:pt x="1356614" y="703170"/>
                </a:lnTo>
                <a:lnTo>
                  <a:pt x="1389945" y="677752"/>
                </a:lnTo>
                <a:lnTo>
                  <a:pt x="1419991" y="650949"/>
                </a:lnTo>
                <a:lnTo>
                  <a:pt x="1446581" y="622857"/>
                </a:lnTo>
                <a:lnTo>
                  <a:pt x="1488714" y="563194"/>
                </a:lnTo>
                <a:lnTo>
                  <a:pt x="1514989" y="499531"/>
                </a:lnTo>
                <a:lnTo>
                  <a:pt x="1524048" y="432639"/>
                </a:lnTo>
                <a:lnTo>
                  <a:pt x="1521755" y="398834"/>
                </a:lnTo>
                <a:lnTo>
                  <a:pt x="1503918" y="333452"/>
                </a:lnTo>
                <a:lnTo>
                  <a:pt x="1469545" y="271683"/>
                </a:lnTo>
                <a:lnTo>
                  <a:pt x="1419991" y="214297"/>
                </a:lnTo>
                <a:lnTo>
                  <a:pt x="1389945" y="187488"/>
                </a:lnTo>
                <a:lnTo>
                  <a:pt x="1356614" y="162063"/>
                </a:lnTo>
                <a:lnTo>
                  <a:pt x="1320165" y="138120"/>
                </a:lnTo>
                <a:lnTo>
                  <a:pt x="1280769" y="115753"/>
                </a:lnTo>
                <a:lnTo>
                  <a:pt x="1238596" y="95059"/>
                </a:lnTo>
                <a:lnTo>
                  <a:pt x="1193815" y="76135"/>
                </a:lnTo>
                <a:lnTo>
                  <a:pt x="1146595" y="59077"/>
                </a:lnTo>
                <a:lnTo>
                  <a:pt x="1097106" y="43981"/>
                </a:lnTo>
                <a:lnTo>
                  <a:pt x="1045518" y="30943"/>
                </a:lnTo>
                <a:lnTo>
                  <a:pt x="992000" y="20060"/>
                </a:lnTo>
                <a:lnTo>
                  <a:pt x="936723" y="11428"/>
                </a:lnTo>
                <a:lnTo>
                  <a:pt x="879854" y="5143"/>
                </a:lnTo>
                <a:lnTo>
                  <a:pt x="821565" y="1301"/>
                </a:lnTo>
                <a:lnTo>
                  <a:pt x="762024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446501" y="3554437"/>
            <a:ext cx="1524635" cy="865505"/>
          </a:xfrm>
          <a:custGeom>
            <a:avLst/>
            <a:gdLst/>
            <a:ahLst/>
            <a:cxnLst/>
            <a:rect l="l" t="t" r="r" b="b"/>
            <a:pathLst>
              <a:path w="1524635" h="865504">
                <a:moveTo>
                  <a:pt x="0" y="432639"/>
                </a:moveTo>
                <a:lnTo>
                  <a:pt x="9056" y="365740"/>
                </a:lnTo>
                <a:lnTo>
                  <a:pt x="35321" y="302068"/>
                </a:lnTo>
                <a:lnTo>
                  <a:pt x="77442" y="242394"/>
                </a:lnTo>
                <a:lnTo>
                  <a:pt x="104024" y="214297"/>
                </a:lnTo>
                <a:lnTo>
                  <a:pt x="134063" y="187488"/>
                </a:lnTo>
                <a:lnTo>
                  <a:pt x="167388" y="162063"/>
                </a:lnTo>
                <a:lnTo>
                  <a:pt x="203831" y="138120"/>
                </a:lnTo>
                <a:lnTo>
                  <a:pt x="243221" y="115753"/>
                </a:lnTo>
                <a:lnTo>
                  <a:pt x="285390" y="95059"/>
                </a:lnTo>
                <a:lnTo>
                  <a:pt x="330169" y="76135"/>
                </a:lnTo>
                <a:lnTo>
                  <a:pt x="377388" y="59077"/>
                </a:lnTo>
                <a:lnTo>
                  <a:pt x="426878" y="43981"/>
                </a:lnTo>
                <a:lnTo>
                  <a:pt x="478469" y="30943"/>
                </a:lnTo>
                <a:lnTo>
                  <a:pt x="531993" y="20060"/>
                </a:lnTo>
                <a:lnTo>
                  <a:pt x="587279" y="11428"/>
                </a:lnTo>
                <a:lnTo>
                  <a:pt x="644159" y="5143"/>
                </a:lnTo>
                <a:lnTo>
                  <a:pt x="702464" y="1301"/>
                </a:lnTo>
                <a:lnTo>
                  <a:pt x="762024" y="0"/>
                </a:lnTo>
                <a:lnTo>
                  <a:pt x="821565" y="1301"/>
                </a:lnTo>
                <a:lnTo>
                  <a:pt x="879854" y="5143"/>
                </a:lnTo>
                <a:lnTo>
                  <a:pt x="936723" y="11428"/>
                </a:lnTo>
                <a:lnTo>
                  <a:pt x="992000" y="20060"/>
                </a:lnTo>
                <a:lnTo>
                  <a:pt x="1045518" y="30943"/>
                </a:lnTo>
                <a:lnTo>
                  <a:pt x="1097106" y="43981"/>
                </a:lnTo>
                <a:lnTo>
                  <a:pt x="1146595" y="59077"/>
                </a:lnTo>
                <a:lnTo>
                  <a:pt x="1193815" y="76135"/>
                </a:lnTo>
                <a:lnTo>
                  <a:pt x="1238596" y="95059"/>
                </a:lnTo>
                <a:lnTo>
                  <a:pt x="1280769" y="115753"/>
                </a:lnTo>
                <a:lnTo>
                  <a:pt x="1320165" y="138120"/>
                </a:lnTo>
                <a:lnTo>
                  <a:pt x="1356614" y="162063"/>
                </a:lnTo>
                <a:lnTo>
                  <a:pt x="1389945" y="187488"/>
                </a:lnTo>
                <a:lnTo>
                  <a:pt x="1419991" y="214297"/>
                </a:lnTo>
                <a:lnTo>
                  <a:pt x="1446581" y="242394"/>
                </a:lnTo>
                <a:lnTo>
                  <a:pt x="1488714" y="302068"/>
                </a:lnTo>
                <a:lnTo>
                  <a:pt x="1514989" y="365740"/>
                </a:lnTo>
                <a:lnTo>
                  <a:pt x="1524048" y="432639"/>
                </a:lnTo>
                <a:lnTo>
                  <a:pt x="1521755" y="466441"/>
                </a:lnTo>
                <a:lnTo>
                  <a:pt x="1503918" y="531814"/>
                </a:lnTo>
                <a:lnTo>
                  <a:pt x="1469545" y="593573"/>
                </a:lnTo>
                <a:lnTo>
                  <a:pt x="1419991" y="650949"/>
                </a:lnTo>
                <a:lnTo>
                  <a:pt x="1389945" y="677752"/>
                </a:lnTo>
                <a:lnTo>
                  <a:pt x="1356614" y="703170"/>
                </a:lnTo>
                <a:lnTo>
                  <a:pt x="1320165" y="727108"/>
                </a:lnTo>
                <a:lnTo>
                  <a:pt x="1280769" y="749469"/>
                </a:lnTo>
                <a:lnTo>
                  <a:pt x="1238596" y="770157"/>
                </a:lnTo>
                <a:lnTo>
                  <a:pt x="1193815" y="789075"/>
                </a:lnTo>
                <a:lnTo>
                  <a:pt x="1146595" y="806128"/>
                </a:lnTo>
                <a:lnTo>
                  <a:pt x="1097106" y="821220"/>
                </a:lnTo>
                <a:lnTo>
                  <a:pt x="1045518" y="834253"/>
                </a:lnTo>
                <a:lnTo>
                  <a:pt x="992000" y="845133"/>
                </a:lnTo>
                <a:lnTo>
                  <a:pt x="936723" y="853762"/>
                </a:lnTo>
                <a:lnTo>
                  <a:pt x="879854" y="860045"/>
                </a:lnTo>
                <a:lnTo>
                  <a:pt x="821565" y="863885"/>
                </a:lnTo>
                <a:lnTo>
                  <a:pt x="762024" y="865187"/>
                </a:lnTo>
                <a:lnTo>
                  <a:pt x="702464" y="863885"/>
                </a:lnTo>
                <a:lnTo>
                  <a:pt x="644159" y="860045"/>
                </a:lnTo>
                <a:lnTo>
                  <a:pt x="587279" y="853762"/>
                </a:lnTo>
                <a:lnTo>
                  <a:pt x="531993" y="845133"/>
                </a:lnTo>
                <a:lnTo>
                  <a:pt x="478469" y="834253"/>
                </a:lnTo>
                <a:lnTo>
                  <a:pt x="426878" y="821220"/>
                </a:lnTo>
                <a:lnTo>
                  <a:pt x="377388" y="806128"/>
                </a:lnTo>
                <a:lnTo>
                  <a:pt x="330169" y="789075"/>
                </a:lnTo>
                <a:lnTo>
                  <a:pt x="285390" y="770157"/>
                </a:lnTo>
                <a:lnTo>
                  <a:pt x="243221" y="749469"/>
                </a:lnTo>
                <a:lnTo>
                  <a:pt x="203831" y="727108"/>
                </a:lnTo>
                <a:lnTo>
                  <a:pt x="167388" y="703170"/>
                </a:lnTo>
                <a:lnTo>
                  <a:pt x="134063" y="677752"/>
                </a:lnTo>
                <a:lnTo>
                  <a:pt x="104024" y="650949"/>
                </a:lnTo>
                <a:lnTo>
                  <a:pt x="77442" y="622857"/>
                </a:lnTo>
                <a:lnTo>
                  <a:pt x="35321" y="563194"/>
                </a:lnTo>
                <a:lnTo>
                  <a:pt x="9056" y="499531"/>
                </a:lnTo>
                <a:lnTo>
                  <a:pt x="0" y="432639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917071" y="3698470"/>
            <a:ext cx="582930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cP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LA2</a:t>
            </a:r>
            <a:endParaRPr sz="1800">
              <a:latin typeface="Calibri"/>
              <a:cs typeface="Calibri"/>
            </a:endParaRPr>
          </a:p>
          <a:p>
            <a:pPr marL="17145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ac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722479" y="2399440"/>
            <a:ext cx="1073150" cy="103505"/>
          </a:xfrm>
          <a:custGeom>
            <a:avLst/>
            <a:gdLst/>
            <a:ahLst/>
            <a:cxnLst/>
            <a:rect l="l" t="t" r="r" b="b"/>
            <a:pathLst>
              <a:path w="1073150" h="103505">
                <a:moveTo>
                  <a:pt x="88660" y="0"/>
                </a:moveTo>
                <a:lnTo>
                  <a:pt x="85587" y="1719"/>
                </a:lnTo>
                <a:lnTo>
                  <a:pt x="0" y="51645"/>
                </a:lnTo>
                <a:lnTo>
                  <a:pt x="88660" y="103363"/>
                </a:lnTo>
                <a:lnTo>
                  <a:pt x="92592" y="102303"/>
                </a:lnTo>
                <a:lnTo>
                  <a:pt x="96158" y="96231"/>
                </a:lnTo>
                <a:lnTo>
                  <a:pt x="95152" y="92445"/>
                </a:lnTo>
                <a:lnTo>
                  <a:pt x="36087" y="58009"/>
                </a:lnTo>
                <a:lnTo>
                  <a:pt x="12582" y="58009"/>
                </a:lnTo>
                <a:lnTo>
                  <a:pt x="12582" y="45299"/>
                </a:lnTo>
                <a:lnTo>
                  <a:pt x="36157" y="45299"/>
                </a:lnTo>
                <a:lnTo>
                  <a:pt x="95152" y="10863"/>
                </a:lnTo>
                <a:lnTo>
                  <a:pt x="96158" y="7077"/>
                </a:lnTo>
                <a:lnTo>
                  <a:pt x="92592" y="1005"/>
                </a:lnTo>
                <a:lnTo>
                  <a:pt x="88660" y="0"/>
                </a:lnTo>
                <a:close/>
              </a:path>
              <a:path w="1073150" h="103505">
                <a:moveTo>
                  <a:pt x="36157" y="45299"/>
                </a:moveTo>
                <a:lnTo>
                  <a:pt x="12582" y="45299"/>
                </a:lnTo>
                <a:lnTo>
                  <a:pt x="12582" y="58009"/>
                </a:lnTo>
                <a:lnTo>
                  <a:pt x="36087" y="58009"/>
                </a:lnTo>
                <a:lnTo>
                  <a:pt x="34613" y="57150"/>
                </a:lnTo>
                <a:lnTo>
                  <a:pt x="15855" y="57150"/>
                </a:lnTo>
                <a:lnTo>
                  <a:pt x="15855" y="46213"/>
                </a:lnTo>
                <a:lnTo>
                  <a:pt x="34591" y="46213"/>
                </a:lnTo>
                <a:lnTo>
                  <a:pt x="36157" y="45299"/>
                </a:lnTo>
                <a:close/>
              </a:path>
              <a:path w="1073150" h="103505">
                <a:moveTo>
                  <a:pt x="1073139" y="45299"/>
                </a:moveTo>
                <a:lnTo>
                  <a:pt x="36157" y="45299"/>
                </a:lnTo>
                <a:lnTo>
                  <a:pt x="25228" y="51678"/>
                </a:lnTo>
                <a:lnTo>
                  <a:pt x="36087" y="58009"/>
                </a:lnTo>
                <a:lnTo>
                  <a:pt x="1073139" y="58009"/>
                </a:lnTo>
                <a:lnTo>
                  <a:pt x="1073139" y="45299"/>
                </a:lnTo>
                <a:close/>
              </a:path>
              <a:path w="1073150" h="103505">
                <a:moveTo>
                  <a:pt x="15855" y="46213"/>
                </a:moveTo>
                <a:lnTo>
                  <a:pt x="15855" y="57150"/>
                </a:lnTo>
                <a:lnTo>
                  <a:pt x="25228" y="51678"/>
                </a:lnTo>
                <a:lnTo>
                  <a:pt x="15855" y="46213"/>
                </a:lnTo>
                <a:close/>
              </a:path>
              <a:path w="1073150" h="103505">
                <a:moveTo>
                  <a:pt x="25228" y="51678"/>
                </a:moveTo>
                <a:lnTo>
                  <a:pt x="15855" y="57150"/>
                </a:lnTo>
                <a:lnTo>
                  <a:pt x="34613" y="57150"/>
                </a:lnTo>
                <a:lnTo>
                  <a:pt x="25228" y="51678"/>
                </a:lnTo>
                <a:close/>
              </a:path>
              <a:path w="1073150" h="103505">
                <a:moveTo>
                  <a:pt x="34591" y="46213"/>
                </a:moveTo>
                <a:lnTo>
                  <a:pt x="15855" y="46213"/>
                </a:lnTo>
                <a:lnTo>
                  <a:pt x="25228" y="51678"/>
                </a:lnTo>
                <a:lnTo>
                  <a:pt x="34591" y="462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89967" y="4127666"/>
            <a:ext cx="110490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Eicosanoids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61665" y="1876962"/>
            <a:ext cx="2310130" cy="279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10">
                <a:latin typeface="Calibri"/>
                <a:cs typeface="Calibri"/>
              </a:rPr>
              <a:t>Hyd</a:t>
            </a:r>
            <a:r>
              <a:rPr dirty="0" baseline="23148" sz="2700" spc="-165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1200" spc="-110">
                <a:latin typeface="Calibri"/>
                <a:cs typeface="Calibri"/>
              </a:rPr>
              <a:t>rolyses  </a:t>
            </a:r>
            <a:r>
              <a:rPr dirty="0" sz="1200" spc="-5">
                <a:latin typeface="Calibri"/>
                <a:cs typeface="Calibri"/>
              </a:rPr>
              <a:t>membrane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phospholipids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322451" y="2127259"/>
            <a:ext cx="1371600" cy="865505"/>
          </a:xfrm>
          <a:custGeom>
            <a:avLst/>
            <a:gdLst/>
            <a:ahLst/>
            <a:cxnLst/>
            <a:rect l="l" t="t" r="r" b="b"/>
            <a:pathLst>
              <a:path w="1371600" h="865505">
                <a:moveTo>
                  <a:pt x="685809" y="0"/>
                </a:moveTo>
                <a:lnTo>
                  <a:pt x="626623" y="1587"/>
                </a:lnTo>
                <a:lnTo>
                  <a:pt x="568838" y="6264"/>
                </a:lnTo>
                <a:lnTo>
                  <a:pt x="512658" y="13900"/>
                </a:lnTo>
                <a:lnTo>
                  <a:pt x="458291" y="24366"/>
                </a:lnTo>
                <a:lnTo>
                  <a:pt x="405940" y="37530"/>
                </a:lnTo>
                <a:lnTo>
                  <a:pt x="355812" y="53265"/>
                </a:lnTo>
                <a:lnTo>
                  <a:pt x="308113" y="71439"/>
                </a:lnTo>
                <a:lnTo>
                  <a:pt x="263048" y="91923"/>
                </a:lnTo>
                <a:lnTo>
                  <a:pt x="220822" y="114587"/>
                </a:lnTo>
                <a:lnTo>
                  <a:pt x="181642" y="139302"/>
                </a:lnTo>
                <a:lnTo>
                  <a:pt x="145713" y="165937"/>
                </a:lnTo>
                <a:lnTo>
                  <a:pt x="113241" y="194362"/>
                </a:lnTo>
                <a:lnTo>
                  <a:pt x="84431" y="224448"/>
                </a:lnTo>
                <a:lnTo>
                  <a:pt x="59490" y="256065"/>
                </a:lnTo>
                <a:lnTo>
                  <a:pt x="38622" y="289082"/>
                </a:lnTo>
                <a:lnTo>
                  <a:pt x="9929" y="358801"/>
                </a:lnTo>
                <a:lnTo>
                  <a:pt x="0" y="432566"/>
                </a:lnTo>
                <a:lnTo>
                  <a:pt x="2516" y="469887"/>
                </a:lnTo>
                <a:lnTo>
                  <a:pt x="22033" y="541762"/>
                </a:lnTo>
                <a:lnTo>
                  <a:pt x="59490" y="609081"/>
                </a:lnTo>
                <a:lnTo>
                  <a:pt x="84431" y="640705"/>
                </a:lnTo>
                <a:lnTo>
                  <a:pt x="113241" y="670800"/>
                </a:lnTo>
                <a:lnTo>
                  <a:pt x="145713" y="699236"/>
                </a:lnTo>
                <a:lnTo>
                  <a:pt x="181642" y="725881"/>
                </a:lnTo>
                <a:lnTo>
                  <a:pt x="220822" y="750606"/>
                </a:lnTo>
                <a:lnTo>
                  <a:pt x="263048" y="773281"/>
                </a:lnTo>
                <a:lnTo>
                  <a:pt x="308113" y="793776"/>
                </a:lnTo>
                <a:lnTo>
                  <a:pt x="355812" y="811960"/>
                </a:lnTo>
                <a:lnTo>
                  <a:pt x="405940" y="827704"/>
                </a:lnTo>
                <a:lnTo>
                  <a:pt x="458291" y="840877"/>
                </a:lnTo>
                <a:lnTo>
                  <a:pt x="512658" y="851349"/>
                </a:lnTo>
                <a:lnTo>
                  <a:pt x="568838" y="858991"/>
                </a:lnTo>
                <a:lnTo>
                  <a:pt x="626623" y="863671"/>
                </a:lnTo>
                <a:lnTo>
                  <a:pt x="685809" y="865260"/>
                </a:lnTo>
                <a:lnTo>
                  <a:pt x="744973" y="863671"/>
                </a:lnTo>
                <a:lnTo>
                  <a:pt x="802741" y="858991"/>
                </a:lnTo>
                <a:lnTo>
                  <a:pt x="858907" y="851349"/>
                </a:lnTo>
                <a:lnTo>
                  <a:pt x="913266" y="840877"/>
                </a:lnTo>
                <a:lnTo>
                  <a:pt x="965611" y="827704"/>
                </a:lnTo>
                <a:lnTo>
                  <a:pt x="1015736" y="811960"/>
                </a:lnTo>
                <a:lnTo>
                  <a:pt x="1063435" y="793776"/>
                </a:lnTo>
                <a:lnTo>
                  <a:pt x="1108502" y="773281"/>
                </a:lnTo>
                <a:lnTo>
                  <a:pt x="1150731" y="750606"/>
                </a:lnTo>
                <a:lnTo>
                  <a:pt x="1189917" y="725881"/>
                </a:lnTo>
                <a:lnTo>
                  <a:pt x="1225852" y="699236"/>
                </a:lnTo>
                <a:lnTo>
                  <a:pt x="1258331" y="670800"/>
                </a:lnTo>
                <a:lnTo>
                  <a:pt x="1287148" y="640705"/>
                </a:lnTo>
                <a:lnTo>
                  <a:pt x="1312097" y="609081"/>
                </a:lnTo>
                <a:lnTo>
                  <a:pt x="1332972" y="576056"/>
                </a:lnTo>
                <a:lnTo>
                  <a:pt x="1361675" y="506329"/>
                </a:lnTo>
                <a:lnTo>
                  <a:pt x="1371609" y="432566"/>
                </a:lnTo>
                <a:lnTo>
                  <a:pt x="1369091" y="395243"/>
                </a:lnTo>
                <a:lnTo>
                  <a:pt x="1349566" y="323371"/>
                </a:lnTo>
                <a:lnTo>
                  <a:pt x="1312097" y="256065"/>
                </a:lnTo>
                <a:lnTo>
                  <a:pt x="1287148" y="224448"/>
                </a:lnTo>
                <a:lnTo>
                  <a:pt x="1258331" y="194362"/>
                </a:lnTo>
                <a:lnTo>
                  <a:pt x="1225852" y="165937"/>
                </a:lnTo>
                <a:lnTo>
                  <a:pt x="1189917" y="139302"/>
                </a:lnTo>
                <a:lnTo>
                  <a:pt x="1150731" y="114587"/>
                </a:lnTo>
                <a:lnTo>
                  <a:pt x="1108502" y="91923"/>
                </a:lnTo>
                <a:lnTo>
                  <a:pt x="1063435" y="71439"/>
                </a:lnTo>
                <a:lnTo>
                  <a:pt x="1015736" y="53265"/>
                </a:lnTo>
                <a:lnTo>
                  <a:pt x="965611" y="37530"/>
                </a:lnTo>
                <a:lnTo>
                  <a:pt x="913266" y="24366"/>
                </a:lnTo>
                <a:lnTo>
                  <a:pt x="858907" y="13900"/>
                </a:lnTo>
                <a:lnTo>
                  <a:pt x="802741" y="6264"/>
                </a:lnTo>
                <a:lnTo>
                  <a:pt x="744973" y="1587"/>
                </a:lnTo>
                <a:lnTo>
                  <a:pt x="685809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322451" y="2127259"/>
            <a:ext cx="1371600" cy="865505"/>
          </a:xfrm>
          <a:custGeom>
            <a:avLst/>
            <a:gdLst/>
            <a:ahLst/>
            <a:cxnLst/>
            <a:rect l="l" t="t" r="r" b="b"/>
            <a:pathLst>
              <a:path w="1371600" h="865505">
                <a:moveTo>
                  <a:pt x="0" y="432566"/>
                </a:moveTo>
                <a:lnTo>
                  <a:pt x="9929" y="358801"/>
                </a:lnTo>
                <a:lnTo>
                  <a:pt x="38622" y="289082"/>
                </a:lnTo>
                <a:lnTo>
                  <a:pt x="59490" y="256065"/>
                </a:lnTo>
                <a:lnTo>
                  <a:pt x="84431" y="224448"/>
                </a:lnTo>
                <a:lnTo>
                  <a:pt x="113241" y="194362"/>
                </a:lnTo>
                <a:lnTo>
                  <a:pt x="145713" y="165937"/>
                </a:lnTo>
                <a:lnTo>
                  <a:pt x="181642" y="139302"/>
                </a:lnTo>
                <a:lnTo>
                  <a:pt x="220822" y="114587"/>
                </a:lnTo>
                <a:lnTo>
                  <a:pt x="263048" y="91923"/>
                </a:lnTo>
                <a:lnTo>
                  <a:pt x="308113" y="71439"/>
                </a:lnTo>
                <a:lnTo>
                  <a:pt x="355812" y="53265"/>
                </a:lnTo>
                <a:lnTo>
                  <a:pt x="405940" y="37530"/>
                </a:lnTo>
                <a:lnTo>
                  <a:pt x="458291" y="24366"/>
                </a:lnTo>
                <a:lnTo>
                  <a:pt x="512658" y="13900"/>
                </a:lnTo>
                <a:lnTo>
                  <a:pt x="568838" y="6264"/>
                </a:lnTo>
                <a:lnTo>
                  <a:pt x="626623" y="1587"/>
                </a:lnTo>
                <a:lnTo>
                  <a:pt x="685809" y="0"/>
                </a:lnTo>
                <a:lnTo>
                  <a:pt x="744973" y="1587"/>
                </a:lnTo>
                <a:lnTo>
                  <a:pt x="802741" y="6264"/>
                </a:lnTo>
                <a:lnTo>
                  <a:pt x="858907" y="13900"/>
                </a:lnTo>
                <a:lnTo>
                  <a:pt x="913266" y="24366"/>
                </a:lnTo>
                <a:lnTo>
                  <a:pt x="965611" y="37530"/>
                </a:lnTo>
                <a:lnTo>
                  <a:pt x="1015736" y="53265"/>
                </a:lnTo>
                <a:lnTo>
                  <a:pt x="1063435" y="71439"/>
                </a:lnTo>
                <a:lnTo>
                  <a:pt x="1108502" y="91923"/>
                </a:lnTo>
                <a:lnTo>
                  <a:pt x="1150731" y="114587"/>
                </a:lnTo>
                <a:lnTo>
                  <a:pt x="1189917" y="139302"/>
                </a:lnTo>
                <a:lnTo>
                  <a:pt x="1225852" y="165937"/>
                </a:lnTo>
                <a:lnTo>
                  <a:pt x="1258331" y="194362"/>
                </a:lnTo>
                <a:lnTo>
                  <a:pt x="1287148" y="224448"/>
                </a:lnTo>
                <a:lnTo>
                  <a:pt x="1312097" y="256065"/>
                </a:lnTo>
                <a:lnTo>
                  <a:pt x="1332972" y="289082"/>
                </a:lnTo>
                <a:lnTo>
                  <a:pt x="1361675" y="358801"/>
                </a:lnTo>
                <a:lnTo>
                  <a:pt x="1371609" y="432566"/>
                </a:lnTo>
                <a:lnTo>
                  <a:pt x="1369091" y="469887"/>
                </a:lnTo>
                <a:lnTo>
                  <a:pt x="1349566" y="541762"/>
                </a:lnTo>
                <a:lnTo>
                  <a:pt x="1312097" y="609081"/>
                </a:lnTo>
                <a:lnTo>
                  <a:pt x="1287148" y="640705"/>
                </a:lnTo>
                <a:lnTo>
                  <a:pt x="1258331" y="670800"/>
                </a:lnTo>
                <a:lnTo>
                  <a:pt x="1225852" y="699236"/>
                </a:lnTo>
                <a:lnTo>
                  <a:pt x="1189917" y="725881"/>
                </a:lnTo>
                <a:lnTo>
                  <a:pt x="1150731" y="750606"/>
                </a:lnTo>
                <a:lnTo>
                  <a:pt x="1108502" y="773281"/>
                </a:lnTo>
                <a:lnTo>
                  <a:pt x="1063435" y="793776"/>
                </a:lnTo>
                <a:lnTo>
                  <a:pt x="1015736" y="811960"/>
                </a:lnTo>
                <a:lnTo>
                  <a:pt x="965611" y="827704"/>
                </a:lnTo>
                <a:lnTo>
                  <a:pt x="913266" y="840877"/>
                </a:lnTo>
                <a:lnTo>
                  <a:pt x="858907" y="851349"/>
                </a:lnTo>
                <a:lnTo>
                  <a:pt x="802741" y="858991"/>
                </a:lnTo>
                <a:lnTo>
                  <a:pt x="744973" y="863671"/>
                </a:lnTo>
                <a:lnTo>
                  <a:pt x="685809" y="865260"/>
                </a:lnTo>
                <a:lnTo>
                  <a:pt x="626623" y="863671"/>
                </a:lnTo>
                <a:lnTo>
                  <a:pt x="568838" y="858991"/>
                </a:lnTo>
                <a:lnTo>
                  <a:pt x="512658" y="851349"/>
                </a:lnTo>
                <a:lnTo>
                  <a:pt x="458291" y="840877"/>
                </a:lnTo>
                <a:lnTo>
                  <a:pt x="405940" y="827704"/>
                </a:lnTo>
                <a:lnTo>
                  <a:pt x="355812" y="811960"/>
                </a:lnTo>
                <a:lnTo>
                  <a:pt x="308113" y="793776"/>
                </a:lnTo>
                <a:lnTo>
                  <a:pt x="263048" y="773281"/>
                </a:lnTo>
                <a:lnTo>
                  <a:pt x="220822" y="750606"/>
                </a:lnTo>
                <a:lnTo>
                  <a:pt x="181642" y="725881"/>
                </a:lnTo>
                <a:lnTo>
                  <a:pt x="145713" y="699236"/>
                </a:lnTo>
                <a:lnTo>
                  <a:pt x="113241" y="670800"/>
                </a:lnTo>
                <a:lnTo>
                  <a:pt x="84431" y="640705"/>
                </a:lnTo>
                <a:lnTo>
                  <a:pt x="59490" y="609081"/>
                </a:lnTo>
                <a:lnTo>
                  <a:pt x="38622" y="576056"/>
                </a:lnTo>
                <a:lnTo>
                  <a:pt x="9929" y="506329"/>
                </a:lnTo>
                <a:lnTo>
                  <a:pt x="0" y="432566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1717013" y="2270788"/>
            <a:ext cx="583565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cP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A2</a:t>
            </a:r>
            <a:endParaRPr sz="1800">
              <a:latin typeface="Calibri"/>
              <a:cs typeface="Calibri"/>
            </a:endParaRPr>
          </a:p>
          <a:p>
            <a:pPr marL="1524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active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536978" y="2949579"/>
            <a:ext cx="111125" cy="224154"/>
          </a:xfrm>
          <a:custGeom>
            <a:avLst/>
            <a:gdLst/>
            <a:ahLst/>
            <a:cxnLst/>
            <a:rect l="l" t="t" r="r" b="b"/>
            <a:pathLst>
              <a:path w="111125" h="224155">
                <a:moveTo>
                  <a:pt x="10500" y="117866"/>
                </a:moveTo>
                <a:lnTo>
                  <a:pt x="6071" y="120517"/>
                </a:lnTo>
                <a:lnTo>
                  <a:pt x="1499" y="123169"/>
                </a:lnTo>
                <a:lnTo>
                  <a:pt x="0" y="129021"/>
                </a:lnTo>
                <a:lnTo>
                  <a:pt x="2642" y="133593"/>
                </a:lnTo>
                <a:lnTo>
                  <a:pt x="55363" y="223881"/>
                </a:lnTo>
                <a:lnTo>
                  <a:pt x="66385" y="204953"/>
                </a:lnTo>
                <a:lnTo>
                  <a:pt x="45791" y="204953"/>
                </a:lnTo>
                <a:lnTo>
                  <a:pt x="45691" y="169649"/>
                </a:lnTo>
                <a:lnTo>
                  <a:pt x="19001" y="123937"/>
                </a:lnTo>
                <a:lnTo>
                  <a:pt x="16358" y="119365"/>
                </a:lnTo>
                <a:lnTo>
                  <a:pt x="10500" y="117866"/>
                </a:lnTo>
                <a:close/>
              </a:path>
              <a:path w="111125" h="224155">
                <a:moveTo>
                  <a:pt x="45791" y="169820"/>
                </a:moveTo>
                <a:lnTo>
                  <a:pt x="45791" y="204953"/>
                </a:lnTo>
                <a:lnTo>
                  <a:pt x="64863" y="204953"/>
                </a:lnTo>
                <a:lnTo>
                  <a:pt x="64863" y="200162"/>
                </a:lnTo>
                <a:lnTo>
                  <a:pt x="47076" y="200162"/>
                </a:lnTo>
                <a:lnTo>
                  <a:pt x="55285" y="186081"/>
                </a:lnTo>
                <a:lnTo>
                  <a:pt x="45791" y="169820"/>
                </a:lnTo>
                <a:close/>
              </a:path>
              <a:path w="111125" h="224155">
                <a:moveTo>
                  <a:pt x="100082" y="117866"/>
                </a:moveTo>
                <a:lnTo>
                  <a:pt x="94225" y="119365"/>
                </a:lnTo>
                <a:lnTo>
                  <a:pt x="91511" y="123937"/>
                </a:lnTo>
                <a:lnTo>
                  <a:pt x="64863" y="169649"/>
                </a:lnTo>
                <a:lnTo>
                  <a:pt x="64863" y="204953"/>
                </a:lnTo>
                <a:lnTo>
                  <a:pt x="66385" y="204953"/>
                </a:lnTo>
                <a:lnTo>
                  <a:pt x="110583" y="129021"/>
                </a:lnTo>
                <a:lnTo>
                  <a:pt x="109084" y="123169"/>
                </a:lnTo>
                <a:lnTo>
                  <a:pt x="104512" y="120517"/>
                </a:lnTo>
                <a:lnTo>
                  <a:pt x="100082" y="117866"/>
                </a:lnTo>
                <a:close/>
              </a:path>
              <a:path w="111125" h="224155">
                <a:moveTo>
                  <a:pt x="55285" y="186081"/>
                </a:moveTo>
                <a:lnTo>
                  <a:pt x="47076" y="200162"/>
                </a:lnTo>
                <a:lnTo>
                  <a:pt x="63506" y="200162"/>
                </a:lnTo>
                <a:lnTo>
                  <a:pt x="55285" y="186081"/>
                </a:lnTo>
                <a:close/>
              </a:path>
              <a:path w="111125" h="224155">
                <a:moveTo>
                  <a:pt x="64863" y="169649"/>
                </a:moveTo>
                <a:lnTo>
                  <a:pt x="55285" y="186081"/>
                </a:lnTo>
                <a:lnTo>
                  <a:pt x="63506" y="200162"/>
                </a:lnTo>
                <a:lnTo>
                  <a:pt x="64863" y="200162"/>
                </a:lnTo>
                <a:lnTo>
                  <a:pt x="64863" y="169649"/>
                </a:lnTo>
                <a:close/>
              </a:path>
              <a:path w="111125" h="224155">
                <a:moveTo>
                  <a:pt x="64863" y="0"/>
                </a:moveTo>
                <a:lnTo>
                  <a:pt x="45791" y="0"/>
                </a:lnTo>
                <a:lnTo>
                  <a:pt x="45791" y="169820"/>
                </a:lnTo>
                <a:lnTo>
                  <a:pt x="55285" y="186081"/>
                </a:lnTo>
                <a:lnTo>
                  <a:pt x="64764" y="169820"/>
                </a:lnTo>
                <a:lnTo>
                  <a:pt x="648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192220" y="2306720"/>
            <a:ext cx="179705" cy="114300"/>
          </a:xfrm>
          <a:custGeom>
            <a:avLst/>
            <a:gdLst/>
            <a:ahLst/>
            <a:cxnLst/>
            <a:rect l="l" t="t" r="r" b="b"/>
            <a:pathLst>
              <a:path w="179705" h="114300">
                <a:moveTo>
                  <a:pt x="0" y="0"/>
                </a:moveTo>
                <a:lnTo>
                  <a:pt x="179379" y="11430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55679" y="2098694"/>
            <a:ext cx="527685" cy="374650"/>
          </a:xfrm>
          <a:custGeom>
            <a:avLst/>
            <a:gdLst/>
            <a:ahLst/>
            <a:cxnLst/>
            <a:rect l="l" t="t" r="r" b="b"/>
            <a:pathLst>
              <a:path w="527685" h="374650">
                <a:moveTo>
                  <a:pt x="263531" y="0"/>
                </a:moveTo>
                <a:lnTo>
                  <a:pt x="210408" y="3802"/>
                </a:lnTo>
                <a:lnTo>
                  <a:pt x="160934" y="14710"/>
                </a:lnTo>
                <a:lnTo>
                  <a:pt x="116169" y="31971"/>
                </a:lnTo>
                <a:lnTo>
                  <a:pt x="77170" y="54836"/>
                </a:lnTo>
                <a:lnTo>
                  <a:pt x="44995" y="82553"/>
                </a:lnTo>
                <a:lnTo>
                  <a:pt x="20703" y="114370"/>
                </a:lnTo>
                <a:lnTo>
                  <a:pt x="5352" y="149538"/>
                </a:lnTo>
                <a:lnTo>
                  <a:pt x="0" y="187305"/>
                </a:lnTo>
                <a:lnTo>
                  <a:pt x="5352" y="225072"/>
                </a:lnTo>
                <a:lnTo>
                  <a:pt x="20703" y="260240"/>
                </a:lnTo>
                <a:lnTo>
                  <a:pt x="44995" y="292058"/>
                </a:lnTo>
                <a:lnTo>
                  <a:pt x="77170" y="319774"/>
                </a:lnTo>
                <a:lnTo>
                  <a:pt x="116169" y="342639"/>
                </a:lnTo>
                <a:lnTo>
                  <a:pt x="160934" y="359900"/>
                </a:lnTo>
                <a:lnTo>
                  <a:pt x="210408" y="370808"/>
                </a:lnTo>
                <a:lnTo>
                  <a:pt x="263531" y="374611"/>
                </a:lnTo>
                <a:lnTo>
                  <a:pt x="316635" y="370808"/>
                </a:lnTo>
                <a:lnTo>
                  <a:pt x="366100" y="359900"/>
                </a:lnTo>
                <a:lnTo>
                  <a:pt x="410864" y="342639"/>
                </a:lnTo>
                <a:lnTo>
                  <a:pt x="449868" y="319774"/>
                </a:lnTo>
                <a:lnTo>
                  <a:pt x="482051" y="292058"/>
                </a:lnTo>
                <a:lnTo>
                  <a:pt x="506352" y="260240"/>
                </a:lnTo>
                <a:lnTo>
                  <a:pt x="521710" y="225072"/>
                </a:lnTo>
                <a:lnTo>
                  <a:pt x="527065" y="187305"/>
                </a:lnTo>
                <a:lnTo>
                  <a:pt x="521710" y="149538"/>
                </a:lnTo>
                <a:lnTo>
                  <a:pt x="506352" y="114370"/>
                </a:lnTo>
                <a:lnTo>
                  <a:pt x="482051" y="82553"/>
                </a:lnTo>
                <a:lnTo>
                  <a:pt x="449868" y="54836"/>
                </a:lnTo>
                <a:lnTo>
                  <a:pt x="410864" y="31971"/>
                </a:lnTo>
                <a:lnTo>
                  <a:pt x="366100" y="14710"/>
                </a:lnTo>
                <a:lnTo>
                  <a:pt x="316635" y="3802"/>
                </a:lnTo>
                <a:lnTo>
                  <a:pt x="26353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55679" y="2098694"/>
            <a:ext cx="527685" cy="374650"/>
          </a:xfrm>
          <a:custGeom>
            <a:avLst/>
            <a:gdLst/>
            <a:ahLst/>
            <a:cxnLst/>
            <a:rect l="l" t="t" r="r" b="b"/>
            <a:pathLst>
              <a:path w="527685" h="374650">
                <a:moveTo>
                  <a:pt x="0" y="187305"/>
                </a:moveTo>
                <a:lnTo>
                  <a:pt x="5352" y="149538"/>
                </a:lnTo>
                <a:lnTo>
                  <a:pt x="20703" y="114370"/>
                </a:lnTo>
                <a:lnTo>
                  <a:pt x="44995" y="82553"/>
                </a:lnTo>
                <a:lnTo>
                  <a:pt x="77170" y="54836"/>
                </a:lnTo>
                <a:lnTo>
                  <a:pt x="116169" y="31971"/>
                </a:lnTo>
                <a:lnTo>
                  <a:pt x="160934" y="14710"/>
                </a:lnTo>
                <a:lnTo>
                  <a:pt x="210408" y="3802"/>
                </a:lnTo>
                <a:lnTo>
                  <a:pt x="263531" y="0"/>
                </a:lnTo>
                <a:lnTo>
                  <a:pt x="316635" y="3802"/>
                </a:lnTo>
                <a:lnTo>
                  <a:pt x="366100" y="14710"/>
                </a:lnTo>
                <a:lnTo>
                  <a:pt x="410864" y="31971"/>
                </a:lnTo>
                <a:lnTo>
                  <a:pt x="449868" y="54836"/>
                </a:lnTo>
                <a:lnTo>
                  <a:pt x="482051" y="82553"/>
                </a:lnTo>
                <a:lnTo>
                  <a:pt x="506352" y="114370"/>
                </a:lnTo>
                <a:lnTo>
                  <a:pt x="521710" y="149538"/>
                </a:lnTo>
                <a:lnTo>
                  <a:pt x="527065" y="187305"/>
                </a:lnTo>
                <a:lnTo>
                  <a:pt x="521710" y="225072"/>
                </a:lnTo>
                <a:lnTo>
                  <a:pt x="506352" y="260240"/>
                </a:lnTo>
                <a:lnTo>
                  <a:pt x="482051" y="292058"/>
                </a:lnTo>
                <a:lnTo>
                  <a:pt x="449868" y="319774"/>
                </a:lnTo>
                <a:lnTo>
                  <a:pt x="410864" y="342639"/>
                </a:lnTo>
                <a:lnTo>
                  <a:pt x="366100" y="359900"/>
                </a:lnTo>
                <a:lnTo>
                  <a:pt x="316635" y="370808"/>
                </a:lnTo>
                <a:lnTo>
                  <a:pt x="263531" y="374611"/>
                </a:lnTo>
                <a:lnTo>
                  <a:pt x="210408" y="370808"/>
                </a:lnTo>
                <a:lnTo>
                  <a:pt x="160934" y="359900"/>
                </a:lnTo>
                <a:lnTo>
                  <a:pt x="116169" y="342639"/>
                </a:lnTo>
                <a:lnTo>
                  <a:pt x="77170" y="319774"/>
                </a:lnTo>
                <a:lnTo>
                  <a:pt x="44995" y="292058"/>
                </a:lnTo>
                <a:lnTo>
                  <a:pt x="20703" y="260240"/>
                </a:lnTo>
                <a:lnTo>
                  <a:pt x="5352" y="225072"/>
                </a:lnTo>
                <a:lnTo>
                  <a:pt x="0" y="187305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971779" y="2138205"/>
            <a:ext cx="14351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06317" y="3176048"/>
            <a:ext cx="157543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Arachidonic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Acid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7631" y="3668538"/>
            <a:ext cx="36258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</a:t>
            </a:r>
            <a:r>
              <a:rPr dirty="0" sz="1800" spc="-40">
                <a:latin typeface="Calibri"/>
                <a:cs typeface="Calibri"/>
              </a:rPr>
              <a:t>o</a:t>
            </a:r>
            <a:r>
              <a:rPr dirty="0" sz="180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844179" y="3499606"/>
            <a:ext cx="1217930" cy="909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68910">
              <a:lnSpc>
                <a:spcPct val="161400"/>
              </a:lnSpc>
            </a:pPr>
            <a:r>
              <a:rPr dirty="0" sz="1800" spc="-5">
                <a:latin typeface="Calibri"/>
                <a:cs typeface="Calibri"/>
              </a:rPr>
              <a:t>5-Lipo 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5">
                <a:latin typeface="Calibri"/>
                <a:cs typeface="Calibri"/>
              </a:rPr>
              <a:t>u</a:t>
            </a:r>
            <a:r>
              <a:rPr dirty="0" sz="1800" spc="-65">
                <a:latin typeface="Calibri"/>
                <a:cs typeface="Calibri"/>
              </a:rPr>
              <a:t>k</a:t>
            </a:r>
            <a:r>
              <a:rPr dirty="0" sz="1800" spc="-5">
                <a:latin typeface="Calibri"/>
                <a:cs typeface="Calibri"/>
              </a:rPr>
              <a:t>ot</a:t>
            </a:r>
            <a:r>
              <a:rPr dirty="0" sz="1800" spc="-10">
                <a:latin typeface="Calibri"/>
                <a:cs typeface="Calibri"/>
              </a:rPr>
              <a:t>r</a:t>
            </a:r>
            <a:r>
              <a:rPr dirty="0" sz="1800" spc="-5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enes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113909" y="3468995"/>
            <a:ext cx="167640" cy="224154"/>
          </a:xfrm>
          <a:custGeom>
            <a:avLst/>
            <a:gdLst/>
            <a:ahLst/>
            <a:cxnLst/>
            <a:rect l="l" t="t" r="r" b="b"/>
            <a:pathLst>
              <a:path w="167639" h="224154">
                <a:moveTo>
                  <a:pt x="80156" y="175747"/>
                </a:moveTo>
                <a:lnTo>
                  <a:pt x="77358" y="176881"/>
                </a:lnTo>
                <a:lnTo>
                  <a:pt x="76224" y="179313"/>
                </a:lnTo>
                <a:lnTo>
                  <a:pt x="75218" y="181746"/>
                </a:lnTo>
                <a:lnTo>
                  <a:pt x="76370" y="184525"/>
                </a:lnTo>
                <a:lnTo>
                  <a:pt x="167371" y="223534"/>
                </a:lnTo>
                <a:lnTo>
                  <a:pt x="166854" y="218815"/>
                </a:lnTo>
                <a:lnTo>
                  <a:pt x="157880" y="218815"/>
                </a:lnTo>
                <a:lnTo>
                  <a:pt x="147385" y="204651"/>
                </a:lnTo>
                <a:lnTo>
                  <a:pt x="82570" y="176808"/>
                </a:lnTo>
                <a:lnTo>
                  <a:pt x="80156" y="175747"/>
                </a:lnTo>
                <a:close/>
              </a:path>
              <a:path w="167639" h="224154">
                <a:moveTo>
                  <a:pt x="147385" y="204651"/>
                </a:moveTo>
                <a:lnTo>
                  <a:pt x="157880" y="218815"/>
                </a:lnTo>
                <a:lnTo>
                  <a:pt x="161114" y="216401"/>
                </a:lnTo>
                <a:lnTo>
                  <a:pt x="156947" y="216401"/>
                </a:lnTo>
                <a:lnTo>
                  <a:pt x="156064" y="208379"/>
                </a:lnTo>
                <a:lnTo>
                  <a:pt x="147385" y="204651"/>
                </a:lnTo>
                <a:close/>
              </a:path>
              <a:path w="167639" h="224154">
                <a:moveTo>
                  <a:pt x="154167" y="123169"/>
                </a:moveTo>
                <a:lnTo>
                  <a:pt x="151516" y="123590"/>
                </a:lnTo>
                <a:lnTo>
                  <a:pt x="148937" y="123809"/>
                </a:lnTo>
                <a:lnTo>
                  <a:pt x="147090" y="126095"/>
                </a:lnTo>
                <a:lnTo>
                  <a:pt x="147309" y="128802"/>
                </a:lnTo>
                <a:lnTo>
                  <a:pt x="155026" y="198939"/>
                </a:lnTo>
                <a:lnTo>
                  <a:pt x="165524" y="213110"/>
                </a:lnTo>
                <a:lnTo>
                  <a:pt x="157880" y="218815"/>
                </a:lnTo>
                <a:lnTo>
                  <a:pt x="166854" y="218815"/>
                </a:lnTo>
                <a:lnTo>
                  <a:pt x="156874" y="127741"/>
                </a:lnTo>
                <a:lnTo>
                  <a:pt x="156453" y="125089"/>
                </a:lnTo>
                <a:lnTo>
                  <a:pt x="154167" y="123169"/>
                </a:lnTo>
                <a:close/>
              </a:path>
              <a:path w="167639" h="224154">
                <a:moveTo>
                  <a:pt x="156064" y="208379"/>
                </a:moveTo>
                <a:lnTo>
                  <a:pt x="156947" y="216401"/>
                </a:lnTo>
                <a:lnTo>
                  <a:pt x="163586" y="211610"/>
                </a:lnTo>
                <a:lnTo>
                  <a:pt x="156064" y="208379"/>
                </a:lnTo>
                <a:close/>
              </a:path>
              <a:path w="167639" h="224154">
                <a:moveTo>
                  <a:pt x="155026" y="198939"/>
                </a:moveTo>
                <a:lnTo>
                  <a:pt x="156064" y="208379"/>
                </a:lnTo>
                <a:lnTo>
                  <a:pt x="163586" y="211610"/>
                </a:lnTo>
                <a:lnTo>
                  <a:pt x="156947" y="216401"/>
                </a:lnTo>
                <a:lnTo>
                  <a:pt x="161114" y="216401"/>
                </a:lnTo>
                <a:lnTo>
                  <a:pt x="165524" y="213110"/>
                </a:lnTo>
                <a:lnTo>
                  <a:pt x="155026" y="198939"/>
                </a:lnTo>
                <a:close/>
              </a:path>
              <a:path w="167639" h="224154">
                <a:moveTo>
                  <a:pt x="7644" y="0"/>
                </a:moveTo>
                <a:lnTo>
                  <a:pt x="0" y="5724"/>
                </a:lnTo>
                <a:lnTo>
                  <a:pt x="147385" y="204651"/>
                </a:lnTo>
                <a:lnTo>
                  <a:pt x="156064" y="208379"/>
                </a:lnTo>
                <a:lnTo>
                  <a:pt x="155026" y="198939"/>
                </a:lnTo>
                <a:lnTo>
                  <a:pt x="76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55640" y="3500231"/>
            <a:ext cx="213360" cy="217804"/>
          </a:xfrm>
          <a:custGeom>
            <a:avLst/>
            <a:gdLst/>
            <a:ahLst/>
            <a:cxnLst/>
            <a:rect l="l" t="t" r="r" b="b"/>
            <a:pathLst>
              <a:path w="213359" h="217804">
                <a:moveTo>
                  <a:pt x="26645" y="120152"/>
                </a:moveTo>
                <a:lnTo>
                  <a:pt x="24074" y="121651"/>
                </a:lnTo>
                <a:lnTo>
                  <a:pt x="0" y="217663"/>
                </a:lnTo>
                <a:lnTo>
                  <a:pt x="12515" y="214225"/>
                </a:lnTo>
                <a:lnTo>
                  <a:pt x="10001" y="214225"/>
                </a:lnTo>
                <a:lnTo>
                  <a:pt x="3143" y="207660"/>
                </a:lnTo>
                <a:lnTo>
                  <a:pt x="15505" y="195011"/>
                </a:lnTo>
                <a:lnTo>
                  <a:pt x="32719" y="126498"/>
                </a:lnTo>
                <a:lnTo>
                  <a:pt x="33289" y="123937"/>
                </a:lnTo>
                <a:lnTo>
                  <a:pt x="31790" y="121432"/>
                </a:lnTo>
                <a:lnTo>
                  <a:pt x="26645" y="120152"/>
                </a:lnTo>
                <a:close/>
              </a:path>
              <a:path w="213359" h="217804">
                <a:moveTo>
                  <a:pt x="15505" y="195011"/>
                </a:moveTo>
                <a:lnTo>
                  <a:pt x="3143" y="207660"/>
                </a:lnTo>
                <a:lnTo>
                  <a:pt x="10001" y="214225"/>
                </a:lnTo>
                <a:lnTo>
                  <a:pt x="12095" y="212085"/>
                </a:lnTo>
                <a:lnTo>
                  <a:pt x="11216" y="212085"/>
                </a:lnTo>
                <a:lnTo>
                  <a:pt x="5287" y="206380"/>
                </a:lnTo>
                <a:lnTo>
                  <a:pt x="13198" y="204194"/>
                </a:lnTo>
                <a:lnTo>
                  <a:pt x="15505" y="195011"/>
                </a:lnTo>
                <a:close/>
              </a:path>
              <a:path w="213359" h="217804">
                <a:moveTo>
                  <a:pt x="92868" y="182221"/>
                </a:moveTo>
                <a:lnTo>
                  <a:pt x="90368" y="182880"/>
                </a:lnTo>
                <a:lnTo>
                  <a:pt x="22265" y="201690"/>
                </a:lnTo>
                <a:lnTo>
                  <a:pt x="10001" y="214225"/>
                </a:lnTo>
                <a:lnTo>
                  <a:pt x="12515" y="214225"/>
                </a:lnTo>
                <a:lnTo>
                  <a:pt x="92868" y="192152"/>
                </a:lnTo>
                <a:lnTo>
                  <a:pt x="95441" y="191365"/>
                </a:lnTo>
                <a:lnTo>
                  <a:pt x="96941" y="188878"/>
                </a:lnTo>
                <a:lnTo>
                  <a:pt x="95512" y="183794"/>
                </a:lnTo>
                <a:lnTo>
                  <a:pt x="92868" y="182221"/>
                </a:lnTo>
                <a:close/>
              </a:path>
              <a:path w="213359" h="217804">
                <a:moveTo>
                  <a:pt x="13198" y="204194"/>
                </a:moveTo>
                <a:lnTo>
                  <a:pt x="5287" y="206380"/>
                </a:lnTo>
                <a:lnTo>
                  <a:pt x="11216" y="212085"/>
                </a:lnTo>
                <a:lnTo>
                  <a:pt x="13198" y="204194"/>
                </a:lnTo>
                <a:close/>
              </a:path>
              <a:path w="213359" h="217804">
                <a:moveTo>
                  <a:pt x="22265" y="201690"/>
                </a:moveTo>
                <a:lnTo>
                  <a:pt x="13198" y="204194"/>
                </a:lnTo>
                <a:lnTo>
                  <a:pt x="11216" y="212085"/>
                </a:lnTo>
                <a:lnTo>
                  <a:pt x="12095" y="212085"/>
                </a:lnTo>
                <a:lnTo>
                  <a:pt x="22265" y="201690"/>
                </a:lnTo>
                <a:close/>
              </a:path>
              <a:path w="213359" h="217804">
                <a:moveTo>
                  <a:pt x="206096" y="0"/>
                </a:moveTo>
                <a:lnTo>
                  <a:pt x="15505" y="195011"/>
                </a:lnTo>
                <a:lnTo>
                  <a:pt x="13198" y="204194"/>
                </a:lnTo>
                <a:lnTo>
                  <a:pt x="22265" y="201690"/>
                </a:lnTo>
                <a:lnTo>
                  <a:pt x="212954" y="6784"/>
                </a:lnTo>
                <a:lnTo>
                  <a:pt x="20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96204" y="3989362"/>
            <a:ext cx="100330" cy="160655"/>
          </a:xfrm>
          <a:custGeom>
            <a:avLst/>
            <a:gdLst/>
            <a:ahLst/>
            <a:cxnLst/>
            <a:rect l="l" t="t" r="r" b="b"/>
            <a:pathLst>
              <a:path w="100329" h="160654">
                <a:moveTo>
                  <a:pt x="5287" y="69293"/>
                </a:moveTo>
                <a:lnTo>
                  <a:pt x="3072" y="70573"/>
                </a:lnTo>
                <a:lnTo>
                  <a:pt x="786" y="71999"/>
                </a:lnTo>
                <a:lnTo>
                  <a:pt x="0" y="74852"/>
                </a:lnTo>
                <a:lnTo>
                  <a:pt x="1356" y="77138"/>
                </a:lnTo>
                <a:lnTo>
                  <a:pt x="49864" y="160367"/>
                </a:lnTo>
                <a:lnTo>
                  <a:pt x="55361" y="150949"/>
                </a:lnTo>
                <a:lnTo>
                  <a:pt x="45149" y="150949"/>
                </a:lnTo>
                <a:lnTo>
                  <a:pt x="45147" y="133393"/>
                </a:lnTo>
                <a:lnTo>
                  <a:pt x="9573" y="72365"/>
                </a:lnTo>
                <a:lnTo>
                  <a:pt x="8214" y="70079"/>
                </a:lnTo>
                <a:lnTo>
                  <a:pt x="5287" y="69293"/>
                </a:lnTo>
                <a:close/>
              </a:path>
              <a:path w="100329" h="160654">
                <a:moveTo>
                  <a:pt x="45149" y="133395"/>
                </a:moveTo>
                <a:lnTo>
                  <a:pt x="45149" y="150949"/>
                </a:lnTo>
                <a:lnTo>
                  <a:pt x="54650" y="150949"/>
                </a:lnTo>
                <a:lnTo>
                  <a:pt x="54650" y="148590"/>
                </a:lnTo>
                <a:lnTo>
                  <a:pt x="45791" y="148590"/>
                </a:lnTo>
                <a:lnTo>
                  <a:pt x="49898" y="141543"/>
                </a:lnTo>
                <a:lnTo>
                  <a:pt x="45149" y="133395"/>
                </a:lnTo>
                <a:close/>
              </a:path>
              <a:path w="100329" h="160654">
                <a:moveTo>
                  <a:pt x="94441" y="69293"/>
                </a:moveTo>
                <a:lnTo>
                  <a:pt x="91582" y="70079"/>
                </a:lnTo>
                <a:lnTo>
                  <a:pt x="90225" y="72365"/>
                </a:lnTo>
                <a:lnTo>
                  <a:pt x="54650" y="133393"/>
                </a:lnTo>
                <a:lnTo>
                  <a:pt x="54650" y="150949"/>
                </a:lnTo>
                <a:lnTo>
                  <a:pt x="55361" y="150949"/>
                </a:lnTo>
                <a:lnTo>
                  <a:pt x="98440" y="77138"/>
                </a:lnTo>
                <a:lnTo>
                  <a:pt x="99797" y="74852"/>
                </a:lnTo>
                <a:lnTo>
                  <a:pt x="99013" y="71999"/>
                </a:lnTo>
                <a:lnTo>
                  <a:pt x="96727" y="70573"/>
                </a:lnTo>
                <a:lnTo>
                  <a:pt x="94441" y="69293"/>
                </a:lnTo>
                <a:close/>
              </a:path>
              <a:path w="100329" h="160654">
                <a:moveTo>
                  <a:pt x="49898" y="141543"/>
                </a:moveTo>
                <a:lnTo>
                  <a:pt x="45791" y="148590"/>
                </a:lnTo>
                <a:lnTo>
                  <a:pt x="54006" y="148590"/>
                </a:lnTo>
                <a:lnTo>
                  <a:pt x="49898" y="141543"/>
                </a:lnTo>
                <a:close/>
              </a:path>
              <a:path w="100329" h="160654">
                <a:moveTo>
                  <a:pt x="54650" y="133393"/>
                </a:moveTo>
                <a:lnTo>
                  <a:pt x="49898" y="141543"/>
                </a:lnTo>
                <a:lnTo>
                  <a:pt x="54006" y="148590"/>
                </a:lnTo>
                <a:lnTo>
                  <a:pt x="54650" y="148590"/>
                </a:lnTo>
                <a:lnTo>
                  <a:pt x="54650" y="133393"/>
                </a:lnTo>
                <a:close/>
              </a:path>
              <a:path w="100329" h="160654">
                <a:moveTo>
                  <a:pt x="54650" y="0"/>
                </a:moveTo>
                <a:lnTo>
                  <a:pt x="45149" y="0"/>
                </a:lnTo>
                <a:lnTo>
                  <a:pt x="45149" y="133395"/>
                </a:lnTo>
                <a:lnTo>
                  <a:pt x="49898" y="141543"/>
                </a:lnTo>
                <a:lnTo>
                  <a:pt x="54648" y="133395"/>
                </a:lnTo>
                <a:lnTo>
                  <a:pt x="546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325008" y="3986143"/>
            <a:ext cx="100330" cy="194310"/>
          </a:xfrm>
          <a:custGeom>
            <a:avLst/>
            <a:gdLst/>
            <a:ahLst/>
            <a:cxnLst/>
            <a:rect l="l" t="t" r="r" b="b"/>
            <a:pathLst>
              <a:path w="100330" h="194310">
                <a:moveTo>
                  <a:pt x="5285" y="102650"/>
                </a:moveTo>
                <a:lnTo>
                  <a:pt x="2999" y="104003"/>
                </a:lnTo>
                <a:lnTo>
                  <a:pt x="713" y="105302"/>
                </a:lnTo>
                <a:lnTo>
                  <a:pt x="0" y="108228"/>
                </a:lnTo>
                <a:lnTo>
                  <a:pt x="1353" y="110514"/>
                </a:lnTo>
                <a:lnTo>
                  <a:pt x="49853" y="193797"/>
                </a:lnTo>
                <a:lnTo>
                  <a:pt x="55390" y="184306"/>
                </a:lnTo>
                <a:lnTo>
                  <a:pt x="45207" y="184306"/>
                </a:lnTo>
                <a:lnTo>
                  <a:pt x="45090" y="166709"/>
                </a:lnTo>
                <a:lnTo>
                  <a:pt x="9491" y="105649"/>
                </a:lnTo>
                <a:lnTo>
                  <a:pt x="8211" y="103363"/>
                </a:lnTo>
                <a:lnTo>
                  <a:pt x="5285" y="102650"/>
                </a:lnTo>
                <a:close/>
              </a:path>
              <a:path w="100330" h="194310">
                <a:moveTo>
                  <a:pt x="45195" y="166890"/>
                </a:moveTo>
                <a:lnTo>
                  <a:pt x="45207" y="184306"/>
                </a:lnTo>
                <a:lnTo>
                  <a:pt x="54717" y="184306"/>
                </a:lnTo>
                <a:lnTo>
                  <a:pt x="54715" y="181874"/>
                </a:lnTo>
                <a:lnTo>
                  <a:pt x="45866" y="181874"/>
                </a:lnTo>
                <a:lnTo>
                  <a:pt x="49897" y="174956"/>
                </a:lnTo>
                <a:lnTo>
                  <a:pt x="45195" y="166890"/>
                </a:lnTo>
                <a:close/>
              </a:path>
              <a:path w="100330" h="194310">
                <a:moveTo>
                  <a:pt x="94439" y="102650"/>
                </a:moveTo>
                <a:lnTo>
                  <a:pt x="91586" y="103363"/>
                </a:lnTo>
                <a:lnTo>
                  <a:pt x="90287" y="105649"/>
                </a:lnTo>
                <a:lnTo>
                  <a:pt x="54703" y="166709"/>
                </a:lnTo>
                <a:lnTo>
                  <a:pt x="54717" y="184306"/>
                </a:lnTo>
                <a:lnTo>
                  <a:pt x="55390" y="184306"/>
                </a:lnTo>
                <a:lnTo>
                  <a:pt x="99797" y="108228"/>
                </a:lnTo>
                <a:lnTo>
                  <a:pt x="99011" y="105302"/>
                </a:lnTo>
                <a:lnTo>
                  <a:pt x="96725" y="104003"/>
                </a:lnTo>
                <a:lnTo>
                  <a:pt x="94439" y="102650"/>
                </a:lnTo>
                <a:close/>
              </a:path>
              <a:path w="100330" h="194310">
                <a:moveTo>
                  <a:pt x="49897" y="174956"/>
                </a:moveTo>
                <a:lnTo>
                  <a:pt x="45866" y="181874"/>
                </a:lnTo>
                <a:lnTo>
                  <a:pt x="53931" y="181874"/>
                </a:lnTo>
                <a:lnTo>
                  <a:pt x="49897" y="174956"/>
                </a:lnTo>
                <a:close/>
              </a:path>
              <a:path w="100330" h="194310">
                <a:moveTo>
                  <a:pt x="54703" y="166709"/>
                </a:moveTo>
                <a:lnTo>
                  <a:pt x="49897" y="174956"/>
                </a:lnTo>
                <a:lnTo>
                  <a:pt x="53931" y="181874"/>
                </a:lnTo>
                <a:lnTo>
                  <a:pt x="54715" y="181874"/>
                </a:lnTo>
                <a:lnTo>
                  <a:pt x="54703" y="166709"/>
                </a:lnTo>
                <a:close/>
              </a:path>
              <a:path w="100330" h="194310">
                <a:moveTo>
                  <a:pt x="54571" y="0"/>
                </a:moveTo>
                <a:lnTo>
                  <a:pt x="45079" y="0"/>
                </a:lnTo>
                <a:lnTo>
                  <a:pt x="45195" y="166890"/>
                </a:lnTo>
                <a:lnTo>
                  <a:pt x="49897" y="174956"/>
                </a:lnTo>
                <a:lnTo>
                  <a:pt x="54598" y="166890"/>
                </a:lnTo>
                <a:lnTo>
                  <a:pt x="545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3" name="object 53"/>
          <p:cNvGraphicFramePr>
            <a:graphicFrameLocks noGrp="1"/>
          </p:cNvGraphicFramePr>
          <p:nvPr/>
        </p:nvGraphicFramePr>
        <p:xfrm>
          <a:off x="572167" y="2540124"/>
          <a:ext cx="760095" cy="317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7490"/>
                <a:gridCol w="267531"/>
              </a:tblGrid>
              <a:tr h="144308">
                <a:tc rowSpan="2">
                  <a:txBody>
                    <a:bodyPr/>
                    <a:lstStyle/>
                    <a:p>
                      <a:pPr marL="86360">
                        <a:lnSpc>
                          <a:spcPts val="1495"/>
                        </a:lnSpc>
                      </a:pPr>
                      <a:r>
                        <a:rPr dirty="0" baseline="-15873" sz="2100" spc="15" b="1">
                          <a:latin typeface="Calibri"/>
                          <a:cs typeface="Calibri"/>
                        </a:rPr>
                        <a:t>Ca</a:t>
                      </a:r>
                      <a:r>
                        <a:rPr dirty="0" sz="900" spc="10" b="1">
                          <a:latin typeface="Calibri"/>
                          <a:cs typeface="Calibri"/>
                        </a:rPr>
                        <a:t>2+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4">
                      <a:solidFill>
                        <a:srgbClr val="000000"/>
                      </a:solidFill>
                      <a:prstDash val="solid"/>
                    </a:lnL>
                    <a:lnR w="9524">
                      <a:solidFill>
                        <a:srgbClr val="000000"/>
                      </a:solidFill>
                      <a:prstDash val="solid"/>
                    </a:lnR>
                    <a:lnT w="9524">
                      <a:solidFill>
                        <a:srgbClr val="000000"/>
                      </a:solidFill>
                      <a:prstDash val="solid"/>
                    </a:lnT>
                    <a:lnB w="952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4">
                      <a:solidFill>
                        <a:srgbClr val="000000"/>
                      </a:solidFill>
                      <a:prstDash val="solid"/>
                    </a:lnL>
                    <a:lnB w="9524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358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4">
                      <a:solidFill>
                        <a:srgbClr val="000000"/>
                      </a:solidFill>
                      <a:prstDash val="solid"/>
                    </a:lnL>
                    <a:lnR w="9524">
                      <a:solidFill>
                        <a:srgbClr val="000000"/>
                      </a:solidFill>
                      <a:prstDash val="solid"/>
                    </a:lnR>
                    <a:lnT w="9524">
                      <a:solidFill>
                        <a:srgbClr val="000000"/>
                      </a:solidFill>
                      <a:prstDash val="solid"/>
                    </a:lnT>
                    <a:lnB w="952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4">
                      <a:solidFill>
                        <a:srgbClr val="000000"/>
                      </a:solidFill>
                      <a:prstDash val="solid"/>
                    </a:lnL>
                    <a:lnT w="9524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54" name="object 54"/>
          <p:cNvSpPr/>
          <p:nvPr/>
        </p:nvSpPr>
        <p:spPr>
          <a:xfrm>
            <a:off x="5281519" y="6032254"/>
            <a:ext cx="413384" cy="111125"/>
          </a:xfrm>
          <a:custGeom>
            <a:avLst/>
            <a:gdLst/>
            <a:ahLst/>
            <a:cxnLst/>
            <a:rect l="l" t="t" r="r" b="b"/>
            <a:pathLst>
              <a:path w="413385" h="111125">
                <a:moveTo>
                  <a:pt x="396554" y="44933"/>
                </a:moveTo>
                <a:lnTo>
                  <a:pt x="393832" y="44933"/>
                </a:lnTo>
                <a:lnTo>
                  <a:pt x="394124" y="63934"/>
                </a:lnTo>
                <a:lnTo>
                  <a:pt x="358921" y="64343"/>
                </a:lnTo>
                <a:lnTo>
                  <a:pt x="308902" y="94296"/>
                </a:lnTo>
                <a:lnTo>
                  <a:pt x="307384" y="100154"/>
                </a:lnTo>
                <a:lnTo>
                  <a:pt x="310182" y="104654"/>
                </a:lnTo>
                <a:lnTo>
                  <a:pt x="312816" y="109155"/>
                </a:lnTo>
                <a:lnTo>
                  <a:pt x="318686" y="110655"/>
                </a:lnTo>
                <a:lnTo>
                  <a:pt x="412906" y="54220"/>
                </a:lnTo>
                <a:lnTo>
                  <a:pt x="396554" y="44933"/>
                </a:lnTo>
                <a:close/>
              </a:path>
              <a:path w="413385" h="111125">
                <a:moveTo>
                  <a:pt x="358682" y="45335"/>
                </a:moveTo>
                <a:lnTo>
                  <a:pt x="0" y="49434"/>
                </a:lnTo>
                <a:lnTo>
                  <a:pt x="146" y="68506"/>
                </a:lnTo>
                <a:lnTo>
                  <a:pt x="358921" y="64343"/>
                </a:lnTo>
                <a:lnTo>
                  <a:pt x="375079" y="54658"/>
                </a:lnTo>
                <a:lnTo>
                  <a:pt x="358682" y="45335"/>
                </a:lnTo>
                <a:close/>
              </a:path>
              <a:path w="413385" h="111125">
                <a:moveTo>
                  <a:pt x="375079" y="54658"/>
                </a:moveTo>
                <a:lnTo>
                  <a:pt x="358921" y="64343"/>
                </a:lnTo>
                <a:lnTo>
                  <a:pt x="394124" y="63934"/>
                </a:lnTo>
                <a:lnTo>
                  <a:pt x="394106" y="62720"/>
                </a:lnTo>
                <a:lnTo>
                  <a:pt x="389260" y="62720"/>
                </a:lnTo>
                <a:lnTo>
                  <a:pt x="375079" y="54658"/>
                </a:lnTo>
                <a:close/>
              </a:path>
              <a:path w="413385" h="111125">
                <a:moveTo>
                  <a:pt x="389040" y="46290"/>
                </a:moveTo>
                <a:lnTo>
                  <a:pt x="375079" y="54658"/>
                </a:lnTo>
                <a:lnTo>
                  <a:pt x="389260" y="62720"/>
                </a:lnTo>
                <a:lnTo>
                  <a:pt x="389040" y="46290"/>
                </a:lnTo>
                <a:close/>
              </a:path>
              <a:path w="413385" h="111125">
                <a:moveTo>
                  <a:pt x="393852" y="46290"/>
                </a:moveTo>
                <a:lnTo>
                  <a:pt x="389040" y="46290"/>
                </a:lnTo>
                <a:lnTo>
                  <a:pt x="389260" y="62720"/>
                </a:lnTo>
                <a:lnTo>
                  <a:pt x="394106" y="62720"/>
                </a:lnTo>
                <a:lnTo>
                  <a:pt x="393852" y="46290"/>
                </a:lnTo>
                <a:close/>
              </a:path>
              <a:path w="413385" h="111125">
                <a:moveTo>
                  <a:pt x="393832" y="44933"/>
                </a:moveTo>
                <a:lnTo>
                  <a:pt x="358682" y="45335"/>
                </a:lnTo>
                <a:lnTo>
                  <a:pt x="375079" y="54658"/>
                </a:lnTo>
                <a:lnTo>
                  <a:pt x="389040" y="46290"/>
                </a:lnTo>
                <a:lnTo>
                  <a:pt x="393852" y="46290"/>
                </a:lnTo>
                <a:lnTo>
                  <a:pt x="393832" y="44933"/>
                </a:lnTo>
                <a:close/>
              </a:path>
              <a:path w="413385" h="111125">
                <a:moveTo>
                  <a:pt x="317388" y="0"/>
                </a:moveTo>
                <a:lnTo>
                  <a:pt x="311536" y="1570"/>
                </a:lnTo>
                <a:lnTo>
                  <a:pt x="309030" y="6142"/>
                </a:lnTo>
                <a:lnTo>
                  <a:pt x="306324" y="10714"/>
                </a:lnTo>
                <a:lnTo>
                  <a:pt x="308043" y="16572"/>
                </a:lnTo>
                <a:lnTo>
                  <a:pt x="358682" y="45335"/>
                </a:lnTo>
                <a:lnTo>
                  <a:pt x="393832" y="44933"/>
                </a:lnTo>
                <a:lnTo>
                  <a:pt x="396554" y="44933"/>
                </a:lnTo>
                <a:lnTo>
                  <a:pt x="31738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3413144" y="5938813"/>
            <a:ext cx="1821180" cy="338455"/>
          </a:xfrm>
          <a:prstGeom prst="rect">
            <a:avLst/>
          </a:prstGeom>
          <a:solidFill>
            <a:srgbClr val="C79BBE"/>
          </a:solidFill>
          <a:ln w="12699">
            <a:solidFill>
              <a:srgbClr val="FF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220"/>
              </a:spcBef>
            </a:pPr>
            <a:r>
              <a:rPr dirty="0" sz="1600" spc="-10">
                <a:latin typeface="Calibri"/>
                <a:cs typeface="Calibri"/>
              </a:rPr>
              <a:t>Neuroinflammation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082533" y="6012393"/>
            <a:ext cx="305435" cy="111125"/>
          </a:xfrm>
          <a:custGeom>
            <a:avLst/>
            <a:gdLst/>
            <a:ahLst/>
            <a:cxnLst/>
            <a:rect l="l" t="t" r="r" b="b"/>
            <a:pathLst>
              <a:path w="305435" h="111125">
                <a:moveTo>
                  <a:pt x="288650" y="43006"/>
                </a:moveTo>
                <a:lnTo>
                  <a:pt x="286024" y="43006"/>
                </a:lnTo>
                <a:lnTo>
                  <a:pt x="286664" y="62078"/>
                </a:lnTo>
                <a:lnTo>
                  <a:pt x="251432" y="63364"/>
                </a:lnTo>
                <a:lnTo>
                  <a:pt x="202301" y="94512"/>
                </a:lnTo>
                <a:lnTo>
                  <a:pt x="200948" y="100370"/>
                </a:lnTo>
                <a:lnTo>
                  <a:pt x="203728" y="104870"/>
                </a:lnTo>
                <a:lnTo>
                  <a:pt x="206654" y="109300"/>
                </a:lnTo>
                <a:lnTo>
                  <a:pt x="212451" y="110585"/>
                </a:lnTo>
                <a:lnTo>
                  <a:pt x="216950" y="107798"/>
                </a:lnTo>
                <a:lnTo>
                  <a:pt x="305171" y="51864"/>
                </a:lnTo>
                <a:lnTo>
                  <a:pt x="288650" y="43006"/>
                </a:lnTo>
                <a:close/>
              </a:path>
              <a:path w="305435" h="111125">
                <a:moveTo>
                  <a:pt x="250757" y="44292"/>
                </a:moveTo>
                <a:lnTo>
                  <a:pt x="0" y="53435"/>
                </a:lnTo>
                <a:lnTo>
                  <a:pt x="786" y="72510"/>
                </a:lnTo>
                <a:lnTo>
                  <a:pt x="251432" y="63364"/>
                </a:lnTo>
                <a:lnTo>
                  <a:pt x="267426" y="53224"/>
                </a:lnTo>
                <a:lnTo>
                  <a:pt x="250757" y="44292"/>
                </a:lnTo>
                <a:close/>
              </a:path>
              <a:path w="305435" h="111125">
                <a:moveTo>
                  <a:pt x="267426" y="53224"/>
                </a:moveTo>
                <a:lnTo>
                  <a:pt x="251432" y="63364"/>
                </a:lnTo>
                <a:lnTo>
                  <a:pt x="286664" y="62078"/>
                </a:lnTo>
                <a:lnTo>
                  <a:pt x="286626" y="60935"/>
                </a:lnTo>
                <a:lnTo>
                  <a:pt x="281818" y="60935"/>
                </a:lnTo>
                <a:lnTo>
                  <a:pt x="267426" y="53224"/>
                </a:lnTo>
                <a:close/>
              </a:path>
              <a:path w="305435" h="111125">
                <a:moveTo>
                  <a:pt x="281178" y="44505"/>
                </a:moveTo>
                <a:lnTo>
                  <a:pt x="267426" y="53224"/>
                </a:lnTo>
                <a:lnTo>
                  <a:pt x="281818" y="60935"/>
                </a:lnTo>
                <a:lnTo>
                  <a:pt x="281178" y="44505"/>
                </a:lnTo>
                <a:close/>
              </a:path>
              <a:path w="305435" h="111125">
                <a:moveTo>
                  <a:pt x="286074" y="44505"/>
                </a:moveTo>
                <a:lnTo>
                  <a:pt x="281178" y="44505"/>
                </a:lnTo>
                <a:lnTo>
                  <a:pt x="281818" y="60935"/>
                </a:lnTo>
                <a:lnTo>
                  <a:pt x="286626" y="60935"/>
                </a:lnTo>
                <a:lnTo>
                  <a:pt x="286074" y="44505"/>
                </a:lnTo>
                <a:close/>
              </a:path>
              <a:path w="305435" h="111125">
                <a:moveTo>
                  <a:pt x="286024" y="43006"/>
                </a:moveTo>
                <a:lnTo>
                  <a:pt x="250757" y="44292"/>
                </a:lnTo>
                <a:lnTo>
                  <a:pt x="267426" y="53224"/>
                </a:lnTo>
                <a:lnTo>
                  <a:pt x="281178" y="44505"/>
                </a:lnTo>
                <a:lnTo>
                  <a:pt x="286074" y="44505"/>
                </a:lnTo>
                <a:lnTo>
                  <a:pt x="286024" y="43006"/>
                </a:lnTo>
                <a:close/>
              </a:path>
              <a:path w="305435" h="111125">
                <a:moveTo>
                  <a:pt x="208446" y="0"/>
                </a:moveTo>
                <a:lnTo>
                  <a:pt x="202740" y="1786"/>
                </a:lnTo>
                <a:lnTo>
                  <a:pt x="200162" y="6430"/>
                </a:lnTo>
                <a:lnTo>
                  <a:pt x="197729" y="11073"/>
                </a:lnTo>
                <a:lnTo>
                  <a:pt x="199375" y="16788"/>
                </a:lnTo>
                <a:lnTo>
                  <a:pt x="250757" y="44292"/>
                </a:lnTo>
                <a:lnTo>
                  <a:pt x="286024" y="43006"/>
                </a:lnTo>
                <a:lnTo>
                  <a:pt x="288650" y="43006"/>
                </a:lnTo>
                <a:lnTo>
                  <a:pt x="20844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776" rIns="0" bIns="0" rtlCol="0" vert="horz">
            <a:spAutoFit/>
          </a:bodyPr>
          <a:lstStyle/>
          <a:p>
            <a:pPr algn="ctr" marL="107314" marR="448945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Hypothesis</a:t>
            </a:r>
            <a:endParaRPr sz="1800">
              <a:latin typeface="Arial"/>
              <a:cs typeface="Arial"/>
            </a:endParaRPr>
          </a:p>
          <a:p>
            <a:pPr marL="172085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Deregulated </a:t>
            </a:r>
            <a:r>
              <a:rPr dirty="0" sz="1800" b="1">
                <a:latin typeface="Arial"/>
                <a:cs typeface="Arial"/>
              </a:rPr>
              <a:t>Cdk5 </a:t>
            </a:r>
            <a:r>
              <a:rPr dirty="0" sz="1800" spc="-10" b="1">
                <a:latin typeface="Arial"/>
                <a:cs typeface="Arial"/>
              </a:rPr>
              <a:t>activity </a:t>
            </a:r>
            <a:r>
              <a:rPr dirty="0" sz="1800" spc="-5" b="1">
                <a:latin typeface="Arial"/>
                <a:cs typeface="Arial"/>
              </a:rPr>
              <a:t>acts </a:t>
            </a:r>
            <a:r>
              <a:rPr dirty="0" sz="1800" b="1">
                <a:latin typeface="Arial"/>
                <a:cs typeface="Arial"/>
              </a:rPr>
              <a:t>like </a:t>
            </a:r>
            <a:r>
              <a:rPr dirty="0" sz="1800" spc="-5" b="1">
                <a:latin typeface="Arial"/>
                <a:cs typeface="Arial"/>
              </a:rPr>
              <a:t>a </a:t>
            </a:r>
            <a:r>
              <a:rPr dirty="0" sz="1800" b="1">
                <a:latin typeface="Arial"/>
                <a:cs typeface="Arial"/>
              </a:rPr>
              <a:t>double edged </a:t>
            </a:r>
            <a:r>
              <a:rPr dirty="0" sz="1800" spc="5" b="1">
                <a:latin typeface="Arial"/>
                <a:cs typeface="Arial"/>
              </a:rPr>
              <a:t>sword </a:t>
            </a:r>
            <a:r>
              <a:rPr dirty="0" sz="1800" b="1">
                <a:latin typeface="Arial"/>
                <a:cs typeface="Arial"/>
              </a:rPr>
              <a:t>in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neuropathology</a:t>
            </a:r>
            <a:endParaRPr sz="18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023618" y="1717335"/>
            <a:ext cx="17208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334256" y="2612898"/>
            <a:ext cx="1651000" cy="1887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7552456" y="2176440"/>
            <a:ext cx="1339850" cy="4737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Higher </a:t>
            </a:r>
            <a:r>
              <a:rPr dirty="0" sz="1000" spc="-10">
                <a:latin typeface="Arial"/>
                <a:cs typeface="Arial"/>
              </a:rPr>
              <a:t>phosphorylation  </a:t>
            </a:r>
            <a:r>
              <a:rPr dirty="0" sz="1000" spc="-5">
                <a:latin typeface="Arial"/>
                <a:cs typeface="Arial"/>
              </a:rPr>
              <a:t>of cPLA2 by Cdk5/p25  </a:t>
            </a:r>
            <a:r>
              <a:rPr dirty="0" sz="1000" spc="-5">
                <a:latin typeface="Arial"/>
                <a:cs typeface="Arial"/>
              </a:rPr>
              <a:t>compared to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Cdk5/p35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53932" y="594097"/>
            <a:ext cx="5306695" cy="5875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latin typeface="Arial"/>
                <a:cs typeface="Arial"/>
              </a:rPr>
              <a:t>CPR-NINDS </a:t>
            </a:r>
            <a:r>
              <a:rPr dirty="0" sz="2400" spc="-20" b="1">
                <a:latin typeface="Arial"/>
                <a:cs typeface="Arial"/>
              </a:rPr>
              <a:t>laboratory, </a:t>
            </a:r>
            <a:r>
              <a:rPr dirty="0" sz="2400" spc="-5" b="1">
                <a:latin typeface="Arial"/>
                <a:cs typeface="Arial"/>
              </a:rPr>
              <a:t>NINDS,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NIH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" b="1">
                <a:latin typeface="Arial"/>
                <a:cs typeface="Arial"/>
              </a:rPr>
              <a:t>Colleagues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>
                <a:latin typeface="Arial"/>
                <a:cs typeface="Arial"/>
              </a:rPr>
              <a:t>N.</a:t>
            </a:r>
            <a:r>
              <a:rPr dirty="0" sz="2400" spc="-22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Amin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 spc="-160">
                <a:latin typeface="Arial"/>
                <a:cs typeface="Arial"/>
              </a:rPr>
              <a:t>P.</a:t>
            </a:r>
            <a:r>
              <a:rPr dirty="0" sz="2400" spc="-9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Grant</a:t>
            </a:r>
            <a:endParaRPr sz="2400">
              <a:latin typeface="Arial"/>
              <a:cs typeface="Arial"/>
            </a:endParaRPr>
          </a:p>
          <a:p>
            <a:pPr marL="12700" marR="3558540">
              <a:lnSpc>
                <a:spcPct val="100000"/>
              </a:lnSpc>
            </a:pPr>
            <a:r>
              <a:rPr dirty="0" sz="2400" spc="-114">
                <a:latin typeface="Arial"/>
                <a:cs typeface="Arial"/>
              </a:rPr>
              <a:t>V. </a:t>
            </a:r>
            <a:r>
              <a:rPr dirty="0" sz="2400" spc="-5">
                <a:latin typeface="Arial"/>
                <a:cs typeface="Arial"/>
              </a:rPr>
              <a:t>Shukla  </a:t>
            </a:r>
            <a:r>
              <a:rPr dirty="0" sz="2400" spc="-5">
                <a:latin typeface="Arial"/>
                <a:cs typeface="Arial"/>
              </a:rPr>
              <a:t>Binu Kumar  Susan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Kuntz  </a:t>
            </a:r>
            <a:r>
              <a:rPr dirty="0" sz="2400" spc="-5">
                <a:latin typeface="Arial"/>
                <a:cs typeface="Arial"/>
              </a:rPr>
              <a:t>Joe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Steiner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>
                <a:latin typeface="Arial"/>
                <a:cs typeface="Arial"/>
              </a:rPr>
              <a:t>M.</a:t>
            </a:r>
            <a:r>
              <a:rPr dirty="0" sz="2400" spc="-9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Bhaskar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"/>
              </a:spcBef>
            </a:pPr>
            <a:endParaRPr sz="2500">
              <a:latin typeface="Times New Roman"/>
              <a:cs typeface="Times New Roman"/>
            </a:endParaRPr>
          </a:p>
          <a:p>
            <a:pPr marL="95885">
              <a:lnSpc>
                <a:spcPts val="2845"/>
              </a:lnSpc>
            </a:pPr>
            <a:r>
              <a:rPr dirty="0" sz="2400" spc="-5">
                <a:latin typeface="Arial"/>
                <a:cs typeface="Arial"/>
              </a:rPr>
              <a:t>Collaborators</a:t>
            </a:r>
            <a:endParaRPr sz="2400">
              <a:latin typeface="Arial"/>
              <a:cs typeface="Arial"/>
            </a:endParaRPr>
          </a:p>
          <a:p>
            <a:pPr marL="149225" marR="5080" indent="-58419">
              <a:lnSpc>
                <a:spcPts val="2880"/>
              </a:lnSpc>
              <a:spcBef>
                <a:spcPts val="60"/>
              </a:spcBef>
            </a:pPr>
            <a:r>
              <a:rPr dirty="0" sz="2400" spc="-160">
                <a:latin typeface="Arial"/>
                <a:cs typeface="Arial"/>
              </a:rPr>
              <a:t>Y. </a:t>
            </a:r>
            <a:r>
              <a:rPr dirty="0" sz="2400" spc="-5">
                <a:latin typeface="Arial"/>
                <a:cs typeface="Arial"/>
              </a:rPr>
              <a:t>Zheng, </a:t>
            </a:r>
            <a:r>
              <a:rPr dirty="0" sz="2400" spc="-5">
                <a:latin typeface="Calibri"/>
                <a:cs typeface="Calibri"/>
              </a:rPr>
              <a:t>Department </a:t>
            </a:r>
            <a:r>
              <a:rPr dirty="0" sz="2400" spc="-5">
                <a:latin typeface="Calibri"/>
                <a:cs typeface="Calibri"/>
              </a:rPr>
              <a:t>of </a:t>
            </a:r>
            <a:r>
              <a:rPr dirty="0" sz="2400" spc="-25">
                <a:latin typeface="Calibri"/>
                <a:cs typeface="Calibri"/>
              </a:rPr>
              <a:t>Nephrology,  </a:t>
            </a:r>
            <a:r>
              <a:rPr dirty="0" sz="2400" spc="-5">
                <a:latin typeface="Calibri"/>
                <a:cs typeface="Calibri"/>
              </a:rPr>
              <a:t>Ningxia </a:t>
            </a:r>
            <a:r>
              <a:rPr dirty="0" sz="2400" spc="-25">
                <a:latin typeface="Calibri"/>
                <a:cs typeface="Calibri"/>
              </a:rPr>
              <a:t>People</a:t>
            </a:r>
            <a:r>
              <a:rPr dirty="0" sz="2400" spc="-25">
                <a:latin typeface="Calibri"/>
                <a:cs typeface="Calibri"/>
              </a:rPr>
              <a:t>’</a:t>
            </a:r>
            <a:r>
              <a:rPr dirty="0" sz="2400" spc="-25">
                <a:latin typeface="Calibri"/>
                <a:cs typeface="Calibri"/>
              </a:rPr>
              <a:t>s </a:t>
            </a:r>
            <a:r>
              <a:rPr dirty="0" sz="2400" spc="-10">
                <a:latin typeface="Calibri"/>
                <a:cs typeface="Calibri"/>
              </a:rPr>
              <a:t>Hospital, </a:t>
            </a:r>
            <a:r>
              <a:rPr dirty="0" sz="2400" spc="-10">
                <a:latin typeface="Calibri"/>
                <a:cs typeface="Calibri"/>
              </a:rPr>
              <a:t>Province,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China</a:t>
            </a:r>
            <a:endParaRPr sz="2400">
              <a:latin typeface="Calibri"/>
              <a:cs typeface="Calibri"/>
            </a:endParaRPr>
          </a:p>
          <a:p>
            <a:pPr marL="95885">
              <a:lnSpc>
                <a:spcPts val="2855"/>
              </a:lnSpc>
              <a:tabLst>
                <a:tab pos="3128645" algn="l"/>
              </a:tabLst>
            </a:pPr>
            <a:r>
              <a:rPr dirty="0" sz="2400">
                <a:latin typeface="Arial"/>
                <a:cs typeface="Arial"/>
              </a:rPr>
              <a:t>S.</a:t>
            </a:r>
            <a:r>
              <a:rPr dirty="0" sz="2400" spc="65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Kesavapany </a:t>
            </a:r>
            <a:r>
              <a:rPr dirty="0" sz="2400" spc="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GSK,	</a:t>
            </a:r>
            <a:r>
              <a:rPr dirty="0" sz="2400" spc="-5">
                <a:latin typeface="Arial"/>
                <a:cs typeface="Arial"/>
              </a:rPr>
              <a:t>Singapore</a:t>
            </a:r>
            <a:endParaRPr sz="2400">
              <a:latin typeface="Arial"/>
              <a:cs typeface="Arial"/>
            </a:endParaRPr>
          </a:p>
          <a:p>
            <a:pPr marL="95885">
              <a:lnSpc>
                <a:spcPct val="100000"/>
              </a:lnSpc>
            </a:pPr>
            <a:r>
              <a:rPr dirty="0" sz="2400">
                <a:latin typeface="Arial"/>
                <a:cs typeface="Arial"/>
              </a:rPr>
              <a:t>L.H. </a:t>
            </a:r>
            <a:r>
              <a:rPr dirty="0" sz="2400" spc="-55">
                <a:latin typeface="Arial"/>
                <a:cs typeface="Arial"/>
              </a:rPr>
              <a:t>Tsai, </a:t>
            </a:r>
            <a:r>
              <a:rPr dirty="0" sz="2400">
                <a:latin typeface="Arial"/>
                <a:cs typeface="Arial"/>
              </a:rPr>
              <a:t>, J. </a:t>
            </a:r>
            <a:r>
              <a:rPr dirty="0" sz="2400" spc="-5">
                <a:latin typeface="Arial"/>
                <a:cs typeface="Arial"/>
              </a:rPr>
              <a:t>Soe </a:t>
            </a:r>
            <a:r>
              <a:rPr dirty="0" sz="2400" spc="-65">
                <a:latin typeface="Arial"/>
                <a:cs typeface="Arial"/>
              </a:rPr>
              <a:t>MIT,</a:t>
            </a:r>
            <a:r>
              <a:rPr dirty="0" sz="2400" spc="-12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Boston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2932" y="2616735"/>
            <a:ext cx="2636520" cy="774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800" spc="-5" b="1">
                <a:solidFill>
                  <a:srgbClr val="0000FF"/>
                </a:solidFill>
                <a:latin typeface="Calibri"/>
                <a:cs typeface="Calibri"/>
              </a:rPr>
              <a:t>Thank</a:t>
            </a:r>
            <a:r>
              <a:rPr dirty="0" sz="4800" spc="-9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4800" spc="-130" b="1">
                <a:solidFill>
                  <a:srgbClr val="0000FF"/>
                </a:solidFill>
                <a:latin typeface="Calibri"/>
                <a:cs typeface="Calibri"/>
              </a:rPr>
              <a:t>You</a:t>
            </a:r>
            <a:endParaRPr sz="4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1708" y="1112787"/>
            <a:ext cx="100330" cy="229235"/>
          </a:xfrm>
          <a:custGeom>
            <a:avLst/>
            <a:gdLst/>
            <a:ahLst/>
            <a:cxnLst/>
            <a:rect l="l" t="t" r="r" b="b"/>
            <a:pathLst>
              <a:path w="100329" h="229234">
                <a:moveTo>
                  <a:pt x="5358" y="137013"/>
                </a:moveTo>
                <a:lnTo>
                  <a:pt x="786" y="139574"/>
                </a:lnTo>
                <a:lnTo>
                  <a:pt x="0" y="142518"/>
                </a:lnTo>
                <a:lnTo>
                  <a:pt x="48792" y="228728"/>
                </a:lnTo>
                <a:lnTo>
                  <a:pt x="54455" y="219309"/>
                </a:lnTo>
                <a:lnTo>
                  <a:pt x="44074" y="219163"/>
                </a:lnTo>
                <a:lnTo>
                  <a:pt x="44320" y="201586"/>
                </a:lnTo>
                <a:lnTo>
                  <a:pt x="9637" y="140086"/>
                </a:lnTo>
                <a:lnTo>
                  <a:pt x="8284" y="137800"/>
                </a:lnTo>
                <a:lnTo>
                  <a:pt x="5358" y="137013"/>
                </a:lnTo>
                <a:close/>
              </a:path>
              <a:path w="100329" h="229234">
                <a:moveTo>
                  <a:pt x="44320" y="201586"/>
                </a:moveTo>
                <a:lnTo>
                  <a:pt x="44074" y="219163"/>
                </a:lnTo>
                <a:lnTo>
                  <a:pt x="53583" y="219309"/>
                </a:lnTo>
                <a:lnTo>
                  <a:pt x="53617" y="216877"/>
                </a:lnTo>
                <a:lnTo>
                  <a:pt x="44714" y="216804"/>
                </a:lnTo>
                <a:lnTo>
                  <a:pt x="48946" y="209788"/>
                </a:lnTo>
                <a:lnTo>
                  <a:pt x="44320" y="201586"/>
                </a:lnTo>
                <a:close/>
              </a:path>
              <a:path w="100329" h="229234">
                <a:moveTo>
                  <a:pt x="94512" y="138147"/>
                </a:moveTo>
                <a:lnTo>
                  <a:pt x="91586" y="138933"/>
                </a:lnTo>
                <a:lnTo>
                  <a:pt x="90306" y="141219"/>
                </a:lnTo>
                <a:lnTo>
                  <a:pt x="53893" y="201586"/>
                </a:lnTo>
                <a:lnTo>
                  <a:pt x="53717" y="209788"/>
                </a:lnTo>
                <a:lnTo>
                  <a:pt x="53583" y="219309"/>
                </a:lnTo>
                <a:lnTo>
                  <a:pt x="54455" y="219309"/>
                </a:lnTo>
                <a:lnTo>
                  <a:pt x="99797" y="143871"/>
                </a:lnTo>
                <a:lnTo>
                  <a:pt x="99084" y="140945"/>
                </a:lnTo>
                <a:lnTo>
                  <a:pt x="96798" y="139574"/>
                </a:lnTo>
                <a:lnTo>
                  <a:pt x="94512" y="138147"/>
                </a:lnTo>
                <a:close/>
              </a:path>
              <a:path w="100329" h="229234">
                <a:moveTo>
                  <a:pt x="48946" y="209788"/>
                </a:moveTo>
                <a:lnTo>
                  <a:pt x="44714" y="216804"/>
                </a:lnTo>
                <a:lnTo>
                  <a:pt x="52943" y="216877"/>
                </a:lnTo>
                <a:lnTo>
                  <a:pt x="48946" y="209788"/>
                </a:lnTo>
                <a:close/>
              </a:path>
              <a:path w="100329" h="229234">
                <a:moveTo>
                  <a:pt x="53830" y="201690"/>
                </a:moveTo>
                <a:lnTo>
                  <a:pt x="48946" y="209788"/>
                </a:lnTo>
                <a:lnTo>
                  <a:pt x="52943" y="216877"/>
                </a:lnTo>
                <a:lnTo>
                  <a:pt x="53617" y="216877"/>
                </a:lnTo>
                <a:lnTo>
                  <a:pt x="53830" y="201690"/>
                </a:lnTo>
                <a:close/>
              </a:path>
              <a:path w="100329" h="229234">
                <a:moveTo>
                  <a:pt x="47146" y="0"/>
                </a:moveTo>
                <a:lnTo>
                  <a:pt x="44320" y="201586"/>
                </a:lnTo>
                <a:lnTo>
                  <a:pt x="48946" y="209788"/>
                </a:lnTo>
                <a:lnTo>
                  <a:pt x="53830" y="201690"/>
                </a:lnTo>
                <a:lnTo>
                  <a:pt x="56656" y="128"/>
                </a:lnTo>
                <a:lnTo>
                  <a:pt x="471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24686" y="725669"/>
            <a:ext cx="6669405" cy="1256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50925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WT </a:t>
            </a:r>
            <a:r>
              <a:rPr dirty="0" sz="1800" spc="-5">
                <a:latin typeface="Arial"/>
                <a:cs typeface="Arial"/>
              </a:rPr>
              <a:t>mouse </a:t>
            </a:r>
            <a:r>
              <a:rPr dirty="0" sz="1800">
                <a:latin typeface="Arial"/>
                <a:cs typeface="Arial"/>
              </a:rPr>
              <a:t>: </a:t>
            </a:r>
            <a:r>
              <a:rPr dirty="0" sz="1800" spc="-5">
                <a:latin typeface="Arial"/>
                <a:cs typeface="Arial"/>
              </a:rPr>
              <a:t>single </a:t>
            </a:r>
            <a:r>
              <a:rPr dirty="0" sz="1800">
                <a:latin typeface="Arial"/>
                <a:cs typeface="Arial"/>
              </a:rPr>
              <a:t>i.p </a:t>
            </a:r>
            <a:r>
              <a:rPr dirty="0" sz="1800" spc="-5">
                <a:latin typeface="Arial"/>
                <a:cs typeface="Arial"/>
              </a:rPr>
              <a:t>40mg/kg </a:t>
            </a:r>
            <a:r>
              <a:rPr dirty="0" sz="1800" spc="-20">
                <a:latin typeface="Arial"/>
                <a:cs typeface="Arial"/>
              </a:rPr>
              <a:t>wt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(0.2mM)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904364" marR="5080" indent="-1891664">
              <a:lnSpc>
                <a:spcPct val="100000"/>
              </a:lnSpc>
              <a:spcBef>
                <a:spcPts val="1185"/>
              </a:spcBef>
              <a:tabLst>
                <a:tab pos="1701164" algn="l"/>
              </a:tabLst>
            </a:pPr>
            <a:r>
              <a:rPr dirty="0" sz="1800">
                <a:latin typeface="Arial"/>
                <a:cs typeface="Arial"/>
              </a:rPr>
              <a:t>After  </a:t>
            </a:r>
            <a:r>
              <a:rPr dirty="0" sz="1800" spc="-5">
                <a:latin typeface="Arial"/>
                <a:cs typeface="Arial"/>
              </a:rPr>
              <a:t>4</a:t>
            </a:r>
            <a:r>
              <a:rPr dirty="0" baseline="25462" sz="1800" spc="-7">
                <a:latin typeface="Arial"/>
                <a:cs typeface="Arial"/>
              </a:rPr>
              <a:t>th </a:t>
            </a:r>
            <a:r>
              <a:rPr dirty="0" baseline="25462" sz="1800" spc="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and</a:t>
            </a:r>
            <a:r>
              <a:rPr dirty="0" sz="1800" spc="34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7</a:t>
            </a:r>
            <a:r>
              <a:rPr dirty="0" baseline="25462" sz="1800" spc="-7">
                <a:latin typeface="Arial"/>
                <a:cs typeface="Arial"/>
              </a:rPr>
              <a:t>th	</a:t>
            </a:r>
            <a:r>
              <a:rPr dirty="0" sz="1800" spc="-45">
                <a:latin typeface="Arial"/>
                <a:cs typeface="Arial"/>
              </a:rPr>
              <a:t>day, </a:t>
            </a:r>
            <a:r>
              <a:rPr dirty="0" sz="1800">
                <a:latin typeface="Arial"/>
                <a:cs typeface="Arial"/>
              </a:rPr>
              <a:t>TFP5 </a:t>
            </a:r>
            <a:r>
              <a:rPr dirty="0" sz="1800" spc="-15">
                <a:latin typeface="Arial"/>
                <a:cs typeface="Arial"/>
              </a:rPr>
              <a:t>was </a:t>
            </a:r>
            <a:r>
              <a:rPr dirty="0" sz="1800" spc="-5">
                <a:latin typeface="Arial"/>
                <a:cs typeface="Arial"/>
              </a:rPr>
              <a:t>observed in </a:t>
            </a:r>
            <a:r>
              <a:rPr dirty="0" sz="1800">
                <a:latin typeface="Arial"/>
                <a:cs typeface="Arial"/>
              </a:rPr>
              <a:t>the</a:t>
            </a:r>
            <a:r>
              <a:rPr dirty="0" sz="1800" spc="8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following</a:t>
            </a:r>
            <a:r>
              <a:rPr dirty="0" sz="1800" spc="5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regions: 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(12µm </a:t>
            </a:r>
            <a:r>
              <a:rPr dirty="0" sz="1800">
                <a:latin typeface="Arial"/>
                <a:cs typeface="Arial"/>
              </a:rPr>
              <a:t>thick </a:t>
            </a:r>
            <a:r>
              <a:rPr dirty="0" sz="1800" spc="-5">
                <a:latin typeface="Arial"/>
                <a:cs typeface="Arial"/>
              </a:rPr>
              <a:t>frozen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sections)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40500" y="2402735"/>
            <a:ext cx="86106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R</a:t>
            </a:r>
            <a:r>
              <a:rPr dirty="0" sz="1800" spc="-15">
                <a:latin typeface="Arial"/>
                <a:cs typeface="Arial"/>
              </a:rPr>
              <a:t>e</a:t>
            </a:r>
            <a:r>
              <a:rPr dirty="0" sz="1800" spc="-5">
                <a:latin typeface="Arial"/>
                <a:cs typeface="Arial"/>
              </a:rPr>
              <a:t>g</a:t>
            </a:r>
            <a:r>
              <a:rPr dirty="0" sz="1800" spc="-15">
                <a:latin typeface="Arial"/>
                <a:cs typeface="Arial"/>
              </a:rPr>
              <a:t>i</a:t>
            </a:r>
            <a:r>
              <a:rPr dirty="0" sz="1800" spc="-5">
                <a:latin typeface="Arial"/>
                <a:cs typeface="Arial"/>
              </a:rPr>
              <a:t>o</a:t>
            </a:r>
            <a:r>
              <a:rPr dirty="0" sz="1800" spc="-15">
                <a:latin typeface="Arial"/>
                <a:cs typeface="Arial"/>
              </a:rPr>
              <a:t>n</a:t>
            </a:r>
            <a:r>
              <a:rPr dirty="0" sz="180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08162" y="2402735"/>
            <a:ext cx="201485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Relative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expression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21068" y="2038325"/>
            <a:ext cx="100330" cy="228600"/>
          </a:xfrm>
          <a:custGeom>
            <a:avLst/>
            <a:gdLst/>
            <a:ahLst/>
            <a:cxnLst/>
            <a:rect l="l" t="t" r="r" b="b"/>
            <a:pathLst>
              <a:path w="100329" h="228600">
                <a:moveTo>
                  <a:pt x="5358" y="137160"/>
                </a:moveTo>
                <a:lnTo>
                  <a:pt x="3218" y="138586"/>
                </a:lnTo>
                <a:lnTo>
                  <a:pt x="932" y="139866"/>
                </a:lnTo>
                <a:lnTo>
                  <a:pt x="0" y="142810"/>
                </a:lnTo>
                <a:lnTo>
                  <a:pt x="1426" y="145096"/>
                </a:lnTo>
                <a:lnTo>
                  <a:pt x="49432" y="228600"/>
                </a:lnTo>
                <a:lnTo>
                  <a:pt x="54965" y="219236"/>
                </a:lnTo>
                <a:lnTo>
                  <a:pt x="44714" y="219090"/>
                </a:lnTo>
                <a:lnTo>
                  <a:pt x="44833" y="201587"/>
                </a:lnTo>
                <a:lnTo>
                  <a:pt x="9637" y="140378"/>
                </a:lnTo>
                <a:lnTo>
                  <a:pt x="8284" y="138092"/>
                </a:lnTo>
                <a:lnTo>
                  <a:pt x="5358" y="137160"/>
                </a:lnTo>
                <a:close/>
              </a:path>
              <a:path w="100329" h="228600">
                <a:moveTo>
                  <a:pt x="44833" y="201587"/>
                </a:moveTo>
                <a:lnTo>
                  <a:pt x="44714" y="219090"/>
                </a:lnTo>
                <a:lnTo>
                  <a:pt x="54223" y="219236"/>
                </a:lnTo>
                <a:lnTo>
                  <a:pt x="54241" y="216804"/>
                </a:lnTo>
                <a:lnTo>
                  <a:pt x="45354" y="216804"/>
                </a:lnTo>
                <a:lnTo>
                  <a:pt x="49528" y="209750"/>
                </a:lnTo>
                <a:lnTo>
                  <a:pt x="44833" y="201587"/>
                </a:lnTo>
                <a:close/>
              </a:path>
              <a:path w="100329" h="228600">
                <a:moveTo>
                  <a:pt x="94512" y="137800"/>
                </a:moveTo>
                <a:lnTo>
                  <a:pt x="91586" y="138586"/>
                </a:lnTo>
                <a:lnTo>
                  <a:pt x="90287" y="140872"/>
                </a:lnTo>
                <a:lnTo>
                  <a:pt x="54358" y="201587"/>
                </a:lnTo>
                <a:lnTo>
                  <a:pt x="54223" y="219236"/>
                </a:lnTo>
                <a:lnTo>
                  <a:pt x="54965" y="219236"/>
                </a:lnTo>
                <a:lnTo>
                  <a:pt x="99797" y="143377"/>
                </a:lnTo>
                <a:lnTo>
                  <a:pt x="99084" y="140524"/>
                </a:lnTo>
                <a:lnTo>
                  <a:pt x="96798" y="139226"/>
                </a:lnTo>
                <a:lnTo>
                  <a:pt x="94512" y="137800"/>
                </a:lnTo>
                <a:close/>
              </a:path>
              <a:path w="100329" h="228600">
                <a:moveTo>
                  <a:pt x="49528" y="209750"/>
                </a:moveTo>
                <a:lnTo>
                  <a:pt x="45354" y="216804"/>
                </a:lnTo>
                <a:lnTo>
                  <a:pt x="53583" y="216804"/>
                </a:lnTo>
                <a:lnTo>
                  <a:pt x="49528" y="209750"/>
                </a:lnTo>
                <a:close/>
              </a:path>
              <a:path w="100329" h="228600">
                <a:moveTo>
                  <a:pt x="54350" y="201601"/>
                </a:moveTo>
                <a:lnTo>
                  <a:pt x="49528" y="209750"/>
                </a:lnTo>
                <a:lnTo>
                  <a:pt x="53583" y="216804"/>
                </a:lnTo>
                <a:lnTo>
                  <a:pt x="54241" y="216804"/>
                </a:lnTo>
                <a:lnTo>
                  <a:pt x="54350" y="201601"/>
                </a:lnTo>
                <a:close/>
              </a:path>
              <a:path w="100329" h="228600">
                <a:moveTo>
                  <a:pt x="55796" y="0"/>
                </a:moveTo>
                <a:lnTo>
                  <a:pt x="46213" y="0"/>
                </a:lnTo>
                <a:lnTo>
                  <a:pt x="44842" y="201601"/>
                </a:lnTo>
                <a:lnTo>
                  <a:pt x="49528" y="209750"/>
                </a:lnTo>
                <a:lnTo>
                  <a:pt x="54350" y="201587"/>
                </a:lnTo>
                <a:lnTo>
                  <a:pt x="557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449466" y="2709068"/>
          <a:ext cx="6477000" cy="2781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1538"/>
                <a:gridCol w="2143358"/>
                <a:gridCol w="1202057"/>
              </a:tblGrid>
              <a:tr h="267595">
                <a:tc>
                  <a:txBody>
                    <a:bodyPr/>
                    <a:lstStyle/>
                    <a:p>
                      <a:pPr/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6955">
                        <a:lnSpc>
                          <a:spcPts val="1910"/>
                        </a:lnSpc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865">
                        <a:lnSpc>
                          <a:spcPts val="1910"/>
                        </a:lnSpc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>
                          <a:latin typeface="Arial"/>
                          <a:cs typeface="Arial"/>
                        </a:rPr>
                        <a:t>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3180">
                <a:tc>
                  <a:txBody>
                    <a:bodyPr/>
                    <a:lstStyle/>
                    <a:p>
                      <a:pPr marL="167640">
                        <a:lnSpc>
                          <a:spcPts val="1914"/>
                        </a:lnSpc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Brain: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701040">
                        <a:lnSpc>
                          <a:spcPct val="100000"/>
                        </a:lnSpc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Cortex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699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r" marR="436245">
                        <a:lnSpc>
                          <a:spcPct val="10000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 spc="5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>
                          <a:latin typeface="Arial"/>
                          <a:cs typeface="Arial"/>
                        </a:rPr>
                        <a:t>++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699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504825">
                        <a:lnSpc>
                          <a:spcPct val="10000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+++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699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701040">
                        <a:lnSpc>
                          <a:spcPts val="1930"/>
                        </a:lnSpc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Hippocampus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28090">
                        <a:lnSpc>
                          <a:spcPts val="193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+++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63245">
                        <a:lnSpc>
                          <a:spcPts val="193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411622">
                <a:tc>
                  <a:txBody>
                    <a:bodyPr/>
                    <a:lstStyle/>
                    <a:p>
                      <a:pPr marL="701040">
                        <a:lnSpc>
                          <a:spcPts val="1930"/>
                        </a:lnSpc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Cerebellum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28090">
                        <a:lnSpc>
                          <a:spcPts val="193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+++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84785">
                        <a:lnSpc>
                          <a:spcPts val="193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411622">
                <a:tc>
                  <a:txBody>
                    <a:bodyPr/>
                    <a:lstStyle/>
                    <a:p>
                      <a:pPr marL="16764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Pancreas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43624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 spc="5"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800">
                          <a:latin typeface="Arial"/>
                          <a:cs typeface="Arial"/>
                        </a:rPr>
                        <a:t>++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6832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+++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74319">
                <a:tc>
                  <a:txBody>
                    <a:bodyPr/>
                    <a:lstStyle/>
                    <a:p>
                      <a:pPr marL="167640">
                        <a:lnSpc>
                          <a:spcPts val="1930"/>
                        </a:lnSpc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Kidney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28090">
                        <a:lnSpc>
                          <a:spcPts val="193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+++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26745">
                        <a:lnSpc>
                          <a:spcPts val="193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74319">
                <a:tc>
                  <a:txBody>
                    <a:bodyPr/>
                    <a:lstStyle/>
                    <a:p>
                      <a:pPr marL="167640">
                        <a:lnSpc>
                          <a:spcPts val="1930"/>
                        </a:lnSpc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Heart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36040">
                        <a:lnSpc>
                          <a:spcPts val="193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63525">
                        <a:lnSpc>
                          <a:spcPts val="193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14959">
                <a:tc>
                  <a:txBody>
                    <a:bodyPr/>
                    <a:lstStyle/>
                    <a:p>
                      <a:pPr marL="167640">
                        <a:lnSpc>
                          <a:spcPts val="1930"/>
                        </a:lnSpc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Liver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99540">
                        <a:lnSpc>
                          <a:spcPts val="193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+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28980">
                        <a:lnSpc>
                          <a:spcPts val="193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-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447824" y="5591199"/>
            <a:ext cx="6477000" cy="0"/>
          </a:xfrm>
          <a:custGeom>
            <a:avLst/>
            <a:gdLst/>
            <a:ahLst/>
            <a:cxnLst/>
            <a:rect l="l" t="t" r="r" b="b"/>
            <a:pathLst>
              <a:path w="6477000" h="0">
                <a:moveTo>
                  <a:pt x="0" y="0"/>
                </a:moveTo>
                <a:lnTo>
                  <a:pt x="6476951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47824" y="2333640"/>
            <a:ext cx="6477000" cy="0"/>
          </a:xfrm>
          <a:custGeom>
            <a:avLst/>
            <a:gdLst/>
            <a:ahLst/>
            <a:cxnLst/>
            <a:rect l="l" t="t" r="r" b="b"/>
            <a:pathLst>
              <a:path w="6477000" h="0">
                <a:moveTo>
                  <a:pt x="0" y="0"/>
                </a:moveTo>
                <a:lnTo>
                  <a:pt x="6476951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3351" y="298710"/>
            <a:ext cx="6143250" cy="440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805164" y="362474"/>
            <a:ext cx="5636260" cy="219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 b="1">
                <a:solidFill>
                  <a:srgbClr val="FFFFFF"/>
                </a:solidFill>
                <a:latin typeface="Calibri"/>
                <a:cs typeface="Calibri"/>
              </a:rPr>
              <a:t>TP5 </a:t>
            </a:r>
            <a:r>
              <a:rPr dirty="0" sz="1300" spc="-10" b="1">
                <a:solidFill>
                  <a:srgbClr val="FFFFFF"/>
                </a:solidFill>
                <a:latin typeface="Calibri"/>
                <a:cs typeface="Calibri"/>
              </a:rPr>
              <a:t>suppresses </a:t>
            </a:r>
            <a:r>
              <a:rPr dirty="0" sz="1300" spc="-10" b="1">
                <a:solidFill>
                  <a:srgbClr val="FFFFFF"/>
                </a:solidFill>
                <a:latin typeface="Calibri"/>
                <a:cs typeface="Calibri"/>
              </a:rPr>
              <a:t>MPTP-induced </a:t>
            </a:r>
            <a:r>
              <a:rPr dirty="0" sz="1300" spc="-10" b="1">
                <a:solidFill>
                  <a:srgbClr val="FFFFFF"/>
                </a:solidFill>
                <a:latin typeface="Calibri"/>
                <a:cs typeface="Calibri"/>
              </a:rPr>
              <a:t>astroglial </a:t>
            </a:r>
            <a:r>
              <a:rPr dirty="0" sz="1300" spc="-5" b="1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1300" spc="-5" b="1">
                <a:solidFill>
                  <a:srgbClr val="FFFFFF"/>
                </a:solidFill>
                <a:latin typeface="Calibri"/>
                <a:cs typeface="Calibri"/>
              </a:rPr>
              <a:t>microglial </a:t>
            </a:r>
            <a:r>
              <a:rPr dirty="0" sz="1300" spc="-10" b="1">
                <a:solidFill>
                  <a:srgbClr val="FFFFFF"/>
                </a:solidFill>
                <a:latin typeface="Calibri"/>
                <a:cs typeface="Calibri"/>
              </a:rPr>
              <a:t>activation </a:t>
            </a:r>
            <a:r>
              <a:rPr dirty="0" sz="1300" spc="-5" b="1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1300" spc="-5" b="1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1300" spc="-5" b="1">
                <a:solidFill>
                  <a:srgbClr val="FFFFFF"/>
                </a:solidFill>
                <a:latin typeface="Calibri"/>
                <a:cs typeface="Calibri"/>
              </a:rPr>
              <a:t>SN </a:t>
            </a:r>
            <a:r>
              <a:rPr dirty="0" sz="1300" spc="-5" b="1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13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FFFFFF"/>
                </a:solidFill>
                <a:latin typeface="Calibri"/>
                <a:cs typeface="Calibri"/>
              </a:rPr>
              <a:t>vivo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2599" y="990593"/>
            <a:ext cx="7010393" cy="51054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1600" y="1295399"/>
            <a:ext cx="6705606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3123" y="137154"/>
            <a:ext cx="6999732" cy="7513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527415" y="243678"/>
            <a:ext cx="6642100" cy="4641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750"/>
              </a:lnSpc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Dopaminergic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neurons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SN 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express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Cdk5/p35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protected 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from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cell 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death 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by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TP5 </a:t>
            </a: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after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MPTP</a:t>
            </a:r>
            <a:r>
              <a:rPr dirty="0" sz="1600" spc="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induction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600" y="1443098"/>
            <a:ext cx="6994519" cy="54149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779815" y="725669"/>
            <a:ext cx="5816600" cy="567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57785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Apoptosis </a:t>
            </a:r>
            <a:r>
              <a:rPr dirty="0" sz="1800" b="1">
                <a:latin typeface="Arial"/>
                <a:cs typeface="Arial"/>
              </a:rPr>
              <a:t>is </a:t>
            </a:r>
            <a:r>
              <a:rPr dirty="0" sz="1800" spc="-10" b="1">
                <a:latin typeface="Arial"/>
                <a:cs typeface="Arial"/>
              </a:rPr>
              <a:t>prevented </a:t>
            </a:r>
            <a:r>
              <a:rPr dirty="0" sz="1800" b="1">
                <a:latin typeface="Arial"/>
                <a:cs typeface="Arial"/>
              </a:rPr>
              <a:t>in </a:t>
            </a:r>
            <a:r>
              <a:rPr dirty="0" sz="1800" spc="-5" b="1">
                <a:latin typeface="Arial"/>
                <a:cs typeface="Arial"/>
              </a:rPr>
              <a:t>SN </a:t>
            </a:r>
            <a:r>
              <a:rPr dirty="0" sz="1800" b="1">
                <a:latin typeface="Arial"/>
                <a:cs typeface="Arial"/>
              </a:rPr>
              <a:t>neurons</a:t>
            </a:r>
            <a:r>
              <a:rPr dirty="0" sz="1800" spc="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PD </a:t>
            </a:r>
            <a:r>
              <a:rPr dirty="0" sz="1800" b="1">
                <a:latin typeface="Arial"/>
                <a:cs typeface="Arial"/>
              </a:rPr>
              <a:t>model </a:t>
            </a:r>
            <a:r>
              <a:rPr dirty="0" sz="1800" spc="-5" b="1">
                <a:latin typeface="Arial"/>
                <a:cs typeface="Arial"/>
              </a:rPr>
              <a:t>mice( </a:t>
            </a:r>
            <a:r>
              <a:rPr dirty="0" sz="1800" b="1">
                <a:latin typeface="Arial"/>
                <a:cs typeface="Arial"/>
              </a:rPr>
              <a:t>in </a:t>
            </a:r>
            <a:r>
              <a:rPr dirty="0" sz="1800" spc="-20" b="1">
                <a:latin typeface="Arial"/>
                <a:cs typeface="Arial"/>
              </a:rPr>
              <a:t>vivo </a:t>
            </a:r>
            <a:r>
              <a:rPr dirty="0" sz="1800" spc="-5" b="1">
                <a:latin typeface="Arial"/>
                <a:cs typeface="Arial"/>
              </a:rPr>
              <a:t>studies) </a:t>
            </a:r>
            <a:r>
              <a:rPr dirty="0" sz="1800" b="1">
                <a:latin typeface="Arial"/>
                <a:cs typeface="Arial"/>
              </a:rPr>
              <a:t>upon </a:t>
            </a:r>
            <a:r>
              <a:rPr dirty="0" sz="1800" spc="5" b="1">
                <a:latin typeface="Arial"/>
                <a:cs typeface="Arial"/>
              </a:rPr>
              <a:t>TFP5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treatment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4587" y="1006352"/>
            <a:ext cx="3427354" cy="18399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189604" y="357128"/>
            <a:ext cx="2538356" cy="31495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58408" y="3535009"/>
            <a:ext cx="3439795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Reduction </a:t>
            </a:r>
            <a:r>
              <a:rPr dirty="0" sz="1800" b="1">
                <a:latin typeface="Calibri"/>
                <a:cs typeface="Calibri"/>
              </a:rPr>
              <a:t>in </a:t>
            </a:r>
            <a:r>
              <a:rPr dirty="0" sz="1800" b="1">
                <a:latin typeface="Calibri"/>
                <a:cs typeface="Calibri"/>
              </a:rPr>
              <a:t>phospho </a:t>
            </a:r>
            <a:r>
              <a:rPr dirty="0" sz="1800" b="1">
                <a:latin typeface="Calibri"/>
                <a:cs typeface="Calibri"/>
              </a:rPr>
              <a:t>- </a:t>
            </a:r>
            <a:r>
              <a:rPr dirty="0" sz="1800" b="1">
                <a:latin typeface="Calibri"/>
                <a:cs typeface="Calibri"/>
              </a:rPr>
              <a:t>NF </a:t>
            </a:r>
            <a:r>
              <a:rPr dirty="0" sz="1800" b="1">
                <a:latin typeface="Calibri"/>
                <a:cs typeface="Calibri"/>
              </a:rPr>
              <a:t>and</a:t>
            </a:r>
            <a:r>
              <a:rPr dirty="0" sz="1800" spc="-145" b="1">
                <a:latin typeface="Calibri"/>
                <a:cs typeface="Calibri"/>
              </a:rPr>
              <a:t> </a:t>
            </a:r>
            <a:r>
              <a:rPr dirty="0" sz="1800" spc="-35" b="1">
                <a:latin typeface="Calibri"/>
                <a:cs typeface="Calibri"/>
              </a:rPr>
              <a:t>pTau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after </a:t>
            </a:r>
            <a:r>
              <a:rPr dirty="0" sz="1800" spc="-5" b="1">
                <a:latin typeface="Calibri"/>
                <a:cs typeface="Calibri"/>
              </a:rPr>
              <a:t>TFP5 </a:t>
            </a:r>
            <a:r>
              <a:rPr dirty="0" sz="1800" spc="-10" b="1">
                <a:latin typeface="Calibri"/>
                <a:cs typeface="Calibri"/>
              </a:rPr>
              <a:t>treatment </a:t>
            </a:r>
            <a:r>
              <a:rPr dirty="0" sz="1800" b="1">
                <a:latin typeface="Calibri"/>
                <a:cs typeface="Calibri"/>
              </a:rPr>
              <a:t>in </a:t>
            </a:r>
            <a:r>
              <a:rPr dirty="0" sz="1800" spc="-5" b="1">
                <a:solidFill>
                  <a:srgbClr val="FF0000"/>
                </a:solidFill>
                <a:latin typeface="Calibri"/>
                <a:cs typeface="Calibri"/>
              </a:rPr>
              <a:t>G37R</a:t>
            </a:r>
            <a:r>
              <a:rPr dirty="0" sz="1800" spc="-5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mice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441065" marR="5080" indent="-3452495">
              <a:lnSpc>
                <a:spcPct val="100000"/>
              </a:lnSpc>
            </a:pPr>
            <a:r>
              <a:rPr dirty="0" sz="1800" spc="-10" b="1">
                <a:solidFill>
                  <a:srgbClr val="000000"/>
                </a:solidFill>
                <a:latin typeface="Calibri"/>
                <a:cs typeface="Calibri"/>
              </a:rPr>
              <a:t>Elevated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Cdk5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activity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of </a:t>
            </a:r>
            <a:r>
              <a:rPr dirty="0" sz="1800" spc="-5" b="1">
                <a:latin typeface="Calibri"/>
                <a:cs typeface="Calibri"/>
              </a:rPr>
              <a:t>G37R </a:t>
            </a:r>
            <a:r>
              <a:rPr dirty="0" sz="1800" b="1">
                <a:latin typeface="Calibri"/>
                <a:cs typeface="Calibri"/>
              </a:rPr>
              <a:t>ALS </a:t>
            </a:r>
            <a:r>
              <a:rPr dirty="0" sz="1800" spc="-5" b="1">
                <a:latin typeface="Calibri"/>
                <a:cs typeface="Calibri"/>
              </a:rPr>
              <a:t>model </a:t>
            </a:r>
            <a:r>
              <a:rPr dirty="0" sz="1800" spc="-5" b="1">
                <a:latin typeface="Calibri"/>
                <a:cs typeface="Calibri"/>
              </a:rPr>
              <a:t>mice </a:t>
            </a:r>
            <a:r>
              <a:rPr dirty="0" sz="1800" spc="-10" b="1">
                <a:solidFill>
                  <a:srgbClr val="000000"/>
                </a:solidFill>
                <a:latin typeface="Calibri"/>
                <a:cs typeface="Calibri"/>
              </a:rPr>
              <a:t>brain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reduced </a:t>
            </a:r>
            <a:r>
              <a:rPr dirty="0" sz="1800" spc="-10" b="1">
                <a:solidFill>
                  <a:srgbClr val="000000"/>
                </a:solidFill>
                <a:latin typeface="Calibri"/>
                <a:cs typeface="Calibri"/>
              </a:rPr>
              <a:t>to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wild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type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activity </a:t>
            </a:r>
            <a:r>
              <a:rPr dirty="0" sz="1800" b="1">
                <a:solidFill>
                  <a:srgbClr val="000000"/>
                </a:solidFill>
                <a:latin typeface="Calibri"/>
                <a:cs typeface="Calibri"/>
              </a:rPr>
              <a:t>upon 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TFP5</a:t>
            </a:r>
            <a:r>
              <a:rPr dirty="0" sz="1800" spc="-9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0000"/>
                </a:solidFill>
                <a:latin typeface="Calibri"/>
                <a:cs typeface="Calibri"/>
              </a:rPr>
              <a:t>treatmen</a:t>
            </a:r>
            <a:r>
              <a:rPr dirty="0" sz="1800" spc="-5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18978" y="4389207"/>
            <a:ext cx="1636647" cy="1111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622685" y="4870971"/>
            <a:ext cx="73660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Smi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31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73209" y="5113425"/>
            <a:ext cx="182880" cy="0"/>
          </a:xfrm>
          <a:custGeom>
            <a:avLst/>
            <a:gdLst/>
            <a:ahLst/>
            <a:cxnLst/>
            <a:rect l="l" t="t" r="r" b="b"/>
            <a:pathLst>
              <a:path w="182880" h="0">
                <a:moveTo>
                  <a:pt x="0" y="0"/>
                </a:moveTo>
                <a:lnTo>
                  <a:pt x="182656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66850" y="4881469"/>
            <a:ext cx="182880" cy="635"/>
          </a:xfrm>
          <a:custGeom>
            <a:avLst/>
            <a:gdLst/>
            <a:ahLst/>
            <a:cxnLst/>
            <a:rect l="l" t="t" r="r" b="b"/>
            <a:pathLst>
              <a:path w="182880" h="635">
                <a:moveTo>
                  <a:pt x="0" y="0"/>
                </a:moveTo>
                <a:lnTo>
                  <a:pt x="182669" y="146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62207" y="4632295"/>
            <a:ext cx="180975" cy="0"/>
          </a:xfrm>
          <a:custGeom>
            <a:avLst/>
            <a:gdLst/>
            <a:ahLst/>
            <a:cxnLst/>
            <a:rect l="l" t="t" r="r" b="b"/>
            <a:pathLst>
              <a:path w="180975" h="0">
                <a:moveTo>
                  <a:pt x="0" y="0"/>
                </a:moveTo>
                <a:lnTo>
                  <a:pt x="180948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676424" y="4443343"/>
            <a:ext cx="180975" cy="635"/>
          </a:xfrm>
          <a:custGeom>
            <a:avLst/>
            <a:gdLst/>
            <a:ahLst/>
            <a:cxnLst/>
            <a:rect l="l" t="t" r="r" b="b"/>
            <a:pathLst>
              <a:path w="180975" h="635">
                <a:moveTo>
                  <a:pt x="0" y="0"/>
                </a:moveTo>
                <a:lnTo>
                  <a:pt x="180959" y="146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223595" y="4362197"/>
            <a:ext cx="360045" cy="886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36830">
              <a:lnSpc>
                <a:spcPts val="1470"/>
              </a:lnSpc>
            </a:pPr>
            <a:r>
              <a:rPr dirty="0" sz="1400" spc="-5" b="1">
                <a:latin typeface="Arial"/>
                <a:cs typeface="Arial"/>
              </a:rPr>
              <a:t>245</a:t>
            </a:r>
            <a:endParaRPr sz="1400">
              <a:latin typeface="Arial"/>
              <a:cs typeface="Arial"/>
            </a:endParaRPr>
          </a:p>
          <a:p>
            <a:pPr algn="ctr" marL="15875">
              <a:lnSpc>
                <a:spcPts val="1470"/>
              </a:lnSpc>
            </a:pPr>
            <a:r>
              <a:rPr dirty="0" sz="1400" spc="-5" b="1">
                <a:latin typeface="Arial"/>
                <a:cs typeface="Arial"/>
              </a:rPr>
              <a:t>180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400" spc="-5" b="1">
                <a:latin typeface="Arial"/>
                <a:cs typeface="Arial"/>
              </a:rPr>
              <a:t>100</a:t>
            </a:r>
            <a:endParaRPr sz="1400">
              <a:latin typeface="Arial"/>
              <a:cs typeface="Arial"/>
            </a:endParaRPr>
          </a:p>
          <a:p>
            <a:pPr algn="ctr" marL="133350">
              <a:lnSpc>
                <a:spcPct val="100000"/>
              </a:lnSpc>
              <a:spcBef>
                <a:spcPts val="10"/>
              </a:spcBef>
            </a:pPr>
            <a:r>
              <a:rPr dirty="0" sz="1400" spc="-5" b="1">
                <a:latin typeface="Arial"/>
                <a:cs typeface="Arial"/>
              </a:rPr>
              <a:t>75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16929" y="5567033"/>
            <a:ext cx="1638681" cy="4550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346034" y="5525341"/>
            <a:ext cx="22352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63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57350" y="5614986"/>
            <a:ext cx="156210" cy="0"/>
          </a:xfrm>
          <a:custGeom>
            <a:avLst/>
            <a:gdLst/>
            <a:ahLst/>
            <a:cxnLst/>
            <a:rect l="l" t="t" r="r" b="b"/>
            <a:pathLst>
              <a:path w="156210" h="0">
                <a:moveTo>
                  <a:pt x="0" y="0"/>
                </a:moveTo>
                <a:lnTo>
                  <a:pt x="15559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635118" y="5661990"/>
            <a:ext cx="544830" cy="754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40">
                <a:latin typeface="Arial"/>
                <a:cs typeface="Arial"/>
              </a:rPr>
              <a:t>AT8</a:t>
            </a:r>
            <a:endParaRPr sz="1800">
              <a:latin typeface="Arial"/>
              <a:cs typeface="Arial"/>
            </a:endParaRPr>
          </a:p>
          <a:p>
            <a:pPr marL="23495">
              <a:lnSpc>
                <a:spcPct val="100000"/>
              </a:lnSpc>
              <a:spcBef>
                <a:spcPts val="1460"/>
              </a:spcBef>
            </a:pPr>
            <a:r>
              <a:rPr dirty="0" sz="1800">
                <a:latin typeface="Arial"/>
                <a:cs typeface="Arial"/>
              </a:rPr>
              <a:t>Actin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85925" y="6189630"/>
            <a:ext cx="182880" cy="0"/>
          </a:xfrm>
          <a:custGeom>
            <a:avLst/>
            <a:gdLst/>
            <a:ahLst/>
            <a:cxnLst/>
            <a:rect l="l" t="t" r="r" b="b"/>
            <a:pathLst>
              <a:path w="182880" h="0">
                <a:moveTo>
                  <a:pt x="0" y="0"/>
                </a:moveTo>
                <a:lnTo>
                  <a:pt x="182596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29676" y="6112343"/>
            <a:ext cx="22352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48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901568" y="6090310"/>
            <a:ext cx="1665222" cy="296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2109557" y="4194947"/>
            <a:ext cx="69532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92125" algn="l"/>
              </a:tabLst>
            </a:pPr>
            <a:r>
              <a:rPr dirty="0" sz="1800">
                <a:latin typeface="Arial"/>
                <a:cs typeface="Arial"/>
              </a:rPr>
              <a:t>W</a:t>
            </a:r>
            <a:r>
              <a:rPr dirty="0" sz="1800">
                <a:latin typeface="Arial"/>
                <a:cs typeface="Arial"/>
              </a:rPr>
              <a:t>	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43233" y="4226952"/>
            <a:ext cx="61150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M +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998976" y="4419575"/>
            <a:ext cx="1271270" cy="8576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7328136" y="4580294"/>
            <a:ext cx="63690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G</a:t>
            </a:r>
            <a:r>
              <a:rPr dirty="0" sz="1800" spc="-90">
                <a:latin typeface="Arial"/>
                <a:cs typeface="Arial"/>
              </a:rPr>
              <a:t>F</a:t>
            </a:r>
            <a:r>
              <a:rPr dirty="0" sz="1800">
                <a:latin typeface="Arial"/>
                <a:cs typeface="Arial"/>
              </a:rPr>
              <a:t>AP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85202" y="4626522"/>
            <a:ext cx="22352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48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792870" y="4722876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 h="0">
                <a:moveTo>
                  <a:pt x="0" y="0"/>
                </a:moveTo>
                <a:lnTo>
                  <a:pt x="12064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998976" y="5327700"/>
            <a:ext cx="1272793" cy="5328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7350361" y="5422107"/>
            <a:ext cx="54610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Ib</a:t>
            </a:r>
            <a:r>
              <a:rPr dirty="0" sz="1800" spc="-1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-</a:t>
            </a:r>
            <a:r>
              <a:rPr dirty="0" sz="1800" spc="-5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816589" y="5407033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 h="0">
                <a:moveTo>
                  <a:pt x="0" y="0"/>
                </a:moveTo>
                <a:lnTo>
                  <a:pt x="119146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5594714" y="5299742"/>
            <a:ext cx="244475" cy="423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5"/>
              </a:lnSpc>
            </a:pPr>
            <a:r>
              <a:rPr dirty="0" sz="1400" spc="-5" b="1">
                <a:latin typeface="Arial"/>
                <a:cs typeface="Arial"/>
              </a:rPr>
              <a:t>20</a:t>
            </a:r>
            <a:endParaRPr sz="1400">
              <a:latin typeface="Arial"/>
              <a:cs typeface="Arial"/>
            </a:endParaRPr>
          </a:p>
          <a:p>
            <a:pPr marL="33020">
              <a:lnSpc>
                <a:spcPts val="1595"/>
              </a:lnSpc>
            </a:pPr>
            <a:r>
              <a:rPr dirty="0" sz="1400" spc="-5" b="1">
                <a:latin typeface="Arial"/>
                <a:cs typeface="Arial"/>
              </a:rPr>
              <a:t>17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818235" y="5600700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 h="0">
                <a:moveTo>
                  <a:pt x="0" y="0"/>
                </a:moveTo>
                <a:lnTo>
                  <a:pt x="120645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989447" y="5959907"/>
            <a:ext cx="1280794" cy="7488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843656" y="6210275"/>
            <a:ext cx="141605" cy="0"/>
          </a:xfrm>
          <a:custGeom>
            <a:avLst/>
            <a:gdLst/>
            <a:ahLst/>
            <a:cxnLst/>
            <a:rect l="l" t="t" r="r" b="b"/>
            <a:pathLst>
              <a:path w="141604" h="0">
                <a:moveTo>
                  <a:pt x="0" y="0"/>
                </a:moveTo>
                <a:lnTo>
                  <a:pt x="141238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5616926" y="6096198"/>
            <a:ext cx="22352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75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350357" y="6172842"/>
            <a:ext cx="67183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CD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86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40822" y="3560302"/>
            <a:ext cx="2916555" cy="847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Neuroinflammation </a:t>
            </a:r>
            <a:r>
              <a:rPr dirty="0" sz="1800" b="1">
                <a:latin typeface="Calibri"/>
                <a:cs typeface="Calibri"/>
              </a:rPr>
              <a:t>is</a:t>
            </a:r>
            <a:r>
              <a:rPr dirty="0" sz="1800" spc="-9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reduced  </a:t>
            </a:r>
            <a:r>
              <a:rPr dirty="0" sz="1800" spc="-5" b="1">
                <a:latin typeface="Calibri"/>
                <a:cs typeface="Calibri"/>
              </a:rPr>
              <a:t>post </a:t>
            </a:r>
            <a:r>
              <a:rPr dirty="0" sz="1800" spc="-5" b="1">
                <a:latin typeface="Calibri"/>
                <a:cs typeface="Calibri"/>
              </a:rPr>
              <a:t>TFP5 </a:t>
            </a:r>
            <a:r>
              <a:rPr dirty="0" sz="1800" spc="-10" b="1">
                <a:latin typeface="Calibri"/>
                <a:cs typeface="Calibri"/>
              </a:rPr>
              <a:t>treatment </a:t>
            </a:r>
            <a:r>
              <a:rPr dirty="0" sz="1800" b="1">
                <a:latin typeface="Calibri"/>
                <a:cs typeface="Calibri"/>
              </a:rPr>
              <a:t>in </a:t>
            </a:r>
            <a:r>
              <a:rPr dirty="0" sz="1800" b="1">
                <a:latin typeface="Calibri"/>
                <a:cs typeface="Calibri"/>
              </a:rPr>
              <a:t>G37R  </a:t>
            </a:r>
            <a:r>
              <a:rPr dirty="0" sz="1800" spc="-5" b="1">
                <a:latin typeface="Calibri"/>
                <a:cs typeface="Calibri"/>
              </a:rPr>
              <a:t>mice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2204" y="204385"/>
            <a:ext cx="7260590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000" spc="-5">
                <a:solidFill>
                  <a:srgbClr val="000000"/>
                </a:solidFill>
                <a:latin typeface="Calibri"/>
                <a:cs typeface="Calibri"/>
              </a:rPr>
              <a:t>TFP-5 </a:t>
            </a:r>
            <a:r>
              <a:rPr dirty="0" sz="4000" spc="-25">
                <a:solidFill>
                  <a:srgbClr val="000000"/>
                </a:solidFill>
                <a:latin typeface="Calibri"/>
                <a:cs typeface="Calibri"/>
              </a:rPr>
              <a:t>prevents </a:t>
            </a:r>
            <a:r>
              <a:rPr dirty="0" sz="4000" spc="-15">
                <a:solidFill>
                  <a:srgbClr val="000000"/>
                </a:solidFill>
                <a:latin typeface="Calibri"/>
                <a:cs typeface="Calibri"/>
              </a:rPr>
              <a:t>neuronal </a:t>
            </a:r>
            <a:r>
              <a:rPr dirty="0" sz="4000" spc="-5">
                <a:solidFill>
                  <a:srgbClr val="000000"/>
                </a:solidFill>
                <a:latin typeface="Calibri"/>
                <a:cs typeface="Calibri"/>
              </a:rPr>
              <a:t>cell </a:t>
            </a:r>
            <a:r>
              <a:rPr dirty="0" sz="4000" spc="-5">
                <a:solidFill>
                  <a:srgbClr val="000000"/>
                </a:solidFill>
                <a:latin typeface="Calibri"/>
                <a:cs typeface="Calibri"/>
              </a:rPr>
              <a:t>loss</a:t>
            </a:r>
            <a:r>
              <a:rPr dirty="0" sz="4000" spc="-1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5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4000" spc="-50">
                <a:solidFill>
                  <a:srgbClr val="000000"/>
                </a:solidFill>
                <a:latin typeface="Calibri"/>
                <a:cs typeface="Calibri"/>
              </a:rPr>
              <a:t>Abeta/Tat </a:t>
            </a:r>
            <a:r>
              <a:rPr dirty="0" sz="4000" spc="-20">
                <a:solidFill>
                  <a:srgbClr val="000000"/>
                </a:solidFill>
                <a:latin typeface="Calibri"/>
                <a:cs typeface="Calibri"/>
              </a:rPr>
              <a:t>treated</a:t>
            </a:r>
            <a:r>
              <a:rPr dirty="0" sz="4000" spc="-6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5">
                <a:solidFill>
                  <a:srgbClr val="000000"/>
                </a:solidFill>
                <a:latin typeface="Calibri"/>
                <a:cs typeface="Calibri"/>
              </a:rPr>
              <a:t>neurons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58592" y="4471914"/>
            <a:ext cx="2832735" cy="0"/>
          </a:xfrm>
          <a:custGeom>
            <a:avLst/>
            <a:gdLst/>
            <a:ahLst/>
            <a:cxnLst/>
            <a:rect l="l" t="t" r="r" b="b"/>
            <a:pathLst>
              <a:path w="2832735" h="0">
                <a:moveTo>
                  <a:pt x="0" y="0"/>
                </a:moveTo>
                <a:lnTo>
                  <a:pt x="2832205" y="0"/>
                </a:lnTo>
              </a:path>
            </a:pathLst>
          </a:custGeom>
          <a:ln w="276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16042" y="4471914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151"/>
                </a:lnTo>
              </a:path>
            </a:pathLst>
          </a:custGeom>
          <a:ln w="2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030794" y="4471914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151"/>
                </a:lnTo>
              </a:path>
            </a:pathLst>
          </a:custGeom>
          <a:ln w="2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5327" y="4471914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151"/>
                </a:lnTo>
              </a:path>
            </a:pathLst>
          </a:custGeom>
          <a:ln w="2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660080" y="4471914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151"/>
                </a:lnTo>
              </a:path>
            </a:pathLst>
          </a:custGeom>
          <a:ln w="2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974686" y="4471914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151"/>
                </a:lnTo>
              </a:path>
            </a:pathLst>
          </a:custGeom>
          <a:ln w="2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289384" y="4471914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151"/>
                </a:lnTo>
              </a:path>
            </a:pathLst>
          </a:custGeom>
          <a:ln w="2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603990" y="4471914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151"/>
                </a:lnTo>
              </a:path>
            </a:pathLst>
          </a:custGeom>
          <a:ln w="2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18742" y="4471914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151"/>
                </a:lnTo>
              </a:path>
            </a:pathLst>
          </a:custGeom>
          <a:ln w="2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233276" y="4471914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151"/>
                </a:lnTo>
              </a:path>
            </a:pathLst>
          </a:custGeom>
          <a:ln w="2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 rot="18900000">
            <a:off x="3366610" y="4687537"/>
            <a:ext cx="431804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5"/>
              </a:lnSpc>
            </a:pPr>
            <a:r>
              <a:rPr dirty="0" sz="1100" spc="20" b="1">
                <a:latin typeface="Arial"/>
                <a:cs typeface="Arial"/>
              </a:rPr>
              <a:t>M</a:t>
            </a:r>
            <a:r>
              <a:rPr dirty="0" sz="1100" spc="20" b="1">
                <a:latin typeface="Arial"/>
                <a:cs typeface="Arial"/>
              </a:rPr>
              <a:t>e</a:t>
            </a:r>
            <a:r>
              <a:rPr dirty="0" sz="1100" spc="10" b="1">
                <a:latin typeface="Arial"/>
                <a:cs typeface="Arial"/>
              </a:rPr>
              <a:t>d</a:t>
            </a:r>
            <a:r>
              <a:rPr dirty="0" sz="1100" spc="-10" b="1">
                <a:latin typeface="Arial"/>
                <a:cs typeface="Arial"/>
              </a:rPr>
              <a:t>i</a:t>
            </a:r>
            <a:r>
              <a:rPr dirty="0" sz="1100" spc="15" b="1"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 rot="18900000">
            <a:off x="3307794" y="4845205"/>
            <a:ext cx="864275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15" b="1">
                <a:latin typeface="Arial"/>
                <a:cs typeface="Arial"/>
              </a:rPr>
              <a:t>20 </a:t>
            </a:r>
            <a:r>
              <a:rPr dirty="0" sz="1100" spc="20" b="1">
                <a:latin typeface="Arial"/>
                <a:cs typeface="Arial"/>
              </a:rPr>
              <a:t>uM</a:t>
            </a:r>
            <a:r>
              <a:rPr dirty="0" sz="1100" spc="-60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Abeta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 rot="18900000">
            <a:off x="3086804" y="5067939"/>
            <a:ext cx="1490347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5"/>
              </a:lnSpc>
            </a:pPr>
            <a:r>
              <a:rPr dirty="0" sz="1100" spc="15" b="1">
                <a:latin typeface="Arial"/>
                <a:cs typeface="Arial"/>
              </a:rPr>
              <a:t>20 Abeta + 1 uM</a:t>
            </a:r>
            <a:r>
              <a:rPr dirty="0" sz="1100" spc="-95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TFP5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 rot="18900000">
            <a:off x="3446914" y="5049536"/>
            <a:ext cx="1437266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15" b="1">
                <a:latin typeface="Arial"/>
                <a:cs typeface="Arial"/>
              </a:rPr>
              <a:t>20 Abeta + 40 nM</a:t>
            </a:r>
            <a:r>
              <a:rPr dirty="0" sz="1100" spc="-65" b="1">
                <a:latin typeface="Arial"/>
                <a:cs typeface="Arial"/>
              </a:rPr>
              <a:t> </a:t>
            </a:r>
            <a:r>
              <a:rPr dirty="0" sz="1100" spc="10" b="1">
                <a:latin typeface="Arial"/>
                <a:cs typeface="Arial"/>
              </a:rPr>
              <a:t>Tat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 rot="18900000">
            <a:off x="3493679" y="5160570"/>
            <a:ext cx="1750923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15" b="1">
                <a:latin typeface="Arial"/>
                <a:cs typeface="Arial"/>
              </a:rPr>
              <a:t>Abeta + 40 </a:t>
            </a:r>
            <a:r>
              <a:rPr dirty="0" sz="1100" spc="20" b="1">
                <a:latin typeface="Arial"/>
                <a:cs typeface="Arial"/>
              </a:rPr>
              <a:t>nM </a:t>
            </a:r>
            <a:r>
              <a:rPr dirty="0" sz="1100" spc="10" b="1">
                <a:latin typeface="Arial"/>
                <a:cs typeface="Arial"/>
              </a:rPr>
              <a:t>Tat </a:t>
            </a:r>
            <a:r>
              <a:rPr dirty="0" sz="1100" spc="15" b="1">
                <a:latin typeface="Arial"/>
                <a:cs typeface="Arial"/>
              </a:rPr>
              <a:t>+</a:t>
            </a:r>
            <a:r>
              <a:rPr dirty="0" sz="1100" spc="-85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TFP5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 rot="18900000">
            <a:off x="4008566" y="5077377"/>
            <a:ext cx="1515630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95"/>
              </a:lnSpc>
            </a:pPr>
            <a:r>
              <a:rPr dirty="0" sz="1100" spc="15" b="1">
                <a:latin typeface="Arial"/>
                <a:cs typeface="Arial"/>
              </a:rPr>
              <a:t>20 Abeta + 180 </a:t>
            </a:r>
            <a:r>
              <a:rPr dirty="0" sz="1100" spc="20" b="1">
                <a:latin typeface="Arial"/>
                <a:cs typeface="Arial"/>
              </a:rPr>
              <a:t>nM</a:t>
            </a:r>
            <a:r>
              <a:rPr dirty="0" sz="1100" spc="-100" b="1">
                <a:latin typeface="Arial"/>
                <a:cs typeface="Arial"/>
              </a:rPr>
              <a:t> </a:t>
            </a:r>
            <a:r>
              <a:rPr dirty="0" sz="1100" spc="10" b="1">
                <a:latin typeface="Arial"/>
                <a:cs typeface="Arial"/>
              </a:rPr>
              <a:t>Tat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 rot="18900000">
            <a:off x="3888078" y="5257565"/>
            <a:ext cx="2026971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10" b="1">
                <a:latin typeface="Arial"/>
                <a:cs typeface="Arial"/>
              </a:rPr>
              <a:t>20 </a:t>
            </a:r>
            <a:r>
              <a:rPr dirty="0" sz="1100" spc="15" b="1">
                <a:latin typeface="Arial"/>
                <a:cs typeface="Arial"/>
              </a:rPr>
              <a:t>Abeta + 180 nM </a:t>
            </a:r>
            <a:r>
              <a:rPr dirty="0" sz="1100" spc="10" b="1">
                <a:latin typeface="Arial"/>
                <a:cs typeface="Arial"/>
              </a:rPr>
              <a:t>Tat </a:t>
            </a:r>
            <a:r>
              <a:rPr dirty="0" sz="1100" spc="15" b="1">
                <a:latin typeface="Arial"/>
                <a:cs typeface="Arial"/>
              </a:rPr>
              <a:t>+</a:t>
            </a:r>
            <a:r>
              <a:rPr dirty="0" sz="1100" spc="-105" b="1">
                <a:latin typeface="Arial"/>
                <a:cs typeface="Arial"/>
              </a:rPr>
              <a:t> </a:t>
            </a:r>
            <a:r>
              <a:rPr dirty="0" sz="1100" spc="20" b="1">
                <a:latin typeface="Arial"/>
                <a:cs typeface="Arial"/>
              </a:rPr>
              <a:t>TFP5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 rot="18900000">
            <a:off x="4806171" y="5007716"/>
            <a:ext cx="1319173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10" b="1">
                <a:latin typeface="Arial"/>
                <a:cs typeface="Arial"/>
              </a:rPr>
              <a:t>10 </a:t>
            </a:r>
            <a:r>
              <a:rPr dirty="0" sz="1100" spc="15" b="1">
                <a:latin typeface="Arial"/>
                <a:cs typeface="Arial"/>
              </a:rPr>
              <a:t>Abeta + </a:t>
            </a:r>
            <a:r>
              <a:rPr dirty="0" sz="1100" spc="20" b="1">
                <a:latin typeface="Arial"/>
                <a:cs typeface="Arial"/>
              </a:rPr>
              <a:t>1uM</a:t>
            </a:r>
            <a:r>
              <a:rPr dirty="0" sz="1100" spc="-70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Tat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 rot="18900000">
            <a:off x="4651839" y="5202577"/>
            <a:ext cx="1868024" cy="139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00"/>
              </a:lnSpc>
            </a:pPr>
            <a:r>
              <a:rPr dirty="0" sz="1100" spc="10" b="1">
                <a:latin typeface="Arial"/>
                <a:cs typeface="Arial"/>
              </a:rPr>
              <a:t>10 Abeta </a:t>
            </a:r>
            <a:r>
              <a:rPr dirty="0" sz="1100" spc="15" b="1">
                <a:latin typeface="Arial"/>
                <a:cs typeface="Arial"/>
              </a:rPr>
              <a:t>+ 1uM Tat  +</a:t>
            </a:r>
            <a:r>
              <a:rPr dirty="0" sz="1100" spc="-65" b="1">
                <a:latin typeface="Arial"/>
                <a:cs typeface="Arial"/>
              </a:rPr>
              <a:t> </a:t>
            </a:r>
            <a:r>
              <a:rPr dirty="0" sz="1100" spc="15" b="1">
                <a:latin typeface="Arial"/>
                <a:cs typeface="Arial"/>
              </a:rPr>
              <a:t>TFP5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558592" y="2581737"/>
            <a:ext cx="0" cy="1890395"/>
          </a:xfrm>
          <a:custGeom>
            <a:avLst/>
            <a:gdLst/>
            <a:ahLst/>
            <a:cxnLst/>
            <a:rect l="l" t="t" r="r" b="b"/>
            <a:pathLst>
              <a:path w="0" h="1890395">
                <a:moveTo>
                  <a:pt x="0" y="1890177"/>
                </a:moveTo>
                <a:lnTo>
                  <a:pt x="0" y="0"/>
                </a:lnTo>
              </a:path>
            </a:pathLst>
          </a:custGeom>
          <a:ln w="2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498866" y="4471914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726" y="0"/>
                </a:lnTo>
              </a:path>
            </a:pathLst>
          </a:custGeom>
          <a:ln w="276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498866" y="4093637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726" y="0"/>
                </a:lnTo>
              </a:path>
            </a:pathLst>
          </a:custGeom>
          <a:ln w="276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98866" y="3715872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726" y="0"/>
                </a:lnTo>
              </a:path>
            </a:pathLst>
          </a:custGeom>
          <a:ln w="276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498866" y="3337760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726" y="0"/>
                </a:lnTo>
              </a:path>
            </a:pathLst>
          </a:custGeom>
          <a:ln w="276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498866" y="2959648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726" y="0"/>
                </a:lnTo>
              </a:path>
            </a:pathLst>
          </a:custGeom>
          <a:ln w="276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498866" y="2581737"/>
            <a:ext cx="60325" cy="0"/>
          </a:xfrm>
          <a:custGeom>
            <a:avLst/>
            <a:gdLst/>
            <a:ahLst/>
            <a:cxnLst/>
            <a:rect l="l" t="t" r="r" b="b"/>
            <a:pathLst>
              <a:path w="60325" h="0">
                <a:moveTo>
                  <a:pt x="0" y="0"/>
                </a:moveTo>
                <a:lnTo>
                  <a:pt x="59726" y="0"/>
                </a:lnTo>
              </a:path>
            </a:pathLst>
          </a:custGeom>
          <a:ln w="276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3392574" y="4385514"/>
            <a:ext cx="105410" cy="185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15" b="1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56544" y="4007396"/>
            <a:ext cx="340360" cy="185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5" b="1">
                <a:latin typeface="Arial"/>
                <a:cs typeface="Arial"/>
              </a:rPr>
              <a:t>1000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56544" y="3629135"/>
            <a:ext cx="340360" cy="185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5" b="1">
                <a:latin typeface="Arial"/>
                <a:cs typeface="Arial"/>
              </a:rPr>
              <a:t>2000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56544" y="3251373"/>
            <a:ext cx="340360" cy="185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5" b="1">
                <a:latin typeface="Arial"/>
                <a:cs typeface="Arial"/>
              </a:rPr>
              <a:t>3000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56544" y="2873255"/>
            <a:ext cx="340360" cy="185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5" b="1">
                <a:latin typeface="Arial"/>
                <a:cs typeface="Arial"/>
              </a:rPr>
              <a:t>4000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56544" y="2495137"/>
            <a:ext cx="340360" cy="185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5" b="1">
                <a:latin typeface="Arial"/>
                <a:cs typeface="Arial"/>
              </a:rPr>
              <a:t>5000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677538" y="3552045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37542" y="0"/>
                </a:moveTo>
                <a:lnTo>
                  <a:pt x="23442" y="2760"/>
                </a:lnTo>
                <a:lnTo>
                  <a:pt x="10931" y="11041"/>
                </a:lnTo>
                <a:lnTo>
                  <a:pt x="2732" y="23603"/>
                </a:lnTo>
                <a:lnTo>
                  <a:pt x="0" y="37789"/>
                </a:lnTo>
                <a:lnTo>
                  <a:pt x="2732" y="51924"/>
                </a:lnTo>
                <a:lnTo>
                  <a:pt x="10931" y="64332"/>
                </a:lnTo>
                <a:lnTo>
                  <a:pt x="23442" y="72572"/>
                </a:lnTo>
                <a:lnTo>
                  <a:pt x="37542" y="75319"/>
                </a:lnTo>
                <a:lnTo>
                  <a:pt x="51660" y="72572"/>
                </a:lnTo>
                <a:lnTo>
                  <a:pt x="64222" y="64332"/>
                </a:lnTo>
                <a:lnTo>
                  <a:pt x="72411" y="51924"/>
                </a:lnTo>
                <a:lnTo>
                  <a:pt x="75140" y="37789"/>
                </a:lnTo>
                <a:lnTo>
                  <a:pt x="72411" y="23603"/>
                </a:lnTo>
                <a:lnTo>
                  <a:pt x="64222" y="11041"/>
                </a:lnTo>
                <a:lnTo>
                  <a:pt x="51660" y="2760"/>
                </a:lnTo>
                <a:lnTo>
                  <a:pt x="375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677538" y="3313858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37542" y="0"/>
                </a:moveTo>
                <a:lnTo>
                  <a:pt x="23442" y="2798"/>
                </a:lnTo>
                <a:lnTo>
                  <a:pt x="10931" y="11192"/>
                </a:lnTo>
                <a:lnTo>
                  <a:pt x="2732" y="23628"/>
                </a:lnTo>
                <a:lnTo>
                  <a:pt x="0" y="37737"/>
                </a:lnTo>
                <a:lnTo>
                  <a:pt x="2732" y="51846"/>
                </a:lnTo>
                <a:lnTo>
                  <a:pt x="10931" y="64282"/>
                </a:lnTo>
                <a:lnTo>
                  <a:pt x="23442" y="72676"/>
                </a:lnTo>
                <a:lnTo>
                  <a:pt x="37542" y="75474"/>
                </a:lnTo>
                <a:lnTo>
                  <a:pt x="51660" y="72676"/>
                </a:lnTo>
                <a:lnTo>
                  <a:pt x="64222" y="64282"/>
                </a:lnTo>
                <a:lnTo>
                  <a:pt x="72411" y="51846"/>
                </a:lnTo>
                <a:lnTo>
                  <a:pt x="75140" y="37737"/>
                </a:lnTo>
                <a:lnTo>
                  <a:pt x="72411" y="23628"/>
                </a:lnTo>
                <a:lnTo>
                  <a:pt x="64222" y="11192"/>
                </a:lnTo>
                <a:lnTo>
                  <a:pt x="51660" y="2798"/>
                </a:lnTo>
                <a:lnTo>
                  <a:pt x="375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677538" y="3092336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37542" y="0"/>
                </a:moveTo>
                <a:lnTo>
                  <a:pt x="23442" y="2743"/>
                </a:lnTo>
                <a:lnTo>
                  <a:pt x="10931" y="10972"/>
                </a:lnTo>
                <a:lnTo>
                  <a:pt x="2732" y="23545"/>
                </a:lnTo>
                <a:lnTo>
                  <a:pt x="0" y="37735"/>
                </a:lnTo>
                <a:lnTo>
                  <a:pt x="2732" y="51866"/>
                </a:lnTo>
                <a:lnTo>
                  <a:pt x="10931" y="64264"/>
                </a:lnTo>
                <a:lnTo>
                  <a:pt x="23442" y="72545"/>
                </a:lnTo>
                <a:lnTo>
                  <a:pt x="37542" y="75305"/>
                </a:lnTo>
                <a:lnTo>
                  <a:pt x="51660" y="72545"/>
                </a:lnTo>
                <a:lnTo>
                  <a:pt x="64222" y="64264"/>
                </a:lnTo>
                <a:lnTo>
                  <a:pt x="72411" y="51866"/>
                </a:lnTo>
                <a:lnTo>
                  <a:pt x="75140" y="37735"/>
                </a:lnTo>
                <a:lnTo>
                  <a:pt x="72411" y="23545"/>
                </a:lnTo>
                <a:lnTo>
                  <a:pt x="64222" y="10972"/>
                </a:lnTo>
                <a:lnTo>
                  <a:pt x="51660" y="2743"/>
                </a:lnTo>
                <a:lnTo>
                  <a:pt x="375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724611" y="3030321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37680" y="0"/>
                </a:moveTo>
                <a:lnTo>
                  <a:pt x="23494" y="2798"/>
                </a:lnTo>
                <a:lnTo>
                  <a:pt x="10931" y="11192"/>
                </a:lnTo>
                <a:lnTo>
                  <a:pt x="2732" y="23596"/>
                </a:lnTo>
                <a:lnTo>
                  <a:pt x="0" y="37700"/>
                </a:lnTo>
                <a:lnTo>
                  <a:pt x="2732" y="51805"/>
                </a:lnTo>
                <a:lnTo>
                  <a:pt x="10931" y="64209"/>
                </a:lnTo>
                <a:lnTo>
                  <a:pt x="23494" y="72603"/>
                </a:lnTo>
                <a:lnTo>
                  <a:pt x="37680" y="75401"/>
                </a:lnTo>
                <a:lnTo>
                  <a:pt x="51814" y="72603"/>
                </a:lnTo>
                <a:lnTo>
                  <a:pt x="64222" y="64209"/>
                </a:lnTo>
                <a:lnTo>
                  <a:pt x="72421" y="51805"/>
                </a:lnTo>
                <a:lnTo>
                  <a:pt x="75154" y="37700"/>
                </a:lnTo>
                <a:lnTo>
                  <a:pt x="72421" y="23596"/>
                </a:lnTo>
                <a:lnTo>
                  <a:pt x="64222" y="11192"/>
                </a:lnTo>
                <a:lnTo>
                  <a:pt x="51814" y="2798"/>
                </a:lnTo>
                <a:lnTo>
                  <a:pt x="376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630186" y="3024432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37664" y="0"/>
                </a:moveTo>
                <a:lnTo>
                  <a:pt x="23584" y="2825"/>
                </a:lnTo>
                <a:lnTo>
                  <a:pt x="11192" y="11301"/>
                </a:lnTo>
                <a:lnTo>
                  <a:pt x="2798" y="23663"/>
                </a:lnTo>
                <a:lnTo>
                  <a:pt x="0" y="37746"/>
                </a:lnTo>
                <a:lnTo>
                  <a:pt x="2798" y="51843"/>
                </a:lnTo>
                <a:lnTo>
                  <a:pt x="11192" y="64245"/>
                </a:lnTo>
                <a:lnTo>
                  <a:pt x="23584" y="72475"/>
                </a:lnTo>
                <a:lnTo>
                  <a:pt x="37664" y="75218"/>
                </a:lnTo>
                <a:lnTo>
                  <a:pt x="51743" y="72475"/>
                </a:lnTo>
                <a:lnTo>
                  <a:pt x="64136" y="64245"/>
                </a:lnTo>
                <a:lnTo>
                  <a:pt x="72530" y="51843"/>
                </a:lnTo>
                <a:lnTo>
                  <a:pt x="75328" y="37746"/>
                </a:lnTo>
                <a:lnTo>
                  <a:pt x="72530" y="23663"/>
                </a:lnTo>
                <a:lnTo>
                  <a:pt x="64136" y="11301"/>
                </a:lnTo>
                <a:lnTo>
                  <a:pt x="51743" y="2825"/>
                </a:lnTo>
                <a:lnTo>
                  <a:pt x="37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630186" y="3247857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37664" y="0"/>
                </a:moveTo>
                <a:lnTo>
                  <a:pt x="23584" y="2798"/>
                </a:lnTo>
                <a:lnTo>
                  <a:pt x="11192" y="11192"/>
                </a:lnTo>
                <a:lnTo>
                  <a:pt x="2798" y="23627"/>
                </a:lnTo>
                <a:lnTo>
                  <a:pt x="0" y="37735"/>
                </a:lnTo>
                <a:lnTo>
                  <a:pt x="2798" y="51838"/>
                </a:lnTo>
                <a:lnTo>
                  <a:pt x="11192" y="64264"/>
                </a:lnTo>
                <a:lnTo>
                  <a:pt x="23584" y="72668"/>
                </a:lnTo>
                <a:lnTo>
                  <a:pt x="37664" y="75470"/>
                </a:lnTo>
                <a:lnTo>
                  <a:pt x="51743" y="72668"/>
                </a:lnTo>
                <a:lnTo>
                  <a:pt x="64136" y="64264"/>
                </a:lnTo>
                <a:lnTo>
                  <a:pt x="72530" y="51838"/>
                </a:lnTo>
                <a:lnTo>
                  <a:pt x="75328" y="37735"/>
                </a:lnTo>
                <a:lnTo>
                  <a:pt x="72530" y="23627"/>
                </a:lnTo>
                <a:lnTo>
                  <a:pt x="64136" y="11192"/>
                </a:lnTo>
                <a:lnTo>
                  <a:pt x="51743" y="2798"/>
                </a:lnTo>
                <a:lnTo>
                  <a:pt x="37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724611" y="3210458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37680" y="0"/>
                </a:moveTo>
                <a:lnTo>
                  <a:pt x="23494" y="2825"/>
                </a:lnTo>
                <a:lnTo>
                  <a:pt x="10931" y="11301"/>
                </a:lnTo>
                <a:lnTo>
                  <a:pt x="2732" y="23621"/>
                </a:lnTo>
                <a:lnTo>
                  <a:pt x="0" y="37682"/>
                </a:lnTo>
                <a:lnTo>
                  <a:pt x="2732" y="51771"/>
                </a:lnTo>
                <a:lnTo>
                  <a:pt x="10931" y="64172"/>
                </a:lnTo>
                <a:lnTo>
                  <a:pt x="23494" y="72566"/>
                </a:lnTo>
                <a:lnTo>
                  <a:pt x="37680" y="75364"/>
                </a:lnTo>
                <a:lnTo>
                  <a:pt x="51814" y="72566"/>
                </a:lnTo>
                <a:lnTo>
                  <a:pt x="64222" y="64172"/>
                </a:lnTo>
                <a:lnTo>
                  <a:pt x="72421" y="51771"/>
                </a:lnTo>
                <a:lnTo>
                  <a:pt x="75154" y="37682"/>
                </a:lnTo>
                <a:lnTo>
                  <a:pt x="72421" y="23621"/>
                </a:lnTo>
                <a:lnTo>
                  <a:pt x="64222" y="11301"/>
                </a:lnTo>
                <a:lnTo>
                  <a:pt x="51814" y="2825"/>
                </a:lnTo>
                <a:lnTo>
                  <a:pt x="376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991355" y="3315906"/>
            <a:ext cx="76200" cy="75565"/>
          </a:xfrm>
          <a:custGeom>
            <a:avLst/>
            <a:gdLst/>
            <a:ahLst/>
            <a:cxnLst/>
            <a:rect l="l" t="t" r="r" b="b"/>
            <a:pathLst>
              <a:path w="76200" h="75564">
                <a:moveTo>
                  <a:pt x="0" y="0"/>
                </a:moveTo>
                <a:lnTo>
                  <a:pt x="75803" y="0"/>
                </a:lnTo>
                <a:lnTo>
                  <a:pt x="75803" y="75163"/>
                </a:lnTo>
                <a:lnTo>
                  <a:pt x="0" y="751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964856" y="3095463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30">
                <a:moveTo>
                  <a:pt x="0" y="0"/>
                </a:moveTo>
                <a:lnTo>
                  <a:pt x="75584" y="0"/>
                </a:lnTo>
                <a:lnTo>
                  <a:pt x="75584" y="74797"/>
                </a:lnTo>
                <a:lnTo>
                  <a:pt x="0" y="74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019007" y="3096523"/>
            <a:ext cx="74930" cy="76200"/>
          </a:xfrm>
          <a:custGeom>
            <a:avLst/>
            <a:gdLst/>
            <a:ahLst/>
            <a:cxnLst/>
            <a:rect l="l" t="t" r="r" b="b"/>
            <a:pathLst>
              <a:path w="74929" h="76200">
                <a:moveTo>
                  <a:pt x="0" y="0"/>
                </a:moveTo>
                <a:lnTo>
                  <a:pt x="74651" y="0"/>
                </a:lnTo>
                <a:lnTo>
                  <a:pt x="74651" y="75730"/>
                </a:lnTo>
                <a:lnTo>
                  <a:pt x="0" y="757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991355" y="292615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5803" y="0"/>
                </a:lnTo>
                <a:lnTo>
                  <a:pt x="75803" y="76078"/>
                </a:lnTo>
                <a:lnTo>
                  <a:pt x="0" y="7607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048286" y="3064026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30">
                <a:moveTo>
                  <a:pt x="0" y="0"/>
                </a:moveTo>
                <a:lnTo>
                  <a:pt x="76023" y="0"/>
                </a:lnTo>
                <a:lnTo>
                  <a:pt x="76023" y="74651"/>
                </a:lnTo>
                <a:lnTo>
                  <a:pt x="0" y="7465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935284" y="3001152"/>
            <a:ext cx="75565" cy="74930"/>
          </a:xfrm>
          <a:custGeom>
            <a:avLst/>
            <a:gdLst/>
            <a:ahLst/>
            <a:cxnLst/>
            <a:rect l="l" t="t" r="r" b="b"/>
            <a:pathLst>
              <a:path w="75564" h="74930">
                <a:moveTo>
                  <a:pt x="0" y="0"/>
                </a:moveTo>
                <a:lnTo>
                  <a:pt x="75566" y="0"/>
                </a:lnTo>
                <a:lnTo>
                  <a:pt x="75566" y="74797"/>
                </a:lnTo>
                <a:lnTo>
                  <a:pt x="0" y="747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306110" y="3073097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295" y="0"/>
                </a:moveTo>
                <a:lnTo>
                  <a:pt x="0" y="75657"/>
                </a:lnTo>
                <a:lnTo>
                  <a:pt x="75584" y="75657"/>
                </a:lnTo>
                <a:lnTo>
                  <a:pt x="382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306110" y="375031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295" y="0"/>
                </a:moveTo>
                <a:lnTo>
                  <a:pt x="0" y="75730"/>
                </a:lnTo>
                <a:lnTo>
                  <a:pt x="75584" y="75730"/>
                </a:lnTo>
                <a:lnTo>
                  <a:pt x="382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306110" y="329348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295" y="0"/>
                </a:moveTo>
                <a:lnTo>
                  <a:pt x="0" y="75858"/>
                </a:lnTo>
                <a:lnTo>
                  <a:pt x="75584" y="75858"/>
                </a:lnTo>
                <a:lnTo>
                  <a:pt x="382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358048" y="3434284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29">
                <a:moveTo>
                  <a:pt x="38295" y="0"/>
                </a:moveTo>
                <a:lnTo>
                  <a:pt x="0" y="74797"/>
                </a:lnTo>
                <a:lnTo>
                  <a:pt x="76004" y="74797"/>
                </a:lnTo>
                <a:lnTo>
                  <a:pt x="382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254813" y="3386919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37289" y="0"/>
                </a:moveTo>
                <a:lnTo>
                  <a:pt x="0" y="75017"/>
                </a:lnTo>
                <a:lnTo>
                  <a:pt x="74944" y="75017"/>
                </a:lnTo>
                <a:lnTo>
                  <a:pt x="372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667792" y="323340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30" y="0"/>
                </a:moveTo>
                <a:lnTo>
                  <a:pt x="0" y="0"/>
                </a:lnTo>
                <a:lnTo>
                  <a:pt x="38295" y="75712"/>
                </a:lnTo>
                <a:lnTo>
                  <a:pt x="75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620719" y="3123096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30" y="0"/>
                </a:moveTo>
                <a:lnTo>
                  <a:pt x="0" y="0"/>
                </a:lnTo>
                <a:lnTo>
                  <a:pt x="38295" y="75876"/>
                </a:lnTo>
                <a:lnTo>
                  <a:pt x="75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672730" y="2953731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30">
                <a:moveTo>
                  <a:pt x="76004" y="0"/>
                </a:moveTo>
                <a:lnTo>
                  <a:pt x="0" y="0"/>
                </a:lnTo>
                <a:lnTo>
                  <a:pt x="38642" y="74797"/>
                </a:lnTo>
                <a:lnTo>
                  <a:pt x="760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569421" y="2890637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75090" y="0"/>
                </a:moveTo>
                <a:lnTo>
                  <a:pt x="0" y="0"/>
                </a:lnTo>
                <a:lnTo>
                  <a:pt x="37654" y="75163"/>
                </a:lnTo>
                <a:lnTo>
                  <a:pt x="750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620719" y="3576016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29">
                <a:moveTo>
                  <a:pt x="75730" y="0"/>
                </a:moveTo>
                <a:lnTo>
                  <a:pt x="0" y="0"/>
                </a:lnTo>
                <a:lnTo>
                  <a:pt x="38295" y="74797"/>
                </a:lnTo>
                <a:lnTo>
                  <a:pt x="75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573646" y="330134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12" y="0"/>
                </a:moveTo>
                <a:lnTo>
                  <a:pt x="0" y="0"/>
                </a:lnTo>
                <a:lnTo>
                  <a:pt x="38295" y="75712"/>
                </a:lnTo>
                <a:lnTo>
                  <a:pt x="757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620719" y="330619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5730" y="0"/>
                </a:moveTo>
                <a:lnTo>
                  <a:pt x="0" y="0"/>
                </a:lnTo>
                <a:lnTo>
                  <a:pt x="38295" y="75730"/>
                </a:lnTo>
                <a:lnTo>
                  <a:pt x="75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935401" y="314590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368" y="0"/>
                </a:moveTo>
                <a:lnTo>
                  <a:pt x="0" y="37417"/>
                </a:lnTo>
                <a:lnTo>
                  <a:pt x="38368" y="75858"/>
                </a:lnTo>
                <a:lnTo>
                  <a:pt x="75657" y="37417"/>
                </a:lnTo>
                <a:lnTo>
                  <a:pt x="38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935401" y="343035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368" y="0"/>
                </a:moveTo>
                <a:lnTo>
                  <a:pt x="0" y="38441"/>
                </a:lnTo>
                <a:lnTo>
                  <a:pt x="38368" y="75876"/>
                </a:lnTo>
                <a:lnTo>
                  <a:pt x="75657" y="38441"/>
                </a:lnTo>
                <a:lnTo>
                  <a:pt x="38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982547" y="331919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295" y="0"/>
                </a:moveTo>
                <a:lnTo>
                  <a:pt x="0" y="37435"/>
                </a:lnTo>
                <a:lnTo>
                  <a:pt x="38295" y="75803"/>
                </a:lnTo>
                <a:lnTo>
                  <a:pt x="75950" y="37435"/>
                </a:lnTo>
                <a:lnTo>
                  <a:pt x="382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935401" y="357115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368" y="0"/>
                </a:moveTo>
                <a:lnTo>
                  <a:pt x="0" y="37508"/>
                </a:lnTo>
                <a:lnTo>
                  <a:pt x="38368" y="75876"/>
                </a:lnTo>
                <a:lnTo>
                  <a:pt x="75657" y="37508"/>
                </a:lnTo>
                <a:lnTo>
                  <a:pt x="38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888327" y="336634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368" y="0"/>
                </a:moveTo>
                <a:lnTo>
                  <a:pt x="0" y="37435"/>
                </a:lnTo>
                <a:lnTo>
                  <a:pt x="38368" y="75803"/>
                </a:lnTo>
                <a:lnTo>
                  <a:pt x="75657" y="37435"/>
                </a:lnTo>
                <a:lnTo>
                  <a:pt x="38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297959" y="3966599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64144" y="11034"/>
                </a:moveTo>
                <a:lnTo>
                  <a:pt x="72543" y="23561"/>
                </a:lnTo>
                <a:lnTo>
                  <a:pt x="75343" y="37679"/>
                </a:lnTo>
                <a:lnTo>
                  <a:pt x="72543" y="51797"/>
                </a:lnTo>
                <a:lnTo>
                  <a:pt x="64144" y="64324"/>
                </a:lnTo>
                <a:lnTo>
                  <a:pt x="51749" y="72559"/>
                </a:lnTo>
                <a:lnTo>
                  <a:pt x="37671" y="75304"/>
                </a:lnTo>
                <a:lnTo>
                  <a:pt x="23593" y="72559"/>
                </a:lnTo>
                <a:lnTo>
                  <a:pt x="11198" y="64324"/>
                </a:lnTo>
                <a:lnTo>
                  <a:pt x="2799" y="51797"/>
                </a:lnTo>
                <a:lnTo>
                  <a:pt x="0" y="37679"/>
                </a:lnTo>
                <a:lnTo>
                  <a:pt x="2799" y="23561"/>
                </a:lnTo>
                <a:lnTo>
                  <a:pt x="11198" y="11034"/>
                </a:lnTo>
                <a:lnTo>
                  <a:pt x="23593" y="2758"/>
                </a:lnTo>
                <a:lnTo>
                  <a:pt x="37671" y="0"/>
                </a:lnTo>
                <a:lnTo>
                  <a:pt x="51749" y="2758"/>
                </a:lnTo>
                <a:lnTo>
                  <a:pt x="64144" y="11034"/>
                </a:lnTo>
                <a:close/>
              </a:path>
            </a:pathLst>
          </a:custGeom>
          <a:ln w="1884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250812" y="4016796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64213" y="11199"/>
                </a:moveTo>
                <a:lnTo>
                  <a:pt x="72447" y="23640"/>
                </a:lnTo>
                <a:lnTo>
                  <a:pt x="75192" y="37761"/>
                </a:lnTo>
                <a:lnTo>
                  <a:pt x="72447" y="51869"/>
                </a:lnTo>
                <a:lnTo>
                  <a:pt x="64213" y="64269"/>
                </a:lnTo>
                <a:lnTo>
                  <a:pt x="51698" y="72668"/>
                </a:lnTo>
                <a:lnTo>
                  <a:pt x="37603" y="75468"/>
                </a:lnTo>
                <a:lnTo>
                  <a:pt x="23508" y="72668"/>
                </a:lnTo>
                <a:lnTo>
                  <a:pt x="10993" y="64269"/>
                </a:lnTo>
                <a:lnTo>
                  <a:pt x="2748" y="51869"/>
                </a:lnTo>
                <a:lnTo>
                  <a:pt x="0" y="37761"/>
                </a:lnTo>
                <a:lnTo>
                  <a:pt x="2748" y="23640"/>
                </a:lnTo>
                <a:lnTo>
                  <a:pt x="10993" y="11199"/>
                </a:lnTo>
                <a:lnTo>
                  <a:pt x="23508" y="2799"/>
                </a:lnTo>
                <a:lnTo>
                  <a:pt x="37603" y="0"/>
                </a:lnTo>
                <a:lnTo>
                  <a:pt x="51698" y="2799"/>
                </a:lnTo>
                <a:lnTo>
                  <a:pt x="64213" y="11199"/>
                </a:lnTo>
                <a:close/>
              </a:path>
            </a:pathLst>
          </a:custGeom>
          <a:ln w="1884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277440" y="3835627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64158" y="10979"/>
                </a:moveTo>
                <a:lnTo>
                  <a:pt x="72393" y="23547"/>
                </a:lnTo>
                <a:lnTo>
                  <a:pt x="75137" y="37734"/>
                </a:lnTo>
                <a:lnTo>
                  <a:pt x="72393" y="51866"/>
                </a:lnTo>
                <a:lnTo>
                  <a:pt x="64158" y="64269"/>
                </a:lnTo>
                <a:lnTo>
                  <a:pt x="51653" y="72555"/>
                </a:lnTo>
                <a:lnTo>
                  <a:pt x="37575" y="75317"/>
                </a:lnTo>
                <a:lnTo>
                  <a:pt x="23484" y="72555"/>
                </a:lnTo>
                <a:lnTo>
                  <a:pt x="10938" y="64269"/>
                </a:lnTo>
                <a:lnTo>
                  <a:pt x="2734" y="51866"/>
                </a:lnTo>
                <a:lnTo>
                  <a:pt x="0" y="37734"/>
                </a:lnTo>
                <a:lnTo>
                  <a:pt x="2734" y="23547"/>
                </a:lnTo>
                <a:lnTo>
                  <a:pt x="10938" y="10979"/>
                </a:lnTo>
                <a:lnTo>
                  <a:pt x="23484" y="2744"/>
                </a:lnTo>
                <a:lnTo>
                  <a:pt x="37575" y="0"/>
                </a:lnTo>
                <a:lnTo>
                  <a:pt x="51653" y="2744"/>
                </a:lnTo>
                <a:lnTo>
                  <a:pt x="64158" y="10979"/>
                </a:lnTo>
                <a:close/>
              </a:path>
            </a:pathLst>
          </a:custGeom>
          <a:ln w="1884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193712" y="3733257"/>
            <a:ext cx="75565" cy="75565"/>
          </a:xfrm>
          <a:custGeom>
            <a:avLst/>
            <a:gdLst/>
            <a:ahLst/>
            <a:cxnLst/>
            <a:rect l="l" t="t" r="r" b="b"/>
            <a:pathLst>
              <a:path w="75564" h="75564">
                <a:moveTo>
                  <a:pt x="64163" y="11199"/>
                </a:moveTo>
                <a:lnTo>
                  <a:pt x="72562" y="23598"/>
                </a:lnTo>
                <a:lnTo>
                  <a:pt x="75361" y="37706"/>
                </a:lnTo>
                <a:lnTo>
                  <a:pt x="72562" y="51828"/>
                </a:lnTo>
                <a:lnTo>
                  <a:pt x="64163" y="64269"/>
                </a:lnTo>
                <a:lnTo>
                  <a:pt x="51756" y="72668"/>
                </a:lnTo>
                <a:lnTo>
                  <a:pt x="37653" y="75468"/>
                </a:lnTo>
                <a:lnTo>
                  <a:pt x="23550" y="72668"/>
                </a:lnTo>
                <a:lnTo>
                  <a:pt x="11143" y="64269"/>
                </a:lnTo>
                <a:lnTo>
                  <a:pt x="2785" y="51828"/>
                </a:lnTo>
                <a:lnTo>
                  <a:pt x="0" y="37706"/>
                </a:lnTo>
                <a:lnTo>
                  <a:pt x="2785" y="23598"/>
                </a:lnTo>
                <a:lnTo>
                  <a:pt x="11143" y="11199"/>
                </a:lnTo>
                <a:lnTo>
                  <a:pt x="23550" y="2799"/>
                </a:lnTo>
                <a:lnTo>
                  <a:pt x="37653" y="0"/>
                </a:lnTo>
                <a:lnTo>
                  <a:pt x="51756" y="2799"/>
                </a:lnTo>
                <a:lnTo>
                  <a:pt x="64163" y="11199"/>
                </a:lnTo>
                <a:close/>
              </a:path>
            </a:pathLst>
          </a:custGeom>
          <a:ln w="1884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307006" y="3804128"/>
            <a:ext cx="76200" cy="75565"/>
          </a:xfrm>
          <a:custGeom>
            <a:avLst/>
            <a:gdLst/>
            <a:ahLst/>
            <a:cxnLst/>
            <a:rect l="l" t="t" r="r" b="b"/>
            <a:pathLst>
              <a:path w="76200" h="75564">
                <a:moveTo>
                  <a:pt x="65168" y="11185"/>
                </a:moveTo>
                <a:lnTo>
                  <a:pt x="73402" y="23594"/>
                </a:lnTo>
                <a:lnTo>
                  <a:pt x="76147" y="37700"/>
                </a:lnTo>
                <a:lnTo>
                  <a:pt x="73402" y="51802"/>
                </a:lnTo>
                <a:lnTo>
                  <a:pt x="65168" y="64200"/>
                </a:lnTo>
                <a:lnTo>
                  <a:pt x="52484" y="72600"/>
                </a:lnTo>
                <a:lnTo>
                  <a:pt x="37964" y="75400"/>
                </a:lnTo>
                <a:lnTo>
                  <a:pt x="23471" y="72600"/>
                </a:lnTo>
                <a:lnTo>
                  <a:pt x="10869" y="64200"/>
                </a:lnTo>
                <a:lnTo>
                  <a:pt x="2717" y="51802"/>
                </a:lnTo>
                <a:lnTo>
                  <a:pt x="0" y="37700"/>
                </a:lnTo>
                <a:lnTo>
                  <a:pt x="2717" y="23594"/>
                </a:lnTo>
                <a:lnTo>
                  <a:pt x="10869" y="11185"/>
                </a:lnTo>
                <a:lnTo>
                  <a:pt x="23471" y="2796"/>
                </a:lnTo>
                <a:lnTo>
                  <a:pt x="37964" y="0"/>
                </a:lnTo>
                <a:lnTo>
                  <a:pt x="52484" y="2796"/>
                </a:lnTo>
                <a:lnTo>
                  <a:pt x="65168" y="11185"/>
                </a:lnTo>
                <a:close/>
              </a:path>
            </a:pathLst>
          </a:custGeom>
          <a:ln w="1884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223247" y="3812917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65131" y="11199"/>
                </a:moveTo>
                <a:lnTo>
                  <a:pt x="73571" y="23763"/>
                </a:lnTo>
                <a:lnTo>
                  <a:pt x="76385" y="38230"/>
                </a:lnTo>
                <a:lnTo>
                  <a:pt x="73571" y="52701"/>
                </a:lnTo>
                <a:lnTo>
                  <a:pt x="65131" y="65275"/>
                </a:lnTo>
                <a:lnTo>
                  <a:pt x="52610" y="73675"/>
                </a:lnTo>
                <a:lnTo>
                  <a:pt x="38185" y="76475"/>
                </a:lnTo>
                <a:lnTo>
                  <a:pt x="23750" y="73675"/>
                </a:lnTo>
                <a:lnTo>
                  <a:pt x="11198" y="65275"/>
                </a:lnTo>
                <a:lnTo>
                  <a:pt x="2799" y="52701"/>
                </a:lnTo>
                <a:lnTo>
                  <a:pt x="0" y="38230"/>
                </a:lnTo>
                <a:lnTo>
                  <a:pt x="2799" y="23763"/>
                </a:lnTo>
                <a:lnTo>
                  <a:pt x="11198" y="11199"/>
                </a:lnTo>
                <a:lnTo>
                  <a:pt x="23750" y="2799"/>
                </a:lnTo>
                <a:lnTo>
                  <a:pt x="38185" y="0"/>
                </a:lnTo>
                <a:lnTo>
                  <a:pt x="52610" y="2799"/>
                </a:lnTo>
                <a:lnTo>
                  <a:pt x="65131" y="11199"/>
                </a:lnTo>
                <a:close/>
              </a:path>
            </a:pathLst>
          </a:custGeom>
          <a:ln w="1884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203746" y="3923357"/>
            <a:ext cx="75565" cy="76200"/>
          </a:xfrm>
          <a:custGeom>
            <a:avLst/>
            <a:gdLst/>
            <a:ahLst/>
            <a:cxnLst/>
            <a:rect l="l" t="t" r="r" b="b"/>
            <a:pathLst>
              <a:path w="75564" h="76200">
                <a:moveTo>
                  <a:pt x="64199" y="10979"/>
                </a:moveTo>
                <a:lnTo>
                  <a:pt x="72434" y="23566"/>
                </a:lnTo>
                <a:lnTo>
                  <a:pt x="75179" y="38008"/>
                </a:lnTo>
                <a:lnTo>
                  <a:pt x="72434" y="52437"/>
                </a:lnTo>
                <a:lnTo>
                  <a:pt x="64199" y="64982"/>
                </a:lnTo>
                <a:lnTo>
                  <a:pt x="51643" y="73382"/>
                </a:lnTo>
                <a:lnTo>
                  <a:pt x="37479" y="76182"/>
                </a:lnTo>
                <a:lnTo>
                  <a:pt x="23371" y="73382"/>
                </a:lnTo>
                <a:lnTo>
                  <a:pt x="10979" y="64982"/>
                </a:lnTo>
                <a:lnTo>
                  <a:pt x="2744" y="52437"/>
                </a:lnTo>
                <a:lnTo>
                  <a:pt x="0" y="38008"/>
                </a:lnTo>
                <a:lnTo>
                  <a:pt x="2744" y="23566"/>
                </a:lnTo>
                <a:lnTo>
                  <a:pt x="10979" y="10979"/>
                </a:lnTo>
                <a:lnTo>
                  <a:pt x="23371" y="2744"/>
                </a:lnTo>
                <a:lnTo>
                  <a:pt x="37479" y="0"/>
                </a:lnTo>
                <a:lnTo>
                  <a:pt x="51643" y="2744"/>
                </a:lnTo>
                <a:lnTo>
                  <a:pt x="64199" y="10979"/>
                </a:lnTo>
                <a:close/>
              </a:path>
            </a:pathLst>
          </a:custGeom>
          <a:ln w="1884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564769" y="3594654"/>
            <a:ext cx="75565" cy="74930"/>
          </a:xfrm>
          <a:custGeom>
            <a:avLst/>
            <a:gdLst/>
            <a:ahLst/>
            <a:cxnLst/>
            <a:rect l="l" t="t" r="r" b="b"/>
            <a:pathLst>
              <a:path w="75564" h="74929">
                <a:moveTo>
                  <a:pt x="0" y="0"/>
                </a:moveTo>
                <a:lnTo>
                  <a:pt x="75572" y="0"/>
                </a:lnTo>
                <a:lnTo>
                  <a:pt x="75572" y="74718"/>
                </a:lnTo>
                <a:lnTo>
                  <a:pt x="0" y="74718"/>
                </a:lnTo>
                <a:lnTo>
                  <a:pt x="0" y="0"/>
                </a:lnTo>
                <a:close/>
              </a:path>
            </a:pathLst>
          </a:custGeom>
          <a:ln w="18846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564769" y="359465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617057" y="3783893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29">
                <a:moveTo>
                  <a:pt x="0" y="0"/>
                </a:moveTo>
                <a:lnTo>
                  <a:pt x="75645" y="0"/>
                </a:lnTo>
                <a:lnTo>
                  <a:pt x="75645" y="74791"/>
                </a:lnTo>
                <a:lnTo>
                  <a:pt x="0" y="74791"/>
                </a:lnTo>
                <a:lnTo>
                  <a:pt x="0" y="0"/>
                </a:lnTo>
                <a:close/>
              </a:path>
            </a:pathLst>
          </a:custGeom>
          <a:ln w="18846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617057" y="378389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513760" y="3645949"/>
            <a:ext cx="74930" cy="76200"/>
          </a:xfrm>
          <a:custGeom>
            <a:avLst/>
            <a:gdLst/>
            <a:ahLst/>
            <a:cxnLst/>
            <a:rect l="l" t="t" r="r" b="b"/>
            <a:pathLst>
              <a:path w="74929" h="76200">
                <a:moveTo>
                  <a:pt x="0" y="0"/>
                </a:moveTo>
                <a:lnTo>
                  <a:pt x="74658" y="0"/>
                </a:lnTo>
                <a:lnTo>
                  <a:pt x="74658" y="75853"/>
                </a:lnTo>
                <a:lnTo>
                  <a:pt x="0" y="75853"/>
                </a:lnTo>
                <a:lnTo>
                  <a:pt x="0" y="0"/>
                </a:lnTo>
                <a:close/>
              </a:path>
            </a:pathLst>
          </a:custGeom>
          <a:ln w="1884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513760" y="364594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513760" y="3890124"/>
            <a:ext cx="74930" cy="76200"/>
          </a:xfrm>
          <a:custGeom>
            <a:avLst/>
            <a:gdLst/>
            <a:ahLst/>
            <a:cxnLst/>
            <a:rect l="l" t="t" r="r" b="b"/>
            <a:pathLst>
              <a:path w="74929" h="76200">
                <a:moveTo>
                  <a:pt x="0" y="0"/>
                </a:moveTo>
                <a:lnTo>
                  <a:pt x="74658" y="0"/>
                </a:lnTo>
                <a:lnTo>
                  <a:pt x="74658" y="75779"/>
                </a:lnTo>
                <a:lnTo>
                  <a:pt x="0" y="75779"/>
                </a:lnTo>
                <a:lnTo>
                  <a:pt x="0" y="0"/>
                </a:lnTo>
                <a:close/>
              </a:path>
            </a:pathLst>
          </a:custGeom>
          <a:ln w="1884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513760" y="389012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668998" y="3728591"/>
            <a:ext cx="75565" cy="74930"/>
          </a:xfrm>
          <a:custGeom>
            <a:avLst/>
            <a:gdLst/>
            <a:ahLst/>
            <a:cxnLst/>
            <a:rect l="l" t="t" r="r" b="b"/>
            <a:pathLst>
              <a:path w="75564" h="74929">
                <a:moveTo>
                  <a:pt x="0" y="0"/>
                </a:moveTo>
                <a:lnTo>
                  <a:pt x="75572" y="0"/>
                </a:lnTo>
                <a:lnTo>
                  <a:pt x="75572" y="74791"/>
                </a:lnTo>
                <a:lnTo>
                  <a:pt x="0" y="74791"/>
                </a:lnTo>
                <a:lnTo>
                  <a:pt x="0" y="0"/>
                </a:lnTo>
                <a:close/>
              </a:path>
            </a:pathLst>
          </a:custGeom>
          <a:ln w="18846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668998" y="372859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847940" y="4256304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361" y="0"/>
                </a:moveTo>
                <a:lnTo>
                  <a:pt x="75590" y="75724"/>
                </a:lnTo>
                <a:lnTo>
                  <a:pt x="0" y="75724"/>
                </a:lnTo>
                <a:lnTo>
                  <a:pt x="38361" y="0"/>
                </a:lnTo>
                <a:close/>
              </a:path>
            </a:pathLst>
          </a:custGeom>
          <a:ln w="18845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5886302" y="425630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863804" y="427323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288" y="0"/>
                </a:moveTo>
                <a:lnTo>
                  <a:pt x="75718" y="75651"/>
                </a:lnTo>
                <a:lnTo>
                  <a:pt x="0" y="75651"/>
                </a:lnTo>
                <a:lnTo>
                  <a:pt x="38288" y="0"/>
                </a:lnTo>
                <a:close/>
              </a:path>
            </a:pathLst>
          </a:custGeom>
          <a:ln w="18846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902093" y="427323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926455" y="4243586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727" y="0"/>
                </a:moveTo>
                <a:lnTo>
                  <a:pt x="76010" y="75724"/>
                </a:lnTo>
                <a:lnTo>
                  <a:pt x="0" y="75724"/>
                </a:lnTo>
                <a:lnTo>
                  <a:pt x="38727" y="0"/>
                </a:lnTo>
                <a:close/>
              </a:path>
            </a:pathLst>
          </a:custGeom>
          <a:ln w="18846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965182" y="424358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879302" y="4320391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361" y="0"/>
                </a:moveTo>
                <a:lnTo>
                  <a:pt x="75791" y="75651"/>
                </a:lnTo>
                <a:lnTo>
                  <a:pt x="0" y="75651"/>
                </a:lnTo>
                <a:lnTo>
                  <a:pt x="38361" y="0"/>
                </a:lnTo>
                <a:close/>
              </a:path>
            </a:pathLst>
          </a:custGeom>
          <a:ln w="18846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917664" y="432039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832223" y="421986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361" y="0"/>
                </a:moveTo>
                <a:lnTo>
                  <a:pt x="75736" y="75724"/>
                </a:lnTo>
                <a:lnTo>
                  <a:pt x="0" y="75724"/>
                </a:lnTo>
                <a:lnTo>
                  <a:pt x="38361" y="0"/>
                </a:lnTo>
                <a:close/>
              </a:path>
            </a:pathLst>
          </a:custGeom>
          <a:ln w="18846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870585" y="421986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895312" y="4298449"/>
            <a:ext cx="75565" cy="76200"/>
          </a:xfrm>
          <a:custGeom>
            <a:avLst/>
            <a:gdLst/>
            <a:ahLst/>
            <a:cxnLst/>
            <a:rect l="l" t="t" r="r" b="b"/>
            <a:pathLst>
              <a:path w="75564" h="76200">
                <a:moveTo>
                  <a:pt x="38288" y="0"/>
                </a:moveTo>
                <a:lnTo>
                  <a:pt x="75572" y="75871"/>
                </a:lnTo>
                <a:lnTo>
                  <a:pt x="0" y="75871"/>
                </a:lnTo>
                <a:lnTo>
                  <a:pt x="38288" y="0"/>
                </a:lnTo>
                <a:close/>
              </a:path>
            </a:pathLst>
          </a:custGeom>
          <a:ln w="18845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933601" y="429844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910884" y="4267943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288" y="0"/>
                </a:moveTo>
                <a:lnTo>
                  <a:pt x="75718" y="76164"/>
                </a:lnTo>
                <a:lnTo>
                  <a:pt x="0" y="76164"/>
                </a:lnTo>
                <a:lnTo>
                  <a:pt x="38288" y="0"/>
                </a:lnTo>
                <a:close/>
              </a:path>
            </a:pathLst>
          </a:custGeom>
          <a:ln w="18845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949172" y="426794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194055" y="327753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5590" y="0"/>
                </a:lnTo>
                <a:lnTo>
                  <a:pt x="38361" y="76090"/>
                </a:lnTo>
                <a:lnTo>
                  <a:pt x="0" y="0"/>
                </a:lnTo>
                <a:close/>
              </a:path>
            </a:pathLst>
          </a:custGeom>
          <a:ln w="1884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194055" y="327753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298284" y="3468769"/>
            <a:ext cx="76200" cy="74930"/>
          </a:xfrm>
          <a:custGeom>
            <a:avLst/>
            <a:gdLst/>
            <a:ahLst/>
            <a:cxnLst/>
            <a:rect l="l" t="t" r="r" b="b"/>
            <a:pathLst>
              <a:path w="76200" h="74929">
                <a:moveTo>
                  <a:pt x="0" y="0"/>
                </a:moveTo>
                <a:lnTo>
                  <a:pt x="75663" y="0"/>
                </a:lnTo>
                <a:lnTo>
                  <a:pt x="37301" y="74736"/>
                </a:lnTo>
                <a:lnTo>
                  <a:pt x="0" y="0"/>
                </a:lnTo>
                <a:close/>
              </a:path>
            </a:pathLst>
          </a:custGeom>
          <a:ln w="18846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298284" y="346876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246416" y="350906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75590" y="0"/>
                </a:lnTo>
                <a:lnTo>
                  <a:pt x="38160" y="75724"/>
                </a:lnTo>
                <a:lnTo>
                  <a:pt x="0" y="0"/>
                </a:lnTo>
                <a:close/>
              </a:path>
            </a:pathLst>
          </a:custGeom>
          <a:ln w="1884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246416" y="350906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143046" y="3616376"/>
            <a:ext cx="74930" cy="76200"/>
          </a:xfrm>
          <a:custGeom>
            <a:avLst/>
            <a:gdLst/>
            <a:ahLst/>
            <a:cxnLst/>
            <a:rect l="l" t="t" r="r" b="b"/>
            <a:pathLst>
              <a:path w="74929" h="76200">
                <a:moveTo>
                  <a:pt x="0" y="0"/>
                </a:moveTo>
                <a:lnTo>
                  <a:pt x="74658" y="0"/>
                </a:lnTo>
                <a:lnTo>
                  <a:pt x="37447" y="75779"/>
                </a:lnTo>
                <a:lnTo>
                  <a:pt x="0" y="0"/>
                </a:lnTo>
                <a:close/>
              </a:path>
            </a:pathLst>
          </a:custGeom>
          <a:ln w="1884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143046" y="361637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143046" y="3468769"/>
            <a:ext cx="74930" cy="74930"/>
          </a:xfrm>
          <a:custGeom>
            <a:avLst/>
            <a:gdLst/>
            <a:ahLst/>
            <a:cxnLst/>
            <a:rect l="l" t="t" r="r" b="b"/>
            <a:pathLst>
              <a:path w="74929" h="74929">
                <a:moveTo>
                  <a:pt x="0" y="0"/>
                </a:moveTo>
                <a:lnTo>
                  <a:pt x="74658" y="0"/>
                </a:lnTo>
                <a:lnTo>
                  <a:pt x="37447" y="74736"/>
                </a:lnTo>
                <a:lnTo>
                  <a:pt x="0" y="0"/>
                </a:lnTo>
                <a:close/>
              </a:path>
            </a:pathLst>
          </a:custGeom>
          <a:ln w="18845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143046" y="3468769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8858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662821" y="317745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229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715110" y="3177453"/>
            <a:ext cx="0" cy="142240"/>
          </a:xfrm>
          <a:custGeom>
            <a:avLst/>
            <a:gdLst/>
            <a:ahLst/>
            <a:cxnLst/>
            <a:rect l="l" t="t" r="r" b="b"/>
            <a:pathLst>
              <a:path w="0" h="142239">
                <a:moveTo>
                  <a:pt x="0" y="0"/>
                </a:moveTo>
                <a:lnTo>
                  <a:pt x="0" y="141732"/>
                </a:lnTo>
              </a:path>
            </a:pathLst>
          </a:custGeom>
          <a:ln w="188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662821" y="331918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229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610880" y="3248329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 h="0">
                <a:moveTo>
                  <a:pt x="0" y="0"/>
                </a:moveTo>
                <a:lnTo>
                  <a:pt x="20745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977501" y="306694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30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029716" y="3066940"/>
            <a:ext cx="0" cy="106680"/>
          </a:xfrm>
          <a:custGeom>
            <a:avLst/>
            <a:gdLst/>
            <a:ahLst/>
            <a:cxnLst/>
            <a:rect l="l" t="t" r="r" b="b"/>
            <a:pathLst>
              <a:path w="0" h="106680">
                <a:moveTo>
                  <a:pt x="0" y="0"/>
                </a:moveTo>
                <a:lnTo>
                  <a:pt x="0" y="106304"/>
                </a:lnTo>
              </a:path>
            </a:pathLst>
          </a:custGeom>
          <a:ln w="188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977501" y="3173244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30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925560" y="3120229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 h="0">
                <a:moveTo>
                  <a:pt x="0" y="0"/>
                </a:moveTo>
                <a:lnTo>
                  <a:pt x="20745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292107" y="3314977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229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344395" y="3314977"/>
            <a:ext cx="0" cy="220345"/>
          </a:xfrm>
          <a:custGeom>
            <a:avLst/>
            <a:gdLst/>
            <a:ahLst/>
            <a:cxnLst/>
            <a:rect l="l" t="t" r="r" b="b"/>
            <a:pathLst>
              <a:path w="0" h="220345">
                <a:moveTo>
                  <a:pt x="0" y="0"/>
                </a:moveTo>
                <a:lnTo>
                  <a:pt x="0" y="219799"/>
                </a:lnTo>
              </a:path>
            </a:pathLst>
          </a:custGeom>
          <a:ln w="188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292107" y="3534777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229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240166" y="3424630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 h="0">
                <a:moveTo>
                  <a:pt x="0" y="0"/>
                </a:moveTo>
                <a:lnTo>
                  <a:pt x="20745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607079" y="3146947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30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659001" y="3146947"/>
            <a:ext cx="0" cy="176530"/>
          </a:xfrm>
          <a:custGeom>
            <a:avLst/>
            <a:gdLst/>
            <a:ahLst/>
            <a:cxnLst/>
            <a:rect l="l" t="t" r="r" b="b"/>
            <a:pathLst>
              <a:path w="0" h="176529">
                <a:moveTo>
                  <a:pt x="0" y="0"/>
                </a:moveTo>
                <a:lnTo>
                  <a:pt x="0" y="176173"/>
                </a:lnTo>
              </a:path>
            </a:pathLst>
          </a:custGeom>
          <a:ln w="188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607079" y="332312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30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554790" y="3235317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 h="0">
                <a:moveTo>
                  <a:pt x="0" y="0"/>
                </a:moveTo>
                <a:lnTo>
                  <a:pt x="207580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921831" y="333475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229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973772" y="3334759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39884"/>
                </a:lnTo>
              </a:path>
            </a:pathLst>
          </a:custGeom>
          <a:ln w="188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921831" y="347464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229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869470" y="3403768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 h="0">
                <a:moveTo>
                  <a:pt x="0" y="0"/>
                </a:moveTo>
                <a:lnTo>
                  <a:pt x="207526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236437" y="387032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229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288378" y="3870323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29">
                <a:moveTo>
                  <a:pt x="0" y="0"/>
                </a:moveTo>
                <a:lnTo>
                  <a:pt x="0" y="74791"/>
                </a:lnTo>
              </a:path>
            </a:pathLst>
          </a:custGeom>
          <a:ln w="188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236437" y="394511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229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184076" y="3907619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 h="0">
                <a:moveTo>
                  <a:pt x="0" y="0"/>
                </a:moveTo>
                <a:lnTo>
                  <a:pt x="207599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551117" y="371395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30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603058" y="3713951"/>
            <a:ext cx="0" cy="104775"/>
          </a:xfrm>
          <a:custGeom>
            <a:avLst/>
            <a:gdLst/>
            <a:ahLst/>
            <a:cxnLst/>
            <a:rect l="l" t="t" r="r" b="b"/>
            <a:pathLst>
              <a:path w="0" h="104775">
                <a:moveTo>
                  <a:pt x="0" y="0"/>
                </a:moveTo>
                <a:lnTo>
                  <a:pt x="0" y="104364"/>
                </a:lnTo>
              </a:path>
            </a:pathLst>
          </a:custGeom>
          <a:ln w="188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551117" y="381831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30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498829" y="3765959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 h="0">
                <a:moveTo>
                  <a:pt x="0" y="0"/>
                </a:moveTo>
                <a:lnTo>
                  <a:pt x="20745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865741" y="429367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210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908247" y="4306492"/>
            <a:ext cx="19050" cy="0"/>
          </a:xfrm>
          <a:custGeom>
            <a:avLst/>
            <a:gdLst/>
            <a:ahLst/>
            <a:cxnLst/>
            <a:rect l="l" t="t" r="r" b="b"/>
            <a:pathLst>
              <a:path w="19050" h="0">
                <a:moveTo>
                  <a:pt x="0" y="0"/>
                </a:moveTo>
                <a:lnTo>
                  <a:pt x="18833" y="0"/>
                </a:lnTo>
              </a:path>
            </a:pathLst>
          </a:custGeom>
          <a:ln w="256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865741" y="431931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 h="0">
                <a:moveTo>
                  <a:pt x="0" y="0"/>
                </a:moveTo>
                <a:lnTo>
                  <a:pt x="104210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813435" y="4306391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 h="0">
                <a:moveTo>
                  <a:pt x="0" y="0"/>
                </a:moveTo>
                <a:lnTo>
                  <a:pt x="207599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6180494" y="3450908"/>
            <a:ext cx="104139" cy="0"/>
          </a:xfrm>
          <a:custGeom>
            <a:avLst/>
            <a:gdLst/>
            <a:ahLst/>
            <a:cxnLst/>
            <a:rect l="l" t="t" r="r" b="b"/>
            <a:pathLst>
              <a:path w="104139" h="0">
                <a:moveTo>
                  <a:pt x="0" y="0"/>
                </a:moveTo>
                <a:lnTo>
                  <a:pt x="10408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6232416" y="3450908"/>
            <a:ext cx="0" cy="110489"/>
          </a:xfrm>
          <a:custGeom>
            <a:avLst/>
            <a:gdLst/>
            <a:ahLst/>
            <a:cxnLst/>
            <a:rect l="l" t="t" r="r" b="b"/>
            <a:pathLst>
              <a:path w="0" h="110489">
                <a:moveTo>
                  <a:pt x="0" y="0"/>
                </a:moveTo>
                <a:lnTo>
                  <a:pt x="0" y="110165"/>
                </a:lnTo>
              </a:path>
            </a:pathLst>
          </a:custGeom>
          <a:ln w="188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180494" y="3561074"/>
            <a:ext cx="104139" cy="0"/>
          </a:xfrm>
          <a:custGeom>
            <a:avLst/>
            <a:gdLst/>
            <a:ahLst/>
            <a:cxnLst/>
            <a:rect l="l" t="t" r="r" b="b"/>
            <a:pathLst>
              <a:path w="104139" h="0">
                <a:moveTo>
                  <a:pt x="0" y="0"/>
                </a:moveTo>
                <a:lnTo>
                  <a:pt x="104082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6128114" y="3506211"/>
            <a:ext cx="207645" cy="0"/>
          </a:xfrm>
          <a:custGeom>
            <a:avLst/>
            <a:gdLst/>
            <a:ahLst/>
            <a:cxnLst/>
            <a:rect l="l" t="t" r="r" b="b"/>
            <a:pathLst>
              <a:path w="207645" h="0">
                <a:moveTo>
                  <a:pt x="0" y="0"/>
                </a:moveTo>
                <a:lnTo>
                  <a:pt x="207471" y="0"/>
                </a:lnTo>
              </a:path>
            </a:pathLst>
          </a:custGeom>
          <a:ln w="188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 txBox="1"/>
          <p:nvPr/>
        </p:nvSpPr>
        <p:spPr>
          <a:xfrm>
            <a:off x="4110530" y="1660794"/>
            <a:ext cx="1732914" cy="421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3815" marR="5080" indent="-31750">
              <a:lnSpc>
                <a:spcPts val="1660"/>
              </a:lnSpc>
            </a:pPr>
            <a:r>
              <a:rPr dirty="0" sz="1450" spc="-10" b="1">
                <a:latin typeface="Arial"/>
                <a:cs typeface="Arial"/>
              </a:rPr>
              <a:t>Neuronal </a:t>
            </a:r>
            <a:r>
              <a:rPr dirty="0" sz="1450" spc="-5" b="1">
                <a:latin typeface="Arial"/>
                <a:cs typeface="Arial"/>
              </a:rPr>
              <a:t>cell</a:t>
            </a:r>
            <a:r>
              <a:rPr dirty="0" sz="1450" spc="-90" b="1">
                <a:latin typeface="Arial"/>
                <a:cs typeface="Arial"/>
              </a:rPr>
              <a:t> </a:t>
            </a:r>
            <a:r>
              <a:rPr dirty="0" sz="1450" spc="10" b="1">
                <a:latin typeface="Arial"/>
                <a:cs typeface="Arial"/>
              </a:rPr>
              <a:t>count  </a:t>
            </a:r>
            <a:r>
              <a:rPr dirty="0" sz="1450" spc="-10" b="1">
                <a:latin typeface="Arial"/>
                <a:cs typeface="Arial"/>
              </a:rPr>
              <a:t>48h </a:t>
            </a:r>
            <a:r>
              <a:rPr dirty="0" sz="1450" spc="5" b="1">
                <a:latin typeface="Arial"/>
                <a:cs typeface="Arial"/>
              </a:rPr>
              <a:t>post</a:t>
            </a:r>
            <a:r>
              <a:rPr dirty="0" sz="1450" spc="-25" b="1">
                <a:latin typeface="Arial"/>
                <a:cs typeface="Arial"/>
              </a:rPr>
              <a:t> </a:t>
            </a:r>
            <a:r>
              <a:rPr dirty="0" sz="1450" spc="-15" b="1">
                <a:latin typeface="Arial"/>
                <a:cs typeface="Arial"/>
              </a:rPr>
              <a:t>treatment</a:t>
            </a:r>
            <a:endParaRPr sz="14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2613290" y="2773539"/>
            <a:ext cx="182880" cy="15113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95"/>
              </a:lnSpc>
            </a:pPr>
            <a:r>
              <a:rPr dirty="0" sz="1200" spc="10" b="1">
                <a:latin typeface="Arial"/>
                <a:cs typeface="Arial"/>
              </a:rPr>
              <a:t>N</a:t>
            </a:r>
            <a:r>
              <a:rPr dirty="0" sz="1200" spc="15" b="1">
                <a:latin typeface="Arial"/>
                <a:cs typeface="Arial"/>
              </a:rPr>
              <a:t>e</a:t>
            </a:r>
            <a:r>
              <a:rPr dirty="0" sz="1200" spc="-55" b="1">
                <a:latin typeface="Arial"/>
                <a:cs typeface="Arial"/>
              </a:rPr>
              <a:t>u</a:t>
            </a:r>
            <a:r>
              <a:rPr dirty="0" sz="1200" spc="10" b="1">
                <a:latin typeface="Arial"/>
                <a:cs typeface="Arial"/>
              </a:rPr>
              <a:t>r</a:t>
            </a:r>
            <a:r>
              <a:rPr dirty="0" sz="1200" spc="-60" b="1">
                <a:latin typeface="Arial"/>
                <a:cs typeface="Arial"/>
              </a:rPr>
              <a:t>o</a:t>
            </a:r>
            <a:r>
              <a:rPr dirty="0" sz="1200" spc="-55" b="1">
                <a:latin typeface="Arial"/>
                <a:cs typeface="Arial"/>
              </a:rPr>
              <a:t>n</a:t>
            </a:r>
            <a:r>
              <a:rPr dirty="0" sz="1200" spc="5" b="1">
                <a:latin typeface="Arial"/>
                <a:cs typeface="Arial"/>
              </a:rPr>
              <a:t>a</a:t>
            </a:r>
            <a:r>
              <a:rPr dirty="0" sz="1200" b="1">
                <a:latin typeface="Arial"/>
                <a:cs typeface="Arial"/>
              </a:rPr>
              <a:t>l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145" b="1">
                <a:latin typeface="Arial"/>
                <a:cs typeface="Arial"/>
              </a:rPr>
              <a:t> </a:t>
            </a:r>
            <a:r>
              <a:rPr dirty="0" sz="1200" spc="20" b="1">
                <a:latin typeface="Arial"/>
                <a:cs typeface="Arial"/>
              </a:rPr>
              <a:t>C</a:t>
            </a:r>
            <a:r>
              <a:rPr dirty="0" sz="1200" spc="5" b="1">
                <a:latin typeface="Arial"/>
                <a:cs typeface="Arial"/>
              </a:rPr>
              <a:t>e</a:t>
            </a:r>
            <a:r>
              <a:rPr dirty="0" sz="1200" spc="-50" b="1">
                <a:latin typeface="Arial"/>
                <a:cs typeface="Arial"/>
              </a:rPr>
              <a:t>l</a:t>
            </a:r>
            <a:r>
              <a:rPr dirty="0" sz="1200" b="1">
                <a:latin typeface="Arial"/>
                <a:cs typeface="Arial"/>
              </a:rPr>
              <a:t>l</a:t>
            </a:r>
            <a:r>
              <a:rPr dirty="0" sz="1200" spc="-105" b="1">
                <a:latin typeface="Arial"/>
                <a:cs typeface="Arial"/>
              </a:rPr>
              <a:t> </a:t>
            </a:r>
            <a:r>
              <a:rPr dirty="0" sz="1200" spc="15" b="1">
                <a:latin typeface="Arial"/>
                <a:cs typeface="Arial"/>
              </a:rPr>
              <a:t>C</a:t>
            </a:r>
            <a:r>
              <a:rPr dirty="0" sz="1200" spc="-60" b="1">
                <a:latin typeface="Arial"/>
                <a:cs typeface="Arial"/>
              </a:rPr>
              <a:t>o</a:t>
            </a:r>
            <a:r>
              <a:rPr dirty="0" sz="1200" spc="-55" b="1">
                <a:latin typeface="Arial"/>
                <a:cs typeface="Arial"/>
              </a:rPr>
              <a:t>un</a:t>
            </a:r>
            <a:r>
              <a:rPr dirty="0" sz="1200" b="1">
                <a:latin typeface="Arial"/>
                <a:cs typeface="Arial"/>
              </a:rPr>
              <a:t>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5950250" y="3133128"/>
            <a:ext cx="337820" cy="27940"/>
          </a:xfrm>
          <a:custGeom>
            <a:avLst/>
            <a:gdLst/>
            <a:ahLst/>
            <a:cxnLst/>
            <a:rect l="l" t="t" r="r" b="b"/>
            <a:pathLst>
              <a:path w="337820" h="27939">
                <a:moveTo>
                  <a:pt x="0" y="27637"/>
                </a:moveTo>
                <a:lnTo>
                  <a:pt x="337323" y="27637"/>
                </a:lnTo>
                <a:lnTo>
                  <a:pt x="337323" y="0"/>
                </a:lnTo>
                <a:lnTo>
                  <a:pt x="0" y="0"/>
                </a:lnTo>
                <a:lnTo>
                  <a:pt x="0" y="27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950250" y="3133128"/>
            <a:ext cx="337820" cy="27940"/>
          </a:xfrm>
          <a:custGeom>
            <a:avLst/>
            <a:gdLst/>
            <a:ahLst/>
            <a:cxnLst/>
            <a:rect l="l" t="t" r="r" b="b"/>
            <a:pathLst>
              <a:path w="337820" h="27939">
                <a:moveTo>
                  <a:pt x="0" y="27637"/>
                </a:moveTo>
                <a:lnTo>
                  <a:pt x="337323" y="27637"/>
                </a:lnTo>
                <a:lnTo>
                  <a:pt x="337323" y="0"/>
                </a:lnTo>
                <a:lnTo>
                  <a:pt x="0" y="0"/>
                </a:lnTo>
                <a:lnTo>
                  <a:pt x="0" y="27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932520" y="3134869"/>
            <a:ext cx="27940" cy="984885"/>
          </a:xfrm>
          <a:custGeom>
            <a:avLst/>
            <a:gdLst/>
            <a:ahLst/>
            <a:cxnLst/>
            <a:rect l="l" t="t" r="r" b="b"/>
            <a:pathLst>
              <a:path w="27939" h="984885">
                <a:moveTo>
                  <a:pt x="0" y="984570"/>
                </a:moveTo>
                <a:lnTo>
                  <a:pt x="27601" y="984570"/>
                </a:lnTo>
                <a:lnTo>
                  <a:pt x="27601" y="0"/>
                </a:lnTo>
                <a:lnTo>
                  <a:pt x="0" y="0"/>
                </a:lnTo>
                <a:lnTo>
                  <a:pt x="0" y="9845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932520" y="3134869"/>
            <a:ext cx="27940" cy="984885"/>
          </a:xfrm>
          <a:custGeom>
            <a:avLst/>
            <a:gdLst/>
            <a:ahLst/>
            <a:cxnLst/>
            <a:rect l="l" t="t" r="r" b="b"/>
            <a:pathLst>
              <a:path w="27939" h="984885">
                <a:moveTo>
                  <a:pt x="0" y="984570"/>
                </a:moveTo>
                <a:lnTo>
                  <a:pt x="27601" y="984570"/>
                </a:lnTo>
                <a:lnTo>
                  <a:pt x="27601" y="0"/>
                </a:lnTo>
                <a:lnTo>
                  <a:pt x="0" y="0"/>
                </a:lnTo>
                <a:lnTo>
                  <a:pt x="0" y="9845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880579" y="2715747"/>
            <a:ext cx="27940" cy="1407160"/>
          </a:xfrm>
          <a:custGeom>
            <a:avLst/>
            <a:gdLst/>
            <a:ahLst/>
            <a:cxnLst/>
            <a:rect l="l" t="t" r="r" b="b"/>
            <a:pathLst>
              <a:path w="27939" h="1407160">
                <a:moveTo>
                  <a:pt x="0" y="1406547"/>
                </a:moveTo>
                <a:lnTo>
                  <a:pt x="27601" y="1406547"/>
                </a:lnTo>
                <a:lnTo>
                  <a:pt x="27601" y="0"/>
                </a:lnTo>
                <a:lnTo>
                  <a:pt x="0" y="0"/>
                </a:lnTo>
                <a:lnTo>
                  <a:pt x="0" y="14065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5880579" y="2715747"/>
            <a:ext cx="27940" cy="1407160"/>
          </a:xfrm>
          <a:custGeom>
            <a:avLst/>
            <a:gdLst/>
            <a:ahLst/>
            <a:cxnLst/>
            <a:rect l="l" t="t" r="r" b="b"/>
            <a:pathLst>
              <a:path w="27939" h="1407160">
                <a:moveTo>
                  <a:pt x="0" y="1406547"/>
                </a:moveTo>
                <a:lnTo>
                  <a:pt x="27601" y="1406547"/>
                </a:lnTo>
                <a:lnTo>
                  <a:pt x="27601" y="0"/>
                </a:lnTo>
                <a:lnTo>
                  <a:pt x="0" y="0"/>
                </a:lnTo>
                <a:lnTo>
                  <a:pt x="0" y="14065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3739746" y="2676290"/>
            <a:ext cx="2155190" cy="27940"/>
          </a:xfrm>
          <a:custGeom>
            <a:avLst/>
            <a:gdLst/>
            <a:ahLst/>
            <a:cxnLst/>
            <a:rect l="l" t="t" r="r" b="b"/>
            <a:pathLst>
              <a:path w="2155190" h="27939">
                <a:moveTo>
                  <a:pt x="0" y="27637"/>
                </a:moveTo>
                <a:lnTo>
                  <a:pt x="2154634" y="27637"/>
                </a:lnTo>
                <a:lnTo>
                  <a:pt x="2154634" y="0"/>
                </a:lnTo>
                <a:lnTo>
                  <a:pt x="0" y="0"/>
                </a:lnTo>
                <a:lnTo>
                  <a:pt x="0" y="27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3739746" y="2676290"/>
            <a:ext cx="2155190" cy="27940"/>
          </a:xfrm>
          <a:custGeom>
            <a:avLst/>
            <a:gdLst/>
            <a:ahLst/>
            <a:cxnLst/>
            <a:rect l="l" t="t" r="r" b="b"/>
            <a:pathLst>
              <a:path w="2155190" h="27939">
                <a:moveTo>
                  <a:pt x="0" y="27637"/>
                </a:moveTo>
                <a:lnTo>
                  <a:pt x="2154634" y="27637"/>
                </a:lnTo>
                <a:lnTo>
                  <a:pt x="2154634" y="0"/>
                </a:lnTo>
                <a:lnTo>
                  <a:pt x="0" y="0"/>
                </a:lnTo>
                <a:lnTo>
                  <a:pt x="0" y="27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 txBox="1"/>
          <p:nvPr/>
        </p:nvSpPr>
        <p:spPr>
          <a:xfrm>
            <a:off x="4320981" y="2458075"/>
            <a:ext cx="685800" cy="201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15">
                <a:latin typeface="Arial"/>
                <a:cs typeface="Arial"/>
              </a:rPr>
              <a:t>p&lt;0.0001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5965122" y="2918703"/>
            <a:ext cx="597535" cy="201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25">
                <a:latin typeface="Arial"/>
                <a:cs typeface="Arial"/>
              </a:rPr>
              <a:t>p</a:t>
            </a:r>
            <a:r>
              <a:rPr dirty="0" sz="1200">
                <a:latin typeface="Arial"/>
                <a:cs typeface="Arial"/>
              </a:rPr>
              <a:t>&lt;</a:t>
            </a:r>
            <a:r>
              <a:rPr dirty="0" sz="1200" spc="25">
                <a:latin typeface="Arial"/>
                <a:cs typeface="Arial"/>
              </a:rPr>
              <a:t>0</a:t>
            </a:r>
            <a:r>
              <a:rPr dirty="0" sz="1200" spc="-35">
                <a:latin typeface="Arial"/>
                <a:cs typeface="Arial"/>
              </a:rPr>
              <a:t>.</a:t>
            </a:r>
            <a:r>
              <a:rPr dirty="0" sz="1200" spc="25">
                <a:latin typeface="Arial"/>
                <a:cs typeface="Arial"/>
              </a:rPr>
              <a:t>001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Selectivity </a:t>
            </a:r>
            <a:r>
              <a:rPr dirty="0"/>
              <a:t>of</a:t>
            </a:r>
            <a:r>
              <a:rPr dirty="0" spc="-85"/>
              <a:t> </a:t>
            </a:r>
            <a:r>
              <a:rPr dirty="0"/>
              <a:t>TFP5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3813" y="3210073"/>
            <a:ext cx="6803390" cy="609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43940" marR="5080" indent="-1031875">
              <a:lnSpc>
                <a:spcPct val="100000"/>
              </a:lnSpc>
            </a:pPr>
            <a:r>
              <a:rPr dirty="0" sz="2000" b="1" i="1">
                <a:solidFill>
                  <a:srgbClr val="0000FF"/>
                </a:solidFill>
                <a:latin typeface="Arial"/>
                <a:cs typeface="Arial"/>
              </a:rPr>
              <a:t>In situ and </a:t>
            </a:r>
            <a:r>
              <a:rPr dirty="0" sz="2000" spc="-10" b="1" i="1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dirty="0" sz="2000" spc="-5" b="1" i="1">
                <a:solidFill>
                  <a:srgbClr val="0000FF"/>
                </a:solidFill>
                <a:latin typeface="Arial"/>
                <a:cs typeface="Arial"/>
              </a:rPr>
              <a:t>vivo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Cdk5 exists as a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multimeric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complex</a:t>
            </a:r>
            <a:r>
              <a:rPr dirty="0" sz="2000" spc="-1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, 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with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cytoskeletal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synaptic</a:t>
            </a:r>
            <a:r>
              <a:rPr dirty="0" sz="20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protein</a:t>
            </a:r>
            <a:r>
              <a:rPr dirty="0" sz="2000">
                <a:solidFill>
                  <a:srgbClr val="0000FF"/>
                </a:solidFill>
                <a:latin typeface="Arial"/>
                <a:cs typeface="Arial"/>
              </a:rPr>
              <a:t>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0212" y="700082"/>
            <a:ext cx="4927591" cy="56927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610228" y="482532"/>
            <a:ext cx="3197217" cy="6145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5635" rIns="0" bIns="0" rtlCol="0" vert="horz">
            <a:spAutoFit/>
          </a:bodyPr>
          <a:lstStyle/>
          <a:p>
            <a:pPr marL="1887220">
              <a:lnSpc>
                <a:spcPct val="100000"/>
              </a:lnSpc>
            </a:pPr>
            <a:r>
              <a:rPr dirty="0" sz="1800" spc="-5" b="1">
                <a:solidFill>
                  <a:srgbClr val="00008F"/>
                </a:solidFill>
                <a:latin typeface="Arial"/>
                <a:cs typeface="Arial"/>
              </a:rPr>
              <a:t>Cdk5 associates </a:t>
            </a:r>
            <a:r>
              <a:rPr dirty="0" sz="1800" spc="10" b="1">
                <a:solidFill>
                  <a:srgbClr val="00008F"/>
                </a:solidFill>
                <a:latin typeface="Arial"/>
                <a:cs typeface="Arial"/>
              </a:rPr>
              <a:t>with </a:t>
            </a:r>
            <a:r>
              <a:rPr dirty="0" sz="1800" b="1">
                <a:solidFill>
                  <a:srgbClr val="00008F"/>
                </a:solidFill>
                <a:latin typeface="Arial"/>
                <a:cs typeface="Arial"/>
              </a:rPr>
              <a:t>p67 ( </a:t>
            </a:r>
            <a:r>
              <a:rPr dirty="0" sz="1800" spc="-5" b="1">
                <a:solidFill>
                  <a:srgbClr val="00008F"/>
                </a:solidFill>
                <a:latin typeface="Arial"/>
                <a:cs typeface="Arial"/>
              </a:rPr>
              <a:t>Munc/18) </a:t>
            </a:r>
            <a:r>
              <a:rPr dirty="0" sz="1800" b="1">
                <a:solidFill>
                  <a:srgbClr val="00008F"/>
                </a:solidFill>
                <a:latin typeface="Arial"/>
                <a:cs typeface="Arial"/>
              </a:rPr>
              <a:t>and </a:t>
            </a:r>
            <a:r>
              <a:rPr dirty="0" sz="1800" spc="-10" b="1">
                <a:solidFill>
                  <a:srgbClr val="00008F"/>
                </a:solidFill>
                <a:latin typeface="Arial"/>
                <a:cs typeface="Arial"/>
              </a:rPr>
              <a:t>elevates </a:t>
            </a:r>
            <a:r>
              <a:rPr dirty="0" sz="1800" b="1">
                <a:solidFill>
                  <a:srgbClr val="00008F"/>
                </a:solidFill>
                <a:latin typeface="Arial"/>
                <a:cs typeface="Arial"/>
              </a:rPr>
              <a:t>its</a:t>
            </a:r>
            <a:r>
              <a:rPr dirty="0" sz="1800" spc="25" b="1">
                <a:solidFill>
                  <a:srgbClr val="00008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8F"/>
                </a:solidFill>
                <a:latin typeface="Arial"/>
                <a:cs typeface="Arial"/>
              </a:rPr>
              <a:t>activity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14656" y="655640"/>
            <a:ext cx="4748150" cy="60483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61638" y="3545878"/>
            <a:ext cx="648335" cy="492125"/>
          </a:xfrm>
          <a:custGeom>
            <a:avLst/>
            <a:gdLst/>
            <a:ahLst/>
            <a:cxnLst/>
            <a:rect l="l" t="t" r="r" b="b"/>
            <a:pathLst>
              <a:path w="648335" h="492125">
                <a:moveTo>
                  <a:pt x="0" y="491837"/>
                </a:moveTo>
                <a:lnTo>
                  <a:pt x="8650" y="0"/>
                </a:lnTo>
                <a:lnTo>
                  <a:pt x="648218" y="10991"/>
                </a:lnTo>
                <a:lnTo>
                  <a:pt x="647724" y="45921"/>
                </a:lnTo>
              </a:path>
            </a:pathLst>
          </a:custGeom>
          <a:ln w="9524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117959" y="3307983"/>
            <a:ext cx="36830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***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5861" rIns="0" bIns="0" rtlCol="0" vert="horz">
            <a:spAutoFit/>
          </a:bodyPr>
          <a:lstStyle/>
          <a:p>
            <a:pPr marL="30607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p67 </a:t>
            </a:r>
            <a:r>
              <a:rPr dirty="0" sz="1800" b="1">
                <a:latin typeface="Arial"/>
                <a:cs typeface="Arial"/>
              </a:rPr>
              <a:t>( Munc </a:t>
            </a:r>
            <a:r>
              <a:rPr dirty="0" sz="1800" spc="-5" b="1">
                <a:latin typeface="Arial"/>
                <a:cs typeface="Arial"/>
              </a:rPr>
              <a:t>18/ n-sec1); P67 affects Cdk5/p35 </a:t>
            </a:r>
            <a:r>
              <a:rPr dirty="0" sz="1800" b="1">
                <a:latin typeface="Arial"/>
                <a:cs typeface="Arial"/>
              </a:rPr>
              <a:t>but not </a:t>
            </a:r>
            <a:r>
              <a:rPr dirty="0" sz="1800" spc="-5" b="1">
                <a:latin typeface="Arial"/>
                <a:cs typeface="Arial"/>
              </a:rPr>
              <a:t>Cdk5/p25</a:t>
            </a:r>
            <a:r>
              <a:rPr dirty="0" sz="1800" spc="7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activity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5026" y="6440449"/>
            <a:ext cx="462153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P67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binds 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with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Cdk5/p35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but not</a:t>
            </a:r>
            <a:r>
              <a:rPr dirty="0" sz="1800" spc="-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Cdk5/p25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3567" y="1857755"/>
            <a:ext cx="8589270" cy="42839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68313" y="1788931"/>
            <a:ext cx="162560" cy="197485"/>
          </a:xfrm>
          <a:custGeom>
            <a:avLst/>
            <a:gdLst/>
            <a:ahLst/>
            <a:cxnLst/>
            <a:rect l="l" t="t" r="r" b="b"/>
            <a:pathLst>
              <a:path w="162559" h="197485">
                <a:moveTo>
                  <a:pt x="22717" y="47091"/>
                </a:moveTo>
                <a:lnTo>
                  <a:pt x="0" y="70445"/>
                </a:lnTo>
                <a:lnTo>
                  <a:pt x="130803" y="197309"/>
                </a:lnTo>
                <a:lnTo>
                  <a:pt x="155162" y="172163"/>
                </a:lnTo>
                <a:lnTo>
                  <a:pt x="107442" y="125949"/>
                </a:lnTo>
                <a:lnTo>
                  <a:pt x="118106" y="125949"/>
                </a:lnTo>
                <a:lnTo>
                  <a:pt x="151579" y="107295"/>
                </a:lnTo>
                <a:lnTo>
                  <a:pt x="108798" y="107295"/>
                </a:lnTo>
                <a:lnTo>
                  <a:pt x="99583" y="106527"/>
                </a:lnTo>
                <a:lnTo>
                  <a:pt x="63692" y="83304"/>
                </a:lnTo>
                <a:lnTo>
                  <a:pt x="54446" y="60588"/>
                </a:lnTo>
                <a:lnTo>
                  <a:pt x="36718" y="60588"/>
                </a:lnTo>
                <a:lnTo>
                  <a:pt x="22717" y="47091"/>
                </a:lnTo>
                <a:close/>
              </a:path>
              <a:path w="162559" h="197485">
                <a:moveTo>
                  <a:pt x="118106" y="125949"/>
                </a:moveTo>
                <a:lnTo>
                  <a:pt x="107442" y="125949"/>
                </a:lnTo>
                <a:lnTo>
                  <a:pt x="116942" y="126095"/>
                </a:lnTo>
                <a:lnTo>
                  <a:pt x="118106" y="125949"/>
                </a:lnTo>
                <a:close/>
              </a:path>
              <a:path w="162559" h="197485">
                <a:moveTo>
                  <a:pt x="145144" y="33009"/>
                </a:moveTo>
                <a:lnTo>
                  <a:pt x="75295" y="33009"/>
                </a:lnTo>
                <a:lnTo>
                  <a:pt x="84082" y="33649"/>
                </a:lnTo>
                <a:lnTo>
                  <a:pt x="90676" y="35046"/>
                </a:lnTo>
                <a:lnTo>
                  <a:pt x="124247" y="63886"/>
                </a:lnTo>
                <a:lnTo>
                  <a:pt x="130159" y="85587"/>
                </a:lnTo>
                <a:lnTo>
                  <a:pt x="127873" y="92738"/>
                </a:lnTo>
                <a:lnTo>
                  <a:pt x="122158" y="98517"/>
                </a:lnTo>
                <a:lnTo>
                  <a:pt x="116300" y="104662"/>
                </a:lnTo>
                <a:lnTo>
                  <a:pt x="108798" y="107295"/>
                </a:lnTo>
                <a:lnTo>
                  <a:pt x="151579" y="107295"/>
                </a:lnTo>
                <a:lnTo>
                  <a:pt x="154960" y="102989"/>
                </a:lnTo>
                <a:lnTo>
                  <a:pt x="159600" y="93257"/>
                </a:lnTo>
                <a:lnTo>
                  <a:pt x="162003" y="82547"/>
                </a:lnTo>
                <a:lnTo>
                  <a:pt x="162016" y="70100"/>
                </a:lnTo>
                <a:lnTo>
                  <a:pt x="159843" y="58758"/>
                </a:lnTo>
                <a:lnTo>
                  <a:pt x="154805" y="46840"/>
                </a:lnTo>
                <a:lnTo>
                  <a:pt x="146992" y="35046"/>
                </a:lnTo>
                <a:lnTo>
                  <a:pt x="145144" y="33009"/>
                </a:lnTo>
                <a:close/>
              </a:path>
              <a:path w="162559" h="197485">
                <a:moveTo>
                  <a:pt x="89296" y="0"/>
                </a:moveTo>
                <a:lnTo>
                  <a:pt x="49291" y="15508"/>
                </a:lnTo>
                <a:lnTo>
                  <a:pt x="34791" y="52943"/>
                </a:lnTo>
                <a:lnTo>
                  <a:pt x="36718" y="60588"/>
                </a:lnTo>
                <a:lnTo>
                  <a:pt x="54446" y="60588"/>
                </a:lnTo>
                <a:lnTo>
                  <a:pt x="53934" y="55010"/>
                </a:lnTo>
                <a:lnTo>
                  <a:pt x="56508" y="47585"/>
                </a:lnTo>
                <a:lnTo>
                  <a:pt x="62437" y="41513"/>
                </a:lnTo>
                <a:lnTo>
                  <a:pt x="68152" y="35588"/>
                </a:lnTo>
                <a:lnTo>
                  <a:pt x="75295" y="33009"/>
                </a:lnTo>
                <a:lnTo>
                  <a:pt x="145144" y="33009"/>
                </a:lnTo>
                <a:lnTo>
                  <a:pt x="136518" y="23500"/>
                </a:lnTo>
                <a:lnTo>
                  <a:pt x="124920" y="13601"/>
                </a:lnTo>
                <a:lnTo>
                  <a:pt x="113174" y="6393"/>
                </a:lnTo>
                <a:lnTo>
                  <a:pt x="101295" y="1863"/>
                </a:lnTo>
                <a:lnTo>
                  <a:pt x="892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64280" y="1531766"/>
            <a:ext cx="241935" cy="287020"/>
          </a:xfrm>
          <a:custGeom>
            <a:avLst/>
            <a:gdLst/>
            <a:ahLst/>
            <a:cxnLst/>
            <a:rect l="l" t="t" r="r" b="b"/>
            <a:pathLst>
              <a:path w="241935" h="287019">
                <a:moveTo>
                  <a:pt x="49909" y="120719"/>
                </a:moveTo>
                <a:lnTo>
                  <a:pt x="8856" y="148451"/>
                </a:lnTo>
                <a:lnTo>
                  <a:pt x="0" y="173414"/>
                </a:lnTo>
                <a:lnTo>
                  <a:pt x="45" y="187305"/>
                </a:lnTo>
                <a:lnTo>
                  <a:pt x="23050" y="233844"/>
                </a:lnTo>
                <a:lnTo>
                  <a:pt x="55973" y="265913"/>
                </a:lnTo>
                <a:lnTo>
                  <a:pt x="101772" y="287030"/>
                </a:lnTo>
                <a:lnTo>
                  <a:pt x="115114" y="286776"/>
                </a:lnTo>
                <a:lnTo>
                  <a:pt x="156561" y="259898"/>
                </a:lnTo>
                <a:lnTo>
                  <a:pt x="159162" y="255026"/>
                </a:lnTo>
                <a:lnTo>
                  <a:pt x="118131" y="255026"/>
                </a:lnTo>
                <a:lnTo>
                  <a:pt x="109987" y="254386"/>
                </a:lnTo>
                <a:lnTo>
                  <a:pt x="74483" y="227447"/>
                </a:lnTo>
                <a:lnTo>
                  <a:pt x="73453" y="215030"/>
                </a:lnTo>
                <a:lnTo>
                  <a:pt x="53909" y="215030"/>
                </a:lnTo>
                <a:lnTo>
                  <a:pt x="30904" y="179152"/>
                </a:lnTo>
                <a:lnTo>
                  <a:pt x="29621" y="170937"/>
                </a:lnTo>
                <a:lnTo>
                  <a:pt x="31621" y="164153"/>
                </a:lnTo>
                <a:lnTo>
                  <a:pt x="36910" y="158721"/>
                </a:lnTo>
                <a:lnTo>
                  <a:pt x="40694" y="154935"/>
                </a:lnTo>
                <a:lnTo>
                  <a:pt x="44979" y="152723"/>
                </a:lnTo>
                <a:lnTo>
                  <a:pt x="49838" y="152649"/>
                </a:lnTo>
                <a:lnTo>
                  <a:pt x="54481" y="152375"/>
                </a:lnTo>
                <a:lnTo>
                  <a:pt x="70239" y="152375"/>
                </a:lnTo>
                <a:lnTo>
                  <a:pt x="86127" y="131801"/>
                </a:lnTo>
                <a:lnTo>
                  <a:pt x="76952" y="126405"/>
                </a:lnTo>
                <a:lnTo>
                  <a:pt x="67858" y="122755"/>
                </a:lnTo>
                <a:lnTo>
                  <a:pt x="58843" y="120858"/>
                </a:lnTo>
                <a:lnTo>
                  <a:pt x="49909" y="120719"/>
                </a:lnTo>
                <a:close/>
              </a:path>
              <a:path w="241935" h="287019">
                <a:moveTo>
                  <a:pt x="154748" y="195590"/>
                </a:moveTo>
                <a:lnTo>
                  <a:pt x="90986" y="195590"/>
                </a:lnTo>
                <a:lnTo>
                  <a:pt x="98058" y="196083"/>
                </a:lnTo>
                <a:lnTo>
                  <a:pt x="103631" y="197178"/>
                </a:lnTo>
                <a:lnTo>
                  <a:pt x="133859" y="226025"/>
                </a:lnTo>
                <a:lnTo>
                  <a:pt x="135563" y="237744"/>
                </a:lnTo>
                <a:lnTo>
                  <a:pt x="133634" y="243303"/>
                </a:lnTo>
                <a:lnTo>
                  <a:pt x="129204" y="248021"/>
                </a:lnTo>
                <a:lnTo>
                  <a:pt x="124490" y="252813"/>
                </a:lnTo>
                <a:lnTo>
                  <a:pt x="118131" y="255026"/>
                </a:lnTo>
                <a:lnTo>
                  <a:pt x="159162" y="255026"/>
                </a:lnTo>
                <a:lnTo>
                  <a:pt x="162012" y="249686"/>
                </a:lnTo>
                <a:lnTo>
                  <a:pt x="165133" y="238856"/>
                </a:lnTo>
                <a:lnTo>
                  <a:pt x="165923" y="227447"/>
                </a:lnTo>
                <a:lnTo>
                  <a:pt x="164374" y="215878"/>
                </a:lnTo>
                <a:lnTo>
                  <a:pt x="160387" y="204843"/>
                </a:lnTo>
                <a:lnTo>
                  <a:pt x="154748" y="195590"/>
                </a:lnTo>
                <a:close/>
              </a:path>
              <a:path w="241935" h="287019">
                <a:moveTo>
                  <a:pt x="103416" y="165725"/>
                </a:moveTo>
                <a:lnTo>
                  <a:pt x="65410" y="180941"/>
                </a:lnTo>
                <a:lnTo>
                  <a:pt x="53909" y="215030"/>
                </a:lnTo>
                <a:lnTo>
                  <a:pt x="73453" y="215030"/>
                </a:lnTo>
                <a:lnTo>
                  <a:pt x="73340" y="213457"/>
                </a:lnTo>
                <a:lnTo>
                  <a:pt x="75341" y="207587"/>
                </a:lnTo>
                <a:lnTo>
                  <a:pt x="80055" y="202813"/>
                </a:lnTo>
                <a:lnTo>
                  <a:pt x="84841" y="197876"/>
                </a:lnTo>
                <a:lnTo>
                  <a:pt x="90986" y="195590"/>
                </a:lnTo>
                <a:lnTo>
                  <a:pt x="154748" y="195590"/>
                </a:lnTo>
                <a:lnTo>
                  <a:pt x="153989" y="194344"/>
                </a:lnTo>
                <a:lnTo>
                  <a:pt x="145206" y="184379"/>
                </a:lnTo>
                <a:lnTo>
                  <a:pt x="135512" y="176342"/>
                </a:lnTo>
                <a:lnTo>
                  <a:pt x="125302" y="170553"/>
                </a:lnTo>
                <a:lnTo>
                  <a:pt x="114597" y="167015"/>
                </a:lnTo>
                <a:lnTo>
                  <a:pt x="103416" y="165725"/>
                </a:lnTo>
                <a:close/>
              </a:path>
              <a:path w="241935" h="287019">
                <a:moveTo>
                  <a:pt x="178198" y="51279"/>
                </a:moveTo>
                <a:lnTo>
                  <a:pt x="150779" y="51279"/>
                </a:lnTo>
                <a:lnTo>
                  <a:pt x="154144" y="70802"/>
                </a:lnTo>
                <a:lnTo>
                  <a:pt x="165697" y="109334"/>
                </a:lnTo>
                <a:lnTo>
                  <a:pt x="183399" y="146660"/>
                </a:lnTo>
                <a:lnTo>
                  <a:pt x="205602" y="179167"/>
                </a:lnTo>
                <a:lnTo>
                  <a:pt x="218358" y="193304"/>
                </a:lnTo>
                <a:lnTo>
                  <a:pt x="241719" y="169164"/>
                </a:lnTo>
                <a:lnTo>
                  <a:pt x="233094" y="160122"/>
                </a:lnTo>
                <a:lnTo>
                  <a:pt x="224583" y="149806"/>
                </a:lnTo>
                <a:lnTo>
                  <a:pt x="200210" y="111595"/>
                </a:lnTo>
                <a:lnTo>
                  <a:pt x="182640" y="68287"/>
                </a:lnTo>
                <a:lnTo>
                  <a:pt x="178752" y="53912"/>
                </a:lnTo>
                <a:lnTo>
                  <a:pt x="178198" y="51279"/>
                </a:lnTo>
                <a:close/>
              </a:path>
              <a:path w="241935" h="287019">
                <a:moveTo>
                  <a:pt x="70239" y="152375"/>
                </a:moveTo>
                <a:lnTo>
                  <a:pt x="54481" y="152375"/>
                </a:lnTo>
                <a:lnTo>
                  <a:pt x="59695" y="154442"/>
                </a:lnTo>
                <a:lnTo>
                  <a:pt x="65339" y="158721"/>
                </a:lnTo>
                <a:lnTo>
                  <a:pt x="70239" y="152375"/>
                </a:lnTo>
                <a:close/>
              </a:path>
              <a:path w="241935" h="287019">
                <a:moveTo>
                  <a:pt x="155493" y="0"/>
                </a:moveTo>
                <a:lnTo>
                  <a:pt x="72268" y="85715"/>
                </a:lnTo>
                <a:lnTo>
                  <a:pt x="95558" y="108301"/>
                </a:lnTo>
                <a:lnTo>
                  <a:pt x="150779" y="51279"/>
                </a:lnTo>
                <a:lnTo>
                  <a:pt x="178198" y="51279"/>
                </a:lnTo>
                <a:lnTo>
                  <a:pt x="175969" y="40683"/>
                </a:lnTo>
                <a:lnTo>
                  <a:pt x="174271" y="28597"/>
                </a:lnTo>
                <a:lnTo>
                  <a:pt x="173639" y="17647"/>
                </a:lnTo>
                <a:lnTo>
                  <a:pt x="1554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920605" y="1569329"/>
            <a:ext cx="431800" cy="383540"/>
          </a:xfrm>
          <a:custGeom>
            <a:avLst/>
            <a:gdLst/>
            <a:ahLst/>
            <a:cxnLst/>
            <a:rect l="l" t="t" r="r" b="b"/>
            <a:pathLst>
              <a:path w="431800" h="383539">
                <a:moveTo>
                  <a:pt x="80430" y="198882"/>
                </a:moveTo>
                <a:lnTo>
                  <a:pt x="39814" y="211925"/>
                </a:lnTo>
                <a:lnTo>
                  <a:pt x="6693" y="250426"/>
                </a:lnTo>
                <a:lnTo>
                  <a:pt x="0" y="282823"/>
                </a:lnTo>
                <a:lnTo>
                  <a:pt x="2052" y="299961"/>
                </a:lnTo>
                <a:lnTo>
                  <a:pt x="31638" y="350123"/>
                </a:lnTo>
                <a:lnTo>
                  <a:pt x="62307" y="374067"/>
                </a:lnTo>
                <a:lnTo>
                  <a:pt x="95280" y="383279"/>
                </a:lnTo>
                <a:lnTo>
                  <a:pt x="111768" y="382492"/>
                </a:lnTo>
                <a:lnTo>
                  <a:pt x="155576" y="360200"/>
                </a:lnTo>
                <a:lnTo>
                  <a:pt x="165457" y="349292"/>
                </a:lnTo>
                <a:lnTo>
                  <a:pt x="109397" y="349292"/>
                </a:lnTo>
                <a:lnTo>
                  <a:pt x="100071" y="349264"/>
                </a:lnTo>
                <a:lnTo>
                  <a:pt x="57150" y="322051"/>
                </a:lnTo>
                <a:lnTo>
                  <a:pt x="35670" y="289156"/>
                </a:lnTo>
                <a:lnTo>
                  <a:pt x="33924" y="279257"/>
                </a:lnTo>
                <a:lnTo>
                  <a:pt x="34444" y="269990"/>
                </a:lnTo>
                <a:lnTo>
                  <a:pt x="58983" y="238240"/>
                </a:lnTo>
                <a:lnTo>
                  <a:pt x="71359" y="234817"/>
                </a:lnTo>
                <a:lnTo>
                  <a:pt x="101197" y="234817"/>
                </a:lnTo>
                <a:lnTo>
                  <a:pt x="117006" y="210458"/>
                </a:lnTo>
                <a:lnTo>
                  <a:pt x="107361" y="205370"/>
                </a:lnTo>
                <a:lnTo>
                  <a:pt x="98046" y="201755"/>
                </a:lnTo>
                <a:lnTo>
                  <a:pt x="89067" y="199597"/>
                </a:lnTo>
                <a:lnTo>
                  <a:pt x="80430" y="198882"/>
                </a:lnTo>
                <a:close/>
              </a:path>
              <a:path w="431800" h="383539">
                <a:moveTo>
                  <a:pt x="169950" y="265468"/>
                </a:moveTo>
                <a:lnTo>
                  <a:pt x="136300" y="281690"/>
                </a:lnTo>
                <a:lnTo>
                  <a:pt x="140799" y="290298"/>
                </a:lnTo>
                <a:lnTo>
                  <a:pt x="143830" y="298460"/>
                </a:lnTo>
                <a:lnTo>
                  <a:pt x="145414" y="306183"/>
                </a:lnTo>
                <a:lnTo>
                  <a:pt x="145572" y="313474"/>
                </a:lnTo>
                <a:lnTo>
                  <a:pt x="144318" y="320241"/>
                </a:lnTo>
                <a:lnTo>
                  <a:pt x="109397" y="349292"/>
                </a:lnTo>
                <a:lnTo>
                  <a:pt x="165457" y="349292"/>
                </a:lnTo>
                <a:lnTo>
                  <a:pt x="172442" y="339064"/>
                </a:lnTo>
                <a:lnTo>
                  <a:pt x="177662" y="327858"/>
                </a:lnTo>
                <a:lnTo>
                  <a:pt x="180722" y="316254"/>
                </a:lnTo>
                <a:lnTo>
                  <a:pt x="181502" y="304212"/>
                </a:lnTo>
                <a:lnTo>
                  <a:pt x="179972" y="291746"/>
                </a:lnTo>
                <a:lnTo>
                  <a:pt x="176123" y="278838"/>
                </a:lnTo>
                <a:lnTo>
                  <a:pt x="169950" y="265468"/>
                </a:lnTo>
                <a:close/>
              </a:path>
              <a:path w="431800" h="383539">
                <a:moveTo>
                  <a:pt x="201834" y="139918"/>
                </a:moveTo>
                <a:lnTo>
                  <a:pt x="165487" y="161700"/>
                </a:lnTo>
                <a:lnTo>
                  <a:pt x="156366" y="191267"/>
                </a:lnTo>
                <a:lnTo>
                  <a:pt x="156373" y="194007"/>
                </a:lnTo>
                <a:lnTo>
                  <a:pt x="179935" y="240889"/>
                </a:lnTo>
                <a:lnTo>
                  <a:pt x="214875" y="264439"/>
                </a:lnTo>
                <a:lnTo>
                  <a:pt x="226954" y="266821"/>
                </a:lnTo>
                <a:lnTo>
                  <a:pt x="238659" y="266779"/>
                </a:lnTo>
                <a:lnTo>
                  <a:pt x="273167" y="248186"/>
                </a:lnTo>
                <a:lnTo>
                  <a:pt x="280035" y="233926"/>
                </a:lnTo>
                <a:lnTo>
                  <a:pt x="236965" y="233926"/>
                </a:lnTo>
                <a:lnTo>
                  <a:pt x="229514" y="232824"/>
                </a:lnTo>
                <a:lnTo>
                  <a:pt x="198262" y="207570"/>
                </a:lnTo>
                <a:lnTo>
                  <a:pt x="189518" y="178820"/>
                </a:lnTo>
                <a:lnTo>
                  <a:pt x="192152" y="171742"/>
                </a:lnTo>
                <a:lnTo>
                  <a:pt x="198223" y="166036"/>
                </a:lnTo>
                <a:lnTo>
                  <a:pt x="204368" y="160166"/>
                </a:lnTo>
                <a:lnTo>
                  <a:pt x="211738" y="157734"/>
                </a:lnTo>
                <a:lnTo>
                  <a:pt x="278635" y="157734"/>
                </a:lnTo>
                <a:lnTo>
                  <a:pt x="261742" y="139958"/>
                </a:lnTo>
                <a:lnTo>
                  <a:pt x="213512" y="139958"/>
                </a:lnTo>
                <a:lnTo>
                  <a:pt x="201834" y="139918"/>
                </a:lnTo>
                <a:close/>
              </a:path>
              <a:path w="431800" h="383539">
                <a:moveTo>
                  <a:pt x="101197" y="234817"/>
                </a:moveTo>
                <a:lnTo>
                  <a:pt x="71359" y="234817"/>
                </a:lnTo>
                <a:lnTo>
                  <a:pt x="77868" y="234888"/>
                </a:lnTo>
                <a:lnTo>
                  <a:pt x="84239" y="236070"/>
                </a:lnTo>
                <a:lnTo>
                  <a:pt x="90493" y="238377"/>
                </a:lnTo>
                <a:lnTo>
                  <a:pt x="96652" y="241822"/>
                </a:lnTo>
                <a:lnTo>
                  <a:pt x="101197" y="234817"/>
                </a:lnTo>
                <a:close/>
              </a:path>
              <a:path w="431800" h="383539">
                <a:moveTo>
                  <a:pt x="278635" y="157734"/>
                </a:moveTo>
                <a:lnTo>
                  <a:pt x="211738" y="157734"/>
                </a:lnTo>
                <a:lnTo>
                  <a:pt x="220370" y="158739"/>
                </a:lnTo>
                <a:lnTo>
                  <a:pt x="226935" y="160514"/>
                </a:lnTo>
                <a:lnTo>
                  <a:pt x="259605" y="191267"/>
                </a:lnTo>
                <a:lnTo>
                  <a:pt x="264444" y="213750"/>
                </a:lnTo>
                <a:lnTo>
                  <a:pt x="261884" y="220900"/>
                </a:lnTo>
                <a:lnTo>
                  <a:pt x="256032" y="226460"/>
                </a:lnTo>
                <a:lnTo>
                  <a:pt x="250227" y="230779"/>
                </a:lnTo>
                <a:lnTo>
                  <a:pt x="243870" y="233256"/>
                </a:lnTo>
                <a:lnTo>
                  <a:pt x="236965" y="233926"/>
                </a:lnTo>
                <a:lnTo>
                  <a:pt x="280035" y="233926"/>
                </a:lnTo>
                <a:lnTo>
                  <a:pt x="281735" y="228070"/>
                </a:lnTo>
                <a:lnTo>
                  <a:pt x="282580" y="222601"/>
                </a:lnTo>
                <a:lnTo>
                  <a:pt x="282720" y="220900"/>
                </a:lnTo>
                <a:lnTo>
                  <a:pt x="282588" y="211925"/>
                </a:lnTo>
                <a:lnTo>
                  <a:pt x="282311" y="208684"/>
                </a:lnTo>
                <a:lnTo>
                  <a:pt x="310411" y="208684"/>
                </a:lnTo>
                <a:lnTo>
                  <a:pt x="319180" y="200399"/>
                </a:lnTo>
                <a:lnTo>
                  <a:pt x="278635" y="157734"/>
                </a:lnTo>
                <a:close/>
              </a:path>
              <a:path w="431800" h="383539">
                <a:moveTo>
                  <a:pt x="310411" y="208684"/>
                </a:moveTo>
                <a:lnTo>
                  <a:pt x="282311" y="208684"/>
                </a:lnTo>
                <a:lnTo>
                  <a:pt x="295680" y="222601"/>
                </a:lnTo>
                <a:lnTo>
                  <a:pt x="310411" y="208684"/>
                </a:lnTo>
                <a:close/>
              </a:path>
              <a:path w="431800" h="383539">
                <a:moveTo>
                  <a:pt x="242956" y="21360"/>
                </a:moveTo>
                <a:lnTo>
                  <a:pt x="217663" y="45445"/>
                </a:lnTo>
                <a:lnTo>
                  <a:pt x="343174" y="177539"/>
                </a:lnTo>
                <a:lnTo>
                  <a:pt x="368539" y="153454"/>
                </a:lnTo>
                <a:lnTo>
                  <a:pt x="339388" y="122803"/>
                </a:lnTo>
                <a:lnTo>
                  <a:pt x="339461" y="99303"/>
                </a:lnTo>
                <a:lnTo>
                  <a:pt x="425530" y="99303"/>
                </a:lnTo>
                <a:lnTo>
                  <a:pt x="431688" y="93451"/>
                </a:lnTo>
                <a:lnTo>
                  <a:pt x="424888" y="91440"/>
                </a:lnTo>
                <a:lnTo>
                  <a:pt x="309670" y="91440"/>
                </a:lnTo>
                <a:lnTo>
                  <a:pt x="242956" y="21360"/>
                </a:lnTo>
                <a:close/>
              </a:path>
              <a:path w="431800" h="383539">
                <a:moveTo>
                  <a:pt x="193651" y="68305"/>
                </a:moveTo>
                <a:lnTo>
                  <a:pt x="168304" y="92299"/>
                </a:lnTo>
                <a:lnTo>
                  <a:pt x="213512" y="139958"/>
                </a:lnTo>
                <a:lnTo>
                  <a:pt x="261742" y="139958"/>
                </a:lnTo>
                <a:lnTo>
                  <a:pt x="193651" y="68305"/>
                </a:lnTo>
                <a:close/>
              </a:path>
              <a:path w="431800" h="383539">
                <a:moveTo>
                  <a:pt x="425530" y="99303"/>
                </a:moveTo>
                <a:lnTo>
                  <a:pt x="339461" y="99303"/>
                </a:lnTo>
                <a:lnTo>
                  <a:pt x="404402" y="119384"/>
                </a:lnTo>
                <a:lnTo>
                  <a:pt x="425530" y="99303"/>
                </a:lnTo>
                <a:close/>
              </a:path>
              <a:path w="431800" h="383539">
                <a:moveTo>
                  <a:pt x="338328" y="0"/>
                </a:moveTo>
                <a:lnTo>
                  <a:pt x="307238" y="29589"/>
                </a:lnTo>
                <a:lnTo>
                  <a:pt x="309670" y="91440"/>
                </a:lnTo>
                <a:lnTo>
                  <a:pt x="424888" y="91440"/>
                </a:lnTo>
                <a:lnTo>
                  <a:pt x="338968" y="66019"/>
                </a:lnTo>
                <a:lnTo>
                  <a:pt x="3383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54636" y="1443965"/>
            <a:ext cx="173355" cy="188595"/>
          </a:xfrm>
          <a:custGeom>
            <a:avLst/>
            <a:gdLst/>
            <a:ahLst/>
            <a:cxnLst/>
            <a:rect l="l" t="t" r="r" b="b"/>
            <a:pathLst>
              <a:path w="173355" h="188594">
                <a:moveTo>
                  <a:pt x="98151" y="148590"/>
                </a:moveTo>
                <a:lnTo>
                  <a:pt x="75438" y="175162"/>
                </a:lnTo>
                <a:lnTo>
                  <a:pt x="84652" y="181417"/>
                </a:lnTo>
                <a:lnTo>
                  <a:pt x="94196" y="185728"/>
                </a:lnTo>
                <a:lnTo>
                  <a:pt x="104077" y="188098"/>
                </a:lnTo>
                <a:lnTo>
                  <a:pt x="114300" y="188530"/>
                </a:lnTo>
                <a:lnTo>
                  <a:pt x="124600" y="186944"/>
                </a:lnTo>
                <a:lnTo>
                  <a:pt x="163309" y="158579"/>
                </a:lnTo>
                <a:lnTo>
                  <a:pt x="164607" y="156088"/>
                </a:lnTo>
                <a:lnTo>
                  <a:pt x="110733" y="156088"/>
                </a:lnTo>
                <a:lnTo>
                  <a:pt x="104369" y="153655"/>
                </a:lnTo>
                <a:lnTo>
                  <a:pt x="98151" y="148590"/>
                </a:lnTo>
                <a:close/>
              </a:path>
              <a:path w="173355" h="188594">
                <a:moveTo>
                  <a:pt x="163139" y="91933"/>
                </a:moveTo>
                <a:lnTo>
                  <a:pt x="98517" y="91933"/>
                </a:lnTo>
                <a:lnTo>
                  <a:pt x="106015" y="92592"/>
                </a:lnTo>
                <a:lnTo>
                  <a:pt x="111665" y="93706"/>
                </a:lnTo>
                <a:lnTo>
                  <a:pt x="140782" y="124348"/>
                </a:lnTo>
                <a:lnTo>
                  <a:pt x="142244" y="138092"/>
                </a:lnTo>
                <a:lnTo>
                  <a:pt x="139811" y="144438"/>
                </a:lnTo>
                <a:lnTo>
                  <a:pt x="134526" y="149522"/>
                </a:lnTo>
                <a:lnTo>
                  <a:pt x="129954" y="153802"/>
                </a:lnTo>
                <a:lnTo>
                  <a:pt x="124230" y="156088"/>
                </a:lnTo>
                <a:lnTo>
                  <a:pt x="164607" y="156088"/>
                </a:lnTo>
                <a:lnTo>
                  <a:pt x="169746" y="146217"/>
                </a:lnTo>
                <a:lnTo>
                  <a:pt x="172875" y="132860"/>
                </a:lnTo>
                <a:lnTo>
                  <a:pt x="172730" y="118506"/>
                </a:lnTo>
                <a:lnTo>
                  <a:pt x="170520" y="107984"/>
                </a:lnTo>
                <a:lnTo>
                  <a:pt x="166754" y="98137"/>
                </a:lnTo>
                <a:lnTo>
                  <a:pt x="163139" y="91933"/>
                </a:lnTo>
                <a:close/>
              </a:path>
              <a:path w="173355" h="188594">
                <a:moveTo>
                  <a:pt x="66934" y="0"/>
                </a:moveTo>
                <a:lnTo>
                  <a:pt x="0" y="63642"/>
                </a:lnTo>
                <a:lnTo>
                  <a:pt x="52303" y="144658"/>
                </a:lnTo>
                <a:lnTo>
                  <a:pt x="75657" y="128162"/>
                </a:lnTo>
                <a:lnTo>
                  <a:pt x="76180" y="119679"/>
                </a:lnTo>
                <a:lnTo>
                  <a:pt x="78085" y="112146"/>
                </a:lnTo>
                <a:lnTo>
                  <a:pt x="81382" y="105566"/>
                </a:lnTo>
                <a:lnTo>
                  <a:pt x="86081" y="99943"/>
                </a:lnTo>
                <a:lnTo>
                  <a:pt x="90970" y="95298"/>
                </a:lnTo>
                <a:lnTo>
                  <a:pt x="59088" y="95298"/>
                </a:lnTo>
                <a:lnTo>
                  <a:pt x="41660" y="69073"/>
                </a:lnTo>
                <a:lnTo>
                  <a:pt x="89373" y="23792"/>
                </a:lnTo>
                <a:lnTo>
                  <a:pt x="66934" y="0"/>
                </a:lnTo>
                <a:close/>
              </a:path>
              <a:path w="173355" h="188594">
                <a:moveTo>
                  <a:pt x="112526" y="59728"/>
                </a:moveTo>
                <a:lnTo>
                  <a:pt x="72365" y="74724"/>
                </a:lnTo>
                <a:lnTo>
                  <a:pt x="59088" y="95298"/>
                </a:lnTo>
                <a:lnTo>
                  <a:pt x="90970" y="95298"/>
                </a:lnTo>
                <a:lnTo>
                  <a:pt x="91952" y="94366"/>
                </a:lnTo>
                <a:lnTo>
                  <a:pt x="98517" y="91933"/>
                </a:lnTo>
                <a:lnTo>
                  <a:pt x="163139" y="91933"/>
                </a:lnTo>
                <a:lnTo>
                  <a:pt x="161404" y="88956"/>
                </a:lnTo>
                <a:lnTo>
                  <a:pt x="154442" y="80430"/>
                </a:lnTo>
                <a:lnTo>
                  <a:pt x="144883" y="71828"/>
                </a:lnTo>
                <a:lnTo>
                  <a:pt x="134718" y="65505"/>
                </a:lnTo>
                <a:lnTo>
                  <a:pt x="123936" y="61469"/>
                </a:lnTo>
                <a:lnTo>
                  <a:pt x="112526" y="597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55657" y="1760366"/>
            <a:ext cx="162560" cy="197485"/>
          </a:xfrm>
          <a:custGeom>
            <a:avLst/>
            <a:gdLst/>
            <a:ahLst/>
            <a:cxnLst/>
            <a:rect l="l" t="t" r="r" b="b"/>
            <a:pathLst>
              <a:path w="162560" h="197485">
                <a:moveTo>
                  <a:pt x="22512" y="47493"/>
                </a:moveTo>
                <a:lnTo>
                  <a:pt x="0" y="71085"/>
                </a:lnTo>
                <a:lnTo>
                  <a:pt x="131728" y="196943"/>
                </a:lnTo>
                <a:lnTo>
                  <a:pt x="155813" y="171669"/>
                </a:lnTo>
                <a:lnTo>
                  <a:pt x="107734" y="125876"/>
                </a:lnTo>
                <a:lnTo>
                  <a:pt x="117871" y="125876"/>
                </a:lnTo>
                <a:lnTo>
                  <a:pt x="151522" y="107149"/>
                </a:lnTo>
                <a:lnTo>
                  <a:pt x="108941" y="107149"/>
                </a:lnTo>
                <a:lnTo>
                  <a:pt x="99797" y="106509"/>
                </a:lnTo>
                <a:lnTo>
                  <a:pt x="63756" y="83517"/>
                </a:lnTo>
                <a:lnTo>
                  <a:pt x="54347" y="60935"/>
                </a:lnTo>
                <a:lnTo>
                  <a:pt x="36447" y="60935"/>
                </a:lnTo>
                <a:lnTo>
                  <a:pt x="22512" y="47493"/>
                </a:lnTo>
                <a:close/>
              </a:path>
              <a:path w="162560" h="197485">
                <a:moveTo>
                  <a:pt x="117871" y="125876"/>
                </a:moveTo>
                <a:lnTo>
                  <a:pt x="107734" y="125876"/>
                </a:lnTo>
                <a:lnTo>
                  <a:pt x="117372" y="125949"/>
                </a:lnTo>
                <a:lnTo>
                  <a:pt x="117871" y="125876"/>
                </a:lnTo>
                <a:close/>
              </a:path>
              <a:path w="162560" h="197485">
                <a:moveTo>
                  <a:pt x="145226" y="32991"/>
                </a:moveTo>
                <a:lnTo>
                  <a:pt x="75090" y="32991"/>
                </a:lnTo>
                <a:lnTo>
                  <a:pt x="83722" y="33649"/>
                </a:lnTo>
                <a:lnTo>
                  <a:pt x="90343" y="34962"/>
                </a:lnTo>
                <a:lnTo>
                  <a:pt x="124177" y="63637"/>
                </a:lnTo>
                <a:lnTo>
                  <a:pt x="130302" y="85295"/>
                </a:lnTo>
                <a:lnTo>
                  <a:pt x="127887" y="92427"/>
                </a:lnTo>
                <a:lnTo>
                  <a:pt x="122310" y="98298"/>
                </a:lnTo>
                <a:lnTo>
                  <a:pt x="116457" y="104369"/>
                </a:lnTo>
                <a:lnTo>
                  <a:pt x="108941" y="107149"/>
                </a:lnTo>
                <a:lnTo>
                  <a:pt x="151522" y="107149"/>
                </a:lnTo>
                <a:lnTo>
                  <a:pt x="155150" y="102426"/>
                </a:lnTo>
                <a:lnTo>
                  <a:pt x="159690" y="92663"/>
                </a:lnTo>
                <a:lnTo>
                  <a:pt x="162008" y="81963"/>
                </a:lnTo>
                <a:lnTo>
                  <a:pt x="162104" y="70353"/>
                </a:lnTo>
                <a:lnTo>
                  <a:pt x="159680" y="58248"/>
                </a:lnTo>
                <a:lnTo>
                  <a:pt x="154549" y="46339"/>
                </a:lnTo>
                <a:lnTo>
                  <a:pt x="146712" y="34619"/>
                </a:lnTo>
                <a:lnTo>
                  <a:pt x="145226" y="32991"/>
                </a:lnTo>
                <a:close/>
              </a:path>
              <a:path w="162560" h="197485">
                <a:moveTo>
                  <a:pt x="88806" y="0"/>
                </a:moveTo>
                <a:lnTo>
                  <a:pt x="48792" y="15709"/>
                </a:lnTo>
                <a:lnTo>
                  <a:pt x="36555" y="37947"/>
                </a:lnTo>
                <a:lnTo>
                  <a:pt x="34655" y="45427"/>
                </a:lnTo>
                <a:lnTo>
                  <a:pt x="34655" y="53291"/>
                </a:lnTo>
                <a:lnTo>
                  <a:pt x="36447" y="60935"/>
                </a:lnTo>
                <a:lnTo>
                  <a:pt x="54347" y="60935"/>
                </a:lnTo>
                <a:lnTo>
                  <a:pt x="53730" y="55211"/>
                </a:lnTo>
                <a:lnTo>
                  <a:pt x="56290" y="47859"/>
                </a:lnTo>
                <a:lnTo>
                  <a:pt x="62234" y="41641"/>
                </a:lnTo>
                <a:lnTo>
                  <a:pt x="67793" y="35643"/>
                </a:lnTo>
                <a:lnTo>
                  <a:pt x="75090" y="32991"/>
                </a:lnTo>
                <a:lnTo>
                  <a:pt x="145226" y="32991"/>
                </a:lnTo>
                <a:lnTo>
                  <a:pt x="136172" y="23079"/>
                </a:lnTo>
                <a:lnTo>
                  <a:pt x="124479" y="13290"/>
                </a:lnTo>
                <a:lnTo>
                  <a:pt x="112674" y="6204"/>
                </a:lnTo>
                <a:lnTo>
                  <a:pt x="100777" y="1785"/>
                </a:lnTo>
                <a:lnTo>
                  <a:pt x="888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43458" y="1505193"/>
            <a:ext cx="270510" cy="289560"/>
          </a:xfrm>
          <a:custGeom>
            <a:avLst/>
            <a:gdLst/>
            <a:ahLst/>
            <a:cxnLst/>
            <a:rect l="l" t="t" r="r" b="b"/>
            <a:pathLst>
              <a:path w="270510" h="289560">
                <a:moveTo>
                  <a:pt x="95079" y="249960"/>
                </a:moveTo>
                <a:lnTo>
                  <a:pt x="74797" y="277246"/>
                </a:lnTo>
                <a:lnTo>
                  <a:pt x="84193" y="283285"/>
                </a:lnTo>
                <a:lnTo>
                  <a:pt x="93956" y="287293"/>
                </a:lnTo>
                <a:lnTo>
                  <a:pt x="104108" y="289294"/>
                </a:lnTo>
                <a:lnTo>
                  <a:pt x="114665" y="289316"/>
                </a:lnTo>
                <a:lnTo>
                  <a:pt x="125164" y="287361"/>
                </a:lnTo>
                <a:lnTo>
                  <a:pt x="161212" y="259757"/>
                </a:lnTo>
                <a:lnTo>
                  <a:pt x="162365" y="257604"/>
                </a:lnTo>
                <a:lnTo>
                  <a:pt x="108941" y="257604"/>
                </a:lnTo>
                <a:lnTo>
                  <a:pt x="102083" y="255172"/>
                </a:lnTo>
                <a:lnTo>
                  <a:pt x="95079" y="249960"/>
                </a:lnTo>
                <a:close/>
              </a:path>
              <a:path w="270510" h="289560">
                <a:moveTo>
                  <a:pt x="165056" y="200802"/>
                </a:moveTo>
                <a:lnTo>
                  <a:pt x="101077" y="200802"/>
                </a:lnTo>
                <a:lnTo>
                  <a:pt x="108008" y="200948"/>
                </a:lnTo>
                <a:lnTo>
                  <a:pt x="115013" y="201021"/>
                </a:lnTo>
                <a:lnTo>
                  <a:pt x="121651" y="204094"/>
                </a:lnTo>
                <a:lnTo>
                  <a:pt x="128016" y="210165"/>
                </a:lnTo>
                <a:lnTo>
                  <a:pt x="134727" y="216657"/>
                </a:lnTo>
                <a:lnTo>
                  <a:pt x="138385" y="223515"/>
                </a:lnTo>
                <a:lnTo>
                  <a:pt x="138879" y="230886"/>
                </a:lnTo>
                <a:lnTo>
                  <a:pt x="139446" y="238237"/>
                </a:lnTo>
                <a:lnTo>
                  <a:pt x="137233" y="244455"/>
                </a:lnTo>
                <a:lnTo>
                  <a:pt x="132167" y="249667"/>
                </a:lnTo>
                <a:lnTo>
                  <a:pt x="127595" y="254532"/>
                </a:lnTo>
                <a:lnTo>
                  <a:pt x="122017" y="257019"/>
                </a:lnTo>
                <a:lnTo>
                  <a:pt x="108941" y="257604"/>
                </a:lnTo>
                <a:lnTo>
                  <a:pt x="162365" y="257604"/>
                </a:lnTo>
                <a:lnTo>
                  <a:pt x="166813" y="249306"/>
                </a:lnTo>
                <a:lnTo>
                  <a:pt x="170180" y="238163"/>
                </a:lnTo>
                <a:lnTo>
                  <a:pt x="171303" y="226314"/>
                </a:lnTo>
                <a:lnTo>
                  <a:pt x="170131" y="214632"/>
                </a:lnTo>
                <a:lnTo>
                  <a:pt x="166809" y="203922"/>
                </a:lnTo>
                <a:lnTo>
                  <a:pt x="165056" y="200802"/>
                </a:lnTo>
                <a:close/>
              </a:path>
              <a:path w="270510" h="289560">
                <a:moveTo>
                  <a:pt x="100366" y="155448"/>
                </a:moveTo>
                <a:lnTo>
                  <a:pt x="57369" y="155448"/>
                </a:lnTo>
                <a:lnTo>
                  <a:pt x="62087" y="157514"/>
                </a:lnTo>
                <a:lnTo>
                  <a:pt x="66513" y="161793"/>
                </a:lnTo>
                <a:lnTo>
                  <a:pt x="71726" y="166734"/>
                </a:lnTo>
                <a:lnTo>
                  <a:pt x="74304" y="172583"/>
                </a:lnTo>
                <a:lnTo>
                  <a:pt x="73865" y="179094"/>
                </a:lnTo>
                <a:lnTo>
                  <a:pt x="73645" y="185659"/>
                </a:lnTo>
                <a:lnTo>
                  <a:pt x="70079" y="192444"/>
                </a:lnTo>
                <a:lnTo>
                  <a:pt x="63441" y="199010"/>
                </a:lnTo>
                <a:lnTo>
                  <a:pt x="81363" y="221522"/>
                </a:lnTo>
                <a:lnTo>
                  <a:pt x="101077" y="200802"/>
                </a:lnTo>
                <a:lnTo>
                  <a:pt x="165056" y="200802"/>
                </a:lnTo>
                <a:lnTo>
                  <a:pt x="161340" y="194190"/>
                </a:lnTo>
                <a:lnTo>
                  <a:pt x="153728" y="185440"/>
                </a:lnTo>
                <a:lnTo>
                  <a:pt x="147673" y="180374"/>
                </a:lnTo>
                <a:lnTo>
                  <a:pt x="98791" y="180374"/>
                </a:lnTo>
                <a:lnTo>
                  <a:pt x="101131" y="166734"/>
                </a:lnTo>
                <a:lnTo>
                  <a:pt x="100366" y="155448"/>
                </a:lnTo>
                <a:close/>
              </a:path>
              <a:path w="270510" h="289560">
                <a:moveTo>
                  <a:pt x="58503" y="123297"/>
                </a:moveTo>
                <a:lnTo>
                  <a:pt x="18141" y="141732"/>
                </a:lnTo>
                <a:lnTo>
                  <a:pt x="0" y="181874"/>
                </a:lnTo>
                <a:lnTo>
                  <a:pt x="1645" y="189591"/>
                </a:lnTo>
                <a:lnTo>
                  <a:pt x="3350" y="195736"/>
                </a:lnTo>
                <a:lnTo>
                  <a:pt x="5863" y="201933"/>
                </a:lnTo>
                <a:lnTo>
                  <a:pt x="9322" y="208481"/>
                </a:lnTo>
                <a:lnTo>
                  <a:pt x="13716" y="215304"/>
                </a:lnTo>
                <a:lnTo>
                  <a:pt x="39867" y="195736"/>
                </a:lnTo>
                <a:lnTo>
                  <a:pt x="34783" y="189591"/>
                </a:lnTo>
                <a:lnTo>
                  <a:pt x="32077" y="183520"/>
                </a:lnTo>
                <a:lnTo>
                  <a:pt x="57369" y="155448"/>
                </a:lnTo>
                <a:lnTo>
                  <a:pt x="100366" y="155448"/>
                </a:lnTo>
                <a:lnTo>
                  <a:pt x="100311" y="154636"/>
                </a:lnTo>
                <a:lnTo>
                  <a:pt x="67385" y="124023"/>
                </a:lnTo>
                <a:lnTo>
                  <a:pt x="58503" y="123297"/>
                </a:lnTo>
                <a:close/>
              </a:path>
              <a:path w="270510" h="289560">
                <a:moveTo>
                  <a:pt x="196449" y="146944"/>
                </a:moveTo>
                <a:lnTo>
                  <a:pt x="174961" y="174650"/>
                </a:lnTo>
                <a:lnTo>
                  <a:pt x="184453" y="180432"/>
                </a:lnTo>
                <a:lnTo>
                  <a:pt x="194197" y="184260"/>
                </a:lnTo>
                <a:lnTo>
                  <a:pt x="204199" y="186140"/>
                </a:lnTo>
                <a:lnTo>
                  <a:pt x="214463" y="186080"/>
                </a:lnTo>
                <a:lnTo>
                  <a:pt x="252685" y="165579"/>
                </a:lnTo>
                <a:lnTo>
                  <a:pt x="261854" y="153802"/>
                </a:lnTo>
                <a:lnTo>
                  <a:pt x="209379" y="153802"/>
                </a:lnTo>
                <a:lnTo>
                  <a:pt x="202813" y="151662"/>
                </a:lnTo>
                <a:lnTo>
                  <a:pt x="196449" y="146944"/>
                </a:lnTo>
                <a:close/>
              </a:path>
              <a:path w="270510" h="289560">
                <a:moveTo>
                  <a:pt x="119581" y="172718"/>
                </a:moveTo>
                <a:lnTo>
                  <a:pt x="112448" y="173980"/>
                </a:lnTo>
                <a:lnTo>
                  <a:pt x="105527" y="176528"/>
                </a:lnTo>
                <a:lnTo>
                  <a:pt x="98791" y="180374"/>
                </a:lnTo>
                <a:lnTo>
                  <a:pt x="147673" y="180374"/>
                </a:lnTo>
                <a:lnTo>
                  <a:pt x="141123" y="176513"/>
                </a:lnTo>
                <a:lnTo>
                  <a:pt x="134224" y="173972"/>
                </a:lnTo>
                <a:lnTo>
                  <a:pt x="126955" y="172730"/>
                </a:lnTo>
                <a:lnTo>
                  <a:pt x="119581" y="172718"/>
                </a:lnTo>
                <a:close/>
              </a:path>
              <a:path w="270510" h="289560">
                <a:moveTo>
                  <a:pt x="260562" y="90287"/>
                </a:moveTo>
                <a:lnTo>
                  <a:pt x="194035" y="90287"/>
                </a:lnTo>
                <a:lnTo>
                  <a:pt x="201533" y="90580"/>
                </a:lnTo>
                <a:lnTo>
                  <a:pt x="207286" y="91440"/>
                </a:lnTo>
                <a:lnTo>
                  <a:pt x="237782" y="120632"/>
                </a:lnTo>
                <a:lnTo>
                  <a:pt x="239883" y="134233"/>
                </a:lnTo>
                <a:lnTo>
                  <a:pt x="237744" y="140726"/>
                </a:lnTo>
                <a:lnTo>
                  <a:pt x="209379" y="153802"/>
                </a:lnTo>
                <a:lnTo>
                  <a:pt x="261854" y="153802"/>
                </a:lnTo>
                <a:lnTo>
                  <a:pt x="267727" y="141123"/>
                </a:lnTo>
                <a:lnTo>
                  <a:pt x="270165" y="127878"/>
                </a:lnTo>
                <a:lnTo>
                  <a:pt x="269942" y="123297"/>
                </a:lnTo>
                <a:lnTo>
                  <a:pt x="269327" y="113294"/>
                </a:lnTo>
                <a:lnTo>
                  <a:pt x="266673" y="102890"/>
                </a:lnTo>
                <a:lnTo>
                  <a:pt x="262467" y="93229"/>
                </a:lnTo>
                <a:lnTo>
                  <a:pt x="260562" y="90287"/>
                </a:lnTo>
                <a:close/>
              </a:path>
              <a:path w="270510" h="289560">
                <a:moveTo>
                  <a:pt x="158099" y="0"/>
                </a:moveTo>
                <a:lnTo>
                  <a:pt x="94219" y="66787"/>
                </a:lnTo>
                <a:lnTo>
                  <a:pt x="150455" y="145298"/>
                </a:lnTo>
                <a:lnTo>
                  <a:pt x="172949" y="127650"/>
                </a:lnTo>
                <a:lnTo>
                  <a:pt x="172997" y="119146"/>
                </a:lnTo>
                <a:lnTo>
                  <a:pt x="174526" y="111524"/>
                </a:lnTo>
                <a:lnTo>
                  <a:pt x="177517" y="104787"/>
                </a:lnTo>
                <a:lnTo>
                  <a:pt x="181947" y="98938"/>
                </a:lnTo>
                <a:lnTo>
                  <a:pt x="185084" y="95646"/>
                </a:lnTo>
                <a:lnTo>
                  <a:pt x="154807" y="95646"/>
                </a:lnTo>
                <a:lnTo>
                  <a:pt x="136099" y="70225"/>
                </a:lnTo>
                <a:lnTo>
                  <a:pt x="181746" y="22640"/>
                </a:lnTo>
                <a:lnTo>
                  <a:pt x="158099" y="0"/>
                </a:lnTo>
                <a:close/>
              </a:path>
              <a:path w="270510" h="289560">
                <a:moveTo>
                  <a:pt x="206453" y="57570"/>
                </a:moveTo>
                <a:lnTo>
                  <a:pt x="166951" y="74285"/>
                </a:lnTo>
                <a:lnTo>
                  <a:pt x="154807" y="95646"/>
                </a:lnTo>
                <a:lnTo>
                  <a:pt x="185084" y="95646"/>
                </a:lnTo>
                <a:lnTo>
                  <a:pt x="187525" y="93085"/>
                </a:lnTo>
                <a:lnTo>
                  <a:pt x="194035" y="90287"/>
                </a:lnTo>
                <a:lnTo>
                  <a:pt x="260562" y="90287"/>
                </a:lnTo>
                <a:lnTo>
                  <a:pt x="256707" y="84333"/>
                </a:lnTo>
                <a:lnTo>
                  <a:pt x="249393" y="76224"/>
                </a:lnTo>
                <a:lnTo>
                  <a:pt x="239369" y="68063"/>
                </a:lnTo>
                <a:lnTo>
                  <a:pt x="228890" y="62234"/>
                </a:lnTo>
                <a:lnTo>
                  <a:pt x="217928" y="58736"/>
                </a:lnTo>
                <a:lnTo>
                  <a:pt x="206453" y="575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215865" y="596316"/>
            <a:ext cx="3892344" cy="13675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57308" y="1660495"/>
            <a:ext cx="255270" cy="312420"/>
          </a:xfrm>
          <a:custGeom>
            <a:avLst/>
            <a:gdLst/>
            <a:ahLst/>
            <a:cxnLst/>
            <a:rect l="l" t="t" r="r" b="b"/>
            <a:pathLst>
              <a:path w="255270" h="312419">
                <a:moveTo>
                  <a:pt x="22567" y="174156"/>
                </a:moveTo>
                <a:lnTo>
                  <a:pt x="0" y="197016"/>
                </a:lnTo>
                <a:lnTo>
                  <a:pt x="116586" y="311956"/>
                </a:lnTo>
                <a:lnTo>
                  <a:pt x="138147" y="289956"/>
                </a:lnTo>
                <a:lnTo>
                  <a:pt x="62069" y="215158"/>
                </a:lnTo>
                <a:lnTo>
                  <a:pt x="203296" y="215158"/>
                </a:lnTo>
                <a:lnTo>
                  <a:pt x="191038" y="203088"/>
                </a:lnTo>
                <a:lnTo>
                  <a:pt x="147437" y="203088"/>
                </a:lnTo>
                <a:lnTo>
                  <a:pt x="22567" y="174156"/>
                </a:lnTo>
                <a:close/>
              </a:path>
              <a:path w="255270" h="312419">
                <a:moveTo>
                  <a:pt x="203296" y="215158"/>
                </a:moveTo>
                <a:lnTo>
                  <a:pt x="62069" y="215158"/>
                </a:lnTo>
                <a:lnTo>
                  <a:pt x="184379" y="242956"/>
                </a:lnTo>
                <a:lnTo>
                  <a:pt x="207587" y="219382"/>
                </a:lnTo>
                <a:lnTo>
                  <a:pt x="203296" y="215158"/>
                </a:lnTo>
                <a:close/>
              </a:path>
              <a:path w="255270" h="312419">
                <a:moveTo>
                  <a:pt x="91001" y="104589"/>
                </a:moveTo>
                <a:lnTo>
                  <a:pt x="69567" y="126370"/>
                </a:lnTo>
                <a:lnTo>
                  <a:pt x="147437" y="203088"/>
                </a:lnTo>
                <a:lnTo>
                  <a:pt x="191038" y="203088"/>
                </a:lnTo>
                <a:lnTo>
                  <a:pt x="91001" y="104589"/>
                </a:lnTo>
                <a:close/>
              </a:path>
              <a:path w="255270" h="312419">
                <a:moveTo>
                  <a:pt x="194163" y="0"/>
                </a:moveTo>
                <a:lnTo>
                  <a:pt x="115433" y="79936"/>
                </a:lnTo>
                <a:lnTo>
                  <a:pt x="232019" y="194730"/>
                </a:lnTo>
                <a:lnTo>
                  <a:pt x="255245" y="171230"/>
                </a:lnTo>
                <a:lnTo>
                  <a:pt x="205593" y="122291"/>
                </a:lnTo>
                <a:lnTo>
                  <a:pt x="224788" y="102870"/>
                </a:lnTo>
                <a:lnTo>
                  <a:pt x="185879" y="102870"/>
                </a:lnTo>
                <a:lnTo>
                  <a:pt x="158300" y="75712"/>
                </a:lnTo>
                <a:lnTo>
                  <a:pt x="213805" y="19348"/>
                </a:lnTo>
                <a:lnTo>
                  <a:pt x="194163" y="0"/>
                </a:lnTo>
                <a:close/>
              </a:path>
              <a:path w="255270" h="312419">
                <a:moveTo>
                  <a:pt x="233885" y="54297"/>
                </a:moveTo>
                <a:lnTo>
                  <a:pt x="185879" y="102870"/>
                </a:lnTo>
                <a:lnTo>
                  <a:pt x="224788" y="102870"/>
                </a:lnTo>
                <a:lnTo>
                  <a:pt x="253599" y="73718"/>
                </a:lnTo>
                <a:lnTo>
                  <a:pt x="233885" y="542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831482" y="1661629"/>
            <a:ext cx="66040" cy="66040"/>
          </a:xfrm>
          <a:custGeom>
            <a:avLst/>
            <a:gdLst/>
            <a:ahLst/>
            <a:cxnLst/>
            <a:rect l="l" t="t" r="r" b="b"/>
            <a:pathLst>
              <a:path w="66039" h="66039">
                <a:moveTo>
                  <a:pt x="43141" y="0"/>
                </a:moveTo>
                <a:lnTo>
                  <a:pt x="0" y="44019"/>
                </a:lnTo>
                <a:lnTo>
                  <a:pt x="22347" y="65946"/>
                </a:lnTo>
                <a:lnTo>
                  <a:pt x="65507" y="22000"/>
                </a:lnTo>
                <a:lnTo>
                  <a:pt x="431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24112" y="1474104"/>
            <a:ext cx="227965" cy="227965"/>
          </a:xfrm>
          <a:custGeom>
            <a:avLst/>
            <a:gdLst/>
            <a:ahLst/>
            <a:cxnLst/>
            <a:rect l="l" t="t" r="r" b="b"/>
            <a:pathLst>
              <a:path w="227964" h="227964">
                <a:moveTo>
                  <a:pt x="34655" y="77303"/>
                </a:moveTo>
                <a:lnTo>
                  <a:pt x="0" y="112672"/>
                </a:lnTo>
                <a:lnTo>
                  <a:pt x="116586" y="227466"/>
                </a:lnTo>
                <a:lnTo>
                  <a:pt x="138165" y="205611"/>
                </a:lnTo>
                <a:lnTo>
                  <a:pt x="46378" y="115159"/>
                </a:lnTo>
                <a:lnTo>
                  <a:pt x="101185" y="115159"/>
                </a:lnTo>
                <a:lnTo>
                  <a:pt x="34655" y="77303"/>
                </a:lnTo>
                <a:close/>
              </a:path>
              <a:path w="227964" h="227964">
                <a:moveTo>
                  <a:pt x="101185" y="115159"/>
                </a:moveTo>
                <a:lnTo>
                  <a:pt x="46378" y="115159"/>
                </a:lnTo>
                <a:lnTo>
                  <a:pt x="160879" y="182459"/>
                </a:lnTo>
                <a:lnTo>
                  <a:pt x="183099" y="159891"/>
                </a:lnTo>
                <a:lnTo>
                  <a:pt x="167652" y="134453"/>
                </a:lnTo>
                <a:lnTo>
                  <a:pt x="135093" y="134453"/>
                </a:lnTo>
                <a:lnTo>
                  <a:pt x="101185" y="115159"/>
                </a:lnTo>
                <a:close/>
              </a:path>
              <a:path w="227964" h="227964">
                <a:moveTo>
                  <a:pt x="157975" y="46378"/>
                </a:moveTo>
                <a:lnTo>
                  <a:pt x="114171" y="46378"/>
                </a:lnTo>
                <a:lnTo>
                  <a:pt x="205959" y="136666"/>
                </a:lnTo>
                <a:lnTo>
                  <a:pt x="227466" y="114812"/>
                </a:lnTo>
                <a:lnTo>
                  <a:pt x="157975" y="46378"/>
                </a:lnTo>
                <a:close/>
              </a:path>
              <a:path w="227964" h="227964">
                <a:moveTo>
                  <a:pt x="110880" y="0"/>
                </a:moveTo>
                <a:lnTo>
                  <a:pt x="76169" y="35295"/>
                </a:lnTo>
                <a:lnTo>
                  <a:pt x="135093" y="134453"/>
                </a:lnTo>
                <a:lnTo>
                  <a:pt x="167652" y="134453"/>
                </a:lnTo>
                <a:lnTo>
                  <a:pt x="114171" y="46378"/>
                </a:lnTo>
                <a:lnTo>
                  <a:pt x="157975" y="46378"/>
                </a:lnTo>
                <a:lnTo>
                  <a:pt x="1108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77584" y="1601626"/>
            <a:ext cx="285115" cy="348615"/>
          </a:xfrm>
          <a:custGeom>
            <a:avLst/>
            <a:gdLst/>
            <a:ahLst/>
            <a:cxnLst/>
            <a:rect l="l" t="t" r="r" b="b"/>
            <a:pathLst>
              <a:path w="285114" h="348614">
                <a:moveTo>
                  <a:pt x="25146" y="194803"/>
                </a:moveTo>
                <a:lnTo>
                  <a:pt x="0" y="220169"/>
                </a:lnTo>
                <a:lnTo>
                  <a:pt x="129808" y="348038"/>
                </a:lnTo>
                <a:lnTo>
                  <a:pt x="153802" y="323679"/>
                </a:lnTo>
                <a:lnTo>
                  <a:pt x="69220" y="240395"/>
                </a:lnTo>
                <a:lnTo>
                  <a:pt x="226462" y="240395"/>
                </a:lnTo>
                <a:lnTo>
                  <a:pt x="212893" y="227027"/>
                </a:lnTo>
                <a:lnTo>
                  <a:pt x="164226" y="227027"/>
                </a:lnTo>
                <a:lnTo>
                  <a:pt x="25146" y="194803"/>
                </a:lnTo>
                <a:close/>
              </a:path>
              <a:path w="285114" h="348614">
                <a:moveTo>
                  <a:pt x="226462" y="240395"/>
                </a:moveTo>
                <a:lnTo>
                  <a:pt x="69220" y="240395"/>
                </a:lnTo>
                <a:lnTo>
                  <a:pt x="205374" y="271393"/>
                </a:lnTo>
                <a:lnTo>
                  <a:pt x="231233" y="245095"/>
                </a:lnTo>
                <a:lnTo>
                  <a:pt x="226462" y="240395"/>
                </a:lnTo>
                <a:close/>
              </a:path>
              <a:path w="285114" h="348614">
                <a:moveTo>
                  <a:pt x="101516" y="117299"/>
                </a:moveTo>
                <a:lnTo>
                  <a:pt x="77504" y="141585"/>
                </a:lnTo>
                <a:lnTo>
                  <a:pt x="164226" y="227027"/>
                </a:lnTo>
                <a:lnTo>
                  <a:pt x="212893" y="227027"/>
                </a:lnTo>
                <a:lnTo>
                  <a:pt x="101516" y="117299"/>
                </a:lnTo>
                <a:close/>
              </a:path>
              <a:path w="285114" h="348614">
                <a:moveTo>
                  <a:pt x="217023" y="0"/>
                </a:moveTo>
                <a:lnTo>
                  <a:pt x="129442" y="89007"/>
                </a:lnTo>
                <a:lnTo>
                  <a:pt x="259250" y="216749"/>
                </a:lnTo>
                <a:lnTo>
                  <a:pt x="284963" y="190597"/>
                </a:lnTo>
                <a:lnTo>
                  <a:pt x="229880" y="136227"/>
                </a:lnTo>
                <a:lnTo>
                  <a:pt x="251157" y="114665"/>
                </a:lnTo>
                <a:lnTo>
                  <a:pt x="207879" y="114665"/>
                </a:lnTo>
                <a:lnTo>
                  <a:pt x="177155" y="84435"/>
                </a:lnTo>
                <a:lnTo>
                  <a:pt x="239024" y="21579"/>
                </a:lnTo>
                <a:lnTo>
                  <a:pt x="217023" y="0"/>
                </a:lnTo>
                <a:close/>
              </a:path>
              <a:path w="285114" h="348614">
                <a:moveTo>
                  <a:pt x="261244" y="60441"/>
                </a:moveTo>
                <a:lnTo>
                  <a:pt x="207879" y="114665"/>
                </a:lnTo>
                <a:lnTo>
                  <a:pt x="251157" y="114665"/>
                </a:lnTo>
                <a:lnTo>
                  <a:pt x="283244" y="82149"/>
                </a:lnTo>
                <a:lnTo>
                  <a:pt x="261244" y="604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383121" y="1603345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48152" y="0"/>
                </a:moveTo>
                <a:lnTo>
                  <a:pt x="0" y="48938"/>
                </a:lnTo>
                <a:lnTo>
                  <a:pt x="24926" y="73426"/>
                </a:lnTo>
                <a:lnTo>
                  <a:pt x="73078" y="24579"/>
                </a:lnTo>
                <a:lnTo>
                  <a:pt x="481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377544" y="1493397"/>
            <a:ext cx="219075" cy="153035"/>
          </a:xfrm>
          <a:custGeom>
            <a:avLst/>
            <a:gdLst/>
            <a:ahLst/>
            <a:cxnLst/>
            <a:rect l="l" t="t" r="r" b="b"/>
            <a:pathLst>
              <a:path w="219075" h="153035">
                <a:moveTo>
                  <a:pt x="25786" y="0"/>
                </a:moveTo>
                <a:lnTo>
                  <a:pt x="0" y="26151"/>
                </a:lnTo>
                <a:lnTo>
                  <a:pt x="128656" y="152887"/>
                </a:lnTo>
                <a:lnTo>
                  <a:pt x="175747" y="105156"/>
                </a:lnTo>
                <a:lnTo>
                  <a:pt x="132588" y="105156"/>
                </a:lnTo>
                <a:lnTo>
                  <a:pt x="25786" y="0"/>
                </a:lnTo>
                <a:close/>
              </a:path>
              <a:path w="219075" h="153035">
                <a:moveTo>
                  <a:pt x="196888" y="40014"/>
                </a:moveTo>
                <a:lnTo>
                  <a:pt x="132588" y="105156"/>
                </a:lnTo>
                <a:lnTo>
                  <a:pt x="175747" y="105156"/>
                </a:lnTo>
                <a:lnTo>
                  <a:pt x="218742" y="61575"/>
                </a:lnTo>
                <a:lnTo>
                  <a:pt x="196888" y="400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566934" y="1595134"/>
            <a:ext cx="418465" cy="347345"/>
          </a:xfrm>
          <a:custGeom>
            <a:avLst/>
            <a:gdLst/>
            <a:ahLst/>
            <a:cxnLst/>
            <a:rect l="l" t="t" r="r" b="b"/>
            <a:pathLst>
              <a:path w="418464" h="347344">
                <a:moveTo>
                  <a:pt x="112273" y="240670"/>
                </a:moveTo>
                <a:lnTo>
                  <a:pt x="59929" y="240670"/>
                </a:lnTo>
                <a:lnTo>
                  <a:pt x="167737" y="346813"/>
                </a:lnTo>
                <a:lnTo>
                  <a:pt x="193523" y="320680"/>
                </a:lnTo>
                <a:lnTo>
                  <a:pt x="112273" y="240670"/>
                </a:lnTo>
                <a:close/>
              </a:path>
              <a:path w="418464" h="347344">
                <a:moveTo>
                  <a:pt x="101571" y="154442"/>
                </a:moveTo>
                <a:lnTo>
                  <a:pt x="0" y="257531"/>
                </a:lnTo>
                <a:lnTo>
                  <a:pt x="21927" y="279093"/>
                </a:lnTo>
                <a:lnTo>
                  <a:pt x="59929" y="240670"/>
                </a:lnTo>
                <a:lnTo>
                  <a:pt x="112273" y="240670"/>
                </a:lnTo>
                <a:lnTo>
                  <a:pt x="85715" y="214518"/>
                </a:lnTo>
                <a:lnTo>
                  <a:pt x="123572" y="176022"/>
                </a:lnTo>
                <a:lnTo>
                  <a:pt x="101571" y="154442"/>
                </a:lnTo>
                <a:close/>
              </a:path>
              <a:path w="418464" h="347344">
                <a:moveTo>
                  <a:pt x="263920" y="156801"/>
                </a:moveTo>
                <a:lnTo>
                  <a:pt x="212945" y="156801"/>
                </a:lnTo>
                <a:lnTo>
                  <a:pt x="217517" y="159087"/>
                </a:lnTo>
                <a:lnTo>
                  <a:pt x="222658" y="164079"/>
                </a:lnTo>
                <a:lnTo>
                  <a:pt x="206551" y="197288"/>
                </a:lnTo>
                <a:lnTo>
                  <a:pt x="202378" y="203749"/>
                </a:lnTo>
                <a:lnTo>
                  <a:pt x="190993" y="235805"/>
                </a:lnTo>
                <a:lnTo>
                  <a:pt x="194163" y="248661"/>
                </a:lnTo>
                <a:lnTo>
                  <a:pt x="231087" y="271028"/>
                </a:lnTo>
                <a:lnTo>
                  <a:pt x="239017" y="269840"/>
                </a:lnTo>
                <a:lnTo>
                  <a:pt x="271028" y="244236"/>
                </a:lnTo>
                <a:lnTo>
                  <a:pt x="273642" y="237451"/>
                </a:lnTo>
                <a:lnTo>
                  <a:pt x="232659" y="237451"/>
                </a:lnTo>
                <a:lnTo>
                  <a:pt x="228307" y="235805"/>
                </a:lnTo>
                <a:lnTo>
                  <a:pt x="224887" y="232385"/>
                </a:lnTo>
                <a:lnTo>
                  <a:pt x="221376" y="228801"/>
                </a:lnTo>
                <a:lnTo>
                  <a:pt x="220096" y="224375"/>
                </a:lnTo>
                <a:lnTo>
                  <a:pt x="220981" y="218797"/>
                </a:lnTo>
                <a:lnTo>
                  <a:pt x="221595" y="215377"/>
                </a:lnTo>
                <a:lnTo>
                  <a:pt x="224668" y="209379"/>
                </a:lnTo>
                <a:lnTo>
                  <a:pt x="229880" y="201021"/>
                </a:lnTo>
                <a:lnTo>
                  <a:pt x="235165" y="192664"/>
                </a:lnTo>
                <a:lnTo>
                  <a:pt x="239024" y="186446"/>
                </a:lnTo>
                <a:lnTo>
                  <a:pt x="241017" y="182221"/>
                </a:lnTo>
                <a:lnTo>
                  <a:pt x="290013" y="182221"/>
                </a:lnTo>
                <a:lnTo>
                  <a:pt x="284980" y="177713"/>
                </a:lnTo>
                <a:lnTo>
                  <a:pt x="279093" y="172090"/>
                </a:lnTo>
                <a:lnTo>
                  <a:pt x="263920" y="156801"/>
                </a:lnTo>
                <a:close/>
              </a:path>
              <a:path w="418464" h="347344">
                <a:moveTo>
                  <a:pt x="290013" y="182221"/>
                </a:moveTo>
                <a:lnTo>
                  <a:pt x="241017" y="182221"/>
                </a:lnTo>
                <a:lnTo>
                  <a:pt x="245955" y="187086"/>
                </a:lnTo>
                <a:lnTo>
                  <a:pt x="251953" y="192883"/>
                </a:lnTo>
                <a:lnTo>
                  <a:pt x="255694" y="197288"/>
                </a:lnTo>
                <a:lnTo>
                  <a:pt x="257165" y="200015"/>
                </a:lnTo>
                <a:lnTo>
                  <a:pt x="259451" y="204094"/>
                </a:lnTo>
                <a:lnTo>
                  <a:pt x="260238" y="208812"/>
                </a:lnTo>
                <a:lnTo>
                  <a:pt x="232659" y="237451"/>
                </a:lnTo>
                <a:lnTo>
                  <a:pt x="273642" y="237451"/>
                </a:lnTo>
                <a:lnTo>
                  <a:pt x="276313" y="230520"/>
                </a:lnTo>
                <a:lnTo>
                  <a:pt x="277739" y="222875"/>
                </a:lnTo>
                <a:lnTo>
                  <a:pt x="277886" y="214591"/>
                </a:lnTo>
                <a:lnTo>
                  <a:pt x="298065" y="214591"/>
                </a:lnTo>
                <a:lnTo>
                  <a:pt x="315596" y="196797"/>
                </a:lnTo>
                <a:lnTo>
                  <a:pt x="308957" y="194511"/>
                </a:lnTo>
                <a:lnTo>
                  <a:pt x="303251" y="191877"/>
                </a:lnTo>
                <a:lnTo>
                  <a:pt x="298533" y="188805"/>
                </a:lnTo>
                <a:lnTo>
                  <a:pt x="294703" y="186072"/>
                </a:lnTo>
                <a:lnTo>
                  <a:pt x="290013" y="182221"/>
                </a:lnTo>
                <a:close/>
              </a:path>
              <a:path w="418464" h="347344">
                <a:moveTo>
                  <a:pt x="298065" y="214591"/>
                </a:moveTo>
                <a:lnTo>
                  <a:pt x="277886" y="214591"/>
                </a:lnTo>
                <a:lnTo>
                  <a:pt x="278526" y="214884"/>
                </a:lnTo>
                <a:lnTo>
                  <a:pt x="281671" y="216511"/>
                </a:lnTo>
                <a:lnTo>
                  <a:pt x="285750" y="218797"/>
                </a:lnTo>
                <a:lnTo>
                  <a:pt x="289023" y="220443"/>
                </a:lnTo>
                <a:lnTo>
                  <a:pt x="291309" y="221449"/>
                </a:lnTo>
                <a:lnTo>
                  <a:pt x="298065" y="214591"/>
                </a:lnTo>
                <a:close/>
              </a:path>
              <a:path w="418464" h="347344">
                <a:moveTo>
                  <a:pt x="218523" y="122785"/>
                </a:moveTo>
                <a:lnTo>
                  <a:pt x="183008" y="139545"/>
                </a:lnTo>
                <a:lnTo>
                  <a:pt x="156737" y="173147"/>
                </a:lnTo>
                <a:lnTo>
                  <a:pt x="154037" y="189738"/>
                </a:lnTo>
                <a:lnTo>
                  <a:pt x="155011" y="197288"/>
                </a:lnTo>
                <a:lnTo>
                  <a:pt x="157613" y="205606"/>
                </a:lnTo>
                <a:lnTo>
                  <a:pt x="161793" y="214097"/>
                </a:lnTo>
                <a:lnTo>
                  <a:pt x="188092" y="195590"/>
                </a:lnTo>
                <a:lnTo>
                  <a:pt x="185166" y="189738"/>
                </a:lnTo>
                <a:lnTo>
                  <a:pt x="184160" y="184800"/>
                </a:lnTo>
                <a:lnTo>
                  <a:pt x="208666" y="157221"/>
                </a:lnTo>
                <a:lnTo>
                  <a:pt x="212945" y="156801"/>
                </a:lnTo>
                <a:lnTo>
                  <a:pt x="263920" y="156801"/>
                </a:lnTo>
                <a:lnTo>
                  <a:pt x="250307" y="143085"/>
                </a:lnTo>
                <a:lnTo>
                  <a:pt x="242644" y="136017"/>
                </a:lnTo>
                <a:lnTo>
                  <a:pt x="235839" y="130567"/>
                </a:lnTo>
                <a:lnTo>
                  <a:pt x="229895" y="126749"/>
                </a:lnTo>
                <a:lnTo>
                  <a:pt x="224814" y="124577"/>
                </a:lnTo>
                <a:lnTo>
                  <a:pt x="218523" y="122785"/>
                </a:lnTo>
                <a:close/>
              </a:path>
              <a:path w="418464" h="347344">
                <a:moveTo>
                  <a:pt x="264535" y="60569"/>
                </a:moveTo>
                <a:lnTo>
                  <a:pt x="299466" y="144146"/>
                </a:lnTo>
                <a:lnTo>
                  <a:pt x="338328" y="164079"/>
                </a:lnTo>
                <a:lnTo>
                  <a:pt x="353689" y="159507"/>
                </a:lnTo>
                <a:lnTo>
                  <a:pt x="379462" y="128363"/>
                </a:lnTo>
                <a:lnTo>
                  <a:pt x="341254" y="128363"/>
                </a:lnTo>
                <a:lnTo>
                  <a:pt x="337175" y="127723"/>
                </a:lnTo>
                <a:lnTo>
                  <a:pt x="307677" y="103071"/>
                </a:lnTo>
                <a:lnTo>
                  <a:pt x="264535" y="60569"/>
                </a:lnTo>
                <a:close/>
              </a:path>
              <a:path w="418464" h="347344">
                <a:moveTo>
                  <a:pt x="324246" y="0"/>
                </a:moveTo>
                <a:lnTo>
                  <a:pt x="299667" y="24853"/>
                </a:lnTo>
                <a:lnTo>
                  <a:pt x="339315" y="63861"/>
                </a:lnTo>
                <a:lnTo>
                  <a:pt x="348390" y="73039"/>
                </a:lnTo>
                <a:lnTo>
                  <a:pt x="365760" y="100584"/>
                </a:lnTo>
                <a:lnTo>
                  <a:pt x="364754" y="106143"/>
                </a:lnTo>
                <a:lnTo>
                  <a:pt x="363821" y="111867"/>
                </a:lnTo>
                <a:lnTo>
                  <a:pt x="361188" y="116787"/>
                </a:lnTo>
                <a:lnTo>
                  <a:pt x="356963" y="121011"/>
                </a:lnTo>
                <a:lnTo>
                  <a:pt x="353397" y="124797"/>
                </a:lnTo>
                <a:lnTo>
                  <a:pt x="349465" y="127010"/>
                </a:lnTo>
                <a:lnTo>
                  <a:pt x="345314" y="127723"/>
                </a:lnTo>
                <a:lnTo>
                  <a:pt x="341254" y="128363"/>
                </a:lnTo>
                <a:lnTo>
                  <a:pt x="379462" y="128363"/>
                </a:lnTo>
                <a:lnTo>
                  <a:pt x="379969" y="127010"/>
                </a:lnTo>
                <a:lnTo>
                  <a:pt x="381542" y="120699"/>
                </a:lnTo>
                <a:lnTo>
                  <a:pt x="382146" y="115653"/>
                </a:lnTo>
                <a:lnTo>
                  <a:pt x="382240" y="108133"/>
                </a:lnTo>
                <a:lnTo>
                  <a:pt x="381396" y="101864"/>
                </a:lnTo>
                <a:lnTo>
                  <a:pt x="409048" y="101864"/>
                </a:lnTo>
                <a:lnTo>
                  <a:pt x="418191" y="92573"/>
                </a:lnTo>
                <a:lnTo>
                  <a:pt x="324246" y="0"/>
                </a:lnTo>
                <a:close/>
              </a:path>
              <a:path w="418464" h="347344">
                <a:moveTo>
                  <a:pt x="409048" y="101864"/>
                </a:moveTo>
                <a:lnTo>
                  <a:pt x="381396" y="101864"/>
                </a:lnTo>
                <a:lnTo>
                  <a:pt x="395478" y="115653"/>
                </a:lnTo>
                <a:lnTo>
                  <a:pt x="409048" y="101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12364" y="1624065"/>
            <a:ext cx="285115" cy="348615"/>
          </a:xfrm>
          <a:custGeom>
            <a:avLst/>
            <a:gdLst/>
            <a:ahLst/>
            <a:cxnLst/>
            <a:rect l="l" t="t" r="r" b="b"/>
            <a:pathLst>
              <a:path w="285114" h="348614">
                <a:moveTo>
                  <a:pt x="25146" y="194730"/>
                </a:moveTo>
                <a:lnTo>
                  <a:pt x="0" y="220242"/>
                </a:lnTo>
                <a:lnTo>
                  <a:pt x="129808" y="348112"/>
                </a:lnTo>
                <a:lnTo>
                  <a:pt x="153802" y="323752"/>
                </a:lnTo>
                <a:lnTo>
                  <a:pt x="69220" y="240304"/>
                </a:lnTo>
                <a:lnTo>
                  <a:pt x="226387" y="240304"/>
                </a:lnTo>
                <a:lnTo>
                  <a:pt x="212835" y="226954"/>
                </a:lnTo>
                <a:lnTo>
                  <a:pt x="164098" y="226954"/>
                </a:lnTo>
                <a:lnTo>
                  <a:pt x="25146" y="194730"/>
                </a:lnTo>
                <a:close/>
              </a:path>
              <a:path w="285114" h="348614">
                <a:moveTo>
                  <a:pt x="226387" y="240304"/>
                </a:moveTo>
                <a:lnTo>
                  <a:pt x="69220" y="240304"/>
                </a:lnTo>
                <a:lnTo>
                  <a:pt x="205374" y="271393"/>
                </a:lnTo>
                <a:lnTo>
                  <a:pt x="231251" y="245095"/>
                </a:lnTo>
                <a:lnTo>
                  <a:pt x="226387" y="240304"/>
                </a:lnTo>
                <a:close/>
              </a:path>
              <a:path w="285114" h="348614">
                <a:moveTo>
                  <a:pt x="101443" y="117226"/>
                </a:moveTo>
                <a:lnTo>
                  <a:pt x="77431" y="141585"/>
                </a:lnTo>
                <a:lnTo>
                  <a:pt x="164098" y="226954"/>
                </a:lnTo>
                <a:lnTo>
                  <a:pt x="212835" y="226954"/>
                </a:lnTo>
                <a:lnTo>
                  <a:pt x="101443" y="117226"/>
                </a:lnTo>
                <a:close/>
              </a:path>
              <a:path w="285114" h="348614">
                <a:moveTo>
                  <a:pt x="217023" y="0"/>
                </a:moveTo>
                <a:lnTo>
                  <a:pt x="129296" y="88934"/>
                </a:lnTo>
                <a:lnTo>
                  <a:pt x="259104" y="216804"/>
                </a:lnTo>
                <a:lnTo>
                  <a:pt x="284963" y="190652"/>
                </a:lnTo>
                <a:lnTo>
                  <a:pt x="229752" y="136300"/>
                </a:lnTo>
                <a:lnTo>
                  <a:pt x="251155" y="114574"/>
                </a:lnTo>
                <a:lnTo>
                  <a:pt x="207879" y="114574"/>
                </a:lnTo>
                <a:lnTo>
                  <a:pt x="177174" y="84362"/>
                </a:lnTo>
                <a:lnTo>
                  <a:pt x="238896" y="21561"/>
                </a:lnTo>
                <a:lnTo>
                  <a:pt x="217023" y="0"/>
                </a:lnTo>
                <a:close/>
              </a:path>
              <a:path w="285114" h="348614">
                <a:moveTo>
                  <a:pt x="261244" y="60423"/>
                </a:moveTo>
                <a:lnTo>
                  <a:pt x="207879" y="114574"/>
                </a:lnTo>
                <a:lnTo>
                  <a:pt x="251155" y="114574"/>
                </a:lnTo>
                <a:lnTo>
                  <a:pt x="283171" y="82076"/>
                </a:lnTo>
                <a:lnTo>
                  <a:pt x="261244" y="604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217901" y="1625839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48152" y="0"/>
                </a:moveTo>
                <a:lnTo>
                  <a:pt x="0" y="48938"/>
                </a:lnTo>
                <a:lnTo>
                  <a:pt x="24926" y="73444"/>
                </a:lnTo>
                <a:lnTo>
                  <a:pt x="73078" y="24505"/>
                </a:lnTo>
                <a:lnTo>
                  <a:pt x="481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10549" y="1437747"/>
            <a:ext cx="232410" cy="231775"/>
          </a:xfrm>
          <a:custGeom>
            <a:avLst/>
            <a:gdLst/>
            <a:ahLst/>
            <a:cxnLst/>
            <a:rect l="l" t="t" r="r" b="b"/>
            <a:pathLst>
              <a:path w="232410" h="231775">
                <a:moveTo>
                  <a:pt x="25932" y="77577"/>
                </a:moveTo>
                <a:lnTo>
                  <a:pt x="0" y="103802"/>
                </a:lnTo>
                <a:lnTo>
                  <a:pt x="129789" y="231672"/>
                </a:lnTo>
                <a:lnTo>
                  <a:pt x="155722" y="205520"/>
                </a:lnTo>
                <a:lnTo>
                  <a:pt x="98938" y="149522"/>
                </a:lnTo>
                <a:lnTo>
                  <a:pt x="120251" y="127869"/>
                </a:lnTo>
                <a:lnTo>
                  <a:pt x="77010" y="127869"/>
                </a:lnTo>
                <a:lnTo>
                  <a:pt x="25932" y="77577"/>
                </a:lnTo>
                <a:close/>
              </a:path>
              <a:path w="232410" h="231775">
                <a:moveTo>
                  <a:pt x="201855" y="98151"/>
                </a:moveTo>
                <a:lnTo>
                  <a:pt x="149504" y="98151"/>
                </a:lnTo>
                <a:lnTo>
                  <a:pt x="206233" y="154094"/>
                </a:lnTo>
                <a:lnTo>
                  <a:pt x="232019" y="127869"/>
                </a:lnTo>
                <a:lnTo>
                  <a:pt x="201855" y="98151"/>
                </a:lnTo>
                <a:close/>
              </a:path>
              <a:path w="232410" h="231775">
                <a:moveTo>
                  <a:pt x="102229" y="0"/>
                </a:moveTo>
                <a:lnTo>
                  <a:pt x="76425" y="26298"/>
                </a:lnTo>
                <a:lnTo>
                  <a:pt x="127503" y="76590"/>
                </a:lnTo>
                <a:lnTo>
                  <a:pt x="77010" y="127869"/>
                </a:lnTo>
                <a:lnTo>
                  <a:pt x="120251" y="127869"/>
                </a:lnTo>
                <a:lnTo>
                  <a:pt x="149504" y="98151"/>
                </a:lnTo>
                <a:lnTo>
                  <a:pt x="201855" y="98151"/>
                </a:lnTo>
                <a:lnTo>
                  <a:pt x="1022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83563" y="6231501"/>
            <a:ext cx="8549640" cy="443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50165">
              <a:lnSpc>
                <a:spcPct val="100000"/>
              </a:lnSpc>
            </a:pPr>
            <a:r>
              <a:rPr dirty="0" sz="1400" spc="-10">
                <a:latin typeface="Arial Black"/>
                <a:cs typeface="Arial Black"/>
              </a:rPr>
              <a:t>Rat </a:t>
            </a:r>
            <a:r>
              <a:rPr dirty="0" sz="1400" spc="5">
                <a:latin typeface="Arial Black"/>
                <a:cs typeface="Arial Black"/>
              </a:rPr>
              <a:t>brain </a:t>
            </a:r>
            <a:r>
              <a:rPr dirty="0" sz="1400" spc="-5">
                <a:latin typeface="Arial Black"/>
                <a:cs typeface="Arial Black"/>
              </a:rPr>
              <a:t>lysate </a:t>
            </a:r>
            <a:r>
              <a:rPr dirty="0" sz="1400" spc="-5">
                <a:latin typeface="Arial Black"/>
                <a:cs typeface="Arial Black"/>
              </a:rPr>
              <a:t>was </a:t>
            </a:r>
            <a:r>
              <a:rPr dirty="0" sz="1400">
                <a:latin typeface="Arial Black"/>
                <a:cs typeface="Arial Black"/>
              </a:rPr>
              <a:t>immunoprecipitated </a:t>
            </a:r>
            <a:r>
              <a:rPr dirty="0" sz="1400" spc="-5">
                <a:latin typeface="Arial Black"/>
                <a:cs typeface="Arial Black"/>
              </a:rPr>
              <a:t>(IP) </a:t>
            </a:r>
            <a:r>
              <a:rPr dirty="0" sz="1400" spc="-5">
                <a:latin typeface="Arial Black"/>
                <a:cs typeface="Arial Black"/>
              </a:rPr>
              <a:t>with </a:t>
            </a:r>
            <a:r>
              <a:rPr dirty="0" sz="1400">
                <a:latin typeface="Arial Black"/>
                <a:cs typeface="Arial Black"/>
              </a:rPr>
              <a:t>p67 </a:t>
            </a:r>
            <a:r>
              <a:rPr dirty="0" sz="1400">
                <a:latin typeface="Arial Black"/>
                <a:cs typeface="Arial Black"/>
              </a:rPr>
              <a:t>(Munc </a:t>
            </a:r>
            <a:r>
              <a:rPr dirty="0" sz="1400">
                <a:latin typeface="Arial Black"/>
                <a:cs typeface="Arial Black"/>
              </a:rPr>
              <a:t>18) </a:t>
            </a:r>
            <a:r>
              <a:rPr dirty="0" sz="1400">
                <a:latin typeface="Arial Black"/>
                <a:cs typeface="Arial Black"/>
              </a:rPr>
              <a:t>antibody </a:t>
            </a:r>
            <a:r>
              <a:rPr dirty="0" sz="1400">
                <a:latin typeface="Arial Black"/>
                <a:cs typeface="Arial Black"/>
              </a:rPr>
              <a:t>and </a:t>
            </a:r>
            <a:r>
              <a:rPr dirty="0" sz="1400">
                <a:latin typeface="Arial Black"/>
                <a:cs typeface="Arial Black"/>
              </a:rPr>
              <a:t>then  </a:t>
            </a:r>
            <a:r>
              <a:rPr dirty="0" sz="1400">
                <a:latin typeface="Arial Black"/>
                <a:cs typeface="Arial Black"/>
              </a:rPr>
              <a:t>immunodetected </a:t>
            </a:r>
            <a:r>
              <a:rPr dirty="0" sz="1400">
                <a:latin typeface="Arial Black"/>
                <a:cs typeface="Arial Black"/>
              </a:rPr>
              <a:t>with </a:t>
            </a:r>
            <a:r>
              <a:rPr dirty="0" sz="1400" spc="5">
                <a:latin typeface="Arial Black"/>
                <a:cs typeface="Arial Black"/>
              </a:rPr>
              <a:t>Western </a:t>
            </a:r>
            <a:r>
              <a:rPr dirty="0" sz="1400">
                <a:latin typeface="Arial Black"/>
                <a:cs typeface="Arial Black"/>
              </a:rPr>
              <a:t>blot </a:t>
            </a:r>
            <a:r>
              <a:rPr dirty="0" sz="1400">
                <a:latin typeface="Arial Black"/>
                <a:cs typeface="Arial Black"/>
              </a:rPr>
              <a:t>(WB) </a:t>
            </a:r>
            <a:r>
              <a:rPr dirty="0" sz="1400">
                <a:latin typeface="Arial Black"/>
                <a:cs typeface="Arial Black"/>
              </a:rPr>
              <a:t>analysis </a:t>
            </a:r>
            <a:r>
              <a:rPr dirty="0" sz="1400">
                <a:latin typeface="Arial Black"/>
                <a:cs typeface="Arial Black"/>
              </a:rPr>
              <a:t>using </a:t>
            </a:r>
            <a:r>
              <a:rPr dirty="0" sz="1400" spc="-5">
                <a:latin typeface="Arial Black"/>
                <a:cs typeface="Arial Black"/>
              </a:rPr>
              <a:t>respective </a:t>
            </a:r>
            <a:r>
              <a:rPr dirty="0" sz="1400">
                <a:latin typeface="Arial Black"/>
                <a:cs typeface="Arial Black"/>
              </a:rPr>
              <a:t>antibodies </a:t>
            </a:r>
            <a:r>
              <a:rPr dirty="0" sz="1400">
                <a:latin typeface="Arial Black"/>
                <a:cs typeface="Arial Black"/>
              </a:rPr>
              <a:t>as</a:t>
            </a:r>
            <a:r>
              <a:rPr dirty="0" sz="1400" spc="-70">
                <a:latin typeface="Arial Black"/>
                <a:cs typeface="Arial Black"/>
              </a:rPr>
              <a:t> </a:t>
            </a:r>
            <a:r>
              <a:rPr dirty="0" sz="1400" spc="-5">
                <a:latin typeface="Arial Black"/>
                <a:cs typeface="Arial Black"/>
              </a:rPr>
              <a:t>shown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477146" y="308118"/>
            <a:ext cx="8113395" cy="567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Cdk5/p35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multimeric complex associated </a:t>
            </a:r>
            <a:r>
              <a:rPr dirty="0" sz="1800" spc="10" b="1">
                <a:solidFill>
                  <a:srgbClr val="0000FF"/>
                </a:solidFill>
                <a:latin typeface="Arial"/>
                <a:cs typeface="Arial"/>
              </a:rPr>
              <a:t>with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cytoskeletal and</a:t>
            </a:r>
            <a:r>
              <a:rPr dirty="0" sz="1800" spc="2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synaptic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proteins </a:t>
            </a:r>
            <a:r>
              <a:rPr dirty="0" sz="1800" b="1" i="1">
                <a:solidFill>
                  <a:srgbClr val="0000FF"/>
                </a:solidFill>
                <a:latin typeface="Arial"/>
                <a:cs typeface="Arial"/>
              </a:rPr>
              <a:t>in situ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&amp; </a:t>
            </a:r>
            <a:r>
              <a:rPr dirty="0" sz="1800" b="1" i="1">
                <a:solidFill>
                  <a:srgbClr val="0000FF"/>
                </a:solidFill>
                <a:latin typeface="Arial"/>
                <a:cs typeface="Arial"/>
              </a:rPr>
              <a:t>in</a:t>
            </a:r>
            <a:r>
              <a:rPr dirty="0" sz="1800" spc="-90" b="1" i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5" b="1" i="1">
                <a:solidFill>
                  <a:srgbClr val="0000FF"/>
                </a:solidFill>
                <a:latin typeface="Arial"/>
                <a:cs typeface="Arial"/>
              </a:rPr>
              <a:t>vivo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24" y="152448"/>
            <a:ext cx="7772400" cy="532130"/>
          </a:xfrm>
          <a:prstGeom prst="rect">
            <a:avLst/>
          </a:prstGeom>
          <a:solidFill>
            <a:srgbClr val="FFFF00"/>
          </a:solidFill>
          <a:ln w="9524">
            <a:solidFill>
              <a:srgbClr val="FF0000"/>
            </a:solidFill>
          </a:ln>
        </p:spPr>
        <p:txBody>
          <a:bodyPr wrap="square" lIns="0" tIns="31750" rIns="0" bIns="0" rtlCol="0" vert="horz">
            <a:spAutoFit/>
          </a:bodyPr>
          <a:lstStyle/>
          <a:p>
            <a:pPr marL="344805">
              <a:lnSpc>
                <a:spcPct val="100000"/>
              </a:lnSpc>
              <a:spcBef>
                <a:spcPts val="250"/>
              </a:spcBef>
            </a:pP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Cdk5/p35 </a:t>
            </a:r>
            <a:r>
              <a:rPr dirty="0" sz="1200" spc="-5">
                <a:solidFill>
                  <a:srgbClr val="1F487C"/>
                </a:solidFill>
                <a:latin typeface="Arial Black"/>
                <a:cs typeface="Arial Black"/>
              </a:rPr>
              <a:t>activity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in </a:t>
            </a:r>
            <a:r>
              <a:rPr dirty="0" sz="1200" spc="5">
                <a:solidFill>
                  <a:srgbClr val="1F487C"/>
                </a:solidFill>
                <a:latin typeface="Arial Black"/>
                <a:cs typeface="Arial Black"/>
              </a:rPr>
              <a:t>cortical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neurons </a:t>
            </a:r>
            <a:r>
              <a:rPr dirty="0" sz="1200" spc="-5">
                <a:solidFill>
                  <a:srgbClr val="1F487C"/>
                </a:solidFill>
                <a:latin typeface="Arial Black"/>
                <a:cs typeface="Arial Black"/>
              </a:rPr>
              <a:t>transfected </a:t>
            </a:r>
            <a:r>
              <a:rPr dirty="0" sz="1200" spc="-5">
                <a:solidFill>
                  <a:srgbClr val="1F487C"/>
                </a:solidFill>
                <a:latin typeface="Arial Black"/>
                <a:cs typeface="Arial Black"/>
              </a:rPr>
              <a:t>with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p67siRNA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is </a:t>
            </a:r>
            <a:r>
              <a:rPr dirty="0" sz="1200" spc="-5">
                <a:solidFill>
                  <a:srgbClr val="1F487C"/>
                </a:solidFill>
                <a:latin typeface="Arial Black"/>
                <a:cs typeface="Arial Black"/>
              </a:rPr>
              <a:t>inhibited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by</a:t>
            </a:r>
            <a:r>
              <a:rPr dirty="0" sz="1200" spc="55">
                <a:solidFill>
                  <a:srgbClr val="1F487C"/>
                </a:solidFill>
                <a:latin typeface="Arial Black"/>
                <a:cs typeface="Arial Black"/>
              </a:rPr>
              <a:t>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TFP5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48968" y="978408"/>
            <a:ext cx="6150857" cy="40203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41049" y="5394816"/>
            <a:ext cx="7783830" cy="926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50165">
              <a:lnSpc>
                <a:spcPct val="99600"/>
              </a:lnSpc>
            </a:pPr>
            <a:r>
              <a:rPr dirty="0" sz="1200" spc="10">
                <a:latin typeface="Arial Black"/>
                <a:cs typeface="Arial Black"/>
              </a:rPr>
              <a:t>The </a:t>
            </a:r>
            <a:r>
              <a:rPr dirty="0" sz="1200" spc="-5">
                <a:latin typeface="Arial Black"/>
                <a:cs typeface="Arial Black"/>
              </a:rPr>
              <a:t>expression </a:t>
            </a:r>
            <a:r>
              <a:rPr dirty="0" sz="1200">
                <a:latin typeface="Arial Black"/>
                <a:cs typeface="Arial Black"/>
              </a:rPr>
              <a:t>of </a:t>
            </a:r>
            <a:r>
              <a:rPr dirty="0" sz="1200" spc="5">
                <a:latin typeface="Arial Black"/>
                <a:cs typeface="Arial Black"/>
              </a:rPr>
              <a:t>p67 </a:t>
            </a:r>
            <a:r>
              <a:rPr dirty="0" sz="1200" spc="-10">
                <a:latin typeface="Arial Black"/>
                <a:cs typeface="Arial Black"/>
              </a:rPr>
              <a:t>was </a:t>
            </a:r>
            <a:r>
              <a:rPr dirty="0" sz="1200" spc="-10" b="1">
                <a:latin typeface="MS PGothic"/>
                <a:cs typeface="MS PGothic"/>
              </a:rPr>
              <a:t>“</a:t>
            </a:r>
            <a:r>
              <a:rPr dirty="0" sz="1200" spc="-10">
                <a:latin typeface="Arial Black"/>
                <a:cs typeface="Arial Black"/>
              </a:rPr>
              <a:t>knocked </a:t>
            </a:r>
            <a:r>
              <a:rPr dirty="0" sz="1200" spc="-5">
                <a:latin typeface="Arial Black"/>
                <a:cs typeface="Arial Black"/>
              </a:rPr>
              <a:t>down</a:t>
            </a:r>
            <a:r>
              <a:rPr dirty="0" sz="1200" spc="-5" b="1">
                <a:latin typeface="MS PGothic"/>
                <a:cs typeface="MS PGothic"/>
              </a:rPr>
              <a:t>” </a:t>
            </a:r>
            <a:r>
              <a:rPr dirty="0" sz="1200">
                <a:latin typeface="Arial Black"/>
                <a:cs typeface="Arial Black"/>
              </a:rPr>
              <a:t>in </a:t>
            </a:r>
            <a:r>
              <a:rPr dirty="0" sz="1200" spc="5">
                <a:latin typeface="Arial Black"/>
                <a:cs typeface="Arial Black"/>
              </a:rPr>
              <a:t>cortical </a:t>
            </a:r>
            <a:r>
              <a:rPr dirty="0" sz="1200">
                <a:latin typeface="Arial Black"/>
                <a:cs typeface="Arial Black"/>
              </a:rPr>
              <a:t>neurons </a:t>
            </a:r>
            <a:r>
              <a:rPr dirty="0" sz="1200" spc="-5">
                <a:latin typeface="Arial Black"/>
                <a:cs typeface="Arial Black"/>
              </a:rPr>
              <a:t>transfected </a:t>
            </a:r>
            <a:r>
              <a:rPr dirty="0" sz="1200" spc="-5">
                <a:latin typeface="Arial Black"/>
                <a:cs typeface="Arial Black"/>
              </a:rPr>
              <a:t>with </a:t>
            </a:r>
            <a:r>
              <a:rPr dirty="0" sz="1200" spc="5">
                <a:latin typeface="Arial Black"/>
                <a:cs typeface="Arial Black"/>
              </a:rPr>
              <a:t>p67 </a:t>
            </a:r>
            <a:r>
              <a:rPr dirty="0" sz="1200" spc="-5">
                <a:latin typeface="Arial Black"/>
                <a:cs typeface="Arial Black"/>
              </a:rPr>
              <a:t>siRNA  </a:t>
            </a:r>
            <a:r>
              <a:rPr dirty="0" sz="1200" spc="-5">
                <a:latin typeface="Arial Black"/>
                <a:cs typeface="Arial Black"/>
              </a:rPr>
              <a:t>(upper </a:t>
            </a:r>
            <a:r>
              <a:rPr dirty="0" sz="1200">
                <a:latin typeface="Arial Black"/>
                <a:cs typeface="Arial Black"/>
              </a:rPr>
              <a:t>panel, </a:t>
            </a:r>
            <a:r>
              <a:rPr dirty="0" sz="1200">
                <a:latin typeface="Arial Black"/>
                <a:cs typeface="Arial Black"/>
              </a:rPr>
              <a:t>lane </a:t>
            </a:r>
            <a:r>
              <a:rPr dirty="0" sz="1200" spc="-5">
                <a:latin typeface="Arial Black"/>
                <a:cs typeface="Arial Black"/>
              </a:rPr>
              <a:t>4-6); </a:t>
            </a:r>
            <a:r>
              <a:rPr dirty="0" sz="1200" spc="-30">
                <a:latin typeface="Arial Black"/>
                <a:cs typeface="Arial Black"/>
              </a:rPr>
              <a:t>however, </a:t>
            </a:r>
            <a:r>
              <a:rPr dirty="0" sz="1200">
                <a:latin typeface="Arial Black"/>
                <a:cs typeface="Arial Black"/>
              </a:rPr>
              <a:t>p35 </a:t>
            </a:r>
            <a:r>
              <a:rPr dirty="0" sz="1200">
                <a:latin typeface="Arial Black"/>
                <a:cs typeface="Arial Black"/>
              </a:rPr>
              <a:t>and </a:t>
            </a:r>
            <a:r>
              <a:rPr dirty="0" sz="1200">
                <a:latin typeface="Arial Black"/>
                <a:cs typeface="Arial Black"/>
              </a:rPr>
              <a:t>Cdk5 </a:t>
            </a:r>
            <a:r>
              <a:rPr dirty="0" sz="1200" spc="-5">
                <a:latin typeface="Arial Black"/>
                <a:cs typeface="Arial Black"/>
              </a:rPr>
              <a:t>expressions </a:t>
            </a:r>
            <a:r>
              <a:rPr dirty="0" sz="1200" spc="-5">
                <a:latin typeface="Arial Black"/>
                <a:cs typeface="Arial Black"/>
              </a:rPr>
              <a:t>were </a:t>
            </a:r>
            <a:r>
              <a:rPr dirty="0" sz="1200" spc="-5">
                <a:latin typeface="Arial Black"/>
                <a:cs typeface="Arial Black"/>
              </a:rPr>
              <a:t>unaffected </a:t>
            </a:r>
            <a:r>
              <a:rPr dirty="0" sz="1200" spc="-10">
                <a:latin typeface="Arial Black"/>
                <a:cs typeface="Arial Black"/>
              </a:rPr>
              <a:t>(two </a:t>
            </a:r>
            <a:r>
              <a:rPr dirty="0" sz="1200">
                <a:latin typeface="Arial Black"/>
                <a:cs typeface="Arial Black"/>
              </a:rPr>
              <a:t>middle  </a:t>
            </a:r>
            <a:r>
              <a:rPr dirty="0" sz="1200" spc="-5">
                <a:latin typeface="Arial Black"/>
                <a:cs typeface="Arial Black"/>
              </a:rPr>
              <a:t>panels). </a:t>
            </a:r>
            <a:r>
              <a:rPr dirty="0" sz="1200">
                <a:latin typeface="Arial Black"/>
                <a:cs typeface="Arial Black"/>
              </a:rPr>
              <a:t>B: </a:t>
            </a:r>
            <a:r>
              <a:rPr dirty="0" sz="1200" spc="10">
                <a:latin typeface="Arial Black"/>
                <a:cs typeface="Arial Black"/>
              </a:rPr>
              <a:t>The </a:t>
            </a:r>
            <a:r>
              <a:rPr dirty="0" sz="1200">
                <a:latin typeface="Arial Black"/>
                <a:cs typeface="Arial Black"/>
              </a:rPr>
              <a:t>Cdk5 </a:t>
            </a:r>
            <a:r>
              <a:rPr dirty="0" sz="1200">
                <a:latin typeface="Arial Black"/>
                <a:cs typeface="Arial Black"/>
              </a:rPr>
              <a:t>kinase </a:t>
            </a:r>
            <a:r>
              <a:rPr dirty="0" sz="1200" spc="-5">
                <a:latin typeface="Arial Black"/>
                <a:cs typeface="Arial Black"/>
              </a:rPr>
              <a:t>activity </a:t>
            </a:r>
            <a:r>
              <a:rPr dirty="0" sz="1200">
                <a:latin typeface="Arial Black"/>
                <a:cs typeface="Arial Black"/>
              </a:rPr>
              <a:t>in </a:t>
            </a:r>
            <a:r>
              <a:rPr dirty="0" sz="1200" spc="-5">
                <a:latin typeface="Arial Black"/>
                <a:cs typeface="Arial Black"/>
              </a:rPr>
              <a:t>the </a:t>
            </a:r>
            <a:r>
              <a:rPr dirty="0" sz="1200" spc="-5">
                <a:latin typeface="Arial Black"/>
                <a:cs typeface="Arial Black"/>
              </a:rPr>
              <a:t>cells </a:t>
            </a:r>
            <a:r>
              <a:rPr dirty="0" sz="1200" spc="-5">
                <a:latin typeface="Arial Black"/>
                <a:cs typeface="Arial Black"/>
              </a:rPr>
              <a:t>transfected </a:t>
            </a:r>
            <a:r>
              <a:rPr dirty="0" sz="1200" spc="-5">
                <a:latin typeface="Arial Black"/>
                <a:cs typeface="Arial Black"/>
              </a:rPr>
              <a:t>with </a:t>
            </a:r>
            <a:r>
              <a:rPr dirty="0" sz="1200" spc="10">
                <a:latin typeface="Arial Black"/>
                <a:cs typeface="Arial Black"/>
              </a:rPr>
              <a:t>p67 </a:t>
            </a:r>
            <a:r>
              <a:rPr dirty="0" sz="1200" spc="-5">
                <a:latin typeface="Arial Black"/>
                <a:cs typeface="Arial Black"/>
              </a:rPr>
              <a:t>siRNA </a:t>
            </a:r>
            <a:r>
              <a:rPr dirty="0" sz="1200">
                <a:latin typeface="Arial Black"/>
                <a:cs typeface="Arial Black"/>
              </a:rPr>
              <a:t>and </a:t>
            </a:r>
            <a:r>
              <a:rPr dirty="0" sz="1200" spc="-5">
                <a:latin typeface="Arial Black"/>
                <a:cs typeface="Arial Black"/>
              </a:rPr>
              <a:t>treated </a:t>
            </a:r>
            <a:r>
              <a:rPr dirty="0" sz="1200" spc="-5">
                <a:latin typeface="Arial Black"/>
                <a:cs typeface="Arial Black"/>
              </a:rPr>
              <a:t>with  </a:t>
            </a:r>
            <a:r>
              <a:rPr dirty="0" sz="1200" spc="-5">
                <a:latin typeface="Arial Black"/>
                <a:cs typeface="Arial Black"/>
              </a:rPr>
              <a:t>TFP5 </a:t>
            </a:r>
            <a:r>
              <a:rPr dirty="0" sz="1200" spc="-10">
                <a:latin typeface="Arial Black"/>
                <a:cs typeface="Arial Black"/>
              </a:rPr>
              <a:t>was </a:t>
            </a:r>
            <a:r>
              <a:rPr dirty="0" sz="1200" spc="-5">
                <a:latin typeface="Arial Black"/>
                <a:cs typeface="Arial Black"/>
              </a:rPr>
              <a:t>inhibited </a:t>
            </a:r>
            <a:r>
              <a:rPr dirty="0" sz="1200" spc="-5">
                <a:latin typeface="Arial Black"/>
                <a:cs typeface="Arial Black"/>
              </a:rPr>
              <a:t>(lane </a:t>
            </a:r>
            <a:r>
              <a:rPr dirty="0" sz="1200" spc="-5">
                <a:latin typeface="Arial Black"/>
                <a:cs typeface="Arial Black"/>
              </a:rPr>
              <a:t>5), </a:t>
            </a:r>
            <a:r>
              <a:rPr dirty="0" sz="1200">
                <a:latin typeface="Arial Black"/>
                <a:cs typeface="Arial Black"/>
              </a:rPr>
              <a:t>C: </a:t>
            </a:r>
            <a:r>
              <a:rPr dirty="0" sz="1200" spc="10">
                <a:latin typeface="Arial Black"/>
                <a:cs typeface="Arial Black"/>
              </a:rPr>
              <a:t>The </a:t>
            </a:r>
            <a:r>
              <a:rPr dirty="0" sz="1200">
                <a:latin typeface="Arial Black"/>
                <a:cs typeface="Arial Black"/>
              </a:rPr>
              <a:t>bar </a:t>
            </a:r>
            <a:r>
              <a:rPr dirty="0" sz="1200" spc="10">
                <a:latin typeface="Arial Black"/>
                <a:cs typeface="Arial Black"/>
              </a:rPr>
              <a:t>graph </a:t>
            </a:r>
            <a:r>
              <a:rPr dirty="0" sz="1200" spc="-5">
                <a:latin typeface="Arial Black"/>
                <a:cs typeface="Arial Black"/>
              </a:rPr>
              <a:t>shows </a:t>
            </a:r>
            <a:r>
              <a:rPr dirty="0" sz="1200" spc="-5">
                <a:latin typeface="Arial Black"/>
                <a:cs typeface="Arial Black"/>
              </a:rPr>
              <a:t>the </a:t>
            </a:r>
            <a:r>
              <a:rPr dirty="0" sz="1200">
                <a:latin typeface="Arial Black"/>
                <a:cs typeface="Arial Black"/>
              </a:rPr>
              <a:t>mean </a:t>
            </a:r>
            <a:r>
              <a:rPr dirty="0" sz="1200" spc="-5">
                <a:latin typeface="Arial Black"/>
                <a:cs typeface="Arial Black"/>
              </a:rPr>
              <a:t>density </a:t>
            </a:r>
            <a:r>
              <a:rPr dirty="0" sz="1200">
                <a:latin typeface="Arial Black"/>
                <a:cs typeface="Arial Black"/>
              </a:rPr>
              <a:t>of </a:t>
            </a:r>
            <a:r>
              <a:rPr dirty="0" sz="1200">
                <a:latin typeface="Arial Black"/>
                <a:cs typeface="Arial Black"/>
              </a:rPr>
              <a:t>autoradiographs </a:t>
            </a:r>
            <a:r>
              <a:rPr dirty="0" sz="1200">
                <a:latin typeface="Arial Black"/>
                <a:cs typeface="Arial Black"/>
              </a:rPr>
              <a:t>of  </a:t>
            </a:r>
            <a:r>
              <a:rPr dirty="0" sz="1200" spc="-5">
                <a:latin typeface="Arial Black"/>
                <a:cs typeface="Arial Black"/>
              </a:rPr>
              <a:t>the </a:t>
            </a:r>
            <a:r>
              <a:rPr dirty="0" sz="1200">
                <a:latin typeface="Arial Black"/>
                <a:cs typeface="Arial Black"/>
              </a:rPr>
              <a:t>Cdk5 </a:t>
            </a:r>
            <a:r>
              <a:rPr dirty="0" sz="1200">
                <a:latin typeface="Arial Black"/>
                <a:cs typeface="Arial Black"/>
              </a:rPr>
              <a:t>kinase </a:t>
            </a:r>
            <a:r>
              <a:rPr dirty="0" sz="1200" spc="-15">
                <a:latin typeface="Arial Black"/>
                <a:cs typeface="Arial Black"/>
              </a:rPr>
              <a:t>activity. </a:t>
            </a:r>
            <a:r>
              <a:rPr dirty="0" sz="1200" spc="10">
                <a:latin typeface="Arial Black"/>
                <a:cs typeface="Arial Black"/>
              </a:rPr>
              <a:t>The </a:t>
            </a:r>
            <a:r>
              <a:rPr dirty="0" sz="1200">
                <a:latin typeface="Arial Black"/>
                <a:cs typeface="Arial Black"/>
              </a:rPr>
              <a:t>results </a:t>
            </a:r>
            <a:r>
              <a:rPr dirty="0" sz="1200">
                <a:latin typeface="Arial Black"/>
                <a:cs typeface="Arial Black"/>
              </a:rPr>
              <a:t>represent </a:t>
            </a:r>
            <a:r>
              <a:rPr dirty="0" sz="1200" spc="-5">
                <a:latin typeface="Arial Black"/>
                <a:cs typeface="Arial Black"/>
              </a:rPr>
              <a:t>the </a:t>
            </a:r>
            <a:r>
              <a:rPr dirty="0" sz="1200" spc="-5">
                <a:latin typeface="Arial Black"/>
                <a:cs typeface="Arial Black"/>
              </a:rPr>
              <a:t>values </a:t>
            </a:r>
            <a:r>
              <a:rPr dirty="0" sz="1200">
                <a:latin typeface="Arial Black"/>
                <a:cs typeface="Arial Black"/>
              </a:rPr>
              <a:t>of </a:t>
            </a:r>
            <a:r>
              <a:rPr dirty="0" sz="1200">
                <a:latin typeface="Arial Black"/>
                <a:cs typeface="Arial Black"/>
              </a:rPr>
              <a:t>three </a:t>
            </a:r>
            <a:r>
              <a:rPr dirty="0" sz="1200" spc="-5">
                <a:latin typeface="Arial Black"/>
                <a:cs typeface="Arial Black"/>
              </a:rPr>
              <a:t>experiments. </a:t>
            </a:r>
            <a:r>
              <a:rPr dirty="0" sz="1200">
                <a:latin typeface="Arial Black"/>
                <a:cs typeface="Arial Black"/>
              </a:rPr>
              <a:t>*</a:t>
            </a:r>
            <a:r>
              <a:rPr dirty="0" sz="1200" spc="135">
                <a:latin typeface="Arial Black"/>
                <a:cs typeface="Arial Black"/>
              </a:rPr>
              <a:t> </a:t>
            </a:r>
            <a:r>
              <a:rPr dirty="0" sz="1200" spc="5">
                <a:latin typeface="Arial Black"/>
                <a:cs typeface="Arial Black"/>
              </a:rPr>
              <a:t>p&lt;0.01.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380975"/>
            <a:ext cx="7696200" cy="685800"/>
          </a:xfrm>
          <a:prstGeom prst="rect">
            <a:avLst/>
          </a:prstGeom>
          <a:solidFill>
            <a:srgbClr val="FFFF00"/>
          </a:solidFill>
          <a:ln w="9524">
            <a:solidFill>
              <a:srgbClr val="FF0000"/>
            </a:solidFill>
          </a:ln>
        </p:spPr>
        <p:txBody>
          <a:bodyPr wrap="square" lIns="0" tIns="31750" rIns="0" bIns="0" rtlCol="0" vert="horz">
            <a:spAutoFit/>
          </a:bodyPr>
          <a:lstStyle/>
          <a:p>
            <a:pPr algn="ctr" marL="213995" marR="203835">
              <a:lnSpc>
                <a:spcPct val="100000"/>
              </a:lnSpc>
              <a:spcBef>
                <a:spcPts val="250"/>
              </a:spcBef>
            </a:pP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Only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Cdk5/p25 </a:t>
            </a:r>
            <a:r>
              <a:rPr dirty="0" sz="1200" spc="-5">
                <a:solidFill>
                  <a:srgbClr val="1F487C"/>
                </a:solidFill>
                <a:latin typeface="Arial Black"/>
                <a:cs typeface="Arial Black"/>
              </a:rPr>
              <a:t>activity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is </a:t>
            </a:r>
            <a:r>
              <a:rPr dirty="0" sz="1200" spc="-5">
                <a:solidFill>
                  <a:srgbClr val="1F487C"/>
                </a:solidFill>
                <a:latin typeface="Arial Black"/>
                <a:cs typeface="Arial Black"/>
              </a:rPr>
              <a:t>inhibited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by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TP5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in </a:t>
            </a:r>
            <a:r>
              <a:rPr dirty="0" sz="1200" spc="-5">
                <a:solidFill>
                  <a:srgbClr val="1F487C"/>
                </a:solidFill>
                <a:latin typeface="Arial Black"/>
                <a:cs typeface="Arial Black"/>
              </a:rPr>
              <a:t>HEK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293 </a:t>
            </a:r>
            <a:r>
              <a:rPr dirty="0" sz="1200" spc="-5">
                <a:solidFill>
                  <a:srgbClr val="1F487C"/>
                </a:solidFill>
                <a:latin typeface="Arial Black"/>
                <a:cs typeface="Arial Black"/>
              </a:rPr>
              <a:t>cells </a:t>
            </a:r>
            <a:r>
              <a:rPr dirty="0" sz="1200" spc="-10">
                <a:solidFill>
                  <a:srgbClr val="1F487C"/>
                </a:solidFill>
                <a:latin typeface="Arial Black"/>
                <a:cs typeface="Arial Black"/>
              </a:rPr>
              <a:t>overexpressing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Cdk5/p35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or 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Cdk5/p25.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p35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interaction </a:t>
            </a:r>
            <a:r>
              <a:rPr dirty="0" sz="1200" spc="-5">
                <a:solidFill>
                  <a:srgbClr val="1F487C"/>
                </a:solidFill>
                <a:latin typeface="Arial Black"/>
                <a:cs typeface="Arial Black"/>
              </a:rPr>
              <a:t>with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macromolecules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(e.g,microtubules) </a:t>
            </a:r>
            <a:r>
              <a:rPr dirty="0" sz="1200">
                <a:solidFill>
                  <a:srgbClr val="1F487C"/>
                </a:solidFill>
                <a:latin typeface="Arial Black"/>
                <a:cs typeface="Arial Black"/>
              </a:rPr>
              <a:t>spares </a:t>
            </a:r>
            <a:r>
              <a:rPr dirty="0" sz="1200" spc="5">
                <a:solidFill>
                  <a:srgbClr val="1F487C"/>
                </a:solidFill>
                <a:latin typeface="Arial Black"/>
                <a:cs typeface="Arial Black"/>
              </a:rPr>
              <a:t>Cdk5/p35  </a:t>
            </a:r>
            <a:r>
              <a:rPr dirty="0" sz="1200" spc="-15">
                <a:solidFill>
                  <a:srgbClr val="1F487C"/>
                </a:solidFill>
                <a:latin typeface="Arial Black"/>
                <a:cs typeface="Arial Black"/>
              </a:rPr>
              <a:t>activity.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96567" y="1362455"/>
            <a:ext cx="6150857" cy="2322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22024" y="4152279"/>
            <a:ext cx="6908800" cy="748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50165">
              <a:lnSpc>
                <a:spcPct val="100000"/>
              </a:lnSpc>
            </a:pPr>
            <a:r>
              <a:rPr dirty="0" sz="1200" spc="-5">
                <a:latin typeface="Arial Black"/>
                <a:cs typeface="Arial Black"/>
              </a:rPr>
              <a:t>HEK293 </a:t>
            </a:r>
            <a:r>
              <a:rPr dirty="0" sz="1200" spc="-5">
                <a:latin typeface="Arial Black"/>
                <a:cs typeface="Arial Black"/>
              </a:rPr>
              <a:t>cells </a:t>
            </a:r>
            <a:r>
              <a:rPr dirty="0" sz="1200" spc="-20">
                <a:latin typeface="Arial Black"/>
                <a:cs typeface="Arial Black"/>
              </a:rPr>
              <a:t>over </a:t>
            </a:r>
            <a:r>
              <a:rPr dirty="0" sz="1200" spc="-5">
                <a:latin typeface="Arial Black"/>
                <a:cs typeface="Arial Black"/>
              </a:rPr>
              <a:t>expressing </a:t>
            </a:r>
            <a:r>
              <a:rPr dirty="0" sz="1200">
                <a:latin typeface="Arial Black"/>
                <a:cs typeface="Arial Black"/>
              </a:rPr>
              <a:t>p35/Cdk5 </a:t>
            </a:r>
            <a:r>
              <a:rPr dirty="0" sz="1200">
                <a:latin typeface="Arial Black"/>
                <a:cs typeface="Arial Black"/>
              </a:rPr>
              <a:t>or </a:t>
            </a:r>
            <a:r>
              <a:rPr dirty="0" sz="1200">
                <a:latin typeface="Arial Black"/>
                <a:cs typeface="Arial Black"/>
              </a:rPr>
              <a:t>p25/Cdk5 </a:t>
            </a:r>
            <a:r>
              <a:rPr dirty="0" sz="1200" spc="-5">
                <a:latin typeface="Arial Black"/>
                <a:cs typeface="Arial Black"/>
              </a:rPr>
              <a:t>were </a:t>
            </a:r>
            <a:r>
              <a:rPr dirty="0" sz="1200" spc="-5">
                <a:latin typeface="Arial Black"/>
                <a:cs typeface="Arial Black"/>
              </a:rPr>
              <a:t>treated </a:t>
            </a:r>
            <a:r>
              <a:rPr dirty="0" sz="1200" spc="-5">
                <a:latin typeface="Arial Black"/>
                <a:cs typeface="Arial Black"/>
              </a:rPr>
              <a:t>with </a:t>
            </a:r>
            <a:r>
              <a:rPr dirty="0" sz="1200">
                <a:latin typeface="Arial Black"/>
                <a:cs typeface="Arial Black"/>
              </a:rPr>
              <a:t>different  </a:t>
            </a:r>
            <a:r>
              <a:rPr dirty="0" sz="1200" spc="-5">
                <a:latin typeface="Arial Black"/>
                <a:cs typeface="Arial Black"/>
              </a:rPr>
              <a:t>concentrations </a:t>
            </a:r>
            <a:r>
              <a:rPr dirty="0" sz="1200">
                <a:latin typeface="Arial Black"/>
                <a:cs typeface="Arial Black"/>
              </a:rPr>
              <a:t>of </a:t>
            </a:r>
            <a:r>
              <a:rPr dirty="0" sz="1200" spc="-5">
                <a:latin typeface="Arial Black"/>
                <a:cs typeface="Arial Black"/>
              </a:rPr>
              <a:t>the </a:t>
            </a:r>
            <a:r>
              <a:rPr dirty="0" sz="1200">
                <a:latin typeface="Arial Black"/>
                <a:cs typeface="Arial Black"/>
              </a:rPr>
              <a:t>TFP5. </a:t>
            </a:r>
            <a:r>
              <a:rPr dirty="0" sz="1200">
                <a:latin typeface="Arial Black"/>
                <a:cs typeface="Arial Black"/>
              </a:rPr>
              <a:t>p35/Cdk5 </a:t>
            </a:r>
            <a:r>
              <a:rPr dirty="0" sz="1200">
                <a:latin typeface="Arial Black"/>
                <a:cs typeface="Arial Black"/>
              </a:rPr>
              <a:t>kinase </a:t>
            </a:r>
            <a:r>
              <a:rPr dirty="0" sz="1200" spc="-5">
                <a:latin typeface="Arial Black"/>
                <a:cs typeface="Arial Black"/>
              </a:rPr>
              <a:t>activities </a:t>
            </a:r>
            <a:r>
              <a:rPr dirty="0" sz="1200" spc="-5">
                <a:latin typeface="Arial Black"/>
                <a:cs typeface="Arial Black"/>
              </a:rPr>
              <a:t>(lane </a:t>
            </a:r>
            <a:r>
              <a:rPr dirty="0" sz="1200" spc="-5">
                <a:latin typeface="Arial Black"/>
                <a:cs typeface="Arial Black"/>
              </a:rPr>
              <a:t>2-5) </a:t>
            </a:r>
            <a:r>
              <a:rPr dirty="0" sz="1200" spc="-5">
                <a:latin typeface="Arial Black"/>
                <a:cs typeface="Arial Black"/>
              </a:rPr>
              <a:t>were </a:t>
            </a:r>
            <a:r>
              <a:rPr dirty="0" sz="1200" spc="-5">
                <a:latin typeface="Arial Black"/>
                <a:cs typeface="Arial Black"/>
              </a:rPr>
              <a:t>unaffected;  </a:t>
            </a:r>
            <a:r>
              <a:rPr dirty="0" sz="1200">
                <a:latin typeface="Arial Black"/>
                <a:cs typeface="Arial Black"/>
              </a:rPr>
              <a:t>p25/Cdk5 </a:t>
            </a:r>
            <a:r>
              <a:rPr dirty="0" sz="1200">
                <a:latin typeface="Arial Black"/>
                <a:cs typeface="Arial Black"/>
              </a:rPr>
              <a:t>kinase </a:t>
            </a:r>
            <a:r>
              <a:rPr dirty="0" sz="1200" spc="-5">
                <a:latin typeface="Arial Black"/>
                <a:cs typeface="Arial Black"/>
              </a:rPr>
              <a:t>activities </a:t>
            </a:r>
            <a:r>
              <a:rPr dirty="0" sz="1200">
                <a:latin typeface="Arial Black"/>
                <a:cs typeface="Arial Black"/>
              </a:rPr>
              <a:t>, </a:t>
            </a:r>
            <a:r>
              <a:rPr dirty="0" sz="1200" spc="-30">
                <a:latin typeface="Arial Black"/>
                <a:cs typeface="Arial Black"/>
              </a:rPr>
              <a:t>however, </a:t>
            </a:r>
            <a:r>
              <a:rPr dirty="0" sz="1200" spc="-5">
                <a:latin typeface="Arial Black"/>
                <a:cs typeface="Arial Black"/>
              </a:rPr>
              <a:t>were </a:t>
            </a:r>
            <a:r>
              <a:rPr dirty="0" sz="1200" spc="-5">
                <a:latin typeface="Arial Black"/>
                <a:cs typeface="Arial Black"/>
              </a:rPr>
              <a:t>inhibited </a:t>
            </a:r>
            <a:r>
              <a:rPr dirty="0" sz="1200" spc="-5">
                <a:latin typeface="Arial Black"/>
                <a:cs typeface="Arial Black"/>
              </a:rPr>
              <a:t>(lane </a:t>
            </a:r>
            <a:r>
              <a:rPr dirty="0" sz="1200" spc="-5">
                <a:latin typeface="Arial Black"/>
                <a:cs typeface="Arial Black"/>
              </a:rPr>
              <a:t>6-9). </a:t>
            </a:r>
            <a:r>
              <a:rPr dirty="0" sz="1200" spc="10">
                <a:latin typeface="Arial Black"/>
                <a:cs typeface="Arial Black"/>
              </a:rPr>
              <a:t>B. </a:t>
            </a:r>
            <a:r>
              <a:rPr dirty="0" sz="1200" spc="10">
                <a:latin typeface="Arial Black"/>
                <a:cs typeface="Arial Black"/>
              </a:rPr>
              <a:t>The </a:t>
            </a:r>
            <a:r>
              <a:rPr dirty="0" sz="1200">
                <a:latin typeface="Arial Black"/>
                <a:cs typeface="Arial Black"/>
              </a:rPr>
              <a:t>bar </a:t>
            </a:r>
            <a:r>
              <a:rPr dirty="0" sz="1200" spc="10">
                <a:latin typeface="Arial Black"/>
                <a:cs typeface="Arial Black"/>
              </a:rPr>
              <a:t>graph  </a:t>
            </a:r>
            <a:r>
              <a:rPr dirty="0" sz="1200" spc="-5">
                <a:latin typeface="Arial Black"/>
                <a:cs typeface="Arial Black"/>
              </a:rPr>
              <a:t>quantitates </a:t>
            </a:r>
            <a:r>
              <a:rPr dirty="0" sz="1200" spc="-5">
                <a:latin typeface="Arial Black"/>
                <a:cs typeface="Arial Black"/>
              </a:rPr>
              <a:t>the </a:t>
            </a:r>
            <a:r>
              <a:rPr dirty="0" sz="1200">
                <a:latin typeface="Arial Black"/>
                <a:cs typeface="Arial Black"/>
              </a:rPr>
              <a:t>results. </a:t>
            </a:r>
            <a:r>
              <a:rPr dirty="0" sz="1200">
                <a:latin typeface="Arial Black"/>
                <a:cs typeface="Arial Black"/>
              </a:rPr>
              <a:t>Standard </a:t>
            </a:r>
            <a:r>
              <a:rPr dirty="0" sz="1200" spc="10">
                <a:latin typeface="Arial Black"/>
                <a:cs typeface="Arial Black"/>
              </a:rPr>
              <a:t>errors </a:t>
            </a:r>
            <a:r>
              <a:rPr dirty="0" sz="1200" spc="5">
                <a:latin typeface="Arial Black"/>
                <a:cs typeface="Arial Black"/>
              </a:rPr>
              <a:t>are </a:t>
            </a:r>
            <a:r>
              <a:rPr dirty="0" sz="1200" spc="-10">
                <a:latin typeface="Arial Black"/>
                <a:cs typeface="Arial Black"/>
              </a:rPr>
              <a:t>shown </a:t>
            </a:r>
            <a:r>
              <a:rPr dirty="0" sz="1200" spc="-10">
                <a:latin typeface="Arial Black"/>
                <a:cs typeface="Arial Black"/>
              </a:rPr>
              <a:t>for </a:t>
            </a:r>
            <a:r>
              <a:rPr dirty="0" sz="1200">
                <a:latin typeface="Arial Black"/>
                <a:cs typeface="Arial Black"/>
              </a:rPr>
              <a:t>three </a:t>
            </a:r>
            <a:r>
              <a:rPr dirty="0" sz="1200" spc="-5">
                <a:latin typeface="Arial Black"/>
                <a:cs typeface="Arial Black"/>
              </a:rPr>
              <a:t>experiments*</a:t>
            </a:r>
            <a:r>
              <a:rPr dirty="0" sz="1200" spc="85">
                <a:latin typeface="Arial Black"/>
                <a:cs typeface="Arial Black"/>
              </a:rPr>
              <a:t> </a:t>
            </a:r>
            <a:r>
              <a:rPr dirty="0" sz="1200" spc="5">
                <a:latin typeface="Arial Black"/>
                <a:cs typeface="Arial Black"/>
              </a:rPr>
              <a:t>p&lt;0.01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2630" y="3967069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700028" y="0"/>
                </a:moveTo>
                <a:lnTo>
                  <a:pt x="88879" y="0"/>
                </a:lnTo>
                <a:lnTo>
                  <a:pt x="54253" y="7006"/>
                </a:lnTo>
                <a:lnTo>
                  <a:pt x="26005" y="26106"/>
                </a:lnTo>
                <a:lnTo>
                  <a:pt x="6974" y="54423"/>
                </a:lnTo>
                <a:lnTo>
                  <a:pt x="0" y="89080"/>
                </a:lnTo>
                <a:lnTo>
                  <a:pt x="0" y="444544"/>
                </a:lnTo>
                <a:lnTo>
                  <a:pt x="6974" y="479170"/>
                </a:lnTo>
                <a:lnTo>
                  <a:pt x="26005" y="507418"/>
                </a:lnTo>
                <a:lnTo>
                  <a:pt x="54253" y="526449"/>
                </a:lnTo>
                <a:lnTo>
                  <a:pt x="88879" y="533424"/>
                </a:lnTo>
                <a:lnTo>
                  <a:pt x="700028" y="533424"/>
                </a:lnTo>
                <a:lnTo>
                  <a:pt x="734666" y="526449"/>
                </a:lnTo>
                <a:lnTo>
                  <a:pt x="762959" y="507418"/>
                </a:lnTo>
                <a:lnTo>
                  <a:pt x="782038" y="479170"/>
                </a:lnTo>
                <a:lnTo>
                  <a:pt x="789035" y="444544"/>
                </a:lnTo>
                <a:lnTo>
                  <a:pt x="789035" y="89080"/>
                </a:lnTo>
                <a:lnTo>
                  <a:pt x="782038" y="54423"/>
                </a:lnTo>
                <a:lnTo>
                  <a:pt x="762959" y="26106"/>
                </a:lnTo>
                <a:lnTo>
                  <a:pt x="734666" y="7006"/>
                </a:lnTo>
                <a:lnTo>
                  <a:pt x="700028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92630" y="3967069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0" y="89080"/>
                </a:moveTo>
                <a:lnTo>
                  <a:pt x="6974" y="54423"/>
                </a:lnTo>
                <a:lnTo>
                  <a:pt x="26005" y="26106"/>
                </a:lnTo>
                <a:lnTo>
                  <a:pt x="54253" y="7006"/>
                </a:lnTo>
                <a:lnTo>
                  <a:pt x="88879" y="0"/>
                </a:lnTo>
                <a:lnTo>
                  <a:pt x="700028" y="0"/>
                </a:lnTo>
                <a:lnTo>
                  <a:pt x="734666" y="7006"/>
                </a:lnTo>
                <a:lnTo>
                  <a:pt x="762959" y="26106"/>
                </a:lnTo>
                <a:lnTo>
                  <a:pt x="782038" y="54423"/>
                </a:lnTo>
                <a:lnTo>
                  <a:pt x="789035" y="89080"/>
                </a:lnTo>
                <a:lnTo>
                  <a:pt x="789035" y="444544"/>
                </a:lnTo>
                <a:lnTo>
                  <a:pt x="782038" y="479170"/>
                </a:lnTo>
                <a:lnTo>
                  <a:pt x="762959" y="507418"/>
                </a:lnTo>
                <a:lnTo>
                  <a:pt x="734666" y="526449"/>
                </a:lnTo>
                <a:lnTo>
                  <a:pt x="700028" y="533424"/>
                </a:lnTo>
                <a:lnTo>
                  <a:pt x="88879" y="533424"/>
                </a:lnTo>
                <a:lnTo>
                  <a:pt x="54253" y="526449"/>
                </a:lnTo>
                <a:lnTo>
                  <a:pt x="26005" y="507418"/>
                </a:lnTo>
                <a:lnTo>
                  <a:pt x="6974" y="479170"/>
                </a:lnTo>
                <a:lnTo>
                  <a:pt x="0" y="444544"/>
                </a:lnTo>
                <a:lnTo>
                  <a:pt x="0" y="89080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06466" y="3621389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39" h="516254">
                <a:moveTo>
                  <a:pt x="295454" y="0"/>
                </a:moveTo>
                <a:lnTo>
                  <a:pt x="242343" y="19330"/>
                </a:lnTo>
                <a:lnTo>
                  <a:pt x="192321" y="43520"/>
                </a:lnTo>
                <a:lnTo>
                  <a:pt x="146197" y="72147"/>
                </a:lnTo>
                <a:lnTo>
                  <a:pt x="104783" y="104790"/>
                </a:lnTo>
                <a:lnTo>
                  <a:pt x="66349" y="144002"/>
                </a:lnTo>
                <a:lnTo>
                  <a:pt x="36668" y="184790"/>
                </a:lnTo>
                <a:lnTo>
                  <a:pt x="15726" y="226389"/>
                </a:lnTo>
                <a:lnTo>
                  <a:pt x="3508" y="268037"/>
                </a:lnTo>
                <a:lnTo>
                  <a:pt x="0" y="308968"/>
                </a:lnTo>
                <a:lnTo>
                  <a:pt x="5185" y="348419"/>
                </a:lnTo>
                <a:lnTo>
                  <a:pt x="19050" y="385624"/>
                </a:lnTo>
                <a:lnTo>
                  <a:pt x="41580" y="419820"/>
                </a:lnTo>
                <a:lnTo>
                  <a:pt x="72759" y="450243"/>
                </a:lnTo>
                <a:lnTo>
                  <a:pt x="112574" y="476128"/>
                </a:lnTo>
                <a:lnTo>
                  <a:pt x="151040" y="493150"/>
                </a:lnTo>
                <a:lnTo>
                  <a:pt x="192551" y="505365"/>
                </a:lnTo>
                <a:lnTo>
                  <a:pt x="236480" y="512878"/>
                </a:lnTo>
                <a:lnTo>
                  <a:pt x="282200" y="515798"/>
                </a:lnTo>
                <a:lnTo>
                  <a:pt x="329085" y="514234"/>
                </a:lnTo>
                <a:lnTo>
                  <a:pt x="376508" y="508292"/>
                </a:lnTo>
                <a:lnTo>
                  <a:pt x="423844" y="498080"/>
                </a:lnTo>
                <a:lnTo>
                  <a:pt x="470464" y="483707"/>
                </a:lnTo>
                <a:lnTo>
                  <a:pt x="515744" y="465280"/>
                </a:lnTo>
                <a:lnTo>
                  <a:pt x="559057" y="442907"/>
                </a:lnTo>
                <a:lnTo>
                  <a:pt x="599776" y="416696"/>
                </a:lnTo>
                <a:lnTo>
                  <a:pt x="637275" y="386754"/>
                </a:lnTo>
                <a:lnTo>
                  <a:pt x="2954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06466" y="3621389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39" h="516254">
                <a:moveTo>
                  <a:pt x="637275" y="386754"/>
                </a:moveTo>
                <a:lnTo>
                  <a:pt x="599776" y="416696"/>
                </a:lnTo>
                <a:lnTo>
                  <a:pt x="559057" y="442907"/>
                </a:lnTo>
                <a:lnTo>
                  <a:pt x="515744" y="465280"/>
                </a:lnTo>
                <a:lnTo>
                  <a:pt x="470464" y="483707"/>
                </a:lnTo>
                <a:lnTo>
                  <a:pt x="423844" y="498080"/>
                </a:lnTo>
                <a:lnTo>
                  <a:pt x="376508" y="508292"/>
                </a:lnTo>
                <a:lnTo>
                  <a:pt x="329085" y="514234"/>
                </a:lnTo>
                <a:lnTo>
                  <a:pt x="282200" y="515798"/>
                </a:lnTo>
                <a:lnTo>
                  <a:pt x="236480" y="512878"/>
                </a:lnTo>
                <a:lnTo>
                  <a:pt x="192551" y="505365"/>
                </a:lnTo>
                <a:lnTo>
                  <a:pt x="151040" y="493150"/>
                </a:lnTo>
                <a:lnTo>
                  <a:pt x="112574" y="476128"/>
                </a:lnTo>
                <a:lnTo>
                  <a:pt x="72759" y="450243"/>
                </a:lnTo>
                <a:lnTo>
                  <a:pt x="41580" y="419820"/>
                </a:lnTo>
                <a:lnTo>
                  <a:pt x="19050" y="385624"/>
                </a:lnTo>
                <a:lnTo>
                  <a:pt x="5185" y="348419"/>
                </a:lnTo>
                <a:lnTo>
                  <a:pt x="0" y="308968"/>
                </a:lnTo>
                <a:lnTo>
                  <a:pt x="3508" y="268037"/>
                </a:lnTo>
                <a:lnTo>
                  <a:pt x="15726" y="226389"/>
                </a:lnTo>
                <a:lnTo>
                  <a:pt x="36668" y="184790"/>
                </a:lnTo>
                <a:lnTo>
                  <a:pt x="66349" y="144002"/>
                </a:lnTo>
                <a:lnTo>
                  <a:pt x="104783" y="104790"/>
                </a:lnTo>
                <a:lnTo>
                  <a:pt x="146197" y="72147"/>
                </a:lnTo>
                <a:lnTo>
                  <a:pt x="192321" y="43520"/>
                </a:lnTo>
                <a:lnTo>
                  <a:pt x="242343" y="19330"/>
                </a:lnTo>
                <a:lnTo>
                  <a:pt x="295454" y="0"/>
                </a:lnTo>
                <a:lnTo>
                  <a:pt x="637275" y="386754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292622" y="3744469"/>
            <a:ext cx="875030" cy="641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p25</a:t>
            </a:r>
            <a:endParaRPr sz="1800">
              <a:latin typeface="Calibri"/>
              <a:cs typeface="Calibri"/>
            </a:endParaRPr>
          </a:p>
          <a:p>
            <a:pPr marL="329565">
              <a:lnSpc>
                <a:spcPct val="100000"/>
              </a:lnSpc>
              <a:spcBef>
                <a:spcPts val="570"/>
              </a:spcBef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k</a:t>
            </a:r>
            <a:r>
              <a:rPr dirty="0" sz="1800" spc="-5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5108" y="1133362"/>
            <a:ext cx="8778848" cy="2278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216008" y="2652918"/>
            <a:ext cx="57658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Calibri"/>
                <a:cs typeface="Calibri"/>
              </a:rPr>
              <a:t>Ca</a:t>
            </a:r>
            <a:r>
              <a:rPr dirty="0" sz="1400" spc="5" b="1">
                <a:latin typeface="Calibri"/>
                <a:cs typeface="Calibri"/>
              </a:rPr>
              <a:t>l</a:t>
            </a:r>
            <a:r>
              <a:rPr dirty="0" sz="1400" b="1">
                <a:latin typeface="Calibri"/>
                <a:cs typeface="Calibri"/>
              </a:rPr>
              <a:t>pain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85551" y="1971284"/>
            <a:ext cx="353695" cy="396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1275">
              <a:lnSpc>
                <a:spcPct val="100000"/>
              </a:lnSpc>
            </a:pPr>
            <a:r>
              <a:rPr dirty="0" baseline="-15151" sz="1650" spc="7" b="1">
                <a:latin typeface="Calibri"/>
                <a:cs typeface="Calibri"/>
              </a:rPr>
              <a:t>Ca</a:t>
            </a:r>
            <a:r>
              <a:rPr dirty="0" sz="700" spc="5" b="1">
                <a:latin typeface="Calibri"/>
                <a:cs typeface="Calibri"/>
              </a:rPr>
              <a:t>2+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100" spc="-5" b="1">
                <a:latin typeface="Calibri"/>
                <a:cs typeface="Calibri"/>
              </a:rPr>
              <a:t>influx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06964" y="3068662"/>
            <a:ext cx="701040" cy="300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6220" marR="5080" indent="-224154">
              <a:lnSpc>
                <a:spcPct val="75200"/>
              </a:lnSpc>
            </a:pPr>
            <a:r>
              <a:rPr dirty="0" sz="1050" spc="-10" b="1">
                <a:latin typeface="Calibri"/>
                <a:cs typeface="Calibri"/>
              </a:rPr>
              <a:t>I</a:t>
            </a:r>
            <a:r>
              <a:rPr dirty="0" sz="1050" b="1">
                <a:latin typeface="Calibri"/>
                <a:cs typeface="Calibri"/>
              </a:rPr>
              <a:t>ntr</a:t>
            </a:r>
            <a:r>
              <a:rPr dirty="0" sz="1050" spc="-10" b="1">
                <a:latin typeface="Calibri"/>
                <a:cs typeface="Calibri"/>
              </a:rPr>
              <a:t>a</a:t>
            </a:r>
            <a:r>
              <a:rPr dirty="0" sz="1050" spc="-5" b="1">
                <a:latin typeface="Calibri"/>
                <a:cs typeface="Calibri"/>
              </a:rPr>
              <a:t>ce</a:t>
            </a:r>
            <a:r>
              <a:rPr dirty="0" sz="1050" b="1">
                <a:latin typeface="Calibri"/>
                <a:cs typeface="Calibri"/>
              </a:rPr>
              <a:t>llul</a:t>
            </a:r>
            <a:r>
              <a:rPr dirty="0" sz="1050" spc="-5" b="1">
                <a:latin typeface="Calibri"/>
                <a:cs typeface="Calibri"/>
              </a:rPr>
              <a:t>a</a:t>
            </a:r>
            <a:r>
              <a:rPr dirty="0" sz="1050" b="1">
                <a:latin typeface="Calibri"/>
                <a:cs typeface="Calibri"/>
              </a:rPr>
              <a:t>r </a:t>
            </a:r>
            <a:r>
              <a:rPr dirty="0" sz="1050" b="1">
                <a:latin typeface="Times New Roman"/>
                <a:cs typeface="Times New Roman"/>
              </a:rPr>
              <a:t> </a:t>
            </a:r>
            <a:r>
              <a:rPr dirty="0" baseline="-15873" sz="1575" spc="-7" b="1">
                <a:latin typeface="Calibri"/>
                <a:cs typeface="Calibri"/>
              </a:rPr>
              <a:t>Ca</a:t>
            </a:r>
            <a:r>
              <a:rPr dirty="0" sz="700" spc="-5" b="1">
                <a:latin typeface="Calibri"/>
                <a:cs typeface="Calibri"/>
              </a:rPr>
              <a:t>2+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20970" y="763585"/>
            <a:ext cx="3800475" cy="370205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365125">
              <a:lnSpc>
                <a:spcPct val="100000"/>
              </a:lnSpc>
              <a:spcBef>
                <a:spcPts val="200"/>
              </a:spcBef>
            </a:pPr>
            <a:r>
              <a:rPr dirty="0" sz="1800" spc="-5" b="1">
                <a:latin typeface="Calibri"/>
                <a:cs typeface="Calibri"/>
              </a:rPr>
              <a:t>Pathology </a:t>
            </a:r>
            <a:r>
              <a:rPr dirty="0" sz="1800" b="1">
                <a:latin typeface="Calibri"/>
                <a:cs typeface="Calibri"/>
              </a:rPr>
              <a:t>upon </a:t>
            </a:r>
            <a:r>
              <a:rPr dirty="0" sz="1800" spc="-5" b="1">
                <a:latin typeface="Calibri"/>
                <a:cs typeface="Calibri"/>
              </a:rPr>
              <a:t>neuronal</a:t>
            </a:r>
            <a:r>
              <a:rPr dirty="0" sz="1800" spc="-18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insults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41966" y="3024231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749167" y="0"/>
                </a:moveTo>
                <a:lnTo>
                  <a:pt x="88879" y="0"/>
                </a:lnTo>
                <a:lnTo>
                  <a:pt x="54253" y="6985"/>
                </a:lnTo>
                <a:lnTo>
                  <a:pt x="26005" y="26039"/>
                </a:lnTo>
                <a:lnTo>
                  <a:pt x="6974" y="54307"/>
                </a:lnTo>
                <a:lnTo>
                  <a:pt x="0" y="88934"/>
                </a:lnTo>
                <a:lnTo>
                  <a:pt x="0" y="444416"/>
                </a:lnTo>
                <a:lnTo>
                  <a:pt x="6974" y="479055"/>
                </a:lnTo>
                <a:lnTo>
                  <a:pt x="26005" y="507348"/>
                </a:lnTo>
                <a:lnTo>
                  <a:pt x="54253" y="526427"/>
                </a:lnTo>
                <a:lnTo>
                  <a:pt x="88879" y="533424"/>
                </a:lnTo>
                <a:lnTo>
                  <a:pt x="749167" y="533424"/>
                </a:lnTo>
                <a:lnTo>
                  <a:pt x="783816" y="526427"/>
                </a:lnTo>
                <a:lnTo>
                  <a:pt x="812115" y="507348"/>
                </a:lnTo>
                <a:lnTo>
                  <a:pt x="831196" y="479055"/>
                </a:lnTo>
                <a:lnTo>
                  <a:pt x="838193" y="444416"/>
                </a:lnTo>
                <a:lnTo>
                  <a:pt x="838193" y="88934"/>
                </a:lnTo>
                <a:lnTo>
                  <a:pt x="831196" y="54307"/>
                </a:lnTo>
                <a:lnTo>
                  <a:pt x="812115" y="26039"/>
                </a:lnTo>
                <a:lnTo>
                  <a:pt x="783816" y="6985"/>
                </a:lnTo>
                <a:lnTo>
                  <a:pt x="749167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941966" y="3024231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0" y="88934"/>
                </a:moveTo>
                <a:lnTo>
                  <a:pt x="6974" y="54307"/>
                </a:lnTo>
                <a:lnTo>
                  <a:pt x="26005" y="26039"/>
                </a:lnTo>
                <a:lnTo>
                  <a:pt x="54253" y="6985"/>
                </a:lnTo>
                <a:lnTo>
                  <a:pt x="88879" y="0"/>
                </a:lnTo>
                <a:lnTo>
                  <a:pt x="749167" y="0"/>
                </a:lnTo>
                <a:lnTo>
                  <a:pt x="783816" y="6985"/>
                </a:lnTo>
                <a:lnTo>
                  <a:pt x="812115" y="26039"/>
                </a:lnTo>
                <a:lnTo>
                  <a:pt x="831196" y="54307"/>
                </a:lnTo>
                <a:lnTo>
                  <a:pt x="838193" y="88934"/>
                </a:lnTo>
                <a:lnTo>
                  <a:pt x="838193" y="444416"/>
                </a:lnTo>
                <a:lnTo>
                  <a:pt x="831196" y="479055"/>
                </a:lnTo>
                <a:lnTo>
                  <a:pt x="812115" y="507348"/>
                </a:lnTo>
                <a:lnTo>
                  <a:pt x="783816" y="526427"/>
                </a:lnTo>
                <a:lnTo>
                  <a:pt x="749167" y="533424"/>
                </a:lnTo>
                <a:lnTo>
                  <a:pt x="88879" y="533424"/>
                </a:lnTo>
                <a:lnTo>
                  <a:pt x="54253" y="526427"/>
                </a:lnTo>
                <a:lnTo>
                  <a:pt x="26005" y="507348"/>
                </a:lnTo>
                <a:lnTo>
                  <a:pt x="6974" y="479055"/>
                </a:lnTo>
                <a:lnTo>
                  <a:pt x="0" y="444416"/>
                </a:lnTo>
                <a:lnTo>
                  <a:pt x="0" y="88934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083285" y="3148319"/>
            <a:ext cx="55816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k</a:t>
            </a:r>
            <a:r>
              <a:rPr dirty="0" sz="1800" spc="-5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06964" y="1671705"/>
            <a:ext cx="94615" cy="1017905"/>
          </a:xfrm>
          <a:custGeom>
            <a:avLst/>
            <a:gdLst/>
            <a:ahLst/>
            <a:cxnLst/>
            <a:rect l="l" t="t" r="r" b="b"/>
            <a:pathLst>
              <a:path w="94614" h="1017905">
                <a:moveTo>
                  <a:pt x="65288" y="0"/>
                </a:moveTo>
                <a:lnTo>
                  <a:pt x="67412" y="12988"/>
                </a:lnTo>
                <a:lnTo>
                  <a:pt x="69784" y="25891"/>
                </a:lnTo>
                <a:lnTo>
                  <a:pt x="71714" y="38992"/>
                </a:lnTo>
                <a:lnTo>
                  <a:pt x="71278" y="95660"/>
                </a:lnTo>
                <a:lnTo>
                  <a:pt x="68008" y="134329"/>
                </a:lnTo>
                <a:lnTo>
                  <a:pt x="57936" y="210458"/>
                </a:lnTo>
                <a:lnTo>
                  <a:pt x="56253" y="241247"/>
                </a:lnTo>
                <a:lnTo>
                  <a:pt x="54665" y="272045"/>
                </a:lnTo>
                <a:lnTo>
                  <a:pt x="52888" y="302750"/>
                </a:lnTo>
                <a:lnTo>
                  <a:pt x="50639" y="333262"/>
                </a:lnTo>
                <a:lnTo>
                  <a:pt x="49817" y="347626"/>
                </a:lnTo>
                <a:lnTo>
                  <a:pt x="43434" y="385986"/>
                </a:lnTo>
                <a:lnTo>
                  <a:pt x="5037" y="418532"/>
                </a:lnTo>
                <a:lnTo>
                  <a:pt x="0" y="420989"/>
                </a:lnTo>
                <a:lnTo>
                  <a:pt x="3204" y="439212"/>
                </a:lnTo>
                <a:lnTo>
                  <a:pt x="14502" y="491215"/>
                </a:lnTo>
                <a:lnTo>
                  <a:pt x="50638" y="514209"/>
                </a:lnTo>
                <a:lnTo>
                  <a:pt x="79708" y="522245"/>
                </a:lnTo>
                <a:lnTo>
                  <a:pt x="94219" y="526273"/>
                </a:lnTo>
                <a:lnTo>
                  <a:pt x="93222" y="557613"/>
                </a:lnTo>
                <a:lnTo>
                  <a:pt x="92781" y="589424"/>
                </a:lnTo>
                <a:lnTo>
                  <a:pt x="91254" y="620361"/>
                </a:lnTo>
                <a:lnTo>
                  <a:pt x="86996" y="649077"/>
                </a:lnTo>
                <a:lnTo>
                  <a:pt x="81516" y="662373"/>
                </a:lnTo>
                <a:lnTo>
                  <a:pt x="73968" y="670312"/>
                </a:lnTo>
                <a:lnTo>
                  <a:pt x="65668" y="676402"/>
                </a:lnTo>
                <a:lnTo>
                  <a:pt x="57936" y="684154"/>
                </a:lnTo>
                <a:lnTo>
                  <a:pt x="34525" y="722606"/>
                </a:lnTo>
                <a:lnTo>
                  <a:pt x="14502" y="771881"/>
                </a:lnTo>
                <a:lnTo>
                  <a:pt x="3485" y="811131"/>
                </a:lnTo>
                <a:lnTo>
                  <a:pt x="0" y="824459"/>
                </a:lnTo>
                <a:lnTo>
                  <a:pt x="9849" y="859352"/>
                </a:lnTo>
                <a:lnTo>
                  <a:pt x="14992" y="879348"/>
                </a:lnTo>
                <a:lnTo>
                  <a:pt x="16728" y="894804"/>
                </a:lnTo>
                <a:lnTo>
                  <a:pt x="16358" y="916075"/>
                </a:lnTo>
                <a:lnTo>
                  <a:pt x="15183" y="953518"/>
                </a:lnTo>
                <a:lnTo>
                  <a:pt x="14502" y="101748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712086" y="3284616"/>
            <a:ext cx="132715" cy="351155"/>
          </a:xfrm>
          <a:custGeom>
            <a:avLst/>
            <a:gdLst/>
            <a:ahLst/>
            <a:cxnLst/>
            <a:rect l="l" t="t" r="r" b="b"/>
            <a:pathLst>
              <a:path w="132714" h="351154">
                <a:moveTo>
                  <a:pt x="15855" y="220461"/>
                </a:moveTo>
                <a:lnTo>
                  <a:pt x="9144" y="224393"/>
                </a:lnTo>
                <a:lnTo>
                  <a:pt x="2286" y="228325"/>
                </a:lnTo>
                <a:lnTo>
                  <a:pt x="0" y="237103"/>
                </a:lnTo>
                <a:lnTo>
                  <a:pt x="3931" y="243961"/>
                </a:lnTo>
                <a:lnTo>
                  <a:pt x="66294" y="350910"/>
                </a:lnTo>
                <a:lnTo>
                  <a:pt x="82918" y="322399"/>
                </a:lnTo>
                <a:lnTo>
                  <a:pt x="51937" y="322399"/>
                </a:lnTo>
                <a:lnTo>
                  <a:pt x="51937" y="269650"/>
                </a:lnTo>
                <a:lnTo>
                  <a:pt x="28584" y="229605"/>
                </a:lnTo>
                <a:lnTo>
                  <a:pt x="24652" y="222747"/>
                </a:lnTo>
                <a:lnTo>
                  <a:pt x="15855" y="220461"/>
                </a:lnTo>
                <a:close/>
              </a:path>
              <a:path w="132714" h="351154">
                <a:moveTo>
                  <a:pt x="51937" y="269650"/>
                </a:moveTo>
                <a:lnTo>
                  <a:pt x="51937" y="322399"/>
                </a:lnTo>
                <a:lnTo>
                  <a:pt x="80522" y="322399"/>
                </a:lnTo>
                <a:lnTo>
                  <a:pt x="80522" y="315339"/>
                </a:lnTo>
                <a:lnTo>
                  <a:pt x="53931" y="315339"/>
                </a:lnTo>
                <a:lnTo>
                  <a:pt x="66268" y="294223"/>
                </a:lnTo>
                <a:lnTo>
                  <a:pt x="51937" y="269650"/>
                </a:lnTo>
                <a:close/>
              </a:path>
              <a:path w="132714" h="351154">
                <a:moveTo>
                  <a:pt x="116732" y="220461"/>
                </a:moveTo>
                <a:lnTo>
                  <a:pt x="107954" y="222747"/>
                </a:lnTo>
                <a:lnTo>
                  <a:pt x="104022" y="229605"/>
                </a:lnTo>
                <a:lnTo>
                  <a:pt x="80625" y="269650"/>
                </a:lnTo>
                <a:lnTo>
                  <a:pt x="80522" y="322399"/>
                </a:lnTo>
                <a:lnTo>
                  <a:pt x="82918" y="322399"/>
                </a:lnTo>
                <a:lnTo>
                  <a:pt x="128656" y="243961"/>
                </a:lnTo>
                <a:lnTo>
                  <a:pt x="132588" y="237103"/>
                </a:lnTo>
                <a:lnTo>
                  <a:pt x="130302" y="228325"/>
                </a:lnTo>
                <a:lnTo>
                  <a:pt x="123444" y="224393"/>
                </a:lnTo>
                <a:lnTo>
                  <a:pt x="116732" y="220461"/>
                </a:lnTo>
                <a:close/>
              </a:path>
              <a:path w="132714" h="351154">
                <a:moveTo>
                  <a:pt x="66268" y="294223"/>
                </a:moveTo>
                <a:lnTo>
                  <a:pt x="53931" y="315339"/>
                </a:lnTo>
                <a:lnTo>
                  <a:pt x="78583" y="315339"/>
                </a:lnTo>
                <a:lnTo>
                  <a:pt x="66268" y="294223"/>
                </a:lnTo>
                <a:close/>
              </a:path>
              <a:path w="132714" h="351154">
                <a:moveTo>
                  <a:pt x="80522" y="269827"/>
                </a:moveTo>
                <a:lnTo>
                  <a:pt x="66268" y="294223"/>
                </a:lnTo>
                <a:lnTo>
                  <a:pt x="78583" y="315339"/>
                </a:lnTo>
                <a:lnTo>
                  <a:pt x="80522" y="315339"/>
                </a:lnTo>
                <a:lnTo>
                  <a:pt x="80522" y="269827"/>
                </a:lnTo>
                <a:close/>
              </a:path>
              <a:path w="132714" h="351154">
                <a:moveTo>
                  <a:pt x="80522" y="0"/>
                </a:moveTo>
                <a:lnTo>
                  <a:pt x="51937" y="0"/>
                </a:lnTo>
                <a:lnTo>
                  <a:pt x="52041" y="269827"/>
                </a:lnTo>
                <a:lnTo>
                  <a:pt x="66268" y="294223"/>
                </a:lnTo>
                <a:lnTo>
                  <a:pt x="80522" y="269827"/>
                </a:lnTo>
                <a:lnTo>
                  <a:pt x="805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351410" y="2324075"/>
            <a:ext cx="508000" cy="254635"/>
          </a:xfrm>
          <a:custGeom>
            <a:avLst/>
            <a:gdLst/>
            <a:ahLst/>
            <a:cxnLst/>
            <a:rect l="l" t="t" r="r" b="b"/>
            <a:pathLst>
              <a:path w="508000" h="254635">
                <a:moveTo>
                  <a:pt x="465557" y="0"/>
                </a:moveTo>
                <a:lnTo>
                  <a:pt x="42281" y="0"/>
                </a:lnTo>
                <a:lnTo>
                  <a:pt x="25822" y="3322"/>
                </a:lnTo>
                <a:lnTo>
                  <a:pt x="12383" y="12385"/>
                </a:lnTo>
                <a:lnTo>
                  <a:pt x="3322" y="25830"/>
                </a:lnTo>
                <a:lnTo>
                  <a:pt x="0" y="42300"/>
                </a:lnTo>
                <a:lnTo>
                  <a:pt x="0" y="211738"/>
                </a:lnTo>
                <a:lnTo>
                  <a:pt x="3322" y="228200"/>
                </a:lnTo>
                <a:lnTo>
                  <a:pt x="12383" y="241646"/>
                </a:lnTo>
                <a:lnTo>
                  <a:pt x="25822" y="250713"/>
                </a:lnTo>
                <a:lnTo>
                  <a:pt x="42281" y="254038"/>
                </a:lnTo>
                <a:lnTo>
                  <a:pt x="465557" y="254038"/>
                </a:lnTo>
                <a:lnTo>
                  <a:pt x="482039" y="250713"/>
                </a:lnTo>
                <a:lnTo>
                  <a:pt x="495529" y="241646"/>
                </a:lnTo>
                <a:lnTo>
                  <a:pt x="504640" y="228200"/>
                </a:lnTo>
                <a:lnTo>
                  <a:pt x="507985" y="211738"/>
                </a:lnTo>
                <a:lnTo>
                  <a:pt x="507985" y="42300"/>
                </a:lnTo>
                <a:lnTo>
                  <a:pt x="504640" y="25830"/>
                </a:lnTo>
                <a:lnTo>
                  <a:pt x="495529" y="12385"/>
                </a:lnTo>
                <a:lnTo>
                  <a:pt x="482039" y="3322"/>
                </a:lnTo>
                <a:lnTo>
                  <a:pt x="465557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51410" y="2324075"/>
            <a:ext cx="508000" cy="254635"/>
          </a:xfrm>
          <a:custGeom>
            <a:avLst/>
            <a:gdLst/>
            <a:ahLst/>
            <a:cxnLst/>
            <a:rect l="l" t="t" r="r" b="b"/>
            <a:pathLst>
              <a:path w="508000" h="254635">
                <a:moveTo>
                  <a:pt x="0" y="42300"/>
                </a:moveTo>
                <a:lnTo>
                  <a:pt x="3322" y="25830"/>
                </a:lnTo>
                <a:lnTo>
                  <a:pt x="12383" y="12385"/>
                </a:lnTo>
                <a:lnTo>
                  <a:pt x="25822" y="3322"/>
                </a:lnTo>
                <a:lnTo>
                  <a:pt x="42281" y="0"/>
                </a:lnTo>
                <a:lnTo>
                  <a:pt x="465557" y="0"/>
                </a:lnTo>
                <a:lnTo>
                  <a:pt x="482039" y="3322"/>
                </a:lnTo>
                <a:lnTo>
                  <a:pt x="495529" y="12385"/>
                </a:lnTo>
                <a:lnTo>
                  <a:pt x="504640" y="25830"/>
                </a:lnTo>
                <a:lnTo>
                  <a:pt x="507985" y="42300"/>
                </a:lnTo>
                <a:lnTo>
                  <a:pt x="507985" y="211738"/>
                </a:lnTo>
                <a:lnTo>
                  <a:pt x="504640" y="228200"/>
                </a:lnTo>
                <a:lnTo>
                  <a:pt x="495529" y="241646"/>
                </a:lnTo>
                <a:lnTo>
                  <a:pt x="482039" y="250713"/>
                </a:lnTo>
                <a:lnTo>
                  <a:pt x="465557" y="254038"/>
                </a:lnTo>
                <a:lnTo>
                  <a:pt x="42281" y="254038"/>
                </a:lnTo>
                <a:lnTo>
                  <a:pt x="25822" y="250713"/>
                </a:lnTo>
                <a:lnTo>
                  <a:pt x="12383" y="241646"/>
                </a:lnTo>
                <a:lnTo>
                  <a:pt x="3322" y="228200"/>
                </a:lnTo>
                <a:lnTo>
                  <a:pt x="0" y="211738"/>
                </a:lnTo>
                <a:lnTo>
                  <a:pt x="0" y="42300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446279" y="2324839"/>
            <a:ext cx="31877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MT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867259" y="2373361"/>
            <a:ext cx="632460" cy="260985"/>
          </a:xfrm>
          <a:custGeom>
            <a:avLst/>
            <a:gdLst/>
            <a:ahLst/>
            <a:cxnLst/>
            <a:rect l="l" t="t" r="r" b="b"/>
            <a:pathLst>
              <a:path w="632460" h="260985">
                <a:moveTo>
                  <a:pt x="588416" y="0"/>
                </a:moveTo>
                <a:lnTo>
                  <a:pt x="43434" y="0"/>
                </a:lnTo>
                <a:lnTo>
                  <a:pt x="26517" y="3389"/>
                </a:lnTo>
                <a:lnTo>
                  <a:pt x="12712" y="12648"/>
                </a:lnTo>
                <a:lnTo>
                  <a:pt x="3409" y="26409"/>
                </a:lnTo>
                <a:lnTo>
                  <a:pt x="0" y="43305"/>
                </a:lnTo>
                <a:lnTo>
                  <a:pt x="0" y="216968"/>
                </a:lnTo>
                <a:lnTo>
                  <a:pt x="3409" y="233877"/>
                </a:lnTo>
                <a:lnTo>
                  <a:pt x="12712" y="247683"/>
                </a:lnTo>
                <a:lnTo>
                  <a:pt x="26517" y="256990"/>
                </a:lnTo>
                <a:lnTo>
                  <a:pt x="43434" y="260402"/>
                </a:lnTo>
                <a:lnTo>
                  <a:pt x="588416" y="260402"/>
                </a:lnTo>
                <a:lnTo>
                  <a:pt x="605333" y="256990"/>
                </a:lnTo>
                <a:lnTo>
                  <a:pt x="619137" y="247683"/>
                </a:lnTo>
                <a:lnTo>
                  <a:pt x="628440" y="233877"/>
                </a:lnTo>
                <a:lnTo>
                  <a:pt x="631850" y="216968"/>
                </a:lnTo>
                <a:lnTo>
                  <a:pt x="631850" y="43305"/>
                </a:lnTo>
                <a:lnTo>
                  <a:pt x="628440" y="26409"/>
                </a:lnTo>
                <a:lnTo>
                  <a:pt x="619137" y="12648"/>
                </a:lnTo>
                <a:lnTo>
                  <a:pt x="605333" y="3389"/>
                </a:lnTo>
                <a:lnTo>
                  <a:pt x="588416" y="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67259" y="2373361"/>
            <a:ext cx="632460" cy="260985"/>
          </a:xfrm>
          <a:custGeom>
            <a:avLst/>
            <a:gdLst/>
            <a:ahLst/>
            <a:cxnLst/>
            <a:rect l="l" t="t" r="r" b="b"/>
            <a:pathLst>
              <a:path w="632460" h="260985">
                <a:moveTo>
                  <a:pt x="0" y="43305"/>
                </a:moveTo>
                <a:lnTo>
                  <a:pt x="3409" y="26409"/>
                </a:lnTo>
                <a:lnTo>
                  <a:pt x="12712" y="12648"/>
                </a:lnTo>
                <a:lnTo>
                  <a:pt x="26517" y="3389"/>
                </a:lnTo>
                <a:lnTo>
                  <a:pt x="43434" y="0"/>
                </a:lnTo>
                <a:lnTo>
                  <a:pt x="588416" y="0"/>
                </a:lnTo>
                <a:lnTo>
                  <a:pt x="605333" y="3389"/>
                </a:lnTo>
                <a:lnTo>
                  <a:pt x="619137" y="12648"/>
                </a:lnTo>
                <a:lnTo>
                  <a:pt x="628440" y="26409"/>
                </a:lnTo>
                <a:lnTo>
                  <a:pt x="631850" y="43305"/>
                </a:lnTo>
                <a:lnTo>
                  <a:pt x="631850" y="216968"/>
                </a:lnTo>
                <a:lnTo>
                  <a:pt x="628440" y="233877"/>
                </a:lnTo>
                <a:lnTo>
                  <a:pt x="619137" y="247683"/>
                </a:lnTo>
                <a:lnTo>
                  <a:pt x="605333" y="256990"/>
                </a:lnTo>
                <a:lnTo>
                  <a:pt x="588416" y="260402"/>
                </a:lnTo>
                <a:lnTo>
                  <a:pt x="43434" y="260402"/>
                </a:lnTo>
                <a:lnTo>
                  <a:pt x="26517" y="256990"/>
                </a:lnTo>
                <a:lnTo>
                  <a:pt x="12712" y="247683"/>
                </a:lnTo>
                <a:lnTo>
                  <a:pt x="3409" y="233877"/>
                </a:lnTo>
                <a:lnTo>
                  <a:pt x="0" y="216968"/>
                </a:lnTo>
                <a:lnTo>
                  <a:pt x="0" y="43305"/>
                </a:lnTo>
                <a:close/>
              </a:path>
            </a:pathLst>
          </a:custGeom>
          <a:ln w="25400">
            <a:solidFill>
              <a:srgbClr val="9437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001498" y="2376909"/>
            <a:ext cx="36385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p67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465710" y="2605180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380975" y="0"/>
                </a:moveTo>
                <a:lnTo>
                  <a:pt x="324682" y="2890"/>
                </a:lnTo>
                <a:lnTo>
                  <a:pt x="270952" y="11288"/>
                </a:lnTo>
                <a:lnTo>
                  <a:pt x="220375" y="24780"/>
                </a:lnTo>
                <a:lnTo>
                  <a:pt x="173540" y="42955"/>
                </a:lnTo>
                <a:lnTo>
                  <a:pt x="131036" y="65401"/>
                </a:lnTo>
                <a:lnTo>
                  <a:pt x="93454" y="91705"/>
                </a:lnTo>
                <a:lnTo>
                  <a:pt x="61383" y="121455"/>
                </a:lnTo>
                <a:lnTo>
                  <a:pt x="35412" y="154239"/>
                </a:lnTo>
                <a:lnTo>
                  <a:pt x="16131" y="189645"/>
                </a:lnTo>
                <a:lnTo>
                  <a:pt x="4131" y="227261"/>
                </a:lnTo>
                <a:lnTo>
                  <a:pt x="0" y="266675"/>
                </a:lnTo>
                <a:lnTo>
                  <a:pt x="4131" y="306056"/>
                </a:lnTo>
                <a:lnTo>
                  <a:pt x="16131" y="343652"/>
                </a:lnTo>
                <a:lnTo>
                  <a:pt x="35412" y="379048"/>
                </a:lnTo>
                <a:lnTo>
                  <a:pt x="61383" y="411831"/>
                </a:lnTo>
                <a:lnTo>
                  <a:pt x="93454" y="441586"/>
                </a:lnTo>
                <a:lnTo>
                  <a:pt x="131036" y="467900"/>
                </a:lnTo>
                <a:lnTo>
                  <a:pt x="173540" y="490358"/>
                </a:lnTo>
                <a:lnTo>
                  <a:pt x="220375" y="508546"/>
                </a:lnTo>
                <a:lnTo>
                  <a:pt x="270952" y="522050"/>
                </a:lnTo>
                <a:lnTo>
                  <a:pt x="324682" y="530457"/>
                </a:lnTo>
                <a:lnTo>
                  <a:pt x="380975" y="533351"/>
                </a:lnTo>
                <a:lnTo>
                  <a:pt x="437253" y="530457"/>
                </a:lnTo>
                <a:lnTo>
                  <a:pt x="490976" y="522050"/>
                </a:lnTo>
                <a:lnTo>
                  <a:pt x="541554" y="508546"/>
                </a:lnTo>
                <a:lnTo>
                  <a:pt x="588395" y="490358"/>
                </a:lnTo>
                <a:lnTo>
                  <a:pt x="630908" y="467900"/>
                </a:lnTo>
                <a:lnTo>
                  <a:pt x="668503" y="441586"/>
                </a:lnTo>
                <a:lnTo>
                  <a:pt x="700588" y="411831"/>
                </a:lnTo>
                <a:lnTo>
                  <a:pt x="726571" y="379048"/>
                </a:lnTo>
                <a:lnTo>
                  <a:pt x="745863" y="343652"/>
                </a:lnTo>
                <a:lnTo>
                  <a:pt x="757871" y="306056"/>
                </a:lnTo>
                <a:lnTo>
                  <a:pt x="762006" y="266675"/>
                </a:lnTo>
                <a:lnTo>
                  <a:pt x="757871" y="227261"/>
                </a:lnTo>
                <a:lnTo>
                  <a:pt x="745863" y="189645"/>
                </a:lnTo>
                <a:lnTo>
                  <a:pt x="726571" y="154239"/>
                </a:lnTo>
                <a:lnTo>
                  <a:pt x="700588" y="121455"/>
                </a:lnTo>
                <a:lnTo>
                  <a:pt x="668503" y="91705"/>
                </a:lnTo>
                <a:lnTo>
                  <a:pt x="630908" y="65401"/>
                </a:lnTo>
                <a:lnTo>
                  <a:pt x="588395" y="42955"/>
                </a:lnTo>
                <a:lnTo>
                  <a:pt x="541554" y="24780"/>
                </a:lnTo>
                <a:lnTo>
                  <a:pt x="490976" y="11288"/>
                </a:lnTo>
                <a:lnTo>
                  <a:pt x="437253" y="2890"/>
                </a:lnTo>
                <a:lnTo>
                  <a:pt x="38097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65710" y="2605180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0" y="266675"/>
                </a:moveTo>
                <a:lnTo>
                  <a:pt x="4131" y="227261"/>
                </a:lnTo>
                <a:lnTo>
                  <a:pt x="16131" y="189645"/>
                </a:lnTo>
                <a:lnTo>
                  <a:pt x="35412" y="154239"/>
                </a:lnTo>
                <a:lnTo>
                  <a:pt x="61383" y="121455"/>
                </a:lnTo>
                <a:lnTo>
                  <a:pt x="93454" y="91705"/>
                </a:lnTo>
                <a:lnTo>
                  <a:pt x="131036" y="65401"/>
                </a:lnTo>
                <a:lnTo>
                  <a:pt x="173540" y="42955"/>
                </a:lnTo>
                <a:lnTo>
                  <a:pt x="220375" y="24780"/>
                </a:lnTo>
                <a:lnTo>
                  <a:pt x="270952" y="11288"/>
                </a:lnTo>
                <a:lnTo>
                  <a:pt x="324682" y="2890"/>
                </a:lnTo>
                <a:lnTo>
                  <a:pt x="380975" y="0"/>
                </a:lnTo>
                <a:lnTo>
                  <a:pt x="437253" y="2890"/>
                </a:lnTo>
                <a:lnTo>
                  <a:pt x="490976" y="11288"/>
                </a:lnTo>
                <a:lnTo>
                  <a:pt x="541554" y="24780"/>
                </a:lnTo>
                <a:lnTo>
                  <a:pt x="588395" y="42955"/>
                </a:lnTo>
                <a:lnTo>
                  <a:pt x="630908" y="65401"/>
                </a:lnTo>
                <a:lnTo>
                  <a:pt x="668503" y="91705"/>
                </a:lnTo>
                <a:lnTo>
                  <a:pt x="700588" y="121455"/>
                </a:lnTo>
                <a:lnTo>
                  <a:pt x="726571" y="154239"/>
                </a:lnTo>
                <a:lnTo>
                  <a:pt x="745863" y="189645"/>
                </a:lnTo>
                <a:lnTo>
                  <a:pt x="757871" y="227261"/>
                </a:lnTo>
                <a:lnTo>
                  <a:pt x="762006" y="266675"/>
                </a:lnTo>
                <a:lnTo>
                  <a:pt x="757871" y="306056"/>
                </a:lnTo>
                <a:lnTo>
                  <a:pt x="745863" y="343652"/>
                </a:lnTo>
                <a:lnTo>
                  <a:pt x="726571" y="379048"/>
                </a:lnTo>
                <a:lnTo>
                  <a:pt x="700588" y="411831"/>
                </a:lnTo>
                <a:lnTo>
                  <a:pt x="668503" y="441586"/>
                </a:lnTo>
                <a:lnTo>
                  <a:pt x="630908" y="467900"/>
                </a:lnTo>
                <a:lnTo>
                  <a:pt x="588395" y="490358"/>
                </a:lnTo>
                <a:lnTo>
                  <a:pt x="541554" y="508546"/>
                </a:lnTo>
                <a:lnTo>
                  <a:pt x="490976" y="522050"/>
                </a:lnTo>
                <a:lnTo>
                  <a:pt x="437253" y="530457"/>
                </a:lnTo>
                <a:lnTo>
                  <a:pt x="380975" y="533351"/>
                </a:lnTo>
                <a:lnTo>
                  <a:pt x="324682" y="530457"/>
                </a:lnTo>
                <a:lnTo>
                  <a:pt x="270952" y="522050"/>
                </a:lnTo>
                <a:lnTo>
                  <a:pt x="220375" y="508546"/>
                </a:lnTo>
                <a:lnTo>
                  <a:pt x="173540" y="490358"/>
                </a:lnTo>
                <a:lnTo>
                  <a:pt x="131036" y="467900"/>
                </a:lnTo>
                <a:lnTo>
                  <a:pt x="93454" y="441586"/>
                </a:lnTo>
                <a:lnTo>
                  <a:pt x="61383" y="411831"/>
                </a:lnTo>
                <a:lnTo>
                  <a:pt x="35412" y="379048"/>
                </a:lnTo>
                <a:lnTo>
                  <a:pt x="16131" y="343652"/>
                </a:lnTo>
                <a:lnTo>
                  <a:pt x="4131" y="306056"/>
                </a:lnTo>
                <a:lnTo>
                  <a:pt x="0" y="266675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4658382" y="2720063"/>
            <a:ext cx="37719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p35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78739" y="74655"/>
            <a:ext cx="8506460" cy="56070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Summary: </a:t>
            </a:r>
            <a:r>
              <a:rPr dirty="0" sz="1800" spc="-5" b="1">
                <a:latin typeface="Times New Roman"/>
                <a:cs typeface="Times New Roman"/>
              </a:rPr>
              <a:t>CIP </a:t>
            </a:r>
            <a:r>
              <a:rPr dirty="0" sz="1800" b="1">
                <a:latin typeface="Times New Roman"/>
                <a:cs typeface="Times New Roman"/>
              </a:rPr>
              <a:t>and </a:t>
            </a:r>
            <a:r>
              <a:rPr dirty="0" sz="1800" b="1">
                <a:latin typeface="Times New Roman"/>
                <a:cs typeface="Times New Roman"/>
              </a:rPr>
              <a:t>or </a:t>
            </a:r>
            <a:r>
              <a:rPr dirty="0" sz="1800" b="1">
                <a:latin typeface="Times New Roman"/>
                <a:cs typeface="Times New Roman"/>
              </a:rPr>
              <a:t>TFP5 </a:t>
            </a:r>
            <a:r>
              <a:rPr dirty="0" sz="1800" b="1">
                <a:latin typeface="Times New Roman"/>
                <a:cs typeface="Times New Roman"/>
              </a:rPr>
              <a:t>selectively </a:t>
            </a:r>
            <a:r>
              <a:rPr dirty="0" sz="1800" spc="-5" b="1">
                <a:latin typeface="Times New Roman"/>
                <a:cs typeface="Times New Roman"/>
              </a:rPr>
              <a:t>inhibits </a:t>
            </a:r>
            <a:r>
              <a:rPr dirty="0" sz="1800" b="1">
                <a:latin typeface="Times New Roman"/>
                <a:cs typeface="Times New Roman"/>
              </a:rPr>
              <a:t>the </a:t>
            </a:r>
            <a:r>
              <a:rPr dirty="0" sz="1800" spc="-5" b="1">
                <a:latin typeface="Times New Roman"/>
                <a:cs typeface="Times New Roman"/>
              </a:rPr>
              <a:t>deregulated </a:t>
            </a:r>
            <a:r>
              <a:rPr dirty="0" sz="1800" spc="-5" b="1">
                <a:latin typeface="Times New Roman"/>
                <a:cs typeface="Times New Roman"/>
              </a:rPr>
              <a:t>Cdk5/p25 </a:t>
            </a:r>
            <a:r>
              <a:rPr dirty="0" sz="1800" spc="-5" b="1">
                <a:latin typeface="Times New Roman"/>
                <a:cs typeface="Times New Roman"/>
              </a:rPr>
              <a:t>but </a:t>
            </a:r>
            <a:r>
              <a:rPr dirty="0" sz="1800" spc="-5" b="1">
                <a:latin typeface="Times New Roman"/>
                <a:cs typeface="Times New Roman"/>
              </a:rPr>
              <a:t>not  </a:t>
            </a:r>
            <a:r>
              <a:rPr dirty="0" sz="1800" spc="-5" b="1">
                <a:latin typeface="Times New Roman"/>
                <a:cs typeface="Times New Roman"/>
              </a:rPr>
              <a:t>Cdk5/p35, </a:t>
            </a:r>
            <a:r>
              <a:rPr dirty="0" sz="1800" b="1">
                <a:latin typeface="Times New Roman"/>
                <a:cs typeface="Times New Roman"/>
              </a:rPr>
              <a:t>the </a:t>
            </a:r>
            <a:r>
              <a:rPr dirty="0" sz="1800" spc="-5" b="1">
                <a:latin typeface="Times New Roman"/>
                <a:cs typeface="Times New Roman"/>
              </a:rPr>
              <a:t>regulated, </a:t>
            </a:r>
            <a:r>
              <a:rPr dirty="0" sz="1800" spc="-5" b="1">
                <a:latin typeface="Times New Roman"/>
                <a:cs typeface="Times New Roman"/>
              </a:rPr>
              <a:t>normal </a:t>
            </a:r>
            <a:r>
              <a:rPr dirty="0" sz="1800" b="1">
                <a:latin typeface="Times New Roman"/>
                <a:cs typeface="Times New Roman"/>
              </a:rPr>
              <a:t>activity </a:t>
            </a:r>
            <a:r>
              <a:rPr dirty="0" sz="1800" b="1">
                <a:latin typeface="Times New Roman"/>
                <a:cs typeface="Times New Roman"/>
              </a:rPr>
              <a:t>in </a:t>
            </a:r>
            <a:r>
              <a:rPr dirty="0" sz="1800" b="1">
                <a:latin typeface="Times New Roman"/>
                <a:cs typeface="Times New Roman"/>
              </a:rPr>
              <a:t>the </a:t>
            </a:r>
            <a:r>
              <a:rPr dirty="0" sz="1800" spc="-10" b="1">
                <a:latin typeface="Times New Roman"/>
                <a:cs typeface="Times New Roman"/>
              </a:rPr>
              <a:t>presence </a:t>
            </a:r>
            <a:r>
              <a:rPr dirty="0" sz="1800" b="1">
                <a:latin typeface="Times New Roman"/>
                <a:cs typeface="Times New Roman"/>
              </a:rPr>
              <a:t>of </a:t>
            </a:r>
            <a:r>
              <a:rPr dirty="0" sz="1800" b="1">
                <a:latin typeface="Times New Roman"/>
                <a:cs typeface="Times New Roman"/>
              </a:rPr>
              <a:t>cytoskeletal </a:t>
            </a:r>
            <a:r>
              <a:rPr dirty="0" sz="1800" b="1">
                <a:latin typeface="Times New Roman"/>
                <a:cs typeface="Times New Roman"/>
              </a:rPr>
              <a:t>and </a:t>
            </a:r>
            <a:r>
              <a:rPr dirty="0" sz="1800" b="1">
                <a:latin typeface="Times New Roman"/>
                <a:cs typeface="Times New Roman"/>
              </a:rPr>
              <a:t>or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synaptic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928073" y="4850034"/>
            <a:ext cx="2316480" cy="338455"/>
          </a:xfrm>
          <a:custGeom>
            <a:avLst/>
            <a:gdLst/>
            <a:ahLst/>
            <a:cxnLst/>
            <a:rect l="l" t="t" r="r" b="b"/>
            <a:pathLst>
              <a:path w="2316479" h="338454">
                <a:moveTo>
                  <a:pt x="0" y="338185"/>
                </a:moveTo>
                <a:lnTo>
                  <a:pt x="2315864" y="338185"/>
                </a:lnTo>
                <a:lnTo>
                  <a:pt x="2315864" y="0"/>
                </a:lnTo>
                <a:lnTo>
                  <a:pt x="0" y="0"/>
                </a:lnTo>
                <a:lnTo>
                  <a:pt x="0" y="338185"/>
                </a:lnTo>
                <a:close/>
              </a:path>
            </a:pathLst>
          </a:custGeom>
          <a:solidFill>
            <a:srgbClr val="9A61A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928073" y="4850034"/>
            <a:ext cx="2316480" cy="338455"/>
          </a:xfrm>
          <a:custGeom>
            <a:avLst/>
            <a:gdLst/>
            <a:ahLst/>
            <a:cxnLst/>
            <a:rect l="l" t="t" r="r" b="b"/>
            <a:pathLst>
              <a:path w="2316479" h="338454">
                <a:moveTo>
                  <a:pt x="0" y="338185"/>
                </a:moveTo>
                <a:lnTo>
                  <a:pt x="2315864" y="338185"/>
                </a:lnTo>
                <a:lnTo>
                  <a:pt x="2315864" y="0"/>
                </a:lnTo>
                <a:lnTo>
                  <a:pt x="0" y="0"/>
                </a:lnTo>
                <a:lnTo>
                  <a:pt x="0" y="338185"/>
                </a:lnTo>
                <a:close/>
              </a:path>
            </a:pathLst>
          </a:custGeom>
          <a:ln w="126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2928073" y="4850034"/>
            <a:ext cx="2316480" cy="338455"/>
          </a:xfrm>
          <a:prstGeom prst="rect">
            <a:avLst/>
          </a:prstGeom>
          <a:ln w="12699">
            <a:solidFill>
              <a:srgbClr val="FF0000"/>
            </a:solidFill>
          </a:ln>
        </p:spPr>
        <p:txBody>
          <a:bodyPr wrap="square" lIns="0" tIns="27305" rIns="0" bIns="0" rtlCol="0" vert="horz">
            <a:spAutoFit/>
          </a:bodyPr>
          <a:lstStyle/>
          <a:p>
            <a:pPr marL="95250">
              <a:lnSpc>
                <a:spcPct val="100000"/>
              </a:lnSpc>
              <a:spcBef>
                <a:spcPts val="215"/>
              </a:spcBef>
            </a:pPr>
            <a:r>
              <a:rPr dirty="0" sz="1600" spc="-10">
                <a:latin typeface="Calibri"/>
                <a:cs typeface="Calibri"/>
              </a:rPr>
              <a:t>Deregulated </a:t>
            </a:r>
            <a:r>
              <a:rPr dirty="0" sz="1600" spc="-10">
                <a:latin typeface="Calibri"/>
                <a:cs typeface="Calibri"/>
              </a:rPr>
              <a:t>Cdk5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activity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98850" y="6440019"/>
            <a:ext cx="2787650" cy="339090"/>
          </a:xfrm>
          <a:prstGeom prst="rect">
            <a:avLst/>
          </a:prstGeom>
          <a:solidFill>
            <a:srgbClr val="9A61A3"/>
          </a:solidFill>
          <a:ln w="12699">
            <a:solidFill>
              <a:srgbClr val="C0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marL="131445">
              <a:lnSpc>
                <a:spcPct val="100000"/>
              </a:lnSpc>
              <a:spcBef>
                <a:spcPts val="220"/>
              </a:spcBef>
            </a:pPr>
            <a:r>
              <a:rPr dirty="0" sz="1600" spc="-10">
                <a:latin typeface="Calibri"/>
                <a:cs typeface="Calibri"/>
              </a:rPr>
              <a:t>Neurodegeneration/Pathology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088154" y="5187934"/>
            <a:ext cx="132715" cy="226060"/>
          </a:xfrm>
          <a:custGeom>
            <a:avLst/>
            <a:gdLst/>
            <a:ahLst/>
            <a:cxnLst/>
            <a:rect l="l" t="t" r="r" b="b"/>
            <a:pathLst>
              <a:path w="132714" h="226060">
                <a:moveTo>
                  <a:pt x="16002" y="95154"/>
                </a:moveTo>
                <a:lnTo>
                  <a:pt x="2286" y="103012"/>
                </a:lnTo>
                <a:lnTo>
                  <a:pt x="0" y="111800"/>
                </a:lnTo>
                <a:lnTo>
                  <a:pt x="4078" y="118658"/>
                </a:lnTo>
                <a:lnTo>
                  <a:pt x="66367" y="225598"/>
                </a:lnTo>
                <a:lnTo>
                  <a:pt x="82969" y="197095"/>
                </a:lnTo>
                <a:lnTo>
                  <a:pt x="52084" y="197095"/>
                </a:lnTo>
                <a:lnTo>
                  <a:pt x="52001" y="144280"/>
                </a:lnTo>
                <a:lnTo>
                  <a:pt x="28639" y="104298"/>
                </a:lnTo>
                <a:lnTo>
                  <a:pt x="24725" y="97440"/>
                </a:lnTo>
                <a:lnTo>
                  <a:pt x="16002" y="95154"/>
                </a:lnTo>
                <a:close/>
              </a:path>
              <a:path w="132714" h="226060">
                <a:moveTo>
                  <a:pt x="52084" y="144422"/>
                </a:moveTo>
                <a:lnTo>
                  <a:pt x="52084" y="197095"/>
                </a:lnTo>
                <a:lnTo>
                  <a:pt x="80650" y="197095"/>
                </a:lnTo>
                <a:lnTo>
                  <a:pt x="80650" y="190023"/>
                </a:lnTo>
                <a:lnTo>
                  <a:pt x="53931" y="190023"/>
                </a:lnTo>
                <a:lnTo>
                  <a:pt x="66328" y="168799"/>
                </a:lnTo>
                <a:lnTo>
                  <a:pt x="52084" y="144422"/>
                </a:lnTo>
                <a:close/>
              </a:path>
              <a:path w="132714" h="226060">
                <a:moveTo>
                  <a:pt x="116659" y="95154"/>
                </a:moveTo>
                <a:lnTo>
                  <a:pt x="107935" y="97440"/>
                </a:lnTo>
                <a:lnTo>
                  <a:pt x="104003" y="104298"/>
                </a:lnTo>
                <a:lnTo>
                  <a:pt x="80650" y="144280"/>
                </a:lnTo>
                <a:lnTo>
                  <a:pt x="80650" y="197095"/>
                </a:lnTo>
                <a:lnTo>
                  <a:pt x="82969" y="197095"/>
                </a:lnTo>
                <a:lnTo>
                  <a:pt x="132661" y="111800"/>
                </a:lnTo>
                <a:lnTo>
                  <a:pt x="130375" y="103012"/>
                </a:lnTo>
                <a:lnTo>
                  <a:pt x="116659" y="95154"/>
                </a:lnTo>
                <a:close/>
              </a:path>
              <a:path w="132714" h="226060">
                <a:moveTo>
                  <a:pt x="66328" y="168799"/>
                </a:moveTo>
                <a:lnTo>
                  <a:pt x="53931" y="190023"/>
                </a:lnTo>
                <a:lnTo>
                  <a:pt x="78729" y="190023"/>
                </a:lnTo>
                <a:lnTo>
                  <a:pt x="66328" y="168799"/>
                </a:lnTo>
                <a:close/>
              </a:path>
              <a:path w="132714" h="226060">
                <a:moveTo>
                  <a:pt x="80650" y="144280"/>
                </a:moveTo>
                <a:lnTo>
                  <a:pt x="66328" y="168799"/>
                </a:lnTo>
                <a:lnTo>
                  <a:pt x="78729" y="190023"/>
                </a:lnTo>
                <a:lnTo>
                  <a:pt x="80650" y="190023"/>
                </a:lnTo>
                <a:lnTo>
                  <a:pt x="80650" y="144280"/>
                </a:lnTo>
                <a:close/>
              </a:path>
              <a:path w="132714" h="226060">
                <a:moveTo>
                  <a:pt x="80650" y="0"/>
                </a:moveTo>
                <a:lnTo>
                  <a:pt x="52084" y="0"/>
                </a:lnTo>
                <a:lnTo>
                  <a:pt x="52084" y="144422"/>
                </a:lnTo>
                <a:lnTo>
                  <a:pt x="66328" y="168799"/>
                </a:lnTo>
                <a:lnTo>
                  <a:pt x="80567" y="144422"/>
                </a:lnTo>
                <a:lnTo>
                  <a:pt x="8065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64361" y="6215061"/>
            <a:ext cx="132715" cy="226060"/>
          </a:xfrm>
          <a:custGeom>
            <a:avLst/>
            <a:gdLst/>
            <a:ahLst/>
            <a:cxnLst/>
            <a:rect l="l" t="t" r="r" b="b"/>
            <a:pathLst>
              <a:path w="132714" h="226060">
                <a:moveTo>
                  <a:pt x="15855" y="95084"/>
                </a:moveTo>
                <a:lnTo>
                  <a:pt x="9144" y="99084"/>
                </a:lnTo>
                <a:lnTo>
                  <a:pt x="2286" y="103014"/>
                </a:lnTo>
                <a:lnTo>
                  <a:pt x="0" y="111800"/>
                </a:lnTo>
                <a:lnTo>
                  <a:pt x="3931" y="118586"/>
                </a:lnTo>
                <a:lnTo>
                  <a:pt x="66294" y="225458"/>
                </a:lnTo>
                <a:lnTo>
                  <a:pt x="82843" y="197097"/>
                </a:lnTo>
                <a:lnTo>
                  <a:pt x="51937" y="197097"/>
                </a:lnTo>
                <a:lnTo>
                  <a:pt x="51937" y="144210"/>
                </a:lnTo>
                <a:lnTo>
                  <a:pt x="28584" y="104228"/>
                </a:lnTo>
                <a:lnTo>
                  <a:pt x="24652" y="97370"/>
                </a:lnTo>
                <a:lnTo>
                  <a:pt x="15855" y="95084"/>
                </a:lnTo>
                <a:close/>
              </a:path>
              <a:path w="132714" h="226060">
                <a:moveTo>
                  <a:pt x="51937" y="144210"/>
                </a:moveTo>
                <a:lnTo>
                  <a:pt x="51937" y="197097"/>
                </a:lnTo>
                <a:lnTo>
                  <a:pt x="80522" y="197097"/>
                </a:lnTo>
                <a:lnTo>
                  <a:pt x="80522" y="189953"/>
                </a:lnTo>
                <a:lnTo>
                  <a:pt x="54004" y="189953"/>
                </a:lnTo>
                <a:lnTo>
                  <a:pt x="66323" y="168839"/>
                </a:lnTo>
                <a:lnTo>
                  <a:pt x="51937" y="144210"/>
                </a:lnTo>
                <a:close/>
              </a:path>
              <a:path w="132714" h="226060">
                <a:moveTo>
                  <a:pt x="116732" y="95084"/>
                </a:moveTo>
                <a:lnTo>
                  <a:pt x="107954" y="97370"/>
                </a:lnTo>
                <a:lnTo>
                  <a:pt x="104022" y="104228"/>
                </a:lnTo>
                <a:lnTo>
                  <a:pt x="80693" y="144210"/>
                </a:lnTo>
                <a:lnTo>
                  <a:pt x="80522" y="197097"/>
                </a:lnTo>
                <a:lnTo>
                  <a:pt x="82843" y="197097"/>
                </a:lnTo>
                <a:lnTo>
                  <a:pt x="128656" y="118586"/>
                </a:lnTo>
                <a:lnTo>
                  <a:pt x="132588" y="111800"/>
                </a:lnTo>
                <a:lnTo>
                  <a:pt x="130302" y="103014"/>
                </a:lnTo>
                <a:lnTo>
                  <a:pt x="123444" y="99084"/>
                </a:lnTo>
                <a:lnTo>
                  <a:pt x="116732" y="95084"/>
                </a:lnTo>
                <a:close/>
              </a:path>
              <a:path w="132714" h="226060">
                <a:moveTo>
                  <a:pt x="66323" y="168839"/>
                </a:moveTo>
                <a:lnTo>
                  <a:pt x="54004" y="189953"/>
                </a:lnTo>
                <a:lnTo>
                  <a:pt x="78656" y="189953"/>
                </a:lnTo>
                <a:lnTo>
                  <a:pt x="66323" y="168839"/>
                </a:lnTo>
                <a:close/>
              </a:path>
              <a:path w="132714" h="226060">
                <a:moveTo>
                  <a:pt x="80522" y="144505"/>
                </a:moveTo>
                <a:lnTo>
                  <a:pt x="66323" y="168839"/>
                </a:lnTo>
                <a:lnTo>
                  <a:pt x="78656" y="189953"/>
                </a:lnTo>
                <a:lnTo>
                  <a:pt x="80522" y="189953"/>
                </a:lnTo>
                <a:lnTo>
                  <a:pt x="80522" y="144505"/>
                </a:lnTo>
                <a:close/>
              </a:path>
              <a:path w="132714" h="226060">
                <a:moveTo>
                  <a:pt x="80522" y="0"/>
                </a:moveTo>
                <a:lnTo>
                  <a:pt x="51937" y="0"/>
                </a:lnTo>
                <a:lnTo>
                  <a:pt x="52110" y="144505"/>
                </a:lnTo>
                <a:lnTo>
                  <a:pt x="66323" y="168839"/>
                </a:lnTo>
                <a:lnTo>
                  <a:pt x="80522" y="144505"/>
                </a:lnTo>
                <a:lnTo>
                  <a:pt x="8052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2755910" y="5413820"/>
            <a:ext cx="2801620" cy="831215"/>
          </a:xfrm>
          <a:prstGeom prst="rect">
            <a:avLst/>
          </a:prstGeom>
          <a:solidFill>
            <a:srgbClr val="9A61A3"/>
          </a:solidFill>
          <a:ln w="12699">
            <a:solidFill>
              <a:srgbClr val="FF0000"/>
            </a:solidFill>
          </a:ln>
        </p:spPr>
        <p:txBody>
          <a:bodyPr wrap="square" lIns="0" tIns="27939" rIns="0" bIns="0" rtlCol="0" vert="horz">
            <a:spAutoFit/>
          </a:bodyPr>
          <a:lstStyle/>
          <a:p>
            <a:pPr algn="ctr" marL="90170" marR="84455">
              <a:lnSpc>
                <a:spcPct val="100000"/>
              </a:lnSpc>
              <a:spcBef>
                <a:spcPts val="219"/>
              </a:spcBef>
            </a:pPr>
            <a:r>
              <a:rPr dirty="0" sz="1600" spc="-10">
                <a:latin typeface="Calibri"/>
                <a:cs typeface="Calibri"/>
              </a:rPr>
              <a:t>Aberrant </a:t>
            </a:r>
            <a:r>
              <a:rPr dirty="0" sz="1600" spc="-10">
                <a:latin typeface="Calibri"/>
                <a:cs typeface="Calibri"/>
              </a:rPr>
              <a:t>hyperphosphorylation  </a:t>
            </a:r>
            <a:r>
              <a:rPr dirty="0" sz="1600" spc="-5">
                <a:latin typeface="Calibri"/>
                <a:cs typeface="Calibri"/>
              </a:rPr>
              <a:t>of </a:t>
            </a:r>
            <a:r>
              <a:rPr dirty="0" sz="1600" spc="-15">
                <a:latin typeface="Calibri"/>
                <a:cs typeface="Calibri"/>
              </a:rPr>
              <a:t>cytoskeletal </a:t>
            </a:r>
            <a:r>
              <a:rPr dirty="0" sz="1600" spc="-10">
                <a:latin typeface="Calibri"/>
                <a:cs typeface="Calibri"/>
              </a:rPr>
              <a:t>proteins </a:t>
            </a:r>
            <a:r>
              <a:rPr dirty="0" sz="1600" spc="-45">
                <a:latin typeface="Calibri"/>
                <a:cs typeface="Calibri"/>
              </a:rPr>
              <a:t>(NF, </a:t>
            </a:r>
            <a:r>
              <a:rPr dirty="0" sz="1600" spc="-10">
                <a:latin typeface="Calibri"/>
                <a:cs typeface="Calibri"/>
              </a:rPr>
              <a:t>tau  </a:t>
            </a:r>
            <a:r>
              <a:rPr dirty="0" sz="1600" spc="-5">
                <a:latin typeface="Calibri"/>
                <a:cs typeface="Calibri"/>
              </a:rPr>
              <a:t>and</a:t>
            </a:r>
            <a:r>
              <a:rPr dirty="0" sz="1600" spc="-1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MT)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979157" y="4469892"/>
            <a:ext cx="650747" cy="559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157593" y="4515855"/>
            <a:ext cx="406400" cy="314960"/>
          </a:xfrm>
          <a:custGeom>
            <a:avLst/>
            <a:gdLst/>
            <a:ahLst/>
            <a:cxnLst/>
            <a:rect l="l" t="t" r="r" b="b"/>
            <a:pathLst>
              <a:path w="406400" h="314960">
                <a:moveTo>
                  <a:pt x="51937" y="203582"/>
                </a:moveTo>
                <a:lnTo>
                  <a:pt x="44439" y="206727"/>
                </a:lnTo>
                <a:lnTo>
                  <a:pt x="41788" y="213238"/>
                </a:lnTo>
                <a:lnTo>
                  <a:pt x="0" y="314955"/>
                </a:lnTo>
                <a:lnTo>
                  <a:pt x="41453" y="309743"/>
                </a:lnTo>
                <a:lnTo>
                  <a:pt x="27779" y="309743"/>
                </a:lnTo>
                <a:lnTo>
                  <a:pt x="12362" y="289608"/>
                </a:lnTo>
                <a:lnTo>
                  <a:pt x="49592" y="261114"/>
                </a:lnTo>
                <a:lnTo>
                  <a:pt x="67939" y="216456"/>
                </a:lnTo>
                <a:lnTo>
                  <a:pt x="64940" y="208940"/>
                </a:lnTo>
                <a:lnTo>
                  <a:pt x="51937" y="203582"/>
                </a:lnTo>
                <a:close/>
              </a:path>
              <a:path w="406400" h="314960">
                <a:moveTo>
                  <a:pt x="49592" y="261114"/>
                </a:moveTo>
                <a:lnTo>
                  <a:pt x="12362" y="289608"/>
                </a:lnTo>
                <a:lnTo>
                  <a:pt x="27779" y="309743"/>
                </a:lnTo>
                <a:lnTo>
                  <a:pt x="34688" y="304458"/>
                </a:lnTo>
                <a:lnTo>
                  <a:pt x="31784" y="304458"/>
                </a:lnTo>
                <a:lnTo>
                  <a:pt x="18434" y="287030"/>
                </a:lnTo>
                <a:lnTo>
                  <a:pt x="40066" y="284299"/>
                </a:lnTo>
                <a:lnTo>
                  <a:pt x="49592" y="261114"/>
                </a:lnTo>
                <a:close/>
              </a:path>
              <a:path w="406400" h="314960">
                <a:moveTo>
                  <a:pt x="112946" y="275234"/>
                </a:moveTo>
                <a:lnTo>
                  <a:pt x="106088" y="275965"/>
                </a:lnTo>
                <a:lnTo>
                  <a:pt x="65185" y="281128"/>
                </a:lnTo>
                <a:lnTo>
                  <a:pt x="27779" y="309743"/>
                </a:lnTo>
                <a:lnTo>
                  <a:pt x="41453" y="309743"/>
                </a:lnTo>
                <a:lnTo>
                  <a:pt x="116092" y="300380"/>
                </a:lnTo>
                <a:lnTo>
                  <a:pt x="121011" y="294034"/>
                </a:lnTo>
                <a:lnTo>
                  <a:pt x="120152" y="287030"/>
                </a:lnTo>
                <a:lnTo>
                  <a:pt x="119219" y="280025"/>
                </a:lnTo>
                <a:lnTo>
                  <a:pt x="112946" y="275234"/>
                </a:lnTo>
                <a:close/>
              </a:path>
              <a:path w="406400" h="314960">
                <a:moveTo>
                  <a:pt x="40066" y="284299"/>
                </a:moveTo>
                <a:lnTo>
                  <a:pt x="18434" y="287030"/>
                </a:lnTo>
                <a:lnTo>
                  <a:pt x="31784" y="304458"/>
                </a:lnTo>
                <a:lnTo>
                  <a:pt x="40066" y="284299"/>
                </a:lnTo>
                <a:close/>
              </a:path>
              <a:path w="406400" h="314960">
                <a:moveTo>
                  <a:pt x="65185" y="281128"/>
                </a:moveTo>
                <a:lnTo>
                  <a:pt x="40066" y="284299"/>
                </a:lnTo>
                <a:lnTo>
                  <a:pt x="31784" y="304458"/>
                </a:lnTo>
                <a:lnTo>
                  <a:pt x="34688" y="304458"/>
                </a:lnTo>
                <a:lnTo>
                  <a:pt x="65185" y="281128"/>
                </a:lnTo>
                <a:close/>
              </a:path>
              <a:path w="406400" h="314960">
                <a:moveTo>
                  <a:pt x="390759" y="0"/>
                </a:moveTo>
                <a:lnTo>
                  <a:pt x="49592" y="261114"/>
                </a:lnTo>
                <a:lnTo>
                  <a:pt x="40066" y="284299"/>
                </a:lnTo>
                <a:lnTo>
                  <a:pt x="65185" y="281128"/>
                </a:lnTo>
                <a:lnTo>
                  <a:pt x="406267" y="20208"/>
                </a:lnTo>
                <a:lnTo>
                  <a:pt x="390759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685050" y="4003645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700009" y="0"/>
                </a:moveTo>
                <a:lnTo>
                  <a:pt x="88861" y="0"/>
                </a:lnTo>
                <a:lnTo>
                  <a:pt x="54245" y="6985"/>
                </a:lnTo>
                <a:lnTo>
                  <a:pt x="26003" y="26039"/>
                </a:lnTo>
                <a:lnTo>
                  <a:pt x="6974" y="54307"/>
                </a:lnTo>
                <a:lnTo>
                  <a:pt x="0" y="88934"/>
                </a:lnTo>
                <a:lnTo>
                  <a:pt x="0" y="444544"/>
                </a:lnTo>
                <a:lnTo>
                  <a:pt x="6974" y="479170"/>
                </a:lnTo>
                <a:lnTo>
                  <a:pt x="26003" y="507418"/>
                </a:lnTo>
                <a:lnTo>
                  <a:pt x="54245" y="526449"/>
                </a:lnTo>
                <a:lnTo>
                  <a:pt x="88861" y="533424"/>
                </a:lnTo>
                <a:lnTo>
                  <a:pt x="700009" y="533424"/>
                </a:lnTo>
                <a:lnTo>
                  <a:pt x="734635" y="526449"/>
                </a:lnTo>
                <a:lnTo>
                  <a:pt x="762883" y="507418"/>
                </a:lnTo>
                <a:lnTo>
                  <a:pt x="781914" y="479170"/>
                </a:lnTo>
                <a:lnTo>
                  <a:pt x="788889" y="444544"/>
                </a:lnTo>
                <a:lnTo>
                  <a:pt x="788889" y="88934"/>
                </a:lnTo>
                <a:lnTo>
                  <a:pt x="781914" y="54307"/>
                </a:lnTo>
                <a:lnTo>
                  <a:pt x="762883" y="26039"/>
                </a:lnTo>
                <a:lnTo>
                  <a:pt x="734635" y="6985"/>
                </a:lnTo>
                <a:lnTo>
                  <a:pt x="700009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685050" y="4003645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0" y="88934"/>
                </a:moveTo>
                <a:lnTo>
                  <a:pt x="6974" y="54307"/>
                </a:lnTo>
                <a:lnTo>
                  <a:pt x="26003" y="26039"/>
                </a:lnTo>
                <a:lnTo>
                  <a:pt x="54245" y="6985"/>
                </a:lnTo>
                <a:lnTo>
                  <a:pt x="88861" y="0"/>
                </a:lnTo>
                <a:lnTo>
                  <a:pt x="700009" y="0"/>
                </a:lnTo>
                <a:lnTo>
                  <a:pt x="734635" y="6985"/>
                </a:lnTo>
                <a:lnTo>
                  <a:pt x="762883" y="26039"/>
                </a:lnTo>
                <a:lnTo>
                  <a:pt x="781914" y="54307"/>
                </a:lnTo>
                <a:lnTo>
                  <a:pt x="788889" y="88934"/>
                </a:lnTo>
                <a:lnTo>
                  <a:pt x="788889" y="444544"/>
                </a:lnTo>
                <a:lnTo>
                  <a:pt x="781914" y="479170"/>
                </a:lnTo>
                <a:lnTo>
                  <a:pt x="762883" y="507418"/>
                </a:lnTo>
                <a:lnTo>
                  <a:pt x="734635" y="526449"/>
                </a:lnTo>
                <a:lnTo>
                  <a:pt x="700009" y="533424"/>
                </a:lnTo>
                <a:lnTo>
                  <a:pt x="88861" y="533424"/>
                </a:lnTo>
                <a:lnTo>
                  <a:pt x="54245" y="526449"/>
                </a:lnTo>
                <a:lnTo>
                  <a:pt x="26003" y="507418"/>
                </a:lnTo>
                <a:lnTo>
                  <a:pt x="6974" y="479170"/>
                </a:lnTo>
                <a:lnTo>
                  <a:pt x="0" y="444544"/>
                </a:lnTo>
                <a:lnTo>
                  <a:pt x="0" y="88934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6802356" y="4128237"/>
            <a:ext cx="55816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k</a:t>
            </a:r>
            <a:r>
              <a:rPr dirty="0" sz="1800" spc="-5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279722" y="3718169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40" h="516254">
                <a:moveTo>
                  <a:pt x="295454" y="0"/>
                </a:moveTo>
                <a:lnTo>
                  <a:pt x="242346" y="19363"/>
                </a:lnTo>
                <a:lnTo>
                  <a:pt x="192328" y="43600"/>
                </a:lnTo>
                <a:lnTo>
                  <a:pt x="146205" y="72258"/>
                </a:lnTo>
                <a:lnTo>
                  <a:pt x="104783" y="104881"/>
                </a:lnTo>
                <a:lnTo>
                  <a:pt x="66349" y="144113"/>
                </a:lnTo>
                <a:lnTo>
                  <a:pt x="36668" y="184915"/>
                </a:lnTo>
                <a:lnTo>
                  <a:pt x="15726" y="226525"/>
                </a:lnTo>
                <a:lnTo>
                  <a:pt x="3508" y="268177"/>
                </a:lnTo>
                <a:lnTo>
                  <a:pt x="0" y="309106"/>
                </a:lnTo>
                <a:lnTo>
                  <a:pt x="5185" y="348547"/>
                </a:lnTo>
                <a:lnTo>
                  <a:pt x="19050" y="385737"/>
                </a:lnTo>
                <a:lnTo>
                  <a:pt x="41580" y="419909"/>
                </a:lnTo>
                <a:lnTo>
                  <a:pt x="72759" y="450301"/>
                </a:lnTo>
                <a:lnTo>
                  <a:pt x="112574" y="476146"/>
                </a:lnTo>
                <a:lnTo>
                  <a:pt x="151041" y="493171"/>
                </a:lnTo>
                <a:lnTo>
                  <a:pt x="192552" y="505393"/>
                </a:lnTo>
                <a:lnTo>
                  <a:pt x="236481" y="512916"/>
                </a:lnTo>
                <a:lnTo>
                  <a:pt x="282203" y="515846"/>
                </a:lnTo>
                <a:lnTo>
                  <a:pt x="329090" y="514291"/>
                </a:lnTo>
                <a:lnTo>
                  <a:pt x="376517" y="508356"/>
                </a:lnTo>
                <a:lnTo>
                  <a:pt x="423858" y="498146"/>
                </a:lnTo>
                <a:lnTo>
                  <a:pt x="470486" y="483769"/>
                </a:lnTo>
                <a:lnTo>
                  <a:pt x="515775" y="465329"/>
                </a:lnTo>
                <a:lnTo>
                  <a:pt x="559099" y="442934"/>
                </a:lnTo>
                <a:lnTo>
                  <a:pt x="599832" y="416688"/>
                </a:lnTo>
                <a:lnTo>
                  <a:pt x="637348" y="386699"/>
                </a:lnTo>
                <a:lnTo>
                  <a:pt x="29545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279722" y="3718169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40" h="516254">
                <a:moveTo>
                  <a:pt x="637348" y="386699"/>
                </a:moveTo>
                <a:lnTo>
                  <a:pt x="599832" y="416688"/>
                </a:lnTo>
                <a:lnTo>
                  <a:pt x="559099" y="442934"/>
                </a:lnTo>
                <a:lnTo>
                  <a:pt x="515775" y="465329"/>
                </a:lnTo>
                <a:lnTo>
                  <a:pt x="470486" y="483769"/>
                </a:lnTo>
                <a:lnTo>
                  <a:pt x="423858" y="498146"/>
                </a:lnTo>
                <a:lnTo>
                  <a:pt x="376517" y="508356"/>
                </a:lnTo>
                <a:lnTo>
                  <a:pt x="329090" y="514291"/>
                </a:lnTo>
                <a:lnTo>
                  <a:pt x="282203" y="515846"/>
                </a:lnTo>
                <a:lnTo>
                  <a:pt x="236481" y="512916"/>
                </a:lnTo>
                <a:lnTo>
                  <a:pt x="192552" y="505393"/>
                </a:lnTo>
                <a:lnTo>
                  <a:pt x="151041" y="493171"/>
                </a:lnTo>
                <a:lnTo>
                  <a:pt x="112574" y="476146"/>
                </a:lnTo>
                <a:lnTo>
                  <a:pt x="72759" y="450301"/>
                </a:lnTo>
                <a:lnTo>
                  <a:pt x="41580" y="419909"/>
                </a:lnTo>
                <a:lnTo>
                  <a:pt x="19050" y="385737"/>
                </a:lnTo>
                <a:lnTo>
                  <a:pt x="5185" y="348547"/>
                </a:lnTo>
                <a:lnTo>
                  <a:pt x="0" y="309106"/>
                </a:lnTo>
                <a:lnTo>
                  <a:pt x="3508" y="268177"/>
                </a:lnTo>
                <a:lnTo>
                  <a:pt x="15726" y="226525"/>
                </a:lnTo>
                <a:lnTo>
                  <a:pt x="36668" y="184915"/>
                </a:lnTo>
                <a:lnTo>
                  <a:pt x="66349" y="144113"/>
                </a:lnTo>
                <a:lnTo>
                  <a:pt x="104783" y="104881"/>
                </a:lnTo>
                <a:lnTo>
                  <a:pt x="146205" y="72258"/>
                </a:lnTo>
                <a:lnTo>
                  <a:pt x="192328" y="43600"/>
                </a:lnTo>
                <a:lnTo>
                  <a:pt x="242346" y="19363"/>
                </a:lnTo>
                <a:lnTo>
                  <a:pt x="295454" y="0"/>
                </a:lnTo>
                <a:lnTo>
                  <a:pt x="637348" y="386699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6366518" y="3841764"/>
            <a:ext cx="377825" cy="299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p</a:t>
            </a:r>
            <a:r>
              <a:rPr dirty="0" sz="1800" spc="-5">
                <a:latin typeface="Calibri"/>
                <a:cs typeface="Calibri"/>
              </a:rPr>
              <a:t>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378580" y="6130909"/>
            <a:ext cx="1714500" cy="584835"/>
          </a:xfrm>
          <a:custGeom>
            <a:avLst/>
            <a:gdLst/>
            <a:ahLst/>
            <a:cxnLst/>
            <a:rect l="l" t="t" r="r" b="b"/>
            <a:pathLst>
              <a:path w="1714500" h="584834">
                <a:moveTo>
                  <a:pt x="0" y="584215"/>
                </a:moveTo>
                <a:lnTo>
                  <a:pt x="1714500" y="584215"/>
                </a:lnTo>
                <a:lnTo>
                  <a:pt x="1714500" y="0"/>
                </a:lnTo>
                <a:lnTo>
                  <a:pt x="0" y="0"/>
                </a:lnTo>
                <a:lnTo>
                  <a:pt x="0" y="584215"/>
                </a:lnTo>
                <a:close/>
              </a:path>
            </a:pathLst>
          </a:custGeom>
          <a:ln w="254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6690698" y="6165310"/>
            <a:ext cx="1090930" cy="511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318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Inhibition</a:t>
            </a:r>
            <a:r>
              <a:rPr dirty="0" sz="1600" spc="-10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of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Calibri"/>
                <a:cs typeface="Calibri"/>
              </a:rPr>
              <a:t>hyperactivity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339845" y="3134868"/>
            <a:ext cx="356616" cy="7421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459376" y="3179679"/>
            <a:ext cx="118110" cy="499109"/>
          </a:xfrm>
          <a:custGeom>
            <a:avLst/>
            <a:gdLst/>
            <a:ahLst/>
            <a:cxnLst/>
            <a:rect l="l" t="t" r="r" b="b"/>
            <a:pathLst>
              <a:path w="118109" h="499110">
                <a:moveTo>
                  <a:pt x="14081" y="382694"/>
                </a:moveTo>
                <a:lnTo>
                  <a:pt x="2011" y="389772"/>
                </a:lnTo>
                <a:lnTo>
                  <a:pt x="0" y="397544"/>
                </a:lnTo>
                <a:lnTo>
                  <a:pt x="58869" y="498640"/>
                </a:lnTo>
                <a:lnTo>
                  <a:pt x="73537" y="473494"/>
                </a:lnTo>
                <a:lnTo>
                  <a:pt x="46213" y="473494"/>
                </a:lnTo>
                <a:lnTo>
                  <a:pt x="46213" y="426519"/>
                </a:lnTo>
                <a:lnTo>
                  <a:pt x="25365" y="390759"/>
                </a:lnTo>
                <a:lnTo>
                  <a:pt x="21927" y="384688"/>
                </a:lnTo>
                <a:lnTo>
                  <a:pt x="14081" y="382694"/>
                </a:lnTo>
                <a:close/>
              </a:path>
              <a:path w="118109" h="499110">
                <a:moveTo>
                  <a:pt x="46213" y="426519"/>
                </a:moveTo>
                <a:lnTo>
                  <a:pt x="46213" y="473494"/>
                </a:lnTo>
                <a:lnTo>
                  <a:pt x="71579" y="473348"/>
                </a:lnTo>
                <a:lnTo>
                  <a:pt x="71579" y="466984"/>
                </a:lnTo>
                <a:lnTo>
                  <a:pt x="48006" y="466984"/>
                </a:lnTo>
                <a:lnTo>
                  <a:pt x="58905" y="448288"/>
                </a:lnTo>
                <a:lnTo>
                  <a:pt x="46213" y="426519"/>
                </a:lnTo>
                <a:close/>
              </a:path>
              <a:path w="118109" h="499110">
                <a:moveTo>
                  <a:pt x="103729" y="382694"/>
                </a:moveTo>
                <a:lnTo>
                  <a:pt x="95865" y="384688"/>
                </a:lnTo>
                <a:lnTo>
                  <a:pt x="92445" y="390759"/>
                </a:lnTo>
                <a:lnTo>
                  <a:pt x="71597" y="426519"/>
                </a:lnTo>
                <a:lnTo>
                  <a:pt x="71579" y="473348"/>
                </a:lnTo>
                <a:lnTo>
                  <a:pt x="46213" y="473494"/>
                </a:lnTo>
                <a:lnTo>
                  <a:pt x="73537" y="473494"/>
                </a:lnTo>
                <a:lnTo>
                  <a:pt x="114300" y="403616"/>
                </a:lnTo>
                <a:lnTo>
                  <a:pt x="117811" y="397544"/>
                </a:lnTo>
                <a:lnTo>
                  <a:pt x="115799" y="389772"/>
                </a:lnTo>
                <a:lnTo>
                  <a:pt x="103729" y="382694"/>
                </a:lnTo>
                <a:close/>
              </a:path>
              <a:path w="118109" h="499110">
                <a:moveTo>
                  <a:pt x="58905" y="448288"/>
                </a:moveTo>
                <a:lnTo>
                  <a:pt x="48006" y="466984"/>
                </a:lnTo>
                <a:lnTo>
                  <a:pt x="69805" y="466984"/>
                </a:lnTo>
                <a:lnTo>
                  <a:pt x="58905" y="448288"/>
                </a:lnTo>
                <a:close/>
              </a:path>
              <a:path w="118109" h="499110">
                <a:moveTo>
                  <a:pt x="71579" y="426550"/>
                </a:moveTo>
                <a:lnTo>
                  <a:pt x="58905" y="448288"/>
                </a:lnTo>
                <a:lnTo>
                  <a:pt x="69805" y="466984"/>
                </a:lnTo>
                <a:lnTo>
                  <a:pt x="71579" y="466984"/>
                </a:lnTo>
                <a:lnTo>
                  <a:pt x="71579" y="426550"/>
                </a:lnTo>
                <a:close/>
              </a:path>
              <a:path w="118109" h="499110">
                <a:moveTo>
                  <a:pt x="71579" y="0"/>
                </a:moveTo>
                <a:lnTo>
                  <a:pt x="46213" y="0"/>
                </a:lnTo>
                <a:lnTo>
                  <a:pt x="46232" y="426550"/>
                </a:lnTo>
                <a:lnTo>
                  <a:pt x="58905" y="448288"/>
                </a:lnTo>
                <a:lnTo>
                  <a:pt x="71579" y="426550"/>
                </a:lnTo>
                <a:lnTo>
                  <a:pt x="71579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891430" y="5175218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700009" y="0"/>
                </a:moveTo>
                <a:lnTo>
                  <a:pt x="88879" y="0"/>
                </a:lnTo>
                <a:lnTo>
                  <a:pt x="54253" y="6985"/>
                </a:lnTo>
                <a:lnTo>
                  <a:pt x="26005" y="26039"/>
                </a:lnTo>
                <a:lnTo>
                  <a:pt x="6974" y="54308"/>
                </a:lnTo>
                <a:lnTo>
                  <a:pt x="0" y="88940"/>
                </a:lnTo>
                <a:lnTo>
                  <a:pt x="0" y="444555"/>
                </a:lnTo>
                <a:lnTo>
                  <a:pt x="6974" y="479145"/>
                </a:lnTo>
                <a:lnTo>
                  <a:pt x="26005" y="507393"/>
                </a:lnTo>
                <a:lnTo>
                  <a:pt x="54253" y="526438"/>
                </a:lnTo>
                <a:lnTo>
                  <a:pt x="88879" y="533422"/>
                </a:lnTo>
                <a:lnTo>
                  <a:pt x="700009" y="533422"/>
                </a:lnTo>
                <a:lnTo>
                  <a:pt x="734635" y="526438"/>
                </a:lnTo>
                <a:lnTo>
                  <a:pt x="762883" y="507393"/>
                </a:lnTo>
                <a:lnTo>
                  <a:pt x="781914" y="479145"/>
                </a:lnTo>
                <a:lnTo>
                  <a:pt x="788889" y="444555"/>
                </a:lnTo>
                <a:lnTo>
                  <a:pt x="788889" y="88940"/>
                </a:lnTo>
                <a:lnTo>
                  <a:pt x="781914" y="54308"/>
                </a:lnTo>
                <a:lnTo>
                  <a:pt x="762883" y="26039"/>
                </a:lnTo>
                <a:lnTo>
                  <a:pt x="734635" y="6985"/>
                </a:lnTo>
                <a:lnTo>
                  <a:pt x="700009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891430" y="5175218"/>
            <a:ext cx="789305" cy="534035"/>
          </a:xfrm>
          <a:custGeom>
            <a:avLst/>
            <a:gdLst/>
            <a:ahLst/>
            <a:cxnLst/>
            <a:rect l="l" t="t" r="r" b="b"/>
            <a:pathLst>
              <a:path w="789304" h="534035">
                <a:moveTo>
                  <a:pt x="0" y="88940"/>
                </a:moveTo>
                <a:lnTo>
                  <a:pt x="6974" y="54308"/>
                </a:lnTo>
                <a:lnTo>
                  <a:pt x="26005" y="26039"/>
                </a:lnTo>
                <a:lnTo>
                  <a:pt x="54253" y="6985"/>
                </a:lnTo>
                <a:lnTo>
                  <a:pt x="88879" y="0"/>
                </a:lnTo>
                <a:lnTo>
                  <a:pt x="700009" y="0"/>
                </a:lnTo>
                <a:lnTo>
                  <a:pt x="734635" y="6985"/>
                </a:lnTo>
                <a:lnTo>
                  <a:pt x="762883" y="26039"/>
                </a:lnTo>
                <a:lnTo>
                  <a:pt x="781914" y="54308"/>
                </a:lnTo>
                <a:lnTo>
                  <a:pt x="788889" y="88940"/>
                </a:lnTo>
                <a:lnTo>
                  <a:pt x="788889" y="444555"/>
                </a:lnTo>
                <a:lnTo>
                  <a:pt x="781914" y="479145"/>
                </a:lnTo>
                <a:lnTo>
                  <a:pt x="762883" y="507393"/>
                </a:lnTo>
                <a:lnTo>
                  <a:pt x="734635" y="526438"/>
                </a:lnTo>
                <a:lnTo>
                  <a:pt x="700009" y="533422"/>
                </a:lnTo>
                <a:lnTo>
                  <a:pt x="88879" y="533422"/>
                </a:lnTo>
                <a:lnTo>
                  <a:pt x="54253" y="526438"/>
                </a:lnTo>
                <a:lnTo>
                  <a:pt x="26005" y="507393"/>
                </a:lnTo>
                <a:lnTo>
                  <a:pt x="6974" y="479145"/>
                </a:lnTo>
                <a:lnTo>
                  <a:pt x="0" y="444555"/>
                </a:lnTo>
                <a:lnTo>
                  <a:pt x="0" y="88940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7008604" y="5299812"/>
            <a:ext cx="55943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Cdk5</a:t>
            </a:r>
            <a:endParaRPr sz="18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5886029" y="5424820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40" h="516254">
                <a:moveTo>
                  <a:pt x="295460" y="0"/>
                </a:moveTo>
                <a:lnTo>
                  <a:pt x="242350" y="19337"/>
                </a:lnTo>
                <a:lnTo>
                  <a:pt x="192328" y="43524"/>
                </a:lnTo>
                <a:lnTo>
                  <a:pt x="146204" y="72130"/>
                </a:lnTo>
                <a:lnTo>
                  <a:pt x="104790" y="104728"/>
                </a:lnTo>
                <a:lnTo>
                  <a:pt x="66351" y="143959"/>
                </a:lnTo>
                <a:lnTo>
                  <a:pt x="36668" y="184761"/>
                </a:lnTo>
                <a:lnTo>
                  <a:pt x="15725" y="226372"/>
                </a:lnTo>
                <a:lnTo>
                  <a:pt x="3507" y="268026"/>
                </a:lnTo>
                <a:lnTo>
                  <a:pt x="0" y="308958"/>
                </a:lnTo>
                <a:lnTo>
                  <a:pt x="5187" y="348406"/>
                </a:lnTo>
                <a:lnTo>
                  <a:pt x="19053" y="385604"/>
                </a:lnTo>
                <a:lnTo>
                  <a:pt x="41585" y="419789"/>
                </a:lnTo>
                <a:lnTo>
                  <a:pt x="72765" y="450195"/>
                </a:lnTo>
                <a:lnTo>
                  <a:pt x="112580" y="476060"/>
                </a:lnTo>
                <a:lnTo>
                  <a:pt x="151047" y="493087"/>
                </a:lnTo>
                <a:lnTo>
                  <a:pt x="192559" y="505307"/>
                </a:lnTo>
                <a:lnTo>
                  <a:pt x="236488" y="512827"/>
                </a:lnTo>
                <a:lnTo>
                  <a:pt x="282210" y="515753"/>
                </a:lnTo>
                <a:lnTo>
                  <a:pt x="329097" y="514192"/>
                </a:lnTo>
                <a:lnTo>
                  <a:pt x="376524" y="508251"/>
                </a:lnTo>
                <a:lnTo>
                  <a:pt x="423865" y="498038"/>
                </a:lnTo>
                <a:lnTo>
                  <a:pt x="470493" y="483658"/>
                </a:lnTo>
                <a:lnTo>
                  <a:pt x="515782" y="465220"/>
                </a:lnTo>
                <a:lnTo>
                  <a:pt x="559106" y="442829"/>
                </a:lnTo>
                <a:lnTo>
                  <a:pt x="599839" y="416593"/>
                </a:lnTo>
                <a:lnTo>
                  <a:pt x="637355" y="386619"/>
                </a:lnTo>
                <a:lnTo>
                  <a:pt x="2954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886029" y="5424820"/>
            <a:ext cx="637540" cy="516255"/>
          </a:xfrm>
          <a:custGeom>
            <a:avLst/>
            <a:gdLst/>
            <a:ahLst/>
            <a:cxnLst/>
            <a:rect l="l" t="t" r="r" b="b"/>
            <a:pathLst>
              <a:path w="637540" h="516254">
                <a:moveTo>
                  <a:pt x="637355" y="386619"/>
                </a:moveTo>
                <a:lnTo>
                  <a:pt x="599839" y="416593"/>
                </a:lnTo>
                <a:lnTo>
                  <a:pt x="559106" y="442829"/>
                </a:lnTo>
                <a:lnTo>
                  <a:pt x="515782" y="465220"/>
                </a:lnTo>
                <a:lnTo>
                  <a:pt x="470493" y="483658"/>
                </a:lnTo>
                <a:lnTo>
                  <a:pt x="423865" y="498038"/>
                </a:lnTo>
                <a:lnTo>
                  <a:pt x="376524" y="508251"/>
                </a:lnTo>
                <a:lnTo>
                  <a:pt x="329097" y="514192"/>
                </a:lnTo>
                <a:lnTo>
                  <a:pt x="282210" y="515753"/>
                </a:lnTo>
                <a:lnTo>
                  <a:pt x="236488" y="512827"/>
                </a:lnTo>
                <a:lnTo>
                  <a:pt x="192559" y="505307"/>
                </a:lnTo>
                <a:lnTo>
                  <a:pt x="151047" y="493087"/>
                </a:lnTo>
                <a:lnTo>
                  <a:pt x="112580" y="476060"/>
                </a:lnTo>
                <a:lnTo>
                  <a:pt x="72765" y="450195"/>
                </a:lnTo>
                <a:lnTo>
                  <a:pt x="41585" y="419789"/>
                </a:lnTo>
                <a:lnTo>
                  <a:pt x="19053" y="385604"/>
                </a:lnTo>
                <a:lnTo>
                  <a:pt x="5187" y="348406"/>
                </a:lnTo>
                <a:lnTo>
                  <a:pt x="0" y="308958"/>
                </a:lnTo>
                <a:lnTo>
                  <a:pt x="3507" y="268026"/>
                </a:lnTo>
                <a:lnTo>
                  <a:pt x="15725" y="226372"/>
                </a:lnTo>
                <a:lnTo>
                  <a:pt x="36668" y="184761"/>
                </a:lnTo>
                <a:lnTo>
                  <a:pt x="66351" y="143959"/>
                </a:lnTo>
                <a:lnTo>
                  <a:pt x="104790" y="104728"/>
                </a:lnTo>
                <a:lnTo>
                  <a:pt x="146204" y="72130"/>
                </a:lnTo>
                <a:lnTo>
                  <a:pt x="192328" y="43524"/>
                </a:lnTo>
                <a:lnTo>
                  <a:pt x="242350" y="19337"/>
                </a:lnTo>
                <a:lnTo>
                  <a:pt x="295460" y="0"/>
                </a:lnTo>
                <a:lnTo>
                  <a:pt x="637355" y="386619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5972692" y="5547694"/>
            <a:ext cx="37719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p25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713214" y="4515612"/>
            <a:ext cx="356616" cy="6736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831574" y="4560862"/>
            <a:ext cx="118110" cy="430530"/>
          </a:xfrm>
          <a:custGeom>
            <a:avLst/>
            <a:gdLst/>
            <a:ahLst/>
            <a:cxnLst/>
            <a:rect l="l" t="t" r="r" b="b"/>
            <a:pathLst>
              <a:path w="118109" h="430529">
                <a:moveTo>
                  <a:pt x="14136" y="314681"/>
                </a:moveTo>
                <a:lnTo>
                  <a:pt x="8138" y="318320"/>
                </a:lnTo>
                <a:lnTo>
                  <a:pt x="2066" y="321887"/>
                </a:lnTo>
                <a:lnTo>
                  <a:pt x="0" y="329677"/>
                </a:lnTo>
                <a:lnTo>
                  <a:pt x="3712" y="335749"/>
                </a:lnTo>
                <a:lnTo>
                  <a:pt x="59710" y="430261"/>
                </a:lnTo>
                <a:lnTo>
                  <a:pt x="74100" y="405188"/>
                </a:lnTo>
                <a:lnTo>
                  <a:pt x="46853" y="405188"/>
                </a:lnTo>
                <a:lnTo>
                  <a:pt x="46514" y="358150"/>
                </a:lnTo>
                <a:lnTo>
                  <a:pt x="25566" y="322819"/>
                </a:lnTo>
                <a:lnTo>
                  <a:pt x="21854" y="316675"/>
                </a:lnTo>
                <a:lnTo>
                  <a:pt x="14136" y="314681"/>
                </a:lnTo>
                <a:close/>
              </a:path>
              <a:path w="118109" h="430529">
                <a:moveTo>
                  <a:pt x="46514" y="358150"/>
                </a:moveTo>
                <a:lnTo>
                  <a:pt x="46853" y="405188"/>
                </a:lnTo>
                <a:lnTo>
                  <a:pt x="72292" y="404969"/>
                </a:lnTo>
                <a:lnTo>
                  <a:pt x="72245" y="398751"/>
                </a:lnTo>
                <a:lnTo>
                  <a:pt x="48499" y="398751"/>
                </a:lnTo>
                <a:lnTo>
                  <a:pt x="59371" y="379836"/>
                </a:lnTo>
                <a:lnTo>
                  <a:pt x="46514" y="358150"/>
                </a:lnTo>
                <a:close/>
              </a:path>
              <a:path w="118109" h="430529">
                <a:moveTo>
                  <a:pt x="103656" y="314023"/>
                </a:moveTo>
                <a:lnTo>
                  <a:pt x="95865" y="316181"/>
                </a:lnTo>
                <a:lnTo>
                  <a:pt x="92427" y="322326"/>
                </a:lnTo>
                <a:lnTo>
                  <a:pt x="71935" y="357977"/>
                </a:lnTo>
                <a:lnTo>
                  <a:pt x="72292" y="404969"/>
                </a:lnTo>
                <a:lnTo>
                  <a:pt x="46853" y="405188"/>
                </a:lnTo>
                <a:lnTo>
                  <a:pt x="74100" y="405188"/>
                </a:lnTo>
                <a:lnTo>
                  <a:pt x="114446" y="334889"/>
                </a:lnTo>
                <a:lnTo>
                  <a:pt x="118012" y="328745"/>
                </a:lnTo>
                <a:lnTo>
                  <a:pt x="115872" y="321027"/>
                </a:lnTo>
                <a:lnTo>
                  <a:pt x="109728" y="317607"/>
                </a:lnTo>
                <a:lnTo>
                  <a:pt x="103656" y="314023"/>
                </a:lnTo>
                <a:close/>
              </a:path>
              <a:path w="118109" h="430529">
                <a:moveTo>
                  <a:pt x="59371" y="379836"/>
                </a:moveTo>
                <a:lnTo>
                  <a:pt x="48499" y="398751"/>
                </a:lnTo>
                <a:lnTo>
                  <a:pt x="70500" y="398605"/>
                </a:lnTo>
                <a:lnTo>
                  <a:pt x="59371" y="379836"/>
                </a:lnTo>
                <a:close/>
              </a:path>
              <a:path w="118109" h="430529">
                <a:moveTo>
                  <a:pt x="71935" y="357977"/>
                </a:moveTo>
                <a:lnTo>
                  <a:pt x="59371" y="379836"/>
                </a:lnTo>
                <a:lnTo>
                  <a:pt x="70500" y="398605"/>
                </a:lnTo>
                <a:lnTo>
                  <a:pt x="48499" y="398751"/>
                </a:lnTo>
                <a:lnTo>
                  <a:pt x="72245" y="398751"/>
                </a:lnTo>
                <a:lnTo>
                  <a:pt x="71935" y="357977"/>
                </a:lnTo>
                <a:close/>
              </a:path>
              <a:path w="118109" h="430529">
                <a:moveTo>
                  <a:pt x="69220" y="0"/>
                </a:moveTo>
                <a:lnTo>
                  <a:pt x="43927" y="73"/>
                </a:lnTo>
                <a:lnTo>
                  <a:pt x="46514" y="358150"/>
                </a:lnTo>
                <a:lnTo>
                  <a:pt x="59371" y="379836"/>
                </a:lnTo>
                <a:lnTo>
                  <a:pt x="71836" y="358150"/>
                </a:lnTo>
                <a:lnTo>
                  <a:pt x="71602" y="314023"/>
                </a:lnTo>
                <a:lnTo>
                  <a:pt x="6922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397654" y="5045059"/>
            <a:ext cx="792480" cy="260985"/>
          </a:xfrm>
          <a:custGeom>
            <a:avLst/>
            <a:gdLst/>
            <a:ahLst/>
            <a:cxnLst/>
            <a:rect l="l" t="t" r="r" b="b"/>
            <a:pathLst>
              <a:path w="792479" h="260985">
                <a:moveTo>
                  <a:pt x="748747" y="0"/>
                </a:moveTo>
                <a:lnTo>
                  <a:pt x="43434" y="0"/>
                </a:lnTo>
                <a:lnTo>
                  <a:pt x="26525" y="3411"/>
                </a:lnTo>
                <a:lnTo>
                  <a:pt x="12719" y="12715"/>
                </a:lnTo>
                <a:lnTo>
                  <a:pt x="3412" y="26521"/>
                </a:lnTo>
                <a:lnTo>
                  <a:pt x="0" y="43434"/>
                </a:lnTo>
                <a:lnTo>
                  <a:pt x="0" y="216956"/>
                </a:lnTo>
                <a:lnTo>
                  <a:pt x="3412" y="233868"/>
                </a:lnTo>
                <a:lnTo>
                  <a:pt x="12719" y="247674"/>
                </a:lnTo>
                <a:lnTo>
                  <a:pt x="26525" y="256978"/>
                </a:lnTo>
                <a:lnTo>
                  <a:pt x="43434" y="260390"/>
                </a:lnTo>
                <a:lnTo>
                  <a:pt x="748747" y="260390"/>
                </a:lnTo>
                <a:lnTo>
                  <a:pt x="765656" y="256978"/>
                </a:lnTo>
                <a:lnTo>
                  <a:pt x="779462" y="247674"/>
                </a:lnTo>
                <a:lnTo>
                  <a:pt x="788768" y="233868"/>
                </a:lnTo>
                <a:lnTo>
                  <a:pt x="792181" y="216956"/>
                </a:lnTo>
                <a:lnTo>
                  <a:pt x="792181" y="43434"/>
                </a:lnTo>
                <a:lnTo>
                  <a:pt x="788768" y="26521"/>
                </a:lnTo>
                <a:lnTo>
                  <a:pt x="779462" y="12715"/>
                </a:lnTo>
                <a:lnTo>
                  <a:pt x="765656" y="3411"/>
                </a:lnTo>
                <a:lnTo>
                  <a:pt x="748747" y="0"/>
                </a:lnTo>
                <a:close/>
              </a:path>
            </a:pathLst>
          </a:custGeom>
          <a:solidFill>
            <a:srgbClr val="C3D6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6428388" y="5049381"/>
            <a:ext cx="73088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17550" algn="l"/>
              </a:tabLst>
            </a:pPr>
            <a:r>
              <a:rPr dirty="0" sz="1600" spc="-5" u="heavy">
                <a:latin typeface="Arial"/>
                <a:cs typeface="Arial"/>
              </a:rPr>
              <a:t> </a:t>
            </a:r>
            <a:r>
              <a:rPr dirty="0" sz="1600" spc="-50" u="heavy">
                <a:latin typeface="Arial"/>
                <a:cs typeface="Arial"/>
              </a:rPr>
              <a:t> </a:t>
            </a:r>
            <a:r>
              <a:rPr dirty="0" sz="1600" spc="-5" u="heavy">
                <a:latin typeface="Arial"/>
                <a:cs typeface="Arial"/>
              </a:rPr>
              <a:t>TFP5	</a:t>
            </a:r>
            <a:endParaRPr sz="16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7010393" y="5663182"/>
            <a:ext cx="358139" cy="5471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130820" y="5708641"/>
            <a:ext cx="118110" cy="303530"/>
          </a:xfrm>
          <a:custGeom>
            <a:avLst/>
            <a:gdLst/>
            <a:ahLst/>
            <a:cxnLst/>
            <a:rect l="l" t="t" r="r" b="b"/>
            <a:pathLst>
              <a:path w="118109" h="303529">
                <a:moveTo>
                  <a:pt x="14209" y="187380"/>
                </a:moveTo>
                <a:lnTo>
                  <a:pt x="8065" y="190881"/>
                </a:lnTo>
                <a:lnTo>
                  <a:pt x="1993" y="194454"/>
                </a:lnTo>
                <a:lnTo>
                  <a:pt x="0" y="202239"/>
                </a:lnTo>
                <a:lnTo>
                  <a:pt x="58942" y="303253"/>
                </a:lnTo>
                <a:lnTo>
                  <a:pt x="73612" y="278107"/>
                </a:lnTo>
                <a:lnTo>
                  <a:pt x="46213" y="278107"/>
                </a:lnTo>
                <a:lnTo>
                  <a:pt x="46213" y="230976"/>
                </a:lnTo>
                <a:lnTo>
                  <a:pt x="25511" y="195453"/>
                </a:lnTo>
                <a:lnTo>
                  <a:pt x="21927" y="189381"/>
                </a:lnTo>
                <a:lnTo>
                  <a:pt x="14209" y="187380"/>
                </a:lnTo>
                <a:close/>
              </a:path>
              <a:path w="118109" h="303529">
                <a:moveTo>
                  <a:pt x="46213" y="230976"/>
                </a:moveTo>
                <a:lnTo>
                  <a:pt x="46213" y="278107"/>
                </a:lnTo>
                <a:lnTo>
                  <a:pt x="71579" y="278107"/>
                </a:lnTo>
                <a:lnTo>
                  <a:pt x="71579" y="271677"/>
                </a:lnTo>
                <a:lnTo>
                  <a:pt x="48006" y="271677"/>
                </a:lnTo>
                <a:lnTo>
                  <a:pt x="58971" y="252868"/>
                </a:lnTo>
                <a:lnTo>
                  <a:pt x="46213" y="230976"/>
                </a:lnTo>
                <a:close/>
              </a:path>
              <a:path w="118109" h="303529">
                <a:moveTo>
                  <a:pt x="103729" y="187380"/>
                </a:moveTo>
                <a:lnTo>
                  <a:pt x="96012" y="189381"/>
                </a:lnTo>
                <a:lnTo>
                  <a:pt x="92445" y="195453"/>
                </a:lnTo>
                <a:lnTo>
                  <a:pt x="71735" y="230976"/>
                </a:lnTo>
                <a:lnTo>
                  <a:pt x="71579" y="278107"/>
                </a:lnTo>
                <a:lnTo>
                  <a:pt x="73612" y="278107"/>
                </a:lnTo>
                <a:lnTo>
                  <a:pt x="114373" y="208241"/>
                </a:lnTo>
                <a:lnTo>
                  <a:pt x="117939" y="202239"/>
                </a:lnTo>
                <a:lnTo>
                  <a:pt x="115945" y="194454"/>
                </a:lnTo>
                <a:lnTo>
                  <a:pt x="103729" y="187380"/>
                </a:lnTo>
                <a:close/>
              </a:path>
              <a:path w="118109" h="303529">
                <a:moveTo>
                  <a:pt x="58971" y="252868"/>
                </a:moveTo>
                <a:lnTo>
                  <a:pt x="48006" y="271677"/>
                </a:lnTo>
                <a:lnTo>
                  <a:pt x="69933" y="271677"/>
                </a:lnTo>
                <a:lnTo>
                  <a:pt x="58971" y="252868"/>
                </a:lnTo>
                <a:close/>
              </a:path>
              <a:path w="118109" h="303529">
                <a:moveTo>
                  <a:pt x="71579" y="231243"/>
                </a:moveTo>
                <a:lnTo>
                  <a:pt x="58971" y="252868"/>
                </a:lnTo>
                <a:lnTo>
                  <a:pt x="69933" y="271677"/>
                </a:lnTo>
                <a:lnTo>
                  <a:pt x="71579" y="271677"/>
                </a:lnTo>
                <a:lnTo>
                  <a:pt x="71579" y="231243"/>
                </a:lnTo>
                <a:close/>
              </a:path>
              <a:path w="118109" h="303529">
                <a:moveTo>
                  <a:pt x="71579" y="0"/>
                </a:moveTo>
                <a:lnTo>
                  <a:pt x="46213" y="0"/>
                </a:lnTo>
                <a:lnTo>
                  <a:pt x="46369" y="231243"/>
                </a:lnTo>
                <a:lnTo>
                  <a:pt x="58971" y="252868"/>
                </a:lnTo>
                <a:lnTo>
                  <a:pt x="71579" y="231243"/>
                </a:lnTo>
                <a:lnTo>
                  <a:pt x="71579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042294" y="2967081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749295" y="0"/>
                </a:moveTo>
                <a:lnTo>
                  <a:pt x="88861" y="0"/>
                </a:lnTo>
                <a:lnTo>
                  <a:pt x="54245" y="6985"/>
                </a:lnTo>
                <a:lnTo>
                  <a:pt x="26003" y="26039"/>
                </a:lnTo>
                <a:lnTo>
                  <a:pt x="6974" y="54307"/>
                </a:lnTo>
                <a:lnTo>
                  <a:pt x="0" y="88934"/>
                </a:lnTo>
                <a:lnTo>
                  <a:pt x="0" y="444416"/>
                </a:lnTo>
                <a:lnTo>
                  <a:pt x="6974" y="479055"/>
                </a:lnTo>
                <a:lnTo>
                  <a:pt x="26003" y="507348"/>
                </a:lnTo>
                <a:lnTo>
                  <a:pt x="54245" y="526427"/>
                </a:lnTo>
                <a:lnTo>
                  <a:pt x="88861" y="533424"/>
                </a:lnTo>
                <a:lnTo>
                  <a:pt x="749295" y="533424"/>
                </a:lnTo>
                <a:lnTo>
                  <a:pt x="783922" y="526427"/>
                </a:lnTo>
                <a:lnTo>
                  <a:pt x="812170" y="507348"/>
                </a:lnTo>
                <a:lnTo>
                  <a:pt x="831201" y="479055"/>
                </a:lnTo>
                <a:lnTo>
                  <a:pt x="838175" y="444416"/>
                </a:lnTo>
                <a:lnTo>
                  <a:pt x="838175" y="88934"/>
                </a:lnTo>
                <a:lnTo>
                  <a:pt x="831201" y="54307"/>
                </a:lnTo>
                <a:lnTo>
                  <a:pt x="812170" y="26039"/>
                </a:lnTo>
                <a:lnTo>
                  <a:pt x="783922" y="6985"/>
                </a:lnTo>
                <a:lnTo>
                  <a:pt x="749295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8042294" y="2967081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0" y="88934"/>
                </a:moveTo>
                <a:lnTo>
                  <a:pt x="6974" y="54307"/>
                </a:lnTo>
                <a:lnTo>
                  <a:pt x="26003" y="26039"/>
                </a:lnTo>
                <a:lnTo>
                  <a:pt x="54245" y="6985"/>
                </a:lnTo>
                <a:lnTo>
                  <a:pt x="88861" y="0"/>
                </a:lnTo>
                <a:lnTo>
                  <a:pt x="749295" y="0"/>
                </a:lnTo>
                <a:lnTo>
                  <a:pt x="783922" y="6985"/>
                </a:lnTo>
                <a:lnTo>
                  <a:pt x="812170" y="26039"/>
                </a:lnTo>
                <a:lnTo>
                  <a:pt x="831201" y="54307"/>
                </a:lnTo>
                <a:lnTo>
                  <a:pt x="838175" y="88934"/>
                </a:lnTo>
                <a:lnTo>
                  <a:pt x="838175" y="444416"/>
                </a:lnTo>
                <a:lnTo>
                  <a:pt x="831201" y="479055"/>
                </a:lnTo>
                <a:lnTo>
                  <a:pt x="812170" y="507348"/>
                </a:lnTo>
                <a:lnTo>
                  <a:pt x="783922" y="526427"/>
                </a:lnTo>
                <a:lnTo>
                  <a:pt x="749295" y="533424"/>
                </a:lnTo>
                <a:lnTo>
                  <a:pt x="88861" y="533424"/>
                </a:lnTo>
                <a:lnTo>
                  <a:pt x="54245" y="526427"/>
                </a:lnTo>
                <a:lnTo>
                  <a:pt x="26003" y="507348"/>
                </a:lnTo>
                <a:lnTo>
                  <a:pt x="6974" y="479055"/>
                </a:lnTo>
                <a:lnTo>
                  <a:pt x="0" y="444416"/>
                </a:lnTo>
                <a:lnTo>
                  <a:pt x="0" y="88934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8184243" y="3091321"/>
            <a:ext cx="55816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k</a:t>
            </a:r>
            <a:r>
              <a:rPr dirty="0" sz="1800" spc="-5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907420" y="1671705"/>
            <a:ext cx="94615" cy="1017905"/>
          </a:xfrm>
          <a:custGeom>
            <a:avLst/>
            <a:gdLst/>
            <a:ahLst/>
            <a:cxnLst/>
            <a:rect l="l" t="t" r="r" b="b"/>
            <a:pathLst>
              <a:path w="94615" h="1017905">
                <a:moveTo>
                  <a:pt x="65141" y="0"/>
                </a:moveTo>
                <a:lnTo>
                  <a:pt x="67296" y="12988"/>
                </a:lnTo>
                <a:lnTo>
                  <a:pt x="69665" y="25891"/>
                </a:lnTo>
                <a:lnTo>
                  <a:pt x="71578" y="38992"/>
                </a:lnTo>
                <a:lnTo>
                  <a:pt x="71154" y="95660"/>
                </a:lnTo>
                <a:lnTo>
                  <a:pt x="67926" y="134329"/>
                </a:lnTo>
                <a:lnTo>
                  <a:pt x="57863" y="210458"/>
                </a:lnTo>
                <a:lnTo>
                  <a:pt x="56202" y="241247"/>
                </a:lnTo>
                <a:lnTo>
                  <a:pt x="54601" y="272045"/>
                </a:lnTo>
                <a:lnTo>
                  <a:pt x="52825" y="302750"/>
                </a:lnTo>
                <a:lnTo>
                  <a:pt x="50639" y="333262"/>
                </a:lnTo>
                <a:lnTo>
                  <a:pt x="49755" y="347626"/>
                </a:lnTo>
                <a:lnTo>
                  <a:pt x="43434" y="385986"/>
                </a:lnTo>
                <a:lnTo>
                  <a:pt x="5037" y="418532"/>
                </a:lnTo>
                <a:lnTo>
                  <a:pt x="0" y="420989"/>
                </a:lnTo>
                <a:lnTo>
                  <a:pt x="3190" y="439212"/>
                </a:lnTo>
                <a:lnTo>
                  <a:pt x="14429" y="491215"/>
                </a:lnTo>
                <a:lnTo>
                  <a:pt x="50587" y="514209"/>
                </a:lnTo>
                <a:lnTo>
                  <a:pt x="79591" y="522245"/>
                </a:lnTo>
                <a:lnTo>
                  <a:pt x="94073" y="526273"/>
                </a:lnTo>
                <a:lnTo>
                  <a:pt x="93104" y="557613"/>
                </a:lnTo>
                <a:lnTo>
                  <a:pt x="92699" y="589424"/>
                </a:lnTo>
                <a:lnTo>
                  <a:pt x="91180" y="620361"/>
                </a:lnTo>
                <a:lnTo>
                  <a:pt x="86868" y="649077"/>
                </a:lnTo>
                <a:lnTo>
                  <a:pt x="81464" y="662373"/>
                </a:lnTo>
                <a:lnTo>
                  <a:pt x="73949" y="670312"/>
                </a:lnTo>
                <a:lnTo>
                  <a:pt x="65643" y="676402"/>
                </a:lnTo>
                <a:lnTo>
                  <a:pt x="57863" y="684154"/>
                </a:lnTo>
                <a:lnTo>
                  <a:pt x="34459" y="722606"/>
                </a:lnTo>
                <a:lnTo>
                  <a:pt x="14429" y="771881"/>
                </a:lnTo>
                <a:lnTo>
                  <a:pt x="3491" y="811131"/>
                </a:lnTo>
                <a:lnTo>
                  <a:pt x="0" y="824459"/>
                </a:lnTo>
                <a:lnTo>
                  <a:pt x="9800" y="859352"/>
                </a:lnTo>
                <a:lnTo>
                  <a:pt x="14916" y="879348"/>
                </a:lnTo>
                <a:lnTo>
                  <a:pt x="16644" y="894804"/>
                </a:lnTo>
                <a:lnTo>
                  <a:pt x="16276" y="916075"/>
                </a:lnTo>
                <a:lnTo>
                  <a:pt x="15106" y="953518"/>
                </a:lnTo>
                <a:lnTo>
                  <a:pt x="14429" y="1017489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974062" y="2252715"/>
            <a:ext cx="508000" cy="254635"/>
          </a:xfrm>
          <a:custGeom>
            <a:avLst/>
            <a:gdLst/>
            <a:ahLst/>
            <a:cxnLst/>
            <a:rect l="l" t="t" r="r" b="b"/>
            <a:pathLst>
              <a:path w="508000" h="254635">
                <a:moveTo>
                  <a:pt x="465557" y="0"/>
                </a:moveTo>
                <a:lnTo>
                  <a:pt x="42300" y="0"/>
                </a:lnTo>
                <a:lnTo>
                  <a:pt x="25838" y="3322"/>
                </a:lnTo>
                <a:lnTo>
                  <a:pt x="12392" y="12383"/>
                </a:lnTo>
                <a:lnTo>
                  <a:pt x="3325" y="25822"/>
                </a:lnTo>
                <a:lnTo>
                  <a:pt x="0" y="42281"/>
                </a:lnTo>
                <a:lnTo>
                  <a:pt x="0" y="211592"/>
                </a:lnTo>
                <a:lnTo>
                  <a:pt x="3325" y="228073"/>
                </a:lnTo>
                <a:lnTo>
                  <a:pt x="12392" y="241563"/>
                </a:lnTo>
                <a:lnTo>
                  <a:pt x="25838" y="250675"/>
                </a:lnTo>
                <a:lnTo>
                  <a:pt x="42300" y="254020"/>
                </a:lnTo>
                <a:lnTo>
                  <a:pt x="465557" y="254020"/>
                </a:lnTo>
                <a:lnTo>
                  <a:pt x="482080" y="250675"/>
                </a:lnTo>
                <a:lnTo>
                  <a:pt x="495572" y="241563"/>
                </a:lnTo>
                <a:lnTo>
                  <a:pt x="504668" y="228073"/>
                </a:lnTo>
                <a:lnTo>
                  <a:pt x="508004" y="211592"/>
                </a:lnTo>
                <a:lnTo>
                  <a:pt x="508004" y="42281"/>
                </a:lnTo>
                <a:lnTo>
                  <a:pt x="504668" y="25822"/>
                </a:lnTo>
                <a:lnTo>
                  <a:pt x="495572" y="12383"/>
                </a:lnTo>
                <a:lnTo>
                  <a:pt x="482080" y="3322"/>
                </a:lnTo>
                <a:lnTo>
                  <a:pt x="465557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974062" y="2252715"/>
            <a:ext cx="508000" cy="254635"/>
          </a:xfrm>
          <a:custGeom>
            <a:avLst/>
            <a:gdLst/>
            <a:ahLst/>
            <a:cxnLst/>
            <a:rect l="l" t="t" r="r" b="b"/>
            <a:pathLst>
              <a:path w="508000" h="254635">
                <a:moveTo>
                  <a:pt x="0" y="42281"/>
                </a:moveTo>
                <a:lnTo>
                  <a:pt x="3325" y="25822"/>
                </a:lnTo>
                <a:lnTo>
                  <a:pt x="12392" y="12383"/>
                </a:lnTo>
                <a:lnTo>
                  <a:pt x="25838" y="3322"/>
                </a:lnTo>
                <a:lnTo>
                  <a:pt x="42300" y="0"/>
                </a:lnTo>
                <a:lnTo>
                  <a:pt x="465557" y="0"/>
                </a:lnTo>
                <a:lnTo>
                  <a:pt x="482080" y="3322"/>
                </a:lnTo>
                <a:lnTo>
                  <a:pt x="495572" y="12383"/>
                </a:lnTo>
                <a:lnTo>
                  <a:pt x="504668" y="25822"/>
                </a:lnTo>
                <a:lnTo>
                  <a:pt x="508004" y="42281"/>
                </a:lnTo>
                <a:lnTo>
                  <a:pt x="508004" y="211592"/>
                </a:lnTo>
                <a:lnTo>
                  <a:pt x="504668" y="228073"/>
                </a:lnTo>
                <a:lnTo>
                  <a:pt x="495572" y="241563"/>
                </a:lnTo>
                <a:lnTo>
                  <a:pt x="482080" y="250675"/>
                </a:lnTo>
                <a:lnTo>
                  <a:pt x="465557" y="254020"/>
                </a:lnTo>
                <a:lnTo>
                  <a:pt x="42300" y="254020"/>
                </a:lnTo>
                <a:lnTo>
                  <a:pt x="25838" y="250675"/>
                </a:lnTo>
                <a:lnTo>
                  <a:pt x="12392" y="241563"/>
                </a:lnTo>
                <a:lnTo>
                  <a:pt x="3325" y="228073"/>
                </a:lnTo>
                <a:lnTo>
                  <a:pt x="0" y="211592"/>
                </a:lnTo>
                <a:lnTo>
                  <a:pt x="0" y="42281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275552" y="2285999"/>
            <a:ext cx="632460" cy="260350"/>
          </a:xfrm>
          <a:custGeom>
            <a:avLst/>
            <a:gdLst/>
            <a:ahLst/>
            <a:cxnLst/>
            <a:rect l="l" t="t" r="r" b="b"/>
            <a:pathLst>
              <a:path w="632459" h="260350">
                <a:moveTo>
                  <a:pt x="588434" y="0"/>
                </a:moveTo>
                <a:lnTo>
                  <a:pt x="43360" y="0"/>
                </a:lnTo>
                <a:lnTo>
                  <a:pt x="26463" y="3409"/>
                </a:lnTo>
                <a:lnTo>
                  <a:pt x="12682" y="12712"/>
                </a:lnTo>
                <a:lnTo>
                  <a:pt x="3400" y="26517"/>
                </a:lnTo>
                <a:lnTo>
                  <a:pt x="0" y="43434"/>
                </a:lnTo>
                <a:lnTo>
                  <a:pt x="0" y="216877"/>
                </a:lnTo>
                <a:lnTo>
                  <a:pt x="3400" y="233794"/>
                </a:lnTo>
                <a:lnTo>
                  <a:pt x="12682" y="247598"/>
                </a:lnTo>
                <a:lnTo>
                  <a:pt x="26463" y="256901"/>
                </a:lnTo>
                <a:lnTo>
                  <a:pt x="43360" y="260311"/>
                </a:lnTo>
                <a:lnTo>
                  <a:pt x="588434" y="260311"/>
                </a:lnTo>
                <a:lnTo>
                  <a:pt x="605343" y="256901"/>
                </a:lnTo>
                <a:lnTo>
                  <a:pt x="619149" y="247598"/>
                </a:lnTo>
                <a:lnTo>
                  <a:pt x="628456" y="233794"/>
                </a:lnTo>
                <a:lnTo>
                  <a:pt x="631868" y="216877"/>
                </a:lnTo>
                <a:lnTo>
                  <a:pt x="631868" y="43434"/>
                </a:lnTo>
                <a:lnTo>
                  <a:pt x="628456" y="26517"/>
                </a:lnTo>
                <a:lnTo>
                  <a:pt x="619149" y="12712"/>
                </a:lnTo>
                <a:lnTo>
                  <a:pt x="605343" y="3409"/>
                </a:lnTo>
                <a:lnTo>
                  <a:pt x="588434" y="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275552" y="2285999"/>
            <a:ext cx="632460" cy="260350"/>
          </a:xfrm>
          <a:custGeom>
            <a:avLst/>
            <a:gdLst/>
            <a:ahLst/>
            <a:cxnLst/>
            <a:rect l="l" t="t" r="r" b="b"/>
            <a:pathLst>
              <a:path w="632459" h="260350">
                <a:moveTo>
                  <a:pt x="0" y="43434"/>
                </a:moveTo>
                <a:lnTo>
                  <a:pt x="3400" y="26517"/>
                </a:lnTo>
                <a:lnTo>
                  <a:pt x="12682" y="12712"/>
                </a:lnTo>
                <a:lnTo>
                  <a:pt x="26463" y="3409"/>
                </a:lnTo>
                <a:lnTo>
                  <a:pt x="43360" y="0"/>
                </a:lnTo>
                <a:lnTo>
                  <a:pt x="588434" y="0"/>
                </a:lnTo>
                <a:lnTo>
                  <a:pt x="605343" y="3409"/>
                </a:lnTo>
                <a:lnTo>
                  <a:pt x="619149" y="12712"/>
                </a:lnTo>
                <a:lnTo>
                  <a:pt x="628456" y="26517"/>
                </a:lnTo>
                <a:lnTo>
                  <a:pt x="631868" y="43434"/>
                </a:lnTo>
                <a:lnTo>
                  <a:pt x="631868" y="216877"/>
                </a:lnTo>
                <a:lnTo>
                  <a:pt x="628456" y="233794"/>
                </a:lnTo>
                <a:lnTo>
                  <a:pt x="619149" y="247598"/>
                </a:lnTo>
                <a:lnTo>
                  <a:pt x="605343" y="256901"/>
                </a:lnTo>
                <a:lnTo>
                  <a:pt x="588434" y="260311"/>
                </a:lnTo>
                <a:lnTo>
                  <a:pt x="43360" y="260311"/>
                </a:lnTo>
                <a:lnTo>
                  <a:pt x="26463" y="256901"/>
                </a:lnTo>
                <a:lnTo>
                  <a:pt x="12682" y="247598"/>
                </a:lnTo>
                <a:lnTo>
                  <a:pt x="3400" y="233794"/>
                </a:lnTo>
                <a:lnTo>
                  <a:pt x="0" y="216877"/>
                </a:lnTo>
                <a:lnTo>
                  <a:pt x="0" y="43434"/>
                </a:lnTo>
                <a:close/>
              </a:path>
            </a:pathLst>
          </a:custGeom>
          <a:ln w="25400">
            <a:solidFill>
              <a:srgbClr val="9437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7410077" y="2289825"/>
            <a:ext cx="36385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p67</a:t>
            </a:r>
            <a:endParaRPr sz="16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566020" y="2506735"/>
            <a:ext cx="762635" cy="532130"/>
          </a:xfrm>
          <a:custGeom>
            <a:avLst/>
            <a:gdLst/>
            <a:ahLst/>
            <a:cxnLst/>
            <a:rect l="l" t="t" r="r" b="b"/>
            <a:pathLst>
              <a:path w="762634" h="532130">
                <a:moveTo>
                  <a:pt x="380975" y="0"/>
                </a:moveTo>
                <a:lnTo>
                  <a:pt x="324682" y="2882"/>
                </a:lnTo>
                <a:lnTo>
                  <a:pt x="270952" y="11255"/>
                </a:lnTo>
                <a:lnTo>
                  <a:pt x="220375" y="24706"/>
                </a:lnTo>
                <a:lnTo>
                  <a:pt x="173540" y="42826"/>
                </a:lnTo>
                <a:lnTo>
                  <a:pt x="131036" y="65203"/>
                </a:lnTo>
                <a:lnTo>
                  <a:pt x="93454" y="91424"/>
                </a:lnTo>
                <a:lnTo>
                  <a:pt x="61383" y="121080"/>
                </a:lnTo>
                <a:lnTo>
                  <a:pt x="35412" y="153758"/>
                </a:lnTo>
                <a:lnTo>
                  <a:pt x="16131" y="189047"/>
                </a:lnTo>
                <a:lnTo>
                  <a:pt x="4131" y="226537"/>
                </a:lnTo>
                <a:lnTo>
                  <a:pt x="0" y="265816"/>
                </a:lnTo>
                <a:lnTo>
                  <a:pt x="4131" y="305133"/>
                </a:lnTo>
                <a:lnTo>
                  <a:pt x="16131" y="342652"/>
                </a:lnTo>
                <a:lnTo>
                  <a:pt x="35412" y="377961"/>
                </a:lnTo>
                <a:lnTo>
                  <a:pt x="61383" y="410652"/>
                </a:lnTo>
                <a:lnTo>
                  <a:pt x="93454" y="440313"/>
                </a:lnTo>
                <a:lnTo>
                  <a:pt x="131036" y="466536"/>
                </a:lnTo>
                <a:lnTo>
                  <a:pt x="173540" y="488910"/>
                </a:lnTo>
                <a:lnTo>
                  <a:pt x="220375" y="507026"/>
                </a:lnTo>
                <a:lnTo>
                  <a:pt x="270952" y="520473"/>
                </a:lnTo>
                <a:lnTo>
                  <a:pt x="324682" y="528842"/>
                </a:lnTo>
                <a:lnTo>
                  <a:pt x="380975" y="531723"/>
                </a:lnTo>
                <a:lnTo>
                  <a:pt x="437286" y="528842"/>
                </a:lnTo>
                <a:lnTo>
                  <a:pt x="491031" y="520473"/>
                </a:lnTo>
                <a:lnTo>
                  <a:pt x="541620" y="507026"/>
                </a:lnTo>
                <a:lnTo>
                  <a:pt x="588465" y="488910"/>
                </a:lnTo>
                <a:lnTo>
                  <a:pt x="630976" y="466536"/>
                </a:lnTo>
                <a:lnTo>
                  <a:pt x="668563" y="440313"/>
                </a:lnTo>
                <a:lnTo>
                  <a:pt x="700637" y="410652"/>
                </a:lnTo>
                <a:lnTo>
                  <a:pt x="726610" y="377961"/>
                </a:lnTo>
                <a:lnTo>
                  <a:pt x="745892" y="342652"/>
                </a:lnTo>
                <a:lnTo>
                  <a:pt x="757893" y="305133"/>
                </a:lnTo>
                <a:lnTo>
                  <a:pt x="762024" y="265816"/>
                </a:lnTo>
                <a:lnTo>
                  <a:pt x="757893" y="226537"/>
                </a:lnTo>
                <a:lnTo>
                  <a:pt x="745892" y="189047"/>
                </a:lnTo>
                <a:lnTo>
                  <a:pt x="726610" y="153758"/>
                </a:lnTo>
                <a:lnTo>
                  <a:pt x="700637" y="121080"/>
                </a:lnTo>
                <a:lnTo>
                  <a:pt x="668563" y="91424"/>
                </a:lnTo>
                <a:lnTo>
                  <a:pt x="630976" y="65203"/>
                </a:lnTo>
                <a:lnTo>
                  <a:pt x="588465" y="42826"/>
                </a:lnTo>
                <a:lnTo>
                  <a:pt x="541620" y="24706"/>
                </a:lnTo>
                <a:lnTo>
                  <a:pt x="491031" y="11255"/>
                </a:lnTo>
                <a:lnTo>
                  <a:pt x="437286" y="2882"/>
                </a:lnTo>
                <a:lnTo>
                  <a:pt x="38097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566020" y="2506735"/>
            <a:ext cx="762635" cy="532130"/>
          </a:xfrm>
          <a:custGeom>
            <a:avLst/>
            <a:gdLst/>
            <a:ahLst/>
            <a:cxnLst/>
            <a:rect l="l" t="t" r="r" b="b"/>
            <a:pathLst>
              <a:path w="762634" h="532130">
                <a:moveTo>
                  <a:pt x="0" y="265816"/>
                </a:moveTo>
                <a:lnTo>
                  <a:pt x="4131" y="226537"/>
                </a:lnTo>
                <a:lnTo>
                  <a:pt x="16131" y="189047"/>
                </a:lnTo>
                <a:lnTo>
                  <a:pt x="35412" y="153758"/>
                </a:lnTo>
                <a:lnTo>
                  <a:pt x="61383" y="121080"/>
                </a:lnTo>
                <a:lnTo>
                  <a:pt x="93454" y="91424"/>
                </a:lnTo>
                <a:lnTo>
                  <a:pt x="131036" y="65203"/>
                </a:lnTo>
                <a:lnTo>
                  <a:pt x="173540" y="42826"/>
                </a:lnTo>
                <a:lnTo>
                  <a:pt x="220375" y="24706"/>
                </a:lnTo>
                <a:lnTo>
                  <a:pt x="270952" y="11255"/>
                </a:lnTo>
                <a:lnTo>
                  <a:pt x="324682" y="2882"/>
                </a:lnTo>
                <a:lnTo>
                  <a:pt x="380975" y="0"/>
                </a:lnTo>
                <a:lnTo>
                  <a:pt x="437286" y="2882"/>
                </a:lnTo>
                <a:lnTo>
                  <a:pt x="491031" y="11255"/>
                </a:lnTo>
                <a:lnTo>
                  <a:pt x="541620" y="24706"/>
                </a:lnTo>
                <a:lnTo>
                  <a:pt x="588465" y="42826"/>
                </a:lnTo>
                <a:lnTo>
                  <a:pt x="630976" y="65203"/>
                </a:lnTo>
                <a:lnTo>
                  <a:pt x="668563" y="91424"/>
                </a:lnTo>
                <a:lnTo>
                  <a:pt x="700637" y="121080"/>
                </a:lnTo>
                <a:lnTo>
                  <a:pt x="726610" y="153758"/>
                </a:lnTo>
                <a:lnTo>
                  <a:pt x="745892" y="189047"/>
                </a:lnTo>
                <a:lnTo>
                  <a:pt x="757893" y="226537"/>
                </a:lnTo>
                <a:lnTo>
                  <a:pt x="762024" y="265816"/>
                </a:lnTo>
                <a:lnTo>
                  <a:pt x="757893" y="305133"/>
                </a:lnTo>
                <a:lnTo>
                  <a:pt x="745892" y="342652"/>
                </a:lnTo>
                <a:lnTo>
                  <a:pt x="726610" y="377961"/>
                </a:lnTo>
                <a:lnTo>
                  <a:pt x="700637" y="410652"/>
                </a:lnTo>
                <a:lnTo>
                  <a:pt x="668563" y="440313"/>
                </a:lnTo>
                <a:lnTo>
                  <a:pt x="630976" y="466536"/>
                </a:lnTo>
                <a:lnTo>
                  <a:pt x="588465" y="488910"/>
                </a:lnTo>
                <a:lnTo>
                  <a:pt x="541620" y="507026"/>
                </a:lnTo>
                <a:lnTo>
                  <a:pt x="491031" y="520473"/>
                </a:lnTo>
                <a:lnTo>
                  <a:pt x="437286" y="528842"/>
                </a:lnTo>
                <a:lnTo>
                  <a:pt x="380975" y="531723"/>
                </a:lnTo>
                <a:lnTo>
                  <a:pt x="324682" y="528842"/>
                </a:lnTo>
                <a:lnTo>
                  <a:pt x="270952" y="520473"/>
                </a:lnTo>
                <a:lnTo>
                  <a:pt x="220375" y="507026"/>
                </a:lnTo>
                <a:lnTo>
                  <a:pt x="173540" y="488910"/>
                </a:lnTo>
                <a:lnTo>
                  <a:pt x="131036" y="466536"/>
                </a:lnTo>
                <a:lnTo>
                  <a:pt x="93454" y="440313"/>
                </a:lnTo>
                <a:lnTo>
                  <a:pt x="61383" y="410652"/>
                </a:lnTo>
                <a:lnTo>
                  <a:pt x="35412" y="377961"/>
                </a:lnTo>
                <a:lnTo>
                  <a:pt x="16131" y="342652"/>
                </a:lnTo>
                <a:lnTo>
                  <a:pt x="4131" y="305133"/>
                </a:lnTo>
                <a:lnTo>
                  <a:pt x="0" y="265816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7759403" y="2253249"/>
            <a:ext cx="629285" cy="666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2258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MT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1800" spc="-5">
                <a:latin typeface="Calibri"/>
                <a:cs typeface="Calibri"/>
              </a:rPr>
              <a:t>p35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6791340" y="2144761"/>
            <a:ext cx="792480" cy="260985"/>
          </a:xfrm>
          <a:custGeom>
            <a:avLst/>
            <a:gdLst/>
            <a:ahLst/>
            <a:cxnLst/>
            <a:rect l="l" t="t" r="r" b="b"/>
            <a:pathLst>
              <a:path w="792479" h="260985">
                <a:moveTo>
                  <a:pt x="748747" y="0"/>
                </a:moveTo>
                <a:lnTo>
                  <a:pt x="43434" y="0"/>
                </a:lnTo>
                <a:lnTo>
                  <a:pt x="26525" y="3389"/>
                </a:lnTo>
                <a:lnTo>
                  <a:pt x="12719" y="12648"/>
                </a:lnTo>
                <a:lnTo>
                  <a:pt x="3412" y="26409"/>
                </a:lnTo>
                <a:lnTo>
                  <a:pt x="0" y="43305"/>
                </a:lnTo>
                <a:lnTo>
                  <a:pt x="0" y="216968"/>
                </a:lnTo>
                <a:lnTo>
                  <a:pt x="3412" y="233877"/>
                </a:lnTo>
                <a:lnTo>
                  <a:pt x="12719" y="247683"/>
                </a:lnTo>
                <a:lnTo>
                  <a:pt x="26525" y="256990"/>
                </a:lnTo>
                <a:lnTo>
                  <a:pt x="43434" y="260402"/>
                </a:lnTo>
                <a:lnTo>
                  <a:pt x="748747" y="260402"/>
                </a:lnTo>
                <a:lnTo>
                  <a:pt x="765656" y="256990"/>
                </a:lnTo>
                <a:lnTo>
                  <a:pt x="779462" y="247683"/>
                </a:lnTo>
                <a:lnTo>
                  <a:pt x="788768" y="233877"/>
                </a:lnTo>
                <a:lnTo>
                  <a:pt x="792181" y="216968"/>
                </a:lnTo>
                <a:lnTo>
                  <a:pt x="792181" y="43305"/>
                </a:lnTo>
                <a:lnTo>
                  <a:pt x="788768" y="26409"/>
                </a:lnTo>
                <a:lnTo>
                  <a:pt x="779462" y="12648"/>
                </a:lnTo>
                <a:lnTo>
                  <a:pt x="765656" y="3389"/>
                </a:lnTo>
                <a:lnTo>
                  <a:pt x="748747" y="0"/>
                </a:lnTo>
                <a:close/>
              </a:path>
            </a:pathLst>
          </a:custGeom>
          <a:solidFill>
            <a:srgbClr val="C3D6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6822074" y="2148309"/>
            <a:ext cx="73088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17550" algn="l"/>
              </a:tabLst>
            </a:pPr>
            <a:r>
              <a:rPr dirty="0" sz="1600" spc="-5" u="heavy">
                <a:latin typeface="Arial"/>
                <a:cs typeface="Arial"/>
              </a:rPr>
              <a:t> </a:t>
            </a:r>
            <a:r>
              <a:rPr dirty="0" sz="1600" spc="-55" u="heavy">
                <a:latin typeface="Arial"/>
                <a:cs typeface="Arial"/>
              </a:rPr>
              <a:t> </a:t>
            </a:r>
            <a:r>
              <a:rPr dirty="0" sz="1600" spc="-5" u="heavy">
                <a:latin typeface="Arial"/>
                <a:cs typeface="Arial"/>
              </a:rPr>
              <a:t>TFP5	</a:t>
            </a:r>
            <a:endParaRPr sz="160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6440430" y="2135118"/>
            <a:ext cx="527303" cy="7833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505590" y="2234921"/>
            <a:ext cx="284480" cy="598805"/>
          </a:xfrm>
          <a:custGeom>
            <a:avLst/>
            <a:gdLst/>
            <a:ahLst/>
            <a:cxnLst/>
            <a:rect l="l" t="t" r="r" b="b"/>
            <a:pathLst>
              <a:path w="284479" h="598805">
                <a:moveTo>
                  <a:pt x="211802" y="46213"/>
                </a:moveTo>
                <a:lnTo>
                  <a:pt x="0" y="46213"/>
                </a:lnTo>
                <a:lnTo>
                  <a:pt x="0" y="598712"/>
                </a:lnTo>
                <a:lnTo>
                  <a:pt x="25365" y="598712"/>
                </a:lnTo>
                <a:lnTo>
                  <a:pt x="25365" y="71652"/>
                </a:lnTo>
                <a:lnTo>
                  <a:pt x="12655" y="71652"/>
                </a:lnTo>
                <a:lnTo>
                  <a:pt x="25365" y="58942"/>
                </a:lnTo>
                <a:lnTo>
                  <a:pt x="233634" y="58942"/>
                </a:lnTo>
                <a:lnTo>
                  <a:pt x="211802" y="46213"/>
                </a:lnTo>
                <a:close/>
              </a:path>
              <a:path w="284479" h="598805">
                <a:moveTo>
                  <a:pt x="233759" y="59015"/>
                </a:moveTo>
                <a:lnTo>
                  <a:pt x="170316" y="96012"/>
                </a:lnTo>
                <a:lnTo>
                  <a:pt x="168249" y="103802"/>
                </a:lnTo>
                <a:lnTo>
                  <a:pt x="175381" y="115945"/>
                </a:lnTo>
                <a:lnTo>
                  <a:pt x="183099" y="118012"/>
                </a:lnTo>
                <a:lnTo>
                  <a:pt x="262452" y="71652"/>
                </a:lnTo>
                <a:lnTo>
                  <a:pt x="258976" y="71652"/>
                </a:lnTo>
                <a:lnTo>
                  <a:pt x="258976" y="70006"/>
                </a:lnTo>
                <a:lnTo>
                  <a:pt x="252612" y="70006"/>
                </a:lnTo>
                <a:lnTo>
                  <a:pt x="233759" y="59015"/>
                </a:lnTo>
                <a:close/>
              </a:path>
              <a:path w="284479" h="598805">
                <a:moveTo>
                  <a:pt x="25365" y="58942"/>
                </a:moveTo>
                <a:lnTo>
                  <a:pt x="12655" y="71652"/>
                </a:lnTo>
                <a:lnTo>
                  <a:pt x="25365" y="71652"/>
                </a:lnTo>
                <a:lnTo>
                  <a:pt x="25365" y="58942"/>
                </a:lnTo>
                <a:close/>
              </a:path>
              <a:path w="284479" h="598805">
                <a:moveTo>
                  <a:pt x="233634" y="58942"/>
                </a:moveTo>
                <a:lnTo>
                  <a:pt x="25365" y="58942"/>
                </a:lnTo>
                <a:lnTo>
                  <a:pt x="25365" y="71652"/>
                </a:lnTo>
                <a:lnTo>
                  <a:pt x="212119" y="71652"/>
                </a:lnTo>
                <a:lnTo>
                  <a:pt x="233759" y="59015"/>
                </a:lnTo>
                <a:close/>
              </a:path>
              <a:path w="284479" h="598805">
                <a:moveTo>
                  <a:pt x="262370" y="46213"/>
                </a:moveTo>
                <a:lnTo>
                  <a:pt x="258976" y="46213"/>
                </a:lnTo>
                <a:lnTo>
                  <a:pt x="258976" y="71652"/>
                </a:lnTo>
                <a:lnTo>
                  <a:pt x="262452" y="71652"/>
                </a:lnTo>
                <a:lnTo>
                  <a:pt x="284195" y="58942"/>
                </a:lnTo>
                <a:lnTo>
                  <a:pt x="262370" y="46213"/>
                </a:lnTo>
                <a:close/>
              </a:path>
              <a:path w="284479" h="598805">
                <a:moveTo>
                  <a:pt x="252612" y="48006"/>
                </a:moveTo>
                <a:lnTo>
                  <a:pt x="233759" y="59015"/>
                </a:lnTo>
                <a:lnTo>
                  <a:pt x="252612" y="70006"/>
                </a:lnTo>
                <a:lnTo>
                  <a:pt x="252612" y="48006"/>
                </a:lnTo>
                <a:close/>
              </a:path>
              <a:path w="284479" h="598805">
                <a:moveTo>
                  <a:pt x="258976" y="48006"/>
                </a:moveTo>
                <a:lnTo>
                  <a:pt x="252612" y="48006"/>
                </a:lnTo>
                <a:lnTo>
                  <a:pt x="252612" y="70006"/>
                </a:lnTo>
                <a:lnTo>
                  <a:pt x="258976" y="70006"/>
                </a:lnTo>
                <a:lnTo>
                  <a:pt x="258976" y="48006"/>
                </a:lnTo>
                <a:close/>
              </a:path>
              <a:path w="284479" h="598805">
                <a:moveTo>
                  <a:pt x="183099" y="0"/>
                </a:moveTo>
                <a:lnTo>
                  <a:pt x="175381" y="2066"/>
                </a:lnTo>
                <a:lnTo>
                  <a:pt x="168249" y="14209"/>
                </a:lnTo>
                <a:lnTo>
                  <a:pt x="170316" y="22000"/>
                </a:lnTo>
                <a:lnTo>
                  <a:pt x="233759" y="59015"/>
                </a:lnTo>
                <a:lnTo>
                  <a:pt x="252612" y="48006"/>
                </a:lnTo>
                <a:lnTo>
                  <a:pt x="258976" y="48006"/>
                </a:lnTo>
                <a:lnTo>
                  <a:pt x="258976" y="46213"/>
                </a:lnTo>
                <a:lnTo>
                  <a:pt x="262370" y="46213"/>
                </a:lnTo>
                <a:lnTo>
                  <a:pt x="183099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413267" y="3595585"/>
            <a:ext cx="111125" cy="184785"/>
          </a:xfrm>
          <a:custGeom>
            <a:avLst/>
            <a:gdLst/>
            <a:ahLst/>
            <a:cxnLst/>
            <a:rect l="l" t="t" r="r" b="b"/>
            <a:pathLst>
              <a:path w="111125" h="184785">
                <a:moveTo>
                  <a:pt x="10643" y="77870"/>
                </a:moveTo>
                <a:lnTo>
                  <a:pt x="6071" y="80595"/>
                </a:lnTo>
                <a:lnTo>
                  <a:pt x="1499" y="83082"/>
                </a:lnTo>
                <a:lnTo>
                  <a:pt x="0" y="88952"/>
                </a:lnTo>
                <a:lnTo>
                  <a:pt x="2505" y="93524"/>
                </a:lnTo>
                <a:lnTo>
                  <a:pt x="54443" y="184306"/>
                </a:lnTo>
                <a:lnTo>
                  <a:pt x="65616" y="165524"/>
                </a:lnTo>
                <a:lnTo>
                  <a:pt x="64081" y="165524"/>
                </a:lnTo>
                <a:lnTo>
                  <a:pt x="45079" y="165250"/>
                </a:lnTo>
                <a:lnTo>
                  <a:pt x="45399" y="130088"/>
                </a:lnTo>
                <a:lnTo>
                  <a:pt x="19147" y="84088"/>
                </a:lnTo>
                <a:lnTo>
                  <a:pt x="16495" y="79516"/>
                </a:lnTo>
                <a:lnTo>
                  <a:pt x="10643" y="77870"/>
                </a:lnTo>
                <a:close/>
              </a:path>
              <a:path w="111125" h="184785">
                <a:moveTo>
                  <a:pt x="45399" y="130088"/>
                </a:moveTo>
                <a:lnTo>
                  <a:pt x="45079" y="165250"/>
                </a:lnTo>
                <a:lnTo>
                  <a:pt x="64081" y="165524"/>
                </a:lnTo>
                <a:lnTo>
                  <a:pt x="64127" y="160678"/>
                </a:lnTo>
                <a:lnTo>
                  <a:pt x="46433" y="160605"/>
                </a:lnTo>
                <a:lnTo>
                  <a:pt x="54787" y="146540"/>
                </a:lnTo>
                <a:lnTo>
                  <a:pt x="45399" y="130088"/>
                </a:lnTo>
                <a:close/>
              </a:path>
              <a:path w="111125" h="184785">
                <a:moveTo>
                  <a:pt x="100090" y="78656"/>
                </a:moveTo>
                <a:lnTo>
                  <a:pt x="94219" y="80156"/>
                </a:lnTo>
                <a:lnTo>
                  <a:pt x="64415" y="130331"/>
                </a:lnTo>
                <a:lnTo>
                  <a:pt x="64081" y="165524"/>
                </a:lnTo>
                <a:lnTo>
                  <a:pt x="65616" y="165524"/>
                </a:lnTo>
                <a:lnTo>
                  <a:pt x="110587" y="89940"/>
                </a:lnTo>
                <a:lnTo>
                  <a:pt x="109087" y="84088"/>
                </a:lnTo>
                <a:lnTo>
                  <a:pt x="100090" y="78656"/>
                </a:lnTo>
                <a:close/>
              </a:path>
              <a:path w="111125" h="184785">
                <a:moveTo>
                  <a:pt x="54787" y="146540"/>
                </a:moveTo>
                <a:lnTo>
                  <a:pt x="46433" y="160605"/>
                </a:lnTo>
                <a:lnTo>
                  <a:pt x="62855" y="160678"/>
                </a:lnTo>
                <a:lnTo>
                  <a:pt x="54787" y="146540"/>
                </a:lnTo>
                <a:close/>
              </a:path>
              <a:path w="111125" h="184785">
                <a:moveTo>
                  <a:pt x="64415" y="130331"/>
                </a:moveTo>
                <a:lnTo>
                  <a:pt x="54787" y="146540"/>
                </a:lnTo>
                <a:lnTo>
                  <a:pt x="62855" y="160678"/>
                </a:lnTo>
                <a:lnTo>
                  <a:pt x="64127" y="160678"/>
                </a:lnTo>
                <a:lnTo>
                  <a:pt x="64415" y="130331"/>
                </a:lnTo>
                <a:close/>
              </a:path>
              <a:path w="111125" h="184785">
                <a:moveTo>
                  <a:pt x="46579" y="0"/>
                </a:moveTo>
                <a:lnTo>
                  <a:pt x="45399" y="130088"/>
                </a:lnTo>
                <a:lnTo>
                  <a:pt x="54787" y="146540"/>
                </a:lnTo>
                <a:lnTo>
                  <a:pt x="64415" y="130331"/>
                </a:lnTo>
                <a:lnTo>
                  <a:pt x="65653" y="146"/>
                </a:lnTo>
                <a:lnTo>
                  <a:pt x="46579" y="0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7683100" y="3780688"/>
            <a:ext cx="1438910" cy="831215"/>
          </a:xfrm>
          <a:prstGeom prst="rect">
            <a:avLst/>
          </a:prstGeom>
          <a:solidFill>
            <a:srgbClr val="98CCFF"/>
          </a:solidFill>
          <a:ln w="9524">
            <a:solidFill>
              <a:srgbClr val="00AFF0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algn="ctr" marL="300990" marR="291465">
              <a:lnSpc>
                <a:spcPct val="100000"/>
              </a:lnSpc>
              <a:spcBef>
                <a:spcPts val="229"/>
              </a:spcBef>
            </a:pPr>
            <a:r>
              <a:rPr dirty="0" sz="1600" spc="-35">
                <a:latin typeface="Calibri"/>
                <a:cs typeface="Calibri"/>
              </a:rPr>
              <a:t>R</a:t>
            </a:r>
            <a:r>
              <a:rPr dirty="0" sz="1600" spc="-5">
                <a:latin typeface="Calibri"/>
                <a:cs typeface="Calibri"/>
              </a:rPr>
              <a:t>egu</a:t>
            </a:r>
            <a:r>
              <a:rPr dirty="0" sz="1600" spc="-10">
                <a:latin typeface="Calibri"/>
                <a:cs typeface="Calibri"/>
              </a:rPr>
              <a:t>la</a:t>
            </a:r>
            <a:r>
              <a:rPr dirty="0" sz="1600" spc="-15">
                <a:latin typeface="Calibri"/>
                <a:cs typeface="Calibri"/>
              </a:rPr>
              <a:t>t</a:t>
            </a:r>
            <a:r>
              <a:rPr dirty="0" sz="1600" spc="-5">
                <a:latin typeface="Calibri"/>
                <a:cs typeface="Calibri"/>
              </a:rPr>
              <a:t>ed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Calibri"/>
                <a:cs typeface="Calibri"/>
              </a:rPr>
              <a:t>Cdk5  </a:t>
            </a:r>
            <a:r>
              <a:rPr dirty="0" sz="1600" spc="-5">
                <a:latin typeface="Calibri"/>
                <a:cs typeface="Calibri"/>
              </a:rPr>
              <a:t>activity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6277355" y="1110996"/>
            <a:ext cx="310896" cy="1943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373660" y="1133490"/>
            <a:ext cx="118110" cy="1744980"/>
          </a:xfrm>
          <a:custGeom>
            <a:avLst/>
            <a:gdLst/>
            <a:ahLst/>
            <a:cxnLst/>
            <a:rect l="l" t="t" r="r" b="b"/>
            <a:pathLst>
              <a:path w="118110" h="1744980">
                <a:moveTo>
                  <a:pt x="14063" y="1628784"/>
                </a:moveTo>
                <a:lnTo>
                  <a:pt x="1993" y="1635861"/>
                </a:lnTo>
                <a:lnTo>
                  <a:pt x="0" y="1643634"/>
                </a:lnTo>
                <a:lnTo>
                  <a:pt x="3493" y="1649705"/>
                </a:lnTo>
                <a:lnTo>
                  <a:pt x="58850" y="1744730"/>
                </a:lnTo>
                <a:lnTo>
                  <a:pt x="73524" y="1719584"/>
                </a:lnTo>
                <a:lnTo>
                  <a:pt x="46213" y="1719584"/>
                </a:lnTo>
                <a:lnTo>
                  <a:pt x="46204" y="1672623"/>
                </a:lnTo>
                <a:lnTo>
                  <a:pt x="25347" y="1636849"/>
                </a:lnTo>
                <a:lnTo>
                  <a:pt x="21927" y="1630777"/>
                </a:lnTo>
                <a:lnTo>
                  <a:pt x="14063" y="1628784"/>
                </a:lnTo>
                <a:close/>
              </a:path>
              <a:path w="118110" h="1744980">
                <a:moveTo>
                  <a:pt x="46213" y="1672640"/>
                </a:moveTo>
                <a:lnTo>
                  <a:pt x="46213" y="1719584"/>
                </a:lnTo>
                <a:lnTo>
                  <a:pt x="71579" y="1719584"/>
                </a:lnTo>
                <a:lnTo>
                  <a:pt x="71579" y="1713073"/>
                </a:lnTo>
                <a:lnTo>
                  <a:pt x="48006" y="1713073"/>
                </a:lnTo>
                <a:lnTo>
                  <a:pt x="58894" y="1694390"/>
                </a:lnTo>
                <a:lnTo>
                  <a:pt x="46213" y="1672640"/>
                </a:lnTo>
                <a:close/>
              </a:path>
              <a:path w="118110" h="1744980">
                <a:moveTo>
                  <a:pt x="103729" y="1628784"/>
                </a:moveTo>
                <a:lnTo>
                  <a:pt x="95865" y="1630777"/>
                </a:lnTo>
                <a:lnTo>
                  <a:pt x="92427" y="1636849"/>
                </a:lnTo>
                <a:lnTo>
                  <a:pt x="71579" y="1672623"/>
                </a:lnTo>
                <a:lnTo>
                  <a:pt x="71579" y="1719584"/>
                </a:lnTo>
                <a:lnTo>
                  <a:pt x="73524" y="1719584"/>
                </a:lnTo>
                <a:lnTo>
                  <a:pt x="114300" y="1649705"/>
                </a:lnTo>
                <a:lnTo>
                  <a:pt x="117793" y="1643634"/>
                </a:lnTo>
                <a:lnTo>
                  <a:pt x="115799" y="1635861"/>
                </a:lnTo>
                <a:lnTo>
                  <a:pt x="103729" y="1628784"/>
                </a:lnTo>
                <a:close/>
              </a:path>
              <a:path w="118110" h="1744980">
                <a:moveTo>
                  <a:pt x="58894" y="1694390"/>
                </a:moveTo>
                <a:lnTo>
                  <a:pt x="48006" y="1713073"/>
                </a:lnTo>
                <a:lnTo>
                  <a:pt x="69787" y="1713073"/>
                </a:lnTo>
                <a:lnTo>
                  <a:pt x="58894" y="1694390"/>
                </a:lnTo>
                <a:close/>
              </a:path>
              <a:path w="118110" h="1744980">
                <a:moveTo>
                  <a:pt x="71579" y="1672623"/>
                </a:moveTo>
                <a:lnTo>
                  <a:pt x="58894" y="1694390"/>
                </a:lnTo>
                <a:lnTo>
                  <a:pt x="69787" y="1713073"/>
                </a:lnTo>
                <a:lnTo>
                  <a:pt x="71579" y="1713073"/>
                </a:lnTo>
                <a:lnTo>
                  <a:pt x="71579" y="1672623"/>
                </a:lnTo>
                <a:close/>
              </a:path>
              <a:path w="118110" h="1744980">
                <a:moveTo>
                  <a:pt x="71579" y="0"/>
                </a:moveTo>
                <a:lnTo>
                  <a:pt x="46213" y="0"/>
                </a:lnTo>
                <a:lnTo>
                  <a:pt x="46213" y="1672640"/>
                </a:lnTo>
                <a:lnTo>
                  <a:pt x="58894" y="1694390"/>
                </a:lnTo>
                <a:lnTo>
                  <a:pt x="71569" y="1672640"/>
                </a:lnTo>
                <a:lnTo>
                  <a:pt x="71579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264280" y="2878220"/>
            <a:ext cx="792480" cy="260350"/>
          </a:xfrm>
          <a:custGeom>
            <a:avLst/>
            <a:gdLst/>
            <a:ahLst/>
            <a:cxnLst/>
            <a:rect l="l" t="t" r="r" b="b"/>
            <a:pathLst>
              <a:path w="792479" h="260350">
                <a:moveTo>
                  <a:pt x="748802" y="0"/>
                </a:moveTo>
                <a:lnTo>
                  <a:pt x="43434" y="0"/>
                </a:lnTo>
                <a:lnTo>
                  <a:pt x="26525" y="3386"/>
                </a:lnTo>
                <a:lnTo>
                  <a:pt x="12719" y="12639"/>
                </a:lnTo>
                <a:lnTo>
                  <a:pt x="3412" y="26393"/>
                </a:lnTo>
                <a:lnTo>
                  <a:pt x="0" y="43287"/>
                </a:lnTo>
                <a:lnTo>
                  <a:pt x="0" y="216877"/>
                </a:lnTo>
                <a:lnTo>
                  <a:pt x="3412" y="233794"/>
                </a:lnTo>
                <a:lnTo>
                  <a:pt x="12719" y="247598"/>
                </a:lnTo>
                <a:lnTo>
                  <a:pt x="26525" y="256901"/>
                </a:lnTo>
                <a:lnTo>
                  <a:pt x="43434" y="260311"/>
                </a:lnTo>
                <a:lnTo>
                  <a:pt x="748802" y="260311"/>
                </a:lnTo>
                <a:lnTo>
                  <a:pt x="765718" y="256901"/>
                </a:lnTo>
                <a:lnTo>
                  <a:pt x="779523" y="247598"/>
                </a:lnTo>
                <a:lnTo>
                  <a:pt x="788826" y="233794"/>
                </a:lnTo>
                <a:lnTo>
                  <a:pt x="792236" y="216877"/>
                </a:lnTo>
                <a:lnTo>
                  <a:pt x="792236" y="43287"/>
                </a:lnTo>
                <a:lnTo>
                  <a:pt x="788826" y="26393"/>
                </a:lnTo>
                <a:lnTo>
                  <a:pt x="779523" y="12639"/>
                </a:lnTo>
                <a:lnTo>
                  <a:pt x="765718" y="3386"/>
                </a:lnTo>
                <a:lnTo>
                  <a:pt x="748802" y="0"/>
                </a:lnTo>
                <a:close/>
              </a:path>
            </a:pathLst>
          </a:custGeom>
          <a:solidFill>
            <a:srgbClr val="C3D69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 txBox="1"/>
          <p:nvPr/>
        </p:nvSpPr>
        <p:spPr>
          <a:xfrm>
            <a:off x="6295014" y="2882051"/>
            <a:ext cx="73088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17550" algn="l"/>
              </a:tabLst>
            </a:pPr>
            <a:r>
              <a:rPr dirty="0" sz="1600" spc="-5" u="heavy">
                <a:latin typeface="Arial"/>
                <a:cs typeface="Arial"/>
              </a:rPr>
              <a:t> </a:t>
            </a:r>
            <a:r>
              <a:rPr dirty="0" sz="1600" spc="-50" u="heavy">
                <a:latin typeface="Arial"/>
                <a:cs typeface="Arial"/>
              </a:rPr>
              <a:t> </a:t>
            </a:r>
            <a:r>
              <a:rPr dirty="0" sz="1600" spc="-5" u="heavy">
                <a:latin typeface="Arial"/>
                <a:cs typeface="Arial"/>
              </a:rPr>
              <a:t>TFP5	</a:t>
            </a:r>
            <a:endParaRPr sz="16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239369" y="865623"/>
            <a:ext cx="214249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259205" algn="l"/>
              </a:tabLst>
            </a:pPr>
            <a:r>
              <a:rPr dirty="0" sz="1800" spc="-5">
                <a:latin typeface="Calibri"/>
                <a:cs typeface="Calibri"/>
              </a:rPr>
              <a:t>TFP5</a:t>
            </a:r>
            <a:r>
              <a:rPr dirty="0" sz="1800" spc="-5">
                <a:latin typeface="Times New Roman"/>
                <a:cs typeface="Times New Roman"/>
              </a:rPr>
              <a:t>	</a:t>
            </a:r>
            <a:r>
              <a:rPr dirty="0" sz="1800" spc="-10" b="1">
                <a:latin typeface="Calibri"/>
                <a:cs typeface="Calibri"/>
              </a:rPr>
              <a:t>Recovery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571500" y="2800349"/>
            <a:ext cx="762635" cy="534035"/>
          </a:xfrm>
          <a:custGeom>
            <a:avLst/>
            <a:gdLst/>
            <a:ahLst/>
            <a:cxnLst/>
            <a:rect l="l" t="t" r="r" b="b"/>
            <a:pathLst>
              <a:path w="762635" h="534035">
                <a:moveTo>
                  <a:pt x="380975" y="0"/>
                </a:moveTo>
                <a:lnTo>
                  <a:pt x="324683" y="2890"/>
                </a:lnTo>
                <a:lnTo>
                  <a:pt x="270953" y="11288"/>
                </a:lnTo>
                <a:lnTo>
                  <a:pt x="220376" y="24780"/>
                </a:lnTo>
                <a:lnTo>
                  <a:pt x="173540" y="42955"/>
                </a:lnTo>
                <a:lnTo>
                  <a:pt x="131037" y="65401"/>
                </a:lnTo>
                <a:lnTo>
                  <a:pt x="93454" y="91705"/>
                </a:lnTo>
                <a:lnTo>
                  <a:pt x="61383" y="121455"/>
                </a:lnTo>
                <a:lnTo>
                  <a:pt x="35412" y="154239"/>
                </a:lnTo>
                <a:lnTo>
                  <a:pt x="16132" y="189645"/>
                </a:lnTo>
                <a:lnTo>
                  <a:pt x="4131" y="227261"/>
                </a:lnTo>
                <a:lnTo>
                  <a:pt x="0" y="266675"/>
                </a:lnTo>
                <a:lnTo>
                  <a:pt x="4131" y="306107"/>
                </a:lnTo>
                <a:lnTo>
                  <a:pt x="16132" y="343738"/>
                </a:lnTo>
                <a:lnTo>
                  <a:pt x="35412" y="379156"/>
                </a:lnTo>
                <a:lnTo>
                  <a:pt x="61383" y="411950"/>
                </a:lnTo>
                <a:lnTo>
                  <a:pt x="93454" y="441707"/>
                </a:lnTo>
                <a:lnTo>
                  <a:pt x="131037" y="468016"/>
                </a:lnTo>
                <a:lnTo>
                  <a:pt x="173540" y="490465"/>
                </a:lnTo>
                <a:lnTo>
                  <a:pt x="220376" y="508642"/>
                </a:lnTo>
                <a:lnTo>
                  <a:pt x="270953" y="522135"/>
                </a:lnTo>
                <a:lnTo>
                  <a:pt x="324683" y="530533"/>
                </a:lnTo>
                <a:lnTo>
                  <a:pt x="380975" y="533424"/>
                </a:lnTo>
                <a:lnTo>
                  <a:pt x="437285" y="530533"/>
                </a:lnTo>
                <a:lnTo>
                  <a:pt x="491030" y="522135"/>
                </a:lnTo>
                <a:lnTo>
                  <a:pt x="541619" y="508642"/>
                </a:lnTo>
                <a:lnTo>
                  <a:pt x="588463" y="490465"/>
                </a:lnTo>
                <a:lnTo>
                  <a:pt x="630974" y="468016"/>
                </a:lnTo>
                <a:lnTo>
                  <a:pt x="668562" y="441707"/>
                </a:lnTo>
                <a:lnTo>
                  <a:pt x="700636" y="411950"/>
                </a:lnTo>
                <a:lnTo>
                  <a:pt x="726609" y="379156"/>
                </a:lnTo>
                <a:lnTo>
                  <a:pt x="745891" y="343738"/>
                </a:lnTo>
                <a:lnTo>
                  <a:pt x="757893" y="306107"/>
                </a:lnTo>
                <a:lnTo>
                  <a:pt x="762024" y="266675"/>
                </a:lnTo>
                <a:lnTo>
                  <a:pt x="757893" y="227261"/>
                </a:lnTo>
                <a:lnTo>
                  <a:pt x="745891" y="189645"/>
                </a:lnTo>
                <a:lnTo>
                  <a:pt x="726609" y="154239"/>
                </a:lnTo>
                <a:lnTo>
                  <a:pt x="700636" y="121455"/>
                </a:lnTo>
                <a:lnTo>
                  <a:pt x="668562" y="91705"/>
                </a:lnTo>
                <a:lnTo>
                  <a:pt x="630974" y="65401"/>
                </a:lnTo>
                <a:lnTo>
                  <a:pt x="588463" y="42955"/>
                </a:lnTo>
                <a:lnTo>
                  <a:pt x="541619" y="24780"/>
                </a:lnTo>
                <a:lnTo>
                  <a:pt x="491030" y="11288"/>
                </a:lnTo>
                <a:lnTo>
                  <a:pt x="437285" y="2890"/>
                </a:lnTo>
                <a:lnTo>
                  <a:pt x="38097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71500" y="2800349"/>
            <a:ext cx="762635" cy="534035"/>
          </a:xfrm>
          <a:custGeom>
            <a:avLst/>
            <a:gdLst/>
            <a:ahLst/>
            <a:cxnLst/>
            <a:rect l="l" t="t" r="r" b="b"/>
            <a:pathLst>
              <a:path w="762635" h="534035">
                <a:moveTo>
                  <a:pt x="0" y="266675"/>
                </a:moveTo>
                <a:lnTo>
                  <a:pt x="4131" y="227261"/>
                </a:lnTo>
                <a:lnTo>
                  <a:pt x="16132" y="189645"/>
                </a:lnTo>
                <a:lnTo>
                  <a:pt x="35412" y="154239"/>
                </a:lnTo>
                <a:lnTo>
                  <a:pt x="61383" y="121455"/>
                </a:lnTo>
                <a:lnTo>
                  <a:pt x="93454" y="91705"/>
                </a:lnTo>
                <a:lnTo>
                  <a:pt x="131037" y="65401"/>
                </a:lnTo>
                <a:lnTo>
                  <a:pt x="173540" y="42955"/>
                </a:lnTo>
                <a:lnTo>
                  <a:pt x="220376" y="24780"/>
                </a:lnTo>
                <a:lnTo>
                  <a:pt x="270953" y="11288"/>
                </a:lnTo>
                <a:lnTo>
                  <a:pt x="324683" y="2890"/>
                </a:lnTo>
                <a:lnTo>
                  <a:pt x="380975" y="0"/>
                </a:lnTo>
                <a:lnTo>
                  <a:pt x="437285" y="2890"/>
                </a:lnTo>
                <a:lnTo>
                  <a:pt x="491030" y="11288"/>
                </a:lnTo>
                <a:lnTo>
                  <a:pt x="541619" y="24780"/>
                </a:lnTo>
                <a:lnTo>
                  <a:pt x="588463" y="42955"/>
                </a:lnTo>
                <a:lnTo>
                  <a:pt x="630974" y="65401"/>
                </a:lnTo>
                <a:lnTo>
                  <a:pt x="668562" y="91705"/>
                </a:lnTo>
                <a:lnTo>
                  <a:pt x="700636" y="121455"/>
                </a:lnTo>
                <a:lnTo>
                  <a:pt x="726609" y="154239"/>
                </a:lnTo>
                <a:lnTo>
                  <a:pt x="745891" y="189645"/>
                </a:lnTo>
                <a:lnTo>
                  <a:pt x="757893" y="227261"/>
                </a:lnTo>
                <a:lnTo>
                  <a:pt x="762024" y="266675"/>
                </a:lnTo>
                <a:lnTo>
                  <a:pt x="757893" y="306107"/>
                </a:lnTo>
                <a:lnTo>
                  <a:pt x="745891" y="343738"/>
                </a:lnTo>
                <a:lnTo>
                  <a:pt x="726609" y="379156"/>
                </a:lnTo>
                <a:lnTo>
                  <a:pt x="700636" y="411950"/>
                </a:lnTo>
                <a:lnTo>
                  <a:pt x="668562" y="441707"/>
                </a:lnTo>
                <a:lnTo>
                  <a:pt x="630974" y="468016"/>
                </a:lnTo>
                <a:lnTo>
                  <a:pt x="588463" y="490465"/>
                </a:lnTo>
                <a:lnTo>
                  <a:pt x="541619" y="508642"/>
                </a:lnTo>
                <a:lnTo>
                  <a:pt x="491030" y="522135"/>
                </a:lnTo>
                <a:lnTo>
                  <a:pt x="437285" y="530533"/>
                </a:lnTo>
                <a:lnTo>
                  <a:pt x="380975" y="533424"/>
                </a:lnTo>
                <a:lnTo>
                  <a:pt x="324683" y="530533"/>
                </a:lnTo>
                <a:lnTo>
                  <a:pt x="270953" y="522135"/>
                </a:lnTo>
                <a:lnTo>
                  <a:pt x="220376" y="508642"/>
                </a:lnTo>
                <a:lnTo>
                  <a:pt x="173540" y="490465"/>
                </a:lnTo>
                <a:lnTo>
                  <a:pt x="131037" y="468016"/>
                </a:lnTo>
                <a:lnTo>
                  <a:pt x="93454" y="441707"/>
                </a:lnTo>
                <a:lnTo>
                  <a:pt x="61383" y="411950"/>
                </a:lnTo>
                <a:lnTo>
                  <a:pt x="35412" y="379156"/>
                </a:lnTo>
                <a:lnTo>
                  <a:pt x="16132" y="343738"/>
                </a:lnTo>
                <a:lnTo>
                  <a:pt x="4131" y="306107"/>
                </a:lnTo>
                <a:lnTo>
                  <a:pt x="0" y="266675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763611" y="2915439"/>
            <a:ext cx="3778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p</a:t>
            </a:r>
            <a:r>
              <a:rPr dirty="0" sz="1800" spc="-5">
                <a:latin typeface="Calibri"/>
                <a:cs typeface="Calibri"/>
              </a:rPr>
              <a:t>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085850" y="3181325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749314" y="0"/>
                </a:moveTo>
                <a:lnTo>
                  <a:pt x="88868" y="0"/>
                </a:lnTo>
                <a:lnTo>
                  <a:pt x="54278" y="6985"/>
                </a:lnTo>
                <a:lnTo>
                  <a:pt x="26030" y="26039"/>
                </a:lnTo>
                <a:lnTo>
                  <a:pt x="6984" y="54307"/>
                </a:lnTo>
                <a:lnTo>
                  <a:pt x="0" y="88934"/>
                </a:lnTo>
                <a:lnTo>
                  <a:pt x="0" y="444563"/>
                </a:lnTo>
                <a:lnTo>
                  <a:pt x="6984" y="479178"/>
                </a:lnTo>
                <a:lnTo>
                  <a:pt x="26030" y="507421"/>
                </a:lnTo>
                <a:lnTo>
                  <a:pt x="54278" y="526450"/>
                </a:lnTo>
                <a:lnTo>
                  <a:pt x="88868" y="533424"/>
                </a:lnTo>
                <a:lnTo>
                  <a:pt x="749314" y="533424"/>
                </a:lnTo>
                <a:lnTo>
                  <a:pt x="783929" y="526450"/>
                </a:lnTo>
                <a:lnTo>
                  <a:pt x="812172" y="507421"/>
                </a:lnTo>
                <a:lnTo>
                  <a:pt x="831201" y="479178"/>
                </a:lnTo>
                <a:lnTo>
                  <a:pt x="838175" y="444563"/>
                </a:lnTo>
                <a:lnTo>
                  <a:pt x="838175" y="88934"/>
                </a:lnTo>
                <a:lnTo>
                  <a:pt x="831201" y="54307"/>
                </a:lnTo>
                <a:lnTo>
                  <a:pt x="812172" y="26039"/>
                </a:lnTo>
                <a:lnTo>
                  <a:pt x="783929" y="6985"/>
                </a:lnTo>
                <a:lnTo>
                  <a:pt x="749314" y="0"/>
                </a:lnTo>
                <a:close/>
              </a:path>
            </a:pathLst>
          </a:custGeom>
          <a:solidFill>
            <a:srgbClr val="98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085850" y="3181325"/>
            <a:ext cx="838200" cy="534035"/>
          </a:xfrm>
          <a:custGeom>
            <a:avLst/>
            <a:gdLst/>
            <a:ahLst/>
            <a:cxnLst/>
            <a:rect l="l" t="t" r="r" b="b"/>
            <a:pathLst>
              <a:path w="838200" h="534035">
                <a:moveTo>
                  <a:pt x="0" y="88934"/>
                </a:moveTo>
                <a:lnTo>
                  <a:pt x="6984" y="54307"/>
                </a:lnTo>
                <a:lnTo>
                  <a:pt x="26030" y="26039"/>
                </a:lnTo>
                <a:lnTo>
                  <a:pt x="54278" y="6985"/>
                </a:lnTo>
                <a:lnTo>
                  <a:pt x="88868" y="0"/>
                </a:lnTo>
                <a:lnTo>
                  <a:pt x="749314" y="0"/>
                </a:lnTo>
                <a:lnTo>
                  <a:pt x="783929" y="6985"/>
                </a:lnTo>
                <a:lnTo>
                  <a:pt x="812172" y="26039"/>
                </a:lnTo>
                <a:lnTo>
                  <a:pt x="831201" y="54307"/>
                </a:lnTo>
                <a:lnTo>
                  <a:pt x="838175" y="88934"/>
                </a:lnTo>
                <a:lnTo>
                  <a:pt x="838175" y="444563"/>
                </a:lnTo>
                <a:lnTo>
                  <a:pt x="831201" y="479178"/>
                </a:lnTo>
                <a:lnTo>
                  <a:pt x="812172" y="507421"/>
                </a:lnTo>
                <a:lnTo>
                  <a:pt x="783929" y="526450"/>
                </a:lnTo>
                <a:lnTo>
                  <a:pt x="749314" y="533424"/>
                </a:lnTo>
                <a:lnTo>
                  <a:pt x="88868" y="533424"/>
                </a:lnTo>
                <a:lnTo>
                  <a:pt x="54278" y="526450"/>
                </a:lnTo>
                <a:lnTo>
                  <a:pt x="26030" y="507421"/>
                </a:lnTo>
                <a:lnTo>
                  <a:pt x="6984" y="479178"/>
                </a:lnTo>
                <a:lnTo>
                  <a:pt x="0" y="444563"/>
                </a:lnTo>
                <a:lnTo>
                  <a:pt x="0" y="88934"/>
                </a:lnTo>
                <a:close/>
              </a:path>
            </a:pathLst>
          </a:custGeom>
          <a:ln w="2540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1226596" y="3305558"/>
            <a:ext cx="55816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 spc="-5">
                <a:latin typeface="Arial"/>
                <a:cs typeface="Arial"/>
              </a:rPr>
              <a:t>k5</a:t>
            </a:r>
            <a:endParaRPr sz="180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913328" y="1690780"/>
            <a:ext cx="44450" cy="1123950"/>
          </a:xfrm>
          <a:custGeom>
            <a:avLst/>
            <a:gdLst/>
            <a:ahLst/>
            <a:cxnLst/>
            <a:rect l="l" t="t" r="r" b="b"/>
            <a:pathLst>
              <a:path w="44450" h="1123950">
                <a:moveTo>
                  <a:pt x="13502" y="0"/>
                </a:moveTo>
                <a:lnTo>
                  <a:pt x="12495" y="14330"/>
                </a:lnTo>
                <a:lnTo>
                  <a:pt x="11394" y="28579"/>
                </a:lnTo>
                <a:lnTo>
                  <a:pt x="10508" y="43040"/>
                </a:lnTo>
                <a:lnTo>
                  <a:pt x="10701" y="105608"/>
                </a:lnTo>
                <a:lnTo>
                  <a:pt x="12189" y="148322"/>
                </a:lnTo>
                <a:lnTo>
                  <a:pt x="14333" y="189510"/>
                </a:lnTo>
                <a:lnTo>
                  <a:pt x="16859" y="232531"/>
                </a:lnTo>
                <a:lnTo>
                  <a:pt x="17656" y="266499"/>
                </a:lnTo>
                <a:lnTo>
                  <a:pt x="18413" y="300490"/>
                </a:lnTo>
                <a:lnTo>
                  <a:pt x="19250" y="334398"/>
                </a:lnTo>
                <a:lnTo>
                  <a:pt x="20288" y="368119"/>
                </a:lnTo>
                <a:lnTo>
                  <a:pt x="20672" y="383935"/>
                </a:lnTo>
                <a:lnTo>
                  <a:pt x="23646" y="426201"/>
                </a:lnTo>
                <a:lnTo>
                  <a:pt x="41578" y="462327"/>
                </a:lnTo>
                <a:lnTo>
                  <a:pt x="43935" y="465063"/>
                </a:lnTo>
                <a:lnTo>
                  <a:pt x="42442" y="485168"/>
                </a:lnTo>
                <a:lnTo>
                  <a:pt x="39404" y="525404"/>
                </a:lnTo>
                <a:lnTo>
                  <a:pt x="30504" y="558277"/>
                </a:lnTo>
                <a:lnTo>
                  <a:pt x="27004" y="561935"/>
                </a:lnTo>
                <a:lnTo>
                  <a:pt x="20283" y="567956"/>
                </a:lnTo>
                <a:lnTo>
                  <a:pt x="13528" y="572643"/>
                </a:lnTo>
                <a:lnTo>
                  <a:pt x="6761" y="576794"/>
                </a:lnTo>
                <a:lnTo>
                  <a:pt x="0" y="581210"/>
                </a:lnTo>
                <a:lnTo>
                  <a:pt x="434" y="615883"/>
                </a:lnTo>
                <a:lnTo>
                  <a:pt x="634" y="651057"/>
                </a:lnTo>
                <a:lnTo>
                  <a:pt x="1356" y="685222"/>
                </a:lnTo>
                <a:lnTo>
                  <a:pt x="3357" y="716871"/>
                </a:lnTo>
                <a:lnTo>
                  <a:pt x="5879" y="731592"/>
                </a:lnTo>
                <a:lnTo>
                  <a:pt x="9385" y="740387"/>
                </a:lnTo>
                <a:lnTo>
                  <a:pt x="13252" y="747107"/>
                </a:lnTo>
                <a:lnTo>
                  <a:pt x="16859" y="755605"/>
                </a:lnTo>
                <a:lnTo>
                  <a:pt x="27807" y="798122"/>
                </a:lnTo>
                <a:lnTo>
                  <a:pt x="37148" y="852531"/>
                </a:lnTo>
                <a:lnTo>
                  <a:pt x="42311" y="895912"/>
                </a:lnTo>
                <a:lnTo>
                  <a:pt x="43935" y="910687"/>
                </a:lnTo>
                <a:lnTo>
                  <a:pt x="39847" y="944960"/>
                </a:lnTo>
                <a:lnTo>
                  <a:pt x="37434" y="965948"/>
                </a:lnTo>
                <a:lnTo>
                  <a:pt x="36314" y="980860"/>
                </a:lnTo>
                <a:lnTo>
                  <a:pt x="36107" y="996904"/>
                </a:lnTo>
                <a:lnTo>
                  <a:pt x="36431" y="1021291"/>
                </a:lnTo>
                <a:lnTo>
                  <a:pt x="36905" y="1061228"/>
                </a:lnTo>
                <a:lnTo>
                  <a:pt x="37148" y="112392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78739" y="623294"/>
            <a:ext cx="1381125" cy="509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10"/>
              </a:lnSpc>
            </a:pP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proteins.</a:t>
            </a:r>
            <a:endParaRPr sz="1800">
              <a:latin typeface="Times New Roman"/>
              <a:cs typeface="Times New Roman"/>
            </a:endParaRPr>
          </a:p>
          <a:p>
            <a:pPr marL="354330">
              <a:lnSpc>
                <a:spcPts val="1910"/>
              </a:lnSpc>
            </a:pPr>
            <a:r>
              <a:rPr dirty="0" sz="1800" spc="-10" b="1">
                <a:latin typeface="Calibri"/>
                <a:cs typeface="Calibri"/>
              </a:rPr>
              <a:t>Physiology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1271016" y="3728959"/>
            <a:ext cx="111125" cy="184785"/>
          </a:xfrm>
          <a:custGeom>
            <a:avLst/>
            <a:gdLst/>
            <a:ahLst/>
            <a:cxnLst/>
            <a:rect l="l" t="t" r="r" b="b"/>
            <a:pathLst>
              <a:path w="111125" h="184785">
                <a:moveTo>
                  <a:pt x="10786" y="77870"/>
                </a:moveTo>
                <a:lnTo>
                  <a:pt x="6214" y="80522"/>
                </a:lnTo>
                <a:lnTo>
                  <a:pt x="1642" y="83082"/>
                </a:lnTo>
                <a:lnTo>
                  <a:pt x="0" y="88952"/>
                </a:lnTo>
                <a:lnTo>
                  <a:pt x="2642" y="93524"/>
                </a:lnTo>
                <a:lnTo>
                  <a:pt x="54578" y="184306"/>
                </a:lnTo>
                <a:lnTo>
                  <a:pt x="65722" y="165524"/>
                </a:lnTo>
                <a:lnTo>
                  <a:pt x="64293" y="165524"/>
                </a:lnTo>
                <a:lnTo>
                  <a:pt x="45220" y="165232"/>
                </a:lnTo>
                <a:lnTo>
                  <a:pt x="45509" y="130112"/>
                </a:lnTo>
                <a:lnTo>
                  <a:pt x="19145" y="84088"/>
                </a:lnTo>
                <a:lnTo>
                  <a:pt x="16645" y="79516"/>
                </a:lnTo>
                <a:lnTo>
                  <a:pt x="10786" y="77870"/>
                </a:lnTo>
                <a:close/>
              </a:path>
              <a:path w="111125" h="184785">
                <a:moveTo>
                  <a:pt x="45509" y="130112"/>
                </a:moveTo>
                <a:lnTo>
                  <a:pt x="45220" y="165232"/>
                </a:lnTo>
                <a:lnTo>
                  <a:pt x="64293" y="165524"/>
                </a:lnTo>
                <a:lnTo>
                  <a:pt x="64333" y="160660"/>
                </a:lnTo>
                <a:lnTo>
                  <a:pt x="46506" y="160532"/>
                </a:lnTo>
                <a:lnTo>
                  <a:pt x="54873" y="146460"/>
                </a:lnTo>
                <a:lnTo>
                  <a:pt x="45509" y="130112"/>
                </a:lnTo>
                <a:close/>
              </a:path>
              <a:path w="111125" h="184785">
                <a:moveTo>
                  <a:pt x="100227" y="78656"/>
                </a:moveTo>
                <a:lnTo>
                  <a:pt x="94369" y="80156"/>
                </a:lnTo>
                <a:lnTo>
                  <a:pt x="91582" y="84728"/>
                </a:lnTo>
                <a:lnTo>
                  <a:pt x="64595" y="130112"/>
                </a:lnTo>
                <a:lnTo>
                  <a:pt x="64293" y="165524"/>
                </a:lnTo>
                <a:lnTo>
                  <a:pt x="65722" y="165524"/>
                </a:lnTo>
                <a:lnTo>
                  <a:pt x="107941" y="94366"/>
                </a:lnTo>
                <a:lnTo>
                  <a:pt x="110728" y="89940"/>
                </a:lnTo>
                <a:lnTo>
                  <a:pt x="109228" y="84088"/>
                </a:lnTo>
                <a:lnTo>
                  <a:pt x="104656" y="81436"/>
                </a:lnTo>
                <a:lnTo>
                  <a:pt x="100227" y="78656"/>
                </a:lnTo>
                <a:close/>
              </a:path>
              <a:path w="111125" h="184785">
                <a:moveTo>
                  <a:pt x="54873" y="146460"/>
                </a:moveTo>
                <a:lnTo>
                  <a:pt x="46506" y="160532"/>
                </a:lnTo>
                <a:lnTo>
                  <a:pt x="63007" y="160660"/>
                </a:lnTo>
                <a:lnTo>
                  <a:pt x="54873" y="146460"/>
                </a:lnTo>
                <a:close/>
              </a:path>
              <a:path w="111125" h="184785">
                <a:moveTo>
                  <a:pt x="64583" y="130131"/>
                </a:moveTo>
                <a:lnTo>
                  <a:pt x="54873" y="146460"/>
                </a:lnTo>
                <a:lnTo>
                  <a:pt x="63007" y="160660"/>
                </a:lnTo>
                <a:lnTo>
                  <a:pt x="64333" y="160660"/>
                </a:lnTo>
                <a:lnTo>
                  <a:pt x="64583" y="130131"/>
                </a:lnTo>
                <a:close/>
              </a:path>
              <a:path w="111125" h="184785">
                <a:moveTo>
                  <a:pt x="46577" y="0"/>
                </a:moveTo>
                <a:lnTo>
                  <a:pt x="45520" y="130131"/>
                </a:lnTo>
                <a:lnTo>
                  <a:pt x="54873" y="146460"/>
                </a:lnTo>
                <a:lnTo>
                  <a:pt x="64583" y="130112"/>
                </a:lnTo>
                <a:lnTo>
                  <a:pt x="65650" y="146"/>
                </a:lnTo>
                <a:lnTo>
                  <a:pt x="46577" y="0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287465" y="3902636"/>
            <a:ext cx="2125980" cy="338455"/>
          </a:xfrm>
          <a:prstGeom prst="rect">
            <a:avLst/>
          </a:prstGeom>
          <a:solidFill>
            <a:srgbClr val="98CCFF"/>
          </a:solidFill>
          <a:ln w="9524">
            <a:solidFill>
              <a:srgbClr val="00AFF0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229"/>
              </a:spcBef>
            </a:pPr>
            <a:r>
              <a:rPr dirty="0" sz="1600" spc="-10">
                <a:latin typeface="Calibri"/>
                <a:cs typeface="Calibri"/>
              </a:rPr>
              <a:t>Regulated </a:t>
            </a:r>
            <a:r>
              <a:rPr dirty="0" sz="1600" spc="-5">
                <a:latin typeface="Calibri"/>
                <a:cs typeface="Calibri"/>
              </a:rPr>
              <a:t>Cdk5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activity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282606" y="2536819"/>
            <a:ext cx="630555" cy="234950"/>
          </a:xfrm>
          <a:custGeom>
            <a:avLst/>
            <a:gdLst/>
            <a:ahLst/>
            <a:cxnLst/>
            <a:rect l="l" t="t" r="r" b="b"/>
            <a:pathLst>
              <a:path w="630555" h="234950">
                <a:moveTo>
                  <a:pt x="591073" y="0"/>
                </a:moveTo>
                <a:lnTo>
                  <a:pt x="39149" y="0"/>
                </a:lnTo>
                <a:lnTo>
                  <a:pt x="23900" y="3072"/>
                </a:lnTo>
                <a:lnTo>
                  <a:pt x="11457" y="11455"/>
                </a:lnTo>
                <a:lnTo>
                  <a:pt x="3073" y="23894"/>
                </a:lnTo>
                <a:lnTo>
                  <a:pt x="0" y="39136"/>
                </a:lnTo>
                <a:lnTo>
                  <a:pt x="0" y="195809"/>
                </a:lnTo>
                <a:lnTo>
                  <a:pt x="3073" y="211051"/>
                </a:lnTo>
                <a:lnTo>
                  <a:pt x="11457" y="223490"/>
                </a:lnTo>
                <a:lnTo>
                  <a:pt x="23900" y="231873"/>
                </a:lnTo>
                <a:lnTo>
                  <a:pt x="39149" y="234945"/>
                </a:lnTo>
                <a:lnTo>
                  <a:pt x="591073" y="234945"/>
                </a:lnTo>
                <a:lnTo>
                  <a:pt x="606292" y="231873"/>
                </a:lnTo>
                <a:lnTo>
                  <a:pt x="618738" y="223490"/>
                </a:lnTo>
                <a:lnTo>
                  <a:pt x="627139" y="211051"/>
                </a:lnTo>
                <a:lnTo>
                  <a:pt x="630222" y="195809"/>
                </a:lnTo>
                <a:lnTo>
                  <a:pt x="630222" y="39136"/>
                </a:lnTo>
                <a:lnTo>
                  <a:pt x="627139" y="23894"/>
                </a:lnTo>
                <a:lnTo>
                  <a:pt x="618738" y="11455"/>
                </a:lnTo>
                <a:lnTo>
                  <a:pt x="606292" y="3072"/>
                </a:lnTo>
                <a:lnTo>
                  <a:pt x="591073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82606" y="2536819"/>
            <a:ext cx="630555" cy="234950"/>
          </a:xfrm>
          <a:custGeom>
            <a:avLst/>
            <a:gdLst/>
            <a:ahLst/>
            <a:cxnLst/>
            <a:rect l="l" t="t" r="r" b="b"/>
            <a:pathLst>
              <a:path w="630555" h="234950">
                <a:moveTo>
                  <a:pt x="0" y="39136"/>
                </a:moveTo>
                <a:lnTo>
                  <a:pt x="3073" y="23894"/>
                </a:lnTo>
                <a:lnTo>
                  <a:pt x="11457" y="11455"/>
                </a:lnTo>
                <a:lnTo>
                  <a:pt x="23900" y="3072"/>
                </a:lnTo>
                <a:lnTo>
                  <a:pt x="39149" y="0"/>
                </a:lnTo>
                <a:lnTo>
                  <a:pt x="591073" y="0"/>
                </a:lnTo>
                <a:lnTo>
                  <a:pt x="606292" y="3072"/>
                </a:lnTo>
                <a:lnTo>
                  <a:pt x="618738" y="11455"/>
                </a:lnTo>
                <a:lnTo>
                  <a:pt x="627139" y="23894"/>
                </a:lnTo>
                <a:lnTo>
                  <a:pt x="630222" y="39136"/>
                </a:lnTo>
                <a:lnTo>
                  <a:pt x="630222" y="195809"/>
                </a:lnTo>
                <a:lnTo>
                  <a:pt x="627139" y="211051"/>
                </a:lnTo>
                <a:lnTo>
                  <a:pt x="618738" y="223490"/>
                </a:lnTo>
                <a:lnTo>
                  <a:pt x="606292" y="231873"/>
                </a:lnTo>
                <a:lnTo>
                  <a:pt x="591073" y="234945"/>
                </a:lnTo>
                <a:lnTo>
                  <a:pt x="39149" y="234945"/>
                </a:lnTo>
                <a:lnTo>
                  <a:pt x="23900" y="231873"/>
                </a:lnTo>
                <a:lnTo>
                  <a:pt x="11457" y="223490"/>
                </a:lnTo>
                <a:lnTo>
                  <a:pt x="3073" y="211051"/>
                </a:lnTo>
                <a:lnTo>
                  <a:pt x="0" y="195809"/>
                </a:lnTo>
                <a:lnTo>
                  <a:pt x="0" y="39136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/>
          <p:nvPr/>
        </p:nvSpPr>
        <p:spPr>
          <a:xfrm>
            <a:off x="438427" y="2527785"/>
            <a:ext cx="31940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>
                <a:latin typeface="Arial"/>
                <a:cs typeface="Arial"/>
              </a:rPr>
              <a:t>MT</a:t>
            </a:r>
            <a:endParaRPr sz="1600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930259" y="2598688"/>
            <a:ext cx="633730" cy="209550"/>
          </a:xfrm>
          <a:custGeom>
            <a:avLst/>
            <a:gdLst/>
            <a:ahLst/>
            <a:cxnLst/>
            <a:rect l="l" t="t" r="r" b="b"/>
            <a:pathLst>
              <a:path w="633730" h="209550">
                <a:moveTo>
                  <a:pt x="598430" y="0"/>
                </a:moveTo>
                <a:lnTo>
                  <a:pt x="34931" y="0"/>
                </a:lnTo>
                <a:lnTo>
                  <a:pt x="21337" y="2757"/>
                </a:lnTo>
                <a:lnTo>
                  <a:pt x="10233" y="10275"/>
                </a:lnTo>
                <a:lnTo>
                  <a:pt x="2745" y="21425"/>
                </a:lnTo>
                <a:lnTo>
                  <a:pt x="0" y="35076"/>
                </a:lnTo>
                <a:lnTo>
                  <a:pt x="0" y="174595"/>
                </a:lnTo>
                <a:lnTo>
                  <a:pt x="2745" y="188216"/>
                </a:lnTo>
                <a:lnTo>
                  <a:pt x="10233" y="199316"/>
                </a:lnTo>
                <a:lnTo>
                  <a:pt x="21337" y="206788"/>
                </a:lnTo>
                <a:lnTo>
                  <a:pt x="34931" y="209525"/>
                </a:lnTo>
                <a:lnTo>
                  <a:pt x="598430" y="209525"/>
                </a:lnTo>
                <a:lnTo>
                  <a:pt x="612048" y="206788"/>
                </a:lnTo>
                <a:lnTo>
                  <a:pt x="623202" y="199316"/>
                </a:lnTo>
                <a:lnTo>
                  <a:pt x="630739" y="188216"/>
                </a:lnTo>
                <a:lnTo>
                  <a:pt x="633507" y="174595"/>
                </a:lnTo>
                <a:lnTo>
                  <a:pt x="633507" y="35076"/>
                </a:lnTo>
                <a:lnTo>
                  <a:pt x="630739" y="21425"/>
                </a:lnTo>
                <a:lnTo>
                  <a:pt x="623202" y="10275"/>
                </a:lnTo>
                <a:lnTo>
                  <a:pt x="612048" y="2757"/>
                </a:lnTo>
                <a:lnTo>
                  <a:pt x="598430" y="0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253227" y="4236963"/>
            <a:ext cx="111125" cy="321310"/>
          </a:xfrm>
          <a:custGeom>
            <a:avLst/>
            <a:gdLst/>
            <a:ahLst/>
            <a:cxnLst/>
            <a:rect l="l" t="t" r="r" b="b"/>
            <a:pathLst>
              <a:path w="111125" h="321310">
                <a:moveTo>
                  <a:pt x="10716" y="214664"/>
                </a:moveTo>
                <a:lnTo>
                  <a:pt x="6144" y="217170"/>
                </a:lnTo>
                <a:lnTo>
                  <a:pt x="1572" y="219876"/>
                </a:lnTo>
                <a:lnTo>
                  <a:pt x="0" y="225673"/>
                </a:lnTo>
                <a:lnTo>
                  <a:pt x="54864" y="320826"/>
                </a:lnTo>
                <a:lnTo>
                  <a:pt x="66027" y="301880"/>
                </a:lnTo>
                <a:lnTo>
                  <a:pt x="45506" y="301880"/>
                </a:lnTo>
                <a:lnTo>
                  <a:pt x="45644" y="266644"/>
                </a:lnTo>
                <a:lnTo>
                  <a:pt x="19217" y="220736"/>
                </a:lnTo>
                <a:lnTo>
                  <a:pt x="16503" y="216164"/>
                </a:lnTo>
                <a:lnTo>
                  <a:pt x="10716" y="214664"/>
                </a:lnTo>
                <a:close/>
              </a:path>
              <a:path w="111125" h="321310">
                <a:moveTo>
                  <a:pt x="45680" y="266706"/>
                </a:moveTo>
                <a:lnTo>
                  <a:pt x="45506" y="301880"/>
                </a:lnTo>
                <a:lnTo>
                  <a:pt x="64509" y="301880"/>
                </a:lnTo>
                <a:lnTo>
                  <a:pt x="64531" y="297180"/>
                </a:lnTo>
                <a:lnTo>
                  <a:pt x="46720" y="297033"/>
                </a:lnTo>
                <a:lnTo>
                  <a:pt x="55036" y="282958"/>
                </a:lnTo>
                <a:lnTo>
                  <a:pt x="45680" y="266706"/>
                </a:lnTo>
                <a:close/>
              </a:path>
              <a:path w="111125" h="321310">
                <a:moveTo>
                  <a:pt x="100084" y="215012"/>
                </a:moveTo>
                <a:lnTo>
                  <a:pt x="94227" y="216529"/>
                </a:lnTo>
                <a:lnTo>
                  <a:pt x="91584" y="221101"/>
                </a:lnTo>
                <a:lnTo>
                  <a:pt x="64675" y="266644"/>
                </a:lnTo>
                <a:lnTo>
                  <a:pt x="64509" y="301880"/>
                </a:lnTo>
                <a:lnTo>
                  <a:pt x="66027" y="301880"/>
                </a:lnTo>
                <a:lnTo>
                  <a:pt x="110657" y="226167"/>
                </a:lnTo>
                <a:lnTo>
                  <a:pt x="109086" y="220370"/>
                </a:lnTo>
                <a:lnTo>
                  <a:pt x="104656" y="217663"/>
                </a:lnTo>
                <a:lnTo>
                  <a:pt x="100084" y="215012"/>
                </a:lnTo>
                <a:close/>
              </a:path>
              <a:path w="111125" h="321310">
                <a:moveTo>
                  <a:pt x="55036" y="282958"/>
                </a:moveTo>
                <a:lnTo>
                  <a:pt x="46720" y="297033"/>
                </a:lnTo>
                <a:lnTo>
                  <a:pt x="63223" y="297180"/>
                </a:lnTo>
                <a:lnTo>
                  <a:pt x="55036" y="282958"/>
                </a:lnTo>
                <a:close/>
              </a:path>
              <a:path w="111125" h="321310">
                <a:moveTo>
                  <a:pt x="64675" y="266644"/>
                </a:moveTo>
                <a:lnTo>
                  <a:pt x="55036" y="282958"/>
                </a:lnTo>
                <a:lnTo>
                  <a:pt x="63223" y="297180"/>
                </a:lnTo>
                <a:lnTo>
                  <a:pt x="64531" y="297180"/>
                </a:lnTo>
                <a:lnTo>
                  <a:pt x="64675" y="266644"/>
                </a:lnTo>
                <a:close/>
              </a:path>
              <a:path w="111125" h="321310">
                <a:moveTo>
                  <a:pt x="47007" y="0"/>
                </a:moveTo>
                <a:lnTo>
                  <a:pt x="45680" y="266706"/>
                </a:lnTo>
                <a:lnTo>
                  <a:pt x="55036" y="282958"/>
                </a:lnTo>
                <a:lnTo>
                  <a:pt x="64675" y="266644"/>
                </a:lnTo>
                <a:lnTo>
                  <a:pt x="65937" y="128"/>
                </a:lnTo>
                <a:lnTo>
                  <a:pt x="47007" y="0"/>
                </a:lnTo>
                <a:close/>
              </a:path>
            </a:pathLst>
          </a:custGeom>
          <a:solidFill>
            <a:srgbClr val="00AF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 txBox="1"/>
          <p:nvPr/>
        </p:nvSpPr>
        <p:spPr>
          <a:xfrm>
            <a:off x="952491" y="2577226"/>
            <a:ext cx="58928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75945" algn="l"/>
              </a:tabLst>
            </a:pPr>
            <a:r>
              <a:rPr dirty="0" sz="1600" spc="-5" u="heavy">
                <a:latin typeface="Arial"/>
                <a:cs typeface="Arial"/>
              </a:rPr>
              <a:t> </a:t>
            </a:r>
            <a:r>
              <a:rPr dirty="0" sz="1600" spc="-10" u="heavy">
                <a:latin typeface="Arial"/>
                <a:cs typeface="Arial"/>
              </a:rPr>
              <a:t> </a:t>
            </a:r>
            <a:r>
              <a:rPr dirty="0" sz="1600" spc="-5" u="heavy">
                <a:latin typeface="Arial"/>
                <a:cs typeface="Arial"/>
              </a:rPr>
              <a:t>p67	</a:t>
            </a:r>
            <a:endParaRPr sz="160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101584" y="4560929"/>
            <a:ext cx="2486025" cy="2246630"/>
          </a:xfrm>
          <a:custGeom>
            <a:avLst/>
            <a:gdLst/>
            <a:ahLst/>
            <a:cxnLst/>
            <a:rect l="l" t="t" r="r" b="b"/>
            <a:pathLst>
              <a:path w="2486025" h="2246629">
                <a:moveTo>
                  <a:pt x="0" y="2246278"/>
                </a:moveTo>
                <a:lnTo>
                  <a:pt x="2486034" y="2246278"/>
                </a:lnTo>
                <a:lnTo>
                  <a:pt x="2486034" y="0"/>
                </a:lnTo>
                <a:lnTo>
                  <a:pt x="0" y="0"/>
                </a:lnTo>
                <a:lnTo>
                  <a:pt x="0" y="2246278"/>
                </a:lnTo>
                <a:close/>
              </a:path>
            </a:pathLst>
          </a:custGeom>
          <a:ln w="19050">
            <a:solidFill>
              <a:srgbClr val="00AFF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180252" y="4606659"/>
            <a:ext cx="2013585" cy="2155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32740" marR="5080" indent="-320040">
              <a:lnSpc>
                <a:spcPct val="100000"/>
              </a:lnSpc>
              <a:buFont typeface="Wingdings"/>
              <a:buChar char=""/>
              <a:tabLst>
                <a:tab pos="333375" algn="l"/>
              </a:tabLst>
            </a:pPr>
            <a:r>
              <a:rPr dirty="0" sz="1400" spc="-5">
                <a:latin typeface="Calibri"/>
                <a:cs typeface="Calibri"/>
              </a:rPr>
              <a:t>Neuronal </a:t>
            </a:r>
            <a:r>
              <a:rPr dirty="0" sz="1400" spc="-10">
                <a:latin typeface="Calibri"/>
                <a:cs typeface="Calibri"/>
              </a:rPr>
              <a:t>development  </a:t>
            </a:r>
            <a:r>
              <a:rPr dirty="0" sz="1400" spc="-5">
                <a:latin typeface="Calibri"/>
                <a:cs typeface="Calibri"/>
              </a:rPr>
              <a:t>and</a:t>
            </a:r>
            <a:r>
              <a:rPr dirty="0" sz="1400" spc="-8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migration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Phosphorylation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of</a:t>
            </a:r>
            <a:endParaRPr sz="1400">
              <a:latin typeface="Calibri"/>
              <a:cs typeface="Calibri"/>
            </a:endParaRPr>
          </a:p>
          <a:p>
            <a:pPr marL="316230">
              <a:lnSpc>
                <a:spcPct val="100000"/>
              </a:lnSpc>
            </a:pPr>
            <a:r>
              <a:rPr dirty="0" sz="1400" spc="-10">
                <a:latin typeface="Calibri"/>
                <a:cs typeface="Calibri"/>
              </a:rPr>
              <a:t>cytoskeletal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proteins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Kinase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cross-talk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Cognition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memory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Synaptic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Plasticity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Neuronal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survival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>
                <a:latin typeface="Calibri"/>
                <a:cs typeface="Calibri"/>
              </a:rPr>
              <a:t>Cell</a:t>
            </a:r>
            <a:r>
              <a:rPr dirty="0" sz="1400" spc="2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Adhesion</a:t>
            </a:r>
            <a:endParaRPr sz="1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buFont typeface="Wingdings"/>
              <a:buChar char=""/>
              <a:tabLst>
                <a:tab pos="316230" algn="l"/>
              </a:tabLst>
            </a:pPr>
            <a:r>
              <a:rPr dirty="0" sz="1400" spc="-5">
                <a:latin typeface="Calibri"/>
                <a:cs typeface="Calibri"/>
              </a:rPr>
              <a:t>Exocytosis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55049" y="1451110"/>
            <a:ext cx="19050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4786611" y="1435322"/>
            <a:ext cx="19050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863565" y="1435322"/>
            <a:ext cx="19050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737" y="1535184"/>
            <a:ext cx="4387858" cy="40909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3184" y="871973"/>
            <a:ext cx="3914140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1755" marR="5080" indent="-59690">
              <a:lnSpc>
                <a:spcPct val="100000"/>
              </a:lnSpc>
            </a:pPr>
            <a:r>
              <a:rPr dirty="0" sz="1800" spc="-15">
                <a:latin typeface="Calibri"/>
                <a:cs typeface="Calibri"/>
              </a:rPr>
              <a:t>Approximate </a:t>
            </a:r>
            <a:r>
              <a:rPr dirty="0" sz="1800" spc="-5">
                <a:latin typeface="Calibri"/>
                <a:cs typeface="Calibri"/>
              </a:rPr>
              <a:t>position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5">
                <a:latin typeface="Calibri"/>
                <a:cs typeface="Calibri"/>
              </a:rPr>
              <a:t>p5 </a:t>
            </a:r>
            <a:r>
              <a:rPr dirty="0" sz="1800" spc="-5">
                <a:latin typeface="Calibri"/>
                <a:cs typeface="Calibri"/>
              </a:rPr>
              <a:t>peptide </a:t>
            </a:r>
            <a:r>
              <a:rPr dirty="0" sz="1800" spc="-5">
                <a:latin typeface="Calibri"/>
                <a:cs typeface="Calibri"/>
              </a:rPr>
              <a:t>in </a:t>
            </a:r>
            <a:r>
              <a:rPr dirty="0" sz="1800">
                <a:latin typeface="Calibri"/>
                <a:cs typeface="Calibri"/>
              </a:rPr>
              <a:t>the  </a:t>
            </a:r>
            <a:r>
              <a:rPr dirty="0" sz="1800" spc="-10">
                <a:latin typeface="Calibri"/>
                <a:cs typeface="Calibri"/>
              </a:rPr>
              <a:t>inactive </a:t>
            </a:r>
            <a:r>
              <a:rPr dirty="0" sz="1800" spc="-5">
                <a:latin typeface="Calibri"/>
                <a:cs typeface="Calibri"/>
              </a:rPr>
              <a:t>Cdk5 </a:t>
            </a:r>
            <a:r>
              <a:rPr dirty="0" sz="1800" spc="-5">
                <a:latin typeface="Calibri"/>
                <a:cs typeface="Calibri"/>
              </a:rPr>
              <a:t>(Cdk2 </a:t>
            </a:r>
            <a:r>
              <a:rPr dirty="0" sz="1800" spc="-5">
                <a:latin typeface="Calibri"/>
                <a:cs typeface="Calibri"/>
              </a:rPr>
              <a:t>homology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structure)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22383" y="2771282"/>
            <a:ext cx="8350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FF32CC"/>
                </a:solidFill>
                <a:latin typeface="Calibri"/>
                <a:cs typeface="Calibri"/>
              </a:rPr>
              <a:t>PSSALRE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08321" y="1992137"/>
            <a:ext cx="29083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DD7527"/>
                </a:solidFill>
                <a:latin typeface="Calibri"/>
                <a:cs typeface="Calibri"/>
              </a:rPr>
              <a:t>P5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4937" y="2629753"/>
            <a:ext cx="48196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S159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70990" y="5919804"/>
            <a:ext cx="2249805" cy="9347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5532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Active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Km (p25): 70-100</a:t>
            </a:r>
            <a:r>
              <a:rPr dirty="0" sz="1800" spc="-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nM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C04C15"/>
                </a:solidFill>
                <a:latin typeface="Arial"/>
                <a:cs typeface="Arial"/>
              </a:rPr>
              <a:t>Ki </a:t>
            </a:r>
            <a:r>
              <a:rPr dirty="0" sz="1800" spc="-5" b="1">
                <a:solidFill>
                  <a:srgbClr val="C04C15"/>
                </a:solidFill>
                <a:latin typeface="Arial"/>
                <a:cs typeface="Arial"/>
              </a:rPr>
              <a:t>(p5):</a:t>
            </a:r>
            <a:r>
              <a:rPr dirty="0" sz="1800" spc="425" b="1">
                <a:solidFill>
                  <a:srgbClr val="C04C15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C04C15"/>
                </a:solidFill>
                <a:latin typeface="Arial"/>
                <a:cs typeface="Arial"/>
              </a:rPr>
              <a:t>20nM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151" y="5276723"/>
            <a:ext cx="3540125" cy="8623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74775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Inactive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Computational Molecular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Modeling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067560" marR="5080" indent="-1906270">
              <a:lnSpc>
                <a:spcPct val="100000"/>
              </a:lnSpc>
              <a:tabLst>
                <a:tab pos="4044950" algn="l"/>
                <a:tab pos="8010525" algn="l"/>
              </a:tabLst>
            </a:pPr>
            <a:r>
              <a:rPr dirty="0" spc="-5"/>
              <a:t>Prop</a:t>
            </a:r>
            <a:r>
              <a:rPr dirty="0" spc="-15"/>
              <a:t>o</a:t>
            </a:r>
            <a:r>
              <a:rPr dirty="0" spc="-5"/>
              <a:t>sed</a:t>
            </a:r>
            <a:r>
              <a:rPr dirty="0" spc="20"/>
              <a:t> </a:t>
            </a:r>
            <a:r>
              <a:rPr dirty="0" spc="-5"/>
              <a:t>molecu</a:t>
            </a:r>
            <a:r>
              <a:rPr dirty="0" spc="-20"/>
              <a:t>l</a:t>
            </a:r>
            <a:r>
              <a:rPr dirty="0" spc="-5"/>
              <a:t>ar</a:t>
            </a:r>
            <a:r>
              <a:rPr dirty="0" spc="25"/>
              <a:t> </a:t>
            </a:r>
            <a:r>
              <a:rPr dirty="0" spc="-5"/>
              <a:t>mode</a:t>
            </a:r>
            <a:r>
              <a:rPr dirty="0" spc="-15"/>
              <a:t>l</a:t>
            </a:r>
            <a:r>
              <a:rPr dirty="0"/>
              <a:t>;</a:t>
            </a:r>
            <a:r>
              <a:rPr dirty="0"/>
              <a:t>	</a:t>
            </a:r>
            <a:r>
              <a:rPr dirty="0"/>
              <a:t>p</a:t>
            </a:r>
            <a:r>
              <a:rPr dirty="0" spc="-10"/>
              <a:t>5</a:t>
            </a:r>
            <a:r>
              <a:rPr dirty="0"/>
              <a:t>/TF</a:t>
            </a:r>
            <a:r>
              <a:rPr dirty="0" spc="-5"/>
              <a:t>P</a:t>
            </a:r>
            <a:r>
              <a:rPr dirty="0" spc="-5"/>
              <a:t>5</a:t>
            </a:r>
            <a:r>
              <a:rPr dirty="0"/>
              <a:t> </a:t>
            </a:r>
            <a:r>
              <a:rPr dirty="0" spc="-5"/>
              <a:t>competes</a:t>
            </a:r>
            <a:r>
              <a:rPr dirty="0"/>
              <a:t> </a:t>
            </a:r>
            <a:r>
              <a:rPr dirty="0" spc="-5"/>
              <a:t>with</a:t>
            </a:r>
            <a:r>
              <a:rPr dirty="0"/>
              <a:t> </a:t>
            </a:r>
            <a:r>
              <a:rPr dirty="0"/>
              <a:t>p</a:t>
            </a:r>
            <a:r>
              <a:rPr dirty="0" spc="-5"/>
              <a:t>25</a:t>
            </a:r>
            <a:r>
              <a:rPr dirty="0"/>
              <a:t>	</a:t>
            </a:r>
            <a:r>
              <a:rPr dirty="0" spc="-10"/>
              <a:t>and </a:t>
            </a:r>
            <a:r>
              <a:rPr dirty="0" spc="-10"/>
              <a:t> </a:t>
            </a:r>
            <a:r>
              <a:rPr dirty="0" spc="-5"/>
              <a:t>inhibits Cdk5 deregulated</a:t>
            </a:r>
            <a:r>
              <a:rPr dirty="0" spc="45"/>
              <a:t> </a:t>
            </a:r>
            <a:r>
              <a:rPr dirty="0"/>
              <a:t>activity</a:t>
            </a:r>
          </a:p>
        </p:txBody>
      </p:sp>
      <p:sp>
        <p:nvSpPr>
          <p:cNvPr id="10" name="object 10"/>
          <p:cNvSpPr/>
          <p:nvPr/>
        </p:nvSpPr>
        <p:spPr>
          <a:xfrm>
            <a:off x="4359273" y="1733541"/>
            <a:ext cx="4784726" cy="41592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572155" y="924402"/>
            <a:ext cx="4566920" cy="686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Position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>
                <a:latin typeface="Calibri"/>
                <a:cs typeface="Calibri"/>
              </a:rPr>
              <a:t>p5 </a:t>
            </a:r>
            <a:r>
              <a:rPr dirty="0" sz="1800" spc="-5">
                <a:latin typeface="Calibri"/>
                <a:cs typeface="Calibri"/>
              </a:rPr>
              <a:t>peptide </a:t>
            </a:r>
            <a:r>
              <a:rPr dirty="0" sz="1800" spc="-5">
                <a:latin typeface="Calibri"/>
                <a:cs typeface="Calibri"/>
              </a:rPr>
              <a:t>in </a:t>
            </a:r>
            <a:r>
              <a:rPr dirty="0" sz="1800" spc="-5">
                <a:latin typeface="Calibri"/>
                <a:cs typeface="Calibri"/>
              </a:rPr>
              <a:t>Cdk5/p25 </a:t>
            </a:r>
            <a:r>
              <a:rPr dirty="0" sz="1800" spc="-10">
                <a:latin typeface="Calibri"/>
                <a:cs typeface="Calibri"/>
              </a:rPr>
              <a:t>crystal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(1H4L)</a:t>
            </a:r>
            <a:endParaRPr sz="1800">
              <a:latin typeface="Calibri"/>
              <a:cs typeface="Calibri"/>
            </a:endParaRPr>
          </a:p>
          <a:p>
            <a:pPr marL="1125855">
              <a:lnSpc>
                <a:spcPct val="100000"/>
              </a:lnSpc>
              <a:spcBef>
                <a:spcPts val="1465"/>
              </a:spcBef>
            </a:pPr>
            <a:r>
              <a:rPr dirty="0" sz="1400" spc="-15" b="1">
                <a:latin typeface="Times New Roman"/>
                <a:cs typeface="Times New Roman"/>
              </a:rPr>
              <a:t>Tarricone </a:t>
            </a:r>
            <a:r>
              <a:rPr dirty="0" sz="1400" b="1">
                <a:latin typeface="Times New Roman"/>
                <a:cs typeface="Times New Roman"/>
              </a:rPr>
              <a:t>et </a:t>
            </a:r>
            <a:r>
              <a:rPr dirty="0" sz="1400" b="1">
                <a:latin typeface="Times New Roman"/>
                <a:cs typeface="Times New Roman"/>
              </a:rPr>
              <a:t>al., </a:t>
            </a:r>
            <a:r>
              <a:rPr dirty="0" sz="1400" b="1">
                <a:latin typeface="Times New Roman"/>
                <a:cs typeface="Times New Roman"/>
              </a:rPr>
              <a:t>2001; </a:t>
            </a:r>
            <a:r>
              <a:rPr dirty="0" sz="1400" spc="-5" b="1">
                <a:latin typeface="Times New Roman"/>
                <a:cs typeface="Times New Roman"/>
              </a:rPr>
              <a:t>Mapeli </a:t>
            </a:r>
            <a:r>
              <a:rPr dirty="0" sz="1400" b="1">
                <a:latin typeface="Times New Roman"/>
                <a:cs typeface="Times New Roman"/>
              </a:rPr>
              <a:t>et </a:t>
            </a:r>
            <a:r>
              <a:rPr dirty="0" sz="1400" b="1">
                <a:latin typeface="Times New Roman"/>
                <a:cs typeface="Times New Roman"/>
              </a:rPr>
              <a:t>al.,</a:t>
            </a:r>
            <a:r>
              <a:rPr dirty="0" sz="1400" spc="229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2005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249" y="268901"/>
            <a:ext cx="7677150" cy="11328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600" spc="-5">
                <a:solidFill>
                  <a:srgbClr val="000000"/>
                </a:solidFill>
                <a:latin typeface="Calibri"/>
                <a:cs typeface="Calibri"/>
              </a:rPr>
              <a:t>TFP-5 </a:t>
            </a:r>
            <a:r>
              <a:rPr dirty="0" sz="3600" spc="-25">
                <a:solidFill>
                  <a:srgbClr val="000000"/>
                </a:solidFill>
                <a:latin typeface="Calibri"/>
                <a:cs typeface="Calibri"/>
              </a:rPr>
              <a:t>attenuates </a:t>
            </a:r>
            <a:r>
              <a:rPr dirty="0" sz="3600" spc="-10">
                <a:solidFill>
                  <a:srgbClr val="000000"/>
                </a:solidFill>
                <a:latin typeface="Calibri"/>
                <a:cs typeface="Calibri"/>
              </a:rPr>
              <a:t>neuronal</a:t>
            </a:r>
            <a:r>
              <a:rPr dirty="0" sz="3600" spc="-8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spc="-15">
                <a:solidFill>
                  <a:srgbClr val="000000"/>
                </a:solidFill>
                <a:latin typeface="Calibri"/>
                <a:cs typeface="Calibri"/>
              </a:rPr>
              <a:t>fragmentation</a:t>
            </a:r>
            <a:endParaRPr sz="3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3600" spc="-15">
                <a:solidFill>
                  <a:srgbClr val="000000"/>
                </a:solidFill>
                <a:latin typeface="Calibri"/>
                <a:cs typeface="Calibri"/>
              </a:rPr>
              <a:t>following </a:t>
            </a:r>
            <a:r>
              <a:rPr dirty="0" sz="3600" spc="-55">
                <a:solidFill>
                  <a:srgbClr val="000000"/>
                </a:solidFill>
                <a:latin typeface="Calibri"/>
                <a:cs typeface="Calibri"/>
              </a:rPr>
              <a:t>Ab/Tat </a:t>
            </a:r>
            <a:r>
              <a:rPr dirty="0" sz="3600" spc="-15">
                <a:solidFill>
                  <a:srgbClr val="000000"/>
                </a:solidFill>
                <a:latin typeface="Calibri"/>
                <a:cs typeface="Calibri"/>
              </a:rPr>
              <a:t>treatment </a:t>
            </a:r>
            <a:r>
              <a:rPr dirty="0" sz="3600" spc="-25">
                <a:solidFill>
                  <a:srgbClr val="000000"/>
                </a:solidFill>
                <a:latin typeface="Calibri"/>
                <a:cs typeface="Calibri"/>
              </a:rPr>
              <a:t>for</a:t>
            </a:r>
            <a:r>
              <a:rPr dirty="0" sz="3600" spc="-3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spc="-5">
                <a:solidFill>
                  <a:srgbClr val="000000"/>
                </a:solidFill>
                <a:latin typeface="Calibri"/>
                <a:cs typeface="Calibri"/>
              </a:rPr>
              <a:t>48h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98143" y="4610138"/>
            <a:ext cx="2897505" cy="0"/>
          </a:xfrm>
          <a:custGeom>
            <a:avLst/>
            <a:gdLst/>
            <a:ahLst/>
            <a:cxnLst/>
            <a:rect l="l" t="t" r="r" b="b"/>
            <a:pathLst>
              <a:path w="2897504" h="0">
                <a:moveTo>
                  <a:pt x="0" y="0"/>
                </a:moveTo>
                <a:lnTo>
                  <a:pt x="2897078" y="0"/>
                </a:lnTo>
              </a:path>
            </a:pathLst>
          </a:custGeom>
          <a:ln w="28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659246" y="461013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226"/>
                </a:lnTo>
              </a:path>
            </a:pathLst>
          </a:custGeom>
          <a:ln w="2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980791" y="461013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226"/>
                </a:lnTo>
              </a:path>
            </a:pathLst>
          </a:custGeom>
          <a:ln w="2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02539" y="461013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226"/>
                </a:lnTo>
              </a:path>
            </a:pathLst>
          </a:custGeom>
          <a:ln w="2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625072" y="461013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226"/>
                </a:lnTo>
              </a:path>
            </a:pathLst>
          </a:custGeom>
          <a:ln w="2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946545" y="461013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226"/>
                </a:lnTo>
              </a:path>
            </a:pathLst>
          </a:custGeom>
          <a:ln w="2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268018" y="461013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226"/>
                </a:lnTo>
              </a:path>
            </a:pathLst>
          </a:custGeom>
          <a:ln w="2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589491" y="461013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226"/>
                </a:lnTo>
              </a:path>
            </a:pathLst>
          </a:custGeom>
          <a:ln w="2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912317" y="461013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226"/>
                </a:lnTo>
              </a:path>
            </a:pathLst>
          </a:custGeom>
          <a:ln w="2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233845" y="461013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0"/>
                </a:moveTo>
                <a:lnTo>
                  <a:pt x="0" y="61226"/>
                </a:lnTo>
              </a:path>
            </a:pathLst>
          </a:custGeom>
          <a:ln w="2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 rot="18960000">
            <a:off x="3300376" y="4828521"/>
            <a:ext cx="444238" cy="146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50"/>
              </a:lnSpc>
            </a:pPr>
            <a:r>
              <a:rPr dirty="0" sz="1150" spc="-15" b="1">
                <a:latin typeface="Arial"/>
                <a:cs typeface="Arial"/>
              </a:rPr>
              <a:t>M</a:t>
            </a:r>
            <a:r>
              <a:rPr dirty="0" sz="1150" spc="-25" b="1">
                <a:latin typeface="Arial"/>
                <a:cs typeface="Arial"/>
              </a:rPr>
              <a:t>e</a:t>
            </a:r>
            <a:r>
              <a:rPr dirty="0" baseline="2415" sz="1725" spc="-22" b="1">
                <a:latin typeface="Arial"/>
                <a:cs typeface="Arial"/>
              </a:rPr>
              <a:t>d</a:t>
            </a:r>
            <a:r>
              <a:rPr dirty="0" baseline="2415" sz="1725" spc="-37" b="1">
                <a:latin typeface="Arial"/>
                <a:cs typeface="Arial"/>
              </a:rPr>
              <a:t>i</a:t>
            </a:r>
            <a:r>
              <a:rPr dirty="0" baseline="2415" sz="1725" b="1">
                <a:latin typeface="Arial"/>
                <a:cs typeface="Arial"/>
              </a:rPr>
              <a:t>a</a:t>
            </a:r>
            <a:endParaRPr baseline="2415" sz="1725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 rot="18960000">
            <a:off x="3239894" y="4989118"/>
            <a:ext cx="886718" cy="147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0"/>
              </a:lnSpc>
            </a:pPr>
            <a:r>
              <a:rPr dirty="0" sz="1150" spc="-10" b="1">
                <a:latin typeface="Arial"/>
                <a:cs typeface="Arial"/>
              </a:rPr>
              <a:t>20 </a:t>
            </a:r>
            <a:r>
              <a:rPr dirty="0" baseline="2415" sz="1725" spc="-7" b="1">
                <a:latin typeface="Arial"/>
                <a:cs typeface="Arial"/>
              </a:rPr>
              <a:t>uM</a:t>
            </a:r>
            <a:r>
              <a:rPr dirty="0" baseline="2415" sz="1725" spc="-150" b="1">
                <a:latin typeface="Arial"/>
                <a:cs typeface="Arial"/>
              </a:rPr>
              <a:t> </a:t>
            </a:r>
            <a:r>
              <a:rPr dirty="0" baseline="2415" sz="1725" spc="-15" b="1">
                <a:latin typeface="Arial"/>
                <a:cs typeface="Arial"/>
              </a:rPr>
              <a:t>A</a:t>
            </a:r>
            <a:r>
              <a:rPr dirty="0" baseline="4830" sz="1725" spc="-15" b="1">
                <a:latin typeface="Arial"/>
                <a:cs typeface="Arial"/>
              </a:rPr>
              <a:t>beta</a:t>
            </a:r>
            <a:endParaRPr baseline="4830" sz="1725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 rot="18960000">
            <a:off x="3014103" y="5215971"/>
            <a:ext cx="1525415" cy="147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0"/>
              </a:lnSpc>
            </a:pPr>
            <a:r>
              <a:rPr dirty="0" sz="1150" spc="-10" b="1">
                <a:latin typeface="Arial"/>
                <a:cs typeface="Arial"/>
              </a:rPr>
              <a:t>20 </a:t>
            </a:r>
            <a:r>
              <a:rPr dirty="0" sz="1150" spc="-15" b="1">
                <a:latin typeface="Arial"/>
                <a:cs typeface="Arial"/>
              </a:rPr>
              <a:t>A</a:t>
            </a:r>
            <a:r>
              <a:rPr dirty="0" baseline="2415" sz="1725" spc="-22" b="1">
                <a:latin typeface="Arial"/>
                <a:cs typeface="Arial"/>
              </a:rPr>
              <a:t>beta </a:t>
            </a:r>
            <a:r>
              <a:rPr dirty="0" baseline="4830" sz="1725" b="1">
                <a:latin typeface="Arial"/>
                <a:cs typeface="Arial"/>
              </a:rPr>
              <a:t>+ 1 </a:t>
            </a:r>
            <a:r>
              <a:rPr dirty="0" baseline="4830" sz="1725" spc="-7" b="1">
                <a:latin typeface="Arial"/>
                <a:cs typeface="Arial"/>
              </a:rPr>
              <a:t>u</a:t>
            </a:r>
            <a:r>
              <a:rPr dirty="0" baseline="7246" sz="1725" spc="-7" b="1">
                <a:latin typeface="Arial"/>
                <a:cs typeface="Arial"/>
              </a:rPr>
              <a:t>M</a:t>
            </a:r>
            <a:r>
              <a:rPr dirty="0" baseline="7246" sz="1725" spc="-217" b="1">
                <a:latin typeface="Arial"/>
                <a:cs typeface="Arial"/>
              </a:rPr>
              <a:t> </a:t>
            </a:r>
            <a:r>
              <a:rPr dirty="0" baseline="7246" sz="1725" spc="-22" b="1">
                <a:latin typeface="Arial"/>
                <a:cs typeface="Arial"/>
              </a:rPr>
              <a:t>TF</a:t>
            </a:r>
            <a:r>
              <a:rPr dirty="0" baseline="9661" sz="1725" spc="-22" b="1">
                <a:latin typeface="Arial"/>
                <a:cs typeface="Arial"/>
              </a:rPr>
              <a:t>P5</a:t>
            </a:r>
            <a:endParaRPr baseline="9661" sz="1725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 rot="18960000">
            <a:off x="3381820" y="5197816"/>
            <a:ext cx="1472333" cy="147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0"/>
              </a:lnSpc>
            </a:pPr>
            <a:r>
              <a:rPr dirty="0" sz="1150" spc="-5" b="1">
                <a:latin typeface="Arial"/>
                <a:cs typeface="Arial"/>
              </a:rPr>
              <a:t>20 </a:t>
            </a:r>
            <a:r>
              <a:rPr dirty="0" baseline="2415" sz="1725" spc="-22" b="1">
                <a:latin typeface="Arial"/>
                <a:cs typeface="Arial"/>
              </a:rPr>
              <a:t>Abeta </a:t>
            </a:r>
            <a:r>
              <a:rPr dirty="0" baseline="4830" sz="1725" b="1">
                <a:latin typeface="Arial"/>
                <a:cs typeface="Arial"/>
              </a:rPr>
              <a:t>+ </a:t>
            </a:r>
            <a:r>
              <a:rPr dirty="0" baseline="4830" sz="1725" spc="-15" b="1">
                <a:latin typeface="Arial"/>
                <a:cs typeface="Arial"/>
              </a:rPr>
              <a:t>40 </a:t>
            </a:r>
            <a:r>
              <a:rPr dirty="0" baseline="7246" sz="1725" spc="-7" b="1">
                <a:latin typeface="Arial"/>
                <a:cs typeface="Arial"/>
              </a:rPr>
              <a:t>nM</a:t>
            </a:r>
            <a:r>
              <a:rPr dirty="0" baseline="7246" sz="1725" spc="-195" b="1">
                <a:latin typeface="Arial"/>
                <a:cs typeface="Arial"/>
              </a:rPr>
              <a:t> </a:t>
            </a:r>
            <a:r>
              <a:rPr dirty="0" baseline="7246" sz="1725" spc="-15" b="1">
                <a:latin typeface="Arial"/>
                <a:cs typeface="Arial"/>
              </a:rPr>
              <a:t>T</a:t>
            </a:r>
            <a:r>
              <a:rPr dirty="0" baseline="9661" sz="1725" spc="-15" b="1">
                <a:latin typeface="Arial"/>
                <a:cs typeface="Arial"/>
              </a:rPr>
              <a:t>at</a:t>
            </a:r>
            <a:endParaRPr baseline="9661" sz="1725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 rot="18960000">
            <a:off x="3429721" y="5311760"/>
            <a:ext cx="1792952" cy="146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35"/>
              </a:lnSpc>
            </a:pPr>
            <a:r>
              <a:rPr dirty="0" baseline="-4830" sz="1725" spc="-22" b="1">
                <a:latin typeface="Arial"/>
                <a:cs typeface="Arial"/>
              </a:rPr>
              <a:t>Abe</a:t>
            </a:r>
            <a:r>
              <a:rPr dirty="0" baseline="-2415" sz="1725" spc="-22" b="1">
                <a:latin typeface="Arial"/>
                <a:cs typeface="Arial"/>
              </a:rPr>
              <a:t>ta </a:t>
            </a:r>
            <a:r>
              <a:rPr dirty="0" baseline="-2415" sz="1725" b="1">
                <a:latin typeface="Arial"/>
                <a:cs typeface="Arial"/>
              </a:rPr>
              <a:t>+ </a:t>
            </a:r>
            <a:r>
              <a:rPr dirty="0" baseline="-2415" sz="1725" spc="-15" b="1">
                <a:latin typeface="Arial"/>
                <a:cs typeface="Arial"/>
              </a:rPr>
              <a:t>4</a:t>
            </a:r>
            <a:r>
              <a:rPr dirty="0" sz="1150" spc="-10" b="1">
                <a:latin typeface="Arial"/>
                <a:cs typeface="Arial"/>
              </a:rPr>
              <a:t>0 nM </a:t>
            </a:r>
            <a:r>
              <a:rPr dirty="0" baseline="2415" sz="1725" spc="-22" b="1">
                <a:latin typeface="Arial"/>
                <a:cs typeface="Arial"/>
              </a:rPr>
              <a:t>Tat </a:t>
            </a:r>
            <a:r>
              <a:rPr dirty="0" baseline="2415" sz="1725" b="1">
                <a:latin typeface="Arial"/>
                <a:cs typeface="Arial"/>
              </a:rPr>
              <a:t>+</a:t>
            </a:r>
            <a:r>
              <a:rPr dirty="0" baseline="2415" sz="1725" spc="-165" b="1">
                <a:latin typeface="Arial"/>
                <a:cs typeface="Arial"/>
              </a:rPr>
              <a:t> </a:t>
            </a:r>
            <a:r>
              <a:rPr dirty="0" baseline="4830" sz="1725" spc="-15" b="1">
                <a:latin typeface="Arial"/>
                <a:cs typeface="Arial"/>
              </a:rPr>
              <a:t>TFP5</a:t>
            </a:r>
            <a:endParaRPr baseline="4830" sz="1725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 rot="18960000">
            <a:off x="3957028" y="5225920"/>
            <a:ext cx="1551962" cy="147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0"/>
              </a:lnSpc>
            </a:pPr>
            <a:r>
              <a:rPr dirty="0" sz="1150" spc="-10" b="1">
                <a:latin typeface="Arial"/>
                <a:cs typeface="Arial"/>
              </a:rPr>
              <a:t>20 </a:t>
            </a:r>
            <a:r>
              <a:rPr dirty="0" sz="1150" spc="-15" b="1">
                <a:latin typeface="Arial"/>
                <a:cs typeface="Arial"/>
              </a:rPr>
              <a:t>A</a:t>
            </a:r>
            <a:r>
              <a:rPr dirty="0" baseline="2415" sz="1725" spc="-22" b="1">
                <a:latin typeface="Arial"/>
                <a:cs typeface="Arial"/>
              </a:rPr>
              <a:t>beta </a:t>
            </a:r>
            <a:r>
              <a:rPr dirty="0" baseline="4830" sz="1725" b="1">
                <a:latin typeface="Arial"/>
                <a:cs typeface="Arial"/>
              </a:rPr>
              <a:t>+ </a:t>
            </a:r>
            <a:r>
              <a:rPr dirty="0" baseline="4830" sz="1725" spc="-15" b="1">
                <a:latin typeface="Arial"/>
                <a:cs typeface="Arial"/>
              </a:rPr>
              <a:t>180 </a:t>
            </a:r>
            <a:r>
              <a:rPr dirty="0" baseline="7246" sz="1725" spc="-7" b="1">
                <a:latin typeface="Arial"/>
                <a:cs typeface="Arial"/>
              </a:rPr>
              <a:t>nM</a:t>
            </a:r>
            <a:r>
              <a:rPr dirty="0" baseline="7246" sz="1725" spc="-187" b="1">
                <a:latin typeface="Arial"/>
                <a:cs typeface="Arial"/>
              </a:rPr>
              <a:t> </a:t>
            </a:r>
            <a:r>
              <a:rPr dirty="0" baseline="7246" sz="1725" spc="-22" b="1">
                <a:latin typeface="Arial"/>
                <a:cs typeface="Arial"/>
              </a:rPr>
              <a:t>T</a:t>
            </a:r>
            <a:r>
              <a:rPr dirty="0" baseline="9661" sz="1725" spc="-22" b="1">
                <a:latin typeface="Arial"/>
                <a:cs typeface="Arial"/>
              </a:rPr>
              <a:t>at</a:t>
            </a:r>
            <a:endParaRPr baseline="9661" sz="1725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 rot="18960000">
            <a:off x="3833801" y="5410456"/>
            <a:ext cx="2074068" cy="147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0"/>
              </a:lnSpc>
            </a:pPr>
            <a:r>
              <a:rPr dirty="0" baseline="-4830" sz="1725" spc="-15" b="1">
                <a:latin typeface="Arial"/>
                <a:cs typeface="Arial"/>
              </a:rPr>
              <a:t>20 </a:t>
            </a:r>
            <a:r>
              <a:rPr dirty="0" baseline="-4830" sz="1725" spc="-22" b="1">
                <a:latin typeface="Arial"/>
                <a:cs typeface="Arial"/>
              </a:rPr>
              <a:t>A</a:t>
            </a:r>
            <a:r>
              <a:rPr dirty="0" baseline="-2415" sz="1725" spc="-22" b="1">
                <a:latin typeface="Arial"/>
                <a:cs typeface="Arial"/>
              </a:rPr>
              <a:t>beta </a:t>
            </a:r>
            <a:r>
              <a:rPr dirty="0" sz="1150" b="1">
                <a:latin typeface="Arial"/>
                <a:cs typeface="Arial"/>
              </a:rPr>
              <a:t>+ </a:t>
            </a:r>
            <a:r>
              <a:rPr dirty="0" sz="1150" spc="-15" b="1">
                <a:latin typeface="Arial"/>
                <a:cs typeface="Arial"/>
              </a:rPr>
              <a:t>18</a:t>
            </a:r>
            <a:r>
              <a:rPr dirty="0" baseline="2415" sz="1725" spc="-22" b="1">
                <a:latin typeface="Arial"/>
                <a:cs typeface="Arial"/>
              </a:rPr>
              <a:t>0 </a:t>
            </a:r>
            <a:r>
              <a:rPr dirty="0" baseline="2415" sz="1725" spc="-15" b="1">
                <a:latin typeface="Arial"/>
                <a:cs typeface="Arial"/>
              </a:rPr>
              <a:t>nM </a:t>
            </a:r>
            <a:r>
              <a:rPr dirty="0" baseline="4830" sz="1725" spc="-22" b="1">
                <a:latin typeface="Arial"/>
                <a:cs typeface="Arial"/>
              </a:rPr>
              <a:t>Tat </a:t>
            </a:r>
            <a:r>
              <a:rPr dirty="0" baseline="4830" sz="1725" b="1">
                <a:latin typeface="Arial"/>
                <a:cs typeface="Arial"/>
              </a:rPr>
              <a:t>+</a:t>
            </a:r>
            <a:r>
              <a:rPr dirty="0" baseline="4830" sz="1725" spc="-187" b="1">
                <a:latin typeface="Arial"/>
                <a:cs typeface="Arial"/>
              </a:rPr>
              <a:t> </a:t>
            </a:r>
            <a:r>
              <a:rPr dirty="0" baseline="7246" sz="1725" spc="-22" b="1">
                <a:latin typeface="Arial"/>
                <a:cs typeface="Arial"/>
              </a:rPr>
              <a:t>TFP5</a:t>
            </a:r>
            <a:endParaRPr baseline="7246" sz="1725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 rot="18960000">
            <a:off x="4772378" y="5154875"/>
            <a:ext cx="1351712" cy="147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0"/>
              </a:lnSpc>
            </a:pPr>
            <a:r>
              <a:rPr dirty="0" sz="1150" spc="-10" b="1">
                <a:latin typeface="Arial"/>
                <a:cs typeface="Arial"/>
              </a:rPr>
              <a:t>10 </a:t>
            </a:r>
            <a:r>
              <a:rPr dirty="0" baseline="2415" sz="1725" spc="-22" b="1">
                <a:latin typeface="Arial"/>
                <a:cs typeface="Arial"/>
              </a:rPr>
              <a:t>Abet</a:t>
            </a:r>
            <a:r>
              <a:rPr dirty="0" baseline="4830" sz="1725" spc="-22" b="1">
                <a:latin typeface="Arial"/>
                <a:cs typeface="Arial"/>
              </a:rPr>
              <a:t>a </a:t>
            </a:r>
            <a:r>
              <a:rPr dirty="0" baseline="4830" sz="1725" b="1">
                <a:latin typeface="Arial"/>
                <a:cs typeface="Arial"/>
              </a:rPr>
              <a:t>+ </a:t>
            </a:r>
            <a:r>
              <a:rPr dirty="0" baseline="4830" sz="1725" spc="-15" b="1">
                <a:latin typeface="Arial"/>
                <a:cs typeface="Arial"/>
              </a:rPr>
              <a:t>1uM</a:t>
            </a:r>
            <a:r>
              <a:rPr dirty="0" baseline="4830" sz="1725" spc="-142" b="1">
                <a:latin typeface="Arial"/>
                <a:cs typeface="Arial"/>
              </a:rPr>
              <a:t> </a:t>
            </a:r>
            <a:r>
              <a:rPr dirty="0" baseline="7246" sz="1725" spc="-15" b="1">
                <a:latin typeface="Arial"/>
                <a:cs typeface="Arial"/>
              </a:rPr>
              <a:t>Tat</a:t>
            </a:r>
            <a:endParaRPr baseline="7246" sz="1725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 rot="18960000">
            <a:off x="4696280" y="5554463"/>
            <a:ext cx="1347293" cy="147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0"/>
              </a:lnSpc>
            </a:pPr>
            <a:r>
              <a:rPr dirty="0" sz="1150" spc="-10" b="1">
                <a:latin typeface="Arial"/>
                <a:cs typeface="Arial"/>
              </a:rPr>
              <a:t>10 </a:t>
            </a:r>
            <a:r>
              <a:rPr dirty="0" sz="1150" spc="-15" b="1">
                <a:latin typeface="Arial"/>
                <a:cs typeface="Arial"/>
              </a:rPr>
              <a:t>A</a:t>
            </a:r>
            <a:r>
              <a:rPr dirty="0" baseline="2415" sz="1725" spc="-22" b="1">
                <a:latin typeface="Arial"/>
                <a:cs typeface="Arial"/>
              </a:rPr>
              <a:t>beta </a:t>
            </a:r>
            <a:r>
              <a:rPr dirty="0" baseline="4830" sz="1725" b="1">
                <a:latin typeface="Arial"/>
                <a:cs typeface="Arial"/>
              </a:rPr>
              <a:t>+ </a:t>
            </a:r>
            <a:r>
              <a:rPr dirty="0" baseline="4830" sz="1725" spc="-15" b="1">
                <a:latin typeface="Arial"/>
                <a:cs typeface="Arial"/>
              </a:rPr>
              <a:t>1u</a:t>
            </a:r>
            <a:r>
              <a:rPr dirty="0" baseline="7246" sz="1725" spc="-15" b="1">
                <a:latin typeface="Arial"/>
                <a:cs typeface="Arial"/>
              </a:rPr>
              <a:t>M</a:t>
            </a:r>
            <a:r>
              <a:rPr dirty="0" baseline="7246" sz="1725" spc="-187" b="1">
                <a:latin typeface="Arial"/>
                <a:cs typeface="Arial"/>
              </a:rPr>
              <a:t> </a:t>
            </a:r>
            <a:r>
              <a:rPr dirty="0" baseline="7246" sz="1725" spc="-15" b="1">
                <a:latin typeface="Arial"/>
                <a:cs typeface="Arial"/>
              </a:rPr>
              <a:t>Tat</a:t>
            </a:r>
            <a:endParaRPr baseline="7246" sz="1725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 rot="18960000">
            <a:off x="5816631" y="4852024"/>
            <a:ext cx="511269" cy="147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60"/>
              </a:lnSpc>
            </a:pPr>
            <a:r>
              <a:rPr dirty="0" sz="1150" b="1">
                <a:latin typeface="Arial"/>
                <a:cs typeface="Arial"/>
              </a:rPr>
              <a:t>+</a:t>
            </a:r>
            <a:r>
              <a:rPr dirty="0" sz="1150" spc="-120" b="1">
                <a:latin typeface="Arial"/>
                <a:cs typeface="Arial"/>
              </a:rPr>
              <a:t> </a:t>
            </a:r>
            <a:r>
              <a:rPr dirty="0" sz="1150" spc="-10" b="1">
                <a:latin typeface="Arial"/>
                <a:cs typeface="Arial"/>
              </a:rPr>
              <a:t>T</a:t>
            </a:r>
            <a:r>
              <a:rPr dirty="0" baseline="2415" sz="1725" spc="-15" b="1">
                <a:latin typeface="Arial"/>
                <a:cs typeface="Arial"/>
              </a:rPr>
              <a:t>FP5</a:t>
            </a:r>
            <a:endParaRPr baseline="2415" sz="1725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498143" y="2679970"/>
            <a:ext cx="0" cy="1930400"/>
          </a:xfrm>
          <a:custGeom>
            <a:avLst/>
            <a:gdLst/>
            <a:ahLst/>
            <a:cxnLst/>
            <a:rect l="l" t="t" r="r" b="b"/>
            <a:pathLst>
              <a:path w="0" h="1930400">
                <a:moveTo>
                  <a:pt x="0" y="1930168"/>
                </a:moveTo>
                <a:lnTo>
                  <a:pt x="0" y="0"/>
                </a:lnTo>
              </a:path>
            </a:pathLst>
          </a:custGeom>
          <a:ln w="282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436566" y="4610138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 h="0">
                <a:moveTo>
                  <a:pt x="0" y="0"/>
                </a:moveTo>
                <a:lnTo>
                  <a:pt x="61576" y="0"/>
                </a:lnTo>
              </a:path>
            </a:pathLst>
          </a:custGeom>
          <a:ln w="28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36566" y="3966779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 h="0">
                <a:moveTo>
                  <a:pt x="0" y="0"/>
                </a:moveTo>
                <a:lnTo>
                  <a:pt x="61576" y="0"/>
                </a:lnTo>
              </a:path>
            </a:pathLst>
          </a:custGeom>
          <a:ln w="28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436566" y="3322908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 h="0">
                <a:moveTo>
                  <a:pt x="0" y="0"/>
                </a:moveTo>
                <a:lnTo>
                  <a:pt x="61576" y="0"/>
                </a:lnTo>
              </a:path>
            </a:pathLst>
          </a:custGeom>
          <a:ln w="28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436566" y="2679970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 h="0">
                <a:moveTo>
                  <a:pt x="0" y="0"/>
                </a:moveTo>
                <a:lnTo>
                  <a:pt x="61576" y="0"/>
                </a:lnTo>
              </a:path>
            </a:pathLst>
          </a:custGeom>
          <a:ln w="28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3328007" y="4518394"/>
            <a:ext cx="107314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b="1">
                <a:latin typeface="Arial"/>
                <a:cs typeface="Arial"/>
              </a:rPr>
              <a:t>0</a:t>
            </a:r>
            <a:endParaRPr sz="11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66629" y="3874385"/>
            <a:ext cx="264160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-20" b="1">
                <a:latin typeface="Arial"/>
                <a:cs typeface="Arial"/>
              </a:rPr>
              <a:t>500</a:t>
            </a:r>
            <a:endParaRPr sz="11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87120" y="3231448"/>
            <a:ext cx="343535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-20" b="1">
                <a:latin typeface="Arial"/>
                <a:cs typeface="Arial"/>
              </a:rPr>
              <a:t>1000</a:t>
            </a:r>
            <a:endParaRPr sz="11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87120" y="2587439"/>
            <a:ext cx="343535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-20" b="1">
                <a:latin typeface="Arial"/>
                <a:cs typeface="Arial"/>
              </a:rPr>
              <a:t>1500</a:t>
            </a:r>
            <a:endParaRPr sz="11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618701" y="4238778"/>
            <a:ext cx="77470" cy="77470"/>
          </a:xfrm>
          <a:custGeom>
            <a:avLst/>
            <a:gdLst/>
            <a:ahLst/>
            <a:cxnLst/>
            <a:rect l="l" t="t" r="r" b="b"/>
            <a:pathLst>
              <a:path w="77470" h="77470">
                <a:moveTo>
                  <a:pt x="38514" y="0"/>
                </a:moveTo>
                <a:lnTo>
                  <a:pt x="24066" y="2815"/>
                </a:lnTo>
                <a:lnTo>
                  <a:pt x="11247" y="11260"/>
                </a:lnTo>
                <a:lnTo>
                  <a:pt x="2811" y="24079"/>
                </a:lnTo>
                <a:lnTo>
                  <a:pt x="0" y="38539"/>
                </a:lnTo>
                <a:lnTo>
                  <a:pt x="2811" y="53002"/>
                </a:lnTo>
                <a:lnTo>
                  <a:pt x="11247" y="65832"/>
                </a:lnTo>
                <a:lnTo>
                  <a:pt x="24066" y="74267"/>
                </a:lnTo>
                <a:lnTo>
                  <a:pt x="38514" y="77079"/>
                </a:lnTo>
                <a:lnTo>
                  <a:pt x="52976" y="74267"/>
                </a:lnTo>
                <a:lnTo>
                  <a:pt x="65836" y="65832"/>
                </a:lnTo>
                <a:lnTo>
                  <a:pt x="74230" y="53002"/>
                </a:lnTo>
                <a:lnTo>
                  <a:pt x="77029" y="38539"/>
                </a:lnTo>
                <a:lnTo>
                  <a:pt x="74230" y="24079"/>
                </a:lnTo>
                <a:lnTo>
                  <a:pt x="65836" y="11260"/>
                </a:lnTo>
                <a:lnTo>
                  <a:pt x="52976" y="2815"/>
                </a:lnTo>
                <a:lnTo>
                  <a:pt x="385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636770" y="4103730"/>
            <a:ext cx="77470" cy="77470"/>
          </a:xfrm>
          <a:custGeom>
            <a:avLst/>
            <a:gdLst/>
            <a:ahLst/>
            <a:cxnLst/>
            <a:rect l="l" t="t" r="r" b="b"/>
            <a:pathLst>
              <a:path w="77470" h="77470">
                <a:moveTo>
                  <a:pt x="38612" y="0"/>
                </a:moveTo>
                <a:lnTo>
                  <a:pt x="24174" y="2890"/>
                </a:lnTo>
                <a:lnTo>
                  <a:pt x="11466" y="11562"/>
                </a:lnTo>
                <a:lnTo>
                  <a:pt x="2866" y="24218"/>
                </a:lnTo>
                <a:lnTo>
                  <a:pt x="0" y="38617"/>
                </a:lnTo>
                <a:lnTo>
                  <a:pt x="2866" y="53026"/>
                </a:lnTo>
                <a:lnTo>
                  <a:pt x="11466" y="65713"/>
                </a:lnTo>
                <a:lnTo>
                  <a:pt x="24174" y="74313"/>
                </a:lnTo>
                <a:lnTo>
                  <a:pt x="38612" y="77179"/>
                </a:lnTo>
                <a:lnTo>
                  <a:pt x="53033" y="74313"/>
                </a:lnTo>
                <a:lnTo>
                  <a:pt x="65690" y="65713"/>
                </a:lnTo>
                <a:lnTo>
                  <a:pt x="74331" y="53026"/>
                </a:lnTo>
                <a:lnTo>
                  <a:pt x="77211" y="38617"/>
                </a:lnTo>
                <a:lnTo>
                  <a:pt x="74331" y="24218"/>
                </a:lnTo>
                <a:lnTo>
                  <a:pt x="65690" y="11562"/>
                </a:lnTo>
                <a:lnTo>
                  <a:pt x="53033" y="2890"/>
                </a:lnTo>
                <a:lnTo>
                  <a:pt x="386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565190" y="4061417"/>
            <a:ext cx="77470" cy="77470"/>
          </a:xfrm>
          <a:custGeom>
            <a:avLst/>
            <a:gdLst/>
            <a:ahLst/>
            <a:cxnLst/>
            <a:rect l="l" t="t" r="r" b="b"/>
            <a:pathLst>
              <a:path w="77470" h="77470">
                <a:moveTo>
                  <a:pt x="39118" y="0"/>
                </a:moveTo>
                <a:lnTo>
                  <a:pt x="24330" y="2825"/>
                </a:lnTo>
                <a:lnTo>
                  <a:pt x="11466" y="11301"/>
                </a:lnTo>
                <a:lnTo>
                  <a:pt x="2866" y="24089"/>
                </a:lnTo>
                <a:lnTo>
                  <a:pt x="0" y="38532"/>
                </a:lnTo>
                <a:lnTo>
                  <a:pt x="2866" y="52990"/>
                </a:lnTo>
                <a:lnTo>
                  <a:pt x="11466" y="65818"/>
                </a:lnTo>
                <a:lnTo>
                  <a:pt x="24330" y="74253"/>
                </a:lnTo>
                <a:lnTo>
                  <a:pt x="39118" y="77065"/>
                </a:lnTo>
                <a:lnTo>
                  <a:pt x="53905" y="74253"/>
                </a:lnTo>
                <a:lnTo>
                  <a:pt x="66769" y="65818"/>
                </a:lnTo>
                <a:lnTo>
                  <a:pt x="74803" y="52990"/>
                </a:lnTo>
                <a:lnTo>
                  <a:pt x="77481" y="38532"/>
                </a:lnTo>
                <a:lnTo>
                  <a:pt x="74803" y="24089"/>
                </a:lnTo>
                <a:lnTo>
                  <a:pt x="66769" y="11301"/>
                </a:lnTo>
                <a:lnTo>
                  <a:pt x="53905" y="2825"/>
                </a:lnTo>
                <a:lnTo>
                  <a:pt x="391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672065" y="4082759"/>
            <a:ext cx="77470" cy="77470"/>
          </a:xfrm>
          <a:custGeom>
            <a:avLst/>
            <a:gdLst/>
            <a:ahLst/>
            <a:cxnLst/>
            <a:rect l="l" t="t" r="r" b="b"/>
            <a:pathLst>
              <a:path w="77470" h="77470">
                <a:moveTo>
                  <a:pt x="38571" y="0"/>
                </a:moveTo>
                <a:lnTo>
                  <a:pt x="24133" y="2811"/>
                </a:lnTo>
                <a:lnTo>
                  <a:pt x="11466" y="11247"/>
                </a:lnTo>
                <a:lnTo>
                  <a:pt x="2866" y="23899"/>
                </a:lnTo>
                <a:lnTo>
                  <a:pt x="0" y="38384"/>
                </a:lnTo>
                <a:lnTo>
                  <a:pt x="2866" y="52948"/>
                </a:lnTo>
                <a:lnTo>
                  <a:pt x="11466" y="65836"/>
                </a:lnTo>
                <a:lnTo>
                  <a:pt x="24133" y="74272"/>
                </a:lnTo>
                <a:lnTo>
                  <a:pt x="38571" y="77083"/>
                </a:lnTo>
                <a:lnTo>
                  <a:pt x="53013" y="74272"/>
                </a:lnTo>
                <a:lnTo>
                  <a:pt x="65690" y="65836"/>
                </a:lnTo>
                <a:lnTo>
                  <a:pt x="74290" y="52948"/>
                </a:lnTo>
                <a:lnTo>
                  <a:pt x="77157" y="38384"/>
                </a:lnTo>
                <a:lnTo>
                  <a:pt x="74290" y="23899"/>
                </a:lnTo>
                <a:lnTo>
                  <a:pt x="65690" y="11247"/>
                </a:lnTo>
                <a:lnTo>
                  <a:pt x="53013" y="2811"/>
                </a:lnTo>
                <a:lnTo>
                  <a:pt x="385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677030" y="4036216"/>
            <a:ext cx="77470" cy="77470"/>
          </a:xfrm>
          <a:custGeom>
            <a:avLst/>
            <a:gdLst/>
            <a:ahLst/>
            <a:cxnLst/>
            <a:rect l="l" t="t" r="r" b="b"/>
            <a:pathLst>
              <a:path w="77470" h="77470">
                <a:moveTo>
                  <a:pt x="38130" y="0"/>
                </a:moveTo>
                <a:lnTo>
                  <a:pt x="23325" y="2894"/>
                </a:lnTo>
                <a:lnTo>
                  <a:pt x="10506" y="11576"/>
                </a:lnTo>
                <a:lnTo>
                  <a:pt x="2626" y="24201"/>
                </a:lnTo>
                <a:lnTo>
                  <a:pt x="0" y="38617"/>
                </a:lnTo>
                <a:lnTo>
                  <a:pt x="2626" y="53050"/>
                </a:lnTo>
                <a:lnTo>
                  <a:pt x="10506" y="65727"/>
                </a:lnTo>
                <a:lnTo>
                  <a:pt x="23325" y="74327"/>
                </a:lnTo>
                <a:lnTo>
                  <a:pt x="38130" y="77193"/>
                </a:lnTo>
                <a:lnTo>
                  <a:pt x="53017" y="74327"/>
                </a:lnTo>
                <a:lnTo>
                  <a:pt x="66083" y="65727"/>
                </a:lnTo>
                <a:lnTo>
                  <a:pt x="74477" y="53050"/>
                </a:lnTo>
                <a:lnTo>
                  <a:pt x="77275" y="38617"/>
                </a:lnTo>
                <a:lnTo>
                  <a:pt x="74477" y="24201"/>
                </a:lnTo>
                <a:lnTo>
                  <a:pt x="66083" y="11576"/>
                </a:lnTo>
                <a:lnTo>
                  <a:pt x="53017" y="2894"/>
                </a:lnTo>
                <a:lnTo>
                  <a:pt x="381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61199" y="3998927"/>
            <a:ext cx="77470" cy="77470"/>
          </a:xfrm>
          <a:custGeom>
            <a:avLst/>
            <a:gdLst/>
            <a:ahLst/>
            <a:cxnLst/>
            <a:rect l="l" t="t" r="r" b="b"/>
            <a:pathLst>
              <a:path w="77470" h="77470">
                <a:moveTo>
                  <a:pt x="38231" y="0"/>
                </a:moveTo>
                <a:lnTo>
                  <a:pt x="23737" y="2894"/>
                </a:lnTo>
                <a:lnTo>
                  <a:pt x="11452" y="11576"/>
                </a:lnTo>
                <a:lnTo>
                  <a:pt x="2863" y="24211"/>
                </a:lnTo>
                <a:lnTo>
                  <a:pt x="0" y="38644"/>
                </a:lnTo>
                <a:lnTo>
                  <a:pt x="2863" y="53081"/>
                </a:lnTo>
                <a:lnTo>
                  <a:pt x="11452" y="65727"/>
                </a:lnTo>
                <a:lnTo>
                  <a:pt x="23737" y="74327"/>
                </a:lnTo>
                <a:lnTo>
                  <a:pt x="38231" y="77193"/>
                </a:lnTo>
                <a:lnTo>
                  <a:pt x="52909" y="74327"/>
                </a:lnTo>
                <a:lnTo>
                  <a:pt x="65749" y="65727"/>
                </a:lnTo>
                <a:lnTo>
                  <a:pt x="74349" y="53081"/>
                </a:lnTo>
                <a:lnTo>
                  <a:pt x="77216" y="38644"/>
                </a:lnTo>
                <a:lnTo>
                  <a:pt x="74349" y="24211"/>
                </a:lnTo>
                <a:lnTo>
                  <a:pt x="65749" y="11576"/>
                </a:lnTo>
                <a:lnTo>
                  <a:pt x="52909" y="2894"/>
                </a:lnTo>
                <a:lnTo>
                  <a:pt x="382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600486" y="4087683"/>
            <a:ext cx="78740" cy="77470"/>
          </a:xfrm>
          <a:custGeom>
            <a:avLst/>
            <a:gdLst/>
            <a:ahLst/>
            <a:cxnLst/>
            <a:rect l="l" t="t" r="r" b="b"/>
            <a:pathLst>
              <a:path w="78739" h="77470">
                <a:moveTo>
                  <a:pt x="39099" y="0"/>
                </a:moveTo>
                <a:lnTo>
                  <a:pt x="24321" y="2815"/>
                </a:lnTo>
                <a:lnTo>
                  <a:pt x="11466" y="11260"/>
                </a:lnTo>
                <a:lnTo>
                  <a:pt x="2866" y="24087"/>
                </a:lnTo>
                <a:lnTo>
                  <a:pt x="0" y="38546"/>
                </a:lnTo>
                <a:lnTo>
                  <a:pt x="2866" y="53005"/>
                </a:lnTo>
                <a:lnTo>
                  <a:pt x="11466" y="65832"/>
                </a:lnTo>
                <a:lnTo>
                  <a:pt x="24321" y="74267"/>
                </a:lnTo>
                <a:lnTo>
                  <a:pt x="39099" y="77079"/>
                </a:lnTo>
                <a:lnTo>
                  <a:pt x="53864" y="74267"/>
                </a:lnTo>
                <a:lnTo>
                  <a:pt x="66678" y="65832"/>
                </a:lnTo>
                <a:lnTo>
                  <a:pt x="75319" y="53005"/>
                </a:lnTo>
                <a:lnTo>
                  <a:pt x="78199" y="38546"/>
                </a:lnTo>
                <a:lnTo>
                  <a:pt x="75319" y="24087"/>
                </a:lnTo>
                <a:lnTo>
                  <a:pt x="66678" y="11260"/>
                </a:lnTo>
                <a:lnTo>
                  <a:pt x="53864" y="2815"/>
                </a:lnTo>
                <a:lnTo>
                  <a:pt x="39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887206" y="3940917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0" y="0"/>
                </a:moveTo>
                <a:lnTo>
                  <a:pt x="77577" y="0"/>
                </a:lnTo>
                <a:lnTo>
                  <a:pt x="77577" y="77504"/>
                </a:lnTo>
                <a:lnTo>
                  <a:pt x="0" y="775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999000" y="3810761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0" y="0"/>
                </a:moveTo>
                <a:lnTo>
                  <a:pt x="76516" y="0"/>
                </a:lnTo>
                <a:lnTo>
                  <a:pt x="76516" y="76516"/>
                </a:lnTo>
                <a:lnTo>
                  <a:pt x="0" y="765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994007" y="3856061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0" y="0"/>
                </a:moveTo>
                <a:lnTo>
                  <a:pt x="76571" y="0"/>
                </a:lnTo>
                <a:lnTo>
                  <a:pt x="76571" y="76571"/>
                </a:lnTo>
                <a:lnTo>
                  <a:pt x="0" y="7657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991063" y="3818753"/>
            <a:ext cx="54610" cy="76835"/>
          </a:xfrm>
          <a:custGeom>
            <a:avLst/>
            <a:gdLst/>
            <a:ahLst/>
            <a:cxnLst/>
            <a:rect l="l" t="t" r="r" b="b"/>
            <a:pathLst>
              <a:path w="54610" h="76835">
                <a:moveTo>
                  <a:pt x="0" y="76590"/>
                </a:moveTo>
                <a:lnTo>
                  <a:pt x="54150" y="76590"/>
                </a:lnTo>
                <a:lnTo>
                  <a:pt x="54150" y="0"/>
                </a:lnTo>
                <a:lnTo>
                  <a:pt x="0" y="0"/>
                </a:lnTo>
                <a:lnTo>
                  <a:pt x="0" y="76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883127" y="3794759"/>
            <a:ext cx="76835" cy="78105"/>
          </a:xfrm>
          <a:custGeom>
            <a:avLst/>
            <a:gdLst/>
            <a:ahLst/>
            <a:cxnLst/>
            <a:rect l="l" t="t" r="r" b="b"/>
            <a:pathLst>
              <a:path w="76835" h="78104">
                <a:moveTo>
                  <a:pt x="0" y="0"/>
                </a:moveTo>
                <a:lnTo>
                  <a:pt x="76590" y="0"/>
                </a:lnTo>
                <a:lnTo>
                  <a:pt x="76590" y="77504"/>
                </a:lnTo>
                <a:lnTo>
                  <a:pt x="0" y="7750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940424" y="3691963"/>
            <a:ext cx="78105" cy="76835"/>
          </a:xfrm>
          <a:custGeom>
            <a:avLst/>
            <a:gdLst/>
            <a:ahLst/>
            <a:cxnLst/>
            <a:rect l="l" t="t" r="r" b="b"/>
            <a:pathLst>
              <a:path w="78104" h="76835">
                <a:moveTo>
                  <a:pt x="0" y="0"/>
                </a:moveTo>
                <a:lnTo>
                  <a:pt x="77577" y="0"/>
                </a:lnTo>
                <a:lnTo>
                  <a:pt x="77577" y="76571"/>
                </a:lnTo>
                <a:lnTo>
                  <a:pt x="0" y="7657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913211" y="3818753"/>
            <a:ext cx="78105" cy="76835"/>
          </a:xfrm>
          <a:custGeom>
            <a:avLst/>
            <a:gdLst/>
            <a:ahLst/>
            <a:cxnLst/>
            <a:rect l="l" t="t" r="r" b="b"/>
            <a:pathLst>
              <a:path w="78104" h="76835">
                <a:moveTo>
                  <a:pt x="0" y="0"/>
                </a:moveTo>
                <a:lnTo>
                  <a:pt x="77852" y="0"/>
                </a:lnTo>
                <a:lnTo>
                  <a:pt x="77852" y="76590"/>
                </a:lnTo>
                <a:lnTo>
                  <a:pt x="0" y="7659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289249" y="4166518"/>
            <a:ext cx="77470" cy="76835"/>
          </a:xfrm>
          <a:custGeom>
            <a:avLst/>
            <a:gdLst/>
            <a:ahLst/>
            <a:cxnLst/>
            <a:rect l="l" t="t" r="r" b="b"/>
            <a:pathLst>
              <a:path w="77470" h="76835">
                <a:moveTo>
                  <a:pt x="39300" y="0"/>
                </a:moveTo>
                <a:lnTo>
                  <a:pt x="0" y="76590"/>
                </a:lnTo>
                <a:lnTo>
                  <a:pt x="77431" y="76590"/>
                </a:lnTo>
                <a:lnTo>
                  <a:pt x="393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234952" y="4210738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39300" y="0"/>
                </a:moveTo>
                <a:lnTo>
                  <a:pt x="0" y="77504"/>
                </a:lnTo>
                <a:lnTo>
                  <a:pt x="77595" y="77504"/>
                </a:lnTo>
                <a:lnTo>
                  <a:pt x="393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320466" y="4103004"/>
            <a:ext cx="76835" cy="77470"/>
          </a:xfrm>
          <a:custGeom>
            <a:avLst/>
            <a:gdLst/>
            <a:ahLst/>
            <a:cxnLst/>
            <a:rect l="l" t="t" r="r" b="b"/>
            <a:pathLst>
              <a:path w="76835" h="77470">
                <a:moveTo>
                  <a:pt x="38368" y="0"/>
                </a:moveTo>
                <a:lnTo>
                  <a:pt x="0" y="77449"/>
                </a:lnTo>
                <a:lnTo>
                  <a:pt x="76590" y="77449"/>
                </a:lnTo>
                <a:lnTo>
                  <a:pt x="38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261890" y="4078077"/>
            <a:ext cx="78105" cy="76835"/>
          </a:xfrm>
          <a:custGeom>
            <a:avLst/>
            <a:gdLst/>
            <a:ahLst/>
            <a:cxnLst/>
            <a:rect l="l" t="t" r="r" b="b"/>
            <a:pathLst>
              <a:path w="78104" h="76835">
                <a:moveTo>
                  <a:pt x="39648" y="0"/>
                </a:moveTo>
                <a:lnTo>
                  <a:pt x="0" y="76370"/>
                </a:lnTo>
                <a:lnTo>
                  <a:pt x="77870" y="76370"/>
                </a:lnTo>
                <a:lnTo>
                  <a:pt x="396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204667" y="4140238"/>
            <a:ext cx="76835" cy="78105"/>
          </a:xfrm>
          <a:custGeom>
            <a:avLst/>
            <a:gdLst/>
            <a:ahLst/>
            <a:cxnLst/>
            <a:rect l="l" t="t" r="r" b="b"/>
            <a:pathLst>
              <a:path w="76835" h="78104">
                <a:moveTo>
                  <a:pt x="38295" y="0"/>
                </a:moveTo>
                <a:lnTo>
                  <a:pt x="0" y="77504"/>
                </a:lnTo>
                <a:lnTo>
                  <a:pt x="76516" y="77504"/>
                </a:lnTo>
                <a:lnTo>
                  <a:pt x="382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584710" y="3899202"/>
            <a:ext cx="76835" cy="77470"/>
          </a:xfrm>
          <a:custGeom>
            <a:avLst/>
            <a:gdLst/>
            <a:ahLst/>
            <a:cxnLst/>
            <a:rect l="l" t="t" r="r" b="b"/>
            <a:pathLst>
              <a:path w="76835" h="77470">
                <a:moveTo>
                  <a:pt x="76516" y="0"/>
                </a:moveTo>
                <a:lnTo>
                  <a:pt x="0" y="0"/>
                </a:lnTo>
                <a:lnTo>
                  <a:pt x="38368" y="76937"/>
                </a:lnTo>
                <a:lnTo>
                  <a:pt x="765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533211" y="3868405"/>
            <a:ext cx="76835" cy="77470"/>
          </a:xfrm>
          <a:custGeom>
            <a:avLst/>
            <a:gdLst/>
            <a:ahLst/>
            <a:cxnLst/>
            <a:rect l="l" t="t" r="r" b="b"/>
            <a:pathLst>
              <a:path w="76835" h="77470">
                <a:moveTo>
                  <a:pt x="76571" y="0"/>
                </a:moveTo>
                <a:lnTo>
                  <a:pt x="0" y="0"/>
                </a:lnTo>
                <a:lnTo>
                  <a:pt x="38221" y="77449"/>
                </a:lnTo>
                <a:lnTo>
                  <a:pt x="765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558430" y="3895344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77650" y="0"/>
                </a:moveTo>
                <a:lnTo>
                  <a:pt x="0" y="0"/>
                </a:lnTo>
                <a:lnTo>
                  <a:pt x="38349" y="77870"/>
                </a:lnTo>
                <a:lnTo>
                  <a:pt x="776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636081" y="3823764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516" y="0"/>
                </a:moveTo>
                <a:lnTo>
                  <a:pt x="0" y="0"/>
                </a:lnTo>
                <a:lnTo>
                  <a:pt x="38221" y="76791"/>
                </a:lnTo>
                <a:lnTo>
                  <a:pt x="765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584710" y="4054723"/>
            <a:ext cx="76835" cy="78105"/>
          </a:xfrm>
          <a:custGeom>
            <a:avLst/>
            <a:gdLst/>
            <a:ahLst/>
            <a:cxnLst/>
            <a:rect l="l" t="t" r="r" b="b"/>
            <a:pathLst>
              <a:path w="76835" h="78104">
                <a:moveTo>
                  <a:pt x="76516" y="0"/>
                </a:moveTo>
                <a:lnTo>
                  <a:pt x="0" y="0"/>
                </a:lnTo>
                <a:lnTo>
                  <a:pt x="38368" y="77504"/>
                </a:lnTo>
                <a:lnTo>
                  <a:pt x="765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584710" y="3780476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76516" y="0"/>
                </a:moveTo>
                <a:lnTo>
                  <a:pt x="0" y="0"/>
                </a:lnTo>
                <a:lnTo>
                  <a:pt x="38368" y="76498"/>
                </a:lnTo>
                <a:lnTo>
                  <a:pt x="765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609783" y="3887279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77724" y="0"/>
                </a:moveTo>
                <a:lnTo>
                  <a:pt x="0" y="0"/>
                </a:lnTo>
                <a:lnTo>
                  <a:pt x="38441" y="77504"/>
                </a:lnTo>
                <a:lnTo>
                  <a:pt x="77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852684" y="3927494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39575" y="0"/>
                </a:moveTo>
                <a:lnTo>
                  <a:pt x="0" y="39282"/>
                </a:lnTo>
                <a:lnTo>
                  <a:pt x="39575" y="77650"/>
                </a:lnTo>
                <a:lnTo>
                  <a:pt x="77925" y="39282"/>
                </a:lnTo>
                <a:lnTo>
                  <a:pt x="395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959541" y="4145231"/>
            <a:ext cx="76835" cy="78105"/>
          </a:xfrm>
          <a:custGeom>
            <a:avLst/>
            <a:gdLst/>
            <a:ahLst/>
            <a:cxnLst/>
            <a:rect l="l" t="t" r="r" b="b"/>
            <a:pathLst>
              <a:path w="76835" h="78104">
                <a:moveTo>
                  <a:pt x="38587" y="0"/>
                </a:moveTo>
                <a:lnTo>
                  <a:pt x="0" y="38569"/>
                </a:lnTo>
                <a:lnTo>
                  <a:pt x="38587" y="77870"/>
                </a:lnTo>
                <a:lnTo>
                  <a:pt x="76809" y="38569"/>
                </a:lnTo>
                <a:lnTo>
                  <a:pt x="385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906176" y="3923635"/>
            <a:ext cx="78105" cy="76835"/>
          </a:xfrm>
          <a:custGeom>
            <a:avLst/>
            <a:gdLst/>
            <a:ahLst/>
            <a:cxnLst/>
            <a:rect l="l" t="t" r="r" b="b"/>
            <a:pathLst>
              <a:path w="78104" h="76835">
                <a:moveTo>
                  <a:pt x="38368" y="0"/>
                </a:moveTo>
                <a:lnTo>
                  <a:pt x="0" y="38221"/>
                </a:lnTo>
                <a:lnTo>
                  <a:pt x="38368" y="76498"/>
                </a:lnTo>
                <a:lnTo>
                  <a:pt x="77669" y="38221"/>
                </a:lnTo>
                <a:lnTo>
                  <a:pt x="38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852684" y="4170523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39575" y="0"/>
                </a:moveTo>
                <a:lnTo>
                  <a:pt x="0" y="39282"/>
                </a:lnTo>
                <a:lnTo>
                  <a:pt x="39575" y="77504"/>
                </a:lnTo>
                <a:lnTo>
                  <a:pt x="77925" y="39282"/>
                </a:lnTo>
                <a:lnTo>
                  <a:pt x="395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012119" y="4042653"/>
            <a:ext cx="77470" cy="76835"/>
          </a:xfrm>
          <a:custGeom>
            <a:avLst/>
            <a:gdLst/>
            <a:ahLst/>
            <a:cxnLst/>
            <a:rect l="l" t="t" r="r" b="b"/>
            <a:pathLst>
              <a:path w="77470" h="76835">
                <a:moveTo>
                  <a:pt x="39300" y="0"/>
                </a:moveTo>
                <a:lnTo>
                  <a:pt x="0" y="38349"/>
                </a:lnTo>
                <a:lnTo>
                  <a:pt x="39300" y="76571"/>
                </a:lnTo>
                <a:lnTo>
                  <a:pt x="77449" y="38349"/>
                </a:lnTo>
                <a:lnTo>
                  <a:pt x="393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227509" y="4083692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66789" y="11246"/>
                </a:moveTo>
                <a:lnTo>
                  <a:pt x="75234" y="24118"/>
                </a:lnTo>
                <a:lnTo>
                  <a:pt x="78050" y="38961"/>
                </a:lnTo>
                <a:lnTo>
                  <a:pt x="75234" y="53859"/>
                </a:lnTo>
                <a:lnTo>
                  <a:pt x="66789" y="66896"/>
                </a:lnTo>
                <a:lnTo>
                  <a:pt x="53937" y="75259"/>
                </a:lnTo>
                <a:lnTo>
                  <a:pt x="39127" y="78047"/>
                </a:lnTo>
                <a:lnTo>
                  <a:pt x="24236" y="75259"/>
                </a:lnTo>
                <a:lnTo>
                  <a:pt x="11137" y="66896"/>
                </a:lnTo>
                <a:lnTo>
                  <a:pt x="2784" y="53859"/>
                </a:lnTo>
                <a:lnTo>
                  <a:pt x="0" y="38961"/>
                </a:lnTo>
                <a:lnTo>
                  <a:pt x="2784" y="24118"/>
                </a:lnTo>
                <a:lnTo>
                  <a:pt x="11137" y="11246"/>
                </a:lnTo>
                <a:lnTo>
                  <a:pt x="24236" y="2811"/>
                </a:lnTo>
                <a:lnTo>
                  <a:pt x="39127" y="0"/>
                </a:lnTo>
                <a:lnTo>
                  <a:pt x="53937" y="2811"/>
                </a:lnTo>
                <a:lnTo>
                  <a:pt x="66789" y="11246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227509" y="3438541"/>
            <a:ext cx="78105" cy="77470"/>
          </a:xfrm>
          <a:custGeom>
            <a:avLst/>
            <a:gdLst/>
            <a:ahLst/>
            <a:cxnLst/>
            <a:rect l="l" t="t" r="r" b="b"/>
            <a:pathLst>
              <a:path w="78104" h="77470">
                <a:moveTo>
                  <a:pt x="66789" y="11466"/>
                </a:moveTo>
                <a:lnTo>
                  <a:pt x="75234" y="24316"/>
                </a:lnTo>
                <a:lnTo>
                  <a:pt x="78050" y="39012"/>
                </a:lnTo>
                <a:lnTo>
                  <a:pt x="75234" y="53508"/>
                </a:lnTo>
                <a:lnTo>
                  <a:pt x="66789" y="65762"/>
                </a:lnTo>
                <a:lnTo>
                  <a:pt x="53937" y="74351"/>
                </a:lnTo>
                <a:lnTo>
                  <a:pt x="39127" y="77214"/>
                </a:lnTo>
                <a:lnTo>
                  <a:pt x="24236" y="74351"/>
                </a:lnTo>
                <a:lnTo>
                  <a:pt x="11137" y="65762"/>
                </a:lnTo>
                <a:lnTo>
                  <a:pt x="2784" y="53508"/>
                </a:lnTo>
                <a:lnTo>
                  <a:pt x="0" y="39012"/>
                </a:lnTo>
                <a:lnTo>
                  <a:pt x="2784" y="24316"/>
                </a:lnTo>
                <a:lnTo>
                  <a:pt x="11137" y="11466"/>
                </a:lnTo>
                <a:lnTo>
                  <a:pt x="24236" y="2866"/>
                </a:lnTo>
                <a:lnTo>
                  <a:pt x="39127" y="0"/>
                </a:lnTo>
                <a:lnTo>
                  <a:pt x="53937" y="2866"/>
                </a:lnTo>
                <a:lnTo>
                  <a:pt x="66789" y="11466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227509" y="3625866"/>
            <a:ext cx="78105" cy="77470"/>
          </a:xfrm>
          <a:custGeom>
            <a:avLst/>
            <a:gdLst/>
            <a:ahLst/>
            <a:cxnLst/>
            <a:rect l="l" t="t" r="r" b="b"/>
            <a:pathLst>
              <a:path w="78104" h="77470">
                <a:moveTo>
                  <a:pt x="66789" y="10437"/>
                </a:moveTo>
                <a:lnTo>
                  <a:pt x="75234" y="23494"/>
                </a:lnTo>
                <a:lnTo>
                  <a:pt x="78050" y="38317"/>
                </a:lnTo>
                <a:lnTo>
                  <a:pt x="75234" y="53112"/>
                </a:lnTo>
                <a:lnTo>
                  <a:pt x="66789" y="66086"/>
                </a:lnTo>
                <a:lnTo>
                  <a:pt x="53937" y="74532"/>
                </a:lnTo>
                <a:lnTo>
                  <a:pt x="39127" y="77347"/>
                </a:lnTo>
                <a:lnTo>
                  <a:pt x="24236" y="74532"/>
                </a:lnTo>
                <a:lnTo>
                  <a:pt x="11137" y="66086"/>
                </a:lnTo>
                <a:lnTo>
                  <a:pt x="2784" y="53112"/>
                </a:lnTo>
                <a:lnTo>
                  <a:pt x="0" y="38317"/>
                </a:lnTo>
                <a:lnTo>
                  <a:pt x="2784" y="23494"/>
                </a:lnTo>
                <a:lnTo>
                  <a:pt x="11137" y="10437"/>
                </a:lnTo>
                <a:lnTo>
                  <a:pt x="24236" y="2609"/>
                </a:lnTo>
                <a:lnTo>
                  <a:pt x="39127" y="0"/>
                </a:lnTo>
                <a:lnTo>
                  <a:pt x="53937" y="2609"/>
                </a:lnTo>
                <a:lnTo>
                  <a:pt x="66789" y="10437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227509" y="3786299"/>
            <a:ext cx="78105" cy="77470"/>
          </a:xfrm>
          <a:custGeom>
            <a:avLst/>
            <a:gdLst/>
            <a:ahLst/>
            <a:cxnLst/>
            <a:rect l="l" t="t" r="r" b="b"/>
            <a:pathLst>
              <a:path w="78104" h="77470">
                <a:moveTo>
                  <a:pt x="66789" y="11466"/>
                </a:moveTo>
                <a:lnTo>
                  <a:pt x="75234" y="24165"/>
                </a:lnTo>
                <a:lnTo>
                  <a:pt x="78050" y="38607"/>
                </a:lnTo>
                <a:lnTo>
                  <a:pt x="75234" y="53053"/>
                </a:lnTo>
                <a:lnTo>
                  <a:pt x="66789" y="65762"/>
                </a:lnTo>
                <a:lnTo>
                  <a:pt x="53937" y="74351"/>
                </a:lnTo>
                <a:lnTo>
                  <a:pt x="39127" y="77214"/>
                </a:lnTo>
                <a:lnTo>
                  <a:pt x="24236" y="74351"/>
                </a:lnTo>
                <a:lnTo>
                  <a:pt x="11137" y="65762"/>
                </a:lnTo>
                <a:lnTo>
                  <a:pt x="2784" y="53053"/>
                </a:lnTo>
                <a:lnTo>
                  <a:pt x="0" y="38607"/>
                </a:lnTo>
                <a:lnTo>
                  <a:pt x="2784" y="24165"/>
                </a:lnTo>
                <a:lnTo>
                  <a:pt x="11137" y="11466"/>
                </a:lnTo>
                <a:lnTo>
                  <a:pt x="24236" y="2866"/>
                </a:lnTo>
                <a:lnTo>
                  <a:pt x="39127" y="0"/>
                </a:lnTo>
                <a:lnTo>
                  <a:pt x="53937" y="2866"/>
                </a:lnTo>
                <a:lnTo>
                  <a:pt x="66789" y="11466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227509" y="3907345"/>
            <a:ext cx="78105" cy="77470"/>
          </a:xfrm>
          <a:custGeom>
            <a:avLst/>
            <a:gdLst/>
            <a:ahLst/>
            <a:cxnLst/>
            <a:rect l="l" t="t" r="r" b="b"/>
            <a:pathLst>
              <a:path w="78104" h="77470">
                <a:moveTo>
                  <a:pt x="66789" y="11137"/>
                </a:moveTo>
                <a:lnTo>
                  <a:pt x="75234" y="23883"/>
                </a:lnTo>
                <a:lnTo>
                  <a:pt x="78050" y="38374"/>
                </a:lnTo>
                <a:lnTo>
                  <a:pt x="75234" y="52929"/>
                </a:lnTo>
                <a:lnTo>
                  <a:pt x="66789" y="65872"/>
                </a:lnTo>
                <a:lnTo>
                  <a:pt x="53937" y="74224"/>
                </a:lnTo>
                <a:lnTo>
                  <a:pt x="39127" y="77009"/>
                </a:lnTo>
                <a:lnTo>
                  <a:pt x="24236" y="74224"/>
                </a:lnTo>
                <a:lnTo>
                  <a:pt x="11137" y="65872"/>
                </a:lnTo>
                <a:lnTo>
                  <a:pt x="2784" y="52929"/>
                </a:lnTo>
                <a:lnTo>
                  <a:pt x="0" y="38374"/>
                </a:lnTo>
                <a:lnTo>
                  <a:pt x="2784" y="23883"/>
                </a:lnTo>
                <a:lnTo>
                  <a:pt x="11137" y="11137"/>
                </a:lnTo>
                <a:lnTo>
                  <a:pt x="24236" y="2784"/>
                </a:lnTo>
                <a:lnTo>
                  <a:pt x="39127" y="0"/>
                </a:lnTo>
                <a:lnTo>
                  <a:pt x="53937" y="2784"/>
                </a:lnTo>
                <a:lnTo>
                  <a:pt x="66789" y="11137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180197" y="3751003"/>
            <a:ext cx="77470" cy="77470"/>
          </a:xfrm>
          <a:custGeom>
            <a:avLst/>
            <a:gdLst/>
            <a:ahLst/>
            <a:cxnLst/>
            <a:rect l="l" t="t" r="r" b="b"/>
            <a:pathLst>
              <a:path w="77470" h="77470">
                <a:moveTo>
                  <a:pt x="65819" y="11466"/>
                </a:moveTo>
                <a:lnTo>
                  <a:pt x="74296" y="24165"/>
                </a:lnTo>
                <a:lnTo>
                  <a:pt x="77122" y="38607"/>
                </a:lnTo>
                <a:lnTo>
                  <a:pt x="74296" y="53053"/>
                </a:lnTo>
                <a:lnTo>
                  <a:pt x="65819" y="65762"/>
                </a:lnTo>
                <a:lnTo>
                  <a:pt x="52811" y="74362"/>
                </a:lnTo>
                <a:lnTo>
                  <a:pt x="38053" y="77228"/>
                </a:lnTo>
                <a:lnTo>
                  <a:pt x="23549" y="74362"/>
                </a:lnTo>
                <a:lnTo>
                  <a:pt x="11302" y="65762"/>
                </a:lnTo>
                <a:lnTo>
                  <a:pt x="2825" y="53053"/>
                </a:lnTo>
                <a:lnTo>
                  <a:pt x="0" y="38607"/>
                </a:lnTo>
                <a:lnTo>
                  <a:pt x="2825" y="24165"/>
                </a:lnTo>
                <a:lnTo>
                  <a:pt x="11302" y="11466"/>
                </a:lnTo>
                <a:lnTo>
                  <a:pt x="23549" y="2866"/>
                </a:lnTo>
                <a:lnTo>
                  <a:pt x="38053" y="0"/>
                </a:lnTo>
                <a:lnTo>
                  <a:pt x="52811" y="2866"/>
                </a:lnTo>
                <a:lnTo>
                  <a:pt x="65819" y="11466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275841" y="3765254"/>
            <a:ext cx="77470" cy="78105"/>
          </a:xfrm>
          <a:custGeom>
            <a:avLst/>
            <a:gdLst/>
            <a:ahLst/>
            <a:cxnLst/>
            <a:rect l="l" t="t" r="r" b="b"/>
            <a:pathLst>
              <a:path w="77470" h="78104">
                <a:moveTo>
                  <a:pt x="65678" y="11150"/>
                </a:moveTo>
                <a:lnTo>
                  <a:pt x="74319" y="24022"/>
                </a:lnTo>
                <a:lnTo>
                  <a:pt x="77199" y="38865"/>
                </a:lnTo>
                <a:lnTo>
                  <a:pt x="74319" y="53763"/>
                </a:lnTo>
                <a:lnTo>
                  <a:pt x="65678" y="66800"/>
                </a:lnTo>
                <a:lnTo>
                  <a:pt x="53404" y="75235"/>
                </a:lnTo>
                <a:lnTo>
                  <a:pt x="38922" y="78047"/>
                </a:lnTo>
                <a:lnTo>
                  <a:pt x="24261" y="75235"/>
                </a:lnTo>
                <a:lnTo>
                  <a:pt x="11453" y="66800"/>
                </a:lnTo>
                <a:lnTo>
                  <a:pt x="2863" y="53763"/>
                </a:lnTo>
                <a:lnTo>
                  <a:pt x="0" y="38865"/>
                </a:lnTo>
                <a:lnTo>
                  <a:pt x="2863" y="24022"/>
                </a:lnTo>
                <a:lnTo>
                  <a:pt x="11453" y="11150"/>
                </a:lnTo>
                <a:lnTo>
                  <a:pt x="24261" y="2787"/>
                </a:lnTo>
                <a:lnTo>
                  <a:pt x="38922" y="0"/>
                </a:lnTo>
                <a:lnTo>
                  <a:pt x="53404" y="2787"/>
                </a:lnTo>
                <a:lnTo>
                  <a:pt x="65678" y="11150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602768" y="3887265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0" y="0"/>
                </a:moveTo>
                <a:lnTo>
                  <a:pt x="77652" y="0"/>
                </a:lnTo>
                <a:lnTo>
                  <a:pt x="77652" y="77521"/>
                </a:lnTo>
                <a:lnTo>
                  <a:pt x="0" y="77521"/>
                </a:lnTo>
                <a:lnTo>
                  <a:pt x="0" y="0"/>
                </a:lnTo>
                <a:close/>
              </a:path>
            </a:pathLst>
          </a:custGeom>
          <a:ln w="19302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602768" y="388726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602768" y="4119225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0" y="0"/>
                </a:moveTo>
                <a:lnTo>
                  <a:pt x="77652" y="0"/>
                </a:lnTo>
                <a:lnTo>
                  <a:pt x="77652" y="77576"/>
                </a:lnTo>
                <a:lnTo>
                  <a:pt x="0" y="77576"/>
                </a:lnTo>
                <a:lnTo>
                  <a:pt x="0" y="0"/>
                </a:lnTo>
                <a:close/>
              </a:path>
            </a:pathLst>
          </a:custGeom>
          <a:ln w="19302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602768" y="411922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497043" y="3908625"/>
            <a:ext cx="76835" cy="77470"/>
          </a:xfrm>
          <a:custGeom>
            <a:avLst/>
            <a:gdLst/>
            <a:ahLst/>
            <a:cxnLst/>
            <a:rect l="l" t="t" r="r" b="b"/>
            <a:pathLst>
              <a:path w="76835" h="77470">
                <a:moveTo>
                  <a:pt x="0" y="0"/>
                </a:moveTo>
                <a:lnTo>
                  <a:pt x="76518" y="0"/>
                </a:lnTo>
                <a:lnTo>
                  <a:pt x="76518" y="77448"/>
                </a:lnTo>
                <a:lnTo>
                  <a:pt x="0" y="77448"/>
                </a:lnTo>
                <a:lnTo>
                  <a:pt x="0" y="0"/>
                </a:lnTo>
                <a:close/>
              </a:path>
            </a:pathLst>
          </a:custGeom>
          <a:ln w="19302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497043" y="390862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497043" y="4206731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0" y="0"/>
                </a:moveTo>
                <a:lnTo>
                  <a:pt x="76518" y="0"/>
                </a:lnTo>
                <a:lnTo>
                  <a:pt x="76518" y="76588"/>
                </a:lnTo>
                <a:lnTo>
                  <a:pt x="0" y="76588"/>
                </a:lnTo>
                <a:lnTo>
                  <a:pt x="0" y="0"/>
                </a:lnTo>
                <a:close/>
              </a:path>
            </a:pathLst>
          </a:custGeom>
          <a:ln w="19302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497043" y="420673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549202" y="4031426"/>
            <a:ext cx="78105" cy="76835"/>
          </a:xfrm>
          <a:custGeom>
            <a:avLst/>
            <a:gdLst/>
            <a:ahLst/>
            <a:cxnLst/>
            <a:rect l="l" t="t" r="r" b="b"/>
            <a:pathLst>
              <a:path w="78104" h="76835">
                <a:moveTo>
                  <a:pt x="0" y="0"/>
                </a:moveTo>
                <a:lnTo>
                  <a:pt x="77853" y="0"/>
                </a:lnTo>
                <a:lnTo>
                  <a:pt x="77853" y="76515"/>
                </a:lnTo>
                <a:lnTo>
                  <a:pt x="0" y="76515"/>
                </a:lnTo>
                <a:lnTo>
                  <a:pt x="0" y="0"/>
                </a:lnTo>
                <a:close/>
              </a:path>
            </a:pathLst>
          </a:custGeom>
          <a:ln w="19302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549202" y="403142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818516" y="3443936"/>
            <a:ext cx="77470" cy="76835"/>
          </a:xfrm>
          <a:custGeom>
            <a:avLst/>
            <a:gdLst/>
            <a:ahLst/>
            <a:cxnLst/>
            <a:rect l="l" t="t" r="r" b="b"/>
            <a:pathLst>
              <a:path w="77470" h="76835">
                <a:moveTo>
                  <a:pt x="38222" y="0"/>
                </a:moveTo>
                <a:lnTo>
                  <a:pt x="77432" y="76570"/>
                </a:lnTo>
                <a:lnTo>
                  <a:pt x="0" y="76570"/>
                </a:lnTo>
                <a:lnTo>
                  <a:pt x="38222" y="0"/>
                </a:lnTo>
                <a:close/>
              </a:path>
            </a:pathLst>
          </a:custGeom>
          <a:ln w="19302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856739" y="344393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924241" y="3443936"/>
            <a:ext cx="78105" cy="76835"/>
          </a:xfrm>
          <a:custGeom>
            <a:avLst/>
            <a:gdLst/>
            <a:ahLst/>
            <a:cxnLst/>
            <a:rect l="l" t="t" r="r" b="b"/>
            <a:pathLst>
              <a:path w="78104" h="76835">
                <a:moveTo>
                  <a:pt x="39283" y="0"/>
                </a:moveTo>
                <a:lnTo>
                  <a:pt x="77652" y="76570"/>
                </a:lnTo>
                <a:lnTo>
                  <a:pt x="0" y="76570"/>
                </a:lnTo>
                <a:lnTo>
                  <a:pt x="39283" y="0"/>
                </a:lnTo>
                <a:close/>
              </a:path>
            </a:pathLst>
          </a:custGeom>
          <a:ln w="19302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5963525" y="344393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818516" y="2803064"/>
            <a:ext cx="77470" cy="78105"/>
          </a:xfrm>
          <a:custGeom>
            <a:avLst/>
            <a:gdLst/>
            <a:ahLst/>
            <a:cxnLst/>
            <a:rect l="l" t="t" r="r" b="b"/>
            <a:pathLst>
              <a:path w="77470" h="78105">
                <a:moveTo>
                  <a:pt x="38222" y="0"/>
                </a:moveTo>
                <a:lnTo>
                  <a:pt x="77432" y="77576"/>
                </a:lnTo>
                <a:lnTo>
                  <a:pt x="0" y="77576"/>
                </a:lnTo>
                <a:lnTo>
                  <a:pt x="38222" y="0"/>
                </a:lnTo>
                <a:close/>
              </a:path>
            </a:pathLst>
          </a:custGeom>
          <a:ln w="19302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856739" y="280306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871955" y="4056718"/>
            <a:ext cx="76835" cy="78105"/>
          </a:xfrm>
          <a:custGeom>
            <a:avLst/>
            <a:gdLst/>
            <a:ahLst/>
            <a:cxnLst/>
            <a:rect l="l" t="t" r="r" b="b"/>
            <a:pathLst>
              <a:path w="76835" h="78104">
                <a:moveTo>
                  <a:pt x="38350" y="0"/>
                </a:moveTo>
                <a:lnTo>
                  <a:pt x="76573" y="77521"/>
                </a:lnTo>
                <a:lnTo>
                  <a:pt x="0" y="77521"/>
                </a:lnTo>
                <a:lnTo>
                  <a:pt x="38350" y="0"/>
                </a:lnTo>
                <a:close/>
              </a:path>
            </a:pathLst>
          </a:custGeom>
          <a:ln w="19302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910305" y="405671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924241" y="2904506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5">
                <a:moveTo>
                  <a:pt x="39283" y="0"/>
                </a:moveTo>
                <a:lnTo>
                  <a:pt x="77652" y="77868"/>
                </a:lnTo>
                <a:lnTo>
                  <a:pt x="0" y="77868"/>
                </a:lnTo>
                <a:lnTo>
                  <a:pt x="39283" y="0"/>
                </a:lnTo>
                <a:close/>
              </a:path>
            </a:pathLst>
          </a:custGeom>
          <a:ln w="19302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963525" y="290450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924241" y="3300908"/>
            <a:ext cx="78105" cy="76835"/>
          </a:xfrm>
          <a:custGeom>
            <a:avLst/>
            <a:gdLst/>
            <a:ahLst/>
            <a:cxnLst/>
            <a:rect l="l" t="t" r="r" b="b"/>
            <a:pathLst>
              <a:path w="78104" h="76835">
                <a:moveTo>
                  <a:pt x="39283" y="0"/>
                </a:moveTo>
                <a:lnTo>
                  <a:pt x="77652" y="76588"/>
                </a:lnTo>
                <a:lnTo>
                  <a:pt x="0" y="76588"/>
                </a:lnTo>
                <a:lnTo>
                  <a:pt x="39283" y="0"/>
                </a:lnTo>
                <a:close/>
              </a:path>
            </a:pathLst>
          </a:custGeom>
          <a:ln w="19302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963525" y="330090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818516" y="3325853"/>
            <a:ext cx="77470" cy="78105"/>
          </a:xfrm>
          <a:custGeom>
            <a:avLst/>
            <a:gdLst/>
            <a:ahLst/>
            <a:cxnLst/>
            <a:rect l="l" t="t" r="r" b="b"/>
            <a:pathLst>
              <a:path w="77470" h="78104">
                <a:moveTo>
                  <a:pt x="38222" y="0"/>
                </a:moveTo>
                <a:lnTo>
                  <a:pt x="77432" y="77850"/>
                </a:lnTo>
                <a:lnTo>
                  <a:pt x="0" y="77850"/>
                </a:lnTo>
                <a:lnTo>
                  <a:pt x="38222" y="0"/>
                </a:lnTo>
                <a:close/>
              </a:path>
            </a:pathLst>
          </a:custGeom>
          <a:ln w="19302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856739" y="3325853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E8E8E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241709" y="3995070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0" y="0"/>
                </a:moveTo>
                <a:lnTo>
                  <a:pt x="77652" y="0"/>
                </a:lnTo>
                <a:lnTo>
                  <a:pt x="38368" y="77649"/>
                </a:lnTo>
                <a:lnTo>
                  <a:pt x="0" y="0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241709" y="3995070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193483" y="3876274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0" y="0"/>
                </a:moveTo>
                <a:lnTo>
                  <a:pt x="77579" y="0"/>
                </a:lnTo>
                <a:lnTo>
                  <a:pt x="38295" y="77649"/>
                </a:lnTo>
                <a:lnTo>
                  <a:pt x="0" y="0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193483" y="387627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193483" y="4051652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0" y="0"/>
                </a:moveTo>
                <a:lnTo>
                  <a:pt x="77579" y="0"/>
                </a:lnTo>
                <a:lnTo>
                  <a:pt x="38295" y="77576"/>
                </a:lnTo>
                <a:lnTo>
                  <a:pt x="0" y="0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193483" y="405165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193483" y="4210736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0" y="0"/>
                </a:moveTo>
                <a:lnTo>
                  <a:pt x="77579" y="0"/>
                </a:lnTo>
                <a:lnTo>
                  <a:pt x="38295" y="77521"/>
                </a:lnTo>
                <a:lnTo>
                  <a:pt x="0" y="0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193483" y="421073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144909" y="4034352"/>
            <a:ext cx="78105" cy="76835"/>
          </a:xfrm>
          <a:custGeom>
            <a:avLst/>
            <a:gdLst/>
            <a:ahLst/>
            <a:cxnLst/>
            <a:rect l="l" t="t" r="r" b="b"/>
            <a:pathLst>
              <a:path w="78104" h="76835">
                <a:moveTo>
                  <a:pt x="0" y="0"/>
                </a:moveTo>
                <a:lnTo>
                  <a:pt x="77945" y="0"/>
                </a:lnTo>
                <a:lnTo>
                  <a:pt x="38368" y="76515"/>
                </a:lnTo>
                <a:lnTo>
                  <a:pt x="0" y="0"/>
                </a:lnTo>
                <a:close/>
              </a:path>
            </a:pathLst>
          </a:custGeom>
          <a:ln w="19302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144909" y="4034352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9301">
            <a:solidFill>
              <a:srgbClr val="9F9FA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603942" y="4096932"/>
            <a:ext cx="107314" cy="0"/>
          </a:xfrm>
          <a:custGeom>
            <a:avLst/>
            <a:gdLst/>
            <a:ahLst/>
            <a:cxnLst/>
            <a:rect l="l" t="t" r="r" b="b"/>
            <a:pathLst>
              <a:path w="107314" h="0">
                <a:moveTo>
                  <a:pt x="0" y="0"/>
                </a:moveTo>
                <a:lnTo>
                  <a:pt x="106877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657234" y="4096932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6581"/>
                </a:lnTo>
              </a:path>
            </a:pathLst>
          </a:custGeom>
          <a:ln w="193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603942" y="4153515"/>
            <a:ext cx="107314" cy="0"/>
          </a:xfrm>
          <a:custGeom>
            <a:avLst/>
            <a:gdLst/>
            <a:ahLst/>
            <a:cxnLst/>
            <a:rect l="l" t="t" r="r" b="b"/>
            <a:pathLst>
              <a:path w="107314" h="0">
                <a:moveTo>
                  <a:pt x="0" y="0"/>
                </a:moveTo>
                <a:lnTo>
                  <a:pt x="106877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551381" y="4126156"/>
            <a:ext cx="212090" cy="0"/>
          </a:xfrm>
          <a:custGeom>
            <a:avLst/>
            <a:gdLst/>
            <a:ahLst/>
            <a:cxnLst/>
            <a:rect l="l" t="t" r="r" b="b"/>
            <a:pathLst>
              <a:path w="212089" h="0">
                <a:moveTo>
                  <a:pt x="0" y="0"/>
                </a:moveTo>
                <a:lnTo>
                  <a:pt x="211669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926493" y="3830043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725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978707" y="3830043"/>
            <a:ext cx="0" cy="54610"/>
          </a:xfrm>
          <a:custGeom>
            <a:avLst/>
            <a:gdLst/>
            <a:ahLst/>
            <a:cxnLst/>
            <a:rect l="l" t="t" r="r" b="b"/>
            <a:pathLst>
              <a:path w="0" h="54610">
                <a:moveTo>
                  <a:pt x="0" y="0"/>
                </a:moveTo>
                <a:lnTo>
                  <a:pt x="0" y="54295"/>
                </a:lnTo>
              </a:path>
            </a:pathLst>
          </a:custGeom>
          <a:ln w="193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926493" y="3884339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725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872835" y="3856980"/>
            <a:ext cx="213360" cy="0"/>
          </a:xfrm>
          <a:custGeom>
            <a:avLst/>
            <a:gdLst/>
            <a:ahLst/>
            <a:cxnLst/>
            <a:rect l="l" t="t" r="r" b="b"/>
            <a:pathLst>
              <a:path w="213360" h="0">
                <a:moveTo>
                  <a:pt x="0" y="0"/>
                </a:moveTo>
                <a:lnTo>
                  <a:pt x="212748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247966" y="4154447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871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301533" y="4154447"/>
            <a:ext cx="0" cy="47625"/>
          </a:xfrm>
          <a:custGeom>
            <a:avLst/>
            <a:gdLst/>
            <a:ahLst/>
            <a:cxnLst/>
            <a:rect l="l" t="t" r="r" b="b"/>
            <a:pathLst>
              <a:path w="0" h="47625">
                <a:moveTo>
                  <a:pt x="0" y="0"/>
                </a:moveTo>
                <a:lnTo>
                  <a:pt x="0" y="47364"/>
                </a:lnTo>
              </a:path>
            </a:pathLst>
          </a:custGeom>
          <a:ln w="193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247966" y="4201812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871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194747" y="4178459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 h="0">
                <a:moveTo>
                  <a:pt x="0" y="0"/>
                </a:moveTo>
                <a:lnTo>
                  <a:pt x="212583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4569421" y="3892275"/>
            <a:ext cx="107314" cy="0"/>
          </a:xfrm>
          <a:custGeom>
            <a:avLst/>
            <a:gdLst/>
            <a:ahLst/>
            <a:cxnLst/>
            <a:rect l="l" t="t" r="r" b="b"/>
            <a:pathLst>
              <a:path w="107314" h="0">
                <a:moveTo>
                  <a:pt x="0" y="0"/>
                </a:moveTo>
                <a:lnTo>
                  <a:pt x="106877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623079" y="3892275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0"/>
                </a:moveTo>
                <a:lnTo>
                  <a:pt x="0" y="66566"/>
                </a:lnTo>
              </a:path>
            </a:pathLst>
          </a:custGeom>
          <a:ln w="193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569421" y="3958842"/>
            <a:ext cx="107314" cy="0"/>
          </a:xfrm>
          <a:custGeom>
            <a:avLst/>
            <a:gdLst/>
            <a:ahLst/>
            <a:cxnLst/>
            <a:rect l="l" t="t" r="r" b="b"/>
            <a:pathLst>
              <a:path w="107314" h="0">
                <a:moveTo>
                  <a:pt x="0" y="0"/>
                </a:moveTo>
                <a:lnTo>
                  <a:pt x="106877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517134" y="3926565"/>
            <a:ext cx="212090" cy="0"/>
          </a:xfrm>
          <a:custGeom>
            <a:avLst/>
            <a:gdLst/>
            <a:ahLst/>
            <a:cxnLst/>
            <a:rect l="l" t="t" r="r" b="b"/>
            <a:pathLst>
              <a:path w="212089" h="0">
                <a:moveTo>
                  <a:pt x="0" y="0"/>
                </a:moveTo>
                <a:lnTo>
                  <a:pt x="211669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892247" y="4029360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871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944552" y="4029360"/>
            <a:ext cx="0" cy="102870"/>
          </a:xfrm>
          <a:custGeom>
            <a:avLst/>
            <a:gdLst/>
            <a:ahLst/>
            <a:cxnLst/>
            <a:rect l="l" t="t" r="r" b="b"/>
            <a:pathLst>
              <a:path w="0" h="102870">
                <a:moveTo>
                  <a:pt x="0" y="0"/>
                </a:moveTo>
                <a:lnTo>
                  <a:pt x="0" y="102867"/>
                </a:lnTo>
              </a:path>
            </a:pathLst>
          </a:custGeom>
          <a:ln w="193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892247" y="4132228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871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838607" y="4081004"/>
            <a:ext cx="213360" cy="0"/>
          </a:xfrm>
          <a:custGeom>
            <a:avLst/>
            <a:gdLst/>
            <a:ahLst/>
            <a:cxnLst/>
            <a:rect l="l" t="t" r="r" b="b"/>
            <a:pathLst>
              <a:path w="213360" h="0">
                <a:moveTo>
                  <a:pt x="0" y="0"/>
                </a:moveTo>
                <a:lnTo>
                  <a:pt x="212803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213720" y="3727248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944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266006" y="3727248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4018"/>
                </a:lnTo>
              </a:path>
            </a:pathLst>
          </a:custGeom>
          <a:ln w="193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213720" y="3881266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944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160080" y="3803763"/>
            <a:ext cx="213360" cy="0"/>
          </a:xfrm>
          <a:custGeom>
            <a:avLst/>
            <a:gdLst/>
            <a:ahLst/>
            <a:cxnLst/>
            <a:rect l="l" t="t" r="r" b="b"/>
            <a:pathLst>
              <a:path w="213360" h="0">
                <a:moveTo>
                  <a:pt x="0" y="0"/>
                </a:moveTo>
                <a:lnTo>
                  <a:pt x="212803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535193" y="4008494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944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588412" y="4008494"/>
            <a:ext cx="0" cy="123189"/>
          </a:xfrm>
          <a:custGeom>
            <a:avLst/>
            <a:gdLst/>
            <a:ahLst/>
            <a:cxnLst/>
            <a:rect l="l" t="t" r="r" b="b"/>
            <a:pathLst>
              <a:path w="0" h="123189">
                <a:moveTo>
                  <a:pt x="0" y="0"/>
                </a:moveTo>
                <a:lnTo>
                  <a:pt x="0" y="122801"/>
                </a:lnTo>
              </a:path>
            </a:pathLst>
          </a:custGeom>
          <a:ln w="193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535193" y="4131295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944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481754" y="4069574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 h="0">
                <a:moveTo>
                  <a:pt x="0" y="0"/>
                </a:moveTo>
                <a:lnTo>
                  <a:pt x="212602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856739" y="3209123"/>
            <a:ext cx="107314" cy="0"/>
          </a:xfrm>
          <a:custGeom>
            <a:avLst/>
            <a:gdLst/>
            <a:ahLst/>
            <a:cxnLst/>
            <a:rect l="l" t="t" r="r" b="b"/>
            <a:pathLst>
              <a:path w="107314" h="0">
                <a:moveTo>
                  <a:pt x="0" y="0"/>
                </a:moveTo>
                <a:lnTo>
                  <a:pt x="106785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910305" y="3209123"/>
            <a:ext cx="0" cy="310515"/>
          </a:xfrm>
          <a:custGeom>
            <a:avLst/>
            <a:gdLst/>
            <a:ahLst/>
            <a:cxnLst/>
            <a:rect l="l" t="t" r="r" b="b"/>
            <a:pathLst>
              <a:path w="0" h="310514">
                <a:moveTo>
                  <a:pt x="0" y="0"/>
                </a:moveTo>
                <a:lnTo>
                  <a:pt x="0" y="310450"/>
                </a:lnTo>
              </a:path>
            </a:pathLst>
          </a:custGeom>
          <a:ln w="193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856739" y="3519573"/>
            <a:ext cx="107314" cy="0"/>
          </a:xfrm>
          <a:custGeom>
            <a:avLst/>
            <a:gdLst/>
            <a:ahLst/>
            <a:cxnLst/>
            <a:rect l="l" t="t" r="r" b="b"/>
            <a:pathLst>
              <a:path w="107314" h="0">
                <a:moveTo>
                  <a:pt x="0" y="0"/>
                </a:moveTo>
                <a:lnTo>
                  <a:pt x="106785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804580" y="3365134"/>
            <a:ext cx="212090" cy="0"/>
          </a:xfrm>
          <a:custGeom>
            <a:avLst/>
            <a:gdLst/>
            <a:ahLst/>
            <a:cxnLst/>
            <a:rect l="l" t="t" r="r" b="b"/>
            <a:pathLst>
              <a:path w="212089" h="0">
                <a:moveTo>
                  <a:pt x="0" y="0"/>
                </a:moveTo>
                <a:lnTo>
                  <a:pt x="211523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6179272" y="4019503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725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6231778" y="4019503"/>
            <a:ext cx="0" cy="107950"/>
          </a:xfrm>
          <a:custGeom>
            <a:avLst/>
            <a:gdLst/>
            <a:ahLst/>
            <a:cxnLst/>
            <a:rect l="l" t="t" r="r" b="b"/>
            <a:pathLst>
              <a:path w="0" h="107950">
                <a:moveTo>
                  <a:pt x="0" y="0"/>
                </a:moveTo>
                <a:lnTo>
                  <a:pt x="0" y="107732"/>
                </a:lnTo>
              </a:path>
            </a:pathLst>
          </a:custGeom>
          <a:ln w="193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6179272" y="4127235"/>
            <a:ext cx="106045" cy="0"/>
          </a:xfrm>
          <a:custGeom>
            <a:avLst/>
            <a:gdLst/>
            <a:ahLst/>
            <a:cxnLst/>
            <a:rect l="l" t="t" r="r" b="b"/>
            <a:pathLst>
              <a:path w="106045" h="0">
                <a:moveTo>
                  <a:pt x="0" y="0"/>
                </a:moveTo>
                <a:lnTo>
                  <a:pt x="105725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6126053" y="4072720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 h="0">
                <a:moveTo>
                  <a:pt x="0" y="0"/>
                </a:moveTo>
                <a:lnTo>
                  <a:pt x="212602" y="0"/>
                </a:lnTo>
              </a:path>
            </a:pathLst>
          </a:custGeom>
          <a:ln w="193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 txBox="1"/>
          <p:nvPr/>
        </p:nvSpPr>
        <p:spPr>
          <a:xfrm>
            <a:off x="4028513" y="1854279"/>
            <a:ext cx="1851660" cy="440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240" marR="5080" indent="-384175">
              <a:lnSpc>
                <a:spcPts val="1680"/>
              </a:lnSpc>
            </a:pPr>
            <a:r>
              <a:rPr dirty="0" sz="1450" spc="10" b="1">
                <a:latin typeface="Arial"/>
                <a:cs typeface="Arial"/>
              </a:rPr>
              <a:t>Neurona </a:t>
            </a:r>
            <a:r>
              <a:rPr dirty="0" sz="1450" b="1">
                <a:latin typeface="Arial"/>
                <a:cs typeface="Arial"/>
              </a:rPr>
              <a:t>Cell</a:t>
            </a:r>
            <a:r>
              <a:rPr dirty="0" sz="1450" spc="-100" b="1">
                <a:latin typeface="Arial"/>
                <a:cs typeface="Arial"/>
              </a:rPr>
              <a:t> </a:t>
            </a:r>
            <a:r>
              <a:rPr dirty="0" sz="1450" spc="15" b="1">
                <a:latin typeface="Arial"/>
                <a:cs typeface="Arial"/>
              </a:rPr>
              <a:t>Puncta  </a:t>
            </a:r>
            <a:r>
              <a:rPr dirty="0" sz="1450" spc="10" b="1">
                <a:latin typeface="Arial"/>
                <a:cs typeface="Arial"/>
              </a:rPr>
              <a:t>48h </a:t>
            </a:r>
            <a:r>
              <a:rPr dirty="0" sz="1450" spc="20" b="1">
                <a:latin typeface="Arial"/>
                <a:cs typeface="Arial"/>
              </a:rPr>
              <a:t>post</a:t>
            </a:r>
            <a:r>
              <a:rPr dirty="0" sz="1450" spc="-25" b="1">
                <a:latin typeface="Arial"/>
                <a:cs typeface="Arial"/>
              </a:rPr>
              <a:t> </a:t>
            </a:r>
            <a:r>
              <a:rPr dirty="0" sz="1450" spc="25" b="1">
                <a:latin typeface="Arial"/>
                <a:cs typeface="Arial"/>
              </a:rPr>
              <a:t>Tx</a:t>
            </a:r>
            <a:endParaRPr sz="145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2507561" y="2482236"/>
            <a:ext cx="186055" cy="22809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325"/>
              </a:lnSpc>
            </a:pPr>
            <a:r>
              <a:rPr dirty="0" sz="1250" spc="15" b="1">
                <a:latin typeface="Arial"/>
                <a:cs typeface="Arial"/>
              </a:rPr>
              <a:t>D</a:t>
            </a:r>
            <a:r>
              <a:rPr dirty="0" sz="1250" spc="10" b="1">
                <a:latin typeface="Arial"/>
                <a:cs typeface="Arial"/>
              </a:rPr>
              <a:t>e</a:t>
            </a:r>
            <a:r>
              <a:rPr dirty="0" sz="1250" spc="-50" b="1">
                <a:latin typeface="Arial"/>
                <a:cs typeface="Arial"/>
              </a:rPr>
              <a:t>g</a:t>
            </a:r>
            <a:r>
              <a:rPr dirty="0" sz="1250" spc="10" b="1">
                <a:latin typeface="Arial"/>
                <a:cs typeface="Arial"/>
              </a:rPr>
              <a:t>e</a:t>
            </a:r>
            <a:r>
              <a:rPr dirty="0" sz="1250" spc="-55" b="1">
                <a:latin typeface="Arial"/>
                <a:cs typeface="Arial"/>
              </a:rPr>
              <a:t>n</a:t>
            </a:r>
            <a:r>
              <a:rPr dirty="0" sz="1250" spc="10" b="1">
                <a:latin typeface="Arial"/>
                <a:cs typeface="Arial"/>
              </a:rPr>
              <a:t>e</a:t>
            </a:r>
            <a:r>
              <a:rPr dirty="0" sz="1250" spc="15" b="1">
                <a:latin typeface="Arial"/>
                <a:cs typeface="Arial"/>
              </a:rPr>
              <a:t>r</a:t>
            </a:r>
            <a:r>
              <a:rPr dirty="0" sz="1250" spc="10" b="1">
                <a:latin typeface="Arial"/>
                <a:cs typeface="Arial"/>
              </a:rPr>
              <a:t>a</a:t>
            </a:r>
            <a:r>
              <a:rPr dirty="0" sz="1250" spc="-15" b="1">
                <a:latin typeface="Arial"/>
                <a:cs typeface="Arial"/>
              </a:rPr>
              <a:t>t</a:t>
            </a:r>
            <a:r>
              <a:rPr dirty="0" sz="1250" spc="-60" b="1">
                <a:latin typeface="Arial"/>
                <a:cs typeface="Arial"/>
              </a:rPr>
              <a:t>i</a:t>
            </a:r>
            <a:r>
              <a:rPr dirty="0" sz="1250" spc="-60" b="1">
                <a:latin typeface="Arial"/>
                <a:cs typeface="Arial"/>
              </a:rPr>
              <a:t>n</a:t>
            </a:r>
            <a:r>
              <a:rPr dirty="0" sz="1250" b="1">
                <a:latin typeface="Arial"/>
                <a:cs typeface="Arial"/>
              </a:rPr>
              <a:t>g</a:t>
            </a:r>
            <a:r>
              <a:rPr dirty="0" sz="1250" spc="-105" b="1">
                <a:latin typeface="Arial"/>
                <a:cs typeface="Arial"/>
              </a:rPr>
              <a:t> </a:t>
            </a:r>
            <a:r>
              <a:rPr dirty="0" sz="1250" spc="15" b="1">
                <a:latin typeface="Arial"/>
                <a:cs typeface="Arial"/>
              </a:rPr>
              <a:t>N</a:t>
            </a:r>
            <a:r>
              <a:rPr dirty="0" sz="1250" spc="20" b="1">
                <a:latin typeface="Arial"/>
                <a:cs typeface="Arial"/>
              </a:rPr>
              <a:t>e</a:t>
            </a:r>
            <a:r>
              <a:rPr dirty="0" sz="1250" spc="-60" b="1">
                <a:latin typeface="Arial"/>
                <a:cs typeface="Arial"/>
              </a:rPr>
              <a:t>u</a:t>
            </a:r>
            <a:r>
              <a:rPr dirty="0" sz="1250" spc="15" b="1">
                <a:latin typeface="Arial"/>
                <a:cs typeface="Arial"/>
              </a:rPr>
              <a:t>r</a:t>
            </a:r>
            <a:r>
              <a:rPr dirty="0" sz="1250" spc="-60" b="1">
                <a:latin typeface="Arial"/>
                <a:cs typeface="Arial"/>
              </a:rPr>
              <a:t>o</a:t>
            </a:r>
            <a:r>
              <a:rPr dirty="0" sz="1250" spc="-55" b="1">
                <a:latin typeface="Arial"/>
                <a:cs typeface="Arial"/>
              </a:rPr>
              <a:t>n</a:t>
            </a:r>
            <a:r>
              <a:rPr dirty="0" sz="1250" spc="10" b="1">
                <a:latin typeface="Arial"/>
                <a:cs typeface="Arial"/>
              </a:rPr>
              <a:t>a</a:t>
            </a:r>
            <a:r>
              <a:rPr dirty="0" sz="1250" b="1">
                <a:latin typeface="Arial"/>
                <a:cs typeface="Arial"/>
              </a:rPr>
              <a:t>l</a:t>
            </a:r>
            <a:r>
              <a:rPr dirty="0" sz="1250" spc="-105" b="1">
                <a:latin typeface="Arial"/>
                <a:cs typeface="Arial"/>
              </a:rPr>
              <a:t> </a:t>
            </a:r>
            <a:r>
              <a:rPr dirty="0" sz="1250" spc="-60" b="1">
                <a:latin typeface="Arial"/>
                <a:cs typeface="Arial"/>
              </a:rPr>
              <a:t>pu</a:t>
            </a:r>
            <a:r>
              <a:rPr dirty="0" sz="1250" spc="-50" b="1">
                <a:latin typeface="Arial"/>
                <a:cs typeface="Arial"/>
              </a:rPr>
              <a:t>n</a:t>
            </a:r>
            <a:r>
              <a:rPr dirty="0" sz="1250" spc="10" b="1">
                <a:latin typeface="Arial"/>
                <a:cs typeface="Arial"/>
              </a:rPr>
              <a:t>c</a:t>
            </a:r>
            <a:r>
              <a:rPr dirty="0" sz="1250" spc="-15" b="1">
                <a:latin typeface="Arial"/>
                <a:cs typeface="Arial"/>
              </a:rPr>
              <a:t>t</a:t>
            </a:r>
            <a:r>
              <a:rPr dirty="0" sz="1250" b="1">
                <a:latin typeface="Arial"/>
                <a:cs typeface="Arial"/>
              </a:rPr>
              <a:t>a</a:t>
            </a:r>
            <a:endParaRPr sz="1250">
              <a:latin typeface="Arial"/>
              <a:cs typeface="Arial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3671535" y="2668771"/>
            <a:ext cx="2214880" cy="28575"/>
          </a:xfrm>
          <a:custGeom>
            <a:avLst/>
            <a:gdLst/>
            <a:ahLst/>
            <a:cxnLst/>
            <a:rect l="l" t="t" r="r" b="b"/>
            <a:pathLst>
              <a:path w="2214879" h="28575">
                <a:moveTo>
                  <a:pt x="0" y="28287"/>
                </a:moveTo>
                <a:lnTo>
                  <a:pt x="2214556" y="28287"/>
                </a:lnTo>
                <a:lnTo>
                  <a:pt x="2214556" y="0"/>
                </a:lnTo>
                <a:lnTo>
                  <a:pt x="0" y="0"/>
                </a:lnTo>
                <a:lnTo>
                  <a:pt x="0" y="28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3671535" y="2668771"/>
            <a:ext cx="2214880" cy="28575"/>
          </a:xfrm>
          <a:custGeom>
            <a:avLst/>
            <a:gdLst/>
            <a:ahLst/>
            <a:cxnLst/>
            <a:rect l="l" t="t" r="r" b="b"/>
            <a:pathLst>
              <a:path w="2214879" h="28575">
                <a:moveTo>
                  <a:pt x="0" y="28287"/>
                </a:moveTo>
                <a:lnTo>
                  <a:pt x="2214556" y="28287"/>
                </a:lnTo>
                <a:lnTo>
                  <a:pt x="2214556" y="0"/>
                </a:lnTo>
                <a:lnTo>
                  <a:pt x="0" y="0"/>
                </a:lnTo>
                <a:lnTo>
                  <a:pt x="0" y="28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3659384" y="2682914"/>
            <a:ext cx="28575" cy="1192530"/>
          </a:xfrm>
          <a:custGeom>
            <a:avLst/>
            <a:gdLst/>
            <a:ahLst/>
            <a:cxnLst/>
            <a:rect l="l" t="t" r="r" b="b"/>
            <a:pathLst>
              <a:path w="28575" h="1192529">
                <a:moveTo>
                  <a:pt x="0" y="1192426"/>
                </a:moveTo>
                <a:lnTo>
                  <a:pt x="28288" y="1192426"/>
                </a:lnTo>
                <a:lnTo>
                  <a:pt x="28288" y="0"/>
                </a:lnTo>
                <a:lnTo>
                  <a:pt x="0" y="0"/>
                </a:lnTo>
                <a:lnTo>
                  <a:pt x="0" y="1192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659384" y="2682914"/>
            <a:ext cx="28575" cy="1192530"/>
          </a:xfrm>
          <a:custGeom>
            <a:avLst/>
            <a:gdLst/>
            <a:ahLst/>
            <a:cxnLst/>
            <a:rect l="l" t="t" r="r" b="b"/>
            <a:pathLst>
              <a:path w="28575" h="1192529">
                <a:moveTo>
                  <a:pt x="0" y="1192426"/>
                </a:moveTo>
                <a:lnTo>
                  <a:pt x="28288" y="1192426"/>
                </a:lnTo>
                <a:lnTo>
                  <a:pt x="28288" y="0"/>
                </a:lnTo>
                <a:lnTo>
                  <a:pt x="0" y="0"/>
                </a:lnTo>
                <a:lnTo>
                  <a:pt x="0" y="11924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993829" y="2666759"/>
            <a:ext cx="338455" cy="28575"/>
          </a:xfrm>
          <a:custGeom>
            <a:avLst/>
            <a:gdLst/>
            <a:ahLst/>
            <a:cxnLst/>
            <a:rect l="l" t="t" r="r" b="b"/>
            <a:pathLst>
              <a:path w="338454" h="28575">
                <a:moveTo>
                  <a:pt x="0" y="28287"/>
                </a:moveTo>
                <a:lnTo>
                  <a:pt x="337895" y="28287"/>
                </a:lnTo>
                <a:lnTo>
                  <a:pt x="337895" y="0"/>
                </a:lnTo>
                <a:lnTo>
                  <a:pt x="0" y="0"/>
                </a:lnTo>
                <a:lnTo>
                  <a:pt x="0" y="28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993829" y="2666759"/>
            <a:ext cx="338455" cy="28575"/>
          </a:xfrm>
          <a:custGeom>
            <a:avLst/>
            <a:gdLst/>
            <a:ahLst/>
            <a:cxnLst/>
            <a:rect l="l" t="t" r="r" b="b"/>
            <a:pathLst>
              <a:path w="338454" h="28575">
                <a:moveTo>
                  <a:pt x="0" y="28287"/>
                </a:moveTo>
                <a:lnTo>
                  <a:pt x="337895" y="28287"/>
                </a:lnTo>
                <a:lnTo>
                  <a:pt x="337895" y="0"/>
                </a:lnTo>
                <a:lnTo>
                  <a:pt x="0" y="0"/>
                </a:lnTo>
                <a:lnTo>
                  <a:pt x="0" y="28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6311508" y="2677977"/>
            <a:ext cx="28575" cy="1033144"/>
          </a:xfrm>
          <a:custGeom>
            <a:avLst/>
            <a:gdLst/>
            <a:ahLst/>
            <a:cxnLst/>
            <a:rect l="l" t="t" r="r" b="b"/>
            <a:pathLst>
              <a:path w="28575" h="1033145">
                <a:moveTo>
                  <a:pt x="0" y="1032922"/>
                </a:moveTo>
                <a:lnTo>
                  <a:pt x="28288" y="1032922"/>
                </a:lnTo>
                <a:lnTo>
                  <a:pt x="28288" y="0"/>
                </a:lnTo>
                <a:lnTo>
                  <a:pt x="0" y="0"/>
                </a:lnTo>
                <a:lnTo>
                  <a:pt x="0" y="10329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6311508" y="2677977"/>
            <a:ext cx="28575" cy="1033144"/>
          </a:xfrm>
          <a:custGeom>
            <a:avLst/>
            <a:gdLst/>
            <a:ahLst/>
            <a:cxnLst/>
            <a:rect l="l" t="t" r="r" b="b"/>
            <a:pathLst>
              <a:path w="28575" h="1033145">
                <a:moveTo>
                  <a:pt x="0" y="1032922"/>
                </a:moveTo>
                <a:lnTo>
                  <a:pt x="28288" y="1032922"/>
                </a:lnTo>
                <a:lnTo>
                  <a:pt x="28288" y="0"/>
                </a:lnTo>
                <a:lnTo>
                  <a:pt x="0" y="0"/>
                </a:lnTo>
                <a:lnTo>
                  <a:pt x="0" y="10329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 txBox="1"/>
          <p:nvPr/>
        </p:nvSpPr>
        <p:spPr>
          <a:xfrm>
            <a:off x="4398629" y="2435723"/>
            <a:ext cx="699770" cy="2082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50">
                <a:latin typeface="Arial"/>
                <a:cs typeface="Arial"/>
              </a:rPr>
              <a:t>p&lt;0.0001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5975117" y="2457654"/>
            <a:ext cx="700405" cy="2082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50" spc="15">
                <a:latin typeface="Arial"/>
                <a:cs typeface="Arial"/>
              </a:rPr>
              <a:t>p</a:t>
            </a:r>
            <a:r>
              <a:rPr dirty="0" sz="1250" spc="-15">
                <a:latin typeface="Arial"/>
                <a:cs typeface="Arial"/>
              </a:rPr>
              <a:t>&lt;</a:t>
            </a:r>
            <a:r>
              <a:rPr dirty="0" sz="1250" spc="15">
                <a:latin typeface="Arial"/>
                <a:cs typeface="Arial"/>
              </a:rPr>
              <a:t>0</a:t>
            </a:r>
            <a:r>
              <a:rPr dirty="0" sz="1250" spc="-50">
                <a:latin typeface="Arial"/>
                <a:cs typeface="Arial"/>
              </a:rPr>
              <a:t>.</a:t>
            </a:r>
            <a:r>
              <a:rPr dirty="0" sz="1250" spc="15">
                <a:latin typeface="Arial"/>
                <a:cs typeface="Arial"/>
              </a:rPr>
              <a:t>0001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481197"/>
            <a:ext cx="8229600" cy="2764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88521" y="2143623"/>
            <a:ext cx="134366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Me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 spc="-5">
                <a:latin typeface="Arial"/>
                <a:cs typeface="Arial"/>
              </a:rPr>
              <a:t>i</a:t>
            </a:r>
            <a:r>
              <a:rPr dirty="0" sz="1800" spc="-15">
                <a:latin typeface="Arial"/>
                <a:cs typeface="Arial"/>
              </a:rPr>
              <a:t>a</a:t>
            </a:r>
            <a:r>
              <a:rPr dirty="0" sz="1800" spc="-5">
                <a:latin typeface="Arial"/>
                <a:cs typeface="Arial"/>
              </a:rPr>
              <a:t>/Sal</a:t>
            </a:r>
            <a:r>
              <a:rPr dirty="0" sz="1800" spc="-10">
                <a:latin typeface="Arial"/>
                <a:cs typeface="Arial"/>
              </a:rPr>
              <a:t>i</a:t>
            </a:r>
            <a:r>
              <a:rPr dirty="0" sz="1800" spc="-5">
                <a:latin typeface="Arial"/>
                <a:cs typeface="Arial"/>
              </a:rPr>
              <a:t>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33968" y="2143623"/>
            <a:ext cx="192087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Media/1 </a:t>
            </a:r>
            <a:r>
              <a:rPr dirty="0" sz="1800">
                <a:latin typeface="Symbol"/>
                <a:cs typeface="Symbol"/>
              </a:rPr>
              <a:t></a:t>
            </a:r>
            <a:r>
              <a:rPr dirty="0" sz="1800">
                <a:latin typeface="Arial"/>
                <a:cs typeface="Arial"/>
              </a:rPr>
              <a:t>M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TFP-5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58294" y="2143623"/>
            <a:ext cx="2465070" cy="29400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000000"/>
                </a:solidFill>
              </a:rPr>
              <a:t>20 </a:t>
            </a:r>
            <a:r>
              <a:rPr dirty="0" sz="1800">
                <a:solidFill>
                  <a:srgbClr val="000000"/>
                </a:solidFill>
                <a:latin typeface="Symbol"/>
                <a:cs typeface="Symbol"/>
              </a:rPr>
              <a:t></a:t>
            </a:r>
            <a:r>
              <a:rPr dirty="0" sz="1800">
                <a:solidFill>
                  <a:srgbClr val="000000"/>
                </a:solidFill>
              </a:rPr>
              <a:t>M </a:t>
            </a:r>
            <a:r>
              <a:rPr dirty="0" sz="1800" spc="-5">
                <a:solidFill>
                  <a:srgbClr val="000000"/>
                </a:solidFill>
              </a:rPr>
              <a:t>A</a:t>
            </a:r>
            <a:r>
              <a:rPr dirty="0" sz="1800" spc="-5">
                <a:solidFill>
                  <a:srgbClr val="000000"/>
                </a:solidFill>
                <a:latin typeface="Symbol"/>
                <a:cs typeface="Symbol"/>
              </a:rPr>
              <a:t></a:t>
            </a:r>
            <a:r>
              <a:rPr dirty="0" sz="1800" spc="-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00"/>
                </a:solidFill>
              </a:rPr>
              <a:t>+ </a:t>
            </a:r>
            <a:r>
              <a:rPr dirty="0" sz="1800" spc="-5">
                <a:solidFill>
                  <a:srgbClr val="000000"/>
                </a:solidFill>
              </a:rPr>
              <a:t>1 </a:t>
            </a:r>
            <a:r>
              <a:rPr dirty="0" sz="1800">
                <a:solidFill>
                  <a:srgbClr val="000000"/>
                </a:solidFill>
                <a:latin typeface="Symbol"/>
                <a:cs typeface="Symbol"/>
              </a:rPr>
              <a:t></a:t>
            </a:r>
            <a:r>
              <a:rPr dirty="0" sz="1800">
                <a:solidFill>
                  <a:srgbClr val="000000"/>
                </a:solidFill>
              </a:rPr>
              <a:t>M</a:t>
            </a:r>
            <a:r>
              <a:rPr dirty="0" sz="1800" spc="-150">
                <a:solidFill>
                  <a:srgbClr val="000000"/>
                </a:solidFill>
              </a:rPr>
              <a:t> </a:t>
            </a:r>
            <a:r>
              <a:rPr dirty="0" sz="1800">
                <a:solidFill>
                  <a:srgbClr val="000000"/>
                </a:solidFill>
              </a:rPr>
              <a:t>TFP-5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5878373"/>
            <a:ext cx="4212590" cy="568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Symbol"/>
                <a:cs typeface="Symbol"/>
              </a:rPr>
              <a:t></a:t>
            </a:r>
            <a:r>
              <a:rPr dirty="0" sz="1800" spc="-5">
                <a:latin typeface="Arial"/>
                <a:cs typeface="Arial"/>
              </a:rPr>
              <a:t>III </a:t>
            </a:r>
            <a:r>
              <a:rPr dirty="0" sz="1800" spc="-20">
                <a:latin typeface="Arial"/>
                <a:cs typeface="Arial"/>
              </a:rPr>
              <a:t>Tubulin-tdTomato </a:t>
            </a:r>
            <a:r>
              <a:rPr dirty="0" sz="1800" spc="-10">
                <a:latin typeface="Arial"/>
                <a:cs typeface="Arial"/>
              </a:rPr>
              <a:t>expressing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neurons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TFP-5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3471" y="2401483"/>
            <a:ext cx="7574915" cy="629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59560" marR="5080" indent="-1547495">
              <a:lnSpc>
                <a:spcPct val="100000"/>
              </a:lnSpc>
            </a:pPr>
            <a:r>
              <a:rPr dirty="0" sz="2000">
                <a:solidFill>
                  <a:srgbClr val="00008F"/>
                </a:solidFill>
              </a:rPr>
              <a:t>TFP5 Reduces significantly ALS phenotypes in SOD1 mutant</a:t>
            </a:r>
            <a:r>
              <a:rPr dirty="0" sz="2000" spc="-280">
                <a:solidFill>
                  <a:srgbClr val="00008F"/>
                </a:solidFill>
              </a:rPr>
              <a:t> </a:t>
            </a:r>
            <a:r>
              <a:rPr dirty="0" sz="2000">
                <a:solidFill>
                  <a:srgbClr val="00008F"/>
                </a:solidFill>
              </a:rPr>
              <a:t>mice;  </a:t>
            </a:r>
            <a:r>
              <a:rPr dirty="0" sz="2000">
                <a:solidFill>
                  <a:srgbClr val="00008F"/>
                </a:solidFill>
              </a:rPr>
              <a:t>A potential therapeutic candidate for</a:t>
            </a:r>
            <a:r>
              <a:rPr dirty="0" sz="2000" spc="-390">
                <a:solidFill>
                  <a:srgbClr val="00008F"/>
                </a:solidFill>
              </a:rPr>
              <a:t> </a:t>
            </a:r>
            <a:r>
              <a:rPr dirty="0" sz="2000">
                <a:solidFill>
                  <a:srgbClr val="00008F"/>
                </a:solidFill>
              </a:rPr>
              <a:t>ALS</a:t>
            </a:r>
            <a:endParaRPr sz="20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8797" y="2937652"/>
            <a:ext cx="6771640" cy="842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TFP5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treatment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prevents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/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reduces 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AD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phenotypes</a:t>
            </a:r>
            <a:r>
              <a:rPr dirty="0" sz="1800" spc="5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in</a:t>
            </a:r>
            <a:endParaRPr sz="1800">
              <a:latin typeface="Arial"/>
              <a:cs typeface="Arial"/>
            </a:endParaRPr>
          </a:p>
          <a:p>
            <a:pPr algn="ctr" marL="12065" marR="5080">
              <a:lnSpc>
                <a:spcPct val="100000"/>
              </a:lnSpc>
              <a:tabLst>
                <a:tab pos="545465" algn="l"/>
              </a:tabLst>
            </a:pP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P25	&amp; </a:t>
            </a:r>
            <a:r>
              <a:rPr dirty="0" sz="1800" spc="-35" b="1">
                <a:solidFill>
                  <a:srgbClr val="0000FF"/>
                </a:solidFill>
                <a:latin typeface="Arial"/>
                <a:cs typeface="Arial"/>
              </a:rPr>
              <a:t>5XFAD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Tg,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familial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p25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Tg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sparodic 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AD</a:t>
            </a:r>
            <a:r>
              <a:rPr dirty="0" sz="1800" spc="8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model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 mice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can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be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a therapeutic candidate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AD</a:t>
            </a:r>
            <a:r>
              <a:rPr dirty="0" sz="1800" spc="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0000FF"/>
                </a:solidFill>
                <a:latin typeface="Arial"/>
                <a:cs typeface="Arial"/>
              </a:rPr>
              <a:t>pathology.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7608" y="1916039"/>
            <a:ext cx="2078355" cy="4495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latin typeface="Arial"/>
                <a:cs typeface="Arial"/>
              </a:rPr>
              <a:t>Conclusion: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0259" y="1799313"/>
            <a:ext cx="8619490" cy="3444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28270">
              <a:lnSpc>
                <a:spcPct val="100000"/>
              </a:lnSpc>
            </a:pP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higher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levels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2800" b="1">
                <a:solidFill>
                  <a:srgbClr val="0000FF"/>
                </a:solidFill>
                <a:latin typeface="Calibri"/>
                <a:cs typeface="Calibri"/>
              </a:rPr>
              <a:t>p25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expression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(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Cdk5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deregulation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&amp; 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hyperactivation)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in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this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sporadic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AD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model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mice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induces  </a:t>
            </a:r>
            <a:r>
              <a:rPr dirty="0" sz="2800" spc="-20" b="1">
                <a:solidFill>
                  <a:srgbClr val="0000FF"/>
                </a:solidFill>
                <a:latin typeface="Calibri"/>
                <a:cs typeface="Calibri"/>
              </a:rPr>
              <a:t>robust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expression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of</a:t>
            </a:r>
            <a:r>
              <a:rPr dirty="0" sz="2800" spc="1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inflammation/neurodegeneration.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800" spc="-125" b="1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understand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progression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neuroinflammation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it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is 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important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to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study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early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time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course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expression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of 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inflammatory </a:t>
            </a:r>
            <a:r>
              <a:rPr dirty="0" sz="2800" spc="-20" b="1">
                <a:solidFill>
                  <a:srgbClr val="0000FF"/>
                </a:solidFill>
                <a:latin typeface="Calibri"/>
                <a:cs typeface="Calibri"/>
              </a:rPr>
              <a:t>factors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in </a:t>
            </a:r>
            <a:r>
              <a:rPr dirty="0" sz="2800" spc="-45" b="1">
                <a:solidFill>
                  <a:srgbClr val="0000FF"/>
                </a:solidFill>
                <a:latin typeface="Calibri"/>
                <a:cs typeface="Calibri"/>
              </a:rPr>
              <a:t>p25Tg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mice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which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will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provide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a  </a:t>
            </a:r>
            <a:r>
              <a:rPr dirty="0" sz="2800" spc="-20" b="1">
                <a:solidFill>
                  <a:srgbClr val="0000FF"/>
                </a:solidFill>
                <a:latin typeface="Calibri"/>
                <a:cs typeface="Calibri"/>
              </a:rPr>
              <a:t>better </a:t>
            </a:r>
            <a:r>
              <a:rPr dirty="0" sz="2800" spc="-15" b="1">
                <a:solidFill>
                  <a:srgbClr val="0000FF"/>
                </a:solidFill>
                <a:latin typeface="Calibri"/>
                <a:cs typeface="Calibri"/>
              </a:rPr>
              <a:t>understanding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the </a:t>
            </a:r>
            <a:r>
              <a:rPr dirty="0" sz="2800" spc="-10" b="1">
                <a:solidFill>
                  <a:srgbClr val="0000FF"/>
                </a:solidFill>
                <a:latin typeface="Calibri"/>
                <a:cs typeface="Calibri"/>
              </a:rPr>
              <a:t>onset </a:t>
            </a:r>
            <a:r>
              <a:rPr dirty="0" sz="2800" spc="-5" b="1">
                <a:solidFill>
                  <a:srgbClr val="0000FF"/>
                </a:solidFill>
                <a:latin typeface="Calibri"/>
                <a:cs typeface="Calibri"/>
              </a:rPr>
              <a:t>of</a:t>
            </a:r>
            <a:r>
              <a:rPr dirty="0" sz="2800" spc="13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800" spc="-25" b="1">
                <a:solidFill>
                  <a:srgbClr val="0000FF"/>
                </a:solidFill>
                <a:latin typeface="Calibri"/>
                <a:cs typeface="Calibri"/>
              </a:rPr>
              <a:t>pathology.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066798"/>
            <a:ext cx="4722747" cy="571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9065" y="35030"/>
            <a:ext cx="7642225" cy="743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Unlike </a:t>
            </a:r>
            <a:r>
              <a:rPr dirty="0" sz="2400" spc="-5">
                <a:latin typeface="Times New Roman"/>
                <a:cs typeface="Times New Roman"/>
              </a:rPr>
              <a:t>MAKPs </a:t>
            </a:r>
            <a:r>
              <a:rPr dirty="0" sz="2400">
                <a:latin typeface="Times New Roman"/>
                <a:cs typeface="Times New Roman"/>
              </a:rPr>
              <a:t>( </a:t>
            </a:r>
            <a:r>
              <a:rPr dirty="0" sz="2400">
                <a:latin typeface="Times New Roman"/>
                <a:cs typeface="Times New Roman"/>
              </a:rPr>
              <a:t>e.g. </a:t>
            </a:r>
            <a:r>
              <a:rPr dirty="0" sz="2400">
                <a:solidFill>
                  <a:srgbClr val="AC2125"/>
                </a:solidFill>
                <a:latin typeface="Times New Roman"/>
                <a:cs typeface="Times New Roman"/>
              </a:rPr>
              <a:t>Erk1/2</a:t>
            </a:r>
            <a:r>
              <a:rPr dirty="0" sz="2400">
                <a:latin typeface="Times New Roman"/>
                <a:cs typeface="Times New Roman"/>
              </a:rPr>
              <a:t>), </a:t>
            </a:r>
            <a:r>
              <a:rPr dirty="0" sz="2400" spc="-5">
                <a:solidFill>
                  <a:srgbClr val="1F39CE"/>
                </a:solidFill>
                <a:latin typeface="Times New Roman"/>
                <a:cs typeface="Times New Roman"/>
              </a:rPr>
              <a:t>Cdk5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activity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depends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upon</a:t>
            </a:r>
            <a:r>
              <a:rPr dirty="0" sz="2400" spc="-95">
                <a:solidFill>
                  <a:srgbClr val="1F39C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nature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of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the </a:t>
            </a:r>
            <a:r>
              <a:rPr dirty="0" sz="2400" spc="-5">
                <a:solidFill>
                  <a:srgbClr val="1F39CE"/>
                </a:solidFill>
                <a:latin typeface="Times New Roman"/>
                <a:cs typeface="Times New Roman"/>
              </a:rPr>
              <a:t>amino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acid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residue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following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the</a:t>
            </a:r>
            <a:r>
              <a:rPr dirty="0" sz="2400" spc="-150">
                <a:solidFill>
                  <a:srgbClr val="1F39CE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1F39CE"/>
                </a:solidFill>
                <a:latin typeface="Times New Roman"/>
                <a:cs typeface="Times New Roman"/>
              </a:rPr>
              <a:t>proline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011" y="592090"/>
            <a:ext cx="3391535" cy="10090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200" spc="-5" b="1">
                <a:latin typeface="Calibri"/>
                <a:cs typeface="Calibri"/>
              </a:rPr>
              <a:t>Kinetic</a:t>
            </a:r>
            <a:r>
              <a:rPr dirty="0" sz="3200" spc="-70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Mechanisms</a:t>
            </a:r>
            <a:endParaRPr sz="3200">
              <a:latin typeface="Calibri"/>
              <a:cs typeface="Calibri"/>
            </a:endParaRPr>
          </a:p>
          <a:p>
            <a:pPr algn="ctr" marL="3810">
              <a:lnSpc>
                <a:spcPct val="100000"/>
              </a:lnSpc>
            </a:pPr>
            <a:r>
              <a:rPr dirty="0" sz="3200" spc="-5" b="1">
                <a:latin typeface="Calibri"/>
                <a:cs typeface="Calibri"/>
              </a:rPr>
              <a:t>(unique </a:t>
            </a:r>
            <a:r>
              <a:rPr dirty="0" sz="3200" spc="-20" b="1">
                <a:latin typeface="Calibri"/>
                <a:cs typeface="Calibri"/>
              </a:rPr>
              <a:t>to</a:t>
            </a:r>
            <a:r>
              <a:rPr dirty="0" sz="3200" spc="-60" b="1">
                <a:latin typeface="Calibri"/>
                <a:cs typeface="Calibri"/>
              </a:rPr>
              <a:t> </a:t>
            </a:r>
            <a:r>
              <a:rPr dirty="0" sz="3200" spc="-5" b="1">
                <a:latin typeface="Calibri"/>
                <a:cs typeface="Calibri"/>
              </a:rPr>
              <a:t>Cdk5)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4" y="2009258"/>
            <a:ext cx="105410" cy="833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9800FF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31745" marR="334645" indent="-1990725">
              <a:lnSpc>
                <a:spcPct val="100000"/>
              </a:lnSpc>
              <a:buAutoNum type="arabicPeriod"/>
              <a:tabLst>
                <a:tab pos="1083310" algn="l"/>
              </a:tabLst>
            </a:pPr>
            <a:r>
              <a:rPr dirty="0" spc="-5"/>
              <a:t>CDK5/p35 </a:t>
            </a:r>
            <a:r>
              <a:rPr dirty="0"/>
              <a:t>has </a:t>
            </a:r>
            <a:r>
              <a:rPr dirty="0" spc="-5"/>
              <a:t>higher </a:t>
            </a:r>
            <a:r>
              <a:rPr dirty="0" spc="-5"/>
              <a:t>affinity </a:t>
            </a:r>
            <a:r>
              <a:rPr dirty="0" spc="-10"/>
              <a:t>for </a:t>
            </a:r>
            <a:r>
              <a:rPr dirty="0" spc="-15"/>
              <a:t>substrate </a:t>
            </a:r>
            <a:r>
              <a:rPr dirty="0" spc="-10"/>
              <a:t>peptides/proteins </a:t>
            </a:r>
            <a:r>
              <a:rPr dirty="0" spc="-10"/>
              <a:t>compared </a:t>
            </a:r>
            <a:r>
              <a:rPr dirty="0" spc="-10"/>
              <a:t>to </a:t>
            </a:r>
            <a:r>
              <a:rPr dirty="0" spc="-55"/>
              <a:t>ATP  </a:t>
            </a:r>
            <a:r>
              <a:rPr dirty="0" spc="-15">
                <a:solidFill>
                  <a:srgbClr val="9800FF"/>
                </a:solidFill>
              </a:rPr>
              <a:t>Km </a:t>
            </a:r>
            <a:r>
              <a:rPr dirty="0" spc="-35">
                <a:solidFill>
                  <a:srgbClr val="9800FF"/>
                </a:solidFill>
              </a:rPr>
              <a:t>(ATP)</a:t>
            </a:r>
            <a:r>
              <a:rPr dirty="0" spc="-40">
                <a:solidFill>
                  <a:srgbClr val="9800FF"/>
                </a:solidFill>
              </a:rPr>
              <a:t> </a:t>
            </a:r>
            <a:r>
              <a:rPr dirty="0" spc="-5">
                <a:solidFill>
                  <a:srgbClr val="9800FF"/>
                </a:solidFill>
              </a:rPr>
              <a:t>=300</a:t>
            </a:r>
            <a:r>
              <a:rPr dirty="0" spc="-5">
                <a:solidFill>
                  <a:srgbClr val="9800FF"/>
                </a:solidFill>
                <a:latin typeface="Symbol"/>
                <a:cs typeface="Symbol"/>
              </a:rPr>
              <a:t></a:t>
            </a:r>
            <a:r>
              <a:rPr dirty="0" spc="-5">
                <a:solidFill>
                  <a:srgbClr val="9800FF"/>
                </a:solidFill>
              </a:rPr>
              <a:t>M</a:t>
            </a:r>
          </a:p>
          <a:p>
            <a:pPr marL="2322830">
              <a:lnSpc>
                <a:spcPct val="100000"/>
              </a:lnSpc>
            </a:pPr>
            <a:r>
              <a:rPr dirty="0" spc="-15">
                <a:solidFill>
                  <a:srgbClr val="9800FF"/>
                </a:solidFill>
              </a:rPr>
              <a:t>Km </a:t>
            </a:r>
            <a:r>
              <a:rPr dirty="0" spc="-5">
                <a:solidFill>
                  <a:srgbClr val="9800FF"/>
                </a:solidFill>
              </a:rPr>
              <a:t>(peptide)</a:t>
            </a:r>
            <a:r>
              <a:rPr dirty="0" spc="-60">
                <a:solidFill>
                  <a:srgbClr val="9800FF"/>
                </a:solidFill>
              </a:rPr>
              <a:t> </a:t>
            </a:r>
            <a:r>
              <a:rPr dirty="0" spc="-5">
                <a:solidFill>
                  <a:srgbClr val="9800FF"/>
                </a:solidFill>
              </a:rPr>
              <a:t>=100</a:t>
            </a:r>
            <a:r>
              <a:rPr dirty="0" spc="-5">
                <a:solidFill>
                  <a:srgbClr val="9800FF"/>
                </a:solidFill>
                <a:latin typeface="Symbol"/>
                <a:cs typeface="Symbol"/>
              </a:rPr>
              <a:t></a:t>
            </a:r>
            <a:r>
              <a:rPr dirty="0" spc="-5">
                <a:solidFill>
                  <a:srgbClr val="9800FF"/>
                </a:solidFill>
              </a:rPr>
              <a:t>M</a:t>
            </a:r>
          </a:p>
          <a:p>
            <a:pPr marL="875030" marR="5080" indent="-472440">
              <a:lnSpc>
                <a:spcPct val="100000"/>
              </a:lnSpc>
              <a:buAutoNum type="arabicPeriod" startAt="2"/>
              <a:tabLst>
                <a:tab pos="841375" algn="l"/>
              </a:tabLst>
            </a:pPr>
            <a:r>
              <a:rPr dirty="0" spc="-10"/>
              <a:t>Therefore, </a:t>
            </a:r>
            <a:r>
              <a:rPr dirty="0"/>
              <a:t>the </a:t>
            </a:r>
            <a:r>
              <a:rPr dirty="0" spc="-5"/>
              <a:t>enzyme </a:t>
            </a:r>
            <a:r>
              <a:rPr dirty="0" spc="-5"/>
              <a:t>kinetics </a:t>
            </a:r>
            <a:r>
              <a:rPr dirty="0" spc="-5"/>
              <a:t>can </a:t>
            </a:r>
            <a:r>
              <a:rPr dirty="0"/>
              <a:t>be </a:t>
            </a:r>
            <a:r>
              <a:rPr dirty="0" spc="-5"/>
              <a:t>explained </a:t>
            </a:r>
            <a:r>
              <a:rPr dirty="0" spc="-5"/>
              <a:t>with </a:t>
            </a:r>
            <a:r>
              <a:rPr dirty="0"/>
              <a:t>a </a:t>
            </a:r>
            <a:r>
              <a:rPr dirty="0" spc="-5"/>
              <a:t>two </a:t>
            </a:r>
            <a:r>
              <a:rPr dirty="0" spc="-15"/>
              <a:t>substrate </a:t>
            </a:r>
            <a:r>
              <a:rPr dirty="0" spc="-5"/>
              <a:t>binding </a:t>
            </a:r>
            <a:r>
              <a:rPr dirty="0" spc="-5"/>
              <a:t>model  </a:t>
            </a:r>
            <a:r>
              <a:rPr dirty="0" spc="-10"/>
              <a:t>for </a:t>
            </a:r>
            <a:r>
              <a:rPr dirty="0" spc="-5"/>
              <a:t>CDK5/p35 </a:t>
            </a:r>
            <a:r>
              <a:rPr dirty="0" spc="-5"/>
              <a:t>activation. </a:t>
            </a:r>
            <a:r>
              <a:rPr dirty="0" spc="-10"/>
              <a:t>First, </a:t>
            </a:r>
            <a:r>
              <a:rPr dirty="0" spc="-5"/>
              <a:t>with </a:t>
            </a:r>
            <a:r>
              <a:rPr dirty="0" spc="-10"/>
              <a:t>peptides/proteins, </a:t>
            </a:r>
            <a:r>
              <a:rPr dirty="0"/>
              <a:t>then </a:t>
            </a:r>
            <a:r>
              <a:rPr dirty="0" spc="-5"/>
              <a:t>second</a:t>
            </a:r>
            <a:r>
              <a:rPr dirty="0" spc="-30"/>
              <a:t> </a:t>
            </a:r>
            <a:r>
              <a:rPr dirty="0" spc="-90"/>
              <a:t>ATP.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739" y="3655462"/>
            <a:ext cx="105410" cy="559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9800FF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74986" y="3655462"/>
            <a:ext cx="4542790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13155" marR="5080" indent="-110109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Cdk5 </a:t>
            </a:r>
            <a:r>
              <a:rPr dirty="0" sz="1800" b="1">
                <a:latin typeface="Calibri"/>
                <a:cs typeface="Calibri"/>
              </a:rPr>
              <a:t>has </a:t>
            </a:r>
            <a:r>
              <a:rPr dirty="0" sz="1800" b="1">
                <a:latin typeface="Calibri"/>
                <a:cs typeface="Calibri"/>
              </a:rPr>
              <a:t>also </a:t>
            </a:r>
            <a:r>
              <a:rPr dirty="0" sz="1800" spc="-5" b="1">
                <a:latin typeface="Calibri"/>
                <a:cs typeface="Calibri"/>
              </a:rPr>
              <a:t>very </a:t>
            </a:r>
            <a:r>
              <a:rPr dirty="0" sz="1800" b="1">
                <a:latin typeface="Calibri"/>
                <a:cs typeface="Calibri"/>
              </a:rPr>
              <a:t>high </a:t>
            </a:r>
            <a:r>
              <a:rPr dirty="0" sz="1800" spc="-5" b="1">
                <a:latin typeface="Calibri"/>
                <a:cs typeface="Calibri"/>
              </a:rPr>
              <a:t>affinity </a:t>
            </a:r>
            <a:r>
              <a:rPr dirty="0" sz="1800" spc="-10" b="1">
                <a:latin typeface="Calibri"/>
                <a:cs typeface="Calibri"/>
              </a:rPr>
              <a:t>for </a:t>
            </a:r>
            <a:r>
              <a:rPr dirty="0" sz="1800" b="1">
                <a:latin typeface="Calibri"/>
                <a:cs typeface="Calibri"/>
              </a:rPr>
              <a:t>its</a:t>
            </a:r>
            <a:r>
              <a:rPr dirty="0" sz="1800" spc="-10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activators  </a:t>
            </a:r>
            <a:r>
              <a:rPr dirty="0" sz="1800" spc="-15" b="1">
                <a:solidFill>
                  <a:srgbClr val="9800FF"/>
                </a:solidFill>
                <a:latin typeface="Calibri"/>
                <a:cs typeface="Calibri"/>
              </a:rPr>
              <a:t>Km </a:t>
            </a: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(activator): </a:t>
            </a: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70-100</a:t>
            </a:r>
            <a:r>
              <a:rPr dirty="0" sz="1800" spc="-75" b="1">
                <a:solidFill>
                  <a:srgbClr val="9800FF"/>
                </a:solidFill>
                <a:latin typeface="Calibri"/>
                <a:cs typeface="Calibri"/>
              </a:rPr>
              <a:t> </a:t>
            </a:r>
            <a:r>
              <a:rPr dirty="0" sz="1800" spc="5" b="1">
                <a:solidFill>
                  <a:srgbClr val="9800FF"/>
                </a:solidFill>
                <a:latin typeface="Calibri"/>
                <a:cs typeface="Calibri"/>
              </a:rPr>
              <a:t>nM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45" y="4478415"/>
            <a:ext cx="105410" cy="559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50" y="5301730"/>
            <a:ext cx="10541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9800FF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326" y="4478415"/>
            <a:ext cx="8215630" cy="11220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51355" marR="5080" indent="-1938655">
              <a:lnSpc>
                <a:spcPct val="100000"/>
              </a:lnSpc>
              <a:buAutoNum type="arabicPeriod" startAt="3"/>
              <a:tabLst>
                <a:tab pos="503555" algn="l"/>
              </a:tabLst>
            </a:pPr>
            <a:r>
              <a:rPr dirty="0" sz="1800" spc="-5" b="1">
                <a:latin typeface="Calibri"/>
                <a:cs typeface="Calibri"/>
              </a:rPr>
              <a:t>CDK5 </a:t>
            </a:r>
            <a:r>
              <a:rPr dirty="0" sz="1800" b="1">
                <a:latin typeface="Calibri"/>
                <a:cs typeface="Calibri"/>
              </a:rPr>
              <a:t>has </a:t>
            </a:r>
            <a:r>
              <a:rPr dirty="0" sz="1800" b="1">
                <a:latin typeface="Calibri"/>
                <a:cs typeface="Calibri"/>
              </a:rPr>
              <a:t>an </a:t>
            </a:r>
            <a:r>
              <a:rPr dirty="0" sz="1800" spc="-5" b="1">
                <a:latin typeface="Calibri"/>
                <a:cs typeface="Calibri"/>
              </a:rPr>
              <a:t>order </a:t>
            </a:r>
            <a:r>
              <a:rPr dirty="0" sz="1800" b="1">
                <a:latin typeface="Calibri"/>
                <a:cs typeface="Calibri"/>
              </a:rPr>
              <a:t>of </a:t>
            </a:r>
            <a:r>
              <a:rPr dirty="0" sz="1800" spc="-5" b="1">
                <a:latin typeface="Calibri"/>
                <a:cs typeface="Calibri"/>
              </a:rPr>
              <a:t>magnitude </a:t>
            </a:r>
            <a:r>
              <a:rPr dirty="0" sz="1800" b="1">
                <a:latin typeface="Calibri"/>
                <a:cs typeface="Calibri"/>
              </a:rPr>
              <a:t>lower </a:t>
            </a:r>
            <a:r>
              <a:rPr dirty="0" sz="1800" spc="-5" b="1">
                <a:latin typeface="Calibri"/>
                <a:cs typeface="Calibri"/>
              </a:rPr>
              <a:t>affinity </a:t>
            </a:r>
            <a:r>
              <a:rPr dirty="0" sz="1800" spc="-10" b="1">
                <a:latin typeface="Calibri"/>
                <a:cs typeface="Calibri"/>
              </a:rPr>
              <a:t>for </a:t>
            </a:r>
            <a:r>
              <a:rPr dirty="0" sz="1800" spc="-50" b="1">
                <a:latin typeface="Calibri"/>
                <a:cs typeface="Calibri"/>
              </a:rPr>
              <a:t>ATP </a:t>
            </a:r>
            <a:r>
              <a:rPr dirty="0" sz="1800" spc="-5" b="1">
                <a:latin typeface="Calibri"/>
                <a:cs typeface="Calibri"/>
              </a:rPr>
              <a:t>compared </a:t>
            </a:r>
            <a:r>
              <a:rPr dirty="0" sz="1800" spc="-10" b="1">
                <a:latin typeface="Calibri"/>
                <a:cs typeface="Calibri"/>
              </a:rPr>
              <a:t>to </a:t>
            </a:r>
            <a:r>
              <a:rPr dirty="0" sz="1800" b="1">
                <a:latin typeface="Calibri"/>
                <a:cs typeface="Calibri"/>
              </a:rPr>
              <a:t>other </a:t>
            </a:r>
            <a:r>
              <a:rPr dirty="0" sz="1800" b="1">
                <a:latin typeface="Calibri"/>
                <a:cs typeface="Calibri"/>
              </a:rPr>
              <a:t>kinases  </a:t>
            </a: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CDK5, </a:t>
            </a:r>
            <a:r>
              <a:rPr dirty="0" sz="1800" spc="-10" b="1">
                <a:solidFill>
                  <a:srgbClr val="9800FF"/>
                </a:solidFill>
                <a:latin typeface="Calibri"/>
                <a:cs typeface="Calibri"/>
              </a:rPr>
              <a:t>Km </a:t>
            </a:r>
            <a:r>
              <a:rPr dirty="0" sz="1800" spc="-30" b="1">
                <a:solidFill>
                  <a:srgbClr val="9800FF"/>
                </a:solidFill>
                <a:latin typeface="Calibri"/>
                <a:cs typeface="Calibri"/>
              </a:rPr>
              <a:t>(ATP): </a:t>
            </a: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300- </a:t>
            </a: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Other </a:t>
            </a:r>
            <a:r>
              <a:rPr dirty="0" sz="1800" b="1">
                <a:solidFill>
                  <a:srgbClr val="9800FF"/>
                </a:solidFill>
                <a:latin typeface="Calibri"/>
                <a:cs typeface="Calibri"/>
              </a:rPr>
              <a:t>kinases </a:t>
            </a:r>
            <a:r>
              <a:rPr dirty="0" sz="1800" spc="-15" b="1">
                <a:solidFill>
                  <a:srgbClr val="9800FF"/>
                </a:solidFill>
                <a:latin typeface="Calibri"/>
                <a:cs typeface="Calibri"/>
              </a:rPr>
              <a:t>Km </a:t>
            </a:r>
            <a:r>
              <a:rPr dirty="0" sz="1800" spc="-30" b="1">
                <a:solidFill>
                  <a:srgbClr val="9800FF"/>
                </a:solidFill>
                <a:latin typeface="Calibri"/>
                <a:cs typeface="Calibri"/>
              </a:rPr>
              <a:t>(ATP):</a:t>
            </a:r>
            <a:r>
              <a:rPr dirty="0" sz="1800" spc="45" b="1">
                <a:solidFill>
                  <a:srgbClr val="9800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10-20</a:t>
            </a:r>
            <a:r>
              <a:rPr dirty="0" sz="1800" spc="-5" b="1">
                <a:solidFill>
                  <a:srgbClr val="9800FF"/>
                </a:solidFill>
                <a:latin typeface="Symbol"/>
                <a:cs typeface="Symbol"/>
              </a:rPr>
              <a:t></a:t>
            </a: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M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Font typeface="Calibri"/>
              <a:buAutoNum type="arabicPeriod" startAt="3"/>
            </a:pPr>
            <a:endParaRPr sz="1850">
              <a:latin typeface="Times New Roman"/>
              <a:cs typeface="Times New Roman"/>
            </a:endParaRPr>
          </a:p>
          <a:p>
            <a:pPr marL="502920" indent="-438784">
              <a:lnSpc>
                <a:spcPct val="100000"/>
              </a:lnSpc>
              <a:buAutoNum type="arabicPeriod" startAt="3"/>
              <a:tabLst>
                <a:tab pos="503555" algn="l"/>
                <a:tab pos="2708910" algn="l"/>
                <a:tab pos="4182745" algn="l"/>
              </a:tabLst>
            </a:pP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Consensus  </a:t>
            </a:r>
            <a:r>
              <a:rPr dirty="0" sz="1800" spc="275" b="1">
                <a:solidFill>
                  <a:srgbClr val="9800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sequence</a:t>
            </a:r>
            <a:r>
              <a:rPr dirty="0" sz="1800" spc="-5" b="1">
                <a:solidFill>
                  <a:srgbClr val="9800FF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latin typeface="Calibri"/>
                <a:cs typeface="Calibri"/>
              </a:rPr>
              <a:t>X</a:t>
            </a: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-</a:t>
            </a:r>
            <a:r>
              <a:rPr dirty="0" sz="1800" spc="-5" b="1">
                <a:solidFill>
                  <a:srgbClr val="FF0000"/>
                </a:solidFill>
                <a:latin typeface="Calibri"/>
                <a:cs typeface="Calibri"/>
              </a:rPr>
              <a:t>S/TP-K/R-X</a:t>
            </a:r>
            <a:r>
              <a:rPr dirty="0" sz="1800" spc="-5" b="1">
                <a:solidFill>
                  <a:srgbClr val="9800FF"/>
                </a:solidFill>
                <a:latin typeface="Calibri"/>
                <a:cs typeface="Calibri"/>
              </a:rPr>
              <a:t>;</a:t>
            </a:r>
            <a:r>
              <a:rPr dirty="0" sz="1800" spc="-5" b="1">
                <a:solidFill>
                  <a:srgbClr val="9800FF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latin typeface="Calibri"/>
                <a:cs typeface="Calibri"/>
              </a:rPr>
              <a:t>X, </a:t>
            </a:r>
            <a:r>
              <a:rPr dirty="0" sz="1800" spc="-10" b="1">
                <a:latin typeface="Calibri"/>
                <a:cs typeface="Calibri"/>
              </a:rPr>
              <a:t>neutral </a:t>
            </a:r>
            <a:r>
              <a:rPr dirty="0" sz="1800" b="1">
                <a:latin typeface="Calibri"/>
                <a:cs typeface="Calibri"/>
              </a:rPr>
              <a:t>or </a:t>
            </a:r>
            <a:r>
              <a:rPr dirty="0" sz="1800" b="1">
                <a:latin typeface="Calibri"/>
                <a:cs typeface="Calibri"/>
              </a:rPr>
              <a:t>basic </a:t>
            </a:r>
            <a:r>
              <a:rPr dirty="0" sz="1800" b="1">
                <a:latin typeface="Calibri"/>
                <a:cs typeface="Calibri"/>
              </a:rPr>
              <a:t>amino</a:t>
            </a:r>
            <a:r>
              <a:rPr dirty="0" sz="1800" spc="-1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acid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02752" y="879618"/>
            <a:ext cx="4636135" cy="29400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/>
              <a:t>Regulation and Deregulation </a:t>
            </a:r>
            <a:r>
              <a:rPr dirty="0" sz="1800"/>
              <a:t>of </a:t>
            </a:r>
            <a:r>
              <a:rPr dirty="0" sz="1800" spc="-5"/>
              <a:t>Cdk</a:t>
            </a:r>
            <a:r>
              <a:rPr dirty="0" sz="1800" spc="-5">
                <a:latin typeface="MS PGothic"/>
                <a:cs typeface="MS PGothic"/>
              </a:rPr>
              <a:t>’</a:t>
            </a:r>
            <a:r>
              <a:rPr dirty="0" sz="1800" spc="-5"/>
              <a:t>s</a:t>
            </a:r>
            <a:r>
              <a:rPr dirty="0" sz="1800" spc="55"/>
              <a:t> </a:t>
            </a:r>
            <a:r>
              <a:rPr dirty="0" sz="1800" spc="-5"/>
              <a:t>activity</a:t>
            </a:r>
            <a:endParaRPr sz="1800">
              <a:latin typeface="MS PGothic"/>
              <a:cs typeface="MS P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81210" y="1828799"/>
            <a:ext cx="0" cy="3581400"/>
          </a:xfrm>
          <a:custGeom>
            <a:avLst/>
            <a:gdLst/>
            <a:ahLst/>
            <a:cxnLst/>
            <a:rect l="l" t="t" r="r" b="b"/>
            <a:pathLst>
              <a:path w="0" h="3581400">
                <a:moveTo>
                  <a:pt x="0" y="0"/>
                </a:moveTo>
                <a:lnTo>
                  <a:pt x="0" y="3581375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81210" y="5410175"/>
            <a:ext cx="5715000" cy="0"/>
          </a:xfrm>
          <a:custGeom>
            <a:avLst/>
            <a:gdLst/>
            <a:ahLst/>
            <a:cxnLst/>
            <a:rect l="l" t="t" r="r" b="b"/>
            <a:pathLst>
              <a:path w="5715000" h="0">
                <a:moveTo>
                  <a:pt x="0" y="0"/>
                </a:moveTo>
                <a:lnTo>
                  <a:pt x="5715005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625845" y="2565410"/>
            <a:ext cx="5484669" cy="33476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24615" y="5410175"/>
            <a:ext cx="0" cy="153035"/>
          </a:xfrm>
          <a:custGeom>
            <a:avLst/>
            <a:gdLst/>
            <a:ahLst/>
            <a:cxnLst/>
            <a:rect l="l" t="t" r="r" b="b"/>
            <a:pathLst>
              <a:path w="0" h="153035">
                <a:moveTo>
                  <a:pt x="0" y="152448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6606" y="5643705"/>
            <a:ext cx="558800" cy="457200"/>
          </a:xfrm>
          <a:custGeom>
            <a:avLst/>
            <a:gdLst/>
            <a:ahLst/>
            <a:cxnLst/>
            <a:rect l="l" t="t" r="r" b="b"/>
            <a:pathLst>
              <a:path w="558800" h="457200">
                <a:moveTo>
                  <a:pt x="69512" y="334670"/>
                </a:moveTo>
                <a:lnTo>
                  <a:pt x="56144" y="334670"/>
                </a:lnTo>
                <a:lnTo>
                  <a:pt x="44714" y="338328"/>
                </a:lnTo>
                <a:lnTo>
                  <a:pt x="40654" y="341985"/>
                </a:lnTo>
                <a:lnTo>
                  <a:pt x="35295" y="345643"/>
                </a:lnTo>
                <a:lnTo>
                  <a:pt x="28858" y="351129"/>
                </a:lnTo>
                <a:lnTo>
                  <a:pt x="0" y="374904"/>
                </a:lnTo>
                <a:lnTo>
                  <a:pt x="70006" y="457200"/>
                </a:lnTo>
                <a:lnTo>
                  <a:pt x="93147" y="438912"/>
                </a:lnTo>
                <a:lnTo>
                  <a:pt x="72786" y="438912"/>
                </a:lnTo>
                <a:lnTo>
                  <a:pt x="19293" y="374904"/>
                </a:lnTo>
                <a:lnTo>
                  <a:pt x="43434" y="354787"/>
                </a:lnTo>
                <a:lnTo>
                  <a:pt x="48792" y="351129"/>
                </a:lnTo>
                <a:lnTo>
                  <a:pt x="52578" y="349300"/>
                </a:lnTo>
                <a:lnTo>
                  <a:pt x="58082" y="347472"/>
                </a:lnTo>
                <a:lnTo>
                  <a:pt x="94121" y="347472"/>
                </a:lnTo>
                <a:lnTo>
                  <a:pt x="89053" y="343814"/>
                </a:lnTo>
                <a:lnTo>
                  <a:pt x="83795" y="340156"/>
                </a:lnTo>
                <a:lnTo>
                  <a:pt x="76864" y="336499"/>
                </a:lnTo>
                <a:lnTo>
                  <a:pt x="69512" y="334670"/>
                </a:lnTo>
                <a:close/>
              </a:path>
              <a:path w="558800" h="457200">
                <a:moveTo>
                  <a:pt x="94121" y="347472"/>
                </a:moveTo>
                <a:lnTo>
                  <a:pt x="58082" y="347472"/>
                </a:lnTo>
                <a:lnTo>
                  <a:pt x="64282" y="349300"/>
                </a:lnTo>
                <a:lnTo>
                  <a:pt x="71012" y="351129"/>
                </a:lnTo>
                <a:lnTo>
                  <a:pt x="76183" y="352958"/>
                </a:lnTo>
                <a:lnTo>
                  <a:pt x="81427" y="356616"/>
                </a:lnTo>
                <a:lnTo>
                  <a:pt x="86766" y="362102"/>
                </a:lnTo>
                <a:lnTo>
                  <a:pt x="92226" y="367588"/>
                </a:lnTo>
                <a:lnTo>
                  <a:pt x="106655" y="396849"/>
                </a:lnTo>
                <a:lnTo>
                  <a:pt x="106161" y="400507"/>
                </a:lnTo>
                <a:lnTo>
                  <a:pt x="105942" y="404164"/>
                </a:lnTo>
                <a:lnTo>
                  <a:pt x="104662" y="407822"/>
                </a:lnTo>
                <a:lnTo>
                  <a:pt x="100090" y="415137"/>
                </a:lnTo>
                <a:lnTo>
                  <a:pt x="96158" y="418795"/>
                </a:lnTo>
                <a:lnTo>
                  <a:pt x="90580" y="424281"/>
                </a:lnTo>
                <a:lnTo>
                  <a:pt x="72786" y="438912"/>
                </a:lnTo>
                <a:lnTo>
                  <a:pt x="93147" y="438912"/>
                </a:lnTo>
                <a:lnTo>
                  <a:pt x="100090" y="433425"/>
                </a:lnTo>
                <a:lnTo>
                  <a:pt x="105156" y="427939"/>
                </a:lnTo>
                <a:lnTo>
                  <a:pt x="109234" y="424281"/>
                </a:lnTo>
                <a:lnTo>
                  <a:pt x="112361" y="420624"/>
                </a:lnTo>
                <a:lnTo>
                  <a:pt x="115433" y="415137"/>
                </a:lnTo>
                <a:lnTo>
                  <a:pt x="117591" y="411480"/>
                </a:lnTo>
                <a:lnTo>
                  <a:pt x="118872" y="407822"/>
                </a:lnTo>
                <a:lnTo>
                  <a:pt x="120005" y="404164"/>
                </a:lnTo>
                <a:lnTo>
                  <a:pt x="120347" y="400507"/>
                </a:lnTo>
                <a:lnTo>
                  <a:pt x="120399" y="396849"/>
                </a:lnTo>
                <a:lnTo>
                  <a:pt x="119804" y="387705"/>
                </a:lnTo>
                <a:lnTo>
                  <a:pt x="103802" y="358444"/>
                </a:lnTo>
                <a:lnTo>
                  <a:pt x="99028" y="352958"/>
                </a:lnTo>
                <a:lnTo>
                  <a:pt x="94121" y="347472"/>
                </a:lnTo>
                <a:close/>
              </a:path>
              <a:path w="558800" h="457200">
                <a:moveTo>
                  <a:pt x="152668" y="298094"/>
                </a:moveTo>
                <a:lnTo>
                  <a:pt x="138648" y="298094"/>
                </a:lnTo>
                <a:lnTo>
                  <a:pt x="132117" y="301752"/>
                </a:lnTo>
                <a:lnTo>
                  <a:pt x="112507" y="331012"/>
                </a:lnTo>
                <a:lnTo>
                  <a:pt x="112907" y="338328"/>
                </a:lnTo>
                <a:lnTo>
                  <a:pt x="137420" y="373075"/>
                </a:lnTo>
                <a:lnTo>
                  <a:pt x="151516" y="378561"/>
                </a:lnTo>
                <a:lnTo>
                  <a:pt x="158700" y="378561"/>
                </a:lnTo>
                <a:lnTo>
                  <a:pt x="165773" y="376732"/>
                </a:lnTo>
                <a:lnTo>
                  <a:pt x="172699" y="373075"/>
                </a:lnTo>
                <a:lnTo>
                  <a:pt x="179441" y="369417"/>
                </a:lnTo>
                <a:lnTo>
                  <a:pt x="184111" y="365760"/>
                </a:lnTo>
                <a:lnTo>
                  <a:pt x="148937" y="365760"/>
                </a:lnTo>
                <a:lnTo>
                  <a:pt x="142737" y="362102"/>
                </a:lnTo>
                <a:lnTo>
                  <a:pt x="136940" y="354787"/>
                </a:lnTo>
                <a:lnTo>
                  <a:pt x="148228" y="345643"/>
                </a:lnTo>
                <a:lnTo>
                  <a:pt x="130302" y="345643"/>
                </a:lnTo>
                <a:lnTo>
                  <a:pt x="126223" y="340156"/>
                </a:lnTo>
                <a:lnTo>
                  <a:pt x="124449" y="334670"/>
                </a:lnTo>
                <a:lnTo>
                  <a:pt x="125730" y="323697"/>
                </a:lnTo>
                <a:lnTo>
                  <a:pt x="128290" y="318211"/>
                </a:lnTo>
                <a:lnTo>
                  <a:pt x="133081" y="314553"/>
                </a:lnTo>
                <a:lnTo>
                  <a:pt x="138293" y="310896"/>
                </a:lnTo>
                <a:lnTo>
                  <a:pt x="144164" y="309067"/>
                </a:lnTo>
                <a:lnTo>
                  <a:pt x="175014" y="309067"/>
                </a:lnTo>
                <a:lnTo>
                  <a:pt x="173417" y="307238"/>
                </a:lnTo>
                <a:lnTo>
                  <a:pt x="166772" y="303580"/>
                </a:lnTo>
                <a:lnTo>
                  <a:pt x="159861" y="299923"/>
                </a:lnTo>
                <a:lnTo>
                  <a:pt x="152668" y="298094"/>
                </a:lnTo>
                <a:close/>
              </a:path>
              <a:path w="558800" h="457200">
                <a:moveTo>
                  <a:pt x="189738" y="327355"/>
                </a:moveTo>
                <a:lnTo>
                  <a:pt x="177942" y="334670"/>
                </a:lnTo>
                <a:lnTo>
                  <a:pt x="180100" y="340156"/>
                </a:lnTo>
                <a:lnTo>
                  <a:pt x="180594" y="345643"/>
                </a:lnTo>
                <a:lnTo>
                  <a:pt x="161665" y="365760"/>
                </a:lnTo>
                <a:lnTo>
                  <a:pt x="184111" y="365760"/>
                </a:lnTo>
                <a:lnTo>
                  <a:pt x="186446" y="363931"/>
                </a:lnTo>
                <a:lnTo>
                  <a:pt x="190743" y="356616"/>
                </a:lnTo>
                <a:lnTo>
                  <a:pt x="192517" y="349300"/>
                </a:lnTo>
                <a:lnTo>
                  <a:pt x="194163" y="341985"/>
                </a:lnTo>
                <a:lnTo>
                  <a:pt x="193157" y="334670"/>
                </a:lnTo>
                <a:lnTo>
                  <a:pt x="189738" y="327355"/>
                </a:lnTo>
                <a:close/>
              </a:path>
              <a:path w="558800" h="457200">
                <a:moveTo>
                  <a:pt x="175014" y="309067"/>
                </a:moveTo>
                <a:lnTo>
                  <a:pt x="144164" y="309067"/>
                </a:lnTo>
                <a:lnTo>
                  <a:pt x="154954" y="310896"/>
                </a:lnTo>
                <a:lnTo>
                  <a:pt x="159526" y="312724"/>
                </a:lnTo>
                <a:lnTo>
                  <a:pt x="164226" y="318211"/>
                </a:lnTo>
                <a:lnTo>
                  <a:pt x="130302" y="345643"/>
                </a:lnTo>
                <a:lnTo>
                  <a:pt x="148228" y="345643"/>
                </a:lnTo>
                <a:lnTo>
                  <a:pt x="182093" y="318211"/>
                </a:lnTo>
                <a:lnTo>
                  <a:pt x="181087" y="316382"/>
                </a:lnTo>
                <a:lnTo>
                  <a:pt x="180374" y="314553"/>
                </a:lnTo>
                <a:lnTo>
                  <a:pt x="179807" y="314553"/>
                </a:lnTo>
                <a:lnTo>
                  <a:pt x="175014" y="309067"/>
                </a:lnTo>
                <a:close/>
              </a:path>
              <a:path w="558800" h="457200">
                <a:moveTo>
                  <a:pt x="176808" y="265176"/>
                </a:moveTo>
                <a:lnTo>
                  <a:pt x="167664" y="274320"/>
                </a:lnTo>
                <a:lnTo>
                  <a:pt x="218303" y="334670"/>
                </a:lnTo>
                <a:lnTo>
                  <a:pt x="228600" y="325526"/>
                </a:lnTo>
                <a:lnTo>
                  <a:pt x="202301" y="294436"/>
                </a:lnTo>
                <a:lnTo>
                  <a:pt x="197601" y="288950"/>
                </a:lnTo>
                <a:lnTo>
                  <a:pt x="194657" y="283464"/>
                </a:lnTo>
                <a:lnTo>
                  <a:pt x="193304" y="279806"/>
                </a:lnTo>
                <a:lnTo>
                  <a:pt x="192024" y="276148"/>
                </a:lnTo>
                <a:lnTo>
                  <a:pt x="191950" y="274320"/>
                </a:lnTo>
                <a:lnTo>
                  <a:pt x="183885" y="274320"/>
                </a:lnTo>
                <a:lnTo>
                  <a:pt x="176808" y="265176"/>
                </a:lnTo>
                <a:close/>
              </a:path>
              <a:path w="558800" h="457200">
                <a:moveTo>
                  <a:pt x="231386" y="256032"/>
                </a:moveTo>
                <a:lnTo>
                  <a:pt x="210312" y="256032"/>
                </a:lnTo>
                <a:lnTo>
                  <a:pt x="217517" y="259689"/>
                </a:lnTo>
                <a:lnTo>
                  <a:pt x="221376" y="265176"/>
                </a:lnTo>
                <a:lnTo>
                  <a:pt x="254239" y="303580"/>
                </a:lnTo>
                <a:lnTo>
                  <a:pt x="264535" y="296265"/>
                </a:lnTo>
                <a:lnTo>
                  <a:pt x="231386" y="256032"/>
                </a:lnTo>
                <a:close/>
              </a:path>
              <a:path w="558800" h="457200">
                <a:moveTo>
                  <a:pt x="211811" y="241401"/>
                </a:moveTo>
                <a:lnTo>
                  <a:pt x="207385" y="243230"/>
                </a:lnTo>
                <a:lnTo>
                  <a:pt x="202960" y="243230"/>
                </a:lnTo>
                <a:lnTo>
                  <a:pt x="198516" y="245059"/>
                </a:lnTo>
                <a:lnTo>
                  <a:pt x="194090" y="248716"/>
                </a:lnTo>
                <a:lnTo>
                  <a:pt x="190012" y="252374"/>
                </a:lnTo>
                <a:lnTo>
                  <a:pt x="187232" y="256032"/>
                </a:lnTo>
                <a:lnTo>
                  <a:pt x="185513" y="261518"/>
                </a:lnTo>
                <a:lnTo>
                  <a:pt x="183885" y="265176"/>
                </a:lnTo>
                <a:lnTo>
                  <a:pt x="183227" y="268833"/>
                </a:lnTo>
                <a:lnTo>
                  <a:pt x="183885" y="274320"/>
                </a:lnTo>
                <a:lnTo>
                  <a:pt x="191950" y="274320"/>
                </a:lnTo>
                <a:lnTo>
                  <a:pt x="191877" y="272491"/>
                </a:lnTo>
                <a:lnTo>
                  <a:pt x="193029" y="268833"/>
                </a:lnTo>
                <a:lnTo>
                  <a:pt x="194310" y="265176"/>
                </a:lnTo>
                <a:lnTo>
                  <a:pt x="196376" y="261518"/>
                </a:lnTo>
                <a:lnTo>
                  <a:pt x="199156" y="259689"/>
                </a:lnTo>
                <a:lnTo>
                  <a:pt x="202960" y="256032"/>
                </a:lnTo>
                <a:lnTo>
                  <a:pt x="231386" y="256032"/>
                </a:lnTo>
                <a:lnTo>
                  <a:pt x="229880" y="254203"/>
                </a:lnTo>
                <a:lnTo>
                  <a:pt x="227594" y="248716"/>
                </a:lnTo>
                <a:lnTo>
                  <a:pt x="227838" y="245059"/>
                </a:lnTo>
                <a:lnTo>
                  <a:pt x="220096" y="245059"/>
                </a:lnTo>
                <a:lnTo>
                  <a:pt x="216017" y="243230"/>
                </a:lnTo>
                <a:lnTo>
                  <a:pt x="211811" y="241401"/>
                </a:lnTo>
                <a:close/>
              </a:path>
              <a:path w="558800" h="457200">
                <a:moveTo>
                  <a:pt x="268696" y="226771"/>
                </a:moveTo>
                <a:lnTo>
                  <a:pt x="247674" y="226771"/>
                </a:lnTo>
                <a:lnTo>
                  <a:pt x="249960" y="228600"/>
                </a:lnTo>
                <a:lnTo>
                  <a:pt x="252100" y="228600"/>
                </a:lnTo>
                <a:lnTo>
                  <a:pt x="254879" y="232257"/>
                </a:lnTo>
                <a:lnTo>
                  <a:pt x="290175" y="274320"/>
                </a:lnTo>
                <a:lnTo>
                  <a:pt x="300471" y="265176"/>
                </a:lnTo>
                <a:lnTo>
                  <a:pt x="268696" y="226771"/>
                </a:lnTo>
                <a:close/>
              </a:path>
              <a:path w="558800" h="457200">
                <a:moveTo>
                  <a:pt x="247893" y="212140"/>
                </a:moveTo>
                <a:lnTo>
                  <a:pt x="241950" y="212140"/>
                </a:lnTo>
                <a:lnTo>
                  <a:pt x="235805" y="213969"/>
                </a:lnTo>
                <a:lnTo>
                  <a:pt x="229880" y="219456"/>
                </a:lnTo>
                <a:lnTo>
                  <a:pt x="224966" y="224942"/>
                </a:lnTo>
                <a:lnTo>
                  <a:pt x="221696" y="230428"/>
                </a:lnTo>
                <a:lnTo>
                  <a:pt x="220071" y="237744"/>
                </a:lnTo>
                <a:lnTo>
                  <a:pt x="220096" y="245059"/>
                </a:lnTo>
                <a:lnTo>
                  <a:pt x="227838" y="245059"/>
                </a:lnTo>
                <a:lnTo>
                  <a:pt x="227959" y="243230"/>
                </a:lnTo>
                <a:lnTo>
                  <a:pt x="228453" y="237744"/>
                </a:lnTo>
                <a:lnTo>
                  <a:pt x="230739" y="234086"/>
                </a:lnTo>
                <a:lnTo>
                  <a:pt x="235092" y="230428"/>
                </a:lnTo>
                <a:lnTo>
                  <a:pt x="237378" y="228600"/>
                </a:lnTo>
                <a:lnTo>
                  <a:pt x="239883" y="226771"/>
                </a:lnTo>
                <a:lnTo>
                  <a:pt x="268696" y="226771"/>
                </a:lnTo>
                <a:lnTo>
                  <a:pt x="265669" y="223113"/>
                </a:lnTo>
                <a:lnTo>
                  <a:pt x="259817" y="217627"/>
                </a:lnTo>
                <a:lnTo>
                  <a:pt x="254020" y="213969"/>
                </a:lnTo>
                <a:lnTo>
                  <a:pt x="247893" y="212140"/>
                </a:lnTo>
                <a:close/>
              </a:path>
              <a:path w="558800" h="457200">
                <a:moveTo>
                  <a:pt x="316400" y="160934"/>
                </a:moveTo>
                <a:lnTo>
                  <a:pt x="309212" y="160934"/>
                </a:lnTo>
                <a:lnTo>
                  <a:pt x="302344" y="162763"/>
                </a:lnTo>
                <a:lnTo>
                  <a:pt x="276240" y="193852"/>
                </a:lnTo>
                <a:lnTo>
                  <a:pt x="276640" y="202996"/>
                </a:lnTo>
                <a:lnTo>
                  <a:pt x="301125" y="235915"/>
                </a:lnTo>
                <a:lnTo>
                  <a:pt x="315248" y="241401"/>
                </a:lnTo>
                <a:lnTo>
                  <a:pt x="322453" y="241401"/>
                </a:lnTo>
                <a:lnTo>
                  <a:pt x="336411" y="237744"/>
                </a:lnTo>
                <a:lnTo>
                  <a:pt x="343174" y="232257"/>
                </a:lnTo>
                <a:lnTo>
                  <a:pt x="345484" y="230428"/>
                </a:lnTo>
                <a:lnTo>
                  <a:pt x="325398" y="230428"/>
                </a:lnTo>
                <a:lnTo>
                  <a:pt x="312688" y="228600"/>
                </a:lnTo>
                <a:lnTo>
                  <a:pt x="306470" y="224942"/>
                </a:lnTo>
                <a:lnTo>
                  <a:pt x="300599" y="217627"/>
                </a:lnTo>
                <a:lnTo>
                  <a:pt x="311906" y="208483"/>
                </a:lnTo>
                <a:lnTo>
                  <a:pt x="294034" y="208483"/>
                </a:lnTo>
                <a:lnTo>
                  <a:pt x="289956" y="202996"/>
                </a:lnTo>
                <a:lnTo>
                  <a:pt x="288310" y="197510"/>
                </a:lnTo>
                <a:lnTo>
                  <a:pt x="288822" y="192024"/>
                </a:lnTo>
                <a:lnTo>
                  <a:pt x="307823" y="171907"/>
                </a:lnTo>
                <a:lnTo>
                  <a:pt x="337139" y="171907"/>
                </a:lnTo>
                <a:lnTo>
                  <a:pt x="330477" y="166420"/>
                </a:lnTo>
                <a:lnTo>
                  <a:pt x="323562" y="162763"/>
                </a:lnTo>
                <a:lnTo>
                  <a:pt x="316400" y="160934"/>
                </a:lnTo>
                <a:close/>
              </a:path>
              <a:path w="558800" h="457200">
                <a:moveTo>
                  <a:pt x="353470" y="190195"/>
                </a:moveTo>
                <a:lnTo>
                  <a:pt x="341619" y="197510"/>
                </a:lnTo>
                <a:lnTo>
                  <a:pt x="343832" y="202996"/>
                </a:lnTo>
                <a:lnTo>
                  <a:pt x="344326" y="208483"/>
                </a:lnTo>
                <a:lnTo>
                  <a:pt x="343247" y="212140"/>
                </a:lnTo>
                <a:lnTo>
                  <a:pt x="342259" y="217627"/>
                </a:lnTo>
                <a:lnTo>
                  <a:pt x="339827" y="221284"/>
                </a:lnTo>
                <a:lnTo>
                  <a:pt x="336188" y="223113"/>
                </a:lnTo>
                <a:lnTo>
                  <a:pt x="331104" y="228600"/>
                </a:lnTo>
                <a:lnTo>
                  <a:pt x="325398" y="230428"/>
                </a:lnTo>
                <a:lnTo>
                  <a:pt x="345484" y="230428"/>
                </a:lnTo>
                <a:lnTo>
                  <a:pt x="350105" y="226771"/>
                </a:lnTo>
                <a:lnTo>
                  <a:pt x="354476" y="219456"/>
                </a:lnTo>
                <a:lnTo>
                  <a:pt x="356250" y="212140"/>
                </a:lnTo>
                <a:lnTo>
                  <a:pt x="357896" y="204825"/>
                </a:lnTo>
                <a:lnTo>
                  <a:pt x="356890" y="197510"/>
                </a:lnTo>
                <a:lnTo>
                  <a:pt x="353470" y="190195"/>
                </a:lnTo>
                <a:close/>
              </a:path>
              <a:path w="558800" h="457200">
                <a:moveTo>
                  <a:pt x="337139" y="171907"/>
                </a:moveTo>
                <a:lnTo>
                  <a:pt x="307823" y="171907"/>
                </a:lnTo>
                <a:lnTo>
                  <a:pt x="318759" y="173736"/>
                </a:lnTo>
                <a:lnTo>
                  <a:pt x="323258" y="175564"/>
                </a:lnTo>
                <a:lnTo>
                  <a:pt x="327903" y="181051"/>
                </a:lnTo>
                <a:lnTo>
                  <a:pt x="294034" y="208483"/>
                </a:lnTo>
                <a:lnTo>
                  <a:pt x="311906" y="208483"/>
                </a:lnTo>
                <a:lnTo>
                  <a:pt x="345826" y="181051"/>
                </a:lnTo>
                <a:lnTo>
                  <a:pt x="344820" y="179222"/>
                </a:lnTo>
                <a:lnTo>
                  <a:pt x="344033" y="179222"/>
                </a:lnTo>
                <a:lnTo>
                  <a:pt x="343540" y="177393"/>
                </a:lnTo>
                <a:lnTo>
                  <a:pt x="337139" y="171907"/>
                </a:lnTo>
                <a:close/>
              </a:path>
              <a:path w="558800" h="457200">
                <a:moveTo>
                  <a:pt x="340614" y="128016"/>
                </a:moveTo>
                <a:lnTo>
                  <a:pt x="331323" y="137160"/>
                </a:lnTo>
                <a:lnTo>
                  <a:pt x="382036" y="197510"/>
                </a:lnTo>
                <a:lnTo>
                  <a:pt x="392332" y="188366"/>
                </a:lnTo>
                <a:lnTo>
                  <a:pt x="358115" y="148132"/>
                </a:lnTo>
                <a:lnTo>
                  <a:pt x="355262" y="140817"/>
                </a:lnTo>
                <a:lnTo>
                  <a:pt x="355829" y="137160"/>
                </a:lnTo>
                <a:lnTo>
                  <a:pt x="347746" y="137160"/>
                </a:lnTo>
                <a:lnTo>
                  <a:pt x="340614" y="128016"/>
                </a:lnTo>
                <a:close/>
              </a:path>
              <a:path w="558800" h="457200">
                <a:moveTo>
                  <a:pt x="399174" y="117043"/>
                </a:moveTo>
                <a:lnTo>
                  <a:pt x="375836" y="117043"/>
                </a:lnTo>
                <a:lnTo>
                  <a:pt x="378616" y="118872"/>
                </a:lnTo>
                <a:lnTo>
                  <a:pt x="381121" y="118872"/>
                </a:lnTo>
                <a:lnTo>
                  <a:pt x="383682" y="120700"/>
                </a:lnTo>
                <a:lnTo>
                  <a:pt x="386681" y="124358"/>
                </a:lnTo>
                <a:lnTo>
                  <a:pt x="390119" y="128016"/>
                </a:lnTo>
                <a:lnTo>
                  <a:pt x="420971" y="164592"/>
                </a:lnTo>
                <a:lnTo>
                  <a:pt x="431267" y="155448"/>
                </a:lnTo>
                <a:lnTo>
                  <a:pt x="399174" y="117043"/>
                </a:lnTo>
                <a:close/>
              </a:path>
              <a:path w="558800" h="457200">
                <a:moveTo>
                  <a:pt x="378323" y="104241"/>
                </a:moveTo>
                <a:lnTo>
                  <a:pt x="370478" y="104241"/>
                </a:lnTo>
                <a:lnTo>
                  <a:pt x="366253" y="106070"/>
                </a:lnTo>
                <a:lnTo>
                  <a:pt x="347746" y="137160"/>
                </a:lnTo>
                <a:lnTo>
                  <a:pt x="355829" y="137160"/>
                </a:lnTo>
                <a:lnTo>
                  <a:pt x="356963" y="129844"/>
                </a:lnTo>
                <a:lnTo>
                  <a:pt x="359688" y="126187"/>
                </a:lnTo>
                <a:lnTo>
                  <a:pt x="363967" y="122529"/>
                </a:lnTo>
                <a:lnTo>
                  <a:pt x="369545" y="118872"/>
                </a:lnTo>
                <a:lnTo>
                  <a:pt x="372764" y="118872"/>
                </a:lnTo>
                <a:lnTo>
                  <a:pt x="375836" y="117043"/>
                </a:lnTo>
                <a:lnTo>
                  <a:pt x="399174" y="117043"/>
                </a:lnTo>
                <a:lnTo>
                  <a:pt x="396118" y="113385"/>
                </a:lnTo>
                <a:lnTo>
                  <a:pt x="393192" y="111556"/>
                </a:lnTo>
                <a:lnTo>
                  <a:pt x="388126" y="106070"/>
                </a:lnTo>
                <a:lnTo>
                  <a:pt x="384980" y="106070"/>
                </a:lnTo>
                <a:lnTo>
                  <a:pt x="378323" y="104241"/>
                </a:lnTo>
                <a:close/>
              </a:path>
              <a:path w="558800" h="457200">
                <a:moveTo>
                  <a:pt x="421814" y="87782"/>
                </a:moveTo>
                <a:lnTo>
                  <a:pt x="405408" y="87782"/>
                </a:lnTo>
                <a:lnTo>
                  <a:pt x="434486" y="122529"/>
                </a:lnTo>
                <a:lnTo>
                  <a:pt x="439698" y="129844"/>
                </a:lnTo>
                <a:lnTo>
                  <a:pt x="443484" y="133502"/>
                </a:lnTo>
                <a:lnTo>
                  <a:pt x="448330" y="135331"/>
                </a:lnTo>
                <a:lnTo>
                  <a:pt x="457200" y="135331"/>
                </a:lnTo>
                <a:lnTo>
                  <a:pt x="460619" y="133502"/>
                </a:lnTo>
                <a:lnTo>
                  <a:pt x="466618" y="128016"/>
                </a:lnTo>
                <a:lnTo>
                  <a:pt x="468904" y="126187"/>
                </a:lnTo>
                <a:lnTo>
                  <a:pt x="471263" y="122529"/>
                </a:lnTo>
                <a:lnTo>
                  <a:pt x="469014" y="120700"/>
                </a:lnTo>
                <a:lnTo>
                  <a:pt x="449482" y="120700"/>
                </a:lnTo>
                <a:lnTo>
                  <a:pt x="447690" y="118872"/>
                </a:lnTo>
                <a:lnTo>
                  <a:pt x="445276" y="115214"/>
                </a:lnTo>
                <a:lnTo>
                  <a:pt x="421814" y="87782"/>
                </a:lnTo>
                <a:close/>
              </a:path>
              <a:path w="558800" h="457200">
                <a:moveTo>
                  <a:pt x="462265" y="115214"/>
                </a:moveTo>
                <a:lnTo>
                  <a:pt x="460619" y="117043"/>
                </a:lnTo>
                <a:lnTo>
                  <a:pt x="459266" y="117043"/>
                </a:lnTo>
                <a:lnTo>
                  <a:pt x="458132" y="118872"/>
                </a:lnTo>
                <a:lnTo>
                  <a:pt x="456559" y="120700"/>
                </a:lnTo>
                <a:lnTo>
                  <a:pt x="469014" y="120700"/>
                </a:lnTo>
                <a:lnTo>
                  <a:pt x="462265" y="115214"/>
                </a:lnTo>
                <a:close/>
              </a:path>
              <a:path w="558800" h="457200">
                <a:moveTo>
                  <a:pt x="439844" y="45720"/>
                </a:moveTo>
                <a:lnTo>
                  <a:pt x="429621" y="54864"/>
                </a:lnTo>
                <a:lnTo>
                  <a:pt x="480334" y="115214"/>
                </a:lnTo>
                <a:lnTo>
                  <a:pt x="490630" y="106070"/>
                </a:lnTo>
                <a:lnTo>
                  <a:pt x="439844" y="45720"/>
                </a:lnTo>
                <a:close/>
              </a:path>
              <a:path w="558800" h="457200">
                <a:moveTo>
                  <a:pt x="391180" y="51206"/>
                </a:moveTo>
                <a:lnTo>
                  <a:pt x="386114" y="65836"/>
                </a:lnTo>
                <a:lnTo>
                  <a:pt x="398696" y="80467"/>
                </a:lnTo>
                <a:lnTo>
                  <a:pt x="391180" y="85953"/>
                </a:lnTo>
                <a:lnTo>
                  <a:pt x="397764" y="95097"/>
                </a:lnTo>
                <a:lnTo>
                  <a:pt x="405408" y="87782"/>
                </a:lnTo>
                <a:lnTo>
                  <a:pt x="421814" y="87782"/>
                </a:lnTo>
                <a:lnTo>
                  <a:pt x="415558" y="80467"/>
                </a:lnTo>
                <a:lnTo>
                  <a:pt x="425982" y="71323"/>
                </a:lnTo>
                <a:lnTo>
                  <a:pt x="408974" y="71323"/>
                </a:lnTo>
                <a:lnTo>
                  <a:pt x="391180" y="51206"/>
                </a:lnTo>
                <a:close/>
              </a:path>
              <a:path w="558800" h="457200">
                <a:moveTo>
                  <a:pt x="522341" y="12801"/>
                </a:moveTo>
                <a:lnTo>
                  <a:pt x="495421" y="12801"/>
                </a:lnTo>
                <a:lnTo>
                  <a:pt x="503267" y="14630"/>
                </a:lnTo>
                <a:lnTo>
                  <a:pt x="506851" y="16459"/>
                </a:lnTo>
                <a:lnTo>
                  <a:pt x="510271" y="20116"/>
                </a:lnTo>
                <a:lnTo>
                  <a:pt x="510710" y="20116"/>
                </a:lnTo>
                <a:lnTo>
                  <a:pt x="511277" y="21945"/>
                </a:lnTo>
                <a:lnTo>
                  <a:pt x="512411" y="21945"/>
                </a:lnTo>
                <a:lnTo>
                  <a:pt x="509631" y="27432"/>
                </a:lnTo>
                <a:lnTo>
                  <a:pt x="504565" y="32918"/>
                </a:lnTo>
                <a:lnTo>
                  <a:pt x="497067" y="42062"/>
                </a:lnTo>
                <a:lnTo>
                  <a:pt x="493410" y="45720"/>
                </a:lnTo>
                <a:lnTo>
                  <a:pt x="490849" y="49377"/>
                </a:lnTo>
                <a:lnTo>
                  <a:pt x="489204" y="51206"/>
                </a:lnTo>
                <a:lnTo>
                  <a:pt x="483626" y="67665"/>
                </a:lnTo>
                <a:lnTo>
                  <a:pt x="484412" y="71323"/>
                </a:lnTo>
                <a:lnTo>
                  <a:pt x="484979" y="74980"/>
                </a:lnTo>
                <a:lnTo>
                  <a:pt x="486698" y="76809"/>
                </a:lnTo>
                <a:lnTo>
                  <a:pt x="489057" y="80467"/>
                </a:lnTo>
                <a:lnTo>
                  <a:pt x="493282" y="85953"/>
                </a:lnTo>
                <a:lnTo>
                  <a:pt x="498622" y="87782"/>
                </a:lnTo>
                <a:lnTo>
                  <a:pt x="504840" y="87782"/>
                </a:lnTo>
                <a:lnTo>
                  <a:pt x="511204" y="89611"/>
                </a:lnTo>
                <a:lnTo>
                  <a:pt x="517641" y="85953"/>
                </a:lnTo>
                <a:lnTo>
                  <a:pt x="524426" y="80467"/>
                </a:lnTo>
                <a:lnTo>
                  <a:pt x="528340" y="76809"/>
                </a:lnTo>
                <a:lnTo>
                  <a:pt x="529986" y="74980"/>
                </a:lnTo>
                <a:lnTo>
                  <a:pt x="505059" y="74980"/>
                </a:lnTo>
                <a:lnTo>
                  <a:pt x="502133" y="73152"/>
                </a:lnTo>
                <a:lnTo>
                  <a:pt x="498348" y="69494"/>
                </a:lnTo>
                <a:lnTo>
                  <a:pt x="497488" y="67665"/>
                </a:lnTo>
                <a:lnTo>
                  <a:pt x="497195" y="65836"/>
                </a:lnTo>
                <a:lnTo>
                  <a:pt x="496994" y="62179"/>
                </a:lnTo>
                <a:lnTo>
                  <a:pt x="497342" y="60350"/>
                </a:lnTo>
                <a:lnTo>
                  <a:pt x="498494" y="58521"/>
                </a:lnTo>
                <a:lnTo>
                  <a:pt x="499481" y="56692"/>
                </a:lnTo>
                <a:lnTo>
                  <a:pt x="501914" y="53035"/>
                </a:lnTo>
                <a:lnTo>
                  <a:pt x="505699" y="49377"/>
                </a:lnTo>
                <a:lnTo>
                  <a:pt x="512210" y="42062"/>
                </a:lnTo>
                <a:lnTo>
                  <a:pt x="516782" y="34747"/>
                </a:lnTo>
                <a:lnTo>
                  <a:pt x="519196" y="31089"/>
                </a:lnTo>
                <a:lnTo>
                  <a:pt x="537295" y="31089"/>
                </a:lnTo>
                <a:lnTo>
                  <a:pt x="522341" y="12801"/>
                </a:lnTo>
                <a:close/>
              </a:path>
              <a:path w="558800" h="457200">
                <a:moveTo>
                  <a:pt x="537295" y="31089"/>
                </a:moveTo>
                <a:lnTo>
                  <a:pt x="519196" y="31089"/>
                </a:lnTo>
                <a:lnTo>
                  <a:pt x="522341" y="34747"/>
                </a:lnTo>
                <a:lnTo>
                  <a:pt x="526127" y="38404"/>
                </a:lnTo>
                <a:lnTo>
                  <a:pt x="528413" y="43891"/>
                </a:lnTo>
                <a:lnTo>
                  <a:pt x="529346" y="45720"/>
                </a:lnTo>
                <a:lnTo>
                  <a:pt x="530352" y="51206"/>
                </a:lnTo>
                <a:lnTo>
                  <a:pt x="530132" y="54864"/>
                </a:lnTo>
                <a:lnTo>
                  <a:pt x="528413" y="58521"/>
                </a:lnTo>
                <a:lnTo>
                  <a:pt x="526785" y="64008"/>
                </a:lnTo>
                <a:lnTo>
                  <a:pt x="523987" y="67665"/>
                </a:lnTo>
                <a:lnTo>
                  <a:pt x="520055" y="71323"/>
                </a:lnTo>
                <a:lnTo>
                  <a:pt x="515995" y="73152"/>
                </a:lnTo>
                <a:lnTo>
                  <a:pt x="512338" y="74980"/>
                </a:lnTo>
                <a:lnTo>
                  <a:pt x="529986" y="74980"/>
                </a:lnTo>
                <a:lnTo>
                  <a:pt x="531632" y="73152"/>
                </a:lnTo>
                <a:lnTo>
                  <a:pt x="536423" y="64008"/>
                </a:lnTo>
                <a:lnTo>
                  <a:pt x="538142" y="60350"/>
                </a:lnTo>
                <a:lnTo>
                  <a:pt x="539276" y="53035"/>
                </a:lnTo>
                <a:lnTo>
                  <a:pt x="553961" y="53035"/>
                </a:lnTo>
                <a:lnTo>
                  <a:pt x="558277" y="49377"/>
                </a:lnTo>
                <a:lnTo>
                  <a:pt x="555132" y="49377"/>
                </a:lnTo>
                <a:lnTo>
                  <a:pt x="552206" y="47548"/>
                </a:lnTo>
                <a:lnTo>
                  <a:pt x="547140" y="42062"/>
                </a:lnTo>
                <a:lnTo>
                  <a:pt x="541782" y="36576"/>
                </a:lnTo>
                <a:lnTo>
                  <a:pt x="537295" y="31089"/>
                </a:lnTo>
                <a:close/>
              </a:path>
              <a:path w="558800" h="457200">
                <a:moveTo>
                  <a:pt x="419270" y="64008"/>
                </a:moveTo>
                <a:lnTo>
                  <a:pt x="408974" y="71323"/>
                </a:lnTo>
                <a:lnTo>
                  <a:pt x="425982" y="71323"/>
                </a:lnTo>
                <a:lnTo>
                  <a:pt x="419270" y="64008"/>
                </a:lnTo>
                <a:close/>
              </a:path>
              <a:path w="558800" h="457200">
                <a:moveTo>
                  <a:pt x="553961" y="53035"/>
                </a:moveTo>
                <a:lnTo>
                  <a:pt x="539276" y="53035"/>
                </a:lnTo>
                <a:lnTo>
                  <a:pt x="541928" y="54864"/>
                </a:lnTo>
                <a:lnTo>
                  <a:pt x="544708" y="58521"/>
                </a:lnTo>
                <a:lnTo>
                  <a:pt x="547487" y="58521"/>
                </a:lnTo>
                <a:lnTo>
                  <a:pt x="553961" y="53035"/>
                </a:lnTo>
                <a:close/>
              </a:path>
              <a:path w="558800" h="457200">
                <a:moveTo>
                  <a:pt x="507839" y="0"/>
                </a:moveTo>
                <a:lnTo>
                  <a:pt x="498128" y="0"/>
                </a:lnTo>
                <a:lnTo>
                  <a:pt x="489551" y="3657"/>
                </a:lnTo>
                <a:lnTo>
                  <a:pt x="484906" y="5486"/>
                </a:lnTo>
                <a:lnTo>
                  <a:pt x="479840" y="10972"/>
                </a:lnTo>
                <a:lnTo>
                  <a:pt x="474482" y="14630"/>
                </a:lnTo>
                <a:lnTo>
                  <a:pt x="470550" y="18288"/>
                </a:lnTo>
                <a:lnTo>
                  <a:pt x="464990" y="29260"/>
                </a:lnTo>
                <a:lnTo>
                  <a:pt x="463692" y="32918"/>
                </a:lnTo>
                <a:lnTo>
                  <a:pt x="463911" y="42062"/>
                </a:lnTo>
                <a:lnTo>
                  <a:pt x="465338" y="47548"/>
                </a:lnTo>
                <a:lnTo>
                  <a:pt x="467989" y="51206"/>
                </a:lnTo>
                <a:lnTo>
                  <a:pt x="479200" y="43891"/>
                </a:lnTo>
                <a:lnTo>
                  <a:pt x="476768" y="40233"/>
                </a:lnTo>
                <a:lnTo>
                  <a:pt x="475835" y="34747"/>
                </a:lnTo>
                <a:lnTo>
                  <a:pt x="476768" y="31089"/>
                </a:lnTo>
                <a:lnTo>
                  <a:pt x="477627" y="27432"/>
                </a:lnTo>
                <a:lnTo>
                  <a:pt x="480553" y="23774"/>
                </a:lnTo>
                <a:lnTo>
                  <a:pt x="485418" y="20116"/>
                </a:lnTo>
                <a:lnTo>
                  <a:pt x="490630" y="16459"/>
                </a:lnTo>
                <a:lnTo>
                  <a:pt x="495421" y="12801"/>
                </a:lnTo>
                <a:lnTo>
                  <a:pt x="522341" y="12801"/>
                </a:lnTo>
                <a:lnTo>
                  <a:pt x="518556" y="9144"/>
                </a:lnTo>
                <a:lnTo>
                  <a:pt x="515776" y="5486"/>
                </a:lnTo>
                <a:lnTo>
                  <a:pt x="513984" y="3657"/>
                </a:lnTo>
                <a:lnTo>
                  <a:pt x="507839" y="0"/>
                </a:lnTo>
                <a:close/>
              </a:path>
              <a:path w="558800" h="457200">
                <a:moveTo>
                  <a:pt x="420624" y="21945"/>
                </a:moveTo>
                <a:lnTo>
                  <a:pt x="410327" y="31089"/>
                </a:lnTo>
                <a:lnTo>
                  <a:pt x="420258" y="43891"/>
                </a:lnTo>
                <a:lnTo>
                  <a:pt x="430408" y="34747"/>
                </a:lnTo>
                <a:lnTo>
                  <a:pt x="420624" y="219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783728" y="2920977"/>
            <a:ext cx="89408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C2183A"/>
                </a:solidFill>
                <a:latin typeface="Arial"/>
                <a:cs typeface="Arial"/>
              </a:rPr>
              <a:t>p25</a:t>
            </a:r>
            <a:r>
              <a:rPr dirty="0" sz="1600" spc="-5">
                <a:solidFill>
                  <a:srgbClr val="C2183A"/>
                </a:solidFill>
                <a:latin typeface="Arial"/>
                <a:cs typeface="Arial"/>
              </a:rPr>
              <a:t>/Cd</a:t>
            </a:r>
            <a:r>
              <a:rPr dirty="0" sz="1600">
                <a:solidFill>
                  <a:srgbClr val="C2183A"/>
                </a:solidFill>
                <a:latin typeface="Arial"/>
                <a:cs typeface="Arial"/>
              </a:rPr>
              <a:t>k</a:t>
            </a:r>
            <a:r>
              <a:rPr dirty="0" sz="1600" spc="-5">
                <a:solidFill>
                  <a:srgbClr val="C2183A"/>
                </a:solidFill>
                <a:latin typeface="Arial"/>
                <a:cs typeface="Arial"/>
              </a:rPr>
              <a:t>5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20670" y="2997202"/>
            <a:ext cx="1208405" cy="506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-5">
                <a:solidFill>
                  <a:srgbClr val="D95C1E"/>
                </a:solidFill>
                <a:latin typeface="Arial"/>
                <a:cs typeface="Arial"/>
              </a:rPr>
              <a:t>Cycling</a:t>
            </a:r>
            <a:r>
              <a:rPr dirty="0" sz="1600" spc="-85">
                <a:solidFill>
                  <a:srgbClr val="D95C1E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D95C1E"/>
                </a:solidFill>
                <a:latin typeface="Arial"/>
                <a:cs typeface="Arial"/>
              </a:rPr>
              <a:t>Cdks  </a:t>
            </a:r>
            <a:r>
              <a:rPr dirty="0" sz="1600" spc="-5">
                <a:solidFill>
                  <a:srgbClr val="D95C1E"/>
                </a:solidFill>
                <a:latin typeface="Arial"/>
                <a:cs typeface="Arial"/>
              </a:rPr>
              <a:t>P34</a:t>
            </a:r>
            <a:r>
              <a:rPr dirty="0" sz="1600" spc="-95">
                <a:solidFill>
                  <a:srgbClr val="D95C1E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D95C1E"/>
                </a:solidFill>
                <a:latin typeface="Arial"/>
                <a:cs typeface="Arial"/>
              </a:rPr>
              <a:t>Cdc2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68493" y="3480047"/>
            <a:ext cx="89471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p3</a:t>
            </a:r>
            <a:r>
              <a:rPr dirty="0" sz="1600" spc="-10">
                <a:latin typeface="Arial"/>
                <a:cs typeface="Arial"/>
              </a:rPr>
              <a:t>5</a:t>
            </a:r>
            <a:r>
              <a:rPr dirty="0" sz="1600" spc="-5">
                <a:latin typeface="Arial"/>
                <a:cs typeface="Arial"/>
              </a:rPr>
              <a:t>/Cd</a:t>
            </a:r>
            <a:r>
              <a:rPr dirty="0" sz="1600" spc="-5">
                <a:latin typeface="Arial"/>
                <a:cs typeface="Arial"/>
              </a:rPr>
              <a:t>k</a:t>
            </a:r>
            <a:r>
              <a:rPr dirty="0" sz="1600" spc="-5">
                <a:latin typeface="Arial"/>
                <a:cs typeface="Arial"/>
              </a:rPr>
              <a:t>5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43512" y="2547406"/>
            <a:ext cx="856615" cy="4451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>
                <a:solidFill>
                  <a:srgbClr val="861029"/>
                </a:solidFill>
                <a:latin typeface="Arial"/>
                <a:cs typeface="Arial"/>
              </a:rPr>
              <a:t>Prot</a:t>
            </a:r>
            <a:r>
              <a:rPr dirty="0" sz="1400">
                <a:solidFill>
                  <a:srgbClr val="861029"/>
                </a:solidFill>
                <a:latin typeface="Arial"/>
                <a:cs typeface="Arial"/>
              </a:rPr>
              <a:t>eol</a:t>
            </a:r>
            <a:r>
              <a:rPr dirty="0" sz="1400" spc="-20">
                <a:solidFill>
                  <a:srgbClr val="861029"/>
                </a:solidFill>
                <a:latin typeface="Arial"/>
                <a:cs typeface="Arial"/>
              </a:rPr>
              <a:t>y</a:t>
            </a:r>
            <a:r>
              <a:rPr dirty="0" sz="1400">
                <a:solidFill>
                  <a:srgbClr val="861029"/>
                </a:solidFill>
                <a:latin typeface="Arial"/>
                <a:cs typeface="Arial"/>
              </a:rPr>
              <a:t>t</a:t>
            </a:r>
            <a:r>
              <a:rPr dirty="0" sz="1400">
                <a:solidFill>
                  <a:srgbClr val="861029"/>
                </a:solidFill>
                <a:latin typeface="Arial"/>
                <a:cs typeface="Arial"/>
              </a:rPr>
              <a:t>ic </a:t>
            </a:r>
            <a:r>
              <a:rPr dirty="0" sz="1400">
                <a:solidFill>
                  <a:srgbClr val="861029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861029"/>
                </a:solidFill>
                <a:latin typeface="Arial"/>
                <a:cs typeface="Arial"/>
              </a:rPr>
              <a:t>Cleavage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6890" y="2878711"/>
            <a:ext cx="254635" cy="14998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50"/>
              </a:lnSpc>
            </a:pPr>
            <a:r>
              <a:rPr dirty="0" sz="1800">
                <a:latin typeface="Arial"/>
                <a:cs typeface="Arial"/>
              </a:rPr>
              <a:t>K</a:t>
            </a:r>
            <a:r>
              <a:rPr dirty="0" sz="1800" spc="-10">
                <a:latin typeface="Arial"/>
                <a:cs typeface="Arial"/>
              </a:rPr>
              <a:t>ina</a:t>
            </a:r>
            <a:r>
              <a:rPr dirty="0" sz="1800">
                <a:latin typeface="Arial"/>
                <a:cs typeface="Arial"/>
              </a:rPr>
              <a:t>se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Acti</a:t>
            </a:r>
            <a:r>
              <a:rPr dirty="0" sz="1800" spc="-10">
                <a:latin typeface="Arial"/>
                <a:cs typeface="Arial"/>
              </a:rPr>
              <a:t>v</a:t>
            </a:r>
            <a:r>
              <a:rPr dirty="0" sz="1800">
                <a:latin typeface="Arial"/>
                <a:cs typeface="Arial"/>
              </a:rPr>
              <a:t>ity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08158" y="4383381"/>
            <a:ext cx="1209675" cy="506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Ph</a:t>
            </a:r>
            <a:r>
              <a:rPr dirty="0" sz="1600" spc="-20">
                <a:latin typeface="Arial"/>
                <a:cs typeface="Arial"/>
              </a:rPr>
              <a:t>y</a:t>
            </a:r>
            <a:r>
              <a:rPr dirty="0" sz="1600" spc="-5">
                <a:latin typeface="Arial"/>
                <a:cs typeface="Arial"/>
              </a:rPr>
              <a:t>s</a:t>
            </a:r>
            <a:r>
              <a:rPr dirty="0" sz="1600" spc="-5">
                <a:latin typeface="Arial"/>
                <a:cs typeface="Arial"/>
              </a:rPr>
              <a:t>i</a:t>
            </a:r>
            <a:r>
              <a:rPr dirty="0" sz="1600" spc="-5">
                <a:latin typeface="Arial"/>
                <a:cs typeface="Arial"/>
              </a:rPr>
              <a:t>olog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-5">
                <a:latin typeface="Arial"/>
                <a:cs typeface="Arial"/>
              </a:rPr>
              <a:t>c</a:t>
            </a:r>
            <a:r>
              <a:rPr dirty="0" sz="1600" spc="-5">
                <a:latin typeface="Arial"/>
                <a:cs typeface="Arial"/>
              </a:rPr>
              <a:t>al 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processes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32978" y="4332873"/>
            <a:ext cx="211074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C2183A"/>
                </a:solidFill>
                <a:latin typeface="Arial"/>
                <a:cs typeface="Arial"/>
              </a:rPr>
              <a:t>Pathological</a:t>
            </a:r>
            <a:r>
              <a:rPr dirty="0" sz="1600" spc="-45">
                <a:solidFill>
                  <a:srgbClr val="C2183A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C2183A"/>
                </a:solidFill>
                <a:latin typeface="Arial"/>
                <a:cs typeface="Arial"/>
              </a:rPr>
              <a:t>processes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76400"/>
            <a:ext cx="9144000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18526" y="5830514"/>
            <a:ext cx="3415665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5">
                <a:latin typeface="Times New Roman"/>
                <a:cs typeface="Times New Roman"/>
              </a:rPr>
              <a:t>Tarricone </a:t>
            </a:r>
            <a:r>
              <a:rPr dirty="0" sz="1800">
                <a:latin typeface="Times New Roman"/>
                <a:cs typeface="Times New Roman"/>
              </a:rPr>
              <a:t>et </a:t>
            </a:r>
            <a:r>
              <a:rPr dirty="0" sz="1800">
                <a:latin typeface="Times New Roman"/>
                <a:cs typeface="Times New Roman"/>
              </a:rPr>
              <a:t>al., </a:t>
            </a:r>
            <a:r>
              <a:rPr dirty="0" sz="1800">
                <a:latin typeface="Times New Roman"/>
                <a:cs typeface="Times New Roman"/>
              </a:rPr>
              <a:t>Molecular </a:t>
            </a:r>
            <a:r>
              <a:rPr dirty="0" sz="1800">
                <a:latin typeface="Times New Roman"/>
                <a:cs typeface="Times New Roman"/>
              </a:rPr>
              <a:t>cell,</a:t>
            </a:r>
            <a:r>
              <a:rPr dirty="0" sz="1800" spc="-1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2001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68819" y="949722"/>
            <a:ext cx="5711190" cy="3771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solidFill>
                  <a:srgbClr val="C60D1A"/>
                </a:solidFill>
                <a:latin typeface="Times New Roman"/>
                <a:cs typeface="Times New Roman"/>
              </a:rPr>
              <a:t>Structural </a:t>
            </a:r>
            <a:r>
              <a:rPr dirty="0">
                <a:solidFill>
                  <a:srgbClr val="C60D1A"/>
                </a:solidFill>
                <a:latin typeface="Times New Roman"/>
                <a:cs typeface="Times New Roman"/>
              </a:rPr>
              <a:t>basis </a:t>
            </a:r>
            <a:r>
              <a:rPr dirty="0">
                <a:solidFill>
                  <a:srgbClr val="C60D1A"/>
                </a:solidFill>
                <a:latin typeface="Times New Roman"/>
                <a:cs typeface="Times New Roman"/>
              </a:rPr>
              <a:t>of </a:t>
            </a:r>
            <a:r>
              <a:rPr dirty="0">
                <a:solidFill>
                  <a:srgbClr val="C60D1A"/>
                </a:solidFill>
                <a:latin typeface="Times New Roman"/>
                <a:cs typeface="Times New Roman"/>
              </a:rPr>
              <a:t>Cdk5 </a:t>
            </a:r>
            <a:r>
              <a:rPr dirty="0" spc="-5">
                <a:solidFill>
                  <a:srgbClr val="C60D1A"/>
                </a:solidFill>
                <a:latin typeface="Times New Roman"/>
                <a:cs typeface="Times New Roman"/>
              </a:rPr>
              <a:t>activation </a:t>
            </a:r>
            <a:r>
              <a:rPr dirty="0">
                <a:solidFill>
                  <a:srgbClr val="C60D1A"/>
                </a:solidFill>
                <a:latin typeface="Times New Roman"/>
                <a:cs typeface="Times New Roman"/>
              </a:rPr>
              <a:t>by</a:t>
            </a:r>
            <a:r>
              <a:rPr dirty="0" spc="-75">
                <a:solidFill>
                  <a:srgbClr val="C60D1A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C60D1A"/>
                </a:solidFill>
                <a:latin typeface="Times New Roman"/>
                <a:cs typeface="Times New Roman"/>
              </a:rPr>
              <a:t>p35/p25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9224" y="457199"/>
            <a:ext cx="6629400" cy="6172200"/>
          </a:xfrm>
          <a:custGeom>
            <a:avLst/>
            <a:gdLst/>
            <a:ahLst/>
            <a:cxnLst/>
            <a:rect l="l" t="t" r="r" b="b"/>
            <a:pathLst>
              <a:path w="6629400" h="6172200">
                <a:moveTo>
                  <a:pt x="0" y="6172200"/>
                </a:moveTo>
                <a:lnTo>
                  <a:pt x="6629400" y="6172200"/>
                </a:lnTo>
                <a:lnTo>
                  <a:pt x="66294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38604" y="1258945"/>
            <a:ext cx="6044824" cy="53704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73846" y="1586995"/>
            <a:ext cx="322580" cy="866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780" indent="-5715">
              <a:lnSpc>
                <a:spcPct val="100000"/>
              </a:lnSpc>
            </a:pPr>
            <a:r>
              <a:rPr dirty="0" sz="1400" spc="-10" b="1">
                <a:latin typeface="Arial"/>
                <a:cs typeface="Arial"/>
              </a:rPr>
              <a:t>C</a:t>
            </a:r>
            <a:r>
              <a:rPr dirty="0" sz="1400" b="1">
                <a:latin typeface="Arial"/>
                <a:cs typeface="Arial"/>
              </a:rPr>
              <a:t>I</a:t>
            </a:r>
            <a:r>
              <a:rPr dirty="0" sz="1400" b="1">
                <a:latin typeface="Arial"/>
                <a:cs typeface="Arial"/>
              </a:rPr>
              <a:t>P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6"/>
              </a:spcBef>
            </a:pPr>
            <a:endParaRPr sz="145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</a:pPr>
            <a:r>
              <a:rPr dirty="0" sz="1400" spc="-5" b="1">
                <a:solidFill>
                  <a:srgbClr val="E3090C"/>
                </a:solidFill>
                <a:latin typeface="Arial"/>
                <a:cs typeface="Arial"/>
              </a:rPr>
              <a:t>P5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04195" y="711495"/>
            <a:ext cx="304355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70439"/>
                </a:solidFill>
                <a:latin typeface="Arial"/>
                <a:cs typeface="Arial"/>
              </a:rPr>
              <a:t>P5 </a:t>
            </a:r>
            <a:r>
              <a:rPr dirty="0" sz="1600" spc="-5" b="1">
                <a:latin typeface="Arial"/>
                <a:cs typeface="Arial"/>
              </a:rPr>
              <a:t>is a better inhibitor than</a:t>
            </a:r>
            <a:r>
              <a:rPr dirty="0" sz="1600" spc="6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CIP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1017" y="544363"/>
            <a:ext cx="4424045" cy="10972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600" b="1">
                <a:latin typeface="Arial"/>
                <a:cs typeface="Arial"/>
              </a:rPr>
              <a:t>Kinetic</a:t>
            </a:r>
            <a:r>
              <a:rPr dirty="0" sz="3600" spc="-8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Mechanisms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3600" b="1">
                <a:latin typeface="Arial"/>
                <a:cs typeface="Arial"/>
              </a:rPr>
              <a:t>(unique to</a:t>
            </a:r>
            <a:r>
              <a:rPr dirty="0" sz="3600" spc="-65" b="1">
                <a:latin typeface="Arial"/>
                <a:cs typeface="Arial"/>
              </a:rPr>
              <a:t> </a:t>
            </a:r>
            <a:r>
              <a:rPr dirty="0" sz="3600" spc="-5" b="1">
                <a:latin typeface="Arial"/>
                <a:cs typeface="Arial"/>
              </a:rPr>
              <a:t>Cdk5)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2012319"/>
            <a:ext cx="10541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15" y="2012319"/>
            <a:ext cx="21590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latin typeface="Arial"/>
                <a:cs typeface="Arial"/>
              </a:rPr>
              <a:t>1</a:t>
            </a:r>
            <a:r>
              <a:rPr dirty="0" sz="1800" b="1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3108" y="2012319"/>
            <a:ext cx="7718425" cy="274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CDK5/p35 </a:t>
            </a:r>
            <a:r>
              <a:rPr dirty="0" sz="1800" b="1">
                <a:latin typeface="Arial"/>
                <a:cs typeface="Arial"/>
              </a:rPr>
              <a:t>has higher affinity for </a:t>
            </a:r>
            <a:r>
              <a:rPr dirty="0" sz="1800" spc="-5" b="1">
                <a:latin typeface="Arial"/>
                <a:cs typeface="Arial"/>
              </a:rPr>
              <a:t>substrate </a:t>
            </a:r>
            <a:r>
              <a:rPr dirty="0" sz="1800" b="1">
                <a:latin typeface="Arial"/>
                <a:cs typeface="Arial"/>
              </a:rPr>
              <a:t>peptides/proteins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compared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310" y="2231775"/>
            <a:ext cx="730885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to</a:t>
            </a:r>
            <a:r>
              <a:rPr dirty="0" sz="1800" spc="-155" b="1">
                <a:latin typeface="Arial"/>
                <a:cs typeface="Arial"/>
              </a:rPr>
              <a:t> </a:t>
            </a:r>
            <a:r>
              <a:rPr dirty="0" sz="1800" spc="-65" b="1">
                <a:latin typeface="Arial"/>
                <a:cs typeface="Arial"/>
              </a:rPr>
              <a:t>ATP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1" y="2506095"/>
            <a:ext cx="105410" cy="559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9800FF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48504" y="2506106"/>
            <a:ext cx="2320925" cy="567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5430">
              <a:lnSpc>
                <a:spcPct val="100000"/>
              </a:lnSpc>
            </a:pP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Km </a:t>
            </a:r>
            <a:r>
              <a:rPr dirty="0" sz="1800" spc="-40" b="1">
                <a:solidFill>
                  <a:srgbClr val="9800FF"/>
                </a:solidFill>
                <a:latin typeface="Arial"/>
                <a:cs typeface="Arial"/>
              </a:rPr>
              <a:t>(ATP)</a:t>
            </a:r>
            <a:r>
              <a:rPr dirty="0" sz="1800" spc="-15" b="1">
                <a:solidFill>
                  <a:srgbClr val="9800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=300</a:t>
            </a:r>
            <a:r>
              <a:rPr dirty="0" sz="1800" spc="-5" b="1">
                <a:solidFill>
                  <a:srgbClr val="9800FF"/>
                </a:solidFill>
                <a:latin typeface="Symbol"/>
                <a:cs typeface="Symbol"/>
              </a:rPr>
              <a:t></a:t>
            </a: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Km </a:t>
            </a:r>
            <a:r>
              <a:rPr dirty="0" sz="1800" b="1">
                <a:solidFill>
                  <a:srgbClr val="9800FF"/>
                </a:solidFill>
                <a:latin typeface="Arial"/>
                <a:cs typeface="Arial"/>
              </a:rPr>
              <a:t>(peptide)</a:t>
            </a:r>
            <a:r>
              <a:rPr dirty="0" sz="1800" spc="-90" b="1">
                <a:solidFill>
                  <a:srgbClr val="9800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=100</a:t>
            </a:r>
            <a:r>
              <a:rPr dirty="0" sz="1800" spc="-5" b="1">
                <a:solidFill>
                  <a:srgbClr val="9800FF"/>
                </a:solidFill>
                <a:latin typeface="Symbol"/>
                <a:cs typeface="Symbol"/>
              </a:rPr>
              <a:t></a:t>
            </a: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239" y="3384144"/>
            <a:ext cx="8035925" cy="677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50165" marR="5080" indent="-38100">
              <a:lnSpc>
                <a:spcPct val="80000"/>
              </a:lnSpc>
            </a:pPr>
            <a:r>
              <a:rPr dirty="0" sz="1800" spc="-5" b="1">
                <a:latin typeface="Arial"/>
                <a:cs typeface="Arial"/>
              </a:rPr>
              <a:t>2. Therefore,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5" b="1">
                <a:latin typeface="Arial"/>
                <a:cs typeface="Arial"/>
              </a:rPr>
              <a:t>enzyme </a:t>
            </a:r>
            <a:r>
              <a:rPr dirty="0" sz="1800" b="1">
                <a:latin typeface="Arial"/>
                <a:cs typeface="Arial"/>
              </a:rPr>
              <a:t>kinetics </a:t>
            </a:r>
            <a:r>
              <a:rPr dirty="0" sz="1800" spc="-5" b="1">
                <a:latin typeface="Arial"/>
                <a:cs typeface="Arial"/>
              </a:rPr>
              <a:t>can </a:t>
            </a:r>
            <a:r>
              <a:rPr dirty="0" sz="1800" b="1">
                <a:latin typeface="Arial"/>
                <a:cs typeface="Arial"/>
              </a:rPr>
              <a:t>be </a:t>
            </a:r>
            <a:r>
              <a:rPr dirty="0" sz="1800" spc="-5" b="1">
                <a:latin typeface="Arial"/>
                <a:cs typeface="Arial"/>
              </a:rPr>
              <a:t>explained </a:t>
            </a:r>
            <a:r>
              <a:rPr dirty="0" sz="1800" spc="5" b="1">
                <a:latin typeface="Arial"/>
                <a:cs typeface="Arial"/>
              </a:rPr>
              <a:t>with </a:t>
            </a:r>
            <a:r>
              <a:rPr dirty="0" sz="1800" spc="-5" b="1">
                <a:latin typeface="Arial"/>
                <a:cs typeface="Arial"/>
              </a:rPr>
              <a:t>a </a:t>
            </a:r>
            <a:r>
              <a:rPr dirty="0" sz="1800" spc="10" b="1">
                <a:latin typeface="Arial"/>
                <a:cs typeface="Arial"/>
              </a:rPr>
              <a:t>two </a:t>
            </a:r>
            <a:r>
              <a:rPr dirty="0" sz="1800" spc="-5" b="1">
                <a:latin typeface="Arial"/>
                <a:cs typeface="Arial"/>
              </a:rPr>
              <a:t>substrate  </a:t>
            </a:r>
            <a:r>
              <a:rPr dirty="0" sz="1800" b="1">
                <a:latin typeface="Arial"/>
                <a:cs typeface="Arial"/>
              </a:rPr>
              <a:t>binding </a:t>
            </a:r>
            <a:r>
              <a:rPr dirty="0" sz="1800" spc="-5" b="1">
                <a:latin typeface="Arial"/>
                <a:cs typeface="Arial"/>
              </a:rPr>
              <a:t>model </a:t>
            </a:r>
            <a:r>
              <a:rPr dirty="0" sz="1800" b="1">
                <a:latin typeface="Arial"/>
                <a:cs typeface="Arial"/>
              </a:rPr>
              <a:t>for </a:t>
            </a:r>
            <a:r>
              <a:rPr dirty="0" sz="1800" spc="-5" b="1">
                <a:latin typeface="Arial"/>
                <a:cs typeface="Arial"/>
              </a:rPr>
              <a:t>CDK5/p35 activation. First, </a:t>
            </a:r>
            <a:r>
              <a:rPr dirty="0" sz="1800" spc="5" b="1">
                <a:latin typeface="Arial"/>
                <a:cs typeface="Arial"/>
              </a:rPr>
              <a:t>with </a:t>
            </a:r>
            <a:r>
              <a:rPr dirty="0" sz="1800" b="1">
                <a:latin typeface="Arial"/>
                <a:cs typeface="Arial"/>
              </a:rPr>
              <a:t>peptides/proteins then  </a:t>
            </a:r>
            <a:r>
              <a:rPr dirty="0" sz="1800" spc="-105" b="1">
                <a:latin typeface="Arial"/>
                <a:cs typeface="Arial"/>
              </a:rPr>
              <a:t>ATP.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739" y="4316831"/>
            <a:ext cx="106045" cy="560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41077" y="4316831"/>
            <a:ext cx="5353685" cy="568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CDK5 </a:t>
            </a:r>
            <a:r>
              <a:rPr dirty="0" sz="1800" b="1">
                <a:latin typeface="Arial"/>
                <a:cs typeface="Arial"/>
              </a:rPr>
              <a:t>has also </a:t>
            </a:r>
            <a:r>
              <a:rPr dirty="0" sz="1800" spc="-15" b="1">
                <a:latin typeface="Arial"/>
                <a:cs typeface="Arial"/>
              </a:rPr>
              <a:t>very </a:t>
            </a:r>
            <a:r>
              <a:rPr dirty="0" sz="1800" b="1">
                <a:latin typeface="Arial"/>
                <a:cs typeface="Arial"/>
              </a:rPr>
              <a:t>high affinity for its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activators</a:t>
            </a:r>
            <a:endParaRPr sz="1800">
              <a:latin typeface="Arial"/>
              <a:cs typeface="Arial"/>
            </a:endParaRPr>
          </a:p>
          <a:p>
            <a:pPr marL="1346200">
              <a:lnSpc>
                <a:spcPct val="100000"/>
              </a:lnSpc>
            </a:pP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Km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(activator): </a:t>
            </a:r>
            <a:r>
              <a:rPr dirty="0" sz="1800" spc="-10" b="1">
                <a:solidFill>
                  <a:srgbClr val="FF0000"/>
                </a:solidFill>
                <a:latin typeface="Arial"/>
                <a:cs typeface="Arial"/>
              </a:rPr>
              <a:t>70-100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nM</a:t>
            </a:r>
            <a:r>
              <a:rPr dirty="0" sz="18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(p35)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" y="5140211"/>
            <a:ext cx="10541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315" y="5140211"/>
            <a:ext cx="791972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82930" algn="l"/>
              </a:tabLst>
            </a:pPr>
            <a:r>
              <a:rPr dirty="0" sz="1800" spc="-5" b="1">
                <a:latin typeface="Arial"/>
                <a:cs typeface="Arial"/>
              </a:rPr>
              <a:t>3.	CDK5 </a:t>
            </a:r>
            <a:r>
              <a:rPr dirty="0" sz="1800" b="1">
                <a:latin typeface="Arial"/>
                <a:cs typeface="Arial"/>
              </a:rPr>
              <a:t>has an order of magnitude </a:t>
            </a:r>
            <a:r>
              <a:rPr dirty="0" sz="1800" spc="5" b="1">
                <a:latin typeface="Arial"/>
                <a:cs typeface="Arial"/>
              </a:rPr>
              <a:t>lower </a:t>
            </a:r>
            <a:r>
              <a:rPr dirty="0" sz="1800" b="1">
                <a:latin typeface="Arial"/>
                <a:cs typeface="Arial"/>
              </a:rPr>
              <a:t>affinity for </a:t>
            </a:r>
            <a:r>
              <a:rPr dirty="0" sz="1800" spc="-65" b="1">
                <a:latin typeface="Arial"/>
                <a:cs typeface="Arial"/>
              </a:rPr>
              <a:t>ATP </a:t>
            </a:r>
            <a:r>
              <a:rPr dirty="0" sz="1800" spc="-5" b="1">
                <a:latin typeface="Arial"/>
                <a:cs typeface="Arial"/>
              </a:rPr>
              <a:t>compared</a:t>
            </a:r>
            <a:r>
              <a:rPr dirty="0" sz="1800" spc="-8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315" y="5359596"/>
            <a:ext cx="149860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other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kinases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38" y="5633916"/>
            <a:ext cx="106045" cy="559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9800FF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38964" y="5633918"/>
            <a:ext cx="3669029" cy="568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989455" algn="l"/>
              </a:tabLst>
            </a:pP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CDK5, </a:t>
            </a:r>
            <a:r>
              <a:rPr dirty="0" sz="1800" spc="55" b="1">
                <a:solidFill>
                  <a:srgbClr val="9800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Km </a:t>
            </a:r>
            <a:r>
              <a:rPr dirty="0" sz="1800" spc="55" b="1">
                <a:solidFill>
                  <a:srgbClr val="9800FF"/>
                </a:solidFill>
                <a:latin typeface="Arial"/>
                <a:cs typeface="Arial"/>
              </a:rPr>
              <a:t> </a:t>
            </a:r>
            <a:r>
              <a:rPr dirty="0" sz="1800" spc="-35" b="1">
                <a:solidFill>
                  <a:srgbClr val="9800FF"/>
                </a:solidFill>
                <a:latin typeface="Arial"/>
                <a:cs typeface="Arial"/>
              </a:rPr>
              <a:t>(ATP):	</a:t>
            </a: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300</a:t>
            </a:r>
            <a:r>
              <a:rPr dirty="0" sz="1800" spc="-5" b="1">
                <a:solidFill>
                  <a:srgbClr val="9800FF"/>
                </a:solidFill>
                <a:latin typeface="Symbol"/>
                <a:cs typeface="Symbol"/>
              </a:rPr>
              <a:t></a:t>
            </a: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9800FF"/>
                </a:solidFill>
                <a:latin typeface="Arial"/>
                <a:cs typeface="Arial"/>
              </a:rPr>
              <a:t>Other </a:t>
            </a:r>
            <a:r>
              <a:rPr dirty="0" sz="1800" spc="-5" b="1">
                <a:solidFill>
                  <a:srgbClr val="9800FF"/>
                </a:solidFill>
                <a:latin typeface="Arial"/>
                <a:cs typeface="Arial"/>
              </a:rPr>
              <a:t>kinases </a:t>
            </a:r>
            <a:r>
              <a:rPr dirty="0" sz="1800" b="1">
                <a:solidFill>
                  <a:srgbClr val="9800FF"/>
                </a:solidFill>
                <a:latin typeface="Arial"/>
                <a:cs typeface="Arial"/>
              </a:rPr>
              <a:t>Km </a:t>
            </a:r>
            <a:r>
              <a:rPr dirty="0" sz="1800" spc="-30" b="1">
                <a:solidFill>
                  <a:srgbClr val="9800FF"/>
                </a:solidFill>
                <a:latin typeface="Arial"/>
                <a:cs typeface="Arial"/>
              </a:rPr>
              <a:t>(ATP):</a:t>
            </a:r>
            <a:r>
              <a:rPr dirty="0" sz="1800" spc="-20" b="1">
                <a:solidFill>
                  <a:srgbClr val="98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9800FF"/>
                </a:solidFill>
                <a:latin typeface="Arial"/>
                <a:cs typeface="Arial"/>
              </a:rPr>
              <a:t>10-20</a:t>
            </a:r>
            <a:r>
              <a:rPr dirty="0" sz="1800" spc="-10" b="1">
                <a:solidFill>
                  <a:srgbClr val="9800FF"/>
                </a:solidFill>
                <a:latin typeface="Symbol"/>
                <a:cs typeface="Symbol"/>
              </a:rPr>
              <a:t></a:t>
            </a:r>
            <a:r>
              <a:rPr dirty="0" sz="1800" spc="-10" b="1">
                <a:solidFill>
                  <a:srgbClr val="9800FF"/>
                </a:solidFill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843" y="706225"/>
            <a:ext cx="8684260" cy="548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49245" marR="5080" indent="-2837180">
              <a:lnSpc>
                <a:spcPct val="103499"/>
              </a:lnSpc>
            </a:pP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In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mature </a:t>
            </a:r>
            <a:r>
              <a:rPr dirty="0" sz="1700" spc="-10" b="1">
                <a:solidFill>
                  <a:srgbClr val="0000FF"/>
                </a:solidFill>
                <a:latin typeface="Times New Roman"/>
                <a:cs typeface="Times New Roman"/>
              </a:rPr>
              <a:t>neurons </a:t>
            </a:r>
            <a:r>
              <a:rPr dirty="0" sz="1700" b="1">
                <a:solidFill>
                  <a:srgbClr val="0000FF"/>
                </a:solidFill>
                <a:latin typeface="Times New Roman"/>
                <a:cs typeface="Times New Roman"/>
              </a:rPr>
              <a:t>cytoskeletal </a:t>
            </a:r>
            <a:r>
              <a:rPr dirty="0" sz="1700" spc="-10" b="1">
                <a:solidFill>
                  <a:srgbClr val="0000FF"/>
                </a:solidFill>
                <a:latin typeface="Times New Roman"/>
                <a:cs typeface="Times New Roman"/>
              </a:rPr>
              <a:t>protein </a:t>
            </a:r>
            <a:r>
              <a:rPr dirty="0" sz="1700" b="1">
                <a:solidFill>
                  <a:srgbClr val="0000FF"/>
                </a:solidFill>
                <a:latin typeface="Times New Roman"/>
                <a:cs typeface="Times New Roman"/>
              </a:rPr>
              <a:t>phosphorylation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is </a:t>
            </a:r>
            <a:r>
              <a:rPr dirty="0" sz="1700" b="1">
                <a:solidFill>
                  <a:srgbClr val="0000FF"/>
                </a:solidFill>
                <a:latin typeface="Times New Roman"/>
                <a:cs typeface="Times New Roman"/>
              </a:rPr>
              <a:t>topographically </a:t>
            </a:r>
            <a:r>
              <a:rPr dirty="0" sz="1700" b="1">
                <a:solidFill>
                  <a:srgbClr val="0000FF"/>
                </a:solidFill>
                <a:latin typeface="Times New Roman"/>
                <a:cs typeface="Times New Roman"/>
              </a:rPr>
              <a:t>&amp;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tightly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regulated 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under </a:t>
            </a:r>
            <a:r>
              <a:rPr dirty="0" sz="1700" b="1">
                <a:solidFill>
                  <a:srgbClr val="0000FF"/>
                </a:solidFill>
                <a:latin typeface="Times New Roman"/>
                <a:cs typeface="Times New Roman"/>
              </a:rPr>
              <a:t>physiological</a:t>
            </a:r>
            <a:r>
              <a:rPr dirty="0" sz="1700" spc="-7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700" spc="-5" b="1">
                <a:solidFill>
                  <a:srgbClr val="0000FF"/>
                </a:solidFill>
                <a:latin typeface="Times New Roman"/>
                <a:cs typeface="Times New Roman"/>
              </a:rPr>
              <a:t>conditions.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5793" y="2981205"/>
            <a:ext cx="4067178" cy="35719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067764" y="2400455"/>
            <a:ext cx="494030" cy="289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900" spc="-10" b="1">
                <a:solidFill>
                  <a:srgbClr val="FF0000"/>
                </a:solidFill>
                <a:latin typeface="Times New Roman"/>
                <a:cs typeface="Times New Roman"/>
              </a:rPr>
              <a:t>ALS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74960" y="2019417"/>
            <a:ext cx="3133725" cy="289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900" spc="-5" b="1">
                <a:solidFill>
                  <a:srgbClr val="0000FF"/>
                </a:solidFill>
                <a:latin typeface="Times New Roman"/>
                <a:cs typeface="Times New Roman"/>
              </a:rPr>
              <a:t>Human </a:t>
            </a:r>
            <a:r>
              <a:rPr dirty="0" sz="1900" spc="-5" b="1">
                <a:solidFill>
                  <a:srgbClr val="0000FF"/>
                </a:solidFill>
                <a:latin typeface="Times New Roman"/>
                <a:cs typeface="Times New Roman"/>
              </a:rPr>
              <a:t>cervical </a:t>
            </a:r>
            <a:r>
              <a:rPr dirty="0" sz="1900" spc="-10" b="1">
                <a:solidFill>
                  <a:srgbClr val="0000FF"/>
                </a:solidFill>
                <a:latin typeface="Times New Roman"/>
                <a:cs typeface="Times New Roman"/>
              </a:rPr>
              <a:t>spinal</a:t>
            </a:r>
            <a:r>
              <a:rPr dirty="0" sz="1900" spc="-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900" spc="-15" b="1">
                <a:solidFill>
                  <a:srgbClr val="0000FF"/>
                </a:solidFill>
                <a:latin typeface="Times New Roman"/>
                <a:cs typeface="Times New Roman"/>
              </a:rPr>
              <a:t>neuron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8016" y="2971800"/>
            <a:ext cx="3989198" cy="3657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579205" y="2477175"/>
            <a:ext cx="1263650" cy="8966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93395">
              <a:lnSpc>
                <a:spcPct val="100000"/>
              </a:lnSpc>
            </a:pPr>
            <a:r>
              <a:rPr dirty="0" sz="1800" spc="-5" b="1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dirty="0" sz="1800" spc="-10" b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dirty="0" sz="1800" spc="-35" b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dirty="0" sz="1800" b="1">
                <a:solidFill>
                  <a:srgbClr val="FF0000"/>
                </a:solidFill>
                <a:latin typeface="Times New Roman"/>
                <a:cs typeface="Times New Roman"/>
              </a:rPr>
              <a:t>ol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Normal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8" y="1197219"/>
            <a:ext cx="8903970" cy="4564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22555">
              <a:lnSpc>
                <a:spcPct val="100000"/>
              </a:lnSpc>
            </a:pPr>
            <a:r>
              <a:rPr dirty="0" sz="1800" spc="-95">
                <a:latin typeface="Arial"/>
                <a:cs typeface="Arial"/>
              </a:rPr>
              <a:t>To </a:t>
            </a:r>
            <a:r>
              <a:rPr dirty="0" sz="1400">
                <a:latin typeface="Arial"/>
                <a:cs typeface="Arial"/>
              </a:rPr>
              <a:t>record field </a:t>
            </a:r>
            <a:r>
              <a:rPr dirty="0" sz="1400" spc="-5">
                <a:latin typeface="Arial"/>
                <a:cs typeface="Arial"/>
              </a:rPr>
              <a:t>excitatory postsynaptic </a:t>
            </a:r>
            <a:r>
              <a:rPr dirty="0" sz="1400">
                <a:latin typeface="Arial"/>
                <a:cs typeface="Arial"/>
              </a:rPr>
              <a:t>potentials, </a:t>
            </a:r>
            <a:r>
              <a:rPr dirty="0" sz="1400" spc="-5">
                <a:latin typeface="Arial"/>
                <a:cs typeface="Arial"/>
              </a:rPr>
              <a:t>transverse </a:t>
            </a:r>
            <a:r>
              <a:rPr dirty="0" sz="1400">
                <a:latin typeface="Arial"/>
                <a:cs typeface="Arial"/>
              </a:rPr>
              <a:t>hippocampal slices </a:t>
            </a:r>
            <a:r>
              <a:rPr dirty="0" sz="1400" spc="-5">
                <a:latin typeface="Arial"/>
                <a:cs typeface="Arial"/>
              </a:rPr>
              <a:t>were </a:t>
            </a:r>
            <a:r>
              <a:rPr dirty="0" sz="1400">
                <a:latin typeface="Arial"/>
                <a:cs typeface="Arial"/>
              </a:rPr>
              <a:t>prepared from </a:t>
            </a:r>
            <a:r>
              <a:rPr dirty="0" sz="1400" spc="-5">
                <a:latin typeface="Arial"/>
                <a:cs typeface="Arial"/>
              </a:rPr>
              <a:t>mice. </a:t>
            </a:r>
            <a:r>
              <a:rPr dirty="0" sz="1400">
                <a:latin typeface="Arial"/>
                <a:cs typeface="Arial"/>
              </a:rPr>
              <a:t>In  </a:t>
            </a:r>
            <a:r>
              <a:rPr dirty="0" sz="1400">
                <a:latin typeface="Arial"/>
                <a:cs typeface="Arial"/>
              </a:rPr>
              <a:t>brief, the brain </a:t>
            </a:r>
            <a:r>
              <a:rPr dirty="0" sz="1400" spc="-5">
                <a:latin typeface="Arial"/>
                <a:cs typeface="Arial"/>
              </a:rPr>
              <a:t>was </a:t>
            </a:r>
            <a:r>
              <a:rPr dirty="0" sz="1400">
                <a:latin typeface="Arial"/>
                <a:cs typeface="Arial"/>
              </a:rPr>
              <a:t>rapidly </a:t>
            </a:r>
            <a:r>
              <a:rPr dirty="0" sz="1400" spc="-5">
                <a:latin typeface="Arial"/>
                <a:cs typeface="Arial"/>
              </a:rPr>
              <a:t>removed </a:t>
            </a:r>
            <a:r>
              <a:rPr dirty="0" sz="1400">
                <a:latin typeface="Arial"/>
                <a:cs typeface="Arial"/>
              </a:rPr>
              <a:t>and </a:t>
            </a:r>
            <a:r>
              <a:rPr dirty="0" sz="1400" spc="-5">
                <a:latin typeface="Arial"/>
                <a:cs typeface="Arial"/>
              </a:rPr>
              <a:t>transferred </a:t>
            </a:r>
            <a:r>
              <a:rPr dirty="0" sz="1400">
                <a:latin typeface="Arial"/>
                <a:cs typeface="Arial"/>
              </a:rPr>
              <a:t>to ice-cold, </a:t>
            </a:r>
            <a:r>
              <a:rPr dirty="0" sz="1400" spc="-5">
                <a:latin typeface="Arial"/>
                <a:cs typeface="Arial"/>
              </a:rPr>
              <a:t>oxygenated </a:t>
            </a:r>
            <a:r>
              <a:rPr dirty="0" sz="1400">
                <a:latin typeface="Arial"/>
                <a:cs typeface="Arial"/>
              </a:rPr>
              <a:t>(95 % </a:t>
            </a:r>
            <a:r>
              <a:rPr dirty="0" sz="1400" spc="10">
                <a:latin typeface="Arial"/>
                <a:cs typeface="Arial"/>
              </a:rPr>
              <a:t>O</a:t>
            </a:r>
            <a:r>
              <a:rPr dirty="0" baseline="-21604" sz="1350" spc="15">
                <a:latin typeface="Arial"/>
                <a:cs typeface="Arial"/>
              </a:rPr>
              <a:t>2 </a:t>
            </a:r>
            <a:r>
              <a:rPr dirty="0" sz="1400">
                <a:latin typeface="Arial"/>
                <a:cs typeface="Arial"/>
              </a:rPr>
              <a:t>and 5 % CO</a:t>
            </a:r>
            <a:r>
              <a:rPr dirty="0" baseline="-21604" sz="1350">
                <a:latin typeface="Arial"/>
                <a:cs typeface="Arial"/>
              </a:rPr>
              <a:t>2</a:t>
            </a:r>
            <a:r>
              <a:rPr dirty="0" sz="1400">
                <a:latin typeface="Arial"/>
                <a:cs typeface="Arial"/>
              </a:rPr>
              <a:t>) cutting  </a:t>
            </a:r>
            <a:r>
              <a:rPr dirty="0" sz="1400">
                <a:latin typeface="Arial"/>
                <a:cs typeface="Arial"/>
              </a:rPr>
              <a:t>solution containing </a:t>
            </a:r>
            <a:r>
              <a:rPr dirty="0" sz="1400" spc="-5">
                <a:latin typeface="Arial"/>
                <a:cs typeface="Arial"/>
              </a:rPr>
              <a:t>(mM) </a:t>
            </a:r>
            <a:r>
              <a:rPr dirty="0" sz="1400" spc="-35">
                <a:latin typeface="Arial"/>
                <a:cs typeface="Arial"/>
              </a:rPr>
              <a:t>211 </a:t>
            </a:r>
            <a:r>
              <a:rPr dirty="0" sz="1400">
                <a:latin typeface="Arial"/>
                <a:cs typeface="Arial"/>
              </a:rPr>
              <a:t>sucrose, 3.3 </a:t>
            </a:r>
            <a:r>
              <a:rPr dirty="0" sz="1400" spc="-5">
                <a:latin typeface="Arial"/>
                <a:cs typeface="Arial"/>
              </a:rPr>
              <a:t>KCl, </a:t>
            </a:r>
            <a:r>
              <a:rPr dirty="0" sz="1400">
                <a:latin typeface="Arial"/>
                <a:cs typeface="Arial"/>
              </a:rPr>
              <a:t>1.3 </a:t>
            </a:r>
            <a:r>
              <a:rPr dirty="0" sz="1400" spc="5">
                <a:latin typeface="Arial"/>
                <a:cs typeface="Arial"/>
              </a:rPr>
              <a:t>NaH</a:t>
            </a:r>
            <a:r>
              <a:rPr dirty="0" baseline="-21604" sz="1350" spc="7">
                <a:latin typeface="Arial"/>
                <a:cs typeface="Arial"/>
              </a:rPr>
              <a:t>2</a:t>
            </a:r>
            <a:r>
              <a:rPr dirty="0" sz="1400" spc="5">
                <a:latin typeface="Arial"/>
                <a:cs typeface="Arial"/>
              </a:rPr>
              <a:t>PO</a:t>
            </a:r>
            <a:r>
              <a:rPr dirty="0" baseline="-21604" sz="1350" spc="7">
                <a:latin typeface="Arial"/>
                <a:cs typeface="Arial"/>
              </a:rPr>
              <a:t>4</a:t>
            </a:r>
            <a:r>
              <a:rPr dirty="0" sz="1400" spc="5">
                <a:latin typeface="Arial"/>
                <a:cs typeface="Arial"/>
              </a:rPr>
              <a:t>, </a:t>
            </a:r>
            <a:r>
              <a:rPr dirty="0" sz="1400">
                <a:latin typeface="Arial"/>
                <a:cs typeface="Arial"/>
              </a:rPr>
              <a:t>0.5 CaCl</a:t>
            </a:r>
            <a:r>
              <a:rPr dirty="0" baseline="-21604" sz="1350">
                <a:latin typeface="Arial"/>
                <a:cs typeface="Arial"/>
              </a:rPr>
              <a:t>2</a:t>
            </a:r>
            <a:r>
              <a:rPr dirty="0" sz="1400">
                <a:latin typeface="Arial"/>
                <a:cs typeface="Arial"/>
              </a:rPr>
              <a:t>, 10 MgCl</a:t>
            </a:r>
            <a:r>
              <a:rPr dirty="0" baseline="-21604" sz="1350">
                <a:latin typeface="Arial"/>
                <a:cs typeface="Arial"/>
              </a:rPr>
              <a:t>2</a:t>
            </a:r>
            <a:r>
              <a:rPr dirty="0" sz="1400">
                <a:latin typeface="Arial"/>
                <a:cs typeface="Arial"/>
              </a:rPr>
              <a:t>, 26 </a:t>
            </a:r>
            <a:r>
              <a:rPr dirty="0" sz="1400" spc="-5">
                <a:latin typeface="Arial"/>
                <a:cs typeface="Arial"/>
              </a:rPr>
              <a:t>NaHCO</a:t>
            </a:r>
            <a:r>
              <a:rPr dirty="0" baseline="-21604" sz="1350" spc="-7">
                <a:latin typeface="Arial"/>
                <a:cs typeface="Arial"/>
              </a:rPr>
              <a:t>3 </a:t>
            </a:r>
            <a:r>
              <a:rPr dirty="0" sz="1400">
                <a:latin typeface="Arial"/>
                <a:cs typeface="Arial"/>
              </a:rPr>
              <a:t>and </a:t>
            </a:r>
            <a:r>
              <a:rPr dirty="0" sz="1400" spc="-55">
                <a:latin typeface="Arial"/>
                <a:cs typeface="Arial"/>
              </a:rPr>
              <a:t>11 </a:t>
            </a:r>
            <a:r>
              <a:rPr dirty="0" sz="1400">
                <a:latin typeface="Arial"/>
                <a:cs typeface="Arial"/>
              </a:rPr>
              <a:t>glucose.  </a:t>
            </a:r>
            <a:r>
              <a:rPr dirty="0" sz="1400">
                <a:latin typeface="Arial"/>
                <a:cs typeface="Arial"/>
              </a:rPr>
              <a:t>Hippocampal slices </a:t>
            </a:r>
            <a:r>
              <a:rPr dirty="0" sz="1400" spc="-5">
                <a:latin typeface="Arial"/>
                <a:cs typeface="Arial"/>
              </a:rPr>
              <a:t>were </a:t>
            </a:r>
            <a:r>
              <a:rPr dirty="0" sz="1400">
                <a:latin typeface="Arial"/>
                <a:cs typeface="Arial"/>
              </a:rPr>
              <a:t>cut </a:t>
            </a:r>
            <a:r>
              <a:rPr dirty="0" sz="1400" spc="-5">
                <a:latin typeface="Arial"/>
                <a:cs typeface="Arial"/>
              </a:rPr>
              <a:t>with </a:t>
            </a:r>
            <a:r>
              <a:rPr dirty="0" sz="1400">
                <a:latin typeface="Arial"/>
                <a:cs typeface="Arial"/>
              </a:rPr>
              <a:t>a Leica VT1000S </a:t>
            </a:r>
            <a:r>
              <a:rPr dirty="0" sz="1400" spc="-5">
                <a:latin typeface="Arial"/>
                <a:cs typeface="Arial"/>
              </a:rPr>
              <a:t>vibratome </a:t>
            </a:r>
            <a:r>
              <a:rPr dirty="0" sz="1400">
                <a:latin typeface="Arial"/>
                <a:cs typeface="Arial"/>
              </a:rPr>
              <a:t>(Leica) and </a:t>
            </a:r>
            <a:r>
              <a:rPr dirty="0" sz="1400" spc="-5">
                <a:latin typeface="Arial"/>
                <a:cs typeface="Arial"/>
              </a:rPr>
              <a:t>transferred </a:t>
            </a:r>
            <a:r>
              <a:rPr dirty="0" sz="1400">
                <a:latin typeface="Arial"/>
                <a:cs typeface="Arial"/>
              </a:rPr>
              <a:t>for </a:t>
            </a:r>
            <a:r>
              <a:rPr dirty="0" sz="1400" spc="-5">
                <a:latin typeface="Arial"/>
                <a:cs typeface="Arial"/>
              </a:rPr>
              <a:t>recovery </a:t>
            </a:r>
            <a:r>
              <a:rPr dirty="0" sz="1400">
                <a:latin typeface="Arial"/>
                <a:cs typeface="Arial"/>
              </a:rPr>
              <a:t>to a holding  </a:t>
            </a:r>
            <a:r>
              <a:rPr dirty="0" sz="1400">
                <a:latin typeface="Arial"/>
                <a:cs typeface="Arial"/>
              </a:rPr>
              <a:t>chamber containing </a:t>
            </a:r>
            <a:r>
              <a:rPr dirty="0" sz="1400" spc="-5">
                <a:latin typeface="Arial"/>
                <a:cs typeface="Arial"/>
              </a:rPr>
              <a:t>oxygenated </a:t>
            </a:r>
            <a:r>
              <a:rPr dirty="0" sz="1400">
                <a:latin typeface="Arial"/>
                <a:cs typeface="Arial"/>
              </a:rPr>
              <a:t>artificial </a:t>
            </a:r>
            <a:r>
              <a:rPr dirty="0" sz="1400" spc="-5">
                <a:latin typeface="Arial"/>
                <a:cs typeface="Arial"/>
              </a:rPr>
              <a:t>cerebrospinal </a:t>
            </a:r>
            <a:r>
              <a:rPr dirty="0" sz="1400">
                <a:latin typeface="Arial"/>
                <a:cs typeface="Arial"/>
              </a:rPr>
              <a:t>fluid (ACSF) consisted of </a:t>
            </a:r>
            <a:r>
              <a:rPr dirty="0" sz="1400" spc="-5">
                <a:latin typeface="Arial"/>
                <a:cs typeface="Arial"/>
              </a:rPr>
              <a:t>(mM) </a:t>
            </a:r>
            <a:r>
              <a:rPr dirty="0" sz="1400">
                <a:latin typeface="Arial"/>
                <a:cs typeface="Arial"/>
              </a:rPr>
              <a:t>124 </a:t>
            </a:r>
            <a:r>
              <a:rPr dirty="0" sz="1400" spc="-5">
                <a:latin typeface="Arial"/>
                <a:cs typeface="Arial"/>
              </a:rPr>
              <a:t>NaCl, </a:t>
            </a:r>
            <a:r>
              <a:rPr dirty="0" sz="1400">
                <a:latin typeface="Arial"/>
                <a:cs typeface="Arial"/>
              </a:rPr>
              <a:t>3.3 KCl,</a:t>
            </a:r>
            <a:r>
              <a:rPr dirty="0" sz="1400" spc="-2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1.3</a:t>
            </a:r>
            <a:endParaRPr sz="1400">
              <a:latin typeface="Arial"/>
              <a:cs typeface="Arial"/>
            </a:endParaRPr>
          </a:p>
          <a:p>
            <a:pPr marL="12700" marR="127635">
              <a:lnSpc>
                <a:spcPct val="99500"/>
              </a:lnSpc>
              <a:spcBef>
                <a:spcPts val="30"/>
              </a:spcBef>
            </a:pPr>
            <a:r>
              <a:rPr dirty="0" sz="1400">
                <a:latin typeface="Arial"/>
                <a:cs typeface="Arial"/>
              </a:rPr>
              <a:t>NaH</a:t>
            </a:r>
            <a:r>
              <a:rPr dirty="0" baseline="-21604" sz="1350">
                <a:latin typeface="Arial"/>
                <a:cs typeface="Arial"/>
              </a:rPr>
              <a:t>2</a:t>
            </a:r>
            <a:r>
              <a:rPr dirty="0" sz="1400">
                <a:latin typeface="Arial"/>
                <a:cs typeface="Arial"/>
              </a:rPr>
              <a:t>PO</a:t>
            </a:r>
            <a:r>
              <a:rPr dirty="0" baseline="-21604" sz="1350">
                <a:latin typeface="Arial"/>
                <a:cs typeface="Arial"/>
              </a:rPr>
              <a:t>4</a:t>
            </a:r>
            <a:r>
              <a:rPr dirty="0" sz="1400">
                <a:latin typeface="Arial"/>
                <a:cs typeface="Arial"/>
              </a:rPr>
              <a:t>, 2.5 CaCl</a:t>
            </a:r>
            <a:r>
              <a:rPr dirty="0" baseline="-21604" sz="1350">
                <a:latin typeface="Arial"/>
                <a:cs typeface="Arial"/>
              </a:rPr>
              <a:t>2</a:t>
            </a:r>
            <a:r>
              <a:rPr dirty="0" sz="1400">
                <a:latin typeface="Arial"/>
                <a:cs typeface="Arial"/>
              </a:rPr>
              <a:t>, 1.5 MgCl</a:t>
            </a:r>
            <a:r>
              <a:rPr dirty="0" baseline="-21604" sz="1350">
                <a:latin typeface="Arial"/>
                <a:cs typeface="Arial"/>
              </a:rPr>
              <a:t>2</a:t>
            </a:r>
            <a:r>
              <a:rPr dirty="0" sz="1400">
                <a:latin typeface="Arial"/>
                <a:cs typeface="Arial"/>
              </a:rPr>
              <a:t>, 26 NaHCO</a:t>
            </a:r>
            <a:r>
              <a:rPr dirty="0" baseline="-21604" sz="1350">
                <a:latin typeface="Arial"/>
                <a:cs typeface="Arial"/>
              </a:rPr>
              <a:t>3 </a:t>
            </a:r>
            <a:r>
              <a:rPr dirty="0" sz="1400">
                <a:latin typeface="Arial"/>
                <a:cs typeface="Arial"/>
              </a:rPr>
              <a:t>and </a:t>
            </a:r>
            <a:r>
              <a:rPr dirty="0" sz="1400" spc="-55">
                <a:latin typeface="Arial"/>
                <a:cs typeface="Arial"/>
              </a:rPr>
              <a:t>11 </a:t>
            </a:r>
            <a:r>
              <a:rPr dirty="0" sz="1400">
                <a:latin typeface="Arial"/>
                <a:cs typeface="Arial"/>
              </a:rPr>
              <a:t>glucose at 28-30 </a:t>
            </a:r>
            <a:r>
              <a:rPr dirty="0" sz="1400">
                <a:latin typeface="MS PGothic"/>
                <a:cs typeface="MS PGothic"/>
              </a:rPr>
              <a:t>°</a:t>
            </a:r>
            <a:r>
              <a:rPr dirty="0" sz="1400">
                <a:latin typeface="Arial"/>
                <a:cs typeface="Arial"/>
              </a:rPr>
              <a:t>C for at least 1 h before recording. </a:t>
            </a:r>
            <a:r>
              <a:rPr dirty="0" sz="1400" spc="-5">
                <a:latin typeface="Arial"/>
                <a:cs typeface="Arial"/>
              </a:rPr>
              <a:t>CA1  </a:t>
            </a:r>
            <a:r>
              <a:rPr dirty="0" sz="1400">
                <a:latin typeface="Arial"/>
                <a:cs typeface="Arial"/>
              </a:rPr>
              <a:t>field potentials </a:t>
            </a:r>
            <a:r>
              <a:rPr dirty="0" sz="1400" spc="-5">
                <a:latin typeface="Arial"/>
                <a:cs typeface="Arial"/>
              </a:rPr>
              <a:t>evoked </a:t>
            </a:r>
            <a:r>
              <a:rPr dirty="0" sz="1400">
                <a:latin typeface="Arial"/>
                <a:cs typeface="Arial"/>
              </a:rPr>
              <a:t>by </a:t>
            </a:r>
            <a:r>
              <a:rPr dirty="0" sz="1400" spc="-5">
                <a:latin typeface="Arial"/>
                <a:cs typeface="Arial"/>
              </a:rPr>
              <a:t>Schaffer </a:t>
            </a:r>
            <a:r>
              <a:rPr dirty="0" sz="1400">
                <a:latin typeface="Arial"/>
                <a:cs typeface="Arial"/>
              </a:rPr>
              <a:t>collateral stimulation </a:t>
            </a:r>
            <a:r>
              <a:rPr dirty="0" sz="1400" spc="-5">
                <a:latin typeface="Arial"/>
                <a:cs typeface="Arial"/>
              </a:rPr>
              <a:t>were </a:t>
            </a:r>
            <a:r>
              <a:rPr dirty="0" sz="1400">
                <a:latin typeface="Arial"/>
                <a:cs typeface="Arial"/>
              </a:rPr>
              <a:t>measured. After recording of stable baseline (at  </a:t>
            </a:r>
            <a:r>
              <a:rPr dirty="0" sz="1400">
                <a:latin typeface="Arial"/>
                <a:cs typeface="Arial"/>
              </a:rPr>
              <a:t>least 20 </a:t>
            </a:r>
            <a:r>
              <a:rPr dirty="0" sz="1400" spc="-5">
                <a:latin typeface="Arial"/>
                <a:cs typeface="Arial"/>
              </a:rPr>
              <a:t>min </a:t>
            </a:r>
            <a:r>
              <a:rPr dirty="0" sz="1400">
                <a:latin typeface="Arial"/>
                <a:cs typeface="Arial"/>
              </a:rPr>
              <a:t>of stable </a:t>
            </a:r>
            <a:r>
              <a:rPr dirty="0" sz="1400" spc="-5">
                <a:latin typeface="Arial"/>
                <a:cs typeface="Arial"/>
              </a:rPr>
              <a:t>responses), </a:t>
            </a:r>
            <a:r>
              <a:rPr dirty="0" sz="1400" spc="-40">
                <a:latin typeface="Arial"/>
                <a:cs typeface="Arial"/>
              </a:rPr>
              <a:t>LTP </a:t>
            </a:r>
            <a:r>
              <a:rPr dirty="0" sz="1400" spc="-5">
                <a:latin typeface="Arial"/>
                <a:cs typeface="Arial"/>
              </a:rPr>
              <a:t>was </a:t>
            </a:r>
            <a:r>
              <a:rPr dirty="0" sz="1400">
                <a:latin typeface="Arial"/>
                <a:cs typeface="Arial"/>
              </a:rPr>
              <a:t>induced by </a:t>
            </a:r>
            <a:r>
              <a:rPr dirty="0" sz="1400" spc="-5">
                <a:latin typeface="Arial"/>
                <a:cs typeface="Arial"/>
              </a:rPr>
              <a:t>two </a:t>
            </a:r>
            <a:r>
              <a:rPr dirty="0" sz="1400">
                <a:latin typeface="Arial"/>
                <a:cs typeface="Arial"/>
              </a:rPr>
              <a:t>episodes of theta burst stimulation (TBS) </a:t>
            </a:r>
            <a:r>
              <a:rPr dirty="0" sz="1400" spc="-5">
                <a:latin typeface="Arial"/>
                <a:cs typeface="Arial"/>
              </a:rPr>
              <a:t>with </a:t>
            </a:r>
            <a:r>
              <a:rPr dirty="0" sz="1400">
                <a:latin typeface="Arial"/>
                <a:cs typeface="Arial"/>
              </a:rPr>
              <a:t>10 s  </a:t>
            </a:r>
            <a:r>
              <a:rPr dirty="0" sz="1400" spc="-5">
                <a:latin typeface="Arial"/>
                <a:cs typeface="Arial"/>
              </a:rPr>
              <a:t>intervals. TBS </a:t>
            </a:r>
            <a:r>
              <a:rPr dirty="0" sz="1400">
                <a:latin typeface="Arial"/>
                <a:cs typeface="Arial"/>
              </a:rPr>
              <a:t>consisted of ten bursts (each </a:t>
            </a:r>
            <a:r>
              <a:rPr dirty="0" sz="1400" spc="-5">
                <a:latin typeface="Arial"/>
                <a:cs typeface="Arial"/>
              </a:rPr>
              <a:t>with </a:t>
            </a:r>
            <a:r>
              <a:rPr dirty="0" sz="1400">
                <a:latin typeface="Arial"/>
                <a:cs typeface="Arial"/>
              </a:rPr>
              <a:t>four pulses at 100 </a:t>
            </a:r>
            <a:r>
              <a:rPr dirty="0" sz="1400" spc="-5">
                <a:latin typeface="Arial"/>
                <a:cs typeface="Arial"/>
              </a:rPr>
              <a:t>Hz) </a:t>
            </a:r>
            <a:r>
              <a:rPr dirty="0" sz="1400">
                <a:latin typeface="Arial"/>
                <a:cs typeface="Arial"/>
              </a:rPr>
              <a:t>of stimuli </a:t>
            </a:r>
            <a:r>
              <a:rPr dirty="0" sz="1400" spc="-5">
                <a:latin typeface="Arial"/>
                <a:cs typeface="Arial"/>
              </a:rPr>
              <a:t>delivered every </a:t>
            </a:r>
            <a:r>
              <a:rPr dirty="0" sz="1400">
                <a:latin typeface="Arial"/>
                <a:cs typeface="Arial"/>
              </a:rPr>
              <a:t>200</a:t>
            </a:r>
            <a:r>
              <a:rPr dirty="0" sz="1400" spc="-26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ms.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Recordings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were </a:t>
            </a:r>
            <a:r>
              <a:rPr dirty="0" sz="1400">
                <a:latin typeface="Arial"/>
                <a:cs typeface="Arial"/>
              </a:rPr>
              <a:t>performed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using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</a:t>
            </a:r>
            <a:r>
              <a:rPr dirty="0" sz="1400" spc="-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AM-1800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Microelectrode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amplifier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(A-M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systems)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Digidata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1440A</a:t>
            </a:r>
            <a:r>
              <a:rPr dirty="0" sz="1400" spc="-190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A-D  </a:t>
            </a:r>
            <a:r>
              <a:rPr dirty="0" sz="1400">
                <a:latin typeface="Arial"/>
                <a:cs typeface="Arial"/>
              </a:rPr>
              <a:t>converter </a:t>
            </a:r>
            <a:r>
              <a:rPr dirty="0" sz="1400" spc="-5">
                <a:latin typeface="Arial"/>
                <a:cs typeface="Arial"/>
              </a:rPr>
              <a:t>(Axon Instruments). </a:t>
            </a:r>
            <a:r>
              <a:rPr dirty="0" sz="1400">
                <a:latin typeface="Arial"/>
                <a:cs typeface="Arial"/>
              </a:rPr>
              <a:t>All data </a:t>
            </a:r>
            <a:r>
              <a:rPr dirty="0" sz="1400" spc="-5">
                <a:latin typeface="Arial"/>
                <a:cs typeface="Arial"/>
              </a:rPr>
              <a:t>were </a:t>
            </a:r>
            <a:r>
              <a:rPr dirty="0" sz="1400">
                <a:latin typeface="Arial"/>
                <a:cs typeface="Arial"/>
              </a:rPr>
              <a:t>digitized and </a:t>
            </a:r>
            <a:r>
              <a:rPr dirty="0" sz="1400" spc="-5">
                <a:latin typeface="Arial"/>
                <a:cs typeface="Arial"/>
              </a:rPr>
              <a:t>analyzed </a:t>
            </a:r>
            <a:r>
              <a:rPr dirty="0" sz="1400">
                <a:latin typeface="Arial"/>
                <a:cs typeface="Arial"/>
              </a:rPr>
              <a:t>by the use of </a:t>
            </a:r>
            <a:r>
              <a:rPr dirty="0" sz="1400" spc="-5">
                <a:latin typeface="Arial"/>
                <a:cs typeface="Arial"/>
              </a:rPr>
              <a:t>pClamp </a:t>
            </a:r>
            <a:r>
              <a:rPr dirty="0" sz="1400">
                <a:latin typeface="Arial"/>
                <a:cs typeface="Arial"/>
              </a:rPr>
              <a:t>10 software </a:t>
            </a:r>
            <a:r>
              <a:rPr dirty="0" sz="1400" spc="-5">
                <a:latin typeface="Arial"/>
                <a:cs typeface="Arial"/>
              </a:rPr>
              <a:t>(Axon  </a:t>
            </a:r>
            <a:r>
              <a:rPr dirty="0" sz="1400" spc="-5">
                <a:latin typeface="Arial"/>
                <a:cs typeface="Arial"/>
              </a:rPr>
              <a:t>Instruments).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Sample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traces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represent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fEPSPs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at 1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min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before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(gray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trace)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hr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after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(black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trace)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TBS.</a:t>
            </a:r>
            <a:endParaRPr sz="1400">
              <a:latin typeface="Arial"/>
              <a:cs typeface="Arial"/>
            </a:endParaRPr>
          </a:p>
          <a:p>
            <a:pPr marL="12700" marR="520700">
              <a:lnSpc>
                <a:spcPts val="3390"/>
              </a:lnSpc>
              <a:spcBef>
                <a:spcPts val="365"/>
              </a:spcBef>
            </a:pPr>
            <a:r>
              <a:rPr dirty="0" sz="1400">
                <a:latin typeface="Arial"/>
                <a:cs typeface="Arial"/>
              </a:rPr>
              <a:t>Bar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graph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: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average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slopes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fEPSP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during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last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10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min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recording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(percentage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baseline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response)  </a:t>
            </a:r>
            <a:r>
              <a:rPr dirty="0" sz="1400">
                <a:latin typeface="Arial"/>
                <a:cs typeface="Arial"/>
              </a:rPr>
              <a:t>Control (p25 only - </a:t>
            </a:r>
            <a:r>
              <a:rPr dirty="0" sz="1400" spc="-5">
                <a:latin typeface="Arial"/>
                <a:cs typeface="Arial"/>
              </a:rPr>
              <a:t>Dox off) </a:t>
            </a:r>
            <a:r>
              <a:rPr dirty="0" sz="1400">
                <a:latin typeface="Arial"/>
                <a:cs typeface="Arial"/>
              </a:rPr>
              <a:t>: 160.6 </a:t>
            </a:r>
            <a:r>
              <a:rPr dirty="0" sz="1400">
                <a:latin typeface="MS PGothic"/>
                <a:cs typeface="MS PGothic"/>
              </a:rPr>
              <a:t>±</a:t>
            </a:r>
            <a:r>
              <a:rPr dirty="0" sz="1400" spc="-295">
                <a:latin typeface="MS PGothic"/>
                <a:cs typeface="MS PGothic"/>
              </a:rPr>
              <a:t> </a:t>
            </a:r>
            <a:r>
              <a:rPr dirty="0" sz="1400">
                <a:latin typeface="Arial"/>
                <a:cs typeface="Arial"/>
              </a:rPr>
              <a:t>6.1 %, 6 slices from 4 </a:t>
            </a:r>
            <a:r>
              <a:rPr dirty="0" sz="1400" spc="-5">
                <a:latin typeface="Arial"/>
                <a:cs typeface="Arial"/>
              </a:rPr>
              <a:t>mice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280"/>
              </a:lnSpc>
            </a:pPr>
            <a:r>
              <a:rPr dirty="0" sz="1400" spc="-5">
                <a:latin typeface="Arial"/>
                <a:cs typeface="Arial"/>
              </a:rPr>
              <a:t>CK-p25 </a:t>
            </a:r>
            <a:r>
              <a:rPr dirty="0" sz="1400">
                <a:latin typeface="Arial"/>
                <a:cs typeface="Arial"/>
              </a:rPr>
              <a:t>+ PBS : 125.2 </a:t>
            </a:r>
            <a:r>
              <a:rPr dirty="0" sz="1400">
                <a:latin typeface="MS PGothic"/>
                <a:cs typeface="MS PGothic"/>
              </a:rPr>
              <a:t>± </a:t>
            </a:r>
            <a:r>
              <a:rPr dirty="0" sz="1400">
                <a:latin typeface="Arial"/>
                <a:cs typeface="Arial"/>
              </a:rPr>
              <a:t>3.7 %, 5 slices from 3</a:t>
            </a:r>
            <a:r>
              <a:rPr dirty="0" sz="1400" spc="-2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mice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CK-p25 </a:t>
            </a:r>
            <a:r>
              <a:rPr dirty="0" sz="1400">
                <a:latin typeface="Arial"/>
                <a:cs typeface="Arial"/>
              </a:rPr>
              <a:t>+ SC : 137.5 </a:t>
            </a:r>
            <a:r>
              <a:rPr dirty="0" sz="1400">
                <a:latin typeface="MS PGothic"/>
                <a:cs typeface="MS PGothic"/>
              </a:rPr>
              <a:t>± </a:t>
            </a:r>
            <a:r>
              <a:rPr dirty="0" sz="1400">
                <a:latin typeface="Arial"/>
                <a:cs typeface="Arial"/>
              </a:rPr>
              <a:t>6.2 %, 7 slices from 4</a:t>
            </a:r>
            <a:r>
              <a:rPr dirty="0" sz="1400" spc="-229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mice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CK-p25 </a:t>
            </a:r>
            <a:r>
              <a:rPr dirty="0" sz="1400">
                <a:latin typeface="Arial"/>
                <a:cs typeface="Arial"/>
              </a:rPr>
              <a:t>+ </a:t>
            </a:r>
            <a:r>
              <a:rPr dirty="0" sz="1400" spc="-5">
                <a:latin typeface="Arial"/>
                <a:cs typeface="Arial"/>
              </a:rPr>
              <a:t>TFP5 </a:t>
            </a:r>
            <a:r>
              <a:rPr dirty="0" sz="1400">
                <a:latin typeface="Arial"/>
                <a:cs typeface="Arial"/>
              </a:rPr>
              <a:t>: 165.7 </a:t>
            </a:r>
            <a:r>
              <a:rPr dirty="0" sz="1400">
                <a:latin typeface="MS PGothic"/>
                <a:cs typeface="MS PGothic"/>
              </a:rPr>
              <a:t>± </a:t>
            </a:r>
            <a:r>
              <a:rPr dirty="0" sz="1400">
                <a:latin typeface="Arial"/>
                <a:cs typeface="Arial"/>
              </a:rPr>
              <a:t>9.0 %, 6 slices from 4</a:t>
            </a:r>
            <a:r>
              <a:rPr dirty="0" sz="1400" spc="-2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mice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8538" y="457135"/>
            <a:ext cx="5473543" cy="6117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87281" y="373409"/>
            <a:ext cx="15811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8163" y="0"/>
            <a:ext cx="805434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High glucose induces p25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expression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hyper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activates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Cdk5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activity</a:t>
            </a:r>
            <a:r>
              <a:rPr dirty="0" sz="1800" spc="10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5183" y="258461"/>
            <a:ext cx="4076065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cortical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neurons,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time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course</a:t>
            </a:r>
            <a:r>
              <a:rPr dirty="0" sz="1800" spc="-3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study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6700" y="1912875"/>
            <a:ext cx="5943664" cy="3624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07818" y="1735331"/>
            <a:ext cx="14287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4338" y="1760870"/>
            <a:ext cx="17843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3709" y="632679"/>
            <a:ext cx="8164195" cy="629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Cdk5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hyper activity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and tau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hyper phosphorylation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induced by</a:t>
            </a:r>
            <a:r>
              <a:rPr dirty="0" sz="2000" spc="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high</a:t>
            </a:r>
            <a:endParaRPr sz="2000">
              <a:latin typeface="Arial"/>
              <a:cs typeface="Arial"/>
            </a:endParaRPr>
          </a:p>
          <a:p>
            <a:pPr algn="ctr" marR="54610">
              <a:lnSpc>
                <a:spcPct val="100000"/>
              </a:lnSpc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glucose is inhibited by TFP5 pretreatment in cortical</a:t>
            </a:r>
            <a:r>
              <a:rPr dirty="0" sz="2000" spc="-18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neurons.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7400" y="1155863"/>
            <a:ext cx="5600773" cy="4533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1653" y="429378"/>
            <a:ext cx="7993380" cy="93471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Pre-treatment with TFP5 rescues glucotoxic cortical neurons</a:t>
            </a:r>
            <a:r>
              <a:rPr dirty="0" sz="2000" spc="-204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from 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oxidative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stress due to increased ROS production and decreased 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antioxidant</a:t>
            </a:r>
            <a:r>
              <a:rPr dirty="0" sz="2000" spc="-10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capacity.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6245" y="5810369"/>
            <a:ext cx="283083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TFP5 </a:t>
            </a:r>
            <a:r>
              <a:rPr dirty="0" sz="1800" spc="-10" b="1">
                <a:latin typeface="Calibri"/>
                <a:cs typeface="Calibri"/>
              </a:rPr>
              <a:t>behaves </a:t>
            </a:r>
            <a:r>
              <a:rPr dirty="0" sz="1800" spc="-15" b="1">
                <a:latin typeface="Calibri"/>
                <a:cs typeface="Calibri"/>
              </a:rPr>
              <a:t>like</a:t>
            </a:r>
            <a:r>
              <a:rPr dirty="0" sz="1800" spc="-8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antioxidant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6893" y="1752575"/>
            <a:ext cx="5410303" cy="3695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04718" y="1616167"/>
            <a:ext cx="14287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36016" y="1624345"/>
            <a:ext cx="17843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4460" y="581816"/>
            <a:ext cx="7795259" cy="93471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1270">
              <a:lnSpc>
                <a:spcPct val="100000"/>
              </a:lnSpc>
            </a:pP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TFP5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reduces increased production of inflammatory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cytokines 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induced by high glucose in cultures of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primary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cortical</a:t>
            </a:r>
            <a:r>
              <a:rPr dirty="0" sz="2000" spc="-1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neurons; 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scrambled peptide has no</a:t>
            </a:r>
            <a:r>
              <a:rPr dirty="0" sz="2000" spc="-11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effect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90671" y="5611988"/>
            <a:ext cx="324993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TFP5 </a:t>
            </a:r>
            <a:r>
              <a:rPr dirty="0" sz="1800" b="1">
                <a:latin typeface="Calibri"/>
                <a:cs typeface="Calibri"/>
              </a:rPr>
              <a:t>as </a:t>
            </a:r>
            <a:r>
              <a:rPr dirty="0" sz="1800" b="1">
                <a:latin typeface="Calibri"/>
                <a:cs typeface="Calibri"/>
              </a:rPr>
              <a:t>a </a:t>
            </a:r>
            <a:r>
              <a:rPr dirty="0" sz="1800" spc="-5" b="1">
                <a:latin typeface="Calibri"/>
                <a:cs typeface="Calibri"/>
              </a:rPr>
              <a:t>anti </a:t>
            </a:r>
            <a:r>
              <a:rPr dirty="0" sz="1800" spc="-5" b="1">
                <a:latin typeface="Calibri"/>
                <a:cs typeface="Calibri"/>
              </a:rPr>
              <a:t>inflammatory</a:t>
            </a:r>
            <a:r>
              <a:rPr dirty="0" sz="1800" spc="-8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agent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0113" y="1465331"/>
            <a:ext cx="7251686" cy="4433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18804" y="895493"/>
            <a:ext cx="6954520" cy="3873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25830" algn="l"/>
              </a:tabLst>
            </a:pPr>
            <a:r>
              <a:rPr dirty="0" spc="-5" b="1">
                <a:solidFill>
                  <a:srgbClr val="0000FF"/>
                </a:solidFill>
                <a:latin typeface="Arial"/>
                <a:cs typeface="Arial"/>
              </a:rPr>
              <a:t>TFP5	</a:t>
            </a:r>
            <a:r>
              <a:rPr dirty="0" b="1">
                <a:solidFill>
                  <a:srgbClr val="0000FF"/>
                </a:solidFill>
                <a:latin typeface="Arial"/>
                <a:cs typeface="Arial"/>
              </a:rPr>
              <a:t>protects neuronal loss due to HG</a:t>
            </a:r>
            <a:r>
              <a:rPr dirty="0" spc="-1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pc="-25" b="1">
                <a:solidFill>
                  <a:srgbClr val="0000FF"/>
                </a:solidFill>
                <a:latin typeface="Arial"/>
                <a:cs typeface="Arial"/>
              </a:rPr>
              <a:t>toxicity.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78261" y="5843659"/>
            <a:ext cx="206502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TFP5 </a:t>
            </a:r>
            <a:r>
              <a:rPr dirty="0" sz="1800" b="1">
                <a:latin typeface="Calibri"/>
                <a:cs typeface="Calibri"/>
              </a:rPr>
              <a:t>is </a:t>
            </a:r>
            <a:r>
              <a:rPr dirty="0" sz="1800" b="1">
                <a:latin typeface="Calibri"/>
                <a:cs typeface="Calibri"/>
              </a:rPr>
              <a:t>anti</a:t>
            </a:r>
            <a:r>
              <a:rPr dirty="0" sz="1800" spc="-9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apoptotic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69074" y="3462331"/>
            <a:ext cx="2649474" cy="347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285365" y="3113826"/>
            <a:ext cx="261175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Modified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30">
                <a:latin typeface="Arial"/>
                <a:cs typeface="Arial"/>
              </a:rPr>
              <a:t>HIV-TAT-peptide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16797" y="815699"/>
            <a:ext cx="5725795" cy="4495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/>
              <a:t>Modified p5 </a:t>
            </a:r>
            <a:r>
              <a:rPr dirty="0" sz="2800" spc="-5">
                <a:latin typeface="Arial"/>
                <a:cs typeface="Arial"/>
              </a:rPr>
              <a:t>– </a:t>
            </a:r>
            <a:r>
              <a:rPr dirty="0" sz="2800" spc="-165"/>
              <a:t>To </a:t>
            </a:r>
            <a:r>
              <a:rPr dirty="0" sz="2800"/>
              <a:t>pass </a:t>
            </a:r>
            <a:r>
              <a:rPr dirty="0" sz="2800" spc="-10"/>
              <a:t>BBB </a:t>
            </a:r>
            <a:r>
              <a:rPr dirty="0" sz="2800" spc="-5"/>
              <a:t>as</a:t>
            </a:r>
            <a:r>
              <a:rPr dirty="0" sz="2800" spc="80"/>
              <a:t> </a:t>
            </a:r>
            <a:r>
              <a:rPr dirty="0" sz="2800" spc="-5"/>
              <a:t>TFP5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6668" y="4422865"/>
            <a:ext cx="7419975" cy="599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0000FF"/>
                </a:solidFill>
                <a:latin typeface="Arial"/>
                <a:cs typeface="Arial"/>
              </a:rPr>
              <a:t>Scrambled</a:t>
            </a:r>
            <a:r>
              <a:rPr dirty="0" sz="2000" spc="-8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00FF"/>
                </a:solidFill>
                <a:latin typeface="Arial"/>
                <a:cs typeface="Arial"/>
              </a:rPr>
              <a:t>peptide</a:t>
            </a:r>
            <a:r>
              <a:rPr dirty="0" sz="200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584200">
              <a:lnSpc>
                <a:spcPct val="100000"/>
              </a:lnSpc>
              <a:spcBef>
                <a:spcPts val="5"/>
              </a:spcBef>
            </a:pPr>
            <a:r>
              <a:rPr dirty="0" sz="1800" spc="-15" b="1">
                <a:solidFill>
                  <a:srgbClr val="0CD50D"/>
                </a:solidFill>
                <a:latin typeface="Arial"/>
                <a:cs typeface="Arial"/>
              </a:rPr>
              <a:t>FITC</a:t>
            </a:r>
            <a:r>
              <a:rPr dirty="0" sz="1800" spc="-15" b="1">
                <a:latin typeface="Arial"/>
                <a:cs typeface="Arial"/>
              </a:rPr>
              <a:t>-GGG</a:t>
            </a:r>
            <a:r>
              <a:rPr dirty="0" sz="1800" spc="-15" b="1">
                <a:solidFill>
                  <a:srgbClr val="943735"/>
                </a:solidFill>
                <a:latin typeface="Arial"/>
                <a:cs typeface="Arial"/>
              </a:rPr>
              <a:t>GGGFWDRCLSGKGKMSSKGGGINA</a:t>
            </a:r>
            <a:r>
              <a:rPr dirty="0" sz="1800" spc="-15" b="1">
                <a:latin typeface="Arial"/>
                <a:cs typeface="Arial"/>
              </a:rPr>
              <a:t>YARAARRAARR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9237" y="3169782"/>
            <a:ext cx="5496560" cy="940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225"/>
              </a:lnSpc>
            </a:pPr>
            <a:r>
              <a:rPr dirty="0" sz="2000" spc="-5">
                <a:solidFill>
                  <a:srgbClr val="0000FF"/>
                </a:solidFill>
                <a:latin typeface="Arial"/>
                <a:cs typeface="Arial"/>
              </a:rPr>
              <a:t>TFP5:</a:t>
            </a:r>
            <a:endParaRPr sz="2000">
              <a:latin typeface="Arial"/>
              <a:cs typeface="Arial"/>
            </a:endParaRPr>
          </a:p>
          <a:p>
            <a:pPr marL="567690">
              <a:lnSpc>
                <a:spcPts val="1985"/>
              </a:lnSpc>
              <a:tabLst>
                <a:tab pos="5483225" algn="l"/>
              </a:tabLst>
            </a:pPr>
            <a:r>
              <a:rPr dirty="0" baseline="-3086" sz="2700" b="1">
                <a:solidFill>
                  <a:srgbClr val="00AF50"/>
                </a:solidFill>
                <a:latin typeface="Arial"/>
                <a:cs typeface="Arial"/>
              </a:rPr>
              <a:t>FITC</a:t>
            </a:r>
            <a:r>
              <a:rPr dirty="0" baseline="-3086" sz="2700" b="1">
                <a:latin typeface="Arial"/>
                <a:cs typeface="Arial"/>
              </a:rPr>
              <a:t>-GGG</a:t>
            </a:r>
            <a:r>
              <a:rPr dirty="0" sz="1800" b="1" u="heavy">
                <a:solidFill>
                  <a:srgbClr val="943735"/>
                </a:solidFill>
                <a:latin typeface="Arial"/>
                <a:cs typeface="Arial"/>
              </a:rPr>
              <a:t>KEAFWDRCLSVINLMSSKMLQINA	</a:t>
            </a:r>
            <a:endParaRPr sz="1800">
              <a:latin typeface="Arial"/>
              <a:cs typeface="Arial"/>
            </a:endParaRPr>
          </a:p>
          <a:p>
            <a:pPr marL="3533775">
              <a:lnSpc>
                <a:spcPct val="100000"/>
              </a:lnSpc>
              <a:spcBef>
                <a:spcPts val="635"/>
              </a:spcBef>
            </a:pPr>
            <a:r>
              <a:rPr dirty="0" sz="2000" spc="-5" b="1">
                <a:solidFill>
                  <a:srgbClr val="943735"/>
                </a:solidFill>
                <a:latin typeface="Arial"/>
                <a:cs typeface="Arial"/>
              </a:rPr>
              <a:t>p5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1321" y="2015505"/>
            <a:ext cx="4540250" cy="699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3265FF"/>
                </a:solidFill>
                <a:latin typeface="Arial"/>
                <a:cs typeface="Arial"/>
              </a:rPr>
              <a:t>p5 </a:t>
            </a:r>
            <a:r>
              <a:rPr dirty="0" sz="1800" spc="-5">
                <a:latin typeface="Arial"/>
                <a:cs typeface="Arial"/>
              </a:rPr>
              <a:t>(24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aa)</a:t>
            </a:r>
            <a:r>
              <a:rPr dirty="0" sz="1800" spc="-5">
                <a:solidFill>
                  <a:srgbClr val="3265FF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823594">
              <a:lnSpc>
                <a:spcPct val="100000"/>
              </a:lnSpc>
              <a:spcBef>
                <a:spcPts val="795"/>
              </a:spcBef>
            </a:pPr>
            <a:r>
              <a:rPr dirty="0" sz="1800" spc="-5" b="1">
                <a:solidFill>
                  <a:srgbClr val="943735"/>
                </a:solidFill>
                <a:latin typeface="Arial"/>
                <a:cs typeface="Arial"/>
              </a:rPr>
              <a:t>KEAFWDRCLSVINLMSSKMLQINA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37135" y="5813750"/>
            <a:ext cx="3460115" cy="393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55650" algn="l"/>
              </a:tabLst>
            </a:pPr>
            <a:r>
              <a:rPr dirty="0" sz="2400" spc="-5" b="1">
                <a:latin typeface="Calibri"/>
                <a:cs typeface="Calibri"/>
              </a:rPr>
              <a:t>TFP5</a:t>
            </a:r>
            <a:r>
              <a:rPr dirty="0" sz="2400" spc="-5" b="1">
                <a:latin typeface="Times New Roman"/>
                <a:cs typeface="Times New Roman"/>
              </a:rPr>
              <a:t>	</a:t>
            </a:r>
            <a:r>
              <a:rPr dirty="0" sz="2400" b="1">
                <a:latin typeface="Calibri"/>
                <a:cs typeface="Calibri"/>
              </a:rPr>
              <a:t>US </a:t>
            </a:r>
            <a:r>
              <a:rPr dirty="0" sz="2400" spc="-25" b="1">
                <a:latin typeface="Calibri"/>
                <a:cs typeface="Calibri"/>
              </a:rPr>
              <a:t>Patent </a:t>
            </a:r>
            <a:r>
              <a:rPr dirty="0" sz="2400" b="1">
                <a:latin typeface="Calibri"/>
                <a:cs typeface="Calibri"/>
              </a:rPr>
              <a:t>#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8597660.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44442"/>
            <a:ext cx="9144000" cy="5945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5998" y="417364"/>
            <a:ext cx="1544955" cy="4502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/>
              <a:t>Sum</a:t>
            </a:r>
            <a:r>
              <a:rPr dirty="0" sz="2800" spc="-15"/>
              <a:t>m</a:t>
            </a:r>
            <a:r>
              <a:rPr dirty="0" sz="2800" spc="-5"/>
              <a:t>ary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31115" y="1259094"/>
            <a:ext cx="8077200" cy="4287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15265" marR="485775" indent="-126364">
              <a:lnSpc>
                <a:spcPct val="100000"/>
              </a:lnSpc>
              <a:buFont typeface="Arial"/>
              <a:buChar char="•"/>
              <a:tabLst>
                <a:tab pos="232410" algn="l"/>
              </a:tabLst>
            </a:pPr>
            <a:r>
              <a:rPr dirty="0" sz="1800" spc="-5">
                <a:solidFill>
                  <a:srgbClr val="000098"/>
                </a:solidFill>
                <a:latin typeface="Arial"/>
                <a:cs typeface="Arial"/>
              </a:rPr>
              <a:t>Cdk5 activity is tightly regulated in </a:t>
            </a:r>
            <a:r>
              <a:rPr dirty="0" sz="1800">
                <a:solidFill>
                  <a:srgbClr val="000098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000098"/>
                </a:solidFill>
                <a:latin typeface="Arial"/>
                <a:cs typeface="Arial"/>
              </a:rPr>
              <a:t>nervous system, </a:t>
            </a:r>
            <a:r>
              <a:rPr dirty="0" sz="1800">
                <a:solidFill>
                  <a:srgbClr val="000098"/>
                </a:solidFill>
                <a:latin typeface="Arial"/>
                <a:cs typeface="Arial"/>
              </a:rPr>
              <a:t>its </a:t>
            </a:r>
            <a:r>
              <a:rPr dirty="0" sz="1800" spc="-5">
                <a:solidFill>
                  <a:srgbClr val="000098"/>
                </a:solidFill>
                <a:latin typeface="Arial"/>
                <a:cs typeface="Arial"/>
              </a:rPr>
              <a:t>regulation and  </a:t>
            </a:r>
            <a:r>
              <a:rPr dirty="0" sz="1800" spc="-5">
                <a:solidFill>
                  <a:srgbClr val="000098"/>
                </a:solidFill>
                <a:latin typeface="Arial"/>
                <a:cs typeface="Arial"/>
              </a:rPr>
              <a:t>deregulation correlates </a:t>
            </a:r>
            <a:r>
              <a:rPr dirty="0" sz="1800" spc="-15">
                <a:solidFill>
                  <a:srgbClr val="000098"/>
                </a:solidFill>
                <a:latin typeface="Arial"/>
                <a:cs typeface="Arial"/>
              </a:rPr>
              <a:t>with </a:t>
            </a:r>
            <a:r>
              <a:rPr dirty="0" sz="1800" spc="-5">
                <a:solidFill>
                  <a:srgbClr val="000098"/>
                </a:solidFill>
                <a:latin typeface="Arial"/>
                <a:cs typeface="Arial"/>
              </a:rPr>
              <a:t>cytoskeleton phosphorylation and  </a:t>
            </a:r>
            <a:r>
              <a:rPr dirty="0" sz="1800" spc="-10">
                <a:solidFill>
                  <a:srgbClr val="000098"/>
                </a:solidFill>
                <a:latin typeface="Arial"/>
                <a:cs typeface="Arial"/>
              </a:rPr>
              <a:t>neurophysiology and</a:t>
            </a:r>
            <a:r>
              <a:rPr dirty="0" sz="1800" spc="70">
                <a:solidFill>
                  <a:srgbClr val="000098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000098"/>
                </a:solidFill>
                <a:latin typeface="Arial"/>
                <a:cs typeface="Arial"/>
              </a:rPr>
              <a:t>pathology.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215265" marR="523240" indent="-126364">
              <a:lnSpc>
                <a:spcPct val="100000"/>
              </a:lnSpc>
              <a:buFont typeface="Times New Roman"/>
              <a:buChar char="•"/>
              <a:tabLst>
                <a:tab pos="232410" algn="l"/>
              </a:tabLst>
            </a:pPr>
            <a:r>
              <a:rPr dirty="0" sz="1800" spc="-5">
                <a:solidFill>
                  <a:srgbClr val="000098"/>
                </a:solidFill>
                <a:latin typeface="Arial"/>
                <a:cs typeface="Arial"/>
              </a:rPr>
              <a:t>Cdk5 is involved regulation </a:t>
            </a:r>
            <a:r>
              <a:rPr dirty="0" sz="1800">
                <a:solidFill>
                  <a:srgbClr val="000098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000098"/>
                </a:solidFill>
                <a:latin typeface="Arial"/>
                <a:cs typeface="Arial"/>
              </a:rPr>
              <a:t>signal transduction </a:t>
            </a:r>
            <a:r>
              <a:rPr dirty="0" sz="1800" spc="-10">
                <a:solidFill>
                  <a:srgbClr val="000098"/>
                </a:solidFill>
                <a:latin typeface="Arial"/>
                <a:cs typeface="Arial"/>
              </a:rPr>
              <a:t>pathways </a:t>
            </a:r>
            <a:r>
              <a:rPr dirty="0" sz="1800" spc="-5">
                <a:solidFill>
                  <a:srgbClr val="000098"/>
                </a:solidFill>
                <a:latin typeface="Arial"/>
                <a:cs typeface="Arial"/>
              </a:rPr>
              <a:t>implicated in  </a:t>
            </a:r>
            <a:r>
              <a:rPr dirty="0" sz="1800" spc="-5">
                <a:solidFill>
                  <a:srgbClr val="000098"/>
                </a:solidFill>
                <a:latin typeface="Arial"/>
                <a:cs typeface="Arial"/>
              </a:rPr>
              <a:t>neuronal</a:t>
            </a:r>
            <a:r>
              <a:rPr dirty="0" sz="1800" spc="-50">
                <a:solidFill>
                  <a:srgbClr val="000098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00098"/>
                </a:solidFill>
                <a:latin typeface="Arial"/>
                <a:cs typeface="Arial"/>
              </a:rPr>
              <a:t>survival.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  <a:buFont typeface="Times New Roman"/>
              <a:buChar char="•"/>
            </a:pPr>
            <a:endParaRPr sz="2350">
              <a:latin typeface="Times New Roman"/>
              <a:cs typeface="Times New Roman"/>
            </a:endParaRPr>
          </a:p>
          <a:p>
            <a:pPr marL="247015" indent="-158115">
              <a:lnSpc>
                <a:spcPct val="100000"/>
              </a:lnSpc>
              <a:buFont typeface="Times New Roman"/>
              <a:buChar char="•"/>
              <a:tabLst>
                <a:tab pos="247650" algn="l"/>
              </a:tabLst>
            </a:pP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Deregulation of </a:t>
            </a:r>
            <a:r>
              <a:rPr dirty="0" sz="2000" spc="5">
                <a:solidFill>
                  <a:srgbClr val="000098"/>
                </a:solidFill>
                <a:latin typeface="Arial"/>
                <a:cs typeface="Arial"/>
              </a:rPr>
              <a:t>Cdk5 </a:t>
            </a:r>
            <a:r>
              <a:rPr dirty="0" sz="2000" spc="-5">
                <a:solidFill>
                  <a:srgbClr val="000098"/>
                </a:solidFill>
                <a:latin typeface="Arial"/>
                <a:cs typeface="Arial"/>
              </a:rPr>
              <a:t>activity </a:t>
            </a: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causes neuronal cell</a:t>
            </a:r>
            <a:r>
              <a:rPr dirty="0" sz="2000" spc="-130">
                <a:solidFill>
                  <a:srgbClr val="00009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death.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2600">
              <a:latin typeface="Times New Roman"/>
              <a:cs typeface="Times New Roman"/>
            </a:endParaRPr>
          </a:p>
          <a:p>
            <a:pPr marL="161925" marR="5080" indent="-140335">
              <a:lnSpc>
                <a:spcPct val="100000"/>
              </a:lnSpc>
              <a:buFont typeface="Arial"/>
              <a:buChar char="•"/>
              <a:tabLst>
                <a:tab pos="180975" algn="l"/>
              </a:tabLst>
            </a:pPr>
            <a:r>
              <a:rPr dirty="0" sz="2000" spc="-65">
                <a:solidFill>
                  <a:srgbClr val="000098"/>
                </a:solidFill>
                <a:latin typeface="Arial"/>
                <a:cs typeface="Arial"/>
              </a:rPr>
              <a:t>CIP, </a:t>
            </a: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a truncated peptide from p25, specifically inhibits </a:t>
            </a:r>
            <a:r>
              <a:rPr dirty="0" sz="2000" spc="5">
                <a:solidFill>
                  <a:srgbClr val="000098"/>
                </a:solidFill>
                <a:latin typeface="Arial"/>
                <a:cs typeface="Arial"/>
              </a:rPr>
              <a:t>Cdk5  </a:t>
            </a: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deregulation, aberrant tau hyperphosphorylation and induces</a:t>
            </a:r>
            <a:r>
              <a:rPr dirty="0" sz="2000" spc="-190">
                <a:solidFill>
                  <a:srgbClr val="00009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neuronal  </a:t>
            </a: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survival without </a:t>
            </a:r>
            <a:r>
              <a:rPr dirty="0" sz="2000" spc="-5">
                <a:solidFill>
                  <a:srgbClr val="000098"/>
                </a:solidFill>
                <a:latin typeface="Arial"/>
                <a:cs typeface="Arial"/>
              </a:rPr>
              <a:t>affecting </a:t>
            </a: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normal activity of </a:t>
            </a:r>
            <a:r>
              <a:rPr dirty="0" sz="2000" spc="5">
                <a:solidFill>
                  <a:srgbClr val="000098"/>
                </a:solidFill>
                <a:latin typeface="Arial"/>
                <a:cs typeface="Arial"/>
              </a:rPr>
              <a:t>cdk5 </a:t>
            </a: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(</a:t>
            </a:r>
            <a:r>
              <a:rPr dirty="0" sz="2000" spc="-180">
                <a:solidFill>
                  <a:srgbClr val="000098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Cdk5/p35).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"/>
              </a:spcBef>
              <a:buClr>
                <a:srgbClr val="000098"/>
              </a:buClr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170815" indent="-158115">
              <a:lnSpc>
                <a:spcPct val="100000"/>
              </a:lnSpc>
              <a:buFont typeface="Arial"/>
              <a:buChar char="•"/>
              <a:tabLst>
                <a:tab pos="171450" algn="l"/>
              </a:tabLst>
            </a:pPr>
            <a:r>
              <a:rPr dirty="0" sz="2000">
                <a:solidFill>
                  <a:srgbClr val="000098"/>
                </a:solidFill>
                <a:latin typeface="Arial"/>
                <a:cs typeface="Arial"/>
              </a:rPr>
              <a:t>P5, ( 24 aa) a truncated peptide from CIP inhibits cdk5/p25</a:t>
            </a:r>
            <a:r>
              <a:rPr dirty="0" sz="2000" spc="-240">
                <a:solidFill>
                  <a:srgbClr val="000098"/>
                </a:solidFill>
                <a:latin typeface="Arial"/>
                <a:cs typeface="Arial"/>
              </a:rPr>
              <a:t> </a:t>
            </a:r>
            <a:r>
              <a:rPr dirty="0" sz="2000" spc="-20">
                <a:solidFill>
                  <a:srgbClr val="000098"/>
                </a:solidFill>
                <a:latin typeface="Arial"/>
                <a:cs typeface="Arial"/>
              </a:rPr>
              <a:t>activity.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9450" y="685800"/>
            <a:ext cx="6018141" cy="19811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60575" y="2666993"/>
            <a:ext cx="5664195" cy="37338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98733" y="0"/>
            <a:ext cx="8009255" cy="759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9215">
              <a:lnSpc>
                <a:spcPct val="100000"/>
              </a:lnSpc>
            </a:pPr>
            <a:r>
              <a:rPr dirty="0" sz="2400" spc="-5">
                <a:solidFill>
                  <a:srgbClr val="0000FF"/>
                </a:solidFill>
                <a:latin typeface="Calibri"/>
                <a:cs typeface="Calibri"/>
              </a:rPr>
              <a:t>P5-mod </a:t>
            </a:r>
            <a:r>
              <a:rPr dirty="0" sz="2400" spc="-5">
                <a:solidFill>
                  <a:srgbClr val="0000FF"/>
                </a:solidFill>
                <a:latin typeface="Calibri"/>
                <a:cs typeface="Calibri"/>
              </a:rPr>
              <a:t>reduced </a:t>
            </a:r>
            <a:r>
              <a:rPr dirty="0" sz="2400" spc="-10">
                <a:solidFill>
                  <a:srgbClr val="0000FF"/>
                </a:solidFill>
                <a:latin typeface="Calibri"/>
                <a:cs typeface="Calibri"/>
              </a:rPr>
              <a:t>pathological </a:t>
            </a:r>
            <a:r>
              <a:rPr dirty="0" sz="2400" spc="-5">
                <a:solidFill>
                  <a:srgbClr val="0000FF"/>
                </a:solidFill>
                <a:latin typeface="Calibri"/>
                <a:cs typeface="Calibri"/>
              </a:rPr>
              <a:t>hallmarks </a:t>
            </a:r>
            <a:r>
              <a:rPr dirty="0" sz="2400" spc="-5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0000FF"/>
                </a:solidFill>
                <a:latin typeface="Calibri"/>
                <a:cs typeface="Calibri"/>
              </a:rPr>
              <a:t>AD </a:t>
            </a:r>
            <a:r>
              <a:rPr dirty="0" sz="2400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z="2400" spc="-5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00FF"/>
                </a:solidFill>
                <a:latin typeface="Calibri"/>
                <a:cs typeface="Calibri"/>
              </a:rPr>
              <a:t>cortex: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2400" spc="-5">
                <a:solidFill>
                  <a:srgbClr val="0000FF"/>
                </a:solidFill>
                <a:latin typeface="Calibri"/>
                <a:cs typeface="Calibri"/>
              </a:rPr>
              <a:t>Hyperphosphorylation </a:t>
            </a:r>
            <a:r>
              <a:rPr dirty="0" sz="2400" spc="-10">
                <a:solidFill>
                  <a:srgbClr val="0000FF"/>
                </a:solidFill>
                <a:latin typeface="Calibri"/>
                <a:cs typeface="Calibri"/>
              </a:rPr>
              <a:t>of </a:t>
            </a:r>
            <a:r>
              <a:rPr dirty="0" sz="2400" spc="-15">
                <a:solidFill>
                  <a:srgbClr val="0000FF"/>
                </a:solidFill>
                <a:latin typeface="Calibri"/>
                <a:cs typeface="Calibri"/>
              </a:rPr>
              <a:t>aggregated </a:t>
            </a:r>
            <a:r>
              <a:rPr dirty="0" sz="2400">
                <a:solidFill>
                  <a:srgbClr val="0000FF"/>
                </a:solidFill>
                <a:latin typeface="Calibri"/>
                <a:cs typeface="Calibri"/>
              </a:rPr>
              <a:t>&amp; </a:t>
            </a:r>
            <a:r>
              <a:rPr dirty="0" sz="2400" spc="-5">
                <a:solidFill>
                  <a:srgbClr val="0000FF"/>
                </a:solidFill>
                <a:latin typeface="Calibri"/>
                <a:cs typeface="Calibri"/>
              </a:rPr>
              <a:t>tangled </a:t>
            </a:r>
            <a:r>
              <a:rPr dirty="0" sz="2400" spc="-70">
                <a:solidFill>
                  <a:srgbClr val="0000FF"/>
                </a:solidFill>
                <a:latin typeface="Calibri"/>
                <a:cs typeface="Calibri"/>
              </a:rPr>
              <a:t>Tau </a:t>
            </a:r>
            <a:r>
              <a:rPr dirty="0" sz="2400" spc="-35">
                <a:solidFill>
                  <a:srgbClr val="0000FF"/>
                </a:solidFill>
                <a:latin typeface="Calibri"/>
                <a:cs typeface="Calibri"/>
              </a:rPr>
              <a:t>(AT8)&amp;</a:t>
            </a:r>
            <a:r>
              <a:rPr dirty="0" sz="2400" spc="6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00FF"/>
                </a:solidFill>
                <a:latin typeface="Calibri"/>
                <a:cs typeface="Calibri"/>
              </a:rPr>
              <a:t>Alz50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38044" y="884169"/>
            <a:ext cx="2631314" cy="24320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67325" y="1452615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4" h="0">
                <a:moveTo>
                  <a:pt x="0" y="0"/>
                </a:moveTo>
                <a:lnTo>
                  <a:pt x="17946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64180" y="1743065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4" h="0">
                <a:moveTo>
                  <a:pt x="0" y="0"/>
                </a:moveTo>
                <a:lnTo>
                  <a:pt x="17946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468971" y="2897221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4" h="0">
                <a:moveTo>
                  <a:pt x="0" y="0"/>
                </a:moveTo>
                <a:lnTo>
                  <a:pt x="179368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75335" y="2246278"/>
            <a:ext cx="179705" cy="635"/>
          </a:xfrm>
          <a:custGeom>
            <a:avLst/>
            <a:gdLst/>
            <a:ahLst/>
            <a:cxnLst/>
            <a:rect l="l" t="t" r="r" b="b"/>
            <a:pathLst>
              <a:path w="179704" h="635">
                <a:moveTo>
                  <a:pt x="0" y="0"/>
                </a:moveTo>
                <a:lnTo>
                  <a:pt x="179368" y="73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787665" y="643373"/>
            <a:ext cx="2322830" cy="664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7752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IP: </a:t>
            </a:r>
            <a:r>
              <a:rPr dirty="0" sz="1800" spc="-5">
                <a:latin typeface="Calibri"/>
                <a:cs typeface="Calibri"/>
              </a:rPr>
              <a:t>Cdk5</a:t>
            </a:r>
            <a:r>
              <a:rPr dirty="0" sz="1800" spc="-8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(J-3)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  <a:tabLst>
                <a:tab pos="285115" algn="l"/>
                <a:tab pos="557530" algn="l"/>
                <a:tab pos="829944" algn="l"/>
                <a:tab pos="1103630" algn="l"/>
                <a:tab pos="1376045" algn="l"/>
                <a:tab pos="1648460" algn="l"/>
                <a:tab pos="1921510" algn="l"/>
                <a:tab pos="2193925" algn="l"/>
              </a:tabLst>
            </a:pPr>
            <a:r>
              <a:rPr dirty="0" sz="1800">
                <a:latin typeface="Calibri"/>
                <a:cs typeface="Calibri"/>
              </a:rPr>
              <a:t>1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2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3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4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5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6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7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8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00734" y="982687"/>
            <a:ext cx="2270125" cy="0"/>
          </a:xfrm>
          <a:custGeom>
            <a:avLst/>
            <a:gdLst/>
            <a:ahLst/>
            <a:cxnLst/>
            <a:rect l="l" t="t" r="r" b="b"/>
            <a:pathLst>
              <a:path w="2270125" h="0">
                <a:moveTo>
                  <a:pt x="0" y="0"/>
                </a:moveTo>
                <a:lnTo>
                  <a:pt x="2270126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174732" y="1296025"/>
            <a:ext cx="262255" cy="558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145">
              <a:lnSpc>
                <a:spcPts val="2100"/>
              </a:lnSpc>
            </a:pPr>
            <a:r>
              <a:rPr dirty="0" sz="1800" spc="-5">
                <a:latin typeface="Calibri"/>
                <a:cs typeface="Calibri"/>
              </a:rPr>
              <a:t>35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00"/>
              </a:lnSpc>
            </a:pPr>
            <a:r>
              <a:rPr dirty="0" sz="1800" spc="-5">
                <a:latin typeface="Calibri"/>
                <a:cs typeface="Calibri"/>
              </a:rPr>
              <a:t>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92996" y="2059836"/>
            <a:ext cx="48704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Cdk5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3244" y="3460365"/>
            <a:ext cx="2993390" cy="2493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EV</a:t>
            </a:r>
            <a:endParaRPr sz="1800">
              <a:latin typeface="Calibri"/>
              <a:cs typeface="Calibri"/>
            </a:endParaRPr>
          </a:p>
          <a:p>
            <a:pPr marL="12700" marR="1824355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EV+TFP5 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008F"/>
                </a:solidFill>
                <a:latin typeface="Calibri"/>
                <a:cs typeface="Calibri"/>
              </a:rPr>
              <a:t>3.</a:t>
            </a:r>
            <a:r>
              <a:rPr dirty="0" sz="1800" spc="-5">
                <a:solidFill>
                  <a:srgbClr val="00008F"/>
                </a:solidFill>
                <a:latin typeface="Times New Roman"/>
                <a:cs typeface="Times New Roman"/>
              </a:rPr>
              <a:t>	</a:t>
            </a:r>
            <a:r>
              <a:rPr dirty="0" sz="1800" spc="-5">
                <a:solidFill>
                  <a:srgbClr val="00008F"/>
                </a:solidFill>
                <a:latin typeface="Calibri"/>
                <a:cs typeface="Calibri"/>
              </a:rPr>
              <a:t>P35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4"/>
              <a:tabLst>
                <a:tab pos="355600" algn="l"/>
              </a:tabLst>
            </a:pPr>
            <a:r>
              <a:rPr dirty="0" sz="1800" spc="-5">
                <a:solidFill>
                  <a:srgbClr val="00008F"/>
                </a:solidFill>
                <a:latin typeface="Calibri"/>
                <a:cs typeface="Calibri"/>
              </a:rPr>
              <a:t>P35+</a:t>
            </a:r>
            <a:r>
              <a:rPr dirty="0" sz="1800" spc="-80">
                <a:solidFill>
                  <a:srgbClr val="00008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00008F"/>
                </a:solidFill>
                <a:latin typeface="Calibri"/>
                <a:cs typeface="Calibri"/>
              </a:rPr>
              <a:t>SCB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4"/>
              <a:tabLst>
                <a:tab pos="355600" algn="l"/>
              </a:tabLst>
            </a:pPr>
            <a:r>
              <a:rPr dirty="0" sz="1800" spc="-5">
                <a:solidFill>
                  <a:srgbClr val="00008F"/>
                </a:solidFill>
                <a:latin typeface="Calibri"/>
                <a:cs typeface="Calibri"/>
              </a:rPr>
              <a:t>P35+</a:t>
            </a:r>
            <a:r>
              <a:rPr dirty="0" sz="1800" spc="-75">
                <a:solidFill>
                  <a:srgbClr val="00008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00008F"/>
                </a:solidFill>
                <a:latin typeface="Calibri"/>
                <a:cs typeface="Calibri"/>
              </a:rPr>
              <a:t>TFP5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dirty="0" sz="1800" spc="-5">
                <a:latin typeface="Calibri"/>
                <a:cs typeface="Calibri"/>
              </a:rPr>
              <a:t>6.</a:t>
            </a:r>
            <a:r>
              <a:rPr dirty="0" sz="1800" spc="-5">
                <a:latin typeface="Times New Roman"/>
                <a:cs typeface="Times New Roman"/>
              </a:rPr>
              <a:t>	</a:t>
            </a:r>
            <a:r>
              <a:rPr dirty="0" sz="1800" spc="-5">
                <a:latin typeface="Calibri"/>
                <a:cs typeface="Calibri"/>
              </a:rPr>
              <a:t>P25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7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P25+SCB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7"/>
              <a:tabLst>
                <a:tab pos="355600" algn="l"/>
              </a:tabLst>
            </a:pP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P25+TFP5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7"/>
              <a:tabLst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P25 </a:t>
            </a:r>
            <a:r>
              <a:rPr dirty="0" sz="1800" spc="-10">
                <a:latin typeface="Calibri"/>
                <a:cs typeface="Calibri"/>
              </a:rPr>
              <a:t>(lysate, </a:t>
            </a:r>
            <a:r>
              <a:rPr dirty="0" sz="1800" spc="-5">
                <a:latin typeface="Calibri"/>
                <a:cs typeface="Calibri"/>
              </a:rPr>
              <a:t>positive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control)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3887" y="996952"/>
            <a:ext cx="2536819" cy="24320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171835" y="1403887"/>
            <a:ext cx="3778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p</a:t>
            </a:r>
            <a:r>
              <a:rPr dirty="0" sz="1800" spc="-5">
                <a:latin typeface="Calibri"/>
                <a:cs typeface="Calibri"/>
              </a:rPr>
              <a:t>35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43261" y="2209131"/>
            <a:ext cx="48768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Cd</a:t>
            </a:r>
            <a:r>
              <a:rPr dirty="0" sz="1800">
                <a:latin typeface="Calibri"/>
                <a:cs typeface="Calibri"/>
              </a:rPr>
              <a:t>k5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57477" y="2809349"/>
            <a:ext cx="502284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Ac</a:t>
            </a:r>
            <a:r>
              <a:rPr dirty="0" sz="1800" spc="-10">
                <a:latin typeface="Calibri"/>
                <a:cs typeface="Calibri"/>
              </a:rPr>
              <a:t>t</a:t>
            </a:r>
            <a:r>
              <a:rPr dirty="0" sz="1800" spc="-5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8260" y="730875"/>
            <a:ext cx="2103755" cy="662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58495">
              <a:lnSpc>
                <a:spcPct val="100000"/>
              </a:lnSpc>
            </a:pPr>
            <a:r>
              <a:rPr dirty="0" sz="1800" spc="-25">
                <a:latin typeface="Calibri"/>
                <a:cs typeface="Calibri"/>
              </a:rPr>
              <a:t>Lysate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337820" algn="l"/>
                <a:tab pos="610235" algn="l"/>
                <a:tab pos="883285" algn="l"/>
                <a:tab pos="1155700" algn="l"/>
                <a:tab pos="1428115" algn="l"/>
                <a:tab pos="1700530" algn="l"/>
                <a:tab pos="1974214" algn="l"/>
              </a:tabLst>
            </a:pPr>
            <a:r>
              <a:rPr dirty="0" sz="1800">
                <a:latin typeface="Calibri"/>
                <a:cs typeface="Calibri"/>
              </a:rPr>
              <a:t>1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2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3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4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5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6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7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81039" y="1071640"/>
            <a:ext cx="2268855" cy="0"/>
          </a:xfrm>
          <a:custGeom>
            <a:avLst/>
            <a:gdLst/>
            <a:ahLst/>
            <a:cxnLst/>
            <a:rect l="l" t="t" r="r" b="b"/>
            <a:pathLst>
              <a:path w="2268855" h="0">
                <a:moveTo>
                  <a:pt x="0" y="0"/>
                </a:moveTo>
                <a:lnTo>
                  <a:pt x="226857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8328769" y="4719587"/>
            <a:ext cx="13970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*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329270" y="79226"/>
            <a:ext cx="8610600" cy="5683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6225" marR="5080" indent="-264160">
              <a:lnSpc>
                <a:spcPct val="100000"/>
              </a:lnSpc>
              <a:tabLst>
                <a:tab pos="5587365" algn="l"/>
              </a:tabLst>
            </a:pPr>
            <a:r>
              <a:rPr dirty="0" sz="1800"/>
              <a:t>HEK </a:t>
            </a:r>
            <a:r>
              <a:rPr dirty="0" sz="1800" spc="-5"/>
              <a:t>293 cells transfected </a:t>
            </a:r>
            <a:r>
              <a:rPr dirty="0" sz="1800" spc="-15"/>
              <a:t>with </a:t>
            </a:r>
            <a:r>
              <a:rPr dirty="0" sz="1800" spc="-5"/>
              <a:t>Cdk5/p35  </a:t>
            </a:r>
            <a:r>
              <a:rPr dirty="0" sz="1800" spc="85"/>
              <a:t> </a:t>
            </a:r>
            <a:r>
              <a:rPr dirty="0" sz="1800" spc="-5"/>
              <a:t>or</a:t>
            </a:r>
            <a:r>
              <a:rPr dirty="0" sz="1800" spc="160"/>
              <a:t> </a:t>
            </a:r>
            <a:r>
              <a:rPr dirty="0" sz="1800" spc="-5"/>
              <a:t>Cdk5/p25	in </a:t>
            </a:r>
            <a:r>
              <a:rPr dirty="0" sz="1800"/>
              <a:t>the </a:t>
            </a:r>
            <a:r>
              <a:rPr dirty="0" sz="1800" spc="-5"/>
              <a:t>presence or</a:t>
            </a:r>
            <a:r>
              <a:rPr dirty="0" sz="1800" spc="-35"/>
              <a:t> </a:t>
            </a:r>
            <a:r>
              <a:rPr dirty="0" sz="1800" spc="-5"/>
              <a:t>absence</a:t>
            </a:r>
            <a:r>
              <a:rPr dirty="0" sz="1800"/>
              <a:t> of </a:t>
            </a:r>
            <a:r>
              <a:rPr dirty="0" sz="1800"/>
              <a:t> TFP5  </a:t>
            </a:r>
            <a:r>
              <a:rPr dirty="0" sz="1800" spc="-5"/>
              <a:t>and binding </a:t>
            </a:r>
            <a:r>
              <a:rPr dirty="0" sz="1800" spc="-15"/>
              <a:t>with </a:t>
            </a:r>
            <a:r>
              <a:rPr dirty="0" sz="1800" spc="-5"/>
              <a:t>Cdk5 </a:t>
            </a:r>
            <a:r>
              <a:rPr dirty="0" sz="1800"/>
              <a:t>of </a:t>
            </a:r>
            <a:r>
              <a:rPr dirty="0" sz="1800" spc="-5"/>
              <a:t>p35 and p25 is evaluated using Cdk5</a:t>
            </a:r>
            <a:r>
              <a:rPr dirty="0" sz="1800" spc="140"/>
              <a:t> </a:t>
            </a:r>
            <a:r>
              <a:rPr dirty="0" sz="1800" spc="-5"/>
              <a:t>antibody</a:t>
            </a:r>
            <a:endParaRPr sz="1800"/>
          </a:p>
        </p:txBody>
      </p:sp>
      <p:sp>
        <p:nvSpPr>
          <p:cNvPr id="20" name="object 20"/>
          <p:cNvSpPr txBox="1"/>
          <p:nvPr/>
        </p:nvSpPr>
        <p:spPr>
          <a:xfrm>
            <a:off x="1293392" y="6480023"/>
            <a:ext cx="536956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0000FF"/>
                </a:solidFill>
                <a:latin typeface="Arial"/>
                <a:cs typeface="Arial"/>
              </a:rPr>
              <a:t>TFP5 </a:t>
            </a:r>
            <a:r>
              <a:rPr dirty="0" sz="1800" spc="-5">
                <a:solidFill>
                  <a:srgbClr val="0000FF"/>
                </a:solidFill>
                <a:latin typeface="Arial"/>
                <a:cs typeface="Arial"/>
              </a:rPr>
              <a:t>competes </a:t>
            </a:r>
            <a:r>
              <a:rPr dirty="0" sz="1800" spc="-15">
                <a:solidFill>
                  <a:srgbClr val="0000FF"/>
                </a:solidFill>
                <a:latin typeface="Arial"/>
                <a:cs typeface="Arial"/>
              </a:rPr>
              <a:t>with </a:t>
            </a:r>
            <a:r>
              <a:rPr dirty="0" sz="1800" spc="-5">
                <a:solidFill>
                  <a:srgbClr val="0000FF"/>
                </a:solidFill>
                <a:latin typeface="Arial"/>
                <a:cs typeface="Arial"/>
              </a:rPr>
              <a:t>p25/cdk5 but not </a:t>
            </a:r>
            <a:r>
              <a:rPr dirty="0" sz="1800" spc="-15">
                <a:solidFill>
                  <a:srgbClr val="0000FF"/>
                </a:solidFill>
                <a:latin typeface="Arial"/>
                <a:cs typeface="Arial"/>
              </a:rPr>
              <a:t>with</a:t>
            </a:r>
            <a:r>
              <a:rPr dirty="0" sz="1800" spc="12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Arial"/>
                <a:cs typeface="Arial"/>
              </a:rPr>
              <a:t>p35/Cdk5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535174" y="3378713"/>
            <a:ext cx="502920" cy="2150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060954" y="3479297"/>
            <a:ext cx="501396" cy="20497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585198" y="3593597"/>
            <a:ext cx="502920" cy="1935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110977" y="4696967"/>
            <a:ext cx="1551431" cy="8320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584844" y="3404998"/>
            <a:ext cx="403860" cy="2116455"/>
          </a:xfrm>
          <a:custGeom>
            <a:avLst/>
            <a:gdLst/>
            <a:ahLst/>
            <a:cxnLst/>
            <a:rect l="l" t="t" r="r" b="b"/>
            <a:pathLst>
              <a:path w="403860" h="2116454">
                <a:moveTo>
                  <a:pt x="0" y="2115976"/>
                </a:moveTo>
                <a:lnTo>
                  <a:pt x="403835" y="2115976"/>
                </a:lnTo>
                <a:lnTo>
                  <a:pt x="403835" y="0"/>
                </a:lnTo>
                <a:lnTo>
                  <a:pt x="0" y="0"/>
                </a:lnTo>
                <a:lnTo>
                  <a:pt x="0" y="2115976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584844" y="3404998"/>
            <a:ext cx="403860" cy="2116455"/>
          </a:xfrm>
          <a:custGeom>
            <a:avLst/>
            <a:gdLst/>
            <a:ahLst/>
            <a:cxnLst/>
            <a:rect l="l" t="t" r="r" b="b"/>
            <a:pathLst>
              <a:path w="403860" h="2116454">
                <a:moveTo>
                  <a:pt x="0" y="2115976"/>
                </a:moveTo>
                <a:lnTo>
                  <a:pt x="403835" y="2115976"/>
                </a:lnTo>
                <a:lnTo>
                  <a:pt x="403835" y="0"/>
                </a:lnTo>
                <a:lnTo>
                  <a:pt x="0" y="0"/>
                </a:lnTo>
                <a:lnTo>
                  <a:pt x="0" y="2115976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109838" y="3505856"/>
            <a:ext cx="403860" cy="2015489"/>
          </a:xfrm>
          <a:custGeom>
            <a:avLst/>
            <a:gdLst/>
            <a:ahLst/>
            <a:cxnLst/>
            <a:rect l="l" t="t" r="r" b="b"/>
            <a:pathLst>
              <a:path w="403859" h="2015489">
                <a:moveTo>
                  <a:pt x="0" y="2015118"/>
                </a:moveTo>
                <a:lnTo>
                  <a:pt x="403835" y="2015118"/>
                </a:lnTo>
                <a:lnTo>
                  <a:pt x="403835" y="0"/>
                </a:lnTo>
                <a:lnTo>
                  <a:pt x="0" y="0"/>
                </a:lnTo>
                <a:lnTo>
                  <a:pt x="0" y="201511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109838" y="3505856"/>
            <a:ext cx="403860" cy="2015489"/>
          </a:xfrm>
          <a:custGeom>
            <a:avLst/>
            <a:gdLst/>
            <a:ahLst/>
            <a:cxnLst/>
            <a:rect l="l" t="t" r="r" b="b"/>
            <a:pathLst>
              <a:path w="403859" h="2015489">
                <a:moveTo>
                  <a:pt x="0" y="2015118"/>
                </a:moveTo>
                <a:lnTo>
                  <a:pt x="403835" y="2015118"/>
                </a:lnTo>
                <a:lnTo>
                  <a:pt x="403835" y="0"/>
                </a:lnTo>
                <a:lnTo>
                  <a:pt x="0" y="0"/>
                </a:lnTo>
                <a:lnTo>
                  <a:pt x="0" y="2015118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634831" y="3619096"/>
            <a:ext cx="403860" cy="1902460"/>
          </a:xfrm>
          <a:custGeom>
            <a:avLst/>
            <a:gdLst/>
            <a:ahLst/>
            <a:cxnLst/>
            <a:rect l="l" t="t" r="r" b="b"/>
            <a:pathLst>
              <a:path w="403859" h="1902460">
                <a:moveTo>
                  <a:pt x="0" y="1901878"/>
                </a:moveTo>
                <a:lnTo>
                  <a:pt x="403835" y="1901878"/>
                </a:lnTo>
                <a:lnTo>
                  <a:pt x="403835" y="0"/>
                </a:lnTo>
                <a:lnTo>
                  <a:pt x="0" y="0"/>
                </a:lnTo>
                <a:lnTo>
                  <a:pt x="0" y="190187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634831" y="3619096"/>
            <a:ext cx="403860" cy="1902460"/>
          </a:xfrm>
          <a:custGeom>
            <a:avLst/>
            <a:gdLst/>
            <a:ahLst/>
            <a:cxnLst/>
            <a:rect l="l" t="t" r="r" b="b"/>
            <a:pathLst>
              <a:path w="403859" h="1902460">
                <a:moveTo>
                  <a:pt x="0" y="1901878"/>
                </a:moveTo>
                <a:lnTo>
                  <a:pt x="403835" y="1901878"/>
                </a:lnTo>
                <a:lnTo>
                  <a:pt x="403835" y="0"/>
                </a:lnTo>
                <a:lnTo>
                  <a:pt x="0" y="0"/>
                </a:lnTo>
                <a:lnTo>
                  <a:pt x="0" y="1901878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159459" y="4723515"/>
            <a:ext cx="404495" cy="797560"/>
          </a:xfrm>
          <a:custGeom>
            <a:avLst/>
            <a:gdLst/>
            <a:ahLst/>
            <a:cxnLst/>
            <a:rect l="l" t="t" r="r" b="b"/>
            <a:pathLst>
              <a:path w="404495" h="797560">
                <a:moveTo>
                  <a:pt x="403908" y="0"/>
                </a:moveTo>
                <a:lnTo>
                  <a:pt x="0" y="0"/>
                </a:lnTo>
                <a:lnTo>
                  <a:pt x="0" y="797459"/>
                </a:lnTo>
                <a:lnTo>
                  <a:pt x="403908" y="797459"/>
                </a:lnTo>
                <a:lnTo>
                  <a:pt x="403908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685239" y="4735732"/>
            <a:ext cx="404495" cy="785495"/>
          </a:xfrm>
          <a:custGeom>
            <a:avLst/>
            <a:gdLst/>
            <a:ahLst/>
            <a:cxnLst/>
            <a:rect l="l" t="t" r="r" b="b"/>
            <a:pathLst>
              <a:path w="404495" h="785495">
                <a:moveTo>
                  <a:pt x="403908" y="0"/>
                </a:moveTo>
                <a:lnTo>
                  <a:pt x="0" y="0"/>
                </a:lnTo>
                <a:lnTo>
                  <a:pt x="0" y="785242"/>
                </a:lnTo>
                <a:lnTo>
                  <a:pt x="403908" y="785242"/>
                </a:lnTo>
                <a:lnTo>
                  <a:pt x="403908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209519" y="5069490"/>
            <a:ext cx="403860" cy="451484"/>
          </a:xfrm>
          <a:custGeom>
            <a:avLst/>
            <a:gdLst/>
            <a:ahLst/>
            <a:cxnLst/>
            <a:rect l="l" t="t" r="r" b="b"/>
            <a:pathLst>
              <a:path w="403859" h="451485">
                <a:moveTo>
                  <a:pt x="403835" y="0"/>
                </a:moveTo>
                <a:lnTo>
                  <a:pt x="0" y="0"/>
                </a:lnTo>
                <a:lnTo>
                  <a:pt x="0" y="451485"/>
                </a:lnTo>
                <a:lnTo>
                  <a:pt x="403835" y="451485"/>
                </a:lnTo>
                <a:lnTo>
                  <a:pt x="403835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159459" y="4723515"/>
            <a:ext cx="404495" cy="797560"/>
          </a:xfrm>
          <a:custGeom>
            <a:avLst/>
            <a:gdLst/>
            <a:ahLst/>
            <a:cxnLst/>
            <a:rect l="l" t="t" r="r" b="b"/>
            <a:pathLst>
              <a:path w="404495" h="797560">
                <a:moveTo>
                  <a:pt x="0" y="0"/>
                </a:moveTo>
                <a:lnTo>
                  <a:pt x="403908" y="0"/>
                </a:lnTo>
                <a:lnTo>
                  <a:pt x="403908" y="797459"/>
                </a:lnTo>
                <a:lnTo>
                  <a:pt x="0" y="797459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685239" y="4735732"/>
            <a:ext cx="404495" cy="785495"/>
          </a:xfrm>
          <a:custGeom>
            <a:avLst/>
            <a:gdLst/>
            <a:ahLst/>
            <a:cxnLst/>
            <a:rect l="l" t="t" r="r" b="b"/>
            <a:pathLst>
              <a:path w="404495" h="785495">
                <a:moveTo>
                  <a:pt x="0" y="0"/>
                </a:moveTo>
                <a:lnTo>
                  <a:pt x="403908" y="0"/>
                </a:lnTo>
                <a:lnTo>
                  <a:pt x="403908" y="785242"/>
                </a:lnTo>
                <a:lnTo>
                  <a:pt x="0" y="785242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209519" y="5069490"/>
            <a:ext cx="403860" cy="451484"/>
          </a:xfrm>
          <a:custGeom>
            <a:avLst/>
            <a:gdLst/>
            <a:ahLst/>
            <a:cxnLst/>
            <a:rect l="l" t="t" r="r" b="b"/>
            <a:pathLst>
              <a:path w="403859" h="451485">
                <a:moveTo>
                  <a:pt x="0" y="0"/>
                </a:moveTo>
                <a:lnTo>
                  <a:pt x="403835" y="0"/>
                </a:lnTo>
                <a:lnTo>
                  <a:pt x="403835" y="451485"/>
                </a:lnTo>
                <a:lnTo>
                  <a:pt x="0" y="451485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86652" y="335434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292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57647" y="335434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312432" y="3467075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148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283427" y="346707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3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836640" y="3567659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292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807708" y="3567659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362419" y="4608576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1143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333488" y="46085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886700" y="4634508"/>
            <a:ext cx="0" cy="100965"/>
          </a:xfrm>
          <a:custGeom>
            <a:avLst/>
            <a:gdLst/>
            <a:ahLst/>
            <a:cxnLst/>
            <a:rect l="l" t="t" r="r" b="b"/>
            <a:pathLst>
              <a:path w="0" h="100964">
                <a:moveTo>
                  <a:pt x="0" y="10058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857768" y="463450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412480" y="4994123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29">
                <a:moveTo>
                  <a:pt x="0" y="7472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383548" y="4994123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524475" y="3316199"/>
            <a:ext cx="0" cy="2204085"/>
          </a:xfrm>
          <a:custGeom>
            <a:avLst/>
            <a:gdLst/>
            <a:ahLst/>
            <a:cxnLst/>
            <a:rect l="l" t="t" r="r" b="b"/>
            <a:pathLst>
              <a:path w="0" h="2204085">
                <a:moveTo>
                  <a:pt x="0" y="220370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471184" y="5519903"/>
            <a:ext cx="53340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0" y="0"/>
                </a:moveTo>
                <a:lnTo>
                  <a:pt x="5329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471184" y="5206008"/>
            <a:ext cx="53340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0" y="0"/>
                </a:moveTo>
                <a:lnTo>
                  <a:pt x="5329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471184" y="4890540"/>
            <a:ext cx="53340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0" y="0"/>
                </a:moveTo>
                <a:lnTo>
                  <a:pt x="5329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471184" y="4575072"/>
            <a:ext cx="53340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0" y="0"/>
                </a:moveTo>
                <a:lnTo>
                  <a:pt x="5329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471184" y="4261103"/>
            <a:ext cx="53340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0" y="0"/>
                </a:moveTo>
                <a:lnTo>
                  <a:pt x="5329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471184" y="3945635"/>
            <a:ext cx="53340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0" y="0"/>
                </a:moveTo>
                <a:lnTo>
                  <a:pt x="5329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471184" y="3631667"/>
            <a:ext cx="53340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0" y="0"/>
                </a:moveTo>
                <a:lnTo>
                  <a:pt x="5329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471184" y="3316199"/>
            <a:ext cx="53340" cy="0"/>
          </a:xfrm>
          <a:custGeom>
            <a:avLst/>
            <a:gdLst/>
            <a:ahLst/>
            <a:cxnLst/>
            <a:rect l="l" t="t" r="r" b="b"/>
            <a:pathLst>
              <a:path w="53339" h="0">
                <a:moveTo>
                  <a:pt x="0" y="0"/>
                </a:moveTo>
                <a:lnTo>
                  <a:pt x="5329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524475" y="5519903"/>
            <a:ext cx="3150235" cy="0"/>
          </a:xfrm>
          <a:custGeom>
            <a:avLst/>
            <a:gdLst/>
            <a:ahLst/>
            <a:cxnLst/>
            <a:rect l="l" t="t" r="r" b="b"/>
            <a:pathLst>
              <a:path w="3150234" h="0">
                <a:moveTo>
                  <a:pt x="0" y="0"/>
                </a:moveTo>
                <a:lnTo>
                  <a:pt x="315010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524475" y="5519903"/>
            <a:ext cx="0" cy="53975"/>
          </a:xfrm>
          <a:custGeom>
            <a:avLst/>
            <a:gdLst/>
            <a:ahLst/>
            <a:cxnLst/>
            <a:rect l="l" t="t" r="r" b="b"/>
            <a:pathLst>
              <a:path w="0" h="53975">
                <a:moveTo>
                  <a:pt x="0" y="0"/>
                </a:moveTo>
                <a:lnTo>
                  <a:pt x="0" y="5336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048756" y="5519903"/>
            <a:ext cx="0" cy="53975"/>
          </a:xfrm>
          <a:custGeom>
            <a:avLst/>
            <a:gdLst/>
            <a:ahLst/>
            <a:cxnLst/>
            <a:rect l="l" t="t" r="r" b="b"/>
            <a:pathLst>
              <a:path w="0" h="53975">
                <a:moveTo>
                  <a:pt x="0" y="0"/>
                </a:moveTo>
                <a:lnTo>
                  <a:pt x="0" y="5336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574535" y="5519903"/>
            <a:ext cx="0" cy="53975"/>
          </a:xfrm>
          <a:custGeom>
            <a:avLst/>
            <a:gdLst/>
            <a:ahLst/>
            <a:cxnLst/>
            <a:rect l="l" t="t" r="r" b="b"/>
            <a:pathLst>
              <a:path w="0" h="53975">
                <a:moveTo>
                  <a:pt x="0" y="0"/>
                </a:moveTo>
                <a:lnTo>
                  <a:pt x="0" y="5336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098816" y="5519903"/>
            <a:ext cx="0" cy="53975"/>
          </a:xfrm>
          <a:custGeom>
            <a:avLst/>
            <a:gdLst/>
            <a:ahLst/>
            <a:cxnLst/>
            <a:rect l="l" t="t" r="r" b="b"/>
            <a:pathLst>
              <a:path w="0" h="53975">
                <a:moveTo>
                  <a:pt x="0" y="0"/>
                </a:moveTo>
                <a:lnTo>
                  <a:pt x="0" y="5336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624596" y="5519903"/>
            <a:ext cx="0" cy="53975"/>
          </a:xfrm>
          <a:custGeom>
            <a:avLst/>
            <a:gdLst/>
            <a:ahLst/>
            <a:cxnLst/>
            <a:rect l="l" t="t" r="r" b="b"/>
            <a:pathLst>
              <a:path w="0" h="53975">
                <a:moveTo>
                  <a:pt x="0" y="0"/>
                </a:moveTo>
                <a:lnTo>
                  <a:pt x="0" y="5336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148804" y="5519903"/>
            <a:ext cx="0" cy="53975"/>
          </a:xfrm>
          <a:custGeom>
            <a:avLst/>
            <a:gdLst/>
            <a:ahLst/>
            <a:cxnLst/>
            <a:rect l="l" t="t" r="r" b="b"/>
            <a:pathLst>
              <a:path w="0" h="53975">
                <a:moveTo>
                  <a:pt x="0" y="0"/>
                </a:moveTo>
                <a:lnTo>
                  <a:pt x="0" y="5336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674583" y="5519903"/>
            <a:ext cx="0" cy="53975"/>
          </a:xfrm>
          <a:custGeom>
            <a:avLst/>
            <a:gdLst/>
            <a:ahLst/>
            <a:cxnLst/>
            <a:rect l="l" t="t" r="r" b="b"/>
            <a:pathLst>
              <a:path w="0" h="53975">
                <a:moveTo>
                  <a:pt x="0" y="0"/>
                </a:moveTo>
                <a:lnTo>
                  <a:pt x="0" y="5336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 txBox="1"/>
          <p:nvPr/>
        </p:nvSpPr>
        <p:spPr>
          <a:xfrm>
            <a:off x="5062853" y="2742563"/>
            <a:ext cx="363220" cy="2890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811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43</a:t>
            </a:r>
            <a:endParaRPr sz="1800">
              <a:latin typeface="Calibri"/>
              <a:cs typeface="Calibri"/>
            </a:endParaRPr>
          </a:p>
          <a:p>
            <a:pPr algn="ctr" marR="32384">
              <a:lnSpc>
                <a:spcPct val="100000"/>
              </a:lnSpc>
              <a:spcBef>
                <a:spcPts val="1415"/>
              </a:spcBef>
            </a:pPr>
            <a:r>
              <a:rPr dirty="0" sz="1400" spc="-5">
                <a:latin typeface="Arial"/>
                <a:cs typeface="Arial"/>
              </a:rPr>
              <a:t>250</a:t>
            </a:r>
            <a:endParaRPr sz="1400">
              <a:latin typeface="Arial"/>
              <a:cs typeface="Arial"/>
            </a:endParaRPr>
          </a:p>
          <a:p>
            <a:pPr algn="ctr" marR="32384">
              <a:lnSpc>
                <a:spcPct val="100000"/>
              </a:lnSpc>
              <a:spcBef>
                <a:spcPts val="795"/>
              </a:spcBef>
            </a:pPr>
            <a:r>
              <a:rPr dirty="0" sz="1400" spc="-5">
                <a:latin typeface="Arial"/>
                <a:cs typeface="Arial"/>
              </a:rPr>
              <a:t>225</a:t>
            </a:r>
            <a:endParaRPr sz="1400">
              <a:latin typeface="Arial"/>
              <a:cs typeface="Arial"/>
            </a:endParaRPr>
          </a:p>
          <a:p>
            <a:pPr algn="ctr" marR="32384">
              <a:lnSpc>
                <a:spcPct val="100000"/>
              </a:lnSpc>
              <a:spcBef>
                <a:spcPts val="795"/>
              </a:spcBef>
            </a:pPr>
            <a:r>
              <a:rPr dirty="0" sz="1400" spc="-5">
                <a:latin typeface="Arial"/>
                <a:cs typeface="Arial"/>
              </a:rPr>
              <a:t>200</a:t>
            </a:r>
            <a:endParaRPr sz="1400">
              <a:latin typeface="Arial"/>
              <a:cs typeface="Arial"/>
            </a:endParaRPr>
          </a:p>
          <a:p>
            <a:pPr algn="ctr" marR="32384">
              <a:lnSpc>
                <a:spcPct val="100000"/>
              </a:lnSpc>
              <a:spcBef>
                <a:spcPts val="800"/>
              </a:spcBef>
            </a:pPr>
            <a:r>
              <a:rPr dirty="0" sz="1400" spc="-5">
                <a:latin typeface="Arial"/>
                <a:cs typeface="Arial"/>
              </a:rPr>
              <a:t>175</a:t>
            </a:r>
            <a:endParaRPr sz="1400">
              <a:latin typeface="Arial"/>
              <a:cs typeface="Arial"/>
            </a:endParaRPr>
          </a:p>
          <a:p>
            <a:pPr algn="ctr" marR="32384">
              <a:lnSpc>
                <a:spcPct val="100000"/>
              </a:lnSpc>
              <a:spcBef>
                <a:spcPts val="795"/>
              </a:spcBef>
            </a:pPr>
            <a:r>
              <a:rPr dirty="0" sz="1400" spc="-5">
                <a:latin typeface="Arial"/>
                <a:cs typeface="Arial"/>
              </a:rPr>
              <a:t>150</a:t>
            </a:r>
            <a:endParaRPr sz="1400">
              <a:latin typeface="Arial"/>
              <a:cs typeface="Arial"/>
            </a:endParaRPr>
          </a:p>
          <a:p>
            <a:pPr algn="ctr" marR="32384">
              <a:lnSpc>
                <a:spcPct val="100000"/>
              </a:lnSpc>
              <a:spcBef>
                <a:spcPts val="795"/>
              </a:spcBef>
            </a:pPr>
            <a:r>
              <a:rPr dirty="0" sz="1400" spc="-5">
                <a:latin typeface="Arial"/>
                <a:cs typeface="Arial"/>
              </a:rPr>
              <a:t>125</a:t>
            </a:r>
            <a:endParaRPr sz="1400">
              <a:latin typeface="Arial"/>
              <a:cs typeface="Arial"/>
            </a:endParaRPr>
          </a:p>
          <a:p>
            <a:pPr algn="ctr" marR="32384">
              <a:lnSpc>
                <a:spcPct val="100000"/>
              </a:lnSpc>
              <a:spcBef>
                <a:spcPts val="795"/>
              </a:spcBef>
            </a:pPr>
            <a:r>
              <a:rPr dirty="0" sz="1400" spc="-5">
                <a:latin typeface="Arial"/>
                <a:cs typeface="Arial"/>
              </a:rPr>
              <a:t>100</a:t>
            </a:r>
            <a:endParaRPr sz="1400">
              <a:latin typeface="Arial"/>
              <a:cs typeface="Arial"/>
            </a:endParaRPr>
          </a:p>
          <a:p>
            <a:pPr algn="ctr" marL="58419">
              <a:lnSpc>
                <a:spcPct val="100000"/>
              </a:lnSpc>
              <a:spcBef>
                <a:spcPts val="800"/>
              </a:spcBef>
            </a:pPr>
            <a:r>
              <a:rPr dirty="0" sz="1400" spc="-5">
                <a:latin typeface="Arial"/>
                <a:cs typeface="Arial"/>
              </a:rPr>
              <a:t>75</a:t>
            </a:r>
            <a:endParaRPr sz="14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563977" y="5662350"/>
            <a:ext cx="1295345" cy="68744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138885" y="5662350"/>
            <a:ext cx="1295381" cy="68744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4713875" y="3984174"/>
            <a:ext cx="228600" cy="13208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z="1600" b="1">
                <a:latin typeface="Arial"/>
                <a:cs typeface="Arial"/>
              </a:rPr>
              <a:t>mean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de</a:t>
            </a:r>
            <a:r>
              <a:rPr dirty="0" sz="1600" spc="-10" b="1">
                <a:latin typeface="Arial"/>
                <a:cs typeface="Arial"/>
              </a:rPr>
              <a:t>n</a:t>
            </a:r>
            <a:r>
              <a:rPr dirty="0" sz="1600" b="1">
                <a:latin typeface="Arial"/>
                <a:cs typeface="Arial"/>
              </a:rPr>
              <a:t>sity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32431" y="1004943"/>
            <a:ext cx="2894076" cy="34114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2654" y="95368"/>
            <a:ext cx="7824470" cy="842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CIP Tg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reduced </a:t>
            </a:r>
            <a:r>
              <a:rPr dirty="0" sz="1800" spc="-30" b="1">
                <a:solidFill>
                  <a:srgbClr val="FF0000"/>
                </a:solidFill>
                <a:latin typeface="Arial"/>
                <a:cs typeface="Arial"/>
              </a:rPr>
              <a:t>AD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like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pathology from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12 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week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induced p25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Tg, in</a:t>
            </a:r>
            <a:r>
              <a:rPr dirty="0" sz="1800" spc="-8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tetra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 spc="-10" b="1">
                <a:solidFill>
                  <a:srgbClr val="FF0000"/>
                </a:solidFill>
                <a:latin typeface="Arial"/>
                <a:cs typeface="Arial"/>
              </a:rPr>
              <a:t>Transgenic 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(CIP Tg X p25Tg)</a:t>
            </a:r>
            <a:r>
              <a:rPr dirty="0" sz="1800" spc="38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mice.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 spc="-20" b="1">
                <a:latin typeface="Arial"/>
                <a:cs typeface="Arial"/>
              </a:rPr>
              <a:t>All </a:t>
            </a:r>
            <a:r>
              <a:rPr dirty="0" sz="1800" b="1">
                <a:latin typeface="Arial"/>
                <a:cs typeface="Arial"/>
              </a:rPr>
              <a:t>the </a:t>
            </a:r>
            <a:r>
              <a:rPr dirty="0" sz="1800" spc="-10" b="1">
                <a:latin typeface="Arial"/>
                <a:cs typeface="Arial"/>
              </a:rPr>
              <a:t>behavioral </a:t>
            </a:r>
            <a:r>
              <a:rPr dirty="0" sz="1800" b="1">
                <a:latin typeface="Arial"/>
                <a:cs typeface="Arial"/>
              </a:rPr>
              <a:t>studies </a:t>
            </a:r>
            <a:r>
              <a:rPr dirty="0" sz="1800" spc="5" b="1">
                <a:latin typeface="Arial"/>
                <a:cs typeface="Arial"/>
              </a:rPr>
              <a:t>were </a:t>
            </a:r>
            <a:r>
              <a:rPr dirty="0" sz="1800" b="1">
                <a:latin typeface="Arial"/>
                <a:cs typeface="Arial"/>
              </a:rPr>
              <a:t>double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blinded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84826" y="4268843"/>
            <a:ext cx="3070226" cy="24970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0987" y="4559298"/>
            <a:ext cx="5154545" cy="1651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31174" y="6388012"/>
            <a:ext cx="4291965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(Sundaram, JR et </a:t>
            </a:r>
            <a:r>
              <a:rPr dirty="0" sz="1800" b="1">
                <a:solidFill>
                  <a:srgbClr val="0000FF"/>
                </a:solidFill>
                <a:latin typeface="Arial"/>
                <a:cs typeface="Arial"/>
              </a:rPr>
              <a:t>al., </a:t>
            </a:r>
            <a:r>
              <a:rPr dirty="0" sz="1800" spc="-5" b="1">
                <a:solidFill>
                  <a:srgbClr val="0000FF"/>
                </a:solidFill>
                <a:latin typeface="Arial"/>
                <a:cs typeface="Arial"/>
              </a:rPr>
              <a:t>J. Neurosci.</a:t>
            </a:r>
            <a:r>
              <a:rPr dirty="0" sz="1800" spc="5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0000FF"/>
                </a:solidFill>
                <a:latin typeface="Arial"/>
                <a:cs typeface="Arial"/>
              </a:rPr>
              <a:t>2013)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87551" y="962021"/>
            <a:ext cx="3057534" cy="3457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" y="860417"/>
            <a:ext cx="8740767" cy="5775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434321" y="298703"/>
            <a:ext cx="399287" cy="569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5547" y="68470"/>
            <a:ext cx="7468234" cy="6356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705610" marR="5080" indent="-1693545">
              <a:lnSpc>
                <a:spcPct val="100000"/>
              </a:lnSpc>
            </a:pPr>
            <a:r>
              <a:rPr dirty="0" sz="2000">
                <a:latin typeface="Calibri"/>
                <a:cs typeface="Calibri"/>
              </a:rPr>
              <a:t>In </a:t>
            </a: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spc="-5">
                <a:latin typeface="Calibri"/>
                <a:cs typeface="Calibri"/>
              </a:rPr>
              <a:t>presence </a:t>
            </a:r>
            <a:r>
              <a:rPr dirty="0" sz="2000" spc="-5">
                <a:latin typeface="Calibri"/>
                <a:cs typeface="Calibri"/>
              </a:rPr>
              <a:t>of </a:t>
            </a:r>
            <a:r>
              <a:rPr dirty="0" sz="2000">
                <a:latin typeface="Calibri"/>
                <a:cs typeface="Calibri"/>
              </a:rPr>
              <a:t>p67/ </a:t>
            </a:r>
            <a:r>
              <a:rPr dirty="0" sz="2000">
                <a:latin typeface="Calibri"/>
                <a:cs typeface="Calibri"/>
              </a:rPr>
              <a:t>Munc-18, </a:t>
            </a:r>
            <a:r>
              <a:rPr dirty="0" sz="2000" spc="-5">
                <a:latin typeface="Calibri"/>
                <a:cs typeface="Calibri"/>
              </a:rPr>
              <a:t>TFP5 </a:t>
            </a:r>
            <a:r>
              <a:rPr dirty="0" sz="2000" spc="-5">
                <a:latin typeface="Calibri"/>
                <a:cs typeface="Calibri"/>
              </a:rPr>
              <a:t>selectively </a:t>
            </a:r>
            <a:r>
              <a:rPr dirty="0" sz="2000" spc="-5">
                <a:latin typeface="Calibri"/>
                <a:cs typeface="Calibri"/>
              </a:rPr>
              <a:t>inhibits </a:t>
            </a:r>
            <a:r>
              <a:rPr dirty="0" sz="2000">
                <a:latin typeface="Calibri"/>
                <a:cs typeface="Calibri"/>
              </a:rPr>
              <a:t>Cdk5/p25 </a:t>
            </a:r>
            <a:r>
              <a:rPr dirty="0" sz="2000">
                <a:latin typeface="Calibri"/>
                <a:cs typeface="Calibri"/>
              </a:rPr>
              <a:t>but  </a:t>
            </a:r>
            <a:r>
              <a:rPr dirty="0" sz="2000" spc="-5">
                <a:latin typeface="Calibri"/>
                <a:cs typeface="Calibri"/>
              </a:rPr>
              <a:t>not </a:t>
            </a:r>
            <a:r>
              <a:rPr dirty="0" sz="2000">
                <a:latin typeface="Calibri"/>
                <a:cs typeface="Calibri"/>
              </a:rPr>
              <a:t>Cdk5/p35 </a:t>
            </a:r>
            <a:r>
              <a:rPr dirty="0" sz="2000" spc="-20">
                <a:latin typeface="Calibri"/>
                <a:cs typeface="Calibri"/>
              </a:rPr>
              <a:t>activity, </a:t>
            </a:r>
            <a:r>
              <a:rPr dirty="0" sz="2000" spc="-5">
                <a:latin typeface="Calibri"/>
                <a:cs typeface="Calibri"/>
              </a:rPr>
              <a:t>(+/- </a:t>
            </a:r>
            <a:r>
              <a:rPr dirty="0" sz="2000">
                <a:latin typeface="Calibri"/>
                <a:cs typeface="Calibri"/>
              </a:rPr>
              <a:t>0.18mg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p67)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2015-10-06T12:00:00Z</dcterms:created>
  <dcterms:modified xsi:type="dcterms:W3CDTF">2015-10-06T12:00:00Z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