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7" r:id="rId3"/>
    <p:sldId id="549" r:id="rId4"/>
    <p:sldId id="571" r:id="rId5"/>
    <p:sldId id="572" r:id="rId6"/>
    <p:sldId id="573" r:id="rId7"/>
    <p:sldId id="570" r:id="rId8"/>
    <p:sldId id="557" r:id="rId9"/>
    <p:sldId id="555" r:id="rId10"/>
    <p:sldId id="561" r:id="rId11"/>
    <p:sldId id="562" r:id="rId12"/>
    <p:sldId id="563" r:id="rId13"/>
    <p:sldId id="575" r:id="rId14"/>
    <p:sldId id="574" r:id="rId15"/>
    <p:sldId id="544" r:id="rId16"/>
    <p:sldId id="567" r:id="rId17"/>
    <p:sldId id="568" r:id="rId18"/>
    <p:sldId id="569" r:id="rId19"/>
    <p:sldId id="26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B0BEF"/>
    <a:srgbClr val="0000CC"/>
    <a:srgbClr val="FF0000"/>
    <a:srgbClr val="291EB4"/>
    <a:srgbClr val="006600"/>
    <a:srgbClr val="008000"/>
    <a:srgbClr val="FF0066"/>
    <a:srgbClr val="7A4585"/>
    <a:srgbClr val="17375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867" autoAdjust="0"/>
    <p:restoredTop sz="98116" autoAdjust="0"/>
  </p:normalViewPr>
  <p:slideViewPr>
    <p:cSldViewPr>
      <p:cViewPr varScale="1">
        <p:scale>
          <a:sx n="113" d="100"/>
          <a:sy n="113" d="100"/>
        </p:scale>
        <p:origin x="-183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FC0AB-294C-4FA2-BCA3-2C43126B4A86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EFE62-75FA-40A1-912B-DF7437981D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0630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AEED-3C0C-4F51-B4B0-7BB290419F15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3463-87E3-42AF-A2B4-EA5D9C2AE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AEED-3C0C-4F51-B4B0-7BB290419F15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3463-87E3-42AF-A2B4-EA5D9C2AE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AEED-3C0C-4F51-B4B0-7BB290419F15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3463-87E3-42AF-A2B4-EA5D9C2AE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AEED-3C0C-4F51-B4B0-7BB290419F15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3463-87E3-42AF-A2B4-EA5D9C2AE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AEED-3C0C-4F51-B4B0-7BB290419F15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3463-87E3-42AF-A2B4-EA5D9C2AE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AEED-3C0C-4F51-B4B0-7BB290419F15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3463-87E3-42AF-A2B4-EA5D9C2AE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AEED-3C0C-4F51-B4B0-7BB290419F15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3463-87E3-42AF-A2B4-EA5D9C2AE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AEED-3C0C-4F51-B4B0-7BB290419F15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3463-87E3-42AF-A2B4-EA5D9C2AE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AEED-3C0C-4F51-B4B0-7BB290419F15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3463-87E3-42AF-A2B4-EA5D9C2AE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AEED-3C0C-4F51-B4B0-7BB290419F15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3463-87E3-42AF-A2B4-EA5D9C2AE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1AEED-3C0C-4F51-B4B0-7BB290419F15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73463-87E3-42AF-A2B4-EA5D9C2AE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04D9E-A430-4B19-A958-9F19DB6EED5C}" type="datetimeFigureOut">
              <a:rPr lang="en-US" altLang="ko-KR"/>
              <a:pPr>
                <a:defRPr/>
              </a:pPr>
              <a:t>7/9/2014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56EBA-D178-4CC6-8AEB-B48076FBE002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40967206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94183781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31F5C-594D-4DF4-BC80-7DF987BDC784}" type="datetimeFigureOut">
              <a:rPr lang="en-US" altLang="ko-KR"/>
              <a:pPr>
                <a:defRPr/>
              </a:pPr>
              <a:t>7/9/2014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A6A650-FFBE-4CA2-97DE-B21EE764EB6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681363378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3207F-1B0E-4ECD-82D0-695E0FCD5979}" type="datetimeFigureOut">
              <a:rPr lang="en-US" altLang="ko-KR"/>
              <a:pPr>
                <a:defRPr/>
              </a:pPr>
              <a:t>7/9/2014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18E9F-B5B9-4F05-9D37-EFC7475F4BE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76245600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A67BF-8360-48D2-93E4-9ED3F5A85AE5}" type="datetimeFigureOut">
              <a:rPr lang="en-US" altLang="ko-KR"/>
              <a:pPr>
                <a:defRPr/>
              </a:pPr>
              <a:t>7/9/2014</a:t>
            </a:fld>
            <a:endParaRPr lang="en-US" altLang="ko-KR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2B76F-0D9A-4A75-8F6D-C6532ED90F7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624173753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79FCF-D2E6-427A-B826-A7E5EA800710}" type="datetimeFigureOut">
              <a:rPr lang="en-US" altLang="ko-KR"/>
              <a:pPr>
                <a:defRPr/>
              </a:pPr>
              <a:t>7/9/2014</a:t>
            </a:fld>
            <a:endParaRPr lang="en-US" altLang="ko-K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49631-2D4F-47B3-88E5-E9C9136E63B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3381072773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45F1F-8517-4AA5-96F7-61C3D21D7997}" type="datetimeFigureOut">
              <a:rPr lang="en-US" altLang="ko-KR"/>
              <a:pPr>
                <a:defRPr/>
              </a:pPr>
              <a:t>7/9/2014</a:t>
            </a:fld>
            <a:endParaRPr lang="en-US" altLang="ko-KR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73DFC-1631-4B4B-AA30-D0E03DBB807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67691770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22F8A6-A3C8-4162-8BD7-6986350B3CE4}" type="datetimeFigureOut">
              <a:rPr lang="en-US" altLang="ko-KR"/>
              <a:pPr>
                <a:defRPr/>
              </a:pPr>
              <a:t>7/9/2014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B37233-3B63-4AEA-AFCB-FF8F29063B18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12657412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CBB95-F0C2-4898-9211-26F2D6F07DEE}" type="datetimeFigureOut">
              <a:rPr lang="en-US" altLang="ko-KR"/>
              <a:pPr>
                <a:defRPr/>
              </a:pPr>
              <a:t>7/9/2014</a:t>
            </a:fld>
            <a:endParaRPr lang="en-US" altLang="ko-KR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B9033-9DFB-4118-B90F-96075A6DFBC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977459149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8C78D-A894-4112-A8A5-E892CAB89DAA}" type="datetimeFigureOut">
              <a:rPr lang="en-US" altLang="ko-KR"/>
              <a:pPr>
                <a:defRPr/>
              </a:pPr>
              <a:t>7/9/2014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3DFF49-09BF-41E6-8525-0EF8CCEDDB09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1631356830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674C0-CC5B-40B3-BB56-915BBEC54090}" type="datetimeFigureOut">
              <a:rPr lang="en-US" altLang="ko-KR"/>
              <a:pPr>
                <a:defRPr/>
              </a:pPr>
              <a:t>7/9/2014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9A260-94B8-4897-886F-C15867D5C7B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615602569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Rectangle 4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4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61F09-7147-4784-82F9-2F0B45AB847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4100473392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6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4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4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952D7-497B-4846-8DA3-0C65BC91AFD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451886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1AEED-3C0C-4F51-B4B0-7BB290419F15}" type="datetimeFigureOut">
              <a:rPr lang="en-US" smtClean="0"/>
              <a:pPr/>
              <a:t>7/9/2014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73463-87E3-42AF-A2B4-EA5D9C2AE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Click to edit Master text styles</a:t>
            </a:r>
          </a:p>
          <a:p>
            <a:pPr lvl="1"/>
            <a:r>
              <a:rPr lang="en-US" altLang="ko-KR" smtClean="0"/>
              <a:t>Second level</a:t>
            </a:r>
          </a:p>
          <a:p>
            <a:pPr lvl="2"/>
            <a:r>
              <a:rPr lang="en-US" altLang="ko-KR" smtClean="0"/>
              <a:t>Third level</a:t>
            </a:r>
          </a:p>
          <a:p>
            <a:pPr lvl="3"/>
            <a:r>
              <a:rPr lang="en-US" altLang="ko-KR" smtClean="0"/>
              <a:t>Fourth level</a:t>
            </a:r>
          </a:p>
          <a:p>
            <a:pPr lvl="4"/>
            <a:r>
              <a:rPr lang="en-US" altLang="ko-KR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latinLnBrk="0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FD60A7-9C3B-4D22-A95A-EF0B43418EB9}" type="datetimeFigureOut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7/9/2014</a:t>
            </a:fld>
            <a:endParaRPr lang="en-US" alt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latinLnBrk="0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latinLnBrk="0">
              <a:defRPr kumimoji="0"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ACB6AF-2A93-48E7-83DC-F1DBB900EB91}" type="slidenum">
              <a:rPr lang="en-US" altLang="ko-KR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61180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내용 개체 틀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92884" y="914400"/>
            <a:ext cx="7010400" cy="20621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altLang="ko-KR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Basic Designing of Mechanical </a:t>
            </a:r>
          </a:p>
          <a:p>
            <a:r>
              <a:rPr lang="en-US" altLang="ko-KR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Vapor Compressor in Multi-Effect Distillation for Fresh Water Production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9600" y="3697069"/>
            <a:ext cx="40324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 err="1" smtClean="0">
                <a:solidFill>
                  <a:srgbClr val="1B0BEF"/>
                </a:solidFill>
                <a:latin typeface="Arial" pitchFamily="34" charset="0"/>
                <a:cs typeface="Arial" pitchFamily="34" charset="0"/>
              </a:rPr>
              <a:t>Gyeongsang</a:t>
            </a:r>
            <a:r>
              <a:rPr lang="en-US" altLang="ko-KR" dirty="0" smtClean="0">
                <a:solidFill>
                  <a:srgbClr val="1B0BEF"/>
                </a:solidFill>
                <a:latin typeface="Arial" pitchFamily="34" charset="0"/>
                <a:cs typeface="Arial" pitchFamily="34" charset="0"/>
              </a:rPr>
              <a:t> National University</a:t>
            </a:r>
          </a:p>
          <a:p>
            <a:pPr algn="r"/>
            <a:r>
              <a:rPr lang="en-US" altLang="ko-KR" dirty="0" err="1" smtClean="0">
                <a:solidFill>
                  <a:srgbClr val="1B0BEF"/>
                </a:solidFill>
                <a:latin typeface="Arial" pitchFamily="34" charset="0"/>
                <a:cs typeface="Arial" pitchFamily="34" charset="0"/>
              </a:rPr>
              <a:t>Hanshik</a:t>
            </a:r>
            <a:r>
              <a:rPr lang="en-US" altLang="ko-KR" dirty="0" smtClean="0">
                <a:solidFill>
                  <a:srgbClr val="1B0BEF"/>
                </a:solidFill>
                <a:latin typeface="Arial" pitchFamily="34" charset="0"/>
                <a:cs typeface="Arial" pitchFamily="34" charset="0"/>
              </a:rPr>
              <a:t> Chung</a:t>
            </a:r>
            <a:endParaRPr lang="ko-KR" altLang="en-US" dirty="0">
              <a:solidFill>
                <a:srgbClr val="1B0BE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462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457199" y="655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CONTENTS </a:t>
            </a:r>
            <a:endParaRPr lang="en-US" sz="30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65"/>
          <p:cNvSpPr txBox="1">
            <a:spLocks noChangeArrowheads="1"/>
          </p:cNvSpPr>
          <p:nvPr/>
        </p:nvSpPr>
        <p:spPr bwMode="auto">
          <a:xfrm>
            <a:off x="1219199" y="2133600"/>
            <a:ext cx="6602413" cy="2929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Ctr="1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en-US" altLang="ko-KR" sz="2400" b="1" dirty="0" smtClean="0">
                <a:solidFill>
                  <a:srgbClr val="0E3558"/>
                </a:solidFill>
                <a:latin typeface="맑은 고딕" pitchFamily="50" charset="-127"/>
                <a:ea typeface="맑은 고딕" pitchFamily="50" charset="-127"/>
              </a:rPr>
              <a:t>Background of Study</a:t>
            </a:r>
            <a:endParaRPr lang="en-US" altLang="ko-KR" sz="2400" b="1" dirty="0">
              <a:solidFill>
                <a:srgbClr val="0E3558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en-US" altLang="ko-KR" sz="2400" b="1" dirty="0" smtClean="0">
                <a:solidFill>
                  <a:srgbClr val="0E3558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400" b="1" dirty="0">
                <a:solidFill>
                  <a:srgbClr val="0E3558"/>
                </a:solidFill>
                <a:latin typeface="맑은 고딕" pitchFamily="50" charset="-127"/>
                <a:ea typeface="맑은 고딕" pitchFamily="50" charset="-127"/>
              </a:rPr>
              <a:t>Introduction &amp; Objective</a:t>
            </a:r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en-US" altLang="ko-KR" sz="2400" b="1" dirty="0" smtClean="0">
                <a:solidFill>
                  <a:srgbClr val="0E3558"/>
                </a:solidFill>
                <a:latin typeface="맑은 고딕" pitchFamily="50" charset="-127"/>
                <a:ea typeface="맑은 고딕" pitchFamily="50" charset="-127"/>
              </a:rPr>
              <a:t>Results </a:t>
            </a:r>
            <a:r>
              <a:rPr lang="en-US" altLang="ko-KR" sz="2400" b="1" dirty="0">
                <a:solidFill>
                  <a:srgbClr val="0E3558"/>
                </a:solidFill>
                <a:latin typeface="맑은 고딕" pitchFamily="50" charset="-127"/>
                <a:ea typeface="맑은 고딕" pitchFamily="50" charset="-127"/>
              </a:rPr>
              <a:t>and discussion</a:t>
            </a:r>
          </a:p>
          <a:p>
            <a:pPr>
              <a:lnSpc>
                <a:spcPct val="200000"/>
              </a:lnSpc>
              <a:buFont typeface="Wingdings" pitchFamily="2" charset="2"/>
              <a:buChar char="§"/>
            </a:pPr>
            <a:r>
              <a:rPr lang="en-US" altLang="ko-KR" sz="2400" b="1" dirty="0">
                <a:solidFill>
                  <a:srgbClr val="0E3558"/>
                </a:solidFill>
                <a:latin typeface="맑은 고딕" pitchFamily="50" charset="-127"/>
                <a:ea typeface="맑은 고딕" pitchFamily="50" charset="-127"/>
              </a:rPr>
              <a:t>Conclusions</a:t>
            </a:r>
            <a:endParaRPr kumimoji="0" lang="ko-KR" altLang="en-US" sz="24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Box 60"/>
          <p:cNvSpPr txBox="1">
            <a:spLocks noChangeArrowheads="1"/>
          </p:cNvSpPr>
          <p:nvPr/>
        </p:nvSpPr>
        <p:spPr bwMode="gray">
          <a:xfrm>
            <a:off x="457200" y="446357"/>
            <a:ext cx="5022657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</a:rPr>
              <a:t>Fresh Water Generation System ;</a:t>
            </a:r>
            <a:endParaRPr lang="ko-KR" altLang="en-US" sz="24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맑은 고딕" pitchFamily="50" charset="-127"/>
            </a:endParaRPr>
          </a:p>
        </p:txBody>
      </p:sp>
      <p:pic>
        <p:nvPicPr>
          <p:cNvPr id="14341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 t="10573"/>
          <a:stretch>
            <a:fillRect/>
          </a:stretch>
        </p:blipFill>
        <p:spPr>
          <a:xfrm>
            <a:off x="717550" y="1295400"/>
            <a:ext cx="6708775" cy="4419600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9" name="한쪽 모서리가 둥근 사각형 58"/>
          <p:cNvSpPr/>
          <p:nvPr/>
        </p:nvSpPr>
        <p:spPr>
          <a:xfrm>
            <a:off x="1752600" y="5562600"/>
            <a:ext cx="1905000" cy="457200"/>
          </a:xfrm>
          <a:prstGeom prst="round1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600" b="1" dirty="0" smtClean="0">
                <a:solidFill>
                  <a:srgbClr val="0000FF"/>
                </a:solidFill>
                <a:latin typeface="맑은 고딕"/>
              </a:rPr>
              <a:t>(</a:t>
            </a:r>
            <a:r>
              <a:rPr kumimoji="1" lang="en-US" altLang="ko-KR" sz="1600" b="1" dirty="0">
                <a:solidFill>
                  <a:srgbClr val="0000FF"/>
                </a:solidFill>
                <a:latin typeface="맑은 고딕"/>
              </a:rPr>
              <a:t>Phase-change)</a:t>
            </a:r>
            <a:endParaRPr kumimoji="1" lang="en-US" sz="2000" b="1" dirty="0">
              <a:solidFill>
                <a:srgbClr val="0000FF"/>
              </a:solidFill>
              <a:latin typeface=""/>
            </a:endParaRPr>
          </a:p>
        </p:txBody>
      </p:sp>
      <p:sp>
        <p:nvSpPr>
          <p:cNvPr id="60" name="한쪽 모서리가 둥근 사각형 59"/>
          <p:cNvSpPr/>
          <p:nvPr/>
        </p:nvSpPr>
        <p:spPr>
          <a:xfrm>
            <a:off x="4648200" y="5562600"/>
            <a:ext cx="1905000" cy="457200"/>
          </a:xfrm>
          <a:prstGeom prst="round1Rect">
            <a:avLst/>
          </a:prstGeom>
          <a:solidFill>
            <a:srgbClr val="66CC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600" b="1" dirty="0" smtClean="0">
                <a:solidFill>
                  <a:srgbClr val="0000FF"/>
                </a:solidFill>
                <a:latin typeface="맑은 고딕"/>
              </a:rPr>
              <a:t>(</a:t>
            </a:r>
            <a:r>
              <a:rPr kumimoji="1" lang="en-US" altLang="ko-KR" sz="1600" b="1" dirty="0">
                <a:solidFill>
                  <a:srgbClr val="0000FF"/>
                </a:solidFill>
                <a:latin typeface="맑은 고딕"/>
              </a:rPr>
              <a:t>Single-Phase)</a:t>
            </a:r>
            <a:endParaRPr kumimoji="1" lang="en-US" sz="2000" b="1" dirty="0">
              <a:solidFill>
                <a:srgbClr val="0000FF"/>
              </a:solidFill>
              <a:latin typeface="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504908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60"/>
          <p:cNvSpPr txBox="1">
            <a:spLocks noChangeArrowheads="1"/>
          </p:cNvSpPr>
          <p:nvPr/>
        </p:nvSpPr>
        <p:spPr bwMode="gray">
          <a:xfrm>
            <a:off x="452591" y="226367"/>
            <a:ext cx="3890809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</a:rPr>
              <a:t>Why and What is MED ? </a:t>
            </a:r>
            <a:endParaRPr lang="ko-KR" altLang="en-US" sz="24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맑은 고딕" pitchFamily="50" charset="-127"/>
            </a:endParaRPr>
          </a:p>
        </p:txBody>
      </p:sp>
      <p:pic>
        <p:nvPicPr>
          <p:cNvPr id="16389" name="그림 14" descr="세계 물 산업 동향과 향후 전망_페이지_12.jpg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78" t="14035" r="6433" b="1755"/>
          <a:stretch>
            <a:fillRect/>
          </a:stretch>
        </p:blipFill>
        <p:spPr>
          <a:xfrm>
            <a:off x="152400" y="1258888"/>
            <a:ext cx="3886200" cy="2454275"/>
          </a:xfrm>
        </p:spPr>
      </p:pic>
      <p:pic>
        <p:nvPicPr>
          <p:cNvPr id="16390" name="그림 15" descr="세계 물 산업 동향과 향후 전망_페이지_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31" t="13327" r="8070" b="4488"/>
          <a:stretch>
            <a:fillRect/>
          </a:stretch>
        </p:blipFill>
        <p:spPr bwMode="auto">
          <a:xfrm>
            <a:off x="152400" y="3886200"/>
            <a:ext cx="3962400" cy="252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한쪽 모서리가 둥근 사각형 12"/>
          <p:cNvSpPr/>
          <p:nvPr/>
        </p:nvSpPr>
        <p:spPr>
          <a:xfrm>
            <a:off x="4128782" y="1981200"/>
            <a:ext cx="3810000" cy="685800"/>
          </a:xfrm>
          <a:prstGeom prst="round1Rect">
            <a:avLst/>
          </a:prstGeom>
          <a:solidFill>
            <a:srgbClr val="0000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kumimoji="1" lang="en-US" sz="1600" b="1" dirty="0">
                <a:solidFill>
                  <a:prstClr val="white"/>
                </a:solidFill>
                <a:latin typeface=""/>
              </a:rPr>
              <a:t> MSF </a:t>
            </a:r>
          </a:p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1600" b="1" dirty="0">
                <a:solidFill>
                  <a:prstClr val="white"/>
                </a:solidFill>
                <a:latin typeface=""/>
              </a:rPr>
              <a:t> ( Multi Stage Flash Desalination )</a:t>
            </a:r>
            <a:endParaRPr kumimoji="1" lang="ko-KR" altLang="en-US" sz="1600" b="1" dirty="0">
              <a:solidFill>
                <a:prstClr val="white"/>
              </a:solidFill>
            </a:endParaRPr>
          </a:p>
        </p:txBody>
      </p:sp>
      <p:sp>
        <p:nvSpPr>
          <p:cNvPr id="14" name="한쪽 모서리가 둥근 사각형 13"/>
          <p:cNvSpPr/>
          <p:nvPr/>
        </p:nvSpPr>
        <p:spPr>
          <a:xfrm>
            <a:off x="4191000" y="4191000"/>
            <a:ext cx="4495800" cy="1600200"/>
          </a:xfrm>
          <a:prstGeom prst="round1Rect">
            <a:avLst/>
          </a:prstGeom>
          <a:solidFill>
            <a:srgbClr val="0000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kumimoji="1" lang="en-US" sz="1600" b="1" dirty="0">
                <a:solidFill>
                  <a:prstClr val="white"/>
                </a:solidFill>
                <a:latin typeface=""/>
              </a:rPr>
              <a:t>MED </a:t>
            </a:r>
            <a:endParaRPr kumimoji="1" lang="en-US" sz="1600" b="1" dirty="0" smtClean="0">
              <a:solidFill>
                <a:prstClr val="white"/>
              </a:solidFill>
              <a:latin typeface=""/>
            </a:endParaRPr>
          </a:p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1600" b="1" dirty="0" smtClean="0">
                <a:solidFill>
                  <a:prstClr val="white"/>
                </a:solidFill>
                <a:latin typeface=""/>
              </a:rPr>
              <a:t>( Multi Effect Desalination )</a:t>
            </a:r>
          </a:p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sz="1600" b="1" dirty="0">
              <a:solidFill>
                <a:prstClr val="white"/>
              </a:solidFill>
              <a:latin typeface=""/>
            </a:endParaRPr>
          </a:p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1200" b="1" dirty="0">
                <a:solidFill>
                  <a:prstClr val="white"/>
                </a:solidFill>
                <a:latin typeface=""/>
              </a:rPr>
              <a:t>(1) MED-TVC : MED by </a:t>
            </a:r>
            <a:r>
              <a:rPr kumimoji="1" lang="en-US" sz="1050" b="1" dirty="0">
                <a:solidFill>
                  <a:prstClr val="white"/>
                </a:solidFill>
                <a:latin typeface=""/>
              </a:rPr>
              <a:t>TVC (Thermo Vapor Compressor)</a:t>
            </a:r>
            <a:endParaRPr kumimoji="1" lang="en-US" sz="1200" b="1" dirty="0">
              <a:solidFill>
                <a:prstClr val="white"/>
              </a:solidFill>
              <a:latin typeface=""/>
            </a:endParaRPr>
          </a:p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1200" b="1" dirty="0">
                <a:solidFill>
                  <a:prstClr val="white"/>
                </a:solidFill>
                <a:latin typeface=""/>
              </a:rPr>
              <a:t>(2) </a:t>
            </a:r>
            <a:r>
              <a:rPr kumimoji="1" lang="en-US" b="1" dirty="0">
                <a:solidFill>
                  <a:srgbClr val="FFFF00"/>
                </a:solidFill>
                <a:latin typeface=""/>
              </a:rPr>
              <a:t>MED-MVC : MED by MVC </a:t>
            </a:r>
            <a:endParaRPr kumimoji="1" lang="en-US" b="1" dirty="0" smtClean="0">
              <a:solidFill>
                <a:srgbClr val="FFFF00"/>
              </a:solidFill>
              <a:latin typeface=""/>
            </a:endParaRPr>
          </a:p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1200" b="1" dirty="0">
                <a:solidFill>
                  <a:srgbClr val="FFFF00"/>
                </a:solidFill>
                <a:latin typeface=""/>
              </a:rPr>
              <a:t> </a:t>
            </a:r>
            <a:r>
              <a:rPr kumimoji="1" lang="en-US" sz="1200" b="1" dirty="0" smtClean="0">
                <a:solidFill>
                  <a:srgbClr val="FFFF00"/>
                </a:solidFill>
                <a:latin typeface=""/>
              </a:rPr>
              <a:t>    (</a:t>
            </a:r>
            <a:r>
              <a:rPr kumimoji="1" lang="en-US" sz="1200" b="1" dirty="0">
                <a:solidFill>
                  <a:srgbClr val="FFFF00"/>
                </a:solidFill>
                <a:latin typeface=""/>
              </a:rPr>
              <a:t>Mechanical  Vapor Compressor</a:t>
            </a:r>
            <a:r>
              <a:rPr kumimoji="1" lang="en-US" sz="1000" b="1" dirty="0">
                <a:solidFill>
                  <a:prstClr val="white"/>
                </a:solidFill>
                <a:latin typeface=""/>
              </a:rPr>
              <a:t>)</a:t>
            </a:r>
            <a:endParaRPr kumimoji="1" lang="ko-KR" altLang="en-US" sz="12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87222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60"/>
          <p:cNvSpPr txBox="1">
            <a:spLocks noChangeArrowheads="1"/>
          </p:cNvSpPr>
          <p:nvPr/>
        </p:nvSpPr>
        <p:spPr bwMode="gray">
          <a:xfrm>
            <a:off x="533400" y="201613"/>
            <a:ext cx="3597395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</a:rPr>
              <a:t>MVC and  </a:t>
            </a:r>
            <a:r>
              <a:rPr lang="en-US" altLang="ko-KR" sz="2400" b="1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</a:rPr>
              <a:t>MED </a:t>
            </a:r>
            <a:r>
              <a:rPr lang="en-US" altLang="ko-KR" sz="2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</a:rPr>
              <a:t>System</a:t>
            </a:r>
            <a:endParaRPr lang="ko-KR" altLang="en-US" sz="2400" b="1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맑은 고딕" pitchFamily="50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457200" y="990600"/>
            <a:ext cx="7888288" cy="5559425"/>
            <a:chOff x="457200" y="990600"/>
            <a:chExt cx="7888288" cy="5559425"/>
          </a:xfrm>
        </p:grpSpPr>
        <p:pic>
          <p:nvPicPr>
            <p:cNvPr id="175105" name="_x84513368" descr="EMB00000f602c5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0" y="990600"/>
              <a:ext cx="7888288" cy="55594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" name="_x83691904" descr="EMB00000204bf4b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75094" b="73916"/>
            <a:stretch/>
          </p:blipFill>
          <p:spPr bwMode="auto">
            <a:xfrm>
              <a:off x="4547532" y="1447800"/>
              <a:ext cx="1463179" cy="772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모서리가 둥근 직사각형 5"/>
            <p:cNvSpPr/>
            <p:nvPr/>
          </p:nvSpPr>
          <p:spPr bwMode="auto">
            <a:xfrm>
              <a:off x="3801611" y="1524000"/>
              <a:ext cx="762000" cy="469084"/>
            </a:xfrm>
            <a:prstGeom prst="roundRect">
              <a:avLst/>
            </a:prstGeom>
            <a:solidFill>
              <a:schemeClr val="bg1"/>
            </a:solidFill>
            <a:ln w="28575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cxnSp>
          <p:nvCxnSpPr>
            <p:cNvPr id="3" name="직선 연결선 2"/>
            <p:cNvCxnSpPr/>
            <p:nvPr/>
          </p:nvCxnSpPr>
          <p:spPr>
            <a:xfrm>
              <a:off x="3801611" y="1733375"/>
              <a:ext cx="92278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타원 3"/>
            <p:cNvSpPr/>
            <p:nvPr/>
          </p:nvSpPr>
          <p:spPr>
            <a:xfrm>
              <a:off x="4401343" y="1295400"/>
              <a:ext cx="1609367" cy="966832"/>
            </a:xfrm>
            <a:prstGeom prst="ellipse">
              <a:avLst/>
            </a:prstGeom>
            <a:noFill/>
            <a:ln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805125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7543800" cy="2321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152400" y="76200"/>
            <a:ext cx="6477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1B0BEF"/>
                </a:solidFill>
                <a:latin typeface="Arial" pitchFamily="34" charset="0"/>
                <a:cs typeface="Arial" pitchFamily="34" charset="0"/>
              </a:rPr>
              <a:t> Mechanical vapor compressor design.</a:t>
            </a:r>
            <a:endParaRPr lang="en-US" sz="2400" b="1" dirty="0">
              <a:solidFill>
                <a:srgbClr val="1B0BE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내용 개체 틀 6"/>
          <p:cNvSpPr>
            <a:spLocks noGrp="1"/>
          </p:cNvSpPr>
          <p:nvPr>
            <p:ph idx="1"/>
          </p:nvPr>
        </p:nvSpPr>
        <p:spPr>
          <a:xfrm>
            <a:off x="228600" y="3581400"/>
            <a:ext cx="8229600" cy="1981200"/>
          </a:xfrm>
        </p:spPr>
        <p:txBody>
          <a:bodyPr>
            <a:normAutofit/>
          </a:bodyPr>
          <a:lstStyle/>
          <a:p>
            <a:pPr indent="0" algn="just">
              <a:buNone/>
            </a:pPr>
            <a:r>
              <a:rPr lang="en-US" sz="2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Assumptions and Simulation Conditions</a:t>
            </a:r>
          </a:p>
          <a:p>
            <a:pPr marL="685800"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Steady state conditions </a:t>
            </a:r>
          </a:p>
          <a:p>
            <a:pPr marL="685800" algn="just"/>
            <a:r>
              <a:rPr lang="en-US" altLang="ko-KR" sz="2000" dirty="0">
                <a:latin typeface="Arial" pitchFamily="34" charset="0"/>
                <a:cs typeface="Arial" pitchFamily="34" charset="0"/>
              </a:rPr>
              <a:t>3D periodic model </a:t>
            </a:r>
            <a:r>
              <a:rPr lang="en-US" altLang="ko-KR" sz="2000" dirty="0" smtClean="0">
                <a:latin typeface="Arial" pitchFamily="34" charset="0"/>
                <a:cs typeface="Arial" pitchFamily="34" charset="0"/>
              </a:rPr>
              <a:t>with CFD </a:t>
            </a:r>
            <a:r>
              <a:rPr lang="en-US" altLang="ko-KR" sz="2000" dirty="0">
                <a:latin typeface="Arial" pitchFamily="34" charset="0"/>
                <a:cs typeface="Arial" pitchFamily="34" charset="0"/>
              </a:rPr>
              <a:t>software package (CFX 12</a:t>
            </a:r>
            <a:r>
              <a:rPr lang="en-US" altLang="ko-KR" sz="20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685800" algn="just"/>
            <a:r>
              <a:rPr lang="en-US" altLang="ko-KR" sz="2000" dirty="0">
                <a:latin typeface="Arial" pitchFamily="34" charset="0"/>
                <a:cs typeface="Arial" pitchFamily="34" charset="0"/>
              </a:rPr>
              <a:t>To reduce the computational cost, only single </a:t>
            </a:r>
            <a:r>
              <a:rPr lang="en-US" altLang="ko-KR" sz="2000" dirty="0" smtClean="0">
                <a:latin typeface="Arial" pitchFamily="34" charset="0"/>
                <a:cs typeface="Arial" pitchFamily="34" charset="0"/>
              </a:rPr>
              <a:t>passage</a:t>
            </a:r>
          </a:p>
          <a:p>
            <a:pPr marL="685800" algn="just"/>
            <a:r>
              <a:rPr lang="en-US" altLang="ko-KR" sz="2000" dirty="0">
                <a:latin typeface="Arial" pitchFamily="34" charset="0"/>
                <a:cs typeface="Arial" pitchFamily="34" charset="0"/>
              </a:rPr>
              <a:t>119,291 nodes and 613,893 elements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25755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-25866" y="16079"/>
            <a:ext cx="5359866" cy="364921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NUMERICAL MODELING </a:t>
            </a:r>
            <a:endParaRPr lang="en-US" sz="24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6" descr="Description: C:\Users\LABIB\Desktop\fte.pn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 l="17233" t="4732" r="4448" b="2544"/>
          <a:stretch>
            <a:fillRect/>
          </a:stretch>
        </p:blipFill>
        <p:spPr bwMode="auto">
          <a:xfrm>
            <a:off x="867729" y="1752600"/>
            <a:ext cx="6118870" cy="4539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7"/>
          <p:cNvSpPr/>
          <p:nvPr/>
        </p:nvSpPr>
        <p:spPr>
          <a:xfrm>
            <a:off x="152400" y="533400"/>
            <a:ext cx="35461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1B0BEF"/>
                </a:solidFill>
                <a:latin typeface="Arial" pitchFamily="34" charset="0"/>
                <a:cs typeface="Arial" pitchFamily="34" charset="0"/>
              </a:rPr>
              <a:t> 3-Grid computational domain</a:t>
            </a:r>
            <a:endParaRPr lang="en-US" sz="2000" dirty="0">
              <a:solidFill>
                <a:srgbClr val="1B0BE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3048000" y="1295400"/>
            <a:ext cx="54864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000" b="1" dirty="0">
                <a:latin typeface="Arial" pitchFamily="34" charset="0"/>
                <a:cs typeface="Arial" pitchFamily="34" charset="0"/>
              </a:rPr>
              <a:t>The inlet boundary </a:t>
            </a:r>
            <a:r>
              <a:rPr lang="en-US" altLang="ko-KR" sz="2000" b="1" dirty="0" smtClean="0">
                <a:latin typeface="Arial" pitchFamily="34" charset="0"/>
                <a:cs typeface="Arial" pitchFamily="34" charset="0"/>
              </a:rPr>
              <a:t>conditions;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" pitchFamily="34" charset="0"/>
                <a:cs typeface="Arial" pitchFamily="34" charset="0"/>
              </a:rPr>
              <a:t>Subsonic </a:t>
            </a:r>
            <a:r>
              <a:rPr lang="en-US" altLang="ko-KR" dirty="0">
                <a:latin typeface="Arial" pitchFamily="34" charset="0"/>
                <a:cs typeface="Arial" pitchFamily="34" charset="0"/>
              </a:rPr>
              <a:t>inlet, </a:t>
            </a:r>
            <a:r>
              <a:rPr lang="en-US" altLang="ko-KR" dirty="0" smtClean="0">
                <a:latin typeface="Arial" pitchFamily="34" charset="0"/>
                <a:cs typeface="Arial" pitchFamily="34" charset="0"/>
              </a:rPr>
              <a:t>temperature </a:t>
            </a:r>
            <a:r>
              <a:rPr lang="en-US" altLang="ko-KR" dirty="0">
                <a:latin typeface="Arial" pitchFamily="34" charset="0"/>
                <a:cs typeface="Arial" pitchFamily="34" charset="0"/>
              </a:rPr>
              <a:t>and total </a:t>
            </a:r>
            <a:r>
              <a:rPr lang="en-US" altLang="ko-KR" dirty="0" smtClean="0">
                <a:latin typeface="Arial" pitchFamily="34" charset="0"/>
                <a:cs typeface="Arial" pitchFamily="34" charset="0"/>
              </a:rPr>
              <a:t>pressure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altLang="ko-KR" dirty="0">
                <a:latin typeface="Arial" pitchFamily="34" charset="0"/>
                <a:cs typeface="Arial" pitchFamily="34" charset="0"/>
              </a:rPr>
              <a:t>turbulence </a:t>
            </a:r>
            <a:r>
              <a:rPr lang="en-US" altLang="ko-KR" dirty="0" smtClean="0">
                <a:latin typeface="Arial" pitchFamily="34" charset="0"/>
                <a:cs typeface="Arial" pitchFamily="34" charset="0"/>
              </a:rPr>
              <a:t>intensity :  </a:t>
            </a:r>
            <a:r>
              <a:rPr lang="en-US" altLang="ko-KR" dirty="0">
                <a:latin typeface="Arial" pitchFamily="34" charset="0"/>
                <a:cs typeface="Arial" pitchFamily="34" charset="0"/>
              </a:rPr>
              <a:t>5</a:t>
            </a:r>
            <a:r>
              <a:rPr lang="en-US" altLang="ko-KR" dirty="0" smtClean="0">
                <a:latin typeface="Arial" pitchFamily="34" charset="0"/>
                <a:cs typeface="Arial" pitchFamily="34" charset="0"/>
              </a:rPr>
              <a:t>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>
                <a:latin typeface="Arial" pitchFamily="34" charset="0"/>
                <a:cs typeface="Arial" pitchFamily="34" charset="0"/>
              </a:rPr>
              <a:t>Periodic </a:t>
            </a:r>
            <a:r>
              <a:rPr lang="en-US" altLang="ko-KR" dirty="0">
                <a:latin typeface="Arial" pitchFamily="34" charset="0"/>
                <a:cs typeface="Arial" pitchFamily="34" charset="0"/>
              </a:rPr>
              <a:t>boundary conditions were applied </a:t>
            </a:r>
            <a:endParaRPr lang="en-US" altLang="ko-KR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>
                <a:latin typeface="Arial" pitchFamily="34" charset="0"/>
                <a:cs typeface="Arial" pitchFamily="34" charset="0"/>
              </a:rPr>
              <a:t>B</a:t>
            </a:r>
            <a:r>
              <a:rPr lang="en-US" altLang="ko-KR" dirty="0" smtClean="0">
                <a:latin typeface="Arial" pitchFamily="34" charset="0"/>
                <a:cs typeface="Arial" pitchFamily="34" charset="0"/>
              </a:rPr>
              <a:t>lade </a:t>
            </a:r>
            <a:r>
              <a:rPr lang="en-US" altLang="ko-KR" dirty="0">
                <a:latin typeface="Arial" pitchFamily="34" charset="0"/>
                <a:cs typeface="Arial" pitchFamily="34" charset="0"/>
              </a:rPr>
              <a:t>hub and shroud </a:t>
            </a:r>
            <a:r>
              <a:rPr lang="en-US" altLang="ko-KR" dirty="0" smtClean="0">
                <a:latin typeface="Arial" pitchFamily="34" charset="0"/>
                <a:cs typeface="Arial" pitchFamily="34" charset="0"/>
              </a:rPr>
              <a:t>: adiabatic </a:t>
            </a:r>
            <a:r>
              <a:rPr lang="en-US" altLang="ko-KR" dirty="0">
                <a:latin typeface="Arial" pitchFamily="34" charset="0"/>
                <a:cs typeface="Arial" pitchFamily="34" charset="0"/>
              </a:rPr>
              <a:t>walls. 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내용 개체 틀 6"/>
          <p:cNvSpPr>
            <a:spLocks noGrp="1"/>
          </p:cNvSpPr>
          <p:nvPr>
            <p:ph idx="1"/>
          </p:nvPr>
        </p:nvSpPr>
        <p:spPr>
          <a:xfrm>
            <a:off x="228600" y="304801"/>
            <a:ext cx="8229600" cy="16002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Governing Equation</a:t>
            </a:r>
            <a:endParaRPr lang="en-US" sz="2000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3-D Reynolds averaged compressible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Navier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-Stokes equations</a:t>
            </a:r>
          </a:p>
          <a:p>
            <a:pPr algn="just"/>
            <a:r>
              <a:rPr lang="en-US" sz="2000" dirty="0" smtClean="0">
                <a:latin typeface="Arial" pitchFamily="34" charset="0"/>
                <a:cs typeface="Arial" pitchFamily="34" charset="0"/>
              </a:rPr>
              <a:t>SST k-</a:t>
            </a:r>
            <a:r>
              <a:rPr lang="el-GR" sz="2000" dirty="0" smtClean="0">
                <a:latin typeface="Arial" pitchFamily="34" charset="0"/>
                <a:cs typeface="Arial" pitchFamily="34" charset="0"/>
              </a:rPr>
              <a:t>ω</a:t>
            </a:r>
            <a:r>
              <a:rPr lang="en-US" sz="2000" dirty="0" smtClean="0">
                <a:latin typeface="Times New Roman"/>
                <a:cs typeface="Times New Roman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turbulence model</a:t>
            </a:r>
          </a:p>
          <a:p>
            <a:pPr algn="just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  </a:t>
            </a:r>
            <a:endParaRPr lang="en-US" dirty="0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28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50897947"/>
              </p:ext>
            </p:extLst>
          </p:nvPr>
        </p:nvGraphicFramePr>
        <p:xfrm>
          <a:off x="838200" y="2895600"/>
          <a:ext cx="1773703" cy="692400"/>
        </p:xfrm>
        <a:graphic>
          <a:graphicData uri="http://schemas.openxmlformats.org/presentationml/2006/ole">
            <p:oleObj spid="_x0000_s12318" name="수식" r:id="rId3" imgW="1079032" imgH="431613" progId="Equation.3">
              <p:embed/>
            </p:oleObj>
          </a:graphicData>
        </a:graphic>
      </p:graphicFrame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229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35103345"/>
              </p:ext>
            </p:extLst>
          </p:nvPr>
        </p:nvGraphicFramePr>
        <p:xfrm>
          <a:off x="838200" y="3581400"/>
          <a:ext cx="8181975" cy="720725"/>
        </p:xfrm>
        <a:graphic>
          <a:graphicData uri="http://schemas.openxmlformats.org/presentationml/2006/ole">
            <p:oleObj spid="_x0000_s12319" name="수식" r:id="rId4" imgW="6083300" imgH="533400" progId="Equation.3">
              <p:embed/>
            </p:oleObj>
          </a:graphicData>
        </a:graphic>
      </p:graphicFrame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" name="개체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71350261"/>
              </p:ext>
            </p:extLst>
          </p:nvPr>
        </p:nvGraphicFramePr>
        <p:xfrm>
          <a:off x="914400" y="4572000"/>
          <a:ext cx="5421312" cy="720725"/>
        </p:xfrm>
        <a:graphic>
          <a:graphicData uri="http://schemas.openxmlformats.org/presentationml/2006/ole">
            <p:oleObj spid="_x0000_s12320" name="수식" r:id="rId5" imgW="4064000" imgH="444500" progId="Equation.3">
              <p:embed/>
            </p:oleObj>
          </a:graphicData>
        </a:graphic>
      </p:graphicFrame>
      <p:graphicFrame>
        <p:nvGraphicFramePr>
          <p:cNvPr id="4" name="개체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09834629"/>
              </p:ext>
            </p:extLst>
          </p:nvPr>
        </p:nvGraphicFramePr>
        <p:xfrm>
          <a:off x="914400" y="5486400"/>
          <a:ext cx="7489825" cy="720725"/>
        </p:xfrm>
        <a:graphic>
          <a:graphicData uri="http://schemas.openxmlformats.org/presentationml/2006/ole">
            <p:oleObj spid="_x0000_s12321" name="수식" r:id="rId6" imgW="5613400" imgH="444500" progId="Equation.3">
              <p:embed/>
            </p:oleObj>
          </a:graphicData>
        </a:graphic>
      </p:graphicFrame>
      <p:sp>
        <p:nvSpPr>
          <p:cNvPr id="5" name="직사각형 4"/>
          <p:cNvSpPr/>
          <p:nvPr/>
        </p:nvSpPr>
        <p:spPr>
          <a:xfrm>
            <a:off x="304800" y="1905000"/>
            <a:ext cx="670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altLang="ko-KR" b="1" dirty="0" smtClean="0">
                <a:solidFill>
                  <a:srgbClr val="1B0BEF"/>
                </a:solidFill>
                <a:latin typeface="Arial" pitchFamily="34" charset="0"/>
                <a:cs typeface="Arial" pitchFamily="34" charset="0"/>
              </a:rPr>
              <a:t>Mass </a:t>
            </a:r>
            <a:r>
              <a:rPr lang="en-US" altLang="ko-KR" b="1" dirty="0">
                <a:solidFill>
                  <a:srgbClr val="1B0BEF"/>
                </a:solidFill>
                <a:latin typeface="Arial" pitchFamily="34" charset="0"/>
                <a:cs typeface="Arial" pitchFamily="34" charset="0"/>
              </a:rPr>
              <a:t>and momentum conservation equations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85755820"/>
              </p:ext>
            </p:extLst>
          </p:nvPr>
        </p:nvGraphicFramePr>
        <p:xfrm>
          <a:off x="838200" y="1066800"/>
          <a:ext cx="7620000" cy="4495805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4468063"/>
                <a:gridCol w="3151937"/>
              </a:tblGrid>
              <a:tr h="334213"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Number </a:t>
                      </a:r>
                      <a:r>
                        <a:rPr lang="en-US" sz="1800" b="1" dirty="0"/>
                        <a:t>of rotor blades @ each stage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14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85249"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Number </a:t>
                      </a:r>
                      <a:r>
                        <a:rPr lang="en-US" sz="1800" b="1" dirty="0"/>
                        <a:t>of stator </a:t>
                      </a:r>
                      <a:r>
                        <a:rPr lang="en-US" sz="1800" b="1" dirty="0" smtClean="0"/>
                        <a:t>blades</a:t>
                      </a:r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15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421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Diameter </a:t>
                      </a:r>
                      <a:r>
                        <a:rPr lang="en-US" sz="1800" b="1" dirty="0"/>
                        <a:t>impeller 1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Inside </a:t>
                      </a:r>
                      <a:r>
                        <a:rPr lang="en-US" sz="1800" b="1" dirty="0"/>
                        <a:t>: 282 mm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42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Outside </a:t>
                      </a:r>
                      <a:r>
                        <a:rPr lang="en-US" sz="1800" b="1" dirty="0"/>
                        <a:t>: 750 mm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421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Diameter </a:t>
                      </a:r>
                      <a:r>
                        <a:rPr lang="en-US" sz="1800" b="1" dirty="0"/>
                        <a:t>impeller 2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Inside</a:t>
                      </a:r>
                      <a:r>
                        <a:rPr lang="en-US" sz="1800" b="1" dirty="0"/>
                        <a:t>: 298 mm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42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Outside </a:t>
                      </a:r>
                      <a:r>
                        <a:rPr lang="en-US" sz="1800" b="1" dirty="0"/>
                        <a:t>: 792 mm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4213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Diameter </a:t>
                      </a:r>
                      <a:r>
                        <a:rPr lang="en-US" sz="1800" b="1" dirty="0"/>
                        <a:t>guide vane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Inside </a:t>
                      </a:r>
                      <a:r>
                        <a:rPr lang="en-US" sz="1800" b="1" dirty="0"/>
                        <a:t>: 298 mm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42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Outside </a:t>
                      </a:r>
                      <a:r>
                        <a:rPr lang="en-US" sz="1800" b="1" dirty="0"/>
                        <a:t>: 792 mm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4213"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Basic </a:t>
                      </a:r>
                      <a:r>
                        <a:rPr lang="en-US" sz="1800" b="1" dirty="0"/>
                        <a:t>rotating speed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3650 </a:t>
                      </a:r>
                      <a:r>
                        <a:rPr lang="en-US" sz="1800" b="1" dirty="0"/>
                        <a:t>rpm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4213"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Total </a:t>
                      </a:r>
                      <a:r>
                        <a:rPr lang="en-US" sz="1800" b="1" dirty="0"/>
                        <a:t>pressure @ inlet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24.1 </a:t>
                      </a:r>
                      <a:r>
                        <a:rPr lang="en-US" sz="1800" b="1" dirty="0" err="1"/>
                        <a:t>kPa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4213"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Specific </a:t>
                      </a:r>
                      <a:r>
                        <a:rPr lang="en-US" sz="1800" b="1" dirty="0"/>
                        <a:t>enthalpy @ inlet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2.62×10</a:t>
                      </a:r>
                      <a:r>
                        <a:rPr lang="en-US" sz="1800" b="1" baseline="30000" dirty="0" smtClean="0"/>
                        <a:t>6</a:t>
                      </a:r>
                      <a:r>
                        <a:rPr lang="en-US" sz="1800" b="1" dirty="0" smtClean="0"/>
                        <a:t>J </a:t>
                      </a:r>
                      <a:r>
                        <a:rPr lang="en-US" sz="1800" b="1" dirty="0"/>
                        <a:t>/kg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4213"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Specific </a:t>
                      </a:r>
                      <a:r>
                        <a:rPr lang="en-US" sz="1800" b="1" dirty="0"/>
                        <a:t>entropy @ inlet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7.84 </a:t>
                      </a:r>
                      <a:r>
                        <a:rPr lang="en-US" sz="1800" b="1" dirty="0"/>
                        <a:t>×10</a:t>
                      </a:r>
                      <a:r>
                        <a:rPr lang="en-US" sz="1800" b="1" baseline="30000" dirty="0"/>
                        <a:t>3</a:t>
                      </a:r>
                      <a:r>
                        <a:rPr lang="en-US" sz="1800" b="1" dirty="0"/>
                        <a:t> J /</a:t>
                      </a:r>
                      <a:r>
                        <a:rPr lang="en-US" sz="1800" b="1" dirty="0" err="1"/>
                        <a:t>kg.K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4213"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Static </a:t>
                      </a:r>
                      <a:r>
                        <a:rPr lang="en-US" sz="1800" b="1" dirty="0"/>
                        <a:t>temperature @ inlet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algn="ctr" latinLnBrk="1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64.1</a:t>
                      </a:r>
                      <a:r>
                        <a:rPr lang="en-US" sz="1800" b="1" baseline="30000" dirty="0" smtClean="0"/>
                        <a:t>o</a:t>
                      </a:r>
                      <a:r>
                        <a:rPr lang="en-US" sz="1800" b="1" dirty="0" smtClean="0"/>
                        <a:t>C</a:t>
                      </a:r>
                      <a:endParaRPr lang="en-US" sz="1800" b="1" dirty="0">
                        <a:latin typeface="Times New Roman"/>
                        <a:ea typeface="MS Mincho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85800" y="307032"/>
            <a:ext cx="7167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1B0BEF"/>
                </a:solidFill>
                <a:latin typeface="Arial" pitchFamily="34" charset="0"/>
                <a:cs typeface="Arial" pitchFamily="34" charset="0"/>
              </a:rPr>
              <a:t>Details of geometry and flow condition in inlet   </a:t>
            </a:r>
            <a:endParaRPr lang="en-US" sz="2400" b="1" dirty="0">
              <a:solidFill>
                <a:srgbClr val="1B0BE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6"/>
          <p:cNvSpPr>
            <a:spLocks noGrp="1"/>
          </p:cNvSpPr>
          <p:nvPr>
            <p:ph idx="1"/>
          </p:nvPr>
        </p:nvSpPr>
        <p:spPr>
          <a:xfrm>
            <a:off x="76200" y="152401"/>
            <a:ext cx="8229600" cy="3810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400" b="1" i="1" dirty="0" smtClean="0"/>
              <a:t>	</a:t>
            </a:r>
            <a:r>
              <a:rPr lang="en-US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 Fluid properties      </a:t>
            </a:r>
            <a:endParaRPr lang="en-US" sz="2400" dirty="0" smtClean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algn="just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indent="0" algn="just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en-US" sz="24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9148197"/>
              </p:ext>
            </p:extLst>
          </p:nvPr>
        </p:nvGraphicFramePr>
        <p:xfrm>
          <a:off x="4419600" y="1838900"/>
          <a:ext cx="4419600" cy="279400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496961"/>
                <a:gridCol w="1817738"/>
                <a:gridCol w="1104901"/>
              </a:tblGrid>
              <a:tr h="370609">
                <a:tc>
                  <a:txBody>
                    <a:bodyPr/>
                    <a:lstStyle/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SETTING</a:t>
                      </a:r>
                      <a:endParaRPr lang="en-US" sz="1400" b="1" i="0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TYPE</a:t>
                      </a:r>
                      <a:endParaRPr lang="en-US" sz="1400" b="1" i="0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4145">
                <a:tc>
                  <a:txBody>
                    <a:bodyPr/>
                    <a:lstStyle/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Inlet</a:t>
                      </a:r>
                    </a:p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Total </a:t>
                      </a:r>
                      <a:r>
                        <a:rPr lang="en-US" sz="1400" b="1" spc="-15" dirty="0"/>
                        <a:t>pressure, </a:t>
                      </a:r>
                      <a:r>
                        <a:rPr lang="en-US" sz="1400" b="1" spc="-15" dirty="0" smtClean="0"/>
                        <a:t>total </a:t>
                      </a:r>
                      <a:r>
                        <a:rPr lang="en-US" sz="1400" b="1" spc="-15" dirty="0"/>
                        <a:t>temperature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4145">
                <a:tc>
                  <a:txBody>
                    <a:bodyPr/>
                    <a:lstStyle/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Outlet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Average </a:t>
                      </a:r>
                      <a:r>
                        <a:rPr lang="en-US" sz="1400" b="1" spc="-15" dirty="0"/>
                        <a:t>static </a:t>
                      </a:r>
                      <a:r>
                        <a:rPr lang="en-US" sz="1400" b="1" spc="-15" dirty="0" smtClean="0"/>
                        <a:t>pressure</a:t>
                      </a:r>
                      <a:endParaRPr lang="en-US" sz="1400" b="1" spc="-15" dirty="0"/>
                    </a:p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Mass </a:t>
                      </a:r>
                      <a:r>
                        <a:rPr lang="en-US" sz="1400" b="1" spc="-15" dirty="0"/>
                        <a:t>flow out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94145">
                <a:tc>
                  <a:txBody>
                    <a:bodyPr/>
                    <a:lstStyle/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Interface Models</a:t>
                      </a:r>
                    </a:p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Frozen </a:t>
                      </a:r>
                      <a:r>
                        <a:rPr lang="en-US" sz="1400" b="1" spc="-15" dirty="0"/>
                        <a:t>Rotor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609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Blade 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Heat transfer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adiabatic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470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Mass and</a:t>
                      </a:r>
                      <a:r>
                        <a:rPr lang="en-US" sz="1400" b="1" spc="-15" baseline="0" dirty="0" smtClean="0"/>
                        <a:t> </a:t>
                      </a:r>
                      <a:r>
                        <a:rPr lang="en-US" sz="1400" b="1" spc="-15" dirty="0" smtClean="0"/>
                        <a:t>Momentum</a:t>
                      </a:r>
                      <a:r>
                        <a:rPr lang="en-US" sz="1400" b="1" spc="-15" baseline="0" dirty="0" smtClean="0"/>
                        <a:t> 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no slip wall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470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Wall roughness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 latinLnBrk="1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smooth </a:t>
                      </a:r>
                      <a:r>
                        <a:rPr lang="en-US" sz="1400" b="1" spc="-15" dirty="0"/>
                        <a:t>wall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91896313"/>
              </p:ext>
            </p:extLst>
          </p:nvPr>
        </p:nvGraphicFramePr>
        <p:xfrm>
          <a:off x="304800" y="1828800"/>
          <a:ext cx="3810000" cy="342900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116667"/>
                <a:gridCol w="1693333"/>
              </a:tblGrid>
              <a:tr h="485422"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PROPERTY</a:t>
                      </a:r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i="0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VALUE</a:t>
                      </a:r>
                      <a:endParaRPr lang="en-US" sz="1400" b="1" i="0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85422">
                <a:tc>
                  <a:txBody>
                    <a:bodyPr/>
                    <a:lstStyle/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Molar mass</a:t>
                      </a:r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18.015 </a:t>
                      </a:r>
                      <a:r>
                        <a:rPr lang="en-US" sz="1400" b="1" spc="-15" dirty="0"/>
                        <a:t>kg/</a:t>
                      </a:r>
                      <a:r>
                        <a:rPr lang="en-US" sz="1400" b="1" spc="-15" dirty="0" err="1"/>
                        <a:t>kmol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85422">
                <a:tc>
                  <a:txBody>
                    <a:bodyPr/>
                    <a:lstStyle/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Critical Volume</a:t>
                      </a:r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55.95 </a:t>
                      </a:r>
                      <a:r>
                        <a:rPr lang="en-US" sz="1400" b="1" spc="-15" dirty="0"/>
                        <a:t>cm</a:t>
                      </a:r>
                      <a:r>
                        <a:rPr lang="en-US" sz="1400" b="1" spc="-15" baseline="30000" dirty="0"/>
                        <a:t>3</a:t>
                      </a:r>
                      <a:r>
                        <a:rPr lang="en-US" sz="1400" b="1" spc="-15" dirty="0"/>
                        <a:t>/mol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85422">
                <a:tc>
                  <a:txBody>
                    <a:bodyPr/>
                    <a:lstStyle/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Critical Temperature</a:t>
                      </a:r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647.14 </a:t>
                      </a:r>
                      <a:r>
                        <a:rPr lang="en-US" sz="1400" b="1" spc="-15" dirty="0"/>
                        <a:t>K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64067">
                <a:tc>
                  <a:txBody>
                    <a:bodyPr/>
                    <a:lstStyle/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Critical Pressure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220.64 </a:t>
                      </a:r>
                      <a:r>
                        <a:rPr lang="en-US" sz="1400" b="1" spc="-15" dirty="0"/>
                        <a:t>bar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85422">
                <a:tc>
                  <a:txBody>
                    <a:bodyPr/>
                    <a:lstStyle/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Boiling temperature</a:t>
                      </a:r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64.1</a:t>
                      </a:r>
                      <a:r>
                        <a:rPr lang="en-US" sz="1400" b="1" spc="-15" baseline="30000" dirty="0" smtClean="0"/>
                        <a:t>o </a:t>
                      </a:r>
                      <a:r>
                        <a:rPr lang="en-US" sz="1400" b="1" spc="-15" dirty="0"/>
                        <a:t>C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485422">
                <a:tc>
                  <a:txBody>
                    <a:bodyPr/>
                    <a:lstStyle/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err="1" smtClean="0"/>
                        <a:t>Acentric</a:t>
                      </a:r>
                      <a:r>
                        <a:rPr lang="en-US" sz="1400" b="1" spc="-15" dirty="0" smtClean="0"/>
                        <a:t> Factor</a:t>
                      </a:r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endParaRPr lang="en-US" sz="1400" b="1" spc="-15" dirty="0" smtClean="0"/>
                    </a:p>
                    <a:p>
                      <a:pPr algn="ctr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en-US" sz="1400" b="1" spc="-15" dirty="0" smtClean="0"/>
                        <a:t>0.344</a:t>
                      </a:r>
                      <a:endParaRPr lang="en-US" sz="1400" b="1" spc="-15" dirty="0">
                        <a:latin typeface="Arial" pitchFamily="34" charset="0"/>
                        <a:ea typeface="-윤명조12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7" name="직사각형 16"/>
          <p:cNvSpPr/>
          <p:nvPr/>
        </p:nvSpPr>
        <p:spPr>
          <a:xfrm>
            <a:off x="304800" y="1143000"/>
            <a:ext cx="4410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solidFill>
                  <a:srgbClr val="1B0BEF"/>
                </a:solidFill>
                <a:latin typeface="Arial" pitchFamily="34" charset="0"/>
                <a:cs typeface="Arial" pitchFamily="34" charset="0"/>
              </a:rPr>
              <a:t>Properties of saturated steam.</a:t>
            </a:r>
            <a:endParaRPr lang="en-US" b="1" dirty="0">
              <a:solidFill>
                <a:srgbClr val="1B0BE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953000" y="1175373"/>
            <a:ext cx="2557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1B0BEF"/>
                </a:solidFill>
                <a:latin typeface="Arial" pitchFamily="34" charset="0"/>
                <a:cs typeface="Arial" pitchFamily="34" charset="0"/>
              </a:rPr>
              <a:t>Boundary conditions.</a:t>
            </a:r>
            <a:endParaRPr lang="en-US" b="1" dirty="0">
              <a:solidFill>
                <a:srgbClr val="1B0BE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5"/>
          <p:cNvSpPr>
            <a:spLocks noGrp="1"/>
          </p:cNvSpPr>
          <p:nvPr>
            <p:ph type="title"/>
          </p:nvPr>
        </p:nvSpPr>
        <p:spPr>
          <a:xfrm>
            <a:off x="5593" y="-2097"/>
            <a:ext cx="4642607" cy="6096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RESULTS AND DISCUSSION   </a:t>
            </a:r>
            <a:endParaRPr lang="en-US" sz="24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403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44671908"/>
              </p:ext>
            </p:extLst>
          </p:nvPr>
        </p:nvGraphicFramePr>
        <p:xfrm>
          <a:off x="1752600" y="838200"/>
          <a:ext cx="5638800" cy="4480663"/>
        </p:xfrm>
        <a:graphic>
          <a:graphicData uri="http://schemas.openxmlformats.org/presentationml/2006/ole">
            <p:oleObj spid="_x0000_s44061" name="SPW 10.0 Graph" r:id="rId3" imgW="4981651" imgH="3971239" progId="">
              <p:embed/>
            </p:oleObj>
          </a:graphicData>
        </a:graphic>
      </p:graphicFrame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직사각형 20"/>
          <p:cNvSpPr/>
          <p:nvPr/>
        </p:nvSpPr>
        <p:spPr>
          <a:xfrm>
            <a:off x="1524000" y="5655677"/>
            <a:ext cx="7162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1B0BEF"/>
                </a:solidFill>
                <a:latin typeface="Arial" pitchFamily="34" charset="0"/>
                <a:cs typeface="Arial" pitchFamily="34" charset="0"/>
              </a:rPr>
              <a:t>Compressors performance map at various rotational speeds.</a:t>
            </a:r>
            <a:endParaRPr lang="en-US" sz="1600" dirty="0">
              <a:solidFill>
                <a:srgbClr val="1B0BE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440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84188512"/>
              </p:ext>
            </p:extLst>
          </p:nvPr>
        </p:nvGraphicFramePr>
        <p:xfrm>
          <a:off x="1600200" y="685800"/>
          <a:ext cx="5891447" cy="4661582"/>
        </p:xfrm>
        <a:graphic>
          <a:graphicData uri="http://schemas.openxmlformats.org/presentationml/2006/ole">
            <p:oleObj spid="_x0000_s45060" name="SPW 10.0 Graph" r:id="rId3" imgW="5038200" imgH="3962880" progId="">
              <p:embed/>
            </p:oleObj>
          </a:graphicData>
        </a:graphic>
      </p:graphicFrame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600200" y="5638800"/>
            <a:ext cx="66447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1B0BEF"/>
                </a:solidFill>
                <a:latin typeface="Arial" pitchFamily="34" charset="0"/>
                <a:cs typeface="Arial" pitchFamily="34" charset="0"/>
              </a:rPr>
              <a:t> Mass flow rates and efficiencies for various Rotational speeds.</a:t>
            </a:r>
            <a:endParaRPr lang="en-US" sz="1600" dirty="0">
              <a:solidFill>
                <a:srgbClr val="1B0BE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895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graphicFrame>
        <p:nvGraphicFramePr>
          <p:cNvPr id="440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55022911"/>
              </p:ext>
            </p:extLst>
          </p:nvPr>
        </p:nvGraphicFramePr>
        <p:xfrm>
          <a:off x="1714500" y="609600"/>
          <a:ext cx="5715000" cy="4635499"/>
        </p:xfrm>
        <a:graphic>
          <a:graphicData uri="http://schemas.openxmlformats.org/presentationml/2006/ole">
            <p:oleObj spid="_x0000_s46084" name="SPW 10.0 Graph" r:id="rId3" imgW="4926600" imgH="3971160" progId="">
              <p:embed/>
            </p:oleObj>
          </a:graphicData>
        </a:graphic>
      </p:graphicFrame>
      <p:sp>
        <p:nvSpPr>
          <p:cNvPr id="23" name="직사각형 22"/>
          <p:cNvSpPr/>
          <p:nvPr/>
        </p:nvSpPr>
        <p:spPr>
          <a:xfrm>
            <a:off x="1371600" y="5562600"/>
            <a:ext cx="7315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1B0BEF"/>
                </a:solidFill>
                <a:latin typeface="Arial" pitchFamily="34" charset="0"/>
                <a:cs typeface="Arial" pitchFamily="34" charset="0"/>
              </a:rPr>
              <a:t>.Temperature and discharge pressure at various rotational speeds.</a:t>
            </a:r>
            <a:endParaRPr lang="en-US" sz="1600" dirty="0">
              <a:solidFill>
                <a:srgbClr val="1B0BE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895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9" name="그룹 38"/>
          <p:cNvGrpSpPr/>
          <p:nvPr/>
        </p:nvGrpSpPr>
        <p:grpSpPr>
          <a:xfrm>
            <a:off x="685800" y="29842"/>
            <a:ext cx="7337613" cy="5517158"/>
            <a:chOff x="762000" y="116266"/>
            <a:chExt cx="7337613" cy="5517158"/>
          </a:xfrm>
        </p:grpSpPr>
        <p:graphicFrame>
          <p:nvGraphicFramePr>
            <p:cNvPr id="40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777033936"/>
                </p:ext>
              </p:extLst>
            </p:nvPr>
          </p:nvGraphicFramePr>
          <p:xfrm>
            <a:off x="5029200" y="116266"/>
            <a:ext cx="3070413" cy="2880000"/>
          </p:xfrm>
          <a:graphic>
            <a:graphicData uri="http://schemas.openxmlformats.org/presentationml/2006/ole">
              <p:oleObj spid="_x0000_s42018" name="SPW 10.0 Graph" r:id="rId3" imgW="5009040" imgH="4702680" progId="">
                <p:embed/>
              </p:oleObj>
            </a:graphicData>
          </a:graphic>
        </p:graphicFrame>
        <p:graphicFrame>
          <p:nvGraphicFramePr>
            <p:cNvPr id="41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151710948"/>
                </p:ext>
              </p:extLst>
            </p:nvPr>
          </p:nvGraphicFramePr>
          <p:xfrm>
            <a:off x="3429000" y="2753424"/>
            <a:ext cx="3119004" cy="2880000"/>
          </p:xfrm>
          <a:graphic>
            <a:graphicData uri="http://schemas.openxmlformats.org/presentationml/2006/ole">
              <p:oleObj spid="_x0000_s42019" name="SPW 10.0 Graph" r:id="rId4" imgW="5009040" imgH="4644000" progId="">
                <p:embed/>
              </p:oleObj>
            </a:graphicData>
          </a:graphic>
        </p:graphicFrame>
        <p:graphicFrame>
          <p:nvGraphicFramePr>
            <p:cNvPr id="42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979641255"/>
                </p:ext>
              </p:extLst>
            </p:nvPr>
          </p:nvGraphicFramePr>
          <p:xfrm>
            <a:off x="1219200" y="300932"/>
            <a:ext cx="3048750" cy="2880000"/>
          </p:xfrm>
          <a:graphic>
            <a:graphicData uri="http://schemas.openxmlformats.org/presentationml/2006/ole">
              <p:oleObj spid="_x0000_s42020" name="SPW 10.0 Graph" r:id="rId5" imgW="5009040" imgH="4740120" progId="">
                <p:embed/>
              </p:oleObj>
            </a:graphicData>
          </a:graphic>
        </p:graphicFrame>
        <p:sp>
          <p:nvSpPr>
            <p:cNvPr id="44" name="직사각형 43"/>
            <p:cNvSpPr/>
            <p:nvPr/>
          </p:nvSpPr>
          <p:spPr>
            <a:xfrm>
              <a:off x="762000" y="1120301"/>
              <a:ext cx="4667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(a)</a:t>
              </a:r>
              <a:endParaRPr lang="en-US" dirty="0"/>
            </a:p>
          </p:txBody>
        </p:sp>
        <p:sp>
          <p:nvSpPr>
            <p:cNvPr id="45" name="직사각형 44"/>
            <p:cNvSpPr/>
            <p:nvPr/>
          </p:nvSpPr>
          <p:spPr>
            <a:xfrm>
              <a:off x="4610450" y="1002268"/>
              <a:ext cx="4667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(b)</a:t>
              </a:r>
              <a:endParaRPr lang="en-US" dirty="0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2971800" y="3515424"/>
              <a:ext cx="4539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(c)</a:t>
              </a:r>
              <a:endParaRPr lang="en-US" dirty="0"/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309947" y="5773348"/>
            <a:ext cx="8915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1B0BEF"/>
                </a:solidFill>
                <a:latin typeface="Arial" pitchFamily="34" charset="0"/>
                <a:cs typeface="Arial" pitchFamily="34" charset="0"/>
              </a:rPr>
              <a:t>Flow field at blade in blade passage at (a) 16.6%, (b) 50%, and (c) 83.3%</a:t>
            </a:r>
            <a:endParaRPr lang="en-US" dirty="0">
              <a:solidFill>
                <a:srgbClr val="1B0BE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710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805" t="22609" r="17116" b="17380"/>
          <a:stretch>
            <a:fillRect/>
          </a:stretch>
        </p:blipFill>
        <p:spPr bwMode="auto">
          <a:xfrm>
            <a:off x="1524000" y="228600"/>
            <a:ext cx="5705947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0" name="Picture 6" descr="Untitled"/>
          <p:cNvPicPr>
            <a:picLocks noChangeAspect="1" noChangeArrowheads="1"/>
          </p:cNvPicPr>
          <p:nvPr/>
        </p:nvPicPr>
        <p:blipFill>
          <a:blip r:embed="rId3" cstate="print"/>
          <a:srcRect r="26808" b="15691"/>
          <a:stretch>
            <a:fillRect/>
          </a:stretch>
        </p:blipFill>
        <p:spPr bwMode="auto">
          <a:xfrm>
            <a:off x="1600200" y="2987400"/>
            <a:ext cx="5733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직사각형 24"/>
          <p:cNvSpPr/>
          <p:nvPr/>
        </p:nvSpPr>
        <p:spPr>
          <a:xfrm>
            <a:off x="609601" y="5867400"/>
            <a:ext cx="85343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1B0BEF"/>
                </a:solidFill>
                <a:latin typeface="Arial" pitchFamily="34" charset="0"/>
                <a:cs typeface="Arial" pitchFamily="34" charset="0"/>
              </a:rPr>
              <a:t>Contour of static entropy and  plot of velocity vector for 4500 rpm rotational speed at low suction mass flow rate.</a:t>
            </a:r>
            <a:endParaRPr lang="en-US" dirty="0">
              <a:solidFill>
                <a:srgbClr val="1B0BEF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11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8136" name="Picture 1"/>
          <p:cNvPicPr>
            <a:picLocks noChangeAspect="1" noChangeArrowheads="1"/>
          </p:cNvPicPr>
          <p:nvPr/>
        </p:nvPicPr>
        <p:blipFill>
          <a:blip r:embed="rId2" cstate="print"/>
          <a:srcRect l="27638" t="14055" r="9810" b="13557"/>
          <a:stretch>
            <a:fillRect/>
          </a:stretch>
        </p:blipFill>
        <p:spPr bwMode="auto">
          <a:xfrm>
            <a:off x="731727" y="414050"/>
            <a:ext cx="3878373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7" name="Picture 1"/>
          <p:cNvPicPr>
            <a:picLocks noChangeAspect="1" noChangeArrowheads="1"/>
          </p:cNvPicPr>
          <p:nvPr/>
        </p:nvPicPr>
        <p:blipFill>
          <a:blip r:embed="rId3" cstate="print"/>
          <a:srcRect l="39958" t="14531" r="801" b="12607"/>
          <a:stretch>
            <a:fillRect/>
          </a:stretch>
        </p:blipFill>
        <p:spPr bwMode="auto">
          <a:xfrm>
            <a:off x="4630373" y="410302"/>
            <a:ext cx="3777908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8" name="Picture 1"/>
          <p:cNvPicPr>
            <a:picLocks noChangeAspect="1" noChangeArrowheads="1"/>
          </p:cNvPicPr>
          <p:nvPr/>
        </p:nvPicPr>
        <p:blipFill>
          <a:blip r:embed="rId4" cstate="print"/>
          <a:srcRect l="27536" t="15002" r="11217" b="13101"/>
          <a:stretch>
            <a:fillRect/>
          </a:stretch>
        </p:blipFill>
        <p:spPr bwMode="auto">
          <a:xfrm>
            <a:off x="762000" y="3468469"/>
            <a:ext cx="38862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9" name="Picture 1"/>
          <p:cNvPicPr>
            <a:picLocks noChangeAspect="1" noChangeArrowheads="1"/>
          </p:cNvPicPr>
          <p:nvPr/>
        </p:nvPicPr>
        <p:blipFill>
          <a:blip r:embed="rId5" cstate="print"/>
          <a:srcRect l="29147" t="16676" r="21344" b="29752"/>
          <a:stretch>
            <a:fillRect/>
          </a:stretch>
        </p:blipFill>
        <p:spPr bwMode="auto">
          <a:xfrm>
            <a:off x="4698534" y="3468469"/>
            <a:ext cx="3810000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직사각형 38"/>
          <p:cNvSpPr/>
          <p:nvPr/>
        </p:nvSpPr>
        <p:spPr>
          <a:xfrm>
            <a:off x="762000" y="6059269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1B0BEF"/>
                </a:solidFill>
                <a:latin typeface="Arial" pitchFamily="34" charset="0"/>
                <a:cs typeface="Arial" pitchFamily="34" charset="0"/>
              </a:rPr>
              <a:t>Three-dimensional flow structure in flow passage (a, b, and c) and blade loading at rotor and stator at low suction mass flow rate. </a:t>
            </a:r>
            <a:endParaRPr lang="en-US" dirty="0">
              <a:solidFill>
                <a:srgbClr val="1B0BE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846003" y="3048000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(a)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7467600" y="2971800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(b)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907956" y="5562600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(c)   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4794156" y="3593068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(d)     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제목 5"/>
          <p:cNvSpPr>
            <a:spLocks noGrp="1"/>
          </p:cNvSpPr>
          <p:nvPr>
            <p:ph type="title"/>
          </p:nvPr>
        </p:nvSpPr>
        <p:spPr>
          <a:xfrm>
            <a:off x="381000" y="304800"/>
            <a:ext cx="7696200" cy="487362"/>
          </a:xfrm>
        </p:spPr>
        <p:txBody>
          <a:bodyPr>
            <a:normAutofit fontScale="90000"/>
          </a:bodyPr>
          <a:lstStyle/>
          <a:p>
            <a:r>
              <a:rPr lang="en-US" sz="3000" b="1" dirty="0" smtClean="0">
                <a:solidFill>
                  <a:srgbClr val="0000CC"/>
                </a:solidFill>
                <a:latin typeface="Arial" pitchFamily="34" charset="0"/>
                <a:cs typeface="Arial" pitchFamily="34" charset="0"/>
              </a:rPr>
              <a:t>CONCLUSION   </a:t>
            </a:r>
            <a:endParaRPr lang="en-US" sz="3000" b="1" dirty="0">
              <a:solidFill>
                <a:srgbClr val="0000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내용 개체 틀 20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The effects of various operating conditions on the compressor performance have been investigated. </a:t>
            </a:r>
          </a:p>
          <a:p>
            <a:pPr algn="just">
              <a:buNone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  At a high discharge pressure, the blockage effect was very dominant, restricting the flow rate.</a:t>
            </a:r>
          </a:p>
          <a:p>
            <a:pPr algn="just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 detailed flow analysis was performed in this simulation, along with an examination of secondary phenomena.</a:t>
            </a:r>
          </a:p>
          <a:p>
            <a:pPr algn="just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The results clearly show the flow characteristics inside the compressor under different operating conditions.</a:t>
            </a:r>
          </a:p>
          <a:p>
            <a:pPr algn="just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This simulation showed that the widest stable operating zone was located at a high rotational speed. </a:t>
            </a:r>
          </a:p>
          <a:p>
            <a:pPr algn="just">
              <a:buNone/>
            </a:pPr>
            <a:endParaRPr lang="en-US" b="1" dirty="0"/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6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7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" name="Rectangle 9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5" name="Rectangle 6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" name="Rectangle 11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8" name="Rectangle 13"/>
          <p:cNvSpPr>
            <a:spLocks noChangeArrowheads="1"/>
          </p:cNvSpPr>
          <p:nvPr/>
        </p:nvSpPr>
        <p:spPr bwMode="auto">
          <a:xfrm>
            <a:off x="0" y="-112931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284"/>
            <a:ext cx="9144000" cy="685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087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9664</TotalTime>
  <Words>553</Words>
  <Application>Microsoft Office PowerPoint</Application>
  <PresentationFormat>화면 슬라이드 쇼(4:3)</PresentationFormat>
  <Paragraphs>197</Paragraphs>
  <Slides>18</Slides>
  <Notes>0</Notes>
  <HiddenSlides>0</HiddenSlides>
  <MMClips>0</MMClips>
  <ScaleCrop>false</ScaleCrop>
  <HeadingPairs>
    <vt:vector size="6" baseType="variant">
      <vt:variant>
        <vt:lpstr>테마</vt:lpstr>
      </vt:variant>
      <vt:variant>
        <vt:i4>2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18</vt:i4>
      </vt:variant>
    </vt:vector>
  </HeadingPairs>
  <TitlesOfParts>
    <vt:vector size="22" baseType="lpstr">
      <vt:lpstr>Office Theme</vt:lpstr>
      <vt:lpstr>1_Office Theme</vt:lpstr>
      <vt:lpstr>수식</vt:lpstr>
      <vt:lpstr>SPW 10.0 Graph</vt:lpstr>
      <vt:lpstr>슬라이드 1</vt:lpstr>
      <vt:lpstr>CONTENTS </vt:lpstr>
      <vt:lpstr>슬라이드 3</vt:lpstr>
      <vt:lpstr>슬라이드 4</vt:lpstr>
      <vt:lpstr>슬라이드 5</vt:lpstr>
      <vt:lpstr>슬라이드 6</vt:lpstr>
      <vt:lpstr>NUMERICAL MODELING </vt:lpstr>
      <vt:lpstr>슬라이드 8</vt:lpstr>
      <vt:lpstr>슬라이드 9</vt:lpstr>
      <vt:lpstr>슬라이드 10</vt:lpstr>
      <vt:lpstr>RESULTS AND DISCUSSION   </vt:lpstr>
      <vt:lpstr>슬라이드 12</vt:lpstr>
      <vt:lpstr>슬라이드 13</vt:lpstr>
      <vt:lpstr>슬라이드 14</vt:lpstr>
      <vt:lpstr>슬라이드 15</vt:lpstr>
      <vt:lpstr>슬라이드 16</vt:lpstr>
      <vt:lpstr>CONCLUSION   </vt:lpstr>
      <vt:lpstr>슬라이드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Munkhbayar</dc:creator>
  <cp:lastModifiedBy>Registered User</cp:lastModifiedBy>
  <cp:revision>807</cp:revision>
  <dcterms:created xsi:type="dcterms:W3CDTF">2011-04-06T07:21:01Z</dcterms:created>
  <dcterms:modified xsi:type="dcterms:W3CDTF">2014-07-08T23:57:35Z</dcterms:modified>
</cp:coreProperties>
</file>