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388" r:id="rId2"/>
    <p:sldId id="452" r:id="rId3"/>
    <p:sldId id="381" r:id="rId4"/>
    <p:sldId id="544" r:id="rId5"/>
    <p:sldId id="551" r:id="rId6"/>
    <p:sldId id="534" r:id="rId7"/>
    <p:sldId id="535" r:id="rId8"/>
    <p:sldId id="486" r:id="rId9"/>
    <p:sldId id="485" r:id="rId10"/>
    <p:sldId id="423" r:id="rId11"/>
    <p:sldId id="482" r:id="rId12"/>
    <p:sldId id="483" r:id="rId13"/>
    <p:sldId id="480" r:id="rId14"/>
    <p:sldId id="481" r:id="rId15"/>
    <p:sldId id="456" r:id="rId16"/>
    <p:sldId id="532" r:id="rId17"/>
    <p:sldId id="463" r:id="rId18"/>
    <p:sldId id="484" r:id="rId19"/>
    <p:sldId id="531" r:id="rId20"/>
    <p:sldId id="380" r:id="rId21"/>
    <p:sldId id="349" r:id="rId22"/>
    <p:sldId id="291" r:id="rId23"/>
    <p:sldId id="540" r:id="rId24"/>
    <p:sldId id="549" r:id="rId25"/>
    <p:sldId id="530" r:id="rId26"/>
    <p:sldId id="538" r:id="rId27"/>
    <p:sldId id="543" r:id="rId28"/>
    <p:sldId id="542" r:id="rId29"/>
    <p:sldId id="298" r:id="rId30"/>
    <p:sldId id="371" r:id="rId31"/>
    <p:sldId id="550" r:id="rId32"/>
    <p:sldId id="450" r:id="rId33"/>
    <p:sldId id="545" r:id="rId34"/>
    <p:sldId id="546" r:id="rId35"/>
    <p:sldId id="552" r:id="rId36"/>
    <p:sldId id="397" r:id="rId37"/>
    <p:sldId id="478" r:id="rId38"/>
    <p:sldId id="553" r:id="rId39"/>
    <p:sldId id="352" r:id="rId4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278" autoAdjust="0"/>
  </p:normalViewPr>
  <p:slideViewPr>
    <p:cSldViewPr snapToGrid="0" snapToObjects="1">
      <p:cViewPr>
        <p:scale>
          <a:sx n="85" d="100"/>
          <a:sy n="85" d="100"/>
        </p:scale>
        <p:origin x="-1024" y="-4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2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3" d="100"/>
          <a:sy n="83" d="100"/>
        </p:scale>
        <p:origin x="-2208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Umsätze</c:v>
                </c:pt>
              </c:strCache>
            </c:strRef>
          </c:tx>
          <c:cat>
            <c:strRef>
              <c:f>Tabelle1!$A$2:$A$5</c:f>
              <c:strCache>
                <c:ptCount val="3"/>
                <c:pt idx="0">
                  <c:v>survival</c:v>
                </c:pt>
                <c:pt idx="1">
                  <c:v>cellular signal transduction</c:v>
                </c:pt>
                <c:pt idx="2">
                  <c:v>cell growth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7"/>
    </mc:Choice>
    <mc:Fallback>
      <c:style val="1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Umsätze</c:v>
                </c:pt>
              </c:strCache>
            </c:strRef>
          </c:tx>
          <c:cat>
            <c:strRef>
              <c:f>Tabelle1!$A$2:$A$5</c:f>
              <c:strCache>
                <c:ptCount val="3"/>
                <c:pt idx="0">
                  <c:v>survival</c:v>
                </c:pt>
                <c:pt idx="1">
                  <c:v>cellular signal transduction</c:v>
                </c:pt>
                <c:pt idx="2">
                  <c:v>cell growth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73C61F-7314-EA4B-8E96-6C1CFDE872A7}" type="doc">
      <dgm:prSet loTypeId="urn:microsoft.com/office/officeart/2005/8/layout/radial4" loCatId="" qsTypeId="urn:microsoft.com/office/officeart/2005/8/quickstyle/3D4" qsCatId="3D" csTypeId="urn:microsoft.com/office/officeart/2005/8/colors/colorful3" csCatId="colorful" phldr="1"/>
      <dgm:spPr/>
      <dgm:t>
        <a:bodyPr/>
        <a:lstStyle/>
        <a:p>
          <a:endParaRPr lang="de-DE"/>
        </a:p>
      </dgm:t>
    </dgm:pt>
    <dgm:pt modelId="{F2EB04BF-00B9-7541-82D0-BC26CF60B871}">
      <dgm:prSet phldrT="[Text]" phldr="1"/>
      <dgm:spPr/>
      <dgm:t>
        <a:bodyPr/>
        <a:lstStyle/>
        <a:p>
          <a:endParaRPr lang="de-DE" dirty="0"/>
        </a:p>
      </dgm:t>
    </dgm:pt>
    <dgm:pt modelId="{EE753A8A-4F65-3B40-B9D9-FF7B89158C93}" type="parTrans" cxnId="{F1CDA2D1-8CDB-0C43-92DC-232853E460B1}">
      <dgm:prSet/>
      <dgm:spPr/>
      <dgm:t>
        <a:bodyPr/>
        <a:lstStyle/>
        <a:p>
          <a:endParaRPr lang="de-DE"/>
        </a:p>
      </dgm:t>
    </dgm:pt>
    <dgm:pt modelId="{32B783E7-3DAC-1749-857C-3BB6A024B9F8}" type="sibTrans" cxnId="{F1CDA2D1-8CDB-0C43-92DC-232853E460B1}">
      <dgm:prSet/>
      <dgm:spPr/>
      <dgm:t>
        <a:bodyPr/>
        <a:lstStyle/>
        <a:p>
          <a:endParaRPr lang="de-DE"/>
        </a:p>
      </dgm:t>
    </dgm:pt>
    <dgm:pt modelId="{AFDFE028-440F-5449-96B9-A5362BFD9960}">
      <dgm:prSet phldrT="[Text]" custT="1"/>
      <dgm:spPr/>
      <dgm:t>
        <a:bodyPr/>
        <a:lstStyle/>
        <a:p>
          <a:r>
            <a:rPr lang="de-DE" sz="2000" b="1" dirty="0" err="1" smtClean="0"/>
            <a:t>Proteomics</a:t>
          </a:r>
          <a:endParaRPr lang="de-DE" sz="2000" b="1" dirty="0"/>
        </a:p>
      </dgm:t>
    </dgm:pt>
    <dgm:pt modelId="{32FADD6E-1518-2D49-ABA6-ECD81316191D}" type="parTrans" cxnId="{5C7D8FC1-EE6D-564F-B7EB-3202921ED438}">
      <dgm:prSet/>
      <dgm:spPr/>
      <dgm:t>
        <a:bodyPr/>
        <a:lstStyle/>
        <a:p>
          <a:endParaRPr lang="de-DE"/>
        </a:p>
      </dgm:t>
    </dgm:pt>
    <dgm:pt modelId="{70BC4720-63A8-014A-9015-AB597822C9E1}" type="sibTrans" cxnId="{5C7D8FC1-EE6D-564F-B7EB-3202921ED438}">
      <dgm:prSet/>
      <dgm:spPr/>
      <dgm:t>
        <a:bodyPr/>
        <a:lstStyle/>
        <a:p>
          <a:endParaRPr lang="de-DE"/>
        </a:p>
      </dgm:t>
    </dgm:pt>
    <dgm:pt modelId="{A8F01048-A615-204D-8F23-D349936C06A1}">
      <dgm:prSet phldrT="[Text]"/>
      <dgm:spPr/>
      <dgm:t>
        <a:bodyPr/>
        <a:lstStyle/>
        <a:p>
          <a:r>
            <a:rPr lang="de-DE" b="1" dirty="0" err="1" smtClean="0"/>
            <a:t>Metabolomics</a:t>
          </a:r>
          <a:endParaRPr lang="de-DE" b="1" dirty="0"/>
        </a:p>
      </dgm:t>
    </dgm:pt>
    <dgm:pt modelId="{313F5DC2-D7B7-3C44-A82A-781D1C427732}" type="parTrans" cxnId="{E43A6C19-7004-E544-9E37-F6B359768393}">
      <dgm:prSet/>
      <dgm:spPr/>
      <dgm:t>
        <a:bodyPr/>
        <a:lstStyle/>
        <a:p>
          <a:endParaRPr lang="de-DE"/>
        </a:p>
      </dgm:t>
    </dgm:pt>
    <dgm:pt modelId="{7E477D46-9EA9-F64A-B5E3-28E3447E59A2}" type="sibTrans" cxnId="{E43A6C19-7004-E544-9E37-F6B359768393}">
      <dgm:prSet/>
      <dgm:spPr/>
      <dgm:t>
        <a:bodyPr/>
        <a:lstStyle/>
        <a:p>
          <a:endParaRPr lang="de-DE"/>
        </a:p>
      </dgm:t>
    </dgm:pt>
    <dgm:pt modelId="{C6337DFB-4347-E844-BD94-4C04184DA3A0}">
      <dgm:prSet phldrT="[Text]"/>
      <dgm:spPr/>
      <dgm:t>
        <a:bodyPr/>
        <a:lstStyle/>
        <a:p>
          <a:r>
            <a:rPr lang="de-DE" b="1" dirty="0" err="1" smtClean="0"/>
            <a:t>Phenomics</a:t>
          </a:r>
          <a:endParaRPr lang="de-DE" b="1" dirty="0"/>
        </a:p>
      </dgm:t>
    </dgm:pt>
    <dgm:pt modelId="{F16F8E1D-EE61-0440-A0E7-68346FD52373}" type="parTrans" cxnId="{4937823B-B40F-9344-919A-6254824EF200}">
      <dgm:prSet/>
      <dgm:spPr/>
      <dgm:t>
        <a:bodyPr/>
        <a:lstStyle/>
        <a:p>
          <a:endParaRPr lang="de-DE"/>
        </a:p>
      </dgm:t>
    </dgm:pt>
    <dgm:pt modelId="{3ED148F1-AF89-B941-B344-F753C82C40B7}" type="sibTrans" cxnId="{4937823B-B40F-9344-919A-6254824EF200}">
      <dgm:prSet/>
      <dgm:spPr/>
      <dgm:t>
        <a:bodyPr/>
        <a:lstStyle/>
        <a:p>
          <a:endParaRPr lang="de-DE"/>
        </a:p>
      </dgm:t>
    </dgm:pt>
    <dgm:pt modelId="{77997618-0D04-E94F-8C43-CB29AE1DA62D}">
      <dgm:prSet custT="1"/>
      <dgm:spPr/>
      <dgm:t>
        <a:bodyPr/>
        <a:lstStyle/>
        <a:p>
          <a:r>
            <a:rPr lang="de-DE" sz="2000" b="1" dirty="0" err="1" smtClean="0"/>
            <a:t>Epigenomics</a:t>
          </a:r>
          <a:endParaRPr lang="de-DE" sz="2000" b="1" dirty="0"/>
        </a:p>
      </dgm:t>
    </dgm:pt>
    <dgm:pt modelId="{60B20BEE-74C8-6143-A6D5-458DE5DBECE0}" type="parTrans" cxnId="{AC666032-3A3D-234C-B067-F2AA40BC2F70}">
      <dgm:prSet/>
      <dgm:spPr/>
      <dgm:t>
        <a:bodyPr/>
        <a:lstStyle/>
        <a:p>
          <a:endParaRPr lang="de-DE"/>
        </a:p>
      </dgm:t>
    </dgm:pt>
    <dgm:pt modelId="{4D1EAE33-623B-3048-8E19-8B522D84A449}" type="sibTrans" cxnId="{AC666032-3A3D-234C-B067-F2AA40BC2F70}">
      <dgm:prSet/>
      <dgm:spPr/>
      <dgm:t>
        <a:bodyPr/>
        <a:lstStyle/>
        <a:p>
          <a:endParaRPr lang="de-DE"/>
        </a:p>
      </dgm:t>
    </dgm:pt>
    <dgm:pt modelId="{90075878-0136-374E-97C1-4144A5E75A4A}">
      <dgm:prSet custT="1"/>
      <dgm:spPr>
        <a:ln>
          <a:solidFill>
            <a:srgbClr val="FF6600"/>
          </a:solidFill>
        </a:ln>
      </dgm:spPr>
      <dgm:t>
        <a:bodyPr/>
        <a:lstStyle/>
        <a:p>
          <a:r>
            <a:rPr lang="de-DE" sz="2000" b="1" dirty="0" err="1" smtClean="0">
              <a:solidFill>
                <a:srgbClr val="FFFF00"/>
              </a:solidFill>
            </a:rPr>
            <a:t>Genomics</a:t>
          </a:r>
          <a:endParaRPr lang="de-DE" sz="2000" b="1" dirty="0">
            <a:solidFill>
              <a:srgbClr val="FFFF00"/>
            </a:solidFill>
          </a:endParaRPr>
        </a:p>
      </dgm:t>
    </dgm:pt>
    <dgm:pt modelId="{7697A9F0-42AD-E145-9A20-09ACA31AEE0F}" type="parTrans" cxnId="{D014A5F4-E18A-F544-864A-F94157FBEF86}">
      <dgm:prSet/>
      <dgm:spPr/>
      <dgm:t>
        <a:bodyPr/>
        <a:lstStyle/>
        <a:p>
          <a:endParaRPr lang="de-DE"/>
        </a:p>
      </dgm:t>
    </dgm:pt>
    <dgm:pt modelId="{13E340BD-ECD6-F740-9EE4-CD742A12DB72}" type="sibTrans" cxnId="{D014A5F4-E18A-F544-864A-F94157FBEF86}">
      <dgm:prSet/>
      <dgm:spPr/>
      <dgm:t>
        <a:bodyPr/>
        <a:lstStyle/>
        <a:p>
          <a:endParaRPr lang="de-DE"/>
        </a:p>
      </dgm:t>
    </dgm:pt>
    <dgm:pt modelId="{FB943467-4596-CC4A-A102-6B04E0EC9FB8}">
      <dgm:prSet custT="1"/>
      <dgm:spPr/>
      <dgm:t>
        <a:bodyPr/>
        <a:lstStyle/>
        <a:p>
          <a:r>
            <a:rPr lang="de-DE" sz="2000" b="1" dirty="0" err="1" smtClean="0">
              <a:solidFill>
                <a:srgbClr val="FFFF00"/>
              </a:solidFill>
            </a:rPr>
            <a:t>Transcriptomics</a:t>
          </a:r>
          <a:endParaRPr lang="de-DE" sz="2000" b="1" dirty="0">
            <a:solidFill>
              <a:srgbClr val="FFFF00"/>
            </a:solidFill>
          </a:endParaRPr>
        </a:p>
      </dgm:t>
    </dgm:pt>
    <dgm:pt modelId="{CC21FC28-E212-A842-8DA8-961CD522FDC8}" type="parTrans" cxnId="{DEF176D8-746B-E547-A148-DD89AA4B266A}">
      <dgm:prSet/>
      <dgm:spPr/>
      <dgm:t>
        <a:bodyPr/>
        <a:lstStyle/>
        <a:p>
          <a:endParaRPr lang="de-DE"/>
        </a:p>
      </dgm:t>
    </dgm:pt>
    <dgm:pt modelId="{0A96E1B6-EC91-5F47-A247-73AB4D331C7B}" type="sibTrans" cxnId="{DEF176D8-746B-E547-A148-DD89AA4B266A}">
      <dgm:prSet/>
      <dgm:spPr/>
      <dgm:t>
        <a:bodyPr/>
        <a:lstStyle/>
        <a:p>
          <a:endParaRPr lang="de-DE"/>
        </a:p>
      </dgm:t>
    </dgm:pt>
    <dgm:pt modelId="{CF6A7771-A325-4F42-AE4C-8644F42A7115}" type="pres">
      <dgm:prSet presAssocID="{E773C61F-7314-EA4B-8E96-6C1CFDE872A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FE9AA8-69C0-C24B-9961-E8D18FF41102}" type="pres">
      <dgm:prSet presAssocID="{F2EB04BF-00B9-7541-82D0-BC26CF60B871}" presName="centerShape" presStyleLbl="node0" presStyleIdx="0" presStyleCnt="1"/>
      <dgm:spPr/>
      <dgm:t>
        <a:bodyPr/>
        <a:lstStyle/>
        <a:p>
          <a:endParaRPr lang="en-US"/>
        </a:p>
      </dgm:t>
    </dgm:pt>
    <dgm:pt modelId="{F38C2A43-4778-3645-A063-3772C702B8B7}" type="pres">
      <dgm:prSet presAssocID="{32FADD6E-1518-2D49-ABA6-ECD81316191D}" presName="parTrans" presStyleLbl="bgSibTrans2D1" presStyleIdx="0" presStyleCnt="6"/>
      <dgm:spPr/>
      <dgm:t>
        <a:bodyPr/>
        <a:lstStyle/>
        <a:p>
          <a:endParaRPr lang="en-US"/>
        </a:p>
      </dgm:t>
    </dgm:pt>
    <dgm:pt modelId="{7EFF0ADC-009C-9F48-B9C9-05F0AF7D63E8}" type="pres">
      <dgm:prSet presAssocID="{AFDFE028-440F-5449-96B9-A5362BFD9960}" presName="node" presStyleLbl="node1" presStyleIdx="0" presStyleCnt="6" custScaleX="136814" custRadScaleRad="9465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9CED61D-2665-C043-815F-C69C8AAE8EBF}" type="pres">
      <dgm:prSet presAssocID="{60B20BEE-74C8-6143-A6D5-458DE5DBECE0}" presName="parTrans" presStyleLbl="bgSibTrans2D1" presStyleIdx="1" presStyleCnt="6"/>
      <dgm:spPr/>
      <dgm:t>
        <a:bodyPr/>
        <a:lstStyle/>
        <a:p>
          <a:endParaRPr lang="en-US"/>
        </a:p>
      </dgm:t>
    </dgm:pt>
    <dgm:pt modelId="{9732667E-8B4D-EA4B-952F-4B50436ADFB8}" type="pres">
      <dgm:prSet presAssocID="{77997618-0D04-E94F-8C43-CB29AE1DA62D}" presName="node" presStyleLbl="node1" presStyleIdx="1" presStyleCnt="6" custScaleX="119036" custRadScaleRad="94657" custRadScaleInc="-15751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B9484E2-ACB7-B34D-8C16-F75DF1E6F144}" type="pres">
      <dgm:prSet presAssocID="{CC21FC28-E212-A842-8DA8-961CD522FDC8}" presName="parTrans" presStyleLbl="bgSibTrans2D1" presStyleIdx="2" presStyleCnt="6"/>
      <dgm:spPr/>
      <dgm:t>
        <a:bodyPr/>
        <a:lstStyle/>
        <a:p>
          <a:endParaRPr lang="en-US"/>
        </a:p>
      </dgm:t>
    </dgm:pt>
    <dgm:pt modelId="{9EC16E23-BB90-2C4C-8F65-861FA293F6F2}" type="pres">
      <dgm:prSet presAssocID="{FB943467-4596-CC4A-A102-6B04E0EC9FB8}" presName="node" presStyleLbl="node1" presStyleIdx="2" presStyleCnt="6" custScaleX="148323" custScaleY="136871" custRadScaleRad="100509" custRadScaleInc="31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208D555-0B14-F847-BCC5-1D8A7BAC7F2A}" type="pres">
      <dgm:prSet presAssocID="{7697A9F0-42AD-E145-9A20-09ACA31AEE0F}" presName="parTrans" presStyleLbl="bgSibTrans2D1" presStyleIdx="3" presStyleCnt="6"/>
      <dgm:spPr/>
      <dgm:t>
        <a:bodyPr/>
        <a:lstStyle/>
        <a:p>
          <a:endParaRPr lang="en-US"/>
        </a:p>
      </dgm:t>
    </dgm:pt>
    <dgm:pt modelId="{D98E3969-6DFC-C24A-8A0C-7EF7D4A9E700}" type="pres">
      <dgm:prSet presAssocID="{90075878-0136-374E-97C1-4144A5E75A4A}" presName="node" presStyleLbl="node1" presStyleIdx="3" presStyleCnt="6" custScaleX="107928" custScaleY="133975" custRadScaleRad="102048" custRadScaleInc="5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A83A81-E284-864F-8250-CAE26112C729}" type="pres">
      <dgm:prSet presAssocID="{313F5DC2-D7B7-3C44-A82A-781D1C427732}" presName="parTrans" presStyleLbl="bgSibTrans2D1" presStyleIdx="4" presStyleCnt="6"/>
      <dgm:spPr/>
      <dgm:t>
        <a:bodyPr/>
        <a:lstStyle/>
        <a:p>
          <a:endParaRPr lang="en-US"/>
        </a:p>
      </dgm:t>
    </dgm:pt>
    <dgm:pt modelId="{89F9371C-021E-874F-A4D5-7B98965C0E61}" type="pres">
      <dgm:prSet presAssocID="{A8F01048-A615-204D-8F23-D349936C06A1}" presName="node" presStyleLbl="node1" presStyleIdx="4" presStyleCnt="6" custScaleX="164425" custRadScaleRad="94936" custRadScaleInc="14830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A52C6B8-338D-5A44-A4E0-248DE324DEEE}" type="pres">
      <dgm:prSet presAssocID="{F16F8E1D-EE61-0440-A0E7-68346FD52373}" presName="parTrans" presStyleLbl="bgSibTrans2D1" presStyleIdx="5" presStyleCnt="6"/>
      <dgm:spPr/>
      <dgm:t>
        <a:bodyPr/>
        <a:lstStyle/>
        <a:p>
          <a:endParaRPr lang="en-US"/>
        </a:p>
      </dgm:t>
    </dgm:pt>
    <dgm:pt modelId="{4761937C-8E72-F14E-AFE5-661BE20ECBC9}" type="pres">
      <dgm:prSet presAssocID="{C6337DFB-4347-E844-BD94-4C04184DA3A0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0A897B-7FED-1B49-97D0-FDC5D7558104}" type="presOf" srcId="{E773C61F-7314-EA4B-8E96-6C1CFDE872A7}" destId="{CF6A7771-A325-4F42-AE4C-8644F42A7115}" srcOrd="0" destOrd="0" presId="urn:microsoft.com/office/officeart/2005/8/layout/radial4"/>
    <dgm:cxn modelId="{D014A5F4-E18A-F544-864A-F94157FBEF86}" srcId="{F2EB04BF-00B9-7541-82D0-BC26CF60B871}" destId="{90075878-0136-374E-97C1-4144A5E75A4A}" srcOrd="3" destOrd="0" parTransId="{7697A9F0-42AD-E145-9A20-09ACA31AEE0F}" sibTransId="{13E340BD-ECD6-F740-9EE4-CD742A12DB72}"/>
    <dgm:cxn modelId="{AC666032-3A3D-234C-B067-F2AA40BC2F70}" srcId="{F2EB04BF-00B9-7541-82D0-BC26CF60B871}" destId="{77997618-0D04-E94F-8C43-CB29AE1DA62D}" srcOrd="1" destOrd="0" parTransId="{60B20BEE-74C8-6143-A6D5-458DE5DBECE0}" sibTransId="{4D1EAE33-623B-3048-8E19-8B522D84A449}"/>
    <dgm:cxn modelId="{FAF2D9E6-6263-7A41-B366-39E21AD6E121}" type="presOf" srcId="{F2EB04BF-00B9-7541-82D0-BC26CF60B871}" destId="{D0FE9AA8-69C0-C24B-9961-E8D18FF41102}" srcOrd="0" destOrd="0" presId="urn:microsoft.com/office/officeart/2005/8/layout/radial4"/>
    <dgm:cxn modelId="{5C7D8FC1-EE6D-564F-B7EB-3202921ED438}" srcId="{F2EB04BF-00B9-7541-82D0-BC26CF60B871}" destId="{AFDFE028-440F-5449-96B9-A5362BFD9960}" srcOrd="0" destOrd="0" parTransId="{32FADD6E-1518-2D49-ABA6-ECD81316191D}" sibTransId="{70BC4720-63A8-014A-9015-AB597822C9E1}"/>
    <dgm:cxn modelId="{BF23E58D-9E85-C740-853B-619219790F9A}" type="presOf" srcId="{FB943467-4596-CC4A-A102-6B04E0EC9FB8}" destId="{9EC16E23-BB90-2C4C-8F65-861FA293F6F2}" srcOrd="0" destOrd="0" presId="urn:microsoft.com/office/officeart/2005/8/layout/radial4"/>
    <dgm:cxn modelId="{89475A95-5E71-2C44-9C9C-C3FB68A296E1}" type="presOf" srcId="{60B20BEE-74C8-6143-A6D5-458DE5DBECE0}" destId="{59CED61D-2665-C043-815F-C69C8AAE8EBF}" srcOrd="0" destOrd="0" presId="urn:microsoft.com/office/officeart/2005/8/layout/radial4"/>
    <dgm:cxn modelId="{48866833-C5E9-3843-AC26-080900C3E206}" type="presOf" srcId="{313F5DC2-D7B7-3C44-A82A-781D1C427732}" destId="{1EA83A81-E284-864F-8250-CAE26112C729}" srcOrd="0" destOrd="0" presId="urn:microsoft.com/office/officeart/2005/8/layout/radial4"/>
    <dgm:cxn modelId="{02025F85-D4A4-2645-B222-9BDBA379B873}" type="presOf" srcId="{CC21FC28-E212-A842-8DA8-961CD522FDC8}" destId="{DB9484E2-ACB7-B34D-8C16-F75DF1E6F144}" srcOrd="0" destOrd="0" presId="urn:microsoft.com/office/officeart/2005/8/layout/radial4"/>
    <dgm:cxn modelId="{AC4BDAF4-C5FE-BB4B-877F-AF0633735A61}" type="presOf" srcId="{C6337DFB-4347-E844-BD94-4C04184DA3A0}" destId="{4761937C-8E72-F14E-AFE5-661BE20ECBC9}" srcOrd="0" destOrd="0" presId="urn:microsoft.com/office/officeart/2005/8/layout/radial4"/>
    <dgm:cxn modelId="{E43A6C19-7004-E544-9E37-F6B359768393}" srcId="{F2EB04BF-00B9-7541-82D0-BC26CF60B871}" destId="{A8F01048-A615-204D-8F23-D349936C06A1}" srcOrd="4" destOrd="0" parTransId="{313F5DC2-D7B7-3C44-A82A-781D1C427732}" sibTransId="{7E477D46-9EA9-F64A-B5E3-28E3447E59A2}"/>
    <dgm:cxn modelId="{F1CDA2D1-8CDB-0C43-92DC-232853E460B1}" srcId="{E773C61F-7314-EA4B-8E96-6C1CFDE872A7}" destId="{F2EB04BF-00B9-7541-82D0-BC26CF60B871}" srcOrd="0" destOrd="0" parTransId="{EE753A8A-4F65-3B40-B9D9-FF7B89158C93}" sibTransId="{32B783E7-3DAC-1749-857C-3BB6A024B9F8}"/>
    <dgm:cxn modelId="{6F3D96C6-2533-9A4F-BF32-3CA44EFBA46B}" type="presOf" srcId="{77997618-0D04-E94F-8C43-CB29AE1DA62D}" destId="{9732667E-8B4D-EA4B-952F-4B50436ADFB8}" srcOrd="0" destOrd="0" presId="urn:microsoft.com/office/officeart/2005/8/layout/radial4"/>
    <dgm:cxn modelId="{DEF176D8-746B-E547-A148-DD89AA4B266A}" srcId="{F2EB04BF-00B9-7541-82D0-BC26CF60B871}" destId="{FB943467-4596-CC4A-A102-6B04E0EC9FB8}" srcOrd="2" destOrd="0" parTransId="{CC21FC28-E212-A842-8DA8-961CD522FDC8}" sibTransId="{0A96E1B6-EC91-5F47-A247-73AB4D331C7B}"/>
    <dgm:cxn modelId="{FD4E84C8-0EEF-F94A-BFA8-4E72BDA31B18}" type="presOf" srcId="{F16F8E1D-EE61-0440-A0E7-68346FD52373}" destId="{7A52C6B8-338D-5A44-A4E0-248DE324DEEE}" srcOrd="0" destOrd="0" presId="urn:microsoft.com/office/officeart/2005/8/layout/radial4"/>
    <dgm:cxn modelId="{59C8368A-A176-CE4F-931C-1AC6BC4F6CE7}" type="presOf" srcId="{AFDFE028-440F-5449-96B9-A5362BFD9960}" destId="{7EFF0ADC-009C-9F48-B9C9-05F0AF7D63E8}" srcOrd="0" destOrd="0" presId="urn:microsoft.com/office/officeart/2005/8/layout/radial4"/>
    <dgm:cxn modelId="{296E6957-F1CF-9843-B93C-DA046999F1C3}" type="presOf" srcId="{7697A9F0-42AD-E145-9A20-09ACA31AEE0F}" destId="{8208D555-0B14-F847-BCC5-1D8A7BAC7F2A}" srcOrd="0" destOrd="0" presId="urn:microsoft.com/office/officeart/2005/8/layout/radial4"/>
    <dgm:cxn modelId="{997DDF2D-6BB7-4249-B342-FB54DF4BA1AF}" type="presOf" srcId="{90075878-0136-374E-97C1-4144A5E75A4A}" destId="{D98E3969-6DFC-C24A-8A0C-7EF7D4A9E700}" srcOrd="0" destOrd="0" presId="urn:microsoft.com/office/officeart/2005/8/layout/radial4"/>
    <dgm:cxn modelId="{4937823B-B40F-9344-919A-6254824EF200}" srcId="{F2EB04BF-00B9-7541-82D0-BC26CF60B871}" destId="{C6337DFB-4347-E844-BD94-4C04184DA3A0}" srcOrd="5" destOrd="0" parTransId="{F16F8E1D-EE61-0440-A0E7-68346FD52373}" sibTransId="{3ED148F1-AF89-B941-B344-F753C82C40B7}"/>
    <dgm:cxn modelId="{06822091-85F8-8A4B-8129-DFBAA1A45380}" type="presOf" srcId="{A8F01048-A615-204D-8F23-D349936C06A1}" destId="{89F9371C-021E-874F-A4D5-7B98965C0E61}" srcOrd="0" destOrd="0" presId="urn:microsoft.com/office/officeart/2005/8/layout/radial4"/>
    <dgm:cxn modelId="{57D3DCA0-F50C-9647-AA21-7125CB2DEF27}" type="presOf" srcId="{32FADD6E-1518-2D49-ABA6-ECD81316191D}" destId="{F38C2A43-4778-3645-A063-3772C702B8B7}" srcOrd="0" destOrd="0" presId="urn:microsoft.com/office/officeart/2005/8/layout/radial4"/>
    <dgm:cxn modelId="{7E76E978-129E-8A45-9DF2-41AD110F1AB7}" type="presParOf" srcId="{CF6A7771-A325-4F42-AE4C-8644F42A7115}" destId="{D0FE9AA8-69C0-C24B-9961-E8D18FF41102}" srcOrd="0" destOrd="0" presId="urn:microsoft.com/office/officeart/2005/8/layout/radial4"/>
    <dgm:cxn modelId="{A912BC16-0669-BC4E-ADA1-0F276AAF814F}" type="presParOf" srcId="{CF6A7771-A325-4F42-AE4C-8644F42A7115}" destId="{F38C2A43-4778-3645-A063-3772C702B8B7}" srcOrd="1" destOrd="0" presId="urn:microsoft.com/office/officeart/2005/8/layout/radial4"/>
    <dgm:cxn modelId="{5ED6C78D-D6E7-EA41-8C0A-22BD3D0CD95A}" type="presParOf" srcId="{CF6A7771-A325-4F42-AE4C-8644F42A7115}" destId="{7EFF0ADC-009C-9F48-B9C9-05F0AF7D63E8}" srcOrd="2" destOrd="0" presId="urn:microsoft.com/office/officeart/2005/8/layout/radial4"/>
    <dgm:cxn modelId="{B56EDE82-1974-8843-BFCB-104504A1A080}" type="presParOf" srcId="{CF6A7771-A325-4F42-AE4C-8644F42A7115}" destId="{59CED61D-2665-C043-815F-C69C8AAE8EBF}" srcOrd="3" destOrd="0" presId="urn:microsoft.com/office/officeart/2005/8/layout/radial4"/>
    <dgm:cxn modelId="{C00F066A-00D7-E04D-82BD-CB8942A8CA8D}" type="presParOf" srcId="{CF6A7771-A325-4F42-AE4C-8644F42A7115}" destId="{9732667E-8B4D-EA4B-952F-4B50436ADFB8}" srcOrd="4" destOrd="0" presId="urn:microsoft.com/office/officeart/2005/8/layout/radial4"/>
    <dgm:cxn modelId="{A56A977B-B952-EA4A-940F-55C5DC8E176F}" type="presParOf" srcId="{CF6A7771-A325-4F42-AE4C-8644F42A7115}" destId="{DB9484E2-ACB7-B34D-8C16-F75DF1E6F144}" srcOrd="5" destOrd="0" presId="urn:microsoft.com/office/officeart/2005/8/layout/radial4"/>
    <dgm:cxn modelId="{F082D4AC-D237-4B45-8720-70E529F54706}" type="presParOf" srcId="{CF6A7771-A325-4F42-AE4C-8644F42A7115}" destId="{9EC16E23-BB90-2C4C-8F65-861FA293F6F2}" srcOrd="6" destOrd="0" presId="urn:microsoft.com/office/officeart/2005/8/layout/radial4"/>
    <dgm:cxn modelId="{4CBB468E-58AE-D641-A5AB-46553C04F3B9}" type="presParOf" srcId="{CF6A7771-A325-4F42-AE4C-8644F42A7115}" destId="{8208D555-0B14-F847-BCC5-1D8A7BAC7F2A}" srcOrd="7" destOrd="0" presId="urn:microsoft.com/office/officeart/2005/8/layout/radial4"/>
    <dgm:cxn modelId="{ED7573C7-BD20-E144-9067-BFA33F410C8C}" type="presParOf" srcId="{CF6A7771-A325-4F42-AE4C-8644F42A7115}" destId="{D98E3969-6DFC-C24A-8A0C-7EF7D4A9E700}" srcOrd="8" destOrd="0" presId="urn:microsoft.com/office/officeart/2005/8/layout/radial4"/>
    <dgm:cxn modelId="{A017AA6D-4669-B642-AF4E-C55CA1516697}" type="presParOf" srcId="{CF6A7771-A325-4F42-AE4C-8644F42A7115}" destId="{1EA83A81-E284-864F-8250-CAE26112C729}" srcOrd="9" destOrd="0" presId="urn:microsoft.com/office/officeart/2005/8/layout/radial4"/>
    <dgm:cxn modelId="{39696F1B-C2CE-074E-8941-B60560EFD103}" type="presParOf" srcId="{CF6A7771-A325-4F42-AE4C-8644F42A7115}" destId="{89F9371C-021E-874F-A4D5-7B98965C0E61}" srcOrd="10" destOrd="0" presId="urn:microsoft.com/office/officeart/2005/8/layout/radial4"/>
    <dgm:cxn modelId="{5E44DDFE-EC79-B645-99C2-6CCC204A1937}" type="presParOf" srcId="{CF6A7771-A325-4F42-AE4C-8644F42A7115}" destId="{7A52C6B8-338D-5A44-A4E0-248DE324DEEE}" srcOrd="11" destOrd="0" presId="urn:microsoft.com/office/officeart/2005/8/layout/radial4"/>
    <dgm:cxn modelId="{627CB88F-CCFD-2A48-BFC6-BC432887E10C}" type="presParOf" srcId="{CF6A7771-A325-4F42-AE4C-8644F42A7115}" destId="{4761937C-8E72-F14E-AFE5-661BE20ECBC9}" srcOrd="12" destOrd="0" presId="urn:microsoft.com/office/officeart/2005/8/layout/radial4"/>
  </dgm:cxnLst>
  <dgm:bg>
    <a:effectLst>
      <a:glow rad="139700">
        <a:schemeClr val="accent3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E9AA8-69C0-C24B-9961-E8D18FF41102}">
      <dsp:nvSpPr>
        <dsp:cNvPr id="0" name=""/>
        <dsp:cNvSpPr/>
      </dsp:nvSpPr>
      <dsp:spPr>
        <a:xfrm>
          <a:off x="2633399" y="2533752"/>
          <a:ext cx="1840434" cy="184043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4100" kern="1200" dirty="0"/>
        </a:p>
      </dsp:txBody>
      <dsp:txXfrm>
        <a:off x="2902924" y="2803277"/>
        <a:ext cx="1301384" cy="1301384"/>
      </dsp:txXfrm>
    </dsp:sp>
    <dsp:sp modelId="{F38C2A43-4778-3645-A063-3772C702B8B7}">
      <dsp:nvSpPr>
        <dsp:cNvPr id="0" name=""/>
        <dsp:cNvSpPr/>
      </dsp:nvSpPr>
      <dsp:spPr>
        <a:xfrm rot="10800000">
          <a:off x="912690" y="3191707"/>
          <a:ext cx="1626070" cy="52452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FF0ADC-009C-9F48-B9C9-05F0AF7D63E8}">
      <dsp:nvSpPr>
        <dsp:cNvPr id="0" name=""/>
        <dsp:cNvSpPr/>
      </dsp:nvSpPr>
      <dsp:spPr>
        <a:xfrm>
          <a:off x="31400" y="2938648"/>
          <a:ext cx="1762580" cy="10306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err="1" smtClean="0"/>
            <a:t>Proteomics</a:t>
          </a:r>
          <a:endParaRPr lang="de-DE" sz="2000" b="1" kern="1200" dirty="0"/>
        </a:p>
      </dsp:txBody>
      <dsp:txXfrm>
        <a:off x="61587" y="2968835"/>
        <a:ext cx="1702206" cy="970269"/>
      </dsp:txXfrm>
    </dsp:sp>
    <dsp:sp modelId="{59CED61D-2665-C043-815F-C69C8AAE8EBF}">
      <dsp:nvSpPr>
        <dsp:cNvPr id="0" name=""/>
        <dsp:cNvSpPr/>
      </dsp:nvSpPr>
      <dsp:spPr>
        <a:xfrm rot="12676482">
          <a:off x="1178124" y="2242719"/>
          <a:ext cx="1626254" cy="52452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32667E-8B4D-EA4B-952F-4B50436ADFB8}">
      <dsp:nvSpPr>
        <dsp:cNvPr id="0" name=""/>
        <dsp:cNvSpPr/>
      </dsp:nvSpPr>
      <dsp:spPr>
        <a:xfrm>
          <a:off x="529509" y="1567531"/>
          <a:ext cx="1533545" cy="1030643"/>
        </a:xfrm>
        <a:prstGeom prst="roundRect">
          <a:avLst>
            <a:gd name="adj" fmla="val 10000"/>
          </a:avLst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err="1" smtClean="0"/>
            <a:t>Epigenomics</a:t>
          </a:r>
          <a:endParaRPr lang="de-DE" sz="2000" b="1" kern="1200" dirty="0"/>
        </a:p>
      </dsp:txBody>
      <dsp:txXfrm>
        <a:off x="559696" y="1597718"/>
        <a:ext cx="1473171" cy="970269"/>
      </dsp:txXfrm>
    </dsp:sp>
    <dsp:sp modelId="{DB9484E2-ACB7-B34D-8C16-F75DF1E6F144}">
      <dsp:nvSpPr>
        <dsp:cNvPr id="0" name=""/>
        <dsp:cNvSpPr/>
      </dsp:nvSpPr>
      <dsp:spPr>
        <a:xfrm rot="15125652">
          <a:off x="2074835" y="1370296"/>
          <a:ext cx="1780556" cy="52452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C16E23-BB90-2C4C-8F65-861FA293F6F2}">
      <dsp:nvSpPr>
        <dsp:cNvPr id="0" name=""/>
        <dsp:cNvSpPr/>
      </dsp:nvSpPr>
      <dsp:spPr>
        <a:xfrm>
          <a:off x="1735969" y="80075"/>
          <a:ext cx="1910851" cy="1410651"/>
        </a:xfrm>
        <a:prstGeom prst="roundRect">
          <a:avLst>
            <a:gd name="adj" fmla="val 1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err="1" smtClean="0">
              <a:solidFill>
                <a:srgbClr val="FFFF00"/>
              </a:solidFill>
            </a:rPr>
            <a:t>Transcriptomics</a:t>
          </a:r>
          <a:endParaRPr lang="de-DE" sz="2000" b="1" kern="1200" dirty="0">
            <a:solidFill>
              <a:srgbClr val="FFFF00"/>
            </a:solidFill>
          </a:endParaRPr>
        </a:p>
      </dsp:txBody>
      <dsp:txXfrm>
        <a:off x="1777286" y="121392"/>
        <a:ext cx="1828217" cy="1328017"/>
      </dsp:txXfrm>
    </dsp:sp>
    <dsp:sp modelId="{8208D555-0B14-F847-BCC5-1D8A7BAC7F2A}">
      <dsp:nvSpPr>
        <dsp:cNvPr id="0" name=""/>
        <dsp:cNvSpPr/>
      </dsp:nvSpPr>
      <dsp:spPr>
        <a:xfrm rot="17371800">
          <a:off x="3290514" y="1366359"/>
          <a:ext cx="1821136" cy="52452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6750160"/>
            <a:satOff val="-10128"/>
            <a:lumOff val="-164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8E3969-6DFC-C24A-8A0C-7EF7D4A9E700}">
      <dsp:nvSpPr>
        <dsp:cNvPr id="0" name=""/>
        <dsp:cNvSpPr/>
      </dsp:nvSpPr>
      <dsp:spPr>
        <a:xfrm>
          <a:off x="3810265" y="80039"/>
          <a:ext cx="1390440" cy="1380804"/>
        </a:xfrm>
        <a:prstGeom prst="roundRect">
          <a:avLst>
            <a:gd name="adj" fmla="val 10000"/>
          </a:avLst>
        </a:prstGeom>
        <a:solidFill>
          <a:schemeClr val="accent3">
            <a:hueOff val="6750160"/>
            <a:satOff val="-10128"/>
            <a:lumOff val="-1647"/>
            <a:alphaOff val="0"/>
          </a:schemeClr>
        </a:solidFill>
        <a:ln>
          <a:solidFill>
            <a:srgbClr val="FF6600"/>
          </a:solidFill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b="1" kern="1200" dirty="0" err="1" smtClean="0">
              <a:solidFill>
                <a:srgbClr val="FFFF00"/>
              </a:solidFill>
            </a:rPr>
            <a:t>Genomics</a:t>
          </a:r>
          <a:endParaRPr lang="de-DE" sz="2000" b="1" kern="1200" dirty="0">
            <a:solidFill>
              <a:srgbClr val="FFFF00"/>
            </a:solidFill>
          </a:endParaRPr>
        </a:p>
      </dsp:txBody>
      <dsp:txXfrm>
        <a:off x="3850707" y="120481"/>
        <a:ext cx="1309556" cy="1299920"/>
      </dsp:txXfrm>
    </dsp:sp>
    <dsp:sp modelId="{1EA83A81-E284-864F-8250-CAE26112C729}">
      <dsp:nvSpPr>
        <dsp:cNvPr id="0" name=""/>
        <dsp:cNvSpPr/>
      </dsp:nvSpPr>
      <dsp:spPr>
        <a:xfrm rot="19706940">
          <a:off x="4298081" y="2233047"/>
          <a:ext cx="1633611" cy="52452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9000212"/>
            <a:satOff val="-13504"/>
            <a:lumOff val="-219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F9371C-021E-874F-A4D5-7B98965C0E61}">
      <dsp:nvSpPr>
        <dsp:cNvPr id="0" name=""/>
        <dsp:cNvSpPr/>
      </dsp:nvSpPr>
      <dsp:spPr>
        <a:xfrm>
          <a:off x="4751801" y="1552588"/>
          <a:ext cx="2118293" cy="1030643"/>
        </a:xfrm>
        <a:prstGeom prst="roundRect">
          <a:avLst>
            <a:gd name="adj" fmla="val 10000"/>
          </a:avLst>
        </a:prstGeom>
        <a:solidFill>
          <a:schemeClr val="accent3">
            <a:hueOff val="9000212"/>
            <a:satOff val="-13504"/>
            <a:lumOff val="-2196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err="1" smtClean="0"/>
            <a:t>Metabolomics</a:t>
          </a:r>
          <a:endParaRPr lang="de-DE" sz="1900" b="1" kern="1200" dirty="0"/>
        </a:p>
      </dsp:txBody>
      <dsp:txXfrm>
        <a:off x="4781988" y="1582775"/>
        <a:ext cx="2057919" cy="970269"/>
      </dsp:txXfrm>
    </dsp:sp>
    <dsp:sp modelId="{7A52C6B8-338D-5A44-A4E0-248DE324DEEE}">
      <dsp:nvSpPr>
        <dsp:cNvPr id="0" name=""/>
        <dsp:cNvSpPr/>
      </dsp:nvSpPr>
      <dsp:spPr>
        <a:xfrm>
          <a:off x="4576683" y="3191707"/>
          <a:ext cx="1767135" cy="52452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11250266"/>
            <a:satOff val="-16880"/>
            <a:lumOff val="-274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25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61937C-8E72-F14E-AFE5-661BE20ECBC9}">
      <dsp:nvSpPr>
        <dsp:cNvPr id="0" name=""/>
        <dsp:cNvSpPr/>
      </dsp:nvSpPr>
      <dsp:spPr>
        <a:xfrm>
          <a:off x="5699667" y="2938648"/>
          <a:ext cx="1288304" cy="1030643"/>
        </a:xfrm>
        <a:prstGeom prst="roundRect">
          <a:avLst>
            <a:gd name="adj" fmla="val 10000"/>
          </a:avLst>
        </a:prstGeom>
        <a:solidFill>
          <a:schemeClr val="accent3">
            <a:hueOff val="11250266"/>
            <a:satOff val="-16880"/>
            <a:lumOff val="-274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900" b="1" kern="1200" dirty="0" err="1" smtClean="0"/>
            <a:t>Phenomics</a:t>
          </a:r>
          <a:endParaRPr lang="de-DE" sz="1900" b="1" kern="1200" dirty="0"/>
        </a:p>
      </dsp:txBody>
      <dsp:txXfrm>
        <a:off x="5729854" y="2968835"/>
        <a:ext cx="1227930" cy="970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37E3E-82DA-9744-8045-75E423E88F41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08F23-BA79-2144-A398-4EE8A517633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4710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r>
              <a:rPr lang="en-US" dirty="0" smtClean="0"/>
              <a:t>Bad news we are not really as far on the way to </a:t>
            </a:r>
            <a:r>
              <a:rPr lang="en-US" dirty="0" err="1" smtClean="0"/>
              <a:t>pers</a:t>
            </a:r>
            <a:r>
              <a:rPr lang="en-US" dirty="0" smtClean="0"/>
              <a:t> med </a:t>
            </a:r>
          </a:p>
          <a:p>
            <a:pPr>
              <a:defRPr/>
            </a:pPr>
            <a:r>
              <a:rPr lang="en-US" dirty="0" smtClean="0"/>
              <a:t>Unless we seriously redefine </a:t>
            </a:r>
            <a:r>
              <a:rPr lang="en-US" dirty="0" err="1" smtClean="0"/>
              <a:t>concep</a:t>
            </a:r>
            <a:r>
              <a:rPr lang="en-US" dirty="0" smtClean="0"/>
              <a:t> of person</a:t>
            </a:r>
          </a:p>
          <a:p>
            <a:pPr>
              <a:defRPr/>
            </a:pPr>
            <a:r>
              <a:rPr lang="en-US" dirty="0" smtClean="0"/>
              <a:t>Good </a:t>
            </a:r>
            <a:r>
              <a:rPr lang="en-US" dirty="0" err="1" smtClean="0"/>
              <a:t>newslight</a:t>
            </a:r>
            <a:r>
              <a:rPr lang="en-US" dirty="0" smtClean="0"/>
              <a:t> at the end of the tunnel</a:t>
            </a:r>
          </a:p>
          <a:p>
            <a:pPr>
              <a:defRPr/>
            </a:pPr>
            <a:r>
              <a:rPr lang="en-US" dirty="0" smtClean="0"/>
              <a:t>Sobering exercise to compare </a:t>
            </a:r>
            <a:r>
              <a:rPr lang="en-US" dirty="0" err="1" smtClean="0"/>
              <a:t>appwe</a:t>
            </a:r>
            <a:r>
              <a:rPr lang="en-US" dirty="0" smtClean="0"/>
              <a:t> use in cutting edge so called </a:t>
            </a:r>
            <a:r>
              <a:rPr lang="en-US" dirty="0" err="1" smtClean="0"/>
              <a:t>pers</a:t>
            </a:r>
            <a:r>
              <a:rPr lang="en-US" dirty="0" smtClean="0"/>
              <a:t> med to what we do in other areas</a:t>
            </a:r>
          </a:p>
          <a:p>
            <a:pPr>
              <a:defRPr/>
            </a:pPr>
            <a:r>
              <a:rPr lang="en-US" dirty="0" smtClean="0"/>
              <a:t>Sky scraper</a:t>
            </a:r>
          </a:p>
          <a:p>
            <a:pPr>
              <a:defRPr/>
            </a:pPr>
            <a:r>
              <a:rPr lang="en-US" dirty="0" smtClean="0"/>
              <a:t>We would not dream 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08F23-BA79-2144-A398-4EE8A517633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8412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E508AE-2D1D-4F48-8338-FE7928A48CA6}" type="slidenum">
              <a:rPr lang="en-US"/>
              <a:pPr/>
              <a:t>19</a:t>
            </a:fld>
            <a:endParaRPr lang="en-US"/>
          </a:p>
        </p:txBody>
      </p:sp>
      <p:sp>
        <p:nvSpPr>
          <p:cNvPr id="409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0165" tIns="40083" rIns="80165" bIns="40083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The monthly costs iare ONLY for the</a:t>
            </a:r>
            <a:r>
              <a:rPr lang="en-US" baseline="0"/>
              <a:t> drug indicated and do not include hospital costs oradditional drugs (antiemetics, pain killers, etc).</a:t>
            </a:r>
          </a:p>
          <a:p>
            <a:r>
              <a:rPr lang="en-US" baseline="0"/>
              <a:t>Moreover, most of these drugs are only “effective” if given in combination with other chemotherapy agents.  Therefore the total antocancer drug cost is much higher.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5B3FC3-4CBF-3748-9D2A-D55E334B2671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5563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1475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764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4964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7718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260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654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384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266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07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1259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0813" cy="1468438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655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00172-CCC2-D545-8D48-33F2007878AA}" type="datetimeFigureOut">
              <a:rPr lang="de-DE" smtClean="0"/>
              <a:t>12.09.16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3C1CA-3495-A14B-A9A9-A40C16CFC99A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065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heweatherprediction.com/models/limitation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chart" Target="../charts/chart1.xml"/><Relationship Id="rId5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Relationship Id="rId3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1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jpeg"/><Relationship Id="rId8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ealthcarecompacteurope.eu/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jpeg"/><Relationship Id="rId3" Type="http://schemas.openxmlformats.org/officeDocument/2006/relationships/hyperlink" Target="http://www.alacris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3"/>
          <a:stretch>
            <a:fillRect/>
          </a:stretch>
        </p:blipFill>
        <p:spPr bwMode="auto">
          <a:xfrm>
            <a:off x="-127000" y="2637502"/>
            <a:ext cx="9271001" cy="420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13515"/>
            <a:ext cx="9144000" cy="267765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dirty="0"/>
              <a:t>Virtualized drug development for (truly) personalized drug therapy</a:t>
            </a:r>
            <a:endParaRPr lang="de-DE" sz="4000" b="1" dirty="0"/>
          </a:p>
          <a:p>
            <a:pPr algn="ctr">
              <a:defRPr/>
            </a:pPr>
            <a:r>
              <a:rPr lang="de-DE" sz="2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Hans </a:t>
            </a:r>
            <a:r>
              <a:rPr lang="de-DE" sz="28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Lehrach</a:t>
            </a:r>
          </a:p>
          <a:p>
            <a:pPr algn="ctr">
              <a:defRPr/>
            </a:pPr>
            <a:r>
              <a:rPr lang="de-DE" sz="20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Max Planck </a:t>
            </a:r>
            <a:r>
              <a:rPr lang="de-DE" sz="2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Institut für Molekulare Genetik</a:t>
            </a:r>
          </a:p>
          <a:p>
            <a:pPr algn="ctr">
              <a:defRPr/>
            </a:pPr>
            <a:r>
              <a:rPr lang="de-DE" sz="2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Dahlem Zentrum für Genomforschung und Medizinische Systembiologie</a:t>
            </a:r>
          </a:p>
          <a:p>
            <a:pPr algn="ctr">
              <a:defRPr/>
            </a:pPr>
            <a:r>
              <a:rPr lang="de-DE" sz="2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Alacris </a:t>
            </a:r>
            <a:r>
              <a:rPr lang="de-DE" sz="2000" b="1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Theranostics</a:t>
            </a:r>
            <a:r>
              <a:rPr lang="de-DE" sz="2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GmbH</a:t>
            </a:r>
          </a:p>
        </p:txBody>
      </p:sp>
    </p:spTree>
    <p:extLst>
      <p:ext uri="{BB962C8B-B14F-4D97-AF65-F5344CB8AC3E}">
        <p14:creationId xmlns:p14="http://schemas.microsoft.com/office/powerpoint/2010/main" val="224674874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600199"/>
            <a:ext cx="82295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Every patient is different</a:t>
            </a:r>
          </a:p>
          <a:p>
            <a:r>
              <a:rPr lang="en-US" sz="4000" dirty="0" smtClean="0">
                <a:solidFill>
                  <a:srgbClr val="FF0000"/>
                </a:solidFill>
              </a:rPr>
              <a:t>No tumor has ever been seen (or treated) before</a:t>
            </a:r>
          </a:p>
          <a:p>
            <a:r>
              <a:rPr lang="en-US" sz="4000" dirty="0" smtClean="0"/>
              <a:t>Tumors are heterogeneous, with subgroups of cell reacting differently to the therapy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26091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0" y="1821292"/>
            <a:ext cx="3211106" cy="33128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nhaltsplatzhalter 6" descr="Bildschirmfoto 2013-09-14 um 05.52.29.png"/>
          <p:cNvPicPr>
            <a:picLocks noChangeAspect="1"/>
          </p:cNvPicPr>
          <p:nvPr/>
        </p:nvPicPr>
        <p:blipFill>
          <a:blip r:embed="rId3"/>
          <a:srcRect l="-30814" r="-30814"/>
          <a:stretch>
            <a:fillRect/>
          </a:stretch>
        </p:blipFill>
        <p:spPr>
          <a:xfrm>
            <a:off x="3604169" y="1821292"/>
            <a:ext cx="6003750" cy="3301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836531" y="4759026"/>
            <a:ext cx="32624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de-DE" sz="1200" dirty="0" err="1">
                <a:solidFill>
                  <a:srgbClr val="BFBFBF"/>
                </a:solidFill>
                <a:cs typeface="+mn-cs"/>
              </a:rPr>
              <a:t>Source</a:t>
            </a:r>
            <a:r>
              <a:rPr lang="de-DE" sz="1200" dirty="0">
                <a:solidFill>
                  <a:srgbClr val="BFBFBF"/>
                </a:solidFill>
                <a:cs typeface="+mn-cs"/>
              </a:rPr>
              <a:t>: Dr. </a:t>
            </a:r>
            <a:r>
              <a:rPr lang="de-DE" sz="1200" dirty="0" err="1">
                <a:solidFill>
                  <a:srgbClr val="BFBFBF"/>
                </a:solidFill>
                <a:cs typeface="+mn-cs"/>
              </a:rPr>
              <a:t>Raouf</a:t>
            </a:r>
            <a:r>
              <a:rPr lang="de-DE" sz="1200" dirty="0">
                <a:solidFill>
                  <a:srgbClr val="BFBFBF"/>
                </a:solidFill>
                <a:cs typeface="+mn-cs"/>
              </a:rPr>
              <a:t> </a:t>
            </a:r>
            <a:r>
              <a:rPr lang="de-DE" sz="1200" dirty="0" err="1">
                <a:solidFill>
                  <a:srgbClr val="BFBFBF"/>
                </a:solidFill>
                <a:cs typeface="+mn-cs"/>
              </a:rPr>
              <a:t>Guirgus</a:t>
            </a:r>
            <a:r>
              <a:rPr lang="de-DE" sz="1200" dirty="0">
                <a:solidFill>
                  <a:srgbClr val="BFBFBF"/>
                </a:solidFill>
                <a:cs typeface="+mn-cs"/>
              </a:rPr>
              <a:t>. Dr. </a:t>
            </a:r>
            <a:r>
              <a:rPr lang="de-DE" sz="1200" dirty="0" err="1">
                <a:solidFill>
                  <a:srgbClr val="BFBFBF"/>
                </a:solidFill>
                <a:cs typeface="+mn-cs"/>
              </a:rPr>
              <a:t>Liotta's</a:t>
            </a:r>
            <a:r>
              <a:rPr lang="de-DE" sz="1200" dirty="0">
                <a:solidFill>
                  <a:srgbClr val="BFBFBF"/>
                </a:solidFill>
                <a:cs typeface="+mn-cs"/>
              </a:rPr>
              <a:t> Laboratory </a:t>
            </a:r>
          </a:p>
        </p:txBody>
      </p:sp>
      <p:sp>
        <p:nvSpPr>
          <p:cNvPr id="2" name="Rechteck 1"/>
          <p:cNvSpPr/>
          <p:nvPr/>
        </p:nvSpPr>
        <p:spPr>
          <a:xfrm>
            <a:off x="657219" y="242154"/>
            <a:ext cx="7738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600" b="1" dirty="0" err="1" smtClean="0"/>
              <a:t>Personalised</a:t>
            </a:r>
            <a:r>
              <a:rPr lang="de-DE" sz="3600" b="1" dirty="0" smtClean="0"/>
              <a:t> </a:t>
            </a:r>
            <a:r>
              <a:rPr lang="de-DE" sz="3600" b="1" dirty="0" err="1" smtClean="0"/>
              <a:t>Medicine</a:t>
            </a:r>
            <a:r>
              <a:rPr lang="de-DE" sz="3600" b="1" dirty="0" smtClean="0"/>
              <a:t>?</a:t>
            </a:r>
            <a:endParaRPr lang="de-DE" sz="3600" b="1" dirty="0"/>
          </a:p>
        </p:txBody>
      </p:sp>
    </p:spTree>
    <p:extLst>
      <p:ext uri="{BB962C8B-B14F-4D97-AF65-F5344CB8AC3E}">
        <p14:creationId xmlns:p14="http://schemas.microsoft.com/office/powerpoint/2010/main" val="3896710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imprecisionMedicine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30678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46084" y="125439"/>
            <a:ext cx="3797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dirty="0"/>
              <a:t>610 | NATURE | VOL 520 | 30 APRIL 2015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3798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33597" y="1929996"/>
            <a:ext cx="805320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Adverse drug reaction related morbidity and mortality cost are estimated to be between US $ 330 billion to US $ 330-1130 billion annually (USA only)</a:t>
            </a:r>
          </a:p>
        </p:txBody>
      </p:sp>
    </p:spTree>
    <p:extLst>
      <p:ext uri="{BB962C8B-B14F-4D97-AF65-F5344CB8AC3E}">
        <p14:creationId xmlns:p14="http://schemas.microsoft.com/office/powerpoint/2010/main" val="83059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9933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Progress in medicine led to increase of survival rates for some cancer types</a:t>
            </a:r>
            <a:endParaRPr lang="en-US" sz="3200" dirty="0"/>
          </a:p>
        </p:txBody>
      </p:sp>
      <p:pic>
        <p:nvPicPr>
          <p:cNvPr id="4" name="Content Placeholder 3" descr="tumorSurvival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2" b="15092"/>
          <a:stretch>
            <a:fillRect/>
          </a:stretch>
        </p:blipFill>
        <p:spPr>
          <a:xfrm>
            <a:off x="457200" y="1568824"/>
            <a:ext cx="8286653" cy="4557340"/>
          </a:xfrm>
        </p:spPr>
      </p:pic>
      <p:sp>
        <p:nvSpPr>
          <p:cNvPr id="5" name="TextBox 4"/>
          <p:cNvSpPr txBox="1"/>
          <p:nvPr/>
        </p:nvSpPr>
        <p:spPr>
          <a:xfrm>
            <a:off x="582706" y="5991411"/>
            <a:ext cx="7440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McMillan Cancer Support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99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not for all types of cancer</a:t>
            </a:r>
            <a:endParaRPr lang="en-US" dirty="0"/>
          </a:p>
        </p:txBody>
      </p:sp>
      <p:pic>
        <p:nvPicPr>
          <p:cNvPr id="4" name="Content Placeholder 3" descr="tumorSurvival2.tif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92" b="15392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717176" y="6379882"/>
            <a:ext cx="6783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McMillan Cancer Support 2011</a:t>
            </a:r>
          </a:p>
          <a:p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7201651" y="4004236"/>
            <a:ext cx="1643529" cy="254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11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4" descr="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908050"/>
            <a:ext cx="7129462" cy="506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5867400" y="3068638"/>
            <a:ext cx="647700" cy="430212"/>
          </a:xfrm>
          <a:prstGeom prst="roundRect">
            <a:avLst>
              <a:gd name="adj" fmla="val 16667"/>
            </a:avLst>
          </a:prstGeom>
          <a:solidFill>
            <a:srgbClr val="FC4E1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r>
              <a:rPr lang="de-DE" sz="900" b="1">
                <a:cs typeface="+mn-cs"/>
              </a:rPr>
              <a:t>Hallmark</a:t>
            </a:r>
          </a:p>
          <a:p>
            <a:pPr algn="ctr">
              <a:defRPr/>
            </a:pPr>
            <a:r>
              <a:rPr lang="de-DE" sz="900" b="1">
                <a:cs typeface="+mn-cs"/>
              </a:rPr>
              <a:t>capacities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5003800" y="2997200"/>
            <a:ext cx="576263" cy="50323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07950" y="95250"/>
            <a:ext cx="8597900" cy="6357938"/>
            <a:chOff x="68" y="60"/>
            <a:chExt cx="5416" cy="4005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80" y="2330"/>
              <a:ext cx="5004" cy="1735"/>
            </a:xfrm>
            <a:custGeom>
              <a:avLst/>
              <a:gdLst>
                <a:gd name="T0" fmla="*/ 4134 w 5004"/>
                <a:gd name="T1" fmla="*/ 12 h 1735"/>
                <a:gd name="T2" fmla="*/ 3990 w 5004"/>
                <a:gd name="T3" fmla="*/ 18 h 1735"/>
                <a:gd name="T4" fmla="*/ 3906 w 5004"/>
                <a:gd name="T5" fmla="*/ 96 h 1735"/>
                <a:gd name="T6" fmla="*/ 3828 w 5004"/>
                <a:gd name="T7" fmla="*/ 144 h 1735"/>
                <a:gd name="T8" fmla="*/ 3738 w 5004"/>
                <a:gd name="T9" fmla="*/ 198 h 1735"/>
                <a:gd name="T10" fmla="*/ 3666 w 5004"/>
                <a:gd name="T11" fmla="*/ 210 h 1735"/>
                <a:gd name="T12" fmla="*/ 3630 w 5004"/>
                <a:gd name="T13" fmla="*/ 216 h 1735"/>
                <a:gd name="T14" fmla="*/ 3564 w 5004"/>
                <a:gd name="T15" fmla="*/ 246 h 1735"/>
                <a:gd name="T16" fmla="*/ 3516 w 5004"/>
                <a:gd name="T17" fmla="*/ 258 h 1735"/>
                <a:gd name="T18" fmla="*/ 3246 w 5004"/>
                <a:gd name="T19" fmla="*/ 240 h 1735"/>
                <a:gd name="T20" fmla="*/ 3102 w 5004"/>
                <a:gd name="T21" fmla="*/ 210 h 1735"/>
                <a:gd name="T22" fmla="*/ 2376 w 5004"/>
                <a:gd name="T23" fmla="*/ 234 h 1735"/>
                <a:gd name="T24" fmla="*/ 1308 w 5004"/>
                <a:gd name="T25" fmla="*/ 258 h 1735"/>
                <a:gd name="T26" fmla="*/ 1002 w 5004"/>
                <a:gd name="T27" fmla="*/ 276 h 1735"/>
                <a:gd name="T28" fmla="*/ 324 w 5004"/>
                <a:gd name="T29" fmla="*/ 294 h 1735"/>
                <a:gd name="T30" fmla="*/ 186 w 5004"/>
                <a:gd name="T31" fmla="*/ 312 h 1735"/>
                <a:gd name="T32" fmla="*/ 108 w 5004"/>
                <a:gd name="T33" fmla="*/ 348 h 1735"/>
                <a:gd name="T34" fmla="*/ 96 w 5004"/>
                <a:gd name="T35" fmla="*/ 366 h 1735"/>
                <a:gd name="T36" fmla="*/ 78 w 5004"/>
                <a:gd name="T37" fmla="*/ 378 h 1735"/>
                <a:gd name="T38" fmla="*/ 72 w 5004"/>
                <a:gd name="T39" fmla="*/ 396 h 1735"/>
                <a:gd name="T40" fmla="*/ 18 w 5004"/>
                <a:gd name="T41" fmla="*/ 444 h 1735"/>
                <a:gd name="T42" fmla="*/ 24 w 5004"/>
                <a:gd name="T43" fmla="*/ 546 h 1735"/>
                <a:gd name="T44" fmla="*/ 54 w 5004"/>
                <a:gd name="T45" fmla="*/ 606 h 1735"/>
                <a:gd name="T46" fmla="*/ 102 w 5004"/>
                <a:gd name="T47" fmla="*/ 708 h 1735"/>
                <a:gd name="T48" fmla="*/ 138 w 5004"/>
                <a:gd name="T49" fmla="*/ 846 h 1735"/>
                <a:gd name="T50" fmla="*/ 324 w 5004"/>
                <a:gd name="T51" fmla="*/ 1056 h 1735"/>
                <a:gd name="T52" fmla="*/ 504 w 5004"/>
                <a:gd name="T53" fmla="*/ 1242 h 1735"/>
                <a:gd name="T54" fmla="*/ 606 w 5004"/>
                <a:gd name="T55" fmla="*/ 1338 h 1735"/>
                <a:gd name="T56" fmla="*/ 678 w 5004"/>
                <a:gd name="T57" fmla="*/ 1386 h 1735"/>
                <a:gd name="T58" fmla="*/ 750 w 5004"/>
                <a:gd name="T59" fmla="*/ 1422 h 1735"/>
                <a:gd name="T60" fmla="*/ 822 w 5004"/>
                <a:gd name="T61" fmla="*/ 1464 h 1735"/>
                <a:gd name="T62" fmla="*/ 990 w 5004"/>
                <a:gd name="T63" fmla="*/ 1578 h 1735"/>
                <a:gd name="T64" fmla="*/ 1098 w 5004"/>
                <a:gd name="T65" fmla="*/ 1614 h 1735"/>
                <a:gd name="T66" fmla="*/ 1236 w 5004"/>
                <a:gd name="T67" fmla="*/ 1656 h 1735"/>
                <a:gd name="T68" fmla="*/ 1344 w 5004"/>
                <a:gd name="T69" fmla="*/ 1722 h 1735"/>
                <a:gd name="T70" fmla="*/ 1404 w 5004"/>
                <a:gd name="T71" fmla="*/ 1734 h 1735"/>
                <a:gd name="T72" fmla="*/ 1680 w 5004"/>
                <a:gd name="T73" fmla="*/ 1722 h 1735"/>
                <a:gd name="T74" fmla="*/ 1848 w 5004"/>
                <a:gd name="T75" fmla="*/ 1692 h 1735"/>
                <a:gd name="T76" fmla="*/ 3102 w 5004"/>
                <a:gd name="T77" fmla="*/ 1602 h 1735"/>
                <a:gd name="T78" fmla="*/ 3432 w 5004"/>
                <a:gd name="T79" fmla="*/ 1548 h 1735"/>
                <a:gd name="T80" fmla="*/ 3870 w 5004"/>
                <a:gd name="T81" fmla="*/ 1434 h 1735"/>
                <a:gd name="T82" fmla="*/ 3996 w 5004"/>
                <a:gd name="T83" fmla="*/ 1410 h 1735"/>
                <a:gd name="T84" fmla="*/ 4602 w 5004"/>
                <a:gd name="T85" fmla="*/ 1404 h 1735"/>
                <a:gd name="T86" fmla="*/ 4830 w 5004"/>
                <a:gd name="T87" fmla="*/ 1284 h 1735"/>
                <a:gd name="T88" fmla="*/ 4992 w 5004"/>
                <a:gd name="T89" fmla="*/ 948 h 1735"/>
                <a:gd name="T90" fmla="*/ 4944 w 5004"/>
                <a:gd name="T91" fmla="*/ 696 h 1735"/>
                <a:gd name="T92" fmla="*/ 4866 w 5004"/>
                <a:gd name="T93" fmla="*/ 594 h 1735"/>
                <a:gd name="T94" fmla="*/ 4824 w 5004"/>
                <a:gd name="T95" fmla="*/ 534 h 1735"/>
                <a:gd name="T96" fmla="*/ 4794 w 5004"/>
                <a:gd name="T97" fmla="*/ 498 h 1735"/>
                <a:gd name="T98" fmla="*/ 4746 w 5004"/>
                <a:gd name="T99" fmla="*/ 450 h 1735"/>
                <a:gd name="T100" fmla="*/ 4608 w 5004"/>
                <a:gd name="T101" fmla="*/ 258 h 1735"/>
                <a:gd name="T102" fmla="*/ 4554 w 5004"/>
                <a:gd name="T103" fmla="*/ 186 h 1735"/>
                <a:gd name="T104" fmla="*/ 4278 w 5004"/>
                <a:gd name="T105" fmla="*/ 0 h 1735"/>
                <a:gd name="T106" fmla="*/ 4224 w 5004"/>
                <a:gd name="T107" fmla="*/ 6 h 1735"/>
                <a:gd name="T108" fmla="*/ 4176 w 5004"/>
                <a:gd name="T109" fmla="*/ 42 h 1735"/>
                <a:gd name="T110" fmla="*/ 4134 w 5004"/>
                <a:gd name="T111" fmla="*/ 12 h 1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04" h="1735">
                  <a:moveTo>
                    <a:pt x="4134" y="12"/>
                  </a:moveTo>
                  <a:cubicBezTo>
                    <a:pt x="4086" y="14"/>
                    <a:pt x="4037" y="10"/>
                    <a:pt x="3990" y="18"/>
                  </a:cubicBezTo>
                  <a:cubicBezTo>
                    <a:pt x="3955" y="24"/>
                    <a:pt x="3926" y="71"/>
                    <a:pt x="3906" y="96"/>
                  </a:cubicBezTo>
                  <a:cubicBezTo>
                    <a:pt x="3884" y="122"/>
                    <a:pt x="3859" y="136"/>
                    <a:pt x="3828" y="144"/>
                  </a:cubicBezTo>
                  <a:cubicBezTo>
                    <a:pt x="3805" y="160"/>
                    <a:pt x="3767" y="190"/>
                    <a:pt x="3738" y="198"/>
                  </a:cubicBezTo>
                  <a:cubicBezTo>
                    <a:pt x="3714" y="204"/>
                    <a:pt x="3690" y="206"/>
                    <a:pt x="3666" y="210"/>
                  </a:cubicBezTo>
                  <a:cubicBezTo>
                    <a:pt x="3654" y="212"/>
                    <a:pt x="3630" y="216"/>
                    <a:pt x="3630" y="216"/>
                  </a:cubicBezTo>
                  <a:cubicBezTo>
                    <a:pt x="3603" y="230"/>
                    <a:pt x="3590" y="239"/>
                    <a:pt x="3564" y="246"/>
                  </a:cubicBezTo>
                  <a:cubicBezTo>
                    <a:pt x="3548" y="250"/>
                    <a:pt x="3516" y="258"/>
                    <a:pt x="3516" y="258"/>
                  </a:cubicBezTo>
                  <a:cubicBezTo>
                    <a:pt x="3425" y="252"/>
                    <a:pt x="3337" y="244"/>
                    <a:pt x="3246" y="240"/>
                  </a:cubicBezTo>
                  <a:cubicBezTo>
                    <a:pt x="3198" y="228"/>
                    <a:pt x="3151" y="217"/>
                    <a:pt x="3102" y="210"/>
                  </a:cubicBezTo>
                  <a:cubicBezTo>
                    <a:pt x="2859" y="217"/>
                    <a:pt x="2620" y="230"/>
                    <a:pt x="2376" y="234"/>
                  </a:cubicBezTo>
                  <a:cubicBezTo>
                    <a:pt x="2020" y="253"/>
                    <a:pt x="1664" y="253"/>
                    <a:pt x="1308" y="258"/>
                  </a:cubicBezTo>
                  <a:cubicBezTo>
                    <a:pt x="1230" y="284"/>
                    <a:pt x="1052" y="275"/>
                    <a:pt x="1002" y="276"/>
                  </a:cubicBezTo>
                  <a:cubicBezTo>
                    <a:pt x="783" y="331"/>
                    <a:pt x="550" y="292"/>
                    <a:pt x="324" y="294"/>
                  </a:cubicBezTo>
                  <a:cubicBezTo>
                    <a:pt x="247" y="313"/>
                    <a:pt x="292" y="305"/>
                    <a:pt x="186" y="312"/>
                  </a:cubicBezTo>
                  <a:cubicBezTo>
                    <a:pt x="162" y="328"/>
                    <a:pt x="134" y="335"/>
                    <a:pt x="108" y="348"/>
                  </a:cubicBezTo>
                  <a:cubicBezTo>
                    <a:pt x="104" y="354"/>
                    <a:pt x="101" y="361"/>
                    <a:pt x="96" y="366"/>
                  </a:cubicBezTo>
                  <a:cubicBezTo>
                    <a:pt x="91" y="371"/>
                    <a:pt x="83" y="372"/>
                    <a:pt x="78" y="378"/>
                  </a:cubicBezTo>
                  <a:cubicBezTo>
                    <a:pt x="74" y="383"/>
                    <a:pt x="76" y="391"/>
                    <a:pt x="72" y="396"/>
                  </a:cubicBezTo>
                  <a:cubicBezTo>
                    <a:pt x="50" y="424"/>
                    <a:pt x="42" y="428"/>
                    <a:pt x="18" y="444"/>
                  </a:cubicBezTo>
                  <a:cubicBezTo>
                    <a:pt x="8" y="482"/>
                    <a:pt x="0" y="510"/>
                    <a:pt x="24" y="546"/>
                  </a:cubicBezTo>
                  <a:cubicBezTo>
                    <a:pt x="38" y="600"/>
                    <a:pt x="18" y="535"/>
                    <a:pt x="54" y="606"/>
                  </a:cubicBezTo>
                  <a:cubicBezTo>
                    <a:pt x="72" y="641"/>
                    <a:pt x="78" y="675"/>
                    <a:pt x="102" y="708"/>
                  </a:cubicBezTo>
                  <a:cubicBezTo>
                    <a:pt x="112" y="747"/>
                    <a:pt x="116" y="813"/>
                    <a:pt x="138" y="846"/>
                  </a:cubicBezTo>
                  <a:cubicBezTo>
                    <a:pt x="189" y="922"/>
                    <a:pt x="247" y="1005"/>
                    <a:pt x="324" y="1056"/>
                  </a:cubicBezTo>
                  <a:cubicBezTo>
                    <a:pt x="345" y="1119"/>
                    <a:pt x="448" y="1208"/>
                    <a:pt x="504" y="1242"/>
                  </a:cubicBezTo>
                  <a:cubicBezTo>
                    <a:pt x="531" y="1278"/>
                    <a:pt x="562" y="1323"/>
                    <a:pt x="606" y="1338"/>
                  </a:cubicBezTo>
                  <a:cubicBezTo>
                    <a:pt x="630" y="1362"/>
                    <a:pt x="645" y="1378"/>
                    <a:pt x="678" y="1386"/>
                  </a:cubicBezTo>
                  <a:cubicBezTo>
                    <a:pt x="700" y="1408"/>
                    <a:pt x="721" y="1410"/>
                    <a:pt x="750" y="1422"/>
                  </a:cubicBezTo>
                  <a:cubicBezTo>
                    <a:pt x="772" y="1444"/>
                    <a:pt x="797" y="1446"/>
                    <a:pt x="822" y="1464"/>
                  </a:cubicBezTo>
                  <a:cubicBezTo>
                    <a:pt x="877" y="1504"/>
                    <a:pt x="928" y="1547"/>
                    <a:pt x="990" y="1578"/>
                  </a:cubicBezTo>
                  <a:cubicBezTo>
                    <a:pt x="1024" y="1595"/>
                    <a:pt x="1062" y="1602"/>
                    <a:pt x="1098" y="1614"/>
                  </a:cubicBezTo>
                  <a:cubicBezTo>
                    <a:pt x="1136" y="1642"/>
                    <a:pt x="1190" y="1647"/>
                    <a:pt x="1236" y="1656"/>
                  </a:cubicBezTo>
                  <a:cubicBezTo>
                    <a:pt x="1273" y="1674"/>
                    <a:pt x="1303" y="1713"/>
                    <a:pt x="1344" y="1722"/>
                  </a:cubicBezTo>
                  <a:cubicBezTo>
                    <a:pt x="1364" y="1727"/>
                    <a:pt x="1404" y="1734"/>
                    <a:pt x="1404" y="1734"/>
                  </a:cubicBezTo>
                  <a:cubicBezTo>
                    <a:pt x="1458" y="1733"/>
                    <a:pt x="1598" y="1735"/>
                    <a:pt x="1680" y="1722"/>
                  </a:cubicBezTo>
                  <a:cubicBezTo>
                    <a:pt x="1737" y="1713"/>
                    <a:pt x="1791" y="1698"/>
                    <a:pt x="1848" y="1692"/>
                  </a:cubicBezTo>
                  <a:cubicBezTo>
                    <a:pt x="2264" y="1588"/>
                    <a:pt x="2667" y="1605"/>
                    <a:pt x="3102" y="1602"/>
                  </a:cubicBezTo>
                  <a:cubicBezTo>
                    <a:pt x="3207" y="1576"/>
                    <a:pt x="3324" y="1559"/>
                    <a:pt x="3432" y="1548"/>
                  </a:cubicBezTo>
                  <a:cubicBezTo>
                    <a:pt x="3579" y="1511"/>
                    <a:pt x="3721" y="1464"/>
                    <a:pt x="3870" y="1434"/>
                  </a:cubicBezTo>
                  <a:cubicBezTo>
                    <a:pt x="3911" y="1426"/>
                    <a:pt x="3955" y="1411"/>
                    <a:pt x="3996" y="1410"/>
                  </a:cubicBezTo>
                  <a:cubicBezTo>
                    <a:pt x="4198" y="1406"/>
                    <a:pt x="4400" y="1406"/>
                    <a:pt x="4602" y="1404"/>
                  </a:cubicBezTo>
                  <a:cubicBezTo>
                    <a:pt x="4707" y="1387"/>
                    <a:pt x="4749" y="1349"/>
                    <a:pt x="4830" y="1284"/>
                  </a:cubicBezTo>
                  <a:cubicBezTo>
                    <a:pt x="4895" y="1175"/>
                    <a:pt x="4961" y="1072"/>
                    <a:pt x="4992" y="948"/>
                  </a:cubicBezTo>
                  <a:cubicBezTo>
                    <a:pt x="4988" y="836"/>
                    <a:pt x="5004" y="777"/>
                    <a:pt x="4944" y="696"/>
                  </a:cubicBezTo>
                  <a:cubicBezTo>
                    <a:pt x="4930" y="655"/>
                    <a:pt x="4893" y="626"/>
                    <a:pt x="4866" y="594"/>
                  </a:cubicBezTo>
                  <a:cubicBezTo>
                    <a:pt x="4850" y="576"/>
                    <a:pt x="4839" y="553"/>
                    <a:pt x="4824" y="534"/>
                  </a:cubicBezTo>
                  <a:cubicBezTo>
                    <a:pt x="4814" y="522"/>
                    <a:pt x="4805" y="510"/>
                    <a:pt x="4794" y="498"/>
                  </a:cubicBezTo>
                  <a:cubicBezTo>
                    <a:pt x="4779" y="481"/>
                    <a:pt x="4746" y="450"/>
                    <a:pt x="4746" y="450"/>
                  </a:cubicBezTo>
                  <a:cubicBezTo>
                    <a:pt x="4718" y="379"/>
                    <a:pt x="4662" y="312"/>
                    <a:pt x="4608" y="258"/>
                  </a:cubicBezTo>
                  <a:cubicBezTo>
                    <a:pt x="4598" y="229"/>
                    <a:pt x="4579" y="203"/>
                    <a:pt x="4554" y="186"/>
                  </a:cubicBezTo>
                  <a:cubicBezTo>
                    <a:pt x="4488" y="88"/>
                    <a:pt x="4393" y="29"/>
                    <a:pt x="4278" y="0"/>
                  </a:cubicBezTo>
                  <a:cubicBezTo>
                    <a:pt x="4260" y="2"/>
                    <a:pt x="4242" y="2"/>
                    <a:pt x="4224" y="6"/>
                  </a:cubicBezTo>
                  <a:cubicBezTo>
                    <a:pt x="4201" y="12"/>
                    <a:pt x="4199" y="34"/>
                    <a:pt x="4176" y="42"/>
                  </a:cubicBezTo>
                  <a:cubicBezTo>
                    <a:pt x="4120" y="35"/>
                    <a:pt x="4124" y="52"/>
                    <a:pt x="4134" y="12"/>
                  </a:cubicBezTo>
                  <a:close/>
                </a:path>
              </a:pathLst>
            </a:custGeom>
            <a:noFill/>
            <a:ln w="38100" cmpd="sng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163" y="1469"/>
              <a:ext cx="2989" cy="1145"/>
            </a:xfrm>
            <a:custGeom>
              <a:avLst/>
              <a:gdLst>
                <a:gd name="T0" fmla="*/ 570 w 2989"/>
                <a:gd name="T1" fmla="*/ 120 h 1145"/>
                <a:gd name="T2" fmla="*/ 894 w 2989"/>
                <a:gd name="T3" fmla="*/ 144 h 1145"/>
                <a:gd name="T4" fmla="*/ 1356 w 2989"/>
                <a:gd name="T5" fmla="*/ 138 h 1145"/>
                <a:gd name="T6" fmla="*/ 1542 w 2989"/>
                <a:gd name="T7" fmla="*/ 132 h 1145"/>
                <a:gd name="T8" fmla="*/ 1638 w 2989"/>
                <a:gd name="T9" fmla="*/ 150 h 1145"/>
                <a:gd name="T10" fmla="*/ 1674 w 2989"/>
                <a:gd name="T11" fmla="*/ 156 h 1145"/>
                <a:gd name="T12" fmla="*/ 1710 w 2989"/>
                <a:gd name="T13" fmla="*/ 162 h 1145"/>
                <a:gd name="T14" fmla="*/ 2262 w 2989"/>
                <a:gd name="T15" fmla="*/ 156 h 1145"/>
                <a:gd name="T16" fmla="*/ 2388 w 2989"/>
                <a:gd name="T17" fmla="*/ 114 h 1145"/>
                <a:gd name="T18" fmla="*/ 2658 w 2989"/>
                <a:gd name="T19" fmla="*/ 144 h 1145"/>
                <a:gd name="T20" fmla="*/ 2760 w 2989"/>
                <a:gd name="T21" fmla="*/ 162 h 1145"/>
                <a:gd name="T22" fmla="*/ 2808 w 2989"/>
                <a:gd name="T23" fmla="*/ 174 h 1145"/>
                <a:gd name="T24" fmla="*/ 2826 w 2989"/>
                <a:gd name="T25" fmla="*/ 192 h 1145"/>
                <a:gd name="T26" fmla="*/ 2844 w 2989"/>
                <a:gd name="T27" fmla="*/ 198 h 1145"/>
                <a:gd name="T28" fmla="*/ 2874 w 2989"/>
                <a:gd name="T29" fmla="*/ 228 h 1145"/>
                <a:gd name="T30" fmla="*/ 2910 w 2989"/>
                <a:gd name="T31" fmla="*/ 240 h 1145"/>
                <a:gd name="T32" fmla="*/ 2952 w 2989"/>
                <a:gd name="T33" fmla="*/ 288 h 1145"/>
                <a:gd name="T34" fmla="*/ 2982 w 2989"/>
                <a:gd name="T35" fmla="*/ 324 h 1145"/>
                <a:gd name="T36" fmla="*/ 2946 w 2989"/>
                <a:gd name="T37" fmla="*/ 444 h 1145"/>
                <a:gd name="T38" fmla="*/ 2898 w 2989"/>
                <a:gd name="T39" fmla="*/ 534 h 1145"/>
                <a:gd name="T40" fmla="*/ 2916 w 2989"/>
                <a:gd name="T41" fmla="*/ 870 h 1145"/>
                <a:gd name="T42" fmla="*/ 2940 w 2989"/>
                <a:gd name="T43" fmla="*/ 942 h 1145"/>
                <a:gd name="T44" fmla="*/ 2862 w 2989"/>
                <a:gd name="T45" fmla="*/ 1038 h 1145"/>
                <a:gd name="T46" fmla="*/ 2220 w 2989"/>
                <a:gd name="T47" fmla="*/ 1044 h 1145"/>
                <a:gd name="T48" fmla="*/ 1560 w 2989"/>
                <a:gd name="T49" fmla="*/ 1038 h 1145"/>
                <a:gd name="T50" fmla="*/ 1254 w 2989"/>
                <a:gd name="T51" fmla="*/ 1062 h 1145"/>
                <a:gd name="T52" fmla="*/ 1188 w 2989"/>
                <a:gd name="T53" fmla="*/ 1086 h 1145"/>
                <a:gd name="T54" fmla="*/ 912 w 2989"/>
                <a:gd name="T55" fmla="*/ 1080 h 1145"/>
                <a:gd name="T56" fmla="*/ 372 w 2989"/>
                <a:gd name="T57" fmla="*/ 1074 h 1145"/>
                <a:gd name="T58" fmla="*/ 300 w 2989"/>
                <a:gd name="T59" fmla="*/ 1062 h 1145"/>
                <a:gd name="T60" fmla="*/ 222 w 2989"/>
                <a:gd name="T61" fmla="*/ 1032 h 1145"/>
                <a:gd name="T62" fmla="*/ 132 w 2989"/>
                <a:gd name="T63" fmla="*/ 954 h 1145"/>
                <a:gd name="T64" fmla="*/ 66 w 2989"/>
                <a:gd name="T65" fmla="*/ 876 h 1145"/>
                <a:gd name="T66" fmla="*/ 36 w 2989"/>
                <a:gd name="T67" fmla="*/ 828 h 1145"/>
                <a:gd name="T68" fmla="*/ 0 w 2989"/>
                <a:gd name="T69" fmla="*/ 732 h 1145"/>
                <a:gd name="T70" fmla="*/ 6 w 2989"/>
                <a:gd name="T71" fmla="*/ 456 h 1145"/>
                <a:gd name="T72" fmla="*/ 42 w 2989"/>
                <a:gd name="T73" fmla="*/ 342 h 1145"/>
                <a:gd name="T74" fmla="*/ 132 w 2989"/>
                <a:gd name="T75" fmla="*/ 114 h 1145"/>
                <a:gd name="T76" fmla="*/ 180 w 2989"/>
                <a:gd name="T77" fmla="*/ 0 h 1145"/>
                <a:gd name="T78" fmla="*/ 450 w 2989"/>
                <a:gd name="T79" fmla="*/ 6 h 1145"/>
                <a:gd name="T80" fmla="*/ 546 w 2989"/>
                <a:gd name="T81" fmla="*/ 54 h 1145"/>
                <a:gd name="T82" fmla="*/ 570 w 2989"/>
                <a:gd name="T83" fmla="*/ 120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989" h="1145">
                  <a:moveTo>
                    <a:pt x="570" y="120"/>
                  </a:moveTo>
                  <a:cubicBezTo>
                    <a:pt x="757" y="124"/>
                    <a:pt x="774" y="114"/>
                    <a:pt x="894" y="144"/>
                  </a:cubicBezTo>
                  <a:cubicBezTo>
                    <a:pt x="1049" y="139"/>
                    <a:pt x="1201" y="144"/>
                    <a:pt x="1356" y="138"/>
                  </a:cubicBezTo>
                  <a:cubicBezTo>
                    <a:pt x="1424" y="115"/>
                    <a:pt x="1446" y="128"/>
                    <a:pt x="1542" y="132"/>
                  </a:cubicBezTo>
                  <a:cubicBezTo>
                    <a:pt x="1590" y="144"/>
                    <a:pt x="1558" y="137"/>
                    <a:pt x="1638" y="150"/>
                  </a:cubicBezTo>
                  <a:cubicBezTo>
                    <a:pt x="1650" y="152"/>
                    <a:pt x="1662" y="154"/>
                    <a:pt x="1674" y="156"/>
                  </a:cubicBezTo>
                  <a:cubicBezTo>
                    <a:pt x="1686" y="158"/>
                    <a:pt x="1710" y="162"/>
                    <a:pt x="1710" y="162"/>
                  </a:cubicBezTo>
                  <a:cubicBezTo>
                    <a:pt x="1894" y="160"/>
                    <a:pt x="2078" y="160"/>
                    <a:pt x="2262" y="156"/>
                  </a:cubicBezTo>
                  <a:cubicBezTo>
                    <a:pt x="2287" y="155"/>
                    <a:pt x="2354" y="121"/>
                    <a:pt x="2388" y="114"/>
                  </a:cubicBezTo>
                  <a:cubicBezTo>
                    <a:pt x="2488" y="120"/>
                    <a:pt x="2558" y="139"/>
                    <a:pt x="2658" y="144"/>
                  </a:cubicBezTo>
                  <a:cubicBezTo>
                    <a:pt x="2695" y="153"/>
                    <a:pt x="2718" y="158"/>
                    <a:pt x="2760" y="162"/>
                  </a:cubicBezTo>
                  <a:cubicBezTo>
                    <a:pt x="2776" y="167"/>
                    <a:pt x="2793" y="167"/>
                    <a:pt x="2808" y="174"/>
                  </a:cubicBezTo>
                  <a:cubicBezTo>
                    <a:pt x="2816" y="178"/>
                    <a:pt x="2819" y="187"/>
                    <a:pt x="2826" y="192"/>
                  </a:cubicBezTo>
                  <a:cubicBezTo>
                    <a:pt x="2831" y="196"/>
                    <a:pt x="2838" y="196"/>
                    <a:pt x="2844" y="198"/>
                  </a:cubicBezTo>
                  <a:cubicBezTo>
                    <a:pt x="2855" y="214"/>
                    <a:pt x="2855" y="220"/>
                    <a:pt x="2874" y="228"/>
                  </a:cubicBezTo>
                  <a:cubicBezTo>
                    <a:pt x="2886" y="233"/>
                    <a:pt x="2910" y="240"/>
                    <a:pt x="2910" y="240"/>
                  </a:cubicBezTo>
                  <a:cubicBezTo>
                    <a:pt x="2918" y="264"/>
                    <a:pt x="2931" y="274"/>
                    <a:pt x="2952" y="288"/>
                  </a:cubicBezTo>
                  <a:cubicBezTo>
                    <a:pt x="2961" y="301"/>
                    <a:pt x="2980" y="308"/>
                    <a:pt x="2982" y="324"/>
                  </a:cubicBezTo>
                  <a:cubicBezTo>
                    <a:pt x="2989" y="386"/>
                    <a:pt x="2989" y="415"/>
                    <a:pt x="2946" y="444"/>
                  </a:cubicBezTo>
                  <a:cubicBezTo>
                    <a:pt x="2936" y="473"/>
                    <a:pt x="2915" y="508"/>
                    <a:pt x="2898" y="534"/>
                  </a:cubicBezTo>
                  <a:cubicBezTo>
                    <a:pt x="2905" y="782"/>
                    <a:pt x="2898" y="670"/>
                    <a:pt x="2916" y="870"/>
                  </a:cubicBezTo>
                  <a:cubicBezTo>
                    <a:pt x="2917" y="886"/>
                    <a:pt x="2937" y="924"/>
                    <a:pt x="2940" y="942"/>
                  </a:cubicBezTo>
                  <a:cubicBezTo>
                    <a:pt x="2933" y="1030"/>
                    <a:pt x="2930" y="1015"/>
                    <a:pt x="2862" y="1038"/>
                  </a:cubicBezTo>
                  <a:cubicBezTo>
                    <a:pt x="2659" y="1106"/>
                    <a:pt x="2434" y="1042"/>
                    <a:pt x="2220" y="1044"/>
                  </a:cubicBezTo>
                  <a:cubicBezTo>
                    <a:pt x="2004" y="1050"/>
                    <a:pt x="1772" y="1073"/>
                    <a:pt x="1560" y="1038"/>
                  </a:cubicBezTo>
                  <a:cubicBezTo>
                    <a:pt x="1453" y="1042"/>
                    <a:pt x="1358" y="1050"/>
                    <a:pt x="1254" y="1062"/>
                  </a:cubicBezTo>
                  <a:cubicBezTo>
                    <a:pt x="1231" y="1073"/>
                    <a:pt x="1213" y="1080"/>
                    <a:pt x="1188" y="1086"/>
                  </a:cubicBezTo>
                  <a:cubicBezTo>
                    <a:pt x="1100" y="1145"/>
                    <a:pt x="1003" y="1082"/>
                    <a:pt x="912" y="1080"/>
                  </a:cubicBezTo>
                  <a:cubicBezTo>
                    <a:pt x="732" y="1076"/>
                    <a:pt x="552" y="1076"/>
                    <a:pt x="372" y="1074"/>
                  </a:cubicBezTo>
                  <a:cubicBezTo>
                    <a:pt x="323" y="1058"/>
                    <a:pt x="400" y="1082"/>
                    <a:pt x="300" y="1062"/>
                  </a:cubicBezTo>
                  <a:cubicBezTo>
                    <a:pt x="270" y="1056"/>
                    <a:pt x="251" y="1039"/>
                    <a:pt x="222" y="1032"/>
                  </a:cubicBezTo>
                  <a:cubicBezTo>
                    <a:pt x="193" y="1009"/>
                    <a:pt x="153" y="985"/>
                    <a:pt x="132" y="954"/>
                  </a:cubicBezTo>
                  <a:cubicBezTo>
                    <a:pt x="113" y="926"/>
                    <a:pt x="94" y="895"/>
                    <a:pt x="66" y="876"/>
                  </a:cubicBezTo>
                  <a:cubicBezTo>
                    <a:pt x="31" y="788"/>
                    <a:pt x="77" y="893"/>
                    <a:pt x="36" y="828"/>
                  </a:cubicBezTo>
                  <a:cubicBezTo>
                    <a:pt x="15" y="795"/>
                    <a:pt x="7" y="769"/>
                    <a:pt x="0" y="732"/>
                  </a:cubicBezTo>
                  <a:cubicBezTo>
                    <a:pt x="2" y="640"/>
                    <a:pt x="2" y="548"/>
                    <a:pt x="6" y="456"/>
                  </a:cubicBezTo>
                  <a:cubicBezTo>
                    <a:pt x="8" y="418"/>
                    <a:pt x="27" y="377"/>
                    <a:pt x="42" y="342"/>
                  </a:cubicBezTo>
                  <a:cubicBezTo>
                    <a:pt x="74" y="267"/>
                    <a:pt x="106" y="191"/>
                    <a:pt x="132" y="114"/>
                  </a:cubicBezTo>
                  <a:cubicBezTo>
                    <a:pt x="137" y="79"/>
                    <a:pt x="150" y="20"/>
                    <a:pt x="180" y="0"/>
                  </a:cubicBezTo>
                  <a:cubicBezTo>
                    <a:pt x="270" y="2"/>
                    <a:pt x="360" y="2"/>
                    <a:pt x="450" y="6"/>
                  </a:cubicBezTo>
                  <a:cubicBezTo>
                    <a:pt x="483" y="7"/>
                    <a:pt x="512" y="45"/>
                    <a:pt x="546" y="54"/>
                  </a:cubicBezTo>
                  <a:cubicBezTo>
                    <a:pt x="549" y="73"/>
                    <a:pt x="546" y="120"/>
                    <a:pt x="570" y="120"/>
                  </a:cubicBezTo>
                  <a:close/>
                </a:path>
              </a:pathLst>
            </a:custGeom>
            <a:noFill/>
            <a:ln w="38100" cmpd="sng">
              <a:solidFill>
                <a:schemeClr val="fol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523" y="60"/>
              <a:ext cx="2855" cy="1559"/>
            </a:xfrm>
            <a:custGeom>
              <a:avLst/>
              <a:gdLst>
                <a:gd name="T0" fmla="*/ 1451 w 2855"/>
                <a:gd name="T1" fmla="*/ 366 h 1559"/>
                <a:gd name="T2" fmla="*/ 1355 w 2855"/>
                <a:gd name="T3" fmla="*/ 396 h 1559"/>
                <a:gd name="T4" fmla="*/ 1295 w 2855"/>
                <a:gd name="T5" fmla="*/ 426 h 1559"/>
                <a:gd name="T6" fmla="*/ 1265 w 2855"/>
                <a:gd name="T7" fmla="*/ 450 h 1559"/>
                <a:gd name="T8" fmla="*/ 1253 w 2855"/>
                <a:gd name="T9" fmla="*/ 468 h 1559"/>
                <a:gd name="T10" fmla="*/ 1181 w 2855"/>
                <a:gd name="T11" fmla="*/ 516 h 1559"/>
                <a:gd name="T12" fmla="*/ 1121 w 2855"/>
                <a:gd name="T13" fmla="*/ 552 h 1559"/>
                <a:gd name="T14" fmla="*/ 1061 w 2855"/>
                <a:gd name="T15" fmla="*/ 636 h 1559"/>
                <a:gd name="T16" fmla="*/ 863 w 2855"/>
                <a:gd name="T17" fmla="*/ 768 h 1559"/>
                <a:gd name="T18" fmla="*/ 767 w 2855"/>
                <a:gd name="T19" fmla="*/ 816 h 1559"/>
                <a:gd name="T20" fmla="*/ 743 w 2855"/>
                <a:gd name="T21" fmla="*/ 834 h 1559"/>
                <a:gd name="T22" fmla="*/ 701 w 2855"/>
                <a:gd name="T23" fmla="*/ 840 h 1559"/>
                <a:gd name="T24" fmla="*/ 629 w 2855"/>
                <a:gd name="T25" fmla="*/ 870 h 1559"/>
                <a:gd name="T26" fmla="*/ 563 w 2855"/>
                <a:gd name="T27" fmla="*/ 900 h 1559"/>
                <a:gd name="T28" fmla="*/ 455 w 2855"/>
                <a:gd name="T29" fmla="*/ 924 h 1559"/>
                <a:gd name="T30" fmla="*/ 317 w 2855"/>
                <a:gd name="T31" fmla="*/ 978 h 1559"/>
                <a:gd name="T32" fmla="*/ 233 w 2855"/>
                <a:gd name="T33" fmla="*/ 1008 h 1559"/>
                <a:gd name="T34" fmla="*/ 185 w 2855"/>
                <a:gd name="T35" fmla="*/ 1032 h 1559"/>
                <a:gd name="T36" fmla="*/ 95 w 2855"/>
                <a:gd name="T37" fmla="*/ 1062 h 1559"/>
                <a:gd name="T38" fmla="*/ 41 w 2855"/>
                <a:gd name="T39" fmla="*/ 1110 h 1559"/>
                <a:gd name="T40" fmla="*/ 17 w 2855"/>
                <a:gd name="T41" fmla="*/ 1152 h 1559"/>
                <a:gd name="T42" fmla="*/ 11 w 2855"/>
                <a:gd name="T43" fmla="*/ 1230 h 1559"/>
                <a:gd name="T44" fmla="*/ 59 w 2855"/>
                <a:gd name="T45" fmla="*/ 1266 h 1559"/>
                <a:gd name="T46" fmla="*/ 77 w 2855"/>
                <a:gd name="T47" fmla="*/ 1284 h 1559"/>
                <a:gd name="T48" fmla="*/ 119 w 2855"/>
                <a:gd name="T49" fmla="*/ 1290 h 1559"/>
                <a:gd name="T50" fmla="*/ 179 w 2855"/>
                <a:gd name="T51" fmla="*/ 1326 h 1559"/>
                <a:gd name="T52" fmla="*/ 215 w 2855"/>
                <a:gd name="T53" fmla="*/ 1350 h 1559"/>
                <a:gd name="T54" fmla="*/ 497 w 2855"/>
                <a:gd name="T55" fmla="*/ 1464 h 1559"/>
                <a:gd name="T56" fmla="*/ 863 w 2855"/>
                <a:gd name="T57" fmla="*/ 1470 h 1559"/>
                <a:gd name="T58" fmla="*/ 1331 w 2855"/>
                <a:gd name="T59" fmla="*/ 1494 h 1559"/>
                <a:gd name="T60" fmla="*/ 1403 w 2855"/>
                <a:gd name="T61" fmla="*/ 1536 h 1559"/>
                <a:gd name="T62" fmla="*/ 1931 w 2855"/>
                <a:gd name="T63" fmla="*/ 1506 h 1559"/>
                <a:gd name="T64" fmla="*/ 2033 w 2855"/>
                <a:gd name="T65" fmla="*/ 1434 h 1559"/>
                <a:gd name="T66" fmla="*/ 2069 w 2855"/>
                <a:gd name="T67" fmla="*/ 1410 h 1559"/>
                <a:gd name="T68" fmla="*/ 2141 w 2855"/>
                <a:gd name="T69" fmla="*/ 1422 h 1559"/>
                <a:gd name="T70" fmla="*/ 2213 w 2855"/>
                <a:gd name="T71" fmla="*/ 1452 h 1559"/>
                <a:gd name="T72" fmla="*/ 2507 w 2855"/>
                <a:gd name="T73" fmla="*/ 1434 h 1559"/>
                <a:gd name="T74" fmla="*/ 2591 w 2855"/>
                <a:gd name="T75" fmla="*/ 1392 h 1559"/>
                <a:gd name="T76" fmla="*/ 2657 w 2855"/>
                <a:gd name="T77" fmla="*/ 1344 h 1559"/>
                <a:gd name="T78" fmla="*/ 2783 w 2855"/>
                <a:gd name="T79" fmla="*/ 1170 h 1559"/>
                <a:gd name="T80" fmla="*/ 2825 w 2855"/>
                <a:gd name="T81" fmla="*/ 1050 h 1559"/>
                <a:gd name="T82" fmla="*/ 2855 w 2855"/>
                <a:gd name="T83" fmla="*/ 786 h 1559"/>
                <a:gd name="T84" fmla="*/ 2849 w 2855"/>
                <a:gd name="T85" fmla="*/ 414 h 1559"/>
                <a:gd name="T86" fmla="*/ 2795 w 2855"/>
                <a:gd name="T87" fmla="*/ 264 h 1559"/>
                <a:gd name="T88" fmla="*/ 2783 w 2855"/>
                <a:gd name="T89" fmla="*/ 222 h 1559"/>
                <a:gd name="T90" fmla="*/ 2429 w 2855"/>
                <a:gd name="T91" fmla="*/ 0 h 1559"/>
                <a:gd name="T92" fmla="*/ 2045 w 2855"/>
                <a:gd name="T93" fmla="*/ 6 h 1559"/>
                <a:gd name="T94" fmla="*/ 1889 w 2855"/>
                <a:gd name="T95" fmla="*/ 72 h 1559"/>
                <a:gd name="T96" fmla="*/ 1853 w 2855"/>
                <a:gd name="T97" fmla="*/ 102 h 1559"/>
                <a:gd name="T98" fmla="*/ 1775 w 2855"/>
                <a:gd name="T99" fmla="*/ 168 h 1559"/>
                <a:gd name="T100" fmla="*/ 1739 w 2855"/>
                <a:gd name="T101" fmla="*/ 180 h 1559"/>
                <a:gd name="T102" fmla="*/ 1529 w 2855"/>
                <a:gd name="T103" fmla="*/ 318 h 1559"/>
                <a:gd name="T104" fmla="*/ 1445 w 2855"/>
                <a:gd name="T105" fmla="*/ 324 h 1559"/>
                <a:gd name="T106" fmla="*/ 1403 w 2855"/>
                <a:gd name="T107" fmla="*/ 330 h 1559"/>
                <a:gd name="T108" fmla="*/ 1379 w 2855"/>
                <a:gd name="T109" fmla="*/ 390 h 1559"/>
                <a:gd name="T110" fmla="*/ 1404 w 2855"/>
                <a:gd name="T111" fmla="*/ 331 h 1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55" h="1559">
                  <a:moveTo>
                    <a:pt x="1451" y="366"/>
                  </a:moveTo>
                  <a:cubicBezTo>
                    <a:pt x="1416" y="373"/>
                    <a:pt x="1391" y="387"/>
                    <a:pt x="1355" y="396"/>
                  </a:cubicBezTo>
                  <a:cubicBezTo>
                    <a:pt x="1336" y="409"/>
                    <a:pt x="1316" y="416"/>
                    <a:pt x="1295" y="426"/>
                  </a:cubicBezTo>
                  <a:cubicBezTo>
                    <a:pt x="1261" y="478"/>
                    <a:pt x="1306" y="417"/>
                    <a:pt x="1265" y="450"/>
                  </a:cubicBezTo>
                  <a:cubicBezTo>
                    <a:pt x="1259" y="455"/>
                    <a:pt x="1258" y="463"/>
                    <a:pt x="1253" y="468"/>
                  </a:cubicBezTo>
                  <a:cubicBezTo>
                    <a:pt x="1239" y="482"/>
                    <a:pt x="1191" y="509"/>
                    <a:pt x="1181" y="516"/>
                  </a:cubicBezTo>
                  <a:cubicBezTo>
                    <a:pt x="1157" y="534"/>
                    <a:pt x="1152" y="544"/>
                    <a:pt x="1121" y="552"/>
                  </a:cubicBezTo>
                  <a:cubicBezTo>
                    <a:pt x="1102" y="581"/>
                    <a:pt x="1090" y="617"/>
                    <a:pt x="1061" y="636"/>
                  </a:cubicBezTo>
                  <a:cubicBezTo>
                    <a:pt x="1023" y="693"/>
                    <a:pt x="928" y="746"/>
                    <a:pt x="863" y="768"/>
                  </a:cubicBezTo>
                  <a:cubicBezTo>
                    <a:pt x="839" y="776"/>
                    <a:pt x="790" y="801"/>
                    <a:pt x="767" y="816"/>
                  </a:cubicBezTo>
                  <a:cubicBezTo>
                    <a:pt x="759" y="821"/>
                    <a:pt x="752" y="831"/>
                    <a:pt x="743" y="834"/>
                  </a:cubicBezTo>
                  <a:cubicBezTo>
                    <a:pt x="730" y="839"/>
                    <a:pt x="715" y="838"/>
                    <a:pt x="701" y="840"/>
                  </a:cubicBezTo>
                  <a:cubicBezTo>
                    <a:pt x="678" y="855"/>
                    <a:pt x="654" y="858"/>
                    <a:pt x="629" y="870"/>
                  </a:cubicBezTo>
                  <a:cubicBezTo>
                    <a:pt x="605" y="881"/>
                    <a:pt x="588" y="894"/>
                    <a:pt x="563" y="900"/>
                  </a:cubicBezTo>
                  <a:cubicBezTo>
                    <a:pt x="528" y="909"/>
                    <a:pt x="489" y="912"/>
                    <a:pt x="455" y="924"/>
                  </a:cubicBezTo>
                  <a:cubicBezTo>
                    <a:pt x="408" y="941"/>
                    <a:pt x="364" y="962"/>
                    <a:pt x="317" y="978"/>
                  </a:cubicBezTo>
                  <a:cubicBezTo>
                    <a:pt x="293" y="986"/>
                    <a:pt x="254" y="994"/>
                    <a:pt x="233" y="1008"/>
                  </a:cubicBezTo>
                  <a:cubicBezTo>
                    <a:pt x="211" y="1023"/>
                    <a:pt x="214" y="1022"/>
                    <a:pt x="185" y="1032"/>
                  </a:cubicBezTo>
                  <a:cubicBezTo>
                    <a:pt x="155" y="1042"/>
                    <a:pt x="125" y="1050"/>
                    <a:pt x="95" y="1062"/>
                  </a:cubicBezTo>
                  <a:cubicBezTo>
                    <a:pt x="78" y="1079"/>
                    <a:pt x="55" y="1091"/>
                    <a:pt x="41" y="1110"/>
                  </a:cubicBezTo>
                  <a:cubicBezTo>
                    <a:pt x="32" y="1123"/>
                    <a:pt x="26" y="1139"/>
                    <a:pt x="17" y="1152"/>
                  </a:cubicBezTo>
                  <a:cubicBezTo>
                    <a:pt x="9" y="1182"/>
                    <a:pt x="0" y="1197"/>
                    <a:pt x="11" y="1230"/>
                  </a:cubicBezTo>
                  <a:cubicBezTo>
                    <a:pt x="19" y="1254"/>
                    <a:pt x="42" y="1252"/>
                    <a:pt x="59" y="1266"/>
                  </a:cubicBezTo>
                  <a:cubicBezTo>
                    <a:pt x="66" y="1271"/>
                    <a:pt x="69" y="1281"/>
                    <a:pt x="77" y="1284"/>
                  </a:cubicBezTo>
                  <a:cubicBezTo>
                    <a:pt x="90" y="1289"/>
                    <a:pt x="105" y="1288"/>
                    <a:pt x="119" y="1290"/>
                  </a:cubicBezTo>
                  <a:cubicBezTo>
                    <a:pt x="156" y="1308"/>
                    <a:pt x="136" y="1297"/>
                    <a:pt x="179" y="1326"/>
                  </a:cubicBezTo>
                  <a:cubicBezTo>
                    <a:pt x="191" y="1334"/>
                    <a:pt x="215" y="1350"/>
                    <a:pt x="215" y="1350"/>
                  </a:cubicBezTo>
                  <a:cubicBezTo>
                    <a:pt x="301" y="1479"/>
                    <a:pt x="313" y="1460"/>
                    <a:pt x="497" y="1464"/>
                  </a:cubicBezTo>
                  <a:cubicBezTo>
                    <a:pt x="619" y="1467"/>
                    <a:pt x="741" y="1468"/>
                    <a:pt x="863" y="1470"/>
                  </a:cubicBezTo>
                  <a:cubicBezTo>
                    <a:pt x="1005" y="1506"/>
                    <a:pt x="1178" y="1483"/>
                    <a:pt x="1331" y="1494"/>
                  </a:cubicBezTo>
                  <a:cubicBezTo>
                    <a:pt x="1356" y="1511"/>
                    <a:pt x="1375" y="1527"/>
                    <a:pt x="1403" y="1536"/>
                  </a:cubicBezTo>
                  <a:cubicBezTo>
                    <a:pt x="1528" y="1534"/>
                    <a:pt x="1772" y="1559"/>
                    <a:pt x="1931" y="1506"/>
                  </a:cubicBezTo>
                  <a:cubicBezTo>
                    <a:pt x="1962" y="1475"/>
                    <a:pt x="1996" y="1458"/>
                    <a:pt x="2033" y="1434"/>
                  </a:cubicBezTo>
                  <a:cubicBezTo>
                    <a:pt x="2045" y="1426"/>
                    <a:pt x="2069" y="1410"/>
                    <a:pt x="2069" y="1410"/>
                  </a:cubicBezTo>
                  <a:cubicBezTo>
                    <a:pt x="2078" y="1411"/>
                    <a:pt x="2125" y="1415"/>
                    <a:pt x="2141" y="1422"/>
                  </a:cubicBezTo>
                  <a:cubicBezTo>
                    <a:pt x="2169" y="1435"/>
                    <a:pt x="2183" y="1445"/>
                    <a:pt x="2213" y="1452"/>
                  </a:cubicBezTo>
                  <a:cubicBezTo>
                    <a:pt x="2378" y="1448"/>
                    <a:pt x="2398" y="1456"/>
                    <a:pt x="2507" y="1434"/>
                  </a:cubicBezTo>
                  <a:cubicBezTo>
                    <a:pt x="2537" y="1414"/>
                    <a:pt x="2556" y="1401"/>
                    <a:pt x="2591" y="1392"/>
                  </a:cubicBezTo>
                  <a:cubicBezTo>
                    <a:pt x="2613" y="1376"/>
                    <a:pt x="2638" y="1363"/>
                    <a:pt x="2657" y="1344"/>
                  </a:cubicBezTo>
                  <a:cubicBezTo>
                    <a:pt x="2707" y="1294"/>
                    <a:pt x="2746" y="1230"/>
                    <a:pt x="2783" y="1170"/>
                  </a:cubicBezTo>
                  <a:cubicBezTo>
                    <a:pt x="2805" y="1135"/>
                    <a:pt x="2806" y="1088"/>
                    <a:pt x="2825" y="1050"/>
                  </a:cubicBezTo>
                  <a:cubicBezTo>
                    <a:pt x="2832" y="961"/>
                    <a:pt x="2847" y="875"/>
                    <a:pt x="2855" y="786"/>
                  </a:cubicBezTo>
                  <a:cubicBezTo>
                    <a:pt x="2853" y="662"/>
                    <a:pt x="2853" y="538"/>
                    <a:pt x="2849" y="414"/>
                  </a:cubicBezTo>
                  <a:cubicBezTo>
                    <a:pt x="2847" y="363"/>
                    <a:pt x="2817" y="308"/>
                    <a:pt x="2795" y="264"/>
                  </a:cubicBezTo>
                  <a:cubicBezTo>
                    <a:pt x="2783" y="241"/>
                    <a:pt x="2795" y="249"/>
                    <a:pt x="2783" y="222"/>
                  </a:cubicBezTo>
                  <a:cubicBezTo>
                    <a:pt x="2728" y="93"/>
                    <a:pt x="2558" y="14"/>
                    <a:pt x="2429" y="0"/>
                  </a:cubicBezTo>
                  <a:cubicBezTo>
                    <a:pt x="2301" y="2"/>
                    <a:pt x="2173" y="0"/>
                    <a:pt x="2045" y="6"/>
                  </a:cubicBezTo>
                  <a:cubicBezTo>
                    <a:pt x="2031" y="7"/>
                    <a:pt x="1912" y="63"/>
                    <a:pt x="1889" y="72"/>
                  </a:cubicBezTo>
                  <a:cubicBezTo>
                    <a:pt x="1865" y="107"/>
                    <a:pt x="1892" y="74"/>
                    <a:pt x="1853" y="102"/>
                  </a:cubicBezTo>
                  <a:cubicBezTo>
                    <a:pt x="1827" y="121"/>
                    <a:pt x="1805" y="155"/>
                    <a:pt x="1775" y="168"/>
                  </a:cubicBezTo>
                  <a:cubicBezTo>
                    <a:pt x="1763" y="173"/>
                    <a:pt x="1750" y="173"/>
                    <a:pt x="1739" y="180"/>
                  </a:cubicBezTo>
                  <a:cubicBezTo>
                    <a:pt x="1669" y="227"/>
                    <a:pt x="1599" y="271"/>
                    <a:pt x="1529" y="318"/>
                  </a:cubicBezTo>
                  <a:cubicBezTo>
                    <a:pt x="1506" y="334"/>
                    <a:pt x="1473" y="321"/>
                    <a:pt x="1445" y="324"/>
                  </a:cubicBezTo>
                  <a:cubicBezTo>
                    <a:pt x="1431" y="325"/>
                    <a:pt x="1417" y="328"/>
                    <a:pt x="1403" y="330"/>
                  </a:cubicBezTo>
                  <a:cubicBezTo>
                    <a:pt x="1372" y="340"/>
                    <a:pt x="1379" y="358"/>
                    <a:pt x="1379" y="390"/>
                  </a:cubicBezTo>
                  <a:lnTo>
                    <a:pt x="1404" y="331"/>
                  </a:lnTo>
                </a:path>
              </a:pathLst>
            </a:custGeom>
            <a:noFill/>
            <a:ln w="28575" cmpd="sng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3283" y="96"/>
              <a:ext cx="1877" cy="1770"/>
            </a:xfrm>
            <a:custGeom>
              <a:avLst/>
              <a:gdLst>
                <a:gd name="T0" fmla="*/ 581 w 1877"/>
                <a:gd name="T1" fmla="*/ 228 h 1770"/>
                <a:gd name="T2" fmla="*/ 485 w 1877"/>
                <a:gd name="T3" fmla="*/ 396 h 1770"/>
                <a:gd name="T4" fmla="*/ 413 w 1877"/>
                <a:gd name="T5" fmla="*/ 516 h 1770"/>
                <a:gd name="T6" fmla="*/ 335 w 1877"/>
                <a:gd name="T7" fmla="*/ 624 h 1770"/>
                <a:gd name="T8" fmla="*/ 299 w 1877"/>
                <a:gd name="T9" fmla="*/ 672 h 1770"/>
                <a:gd name="T10" fmla="*/ 209 w 1877"/>
                <a:gd name="T11" fmla="*/ 852 h 1770"/>
                <a:gd name="T12" fmla="*/ 173 w 1877"/>
                <a:gd name="T13" fmla="*/ 918 h 1770"/>
                <a:gd name="T14" fmla="*/ 119 w 1877"/>
                <a:gd name="T15" fmla="*/ 1032 h 1770"/>
                <a:gd name="T16" fmla="*/ 101 w 1877"/>
                <a:gd name="T17" fmla="*/ 1092 h 1770"/>
                <a:gd name="T18" fmla="*/ 29 w 1877"/>
                <a:gd name="T19" fmla="*/ 1134 h 1770"/>
                <a:gd name="T20" fmla="*/ 17 w 1877"/>
                <a:gd name="T21" fmla="*/ 1170 h 1770"/>
                <a:gd name="T22" fmla="*/ 11 w 1877"/>
                <a:gd name="T23" fmla="*/ 1188 h 1770"/>
                <a:gd name="T24" fmla="*/ 11 w 1877"/>
                <a:gd name="T25" fmla="*/ 1704 h 1770"/>
                <a:gd name="T26" fmla="*/ 71 w 1877"/>
                <a:gd name="T27" fmla="*/ 1758 h 1770"/>
                <a:gd name="T28" fmla="*/ 455 w 1877"/>
                <a:gd name="T29" fmla="*/ 1770 h 1770"/>
                <a:gd name="T30" fmla="*/ 965 w 1877"/>
                <a:gd name="T31" fmla="*/ 1764 h 1770"/>
                <a:gd name="T32" fmla="*/ 1067 w 1877"/>
                <a:gd name="T33" fmla="*/ 1740 h 1770"/>
                <a:gd name="T34" fmla="*/ 1295 w 1877"/>
                <a:gd name="T35" fmla="*/ 1734 h 1770"/>
                <a:gd name="T36" fmla="*/ 1433 w 1877"/>
                <a:gd name="T37" fmla="*/ 1710 h 1770"/>
                <a:gd name="T38" fmla="*/ 1511 w 1877"/>
                <a:gd name="T39" fmla="*/ 1692 h 1770"/>
                <a:gd name="T40" fmla="*/ 1535 w 1877"/>
                <a:gd name="T41" fmla="*/ 1686 h 1770"/>
                <a:gd name="T42" fmla="*/ 1607 w 1877"/>
                <a:gd name="T43" fmla="*/ 1644 h 1770"/>
                <a:gd name="T44" fmla="*/ 1721 w 1877"/>
                <a:gd name="T45" fmla="*/ 1542 h 1770"/>
                <a:gd name="T46" fmla="*/ 1787 w 1877"/>
                <a:gd name="T47" fmla="*/ 1452 h 1770"/>
                <a:gd name="T48" fmla="*/ 1805 w 1877"/>
                <a:gd name="T49" fmla="*/ 1428 h 1770"/>
                <a:gd name="T50" fmla="*/ 1853 w 1877"/>
                <a:gd name="T51" fmla="*/ 1308 h 1770"/>
                <a:gd name="T52" fmla="*/ 1877 w 1877"/>
                <a:gd name="T53" fmla="*/ 1218 h 1770"/>
                <a:gd name="T54" fmla="*/ 1871 w 1877"/>
                <a:gd name="T55" fmla="*/ 534 h 1770"/>
                <a:gd name="T56" fmla="*/ 1823 w 1877"/>
                <a:gd name="T57" fmla="*/ 378 h 1770"/>
                <a:gd name="T58" fmla="*/ 1721 w 1877"/>
                <a:gd name="T59" fmla="*/ 306 h 1770"/>
                <a:gd name="T60" fmla="*/ 1625 w 1877"/>
                <a:gd name="T61" fmla="*/ 240 h 1770"/>
                <a:gd name="T62" fmla="*/ 1493 w 1877"/>
                <a:gd name="T63" fmla="*/ 162 h 1770"/>
                <a:gd name="T64" fmla="*/ 1439 w 1877"/>
                <a:gd name="T65" fmla="*/ 138 h 1770"/>
                <a:gd name="T66" fmla="*/ 1223 w 1877"/>
                <a:gd name="T67" fmla="*/ 66 h 1770"/>
                <a:gd name="T68" fmla="*/ 731 w 1877"/>
                <a:gd name="T69" fmla="*/ 84 h 1770"/>
                <a:gd name="T70" fmla="*/ 557 w 1877"/>
                <a:gd name="T71" fmla="*/ 186 h 1770"/>
                <a:gd name="T72" fmla="*/ 557 w 1877"/>
                <a:gd name="T73" fmla="*/ 234 h 1770"/>
                <a:gd name="T74" fmla="*/ 563 w 1877"/>
                <a:gd name="T75" fmla="*/ 252 h 1770"/>
                <a:gd name="T76" fmla="*/ 581 w 1877"/>
                <a:gd name="T77" fmla="*/ 228 h 1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77" h="1770">
                  <a:moveTo>
                    <a:pt x="581" y="228"/>
                  </a:moveTo>
                  <a:cubicBezTo>
                    <a:pt x="546" y="281"/>
                    <a:pt x="530" y="351"/>
                    <a:pt x="485" y="396"/>
                  </a:cubicBezTo>
                  <a:cubicBezTo>
                    <a:pt x="473" y="433"/>
                    <a:pt x="446" y="494"/>
                    <a:pt x="413" y="516"/>
                  </a:cubicBezTo>
                  <a:cubicBezTo>
                    <a:pt x="387" y="555"/>
                    <a:pt x="362" y="587"/>
                    <a:pt x="335" y="624"/>
                  </a:cubicBezTo>
                  <a:cubicBezTo>
                    <a:pt x="323" y="640"/>
                    <a:pt x="306" y="653"/>
                    <a:pt x="299" y="672"/>
                  </a:cubicBezTo>
                  <a:cubicBezTo>
                    <a:pt x="274" y="736"/>
                    <a:pt x="239" y="791"/>
                    <a:pt x="209" y="852"/>
                  </a:cubicBezTo>
                  <a:cubicBezTo>
                    <a:pt x="196" y="877"/>
                    <a:pt x="193" y="898"/>
                    <a:pt x="173" y="918"/>
                  </a:cubicBezTo>
                  <a:cubicBezTo>
                    <a:pt x="163" y="959"/>
                    <a:pt x="133" y="991"/>
                    <a:pt x="119" y="1032"/>
                  </a:cubicBezTo>
                  <a:cubicBezTo>
                    <a:pt x="114" y="1048"/>
                    <a:pt x="112" y="1081"/>
                    <a:pt x="101" y="1092"/>
                  </a:cubicBezTo>
                  <a:cubicBezTo>
                    <a:pt x="79" y="1114"/>
                    <a:pt x="53" y="1118"/>
                    <a:pt x="29" y="1134"/>
                  </a:cubicBezTo>
                  <a:cubicBezTo>
                    <a:pt x="25" y="1146"/>
                    <a:pt x="21" y="1158"/>
                    <a:pt x="17" y="1170"/>
                  </a:cubicBezTo>
                  <a:cubicBezTo>
                    <a:pt x="15" y="1176"/>
                    <a:pt x="11" y="1188"/>
                    <a:pt x="11" y="1188"/>
                  </a:cubicBezTo>
                  <a:cubicBezTo>
                    <a:pt x="0" y="1421"/>
                    <a:pt x="1" y="1341"/>
                    <a:pt x="11" y="1704"/>
                  </a:cubicBezTo>
                  <a:cubicBezTo>
                    <a:pt x="13" y="1769"/>
                    <a:pt x="8" y="1751"/>
                    <a:pt x="71" y="1758"/>
                  </a:cubicBezTo>
                  <a:cubicBezTo>
                    <a:pt x="199" y="1750"/>
                    <a:pt x="330" y="1739"/>
                    <a:pt x="455" y="1770"/>
                  </a:cubicBezTo>
                  <a:cubicBezTo>
                    <a:pt x="625" y="1768"/>
                    <a:pt x="795" y="1768"/>
                    <a:pt x="965" y="1764"/>
                  </a:cubicBezTo>
                  <a:cubicBezTo>
                    <a:pt x="996" y="1763"/>
                    <a:pt x="1039" y="1747"/>
                    <a:pt x="1067" y="1740"/>
                  </a:cubicBezTo>
                  <a:cubicBezTo>
                    <a:pt x="1141" y="1722"/>
                    <a:pt x="1219" y="1736"/>
                    <a:pt x="1295" y="1734"/>
                  </a:cubicBezTo>
                  <a:cubicBezTo>
                    <a:pt x="1343" y="1724"/>
                    <a:pt x="1383" y="1715"/>
                    <a:pt x="1433" y="1710"/>
                  </a:cubicBezTo>
                  <a:cubicBezTo>
                    <a:pt x="1479" y="1701"/>
                    <a:pt x="1453" y="1706"/>
                    <a:pt x="1511" y="1692"/>
                  </a:cubicBezTo>
                  <a:cubicBezTo>
                    <a:pt x="1519" y="1690"/>
                    <a:pt x="1535" y="1686"/>
                    <a:pt x="1535" y="1686"/>
                  </a:cubicBezTo>
                  <a:cubicBezTo>
                    <a:pt x="1557" y="1669"/>
                    <a:pt x="1587" y="1664"/>
                    <a:pt x="1607" y="1644"/>
                  </a:cubicBezTo>
                  <a:cubicBezTo>
                    <a:pt x="1643" y="1608"/>
                    <a:pt x="1687" y="1579"/>
                    <a:pt x="1721" y="1542"/>
                  </a:cubicBezTo>
                  <a:cubicBezTo>
                    <a:pt x="1746" y="1514"/>
                    <a:pt x="1764" y="1481"/>
                    <a:pt x="1787" y="1452"/>
                  </a:cubicBezTo>
                  <a:cubicBezTo>
                    <a:pt x="1793" y="1444"/>
                    <a:pt x="1805" y="1428"/>
                    <a:pt x="1805" y="1428"/>
                  </a:cubicBezTo>
                  <a:cubicBezTo>
                    <a:pt x="1816" y="1395"/>
                    <a:pt x="1835" y="1334"/>
                    <a:pt x="1853" y="1308"/>
                  </a:cubicBezTo>
                  <a:cubicBezTo>
                    <a:pt x="1859" y="1277"/>
                    <a:pt x="1869" y="1248"/>
                    <a:pt x="1877" y="1218"/>
                  </a:cubicBezTo>
                  <a:cubicBezTo>
                    <a:pt x="1875" y="990"/>
                    <a:pt x="1875" y="762"/>
                    <a:pt x="1871" y="534"/>
                  </a:cubicBezTo>
                  <a:cubicBezTo>
                    <a:pt x="1870" y="494"/>
                    <a:pt x="1854" y="409"/>
                    <a:pt x="1823" y="378"/>
                  </a:cubicBezTo>
                  <a:cubicBezTo>
                    <a:pt x="1793" y="348"/>
                    <a:pt x="1755" y="330"/>
                    <a:pt x="1721" y="306"/>
                  </a:cubicBezTo>
                  <a:cubicBezTo>
                    <a:pt x="1689" y="283"/>
                    <a:pt x="1663" y="250"/>
                    <a:pt x="1625" y="240"/>
                  </a:cubicBezTo>
                  <a:cubicBezTo>
                    <a:pt x="1591" y="190"/>
                    <a:pt x="1543" y="190"/>
                    <a:pt x="1493" y="162"/>
                  </a:cubicBezTo>
                  <a:cubicBezTo>
                    <a:pt x="1443" y="134"/>
                    <a:pt x="1497" y="150"/>
                    <a:pt x="1439" y="138"/>
                  </a:cubicBezTo>
                  <a:cubicBezTo>
                    <a:pt x="1371" y="104"/>
                    <a:pt x="1298" y="79"/>
                    <a:pt x="1223" y="66"/>
                  </a:cubicBezTo>
                  <a:cubicBezTo>
                    <a:pt x="1059" y="72"/>
                    <a:pt x="872" y="0"/>
                    <a:pt x="731" y="84"/>
                  </a:cubicBezTo>
                  <a:cubicBezTo>
                    <a:pt x="673" y="119"/>
                    <a:pt x="613" y="149"/>
                    <a:pt x="557" y="186"/>
                  </a:cubicBezTo>
                  <a:cubicBezTo>
                    <a:pt x="548" y="212"/>
                    <a:pt x="549" y="201"/>
                    <a:pt x="557" y="234"/>
                  </a:cubicBezTo>
                  <a:cubicBezTo>
                    <a:pt x="559" y="240"/>
                    <a:pt x="557" y="254"/>
                    <a:pt x="563" y="252"/>
                  </a:cubicBezTo>
                  <a:cubicBezTo>
                    <a:pt x="573" y="250"/>
                    <a:pt x="575" y="236"/>
                    <a:pt x="581" y="228"/>
                  </a:cubicBezTo>
                  <a:close/>
                </a:path>
              </a:pathLst>
            </a:custGeom>
            <a:noFill/>
            <a:ln w="28575" cmpd="sng">
              <a:solidFill>
                <a:srgbClr val="FF66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245" y="210"/>
              <a:ext cx="93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>
                  <a:solidFill>
                    <a:schemeClr val="bg2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cs typeface="+mn-cs"/>
                </a:rPr>
                <a:t>Motility circuits</a:t>
              </a: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3878" y="300"/>
              <a:ext cx="1429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>
                  <a:solidFill>
                    <a:srgbClr val="FF66CC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cs typeface="+mn-cs"/>
                </a:rPr>
                <a:t>Cytostatis/differentiation</a:t>
              </a:r>
            </a:p>
            <a:p>
              <a:pPr>
                <a:defRPr/>
              </a:pPr>
              <a:r>
                <a:rPr lang="de-DE" sz="1400" b="1">
                  <a:solidFill>
                    <a:srgbClr val="FF66CC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cs typeface="+mn-cs"/>
                </a:rPr>
                <a:t> circuits</a:t>
              </a: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68" y="1616"/>
              <a:ext cx="120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>
                  <a:solidFill>
                    <a:schemeClr val="folHlink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cs typeface="+mn-cs"/>
                </a:rPr>
                <a:t>Proliferation circuits</a:t>
              </a:r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2517" y="3657"/>
              <a:ext cx="9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 b="1">
                  <a:solidFill>
                    <a:schemeClr val="hlink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cs typeface="+mn-cs"/>
                </a:rPr>
                <a:t>Viability circuits</a:t>
              </a:r>
            </a:p>
          </p:txBody>
        </p:sp>
      </p:grpSp>
      <p:grpSp>
        <p:nvGrpSpPr>
          <p:cNvPr id="16" name="Group 16"/>
          <p:cNvGrpSpPr>
            <a:grpSpLocks/>
          </p:cNvGrpSpPr>
          <p:nvPr/>
        </p:nvGrpSpPr>
        <p:grpSpPr bwMode="auto">
          <a:xfrm>
            <a:off x="1473200" y="1557338"/>
            <a:ext cx="6483350" cy="4724400"/>
            <a:chOff x="793" y="981"/>
            <a:chExt cx="4265" cy="3084"/>
          </a:xfrm>
        </p:grpSpPr>
        <p:sp>
          <p:nvSpPr>
            <p:cNvPr id="17" name="AutoShape 17"/>
            <p:cNvSpPr>
              <a:spLocks noChangeArrowheads="1"/>
            </p:cNvSpPr>
            <p:nvPr/>
          </p:nvSpPr>
          <p:spPr bwMode="auto">
            <a:xfrm>
              <a:off x="1610" y="3067"/>
              <a:ext cx="185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8" name="AutoShape 18"/>
            <p:cNvSpPr>
              <a:spLocks noChangeArrowheads="1"/>
            </p:cNvSpPr>
            <p:nvPr/>
          </p:nvSpPr>
          <p:spPr bwMode="auto">
            <a:xfrm>
              <a:off x="2200" y="3611"/>
              <a:ext cx="184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9" name="AutoShape 19"/>
            <p:cNvSpPr>
              <a:spLocks noChangeArrowheads="1"/>
            </p:cNvSpPr>
            <p:nvPr/>
          </p:nvSpPr>
          <p:spPr bwMode="auto">
            <a:xfrm>
              <a:off x="1112" y="2840"/>
              <a:ext cx="188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0" name="AutoShape 20"/>
            <p:cNvSpPr>
              <a:spLocks noChangeArrowheads="1"/>
            </p:cNvSpPr>
            <p:nvPr/>
          </p:nvSpPr>
          <p:spPr bwMode="auto">
            <a:xfrm>
              <a:off x="930" y="2115"/>
              <a:ext cx="182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1" name="AutoShape 21"/>
            <p:cNvSpPr>
              <a:spLocks noChangeArrowheads="1"/>
            </p:cNvSpPr>
            <p:nvPr/>
          </p:nvSpPr>
          <p:spPr bwMode="auto">
            <a:xfrm>
              <a:off x="930" y="1797"/>
              <a:ext cx="182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2" name="AutoShape 22"/>
            <p:cNvSpPr>
              <a:spLocks noChangeArrowheads="1"/>
            </p:cNvSpPr>
            <p:nvPr/>
          </p:nvSpPr>
          <p:spPr bwMode="auto">
            <a:xfrm>
              <a:off x="4876" y="3022"/>
              <a:ext cx="182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3" name="AutoShape 23"/>
            <p:cNvSpPr>
              <a:spLocks noChangeArrowheads="1"/>
            </p:cNvSpPr>
            <p:nvPr/>
          </p:nvSpPr>
          <p:spPr bwMode="auto">
            <a:xfrm>
              <a:off x="1202" y="981"/>
              <a:ext cx="182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4" name="AutoShape 24"/>
            <p:cNvSpPr>
              <a:spLocks noChangeArrowheads="1"/>
            </p:cNvSpPr>
            <p:nvPr/>
          </p:nvSpPr>
          <p:spPr bwMode="auto">
            <a:xfrm>
              <a:off x="3470" y="1207"/>
              <a:ext cx="186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5" name="AutoShape 25"/>
            <p:cNvSpPr>
              <a:spLocks noChangeArrowheads="1"/>
            </p:cNvSpPr>
            <p:nvPr/>
          </p:nvSpPr>
          <p:spPr bwMode="auto">
            <a:xfrm>
              <a:off x="3424" y="1616"/>
              <a:ext cx="185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6" name="AutoShape 26"/>
            <p:cNvSpPr>
              <a:spLocks noChangeArrowheads="1"/>
            </p:cNvSpPr>
            <p:nvPr/>
          </p:nvSpPr>
          <p:spPr bwMode="auto">
            <a:xfrm>
              <a:off x="4332" y="2024"/>
              <a:ext cx="182" cy="228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7" name="AutoShape 27"/>
            <p:cNvSpPr>
              <a:spLocks noChangeArrowheads="1"/>
            </p:cNvSpPr>
            <p:nvPr/>
          </p:nvSpPr>
          <p:spPr bwMode="auto">
            <a:xfrm>
              <a:off x="2337" y="3747"/>
              <a:ext cx="188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8" name="AutoShape 28"/>
            <p:cNvSpPr>
              <a:spLocks noChangeArrowheads="1"/>
            </p:cNvSpPr>
            <p:nvPr/>
          </p:nvSpPr>
          <p:spPr bwMode="auto">
            <a:xfrm>
              <a:off x="2064" y="3838"/>
              <a:ext cx="182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29" name="AutoShape 29"/>
            <p:cNvSpPr>
              <a:spLocks noChangeArrowheads="1"/>
            </p:cNvSpPr>
            <p:nvPr/>
          </p:nvSpPr>
          <p:spPr bwMode="auto">
            <a:xfrm>
              <a:off x="793" y="1979"/>
              <a:ext cx="182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0" name="AutoShape 30"/>
            <p:cNvSpPr>
              <a:spLocks noChangeArrowheads="1"/>
            </p:cNvSpPr>
            <p:nvPr/>
          </p:nvSpPr>
          <p:spPr bwMode="auto">
            <a:xfrm>
              <a:off x="3742" y="2931"/>
              <a:ext cx="182" cy="227"/>
            </a:xfrm>
            <a:prstGeom prst="irregularSeal2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0000">
                    <a:gamma/>
                    <a:shade val="46275"/>
                    <a:invGamma/>
                  </a:srgbClr>
                </a:gs>
              </a:gsLst>
              <a:path path="rect">
                <a:fillToRect r="100000" b="100000"/>
              </a:path>
            </a:gradFill>
            <a:ln w="9525">
              <a:solidFill>
                <a:srgbClr val="FF66CC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31" name="Group 31"/>
          <p:cNvGrpSpPr>
            <a:grpSpLocks/>
          </p:cNvGrpSpPr>
          <p:nvPr/>
        </p:nvGrpSpPr>
        <p:grpSpPr bwMode="auto">
          <a:xfrm>
            <a:off x="2627313" y="2924175"/>
            <a:ext cx="1439862" cy="433388"/>
            <a:chOff x="1655" y="1842"/>
            <a:chExt cx="907" cy="273"/>
          </a:xfrm>
        </p:grpSpPr>
        <p:grpSp>
          <p:nvGrpSpPr>
            <p:cNvPr id="34824" name="Group 32"/>
            <p:cNvGrpSpPr>
              <a:grpSpLocks/>
            </p:cNvGrpSpPr>
            <p:nvPr/>
          </p:nvGrpSpPr>
          <p:grpSpPr bwMode="auto">
            <a:xfrm>
              <a:off x="1655" y="1842"/>
              <a:ext cx="182" cy="273"/>
              <a:chOff x="1655" y="1842"/>
              <a:chExt cx="182" cy="273"/>
            </a:xfrm>
          </p:grpSpPr>
          <p:sp>
            <p:nvSpPr>
              <p:cNvPr id="34" name="AutoShape 33"/>
              <p:cNvSpPr>
                <a:spLocks noChangeArrowheads="1"/>
              </p:cNvSpPr>
              <p:nvPr/>
            </p:nvSpPr>
            <p:spPr bwMode="auto">
              <a:xfrm>
                <a:off x="1701" y="1979"/>
                <a:ext cx="136" cy="136"/>
              </a:xfrm>
              <a:prstGeom prst="star5">
                <a:avLst/>
              </a:prstGeom>
              <a:solidFill>
                <a:srgbClr val="FFFF00"/>
              </a:solidFill>
              <a:ln w="9525">
                <a:solidFill>
                  <a:srgbClr val="FF66CC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35" name="AutoShape 34"/>
              <p:cNvSpPr>
                <a:spLocks noChangeArrowheads="1"/>
              </p:cNvSpPr>
              <p:nvPr/>
            </p:nvSpPr>
            <p:spPr bwMode="auto">
              <a:xfrm>
                <a:off x="1655" y="1842"/>
                <a:ext cx="90" cy="90"/>
              </a:xfrm>
              <a:prstGeom prst="star5">
                <a:avLst/>
              </a:prstGeom>
              <a:solidFill>
                <a:srgbClr val="FFFF00"/>
              </a:solidFill>
              <a:ln w="9525">
                <a:solidFill>
                  <a:srgbClr val="FF66CC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sp>
          <p:nvSpPr>
            <p:cNvPr id="33" name="Line 35"/>
            <p:cNvSpPr>
              <a:spLocks noChangeShapeType="1"/>
            </p:cNvSpPr>
            <p:nvPr/>
          </p:nvSpPr>
          <p:spPr bwMode="auto">
            <a:xfrm>
              <a:off x="1655" y="2024"/>
              <a:ext cx="907" cy="0"/>
            </a:xfrm>
            <a:prstGeom prst="line">
              <a:avLst/>
            </a:prstGeom>
            <a:noFill/>
            <a:ln w="38100">
              <a:solidFill>
                <a:srgbClr val="FFFF00"/>
              </a:solidFill>
              <a:prstDash val="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36" name="Text Box 36"/>
          <p:cNvSpPr txBox="1">
            <a:spLocks noChangeArrowheads="1"/>
          </p:cNvSpPr>
          <p:nvPr/>
        </p:nvSpPr>
        <p:spPr bwMode="auto">
          <a:xfrm>
            <a:off x="1692275" y="6356350"/>
            <a:ext cx="6056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1200" b="1">
                <a:effectLst>
                  <a:outerShdw blurRad="38100" dist="38100" dir="2700000" algn="tl">
                    <a:srgbClr val="DDDDDD"/>
                  </a:outerShdw>
                </a:effectLst>
                <a:cs typeface="+mn-cs"/>
              </a:rPr>
              <a:t>Oversimplified circuitry of cellular networks regulating operations in cancer cells</a:t>
            </a:r>
          </a:p>
          <a:p>
            <a:pPr algn="ctr">
              <a:defRPr/>
            </a:pPr>
            <a:r>
              <a:rPr lang="de-DE" sz="1200">
                <a:solidFill>
                  <a:schemeClr val="bg2"/>
                </a:solidFill>
                <a:cs typeface="+mn-cs"/>
              </a:rPr>
              <a:t>Modified from Hanahan and Weinberg, Hallmarks of cancer, Cell, 2000 &amp; 2010 </a:t>
            </a:r>
          </a:p>
        </p:txBody>
      </p:sp>
    </p:spTree>
    <p:extLst>
      <p:ext uri="{BB962C8B-B14F-4D97-AF65-F5344CB8AC3E}">
        <p14:creationId xmlns:p14="http://schemas.microsoft.com/office/powerpoint/2010/main" val="2247876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69082" y="232328"/>
            <a:ext cx="8248348" cy="1076998"/>
          </a:xfrm>
        </p:spPr>
        <p:txBody>
          <a:bodyPr>
            <a:noAutofit/>
          </a:bodyPr>
          <a:lstStyle/>
          <a:p>
            <a:r>
              <a:rPr lang="de-DE" sz="2800" dirty="0" smtClean="0"/>
              <a:t/>
            </a:r>
            <a:br>
              <a:rPr lang="de-DE" sz="2800" dirty="0" smtClean="0"/>
            </a:br>
            <a:r>
              <a:rPr lang="de-DE" sz="2800" dirty="0" smtClean="0"/>
              <a:t>OMICS: DNA </a:t>
            </a:r>
            <a:r>
              <a:rPr lang="de-DE" sz="2800" dirty="0" err="1" smtClean="0"/>
              <a:t>sequencing</a:t>
            </a:r>
            <a:r>
              <a:rPr lang="de-DE" sz="2800" dirty="0"/>
              <a:t/>
            </a:r>
            <a:br>
              <a:rPr lang="de-DE" sz="2800" dirty="0"/>
            </a:br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  <a:r>
              <a:rPr lang="de-DE" sz="2800" dirty="0" err="1" smtClean="0"/>
              <a:t>measurements</a:t>
            </a:r>
            <a:r>
              <a:rPr lang="de-DE" sz="2800" dirty="0" smtClean="0"/>
              <a:t> </a:t>
            </a:r>
            <a:r>
              <a:rPr lang="de-DE" sz="2800" dirty="0" err="1" smtClean="0"/>
              <a:t>of</a:t>
            </a:r>
            <a:r>
              <a:rPr lang="de-DE" sz="2800" dirty="0" smtClean="0"/>
              <a:t> </a:t>
            </a:r>
            <a:r>
              <a:rPr lang="de-DE" sz="2800" dirty="0" err="1" smtClean="0"/>
              <a:t>biological</a:t>
            </a:r>
            <a:r>
              <a:rPr lang="de-DE" sz="2800" dirty="0" smtClean="0"/>
              <a:t> </a:t>
            </a:r>
            <a:r>
              <a:rPr lang="de-DE" sz="2800" dirty="0" err="1" smtClean="0"/>
              <a:t>processes</a:t>
            </a:r>
            <a:r>
              <a:rPr lang="de-DE" sz="2800" dirty="0" smtClean="0"/>
              <a:t/>
            </a:r>
            <a:br>
              <a:rPr lang="de-DE" sz="2800" dirty="0" smtClean="0"/>
            </a:br>
            <a:endParaRPr lang="de-DE" sz="2800" dirty="0"/>
          </a:p>
        </p:txBody>
      </p:sp>
      <p:graphicFrame>
        <p:nvGraphicFramePr>
          <p:cNvPr id="5" name="Diagramm 4"/>
          <p:cNvGraphicFramePr/>
          <p:nvPr>
            <p:extLst>
              <p:ext uri="{D42A27DB-BD31-4B8C-83A1-F6EECF244321}">
                <p14:modId xmlns:p14="http://schemas.microsoft.com/office/powerpoint/2010/main" val="2565525908"/>
              </p:ext>
            </p:extLst>
          </p:nvPr>
        </p:nvGraphicFramePr>
        <p:xfrm>
          <a:off x="1088571" y="1832427"/>
          <a:ext cx="6870096" cy="4469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Bild 5" descr="Bildschirmfoto 2015-10-15 um 05.52.37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937" y="4656667"/>
            <a:ext cx="2050769" cy="13411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feld 7"/>
          <p:cNvSpPr txBox="1"/>
          <p:nvPr/>
        </p:nvSpPr>
        <p:spPr>
          <a:xfrm>
            <a:off x="2155095" y="6258861"/>
            <a:ext cx="5365571" cy="400110"/>
          </a:xfrm>
          <a:prstGeom prst="rect">
            <a:avLst/>
          </a:prstGeom>
          <a:solidFill>
            <a:srgbClr val="C0504D"/>
          </a:solidFill>
        </p:spPr>
        <p:txBody>
          <a:bodyPr wrap="none" rtlCol="0">
            <a:spAutoFit/>
          </a:bodyPr>
          <a:lstStyle/>
          <a:p>
            <a:r>
              <a:rPr lang="de-DE" sz="2000" b="1" dirty="0" smtClean="0">
                <a:solidFill>
                  <a:srgbClr val="FFFF00"/>
                </a:solidFill>
              </a:rPr>
              <a:t>Data </a:t>
            </a:r>
            <a:r>
              <a:rPr lang="de-DE" sz="2000" b="1" dirty="0" err="1" smtClean="0">
                <a:solidFill>
                  <a:srgbClr val="FFFF00"/>
                </a:solidFill>
              </a:rPr>
              <a:t>integration</a:t>
            </a:r>
            <a:r>
              <a:rPr lang="de-DE" sz="2000" b="1" dirty="0" smtClean="0">
                <a:solidFill>
                  <a:srgbClr val="FFFF00"/>
                </a:solidFill>
              </a:rPr>
              <a:t> </a:t>
            </a:r>
            <a:r>
              <a:rPr lang="de-DE" sz="2000" b="1" dirty="0" err="1" smtClean="0">
                <a:solidFill>
                  <a:srgbClr val="FFFF00"/>
                </a:solidFill>
              </a:rPr>
              <a:t>into</a:t>
            </a:r>
            <a:r>
              <a:rPr lang="de-DE" sz="2000" b="1" dirty="0" smtClean="0">
                <a:solidFill>
                  <a:srgbClr val="FFFF00"/>
                </a:solidFill>
              </a:rPr>
              <a:t> </a:t>
            </a:r>
            <a:r>
              <a:rPr lang="de-DE" sz="2000" b="1" dirty="0" err="1" smtClean="0">
                <a:solidFill>
                  <a:srgbClr val="FFFF00"/>
                </a:solidFill>
              </a:rPr>
              <a:t>coherent</a:t>
            </a:r>
            <a:r>
              <a:rPr lang="de-DE" sz="2000" b="1" dirty="0" smtClean="0">
                <a:solidFill>
                  <a:srgbClr val="FFFF00"/>
                </a:solidFill>
              </a:rPr>
              <a:t> </a:t>
            </a:r>
            <a:r>
              <a:rPr lang="de-DE" sz="2000" b="1" dirty="0" err="1" smtClean="0">
                <a:solidFill>
                  <a:srgbClr val="FFFF00"/>
                </a:solidFill>
              </a:rPr>
              <a:t>cellular</a:t>
            </a:r>
            <a:r>
              <a:rPr lang="de-DE" sz="2000" b="1" dirty="0" smtClean="0">
                <a:solidFill>
                  <a:srgbClr val="FFFF00"/>
                </a:solidFill>
              </a:rPr>
              <a:t> </a:t>
            </a:r>
            <a:r>
              <a:rPr lang="de-DE" sz="2000" b="1" dirty="0" err="1" smtClean="0">
                <a:solidFill>
                  <a:srgbClr val="FFFF00"/>
                </a:solidFill>
              </a:rPr>
              <a:t>pathways</a:t>
            </a:r>
            <a:r>
              <a:rPr lang="de-DE" sz="2000" b="1" dirty="0" smtClean="0">
                <a:solidFill>
                  <a:srgbClr val="FFFF00"/>
                </a:solidFill>
              </a:rPr>
              <a:t> </a:t>
            </a:r>
            <a:endParaRPr lang="de-DE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596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pierung 34"/>
          <p:cNvGrpSpPr/>
          <p:nvPr/>
        </p:nvGrpSpPr>
        <p:grpSpPr>
          <a:xfrm>
            <a:off x="1382227" y="507989"/>
            <a:ext cx="3653063" cy="5969000"/>
            <a:chOff x="2516805" y="795867"/>
            <a:chExt cx="3653063" cy="5969000"/>
          </a:xfrm>
        </p:grpSpPr>
        <p:pic>
          <p:nvPicPr>
            <p:cNvPr id="5" name="Bild 4" descr="Bildschirmfoto 2015-11-27 um 03.41.12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6805" y="795867"/>
              <a:ext cx="3653063" cy="5969000"/>
            </a:xfrm>
            <a:prstGeom prst="rect">
              <a:avLst/>
            </a:prstGeom>
          </p:spPr>
        </p:pic>
        <p:grpSp>
          <p:nvGrpSpPr>
            <p:cNvPr id="34" name="Gruppierung 33"/>
            <p:cNvGrpSpPr/>
            <p:nvPr/>
          </p:nvGrpSpPr>
          <p:grpSpPr>
            <a:xfrm>
              <a:off x="3073400" y="3395133"/>
              <a:ext cx="3031067" cy="1879570"/>
              <a:chOff x="3073400" y="3395133"/>
              <a:chExt cx="3031067" cy="1879570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3073400" y="3395133"/>
                <a:ext cx="160867" cy="169334"/>
              </a:xfrm>
              <a:prstGeom prst="ellipse">
                <a:avLst/>
              </a:prstGeom>
              <a:solidFill>
                <a:srgbClr val="F0A4FF"/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8" name="Gleichschenkliges Dreieck 27"/>
              <p:cNvSpPr/>
              <p:nvPr/>
            </p:nvSpPr>
            <p:spPr>
              <a:xfrm rot="10800000">
                <a:off x="4487331" y="4707466"/>
                <a:ext cx="270933" cy="194729"/>
              </a:xfrm>
              <a:prstGeom prst="triangl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9" name="Gleichschenkliges Dreieck 28"/>
              <p:cNvSpPr/>
              <p:nvPr/>
            </p:nvSpPr>
            <p:spPr>
              <a:xfrm rot="10800000">
                <a:off x="3750696" y="4351846"/>
                <a:ext cx="270933" cy="194729"/>
              </a:xfrm>
              <a:prstGeom prst="triangle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0" name="Gleichschenkliges Dreieck 29"/>
              <p:cNvSpPr/>
              <p:nvPr/>
            </p:nvSpPr>
            <p:spPr>
              <a:xfrm rot="10800000">
                <a:off x="3234267" y="3395133"/>
                <a:ext cx="270933" cy="194729"/>
              </a:xfrm>
              <a:prstGeom prst="triangle">
                <a:avLst/>
              </a:prstGeom>
              <a:solidFill>
                <a:srgbClr val="F0A4FF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1" name="Gleichschenkliges Dreieck 30"/>
              <p:cNvSpPr/>
              <p:nvPr/>
            </p:nvSpPr>
            <p:spPr>
              <a:xfrm rot="10800000">
                <a:off x="5435562" y="5079973"/>
                <a:ext cx="270933" cy="194729"/>
              </a:xfrm>
              <a:prstGeom prst="triangl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2" name="Gleichschenkliges Dreieck 31"/>
              <p:cNvSpPr/>
              <p:nvPr/>
            </p:nvSpPr>
            <p:spPr>
              <a:xfrm rot="10800000">
                <a:off x="5655655" y="5079974"/>
                <a:ext cx="270933" cy="194729"/>
              </a:xfrm>
              <a:prstGeom prst="triangl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3" name="Gleichschenkliges Dreieck 32"/>
              <p:cNvSpPr/>
              <p:nvPr/>
            </p:nvSpPr>
            <p:spPr>
              <a:xfrm rot="10800000">
                <a:off x="5833534" y="5079952"/>
                <a:ext cx="270933" cy="194729"/>
              </a:xfrm>
              <a:prstGeom prst="triangl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  <p:sp>
        <p:nvSpPr>
          <p:cNvPr id="37" name="Textfeld 36"/>
          <p:cNvSpPr txBox="1"/>
          <p:nvPr/>
        </p:nvSpPr>
        <p:spPr>
          <a:xfrm>
            <a:off x="1557867" y="6476991"/>
            <a:ext cx="32624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 smtClean="0">
                <a:solidFill>
                  <a:schemeClr val="bg1">
                    <a:lumMod val="65000"/>
                  </a:schemeClr>
                </a:solidFill>
              </a:rPr>
              <a:t>Cancer</a:t>
            </a:r>
            <a:r>
              <a:rPr lang="de-DE" sz="10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000" dirty="0">
                <a:solidFill>
                  <a:schemeClr val="bg1">
                    <a:lumMod val="65000"/>
                  </a:schemeClr>
                </a:solidFill>
              </a:rPr>
              <a:t>G</a:t>
            </a:r>
            <a:r>
              <a:rPr lang="de-DE" sz="1000" dirty="0" smtClean="0">
                <a:solidFill>
                  <a:schemeClr val="bg1">
                    <a:lumMod val="65000"/>
                  </a:schemeClr>
                </a:solidFill>
              </a:rPr>
              <a:t>enome </a:t>
            </a:r>
            <a:r>
              <a:rPr lang="de-DE" sz="1000" dirty="0" err="1" smtClean="0">
                <a:solidFill>
                  <a:schemeClr val="bg1">
                    <a:lumMod val="65000"/>
                  </a:schemeClr>
                </a:solidFill>
              </a:rPr>
              <a:t>landscapes</a:t>
            </a:r>
            <a:r>
              <a:rPr lang="de-DE" sz="1000" dirty="0" smtClean="0">
                <a:solidFill>
                  <a:schemeClr val="bg1">
                    <a:lumMod val="65000"/>
                  </a:schemeClr>
                </a:solidFill>
              </a:rPr>
              <a:t>. Vogelstein et al. Science 2013</a:t>
            </a:r>
            <a:endParaRPr lang="de-DE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8" name="Picture 3" descr="Screen Shot 2014-07-01 at 12.36.29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33" t="-60979" r="7302" b="62496"/>
          <a:stretch/>
        </p:blipFill>
        <p:spPr bwMode="auto">
          <a:xfrm>
            <a:off x="5681143" y="1868781"/>
            <a:ext cx="3285067" cy="261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Bild 4" descr="Bildschirmfoto 2014-06-30 um 22.27.27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89"/>
          <a:stretch/>
        </p:blipFill>
        <p:spPr bwMode="auto">
          <a:xfrm>
            <a:off x="5960532" y="4504258"/>
            <a:ext cx="2923206" cy="213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Bild 43" descr="Bildschirmfoto 2015-11-27 um 04.18.0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911" y="3107255"/>
            <a:ext cx="2633095" cy="1215552"/>
          </a:xfrm>
          <a:prstGeom prst="rect">
            <a:avLst/>
          </a:prstGeom>
        </p:spPr>
      </p:pic>
      <p:pic>
        <p:nvPicPr>
          <p:cNvPr id="45" name="Bild 3" descr="Bildschirmfoto 2013-09-14 um 05.23.14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6" r="3733" b="64716"/>
          <a:stretch/>
        </p:blipFill>
        <p:spPr bwMode="auto">
          <a:xfrm>
            <a:off x="5943618" y="2267082"/>
            <a:ext cx="3095490" cy="1128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028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/>
          <p:nvPr/>
        </p:nvPicPr>
        <p:blipFill>
          <a:blip r:embed="rId2"/>
          <a:stretch/>
        </p:blipFill>
        <p:spPr>
          <a:xfrm>
            <a:off x="6120" y="6180120"/>
            <a:ext cx="1776600" cy="666720"/>
          </a:xfrm>
          <a:prstGeom prst="rect">
            <a:avLst/>
          </a:prstGeom>
          <a:ln>
            <a:noFill/>
          </a:ln>
        </p:spPr>
      </p:pic>
      <p:sp>
        <p:nvSpPr>
          <p:cNvPr id="3" name="CustomShape 5"/>
          <p:cNvSpPr/>
          <p:nvPr/>
        </p:nvSpPr>
        <p:spPr>
          <a:xfrm>
            <a:off x="7518600" y="6473160"/>
            <a:ext cx="1592640" cy="36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www.alacris.de</a:t>
            </a:r>
            <a:endParaRPr/>
          </a:p>
        </p:txBody>
      </p:sp>
      <p:pic>
        <p:nvPicPr>
          <p:cNvPr id="4" name="Picture 13"/>
          <p:cNvPicPr/>
          <p:nvPr/>
        </p:nvPicPr>
        <p:blipFill>
          <a:blip r:embed="rId2"/>
          <a:stretch/>
        </p:blipFill>
        <p:spPr>
          <a:xfrm>
            <a:off x="6480" y="6180120"/>
            <a:ext cx="1776600" cy="666720"/>
          </a:xfrm>
          <a:prstGeom prst="rect">
            <a:avLst/>
          </a:prstGeom>
          <a:ln>
            <a:noFill/>
          </a:ln>
        </p:spPr>
      </p:pic>
      <p:sp>
        <p:nvSpPr>
          <p:cNvPr id="6" name="Line 2"/>
          <p:cNvSpPr/>
          <p:nvPr/>
        </p:nvSpPr>
        <p:spPr>
          <a:xfrm>
            <a:off x="323640" y="691920"/>
            <a:ext cx="6912000" cy="0"/>
          </a:xfrm>
          <a:prstGeom prst="line">
            <a:avLst/>
          </a:prstGeom>
          <a:ln w="57240">
            <a:solidFill>
              <a:srgbClr val="333F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3"/>
          <p:cNvSpPr/>
          <p:nvPr/>
        </p:nvSpPr>
        <p:spPr>
          <a:xfrm>
            <a:off x="324000" y="58680"/>
            <a:ext cx="6983640" cy="72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5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NGS analysis – Workflow for one patient</a:t>
            </a:r>
            <a:endParaRPr dirty="0"/>
          </a:p>
        </p:txBody>
      </p:sp>
      <p:sp>
        <p:nvSpPr>
          <p:cNvPr id="14" name="CustomShape 10"/>
          <p:cNvSpPr/>
          <p:nvPr/>
        </p:nvSpPr>
        <p:spPr>
          <a:xfrm>
            <a:off x="882000" y="3037320"/>
            <a:ext cx="1490760" cy="118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20" name="CustomShape 15"/>
          <p:cNvSpPr/>
          <p:nvPr/>
        </p:nvSpPr>
        <p:spPr>
          <a:xfrm>
            <a:off x="0" y="6172200"/>
            <a:ext cx="1979640" cy="6843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1" name="Picture"/>
          <p:cNvPicPr/>
          <p:nvPr/>
        </p:nvPicPr>
        <p:blipFill>
          <a:blip r:embed="rId3"/>
          <a:stretch/>
        </p:blipFill>
        <p:spPr>
          <a:xfrm>
            <a:off x="228600" y="6195600"/>
            <a:ext cx="672480" cy="584640"/>
          </a:xfrm>
          <a:prstGeom prst="rect">
            <a:avLst/>
          </a:prstGeom>
          <a:ln w="9360">
            <a:noFill/>
          </a:ln>
        </p:spPr>
      </p:pic>
      <p:pic>
        <p:nvPicPr>
          <p:cNvPr id="22" name="Picture"/>
          <p:cNvPicPr/>
          <p:nvPr/>
        </p:nvPicPr>
        <p:blipFill>
          <a:blip r:embed="rId4"/>
          <a:stretch/>
        </p:blipFill>
        <p:spPr>
          <a:xfrm>
            <a:off x="1143000" y="6195600"/>
            <a:ext cx="1464120" cy="455760"/>
          </a:xfrm>
          <a:prstGeom prst="rect">
            <a:avLst/>
          </a:prstGeom>
          <a:ln w="9360"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959936"/>
            <a:ext cx="910244" cy="90608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959936"/>
            <a:ext cx="1080000" cy="90569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440" y="1916832"/>
            <a:ext cx="1080000" cy="99190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338008" y="2124145"/>
            <a:ext cx="1106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92D050"/>
                </a:solidFill>
              </a:rPr>
              <a:t>A</a:t>
            </a:r>
            <a:r>
              <a:rPr lang="en-US" sz="3200" b="1" dirty="0" smtClean="0">
                <a:solidFill>
                  <a:schemeClr val="accent1"/>
                </a:solidFill>
              </a:rPr>
              <a:t>C</a:t>
            </a:r>
            <a:r>
              <a:rPr lang="en-US" sz="3200" b="1" dirty="0" smtClean="0"/>
              <a:t>G</a:t>
            </a:r>
            <a:r>
              <a:rPr lang="en-US" sz="3200" b="1" dirty="0" smtClean="0">
                <a:solidFill>
                  <a:srgbClr val="FF0000"/>
                </a:solidFill>
              </a:rPr>
              <a:t>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03648" y="1340768"/>
            <a:ext cx="2032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Sample preparation</a:t>
            </a:r>
          </a:p>
          <a:p>
            <a:pPr algn="ctr"/>
            <a:r>
              <a:rPr lang="en-US" dirty="0" smtClean="0"/>
              <a:t>“library”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491880" y="1340768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Sequencing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027927" y="1340768"/>
            <a:ext cx="17043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Raw sequencing</a:t>
            </a:r>
          </a:p>
          <a:p>
            <a:pPr algn="ctr"/>
            <a:r>
              <a:rPr lang="en-US" dirty="0" smtClean="0"/>
              <a:t> data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6615835" y="1340768"/>
            <a:ext cx="2589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Analyzed/processed data</a:t>
            </a:r>
            <a:br>
              <a:rPr lang="en-US" dirty="0" smtClean="0"/>
            </a:br>
            <a:r>
              <a:rPr lang="en-US" dirty="0" smtClean="0"/>
              <a:t> ready for interpretation</a:t>
            </a:r>
            <a:endParaRPr lang="en-US" dirty="0"/>
          </a:p>
        </p:txBody>
      </p:sp>
      <p:sp>
        <p:nvSpPr>
          <p:cNvPr id="31" name="Right Arrow 30"/>
          <p:cNvSpPr/>
          <p:nvPr/>
        </p:nvSpPr>
        <p:spPr>
          <a:xfrm>
            <a:off x="2987824" y="2356985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4572000" y="2348880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6804248" y="2356985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35496" y="3081734"/>
            <a:ext cx="23462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Example 1:</a:t>
            </a:r>
          </a:p>
          <a:p>
            <a:r>
              <a:rPr lang="en-US" b="1" dirty="0" smtClean="0"/>
              <a:t>Whole genome</a:t>
            </a:r>
          </a:p>
          <a:p>
            <a:r>
              <a:rPr lang="en-US" b="1" dirty="0" smtClean="0"/>
              <a:t>(Tumor + control) and</a:t>
            </a:r>
          </a:p>
          <a:p>
            <a:r>
              <a:rPr lang="en-US" b="1" dirty="0" smtClean="0"/>
              <a:t>Transcriptome (tumor)</a:t>
            </a:r>
            <a:endParaRPr lang="en-US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35496" y="4737918"/>
            <a:ext cx="23462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Example 1:</a:t>
            </a:r>
          </a:p>
          <a:p>
            <a:r>
              <a:rPr lang="en-US" b="1" dirty="0" smtClean="0"/>
              <a:t>Whole exome </a:t>
            </a:r>
          </a:p>
          <a:p>
            <a:r>
              <a:rPr lang="en-US" b="1" dirty="0" smtClean="0"/>
              <a:t>(tumor + control) and</a:t>
            </a:r>
          </a:p>
          <a:p>
            <a:r>
              <a:rPr lang="en-US" b="1" dirty="0" smtClean="0"/>
              <a:t>Transcriptome (tumor)</a:t>
            </a:r>
            <a:endParaRPr lang="en-US" b="1" dirty="0"/>
          </a:p>
        </p:txBody>
      </p:sp>
      <p:sp>
        <p:nvSpPr>
          <p:cNvPr id="36" name="Right Arrow 35"/>
          <p:cNvSpPr/>
          <p:nvPr/>
        </p:nvSpPr>
        <p:spPr>
          <a:xfrm>
            <a:off x="2987824" y="3437105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>
            <a:off x="4572000" y="3429000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ight Arrow 37"/>
          <p:cNvSpPr/>
          <p:nvPr/>
        </p:nvSpPr>
        <p:spPr>
          <a:xfrm>
            <a:off x="6804248" y="3437105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/>
          <p:cNvSpPr/>
          <p:nvPr/>
        </p:nvSpPr>
        <p:spPr>
          <a:xfrm>
            <a:off x="2987824" y="5093289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/>
          <p:cNvSpPr/>
          <p:nvPr/>
        </p:nvSpPr>
        <p:spPr>
          <a:xfrm>
            <a:off x="4572000" y="5085184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6804248" y="5093289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051720" y="3284984"/>
            <a:ext cx="852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week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063147" y="4963862"/>
            <a:ext cx="852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week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3723817" y="3275692"/>
            <a:ext cx="776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10-14 </a:t>
            </a:r>
            <a:br>
              <a:rPr lang="en-US" dirty="0" smtClean="0"/>
            </a:br>
            <a:r>
              <a:rPr lang="en-US" dirty="0" smtClean="0"/>
              <a:t>days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3752532" y="4942909"/>
            <a:ext cx="686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1 day</a:t>
            </a:r>
            <a:br>
              <a:rPr lang="en-US" dirty="0" smtClean="0"/>
            </a:br>
            <a:endParaRPr lang="en-US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107504" y="2908735"/>
            <a:ext cx="87129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07504" y="4509120"/>
            <a:ext cx="87129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049639" y="4629035"/>
            <a:ext cx="17010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50 Gb</a:t>
            </a:r>
            <a:br>
              <a:rPr lang="en-US" dirty="0" smtClean="0"/>
            </a:br>
            <a:r>
              <a:rPr lang="en-US" dirty="0" smtClean="0"/>
              <a:t>(exome, 150x)</a:t>
            </a:r>
          </a:p>
          <a:p>
            <a:pPr algn="ctr"/>
            <a:r>
              <a:rPr lang="en-US" dirty="0" smtClean="0"/>
              <a:t>12 Gb </a:t>
            </a:r>
          </a:p>
          <a:p>
            <a:pPr algn="ctr"/>
            <a:r>
              <a:rPr lang="en-US" dirty="0" smtClean="0"/>
              <a:t>(transcriptome)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358301" y="3081734"/>
            <a:ext cx="11240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6</a:t>
            </a:r>
            <a:r>
              <a:rPr lang="en-US" dirty="0" smtClean="0"/>
              <a:t>00 Gb</a:t>
            </a:r>
            <a:br>
              <a:rPr lang="en-US" dirty="0" smtClean="0"/>
            </a:br>
            <a:r>
              <a:rPr lang="en-US" dirty="0" smtClean="0"/>
              <a:t>7 days on </a:t>
            </a:r>
            <a:br>
              <a:rPr lang="en-US" dirty="0" smtClean="0"/>
            </a:br>
            <a:r>
              <a:rPr lang="en-US" dirty="0" smtClean="0"/>
              <a:t>32 cores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7194660" y="4716317"/>
            <a:ext cx="1565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250 </a:t>
            </a:r>
            <a:r>
              <a:rPr lang="en-US" dirty="0"/>
              <a:t>Gb</a:t>
            </a:r>
            <a:br>
              <a:rPr lang="en-US" dirty="0"/>
            </a:br>
            <a:r>
              <a:rPr lang="en-US" dirty="0" smtClean="0"/>
              <a:t>3 </a:t>
            </a:r>
            <a:r>
              <a:rPr lang="en-US" dirty="0"/>
              <a:t>days on </a:t>
            </a:r>
            <a:br>
              <a:rPr lang="en-US" dirty="0"/>
            </a:br>
            <a:r>
              <a:rPr lang="en-US" dirty="0"/>
              <a:t>32 cores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174481" y="3020759"/>
            <a:ext cx="16482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300 Gb</a:t>
            </a:r>
            <a:br>
              <a:rPr lang="en-US" dirty="0" smtClean="0"/>
            </a:br>
            <a:r>
              <a:rPr lang="en-US" dirty="0" smtClean="0"/>
              <a:t>(genomes, 40x)</a:t>
            </a:r>
          </a:p>
          <a:p>
            <a:pPr algn="ctr"/>
            <a:r>
              <a:rPr lang="en-US" dirty="0" smtClean="0"/>
              <a:t>12 Gb </a:t>
            </a:r>
          </a:p>
          <a:p>
            <a:pPr algn="ctr"/>
            <a:r>
              <a:rPr lang="en-US" dirty="0" smtClean="0"/>
              <a:t>(transcriptome)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379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/>
          <p:nvPr/>
        </p:nvPicPr>
        <p:blipFill>
          <a:blip r:embed="rId2"/>
          <a:stretch/>
        </p:blipFill>
        <p:spPr>
          <a:xfrm>
            <a:off x="6120" y="6180120"/>
            <a:ext cx="1776600" cy="666720"/>
          </a:xfrm>
          <a:prstGeom prst="rect">
            <a:avLst/>
          </a:prstGeom>
          <a:ln>
            <a:noFill/>
          </a:ln>
        </p:spPr>
      </p:pic>
      <p:sp>
        <p:nvSpPr>
          <p:cNvPr id="3" name="CustomShape 5"/>
          <p:cNvSpPr/>
          <p:nvPr/>
        </p:nvSpPr>
        <p:spPr>
          <a:xfrm>
            <a:off x="7518600" y="6473160"/>
            <a:ext cx="1592640" cy="363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www.alacris.de</a:t>
            </a:r>
            <a:endParaRPr/>
          </a:p>
        </p:txBody>
      </p:sp>
      <p:pic>
        <p:nvPicPr>
          <p:cNvPr id="4" name="Picture 13"/>
          <p:cNvPicPr/>
          <p:nvPr/>
        </p:nvPicPr>
        <p:blipFill>
          <a:blip r:embed="rId2"/>
          <a:stretch/>
        </p:blipFill>
        <p:spPr>
          <a:xfrm>
            <a:off x="6480" y="6180120"/>
            <a:ext cx="1776600" cy="666720"/>
          </a:xfrm>
          <a:prstGeom prst="rect">
            <a:avLst/>
          </a:prstGeom>
          <a:ln>
            <a:noFill/>
          </a:ln>
        </p:spPr>
      </p:pic>
      <p:sp>
        <p:nvSpPr>
          <p:cNvPr id="6" name="Line 2"/>
          <p:cNvSpPr/>
          <p:nvPr/>
        </p:nvSpPr>
        <p:spPr>
          <a:xfrm>
            <a:off x="323640" y="691920"/>
            <a:ext cx="6912000" cy="0"/>
          </a:xfrm>
          <a:prstGeom prst="line">
            <a:avLst/>
          </a:prstGeom>
          <a:ln w="57240">
            <a:solidFill>
              <a:srgbClr val="333F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3"/>
          <p:cNvSpPr/>
          <p:nvPr/>
        </p:nvSpPr>
        <p:spPr>
          <a:xfrm>
            <a:off x="324000" y="58680"/>
            <a:ext cx="6983640" cy="725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n-US" sz="25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NGS analysis – Computational analysis</a:t>
            </a:r>
            <a:endParaRPr dirty="0"/>
          </a:p>
        </p:txBody>
      </p:sp>
      <p:sp>
        <p:nvSpPr>
          <p:cNvPr id="20" name="CustomShape 15"/>
          <p:cNvSpPr/>
          <p:nvPr/>
        </p:nvSpPr>
        <p:spPr>
          <a:xfrm>
            <a:off x="0" y="6172200"/>
            <a:ext cx="1979640" cy="68436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25" y="2163264"/>
            <a:ext cx="1080000" cy="90569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24725" y="1616104"/>
            <a:ext cx="126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Sequencing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3707904" y="2145630"/>
            <a:ext cx="1787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Converted to </a:t>
            </a:r>
          </a:p>
          <a:p>
            <a:pPr algn="ctr"/>
            <a:r>
              <a:rPr lang="en-US" dirty="0" smtClean="0"/>
              <a:t> read data </a:t>
            </a:r>
            <a:r>
              <a:rPr lang="en-US" dirty="0" err="1" smtClean="0"/>
              <a:t>fastq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(320 GB </a:t>
            </a:r>
            <a:r>
              <a:rPr lang="en-US" dirty="0" err="1" smtClean="0"/>
              <a:t>gzipped</a:t>
            </a:r>
            <a:r>
              <a:rPr lang="en-US" dirty="0"/>
              <a:t>)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2720126" y="2595330"/>
            <a:ext cx="957216" cy="18559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397893" y="935284"/>
            <a:ext cx="6217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Example 1: Whole genome (Tumor + control) and</a:t>
            </a:r>
          </a:p>
          <a:p>
            <a:r>
              <a:rPr lang="en-US" b="1" dirty="0" smtClean="0"/>
              <a:t>Transcriptome (tumor)</a:t>
            </a:r>
            <a:endParaRPr lang="en-US" b="1" dirty="0"/>
          </a:p>
        </p:txBody>
      </p:sp>
      <p:sp>
        <p:nvSpPr>
          <p:cNvPr id="38" name="Right Arrow 37"/>
          <p:cNvSpPr/>
          <p:nvPr/>
        </p:nvSpPr>
        <p:spPr>
          <a:xfrm rot="5400000">
            <a:off x="7628288" y="3397049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03354" y="2204864"/>
            <a:ext cx="13640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Raw data </a:t>
            </a:r>
            <a:br>
              <a:rPr lang="en-US" dirty="0" smtClean="0"/>
            </a:br>
            <a:r>
              <a:rPr lang="en-US" dirty="0" err="1" smtClean="0"/>
              <a:t>bcl</a:t>
            </a:r>
            <a:r>
              <a:rPr lang="en-US" dirty="0" smtClean="0"/>
              <a:t> format</a:t>
            </a:r>
            <a:br>
              <a:rPr lang="en-US" dirty="0" smtClean="0"/>
            </a:br>
            <a:r>
              <a:rPr lang="en-US" dirty="0" smtClean="0"/>
              <a:t>~ 2TB </a:t>
            </a:r>
            <a:br>
              <a:rPr lang="en-US" dirty="0" smtClean="0"/>
            </a:br>
            <a:r>
              <a:rPr lang="en-US" dirty="0" smtClean="0"/>
              <a:t>(image data)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30248" y="2123564"/>
            <a:ext cx="6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1 day</a:t>
            </a:r>
            <a:endParaRPr lang="en-US" dirty="0"/>
          </a:p>
        </p:txBody>
      </p:sp>
      <p:sp>
        <p:nvSpPr>
          <p:cNvPr id="46" name="Right Arrow 45"/>
          <p:cNvSpPr/>
          <p:nvPr/>
        </p:nvSpPr>
        <p:spPr>
          <a:xfrm>
            <a:off x="5486992" y="2564904"/>
            <a:ext cx="957216" cy="18559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541265" y="2145630"/>
            <a:ext cx="6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day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36096" y="2780928"/>
            <a:ext cx="971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32 cores</a:t>
            </a:r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6384837" y="2170089"/>
            <a:ext cx="26812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Reads aligned to reference</a:t>
            </a:r>
            <a:br>
              <a:rPr lang="en-US" dirty="0" smtClean="0"/>
            </a:br>
            <a:r>
              <a:rPr lang="en-US" dirty="0" smtClean="0"/>
              <a:t>genome  BAM </a:t>
            </a:r>
            <a:br>
              <a:rPr lang="en-US" dirty="0" smtClean="0"/>
            </a:br>
            <a:r>
              <a:rPr lang="en-US" dirty="0" smtClean="0"/>
              <a:t>(320 GB binary)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6837409" y="3275692"/>
            <a:ext cx="68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day</a:t>
            </a:r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8094471" y="3281683"/>
            <a:ext cx="971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32 cores</a:t>
            </a:r>
            <a:endParaRPr lang="en-US" dirty="0"/>
          </a:p>
        </p:txBody>
      </p:sp>
      <p:sp>
        <p:nvSpPr>
          <p:cNvPr id="58" name="TextBox 57"/>
          <p:cNvSpPr txBox="1"/>
          <p:nvPr/>
        </p:nvSpPr>
        <p:spPr>
          <a:xfrm>
            <a:off x="6444208" y="3790781"/>
            <a:ext cx="28134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Processed data BAM</a:t>
            </a:r>
          </a:p>
          <a:p>
            <a:pPr algn="ctr"/>
            <a:r>
              <a:rPr lang="en-US" dirty="0" smtClean="0"/>
              <a:t>Merging, duplicate removal </a:t>
            </a:r>
            <a:br>
              <a:rPr lang="en-US" dirty="0" smtClean="0"/>
            </a:br>
            <a:r>
              <a:rPr lang="en-US" dirty="0" smtClean="0"/>
              <a:t>(320 GB binary)</a:t>
            </a:r>
            <a:endParaRPr lang="en-US" dirty="0"/>
          </a:p>
        </p:txBody>
      </p:sp>
      <p:sp>
        <p:nvSpPr>
          <p:cNvPr id="60" name="Right Arrow 59"/>
          <p:cNvSpPr/>
          <p:nvPr/>
        </p:nvSpPr>
        <p:spPr>
          <a:xfrm rot="10800000">
            <a:off x="5508104" y="4179506"/>
            <a:ext cx="957216" cy="18559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5652120" y="3779748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 days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5544603" y="4427820"/>
            <a:ext cx="971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cores</a:t>
            </a:r>
            <a:endParaRPr lang="en-US" dirty="0"/>
          </a:p>
        </p:txBody>
      </p:sp>
      <p:sp>
        <p:nvSpPr>
          <p:cNvPr id="63" name="TextBox 62"/>
          <p:cNvSpPr txBox="1"/>
          <p:nvPr/>
        </p:nvSpPr>
        <p:spPr>
          <a:xfrm>
            <a:off x="2695169" y="3790781"/>
            <a:ext cx="25707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Data analysis:</a:t>
            </a:r>
          </a:p>
          <a:p>
            <a:pPr algn="ctr"/>
            <a:r>
              <a:rPr lang="en-US" dirty="0" smtClean="0"/>
              <a:t>Variant calling, structural </a:t>
            </a:r>
            <a:br>
              <a:rPr lang="en-US" dirty="0" smtClean="0"/>
            </a:br>
            <a:r>
              <a:rPr lang="en-US" dirty="0" smtClean="0"/>
              <a:t>changes</a:t>
            </a:r>
            <a:endParaRPr lang="en-US" dirty="0"/>
          </a:p>
        </p:txBody>
      </p:sp>
      <p:sp>
        <p:nvSpPr>
          <p:cNvPr id="65" name="Right Arrow 64"/>
          <p:cNvSpPr/>
          <p:nvPr/>
        </p:nvSpPr>
        <p:spPr>
          <a:xfrm rot="5400000">
            <a:off x="7628288" y="5021624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6837409" y="4900267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1-2 days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8094471" y="4906258"/>
            <a:ext cx="971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 cores</a:t>
            </a:r>
            <a:endParaRPr lang="en-US" dirty="0"/>
          </a:p>
        </p:txBody>
      </p:sp>
      <p:sp>
        <p:nvSpPr>
          <p:cNvPr id="68" name="TextBox 67"/>
          <p:cNvSpPr txBox="1"/>
          <p:nvPr/>
        </p:nvSpPr>
        <p:spPr>
          <a:xfrm>
            <a:off x="6809921" y="5383998"/>
            <a:ext cx="22260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Transcriptome: </a:t>
            </a:r>
            <a:br>
              <a:rPr lang="en-US" dirty="0" smtClean="0"/>
            </a:br>
            <a:r>
              <a:rPr lang="en-US" dirty="0" smtClean="0"/>
              <a:t>gene fusion detection</a:t>
            </a:r>
            <a:br>
              <a:rPr lang="en-US" dirty="0" smtClean="0"/>
            </a:br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69" name="Right Arrow 68"/>
          <p:cNvSpPr/>
          <p:nvPr/>
        </p:nvSpPr>
        <p:spPr>
          <a:xfrm rot="5400000">
            <a:off x="3660568" y="4958142"/>
            <a:ext cx="504056" cy="13591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ight Arrow 69"/>
          <p:cNvSpPr/>
          <p:nvPr/>
        </p:nvSpPr>
        <p:spPr>
          <a:xfrm rot="10800000">
            <a:off x="5658618" y="5812091"/>
            <a:ext cx="957216" cy="185598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/>
          <p:cNvSpPr txBox="1"/>
          <p:nvPr/>
        </p:nvSpPr>
        <p:spPr>
          <a:xfrm>
            <a:off x="2286449" y="5521870"/>
            <a:ext cx="35041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Final data: all raw and intermediary</a:t>
            </a:r>
            <a:br>
              <a:rPr lang="en-US" dirty="0" smtClean="0"/>
            </a:br>
            <a:r>
              <a:rPr lang="en-US" dirty="0" smtClean="0"/>
              <a:t>files and analysis results</a:t>
            </a:r>
            <a:br>
              <a:rPr lang="en-US" dirty="0" smtClean="0"/>
            </a:br>
            <a:r>
              <a:rPr lang="en-US" dirty="0" smtClean="0"/>
              <a:t>~600 Gb</a:t>
            </a:r>
            <a:endParaRPr lang="en-US" dirty="0"/>
          </a:p>
        </p:txBody>
      </p:sp>
      <p:sp>
        <p:nvSpPr>
          <p:cNvPr id="72" name="TextBox 71"/>
          <p:cNvSpPr txBox="1"/>
          <p:nvPr/>
        </p:nvSpPr>
        <p:spPr>
          <a:xfrm>
            <a:off x="2843808" y="2729607"/>
            <a:ext cx="854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cores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171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796" y="5944468"/>
            <a:ext cx="1971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dirty="0" smtClean="0"/>
          </a:p>
        </p:txBody>
      </p:sp>
      <p:sp>
        <p:nvSpPr>
          <p:cNvPr id="5" name="Rectangle 4"/>
          <p:cNvSpPr/>
          <p:nvPr/>
        </p:nvSpPr>
        <p:spPr>
          <a:xfrm>
            <a:off x="1942892" y="5944468"/>
            <a:ext cx="1708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dirty="0" smtClean="0"/>
          </a:p>
        </p:txBody>
      </p:sp>
      <p:sp>
        <p:nvSpPr>
          <p:cNvPr id="8" name="Rectangle 7"/>
          <p:cNvSpPr/>
          <p:nvPr/>
        </p:nvSpPr>
        <p:spPr>
          <a:xfrm>
            <a:off x="7300153" y="1374460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58633" y="151296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GB" b="1" dirty="0"/>
          </a:p>
        </p:txBody>
      </p:sp>
      <p:sp>
        <p:nvSpPr>
          <p:cNvPr id="11" name="Rectangle 10"/>
          <p:cNvSpPr/>
          <p:nvPr/>
        </p:nvSpPr>
        <p:spPr>
          <a:xfrm>
            <a:off x="1782799" y="1651459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en-US" b="1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3681645" y="1651459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en-US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15962" y="118373"/>
            <a:ext cx="90205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Comprehensive </a:t>
            </a:r>
            <a:r>
              <a:rPr lang="en-US" b="1" dirty="0"/>
              <a:t>tumor molecular </a:t>
            </a:r>
            <a:r>
              <a:rPr lang="en-US" b="1" dirty="0" err="1"/>
              <a:t>characterisation</a:t>
            </a:r>
            <a:r>
              <a:rPr lang="en-US" b="1" dirty="0"/>
              <a:t> based on </a:t>
            </a:r>
            <a:r>
              <a:rPr lang="en-US" b="1" dirty="0" smtClean="0"/>
              <a:t>blood whole </a:t>
            </a:r>
            <a:r>
              <a:rPr lang="en-US" b="1" dirty="0" err="1" smtClean="0"/>
              <a:t>exome</a:t>
            </a:r>
            <a:r>
              <a:rPr lang="en-US" b="1" dirty="0" smtClean="0"/>
              <a:t>/tumor whole </a:t>
            </a:r>
            <a:r>
              <a:rPr lang="en-US" b="1" dirty="0" err="1" smtClean="0"/>
              <a:t>exome</a:t>
            </a:r>
            <a:r>
              <a:rPr lang="en-US" b="1" dirty="0" smtClean="0"/>
              <a:t> and </a:t>
            </a:r>
            <a:r>
              <a:rPr lang="en-US" b="1" dirty="0" err="1" smtClean="0"/>
              <a:t>transcriptome</a:t>
            </a:r>
            <a:r>
              <a:rPr lang="en-US" b="1" dirty="0" smtClean="0"/>
              <a:t> analysis (</a:t>
            </a:r>
            <a:r>
              <a:rPr lang="en-US" b="1" dirty="0" err="1" smtClean="0"/>
              <a:t>Alacris</a:t>
            </a:r>
            <a:r>
              <a:rPr lang="en-US" b="1" dirty="0" smtClean="0"/>
              <a:t> </a:t>
            </a:r>
            <a:r>
              <a:rPr lang="en-US" b="1" dirty="0" err="1" smtClean="0"/>
              <a:t>Theranostics</a:t>
            </a:r>
            <a:r>
              <a:rPr lang="en-US" b="1" dirty="0" smtClean="0"/>
              <a:t>)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78" y="815816"/>
            <a:ext cx="8765681" cy="53548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28118" y="5786336"/>
            <a:ext cx="21814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Mechanistic models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72010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ustomShape 1"/>
          <p:cNvSpPr/>
          <p:nvPr/>
        </p:nvSpPr>
        <p:spPr>
          <a:xfrm>
            <a:off x="107504" y="116632"/>
            <a:ext cx="8739488" cy="1080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/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</a:t>
            </a:r>
            <a:r>
              <a:rPr lang="en-US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omprehensive molecular </a:t>
            </a:r>
            <a:r>
              <a:rPr lang="en-US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tumor </a:t>
            </a:r>
            <a:r>
              <a:rPr lang="en-US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characterization </a:t>
            </a: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based </a:t>
            </a:r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on </a:t>
            </a:r>
            <a:endParaRPr lang="en-US" sz="20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algn="ctr"/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WES and </a:t>
            </a:r>
            <a:r>
              <a:rPr lang="en-US" sz="2000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RNAseq</a:t>
            </a: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analysis </a:t>
            </a:r>
          </a:p>
          <a:p>
            <a:pPr algn="ctr"/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for </a:t>
            </a:r>
            <a:r>
              <a:rPr lang="en-US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ea typeface="DejaVu Sans"/>
              </a:rPr>
              <a:t>the identification of clinically actionable </a:t>
            </a: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variants/</a:t>
            </a:r>
            <a:r>
              <a:rPr lang="en-US" sz="2000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modelling</a:t>
            </a:r>
            <a:r>
              <a:rPr lang="en-US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</a:t>
            </a:r>
          </a:p>
          <a:p>
            <a:pPr algn="ctr"/>
            <a:endParaRPr lang="en-US" sz="2000" dirty="0"/>
          </a:p>
          <a:p>
            <a:pPr algn="ctr">
              <a:lnSpc>
                <a:spcPct val="100000"/>
              </a:lnSpc>
            </a:pPr>
            <a:endParaRPr sz="2000" b="1" dirty="0"/>
          </a:p>
        </p:txBody>
      </p:sp>
      <p:sp>
        <p:nvSpPr>
          <p:cNvPr id="63" name="CustomShape 3"/>
          <p:cNvSpPr/>
          <p:nvPr/>
        </p:nvSpPr>
        <p:spPr>
          <a:xfrm>
            <a:off x="598680" y="6866640"/>
            <a:ext cx="1722600" cy="299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" name="CustomShape 4"/>
          <p:cNvSpPr/>
          <p:nvPr/>
        </p:nvSpPr>
        <p:spPr>
          <a:xfrm>
            <a:off x="2077560" y="6866640"/>
            <a:ext cx="1493280" cy="299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4"/>
          <p:cNvSpPr/>
          <p:nvPr/>
        </p:nvSpPr>
        <p:spPr>
          <a:xfrm>
            <a:off x="-3464" y="6237312"/>
            <a:ext cx="2919280" cy="50115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800" strike="noStrike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  <a:ea typeface="DejaVu Sans"/>
              </a:rPr>
              <a:t>†</a:t>
            </a:r>
            <a:r>
              <a:rPr lang="en-US" sz="800" strike="noStrike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en-US" sz="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Jones et al., Sci. Transl. Med. 7, 283ra53 (2015) </a:t>
            </a:r>
            <a:endParaRPr sz="800" dirty="0"/>
          </a:p>
          <a:p>
            <a:pPr>
              <a:lnSpc>
                <a:spcPct val="100000"/>
              </a:lnSpc>
            </a:pPr>
            <a:r>
              <a:rPr lang="en-US" sz="800" strike="noStrike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  <a:ea typeface="DejaVu Sans"/>
              </a:rPr>
              <a:t>††</a:t>
            </a:r>
            <a:r>
              <a:rPr lang="en-US" sz="800" strike="noStrike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en-US" sz="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Wan et al., N A J Med Sci. ;7(4):156-162 (2014) </a:t>
            </a:r>
            <a:endParaRPr sz="800" dirty="0"/>
          </a:p>
          <a:p>
            <a:pPr>
              <a:lnSpc>
                <a:spcPct val="100000"/>
              </a:lnSpc>
            </a:pPr>
            <a:r>
              <a:rPr lang="en-US" sz="800" strike="noStrike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  <a:ea typeface="DejaVu Sans"/>
              </a:rPr>
              <a:t>†††</a:t>
            </a:r>
            <a:r>
              <a:rPr lang="en-US" sz="800" strike="noStrike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en-US" sz="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Wilkerson  et al., Nucleic Acids Res. 42(13): e107. (2014</a:t>
            </a:r>
            <a:r>
              <a:rPr lang="en-US" sz="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)</a:t>
            </a:r>
            <a:br>
              <a:rPr lang="en-US" sz="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</a:br>
            <a:r>
              <a:rPr lang="en-US" sz="800" spc="-1" baseline="3000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DejaVu Sans"/>
              </a:rPr>
              <a:t>††††</a:t>
            </a:r>
            <a:r>
              <a:rPr lang="en-US" sz="800" spc="-1" baseline="3000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  <a:r>
              <a:rPr lang="en-US" sz="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Robinson et al., Nat Biotechnology 26, ,24-26 (2011) </a:t>
            </a:r>
            <a:endParaRPr sz="800"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860032" y="5060352"/>
            <a:ext cx="2285460" cy="1087560"/>
          </a:xfrm>
          <a:prstGeom prst="rect">
            <a:avLst/>
          </a:prstGeom>
          <a:ln>
            <a:noFill/>
          </a:ln>
        </p:spPr>
      </p:pic>
      <p:sp>
        <p:nvSpPr>
          <p:cNvPr id="10" name="CustomShape 4"/>
          <p:cNvSpPr>
            <a:spLocks noChangeAspect="1"/>
          </p:cNvSpPr>
          <p:nvPr/>
        </p:nvSpPr>
        <p:spPr>
          <a:xfrm>
            <a:off x="5274096" y="5067792"/>
            <a:ext cx="162000" cy="173160"/>
          </a:xfrm>
          <a:prstGeom prst="ellipse">
            <a:avLst/>
          </a:prstGeom>
          <a:noFill/>
          <a:ln w="18360">
            <a:solidFill>
              <a:srgbClr val="FF420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Rechteck 1"/>
          <p:cNvSpPr/>
          <p:nvPr/>
        </p:nvSpPr>
        <p:spPr>
          <a:xfrm>
            <a:off x="271387" y="141277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Screening of the </a:t>
            </a: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whole </a:t>
            </a:r>
            <a:r>
              <a:rPr lang="en-US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exome tumor &amp; blood 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allows to identify canonical and novel driver alterations, germline</a:t>
            </a:r>
            <a:r>
              <a:rPr lang="en-US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†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alterations, and copy-number changes (“digital karyotype”)</a:t>
            </a:r>
            <a:endParaRPr lang="en-US" dirty="0"/>
          </a:p>
        </p:txBody>
      </p:sp>
      <p:sp>
        <p:nvSpPr>
          <p:cNvPr id="3" name="Rechteck 2"/>
          <p:cNvSpPr/>
          <p:nvPr/>
        </p:nvSpPr>
        <p:spPr>
          <a:xfrm>
            <a:off x="245623" y="306896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Transcriptome sequencing</a:t>
            </a: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detects </a:t>
            </a:r>
            <a:endParaRPr lang="en-US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changes </a:t>
            </a: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 transcript abundance </a:t>
            </a:r>
            <a:endParaRPr lang="en-US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and </a:t>
            </a: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transcript structure in </a:t>
            </a: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cancer such</a:t>
            </a:r>
          </a:p>
          <a:p>
            <a:pPr>
              <a:lnSpc>
                <a:spcPct val="100000"/>
              </a:lnSpc>
            </a:pPr>
            <a:r>
              <a:rPr lang="en-US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as splicing events and gene fusions</a:t>
            </a:r>
            <a:r>
              <a:rPr lang="en-US" spc="-1" baseline="3000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†</a:t>
            </a:r>
            <a:r>
              <a:rPr lang="en-US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† 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323528" y="5013176"/>
            <a:ext cx="4283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Integrated DNA and RNA analyses</a:t>
            </a: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serve as mutual controls to verify potential actionable variants</a:t>
            </a:r>
            <a:r>
              <a:rPr lang="en-US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††,††† </a:t>
            </a:r>
            <a:endParaRPr lang="en-US" baseline="30000" dirty="0">
              <a:latin typeface="Calibri" panose="020F050202020403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7236296" y="5013176"/>
            <a:ext cx="19782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Calibri" panose="020F0502020204030204" pitchFamily="34" charset="0"/>
              </a:rPr>
              <a:t>ALK amplification on</a:t>
            </a:r>
            <a:br>
              <a:rPr lang="de-DE" sz="1400" dirty="0" smtClean="0">
                <a:latin typeface="Calibri" panose="020F0502020204030204" pitchFamily="34" charset="0"/>
              </a:rPr>
            </a:br>
            <a:r>
              <a:rPr lang="de-DE" sz="1400" dirty="0" smtClean="0">
                <a:latin typeface="Calibri" panose="020F0502020204030204" pitchFamily="34" charset="0"/>
              </a:rPr>
              <a:t>DNA detected  but </a:t>
            </a:r>
            <a:r>
              <a:rPr lang="de-DE" sz="1400" b="1" dirty="0" smtClean="0">
                <a:latin typeface="Calibri" panose="020F0502020204030204" pitchFamily="34" charset="0"/>
              </a:rPr>
              <a:t>no</a:t>
            </a:r>
            <a:r>
              <a:rPr lang="de-DE" sz="1400" dirty="0" smtClean="0">
                <a:latin typeface="Calibri" panose="020F0502020204030204" pitchFamily="34" charset="0"/>
              </a:rPr>
              <a:t> ALK gene expression on RNA level </a:t>
            </a:r>
            <a:r>
              <a:rPr lang="de-DE" sz="1400" b="1" dirty="0" smtClean="0">
                <a:latin typeface="Calibri" panose="020F0502020204030204" pitchFamily="34" charset="0"/>
              </a:rPr>
              <a:t>-&gt; no treatment against ALK recommended</a:t>
            </a:r>
            <a:endParaRPr lang="de-DE" sz="1400" dirty="0">
              <a:latin typeface="Calibri" panose="020F0502020204030204" pitchFamily="34" charset="0"/>
            </a:endParaRPr>
          </a:p>
        </p:txBody>
      </p:sp>
      <p:sp>
        <p:nvSpPr>
          <p:cNvPr id="18" name="Rectangle 7"/>
          <p:cNvSpPr/>
          <p:nvPr/>
        </p:nvSpPr>
        <p:spPr>
          <a:xfrm>
            <a:off x="7300153" y="1374460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en-GB" dirty="0"/>
          </a:p>
        </p:txBody>
      </p:sp>
      <p:sp>
        <p:nvSpPr>
          <p:cNvPr id="19" name="TextBox 8"/>
          <p:cNvSpPr txBox="1"/>
          <p:nvPr/>
        </p:nvSpPr>
        <p:spPr>
          <a:xfrm>
            <a:off x="858633" y="151296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en-GB" b="1" dirty="0"/>
          </a:p>
        </p:txBody>
      </p:sp>
      <p:sp>
        <p:nvSpPr>
          <p:cNvPr id="20" name="Rectangle 10"/>
          <p:cNvSpPr/>
          <p:nvPr/>
        </p:nvSpPr>
        <p:spPr>
          <a:xfrm>
            <a:off x="1782799" y="1651459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en-US" b="1" dirty="0" smtClean="0"/>
          </a:p>
        </p:txBody>
      </p:sp>
      <p:sp>
        <p:nvSpPr>
          <p:cNvPr id="21" name="Rectangle 11"/>
          <p:cNvSpPr/>
          <p:nvPr/>
        </p:nvSpPr>
        <p:spPr>
          <a:xfrm>
            <a:off x="3681645" y="1651459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en-US" b="1" dirty="0" smtClean="0"/>
          </a:p>
        </p:txBody>
      </p:sp>
      <p:grpSp>
        <p:nvGrpSpPr>
          <p:cNvPr id="13" name="Gruppieren 12"/>
          <p:cNvGrpSpPr/>
          <p:nvPr/>
        </p:nvGrpSpPr>
        <p:grpSpPr>
          <a:xfrm>
            <a:off x="30155" y="1592896"/>
            <a:ext cx="245316" cy="900000"/>
            <a:chOff x="35496" y="2857472"/>
            <a:chExt cx="245316" cy="715544"/>
          </a:xfrm>
        </p:grpSpPr>
        <p:sp>
          <p:nvSpPr>
            <p:cNvPr id="11" name="Rechteck 10"/>
            <p:cNvSpPr/>
            <p:nvPr/>
          </p:nvSpPr>
          <p:spPr>
            <a:xfrm>
              <a:off x="35496" y="2857472"/>
              <a:ext cx="245040" cy="3577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Rechteck 34"/>
            <p:cNvSpPr/>
            <p:nvPr/>
          </p:nvSpPr>
          <p:spPr>
            <a:xfrm>
              <a:off x="35772" y="3215244"/>
              <a:ext cx="245040" cy="357772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6" name="Rechteck 35"/>
          <p:cNvSpPr/>
          <p:nvPr/>
        </p:nvSpPr>
        <p:spPr>
          <a:xfrm>
            <a:off x="47719" y="3139635"/>
            <a:ext cx="244800" cy="100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2" name="Gruppieren 11"/>
          <p:cNvGrpSpPr/>
          <p:nvPr/>
        </p:nvGrpSpPr>
        <p:grpSpPr>
          <a:xfrm>
            <a:off x="35496" y="5065074"/>
            <a:ext cx="244800" cy="900000"/>
            <a:chOff x="45563" y="4954384"/>
            <a:chExt cx="246277" cy="1064636"/>
          </a:xfrm>
        </p:grpSpPr>
        <p:sp>
          <p:nvSpPr>
            <p:cNvPr id="37" name="Rechteck 36"/>
            <p:cNvSpPr/>
            <p:nvPr/>
          </p:nvSpPr>
          <p:spPr>
            <a:xfrm>
              <a:off x="45563" y="4954384"/>
              <a:ext cx="245040" cy="3577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endParaRPr lang="de-DE"/>
            </a:p>
          </p:txBody>
        </p:sp>
        <p:sp>
          <p:nvSpPr>
            <p:cNvPr id="38" name="Rechteck 37"/>
            <p:cNvSpPr/>
            <p:nvPr/>
          </p:nvSpPr>
          <p:spPr>
            <a:xfrm>
              <a:off x="45839" y="5312156"/>
              <a:ext cx="245040" cy="357772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endParaRPr lang="de-DE"/>
            </a:p>
          </p:txBody>
        </p:sp>
        <p:sp>
          <p:nvSpPr>
            <p:cNvPr id="39" name="Rechteck 38"/>
            <p:cNvSpPr/>
            <p:nvPr/>
          </p:nvSpPr>
          <p:spPr>
            <a:xfrm>
              <a:off x="46800" y="5661248"/>
              <a:ext cx="245040" cy="357772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4" name="Grafik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556792"/>
            <a:ext cx="1112520" cy="982766"/>
          </a:xfrm>
          <a:prstGeom prst="rect">
            <a:avLst/>
          </a:prstGeom>
        </p:spPr>
      </p:pic>
      <p:sp>
        <p:nvSpPr>
          <p:cNvPr id="43" name="Textfeld 42"/>
          <p:cNvSpPr txBox="1"/>
          <p:nvPr/>
        </p:nvSpPr>
        <p:spPr>
          <a:xfrm>
            <a:off x="6588224" y="1484784"/>
            <a:ext cx="24117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Calibri" panose="020F0502020204030204" pitchFamily="34" charset="0"/>
              </a:rPr>
              <a:t>KRAS A146V: </a:t>
            </a:r>
            <a:r>
              <a:rPr lang="de-DE" sz="1400" dirty="0" err="1" smtClean="0">
                <a:latin typeface="Calibri" panose="020F0502020204030204" pitchFamily="34" charset="0"/>
              </a:rPr>
              <a:t>testing</a:t>
            </a:r>
            <a:r>
              <a:rPr lang="de-DE" sz="1400" dirty="0" smtClean="0">
                <a:latin typeface="Calibri" panose="020F0502020204030204" pitchFamily="34" charset="0"/>
              </a:rPr>
              <a:t> </a:t>
            </a:r>
            <a:r>
              <a:rPr lang="de-DE" sz="1400" dirty="0" err="1" smtClean="0">
                <a:latin typeface="Calibri" panose="020F0502020204030204" pitchFamily="34" charset="0"/>
              </a:rPr>
              <a:t>of</a:t>
            </a:r>
            <a:r>
              <a:rPr lang="de-DE" sz="1400" dirty="0" smtClean="0">
                <a:latin typeface="Calibri" panose="020F0502020204030204" pitchFamily="34" charset="0"/>
              </a:rPr>
              <a:t> </a:t>
            </a:r>
            <a:r>
              <a:rPr lang="de-DE" sz="1400" dirty="0" err="1" smtClean="0">
                <a:latin typeface="Calibri" panose="020F0502020204030204" pitchFamily="34" charset="0"/>
              </a:rPr>
              <a:t>codon</a:t>
            </a:r>
            <a:r>
              <a:rPr lang="de-DE" sz="1400" dirty="0" smtClean="0">
                <a:latin typeface="Calibri" panose="020F0502020204030204" pitchFamily="34" charset="0"/>
              </a:rPr>
              <a:t/>
            </a:r>
            <a:br>
              <a:rPr lang="de-DE" sz="1400" dirty="0" smtClean="0">
                <a:latin typeface="Calibri" panose="020F0502020204030204" pitchFamily="34" charset="0"/>
              </a:rPr>
            </a:br>
            <a:r>
              <a:rPr lang="de-DE" sz="1400" dirty="0" smtClean="0">
                <a:latin typeface="Calibri" panose="020F0502020204030204" pitchFamily="34" charset="0"/>
              </a:rPr>
              <a:t>12&amp;13 </a:t>
            </a:r>
            <a:r>
              <a:rPr lang="de-DE" sz="1400" dirty="0" err="1" smtClean="0">
                <a:latin typeface="Calibri" panose="020F0502020204030204" pitchFamily="34" charset="0"/>
              </a:rPr>
              <a:t>is</a:t>
            </a:r>
            <a:r>
              <a:rPr lang="de-DE" sz="1400" dirty="0" smtClean="0">
                <a:latin typeface="Calibri" panose="020F0502020204030204" pitchFamily="34" charset="0"/>
              </a:rPr>
              <a:t> </a:t>
            </a:r>
            <a:r>
              <a:rPr lang="de-DE" sz="1400" dirty="0" err="1" smtClean="0">
                <a:latin typeface="Calibri" panose="020F0502020204030204" pitchFamily="34" charset="0"/>
              </a:rPr>
              <a:t>clinical</a:t>
            </a:r>
            <a:r>
              <a:rPr lang="de-DE" sz="1400" dirty="0" smtClean="0">
                <a:latin typeface="Calibri" panose="020F0502020204030204" pitchFamily="34" charset="0"/>
              </a:rPr>
              <a:t> </a:t>
            </a:r>
            <a:r>
              <a:rPr lang="de-DE" sz="1400" dirty="0" err="1" smtClean="0">
                <a:latin typeface="Calibri" panose="020F0502020204030204" pitchFamily="34" charset="0"/>
              </a:rPr>
              <a:t>standard</a:t>
            </a:r>
            <a:r>
              <a:rPr lang="de-DE" sz="1400" dirty="0" smtClean="0">
                <a:latin typeface="Calibri" panose="020F0502020204030204" pitchFamily="34" charset="0"/>
              </a:rPr>
              <a:t> in CRC but non-</a:t>
            </a:r>
            <a:r>
              <a:rPr lang="de-DE" sz="1400" dirty="0" err="1" smtClean="0">
                <a:latin typeface="Calibri" panose="020F0502020204030204" pitchFamily="34" charset="0"/>
              </a:rPr>
              <a:t>canonical</a:t>
            </a:r>
            <a:r>
              <a:rPr lang="de-DE" sz="1400" dirty="0" smtClean="0">
                <a:latin typeface="Calibri" panose="020F0502020204030204" pitchFamily="34" charset="0"/>
              </a:rPr>
              <a:t> </a:t>
            </a:r>
            <a:r>
              <a:rPr lang="de-DE" sz="1400" dirty="0" err="1" smtClean="0">
                <a:latin typeface="Calibri" panose="020F0502020204030204" pitchFamily="34" charset="0"/>
              </a:rPr>
              <a:t>mutations</a:t>
            </a:r>
            <a:r>
              <a:rPr lang="de-DE" sz="1400" dirty="0" smtClean="0">
                <a:latin typeface="Calibri" panose="020F0502020204030204" pitchFamily="34" charset="0"/>
              </a:rPr>
              <a:t> </a:t>
            </a:r>
            <a:r>
              <a:rPr lang="de-DE" sz="1400" dirty="0" err="1" smtClean="0">
                <a:latin typeface="Calibri" panose="020F0502020204030204" pitchFamily="34" charset="0"/>
              </a:rPr>
              <a:t>may</a:t>
            </a:r>
            <a:r>
              <a:rPr lang="de-DE" sz="1400" dirty="0" smtClean="0">
                <a:latin typeface="Calibri" panose="020F0502020204030204" pitchFamily="34" charset="0"/>
              </a:rPr>
              <a:t>  </a:t>
            </a:r>
            <a:r>
              <a:rPr lang="de-DE" sz="1400" dirty="0" err="1" smtClean="0">
                <a:latin typeface="Calibri" panose="020F0502020204030204" pitchFamily="34" charset="0"/>
              </a:rPr>
              <a:t>provoke</a:t>
            </a:r>
            <a:r>
              <a:rPr lang="de-DE" sz="1400" dirty="0" smtClean="0">
                <a:latin typeface="Calibri" panose="020F0502020204030204" pitchFamily="34" charset="0"/>
              </a:rPr>
              <a:t> EGFR-blockade </a:t>
            </a:r>
            <a:r>
              <a:rPr lang="de-DE" sz="1400" dirty="0" err="1" smtClean="0">
                <a:latin typeface="Calibri" panose="020F0502020204030204" pitchFamily="34" charset="0"/>
              </a:rPr>
              <a:t>resistance</a:t>
            </a:r>
            <a:r>
              <a:rPr lang="en-US" sz="1400" spc="-1" baseline="30000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†††</a:t>
            </a:r>
            <a:r>
              <a:rPr lang="en-US" sz="1400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 panose="020F0502020204030204" pitchFamily="34" charset="0"/>
              </a:rPr>
              <a:t>†</a:t>
            </a:r>
            <a:endParaRPr lang="de-DE" sz="1400" dirty="0">
              <a:latin typeface="Calibri" panose="020F0502020204030204" pitchFamily="34" charset="0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6732240" y="3915053"/>
            <a:ext cx="22240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Calibri" panose="020F0502020204030204" pitchFamily="34" charset="0"/>
              </a:rPr>
              <a:t>Novel gene fusion </a:t>
            </a:r>
          </a:p>
          <a:p>
            <a:r>
              <a:rPr lang="de-DE" sz="1400" dirty="0" smtClean="0">
                <a:latin typeface="Calibri" panose="020F0502020204030204" pitchFamily="34" charset="0"/>
              </a:rPr>
              <a:t>that over-expresses a </a:t>
            </a:r>
          </a:p>
          <a:p>
            <a:r>
              <a:rPr lang="de-DE" sz="1400" dirty="0" smtClean="0">
                <a:latin typeface="Calibri" panose="020F0502020204030204" pitchFamily="34" charset="0"/>
              </a:rPr>
              <a:t>transcription factor and </a:t>
            </a:r>
          </a:p>
          <a:p>
            <a:r>
              <a:rPr lang="de-DE" sz="1400" dirty="0" smtClean="0">
                <a:latin typeface="Calibri" panose="020F0502020204030204" pitchFamily="34" charset="0"/>
              </a:rPr>
              <a:t>was used as a MRD marker</a:t>
            </a:r>
            <a:endParaRPr lang="de-DE" sz="1400" dirty="0"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788367"/>
            <a:ext cx="1728000" cy="1296817"/>
          </a:xfrm>
          <a:prstGeom prst="rect">
            <a:avLst/>
          </a:prstGeom>
        </p:spPr>
      </p:pic>
      <p:sp>
        <p:nvSpPr>
          <p:cNvPr id="33" name="Textfeld 44"/>
          <p:cNvSpPr txBox="1"/>
          <p:nvPr/>
        </p:nvSpPr>
        <p:spPr>
          <a:xfrm>
            <a:off x="6732240" y="2762925"/>
            <a:ext cx="23793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latin typeface="Calibri" panose="020F0502020204030204" pitchFamily="34" charset="0"/>
              </a:rPr>
              <a:t>Expression levels of all protein-coding genes: </a:t>
            </a:r>
          </a:p>
          <a:p>
            <a:r>
              <a:rPr lang="de-DE" sz="1400" dirty="0" smtClean="0">
                <a:latin typeface="Calibri" panose="020F0502020204030204" pitchFamily="34" charset="0"/>
              </a:rPr>
              <a:t>-- marker gene expression</a:t>
            </a:r>
          </a:p>
          <a:p>
            <a:r>
              <a:rPr lang="de-DE" sz="1400" dirty="0" smtClean="0">
                <a:latin typeface="Calibri" panose="020F0502020204030204" pitchFamily="34" charset="0"/>
              </a:rPr>
              <a:t>-- actionable targets, e.g. immunotherapy against PD-L1</a:t>
            </a:r>
            <a:endParaRPr lang="de-DE" sz="1400" dirty="0">
              <a:latin typeface="Calibri" panose="020F0502020204030204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004048" y="3915053"/>
            <a:ext cx="39522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5004048" y="4941168"/>
            <a:ext cx="39522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076056" y="2708920"/>
            <a:ext cx="395228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8699" y="2876885"/>
            <a:ext cx="1080000" cy="92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7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  <a:ea typeface="Osaka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  <a:ea typeface="Osaka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  <a:ea typeface="Osaka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  <a:ea typeface="Osaka" charset="-128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  <a:ea typeface="Osaka" charset="-128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  <a:ea typeface="Osaka" charset="-128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  <a:ea typeface="Osaka" charset="-128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Helvetica" pitchFamily="34" charset="0"/>
                <a:ea typeface="Osaka" charset="-128"/>
              </a:defRPr>
            </a:lvl9pPr>
          </a:lstStyle>
          <a:p>
            <a:pPr>
              <a:defRPr/>
            </a:pPr>
            <a:r>
              <a:rPr lang="en-US" sz="1700" smtClean="0">
                <a:solidFill>
                  <a:srgbClr val="2D2D8A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72" charset="0"/>
              </a:rPr>
              <a:t>Automobile crash test simulations as analogue of the intended humam health crash tests</a:t>
            </a:r>
            <a:endParaRPr lang="en-US" sz="1700">
              <a:solidFill>
                <a:srgbClr val="2D2D8A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pitchFamily="-72" charset="0"/>
            </a:endParaRPr>
          </a:p>
        </p:txBody>
      </p:sp>
      <p:pic>
        <p:nvPicPr>
          <p:cNvPr id="16389" name="Picture 4" descr="carcrashtestsimu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78227"/>
            <a:ext cx="78930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0566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In all other areas we make unavoidable mistakes in computer models, not in reality:</a:t>
            </a:r>
            <a:br>
              <a:rPr lang="en-US" b="1" dirty="0" smtClean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5199458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1714500" y="225519"/>
            <a:ext cx="6283325" cy="727075"/>
          </a:xfrm>
        </p:spPr>
        <p:txBody>
          <a:bodyPr>
            <a:normAutofit fontScale="90000"/>
          </a:bodyPr>
          <a:lstStyle/>
          <a:p>
            <a:endParaRPr lang="en-GB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7410" name="Picture 4" descr="Typhoon_Mawar_2005_computer_simulation_thumbnail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335088"/>
            <a:ext cx="5715000" cy="51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3336925" y="6453188"/>
            <a:ext cx="2230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/>
              <a:t>Typhoon Mawar 2005</a:t>
            </a:r>
            <a:endParaRPr lang="en-GB"/>
          </a:p>
        </p:txBody>
      </p:sp>
      <p:sp>
        <p:nvSpPr>
          <p:cNvPr id="17412" name="TextBox 7"/>
          <p:cNvSpPr txBox="1">
            <a:spLocks noChangeArrowheads="1"/>
          </p:cNvSpPr>
          <p:nvPr/>
        </p:nvSpPr>
        <p:spPr bwMode="auto">
          <a:xfrm>
            <a:off x="5857875" y="6532563"/>
            <a:ext cx="3067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/>
              <a:t>WRF: The weather research forecasting model</a:t>
            </a:r>
          </a:p>
        </p:txBody>
      </p:sp>
    </p:spTree>
    <p:extLst>
      <p:ext uri="{BB962C8B-B14F-4D97-AF65-F5344CB8AC3E}">
        <p14:creationId xmlns:p14="http://schemas.microsoft.com/office/powerpoint/2010/main" val="137119426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 smtClean="0"/>
              <a:t>‘A </a:t>
            </a:r>
            <a:r>
              <a:rPr lang="en-US" sz="6000" b="1" dirty="0"/>
              <a:t>forecast model is </a:t>
            </a:r>
            <a:r>
              <a:rPr lang="en-US" sz="6000" b="1" dirty="0">
                <a:hlinkClick r:id="rId2"/>
              </a:rPr>
              <a:t>only as good as the data put into the </a:t>
            </a:r>
            <a:r>
              <a:rPr lang="en-US" sz="6000" b="1" dirty="0" smtClean="0">
                <a:hlinkClick r:id="rId2"/>
              </a:rPr>
              <a:t>model</a:t>
            </a:r>
            <a:r>
              <a:rPr lang="en-US" sz="6000" b="1" dirty="0" smtClean="0"/>
              <a:t>’</a:t>
            </a:r>
          </a:p>
          <a:p>
            <a:endParaRPr lang="en-US" b="1" dirty="0"/>
          </a:p>
          <a:p>
            <a:pPr marL="0" indent="0" algn="ctr">
              <a:buNone/>
            </a:pPr>
            <a:r>
              <a:rPr lang="en-US" sz="2000" b="1" dirty="0" smtClean="0"/>
              <a:t>(</a:t>
            </a:r>
            <a:r>
              <a:rPr lang="en-US" sz="2000" b="1" dirty="0"/>
              <a:t>http://</a:t>
            </a:r>
            <a:r>
              <a:rPr lang="en-US" sz="2000" b="1" dirty="0" err="1"/>
              <a:t>www.theweatherprediction.com</a:t>
            </a:r>
            <a:r>
              <a:rPr lang="en-US" sz="2000" b="1" dirty="0"/>
              <a:t>/</a:t>
            </a:r>
            <a:r>
              <a:rPr lang="en-US" sz="2000" b="1" dirty="0" err="1"/>
              <a:t>habyhints</a:t>
            </a:r>
            <a:r>
              <a:rPr lang="en-US" sz="2000" b="1" dirty="0"/>
              <a:t>/60</a:t>
            </a:r>
            <a:r>
              <a:rPr lang="en-US" sz="2000" b="1" dirty="0" smtClean="0"/>
              <a:t>/)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0971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DNA024x4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9598" y="2327124"/>
            <a:ext cx="2547257" cy="23680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9" descr="HiSeqs_DSC255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71767" y="2372275"/>
            <a:ext cx="2204189" cy="19828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510" name="Right Arrow 14"/>
          <p:cNvSpPr>
            <a:spLocks noChangeArrowheads="1"/>
          </p:cNvSpPr>
          <p:nvPr/>
        </p:nvSpPr>
        <p:spPr bwMode="auto">
          <a:xfrm>
            <a:off x="2941065" y="3254829"/>
            <a:ext cx="881063" cy="266700"/>
          </a:xfrm>
          <a:prstGeom prst="rightArrow">
            <a:avLst>
              <a:gd name="adj1" fmla="val 50000"/>
              <a:gd name="adj2" fmla="val 49997"/>
            </a:avLst>
          </a:prstGeom>
          <a:solidFill>
            <a:srgbClr val="C0504D"/>
          </a:solidFill>
          <a:ln w="9525">
            <a:solidFill>
              <a:srgbClr val="4F81BD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GB">
              <a:cs typeface="Arial" charset="0"/>
            </a:endParaRPr>
          </a:p>
        </p:txBody>
      </p:sp>
      <p:sp>
        <p:nvSpPr>
          <p:cNvPr id="21511" name="TextBox 8"/>
          <p:cNvSpPr txBox="1">
            <a:spLocks noChangeArrowheads="1"/>
          </p:cNvSpPr>
          <p:nvPr/>
        </p:nvSpPr>
        <p:spPr bwMode="auto">
          <a:xfrm>
            <a:off x="169868" y="6067880"/>
            <a:ext cx="29990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smtClean="0">
                <a:latin typeface="Chalkboard" charset="0"/>
                <a:cs typeface="Chalkboard" charset="0"/>
              </a:rPr>
              <a:t>Human genome project</a:t>
            </a:r>
          </a:p>
          <a:p>
            <a:pPr eaLnBrk="1" hangingPunct="1"/>
            <a:r>
              <a:rPr lang="en-US" sz="1800" dirty="0" smtClean="0">
                <a:latin typeface="Chalkboard" charset="0"/>
                <a:cs typeface="Chalkboard" charset="0"/>
              </a:rPr>
              <a:t>1 </a:t>
            </a:r>
            <a:r>
              <a:rPr lang="en-US" sz="1800" dirty="0">
                <a:latin typeface="Chalkboard" charset="0"/>
                <a:cs typeface="Chalkboard" charset="0"/>
              </a:rPr>
              <a:t>human genome/ 13 years</a:t>
            </a:r>
          </a:p>
        </p:txBody>
      </p:sp>
      <p:sp>
        <p:nvSpPr>
          <p:cNvPr id="21512" name="TextBox 7"/>
          <p:cNvSpPr txBox="1">
            <a:spLocks noChangeArrowheads="1"/>
          </p:cNvSpPr>
          <p:nvPr/>
        </p:nvSpPr>
        <p:spPr bwMode="auto">
          <a:xfrm>
            <a:off x="3502547" y="4390660"/>
            <a:ext cx="32607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smtClean="0">
                <a:latin typeface="Chalkboard" charset="0"/>
                <a:cs typeface="Chalkboard" charset="0"/>
              </a:rPr>
              <a:t>GAII: </a:t>
            </a:r>
          </a:p>
          <a:p>
            <a:pPr eaLnBrk="1" hangingPunct="1"/>
            <a:r>
              <a:rPr lang="en-US" sz="1800" dirty="0" err="1" smtClean="0">
                <a:latin typeface="Chalkboard" charset="0"/>
                <a:cs typeface="Chalkboard" charset="0"/>
              </a:rPr>
              <a:t>Hiseq</a:t>
            </a:r>
            <a:r>
              <a:rPr lang="en-US" sz="1800" dirty="0" smtClean="0">
                <a:latin typeface="Chalkboard" charset="0"/>
                <a:cs typeface="Chalkboard" charset="0"/>
              </a:rPr>
              <a:t> machines</a:t>
            </a:r>
          </a:p>
          <a:p>
            <a:pPr eaLnBrk="1" hangingPunct="1"/>
            <a:r>
              <a:rPr lang="en-US" sz="1800" dirty="0" smtClean="0">
                <a:latin typeface="Chalkboard" charset="0"/>
                <a:cs typeface="Chalkboard" charset="0"/>
              </a:rPr>
              <a:t>1 </a:t>
            </a:r>
            <a:r>
              <a:rPr lang="en-US" sz="1800" dirty="0">
                <a:latin typeface="Chalkboard" charset="0"/>
                <a:cs typeface="Chalkboard" charset="0"/>
              </a:rPr>
              <a:t>human genome</a:t>
            </a:r>
            <a:r>
              <a:rPr lang="en-US" sz="1800" dirty="0" smtClean="0">
                <a:latin typeface="Chalkboard" charset="0"/>
                <a:cs typeface="Chalkboard" charset="0"/>
              </a:rPr>
              <a:t>/few </a:t>
            </a:r>
            <a:r>
              <a:rPr lang="en-US" sz="1800" dirty="0">
                <a:latin typeface="Chalkboard" charset="0"/>
                <a:cs typeface="Chalkboard" charset="0"/>
              </a:rPr>
              <a:t>days</a:t>
            </a:r>
          </a:p>
        </p:txBody>
      </p:sp>
      <p:pic>
        <p:nvPicPr>
          <p:cNvPr id="21513" name="Picture 11" descr="Bildschirmfoto 2013-09-12 um 12.21.0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48" y="4596190"/>
            <a:ext cx="1020607" cy="13616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01" y="4596190"/>
            <a:ext cx="1017499" cy="13362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Inhaltsplatzhalter 1" descr="Home_HiSeq-X-Ten.jpg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58" r="16358"/>
          <a:stretch>
            <a:fillRect/>
          </a:stretch>
        </p:blipFill>
        <p:spPr>
          <a:xfrm>
            <a:off x="6299653" y="3918857"/>
            <a:ext cx="2657961" cy="2052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4973862" y="6140450"/>
            <a:ext cx="406841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de-DE" sz="1800" dirty="0" err="1" smtClean="0">
                <a:solidFill>
                  <a:srgbClr val="595959"/>
                </a:solidFill>
                <a:latin typeface="Chalkboard"/>
                <a:cs typeface="Chalkboard"/>
              </a:rPr>
              <a:t>Hyseq</a:t>
            </a:r>
            <a:r>
              <a:rPr lang="de-DE" sz="1800" dirty="0" smtClean="0">
                <a:solidFill>
                  <a:srgbClr val="595959"/>
                </a:solidFill>
                <a:latin typeface="Chalkboard"/>
                <a:cs typeface="Chalkboard"/>
              </a:rPr>
              <a:t> X10: 18 </a:t>
            </a:r>
            <a:r>
              <a:rPr lang="de-DE" sz="1800" dirty="0" err="1" smtClean="0">
                <a:solidFill>
                  <a:srgbClr val="595959"/>
                </a:solidFill>
                <a:latin typeface="Chalkboard"/>
                <a:cs typeface="Chalkboard"/>
              </a:rPr>
              <a:t>genomes</a:t>
            </a:r>
            <a:r>
              <a:rPr lang="de-DE" sz="1800" dirty="0" smtClean="0">
                <a:solidFill>
                  <a:srgbClr val="595959"/>
                </a:solidFill>
                <a:latin typeface="Chalkboard"/>
                <a:cs typeface="Chalkboard"/>
              </a:rPr>
              <a:t> </a:t>
            </a:r>
            <a:r>
              <a:rPr lang="de-DE" sz="1800" dirty="0">
                <a:solidFill>
                  <a:srgbClr val="595959"/>
                </a:solidFill>
                <a:latin typeface="Chalkboard"/>
                <a:cs typeface="Chalkboard"/>
              </a:rPr>
              <a:t>in parallel</a:t>
            </a:r>
          </a:p>
        </p:txBody>
      </p:sp>
      <p:sp>
        <p:nvSpPr>
          <p:cNvPr id="15" name="Right Arrow 14"/>
          <p:cNvSpPr>
            <a:spLocks noChangeArrowheads="1"/>
          </p:cNvSpPr>
          <p:nvPr/>
        </p:nvSpPr>
        <p:spPr bwMode="auto">
          <a:xfrm>
            <a:off x="6158630" y="5270499"/>
            <a:ext cx="881063" cy="266700"/>
          </a:xfrm>
          <a:prstGeom prst="rightArrow">
            <a:avLst>
              <a:gd name="adj1" fmla="val 50000"/>
              <a:gd name="adj2" fmla="val 49997"/>
            </a:avLst>
          </a:prstGeom>
          <a:solidFill>
            <a:srgbClr val="C0504D"/>
          </a:solidFill>
          <a:ln w="9525">
            <a:solidFill>
              <a:srgbClr val="4F81BD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/>
            <a:endParaRPr lang="en-GB">
              <a:cs typeface="Arial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877555" y="1848451"/>
            <a:ext cx="1191289" cy="369332"/>
          </a:xfrm>
          <a:prstGeom prst="rect">
            <a:avLst/>
          </a:prstGeom>
          <a:solidFill>
            <a:srgbClr val="C0504D"/>
          </a:solidFill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000000"/>
                </a:solidFill>
              </a:rPr>
              <a:t>1990-2000</a:t>
            </a: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7" name="Textfeld 98"/>
          <p:cNvSpPr txBox="1">
            <a:spLocks noChangeArrowheads="1"/>
          </p:cNvSpPr>
          <p:nvPr/>
        </p:nvSpPr>
        <p:spPr bwMode="auto">
          <a:xfrm>
            <a:off x="4041873" y="1563455"/>
            <a:ext cx="1534032" cy="422310"/>
          </a:xfrm>
          <a:prstGeom prst="rect">
            <a:avLst/>
          </a:prstGeom>
          <a:solidFill>
            <a:srgbClr val="C0504D"/>
          </a:solidFill>
          <a:ln>
            <a:noFill/>
          </a:ln>
          <a:extLst/>
        </p:spPr>
        <p:txBody>
          <a:bodyPr wrap="square" lIns="82945" tIns="41473" rIns="82945" bIns="4147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200" dirty="0" smtClean="0">
                <a:solidFill>
                  <a:srgbClr val="000000"/>
                </a:solidFill>
              </a:rPr>
              <a:t>2006-2012</a:t>
            </a:r>
            <a:endParaRPr lang="de-DE" sz="2200" dirty="0">
              <a:solidFill>
                <a:srgbClr val="000000"/>
              </a:solidFill>
            </a:endParaRPr>
          </a:p>
        </p:txBody>
      </p:sp>
      <p:sp>
        <p:nvSpPr>
          <p:cNvPr id="18" name="Gleichschenkliges Dreieck 105"/>
          <p:cNvSpPr>
            <a:spLocks noChangeArrowheads="1"/>
          </p:cNvSpPr>
          <p:nvPr/>
        </p:nvSpPr>
        <p:spPr bwMode="auto">
          <a:xfrm rot="10800000">
            <a:off x="4178398" y="1955568"/>
            <a:ext cx="522287" cy="457200"/>
          </a:xfrm>
          <a:prstGeom prst="triangle">
            <a:avLst>
              <a:gd name="adj" fmla="val 50000"/>
            </a:avLst>
          </a:prstGeom>
          <a:solidFill>
            <a:srgbClr val="C0504D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pPr defTabSz="414338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de-DE" sz="1600">
              <a:solidFill>
                <a:schemeClr val="bg1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69867" y="214163"/>
            <a:ext cx="8872411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de-DE" sz="2400" kern="0" dirty="0" err="1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Genomics</a:t>
            </a:r>
            <a:r>
              <a:rPr lang="de-DE" sz="2400" kern="0" dirty="0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is</a:t>
            </a:r>
            <a:r>
              <a:rPr lang="de-DE" sz="2400" kern="0" dirty="0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dominating</a:t>
            </a:r>
            <a:r>
              <a:rPr lang="de-DE" sz="2400" kern="0" dirty="0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„</a:t>
            </a:r>
            <a:r>
              <a:rPr lang="de-DE" sz="2400" kern="0" dirty="0" err="1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omics</a:t>
            </a:r>
            <a:r>
              <a:rPr lang="de-DE" sz="2400" kern="0" dirty="0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“</a:t>
            </a:r>
            <a:br>
              <a:rPr lang="de-DE" sz="2400" kern="0" dirty="0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</a:br>
            <a:r>
              <a:rPr lang="de-DE" sz="2400" kern="0" dirty="0" err="1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One</a:t>
            </a:r>
            <a:r>
              <a:rPr lang="de-DE" sz="2400" kern="0" dirty="0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NGS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run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generates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as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much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information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as</a:t>
            </a:r>
            <a:r>
              <a:rPr lang="de-DE" sz="2400" kern="0" dirty="0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one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million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runs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smtClean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on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the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sequencers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used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10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years</a:t>
            </a:r>
            <a:r>
              <a:rPr lang="de-DE" sz="2400" kern="0" dirty="0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 </a:t>
            </a:r>
            <a:r>
              <a:rPr lang="de-DE" sz="2400" kern="0" dirty="0" err="1">
                <a:solidFill>
                  <a:srgbClr val="000000"/>
                </a:solidFill>
                <a:latin typeface="Chalkboard"/>
                <a:ea typeface="Times New Roman" pitchFamily="-72" charset="0"/>
                <a:cs typeface="Chalkboard"/>
              </a:rPr>
              <a:t>ago</a:t>
            </a:r>
            <a:r>
              <a:rPr lang="en-GB" sz="2400" dirty="0">
                <a:solidFill>
                  <a:srgbClr val="000000"/>
                </a:solidFill>
                <a:latin typeface="Chalkboard"/>
                <a:cs typeface="Chalkboard"/>
              </a:rPr>
              <a:t/>
            </a:r>
            <a:br>
              <a:rPr lang="en-GB" sz="2400" dirty="0">
                <a:solidFill>
                  <a:srgbClr val="000000"/>
                </a:solidFill>
                <a:latin typeface="Chalkboard"/>
                <a:cs typeface="Chalkboard"/>
              </a:rPr>
            </a:br>
            <a:endParaRPr lang="de-DE" sz="2400" dirty="0"/>
          </a:p>
        </p:txBody>
      </p:sp>
      <p:sp>
        <p:nvSpPr>
          <p:cNvPr id="20" name="Textfeld 98"/>
          <p:cNvSpPr txBox="1">
            <a:spLocks noChangeArrowheads="1"/>
          </p:cNvSpPr>
          <p:nvPr/>
        </p:nvSpPr>
        <p:spPr bwMode="auto">
          <a:xfrm>
            <a:off x="7394565" y="3133634"/>
            <a:ext cx="795136" cy="422310"/>
          </a:xfrm>
          <a:prstGeom prst="rect">
            <a:avLst/>
          </a:prstGeom>
          <a:solidFill>
            <a:srgbClr val="C0504D"/>
          </a:solidFill>
          <a:ln>
            <a:noFill/>
          </a:ln>
          <a:extLst/>
        </p:spPr>
        <p:txBody>
          <a:bodyPr wrap="none" lIns="82945" tIns="41473" rIns="82945" bIns="41473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2200" dirty="0" smtClean="0">
                <a:solidFill>
                  <a:srgbClr val="000000"/>
                </a:solidFill>
              </a:rPr>
              <a:t>2015</a:t>
            </a:r>
            <a:endParaRPr lang="de-DE" sz="2200" dirty="0">
              <a:solidFill>
                <a:srgbClr val="000000"/>
              </a:solidFill>
            </a:endParaRPr>
          </a:p>
        </p:txBody>
      </p:sp>
      <p:sp>
        <p:nvSpPr>
          <p:cNvPr id="21" name="Gleichschenkliges Dreieck 105"/>
          <p:cNvSpPr>
            <a:spLocks noChangeArrowheads="1"/>
          </p:cNvSpPr>
          <p:nvPr/>
        </p:nvSpPr>
        <p:spPr bwMode="auto">
          <a:xfrm rot="10800000">
            <a:off x="7531090" y="3525747"/>
            <a:ext cx="522287" cy="457200"/>
          </a:xfrm>
          <a:prstGeom prst="triangle">
            <a:avLst>
              <a:gd name="adj" fmla="val 50000"/>
            </a:avLst>
          </a:prstGeom>
          <a:solidFill>
            <a:srgbClr val="C0504D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pPr defTabSz="414338" hangingPunct="0">
              <a:lnSpc>
                <a:spcPct val="93000"/>
              </a:lnSpc>
              <a:buClr>
                <a:srgbClr val="000000"/>
              </a:buClr>
              <a:buSzPct val="100000"/>
            </a:pPr>
            <a:endParaRPr lang="de-DE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07958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106560" y="1044110"/>
            <a:ext cx="2368800" cy="6091840"/>
          </a:xfrm>
          <a:custGeom>
            <a:avLst/>
            <a:gdLst>
              <a:gd name="G0" fmla="+- 3257 0 0"/>
              <a:gd name="G1" fmla="+- 7899 0 0"/>
              <a:gd name="G2" fmla="+- 15798 0 0"/>
              <a:gd name="G3" fmla="+- 6514 0 0"/>
            </a:gdLst>
            <a:ahLst/>
            <a:cxnLst>
              <a:cxn ang="0">
                <a:pos x="r" y="vc"/>
              </a:cxn>
              <a:cxn ang="5400000">
                <a:pos x="hc" y="b"/>
              </a:cxn>
              <a:cxn ang="10800000">
                <a:pos x="l" y="vc"/>
              </a:cxn>
              <a:cxn ang="16200000">
                <a:pos x="hc" y="t"/>
              </a:cxn>
            </a:cxnLst>
            <a:rect l="0" t="0" r="0" b="0"/>
            <a:pathLst>
              <a:path>
                <a:moveTo>
                  <a:pt x="0" y="0"/>
                </a:moveTo>
                <a:lnTo>
                  <a:pt x="6514" y="0"/>
                </a:lnTo>
                <a:lnTo>
                  <a:pt x="6514" y="15798"/>
                </a:lnTo>
                <a:lnTo>
                  <a:pt x="0" y="15798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1473" tIns="40820" rIns="41473" bIns="40820">
            <a:spAutoFit/>
          </a:bodyPr>
          <a:lstStyle/>
          <a:p>
            <a:pPr algn="just"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500" b="1">
                <a:solidFill>
                  <a:srgbClr val="000000"/>
                </a:solidFill>
                <a:latin typeface="Calibri" charset="0"/>
              </a:rPr>
              <a:t>ModCell</a:t>
            </a:r>
            <a:r>
              <a:rPr lang="en-US" sz="1500" b="1" baseline="30000">
                <a:solidFill>
                  <a:srgbClr val="000000"/>
                </a:solidFill>
                <a:latin typeface="Calibri" charset="0"/>
              </a:rPr>
              <a:t>TM</a:t>
            </a:r>
            <a:r>
              <a:rPr lang="en-US" sz="1500">
                <a:solidFill>
                  <a:srgbClr val="000000"/>
                </a:solidFill>
                <a:latin typeface="Calibri" charset="0"/>
              </a:rPr>
              <a:t> </a:t>
            </a:r>
          </a:p>
          <a:p>
            <a:pPr algn="just"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endParaRPr lang="en-US" sz="150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&gt; 45 Pathways 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&gt;720 genes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&gt;11000 components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&gt;20000 reactions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&gt;200 targeted drugs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endParaRPr lang="en-US" sz="1300">
              <a:solidFill>
                <a:srgbClr val="000000"/>
              </a:solidFill>
              <a:latin typeface="Calibri" charset="0"/>
              <a:cs typeface="ＭＳ Ｐゴシック" charset="0"/>
            </a:endParaRP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Cancer pathways include: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endParaRPr lang="en-US" sz="1300">
              <a:solidFill>
                <a:srgbClr val="000000"/>
              </a:solidFill>
              <a:latin typeface="Calibri" charset="0"/>
              <a:cs typeface="ＭＳ Ｐゴシック" charset="0"/>
            </a:endParaRP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RTK signaling 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(e.g. NGF, EGF, FGF, IGF, PDGF, IGF)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HEDGEHOG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NOTCH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WNT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TGFB signaling 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Cytokine signaling (e.g. CSF, IFNA, IL8)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Death receptor signaling (e.g. Fas, TNFa, TRAIL) DNA repair / Cell cycle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(e.g. BRCA1/2, TP53, RB)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GCPR/Hormone signaling (e.g. CXCR4, ESR, AR)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1300">
                <a:solidFill>
                  <a:srgbClr val="000000"/>
                </a:solidFill>
                <a:latin typeface="Calibri" charset="0"/>
                <a:cs typeface="ＭＳ Ｐゴシック" charset="0"/>
              </a:rPr>
              <a:t>Ephrin signaling</a:t>
            </a: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endParaRPr lang="en-US" sz="1300">
              <a:solidFill>
                <a:srgbClr val="000000"/>
              </a:solidFill>
              <a:latin typeface="Calibri" charset="0"/>
              <a:cs typeface="ＭＳ Ｐゴシック" charset="0"/>
            </a:endParaRP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endParaRPr lang="en-US" sz="1300">
              <a:solidFill>
                <a:srgbClr val="000000"/>
              </a:solidFill>
              <a:latin typeface="Calibri" charset="0"/>
              <a:cs typeface="ＭＳ Ｐゴシック" charset="0"/>
            </a:endParaRP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endParaRPr lang="en-US" sz="1300">
              <a:solidFill>
                <a:srgbClr val="000000"/>
              </a:solidFill>
              <a:latin typeface="Calibri" charset="0"/>
              <a:cs typeface="ＭＳ Ｐゴシック" charset="0"/>
            </a:endParaRP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endParaRPr lang="en-US" sz="1300">
              <a:solidFill>
                <a:srgbClr val="000000"/>
              </a:solidFill>
              <a:latin typeface="Calibri" charset="0"/>
              <a:cs typeface="ＭＳ Ｐゴシック" charset="0"/>
            </a:endParaRP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endParaRPr lang="en-US" sz="1300">
              <a:solidFill>
                <a:srgbClr val="000000"/>
              </a:solidFill>
              <a:latin typeface="Calibri" charset="0"/>
              <a:cs typeface="ＭＳ Ｐゴシック" charset="0"/>
            </a:endParaRP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endParaRPr lang="en-US" sz="1300">
              <a:solidFill>
                <a:srgbClr val="000000"/>
              </a:solidFill>
              <a:latin typeface="Calibri" charset="0"/>
              <a:cs typeface="ＭＳ Ｐゴシック" charset="0"/>
            </a:endParaRPr>
          </a:p>
          <a:p>
            <a:pPr>
              <a:lnSpc>
                <a:spcPct val="93000"/>
              </a:lnSpc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endParaRPr lang="en-US" sz="1300">
              <a:solidFill>
                <a:srgbClr val="000000"/>
              </a:solidFill>
              <a:latin typeface="Calibri" charset="0"/>
              <a:cs typeface="ＭＳ Ｐゴシック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360" y="829528"/>
            <a:ext cx="6635520" cy="602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49760" y="6322264"/>
            <a:ext cx="1451520" cy="40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639" tIns="40820" rIns="81639" bIns="4082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5pPr>
            <a:lvl6pPr marL="2514600" indent="-2286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6pPr>
            <a:lvl7pPr marL="2971800" indent="-2286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7pPr>
            <a:lvl8pPr marL="3429000" indent="-2286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8pPr>
            <a:lvl9pPr marL="3886200" indent="-228600" fontAlgn="base" hangingPunct="0">
              <a:lnSpc>
                <a:spcPct val="9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Droid Sans Fallback" charset="0"/>
              </a:defRPr>
            </a:lvl9pPr>
          </a:lstStyle>
          <a:p>
            <a:r>
              <a:rPr lang="en-US" sz="1100" b="1"/>
              <a:t>Wierling et al., 2015</a:t>
            </a:r>
          </a:p>
          <a:p>
            <a:r>
              <a:rPr lang="en-US" sz="1100" b="1"/>
              <a:t>PMID:26464088</a:t>
            </a:r>
          </a:p>
        </p:txBody>
      </p:sp>
      <p:sp>
        <p:nvSpPr>
          <p:cNvPr id="2" name="Rectangle 1"/>
          <p:cNvSpPr/>
          <p:nvPr/>
        </p:nvSpPr>
        <p:spPr>
          <a:xfrm>
            <a:off x="1" y="18846"/>
            <a:ext cx="9143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</a:pPr>
            <a:r>
              <a:rPr lang="en-US" sz="2400" b="1" dirty="0" err="1">
                <a:solidFill>
                  <a:srgbClr val="000000"/>
                </a:solidFill>
                <a:cs typeface="Arial" charset="0"/>
              </a:rPr>
              <a:t>ModCell</a:t>
            </a:r>
            <a:r>
              <a:rPr lang="en-US" sz="2400" b="1" baseline="30000" dirty="0" err="1">
                <a:solidFill>
                  <a:srgbClr val="000000"/>
                </a:solidFill>
                <a:cs typeface="Arial" charset="0"/>
              </a:rPr>
              <a:t>TM</a:t>
            </a:r>
            <a:r>
              <a:rPr lang="en-US" sz="2400" b="1" dirty="0">
                <a:solidFill>
                  <a:srgbClr val="000000"/>
                </a:solidFill>
                <a:cs typeface="Arial" charset="0"/>
              </a:rPr>
              <a:t> – </a:t>
            </a:r>
            <a:r>
              <a:rPr lang="en-US" sz="2400" b="1" dirty="0" smtClean="0">
                <a:solidFill>
                  <a:srgbClr val="000000"/>
                </a:solidFill>
                <a:cs typeface="Arial" charset="0"/>
              </a:rPr>
              <a:t>A Predictive System  for the Simulation of Drug Response</a:t>
            </a:r>
            <a:endParaRPr lang="en-US" sz="2400" b="1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71394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476250"/>
            <a:ext cx="8434387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152525" y="44450"/>
            <a:ext cx="615632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60876" rIns="90000" bIns="45000"/>
          <a:lstStyle>
            <a:lvl1pPr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mtClean="0">
                <a:solidFill>
                  <a:srgbClr val="000000"/>
                </a:solidFill>
                <a:cs typeface="+mn-cs"/>
              </a:rPr>
              <a:t>Bona Fide Gain of Function mutation of GNAQ (G209P)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041400" y="6092825"/>
            <a:ext cx="108267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7347" rIns="90000" bIns="45000"/>
          <a:lstStyle>
            <a:lvl1pPr defTabSz="457200">
              <a:tabLst>
                <a:tab pos="7239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457200">
              <a:tabLst>
                <a:tab pos="7239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>
              <a:tabLst>
                <a:tab pos="7239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>
              <a:tabLst>
                <a:tab pos="7239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>
              <a:tabLst>
                <a:tab pos="7239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1400" dirty="0" smtClean="0">
                <a:solidFill>
                  <a:srgbClr val="FF0000"/>
                </a:solidFill>
                <a:cs typeface="+mn-cs"/>
              </a:rPr>
              <a:t>Arg222Gln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1400" dirty="0" smtClean="0">
                <a:solidFill>
                  <a:srgbClr val="FF0000"/>
                </a:solidFill>
                <a:cs typeface="+mn-cs"/>
              </a:rPr>
              <a:t>mutation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1400" dirty="0" smtClean="0">
                <a:solidFill>
                  <a:srgbClr val="FF0000"/>
                </a:solidFill>
                <a:cs typeface="+mn-cs"/>
              </a:rPr>
              <a:t> in Pat 1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3419475" y="5805488"/>
            <a:ext cx="3511550" cy="5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59112" rIns="90000" bIns="45000"/>
          <a:lstStyle>
            <a:lvl1pPr defTabSz="4572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defTabSz="4572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72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72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72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1600" b="1" smtClean="0">
                <a:solidFill>
                  <a:srgbClr val="000000"/>
                </a:solidFill>
                <a:cs typeface="+mn-cs"/>
              </a:rPr>
              <a:t>Asn260 interaction with Gln209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r>
              <a:rPr lang="en-US" sz="1600" b="1" smtClean="0">
                <a:solidFill>
                  <a:srgbClr val="000000"/>
                </a:solidFill>
                <a:cs typeface="+mn-cs"/>
              </a:rPr>
              <a:t>=&gt; essential for GNAQ inactivation</a:t>
            </a:r>
          </a:p>
        </p:txBody>
      </p:sp>
    </p:spTree>
    <p:extLst>
      <p:ext uri="{BB962C8B-B14F-4D97-AF65-F5344CB8AC3E}">
        <p14:creationId xmlns:p14="http://schemas.microsoft.com/office/powerpoint/2010/main" val="322298500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Arrow 7"/>
          <p:cNvSpPr/>
          <p:nvPr/>
        </p:nvSpPr>
        <p:spPr>
          <a:xfrm>
            <a:off x="4573588" y="1731963"/>
            <a:ext cx="446087" cy="274637"/>
          </a:xfrm>
          <a:prstGeom prst="righ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9000">
                <a:schemeClr val="tx1">
                  <a:lumMod val="50000"/>
                  <a:lumOff val="50000"/>
                  <a:alpha val="15000"/>
                </a:schemeClr>
              </a:gs>
            </a:gsLst>
          </a:gradFill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GB"/>
          </a:p>
        </p:txBody>
      </p:sp>
      <p:grpSp>
        <p:nvGrpSpPr>
          <p:cNvPr id="32770" name="Gruppierung 33"/>
          <p:cNvGrpSpPr>
            <a:grpSpLocks/>
          </p:cNvGrpSpPr>
          <p:nvPr/>
        </p:nvGrpSpPr>
        <p:grpSpPr bwMode="auto">
          <a:xfrm>
            <a:off x="531813" y="4257675"/>
            <a:ext cx="3725862" cy="2241550"/>
            <a:chOff x="440264" y="3625334"/>
            <a:chExt cx="4019156" cy="2887263"/>
          </a:xfrm>
        </p:grpSpPr>
        <p:pic>
          <p:nvPicPr>
            <p:cNvPr id="18" name="Bild 17" descr="MT_VAR_036305_3gft_colored_zoom.RAS-G12A.png"/>
            <p:cNvPicPr>
              <a:picLocks noChangeAspect="1"/>
            </p:cNvPicPr>
            <p:nvPr/>
          </p:nvPicPr>
          <p:blipFill>
            <a:blip r:embed="rId2"/>
            <a:srcRect l="9199" r="7791"/>
            <a:stretch>
              <a:fillRect/>
            </a:stretch>
          </p:blipFill>
          <p:spPr>
            <a:xfrm>
              <a:off x="440264" y="3812597"/>
              <a:ext cx="4019156" cy="2700000"/>
            </a:xfrm>
            <a:prstGeom prst="roundRect">
              <a:avLst>
                <a:gd name="adj" fmla="val 16667"/>
              </a:avLst>
            </a:prstGeom>
            <a:ln w="3175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2" name="TextBox 11"/>
            <p:cNvSpPr txBox="1"/>
            <p:nvPr/>
          </p:nvSpPr>
          <p:spPr>
            <a:xfrm>
              <a:off x="440264" y="3625334"/>
              <a:ext cx="3135524" cy="37011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de-DE" dirty="0" err="1"/>
                <a:t>Kras</a:t>
              </a:r>
              <a:r>
                <a:rPr lang="de-DE" dirty="0"/>
                <a:t> </a:t>
              </a:r>
              <a:r>
                <a:rPr lang="de-DE" dirty="0" err="1"/>
                <a:t>mutation</a:t>
              </a:r>
              <a:r>
                <a:rPr lang="de-DE" dirty="0"/>
                <a:t> G12A</a:t>
              </a:r>
              <a:endParaRPr lang="en-GB" dirty="0"/>
            </a:p>
          </p:txBody>
        </p:sp>
      </p:grpSp>
      <p:grpSp>
        <p:nvGrpSpPr>
          <p:cNvPr id="32771" name="Gruppierung 34"/>
          <p:cNvGrpSpPr>
            <a:grpSpLocks/>
          </p:cNvGrpSpPr>
          <p:nvPr/>
        </p:nvGrpSpPr>
        <p:grpSpPr bwMode="auto">
          <a:xfrm>
            <a:off x="479425" y="857250"/>
            <a:ext cx="3730625" cy="2222500"/>
            <a:chOff x="386349" y="229458"/>
            <a:chExt cx="4024254" cy="2862962"/>
          </a:xfrm>
        </p:grpSpPr>
        <p:pic>
          <p:nvPicPr>
            <p:cNvPr id="17" name="Bild 16" descr="WT_VAR_036305_3gft_colored_zoom.RAS-WT.png"/>
            <p:cNvPicPr>
              <a:picLocks noChangeAspect="1"/>
            </p:cNvPicPr>
            <p:nvPr/>
          </p:nvPicPr>
          <p:blipFill>
            <a:blip r:embed="rId3"/>
            <a:srcRect l="16293"/>
            <a:stretch>
              <a:fillRect/>
            </a:stretch>
          </p:blipFill>
          <p:spPr>
            <a:xfrm>
              <a:off x="386349" y="411542"/>
              <a:ext cx="4024254" cy="2680878"/>
            </a:xfrm>
            <a:prstGeom prst="roundRect">
              <a:avLst>
                <a:gd name="adj" fmla="val 16667"/>
              </a:avLst>
            </a:prstGeom>
            <a:ln w="3175" cap="flat" cmpd="sng" algn="ctr">
              <a:solidFill>
                <a:srgbClr val="A6A6A6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1" name="TextBox 10"/>
            <p:cNvSpPr txBox="1"/>
            <p:nvPr/>
          </p:nvSpPr>
          <p:spPr>
            <a:xfrm>
              <a:off x="1073041" y="229458"/>
              <a:ext cx="1621688" cy="370141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dirty="0" err="1"/>
                <a:t>Kras</a:t>
              </a:r>
              <a:r>
                <a:rPr lang="de-DE" dirty="0"/>
                <a:t> wild </a:t>
              </a:r>
              <a:r>
                <a:rPr lang="de-DE" dirty="0" err="1">
                  <a:solidFill>
                    <a:schemeClr val="bg1"/>
                  </a:solidFill>
                </a:rPr>
                <a:t>type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772" name="Gruppierung 31"/>
          <p:cNvGrpSpPr>
            <a:grpSpLocks/>
          </p:cNvGrpSpPr>
          <p:nvPr/>
        </p:nvGrpSpPr>
        <p:grpSpPr bwMode="auto">
          <a:xfrm>
            <a:off x="5245100" y="985838"/>
            <a:ext cx="3405188" cy="2143125"/>
            <a:chOff x="5178212" y="381000"/>
            <a:chExt cx="3673688" cy="2761798"/>
          </a:xfrm>
        </p:grpSpPr>
        <p:graphicFrame>
          <p:nvGraphicFramePr>
            <p:cNvPr id="20" name="Diagramm 19"/>
            <p:cNvGraphicFramePr/>
            <p:nvPr/>
          </p:nvGraphicFramePr>
          <p:xfrm>
            <a:off x="5321300" y="381000"/>
            <a:ext cx="3530600" cy="26797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2" name="TextBox 10"/>
            <p:cNvSpPr txBox="1"/>
            <p:nvPr/>
          </p:nvSpPr>
          <p:spPr>
            <a:xfrm>
              <a:off x="7778052" y="1058151"/>
              <a:ext cx="1043019" cy="306866"/>
            </a:xfrm>
            <a:prstGeom prst="rect">
              <a:avLst/>
            </a:prstGeom>
            <a:gradFill flip="none" rotWithShape="1">
              <a:gsLst>
                <a:gs pos="54000">
                  <a:schemeClr val="bg1">
                    <a:lumMod val="6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0"/>
              <a:tileRect/>
            </a:gradFill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apoptosis</a:t>
              </a:r>
              <a:endParaRPr lang="en-GB" sz="1400" dirty="0"/>
            </a:p>
          </p:txBody>
        </p:sp>
        <p:sp>
          <p:nvSpPr>
            <p:cNvPr id="24" name="TextBox 10"/>
            <p:cNvSpPr txBox="1"/>
            <p:nvPr/>
          </p:nvSpPr>
          <p:spPr>
            <a:xfrm>
              <a:off x="6392499" y="2619079"/>
              <a:ext cx="1419807" cy="523719"/>
            </a:xfrm>
            <a:prstGeom prst="rect">
              <a:avLst/>
            </a:prstGeom>
            <a:gradFill flip="none" rotWithShape="1">
              <a:gsLst>
                <a:gs pos="54000">
                  <a:schemeClr val="bg1">
                    <a:lumMod val="6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0"/>
              <a:tileRect/>
            </a:gradFill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cellular signal</a:t>
              </a:r>
            </a:p>
            <a:p>
              <a:pPr>
                <a:defRPr/>
              </a:pPr>
              <a:r>
                <a:rPr lang="de-DE" sz="1400"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transduction</a:t>
              </a:r>
              <a:endParaRPr lang="en-GB" sz="1400" dirty="0"/>
            </a:p>
          </p:txBody>
        </p:sp>
        <p:sp>
          <p:nvSpPr>
            <p:cNvPr id="25" name="TextBox 10"/>
            <p:cNvSpPr txBox="1"/>
            <p:nvPr/>
          </p:nvSpPr>
          <p:spPr>
            <a:xfrm>
              <a:off x="5178212" y="1052015"/>
              <a:ext cx="1274230" cy="308912"/>
            </a:xfrm>
            <a:prstGeom prst="rect">
              <a:avLst/>
            </a:prstGeom>
            <a:gradFill flip="none" rotWithShape="1">
              <a:gsLst>
                <a:gs pos="54000">
                  <a:schemeClr val="bg1">
                    <a:lumMod val="6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6200000" scaled="0"/>
              <a:tileRect/>
            </a:gradFill>
            <a:ln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proliferation</a:t>
              </a:r>
              <a:endParaRPr lang="en-GB" sz="1400" dirty="0"/>
            </a:p>
          </p:txBody>
        </p:sp>
      </p:grpSp>
      <p:grpSp>
        <p:nvGrpSpPr>
          <p:cNvPr id="32773" name="Gruppierung 32"/>
          <p:cNvGrpSpPr>
            <a:grpSpLocks/>
          </p:cNvGrpSpPr>
          <p:nvPr/>
        </p:nvGrpSpPr>
        <p:grpSpPr bwMode="auto">
          <a:xfrm>
            <a:off x="5245100" y="4365625"/>
            <a:ext cx="3405188" cy="2138363"/>
            <a:chOff x="5178213" y="3761797"/>
            <a:chExt cx="3673687" cy="2755823"/>
          </a:xfrm>
        </p:grpSpPr>
        <p:graphicFrame>
          <p:nvGraphicFramePr>
            <p:cNvPr id="30" name="Diagramm 29"/>
            <p:cNvGraphicFramePr/>
            <p:nvPr/>
          </p:nvGraphicFramePr>
          <p:xfrm>
            <a:off x="5321300" y="3761797"/>
            <a:ext cx="3530600" cy="26797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6" name="TextBox 10"/>
            <p:cNvSpPr txBox="1"/>
            <p:nvPr/>
          </p:nvSpPr>
          <p:spPr>
            <a:xfrm>
              <a:off x="7677005" y="4291685"/>
              <a:ext cx="1099537" cy="523749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decreased</a:t>
              </a:r>
            </a:p>
            <a:p>
              <a:pPr>
                <a:defRPr/>
              </a:pPr>
              <a:r>
                <a:rPr lang="de-DE" sz="1400"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apoptosis</a:t>
              </a:r>
              <a:endParaRPr lang="en-GB" sz="1400" dirty="0"/>
            </a:p>
          </p:txBody>
        </p:sp>
        <p:sp>
          <p:nvSpPr>
            <p:cNvPr id="28" name="TextBox 10"/>
            <p:cNvSpPr txBox="1"/>
            <p:nvPr/>
          </p:nvSpPr>
          <p:spPr>
            <a:xfrm>
              <a:off x="6209243" y="5993871"/>
              <a:ext cx="1894218" cy="5237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increased cellular</a:t>
              </a:r>
            </a:p>
            <a:p>
              <a:pPr>
                <a:defRPr/>
              </a:pPr>
              <a:r>
                <a:rPr lang="de-DE" sz="1400"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signal transduction</a:t>
              </a:r>
              <a:endParaRPr lang="en-GB" sz="1400" dirty="0"/>
            </a:p>
          </p:txBody>
        </p:sp>
        <p:sp>
          <p:nvSpPr>
            <p:cNvPr id="29" name="TextBox 10"/>
            <p:cNvSpPr txBox="1"/>
            <p:nvPr/>
          </p:nvSpPr>
          <p:spPr>
            <a:xfrm>
              <a:off x="5178213" y="4224170"/>
              <a:ext cx="1274230" cy="523749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sz="1400"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increased</a:t>
              </a:r>
            </a:p>
            <a:p>
              <a:pPr>
                <a:defRPr/>
              </a:pPr>
              <a:r>
                <a:rPr lang="de-DE" sz="1400">
                  <a:solidFill>
                    <a:srgbClr val="000000"/>
                  </a:solidFill>
                  <a:latin typeface="Verdana"/>
                  <a:ea typeface="Verdana"/>
                  <a:cs typeface="Verdana"/>
                </a:rPr>
                <a:t>proliferation</a:t>
              </a:r>
              <a:endParaRPr lang="en-GB" sz="1400" dirty="0"/>
            </a:p>
          </p:txBody>
        </p:sp>
      </p:grpSp>
      <p:sp>
        <p:nvSpPr>
          <p:cNvPr id="31" name="Right Arrow 7"/>
          <p:cNvSpPr/>
          <p:nvPr/>
        </p:nvSpPr>
        <p:spPr>
          <a:xfrm>
            <a:off x="4573588" y="5046663"/>
            <a:ext cx="446087" cy="274637"/>
          </a:xfrm>
          <a:prstGeom prst="rightArrow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9000">
                <a:schemeClr val="tx1">
                  <a:lumMod val="50000"/>
                  <a:lumOff val="50000"/>
                  <a:alpha val="15000"/>
                </a:schemeClr>
              </a:gs>
            </a:gsLst>
          </a:gradFill>
          <a:ln w="317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6494463" y="1400175"/>
            <a:ext cx="200025" cy="1682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6538913" y="4743450"/>
            <a:ext cx="200025" cy="166688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GB"/>
          </a:p>
        </p:txBody>
      </p:sp>
      <p:sp>
        <p:nvSpPr>
          <p:cNvPr id="27" name="Diamond 26"/>
          <p:cNvSpPr/>
          <p:nvPr/>
        </p:nvSpPr>
        <p:spPr>
          <a:xfrm>
            <a:off x="6615113" y="1925638"/>
            <a:ext cx="269875" cy="227012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GB"/>
          </a:p>
        </p:txBody>
      </p:sp>
      <p:sp>
        <p:nvSpPr>
          <p:cNvPr id="36" name="Diamond 35"/>
          <p:cNvSpPr/>
          <p:nvPr/>
        </p:nvSpPr>
        <p:spPr>
          <a:xfrm>
            <a:off x="6469063" y="5240338"/>
            <a:ext cx="269875" cy="227012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GB"/>
          </a:p>
        </p:txBody>
      </p:sp>
      <p:sp>
        <p:nvSpPr>
          <p:cNvPr id="38" name="Isosceles Triangle 37"/>
          <p:cNvSpPr/>
          <p:nvPr/>
        </p:nvSpPr>
        <p:spPr>
          <a:xfrm>
            <a:off x="6973888" y="1485900"/>
            <a:ext cx="306387" cy="222250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GB"/>
          </a:p>
        </p:txBody>
      </p:sp>
      <p:sp>
        <p:nvSpPr>
          <p:cNvPr id="39" name="Isosceles Triangle 38"/>
          <p:cNvSpPr/>
          <p:nvPr/>
        </p:nvSpPr>
        <p:spPr>
          <a:xfrm>
            <a:off x="6973888" y="4953000"/>
            <a:ext cx="306387" cy="222250"/>
          </a:xfrm>
          <a:prstGeom prst="triangl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GB"/>
          </a:p>
        </p:txBody>
      </p:sp>
      <p:sp>
        <p:nvSpPr>
          <p:cNvPr id="32781" name="TextBox 5"/>
          <p:cNvSpPr txBox="1">
            <a:spLocks noChangeArrowheads="1"/>
          </p:cNvSpPr>
          <p:nvPr/>
        </p:nvSpPr>
        <p:spPr bwMode="auto">
          <a:xfrm>
            <a:off x="37747" y="149225"/>
            <a:ext cx="92050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</a:rPr>
              <a:t>Mutation affect the function of specific proteins</a:t>
            </a:r>
            <a:endParaRPr lang="en-US" b="1" dirty="0">
              <a:solidFill>
                <a:srgbClr val="000000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>
            <a:off x="755650" y="831850"/>
            <a:ext cx="7624763" cy="20638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543205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7900"/>
            <a:ext cx="9144000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651500" y="692150"/>
            <a:ext cx="3313113" cy="8651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6867" name="TextBox 1"/>
          <p:cNvSpPr txBox="1">
            <a:spLocks noChangeArrowheads="1"/>
          </p:cNvSpPr>
          <p:nvPr/>
        </p:nvSpPr>
        <p:spPr bwMode="auto">
          <a:xfrm>
            <a:off x="200025" y="46038"/>
            <a:ext cx="85296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000000"/>
                </a:solidFill>
              </a:rPr>
              <a:t>From patient specific –</a:t>
            </a:r>
            <a:r>
              <a:rPr lang="en-US" b="1" dirty="0" err="1" smtClean="0">
                <a:solidFill>
                  <a:srgbClr val="000000"/>
                </a:solidFill>
              </a:rPr>
              <a:t>omics</a:t>
            </a:r>
            <a:r>
              <a:rPr lang="en-US" b="1" dirty="0" smtClean="0">
                <a:solidFill>
                  <a:srgbClr val="000000"/>
                </a:solidFill>
              </a:rPr>
              <a:t> data to patient specific drug response predictions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755650" y="866775"/>
            <a:ext cx="7624763" cy="20638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76921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Observe molecular response to drugs in individual patient</a:t>
            </a:r>
            <a:endParaRPr lang="en-US" dirty="0"/>
          </a:p>
        </p:txBody>
      </p:sp>
      <p:pic>
        <p:nvPicPr>
          <p:cNvPr id="6" name="Content Placeholder 5" descr="Ohne Titel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5" b="74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38435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7" name="Group 34"/>
          <p:cNvGrpSpPr>
            <a:grpSpLocks/>
          </p:cNvGrpSpPr>
          <p:nvPr/>
        </p:nvGrpSpPr>
        <p:grpSpPr bwMode="auto">
          <a:xfrm>
            <a:off x="611188" y="3716338"/>
            <a:ext cx="3488659" cy="3335421"/>
            <a:chOff x="454268" y="3051705"/>
            <a:chExt cx="3764288" cy="4064601"/>
          </a:xfrm>
        </p:grpSpPr>
        <p:sp>
          <p:nvSpPr>
            <p:cNvPr id="4" name="Alternate Process 3"/>
            <p:cNvSpPr/>
            <p:nvPr/>
          </p:nvSpPr>
          <p:spPr>
            <a:xfrm>
              <a:off x="454268" y="3051705"/>
              <a:ext cx="3667369" cy="3526692"/>
            </a:xfrm>
            <a:prstGeom prst="flowChartAlternateProcess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836" name="TextBox 7"/>
            <p:cNvSpPr txBox="1">
              <a:spLocks noChangeArrowheads="1"/>
            </p:cNvSpPr>
            <p:nvPr/>
          </p:nvSpPr>
          <p:spPr bwMode="auto">
            <a:xfrm>
              <a:off x="1027721" y="3142070"/>
              <a:ext cx="25204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Tumor (effects)</a:t>
              </a:r>
            </a:p>
          </p:txBody>
        </p:sp>
        <p:sp>
          <p:nvSpPr>
            <p:cNvPr id="34837" name="TextBox 13"/>
            <p:cNvSpPr txBox="1">
              <a:spLocks noChangeArrowheads="1"/>
            </p:cNvSpPr>
            <p:nvPr/>
          </p:nvSpPr>
          <p:spPr bwMode="auto">
            <a:xfrm>
              <a:off x="551187" y="3778257"/>
              <a:ext cx="3667369" cy="3338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dirty="0"/>
                <a:t>(Tumor Cell type specific genomes/</a:t>
              </a:r>
              <a:r>
                <a:rPr lang="en-US" sz="2000" dirty="0" err="1"/>
                <a:t>transcriptomes</a:t>
              </a:r>
              <a:r>
                <a:rPr lang="en-US" sz="2000" dirty="0"/>
                <a:t>)</a:t>
              </a:r>
            </a:p>
            <a:p>
              <a:pPr eaLnBrk="1" hangingPunct="1"/>
              <a:endParaRPr lang="en-US" sz="2000" dirty="0"/>
            </a:p>
            <a:p>
              <a:pPr eaLnBrk="1" hangingPunct="1"/>
              <a:r>
                <a:rPr lang="en-US" sz="1600" dirty="0"/>
                <a:t>Tumor stem cells</a:t>
              </a:r>
            </a:p>
            <a:p>
              <a:pPr eaLnBrk="1" hangingPunct="1"/>
              <a:r>
                <a:rPr lang="en-US" sz="1600" dirty="0"/>
                <a:t>Tumor cell population A</a:t>
              </a:r>
            </a:p>
            <a:p>
              <a:pPr eaLnBrk="1" hangingPunct="1"/>
              <a:r>
                <a:rPr lang="en-US" sz="1600" dirty="0"/>
                <a:t>Tumor cell population B</a:t>
              </a:r>
            </a:p>
            <a:p>
              <a:pPr eaLnBrk="1" hangingPunct="1"/>
              <a:r>
                <a:rPr lang="en-US" sz="1600" dirty="0"/>
                <a:t>Tumor cell population </a:t>
              </a:r>
              <a:r>
                <a:rPr lang="en-US" sz="1600" dirty="0" smtClean="0"/>
                <a:t>C</a:t>
              </a:r>
            </a:p>
            <a:p>
              <a:pPr eaLnBrk="1" hangingPunct="1"/>
              <a:r>
                <a:rPr lang="en-US" sz="1600" dirty="0" err="1" smtClean="0"/>
                <a:t>Stroma</a:t>
              </a:r>
              <a:endParaRPr lang="en-US" sz="1600" dirty="0" smtClean="0"/>
            </a:p>
            <a:p>
              <a:pPr eaLnBrk="1" hangingPunct="1"/>
              <a:endParaRPr lang="en-US" sz="1600" dirty="0"/>
            </a:p>
            <a:p>
              <a:pPr eaLnBrk="1" hangingPunct="1"/>
              <a:endParaRPr lang="en-US" sz="1600" dirty="0"/>
            </a:p>
          </p:txBody>
        </p:sp>
      </p:grpSp>
      <p:grpSp>
        <p:nvGrpSpPr>
          <p:cNvPr id="34818" name="Group 35"/>
          <p:cNvGrpSpPr>
            <a:grpSpLocks/>
          </p:cNvGrpSpPr>
          <p:nvPr/>
        </p:nvGrpSpPr>
        <p:grpSpPr bwMode="auto">
          <a:xfrm>
            <a:off x="2798763" y="1658938"/>
            <a:ext cx="4259262" cy="630662"/>
            <a:chOff x="2315309" y="892649"/>
            <a:chExt cx="4513383" cy="818637"/>
          </a:xfrm>
        </p:grpSpPr>
        <p:sp>
          <p:nvSpPr>
            <p:cNvPr id="5" name="Alternate Process 4"/>
            <p:cNvSpPr/>
            <p:nvPr/>
          </p:nvSpPr>
          <p:spPr>
            <a:xfrm>
              <a:off x="2315309" y="962712"/>
              <a:ext cx="4513383" cy="731537"/>
            </a:xfrm>
            <a:prstGeom prst="flowChartAlternateProcess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833" name="TextBox 9"/>
            <p:cNvSpPr txBox="1">
              <a:spLocks noChangeArrowheads="1"/>
            </p:cNvSpPr>
            <p:nvPr/>
          </p:nvSpPr>
          <p:spPr bwMode="auto">
            <a:xfrm>
              <a:off x="4103077" y="892649"/>
              <a:ext cx="937847" cy="599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/>
                <a:t>Liver</a:t>
              </a:r>
            </a:p>
          </p:txBody>
        </p:sp>
        <p:sp>
          <p:nvSpPr>
            <p:cNvPr id="34834" name="TextBox 18"/>
            <p:cNvSpPr txBox="1">
              <a:spLocks noChangeArrowheads="1"/>
            </p:cNvSpPr>
            <p:nvPr/>
          </p:nvSpPr>
          <p:spPr bwMode="auto">
            <a:xfrm>
              <a:off x="2940538" y="1231871"/>
              <a:ext cx="3262924" cy="479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1800" dirty="0"/>
                <a:t>(Patient genome)</a:t>
              </a:r>
            </a:p>
          </p:txBody>
        </p:sp>
      </p:grpSp>
      <p:grpSp>
        <p:nvGrpSpPr>
          <p:cNvPr id="34819" name="Group 33"/>
          <p:cNvGrpSpPr>
            <a:grpSpLocks/>
          </p:cNvGrpSpPr>
          <p:nvPr/>
        </p:nvGrpSpPr>
        <p:grpSpPr bwMode="auto">
          <a:xfrm>
            <a:off x="5437312" y="3780205"/>
            <a:ext cx="3546636" cy="2864288"/>
            <a:chOff x="4902636" y="2988917"/>
            <a:chExt cx="3905215" cy="3998258"/>
          </a:xfrm>
        </p:grpSpPr>
        <p:sp>
          <p:nvSpPr>
            <p:cNvPr id="6" name="Alternate Process 5"/>
            <p:cNvSpPr/>
            <p:nvPr/>
          </p:nvSpPr>
          <p:spPr>
            <a:xfrm>
              <a:off x="4902636" y="2988918"/>
              <a:ext cx="3670668" cy="3879361"/>
            </a:xfrm>
            <a:prstGeom prst="flowChartAlternateProcess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9" name="TextBox 8"/>
            <p:cNvSpPr txBox="1">
              <a:spLocks noChangeArrowheads="1"/>
            </p:cNvSpPr>
            <p:nvPr/>
          </p:nvSpPr>
          <p:spPr bwMode="auto">
            <a:xfrm>
              <a:off x="5203259" y="2988917"/>
              <a:ext cx="3604592" cy="644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Patient (side effects)</a:t>
              </a:r>
            </a:p>
          </p:txBody>
        </p:sp>
        <p:sp>
          <p:nvSpPr>
            <p:cNvPr id="34830" name="TextBox 17"/>
            <p:cNvSpPr txBox="1">
              <a:spLocks noChangeArrowheads="1"/>
            </p:cNvSpPr>
            <p:nvPr/>
          </p:nvSpPr>
          <p:spPr bwMode="auto">
            <a:xfrm>
              <a:off x="5462143" y="4366462"/>
              <a:ext cx="2549770" cy="2620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600" dirty="0"/>
                <a:t>Neuronal cells</a:t>
              </a:r>
            </a:p>
            <a:p>
              <a:pPr eaLnBrk="1" hangingPunct="1"/>
              <a:r>
                <a:rPr lang="en-US" sz="1600" dirty="0"/>
                <a:t>Heart cells</a:t>
              </a:r>
            </a:p>
            <a:p>
              <a:pPr eaLnBrk="1" hangingPunct="1"/>
              <a:r>
                <a:rPr lang="en-US" sz="1600" dirty="0"/>
                <a:t>Liver cells</a:t>
              </a:r>
            </a:p>
            <a:p>
              <a:pPr eaLnBrk="1" hangingPunct="1"/>
              <a:r>
                <a:rPr lang="en-US" sz="1600" dirty="0"/>
                <a:t>Muscle cells</a:t>
              </a:r>
            </a:p>
            <a:p>
              <a:pPr eaLnBrk="1" hangingPunct="1"/>
              <a:r>
                <a:rPr lang="en-US" sz="1600" dirty="0"/>
                <a:t>Kidney cells</a:t>
              </a:r>
            </a:p>
            <a:p>
              <a:pPr eaLnBrk="1" hangingPunct="1"/>
              <a:r>
                <a:rPr lang="en-US" sz="1600" dirty="0"/>
                <a:t>Lung cells</a:t>
              </a:r>
            </a:p>
            <a:p>
              <a:pPr eaLnBrk="1" hangingPunct="1"/>
              <a:r>
                <a:rPr lang="en-US" sz="2000" dirty="0"/>
                <a:t>……</a:t>
              </a:r>
            </a:p>
          </p:txBody>
        </p:sp>
        <p:sp>
          <p:nvSpPr>
            <p:cNvPr id="34831" name="TextBox 19"/>
            <p:cNvSpPr txBox="1">
              <a:spLocks noChangeArrowheads="1"/>
            </p:cNvSpPr>
            <p:nvPr/>
          </p:nvSpPr>
          <p:spPr bwMode="auto">
            <a:xfrm>
              <a:off x="5178497" y="3526541"/>
              <a:ext cx="339480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dirty="0"/>
                <a:t>(Patient genome,              reference </a:t>
              </a:r>
              <a:r>
                <a:rPr lang="en-US" sz="2000" dirty="0" err="1"/>
                <a:t>transcriptomes</a:t>
              </a:r>
              <a:r>
                <a:rPr lang="en-US" sz="2000" dirty="0"/>
                <a:t>)</a:t>
              </a:r>
            </a:p>
          </p:txBody>
        </p:sp>
      </p:grpSp>
      <p:sp>
        <p:nvSpPr>
          <p:cNvPr id="34820" name="TextBox 21"/>
          <p:cNvSpPr txBox="1">
            <a:spLocks noChangeArrowheads="1"/>
          </p:cNvSpPr>
          <p:nvPr/>
        </p:nvSpPr>
        <p:spPr bwMode="auto">
          <a:xfrm>
            <a:off x="3920203" y="692150"/>
            <a:ext cx="2178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(Pro)-drug</a:t>
            </a:r>
          </a:p>
        </p:txBody>
      </p:sp>
      <p:sp>
        <p:nvSpPr>
          <p:cNvPr id="34821" name="TextBox 23"/>
          <p:cNvSpPr txBox="1">
            <a:spLocks noChangeArrowheads="1"/>
          </p:cNvSpPr>
          <p:nvPr/>
        </p:nvSpPr>
        <p:spPr bwMode="auto">
          <a:xfrm>
            <a:off x="4427538" y="2852738"/>
            <a:ext cx="9366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/>
              <a:t>Drug</a:t>
            </a:r>
          </a:p>
        </p:txBody>
      </p:sp>
      <p:sp>
        <p:nvSpPr>
          <p:cNvPr id="21" name="Down Arrow 20"/>
          <p:cNvSpPr/>
          <p:nvPr/>
        </p:nvSpPr>
        <p:spPr bwMode="auto">
          <a:xfrm>
            <a:off x="4684713" y="1169988"/>
            <a:ext cx="247650" cy="458787"/>
          </a:xfrm>
          <a:prstGeom prst="downArrow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Down Arrow 28"/>
          <p:cNvSpPr/>
          <p:nvPr/>
        </p:nvSpPr>
        <p:spPr bwMode="auto">
          <a:xfrm>
            <a:off x="4684713" y="2552700"/>
            <a:ext cx="247650" cy="285750"/>
          </a:xfrm>
          <a:prstGeom prst="downArrow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Down Arrow 29"/>
          <p:cNvSpPr/>
          <p:nvPr/>
        </p:nvSpPr>
        <p:spPr bwMode="auto">
          <a:xfrm rot="2578286">
            <a:off x="4164013" y="3373438"/>
            <a:ext cx="247650" cy="285750"/>
          </a:xfrm>
          <a:prstGeom prst="downArrow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Down Arrow 32"/>
          <p:cNvSpPr/>
          <p:nvPr/>
        </p:nvSpPr>
        <p:spPr bwMode="auto">
          <a:xfrm rot="19021714" flipH="1">
            <a:off x="5247091" y="3316041"/>
            <a:ext cx="247650" cy="284162"/>
          </a:xfrm>
          <a:prstGeom prst="downArrow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826" name="TextBox 1"/>
          <p:cNvSpPr txBox="1">
            <a:spLocks noChangeArrowheads="1"/>
          </p:cNvSpPr>
          <p:nvPr/>
        </p:nvSpPr>
        <p:spPr bwMode="auto">
          <a:xfrm>
            <a:off x="1891763" y="0"/>
            <a:ext cx="8107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rgbClr val="000000"/>
                </a:solidFill>
              </a:rPr>
              <a:t>The ‘</a:t>
            </a:r>
            <a:r>
              <a:rPr lang="en-US" sz="3200" b="1" dirty="0">
                <a:solidFill>
                  <a:srgbClr val="000000"/>
                </a:solidFill>
              </a:rPr>
              <a:t>virtual </a:t>
            </a:r>
            <a:r>
              <a:rPr lang="en-US" sz="3200" b="1" dirty="0" smtClean="0">
                <a:solidFill>
                  <a:srgbClr val="000000"/>
                </a:solidFill>
              </a:rPr>
              <a:t>cancer patient’ model</a:t>
            </a:r>
            <a:endParaRPr lang="en-US" sz="3200" b="1" dirty="0">
              <a:solidFill>
                <a:srgbClr val="000000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251886" y="549275"/>
            <a:ext cx="8128527" cy="25400"/>
          </a:xfrm>
          <a:prstGeom prst="line">
            <a:avLst/>
          </a:prstGeom>
          <a:ln w="571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Down Arrow 24"/>
          <p:cNvSpPr/>
          <p:nvPr/>
        </p:nvSpPr>
        <p:spPr bwMode="auto">
          <a:xfrm rot="5400000">
            <a:off x="4049981" y="2952723"/>
            <a:ext cx="247650" cy="285750"/>
          </a:xfrm>
          <a:prstGeom prst="downArrow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Alternate Process 25"/>
          <p:cNvSpPr/>
          <p:nvPr/>
        </p:nvSpPr>
        <p:spPr bwMode="auto">
          <a:xfrm>
            <a:off x="611188" y="2803814"/>
            <a:ext cx="3309015" cy="513816"/>
          </a:xfrm>
          <a:prstGeom prst="flowChartAlternate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66588" y="2803814"/>
            <a:ext cx="2697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Immune System</a:t>
            </a:r>
            <a:endParaRPr lang="en-US" sz="2400" dirty="0"/>
          </a:p>
        </p:txBody>
      </p:sp>
      <p:sp>
        <p:nvSpPr>
          <p:cNvPr id="31" name="Down Arrow 30"/>
          <p:cNvSpPr/>
          <p:nvPr/>
        </p:nvSpPr>
        <p:spPr bwMode="auto">
          <a:xfrm>
            <a:off x="2087936" y="3407581"/>
            <a:ext cx="247650" cy="285750"/>
          </a:xfrm>
          <a:prstGeom prst="downArrow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GB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02126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66688" y="111125"/>
            <a:ext cx="8942387" cy="433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2200" b="1" dirty="0">
                <a:latin typeface="+mj-lt"/>
                <a:ea typeface="+mj-ea"/>
                <a:cs typeface="+mj-cs"/>
              </a:rPr>
              <a:t>Finding</a:t>
            </a:r>
            <a:r>
              <a:rPr lang="en-GB" sz="2200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GB" sz="2200" b="1" dirty="0">
                <a:latin typeface="+mj-lt"/>
                <a:ea typeface="+mj-ea"/>
                <a:cs typeface="+mj-cs"/>
              </a:rPr>
              <a:t>a Patient-Specific Optimal Drug Treatment Combination</a:t>
            </a:r>
          </a:p>
        </p:txBody>
      </p:sp>
      <p:pic>
        <p:nvPicPr>
          <p:cNvPr id="36866" name="Picture 3" descr="DrugOptimiz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025" y="908050"/>
            <a:ext cx="2062163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7" name="Group 4"/>
          <p:cNvGrpSpPr>
            <a:grpSpLocks/>
          </p:cNvGrpSpPr>
          <p:nvPr/>
        </p:nvGrpSpPr>
        <p:grpSpPr bwMode="auto">
          <a:xfrm>
            <a:off x="22225" y="1558925"/>
            <a:ext cx="4333875" cy="4770438"/>
            <a:chOff x="14" y="982"/>
            <a:chExt cx="2730" cy="3005"/>
          </a:xfrm>
        </p:grpSpPr>
        <p:sp>
          <p:nvSpPr>
            <p:cNvPr id="36874" name="Text Box 5"/>
            <p:cNvSpPr txBox="1">
              <a:spLocks noChangeArrowheads="1"/>
            </p:cNvSpPr>
            <p:nvPr/>
          </p:nvSpPr>
          <p:spPr bwMode="auto">
            <a:xfrm>
              <a:off x="1036" y="3793"/>
              <a:ext cx="151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Various Model Components</a:t>
              </a:r>
            </a:p>
          </p:txBody>
        </p:sp>
        <p:pic>
          <p:nvPicPr>
            <p:cNvPr id="36875" name="Picture 6" descr="HW35_PATIENT1DO1_cr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" y="982"/>
              <a:ext cx="1818" cy="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6" name="Picture 7" descr="HW35_PATIENT1DO2_cro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" y="1345"/>
              <a:ext cx="1809" cy="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7" name="Picture 8" descr="HW35_PATIENT1DO3_cro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" y="1661"/>
              <a:ext cx="1798" cy="1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8" name="Picture 9" descr="HW35_PATIENT1DO4_crop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" y="1980"/>
              <a:ext cx="1809" cy="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9" name="Picture 10" descr="HW35_PATIENT1DO5_crop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" y="2297"/>
              <a:ext cx="1809" cy="1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0" name="Picture 11" descr="HW35_PATIENT1DO6_crop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" y="2659"/>
              <a:ext cx="1800" cy="1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81" name="Text Box 12"/>
            <p:cNvSpPr txBox="1">
              <a:spLocks noChangeArrowheads="1"/>
            </p:cNvSpPr>
            <p:nvPr/>
          </p:nvSpPr>
          <p:spPr bwMode="auto">
            <a:xfrm>
              <a:off x="845" y="1026"/>
              <a:ext cx="4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Round 1</a:t>
              </a:r>
            </a:p>
          </p:txBody>
        </p:sp>
        <p:sp>
          <p:nvSpPr>
            <p:cNvPr id="36882" name="Text Box 13"/>
            <p:cNvSpPr txBox="1">
              <a:spLocks noChangeArrowheads="1"/>
            </p:cNvSpPr>
            <p:nvPr/>
          </p:nvSpPr>
          <p:spPr bwMode="auto">
            <a:xfrm>
              <a:off x="975" y="1389"/>
              <a:ext cx="49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Round 2</a:t>
              </a:r>
            </a:p>
          </p:txBody>
        </p:sp>
        <p:sp>
          <p:nvSpPr>
            <p:cNvPr id="36883" name="Text Box 14"/>
            <p:cNvSpPr txBox="1">
              <a:spLocks noChangeArrowheads="1"/>
            </p:cNvSpPr>
            <p:nvPr/>
          </p:nvSpPr>
          <p:spPr bwMode="auto">
            <a:xfrm>
              <a:off x="1111" y="1706"/>
              <a:ext cx="4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Round 3</a:t>
              </a:r>
            </a:p>
          </p:txBody>
        </p:sp>
        <p:sp>
          <p:nvSpPr>
            <p:cNvPr id="36884" name="Text Box 15"/>
            <p:cNvSpPr txBox="1">
              <a:spLocks noChangeArrowheads="1"/>
            </p:cNvSpPr>
            <p:nvPr/>
          </p:nvSpPr>
          <p:spPr bwMode="auto">
            <a:xfrm>
              <a:off x="1292" y="2013"/>
              <a:ext cx="4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Round 4</a:t>
              </a:r>
            </a:p>
          </p:txBody>
        </p:sp>
        <p:sp>
          <p:nvSpPr>
            <p:cNvPr id="36885" name="Text Box 16"/>
            <p:cNvSpPr txBox="1">
              <a:spLocks noChangeArrowheads="1"/>
            </p:cNvSpPr>
            <p:nvPr/>
          </p:nvSpPr>
          <p:spPr bwMode="auto">
            <a:xfrm>
              <a:off x="1429" y="2341"/>
              <a:ext cx="49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Round 5</a:t>
              </a:r>
            </a:p>
          </p:txBody>
        </p:sp>
        <p:sp>
          <p:nvSpPr>
            <p:cNvPr id="36886" name="Text Box 17"/>
            <p:cNvSpPr txBox="1">
              <a:spLocks noChangeArrowheads="1"/>
            </p:cNvSpPr>
            <p:nvPr/>
          </p:nvSpPr>
          <p:spPr bwMode="auto">
            <a:xfrm>
              <a:off x="1565" y="2704"/>
              <a:ext cx="49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Round 6</a:t>
              </a:r>
            </a:p>
          </p:txBody>
        </p:sp>
        <p:sp>
          <p:nvSpPr>
            <p:cNvPr id="36887" name="Text Box 18"/>
            <p:cNvSpPr txBox="1">
              <a:spLocks noChangeArrowheads="1"/>
            </p:cNvSpPr>
            <p:nvPr/>
          </p:nvSpPr>
          <p:spPr bwMode="auto">
            <a:xfrm rot="-5400000">
              <a:off x="-230" y="1386"/>
              <a:ext cx="68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Single Drugs</a:t>
              </a:r>
            </a:p>
          </p:txBody>
        </p:sp>
        <p:sp>
          <p:nvSpPr>
            <p:cNvPr id="36888" name="Text Box 19"/>
            <p:cNvSpPr txBox="1">
              <a:spLocks noChangeArrowheads="1"/>
            </p:cNvSpPr>
            <p:nvPr/>
          </p:nvSpPr>
          <p:spPr bwMode="auto">
            <a:xfrm rot="-5400000">
              <a:off x="-123" y="1770"/>
              <a:ext cx="73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Double Drugs</a:t>
              </a:r>
            </a:p>
          </p:txBody>
        </p:sp>
        <p:sp>
          <p:nvSpPr>
            <p:cNvPr id="36889" name="Text Box 20"/>
            <p:cNvSpPr txBox="1">
              <a:spLocks noChangeArrowheads="1"/>
            </p:cNvSpPr>
            <p:nvPr/>
          </p:nvSpPr>
          <p:spPr bwMode="auto">
            <a:xfrm rot="-5400000">
              <a:off x="57" y="2152"/>
              <a:ext cx="66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Triple Drugs</a:t>
              </a:r>
            </a:p>
          </p:txBody>
        </p:sp>
        <p:sp>
          <p:nvSpPr>
            <p:cNvPr id="36890" name="Text Box 21"/>
            <p:cNvSpPr txBox="1">
              <a:spLocks noChangeArrowheads="1"/>
            </p:cNvSpPr>
            <p:nvPr/>
          </p:nvSpPr>
          <p:spPr bwMode="auto">
            <a:xfrm rot="-5400000">
              <a:off x="234" y="2437"/>
              <a:ext cx="657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Quad Drugs</a:t>
              </a:r>
            </a:p>
          </p:txBody>
        </p:sp>
        <p:sp>
          <p:nvSpPr>
            <p:cNvPr id="36891" name="Text Box 22"/>
            <p:cNvSpPr txBox="1">
              <a:spLocks noChangeArrowheads="1"/>
            </p:cNvSpPr>
            <p:nvPr/>
          </p:nvSpPr>
          <p:spPr bwMode="auto">
            <a:xfrm rot="-5400000">
              <a:off x="382" y="2770"/>
              <a:ext cx="631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Fiver Drugs</a:t>
              </a:r>
            </a:p>
          </p:txBody>
        </p:sp>
        <p:sp>
          <p:nvSpPr>
            <p:cNvPr id="36892" name="Text Box 23"/>
            <p:cNvSpPr txBox="1">
              <a:spLocks noChangeArrowheads="1"/>
            </p:cNvSpPr>
            <p:nvPr/>
          </p:nvSpPr>
          <p:spPr bwMode="auto">
            <a:xfrm rot="-5400000">
              <a:off x="340" y="3118"/>
              <a:ext cx="99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Conc. Optimization</a:t>
              </a:r>
            </a:p>
          </p:txBody>
        </p:sp>
      </p:grpSp>
      <p:grpSp>
        <p:nvGrpSpPr>
          <p:cNvPr id="36868" name="Group 24"/>
          <p:cNvGrpSpPr>
            <a:grpSpLocks/>
          </p:cNvGrpSpPr>
          <p:nvPr/>
        </p:nvGrpSpPr>
        <p:grpSpPr bwMode="auto">
          <a:xfrm>
            <a:off x="4381500" y="3105150"/>
            <a:ext cx="4727575" cy="2933700"/>
            <a:chOff x="2760" y="1956"/>
            <a:chExt cx="2978" cy="1848"/>
          </a:xfrm>
        </p:grpSpPr>
        <p:pic>
          <p:nvPicPr>
            <p:cNvPr id="36871" name="Picture 25" descr="HW35_PATIENT01_DO_crop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2" y="1956"/>
              <a:ext cx="2886" cy="1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2" name="Text Box 26"/>
            <p:cNvSpPr txBox="1">
              <a:spLocks noChangeArrowheads="1"/>
            </p:cNvSpPr>
            <p:nvPr/>
          </p:nvSpPr>
          <p:spPr bwMode="auto">
            <a:xfrm rot="-5400000">
              <a:off x="2694" y="2768"/>
              <a:ext cx="32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MYC</a:t>
              </a:r>
            </a:p>
          </p:txBody>
        </p:sp>
        <p:sp>
          <p:nvSpPr>
            <p:cNvPr id="36873" name="Text Box 27"/>
            <p:cNvSpPr txBox="1">
              <a:spLocks noChangeArrowheads="1"/>
            </p:cNvSpPr>
            <p:nvPr/>
          </p:nvSpPr>
          <p:spPr bwMode="auto">
            <a:xfrm>
              <a:off x="3566" y="3612"/>
              <a:ext cx="135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</a:pPr>
              <a:r>
                <a:rPr lang="de-DE" sz="1400"/>
                <a:t>Drugs / Drug Combinations</a:t>
              </a:r>
            </a:p>
          </p:txBody>
        </p:sp>
      </p:grpSp>
      <p:sp>
        <p:nvSpPr>
          <p:cNvPr id="36869" name="Text Box 28"/>
          <p:cNvSpPr txBox="1">
            <a:spLocks noChangeArrowheads="1"/>
          </p:cNvSpPr>
          <p:nvPr/>
        </p:nvSpPr>
        <p:spPr bwMode="auto">
          <a:xfrm>
            <a:off x="141288" y="6324600"/>
            <a:ext cx="79359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800"/>
              <a:t>Stepwise optimisation of the therapy for an individual patient</a:t>
            </a:r>
          </a:p>
        </p:txBody>
      </p:sp>
      <p:cxnSp>
        <p:nvCxnSpPr>
          <p:cNvPr id="29" name="Straight Connector 28"/>
          <p:cNvCxnSpPr/>
          <p:nvPr/>
        </p:nvCxnSpPr>
        <p:spPr bwMode="auto">
          <a:xfrm>
            <a:off x="323850" y="692150"/>
            <a:ext cx="6911975" cy="0"/>
          </a:xfrm>
          <a:prstGeom prst="line">
            <a:avLst/>
          </a:prstGeom>
          <a:ln w="57150">
            <a:solidFill>
              <a:srgbClr val="333F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159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 txBox="1">
            <a:spLocks noChangeArrowheads="1"/>
          </p:cNvSpPr>
          <p:nvPr/>
        </p:nvSpPr>
        <p:spPr bwMode="auto">
          <a:xfrm>
            <a:off x="581025" y="58738"/>
            <a:ext cx="7981950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anchor="ctr"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hangingPunct="1"/>
            <a:r>
              <a:rPr lang="de-DE" sz="2800" b="1" dirty="0" err="1">
                <a:latin typeface="Calibri" charset="0"/>
              </a:rPr>
              <a:t>Modelling</a:t>
            </a:r>
            <a:r>
              <a:rPr lang="de-DE" sz="2800" b="1" dirty="0">
                <a:latin typeface="Calibri" charset="0"/>
              </a:rPr>
              <a:t> </a:t>
            </a:r>
            <a:r>
              <a:rPr lang="de-DE" sz="2800" b="1" dirty="0" err="1">
                <a:latin typeface="Calibri" charset="0"/>
              </a:rPr>
              <a:t>of</a:t>
            </a:r>
            <a:r>
              <a:rPr lang="de-DE" sz="2800" b="1" dirty="0">
                <a:latin typeface="Calibri" charset="0"/>
              </a:rPr>
              <a:t> P9 </a:t>
            </a:r>
            <a:r>
              <a:rPr lang="de-DE" sz="2800" b="1" dirty="0" err="1">
                <a:latin typeface="Calibri" charset="0"/>
              </a:rPr>
              <a:t>and</a:t>
            </a:r>
            <a:r>
              <a:rPr lang="de-DE" sz="2800" b="1" dirty="0">
                <a:latin typeface="Calibri" charset="0"/>
              </a:rPr>
              <a:t> </a:t>
            </a:r>
            <a:r>
              <a:rPr lang="de-DE" sz="2800" b="1" dirty="0" err="1">
                <a:latin typeface="Calibri" charset="0"/>
              </a:rPr>
              <a:t>drug</a:t>
            </a:r>
            <a:r>
              <a:rPr lang="de-DE" sz="2800" b="1" dirty="0">
                <a:latin typeface="Calibri" charset="0"/>
              </a:rPr>
              <a:t> </a:t>
            </a:r>
            <a:r>
              <a:rPr lang="de-DE" sz="2800" b="1" dirty="0" err="1">
                <a:latin typeface="Calibri" charset="0"/>
              </a:rPr>
              <a:t>prediction</a:t>
            </a:r>
            <a:endParaRPr lang="de-DE" sz="2800" b="1" dirty="0">
              <a:latin typeface="Calibri" charset="0"/>
            </a:endParaRPr>
          </a:p>
        </p:txBody>
      </p:sp>
      <p:grpSp>
        <p:nvGrpSpPr>
          <p:cNvPr id="61442" name="Group 2"/>
          <p:cNvGrpSpPr>
            <a:grpSpLocks/>
          </p:cNvGrpSpPr>
          <p:nvPr/>
        </p:nvGrpSpPr>
        <p:grpSpPr bwMode="auto">
          <a:xfrm>
            <a:off x="6350" y="6180138"/>
            <a:ext cx="9112250" cy="666750"/>
            <a:chOff x="4" y="3893"/>
            <a:chExt cx="5740" cy="420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" y="3893"/>
              <a:ext cx="1119" cy="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360" cap="flat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5" name="Rectangle 4"/>
            <p:cNvSpPr>
              <a:spLocks noChangeArrowheads="1"/>
            </p:cNvSpPr>
            <p:nvPr/>
          </p:nvSpPr>
          <p:spPr bwMode="auto">
            <a:xfrm>
              <a:off x="4731" y="4078"/>
              <a:ext cx="1013" cy="2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360" cap="flat">
                  <a:solidFill>
                    <a:srgbClr val="80808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5000" rIns="90000" bIns="45000">
              <a:spAutoFit/>
            </a:bodyPr>
            <a:lstStyle/>
            <a:p>
              <a:pPr>
                <a:tabLst>
                  <a:tab pos="723900" algn="l"/>
                  <a:tab pos="1447800" algn="l"/>
                </a:tabLst>
                <a:defRPr/>
              </a:pPr>
              <a:r>
                <a:rPr lang="en-US">
                  <a:solidFill>
                    <a:srgbClr val="706F71"/>
                  </a:solidFill>
                  <a:latin typeface="Calibri" charset="0"/>
                </a:rPr>
                <a:t>www.alacris.de</a:t>
              </a:r>
            </a:p>
          </p:txBody>
        </p:sp>
      </p:grp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2155825"/>
            <a:ext cx="8469313" cy="264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360" cap="flat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grpSp>
        <p:nvGrpSpPr>
          <p:cNvPr id="61444" name="Group 6"/>
          <p:cNvGrpSpPr>
            <a:grpSpLocks/>
          </p:cNvGrpSpPr>
          <p:nvPr/>
        </p:nvGrpSpPr>
        <p:grpSpPr bwMode="auto">
          <a:xfrm>
            <a:off x="2339975" y="4652963"/>
            <a:ext cx="3721100" cy="290512"/>
            <a:chOff x="1474" y="2931"/>
            <a:chExt cx="2344" cy="183"/>
          </a:xfrm>
        </p:grpSpPr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1851" y="2931"/>
              <a:ext cx="1590" cy="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360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57240" rIns="90000" bIns="45000"/>
            <a:lstStyle/>
            <a:p>
              <a:pPr algn="ctr">
                <a:tabLst>
                  <a:tab pos="723900" algn="l"/>
                  <a:tab pos="1447800" algn="l"/>
                  <a:tab pos="2171700" algn="l"/>
                </a:tabLst>
                <a:defRPr/>
              </a:pPr>
              <a:r>
                <a:rPr lang="en-US" sz="1400">
                  <a:solidFill>
                    <a:srgbClr val="000000"/>
                  </a:solidFill>
                  <a:latin typeface="Calibri" charset="0"/>
                  <a:cs typeface="Calibri" charset="0"/>
                </a:rPr>
                <a:t>Various Drugs</a:t>
              </a:r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 flipH="1">
              <a:off x="1473" y="3022"/>
              <a:ext cx="440" cy="0"/>
            </a:xfrm>
            <a:prstGeom prst="line">
              <a:avLst/>
            </a:prstGeom>
            <a:noFill/>
            <a:ln w="9360" cap="flat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9"/>
            <p:cNvSpPr>
              <a:spLocks noChangeShapeType="1"/>
            </p:cNvSpPr>
            <p:nvPr/>
          </p:nvSpPr>
          <p:spPr bwMode="auto">
            <a:xfrm>
              <a:off x="3380" y="3022"/>
              <a:ext cx="438" cy="0"/>
            </a:xfrm>
            <a:prstGeom prst="line">
              <a:avLst/>
            </a:prstGeom>
            <a:noFill/>
            <a:ln w="9360" cap="flat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7262813" y="1557338"/>
            <a:ext cx="1871662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>
            <a:spAutoFit/>
          </a:bodyPr>
          <a:lstStyle/>
          <a:p>
            <a:pPr algn="r">
              <a:tabLst>
                <a:tab pos="723900" algn="l"/>
                <a:tab pos="1447800" algn="l"/>
              </a:tabLst>
              <a:defRPr/>
            </a:pPr>
            <a:r>
              <a:rPr lang="en-US" sz="1600">
                <a:solidFill>
                  <a:srgbClr val="00446A"/>
                </a:solidFill>
                <a:ea typeface="Osaka" charset="0"/>
                <a:cs typeface="Osaka" charset="0"/>
              </a:rPr>
              <a:t>Predicted effect on</a:t>
            </a:r>
          </a:p>
          <a:p>
            <a:pPr algn="r">
              <a:tabLst>
                <a:tab pos="723900" algn="l"/>
                <a:tab pos="1447800" algn="l"/>
              </a:tabLst>
              <a:defRPr/>
            </a:pPr>
            <a:r>
              <a:rPr lang="en-US" sz="1600">
                <a:solidFill>
                  <a:srgbClr val="00446A"/>
                </a:solidFill>
                <a:ea typeface="Osaka" charset="0"/>
                <a:cs typeface="Osaka" charset="0"/>
              </a:rPr>
              <a:t>tumor growth</a:t>
            </a: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8640763" y="4437063"/>
            <a:ext cx="463550" cy="24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 cap="flat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>
            <a:spAutoFit/>
          </a:bodyPr>
          <a:lstStyle/>
          <a:p>
            <a:pPr>
              <a:defRPr/>
            </a:pPr>
            <a:r>
              <a:rPr lang="en-US" sz="1000">
                <a:solidFill>
                  <a:srgbClr val="00446A"/>
                </a:solidFill>
                <a:latin typeface="Calibri" charset="0"/>
                <a:cs typeface="Calibri" charset="0"/>
              </a:rPr>
              <a:t>100%</a:t>
            </a: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8648700" y="2174875"/>
            <a:ext cx="336550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 cap="flat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>
            <a:spAutoFit/>
          </a:bodyPr>
          <a:lstStyle/>
          <a:p>
            <a:pPr>
              <a:defRPr/>
            </a:pPr>
            <a:r>
              <a:rPr lang="en-US" sz="1000">
                <a:solidFill>
                  <a:srgbClr val="00446A"/>
                </a:solidFill>
                <a:latin typeface="Calibri" charset="0"/>
                <a:cs typeface="Calibri" charset="0"/>
              </a:rPr>
              <a:t>0%</a:t>
            </a:r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 rot="16200000">
            <a:off x="-185737" y="3232150"/>
            <a:ext cx="9144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>
            <a:spAutoFit/>
          </a:bodyPr>
          <a:lstStyle/>
          <a:p>
            <a:pPr>
              <a:tabLst>
                <a:tab pos="723900" algn="l"/>
              </a:tabLst>
              <a:defRPr/>
            </a:pPr>
            <a:r>
              <a:rPr lang="en-US" sz="1600" dirty="0">
                <a:solidFill>
                  <a:srgbClr val="00446A"/>
                </a:solidFill>
                <a:ea typeface="Osaka" charset="0"/>
                <a:cs typeface="Osaka" charset="0"/>
              </a:rPr>
              <a:t>Patients</a:t>
            </a:r>
          </a:p>
        </p:txBody>
      </p:sp>
      <p:sp>
        <p:nvSpPr>
          <p:cNvPr id="25" name="Oval 14"/>
          <p:cNvSpPr>
            <a:spLocks noChangeArrowheads="1"/>
          </p:cNvSpPr>
          <p:nvPr/>
        </p:nvSpPr>
        <p:spPr bwMode="auto">
          <a:xfrm>
            <a:off x="1835150" y="3673475"/>
            <a:ext cx="360363" cy="360363"/>
          </a:xfrm>
          <a:prstGeom prst="ellipse">
            <a:avLst/>
          </a:prstGeom>
          <a:noFill/>
          <a:ln w="25560" cap="flat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" name="Rectangle 15"/>
          <p:cNvSpPr>
            <a:spLocks noChangeArrowheads="1"/>
          </p:cNvSpPr>
          <p:nvPr/>
        </p:nvSpPr>
        <p:spPr bwMode="auto">
          <a:xfrm>
            <a:off x="107950" y="1341438"/>
            <a:ext cx="52451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/>
            </a:pPr>
            <a:r>
              <a:rPr lang="en-US" b="1" dirty="0">
                <a:solidFill>
                  <a:srgbClr val="00446A"/>
                </a:solidFill>
                <a:ea typeface="Osaka" charset="0"/>
                <a:cs typeface="Osaka" charset="0"/>
              </a:rPr>
              <a:t>metastatic malignant melanoma patient </a:t>
            </a:r>
            <a:r>
              <a:rPr lang="en-US" b="1" dirty="0" err="1">
                <a:solidFill>
                  <a:srgbClr val="00446A"/>
                </a:solidFill>
                <a:ea typeface="Osaka" charset="0"/>
                <a:cs typeface="Osaka" charset="0"/>
              </a:rPr>
              <a:t>uveal</a:t>
            </a:r>
            <a:endParaRPr lang="en-US" b="1" dirty="0">
              <a:solidFill>
                <a:srgbClr val="00446A"/>
              </a:solidFill>
              <a:ea typeface="Osaka" charset="0"/>
              <a:cs typeface="Osaka" charset="0"/>
            </a:endParaRP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/>
            </a:pPr>
            <a:r>
              <a:rPr lang="en-US" b="1" dirty="0">
                <a:solidFill>
                  <a:srgbClr val="00446A"/>
                </a:solidFill>
                <a:ea typeface="Osaka" charset="0"/>
                <a:cs typeface="Osaka" charset="0"/>
              </a:rPr>
              <a:t>primarily received SOC (</a:t>
            </a:r>
            <a:r>
              <a:rPr lang="en-US" b="1" dirty="0" err="1">
                <a:solidFill>
                  <a:srgbClr val="00446A"/>
                </a:solidFill>
                <a:ea typeface="Osaka" charset="0"/>
                <a:cs typeface="Osaka" charset="0"/>
              </a:rPr>
              <a:t>Fotemustin</a:t>
            </a:r>
            <a:r>
              <a:rPr lang="en-US" b="1" dirty="0">
                <a:solidFill>
                  <a:srgbClr val="00446A"/>
                </a:solidFill>
                <a:ea typeface="Osaka" charset="0"/>
                <a:cs typeface="Osaka" charset="0"/>
              </a:rPr>
              <a:t>, ILP, SIRT)</a:t>
            </a:r>
          </a:p>
        </p:txBody>
      </p:sp>
      <p:sp>
        <p:nvSpPr>
          <p:cNvPr id="27" name="Rectangle 16"/>
          <p:cNvSpPr>
            <a:spLocks noChangeArrowheads="1"/>
          </p:cNvSpPr>
          <p:nvPr/>
        </p:nvSpPr>
        <p:spPr bwMode="auto">
          <a:xfrm>
            <a:off x="242888" y="5157788"/>
            <a:ext cx="7669212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/>
            </a:pPr>
            <a:r>
              <a:rPr lang="en-US" b="1" dirty="0">
                <a:solidFill>
                  <a:srgbClr val="00446A"/>
                </a:solidFill>
                <a:ea typeface="Osaka" charset="0"/>
                <a:cs typeface="Osaka" charset="0"/>
              </a:rPr>
              <a:t>drug used to treat rheumatoid arthritis (IL1B signaling pathway targeted) – </a:t>
            </a:r>
          </a:p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  <a:defRPr/>
            </a:pPr>
            <a:r>
              <a:rPr lang="en-US" b="1" dirty="0">
                <a:solidFill>
                  <a:srgbClr val="00446A"/>
                </a:solidFill>
                <a:ea typeface="Osaka" charset="0"/>
                <a:cs typeface="Osaka" charset="0"/>
              </a:rPr>
              <a:t>Successful therapy , patient stable for more than 8 months</a:t>
            </a:r>
          </a:p>
        </p:txBody>
      </p:sp>
      <p:cxnSp>
        <p:nvCxnSpPr>
          <p:cNvPr id="28" name="AutoShape 17"/>
          <p:cNvCxnSpPr>
            <a:cxnSpLocks noChangeShapeType="1"/>
          </p:cNvCxnSpPr>
          <p:nvPr/>
        </p:nvCxnSpPr>
        <p:spPr bwMode="auto">
          <a:xfrm>
            <a:off x="2022475" y="4033838"/>
            <a:ext cx="1588" cy="1152525"/>
          </a:xfrm>
          <a:prstGeom prst="bentConnector3">
            <a:avLst>
              <a:gd name="adj1" fmla="val 50000"/>
            </a:avLst>
          </a:prstGeom>
          <a:noFill/>
          <a:ln w="31680" cap="flat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94289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08" name="Group 196"/>
          <p:cNvGrpSpPr>
            <a:grpSpLocks/>
          </p:cNvGrpSpPr>
          <p:nvPr/>
        </p:nvGrpSpPr>
        <p:grpSpPr bwMode="auto">
          <a:xfrm>
            <a:off x="180084" y="589870"/>
            <a:ext cx="8963916" cy="6268129"/>
            <a:chOff x="-48" y="0"/>
            <a:chExt cx="5808" cy="4320"/>
          </a:xfrm>
        </p:grpSpPr>
        <p:sp>
          <p:nvSpPr>
            <p:cNvPr id="13497" name="Text Box 50"/>
            <p:cNvSpPr txBox="1">
              <a:spLocks noChangeArrowheads="1"/>
            </p:cNvSpPr>
            <p:nvPr/>
          </p:nvSpPr>
          <p:spPr bwMode="auto">
            <a:xfrm>
              <a:off x="4896" y="576"/>
              <a:ext cx="405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de-DE" sz="800">
                  <a:ea typeface="Times New Roman" pitchFamily="18" charset="0"/>
                  <a:cs typeface="Arial" charset="0"/>
                </a:rPr>
                <a:t>cDNA molecule</a:t>
              </a:r>
            </a:p>
          </p:txBody>
        </p:sp>
        <p:sp>
          <p:nvSpPr>
            <p:cNvPr id="13349" name="Text Box 50"/>
            <p:cNvSpPr txBox="1">
              <a:spLocks noChangeArrowheads="1"/>
            </p:cNvSpPr>
            <p:nvPr/>
          </p:nvSpPr>
          <p:spPr bwMode="auto">
            <a:xfrm>
              <a:off x="3744" y="576"/>
              <a:ext cx="405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de-DE" sz="800">
                  <a:ea typeface="Times New Roman" pitchFamily="18" charset="0"/>
                  <a:cs typeface="Arial" charset="0"/>
                </a:rPr>
                <a:t>RNA molecule</a:t>
              </a:r>
            </a:p>
          </p:txBody>
        </p:sp>
        <p:sp>
          <p:nvSpPr>
            <p:cNvPr id="13506" name="Text Box 48"/>
            <p:cNvSpPr txBox="1">
              <a:spLocks noChangeArrowheads="1"/>
            </p:cNvSpPr>
            <p:nvPr/>
          </p:nvSpPr>
          <p:spPr bwMode="auto">
            <a:xfrm>
              <a:off x="432" y="3792"/>
              <a:ext cx="360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de-DE" sz="1400">
                  <a:ea typeface="Times New Roman" pitchFamily="18" charset="0"/>
                  <a:cs typeface="Arial" charset="0"/>
                </a:rPr>
                <a:t>a</a:t>
              </a:r>
              <a:endParaRPr lang="de-DE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351" name="Text Box 50"/>
            <p:cNvSpPr txBox="1">
              <a:spLocks noChangeArrowheads="1"/>
            </p:cNvSpPr>
            <p:nvPr/>
          </p:nvSpPr>
          <p:spPr bwMode="auto">
            <a:xfrm>
              <a:off x="3312" y="1008"/>
              <a:ext cx="180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de-DE" sz="1400">
                  <a:ea typeface="Times New Roman" pitchFamily="18" charset="0"/>
                  <a:cs typeface="Arial" charset="0"/>
                </a:rPr>
                <a:t>b</a:t>
              </a:r>
              <a:endParaRPr lang="de-DE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314" name="Rectangle 240"/>
            <p:cNvSpPr>
              <a:spLocks noChangeArrowheads="1"/>
            </p:cNvSpPr>
            <p:nvPr/>
          </p:nvSpPr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315" name="Text Box 84"/>
            <p:cNvSpPr txBox="1">
              <a:spLocks noChangeArrowheads="1"/>
            </p:cNvSpPr>
            <p:nvPr/>
          </p:nvSpPr>
          <p:spPr bwMode="auto">
            <a:xfrm>
              <a:off x="4704" y="1824"/>
              <a:ext cx="1056" cy="2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800"/>
                <a:t>washing off the coded cDNA and </a:t>
              </a:r>
            </a:p>
            <a:p>
              <a:r>
                <a:rPr lang="en-US" sz="800">
                  <a:ea typeface="Times New Roman" pitchFamily="18" charset="0"/>
                  <a:cs typeface="Arial" charset="0"/>
                </a:rPr>
                <a:t>second strand synthesis</a:t>
              </a:r>
            </a:p>
          </p:txBody>
        </p:sp>
        <p:sp>
          <p:nvSpPr>
            <p:cNvPr id="13316" name="Rectangle 237"/>
            <p:cNvSpPr>
              <a:spLocks noChangeArrowheads="1"/>
            </p:cNvSpPr>
            <p:nvPr/>
          </p:nvSpPr>
          <p:spPr bwMode="auto">
            <a:xfrm>
              <a:off x="0" y="3264"/>
              <a:ext cx="2976" cy="10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317" name="Rectangle 236"/>
            <p:cNvSpPr>
              <a:spLocks noChangeArrowheads="1"/>
            </p:cNvSpPr>
            <p:nvPr/>
          </p:nvSpPr>
          <p:spPr bwMode="auto">
            <a:xfrm>
              <a:off x="0" y="0"/>
              <a:ext cx="2976" cy="32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318" name="Text Box 50"/>
            <p:cNvSpPr txBox="1">
              <a:spLocks noChangeArrowheads="1"/>
            </p:cNvSpPr>
            <p:nvPr/>
          </p:nvSpPr>
          <p:spPr bwMode="auto">
            <a:xfrm>
              <a:off x="3552" y="3528"/>
              <a:ext cx="180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de-DE" sz="1400">
                  <a:ea typeface="Times New Roman" pitchFamily="18" charset="0"/>
                  <a:cs typeface="Arial" charset="0"/>
                </a:rPr>
                <a:t>d</a:t>
              </a:r>
              <a:endParaRPr lang="de-DE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319" name="Text Box 84"/>
            <p:cNvSpPr txBox="1">
              <a:spLocks noChangeArrowheads="1"/>
            </p:cNvSpPr>
            <p:nvPr/>
          </p:nvSpPr>
          <p:spPr bwMode="auto">
            <a:xfrm>
              <a:off x="3840" y="3360"/>
              <a:ext cx="672" cy="14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800">
                  <a:ea typeface="Times New Roman" pitchFamily="18" charset="0"/>
                  <a:cs typeface="Arial" charset="0"/>
                </a:rPr>
                <a:t>ready sequencing library</a:t>
              </a:r>
            </a:p>
          </p:txBody>
        </p:sp>
        <p:sp>
          <p:nvSpPr>
            <p:cNvPr id="13320" name="Text Box 50"/>
            <p:cNvSpPr txBox="1">
              <a:spLocks noChangeArrowheads="1"/>
            </p:cNvSpPr>
            <p:nvPr/>
          </p:nvSpPr>
          <p:spPr bwMode="auto">
            <a:xfrm>
              <a:off x="4800" y="2208"/>
              <a:ext cx="144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de-DE" sz="1400">
                  <a:ea typeface="Times New Roman" pitchFamily="18" charset="0"/>
                  <a:cs typeface="Arial" charset="0"/>
                </a:rPr>
                <a:t>c</a:t>
              </a:r>
              <a:endParaRPr lang="de-DE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321" name="Rectangle 53"/>
            <p:cNvSpPr>
              <a:spLocks noChangeArrowheads="1"/>
            </p:cNvSpPr>
            <p:nvPr/>
          </p:nvSpPr>
          <p:spPr bwMode="auto">
            <a:xfrm>
              <a:off x="333" y="3195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de-DE">
                <a:cs typeface="Arial" charset="0"/>
              </a:endParaRPr>
            </a:p>
          </p:txBody>
        </p:sp>
        <p:sp>
          <p:nvSpPr>
            <p:cNvPr id="13322" name="Text Box 48"/>
            <p:cNvSpPr txBox="1">
              <a:spLocks noChangeArrowheads="1"/>
            </p:cNvSpPr>
            <p:nvPr/>
          </p:nvSpPr>
          <p:spPr bwMode="auto">
            <a:xfrm>
              <a:off x="1875" y="3696"/>
              <a:ext cx="360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de-DE" sz="1400">
                  <a:ea typeface="Times New Roman" pitchFamily="18" charset="0"/>
                  <a:cs typeface="Arial" charset="0"/>
                </a:rPr>
                <a:t>b</a:t>
              </a:r>
              <a:endParaRPr lang="de-DE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323" name="Line 45"/>
            <p:cNvSpPr>
              <a:spLocks noChangeShapeType="1"/>
            </p:cNvSpPr>
            <p:nvPr/>
          </p:nvSpPr>
          <p:spPr bwMode="auto">
            <a:xfrm>
              <a:off x="720" y="3792"/>
              <a:ext cx="348" cy="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4" name="Line 44"/>
            <p:cNvSpPr>
              <a:spLocks noChangeShapeType="1"/>
            </p:cNvSpPr>
            <p:nvPr/>
          </p:nvSpPr>
          <p:spPr bwMode="auto">
            <a:xfrm>
              <a:off x="1500" y="3796"/>
              <a:ext cx="360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5" name="AutoShape 42"/>
            <p:cNvSpPr>
              <a:spLocks/>
            </p:cNvSpPr>
            <p:nvPr/>
          </p:nvSpPr>
          <p:spPr bwMode="auto">
            <a:xfrm rot="-5400000">
              <a:off x="1255" y="3798"/>
              <a:ext cx="72" cy="396"/>
            </a:xfrm>
            <a:prstGeom prst="leftBrace">
              <a:avLst>
                <a:gd name="adj1" fmla="val 133324"/>
                <a:gd name="adj2" fmla="val 4999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de-DE">
                <a:latin typeface="Calibri" pitchFamily="34" charset="0"/>
              </a:endParaRPr>
            </a:p>
          </p:txBody>
        </p:sp>
        <p:sp>
          <p:nvSpPr>
            <p:cNvPr id="13326" name="Text Box 41"/>
            <p:cNvSpPr txBox="1">
              <a:spLocks noChangeArrowheads="1"/>
            </p:cNvSpPr>
            <p:nvPr/>
          </p:nvSpPr>
          <p:spPr bwMode="auto">
            <a:xfrm>
              <a:off x="816" y="4064"/>
              <a:ext cx="1224" cy="11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800">
                  <a:ea typeface="Times New Roman" pitchFamily="18" charset="0"/>
                  <a:cs typeface="Arial" charset="0"/>
                </a:rPr>
                <a:t>region with a code sequence</a:t>
              </a:r>
            </a:p>
          </p:txBody>
        </p:sp>
        <p:sp>
          <p:nvSpPr>
            <p:cNvPr id="13327" name="AutoShape 40"/>
            <p:cNvSpPr>
              <a:spLocks/>
            </p:cNvSpPr>
            <p:nvPr/>
          </p:nvSpPr>
          <p:spPr bwMode="auto">
            <a:xfrm rot="5400000">
              <a:off x="1636" y="3499"/>
              <a:ext cx="72" cy="305"/>
            </a:xfrm>
            <a:prstGeom prst="leftBrace">
              <a:avLst>
                <a:gd name="adj1" fmla="val 41694"/>
                <a:gd name="adj2" fmla="val 4999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latin typeface="Calibri" pitchFamily="34" charset="0"/>
              </a:endParaRPr>
            </a:p>
          </p:txBody>
        </p:sp>
        <p:sp>
          <p:nvSpPr>
            <p:cNvPr id="13328" name="Text Box 38"/>
            <p:cNvSpPr txBox="1">
              <a:spLocks noChangeArrowheads="1"/>
            </p:cNvSpPr>
            <p:nvPr/>
          </p:nvSpPr>
          <p:spPr bwMode="auto">
            <a:xfrm>
              <a:off x="1347" y="3408"/>
              <a:ext cx="807" cy="15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800">
                  <a:ea typeface="Times New Roman" pitchFamily="18" charset="0"/>
                  <a:cs typeface="Arial" charset="0"/>
                </a:rPr>
                <a:t>region for RNA capture </a:t>
              </a:r>
            </a:p>
          </p:txBody>
        </p:sp>
        <p:sp>
          <p:nvSpPr>
            <p:cNvPr id="13329" name="Rectangle 62"/>
            <p:cNvSpPr>
              <a:spLocks noChangeArrowheads="1"/>
            </p:cNvSpPr>
            <p:nvPr/>
          </p:nvSpPr>
          <p:spPr bwMode="auto">
            <a:xfrm>
              <a:off x="-48" y="3435"/>
              <a:ext cx="1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tabLst>
                  <a:tab pos="1924050" algn="l"/>
                </a:tabLst>
              </a:pPr>
              <a:endParaRPr lang="de-DE">
                <a:cs typeface="Arial" charset="0"/>
              </a:endParaRPr>
            </a:p>
          </p:txBody>
        </p:sp>
        <p:sp>
          <p:nvSpPr>
            <p:cNvPr id="13330" name="Line 45"/>
            <p:cNvSpPr>
              <a:spLocks noChangeShapeType="1"/>
            </p:cNvSpPr>
            <p:nvPr/>
          </p:nvSpPr>
          <p:spPr bwMode="auto">
            <a:xfrm>
              <a:off x="1081" y="3796"/>
              <a:ext cx="396" cy="0"/>
            </a:xfrm>
            <a:prstGeom prst="line">
              <a:avLst/>
            </a:prstGeom>
            <a:noFill/>
            <a:ln w="53975" cap="rnd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1" name="AutoShape 40"/>
            <p:cNvSpPr>
              <a:spLocks/>
            </p:cNvSpPr>
            <p:nvPr/>
          </p:nvSpPr>
          <p:spPr bwMode="auto">
            <a:xfrm rot="5400000">
              <a:off x="854" y="3482"/>
              <a:ext cx="80" cy="348"/>
            </a:xfrm>
            <a:prstGeom prst="leftBrace">
              <a:avLst>
                <a:gd name="adj1" fmla="val 33853"/>
                <a:gd name="adj2" fmla="val 4999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>
                <a:latin typeface="Calibri" pitchFamily="34" charset="0"/>
              </a:endParaRPr>
            </a:p>
          </p:txBody>
        </p:sp>
        <p:sp>
          <p:nvSpPr>
            <p:cNvPr id="13332" name="Text Box 38"/>
            <p:cNvSpPr txBox="1">
              <a:spLocks noChangeArrowheads="1"/>
            </p:cNvSpPr>
            <p:nvPr/>
          </p:nvSpPr>
          <p:spPr bwMode="auto">
            <a:xfrm>
              <a:off x="483" y="3360"/>
              <a:ext cx="855" cy="2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800">
                  <a:ea typeface="Times New Roman" pitchFamily="18" charset="0"/>
                  <a:cs typeface="Arial" charset="0"/>
                </a:rPr>
                <a:t>region corresponding to the sequencing adapter I</a:t>
              </a:r>
            </a:p>
          </p:txBody>
        </p:sp>
        <p:sp>
          <p:nvSpPr>
            <p:cNvPr id="13333" name="Text Box 51"/>
            <p:cNvSpPr txBox="1">
              <a:spLocks noChangeArrowheads="1"/>
            </p:cNvSpPr>
            <p:nvPr/>
          </p:nvSpPr>
          <p:spPr bwMode="auto">
            <a:xfrm>
              <a:off x="3360" y="1536"/>
              <a:ext cx="714" cy="14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800">
                  <a:ea typeface="Times New Roman" pitchFamily="18" charset="0"/>
                  <a:cs typeface="Arial" charset="0"/>
                </a:rPr>
                <a:t>coded surface</a:t>
              </a:r>
              <a:r>
                <a:rPr lang="en-US" sz="1000">
                  <a:ea typeface="Times New Roman" pitchFamily="18" charset="0"/>
                  <a:cs typeface="Arial" charset="0"/>
                </a:rPr>
                <a:t> </a:t>
              </a:r>
              <a:endParaRPr lang="en-US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334" name="Text Box 50"/>
            <p:cNvSpPr txBox="1">
              <a:spLocks noChangeArrowheads="1"/>
            </p:cNvSpPr>
            <p:nvPr/>
          </p:nvSpPr>
          <p:spPr bwMode="auto">
            <a:xfrm>
              <a:off x="3456" y="1200"/>
              <a:ext cx="180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de-DE" sz="1400">
                  <a:ea typeface="Times New Roman" pitchFamily="18" charset="0"/>
                  <a:cs typeface="Arial" charset="0"/>
                </a:rPr>
                <a:t>a</a:t>
              </a:r>
              <a:endParaRPr lang="de-DE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335" name="Line 37"/>
            <p:cNvSpPr>
              <a:spLocks noChangeShapeType="1"/>
            </p:cNvSpPr>
            <p:nvPr/>
          </p:nvSpPr>
          <p:spPr bwMode="auto">
            <a:xfrm>
              <a:off x="3354" y="1474"/>
              <a:ext cx="6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Line 34"/>
            <p:cNvSpPr>
              <a:spLocks noChangeShapeType="1"/>
            </p:cNvSpPr>
            <p:nvPr/>
          </p:nvSpPr>
          <p:spPr bwMode="auto">
            <a:xfrm rot="5400000">
              <a:off x="3405" y="480"/>
              <a:ext cx="685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7" name="Line 33"/>
            <p:cNvSpPr>
              <a:spLocks noChangeShapeType="1"/>
            </p:cNvSpPr>
            <p:nvPr/>
          </p:nvSpPr>
          <p:spPr bwMode="auto">
            <a:xfrm rot="5400000">
              <a:off x="3655" y="905"/>
              <a:ext cx="180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Line 17"/>
            <p:cNvSpPr>
              <a:spLocks noChangeShapeType="1"/>
            </p:cNvSpPr>
            <p:nvPr/>
          </p:nvSpPr>
          <p:spPr bwMode="auto">
            <a:xfrm flipH="1">
              <a:off x="3870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9" name="Line 15"/>
            <p:cNvSpPr>
              <a:spLocks noChangeShapeType="1"/>
            </p:cNvSpPr>
            <p:nvPr/>
          </p:nvSpPr>
          <p:spPr bwMode="auto">
            <a:xfrm flipH="1">
              <a:off x="3798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0" name="Line 14"/>
            <p:cNvSpPr>
              <a:spLocks noChangeShapeType="1"/>
            </p:cNvSpPr>
            <p:nvPr/>
          </p:nvSpPr>
          <p:spPr bwMode="auto">
            <a:xfrm flipH="1">
              <a:off x="3726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Line 13"/>
            <p:cNvSpPr>
              <a:spLocks noChangeShapeType="1"/>
            </p:cNvSpPr>
            <p:nvPr/>
          </p:nvSpPr>
          <p:spPr bwMode="auto">
            <a:xfrm flipH="1">
              <a:off x="3654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2" name="Line 12"/>
            <p:cNvSpPr>
              <a:spLocks noChangeShapeType="1"/>
            </p:cNvSpPr>
            <p:nvPr/>
          </p:nvSpPr>
          <p:spPr bwMode="auto">
            <a:xfrm flipH="1">
              <a:off x="3510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3" name="Line 11"/>
            <p:cNvSpPr>
              <a:spLocks noChangeShapeType="1"/>
            </p:cNvSpPr>
            <p:nvPr/>
          </p:nvSpPr>
          <p:spPr bwMode="auto">
            <a:xfrm flipH="1">
              <a:off x="3582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4" name="Line 6"/>
            <p:cNvSpPr>
              <a:spLocks noChangeShapeType="1"/>
            </p:cNvSpPr>
            <p:nvPr/>
          </p:nvSpPr>
          <p:spPr bwMode="auto">
            <a:xfrm flipH="1">
              <a:off x="3438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5" name="Line 5"/>
            <p:cNvSpPr>
              <a:spLocks noChangeShapeType="1"/>
            </p:cNvSpPr>
            <p:nvPr/>
          </p:nvSpPr>
          <p:spPr bwMode="auto">
            <a:xfrm flipH="1">
              <a:off x="3354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51" name="Line 10"/>
            <p:cNvSpPr>
              <a:spLocks noChangeShapeType="1"/>
            </p:cNvSpPr>
            <p:nvPr/>
          </p:nvSpPr>
          <p:spPr bwMode="auto">
            <a:xfrm flipV="1">
              <a:off x="3698" y="1242"/>
              <a:ext cx="1" cy="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52" name="Line 2"/>
            <p:cNvSpPr>
              <a:spLocks noChangeShapeType="1"/>
            </p:cNvSpPr>
            <p:nvPr/>
          </p:nvSpPr>
          <p:spPr bwMode="auto">
            <a:xfrm flipH="1" flipV="1">
              <a:off x="3698" y="1074"/>
              <a:ext cx="1" cy="169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53" name="Line 2"/>
            <p:cNvSpPr>
              <a:spLocks noChangeShapeType="1"/>
            </p:cNvSpPr>
            <p:nvPr/>
          </p:nvSpPr>
          <p:spPr bwMode="auto">
            <a:xfrm flipH="1" flipV="1">
              <a:off x="3696" y="893"/>
              <a:ext cx="0" cy="20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3744" y="1008"/>
              <a:ext cx="129" cy="216"/>
            </a:xfrm>
            <a:custGeom>
              <a:avLst/>
              <a:gdLst>
                <a:gd name="connsiteX0" fmla="*/ 0 w 204537"/>
                <a:gd name="connsiteY0" fmla="*/ 0 h 342900"/>
                <a:gd name="connsiteX1" fmla="*/ 114300 w 204537"/>
                <a:gd name="connsiteY1" fmla="*/ 66174 h 342900"/>
                <a:gd name="connsiteX2" fmla="*/ 114300 w 204537"/>
                <a:gd name="connsiteY2" fmla="*/ 66174 h 342900"/>
                <a:gd name="connsiteX3" fmla="*/ 174458 w 204537"/>
                <a:gd name="connsiteY3" fmla="*/ 150395 h 342900"/>
                <a:gd name="connsiteX4" fmla="*/ 162426 w 204537"/>
                <a:gd name="connsiteY4" fmla="*/ 252663 h 342900"/>
                <a:gd name="connsiteX5" fmla="*/ 204537 w 204537"/>
                <a:gd name="connsiteY5" fmla="*/ 342900 h 342900"/>
                <a:gd name="connsiteX6" fmla="*/ 204537 w 204537"/>
                <a:gd name="connsiteY6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537" h="342900">
                  <a:moveTo>
                    <a:pt x="0" y="0"/>
                  </a:moveTo>
                  <a:lnTo>
                    <a:pt x="114300" y="66174"/>
                  </a:lnTo>
                  <a:lnTo>
                    <a:pt x="114300" y="66174"/>
                  </a:lnTo>
                  <a:cubicBezTo>
                    <a:pt x="124326" y="80211"/>
                    <a:pt x="166437" y="119314"/>
                    <a:pt x="174458" y="150395"/>
                  </a:cubicBezTo>
                  <a:cubicBezTo>
                    <a:pt x="182479" y="181477"/>
                    <a:pt x="157413" y="220579"/>
                    <a:pt x="162426" y="252663"/>
                  </a:cubicBezTo>
                  <a:cubicBezTo>
                    <a:pt x="167439" y="284747"/>
                    <a:pt x="204537" y="342900"/>
                    <a:pt x="204537" y="342900"/>
                  </a:cubicBezTo>
                  <a:lnTo>
                    <a:pt x="204537" y="34290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446" name="Line 10"/>
            <p:cNvSpPr>
              <a:spLocks noChangeShapeType="1"/>
            </p:cNvSpPr>
            <p:nvPr/>
          </p:nvSpPr>
          <p:spPr bwMode="auto">
            <a:xfrm flipV="1">
              <a:off x="3458" y="1243"/>
              <a:ext cx="1" cy="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47" name="Line 2"/>
            <p:cNvSpPr>
              <a:spLocks noChangeShapeType="1"/>
            </p:cNvSpPr>
            <p:nvPr/>
          </p:nvSpPr>
          <p:spPr bwMode="auto">
            <a:xfrm flipH="1" flipV="1">
              <a:off x="3458" y="1074"/>
              <a:ext cx="1" cy="169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48" name="Line 2"/>
            <p:cNvSpPr>
              <a:spLocks noChangeShapeType="1"/>
            </p:cNvSpPr>
            <p:nvPr/>
          </p:nvSpPr>
          <p:spPr bwMode="auto">
            <a:xfrm flipH="1" flipV="1">
              <a:off x="3456" y="894"/>
              <a:ext cx="0" cy="20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49" name="Line 2"/>
            <p:cNvSpPr>
              <a:spLocks noChangeShapeType="1"/>
            </p:cNvSpPr>
            <p:nvPr/>
          </p:nvSpPr>
          <p:spPr bwMode="auto">
            <a:xfrm flipH="1" flipV="1">
              <a:off x="3501" y="1076"/>
              <a:ext cx="0" cy="168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50" name="Line 10"/>
            <p:cNvSpPr>
              <a:spLocks noChangeShapeType="1"/>
            </p:cNvSpPr>
            <p:nvPr/>
          </p:nvSpPr>
          <p:spPr bwMode="auto">
            <a:xfrm flipV="1">
              <a:off x="3501" y="1244"/>
              <a:ext cx="2" cy="2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0" name="Line 85"/>
            <p:cNvSpPr>
              <a:spLocks noChangeShapeType="1"/>
            </p:cNvSpPr>
            <p:nvPr/>
          </p:nvSpPr>
          <p:spPr bwMode="auto">
            <a:xfrm flipH="1">
              <a:off x="4512" y="1728"/>
              <a:ext cx="528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Line 88"/>
            <p:cNvSpPr>
              <a:spLocks noChangeShapeType="1"/>
            </p:cNvSpPr>
            <p:nvPr/>
          </p:nvSpPr>
          <p:spPr bwMode="auto">
            <a:xfrm>
              <a:off x="4229" y="528"/>
              <a:ext cx="3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Text Box 87"/>
            <p:cNvSpPr txBox="1">
              <a:spLocks noChangeArrowheads="1"/>
            </p:cNvSpPr>
            <p:nvPr/>
          </p:nvSpPr>
          <p:spPr bwMode="auto">
            <a:xfrm>
              <a:off x="4085" y="339"/>
              <a:ext cx="667" cy="14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800">
                  <a:ea typeface="Times New Roman" pitchFamily="18" charset="0"/>
                  <a:cs typeface="Arial" charset="0"/>
                </a:rPr>
                <a:t>primer extension</a:t>
              </a:r>
              <a:r>
                <a:rPr lang="en-US" sz="1000">
                  <a:ea typeface="Times New Roman" pitchFamily="18" charset="0"/>
                  <a:cs typeface="Arial" charset="0"/>
                </a:rPr>
                <a:t> </a:t>
              </a:r>
              <a:endParaRPr lang="en-US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372" name="Line 86"/>
            <p:cNvSpPr>
              <a:spLocks noChangeShapeType="1"/>
            </p:cNvSpPr>
            <p:nvPr/>
          </p:nvSpPr>
          <p:spPr bwMode="auto">
            <a:xfrm rot="5400000" flipV="1">
              <a:off x="4635" y="1633"/>
              <a:ext cx="5" cy="10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3" name="Line 10"/>
            <p:cNvSpPr>
              <a:spLocks noChangeShapeType="1"/>
            </p:cNvSpPr>
            <p:nvPr/>
          </p:nvSpPr>
          <p:spPr bwMode="auto">
            <a:xfrm rot="5400000" flipV="1">
              <a:off x="3678" y="2098"/>
              <a:ext cx="0" cy="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4" name="Line 2"/>
            <p:cNvSpPr>
              <a:spLocks noChangeShapeType="1"/>
            </p:cNvSpPr>
            <p:nvPr/>
          </p:nvSpPr>
          <p:spPr bwMode="auto">
            <a:xfrm rot="5400000" flipH="1" flipV="1">
              <a:off x="3826" y="2077"/>
              <a:ext cx="0" cy="169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5" name="Line 2"/>
            <p:cNvSpPr>
              <a:spLocks noChangeShapeType="1"/>
            </p:cNvSpPr>
            <p:nvPr/>
          </p:nvSpPr>
          <p:spPr bwMode="auto">
            <a:xfrm rot="5400000" flipH="1" flipV="1">
              <a:off x="3988" y="2057"/>
              <a:ext cx="0" cy="20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6" name="Line 86"/>
            <p:cNvSpPr>
              <a:spLocks noChangeShapeType="1"/>
            </p:cNvSpPr>
            <p:nvPr/>
          </p:nvSpPr>
          <p:spPr bwMode="auto">
            <a:xfrm rot="5400000" flipV="1">
              <a:off x="4430" y="1872"/>
              <a:ext cx="0" cy="6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7" name="Line 10"/>
            <p:cNvSpPr>
              <a:spLocks noChangeShapeType="1"/>
            </p:cNvSpPr>
            <p:nvPr/>
          </p:nvSpPr>
          <p:spPr bwMode="auto">
            <a:xfrm rot="5400000" flipV="1">
              <a:off x="3678" y="2146"/>
              <a:ext cx="0" cy="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8" name="Line 2"/>
            <p:cNvSpPr>
              <a:spLocks noChangeShapeType="1"/>
            </p:cNvSpPr>
            <p:nvPr/>
          </p:nvSpPr>
          <p:spPr bwMode="auto">
            <a:xfrm rot="5400000" flipH="1" flipV="1">
              <a:off x="3826" y="2125"/>
              <a:ext cx="0" cy="169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9" name="Line 2"/>
            <p:cNvSpPr>
              <a:spLocks noChangeShapeType="1"/>
            </p:cNvSpPr>
            <p:nvPr/>
          </p:nvSpPr>
          <p:spPr bwMode="auto">
            <a:xfrm rot="5400000" flipH="1" flipV="1">
              <a:off x="3988" y="2105"/>
              <a:ext cx="0" cy="20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0" name="Line 86"/>
            <p:cNvSpPr>
              <a:spLocks noChangeShapeType="1"/>
            </p:cNvSpPr>
            <p:nvPr/>
          </p:nvSpPr>
          <p:spPr bwMode="auto">
            <a:xfrm rot="5400000" flipV="1">
              <a:off x="4838" y="2136"/>
              <a:ext cx="0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1" name="Line 101"/>
            <p:cNvSpPr>
              <a:spLocks noChangeShapeType="1"/>
            </p:cNvSpPr>
            <p:nvPr/>
          </p:nvSpPr>
          <p:spPr bwMode="auto">
            <a:xfrm>
              <a:off x="4910" y="2208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2" name="Line 85"/>
            <p:cNvSpPr>
              <a:spLocks noChangeShapeType="1"/>
            </p:cNvSpPr>
            <p:nvPr/>
          </p:nvSpPr>
          <p:spPr bwMode="auto">
            <a:xfrm>
              <a:off x="4512" y="2496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3" name="Text Box 84"/>
            <p:cNvSpPr txBox="1">
              <a:spLocks noChangeArrowheads="1"/>
            </p:cNvSpPr>
            <p:nvPr/>
          </p:nvSpPr>
          <p:spPr bwMode="auto">
            <a:xfrm>
              <a:off x="3653" y="2496"/>
              <a:ext cx="811" cy="2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r>
                <a:rPr lang="en-US" sz="800">
                  <a:ea typeface="Times New Roman" pitchFamily="18" charset="0"/>
                  <a:cs typeface="Arial" charset="0"/>
                </a:rPr>
                <a:t>introduction of sequencing adapters by PCR</a:t>
              </a:r>
            </a:p>
          </p:txBody>
        </p:sp>
        <p:sp>
          <p:nvSpPr>
            <p:cNvPr id="13384" name="Line 86"/>
            <p:cNvSpPr>
              <a:spLocks noChangeShapeType="1"/>
            </p:cNvSpPr>
            <p:nvPr/>
          </p:nvSpPr>
          <p:spPr bwMode="auto">
            <a:xfrm rot="5400000" flipV="1">
              <a:off x="4794" y="2449"/>
              <a:ext cx="5" cy="10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Line 10"/>
            <p:cNvSpPr>
              <a:spLocks noChangeShapeType="1"/>
            </p:cNvSpPr>
            <p:nvPr/>
          </p:nvSpPr>
          <p:spPr bwMode="auto">
            <a:xfrm rot="5400000" flipV="1">
              <a:off x="3837" y="2914"/>
              <a:ext cx="0" cy="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6" name="Line 2"/>
            <p:cNvSpPr>
              <a:spLocks noChangeShapeType="1"/>
            </p:cNvSpPr>
            <p:nvPr/>
          </p:nvSpPr>
          <p:spPr bwMode="auto">
            <a:xfrm rot="5400000" flipH="1" flipV="1">
              <a:off x="3985" y="2893"/>
              <a:ext cx="0" cy="169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7" name="Line 2"/>
            <p:cNvSpPr>
              <a:spLocks noChangeShapeType="1"/>
            </p:cNvSpPr>
            <p:nvPr/>
          </p:nvSpPr>
          <p:spPr bwMode="auto">
            <a:xfrm rot="5400000" flipH="1" flipV="1">
              <a:off x="4147" y="2873"/>
              <a:ext cx="0" cy="20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8" name="Line 86"/>
            <p:cNvSpPr>
              <a:spLocks noChangeShapeType="1"/>
            </p:cNvSpPr>
            <p:nvPr/>
          </p:nvSpPr>
          <p:spPr bwMode="auto">
            <a:xfrm rot="5400000" flipV="1">
              <a:off x="4589" y="2688"/>
              <a:ext cx="0" cy="6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9" name="Line 10"/>
            <p:cNvSpPr>
              <a:spLocks noChangeShapeType="1"/>
            </p:cNvSpPr>
            <p:nvPr/>
          </p:nvSpPr>
          <p:spPr bwMode="auto">
            <a:xfrm rot="5400000" flipV="1">
              <a:off x="3837" y="2962"/>
              <a:ext cx="0" cy="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0" name="Line 2"/>
            <p:cNvSpPr>
              <a:spLocks noChangeShapeType="1"/>
            </p:cNvSpPr>
            <p:nvPr/>
          </p:nvSpPr>
          <p:spPr bwMode="auto">
            <a:xfrm rot="5400000" flipH="1" flipV="1">
              <a:off x="3985" y="2941"/>
              <a:ext cx="0" cy="169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1" name="Line 2"/>
            <p:cNvSpPr>
              <a:spLocks noChangeShapeType="1"/>
            </p:cNvSpPr>
            <p:nvPr/>
          </p:nvSpPr>
          <p:spPr bwMode="auto">
            <a:xfrm rot="5400000" flipH="1" flipV="1">
              <a:off x="4147" y="2921"/>
              <a:ext cx="0" cy="20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2" name="Line 86"/>
            <p:cNvSpPr>
              <a:spLocks noChangeShapeType="1"/>
            </p:cNvSpPr>
            <p:nvPr/>
          </p:nvSpPr>
          <p:spPr bwMode="auto">
            <a:xfrm rot="5400000" flipV="1">
              <a:off x="4997" y="2952"/>
              <a:ext cx="0" cy="1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3" name="Line 128"/>
            <p:cNvSpPr>
              <a:spLocks noChangeShapeType="1"/>
            </p:cNvSpPr>
            <p:nvPr/>
          </p:nvSpPr>
          <p:spPr bwMode="auto">
            <a:xfrm>
              <a:off x="5069" y="3024"/>
              <a:ext cx="96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4" name="Line 130"/>
            <p:cNvSpPr>
              <a:spLocks noChangeShapeType="1"/>
            </p:cNvSpPr>
            <p:nvPr/>
          </p:nvSpPr>
          <p:spPr bwMode="auto">
            <a:xfrm>
              <a:off x="3471" y="2928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5" name="Line 131"/>
            <p:cNvSpPr>
              <a:spLocks noChangeShapeType="1"/>
            </p:cNvSpPr>
            <p:nvPr/>
          </p:nvSpPr>
          <p:spPr bwMode="auto">
            <a:xfrm>
              <a:off x="5060" y="3072"/>
              <a:ext cx="24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6" name="Line 85"/>
            <p:cNvSpPr>
              <a:spLocks noChangeShapeType="1"/>
            </p:cNvSpPr>
            <p:nvPr/>
          </p:nvSpPr>
          <p:spPr bwMode="auto">
            <a:xfrm>
              <a:off x="4512" y="3312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7" name="Line 86"/>
            <p:cNvSpPr>
              <a:spLocks noChangeShapeType="1"/>
            </p:cNvSpPr>
            <p:nvPr/>
          </p:nvSpPr>
          <p:spPr bwMode="auto">
            <a:xfrm rot="-5400000">
              <a:off x="4714" y="3323"/>
              <a:ext cx="2" cy="84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8" name="Line 10"/>
            <p:cNvSpPr>
              <a:spLocks noChangeShapeType="1"/>
            </p:cNvSpPr>
            <p:nvPr/>
          </p:nvSpPr>
          <p:spPr bwMode="auto">
            <a:xfrm rot="5400000" flipV="1">
              <a:off x="3715" y="3533"/>
              <a:ext cx="2" cy="4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99" name="Line 2"/>
            <p:cNvSpPr>
              <a:spLocks noChangeShapeType="1"/>
            </p:cNvSpPr>
            <p:nvPr/>
          </p:nvSpPr>
          <p:spPr bwMode="auto">
            <a:xfrm rot="5400000" flipH="1" flipV="1">
              <a:off x="4013" y="3661"/>
              <a:ext cx="0" cy="169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0" name="Line 2"/>
            <p:cNvSpPr>
              <a:spLocks noChangeShapeType="1"/>
            </p:cNvSpPr>
            <p:nvPr/>
          </p:nvSpPr>
          <p:spPr bwMode="auto">
            <a:xfrm rot="5400000" flipH="1" flipV="1">
              <a:off x="4175" y="3641"/>
              <a:ext cx="0" cy="20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1" name="Line 86"/>
            <p:cNvSpPr>
              <a:spLocks noChangeShapeType="1"/>
            </p:cNvSpPr>
            <p:nvPr/>
          </p:nvSpPr>
          <p:spPr bwMode="auto">
            <a:xfrm rot="5400000" flipV="1">
              <a:off x="4709" y="3364"/>
              <a:ext cx="0" cy="8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2" name="Line 10"/>
            <p:cNvSpPr>
              <a:spLocks noChangeShapeType="1"/>
            </p:cNvSpPr>
            <p:nvPr/>
          </p:nvSpPr>
          <p:spPr bwMode="auto">
            <a:xfrm rot="5400000" flipV="1">
              <a:off x="3715" y="3581"/>
              <a:ext cx="2" cy="4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3" name="Line 2"/>
            <p:cNvSpPr>
              <a:spLocks noChangeShapeType="1"/>
            </p:cNvSpPr>
            <p:nvPr/>
          </p:nvSpPr>
          <p:spPr bwMode="auto">
            <a:xfrm rot="5400000" flipH="1" flipV="1">
              <a:off x="4013" y="3709"/>
              <a:ext cx="0" cy="169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4" name="Line 2"/>
            <p:cNvSpPr>
              <a:spLocks noChangeShapeType="1"/>
            </p:cNvSpPr>
            <p:nvPr/>
          </p:nvSpPr>
          <p:spPr bwMode="auto">
            <a:xfrm rot="5400000" flipH="1" flipV="1">
              <a:off x="4175" y="3689"/>
              <a:ext cx="0" cy="20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5" name="Line 144"/>
            <p:cNvSpPr>
              <a:spLocks noChangeShapeType="1"/>
            </p:cNvSpPr>
            <p:nvPr/>
          </p:nvSpPr>
          <p:spPr bwMode="auto">
            <a:xfrm>
              <a:off x="5136" y="3744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6" name="Line 145"/>
            <p:cNvSpPr>
              <a:spLocks noChangeShapeType="1"/>
            </p:cNvSpPr>
            <p:nvPr/>
          </p:nvSpPr>
          <p:spPr bwMode="auto">
            <a:xfrm>
              <a:off x="5136" y="3792"/>
              <a:ext cx="33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7" name="Line 146"/>
            <p:cNvSpPr>
              <a:spLocks noChangeShapeType="1"/>
            </p:cNvSpPr>
            <p:nvPr/>
          </p:nvSpPr>
          <p:spPr bwMode="auto">
            <a:xfrm>
              <a:off x="3744" y="364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08" name="AutoShape 42"/>
            <p:cNvSpPr>
              <a:spLocks/>
            </p:cNvSpPr>
            <p:nvPr/>
          </p:nvSpPr>
          <p:spPr bwMode="auto">
            <a:xfrm rot="-5400000">
              <a:off x="3666" y="3678"/>
              <a:ext cx="72" cy="396"/>
            </a:xfrm>
            <a:prstGeom prst="leftBrace">
              <a:avLst>
                <a:gd name="adj1" fmla="val 133324"/>
                <a:gd name="adj2" fmla="val 4999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de-DE">
                <a:latin typeface="Calibri" pitchFamily="34" charset="0"/>
              </a:endParaRPr>
            </a:p>
          </p:txBody>
        </p:sp>
        <p:sp>
          <p:nvSpPr>
            <p:cNvPr id="13409" name="Text Box 160"/>
            <p:cNvSpPr txBox="1">
              <a:spLocks noChangeArrowheads="1"/>
            </p:cNvSpPr>
            <p:nvPr/>
          </p:nvSpPr>
          <p:spPr bwMode="auto">
            <a:xfrm>
              <a:off x="3360" y="3945"/>
              <a:ext cx="816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/>
                <a:t>sequencing adapter I</a:t>
              </a:r>
              <a:endParaRPr lang="de-DE" sz="800"/>
            </a:p>
          </p:txBody>
        </p:sp>
        <p:sp>
          <p:nvSpPr>
            <p:cNvPr id="13410" name="Text Box 161"/>
            <p:cNvSpPr txBox="1">
              <a:spLocks noChangeArrowheads="1"/>
            </p:cNvSpPr>
            <p:nvPr/>
          </p:nvSpPr>
          <p:spPr bwMode="auto">
            <a:xfrm>
              <a:off x="4944" y="3936"/>
              <a:ext cx="816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800"/>
                <a:t>sequencing adapter II</a:t>
              </a:r>
              <a:endParaRPr lang="de-DE" sz="800"/>
            </a:p>
          </p:txBody>
        </p:sp>
        <p:sp>
          <p:nvSpPr>
            <p:cNvPr id="13411" name="AutoShape 42"/>
            <p:cNvSpPr>
              <a:spLocks/>
            </p:cNvSpPr>
            <p:nvPr/>
          </p:nvSpPr>
          <p:spPr bwMode="auto">
            <a:xfrm rot="-5400000">
              <a:off x="5286" y="3726"/>
              <a:ext cx="72" cy="300"/>
            </a:xfrm>
            <a:prstGeom prst="leftBrace">
              <a:avLst>
                <a:gd name="adj1" fmla="val 101003"/>
                <a:gd name="adj2" fmla="val 49995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rot="10800000"/>
            <a:lstStyle/>
            <a:p>
              <a:endParaRPr lang="de-DE">
                <a:latin typeface="Calibri" pitchFamily="34" charset="0"/>
              </a:endParaRPr>
            </a:p>
          </p:txBody>
        </p:sp>
        <p:sp>
          <p:nvSpPr>
            <p:cNvPr id="13412" name="Text Box 47"/>
            <p:cNvSpPr txBox="1">
              <a:spLocks noChangeArrowheads="1"/>
            </p:cNvSpPr>
            <p:nvPr/>
          </p:nvSpPr>
          <p:spPr bwMode="auto">
            <a:xfrm>
              <a:off x="3090" y="96"/>
              <a:ext cx="31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en-US" sz="2000" b="1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C</a:t>
              </a:r>
              <a:endParaRPr lang="en-US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413" name="Text Box 16"/>
            <p:cNvSpPr txBox="1">
              <a:spLocks noChangeArrowheads="1"/>
            </p:cNvSpPr>
            <p:nvPr/>
          </p:nvSpPr>
          <p:spPr bwMode="auto">
            <a:xfrm>
              <a:off x="1680" y="768"/>
              <a:ext cx="96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0467" tIns="40234" rIns="80467" bIns="40234"/>
            <a:lstStyle/>
            <a:p>
              <a:r>
                <a:rPr lang="en-US" sz="8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transfer of NA molecules to the microarray</a:t>
              </a:r>
              <a:endParaRPr lang="en-US" sz="800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414" name="Text Box 15"/>
            <p:cNvSpPr txBox="1">
              <a:spLocks noChangeArrowheads="1"/>
            </p:cNvSpPr>
            <p:nvPr/>
          </p:nvSpPr>
          <p:spPr bwMode="auto">
            <a:xfrm>
              <a:off x="1680" y="1392"/>
              <a:ext cx="912" cy="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0467" tIns="40234" rIns="80467" bIns="40234"/>
            <a:lstStyle/>
            <a:p>
              <a:r>
                <a:rPr lang="en-US" sz="8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adding code to the transferred NA molecules</a:t>
              </a:r>
            </a:p>
          </p:txBody>
        </p:sp>
        <p:grpSp>
          <p:nvGrpSpPr>
            <p:cNvPr id="13415" name="Group 35"/>
            <p:cNvGrpSpPr>
              <a:grpSpLocks/>
            </p:cNvGrpSpPr>
            <p:nvPr/>
          </p:nvGrpSpPr>
          <p:grpSpPr bwMode="auto">
            <a:xfrm>
              <a:off x="386" y="204"/>
              <a:ext cx="477" cy="213"/>
              <a:chOff x="808476" y="714451"/>
              <a:chExt cx="1063233" cy="440292"/>
            </a:xfrm>
          </p:grpSpPr>
          <p:sp>
            <p:nvSpPr>
              <p:cNvPr id="13444" name="Freeform 28" descr="Granite"/>
              <p:cNvSpPr>
                <a:spLocks/>
              </p:cNvSpPr>
              <p:nvPr/>
            </p:nvSpPr>
            <p:spPr bwMode="auto">
              <a:xfrm>
                <a:off x="808476" y="714451"/>
                <a:ext cx="1063233" cy="440292"/>
              </a:xfrm>
              <a:custGeom>
                <a:avLst/>
                <a:gdLst>
                  <a:gd name="T0" fmla="*/ 9587993 w 10128"/>
                  <a:gd name="T1" fmla="*/ 5063642 h 10820"/>
                  <a:gd name="T2" fmla="*/ 9378664 w 10128"/>
                  <a:gd name="T3" fmla="*/ 6227731 h 10820"/>
                  <a:gd name="T4" fmla="*/ 10260282 w 10128"/>
                  <a:gd name="T5" fmla="*/ 3909524 h 10820"/>
                  <a:gd name="T6" fmla="*/ 11252128 w 10128"/>
                  <a:gd name="T7" fmla="*/ 2877890 h 10820"/>
                  <a:gd name="T8" fmla="*/ 14007319 w 10128"/>
                  <a:gd name="T9" fmla="*/ 2505351 h 10820"/>
                  <a:gd name="T10" fmla="*/ 38274917 w 10128"/>
                  <a:gd name="T11" fmla="*/ 402367 h 10820"/>
                  <a:gd name="T12" fmla="*/ 82567154 w 10128"/>
                  <a:gd name="T13" fmla="*/ 1771789 h 10820"/>
                  <a:gd name="T14" fmla="*/ 83812422 w 10128"/>
                  <a:gd name="T15" fmla="*/ 2068192 h 10820"/>
                  <a:gd name="T16" fmla="*/ 110207134 w 10128"/>
                  <a:gd name="T17" fmla="*/ 5639889 h 10820"/>
                  <a:gd name="T18" fmla="*/ 103704886 w 10128"/>
                  <a:gd name="T19" fmla="*/ 11950429 h 10820"/>
                  <a:gd name="T20" fmla="*/ 96199795 w 10128"/>
                  <a:gd name="T21" fmla="*/ 15086674 h 10820"/>
                  <a:gd name="T22" fmla="*/ 78324197 w 10128"/>
                  <a:gd name="T23" fmla="*/ 14662741 h 10820"/>
                  <a:gd name="T24" fmla="*/ 76009819 w 10128"/>
                  <a:gd name="T25" fmla="*/ 15936128 h 10820"/>
                  <a:gd name="T26" fmla="*/ 80825859 w 10128"/>
                  <a:gd name="T27" fmla="*/ 16439493 h 10820"/>
                  <a:gd name="T28" fmla="*/ 71932204 w 10128"/>
                  <a:gd name="T29" fmla="*/ 16894882 h 10820"/>
                  <a:gd name="T30" fmla="*/ 66300578 w 10128"/>
                  <a:gd name="T31" fmla="*/ 15674476 h 10820"/>
                  <a:gd name="T32" fmla="*/ 56381903 w 10128"/>
                  <a:gd name="T33" fmla="*/ 15596672 h 10820"/>
                  <a:gd name="T34" fmla="*/ 53307144 w 10128"/>
                  <a:gd name="T35" fmla="*/ 16946195 h 10820"/>
                  <a:gd name="T36" fmla="*/ 47918021 w 10128"/>
                  <a:gd name="T37" fmla="*/ 17277391 h 10820"/>
                  <a:gd name="T38" fmla="*/ 43013797 w 10128"/>
                  <a:gd name="T39" fmla="*/ 17421442 h 10820"/>
                  <a:gd name="T40" fmla="*/ 40170427 w 10128"/>
                  <a:gd name="T41" fmla="*/ 17827145 h 10820"/>
                  <a:gd name="T42" fmla="*/ 37668765 w 10128"/>
                  <a:gd name="T43" fmla="*/ 16575284 h 10820"/>
                  <a:gd name="T44" fmla="*/ 32676359 w 10128"/>
                  <a:gd name="T45" fmla="*/ 16522302 h 10820"/>
                  <a:gd name="T46" fmla="*/ 31794741 w 10128"/>
                  <a:gd name="T47" fmla="*/ 15853319 h 10820"/>
                  <a:gd name="T48" fmla="*/ 29006485 w 10128"/>
                  <a:gd name="T49" fmla="*/ 16818706 h 10820"/>
                  <a:gd name="T50" fmla="*/ 11252128 w 10128"/>
                  <a:gd name="T51" fmla="*/ 16116599 h 10820"/>
                  <a:gd name="T52" fmla="*/ 3747036 w 10128"/>
                  <a:gd name="T53" fmla="*/ 13684129 h 10820"/>
                  <a:gd name="T54" fmla="*/ 0 w 10128"/>
                  <a:gd name="T55" fmla="*/ 10549550 h 10820"/>
                  <a:gd name="T56" fmla="*/ 8375689 w 10128"/>
                  <a:gd name="T57" fmla="*/ 4939449 h 10820"/>
                  <a:gd name="T58" fmla="*/ 10260282 w 10128"/>
                  <a:gd name="T59" fmla="*/ 3536945 h 1082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0128"/>
                  <a:gd name="T91" fmla="*/ 0 h 10820"/>
                  <a:gd name="T92" fmla="*/ 10128 w 10128"/>
                  <a:gd name="T93" fmla="*/ 10820 h 1082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0128" h="10820">
                    <a:moveTo>
                      <a:pt x="870" y="3058"/>
                    </a:moveTo>
                    <a:cubicBezTo>
                      <a:pt x="740" y="2833"/>
                      <a:pt x="861" y="4260"/>
                      <a:pt x="851" y="3761"/>
                    </a:cubicBezTo>
                    <a:cubicBezTo>
                      <a:pt x="821" y="2366"/>
                      <a:pt x="881" y="3755"/>
                      <a:pt x="931" y="2361"/>
                    </a:cubicBezTo>
                    <a:cubicBezTo>
                      <a:pt x="941" y="2136"/>
                      <a:pt x="961" y="1887"/>
                      <a:pt x="1021" y="1738"/>
                    </a:cubicBezTo>
                    <a:cubicBezTo>
                      <a:pt x="1081" y="1588"/>
                      <a:pt x="1191" y="1613"/>
                      <a:pt x="1271" y="1513"/>
                    </a:cubicBezTo>
                    <a:cubicBezTo>
                      <a:pt x="2052" y="518"/>
                      <a:pt x="2523" y="418"/>
                      <a:pt x="3473" y="243"/>
                    </a:cubicBezTo>
                    <a:cubicBezTo>
                      <a:pt x="8909" y="468"/>
                      <a:pt x="4959" y="-872"/>
                      <a:pt x="7492" y="1070"/>
                    </a:cubicBezTo>
                    <a:cubicBezTo>
                      <a:pt x="7552" y="1270"/>
                      <a:pt x="7566" y="1025"/>
                      <a:pt x="7605" y="1249"/>
                    </a:cubicBezTo>
                    <a:cubicBezTo>
                      <a:pt x="7675" y="1648"/>
                      <a:pt x="9699" y="2411"/>
                      <a:pt x="10000" y="3406"/>
                    </a:cubicBezTo>
                    <a:cubicBezTo>
                      <a:pt x="10301" y="4401"/>
                      <a:pt x="10060" y="6645"/>
                      <a:pt x="9410" y="7217"/>
                    </a:cubicBezTo>
                    <a:cubicBezTo>
                      <a:pt x="8829" y="8663"/>
                      <a:pt x="9039" y="7990"/>
                      <a:pt x="8729" y="9111"/>
                    </a:cubicBezTo>
                    <a:cubicBezTo>
                      <a:pt x="6447" y="8787"/>
                      <a:pt x="6217" y="9652"/>
                      <a:pt x="7107" y="8855"/>
                    </a:cubicBezTo>
                    <a:cubicBezTo>
                      <a:pt x="7277" y="8232"/>
                      <a:pt x="6737" y="10247"/>
                      <a:pt x="6897" y="9624"/>
                    </a:cubicBezTo>
                    <a:cubicBezTo>
                      <a:pt x="6877" y="9449"/>
                      <a:pt x="7396" y="9832"/>
                      <a:pt x="7334" y="9928"/>
                    </a:cubicBezTo>
                    <a:cubicBezTo>
                      <a:pt x="7272" y="10025"/>
                      <a:pt x="6657" y="10178"/>
                      <a:pt x="6527" y="10203"/>
                    </a:cubicBezTo>
                    <a:cubicBezTo>
                      <a:pt x="6237" y="11275"/>
                      <a:pt x="6176" y="8346"/>
                      <a:pt x="6016" y="9466"/>
                    </a:cubicBezTo>
                    <a:cubicBezTo>
                      <a:pt x="5465" y="9142"/>
                      <a:pt x="5266" y="10640"/>
                      <a:pt x="5116" y="9419"/>
                    </a:cubicBezTo>
                    <a:cubicBezTo>
                      <a:pt x="4886" y="9494"/>
                      <a:pt x="5057" y="10134"/>
                      <a:pt x="4837" y="10234"/>
                    </a:cubicBezTo>
                    <a:cubicBezTo>
                      <a:pt x="4747" y="10284"/>
                      <a:pt x="4504" y="10386"/>
                      <a:pt x="4348" y="10434"/>
                    </a:cubicBezTo>
                    <a:cubicBezTo>
                      <a:pt x="4192" y="10482"/>
                      <a:pt x="4483" y="10074"/>
                      <a:pt x="3903" y="10521"/>
                    </a:cubicBezTo>
                    <a:cubicBezTo>
                      <a:pt x="3702" y="10447"/>
                      <a:pt x="3826" y="10990"/>
                      <a:pt x="3645" y="10766"/>
                    </a:cubicBezTo>
                    <a:cubicBezTo>
                      <a:pt x="3455" y="10543"/>
                      <a:pt x="3539" y="10434"/>
                      <a:pt x="3418" y="10010"/>
                    </a:cubicBezTo>
                    <a:cubicBezTo>
                      <a:pt x="3328" y="9686"/>
                      <a:pt x="3096" y="10078"/>
                      <a:pt x="2965" y="9978"/>
                    </a:cubicBezTo>
                    <a:cubicBezTo>
                      <a:pt x="2345" y="10527"/>
                      <a:pt x="2725" y="8303"/>
                      <a:pt x="2885" y="9574"/>
                    </a:cubicBezTo>
                    <a:cubicBezTo>
                      <a:pt x="2855" y="10073"/>
                      <a:pt x="2943" y="10131"/>
                      <a:pt x="2632" y="10157"/>
                    </a:cubicBezTo>
                    <a:cubicBezTo>
                      <a:pt x="2321" y="10184"/>
                      <a:pt x="1402" y="9908"/>
                      <a:pt x="1021" y="9733"/>
                    </a:cubicBezTo>
                    <a:cubicBezTo>
                      <a:pt x="741" y="9286"/>
                      <a:pt x="610" y="8737"/>
                      <a:pt x="340" y="8264"/>
                    </a:cubicBezTo>
                    <a:cubicBezTo>
                      <a:pt x="241" y="7591"/>
                      <a:pt x="90" y="7069"/>
                      <a:pt x="0" y="6371"/>
                    </a:cubicBezTo>
                    <a:cubicBezTo>
                      <a:pt x="110" y="3406"/>
                      <a:pt x="-10" y="4279"/>
                      <a:pt x="760" y="2983"/>
                    </a:cubicBezTo>
                    <a:cubicBezTo>
                      <a:pt x="951" y="2311"/>
                      <a:pt x="931" y="2610"/>
                      <a:pt x="931" y="2136"/>
                    </a:cubicBezTo>
                  </a:path>
                </a:pathLst>
              </a:custGeom>
              <a:blipFill dpi="0" rotWithShape="1">
                <a:blip r:embed="rId2"/>
                <a:srcRect/>
                <a:tile tx="0" ty="0" sx="100000" sy="100000" flip="none" algn="tl"/>
              </a:blip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45" name="Freeform 25" descr="Granite"/>
              <p:cNvSpPr>
                <a:spLocks/>
              </p:cNvSpPr>
              <p:nvPr/>
            </p:nvSpPr>
            <p:spPr bwMode="auto">
              <a:xfrm>
                <a:off x="876192" y="783440"/>
                <a:ext cx="796664" cy="265452"/>
              </a:xfrm>
              <a:custGeom>
                <a:avLst/>
                <a:gdLst>
                  <a:gd name="T0" fmla="*/ 7980407 w 10242"/>
                  <a:gd name="T1" fmla="*/ 6032476 h 10000"/>
                  <a:gd name="T2" fmla="*/ 6407304 w 10242"/>
                  <a:gd name="T3" fmla="*/ 5676637 h 10000"/>
                  <a:gd name="T4" fmla="*/ 2383847 w 10242"/>
                  <a:gd name="T5" fmla="*/ 2571248 h 10000"/>
                  <a:gd name="T6" fmla="*/ 4997623 w 10242"/>
                  <a:gd name="T7" fmla="*/ 2059695 h 10000"/>
                  <a:gd name="T8" fmla="*/ 5644943 w 10242"/>
                  <a:gd name="T9" fmla="*/ 1658040 h 10000"/>
                  <a:gd name="T10" fmla="*/ 16596154 w 10242"/>
                  <a:gd name="T11" fmla="*/ 286078 h 10000"/>
                  <a:gd name="T12" fmla="*/ 23572217 w 10242"/>
                  <a:gd name="T13" fmla="*/ 474230 h 10000"/>
                  <a:gd name="T14" fmla="*/ 30251762 w 10242"/>
                  <a:gd name="T15" fmla="*/ 61293 h 10000"/>
                  <a:gd name="T16" fmla="*/ 33518923 w 10242"/>
                  <a:gd name="T17" fmla="*/ 1211284 h 10000"/>
                  <a:gd name="T18" fmla="*/ 38086944 w 10242"/>
                  <a:gd name="T19" fmla="*/ 1942020 h 10000"/>
                  <a:gd name="T20" fmla="*/ 55735831 w 10242"/>
                  <a:gd name="T21" fmla="*/ 3662043 h 10000"/>
                  <a:gd name="T22" fmla="*/ 49243823 w 10242"/>
                  <a:gd name="T23" fmla="*/ 2348586 h 10000"/>
                  <a:gd name="T24" fmla="*/ 43683590 w 10242"/>
                  <a:gd name="T25" fmla="*/ 1111925 h 10000"/>
                  <a:gd name="T26" fmla="*/ 58912296 w 10242"/>
                  <a:gd name="T27" fmla="*/ 4468884 h 10000"/>
                  <a:gd name="T28" fmla="*/ 61931404 w 10242"/>
                  <a:gd name="T29" fmla="*/ 3989000 h 10000"/>
                  <a:gd name="T30" fmla="*/ 60019552 w 10242"/>
                  <a:gd name="T31" fmla="*/ 6579307 h 10000"/>
                  <a:gd name="T32" fmla="*/ 52359772 w 10242"/>
                  <a:gd name="T33" fmla="*/ 6909768 h 10000"/>
                  <a:gd name="T34" fmla="*/ 45292941 w 10242"/>
                  <a:gd name="T35" fmla="*/ 5768962 h 10000"/>
                  <a:gd name="T36" fmla="*/ 41118196 w 10242"/>
                  <a:gd name="T37" fmla="*/ 7046477 h 10000"/>
                  <a:gd name="T38" fmla="*/ 35636592 w 10242"/>
                  <a:gd name="T39" fmla="*/ 6200188 h 10000"/>
                  <a:gd name="T40" fmla="*/ 30082348 w 10242"/>
                  <a:gd name="T41" fmla="*/ 6439785 h 10000"/>
                  <a:gd name="T42" fmla="*/ 27958690 w 10242"/>
                  <a:gd name="T43" fmla="*/ 6657509 h 10000"/>
                  <a:gd name="T44" fmla="*/ 25266274 w 10242"/>
                  <a:gd name="T45" fmla="*/ 6587748 h 10000"/>
                  <a:gd name="T46" fmla="*/ 20807151 w 10242"/>
                  <a:gd name="T47" fmla="*/ 6534206 h 10000"/>
                  <a:gd name="T48" fmla="*/ 18961799 w 10242"/>
                  <a:gd name="T49" fmla="*/ 6200188 h 10000"/>
                  <a:gd name="T50" fmla="*/ 14787054 w 10242"/>
                  <a:gd name="T51" fmla="*/ 5527958 h 10000"/>
                  <a:gd name="T52" fmla="*/ 12270119 w 10242"/>
                  <a:gd name="T53" fmla="*/ 5725268 h 10000"/>
                  <a:gd name="T54" fmla="*/ 8331369 w 10242"/>
                  <a:gd name="T55" fmla="*/ 6193154 h 10000"/>
                  <a:gd name="T56" fmla="*/ 5935388 w 10242"/>
                  <a:gd name="T57" fmla="*/ 5895794 h 10000"/>
                  <a:gd name="T58" fmla="*/ 8331369 w 10242"/>
                  <a:gd name="T59" fmla="*/ 6067728 h 10000"/>
                  <a:gd name="T60" fmla="*/ 1815090 w 10242"/>
                  <a:gd name="T61" fmla="*/ 4983277 h 10000"/>
                  <a:gd name="T62" fmla="*/ 2867897 w 10242"/>
                  <a:gd name="T63" fmla="*/ 3562711 h 10000"/>
                  <a:gd name="T64" fmla="*/ 3793605 w 10242"/>
                  <a:gd name="T65" fmla="*/ 2648069 h 1000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242"/>
                  <a:gd name="T100" fmla="*/ 0 h 10000"/>
                  <a:gd name="T101" fmla="*/ 10242 w 10242"/>
                  <a:gd name="T102" fmla="*/ 10000 h 1000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242" h="10000">
                    <a:moveTo>
                      <a:pt x="1319" y="8561"/>
                    </a:moveTo>
                    <a:cubicBezTo>
                      <a:pt x="1145" y="8218"/>
                      <a:pt x="1074" y="8820"/>
                      <a:pt x="1059" y="8056"/>
                    </a:cubicBezTo>
                    <a:cubicBezTo>
                      <a:pt x="1019" y="5917"/>
                      <a:pt x="327" y="5785"/>
                      <a:pt x="394" y="3649"/>
                    </a:cubicBezTo>
                    <a:cubicBezTo>
                      <a:pt x="406" y="3305"/>
                      <a:pt x="736" y="3138"/>
                      <a:pt x="826" y="2923"/>
                    </a:cubicBezTo>
                    <a:cubicBezTo>
                      <a:pt x="915" y="2706"/>
                      <a:pt x="613" y="2772"/>
                      <a:pt x="933" y="2353"/>
                    </a:cubicBezTo>
                    <a:cubicBezTo>
                      <a:pt x="1253" y="1934"/>
                      <a:pt x="1463" y="674"/>
                      <a:pt x="2743" y="406"/>
                    </a:cubicBezTo>
                    <a:cubicBezTo>
                      <a:pt x="3881" y="200"/>
                      <a:pt x="3030" y="311"/>
                      <a:pt x="3896" y="673"/>
                    </a:cubicBezTo>
                    <a:cubicBezTo>
                      <a:pt x="4759" y="1036"/>
                      <a:pt x="4480" y="-351"/>
                      <a:pt x="5000" y="87"/>
                    </a:cubicBezTo>
                    <a:cubicBezTo>
                      <a:pt x="5080" y="390"/>
                      <a:pt x="5487" y="1376"/>
                      <a:pt x="5540" y="1719"/>
                    </a:cubicBezTo>
                    <a:cubicBezTo>
                      <a:pt x="5633" y="2330"/>
                      <a:pt x="5683" y="2176"/>
                      <a:pt x="6295" y="2756"/>
                    </a:cubicBezTo>
                    <a:cubicBezTo>
                      <a:pt x="6907" y="3336"/>
                      <a:pt x="10089" y="4317"/>
                      <a:pt x="9212" y="5197"/>
                    </a:cubicBezTo>
                    <a:cubicBezTo>
                      <a:pt x="8427" y="7408"/>
                      <a:pt x="8557" y="1619"/>
                      <a:pt x="8139" y="3333"/>
                    </a:cubicBezTo>
                    <a:cubicBezTo>
                      <a:pt x="7690" y="3829"/>
                      <a:pt x="7353" y="1797"/>
                      <a:pt x="7220" y="1578"/>
                    </a:cubicBezTo>
                    <a:cubicBezTo>
                      <a:pt x="7088" y="1362"/>
                      <a:pt x="9944" y="5551"/>
                      <a:pt x="9737" y="6342"/>
                    </a:cubicBezTo>
                    <a:cubicBezTo>
                      <a:pt x="9532" y="7137"/>
                      <a:pt x="10192" y="6217"/>
                      <a:pt x="10236" y="5661"/>
                    </a:cubicBezTo>
                    <a:cubicBezTo>
                      <a:pt x="10280" y="5103"/>
                      <a:pt x="10080" y="9627"/>
                      <a:pt x="9920" y="9337"/>
                    </a:cubicBezTo>
                    <a:cubicBezTo>
                      <a:pt x="9893" y="9071"/>
                      <a:pt x="9058" y="9999"/>
                      <a:pt x="8654" y="9806"/>
                    </a:cubicBezTo>
                    <a:cubicBezTo>
                      <a:pt x="8249" y="9614"/>
                      <a:pt x="7661" y="8149"/>
                      <a:pt x="7486" y="8187"/>
                    </a:cubicBezTo>
                    <a:cubicBezTo>
                      <a:pt x="7096" y="9828"/>
                      <a:pt x="7012" y="8286"/>
                      <a:pt x="6796" y="10000"/>
                    </a:cubicBezTo>
                    <a:cubicBezTo>
                      <a:pt x="6052" y="9504"/>
                      <a:pt x="6092" y="10665"/>
                      <a:pt x="5890" y="8799"/>
                    </a:cubicBezTo>
                    <a:cubicBezTo>
                      <a:pt x="5579" y="8910"/>
                      <a:pt x="5267" y="8988"/>
                      <a:pt x="4972" y="9139"/>
                    </a:cubicBezTo>
                    <a:cubicBezTo>
                      <a:pt x="4851" y="9216"/>
                      <a:pt x="4754" y="9413"/>
                      <a:pt x="4621" y="9448"/>
                    </a:cubicBezTo>
                    <a:cubicBezTo>
                      <a:pt x="4488" y="9483"/>
                      <a:pt x="4958" y="8665"/>
                      <a:pt x="4176" y="9349"/>
                    </a:cubicBezTo>
                    <a:cubicBezTo>
                      <a:pt x="3905" y="9237"/>
                      <a:pt x="3682" y="9614"/>
                      <a:pt x="3439" y="9273"/>
                    </a:cubicBezTo>
                    <a:cubicBezTo>
                      <a:pt x="3185" y="8932"/>
                      <a:pt x="3296" y="9448"/>
                      <a:pt x="3134" y="8799"/>
                    </a:cubicBezTo>
                    <a:cubicBezTo>
                      <a:pt x="3011" y="8302"/>
                      <a:pt x="2620" y="7996"/>
                      <a:pt x="2444" y="7845"/>
                    </a:cubicBezTo>
                    <a:cubicBezTo>
                      <a:pt x="1605" y="8681"/>
                      <a:pt x="1809" y="6178"/>
                      <a:pt x="2028" y="8125"/>
                    </a:cubicBezTo>
                    <a:cubicBezTo>
                      <a:pt x="1986" y="8889"/>
                      <a:pt x="1552" y="8748"/>
                      <a:pt x="1377" y="8789"/>
                    </a:cubicBezTo>
                    <a:cubicBezTo>
                      <a:pt x="1203" y="8830"/>
                      <a:pt x="1497" y="8633"/>
                      <a:pt x="981" y="8367"/>
                    </a:cubicBezTo>
                    <a:cubicBezTo>
                      <a:pt x="603" y="7680"/>
                      <a:pt x="1742" y="9333"/>
                      <a:pt x="1377" y="8611"/>
                    </a:cubicBezTo>
                    <a:cubicBezTo>
                      <a:pt x="1244" y="7577"/>
                      <a:pt x="421" y="8140"/>
                      <a:pt x="300" y="7072"/>
                    </a:cubicBezTo>
                    <a:cubicBezTo>
                      <a:pt x="449" y="2530"/>
                      <a:pt x="-565" y="7041"/>
                      <a:pt x="474" y="5056"/>
                    </a:cubicBezTo>
                    <a:cubicBezTo>
                      <a:pt x="732" y="4028"/>
                      <a:pt x="627" y="4483"/>
                      <a:pt x="627" y="3758"/>
                    </a:cubicBezTo>
                  </a:path>
                </a:pathLst>
              </a:custGeom>
              <a:blipFill dpi="0" rotWithShape="1">
                <a:blip r:embed="rId3"/>
                <a:srcRect/>
                <a:tile tx="0" ty="0" sx="100000" sy="100000" flip="none" algn="tl"/>
              </a:blip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416" name="Line 19"/>
            <p:cNvSpPr>
              <a:spLocks noChangeShapeType="1"/>
            </p:cNvSpPr>
            <p:nvPr/>
          </p:nvSpPr>
          <p:spPr bwMode="auto">
            <a:xfrm>
              <a:off x="1222" y="459"/>
              <a:ext cx="0" cy="24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7" name="Text Box 17"/>
            <p:cNvSpPr txBox="1">
              <a:spLocks noChangeArrowheads="1"/>
            </p:cNvSpPr>
            <p:nvPr/>
          </p:nvSpPr>
          <p:spPr bwMode="auto">
            <a:xfrm>
              <a:off x="1566" y="417"/>
              <a:ext cx="834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0467" tIns="40234" rIns="80467" bIns="40234"/>
            <a:lstStyle/>
            <a:p>
              <a:r>
                <a:rPr lang="en-US" sz="8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microarray with coded oligonucleotides</a:t>
              </a:r>
              <a:endParaRPr lang="en-US" sz="800">
                <a:ea typeface="Times New Roman" pitchFamily="18" charset="0"/>
                <a:cs typeface="Arial" charset="0"/>
              </a:endParaRPr>
            </a:p>
          </p:txBody>
        </p:sp>
        <p:grpSp>
          <p:nvGrpSpPr>
            <p:cNvPr id="13418" name="Group 9"/>
            <p:cNvGrpSpPr>
              <a:grpSpLocks/>
            </p:cNvGrpSpPr>
            <p:nvPr/>
          </p:nvGrpSpPr>
          <p:grpSpPr bwMode="auto">
            <a:xfrm>
              <a:off x="969" y="2019"/>
              <a:ext cx="313" cy="338"/>
              <a:chOff x="1746" y="3566"/>
              <a:chExt cx="500" cy="500"/>
            </a:xfrm>
          </p:grpSpPr>
          <p:sp>
            <p:nvSpPr>
              <p:cNvPr id="13440" name="AutoShape 13"/>
              <p:cNvSpPr>
                <a:spLocks noChangeArrowheads="1"/>
              </p:cNvSpPr>
              <p:nvPr/>
            </p:nvSpPr>
            <p:spPr bwMode="auto">
              <a:xfrm rot="5400000">
                <a:off x="1928" y="3748"/>
                <a:ext cx="454" cy="182"/>
              </a:xfrm>
              <a:prstGeom prst="flowChartDelay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de-DE" sz="800"/>
              </a:p>
            </p:txBody>
          </p:sp>
          <p:sp>
            <p:nvSpPr>
              <p:cNvPr id="13441" name="AutoShape 12" descr="Granite"/>
              <p:cNvSpPr>
                <a:spLocks noChangeArrowheads="1"/>
              </p:cNvSpPr>
              <p:nvPr/>
            </p:nvSpPr>
            <p:spPr bwMode="auto">
              <a:xfrm rot="5400000">
                <a:off x="2041" y="3861"/>
                <a:ext cx="228" cy="182"/>
              </a:xfrm>
              <a:prstGeom prst="flowChartDelay">
                <a:avLst/>
              </a:prstGeom>
              <a:blipFill dpi="0" rotWithShape="1">
                <a:blip r:embed="rId2"/>
                <a:srcRect/>
                <a:tile tx="0" ty="0" sx="100000" sy="100000" flip="none" algn="tl"/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de-DE" sz="800"/>
              </a:p>
            </p:txBody>
          </p:sp>
          <p:sp>
            <p:nvSpPr>
              <p:cNvPr id="13442" name="Line 11"/>
              <p:cNvSpPr>
                <a:spLocks noChangeShapeType="1"/>
              </p:cNvSpPr>
              <p:nvPr/>
            </p:nvSpPr>
            <p:spPr bwMode="auto">
              <a:xfrm>
                <a:off x="1746" y="3612"/>
                <a:ext cx="3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43" name="Rectangle 10"/>
              <p:cNvSpPr>
                <a:spLocks noChangeArrowheads="1"/>
              </p:cNvSpPr>
              <p:nvPr/>
            </p:nvSpPr>
            <p:spPr bwMode="auto">
              <a:xfrm>
                <a:off x="1791" y="3566"/>
                <a:ext cx="181" cy="4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de-DE" sz="800"/>
              </a:p>
            </p:txBody>
          </p:sp>
        </p:grpSp>
        <p:sp>
          <p:nvSpPr>
            <p:cNvPr id="13419" name="Text Box 8"/>
            <p:cNvSpPr txBox="1">
              <a:spLocks noChangeArrowheads="1"/>
            </p:cNvSpPr>
            <p:nvPr/>
          </p:nvSpPr>
          <p:spPr bwMode="auto">
            <a:xfrm>
              <a:off x="1676" y="2028"/>
              <a:ext cx="964" cy="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0467" tIns="40234" rIns="80467" bIns="40234"/>
            <a:lstStyle/>
            <a:p>
              <a:r>
                <a:rPr lang="en-US" sz="8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detaching of coded NA molecules from the microarray, preparation of sequencing library</a:t>
              </a:r>
              <a:endParaRPr lang="en-US" sz="800">
                <a:ea typeface="Times New Roman" pitchFamily="18" charset="0"/>
                <a:cs typeface="Arial" charset="0"/>
              </a:endParaRPr>
            </a:p>
          </p:txBody>
        </p:sp>
        <p:grpSp>
          <p:nvGrpSpPr>
            <p:cNvPr id="13420" name="Group 36"/>
            <p:cNvGrpSpPr>
              <a:grpSpLocks/>
            </p:cNvGrpSpPr>
            <p:nvPr/>
          </p:nvGrpSpPr>
          <p:grpSpPr bwMode="auto">
            <a:xfrm>
              <a:off x="1566" y="144"/>
              <a:ext cx="792" cy="267"/>
              <a:chOff x="3435350" y="658389"/>
              <a:chExt cx="1765300" cy="552416"/>
            </a:xfrm>
          </p:grpSpPr>
          <p:sp>
            <p:nvSpPr>
              <p:cNvPr id="13438" name="AutoShape 30" descr="Large grid"/>
              <p:cNvSpPr>
                <a:spLocks noChangeArrowheads="1"/>
              </p:cNvSpPr>
              <p:nvPr/>
            </p:nvSpPr>
            <p:spPr bwMode="auto">
              <a:xfrm>
                <a:off x="3435350" y="658389"/>
                <a:ext cx="1765300" cy="552416"/>
              </a:xfrm>
              <a:prstGeom prst="flowChartInputOutput">
                <a:avLst/>
              </a:prstGeom>
              <a:pattFill prst="lgGrid">
                <a:fgClr>
                  <a:srgbClr val="808080"/>
                </a:fgClr>
                <a:bgClr>
                  <a:srgbClr val="DDDDDD"/>
                </a:bgClr>
              </a:patt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de-DE" sz="800"/>
              </a:p>
            </p:txBody>
          </p:sp>
          <p:sp>
            <p:nvSpPr>
              <p:cNvPr id="13439" name="Line 7"/>
              <p:cNvSpPr>
                <a:spLocks noChangeShapeType="1"/>
              </p:cNvSpPr>
              <p:nvPr/>
            </p:nvSpPr>
            <p:spPr bwMode="auto">
              <a:xfrm>
                <a:off x="4953000" y="658389"/>
                <a:ext cx="107315" cy="2165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</p:grpSp>
        <p:sp>
          <p:nvSpPr>
            <p:cNvPr id="13421" name="Text Box 4"/>
            <p:cNvSpPr txBox="1">
              <a:spLocks noChangeArrowheads="1"/>
            </p:cNvSpPr>
            <p:nvPr/>
          </p:nvSpPr>
          <p:spPr bwMode="auto">
            <a:xfrm>
              <a:off x="336" y="432"/>
              <a:ext cx="576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0467" tIns="40234" rIns="80467" bIns="40234"/>
            <a:lstStyle/>
            <a:p>
              <a:r>
                <a:rPr lang="de-DE" sz="8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tissue section</a:t>
              </a:r>
              <a:endParaRPr lang="de-DE" sz="800">
                <a:ea typeface="Times New Roman" pitchFamily="18" charset="0"/>
                <a:cs typeface="Arial" charset="0"/>
              </a:endParaRPr>
            </a:p>
          </p:txBody>
        </p:sp>
        <p:grpSp>
          <p:nvGrpSpPr>
            <p:cNvPr id="13422" name="Group 47"/>
            <p:cNvGrpSpPr>
              <a:grpSpLocks/>
            </p:cNvGrpSpPr>
            <p:nvPr/>
          </p:nvGrpSpPr>
          <p:grpSpPr bwMode="auto">
            <a:xfrm>
              <a:off x="774" y="762"/>
              <a:ext cx="792" cy="267"/>
              <a:chOff x="1672856" y="1866823"/>
              <a:chExt cx="1765300" cy="552416"/>
            </a:xfrm>
          </p:grpSpPr>
          <p:grpSp>
            <p:nvGrpSpPr>
              <p:cNvPr id="13432" name="Group 37"/>
              <p:cNvGrpSpPr>
                <a:grpSpLocks/>
              </p:cNvGrpSpPr>
              <p:nvPr/>
            </p:nvGrpSpPr>
            <p:grpSpPr bwMode="auto">
              <a:xfrm>
                <a:off x="1672856" y="1866823"/>
                <a:ext cx="1765300" cy="552416"/>
                <a:chOff x="3435350" y="658389"/>
                <a:chExt cx="1765300" cy="552416"/>
              </a:xfrm>
            </p:grpSpPr>
            <p:sp>
              <p:nvSpPr>
                <p:cNvPr id="13436" name="AutoShape 30" descr="Large grid"/>
                <p:cNvSpPr>
                  <a:spLocks noChangeArrowheads="1"/>
                </p:cNvSpPr>
                <p:nvPr/>
              </p:nvSpPr>
              <p:spPr bwMode="auto">
                <a:xfrm>
                  <a:off x="3435350" y="658389"/>
                  <a:ext cx="1765300" cy="552416"/>
                </a:xfrm>
                <a:prstGeom prst="flowChartInputOutput">
                  <a:avLst/>
                </a:prstGeom>
                <a:pattFill prst="lgGrid">
                  <a:fgClr>
                    <a:srgbClr val="808080"/>
                  </a:fgClr>
                  <a:bgClr>
                    <a:srgbClr val="DDDDDD"/>
                  </a:bgClr>
                </a:patt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endParaRPr lang="de-DE" sz="800"/>
                </a:p>
              </p:txBody>
            </p:sp>
            <p:sp>
              <p:nvSpPr>
                <p:cNvPr id="13437" name="Line 7"/>
                <p:cNvSpPr>
                  <a:spLocks noChangeShapeType="1"/>
                </p:cNvSpPr>
                <p:nvPr/>
              </p:nvSpPr>
              <p:spPr bwMode="auto">
                <a:xfrm>
                  <a:off x="4953000" y="658389"/>
                  <a:ext cx="107315" cy="216522"/>
                </a:xfrm>
                <a:prstGeom prst="line">
                  <a:avLst/>
                </a:prstGeom>
                <a:noFill/>
                <a:ln w="190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433" name="Group 40"/>
              <p:cNvGrpSpPr>
                <a:grpSpLocks/>
              </p:cNvGrpSpPr>
              <p:nvPr/>
            </p:nvGrpSpPr>
            <p:grpSpPr bwMode="auto">
              <a:xfrm>
                <a:off x="2023889" y="1922885"/>
                <a:ext cx="1063233" cy="440292"/>
                <a:chOff x="808476" y="714451"/>
                <a:chExt cx="1063233" cy="440292"/>
              </a:xfrm>
            </p:grpSpPr>
            <p:sp>
              <p:nvSpPr>
                <p:cNvPr id="13434" name="Freeform 28" descr="Granite"/>
                <p:cNvSpPr>
                  <a:spLocks/>
                </p:cNvSpPr>
                <p:nvPr/>
              </p:nvSpPr>
              <p:spPr bwMode="auto">
                <a:xfrm>
                  <a:off x="808476" y="714451"/>
                  <a:ext cx="1063233" cy="440292"/>
                </a:xfrm>
                <a:custGeom>
                  <a:avLst/>
                  <a:gdLst>
                    <a:gd name="T0" fmla="*/ 9587993 w 10128"/>
                    <a:gd name="T1" fmla="*/ 5063642 h 10820"/>
                    <a:gd name="T2" fmla="*/ 9378664 w 10128"/>
                    <a:gd name="T3" fmla="*/ 6227731 h 10820"/>
                    <a:gd name="T4" fmla="*/ 10260282 w 10128"/>
                    <a:gd name="T5" fmla="*/ 3909524 h 10820"/>
                    <a:gd name="T6" fmla="*/ 11252128 w 10128"/>
                    <a:gd name="T7" fmla="*/ 2877890 h 10820"/>
                    <a:gd name="T8" fmla="*/ 14007319 w 10128"/>
                    <a:gd name="T9" fmla="*/ 2505351 h 10820"/>
                    <a:gd name="T10" fmla="*/ 38274917 w 10128"/>
                    <a:gd name="T11" fmla="*/ 402367 h 10820"/>
                    <a:gd name="T12" fmla="*/ 82567154 w 10128"/>
                    <a:gd name="T13" fmla="*/ 1771789 h 10820"/>
                    <a:gd name="T14" fmla="*/ 83812422 w 10128"/>
                    <a:gd name="T15" fmla="*/ 2068192 h 10820"/>
                    <a:gd name="T16" fmla="*/ 110207134 w 10128"/>
                    <a:gd name="T17" fmla="*/ 5639889 h 10820"/>
                    <a:gd name="T18" fmla="*/ 103704886 w 10128"/>
                    <a:gd name="T19" fmla="*/ 11950429 h 10820"/>
                    <a:gd name="T20" fmla="*/ 96199795 w 10128"/>
                    <a:gd name="T21" fmla="*/ 15086674 h 10820"/>
                    <a:gd name="T22" fmla="*/ 78324197 w 10128"/>
                    <a:gd name="T23" fmla="*/ 14662741 h 10820"/>
                    <a:gd name="T24" fmla="*/ 76009819 w 10128"/>
                    <a:gd name="T25" fmla="*/ 15936128 h 10820"/>
                    <a:gd name="T26" fmla="*/ 80825859 w 10128"/>
                    <a:gd name="T27" fmla="*/ 16439493 h 10820"/>
                    <a:gd name="T28" fmla="*/ 71932204 w 10128"/>
                    <a:gd name="T29" fmla="*/ 16894882 h 10820"/>
                    <a:gd name="T30" fmla="*/ 66300578 w 10128"/>
                    <a:gd name="T31" fmla="*/ 15674476 h 10820"/>
                    <a:gd name="T32" fmla="*/ 56381903 w 10128"/>
                    <a:gd name="T33" fmla="*/ 15596672 h 10820"/>
                    <a:gd name="T34" fmla="*/ 53307144 w 10128"/>
                    <a:gd name="T35" fmla="*/ 16946195 h 10820"/>
                    <a:gd name="T36" fmla="*/ 47918021 w 10128"/>
                    <a:gd name="T37" fmla="*/ 17277391 h 10820"/>
                    <a:gd name="T38" fmla="*/ 43013797 w 10128"/>
                    <a:gd name="T39" fmla="*/ 17421442 h 10820"/>
                    <a:gd name="T40" fmla="*/ 40170427 w 10128"/>
                    <a:gd name="T41" fmla="*/ 17827145 h 10820"/>
                    <a:gd name="T42" fmla="*/ 37668765 w 10128"/>
                    <a:gd name="T43" fmla="*/ 16575284 h 10820"/>
                    <a:gd name="T44" fmla="*/ 32676359 w 10128"/>
                    <a:gd name="T45" fmla="*/ 16522302 h 10820"/>
                    <a:gd name="T46" fmla="*/ 31794741 w 10128"/>
                    <a:gd name="T47" fmla="*/ 15853319 h 10820"/>
                    <a:gd name="T48" fmla="*/ 29006485 w 10128"/>
                    <a:gd name="T49" fmla="*/ 16818706 h 10820"/>
                    <a:gd name="T50" fmla="*/ 11252128 w 10128"/>
                    <a:gd name="T51" fmla="*/ 16116599 h 10820"/>
                    <a:gd name="T52" fmla="*/ 3747036 w 10128"/>
                    <a:gd name="T53" fmla="*/ 13684129 h 10820"/>
                    <a:gd name="T54" fmla="*/ 0 w 10128"/>
                    <a:gd name="T55" fmla="*/ 10549550 h 10820"/>
                    <a:gd name="T56" fmla="*/ 8375689 w 10128"/>
                    <a:gd name="T57" fmla="*/ 4939449 h 10820"/>
                    <a:gd name="T58" fmla="*/ 10260282 w 10128"/>
                    <a:gd name="T59" fmla="*/ 3536945 h 1082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0128"/>
                    <a:gd name="T91" fmla="*/ 0 h 10820"/>
                    <a:gd name="T92" fmla="*/ 10128 w 10128"/>
                    <a:gd name="T93" fmla="*/ 10820 h 10820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0128" h="10820">
                      <a:moveTo>
                        <a:pt x="870" y="3058"/>
                      </a:moveTo>
                      <a:cubicBezTo>
                        <a:pt x="740" y="2833"/>
                        <a:pt x="861" y="4260"/>
                        <a:pt x="851" y="3761"/>
                      </a:cubicBezTo>
                      <a:cubicBezTo>
                        <a:pt x="821" y="2366"/>
                        <a:pt x="881" y="3755"/>
                        <a:pt x="931" y="2361"/>
                      </a:cubicBezTo>
                      <a:cubicBezTo>
                        <a:pt x="941" y="2136"/>
                        <a:pt x="961" y="1887"/>
                        <a:pt x="1021" y="1738"/>
                      </a:cubicBezTo>
                      <a:cubicBezTo>
                        <a:pt x="1081" y="1588"/>
                        <a:pt x="1191" y="1613"/>
                        <a:pt x="1271" y="1513"/>
                      </a:cubicBezTo>
                      <a:cubicBezTo>
                        <a:pt x="2052" y="518"/>
                        <a:pt x="2523" y="418"/>
                        <a:pt x="3473" y="243"/>
                      </a:cubicBezTo>
                      <a:cubicBezTo>
                        <a:pt x="8909" y="468"/>
                        <a:pt x="4959" y="-872"/>
                        <a:pt x="7492" y="1070"/>
                      </a:cubicBezTo>
                      <a:cubicBezTo>
                        <a:pt x="7552" y="1270"/>
                        <a:pt x="7566" y="1025"/>
                        <a:pt x="7605" y="1249"/>
                      </a:cubicBezTo>
                      <a:cubicBezTo>
                        <a:pt x="7675" y="1648"/>
                        <a:pt x="9699" y="2411"/>
                        <a:pt x="10000" y="3406"/>
                      </a:cubicBezTo>
                      <a:cubicBezTo>
                        <a:pt x="10301" y="4401"/>
                        <a:pt x="10060" y="6645"/>
                        <a:pt x="9410" y="7217"/>
                      </a:cubicBezTo>
                      <a:cubicBezTo>
                        <a:pt x="8829" y="8663"/>
                        <a:pt x="9039" y="7990"/>
                        <a:pt x="8729" y="9111"/>
                      </a:cubicBezTo>
                      <a:cubicBezTo>
                        <a:pt x="6447" y="8787"/>
                        <a:pt x="6217" y="9652"/>
                        <a:pt x="7107" y="8855"/>
                      </a:cubicBezTo>
                      <a:cubicBezTo>
                        <a:pt x="7277" y="8232"/>
                        <a:pt x="6737" y="10247"/>
                        <a:pt x="6897" y="9624"/>
                      </a:cubicBezTo>
                      <a:cubicBezTo>
                        <a:pt x="6877" y="9449"/>
                        <a:pt x="7396" y="9832"/>
                        <a:pt x="7334" y="9928"/>
                      </a:cubicBezTo>
                      <a:cubicBezTo>
                        <a:pt x="7272" y="10025"/>
                        <a:pt x="6657" y="10178"/>
                        <a:pt x="6527" y="10203"/>
                      </a:cubicBezTo>
                      <a:cubicBezTo>
                        <a:pt x="6237" y="11275"/>
                        <a:pt x="6176" y="8346"/>
                        <a:pt x="6016" y="9466"/>
                      </a:cubicBezTo>
                      <a:cubicBezTo>
                        <a:pt x="5465" y="9142"/>
                        <a:pt x="5266" y="10640"/>
                        <a:pt x="5116" y="9419"/>
                      </a:cubicBezTo>
                      <a:cubicBezTo>
                        <a:pt x="4886" y="9494"/>
                        <a:pt x="5057" y="10134"/>
                        <a:pt x="4837" y="10234"/>
                      </a:cubicBezTo>
                      <a:cubicBezTo>
                        <a:pt x="4747" y="10284"/>
                        <a:pt x="4504" y="10386"/>
                        <a:pt x="4348" y="10434"/>
                      </a:cubicBezTo>
                      <a:cubicBezTo>
                        <a:pt x="4192" y="10482"/>
                        <a:pt x="4483" y="10074"/>
                        <a:pt x="3903" y="10521"/>
                      </a:cubicBezTo>
                      <a:cubicBezTo>
                        <a:pt x="3702" y="10447"/>
                        <a:pt x="3826" y="10990"/>
                        <a:pt x="3645" y="10766"/>
                      </a:cubicBezTo>
                      <a:cubicBezTo>
                        <a:pt x="3455" y="10543"/>
                        <a:pt x="3539" y="10434"/>
                        <a:pt x="3418" y="10010"/>
                      </a:cubicBezTo>
                      <a:cubicBezTo>
                        <a:pt x="3328" y="9686"/>
                        <a:pt x="3096" y="10078"/>
                        <a:pt x="2965" y="9978"/>
                      </a:cubicBezTo>
                      <a:cubicBezTo>
                        <a:pt x="2345" y="10527"/>
                        <a:pt x="2725" y="8303"/>
                        <a:pt x="2885" y="9574"/>
                      </a:cubicBezTo>
                      <a:cubicBezTo>
                        <a:pt x="2855" y="10073"/>
                        <a:pt x="2943" y="10131"/>
                        <a:pt x="2632" y="10157"/>
                      </a:cubicBezTo>
                      <a:cubicBezTo>
                        <a:pt x="2321" y="10184"/>
                        <a:pt x="1402" y="9908"/>
                        <a:pt x="1021" y="9733"/>
                      </a:cubicBezTo>
                      <a:cubicBezTo>
                        <a:pt x="741" y="9286"/>
                        <a:pt x="610" y="8737"/>
                        <a:pt x="340" y="8264"/>
                      </a:cubicBezTo>
                      <a:cubicBezTo>
                        <a:pt x="241" y="7591"/>
                        <a:pt x="90" y="7069"/>
                        <a:pt x="0" y="6371"/>
                      </a:cubicBezTo>
                      <a:cubicBezTo>
                        <a:pt x="110" y="3406"/>
                        <a:pt x="-10" y="4279"/>
                        <a:pt x="760" y="2983"/>
                      </a:cubicBezTo>
                      <a:cubicBezTo>
                        <a:pt x="951" y="2311"/>
                        <a:pt x="931" y="2610"/>
                        <a:pt x="931" y="2136"/>
                      </a:cubicBezTo>
                    </a:path>
                  </a:pathLst>
                </a:custGeom>
                <a:blipFill dpi="0" rotWithShape="1">
                  <a:blip r:embed="rId2"/>
                  <a:srcRect/>
                  <a:tile tx="0" ty="0" sx="100000" sy="100000" flip="none" algn="tl"/>
                </a:blip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5" name="Freeform 25" descr="Granite"/>
                <p:cNvSpPr>
                  <a:spLocks/>
                </p:cNvSpPr>
                <p:nvPr/>
              </p:nvSpPr>
              <p:spPr bwMode="auto">
                <a:xfrm>
                  <a:off x="876192" y="783440"/>
                  <a:ext cx="796664" cy="265452"/>
                </a:xfrm>
                <a:custGeom>
                  <a:avLst/>
                  <a:gdLst>
                    <a:gd name="T0" fmla="*/ 7980407 w 10242"/>
                    <a:gd name="T1" fmla="*/ 6032476 h 10000"/>
                    <a:gd name="T2" fmla="*/ 6407304 w 10242"/>
                    <a:gd name="T3" fmla="*/ 5676637 h 10000"/>
                    <a:gd name="T4" fmla="*/ 2383847 w 10242"/>
                    <a:gd name="T5" fmla="*/ 2571248 h 10000"/>
                    <a:gd name="T6" fmla="*/ 4997623 w 10242"/>
                    <a:gd name="T7" fmla="*/ 2059695 h 10000"/>
                    <a:gd name="T8" fmla="*/ 5644943 w 10242"/>
                    <a:gd name="T9" fmla="*/ 1658040 h 10000"/>
                    <a:gd name="T10" fmla="*/ 16596154 w 10242"/>
                    <a:gd name="T11" fmla="*/ 286078 h 10000"/>
                    <a:gd name="T12" fmla="*/ 23572217 w 10242"/>
                    <a:gd name="T13" fmla="*/ 474230 h 10000"/>
                    <a:gd name="T14" fmla="*/ 30251762 w 10242"/>
                    <a:gd name="T15" fmla="*/ 61293 h 10000"/>
                    <a:gd name="T16" fmla="*/ 33518923 w 10242"/>
                    <a:gd name="T17" fmla="*/ 1211284 h 10000"/>
                    <a:gd name="T18" fmla="*/ 38086944 w 10242"/>
                    <a:gd name="T19" fmla="*/ 1942020 h 10000"/>
                    <a:gd name="T20" fmla="*/ 55735831 w 10242"/>
                    <a:gd name="T21" fmla="*/ 3662043 h 10000"/>
                    <a:gd name="T22" fmla="*/ 49243823 w 10242"/>
                    <a:gd name="T23" fmla="*/ 2348586 h 10000"/>
                    <a:gd name="T24" fmla="*/ 43683590 w 10242"/>
                    <a:gd name="T25" fmla="*/ 1111925 h 10000"/>
                    <a:gd name="T26" fmla="*/ 58912296 w 10242"/>
                    <a:gd name="T27" fmla="*/ 4468884 h 10000"/>
                    <a:gd name="T28" fmla="*/ 61931404 w 10242"/>
                    <a:gd name="T29" fmla="*/ 3989000 h 10000"/>
                    <a:gd name="T30" fmla="*/ 60019552 w 10242"/>
                    <a:gd name="T31" fmla="*/ 6579307 h 10000"/>
                    <a:gd name="T32" fmla="*/ 52359772 w 10242"/>
                    <a:gd name="T33" fmla="*/ 6909768 h 10000"/>
                    <a:gd name="T34" fmla="*/ 45292941 w 10242"/>
                    <a:gd name="T35" fmla="*/ 5768962 h 10000"/>
                    <a:gd name="T36" fmla="*/ 41118196 w 10242"/>
                    <a:gd name="T37" fmla="*/ 7046477 h 10000"/>
                    <a:gd name="T38" fmla="*/ 35636592 w 10242"/>
                    <a:gd name="T39" fmla="*/ 6200188 h 10000"/>
                    <a:gd name="T40" fmla="*/ 30082348 w 10242"/>
                    <a:gd name="T41" fmla="*/ 6439785 h 10000"/>
                    <a:gd name="T42" fmla="*/ 27958690 w 10242"/>
                    <a:gd name="T43" fmla="*/ 6657509 h 10000"/>
                    <a:gd name="T44" fmla="*/ 25266274 w 10242"/>
                    <a:gd name="T45" fmla="*/ 6587748 h 10000"/>
                    <a:gd name="T46" fmla="*/ 20807151 w 10242"/>
                    <a:gd name="T47" fmla="*/ 6534206 h 10000"/>
                    <a:gd name="T48" fmla="*/ 18961799 w 10242"/>
                    <a:gd name="T49" fmla="*/ 6200188 h 10000"/>
                    <a:gd name="T50" fmla="*/ 14787054 w 10242"/>
                    <a:gd name="T51" fmla="*/ 5527958 h 10000"/>
                    <a:gd name="T52" fmla="*/ 12270119 w 10242"/>
                    <a:gd name="T53" fmla="*/ 5725268 h 10000"/>
                    <a:gd name="T54" fmla="*/ 8331369 w 10242"/>
                    <a:gd name="T55" fmla="*/ 6193154 h 10000"/>
                    <a:gd name="T56" fmla="*/ 5935388 w 10242"/>
                    <a:gd name="T57" fmla="*/ 5895794 h 10000"/>
                    <a:gd name="T58" fmla="*/ 8331369 w 10242"/>
                    <a:gd name="T59" fmla="*/ 6067728 h 10000"/>
                    <a:gd name="T60" fmla="*/ 1815090 w 10242"/>
                    <a:gd name="T61" fmla="*/ 4983277 h 10000"/>
                    <a:gd name="T62" fmla="*/ 2867897 w 10242"/>
                    <a:gd name="T63" fmla="*/ 3562711 h 10000"/>
                    <a:gd name="T64" fmla="*/ 3793605 w 10242"/>
                    <a:gd name="T65" fmla="*/ 2648069 h 10000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0242"/>
                    <a:gd name="T100" fmla="*/ 0 h 10000"/>
                    <a:gd name="T101" fmla="*/ 10242 w 10242"/>
                    <a:gd name="T102" fmla="*/ 10000 h 10000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0242" h="10000">
                      <a:moveTo>
                        <a:pt x="1319" y="8561"/>
                      </a:moveTo>
                      <a:cubicBezTo>
                        <a:pt x="1145" y="8218"/>
                        <a:pt x="1074" y="8820"/>
                        <a:pt x="1059" y="8056"/>
                      </a:cubicBezTo>
                      <a:cubicBezTo>
                        <a:pt x="1019" y="5917"/>
                        <a:pt x="327" y="5785"/>
                        <a:pt x="394" y="3649"/>
                      </a:cubicBezTo>
                      <a:cubicBezTo>
                        <a:pt x="406" y="3305"/>
                        <a:pt x="736" y="3138"/>
                        <a:pt x="826" y="2923"/>
                      </a:cubicBezTo>
                      <a:cubicBezTo>
                        <a:pt x="915" y="2706"/>
                        <a:pt x="613" y="2772"/>
                        <a:pt x="933" y="2353"/>
                      </a:cubicBezTo>
                      <a:cubicBezTo>
                        <a:pt x="1253" y="1934"/>
                        <a:pt x="1463" y="674"/>
                        <a:pt x="2743" y="406"/>
                      </a:cubicBezTo>
                      <a:cubicBezTo>
                        <a:pt x="3881" y="200"/>
                        <a:pt x="3030" y="311"/>
                        <a:pt x="3896" y="673"/>
                      </a:cubicBezTo>
                      <a:cubicBezTo>
                        <a:pt x="4759" y="1036"/>
                        <a:pt x="4480" y="-351"/>
                        <a:pt x="5000" y="87"/>
                      </a:cubicBezTo>
                      <a:cubicBezTo>
                        <a:pt x="5080" y="390"/>
                        <a:pt x="5487" y="1376"/>
                        <a:pt x="5540" y="1719"/>
                      </a:cubicBezTo>
                      <a:cubicBezTo>
                        <a:pt x="5633" y="2330"/>
                        <a:pt x="5683" y="2176"/>
                        <a:pt x="6295" y="2756"/>
                      </a:cubicBezTo>
                      <a:cubicBezTo>
                        <a:pt x="6907" y="3336"/>
                        <a:pt x="10089" y="4317"/>
                        <a:pt x="9212" y="5197"/>
                      </a:cubicBezTo>
                      <a:cubicBezTo>
                        <a:pt x="8427" y="7408"/>
                        <a:pt x="8557" y="1619"/>
                        <a:pt x="8139" y="3333"/>
                      </a:cubicBezTo>
                      <a:cubicBezTo>
                        <a:pt x="7690" y="3829"/>
                        <a:pt x="7353" y="1797"/>
                        <a:pt x="7220" y="1578"/>
                      </a:cubicBezTo>
                      <a:cubicBezTo>
                        <a:pt x="7088" y="1362"/>
                        <a:pt x="9944" y="5551"/>
                        <a:pt x="9737" y="6342"/>
                      </a:cubicBezTo>
                      <a:cubicBezTo>
                        <a:pt x="9532" y="7137"/>
                        <a:pt x="10192" y="6217"/>
                        <a:pt x="10236" y="5661"/>
                      </a:cubicBezTo>
                      <a:cubicBezTo>
                        <a:pt x="10280" y="5103"/>
                        <a:pt x="10080" y="9627"/>
                        <a:pt x="9920" y="9337"/>
                      </a:cubicBezTo>
                      <a:cubicBezTo>
                        <a:pt x="9893" y="9071"/>
                        <a:pt x="9058" y="9999"/>
                        <a:pt x="8654" y="9806"/>
                      </a:cubicBezTo>
                      <a:cubicBezTo>
                        <a:pt x="8249" y="9614"/>
                        <a:pt x="7661" y="8149"/>
                        <a:pt x="7486" y="8187"/>
                      </a:cubicBezTo>
                      <a:cubicBezTo>
                        <a:pt x="7096" y="9828"/>
                        <a:pt x="7012" y="8286"/>
                        <a:pt x="6796" y="10000"/>
                      </a:cubicBezTo>
                      <a:cubicBezTo>
                        <a:pt x="6052" y="9504"/>
                        <a:pt x="6092" y="10665"/>
                        <a:pt x="5890" y="8799"/>
                      </a:cubicBezTo>
                      <a:cubicBezTo>
                        <a:pt x="5579" y="8910"/>
                        <a:pt x="5267" y="8988"/>
                        <a:pt x="4972" y="9139"/>
                      </a:cubicBezTo>
                      <a:cubicBezTo>
                        <a:pt x="4851" y="9216"/>
                        <a:pt x="4754" y="9413"/>
                        <a:pt x="4621" y="9448"/>
                      </a:cubicBezTo>
                      <a:cubicBezTo>
                        <a:pt x="4488" y="9483"/>
                        <a:pt x="4958" y="8665"/>
                        <a:pt x="4176" y="9349"/>
                      </a:cubicBezTo>
                      <a:cubicBezTo>
                        <a:pt x="3905" y="9237"/>
                        <a:pt x="3682" y="9614"/>
                        <a:pt x="3439" y="9273"/>
                      </a:cubicBezTo>
                      <a:cubicBezTo>
                        <a:pt x="3185" y="8932"/>
                        <a:pt x="3296" y="9448"/>
                        <a:pt x="3134" y="8799"/>
                      </a:cubicBezTo>
                      <a:cubicBezTo>
                        <a:pt x="3011" y="8302"/>
                        <a:pt x="2620" y="7996"/>
                        <a:pt x="2444" y="7845"/>
                      </a:cubicBezTo>
                      <a:cubicBezTo>
                        <a:pt x="1605" y="8681"/>
                        <a:pt x="1809" y="6178"/>
                        <a:pt x="2028" y="8125"/>
                      </a:cubicBezTo>
                      <a:cubicBezTo>
                        <a:pt x="1986" y="8889"/>
                        <a:pt x="1552" y="8748"/>
                        <a:pt x="1377" y="8789"/>
                      </a:cubicBezTo>
                      <a:cubicBezTo>
                        <a:pt x="1203" y="8830"/>
                        <a:pt x="1497" y="8633"/>
                        <a:pt x="981" y="8367"/>
                      </a:cubicBezTo>
                      <a:cubicBezTo>
                        <a:pt x="603" y="7680"/>
                        <a:pt x="1742" y="9333"/>
                        <a:pt x="1377" y="8611"/>
                      </a:cubicBezTo>
                      <a:cubicBezTo>
                        <a:pt x="1244" y="7577"/>
                        <a:pt x="421" y="8140"/>
                        <a:pt x="300" y="7072"/>
                      </a:cubicBezTo>
                      <a:cubicBezTo>
                        <a:pt x="449" y="2530"/>
                        <a:pt x="-565" y="7041"/>
                        <a:pt x="474" y="5056"/>
                      </a:cubicBezTo>
                      <a:cubicBezTo>
                        <a:pt x="732" y="4028"/>
                        <a:pt x="627" y="4483"/>
                        <a:pt x="627" y="3758"/>
                      </a:cubicBezTo>
                    </a:path>
                  </a:pathLst>
                </a:custGeom>
                <a:blipFill dpi="0" rotWithShape="1">
                  <a:blip r:embed="rId3"/>
                  <a:srcRect/>
                  <a:tile tx="0" ty="0" sx="100000" sy="100000" flip="none" algn="tl"/>
                </a:blip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3423" name="Line 19"/>
            <p:cNvSpPr>
              <a:spLocks noChangeShapeType="1"/>
            </p:cNvSpPr>
            <p:nvPr/>
          </p:nvSpPr>
          <p:spPr bwMode="auto">
            <a:xfrm>
              <a:off x="1222" y="1095"/>
              <a:ext cx="0" cy="245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4" name="AutoShape 30" descr="Large grid"/>
            <p:cNvSpPr>
              <a:spLocks noChangeArrowheads="1"/>
            </p:cNvSpPr>
            <p:nvPr/>
          </p:nvSpPr>
          <p:spPr bwMode="auto">
            <a:xfrm>
              <a:off x="765" y="1409"/>
              <a:ext cx="792" cy="267"/>
            </a:xfrm>
            <a:prstGeom prst="flowChartInputOutput">
              <a:avLst/>
            </a:prstGeom>
            <a:pattFill prst="lgGrid">
              <a:fgClr>
                <a:srgbClr val="808080"/>
              </a:fgClr>
              <a:bgClr>
                <a:srgbClr val="DDDDDD"/>
              </a:bgClr>
            </a:patt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de-DE" sz="800"/>
            </a:p>
          </p:txBody>
        </p:sp>
        <p:sp>
          <p:nvSpPr>
            <p:cNvPr id="13425" name="Line 7"/>
            <p:cNvSpPr>
              <a:spLocks noChangeShapeType="1"/>
            </p:cNvSpPr>
            <p:nvPr/>
          </p:nvSpPr>
          <p:spPr bwMode="auto">
            <a:xfrm>
              <a:off x="1446" y="1409"/>
              <a:ext cx="48" cy="10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2" name="Freeform 28" descr="Granite"/>
            <p:cNvSpPr>
              <a:spLocks/>
            </p:cNvSpPr>
            <p:nvPr/>
          </p:nvSpPr>
          <p:spPr bwMode="auto">
            <a:xfrm>
              <a:off x="923" y="1436"/>
              <a:ext cx="477" cy="213"/>
            </a:xfrm>
            <a:custGeom>
              <a:avLst/>
              <a:gdLst>
                <a:gd name="T0" fmla="*/ 128 w 1006"/>
                <a:gd name="T1" fmla="*/ 324 h 435"/>
                <a:gd name="T2" fmla="*/ 86 w 1006"/>
                <a:gd name="T3" fmla="*/ 281 h 435"/>
                <a:gd name="T4" fmla="*/ 94 w 1006"/>
                <a:gd name="T5" fmla="*/ 112 h 435"/>
                <a:gd name="T6" fmla="*/ 103 w 1006"/>
                <a:gd name="T7" fmla="*/ 87 h 435"/>
                <a:gd name="T8" fmla="*/ 128 w 1006"/>
                <a:gd name="T9" fmla="*/ 78 h 435"/>
                <a:gd name="T10" fmla="*/ 348 w 1006"/>
                <a:gd name="T11" fmla="*/ 27 h 435"/>
                <a:gd name="T12" fmla="*/ 967 w 1006"/>
                <a:gd name="T13" fmla="*/ 78 h 435"/>
                <a:gd name="T14" fmla="*/ 984 w 1006"/>
                <a:gd name="T15" fmla="*/ 103 h 435"/>
                <a:gd name="T16" fmla="*/ 1000 w 1006"/>
                <a:gd name="T17" fmla="*/ 154 h 435"/>
                <a:gd name="T18" fmla="*/ 941 w 1006"/>
                <a:gd name="T19" fmla="*/ 307 h 435"/>
                <a:gd name="T20" fmla="*/ 873 w 1006"/>
                <a:gd name="T21" fmla="*/ 383 h 435"/>
                <a:gd name="T22" fmla="*/ 814 w 1006"/>
                <a:gd name="T23" fmla="*/ 349 h 435"/>
                <a:gd name="T24" fmla="*/ 856 w 1006"/>
                <a:gd name="T25" fmla="*/ 273 h 435"/>
                <a:gd name="T26" fmla="*/ 831 w 1006"/>
                <a:gd name="T27" fmla="*/ 214 h 435"/>
                <a:gd name="T28" fmla="*/ 653 w 1006"/>
                <a:gd name="T29" fmla="*/ 231 h 435"/>
                <a:gd name="T30" fmla="*/ 602 w 1006"/>
                <a:gd name="T31" fmla="*/ 332 h 435"/>
                <a:gd name="T32" fmla="*/ 535 w 1006"/>
                <a:gd name="T33" fmla="*/ 247 h 435"/>
                <a:gd name="T34" fmla="*/ 467 w 1006"/>
                <a:gd name="T35" fmla="*/ 256 h 435"/>
                <a:gd name="T36" fmla="*/ 441 w 1006"/>
                <a:gd name="T37" fmla="*/ 264 h 435"/>
                <a:gd name="T38" fmla="*/ 408 w 1006"/>
                <a:gd name="T39" fmla="*/ 315 h 435"/>
                <a:gd name="T40" fmla="*/ 348 w 1006"/>
                <a:gd name="T41" fmla="*/ 307 h 435"/>
                <a:gd name="T42" fmla="*/ 331 w 1006"/>
                <a:gd name="T43" fmla="*/ 247 h 435"/>
                <a:gd name="T44" fmla="*/ 280 w 1006"/>
                <a:gd name="T45" fmla="*/ 222 h 435"/>
                <a:gd name="T46" fmla="*/ 272 w 1006"/>
                <a:gd name="T47" fmla="*/ 366 h 435"/>
                <a:gd name="T48" fmla="*/ 264 w 1006"/>
                <a:gd name="T49" fmla="*/ 425 h 435"/>
                <a:gd name="T50" fmla="*/ 103 w 1006"/>
                <a:gd name="T51" fmla="*/ 408 h 435"/>
                <a:gd name="T52" fmla="*/ 35 w 1006"/>
                <a:gd name="T53" fmla="*/ 349 h 435"/>
                <a:gd name="T54" fmla="*/ 1 w 1006"/>
                <a:gd name="T55" fmla="*/ 273 h 435"/>
                <a:gd name="T56" fmla="*/ 77 w 1006"/>
                <a:gd name="T57" fmla="*/ 137 h 435"/>
                <a:gd name="T58" fmla="*/ 94 w 1006"/>
                <a:gd name="T59" fmla="*/ 103 h 435"/>
                <a:gd name="connsiteX0" fmla="*/ 1262 w 9930"/>
                <a:gd name="connsiteY0" fmla="*/ 6844 h 9229"/>
                <a:gd name="connsiteX1" fmla="*/ 845 w 9930"/>
                <a:gd name="connsiteY1" fmla="*/ 5856 h 9229"/>
                <a:gd name="connsiteX2" fmla="*/ 924 w 9930"/>
                <a:gd name="connsiteY2" fmla="*/ 1971 h 9229"/>
                <a:gd name="connsiteX3" fmla="*/ 1014 w 9930"/>
                <a:gd name="connsiteY3" fmla="*/ 1396 h 9229"/>
                <a:gd name="connsiteX4" fmla="*/ 1262 w 9930"/>
                <a:gd name="connsiteY4" fmla="*/ 1189 h 9229"/>
                <a:gd name="connsiteX5" fmla="*/ 3449 w 9930"/>
                <a:gd name="connsiteY5" fmla="*/ 17 h 9229"/>
                <a:gd name="connsiteX6" fmla="*/ 9602 w 9930"/>
                <a:gd name="connsiteY6" fmla="*/ 1189 h 9229"/>
                <a:gd name="connsiteX7" fmla="*/ 9771 w 9930"/>
                <a:gd name="connsiteY7" fmla="*/ 1764 h 9229"/>
                <a:gd name="connsiteX8" fmla="*/ 9930 w 9930"/>
                <a:gd name="connsiteY8" fmla="*/ 2936 h 9229"/>
                <a:gd name="connsiteX9" fmla="*/ 9344 w 9930"/>
                <a:gd name="connsiteY9" fmla="*/ 6453 h 9229"/>
                <a:gd name="connsiteX10" fmla="*/ 8668 w 9930"/>
                <a:gd name="connsiteY10" fmla="*/ 8201 h 9229"/>
                <a:gd name="connsiteX11" fmla="*/ 8081 w 9930"/>
                <a:gd name="connsiteY11" fmla="*/ 7419 h 9229"/>
                <a:gd name="connsiteX12" fmla="*/ 8499 w 9930"/>
                <a:gd name="connsiteY12" fmla="*/ 5672 h 9229"/>
                <a:gd name="connsiteX13" fmla="*/ 8250 w 9930"/>
                <a:gd name="connsiteY13" fmla="*/ 4316 h 9229"/>
                <a:gd name="connsiteX14" fmla="*/ 6481 w 9930"/>
                <a:gd name="connsiteY14" fmla="*/ 4706 h 9229"/>
                <a:gd name="connsiteX15" fmla="*/ 5974 w 9930"/>
                <a:gd name="connsiteY15" fmla="*/ 7028 h 9229"/>
                <a:gd name="connsiteX16" fmla="*/ 5308 w 9930"/>
                <a:gd name="connsiteY16" fmla="*/ 5074 h 9229"/>
                <a:gd name="connsiteX17" fmla="*/ 4632 w 9930"/>
                <a:gd name="connsiteY17" fmla="*/ 5281 h 9229"/>
                <a:gd name="connsiteX18" fmla="*/ 4374 w 9930"/>
                <a:gd name="connsiteY18" fmla="*/ 5465 h 9229"/>
                <a:gd name="connsiteX19" fmla="*/ 4046 w 9930"/>
                <a:gd name="connsiteY19" fmla="*/ 6637 h 9229"/>
                <a:gd name="connsiteX20" fmla="*/ 3449 w 9930"/>
                <a:gd name="connsiteY20" fmla="*/ 6453 h 9229"/>
                <a:gd name="connsiteX21" fmla="*/ 3280 w 9930"/>
                <a:gd name="connsiteY21" fmla="*/ 5074 h 9229"/>
                <a:gd name="connsiteX22" fmla="*/ 2830 w 9930"/>
                <a:gd name="connsiteY22" fmla="*/ 6409 h 9229"/>
                <a:gd name="connsiteX23" fmla="*/ 2694 w 9930"/>
                <a:gd name="connsiteY23" fmla="*/ 7810 h 9229"/>
                <a:gd name="connsiteX24" fmla="*/ 2614 w 9930"/>
                <a:gd name="connsiteY24" fmla="*/ 9166 h 9229"/>
                <a:gd name="connsiteX25" fmla="*/ 1014 w 9930"/>
                <a:gd name="connsiteY25" fmla="*/ 8775 h 9229"/>
                <a:gd name="connsiteX26" fmla="*/ 338 w 9930"/>
                <a:gd name="connsiteY26" fmla="*/ 7419 h 9229"/>
                <a:gd name="connsiteX27" fmla="*/ 0 w 9930"/>
                <a:gd name="connsiteY27" fmla="*/ 5672 h 9229"/>
                <a:gd name="connsiteX28" fmla="*/ 755 w 9930"/>
                <a:gd name="connsiteY28" fmla="*/ 2545 h 9229"/>
                <a:gd name="connsiteX29" fmla="*/ 924 w 9930"/>
                <a:gd name="connsiteY29" fmla="*/ 1764 h 9229"/>
                <a:gd name="connsiteX0" fmla="*/ 1271 w 10000"/>
                <a:gd name="connsiteY0" fmla="*/ 7416 h 10000"/>
                <a:gd name="connsiteX1" fmla="*/ 851 w 10000"/>
                <a:gd name="connsiteY1" fmla="*/ 6345 h 10000"/>
                <a:gd name="connsiteX2" fmla="*/ 931 w 10000"/>
                <a:gd name="connsiteY2" fmla="*/ 2136 h 10000"/>
                <a:gd name="connsiteX3" fmla="*/ 1021 w 10000"/>
                <a:gd name="connsiteY3" fmla="*/ 1513 h 10000"/>
                <a:gd name="connsiteX4" fmla="*/ 1271 w 10000"/>
                <a:gd name="connsiteY4" fmla="*/ 1288 h 10000"/>
                <a:gd name="connsiteX5" fmla="*/ 3473 w 10000"/>
                <a:gd name="connsiteY5" fmla="*/ 18 h 10000"/>
                <a:gd name="connsiteX6" fmla="*/ 9670 w 10000"/>
                <a:gd name="connsiteY6" fmla="*/ 1288 h 10000"/>
                <a:gd name="connsiteX7" fmla="*/ 9840 w 10000"/>
                <a:gd name="connsiteY7" fmla="*/ 1911 h 10000"/>
                <a:gd name="connsiteX8" fmla="*/ 10000 w 10000"/>
                <a:gd name="connsiteY8" fmla="*/ 3181 h 10000"/>
                <a:gd name="connsiteX9" fmla="*/ 9410 w 10000"/>
                <a:gd name="connsiteY9" fmla="*/ 6992 h 10000"/>
                <a:gd name="connsiteX10" fmla="*/ 8729 w 10000"/>
                <a:gd name="connsiteY10" fmla="*/ 8886 h 10000"/>
                <a:gd name="connsiteX11" fmla="*/ 8138 w 10000"/>
                <a:gd name="connsiteY11" fmla="*/ 8039 h 10000"/>
                <a:gd name="connsiteX12" fmla="*/ 8559 w 10000"/>
                <a:gd name="connsiteY12" fmla="*/ 6146 h 10000"/>
                <a:gd name="connsiteX13" fmla="*/ 8308 w 10000"/>
                <a:gd name="connsiteY13" fmla="*/ 4677 h 10000"/>
                <a:gd name="connsiteX14" fmla="*/ 6527 w 10000"/>
                <a:gd name="connsiteY14" fmla="*/ 5099 h 10000"/>
                <a:gd name="connsiteX15" fmla="*/ 6016 w 10000"/>
                <a:gd name="connsiteY15" fmla="*/ 7615 h 10000"/>
                <a:gd name="connsiteX16" fmla="*/ 5345 w 10000"/>
                <a:gd name="connsiteY16" fmla="*/ 5498 h 10000"/>
                <a:gd name="connsiteX17" fmla="*/ 4665 w 10000"/>
                <a:gd name="connsiteY17" fmla="*/ 5722 h 10000"/>
                <a:gd name="connsiteX18" fmla="*/ 4405 w 10000"/>
                <a:gd name="connsiteY18" fmla="*/ 5922 h 10000"/>
                <a:gd name="connsiteX19" fmla="*/ 4075 w 10000"/>
                <a:gd name="connsiteY19" fmla="*/ 7191 h 10000"/>
                <a:gd name="connsiteX20" fmla="*/ 3473 w 10000"/>
                <a:gd name="connsiteY20" fmla="*/ 6992 h 10000"/>
                <a:gd name="connsiteX21" fmla="*/ 3647 w 10000"/>
                <a:gd name="connsiteY21" fmla="*/ 8898 h 10000"/>
                <a:gd name="connsiteX22" fmla="*/ 2850 w 10000"/>
                <a:gd name="connsiteY22" fmla="*/ 6944 h 10000"/>
                <a:gd name="connsiteX23" fmla="*/ 2713 w 10000"/>
                <a:gd name="connsiteY23" fmla="*/ 8462 h 10000"/>
                <a:gd name="connsiteX24" fmla="*/ 2632 w 10000"/>
                <a:gd name="connsiteY24" fmla="*/ 9932 h 10000"/>
                <a:gd name="connsiteX25" fmla="*/ 1021 w 10000"/>
                <a:gd name="connsiteY25" fmla="*/ 9508 h 10000"/>
                <a:gd name="connsiteX26" fmla="*/ 340 w 10000"/>
                <a:gd name="connsiteY26" fmla="*/ 8039 h 10000"/>
                <a:gd name="connsiteX27" fmla="*/ 0 w 10000"/>
                <a:gd name="connsiteY27" fmla="*/ 6146 h 10000"/>
                <a:gd name="connsiteX28" fmla="*/ 760 w 10000"/>
                <a:gd name="connsiteY28" fmla="*/ 2758 h 10000"/>
                <a:gd name="connsiteX29" fmla="*/ 931 w 10000"/>
                <a:gd name="connsiteY29" fmla="*/ 1911 h 10000"/>
                <a:gd name="connsiteX0" fmla="*/ 1271 w 10000"/>
                <a:gd name="connsiteY0" fmla="*/ 7416 h 10000"/>
                <a:gd name="connsiteX1" fmla="*/ 851 w 10000"/>
                <a:gd name="connsiteY1" fmla="*/ 6345 h 10000"/>
                <a:gd name="connsiteX2" fmla="*/ 931 w 10000"/>
                <a:gd name="connsiteY2" fmla="*/ 2136 h 10000"/>
                <a:gd name="connsiteX3" fmla="*/ 1021 w 10000"/>
                <a:gd name="connsiteY3" fmla="*/ 1513 h 10000"/>
                <a:gd name="connsiteX4" fmla="*/ 1271 w 10000"/>
                <a:gd name="connsiteY4" fmla="*/ 1288 h 10000"/>
                <a:gd name="connsiteX5" fmla="*/ 3473 w 10000"/>
                <a:gd name="connsiteY5" fmla="*/ 18 h 10000"/>
                <a:gd name="connsiteX6" fmla="*/ 9670 w 10000"/>
                <a:gd name="connsiteY6" fmla="*/ 1288 h 10000"/>
                <a:gd name="connsiteX7" fmla="*/ 9840 w 10000"/>
                <a:gd name="connsiteY7" fmla="*/ 1911 h 10000"/>
                <a:gd name="connsiteX8" fmla="*/ 10000 w 10000"/>
                <a:gd name="connsiteY8" fmla="*/ 3181 h 10000"/>
                <a:gd name="connsiteX9" fmla="*/ 9410 w 10000"/>
                <a:gd name="connsiteY9" fmla="*/ 6992 h 10000"/>
                <a:gd name="connsiteX10" fmla="*/ 8729 w 10000"/>
                <a:gd name="connsiteY10" fmla="*/ 8886 h 10000"/>
                <a:gd name="connsiteX11" fmla="*/ 8138 w 10000"/>
                <a:gd name="connsiteY11" fmla="*/ 8039 h 10000"/>
                <a:gd name="connsiteX12" fmla="*/ 8559 w 10000"/>
                <a:gd name="connsiteY12" fmla="*/ 6146 h 10000"/>
                <a:gd name="connsiteX13" fmla="*/ 7162 w 10000"/>
                <a:gd name="connsiteY13" fmla="*/ 6303 h 10000"/>
                <a:gd name="connsiteX14" fmla="*/ 6527 w 10000"/>
                <a:gd name="connsiteY14" fmla="*/ 5099 h 10000"/>
                <a:gd name="connsiteX15" fmla="*/ 6016 w 10000"/>
                <a:gd name="connsiteY15" fmla="*/ 7615 h 10000"/>
                <a:gd name="connsiteX16" fmla="*/ 5345 w 10000"/>
                <a:gd name="connsiteY16" fmla="*/ 5498 h 10000"/>
                <a:gd name="connsiteX17" fmla="*/ 4665 w 10000"/>
                <a:gd name="connsiteY17" fmla="*/ 5722 h 10000"/>
                <a:gd name="connsiteX18" fmla="*/ 4405 w 10000"/>
                <a:gd name="connsiteY18" fmla="*/ 5922 h 10000"/>
                <a:gd name="connsiteX19" fmla="*/ 4075 w 10000"/>
                <a:gd name="connsiteY19" fmla="*/ 7191 h 10000"/>
                <a:gd name="connsiteX20" fmla="*/ 3473 w 10000"/>
                <a:gd name="connsiteY20" fmla="*/ 6992 h 10000"/>
                <a:gd name="connsiteX21" fmla="*/ 3647 w 10000"/>
                <a:gd name="connsiteY21" fmla="*/ 8898 h 10000"/>
                <a:gd name="connsiteX22" fmla="*/ 2850 w 10000"/>
                <a:gd name="connsiteY22" fmla="*/ 6944 h 10000"/>
                <a:gd name="connsiteX23" fmla="*/ 2713 w 10000"/>
                <a:gd name="connsiteY23" fmla="*/ 8462 h 10000"/>
                <a:gd name="connsiteX24" fmla="*/ 2632 w 10000"/>
                <a:gd name="connsiteY24" fmla="*/ 9932 h 10000"/>
                <a:gd name="connsiteX25" fmla="*/ 1021 w 10000"/>
                <a:gd name="connsiteY25" fmla="*/ 9508 h 10000"/>
                <a:gd name="connsiteX26" fmla="*/ 340 w 10000"/>
                <a:gd name="connsiteY26" fmla="*/ 8039 h 10000"/>
                <a:gd name="connsiteX27" fmla="*/ 0 w 10000"/>
                <a:gd name="connsiteY27" fmla="*/ 6146 h 10000"/>
                <a:gd name="connsiteX28" fmla="*/ 760 w 10000"/>
                <a:gd name="connsiteY28" fmla="*/ 2758 h 10000"/>
                <a:gd name="connsiteX29" fmla="*/ 931 w 10000"/>
                <a:gd name="connsiteY29" fmla="*/ 1911 h 10000"/>
                <a:gd name="connsiteX0" fmla="*/ 1271 w 10000"/>
                <a:gd name="connsiteY0" fmla="*/ 7416 h 10000"/>
                <a:gd name="connsiteX1" fmla="*/ 851 w 10000"/>
                <a:gd name="connsiteY1" fmla="*/ 6345 h 10000"/>
                <a:gd name="connsiteX2" fmla="*/ 931 w 10000"/>
                <a:gd name="connsiteY2" fmla="*/ 2136 h 10000"/>
                <a:gd name="connsiteX3" fmla="*/ 1021 w 10000"/>
                <a:gd name="connsiteY3" fmla="*/ 1513 h 10000"/>
                <a:gd name="connsiteX4" fmla="*/ 1271 w 10000"/>
                <a:gd name="connsiteY4" fmla="*/ 1288 h 10000"/>
                <a:gd name="connsiteX5" fmla="*/ 3473 w 10000"/>
                <a:gd name="connsiteY5" fmla="*/ 18 h 10000"/>
                <a:gd name="connsiteX6" fmla="*/ 9670 w 10000"/>
                <a:gd name="connsiteY6" fmla="*/ 1288 h 10000"/>
                <a:gd name="connsiteX7" fmla="*/ 9840 w 10000"/>
                <a:gd name="connsiteY7" fmla="*/ 1911 h 10000"/>
                <a:gd name="connsiteX8" fmla="*/ 10000 w 10000"/>
                <a:gd name="connsiteY8" fmla="*/ 3181 h 10000"/>
                <a:gd name="connsiteX9" fmla="*/ 9410 w 10000"/>
                <a:gd name="connsiteY9" fmla="*/ 6992 h 10000"/>
                <a:gd name="connsiteX10" fmla="*/ 8729 w 10000"/>
                <a:gd name="connsiteY10" fmla="*/ 8886 h 10000"/>
                <a:gd name="connsiteX11" fmla="*/ 8138 w 10000"/>
                <a:gd name="connsiteY11" fmla="*/ 8039 h 10000"/>
                <a:gd name="connsiteX12" fmla="*/ 7012 w 10000"/>
                <a:gd name="connsiteY12" fmla="*/ 8216 h 10000"/>
                <a:gd name="connsiteX13" fmla="*/ 7162 w 10000"/>
                <a:gd name="connsiteY13" fmla="*/ 6303 h 10000"/>
                <a:gd name="connsiteX14" fmla="*/ 6527 w 10000"/>
                <a:gd name="connsiteY14" fmla="*/ 5099 h 10000"/>
                <a:gd name="connsiteX15" fmla="*/ 6016 w 10000"/>
                <a:gd name="connsiteY15" fmla="*/ 7615 h 10000"/>
                <a:gd name="connsiteX16" fmla="*/ 5345 w 10000"/>
                <a:gd name="connsiteY16" fmla="*/ 5498 h 10000"/>
                <a:gd name="connsiteX17" fmla="*/ 4665 w 10000"/>
                <a:gd name="connsiteY17" fmla="*/ 5722 h 10000"/>
                <a:gd name="connsiteX18" fmla="*/ 4405 w 10000"/>
                <a:gd name="connsiteY18" fmla="*/ 5922 h 10000"/>
                <a:gd name="connsiteX19" fmla="*/ 4075 w 10000"/>
                <a:gd name="connsiteY19" fmla="*/ 7191 h 10000"/>
                <a:gd name="connsiteX20" fmla="*/ 3473 w 10000"/>
                <a:gd name="connsiteY20" fmla="*/ 6992 h 10000"/>
                <a:gd name="connsiteX21" fmla="*/ 3647 w 10000"/>
                <a:gd name="connsiteY21" fmla="*/ 8898 h 10000"/>
                <a:gd name="connsiteX22" fmla="*/ 2850 w 10000"/>
                <a:gd name="connsiteY22" fmla="*/ 6944 h 10000"/>
                <a:gd name="connsiteX23" fmla="*/ 2713 w 10000"/>
                <a:gd name="connsiteY23" fmla="*/ 8462 h 10000"/>
                <a:gd name="connsiteX24" fmla="*/ 2632 w 10000"/>
                <a:gd name="connsiteY24" fmla="*/ 9932 h 10000"/>
                <a:gd name="connsiteX25" fmla="*/ 1021 w 10000"/>
                <a:gd name="connsiteY25" fmla="*/ 9508 h 10000"/>
                <a:gd name="connsiteX26" fmla="*/ 340 w 10000"/>
                <a:gd name="connsiteY26" fmla="*/ 8039 h 10000"/>
                <a:gd name="connsiteX27" fmla="*/ 0 w 10000"/>
                <a:gd name="connsiteY27" fmla="*/ 6146 h 10000"/>
                <a:gd name="connsiteX28" fmla="*/ 760 w 10000"/>
                <a:gd name="connsiteY28" fmla="*/ 2758 h 10000"/>
                <a:gd name="connsiteX29" fmla="*/ 931 w 10000"/>
                <a:gd name="connsiteY29" fmla="*/ 1911 h 10000"/>
                <a:gd name="connsiteX0" fmla="*/ 1271 w 10000"/>
                <a:gd name="connsiteY0" fmla="*/ 7416 h 10142"/>
                <a:gd name="connsiteX1" fmla="*/ 851 w 10000"/>
                <a:gd name="connsiteY1" fmla="*/ 6345 h 10142"/>
                <a:gd name="connsiteX2" fmla="*/ 931 w 10000"/>
                <a:gd name="connsiteY2" fmla="*/ 2136 h 10142"/>
                <a:gd name="connsiteX3" fmla="*/ 1021 w 10000"/>
                <a:gd name="connsiteY3" fmla="*/ 1513 h 10142"/>
                <a:gd name="connsiteX4" fmla="*/ 1271 w 10000"/>
                <a:gd name="connsiteY4" fmla="*/ 1288 h 10142"/>
                <a:gd name="connsiteX5" fmla="*/ 3473 w 10000"/>
                <a:gd name="connsiteY5" fmla="*/ 18 h 10142"/>
                <a:gd name="connsiteX6" fmla="*/ 9670 w 10000"/>
                <a:gd name="connsiteY6" fmla="*/ 1288 h 10142"/>
                <a:gd name="connsiteX7" fmla="*/ 9840 w 10000"/>
                <a:gd name="connsiteY7" fmla="*/ 1911 h 10142"/>
                <a:gd name="connsiteX8" fmla="*/ 10000 w 10000"/>
                <a:gd name="connsiteY8" fmla="*/ 3181 h 10142"/>
                <a:gd name="connsiteX9" fmla="*/ 9410 w 10000"/>
                <a:gd name="connsiteY9" fmla="*/ 6992 h 10142"/>
                <a:gd name="connsiteX10" fmla="*/ 8729 w 10000"/>
                <a:gd name="connsiteY10" fmla="*/ 8886 h 10142"/>
                <a:gd name="connsiteX11" fmla="*/ 8138 w 10000"/>
                <a:gd name="connsiteY11" fmla="*/ 8039 h 10142"/>
                <a:gd name="connsiteX12" fmla="*/ 7012 w 10000"/>
                <a:gd name="connsiteY12" fmla="*/ 8216 h 10142"/>
                <a:gd name="connsiteX13" fmla="*/ 7162 w 10000"/>
                <a:gd name="connsiteY13" fmla="*/ 6303 h 10142"/>
                <a:gd name="connsiteX14" fmla="*/ 6527 w 10000"/>
                <a:gd name="connsiteY14" fmla="*/ 9978 h 10142"/>
                <a:gd name="connsiteX15" fmla="*/ 6016 w 10000"/>
                <a:gd name="connsiteY15" fmla="*/ 7615 h 10142"/>
                <a:gd name="connsiteX16" fmla="*/ 5345 w 10000"/>
                <a:gd name="connsiteY16" fmla="*/ 5498 h 10142"/>
                <a:gd name="connsiteX17" fmla="*/ 4665 w 10000"/>
                <a:gd name="connsiteY17" fmla="*/ 5722 h 10142"/>
                <a:gd name="connsiteX18" fmla="*/ 4405 w 10000"/>
                <a:gd name="connsiteY18" fmla="*/ 5922 h 10142"/>
                <a:gd name="connsiteX19" fmla="*/ 4075 w 10000"/>
                <a:gd name="connsiteY19" fmla="*/ 7191 h 10142"/>
                <a:gd name="connsiteX20" fmla="*/ 3473 w 10000"/>
                <a:gd name="connsiteY20" fmla="*/ 6992 h 10142"/>
                <a:gd name="connsiteX21" fmla="*/ 3647 w 10000"/>
                <a:gd name="connsiteY21" fmla="*/ 8898 h 10142"/>
                <a:gd name="connsiteX22" fmla="*/ 2850 w 10000"/>
                <a:gd name="connsiteY22" fmla="*/ 6944 h 10142"/>
                <a:gd name="connsiteX23" fmla="*/ 2713 w 10000"/>
                <a:gd name="connsiteY23" fmla="*/ 8462 h 10142"/>
                <a:gd name="connsiteX24" fmla="*/ 2632 w 10000"/>
                <a:gd name="connsiteY24" fmla="*/ 9932 h 10142"/>
                <a:gd name="connsiteX25" fmla="*/ 1021 w 10000"/>
                <a:gd name="connsiteY25" fmla="*/ 9508 h 10142"/>
                <a:gd name="connsiteX26" fmla="*/ 340 w 10000"/>
                <a:gd name="connsiteY26" fmla="*/ 8039 h 10142"/>
                <a:gd name="connsiteX27" fmla="*/ 0 w 10000"/>
                <a:gd name="connsiteY27" fmla="*/ 6146 h 10142"/>
                <a:gd name="connsiteX28" fmla="*/ 760 w 10000"/>
                <a:gd name="connsiteY28" fmla="*/ 2758 h 10142"/>
                <a:gd name="connsiteX29" fmla="*/ 931 w 10000"/>
                <a:gd name="connsiteY29" fmla="*/ 1911 h 10142"/>
                <a:gd name="connsiteX0" fmla="*/ 1271 w 10000"/>
                <a:gd name="connsiteY0" fmla="*/ 7416 h 10142"/>
                <a:gd name="connsiteX1" fmla="*/ 851 w 10000"/>
                <a:gd name="connsiteY1" fmla="*/ 6345 h 10142"/>
                <a:gd name="connsiteX2" fmla="*/ 931 w 10000"/>
                <a:gd name="connsiteY2" fmla="*/ 2136 h 10142"/>
                <a:gd name="connsiteX3" fmla="*/ 1021 w 10000"/>
                <a:gd name="connsiteY3" fmla="*/ 1513 h 10142"/>
                <a:gd name="connsiteX4" fmla="*/ 1271 w 10000"/>
                <a:gd name="connsiteY4" fmla="*/ 1288 h 10142"/>
                <a:gd name="connsiteX5" fmla="*/ 3473 w 10000"/>
                <a:gd name="connsiteY5" fmla="*/ 18 h 10142"/>
                <a:gd name="connsiteX6" fmla="*/ 9670 w 10000"/>
                <a:gd name="connsiteY6" fmla="*/ 1288 h 10142"/>
                <a:gd name="connsiteX7" fmla="*/ 9840 w 10000"/>
                <a:gd name="connsiteY7" fmla="*/ 1911 h 10142"/>
                <a:gd name="connsiteX8" fmla="*/ 10000 w 10000"/>
                <a:gd name="connsiteY8" fmla="*/ 3181 h 10142"/>
                <a:gd name="connsiteX9" fmla="*/ 9410 w 10000"/>
                <a:gd name="connsiteY9" fmla="*/ 6992 h 10142"/>
                <a:gd name="connsiteX10" fmla="*/ 8729 w 10000"/>
                <a:gd name="connsiteY10" fmla="*/ 8886 h 10142"/>
                <a:gd name="connsiteX11" fmla="*/ 8138 w 10000"/>
                <a:gd name="connsiteY11" fmla="*/ 8039 h 10142"/>
                <a:gd name="connsiteX12" fmla="*/ 7012 w 10000"/>
                <a:gd name="connsiteY12" fmla="*/ 8216 h 10142"/>
                <a:gd name="connsiteX13" fmla="*/ 7162 w 10000"/>
                <a:gd name="connsiteY13" fmla="*/ 6303 h 10142"/>
                <a:gd name="connsiteX14" fmla="*/ 6527 w 10000"/>
                <a:gd name="connsiteY14" fmla="*/ 9978 h 10142"/>
                <a:gd name="connsiteX15" fmla="*/ 6016 w 10000"/>
                <a:gd name="connsiteY15" fmla="*/ 7615 h 10142"/>
                <a:gd name="connsiteX16" fmla="*/ 5116 w 10000"/>
                <a:gd name="connsiteY16" fmla="*/ 9194 h 10142"/>
                <a:gd name="connsiteX17" fmla="*/ 4665 w 10000"/>
                <a:gd name="connsiteY17" fmla="*/ 5722 h 10142"/>
                <a:gd name="connsiteX18" fmla="*/ 4405 w 10000"/>
                <a:gd name="connsiteY18" fmla="*/ 5922 h 10142"/>
                <a:gd name="connsiteX19" fmla="*/ 4075 w 10000"/>
                <a:gd name="connsiteY19" fmla="*/ 7191 h 10142"/>
                <a:gd name="connsiteX20" fmla="*/ 3473 w 10000"/>
                <a:gd name="connsiteY20" fmla="*/ 6992 h 10142"/>
                <a:gd name="connsiteX21" fmla="*/ 3647 w 10000"/>
                <a:gd name="connsiteY21" fmla="*/ 8898 h 10142"/>
                <a:gd name="connsiteX22" fmla="*/ 2850 w 10000"/>
                <a:gd name="connsiteY22" fmla="*/ 6944 h 10142"/>
                <a:gd name="connsiteX23" fmla="*/ 2713 w 10000"/>
                <a:gd name="connsiteY23" fmla="*/ 8462 h 10142"/>
                <a:gd name="connsiteX24" fmla="*/ 2632 w 10000"/>
                <a:gd name="connsiteY24" fmla="*/ 9932 h 10142"/>
                <a:gd name="connsiteX25" fmla="*/ 1021 w 10000"/>
                <a:gd name="connsiteY25" fmla="*/ 9508 h 10142"/>
                <a:gd name="connsiteX26" fmla="*/ 340 w 10000"/>
                <a:gd name="connsiteY26" fmla="*/ 8039 h 10142"/>
                <a:gd name="connsiteX27" fmla="*/ 0 w 10000"/>
                <a:gd name="connsiteY27" fmla="*/ 6146 h 10142"/>
                <a:gd name="connsiteX28" fmla="*/ 760 w 10000"/>
                <a:gd name="connsiteY28" fmla="*/ 2758 h 10142"/>
                <a:gd name="connsiteX29" fmla="*/ 931 w 10000"/>
                <a:gd name="connsiteY29" fmla="*/ 1911 h 10142"/>
                <a:gd name="connsiteX0" fmla="*/ 1271 w 10000"/>
                <a:gd name="connsiteY0" fmla="*/ 7416 h 10218"/>
                <a:gd name="connsiteX1" fmla="*/ 851 w 10000"/>
                <a:gd name="connsiteY1" fmla="*/ 6345 h 10218"/>
                <a:gd name="connsiteX2" fmla="*/ 931 w 10000"/>
                <a:gd name="connsiteY2" fmla="*/ 2136 h 10218"/>
                <a:gd name="connsiteX3" fmla="*/ 1021 w 10000"/>
                <a:gd name="connsiteY3" fmla="*/ 1513 h 10218"/>
                <a:gd name="connsiteX4" fmla="*/ 1271 w 10000"/>
                <a:gd name="connsiteY4" fmla="*/ 1288 h 10218"/>
                <a:gd name="connsiteX5" fmla="*/ 3473 w 10000"/>
                <a:gd name="connsiteY5" fmla="*/ 18 h 10218"/>
                <a:gd name="connsiteX6" fmla="*/ 9670 w 10000"/>
                <a:gd name="connsiteY6" fmla="*/ 1288 h 10218"/>
                <a:gd name="connsiteX7" fmla="*/ 9840 w 10000"/>
                <a:gd name="connsiteY7" fmla="*/ 1911 h 10218"/>
                <a:gd name="connsiteX8" fmla="*/ 10000 w 10000"/>
                <a:gd name="connsiteY8" fmla="*/ 3181 h 10218"/>
                <a:gd name="connsiteX9" fmla="*/ 9410 w 10000"/>
                <a:gd name="connsiteY9" fmla="*/ 6992 h 10218"/>
                <a:gd name="connsiteX10" fmla="*/ 8729 w 10000"/>
                <a:gd name="connsiteY10" fmla="*/ 8886 h 10218"/>
                <a:gd name="connsiteX11" fmla="*/ 8138 w 10000"/>
                <a:gd name="connsiteY11" fmla="*/ 8039 h 10218"/>
                <a:gd name="connsiteX12" fmla="*/ 7012 w 10000"/>
                <a:gd name="connsiteY12" fmla="*/ 8216 h 10218"/>
                <a:gd name="connsiteX13" fmla="*/ 7162 w 10000"/>
                <a:gd name="connsiteY13" fmla="*/ 6303 h 10218"/>
                <a:gd name="connsiteX14" fmla="*/ 6527 w 10000"/>
                <a:gd name="connsiteY14" fmla="*/ 9978 h 10218"/>
                <a:gd name="connsiteX15" fmla="*/ 6016 w 10000"/>
                <a:gd name="connsiteY15" fmla="*/ 9241 h 10218"/>
                <a:gd name="connsiteX16" fmla="*/ 5116 w 10000"/>
                <a:gd name="connsiteY16" fmla="*/ 9194 h 10218"/>
                <a:gd name="connsiteX17" fmla="*/ 4665 w 10000"/>
                <a:gd name="connsiteY17" fmla="*/ 5722 h 10218"/>
                <a:gd name="connsiteX18" fmla="*/ 4405 w 10000"/>
                <a:gd name="connsiteY18" fmla="*/ 5922 h 10218"/>
                <a:gd name="connsiteX19" fmla="*/ 4075 w 10000"/>
                <a:gd name="connsiteY19" fmla="*/ 7191 h 10218"/>
                <a:gd name="connsiteX20" fmla="*/ 3473 w 10000"/>
                <a:gd name="connsiteY20" fmla="*/ 6992 h 10218"/>
                <a:gd name="connsiteX21" fmla="*/ 3647 w 10000"/>
                <a:gd name="connsiteY21" fmla="*/ 8898 h 10218"/>
                <a:gd name="connsiteX22" fmla="*/ 2850 w 10000"/>
                <a:gd name="connsiteY22" fmla="*/ 6944 h 10218"/>
                <a:gd name="connsiteX23" fmla="*/ 2713 w 10000"/>
                <a:gd name="connsiteY23" fmla="*/ 8462 h 10218"/>
                <a:gd name="connsiteX24" fmla="*/ 2632 w 10000"/>
                <a:gd name="connsiteY24" fmla="*/ 9932 h 10218"/>
                <a:gd name="connsiteX25" fmla="*/ 1021 w 10000"/>
                <a:gd name="connsiteY25" fmla="*/ 9508 h 10218"/>
                <a:gd name="connsiteX26" fmla="*/ 340 w 10000"/>
                <a:gd name="connsiteY26" fmla="*/ 8039 h 10218"/>
                <a:gd name="connsiteX27" fmla="*/ 0 w 10000"/>
                <a:gd name="connsiteY27" fmla="*/ 6146 h 10218"/>
                <a:gd name="connsiteX28" fmla="*/ 760 w 10000"/>
                <a:gd name="connsiteY28" fmla="*/ 2758 h 10218"/>
                <a:gd name="connsiteX29" fmla="*/ 931 w 10000"/>
                <a:gd name="connsiteY29" fmla="*/ 1911 h 10218"/>
                <a:gd name="connsiteX0" fmla="*/ 1271 w 10000"/>
                <a:gd name="connsiteY0" fmla="*/ 7416 h 10218"/>
                <a:gd name="connsiteX1" fmla="*/ 851 w 10000"/>
                <a:gd name="connsiteY1" fmla="*/ 6345 h 10218"/>
                <a:gd name="connsiteX2" fmla="*/ 931 w 10000"/>
                <a:gd name="connsiteY2" fmla="*/ 2136 h 10218"/>
                <a:gd name="connsiteX3" fmla="*/ 1021 w 10000"/>
                <a:gd name="connsiteY3" fmla="*/ 1513 h 10218"/>
                <a:gd name="connsiteX4" fmla="*/ 1271 w 10000"/>
                <a:gd name="connsiteY4" fmla="*/ 1288 h 10218"/>
                <a:gd name="connsiteX5" fmla="*/ 3473 w 10000"/>
                <a:gd name="connsiteY5" fmla="*/ 18 h 10218"/>
                <a:gd name="connsiteX6" fmla="*/ 9670 w 10000"/>
                <a:gd name="connsiteY6" fmla="*/ 1288 h 10218"/>
                <a:gd name="connsiteX7" fmla="*/ 9840 w 10000"/>
                <a:gd name="connsiteY7" fmla="*/ 1911 h 10218"/>
                <a:gd name="connsiteX8" fmla="*/ 10000 w 10000"/>
                <a:gd name="connsiteY8" fmla="*/ 3181 h 10218"/>
                <a:gd name="connsiteX9" fmla="*/ 9410 w 10000"/>
                <a:gd name="connsiteY9" fmla="*/ 6992 h 10218"/>
                <a:gd name="connsiteX10" fmla="*/ 8729 w 10000"/>
                <a:gd name="connsiteY10" fmla="*/ 8886 h 10218"/>
                <a:gd name="connsiteX11" fmla="*/ 8138 w 10000"/>
                <a:gd name="connsiteY11" fmla="*/ 8039 h 10218"/>
                <a:gd name="connsiteX12" fmla="*/ 7012 w 10000"/>
                <a:gd name="connsiteY12" fmla="*/ 8216 h 10218"/>
                <a:gd name="connsiteX13" fmla="*/ 7105 w 10000"/>
                <a:gd name="connsiteY13" fmla="*/ 8964 h 10218"/>
                <a:gd name="connsiteX14" fmla="*/ 6527 w 10000"/>
                <a:gd name="connsiteY14" fmla="*/ 9978 h 10218"/>
                <a:gd name="connsiteX15" fmla="*/ 6016 w 10000"/>
                <a:gd name="connsiteY15" fmla="*/ 9241 h 10218"/>
                <a:gd name="connsiteX16" fmla="*/ 5116 w 10000"/>
                <a:gd name="connsiteY16" fmla="*/ 9194 h 10218"/>
                <a:gd name="connsiteX17" fmla="*/ 4665 w 10000"/>
                <a:gd name="connsiteY17" fmla="*/ 5722 h 10218"/>
                <a:gd name="connsiteX18" fmla="*/ 4405 w 10000"/>
                <a:gd name="connsiteY18" fmla="*/ 5922 h 10218"/>
                <a:gd name="connsiteX19" fmla="*/ 4075 w 10000"/>
                <a:gd name="connsiteY19" fmla="*/ 7191 h 10218"/>
                <a:gd name="connsiteX20" fmla="*/ 3473 w 10000"/>
                <a:gd name="connsiteY20" fmla="*/ 6992 h 10218"/>
                <a:gd name="connsiteX21" fmla="*/ 3647 w 10000"/>
                <a:gd name="connsiteY21" fmla="*/ 8898 h 10218"/>
                <a:gd name="connsiteX22" fmla="*/ 2850 w 10000"/>
                <a:gd name="connsiteY22" fmla="*/ 6944 h 10218"/>
                <a:gd name="connsiteX23" fmla="*/ 2713 w 10000"/>
                <a:gd name="connsiteY23" fmla="*/ 8462 h 10218"/>
                <a:gd name="connsiteX24" fmla="*/ 2632 w 10000"/>
                <a:gd name="connsiteY24" fmla="*/ 9932 h 10218"/>
                <a:gd name="connsiteX25" fmla="*/ 1021 w 10000"/>
                <a:gd name="connsiteY25" fmla="*/ 9508 h 10218"/>
                <a:gd name="connsiteX26" fmla="*/ 340 w 10000"/>
                <a:gd name="connsiteY26" fmla="*/ 8039 h 10218"/>
                <a:gd name="connsiteX27" fmla="*/ 0 w 10000"/>
                <a:gd name="connsiteY27" fmla="*/ 6146 h 10218"/>
                <a:gd name="connsiteX28" fmla="*/ 760 w 10000"/>
                <a:gd name="connsiteY28" fmla="*/ 2758 h 10218"/>
                <a:gd name="connsiteX29" fmla="*/ 931 w 10000"/>
                <a:gd name="connsiteY29" fmla="*/ 1911 h 10218"/>
                <a:gd name="connsiteX0" fmla="*/ 1271 w 10000"/>
                <a:gd name="connsiteY0" fmla="*/ 7416 h 10218"/>
                <a:gd name="connsiteX1" fmla="*/ 851 w 10000"/>
                <a:gd name="connsiteY1" fmla="*/ 6345 h 10218"/>
                <a:gd name="connsiteX2" fmla="*/ 931 w 10000"/>
                <a:gd name="connsiteY2" fmla="*/ 2136 h 10218"/>
                <a:gd name="connsiteX3" fmla="*/ 1021 w 10000"/>
                <a:gd name="connsiteY3" fmla="*/ 1513 h 10218"/>
                <a:gd name="connsiteX4" fmla="*/ 1271 w 10000"/>
                <a:gd name="connsiteY4" fmla="*/ 1288 h 10218"/>
                <a:gd name="connsiteX5" fmla="*/ 3473 w 10000"/>
                <a:gd name="connsiteY5" fmla="*/ 18 h 10218"/>
                <a:gd name="connsiteX6" fmla="*/ 9670 w 10000"/>
                <a:gd name="connsiteY6" fmla="*/ 1288 h 10218"/>
                <a:gd name="connsiteX7" fmla="*/ 9840 w 10000"/>
                <a:gd name="connsiteY7" fmla="*/ 1911 h 10218"/>
                <a:gd name="connsiteX8" fmla="*/ 10000 w 10000"/>
                <a:gd name="connsiteY8" fmla="*/ 3181 h 10218"/>
                <a:gd name="connsiteX9" fmla="*/ 9410 w 10000"/>
                <a:gd name="connsiteY9" fmla="*/ 6992 h 10218"/>
                <a:gd name="connsiteX10" fmla="*/ 8729 w 10000"/>
                <a:gd name="connsiteY10" fmla="*/ 8886 h 10218"/>
                <a:gd name="connsiteX11" fmla="*/ 7107 w 10000"/>
                <a:gd name="connsiteY11" fmla="*/ 8630 h 10218"/>
                <a:gd name="connsiteX12" fmla="*/ 7012 w 10000"/>
                <a:gd name="connsiteY12" fmla="*/ 8216 h 10218"/>
                <a:gd name="connsiteX13" fmla="*/ 7105 w 10000"/>
                <a:gd name="connsiteY13" fmla="*/ 8964 h 10218"/>
                <a:gd name="connsiteX14" fmla="*/ 6527 w 10000"/>
                <a:gd name="connsiteY14" fmla="*/ 9978 h 10218"/>
                <a:gd name="connsiteX15" fmla="*/ 6016 w 10000"/>
                <a:gd name="connsiteY15" fmla="*/ 9241 h 10218"/>
                <a:gd name="connsiteX16" fmla="*/ 5116 w 10000"/>
                <a:gd name="connsiteY16" fmla="*/ 9194 h 10218"/>
                <a:gd name="connsiteX17" fmla="*/ 4665 w 10000"/>
                <a:gd name="connsiteY17" fmla="*/ 5722 h 10218"/>
                <a:gd name="connsiteX18" fmla="*/ 4405 w 10000"/>
                <a:gd name="connsiteY18" fmla="*/ 5922 h 10218"/>
                <a:gd name="connsiteX19" fmla="*/ 4075 w 10000"/>
                <a:gd name="connsiteY19" fmla="*/ 7191 h 10218"/>
                <a:gd name="connsiteX20" fmla="*/ 3473 w 10000"/>
                <a:gd name="connsiteY20" fmla="*/ 6992 h 10218"/>
                <a:gd name="connsiteX21" fmla="*/ 3647 w 10000"/>
                <a:gd name="connsiteY21" fmla="*/ 8898 h 10218"/>
                <a:gd name="connsiteX22" fmla="*/ 2850 w 10000"/>
                <a:gd name="connsiteY22" fmla="*/ 6944 h 10218"/>
                <a:gd name="connsiteX23" fmla="*/ 2713 w 10000"/>
                <a:gd name="connsiteY23" fmla="*/ 8462 h 10218"/>
                <a:gd name="connsiteX24" fmla="*/ 2632 w 10000"/>
                <a:gd name="connsiteY24" fmla="*/ 9932 h 10218"/>
                <a:gd name="connsiteX25" fmla="*/ 1021 w 10000"/>
                <a:gd name="connsiteY25" fmla="*/ 9508 h 10218"/>
                <a:gd name="connsiteX26" fmla="*/ 340 w 10000"/>
                <a:gd name="connsiteY26" fmla="*/ 8039 h 10218"/>
                <a:gd name="connsiteX27" fmla="*/ 0 w 10000"/>
                <a:gd name="connsiteY27" fmla="*/ 6146 h 10218"/>
                <a:gd name="connsiteX28" fmla="*/ 760 w 10000"/>
                <a:gd name="connsiteY28" fmla="*/ 2758 h 10218"/>
                <a:gd name="connsiteX29" fmla="*/ 931 w 10000"/>
                <a:gd name="connsiteY29" fmla="*/ 1911 h 10218"/>
                <a:gd name="connsiteX0" fmla="*/ 1271 w 10000"/>
                <a:gd name="connsiteY0" fmla="*/ 7416 h 10218"/>
                <a:gd name="connsiteX1" fmla="*/ 851 w 10000"/>
                <a:gd name="connsiteY1" fmla="*/ 6345 h 10218"/>
                <a:gd name="connsiteX2" fmla="*/ 931 w 10000"/>
                <a:gd name="connsiteY2" fmla="*/ 2136 h 10218"/>
                <a:gd name="connsiteX3" fmla="*/ 1021 w 10000"/>
                <a:gd name="connsiteY3" fmla="*/ 1513 h 10218"/>
                <a:gd name="connsiteX4" fmla="*/ 1271 w 10000"/>
                <a:gd name="connsiteY4" fmla="*/ 1288 h 10218"/>
                <a:gd name="connsiteX5" fmla="*/ 3473 w 10000"/>
                <a:gd name="connsiteY5" fmla="*/ 18 h 10218"/>
                <a:gd name="connsiteX6" fmla="*/ 9670 w 10000"/>
                <a:gd name="connsiteY6" fmla="*/ 1288 h 10218"/>
                <a:gd name="connsiteX7" fmla="*/ 9840 w 10000"/>
                <a:gd name="connsiteY7" fmla="*/ 1911 h 10218"/>
                <a:gd name="connsiteX8" fmla="*/ 10000 w 10000"/>
                <a:gd name="connsiteY8" fmla="*/ 3181 h 10218"/>
                <a:gd name="connsiteX9" fmla="*/ 9410 w 10000"/>
                <a:gd name="connsiteY9" fmla="*/ 6992 h 10218"/>
                <a:gd name="connsiteX10" fmla="*/ 8729 w 10000"/>
                <a:gd name="connsiteY10" fmla="*/ 8886 h 10218"/>
                <a:gd name="connsiteX11" fmla="*/ 7107 w 10000"/>
                <a:gd name="connsiteY11" fmla="*/ 8630 h 10218"/>
                <a:gd name="connsiteX12" fmla="*/ 7012 w 10000"/>
                <a:gd name="connsiteY12" fmla="*/ 8216 h 10218"/>
                <a:gd name="connsiteX13" fmla="*/ 7105 w 10000"/>
                <a:gd name="connsiteY13" fmla="*/ 8964 h 10218"/>
                <a:gd name="connsiteX14" fmla="*/ 6527 w 10000"/>
                <a:gd name="connsiteY14" fmla="*/ 9978 h 10218"/>
                <a:gd name="connsiteX15" fmla="*/ 6016 w 10000"/>
                <a:gd name="connsiteY15" fmla="*/ 9241 h 10218"/>
                <a:gd name="connsiteX16" fmla="*/ 5116 w 10000"/>
                <a:gd name="connsiteY16" fmla="*/ 9194 h 10218"/>
                <a:gd name="connsiteX17" fmla="*/ 4665 w 10000"/>
                <a:gd name="connsiteY17" fmla="*/ 5722 h 10218"/>
                <a:gd name="connsiteX18" fmla="*/ 4405 w 10000"/>
                <a:gd name="connsiteY18" fmla="*/ 5922 h 10218"/>
                <a:gd name="connsiteX19" fmla="*/ 4075 w 10000"/>
                <a:gd name="connsiteY19" fmla="*/ 7191 h 10218"/>
                <a:gd name="connsiteX20" fmla="*/ 3473 w 10000"/>
                <a:gd name="connsiteY20" fmla="*/ 6992 h 10218"/>
                <a:gd name="connsiteX21" fmla="*/ 3647 w 10000"/>
                <a:gd name="connsiteY21" fmla="*/ 8898 h 10218"/>
                <a:gd name="connsiteX22" fmla="*/ 3137 w 10000"/>
                <a:gd name="connsiteY22" fmla="*/ 8570 h 10218"/>
                <a:gd name="connsiteX23" fmla="*/ 2713 w 10000"/>
                <a:gd name="connsiteY23" fmla="*/ 8462 h 10218"/>
                <a:gd name="connsiteX24" fmla="*/ 2632 w 10000"/>
                <a:gd name="connsiteY24" fmla="*/ 9932 h 10218"/>
                <a:gd name="connsiteX25" fmla="*/ 1021 w 10000"/>
                <a:gd name="connsiteY25" fmla="*/ 9508 h 10218"/>
                <a:gd name="connsiteX26" fmla="*/ 340 w 10000"/>
                <a:gd name="connsiteY26" fmla="*/ 8039 h 10218"/>
                <a:gd name="connsiteX27" fmla="*/ 0 w 10000"/>
                <a:gd name="connsiteY27" fmla="*/ 6146 h 10218"/>
                <a:gd name="connsiteX28" fmla="*/ 760 w 10000"/>
                <a:gd name="connsiteY28" fmla="*/ 2758 h 10218"/>
                <a:gd name="connsiteX29" fmla="*/ 931 w 10000"/>
                <a:gd name="connsiteY29" fmla="*/ 1911 h 10218"/>
                <a:gd name="connsiteX0" fmla="*/ 1271 w 10000"/>
                <a:gd name="connsiteY0" fmla="*/ 7416 h 10218"/>
                <a:gd name="connsiteX1" fmla="*/ 851 w 10000"/>
                <a:gd name="connsiteY1" fmla="*/ 6345 h 10218"/>
                <a:gd name="connsiteX2" fmla="*/ 931 w 10000"/>
                <a:gd name="connsiteY2" fmla="*/ 2136 h 10218"/>
                <a:gd name="connsiteX3" fmla="*/ 1021 w 10000"/>
                <a:gd name="connsiteY3" fmla="*/ 1513 h 10218"/>
                <a:gd name="connsiteX4" fmla="*/ 1271 w 10000"/>
                <a:gd name="connsiteY4" fmla="*/ 1288 h 10218"/>
                <a:gd name="connsiteX5" fmla="*/ 3473 w 10000"/>
                <a:gd name="connsiteY5" fmla="*/ 18 h 10218"/>
                <a:gd name="connsiteX6" fmla="*/ 9670 w 10000"/>
                <a:gd name="connsiteY6" fmla="*/ 1288 h 10218"/>
                <a:gd name="connsiteX7" fmla="*/ 9840 w 10000"/>
                <a:gd name="connsiteY7" fmla="*/ 1911 h 10218"/>
                <a:gd name="connsiteX8" fmla="*/ 10000 w 10000"/>
                <a:gd name="connsiteY8" fmla="*/ 3181 h 10218"/>
                <a:gd name="connsiteX9" fmla="*/ 9410 w 10000"/>
                <a:gd name="connsiteY9" fmla="*/ 6992 h 10218"/>
                <a:gd name="connsiteX10" fmla="*/ 8729 w 10000"/>
                <a:gd name="connsiteY10" fmla="*/ 8886 h 10218"/>
                <a:gd name="connsiteX11" fmla="*/ 7107 w 10000"/>
                <a:gd name="connsiteY11" fmla="*/ 8630 h 10218"/>
                <a:gd name="connsiteX12" fmla="*/ 7012 w 10000"/>
                <a:gd name="connsiteY12" fmla="*/ 8216 h 10218"/>
                <a:gd name="connsiteX13" fmla="*/ 7105 w 10000"/>
                <a:gd name="connsiteY13" fmla="*/ 8964 h 10218"/>
                <a:gd name="connsiteX14" fmla="*/ 6527 w 10000"/>
                <a:gd name="connsiteY14" fmla="*/ 9978 h 10218"/>
                <a:gd name="connsiteX15" fmla="*/ 6016 w 10000"/>
                <a:gd name="connsiteY15" fmla="*/ 9241 h 10218"/>
                <a:gd name="connsiteX16" fmla="*/ 5116 w 10000"/>
                <a:gd name="connsiteY16" fmla="*/ 9194 h 10218"/>
                <a:gd name="connsiteX17" fmla="*/ 4665 w 10000"/>
                <a:gd name="connsiteY17" fmla="*/ 5722 h 10218"/>
                <a:gd name="connsiteX18" fmla="*/ 4405 w 10000"/>
                <a:gd name="connsiteY18" fmla="*/ 5922 h 10218"/>
                <a:gd name="connsiteX19" fmla="*/ 4075 w 10000"/>
                <a:gd name="connsiteY19" fmla="*/ 7191 h 10218"/>
                <a:gd name="connsiteX20" fmla="*/ 3473 w 10000"/>
                <a:gd name="connsiteY20" fmla="*/ 6992 h 10218"/>
                <a:gd name="connsiteX21" fmla="*/ 3647 w 10000"/>
                <a:gd name="connsiteY21" fmla="*/ 8898 h 10218"/>
                <a:gd name="connsiteX22" fmla="*/ 3137 w 10000"/>
                <a:gd name="connsiteY22" fmla="*/ 8570 h 10218"/>
                <a:gd name="connsiteX23" fmla="*/ 2885 w 10000"/>
                <a:gd name="connsiteY23" fmla="*/ 9349 h 10218"/>
                <a:gd name="connsiteX24" fmla="*/ 2632 w 10000"/>
                <a:gd name="connsiteY24" fmla="*/ 9932 h 10218"/>
                <a:gd name="connsiteX25" fmla="*/ 1021 w 10000"/>
                <a:gd name="connsiteY25" fmla="*/ 9508 h 10218"/>
                <a:gd name="connsiteX26" fmla="*/ 340 w 10000"/>
                <a:gd name="connsiteY26" fmla="*/ 8039 h 10218"/>
                <a:gd name="connsiteX27" fmla="*/ 0 w 10000"/>
                <a:gd name="connsiteY27" fmla="*/ 6146 h 10218"/>
                <a:gd name="connsiteX28" fmla="*/ 760 w 10000"/>
                <a:gd name="connsiteY28" fmla="*/ 2758 h 10218"/>
                <a:gd name="connsiteX29" fmla="*/ 931 w 10000"/>
                <a:gd name="connsiteY29" fmla="*/ 1911 h 10218"/>
                <a:gd name="connsiteX0" fmla="*/ 1271 w 10000"/>
                <a:gd name="connsiteY0" fmla="*/ 7416 h 10218"/>
                <a:gd name="connsiteX1" fmla="*/ 851 w 10000"/>
                <a:gd name="connsiteY1" fmla="*/ 6345 h 10218"/>
                <a:gd name="connsiteX2" fmla="*/ 931 w 10000"/>
                <a:gd name="connsiteY2" fmla="*/ 2136 h 10218"/>
                <a:gd name="connsiteX3" fmla="*/ 1021 w 10000"/>
                <a:gd name="connsiteY3" fmla="*/ 1513 h 10218"/>
                <a:gd name="connsiteX4" fmla="*/ 1271 w 10000"/>
                <a:gd name="connsiteY4" fmla="*/ 1288 h 10218"/>
                <a:gd name="connsiteX5" fmla="*/ 3473 w 10000"/>
                <a:gd name="connsiteY5" fmla="*/ 18 h 10218"/>
                <a:gd name="connsiteX6" fmla="*/ 9670 w 10000"/>
                <a:gd name="connsiteY6" fmla="*/ 1288 h 10218"/>
                <a:gd name="connsiteX7" fmla="*/ 9840 w 10000"/>
                <a:gd name="connsiteY7" fmla="*/ 1911 h 10218"/>
                <a:gd name="connsiteX8" fmla="*/ 10000 w 10000"/>
                <a:gd name="connsiteY8" fmla="*/ 3181 h 10218"/>
                <a:gd name="connsiteX9" fmla="*/ 9410 w 10000"/>
                <a:gd name="connsiteY9" fmla="*/ 6992 h 10218"/>
                <a:gd name="connsiteX10" fmla="*/ 8729 w 10000"/>
                <a:gd name="connsiteY10" fmla="*/ 8886 h 10218"/>
                <a:gd name="connsiteX11" fmla="*/ 7107 w 10000"/>
                <a:gd name="connsiteY11" fmla="*/ 8630 h 10218"/>
                <a:gd name="connsiteX12" fmla="*/ 7012 w 10000"/>
                <a:gd name="connsiteY12" fmla="*/ 8216 h 10218"/>
                <a:gd name="connsiteX13" fmla="*/ 7105 w 10000"/>
                <a:gd name="connsiteY13" fmla="*/ 8964 h 10218"/>
                <a:gd name="connsiteX14" fmla="*/ 6527 w 10000"/>
                <a:gd name="connsiteY14" fmla="*/ 9978 h 10218"/>
                <a:gd name="connsiteX15" fmla="*/ 6016 w 10000"/>
                <a:gd name="connsiteY15" fmla="*/ 9241 h 10218"/>
                <a:gd name="connsiteX16" fmla="*/ 5116 w 10000"/>
                <a:gd name="connsiteY16" fmla="*/ 9194 h 10218"/>
                <a:gd name="connsiteX17" fmla="*/ 4665 w 10000"/>
                <a:gd name="connsiteY17" fmla="*/ 5722 h 10218"/>
                <a:gd name="connsiteX18" fmla="*/ 4405 w 10000"/>
                <a:gd name="connsiteY18" fmla="*/ 5922 h 10218"/>
                <a:gd name="connsiteX19" fmla="*/ 4075 w 10000"/>
                <a:gd name="connsiteY19" fmla="*/ 7191 h 10218"/>
                <a:gd name="connsiteX20" fmla="*/ 3817 w 10000"/>
                <a:gd name="connsiteY20" fmla="*/ 8323 h 10218"/>
                <a:gd name="connsiteX21" fmla="*/ 3647 w 10000"/>
                <a:gd name="connsiteY21" fmla="*/ 8898 h 10218"/>
                <a:gd name="connsiteX22" fmla="*/ 3137 w 10000"/>
                <a:gd name="connsiteY22" fmla="*/ 8570 h 10218"/>
                <a:gd name="connsiteX23" fmla="*/ 2885 w 10000"/>
                <a:gd name="connsiteY23" fmla="*/ 9349 h 10218"/>
                <a:gd name="connsiteX24" fmla="*/ 2632 w 10000"/>
                <a:gd name="connsiteY24" fmla="*/ 9932 h 10218"/>
                <a:gd name="connsiteX25" fmla="*/ 1021 w 10000"/>
                <a:gd name="connsiteY25" fmla="*/ 9508 h 10218"/>
                <a:gd name="connsiteX26" fmla="*/ 340 w 10000"/>
                <a:gd name="connsiteY26" fmla="*/ 8039 h 10218"/>
                <a:gd name="connsiteX27" fmla="*/ 0 w 10000"/>
                <a:gd name="connsiteY27" fmla="*/ 6146 h 10218"/>
                <a:gd name="connsiteX28" fmla="*/ 760 w 10000"/>
                <a:gd name="connsiteY28" fmla="*/ 2758 h 10218"/>
                <a:gd name="connsiteX29" fmla="*/ 931 w 10000"/>
                <a:gd name="connsiteY29" fmla="*/ 1911 h 10218"/>
                <a:gd name="connsiteX0" fmla="*/ 1271 w 10000"/>
                <a:gd name="connsiteY0" fmla="*/ 7416 h 10218"/>
                <a:gd name="connsiteX1" fmla="*/ 851 w 10000"/>
                <a:gd name="connsiteY1" fmla="*/ 6345 h 10218"/>
                <a:gd name="connsiteX2" fmla="*/ 931 w 10000"/>
                <a:gd name="connsiteY2" fmla="*/ 2136 h 10218"/>
                <a:gd name="connsiteX3" fmla="*/ 1021 w 10000"/>
                <a:gd name="connsiteY3" fmla="*/ 1513 h 10218"/>
                <a:gd name="connsiteX4" fmla="*/ 1271 w 10000"/>
                <a:gd name="connsiteY4" fmla="*/ 1288 h 10218"/>
                <a:gd name="connsiteX5" fmla="*/ 3473 w 10000"/>
                <a:gd name="connsiteY5" fmla="*/ 18 h 10218"/>
                <a:gd name="connsiteX6" fmla="*/ 9670 w 10000"/>
                <a:gd name="connsiteY6" fmla="*/ 1288 h 10218"/>
                <a:gd name="connsiteX7" fmla="*/ 9840 w 10000"/>
                <a:gd name="connsiteY7" fmla="*/ 1911 h 10218"/>
                <a:gd name="connsiteX8" fmla="*/ 10000 w 10000"/>
                <a:gd name="connsiteY8" fmla="*/ 3181 h 10218"/>
                <a:gd name="connsiteX9" fmla="*/ 9410 w 10000"/>
                <a:gd name="connsiteY9" fmla="*/ 6992 h 10218"/>
                <a:gd name="connsiteX10" fmla="*/ 8729 w 10000"/>
                <a:gd name="connsiteY10" fmla="*/ 8886 h 10218"/>
                <a:gd name="connsiteX11" fmla="*/ 7107 w 10000"/>
                <a:gd name="connsiteY11" fmla="*/ 8630 h 10218"/>
                <a:gd name="connsiteX12" fmla="*/ 7012 w 10000"/>
                <a:gd name="connsiteY12" fmla="*/ 8216 h 10218"/>
                <a:gd name="connsiteX13" fmla="*/ 7105 w 10000"/>
                <a:gd name="connsiteY13" fmla="*/ 8964 h 10218"/>
                <a:gd name="connsiteX14" fmla="*/ 6527 w 10000"/>
                <a:gd name="connsiteY14" fmla="*/ 9978 h 10218"/>
                <a:gd name="connsiteX15" fmla="*/ 6016 w 10000"/>
                <a:gd name="connsiteY15" fmla="*/ 9241 h 10218"/>
                <a:gd name="connsiteX16" fmla="*/ 5116 w 10000"/>
                <a:gd name="connsiteY16" fmla="*/ 9194 h 10218"/>
                <a:gd name="connsiteX17" fmla="*/ 4665 w 10000"/>
                <a:gd name="connsiteY17" fmla="*/ 5722 h 10218"/>
                <a:gd name="connsiteX18" fmla="*/ 4405 w 10000"/>
                <a:gd name="connsiteY18" fmla="*/ 5922 h 10218"/>
                <a:gd name="connsiteX19" fmla="*/ 4075 w 10000"/>
                <a:gd name="connsiteY19" fmla="*/ 9261 h 10218"/>
                <a:gd name="connsiteX20" fmla="*/ 3817 w 10000"/>
                <a:gd name="connsiteY20" fmla="*/ 8323 h 10218"/>
                <a:gd name="connsiteX21" fmla="*/ 3647 w 10000"/>
                <a:gd name="connsiteY21" fmla="*/ 8898 h 10218"/>
                <a:gd name="connsiteX22" fmla="*/ 3137 w 10000"/>
                <a:gd name="connsiteY22" fmla="*/ 8570 h 10218"/>
                <a:gd name="connsiteX23" fmla="*/ 2885 w 10000"/>
                <a:gd name="connsiteY23" fmla="*/ 9349 h 10218"/>
                <a:gd name="connsiteX24" fmla="*/ 2632 w 10000"/>
                <a:gd name="connsiteY24" fmla="*/ 9932 h 10218"/>
                <a:gd name="connsiteX25" fmla="*/ 1021 w 10000"/>
                <a:gd name="connsiteY25" fmla="*/ 9508 h 10218"/>
                <a:gd name="connsiteX26" fmla="*/ 340 w 10000"/>
                <a:gd name="connsiteY26" fmla="*/ 8039 h 10218"/>
                <a:gd name="connsiteX27" fmla="*/ 0 w 10000"/>
                <a:gd name="connsiteY27" fmla="*/ 6146 h 10218"/>
                <a:gd name="connsiteX28" fmla="*/ 760 w 10000"/>
                <a:gd name="connsiteY28" fmla="*/ 2758 h 10218"/>
                <a:gd name="connsiteX29" fmla="*/ 931 w 10000"/>
                <a:gd name="connsiteY29" fmla="*/ 1911 h 10218"/>
                <a:gd name="connsiteX0" fmla="*/ 1271 w 10000"/>
                <a:gd name="connsiteY0" fmla="*/ 7416 h 10218"/>
                <a:gd name="connsiteX1" fmla="*/ 851 w 10000"/>
                <a:gd name="connsiteY1" fmla="*/ 6345 h 10218"/>
                <a:gd name="connsiteX2" fmla="*/ 931 w 10000"/>
                <a:gd name="connsiteY2" fmla="*/ 2136 h 10218"/>
                <a:gd name="connsiteX3" fmla="*/ 1021 w 10000"/>
                <a:gd name="connsiteY3" fmla="*/ 1513 h 10218"/>
                <a:gd name="connsiteX4" fmla="*/ 1271 w 10000"/>
                <a:gd name="connsiteY4" fmla="*/ 1288 h 10218"/>
                <a:gd name="connsiteX5" fmla="*/ 3473 w 10000"/>
                <a:gd name="connsiteY5" fmla="*/ 18 h 10218"/>
                <a:gd name="connsiteX6" fmla="*/ 9670 w 10000"/>
                <a:gd name="connsiteY6" fmla="*/ 1288 h 10218"/>
                <a:gd name="connsiteX7" fmla="*/ 9840 w 10000"/>
                <a:gd name="connsiteY7" fmla="*/ 1911 h 10218"/>
                <a:gd name="connsiteX8" fmla="*/ 10000 w 10000"/>
                <a:gd name="connsiteY8" fmla="*/ 3181 h 10218"/>
                <a:gd name="connsiteX9" fmla="*/ 9410 w 10000"/>
                <a:gd name="connsiteY9" fmla="*/ 6992 h 10218"/>
                <a:gd name="connsiteX10" fmla="*/ 8729 w 10000"/>
                <a:gd name="connsiteY10" fmla="*/ 8886 h 10218"/>
                <a:gd name="connsiteX11" fmla="*/ 7107 w 10000"/>
                <a:gd name="connsiteY11" fmla="*/ 8630 h 10218"/>
                <a:gd name="connsiteX12" fmla="*/ 7012 w 10000"/>
                <a:gd name="connsiteY12" fmla="*/ 8216 h 10218"/>
                <a:gd name="connsiteX13" fmla="*/ 7105 w 10000"/>
                <a:gd name="connsiteY13" fmla="*/ 8964 h 10218"/>
                <a:gd name="connsiteX14" fmla="*/ 6527 w 10000"/>
                <a:gd name="connsiteY14" fmla="*/ 9978 h 10218"/>
                <a:gd name="connsiteX15" fmla="*/ 6016 w 10000"/>
                <a:gd name="connsiteY15" fmla="*/ 9241 h 10218"/>
                <a:gd name="connsiteX16" fmla="*/ 5116 w 10000"/>
                <a:gd name="connsiteY16" fmla="*/ 9194 h 10218"/>
                <a:gd name="connsiteX17" fmla="*/ 4665 w 10000"/>
                <a:gd name="connsiteY17" fmla="*/ 5722 h 10218"/>
                <a:gd name="connsiteX18" fmla="*/ 4405 w 10000"/>
                <a:gd name="connsiteY18" fmla="*/ 8287 h 10218"/>
                <a:gd name="connsiteX19" fmla="*/ 4075 w 10000"/>
                <a:gd name="connsiteY19" fmla="*/ 9261 h 10218"/>
                <a:gd name="connsiteX20" fmla="*/ 3817 w 10000"/>
                <a:gd name="connsiteY20" fmla="*/ 8323 h 10218"/>
                <a:gd name="connsiteX21" fmla="*/ 3647 w 10000"/>
                <a:gd name="connsiteY21" fmla="*/ 8898 h 10218"/>
                <a:gd name="connsiteX22" fmla="*/ 3137 w 10000"/>
                <a:gd name="connsiteY22" fmla="*/ 8570 h 10218"/>
                <a:gd name="connsiteX23" fmla="*/ 2885 w 10000"/>
                <a:gd name="connsiteY23" fmla="*/ 9349 h 10218"/>
                <a:gd name="connsiteX24" fmla="*/ 2632 w 10000"/>
                <a:gd name="connsiteY24" fmla="*/ 9932 h 10218"/>
                <a:gd name="connsiteX25" fmla="*/ 1021 w 10000"/>
                <a:gd name="connsiteY25" fmla="*/ 9508 h 10218"/>
                <a:gd name="connsiteX26" fmla="*/ 340 w 10000"/>
                <a:gd name="connsiteY26" fmla="*/ 8039 h 10218"/>
                <a:gd name="connsiteX27" fmla="*/ 0 w 10000"/>
                <a:gd name="connsiteY27" fmla="*/ 6146 h 10218"/>
                <a:gd name="connsiteX28" fmla="*/ 760 w 10000"/>
                <a:gd name="connsiteY28" fmla="*/ 2758 h 10218"/>
                <a:gd name="connsiteX29" fmla="*/ 931 w 10000"/>
                <a:gd name="connsiteY29" fmla="*/ 1911 h 10218"/>
                <a:gd name="connsiteX0" fmla="*/ 1271 w 10000"/>
                <a:gd name="connsiteY0" fmla="*/ 7416 h 10218"/>
                <a:gd name="connsiteX1" fmla="*/ 851 w 10000"/>
                <a:gd name="connsiteY1" fmla="*/ 6345 h 10218"/>
                <a:gd name="connsiteX2" fmla="*/ 931 w 10000"/>
                <a:gd name="connsiteY2" fmla="*/ 2136 h 10218"/>
                <a:gd name="connsiteX3" fmla="*/ 1021 w 10000"/>
                <a:gd name="connsiteY3" fmla="*/ 1513 h 10218"/>
                <a:gd name="connsiteX4" fmla="*/ 1271 w 10000"/>
                <a:gd name="connsiteY4" fmla="*/ 1288 h 10218"/>
                <a:gd name="connsiteX5" fmla="*/ 3473 w 10000"/>
                <a:gd name="connsiteY5" fmla="*/ 18 h 10218"/>
                <a:gd name="connsiteX6" fmla="*/ 9670 w 10000"/>
                <a:gd name="connsiteY6" fmla="*/ 1288 h 10218"/>
                <a:gd name="connsiteX7" fmla="*/ 9840 w 10000"/>
                <a:gd name="connsiteY7" fmla="*/ 1911 h 10218"/>
                <a:gd name="connsiteX8" fmla="*/ 10000 w 10000"/>
                <a:gd name="connsiteY8" fmla="*/ 3181 h 10218"/>
                <a:gd name="connsiteX9" fmla="*/ 9410 w 10000"/>
                <a:gd name="connsiteY9" fmla="*/ 6992 h 10218"/>
                <a:gd name="connsiteX10" fmla="*/ 8729 w 10000"/>
                <a:gd name="connsiteY10" fmla="*/ 8886 h 10218"/>
                <a:gd name="connsiteX11" fmla="*/ 7107 w 10000"/>
                <a:gd name="connsiteY11" fmla="*/ 8630 h 10218"/>
                <a:gd name="connsiteX12" fmla="*/ 7012 w 10000"/>
                <a:gd name="connsiteY12" fmla="*/ 8216 h 10218"/>
                <a:gd name="connsiteX13" fmla="*/ 7105 w 10000"/>
                <a:gd name="connsiteY13" fmla="*/ 8964 h 10218"/>
                <a:gd name="connsiteX14" fmla="*/ 6527 w 10000"/>
                <a:gd name="connsiteY14" fmla="*/ 9978 h 10218"/>
                <a:gd name="connsiteX15" fmla="*/ 6016 w 10000"/>
                <a:gd name="connsiteY15" fmla="*/ 9241 h 10218"/>
                <a:gd name="connsiteX16" fmla="*/ 5116 w 10000"/>
                <a:gd name="connsiteY16" fmla="*/ 9194 h 10218"/>
                <a:gd name="connsiteX17" fmla="*/ 4837 w 10000"/>
                <a:gd name="connsiteY17" fmla="*/ 10009 h 10218"/>
                <a:gd name="connsiteX18" fmla="*/ 4405 w 10000"/>
                <a:gd name="connsiteY18" fmla="*/ 8287 h 10218"/>
                <a:gd name="connsiteX19" fmla="*/ 4075 w 10000"/>
                <a:gd name="connsiteY19" fmla="*/ 9261 h 10218"/>
                <a:gd name="connsiteX20" fmla="*/ 3817 w 10000"/>
                <a:gd name="connsiteY20" fmla="*/ 8323 h 10218"/>
                <a:gd name="connsiteX21" fmla="*/ 3647 w 10000"/>
                <a:gd name="connsiteY21" fmla="*/ 8898 h 10218"/>
                <a:gd name="connsiteX22" fmla="*/ 3137 w 10000"/>
                <a:gd name="connsiteY22" fmla="*/ 8570 h 10218"/>
                <a:gd name="connsiteX23" fmla="*/ 2885 w 10000"/>
                <a:gd name="connsiteY23" fmla="*/ 9349 h 10218"/>
                <a:gd name="connsiteX24" fmla="*/ 2632 w 10000"/>
                <a:gd name="connsiteY24" fmla="*/ 9932 h 10218"/>
                <a:gd name="connsiteX25" fmla="*/ 1021 w 10000"/>
                <a:gd name="connsiteY25" fmla="*/ 9508 h 10218"/>
                <a:gd name="connsiteX26" fmla="*/ 340 w 10000"/>
                <a:gd name="connsiteY26" fmla="*/ 8039 h 10218"/>
                <a:gd name="connsiteX27" fmla="*/ 0 w 10000"/>
                <a:gd name="connsiteY27" fmla="*/ 6146 h 10218"/>
                <a:gd name="connsiteX28" fmla="*/ 760 w 10000"/>
                <a:gd name="connsiteY28" fmla="*/ 2758 h 10218"/>
                <a:gd name="connsiteX29" fmla="*/ 931 w 10000"/>
                <a:gd name="connsiteY29" fmla="*/ 1911 h 10218"/>
                <a:gd name="connsiteX0" fmla="*/ 1271 w 10000"/>
                <a:gd name="connsiteY0" fmla="*/ 7416 h 10241"/>
                <a:gd name="connsiteX1" fmla="*/ 851 w 10000"/>
                <a:gd name="connsiteY1" fmla="*/ 6345 h 10241"/>
                <a:gd name="connsiteX2" fmla="*/ 931 w 10000"/>
                <a:gd name="connsiteY2" fmla="*/ 2136 h 10241"/>
                <a:gd name="connsiteX3" fmla="*/ 1021 w 10000"/>
                <a:gd name="connsiteY3" fmla="*/ 1513 h 10241"/>
                <a:gd name="connsiteX4" fmla="*/ 1271 w 10000"/>
                <a:gd name="connsiteY4" fmla="*/ 1288 h 10241"/>
                <a:gd name="connsiteX5" fmla="*/ 3473 w 10000"/>
                <a:gd name="connsiteY5" fmla="*/ 18 h 10241"/>
                <a:gd name="connsiteX6" fmla="*/ 9670 w 10000"/>
                <a:gd name="connsiteY6" fmla="*/ 1288 h 10241"/>
                <a:gd name="connsiteX7" fmla="*/ 9840 w 10000"/>
                <a:gd name="connsiteY7" fmla="*/ 1911 h 10241"/>
                <a:gd name="connsiteX8" fmla="*/ 10000 w 10000"/>
                <a:gd name="connsiteY8" fmla="*/ 3181 h 10241"/>
                <a:gd name="connsiteX9" fmla="*/ 9410 w 10000"/>
                <a:gd name="connsiteY9" fmla="*/ 6992 h 10241"/>
                <a:gd name="connsiteX10" fmla="*/ 8729 w 10000"/>
                <a:gd name="connsiteY10" fmla="*/ 8886 h 10241"/>
                <a:gd name="connsiteX11" fmla="*/ 7107 w 10000"/>
                <a:gd name="connsiteY11" fmla="*/ 8630 h 10241"/>
                <a:gd name="connsiteX12" fmla="*/ 7012 w 10000"/>
                <a:gd name="connsiteY12" fmla="*/ 8216 h 10241"/>
                <a:gd name="connsiteX13" fmla="*/ 7105 w 10000"/>
                <a:gd name="connsiteY13" fmla="*/ 8964 h 10241"/>
                <a:gd name="connsiteX14" fmla="*/ 6527 w 10000"/>
                <a:gd name="connsiteY14" fmla="*/ 9978 h 10241"/>
                <a:gd name="connsiteX15" fmla="*/ 6016 w 10000"/>
                <a:gd name="connsiteY15" fmla="*/ 9241 h 10241"/>
                <a:gd name="connsiteX16" fmla="*/ 5116 w 10000"/>
                <a:gd name="connsiteY16" fmla="*/ 9194 h 10241"/>
                <a:gd name="connsiteX17" fmla="*/ 4837 w 10000"/>
                <a:gd name="connsiteY17" fmla="*/ 10009 h 10241"/>
                <a:gd name="connsiteX18" fmla="*/ 4348 w 10000"/>
                <a:gd name="connsiteY18" fmla="*/ 10209 h 10241"/>
                <a:gd name="connsiteX19" fmla="*/ 4075 w 10000"/>
                <a:gd name="connsiteY19" fmla="*/ 9261 h 10241"/>
                <a:gd name="connsiteX20" fmla="*/ 3817 w 10000"/>
                <a:gd name="connsiteY20" fmla="*/ 8323 h 10241"/>
                <a:gd name="connsiteX21" fmla="*/ 3647 w 10000"/>
                <a:gd name="connsiteY21" fmla="*/ 8898 h 10241"/>
                <a:gd name="connsiteX22" fmla="*/ 3137 w 10000"/>
                <a:gd name="connsiteY22" fmla="*/ 8570 h 10241"/>
                <a:gd name="connsiteX23" fmla="*/ 2885 w 10000"/>
                <a:gd name="connsiteY23" fmla="*/ 9349 h 10241"/>
                <a:gd name="connsiteX24" fmla="*/ 2632 w 10000"/>
                <a:gd name="connsiteY24" fmla="*/ 9932 h 10241"/>
                <a:gd name="connsiteX25" fmla="*/ 1021 w 10000"/>
                <a:gd name="connsiteY25" fmla="*/ 9508 h 10241"/>
                <a:gd name="connsiteX26" fmla="*/ 340 w 10000"/>
                <a:gd name="connsiteY26" fmla="*/ 8039 h 10241"/>
                <a:gd name="connsiteX27" fmla="*/ 0 w 10000"/>
                <a:gd name="connsiteY27" fmla="*/ 6146 h 10241"/>
                <a:gd name="connsiteX28" fmla="*/ 760 w 10000"/>
                <a:gd name="connsiteY28" fmla="*/ 2758 h 10241"/>
                <a:gd name="connsiteX29" fmla="*/ 931 w 10000"/>
                <a:gd name="connsiteY29" fmla="*/ 1911 h 10241"/>
                <a:gd name="connsiteX0" fmla="*/ 1271 w 10000"/>
                <a:gd name="connsiteY0" fmla="*/ 7416 h 10296"/>
                <a:gd name="connsiteX1" fmla="*/ 851 w 10000"/>
                <a:gd name="connsiteY1" fmla="*/ 6345 h 10296"/>
                <a:gd name="connsiteX2" fmla="*/ 931 w 10000"/>
                <a:gd name="connsiteY2" fmla="*/ 2136 h 10296"/>
                <a:gd name="connsiteX3" fmla="*/ 1021 w 10000"/>
                <a:gd name="connsiteY3" fmla="*/ 1513 h 10296"/>
                <a:gd name="connsiteX4" fmla="*/ 1271 w 10000"/>
                <a:gd name="connsiteY4" fmla="*/ 1288 h 10296"/>
                <a:gd name="connsiteX5" fmla="*/ 3473 w 10000"/>
                <a:gd name="connsiteY5" fmla="*/ 18 h 10296"/>
                <a:gd name="connsiteX6" fmla="*/ 9670 w 10000"/>
                <a:gd name="connsiteY6" fmla="*/ 1288 h 10296"/>
                <a:gd name="connsiteX7" fmla="*/ 9840 w 10000"/>
                <a:gd name="connsiteY7" fmla="*/ 1911 h 10296"/>
                <a:gd name="connsiteX8" fmla="*/ 10000 w 10000"/>
                <a:gd name="connsiteY8" fmla="*/ 3181 h 10296"/>
                <a:gd name="connsiteX9" fmla="*/ 9410 w 10000"/>
                <a:gd name="connsiteY9" fmla="*/ 6992 h 10296"/>
                <a:gd name="connsiteX10" fmla="*/ 8729 w 10000"/>
                <a:gd name="connsiteY10" fmla="*/ 8886 h 10296"/>
                <a:gd name="connsiteX11" fmla="*/ 7107 w 10000"/>
                <a:gd name="connsiteY11" fmla="*/ 8630 h 10296"/>
                <a:gd name="connsiteX12" fmla="*/ 7012 w 10000"/>
                <a:gd name="connsiteY12" fmla="*/ 8216 h 10296"/>
                <a:gd name="connsiteX13" fmla="*/ 7105 w 10000"/>
                <a:gd name="connsiteY13" fmla="*/ 8964 h 10296"/>
                <a:gd name="connsiteX14" fmla="*/ 6527 w 10000"/>
                <a:gd name="connsiteY14" fmla="*/ 9978 h 10296"/>
                <a:gd name="connsiteX15" fmla="*/ 6016 w 10000"/>
                <a:gd name="connsiteY15" fmla="*/ 9241 h 10296"/>
                <a:gd name="connsiteX16" fmla="*/ 5116 w 10000"/>
                <a:gd name="connsiteY16" fmla="*/ 9194 h 10296"/>
                <a:gd name="connsiteX17" fmla="*/ 4837 w 10000"/>
                <a:gd name="connsiteY17" fmla="*/ 10009 h 10296"/>
                <a:gd name="connsiteX18" fmla="*/ 4348 w 10000"/>
                <a:gd name="connsiteY18" fmla="*/ 10209 h 10296"/>
                <a:gd name="connsiteX19" fmla="*/ 3903 w 10000"/>
                <a:gd name="connsiteY19" fmla="*/ 10296 h 10296"/>
                <a:gd name="connsiteX20" fmla="*/ 3817 w 10000"/>
                <a:gd name="connsiteY20" fmla="*/ 8323 h 10296"/>
                <a:gd name="connsiteX21" fmla="*/ 3647 w 10000"/>
                <a:gd name="connsiteY21" fmla="*/ 8898 h 10296"/>
                <a:gd name="connsiteX22" fmla="*/ 3137 w 10000"/>
                <a:gd name="connsiteY22" fmla="*/ 8570 h 10296"/>
                <a:gd name="connsiteX23" fmla="*/ 2885 w 10000"/>
                <a:gd name="connsiteY23" fmla="*/ 9349 h 10296"/>
                <a:gd name="connsiteX24" fmla="*/ 2632 w 10000"/>
                <a:gd name="connsiteY24" fmla="*/ 9932 h 10296"/>
                <a:gd name="connsiteX25" fmla="*/ 1021 w 10000"/>
                <a:gd name="connsiteY25" fmla="*/ 9508 h 10296"/>
                <a:gd name="connsiteX26" fmla="*/ 340 w 10000"/>
                <a:gd name="connsiteY26" fmla="*/ 8039 h 10296"/>
                <a:gd name="connsiteX27" fmla="*/ 0 w 10000"/>
                <a:gd name="connsiteY27" fmla="*/ 6146 h 10296"/>
                <a:gd name="connsiteX28" fmla="*/ 760 w 10000"/>
                <a:gd name="connsiteY28" fmla="*/ 2758 h 10296"/>
                <a:gd name="connsiteX29" fmla="*/ 931 w 10000"/>
                <a:gd name="connsiteY29" fmla="*/ 1911 h 10296"/>
                <a:gd name="connsiteX0" fmla="*/ 1271 w 10000"/>
                <a:gd name="connsiteY0" fmla="*/ 7416 h 10296"/>
                <a:gd name="connsiteX1" fmla="*/ 851 w 10000"/>
                <a:gd name="connsiteY1" fmla="*/ 6345 h 10296"/>
                <a:gd name="connsiteX2" fmla="*/ 931 w 10000"/>
                <a:gd name="connsiteY2" fmla="*/ 2136 h 10296"/>
                <a:gd name="connsiteX3" fmla="*/ 1021 w 10000"/>
                <a:gd name="connsiteY3" fmla="*/ 1513 h 10296"/>
                <a:gd name="connsiteX4" fmla="*/ 1271 w 10000"/>
                <a:gd name="connsiteY4" fmla="*/ 1288 h 10296"/>
                <a:gd name="connsiteX5" fmla="*/ 3473 w 10000"/>
                <a:gd name="connsiteY5" fmla="*/ 18 h 10296"/>
                <a:gd name="connsiteX6" fmla="*/ 9670 w 10000"/>
                <a:gd name="connsiteY6" fmla="*/ 1288 h 10296"/>
                <a:gd name="connsiteX7" fmla="*/ 9840 w 10000"/>
                <a:gd name="connsiteY7" fmla="*/ 1911 h 10296"/>
                <a:gd name="connsiteX8" fmla="*/ 10000 w 10000"/>
                <a:gd name="connsiteY8" fmla="*/ 3181 h 10296"/>
                <a:gd name="connsiteX9" fmla="*/ 9410 w 10000"/>
                <a:gd name="connsiteY9" fmla="*/ 6992 h 10296"/>
                <a:gd name="connsiteX10" fmla="*/ 8729 w 10000"/>
                <a:gd name="connsiteY10" fmla="*/ 8886 h 10296"/>
                <a:gd name="connsiteX11" fmla="*/ 7107 w 10000"/>
                <a:gd name="connsiteY11" fmla="*/ 8630 h 10296"/>
                <a:gd name="connsiteX12" fmla="*/ 7012 w 10000"/>
                <a:gd name="connsiteY12" fmla="*/ 8216 h 10296"/>
                <a:gd name="connsiteX13" fmla="*/ 7105 w 10000"/>
                <a:gd name="connsiteY13" fmla="*/ 8964 h 10296"/>
                <a:gd name="connsiteX14" fmla="*/ 6527 w 10000"/>
                <a:gd name="connsiteY14" fmla="*/ 9978 h 10296"/>
                <a:gd name="connsiteX15" fmla="*/ 6016 w 10000"/>
                <a:gd name="connsiteY15" fmla="*/ 9241 h 10296"/>
                <a:gd name="connsiteX16" fmla="*/ 5116 w 10000"/>
                <a:gd name="connsiteY16" fmla="*/ 9194 h 10296"/>
                <a:gd name="connsiteX17" fmla="*/ 4837 w 10000"/>
                <a:gd name="connsiteY17" fmla="*/ 10009 h 10296"/>
                <a:gd name="connsiteX18" fmla="*/ 4348 w 10000"/>
                <a:gd name="connsiteY18" fmla="*/ 10209 h 10296"/>
                <a:gd name="connsiteX19" fmla="*/ 3903 w 10000"/>
                <a:gd name="connsiteY19" fmla="*/ 10296 h 10296"/>
                <a:gd name="connsiteX20" fmla="*/ 3817 w 10000"/>
                <a:gd name="connsiteY20" fmla="*/ 8323 h 10296"/>
                <a:gd name="connsiteX21" fmla="*/ 3418 w 10000"/>
                <a:gd name="connsiteY21" fmla="*/ 9785 h 10296"/>
                <a:gd name="connsiteX22" fmla="*/ 3137 w 10000"/>
                <a:gd name="connsiteY22" fmla="*/ 8570 h 10296"/>
                <a:gd name="connsiteX23" fmla="*/ 2885 w 10000"/>
                <a:gd name="connsiteY23" fmla="*/ 9349 h 10296"/>
                <a:gd name="connsiteX24" fmla="*/ 2632 w 10000"/>
                <a:gd name="connsiteY24" fmla="*/ 9932 h 10296"/>
                <a:gd name="connsiteX25" fmla="*/ 1021 w 10000"/>
                <a:gd name="connsiteY25" fmla="*/ 9508 h 10296"/>
                <a:gd name="connsiteX26" fmla="*/ 340 w 10000"/>
                <a:gd name="connsiteY26" fmla="*/ 8039 h 10296"/>
                <a:gd name="connsiteX27" fmla="*/ 0 w 10000"/>
                <a:gd name="connsiteY27" fmla="*/ 6146 h 10296"/>
                <a:gd name="connsiteX28" fmla="*/ 760 w 10000"/>
                <a:gd name="connsiteY28" fmla="*/ 2758 h 10296"/>
                <a:gd name="connsiteX29" fmla="*/ 931 w 10000"/>
                <a:gd name="connsiteY29" fmla="*/ 1911 h 10296"/>
                <a:gd name="connsiteX0" fmla="*/ 1271 w 10000"/>
                <a:gd name="connsiteY0" fmla="*/ 7416 h 10296"/>
                <a:gd name="connsiteX1" fmla="*/ 851 w 10000"/>
                <a:gd name="connsiteY1" fmla="*/ 6345 h 10296"/>
                <a:gd name="connsiteX2" fmla="*/ 931 w 10000"/>
                <a:gd name="connsiteY2" fmla="*/ 2136 h 10296"/>
                <a:gd name="connsiteX3" fmla="*/ 1021 w 10000"/>
                <a:gd name="connsiteY3" fmla="*/ 1513 h 10296"/>
                <a:gd name="connsiteX4" fmla="*/ 1271 w 10000"/>
                <a:gd name="connsiteY4" fmla="*/ 1288 h 10296"/>
                <a:gd name="connsiteX5" fmla="*/ 3473 w 10000"/>
                <a:gd name="connsiteY5" fmla="*/ 18 h 10296"/>
                <a:gd name="connsiteX6" fmla="*/ 9670 w 10000"/>
                <a:gd name="connsiteY6" fmla="*/ 1288 h 10296"/>
                <a:gd name="connsiteX7" fmla="*/ 9840 w 10000"/>
                <a:gd name="connsiteY7" fmla="*/ 1911 h 10296"/>
                <a:gd name="connsiteX8" fmla="*/ 10000 w 10000"/>
                <a:gd name="connsiteY8" fmla="*/ 3181 h 10296"/>
                <a:gd name="connsiteX9" fmla="*/ 9410 w 10000"/>
                <a:gd name="connsiteY9" fmla="*/ 6992 h 10296"/>
                <a:gd name="connsiteX10" fmla="*/ 8729 w 10000"/>
                <a:gd name="connsiteY10" fmla="*/ 8886 h 10296"/>
                <a:gd name="connsiteX11" fmla="*/ 7107 w 10000"/>
                <a:gd name="connsiteY11" fmla="*/ 8630 h 10296"/>
                <a:gd name="connsiteX12" fmla="*/ 7012 w 10000"/>
                <a:gd name="connsiteY12" fmla="*/ 8216 h 10296"/>
                <a:gd name="connsiteX13" fmla="*/ 7105 w 10000"/>
                <a:gd name="connsiteY13" fmla="*/ 8964 h 10296"/>
                <a:gd name="connsiteX14" fmla="*/ 6527 w 10000"/>
                <a:gd name="connsiteY14" fmla="*/ 9978 h 10296"/>
                <a:gd name="connsiteX15" fmla="*/ 6016 w 10000"/>
                <a:gd name="connsiteY15" fmla="*/ 9241 h 10296"/>
                <a:gd name="connsiteX16" fmla="*/ 5116 w 10000"/>
                <a:gd name="connsiteY16" fmla="*/ 9194 h 10296"/>
                <a:gd name="connsiteX17" fmla="*/ 4837 w 10000"/>
                <a:gd name="connsiteY17" fmla="*/ 10009 h 10296"/>
                <a:gd name="connsiteX18" fmla="*/ 4348 w 10000"/>
                <a:gd name="connsiteY18" fmla="*/ 10209 h 10296"/>
                <a:gd name="connsiteX19" fmla="*/ 3903 w 10000"/>
                <a:gd name="connsiteY19" fmla="*/ 10296 h 10296"/>
                <a:gd name="connsiteX20" fmla="*/ 3817 w 10000"/>
                <a:gd name="connsiteY20" fmla="*/ 8323 h 10296"/>
                <a:gd name="connsiteX21" fmla="*/ 3418 w 10000"/>
                <a:gd name="connsiteY21" fmla="*/ 9785 h 10296"/>
                <a:gd name="connsiteX22" fmla="*/ 2965 w 10000"/>
                <a:gd name="connsiteY22" fmla="*/ 9753 h 10296"/>
                <a:gd name="connsiteX23" fmla="*/ 2885 w 10000"/>
                <a:gd name="connsiteY23" fmla="*/ 9349 h 10296"/>
                <a:gd name="connsiteX24" fmla="*/ 2632 w 10000"/>
                <a:gd name="connsiteY24" fmla="*/ 9932 h 10296"/>
                <a:gd name="connsiteX25" fmla="*/ 1021 w 10000"/>
                <a:gd name="connsiteY25" fmla="*/ 9508 h 10296"/>
                <a:gd name="connsiteX26" fmla="*/ 340 w 10000"/>
                <a:gd name="connsiteY26" fmla="*/ 8039 h 10296"/>
                <a:gd name="connsiteX27" fmla="*/ 0 w 10000"/>
                <a:gd name="connsiteY27" fmla="*/ 6146 h 10296"/>
                <a:gd name="connsiteX28" fmla="*/ 760 w 10000"/>
                <a:gd name="connsiteY28" fmla="*/ 2758 h 10296"/>
                <a:gd name="connsiteX29" fmla="*/ 931 w 10000"/>
                <a:gd name="connsiteY29" fmla="*/ 1911 h 10296"/>
                <a:gd name="connsiteX0" fmla="*/ 1271 w 10000"/>
                <a:gd name="connsiteY0" fmla="*/ 7416 h 10595"/>
                <a:gd name="connsiteX1" fmla="*/ 851 w 10000"/>
                <a:gd name="connsiteY1" fmla="*/ 6345 h 10595"/>
                <a:gd name="connsiteX2" fmla="*/ 931 w 10000"/>
                <a:gd name="connsiteY2" fmla="*/ 2136 h 10595"/>
                <a:gd name="connsiteX3" fmla="*/ 1021 w 10000"/>
                <a:gd name="connsiteY3" fmla="*/ 1513 h 10595"/>
                <a:gd name="connsiteX4" fmla="*/ 1271 w 10000"/>
                <a:gd name="connsiteY4" fmla="*/ 1288 h 10595"/>
                <a:gd name="connsiteX5" fmla="*/ 3473 w 10000"/>
                <a:gd name="connsiteY5" fmla="*/ 18 h 10595"/>
                <a:gd name="connsiteX6" fmla="*/ 9670 w 10000"/>
                <a:gd name="connsiteY6" fmla="*/ 1288 h 10595"/>
                <a:gd name="connsiteX7" fmla="*/ 9840 w 10000"/>
                <a:gd name="connsiteY7" fmla="*/ 1911 h 10595"/>
                <a:gd name="connsiteX8" fmla="*/ 10000 w 10000"/>
                <a:gd name="connsiteY8" fmla="*/ 3181 h 10595"/>
                <a:gd name="connsiteX9" fmla="*/ 9410 w 10000"/>
                <a:gd name="connsiteY9" fmla="*/ 6992 h 10595"/>
                <a:gd name="connsiteX10" fmla="*/ 8729 w 10000"/>
                <a:gd name="connsiteY10" fmla="*/ 8886 h 10595"/>
                <a:gd name="connsiteX11" fmla="*/ 7107 w 10000"/>
                <a:gd name="connsiteY11" fmla="*/ 8630 h 10595"/>
                <a:gd name="connsiteX12" fmla="*/ 7012 w 10000"/>
                <a:gd name="connsiteY12" fmla="*/ 8216 h 10595"/>
                <a:gd name="connsiteX13" fmla="*/ 7105 w 10000"/>
                <a:gd name="connsiteY13" fmla="*/ 8964 h 10595"/>
                <a:gd name="connsiteX14" fmla="*/ 6527 w 10000"/>
                <a:gd name="connsiteY14" fmla="*/ 9978 h 10595"/>
                <a:gd name="connsiteX15" fmla="*/ 6016 w 10000"/>
                <a:gd name="connsiteY15" fmla="*/ 9241 h 10595"/>
                <a:gd name="connsiteX16" fmla="*/ 5116 w 10000"/>
                <a:gd name="connsiteY16" fmla="*/ 9194 h 10595"/>
                <a:gd name="connsiteX17" fmla="*/ 4837 w 10000"/>
                <a:gd name="connsiteY17" fmla="*/ 10009 h 10595"/>
                <a:gd name="connsiteX18" fmla="*/ 4348 w 10000"/>
                <a:gd name="connsiteY18" fmla="*/ 10209 h 10595"/>
                <a:gd name="connsiteX19" fmla="*/ 3903 w 10000"/>
                <a:gd name="connsiteY19" fmla="*/ 10296 h 10595"/>
                <a:gd name="connsiteX20" fmla="*/ 3645 w 10000"/>
                <a:gd name="connsiteY20" fmla="*/ 10541 h 10595"/>
                <a:gd name="connsiteX21" fmla="*/ 3418 w 10000"/>
                <a:gd name="connsiteY21" fmla="*/ 9785 h 10595"/>
                <a:gd name="connsiteX22" fmla="*/ 2965 w 10000"/>
                <a:gd name="connsiteY22" fmla="*/ 9753 h 10595"/>
                <a:gd name="connsiteX23" fmla="*/ 2885 w 10000"/>
                <a:gd name="connsiteY23" fmla="*/ 9349 h 10595"/>
                <a:gd name="connsiteX24" fmla="*/ 2632 w 10000"/>
                <a:gd name="connsiteY24" fmla="*/ 9932 h 10595"/>
                <a:gd name="connsiteX25" fmla="*/ 1021 w 10000"/>
                <a:gd name="connsiteY25" fmla="*/ 9508 h 10595"/>
                <a:gd name="connsiteX26" fmla="*/ 340 w 10000"/>
                <a:gd name="connsiteY26" fmla="*/ 8039 h 10595"/>
                <a:gd name="connsiteX27" fmla="*/ 0 w 10000"/>
                <a:gd name="connsiteY27" fmla="*/ 6146 h 10595"/>
                <a:gd name="connsiteX28" fmla="*/ 760 w 10000"/>
                <a:gd name="connsiteY28" fmla="*/ 2758 h 10595"/>
                <a:gd name="connsiteX29" fmla="*/ 931 w 10000"/>
                <a:gd name="connsiteY29" fmla="*/ 1911 h 10595"/>
                <a:gd name="connsiteX0" fmla="*/ 1271 w 10128"/>
                <a:gd name="connsiteY0" fmla="*/ 7416 h 10595"/>
                <a:gd name="connsiteX1" fmla="*/ 851 w 10128"/>
                <a:gd name="connsiteY1" fmla="*/ 6345 h 10595"/>
                <a:gd name="connsiteX2" fmla="*/ 931 w 10128"/>
                <a:gd name="connsiteY2" fmla="*/ 2136 h 10595"/>
                <a:gd name="connsiteX3" fmla="*/ 1021 w 10128"/>
                <a:gd name="connsiteY3" fmla="*/ 1513 h 10595"/>
                <a:gd name="connsiteX4" fmla="*/ 1271 w 10128"/>
                <a:gd name="connsiteY4" fmla="*/ 1288 h 10595"/>
                <a:gd name="connsiteX5" fmla="*/ 3473 w 10128"/>
                <a:gd name="connsiteY5" fmla="*/ 18 h 10595"/>
                <a:gd name="connsiteX6" fmla="*/ 9670 w 10128"/>
                <a:gd name="connsiteY6" fmla="*/ 1288 h 10595"/>
                <a:gd name="connsiteX7" fmla="*/ 7605 w 10128"/>
                <a:gd name="connsiteY7" fmla="*/ 1024 h 10595"/>
                <a:gd name="connsiteX8" fmla="*/ 10000 w 10128"/>
                <a:gd name="connsiteY8" fmla="*/ 3181 h 10595"/>
                <a:gd name="connsiteX9" fmla="*/ 9410 w 10128"/>
                <a:gd name="connsiteY9" fmla="*/ 6992 h 10595"/>
                <a:gd name="connsiteX10" fmla="*/ 8729 w 10128"/>
                <a:gd name="connsiteY10" fmla="*/ 8886 h 10595"/>
                <a:gd name="connsiteX11" fmla="*/ 7107 w 10128"/>
                <a:gd name="connsiteY11" fmla="*/ 8630 h 10595"/>
                <a:gd name="connsiteX12" fmla="*/ 7012 w 10128"/>
                <a:gd name="connsiteY12" fmla="*/ 8216 h 10595"/>
                <a:gd name="connsiteX13" fmla="*/ 7105 w 10128"/>
                <a:gd name="connsiteY13" fmla="*/ 8964 h 10595"/>
                <a:gd name="connsiteX14" fmla="*/ 6527 w 10128"/>
                <a:gd name="connsiteY14" fmla="*/ 9978 h 10595"/>
                <a:gd name="connsiteX15" fmla="*/ 6016 w 10128"/>
                <a:gd name="connsiteY15" fmla="*/ 9241 h 10595"/>
                <a:gd name="connsiteX16" fmla="*/ 5116 w 10128"/>
                <a:gd name="connsiteY16" fmla="*/ 9194 h 10595"/>
                <a:gd name="connsiteX17" fmla="*/ 4837 w 10128"/>
                <a:gd name="connsiteY17" fmla="*/ 10009 h 10595"/>
                <a:gd name="connsiteX18" fmla="*/ 4348 w 10128"/>
                <a:gd name="connsiteY18" fmla="*/ 10209 h 10595"/>
                <a:gd name="connsiteX19" fmla="*/ 3903 w 10128"/>
                <a:gd name="connsiteY19" fmla="*/ 10296 h 10595"/>
                <a:gd name="connsiteX20" fmla="*/ 3645 w 10128"/>
                <a:gd name="connsiteY20" fmla="*/ 10541 h 10595"/>
                <a:gd name="connsiteX21" fmla="*/ 3418 w 10128"/>
                <a:gd name="connsiteY21" fmla="*/ 9785 h 10595"/>
                <a:gd name="connsiteX22" fmla="*/ 2965 w 10128"/>
                <a:gd name="connsiteY22" fmla="*/ 9753 h 10595"/>
                <a:gd name="connsiteX23" fmla="*/ 2885 w 10128"/>
                <a:gd name="connsiteY23" fmla="*/ 9349 h 10595"/>
                <a:gd name="connsiteX24" fmla="*/ 2632 w 10128"/>
                <a:gd name="connsiteY24" fmla="*/ 9932 h 10595"/>
                <a:gd name="connsiteX25" fmla="*/ 1021 w 10128"/>
                <a:gd name="connsiteY25" fmla="*/ 9508 h 10595"/>
                <a:gd name="connsiteX26" fmla="*/ 340 w 10128"/>
                <a:gd name="connsiteY26" fmla="*/ 8039 h 10595"/>
                <a:gd name="connsiteX27" fmla="*/ 0 w 10128"/>
                <a:gd name="connsiteY27" fmla="*/ 6146 h 10595"/>
                <a:gd name="connsiteX28" fmla="*/ 760 w 10128"/>
                <a:gd name="connsiteY28" fmla="*/ 2758 h 10595"/>
                <a:gd name="connsiteX29" fmla="*/ 931 w 10128"/>
                <a:gd name="connsiteY29" fmla="*/ 1911 h 10595"/>
                <a:gd name="connsiteX0" fmla="*/ 1271 w 10128"/>
                <a:gd name="connsiteY0" fmla="*/ 7641 h 10820"/>
                <a:gd name="connsiteX1" fmla="*/ 851 w 10128"/>
                <a:gd name="connsiteY1" fmla="*/ 6570 h 10820"/>
                <a:gd name="connsiteX2" fmla="*/ 931 w 10128"/>
                <a:gd name="connsiteY2" fmla="*/ 2361 h 10820"/>
                <a:gd name="connsiteX3" fmla="*/ 1021 w 10128"/>
                <a:gd name="connsiteY3" fmla="*/ 1738 h 10820"/>
                <a:gd name="connsiteX4" fmla="*/ 1271 w 10128"/>
                <a:gd name="connsiteY4" fmla="*/ 1513 h 10820"/>
                <a:gd name="connsiteX5" fmla="*/ 3473 w 10128"/>
                <a:gd name="connsiteY5" fmla="*/ 243 h 10820"/>
                <a:gd name="connsiteX6" fmla="*/ 7492 w 10128"/>
                <a:gd name="connsiteY6" fmla="*/ 1070 h 10820"/>
                <a:gd name="connsiteX7" fmla="*/ 7605 w 10128"/>
                <a:gd name="connsiteY7" fmla="*/ 1249 h 10820"/>
                <a:gd name="connsiteX8" fmla="*/ 10000 w 10128"/>
                <a:gd name="connsiteY8" fmla="*/ 3406 h 10820"/>
                <a:gd name="connsiteX9" fmla="*/ 9410 w 10128"/>
                <a:gd name="connsiteY9" fmla="*/ 7217 h 10820"/>
                <a:gd name="connsiteX10" fmla="*/ 8729 w 10128"/>
                <a:gd name="connsiteY10" fmla="*/ 9111 h 10820"/>
                <a:gd name="connsiteX11" fmla="*/ 7107 w 10128"/>
                <a:gd name="connsiteY11" fmla="*/ 8855 h 10820"/>
                <a:gd name="connsiteX12" fmla="*/ 7012 w 10128"/>
                <a:gd name="connsiteY12" fmla="*/ 8441 h 10820"/>
                <a:gd name="connsiteX13" fmla="*/ 7105 w 10128"/>
                <a:gd name="connsiteY13" fmla="*/ 9189 h 10820"/>
                <a:gd name="connsiteX14" fmla="*/ 6527 w 10128"/>
                <a:gd name="connsiteY14" fmla="*/ 10203 h 10820"/>
                <a:gd name="connsiteX15" fmla="*/ 6016 w 10128"/>
                <a:gd name="connsiteY15" fmla="*/ 9466 h 10820"/>
                <a:gd name="connsiteX16" fmla="*/ 5116 w 10128"/>
                <a:gd name="connsiteY16" fmla="*/ 9419 h 10820"/>
                <a:gd name="connsiteX17" fmla="*/ 4837 w 10128"/>
                <a:gd name="connsiteY17" fmla="*/ 10234 h 10820"/>
                <a:gd name="connsiteX18" fmla="*/ 4348 w 10128"/>
                <a:gd name="connsiteY18" fmla="*/ 10434 h 10820"/>
                <a:gd name="connsiteX19" fmla="*/ 3903 w 10128"/>
                <a:gd name="connsiteY19" fmla="*/ 10521 h 10820"/>
                <a:gd name="connsiteX20" fmla="*/ 3645 w 10128"/>
                <a:gd name="connsiteY20" fmla="*/ 10766 h 10820"/>
                <a:gd name="connsiteX21" fmla="*/ 3418 w 10128"/>
                <a:gd name="connsiteY21" fmla="*/ 10010 h 10820"/>
                <a:gd name="connsiteX22" fmla="*/ 2965 w 10128"/>
                <a:gd name="connsiteY22" fmla="*/ 9978 h 10820"/>
                <a:gd name="connsiteX23" fmla="*/ 2885 w 10128"/>
                <a:gd name="connsiteY23" fmla="*/ 9574 h 10820"/>
                <a:gd name="connsiteX24" fmla="*/ 2632 w 10128"/>
                <a:gd name="connsiteY24" fmla="*/ 10157 h 10820"/>
                <a:gd name="connsiteX25" fmla="*/ 1021 w 10128"/>
                <a:gd name="connsiteY25" fmla="*/ 9733 h 10820"/>
                <a:gd name="connsiteX26" fmla="*/ 340 w 10128"/>
                <a:gd name="connsiteY26" fmla="*/ 8264 h 10820"/>
                <a:gd name="connsiteX27" fmla="*/ 0 w 10128"/>
                <a:gd name="connsiteY27" fmla="*/ 6371 h 10820"/>
                <a:gd name="connsiteX28" fmla="*/ 760 w 10128"/>
                <a:gd name="connsiteY28" fmla="*/ 2983 h 10820"/>
                <a:gd name="connsiteX29" fmla="*/ 931 w 10128"/>
                <a:gd name="connsiteY29" fmla="*/ 2136 h 10820"/>
                <a:gd name="connsiteX0" fmla="*/ 927 w 10128"/>
                <a:gd name="connsiteY0" fmla="*/ 7789 h 10820"/>
                <a:gd name="connsiteX1" fmla="*/ 851 w 10128"/>
                <a:gd name="connsiteY1" fmla="*/ 6570 h 10820"/>
                <a:gd name="connsiteX2" fmla="*/ 931 w 10128"/>
                <a:gd name="connsiteY2" fmla="*/ 2361 h 10820"/>
                <a:gd name="connsiteX3" fmla="*/ 1021 w 10128"/>
                <a:gd name="connsiteY3" fmla="*/ 1738 h 10820"/>
                <a:gd name="connsiteX4" fmla="*/ 1271 w 10128"/>
                <a:gd name="connsiteY4" fmla="*/ 1513 h 10820"/>
                <a:gd name="connsiteX5" fmla="*/ 3473 w 10128"/>
                <a:gd name="connsiteY5" fmla="*/ 243 h 10820"/>
                <a:gd name="connsiteX6" fmla="*/ 7492 w 10128"/>
                <a:gd name="connsiteY6" fmla="*/ 1070 h 10820"/>
                <a:gd name="connsiteX7" fmla="*/ 7605 w 10128"/>
                <a:gd name="connsiteY7" fmla="*/ 1249 h 10820"/>
                <a:gd name="connsiteX8" fmla="*/ 10000 w 10128"/>
                <a:gd name="connsiteY8" fmla="*/ 3406 h 10820"/>
                <a:gd name="connsiteX9" fmla="*/ 9410 w 10128"/>
                <a:gd name="connsiteY9" fmla="*/ 7217 h 10820"/>
                <a:gd name="connsiteX10" fmla="*/ 8729 w 10128"/>
                <a:gd name="connsiteY10" fmla="*/ 9111 h 10820"/>
                <a:gd name="connsiteX11" fmla="*/ 7107 w 10128"/>
                <a:gd name="connsiteY11" fmla="*/ 8855 h 10820"/>
                <a:gd name="connsiteX12" fmla="*/ 7012 w 10128"/>
                <a:gd name="connsiteY12" fmla="*/ 8441 h 10820"/>
                <a:gd name="connsiteX13" fmla="*/ 7105 w 10128"/>
                <a:gd name="connsiteY13" fmla="*/ 9189 h 10820"/>
                <a:gd name="connsiteX14" fmla="*/ 6527 w 10128"/>
                <a:gd name="connsiteY14" fmla="*/ 10203 h 10820"/>
                <a:gd name="connsiteX15" fmla="*/ 6016 w 10128"/>
                <a:gd name="connsiteY15" fmla="*/ 9466 h 10820"/>
                <a:gd name="connsiteX16" fmla="*/ 5116 w 10128"/>
                <a:gd name="connsiteY16" fmla="*/ 9419 h 10820"/>
                <a:gd name="connsiteX17" fmla="*/ 4837 w 10128"/>
                <a:gd name="connsiteY17" fmla="*/ 10234 h 10820"/>
                <a:gd name="connsiteX18" fmla="*/ 4348 w 10128"/>
                <a:gd name="connsiteY18" fmla="*/ 10434 h 10820"/>
                <a:gd name="connsiteX19" fmla="*/ 3903 w 10128"/>
                <a:gd name="connsiteY19" fmla="*/ 10521 h 10820"/>
                <a:gd name="connsiteX20" fmla="*/ 3645 w 10128"/>
                <a:gd name="connsiteY20" fmla="*/ 10766 h 10820"/>
                <a:gd name="connsiteX21" fmla="*/ 3418 w 10128"/>
                <a:gd name="connsiteY21" fmla="*/ 10010 h 10820"/>
                <a:gd name="connsiteX22" fmla="*/ 2965 w 10128"/>
                <a:gd name="connsiteY22" fmla="*/ 9978 h 10820"/>
                <a:gd name="connsiteX23" fmla="*/ 2885 w 10128"/>
                <a:gd name="connsiteY23" fmla="*/ 9574 h 10820"/>
                <a:gd name="connsiteX24" fmla="*/ 2632 w 10128"/>
                <a:gd name="connsiteY24" fmla="*/ 10157 h 10820"/>
                <a:gd name="connsiteX25" fmla="*/ 1021 w 10128"/>
                <a:gd name="connsiteY25" fmla="*/ 9733 h 10820"/>
                <a:gd name="connsiteX26" fmla="*/ 340 w 10128"/>
                <a:gd name="connsiteY26" fmla="*/ 8264 h 10820"/>
                <a:gd name="connsiteX27" fmla="*/ 0 w 10128"/>
                <a:gd name="connsiteY27" fmla="*/ 6371 h 10820"/>
                <a:gd name="connsiteX28" fmla="*/ 760 w 10128"/>
                <a:gd name="connsiteY28" fmla="*/ 2983 h 10820"/>
                <a:gd name="connsiteX29" fmla="*/ 931 w 10128"/>
                <a:gd name="connsiteY29" fmla="*/ 2136 h 10820"/>
                <a:gd name="connsiteX0" fmla="*/ 927 w 10128"/>
                <a:gd name="connsiteY0" fmla="*/ 7789 h 10820"/>
                <a:gd name="connsiteX1" fmla="*/ 851 w 10128"/>
                <a:gd name="connsiteY1" fmla="*/ 3761 h 10820"/>
                <a:gd name="connsiteX2" fmla="*/ 931 w 10128"/>
                <a:gd name="connsiteY2" fmla="*/ 2361 h 10820"/>
                <a:gd name="connsiteX3" fmla="*/ 1021 w 10128"/>
                <a:gd name="connsiteY3" fmla="*/ 1738 h 10820"/>
                <a:gd name="connsiteX4" fmla="*/ 1271 w 10128"/>
                <a:gd name="connsiteY4" fmla="*/ 1513 h 10820"/>
                <a:gd name="connsiteX5" fmla="*/ 3473 w 10128"/>
                <a:gd name="connsiteY5" fmla="*/ 243 h 10820"/>
                <a:gd name="connsiteX6" fmla="*/ 7492 w 10128"/>
                <a:gd name="connsiteY6" fmla="*/ 1070 h 10820"/>
                <a:gd name="connsiteX7" fmla="*/ 7605 w 10128"/>
                <a:gd name="connsiteY7" fmla="*/ 1249 h 10820"/>
                <a:gd name="connsiteX8" fmla="*/ 10000 w 10128"/>
                <a:gd name="connsiteY8" fmla="*/ 3406 h 10820"/>
                <a:gd name="connsiteX9" fmla="*/ 9410 w 10128"/>
                <a:gd name="connsiteY9" fmla="*/ 7217 h 10820"/>
                <a:gd name="connsiteX10" fmla="*/ 8729 w 10128"/>
                <a:gd name="connsiteY10" fmla="*/ 9111 h 10820"/>
                <a:gd name="connsiteX11" fmla="*/ 7107 w 10128"/>
                <a:gd name="connsiteY11" fmla="*/ 8855 h 10820"/>
                <a:gd name="connsiteX12" fmla="*/ 7012 w 10128"/>
                <a:gd name="connsiteY12" fmla="*/ 8441 h 10820"/>
                <a:gd name="connsiteX13" fmla="*/ 7105 w 10128"/>
                <a:gd name="connsiteY13" fmla="*/ 9189 h 10820"/>
                <a:gd name="connsiteX14" fmla="*/ 6527 w 10128"/>
                <a:gd name="connsiteY14" fmla="*/ 10203 h 10820"/>
                <a:gd name="connsiteX15" fmla="*/ 6016 w 10128"/>
                <a:gd name="connsiteY15" fmla="*/ 9466 h 10820"/>
                <a:gd name="connsiteX16" fmla="*/ 5116 w 10128"/>
                <a:gd name="connsiteY16" fmla="*/ 9419 h 10820"/>
                <a:gd name="connsiteX17" fmla="*/ 4837 w 10128"/>
                <a:gd name="connsiteY17" fmla="*/ 10234 h 10820"/>
                <a:gd name="connsiteX18" fmla="*/ 4348 w 10128"/>
                <a:gd name="connsiteY18" fmla="*/ 10434 h 10820"/>
                <a:gd name="connsiteX19" fmla="*/ 3903 w 10128"/>
                <a:gd name="connsiteY19" fmla="*/ 10521 h 10820"/>
                <a:gd name="connsiteX20" fmla="*/ 3645 w 10128"/>
                <a:gd name="connsiteY20" fmla="*/ 10766 h 10820"/>
                <a:gd name="connsiteX21" fmla="*/ 3418 w 10128"/>
                <a:gd name="connsiteY21" fmla="*/ 10010 h 10820"/>
                <a:gd name="connsiteX22" fmla="*/ 2965 w 10128"/>
                <a:gd name="connsiteY22" fmla="*/ 9978 h 10820"/>
                <a:gd name="connsiteX23" fmla="*/ 2885 w 10128"/>
                <a:gd name="connsiteY23" fmla="*/ 9574 h 10820"/>
                <a:gd name="connsiteX24" fmla="*/ 2632 w 10128"/>
                <a:gd name="connsiteY24" fmla="*/ 10157 h 10820"/>
                <a:gd name="connsiteX25" fmla="*/ 1021 w 10128"/>
                <a:gd name="connsiteY25" fmla="*/ 9733 h 10820"/>
                <a:gd name="connsiteX26" fmla="*/ 340 w 10128"/>
                <a:gd name="connsiteY26" fmla="*/ 8264 h 10820"/>
                <a:gd name="connsiteX27" fmla="*/ 0 w 10128"/>
                <a:gd name="connsiteY27" fmla="*/ 6371 h 10820"/>
                <a:gd name="connsiteX28" fmla="*/ 760 w 10128"/>
                <a:gd name="connsiteY28" fmla="*/ 2983 h 10820"/>
                <a:gd name="connsiteX29" fmla="*/ 931 w 10128"/>
                <a:gd name="connsiteY29" fmla="*/ 2136 h 10820"/>
                <a:gd name="connsiteX0" fmla="*/ 870 w 10128"/>
                <a:gd name="connsiteY0" fmla="*/ 3058 h 10820"/>
                <a:gd name="connsiteX1" fmla="*/ 851 w 10128"/>
                <a:gd name="connsiteY1" fmla="*/ 3761 h 10820"/>
                <a:gd name="connsiteX2" fmla="*/ 931 w 10128"/>
                <a:gd name="connsiteY2" fmla="*/ 2361 h 10820"/>
                <a:gd name="connsiteX3" fmla="*/ 1021 w 10128"/>
                <a:gd name="connsiteY3" fmla="*/ 1738 h 10820"/>
                <a:gd name="connsiteX4" fmla="*/ 1271 w 10128"/>
                <a:gd name="connsiteY4" fmla="*/ 1513 h 10820"/>
                <a:gd name="connsiteX5" fmla="*/ 3473 w 10128"/>
                <a:gd name="connsiteY5" fmla="*/ 243 h 10820"/>
                <a:gd name="connsiteX6" fmla="*/ 7492 w 10128"/>
                <a:gd name="connsiteY6" fmla="*/ 1070 h 10820"/>
                <a:gd name="connsiteX7" fmla="*/ 7605 w 10128"/>
                <a:gd name="connsiteY7" fmla="*/ 1249 h 10820"/>
                <a:gd name="connsiteX8" fmla="*/ 10000 w 10128"/>
                <a:gd name="connsiteY8" fmla="*/ 3406 h 10820"/>
                <a:gd name="connsiteX9" fmla="*/ 9410 w 10128"/>
                <a:gd name="connsiteY9" fmla="*/ 7217 h 10820"/>
                <a:gd name="connsiteX10" fmla="*/ 8729 w 10128"/>
                <a:gd name="connsiteY10" fmla="*/ 9111 h 10820"/>
                <a:gd name="connsiteX11" fmla="*/ 7107 w 10128"/>
                <a:gd name="connsiteY11" fmla="*/ 8855 h 10820"/>
                <a:gd name="connsiteX12" fmla="*/ 7012 w 10128"/>
                <a:gd name="connsiteY12" fmla="*/ 8441 h 10820"/>
                <a:gd name="connsiteX13" fmla="*/ 7105 w 10128"/>
                <a:gd name="connsiteY13" fmla="*/ 9189 h 10820"/>
                <a:gd name="connsiteX14" fmla="*/ 6527 w 10128"/>
                <a:gd name="connsiteY14" fmla="*/ 10203 h 10820"/>
                <a:gd name="connsiteX15" fmla="*/ 6016 w 10128"/>
                <a:gd name="connsiteY15" fmla="*/ 9466 h 10820"/>
                <a:gd name="connsiteX16" fmla="*/ 5116 w 10128"/>
                <a:gd name="connsiteY16" fmla="*/ 9419 h 10820"/>
                <a:gd name="connsiteX17" fmla="*/ 4837 w 10128"/>
                <a:gd name="connsiteY17" fmla="*/ 10234 h 10820"/>
                <a:gd name="connsiteX18" fmla="*/ 4348 w 10128"/>
                <a:gd name="connsiteY18" fmla="*/ 10434 h 10820"/>
                <a:gd name="connsiteX19" fmla="*/ 3903 w 10128"/>
                <a:gd name="connsiteY19" fmla="*/ 10521 h 10820"/>
                <a:gd name="connsiteX20" fmla="*/ 3645 w 10128"/>
                <a:gd name="connsiteY20" fmla="*/ 10766 h 10820"/>
                <a:gd name="connsiteX21" fmla="*/ 3418 w 10128"/>
                <a:gd name="connsiteY21" fmla="*/ 10010 h 10820"/>
                <a:gd name="connsiteX22" fmla="*/ 2965 w 10128"/>
                <a:gd name="connsiteY22" fmla="*/ 9978 h 10820"/>
                <a:gd name="connsiteX23" fmla="*/ 2885 w 10128"/>
                <a:gd name="connsiteY23" fmla="*/ 9574 h 10820"/>
                <a:gd name="connsiteX24" fmla="*/ 2632 w 10128"/>
                <a:gd name="connsiteY24" fmla="*/ 10157 h 10820"/>
                <a:gd name="connsiteX25" fmla="*/ 1021 w 10128"/>
                <a:gd name="connsiteY25" fmla="*/ 9733 h 10820"/>
                <a:gd name="connsiteX26" fmla="*/ 340 w 10128"/>
                <a:gd name="connsiteY26" fmla="*/ 8264 h 10820"/>
                <a:gd name="connsiteX27" fmla="*/ 0 w 10128"/>
                <a:gd name="connsiteY27" fmla="*/ 6371 h 10820"/>
                <a:gd name="connsiteX28" fmla="*/ 760 w 10128"/>
                <a:gd name="connsiteY28" fmla="*/ 2983 h 10820"/>
                <a:gd name="connsiteX29" fmla="*/ 931 w 10128"/>
                <a:gd name="connsiteY29" fmla="*/ 2136 h 10820"/>
                <a:gd name="connsiteX0" fmla="*/ 870 w 10128"/>
                <a:gd name="connsiteY0" fmla="*/ 3058 h 10820"/>
                <a:gd name="connsiteX1" fmla="*/ 851 w 10128"/>
                <a:gd name="connsiteY1" fmla="*/ 3761 h 10820"/>
                <a:gd name="connsiteX2" fmla="*/ 931 w 10128"/>
                <a:gd name="connsiteY2" fmla="*/ 2361 h 10820"/>
                <a:gd name="connsiteX3" fmla="*/ 1021 w 10128"/>
                <a:gd name="connsiteY3" fmla="*/ 1738 h 10820"/>
                <a:gd name="connsiteX4" fmla="*/ 1271 w 10128"/>
                <a:gd name="connsiteY4" fmla="*/ 1513 h 10820"/>
                <a:gd name="connsiteX5" fmla="*/ 3473 w 10128"/>
                <a:gd name="connsiteY5" fmla="*/ 243 h 10820"/>
                <a:gd name="connsiteX6" fmla="*/ 7492 w 10128"/>
                <a:gd name="connsiteY6" fmla="*/ 1070 h 10820"/>
                <a:gd name="connsiteX7" fmla="*/ 7605 w 10128"/>
                <a:gd name="connsiteY7" fmla="*/ 1249 h 10820"/>
                <a:gd name="connsiteX8" fmla="*/ 10000 w 10128"/>
                <a:gd name="connsiteY8" fmla="*/ 3406 h 10820"/>
                <a:gd name="connsiteX9" fmla="*/ 9410 w 10128"/>
                <a:gd name="connsiteY9" fmla="*/ 7217 h 10820"/>
                <a:gd name="connsiteX10" fmla="*/ 8729 w 10128"/>
                <a:gd name="connsiteY10" fmla="*/ 9111 h 10820"/>
                <a:gd name="connsiteX11" fmla="*/ 7107 w 10128"/>
                <a:gd name="connsiteY11" fmla="*/ 8855 h 10820"/>
                <a:gd name="connsiteX12" fmla="*/ 7012 w 10128"/>
                <a:gd name="connsiteY12" fmla="*/ 8441 h 10820"/>
                <a:gd name="connsiteX13" fmla="*/ 7334 w 10128"/>
                <a:gd name="connsiteY13" fmla="*/ 9928 h 10820"/>
                <a:gd name="connsiteX14" fmla="*/ 6527 w 10128"/>
                <a:gd name="connsiteY14" fmla="*/ 10203 h 10820"/>
                <a:gd name="connsiteX15" fmla="*/ 6016 w 10128"/>
                <a:gd name="connsiteY15" fmla="*/ 9466 h 10820"/>
                <a:gd name="connsiteX16" fmla="*/ 5116 w 10128"/>
                <a:gd name="connsiteY16" fmla="*/ 9419 h 10820"/>
                <a:gd name="connsiteX17" fmla="*/ 4837 w 10128"/>
                <a:gd name="connsiteY17" fmla="*/ 10234 h 10820"/>
                <a:gd name="connsiteX18" fmla="*/ 4348 w 10128"/>
                <a:gd name="connsiteY18" fmla="*/ 10434 h 10820"/>
                <a:gd name="connsiteX19" fmla="*/ 3903 w 10128"/>
                <a:gd name="connsiteY19" fmla="*/ 10521 h 10820"/>
                <a:gd name="connsiteX20" fmla="*/ 3645 w 10128"/>
                <a:gd name="connsiteY20" fmla="*/ 10766 h 10820"/>
                <a:gd name="connsiteX21" fmla="*/ 3418 w 10128"/>
                <a:gd name="connsiteY21" fmla="*/ 10010 h 10820"/>
                <a:gd name="connsiteX22" fmla="*/ 2965 w 10128"/>
                <a:gd name="connsiteY22" fmla="*/ 9978 h 10820"/>
                <a:gd name="connsiteX23" fmla="*/ 2885 w 10128"/>
                <a:gd name="connsiteY23" fmla="*/ 9574 h 10820"/>
                <a:gd name="connsiteX24" fmla="*/ 2632 w 10128"/>
                <a:gd name="connsiteY24" fmla="*/ 10157 h 10820"/>
                <a:gd name="connsiteX25" fmla="*/ 1021 w 10128"/>
                <a:gd name="connsiteY25" fmla="*/ 9733 h 10820"/>
                <a:gd name="connsiteX26" fmla="*/ 340 w 10128"/>
                <a:gd name="connsiteY26" fmla="*/ 8264 h 10820"/>
                <a:gd name="connsiteX27" fmla="*/ 0 w 10128"/>
                <a:gd name="connsiteY27" fmla="*/ 6371 h 10820"/>
                <a:gd name="connsiteX28" fmla="*/ 760 w 10128"/>
                <a:gd name="connsiteY28" fmla="*/ 2983 h 10820"/>
                <a:gd name="connsiteX29" fmla="*/ 931 w 10128"/>
                <a:gd name="connsiteY29" fmla="*/ 2136 h 10820"/>
                <a:gd name="connsiteX0" fmla="*/ 870 w 10128"/>
                <a:gd name="connsiteY0" fmla="*/ 3058 h 10820"/>
                <a:gd name="connsiteX1" fmla="*/ 851 w 10128"/>
                <a:gd name="connsiteY1" fmla="*/ 3761 h 10820"/>
                <a:gd name="connsiteX2" fmla="*/ 931 w 10128"/>
                <a:gd name="connsiteY2" fmla="*/ 2361 h 10820"/>
                <a:gd name="connsiteX3" fmla="*/ 1021 w 10128"/>
                <a:gd name="connsiteY3" fmla="*/ 1738 h 10820"/>
                <a:gd name="connsiteX4" fmla="*/ 1271 w 10128"/>
                <a:gd name="connsiteY4" fmla="*/ 1513 h 10820"/>
                <a:gd name="connsiteX5" fmla="*/ 3473 w 10128"/>
                <a:gd name="connsiteY5" fmla="*/ 243 h 10820"/>
                <a:gd name="connsiteX6" fmla="*/ 7492 w 10128"/>
                <a:gd name="connsiteY6" fmla="*/ 1070 h 10820"/>
                <a:gd name="connsiteX7" fmla="*/ 7605 w 10128"/>
                <a:gd name="connsiteY7" fmla="*/ 1249 h 10820"/>
                <a:gd name="connsiteX8" fmla="*/ 10000 w 10128"/>
                <a:gd name="connsiteY8" fmla="*/ 3406 h 10820"/>
                <a:gd name="connsiteX9" fmla="*/ 9410 w 10128"/>
                <a:gd name="connsiteY9" fmla="*/ 7217 h 10820"/>
                <a:gd name="connsiteX10" fmla="*/ 8729 w 10128"/>
                <a:gd name="connsiteY10" fmla="*/ 9111 h 10820"/>
                <a:gd name="connsiteX11" fmla="*/ 7107 w 10128"/>
                <a:gd name="connsiteY11" fmla="*/ 8855 h 10820"/>
                <a:gd name="connsiteX12" fmla="*/ 6897 w 10128"/>
                <a:gd name="connsiteY12" fmla="*/ 9624 h 10820"/>
                <a:gd name="connsiteX13" fmla="*/ 7334 w 10128"/>
                <a:gd name="connsiteY13" fmla="*/ 9928 h 10820"/>
                <a:gd name="connsiteX14" fmla="*/ 6527 w 10128"/>
                <a:gd name="connsiteY14" fmla="*/ 10203 h 10820"/>
                <a:gd name="connsiteX15" fmla="*/ 6016 w 10128"/>
                <a:gd name="connsiteY15" fmla="*/ 9466 h 10820"/>
                <a:gd name="connsiteX16" fmla="*/ 5116 w 10128"/>
                <a:gd name="connsiteY16" fmla="*/ 9419 h 10820"/>
                <a:gd name="connsiteX17" fmla="*/ 4837 w 10128"/>
                <a:gd name="connsiteY17" fmla="*/ 10234 h 10820"/>
                <a:gd name="connsiteX18" fmla="*/ 4348 w 10128"/>
                <a:gd name="connsiteY18" fmla="*/ 10434 h 10820"/>
                <a:gd name="connsiteX19" fmla="*/ 3903 w 10128"/>
                <a:gd name="connsiteY19" fmla="*/ 10521 h 10820"/>
                <a:gd name="connsiteX20" fmla="*/ 3645 w 10128"/>
                <a:gd name="connsiteY20" fmla="*/ 10766 h 10820"/>
                <a:gd name="connsiteX21" fmla="*/ 3418 w 10128"/>
                <a:gd name="connsiteY21" fmla="*/ 10010 h 10820"/>
                <a:gd name="connsiteX22" fmla="*/ 2965 w 10128"/>
                <a:gd name="connsiteY22" fmla="*/ 9978 h 10820"/>
                <a:gd name="connsiteX23" fmla="*/ 2885 w 10128"/>
                <a:gd name="connsiteY23" fmla="*/ 9574 h 10820"/>
                <a:gd name="connsiteX24" fmla="*/ 2632 w 10128"/>
                <a:gd name="connsiteY24" fmla="*/ 10157 h 10820"/>
                <a:gd name="connsiteX25" fmla="*/ 1021 w 10128"/>
                <a:gd name="connsiteY25" fmla="*/ 9733 h 10820"/>
                <a:gd name="connsiteX26" fmla="*/ 340 w 10128"/>
                <a:gd name="connsiteY26" fmla="*/ 8264 h 10820"/>
                <a:gd name="connsiteX27" fmla="*/ 0 w 10128"/>
                <a:gd name="connsiteY27" fmla="*/ 6371 h 10820"/>
                <a:gd name="connsiteX28" fmla="*/ 760 w 10128"/>
                <a:gd name="connsiteY28" fmla="*/ 2983 h 10820"/>
                <a:gd name="connsiteX29" fmla="*/ 931 w 10128"/>
                <a:gd name="connsiteY29" fmla="*/ 2136 h 10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128" h="10820">
                  <a:moveTo>
                    <a:pt x="870" y="3058"/>
                  </a:moveTo>
                  <a:cubicBezTo>
                    <a:pt x="740" y="2833"/>
                    <a:pt x="861" y="4260"/>
                    <a:pt x="851" y="3761"/>
                  </a:cubicBezTo>
                  <a:cubicBezTo>
                    <a:pt x="821" y="2366"/>
                    <a:pt x="881" y="3755"/>
                    <a:pt x="931" y="2361"/>
                  </a:cubicBezTo>
                  <a:cubicBezTo>
                    <a:pt x="941" y="2136"/>
                    <a:pt x="961" y="1887"/>
                    <a:pt x="1021" y="1738"/>
                  </a:cubicBezTo>
                  <a:cubicBezTo>
                    <a:pt x="1081" y="1588"/>
                    <a:pt x="1191" y="1613"/>
                    <a:pt x="1271" y="1513"/>
                  </a:cubicBezTo>
                  <a:cubicBezTo>
                    <a:pt x="2052" y="518"/>
                    <a:pt x="2523" y="418"/>
                    <a:pt x="3473" y="243"/>
                  </a:cubicBezTo>
                  <a:cubicBezTo>
                    <a:pt x="8909" y="468"/>
                    <a:pt x="4959" y="-872"/>
                    <a:pt x="7492" y="1070"/>
                  </a:cubicBezTo>
                  <a:cubicBezTo>
                    <a:pt x="7552" y="1270"/>
                    <a:pt x="7566" y="1025"/>
                    <a:pt x="7605" y="1249"/>
                  </a:cubicBezTo>
                  <a:cubicBezTo>
                    <a:pt x="7675" y="1648"/>
                    <a:pt x="9699" y="2411"/>
                    <a:pt x="10000" y="3406"/>
                  </a:cubicBezTo>
                  <a:cubicBezTo>
                    <a:pt x="10301" y="4401"/>
                    <a:pt x="10060" y="6645"/>
                    <a:pt x="9410" y="7217"/>
                  </a:cubicBezTo>
                  <a:cubicBezTo>
                    <a:pt x="8829" y="8663"/>
                    <a:pt x="9039" y="7990"/>
                    <a:pt x="8729" y="9111"/>
                  </a:cubicBezTo>
                  <a:cubicBezTo>
                    <a:pt x="6447" y="8787"/>
                    <a:pt x="6217" y="9652"/>
                    <a:pt x="7107" y="8855"/>
                  </a:cubicBezTo>
                  <a:cubicBezTo>
                    <a:pt x="7277" y="8232"/>
                    <a:pt x="6737" y="10247"/>
                    <a:pt x="6897" y="9624"/>
                  </a:cubicBezTo>
                  <a:cubicBezTo>
                    <a:pt x="6877" y="9449"/>
                    <a:pt x="7396" y="9832"/>
                    <a:pt x="7334" y="9928"/>
                  </a:cubicBezTo>
                  <a:cubicBezTo>
                    <a:pt x="7272" y="10025"/>
                    <a:pt x="6657" y="10178"/>
                    <a:pt x="6527" y="10203"/>
                  </a:cubicBezTo>
                  <a:cubicBezTo>
                    <a:pt x="6237" y="11275"/>
                    <a:pt x="6176" y="8346"/>
                    <a:pt x="6016" y="9466"/>
                  </a:cubicBezTo>
                  <a:cubicBezTo>
                    <a:pt x="5465" y="9142"/>
                    <a:pt x="5266" y="10640"/>
                    <a:pt x="5116" y="9419"/>
                  </a:cubicBezTo>
                  <a:cubicBezTo>
                    <a:pt x="4886" y="9494"/>
                    <a:pt x="5057" y="10134"/>
                    <a:pt x="4837" y="10234"/>
                  </a:cubicBezTo>
                  <a:cubicBezTo>
                    <a:pt x="4747" y="10284"/>
                    <a:pt x="4504" y="10386"/>
                    <a:pt x="4348" y="10434"/>
                  </a:cubicBezTo>
                  <a:cubicBezTo>
                    <a:pt x="4192" y="10482"/>
                    <a:pt x="4483" y="10074"/>
                    <a:pt x="3903" y="10521"/>
                  </a:cubicBezTo>
                  <a:cubicBezTo>
                    <a:pt x="3702" y="10447"/>
                    <a:pt x="3826" y="10990"/>
                    <a:pt x="3645" y="10766"/>
                  </a:cubicBezTo>
                  <a:cubicBezTo>
                    <a:pt x="3455" y="10543"/>
                    <a:pt x="3539" y="10434"/>
                    <a:pt x="3418" y="10010"/>
                  </a:cubicBezTo>
                  <a:cubicBezTo>
                    <a:pt x="3328" y="9686"/>
                    <a:pt x="3096" y="10078"/>
                    <a:pt x="2965" y="9978"/>
                  </a:cubicBezTo>
                  <a:cubicBezTo>
                    <a:pt x="2345" y="10527"/>
                    <a:pt x="2725" y="8303"/>
                    <a:pt x="2885" y="9574"/>
                  </a:cubicBezTo>
                  <a:cubicBezTo>
                    <a:pt x="2855" y="10073"/>
                    <a:pt x="2943" y="10131"/>
                    <a:pt x="2632" y="10157"/>
                  </a:cubicBezTo>
                  <a:cubicBezTo>
                    <a:pt x="2321" y="10184"/>
                    <a:pt x="1402" y="9908"/>
                    <a:pt x="1021" y="9733"/>
                  </a:cubicBezTo>
                  <a:cubicBezTo>
                    <a:pt x="741" y="9286"/>
                    <a:pt x="610" y="8737"/>
                    <a:pt x="340" y="8264"/>
                  </a:cubicBezTo>
                  <a:cubicBezTo>
                    <a:pt x="241" y="7591"/>
                    <a:pt x="90" y="7069"/>
                    <a:pt x="0" y="6371"/>
                  </a:cubicBezTo>
                  <a:cubicBezTo>
                    <a:pt x="110" y="3406"/>
                    <a:pt x="-10" y="4279"/>
                    <a:pt x="760" y="2983"/>
                  </a:cubicBezTo>
                  <a:cubicBezTo>
                    <a:pt x="951" y="2311"/>
                    <a:pt x="931" y="2610"/>
                    <a:pt x="931" y="2136"/>
                  </a:cubicBezTo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427" name="Line 19"/>
            <p:cNvSpPr>
              <a:spLocks noChangeShapeType="1"/>
            </p:cNvSpPr>
            <p:nvPr/>
          </p:nvSpPr>
          <p:spPr bwMode="auto">
            <a:xfrm>
              <a:off x="1222" y="1740"/>
              <a:ext cx="0" cy="244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8" name="Line 19"/>
            <p:cNvSpPr>
              <a:spLocks noChangeShapeType="1"/>
            </p:cNvSpPr>
            <p:nvPr/>
          </p:nvSpPr>
          <p:spPr bwMode="auto">
            <a:xfrm>
              <a:off x="1225" y="2404"/>
              <a:ext cx="0" cy="244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9" name="Text Box 8"/>
            <p:cNvSpPr txBox="1">
              <a:spLocks noChangeArrowheads="1"/>
            </p:cNvSpPr>
            <p:nvPr/>
          </p:nvSpPr>
          <p:spPr bwMode="auto">
            <a:xfrm>
              <a:off x="762" y="2677"/>
              <a:ext cx="1041" cy="3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0467" tIns="40234" rIns="80467" bIns="40234"/>
            <a:lstStyle/>
            <a:p>
              <a:r>
                <a:rPr lang="en-US" sz="800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sequencing: codes reveal position of  each transcript on the coded surface and thus in the tissue section</a:t>
              </a:r>
              <a:endParaRPr lang="en-US" sz="800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430" name="Text Box 47"/>
            <p:cNvSpPr txBox="1">
              <a:spLocks noChangeArrowheads="1"/>
            </p:cNvSpPr>
            <p:nvPr/>
          </p:nvSpPr>
          <p:spPr bwMode="auto">
            <a:xfrm>
              <a:off x="48" y="96"/>
              <a:ext cx="31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en-US" sz="2000" b="1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A</a:t>
              </a:r>
              <a:endParaRPr lang="en-US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431" name="Text Box 47"/>
            <p:cNvSpPr txBox="1">
              <a:spLocks noChangeArrowheads="1"/>
            </p:cNvSpPr>
            <p:nvPr/>
          </p:nvSpPr>
          <p:spPr bwMode="auto">
            <a:xfrm>
              <a:off x="48" y="3264"/>
              <a:ext cx="31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en-US" sz="2000" b="1">
                  <a:solidFill>
                    <a:srgbClr val="000000"/>
                  </a:solidFill>
                  <a:ea typeface="Times New Roman" pitchFamily="18" charset="0"/>
                  <a:cs typeface="Arial" charset="0"/>
                </a:rPr>
                <a:t>B</a:t>
              </a:r>
              <a:endParaRPr lang="en-US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457" name="Line 2"/>
            <p:cNvSpPr>
              <a:spLocks noChangeShapeType="1"/>
            </p:cNvSpPr>
            <p:nvPr/>
          </p:nvSpPr>
          <p:spPr bwMode="auto">
            <a:xfrm flipH="1" flipV="1">
              <a:off x="3742" y="1076"/>
              <a:ext cx="0" cy="168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58" name="Line 10"/>
            <p:cNvSpPr>
              <a:spLocks noChangeShapeType="1"/>
            </p:cNvSpPr>
            <p:nvPr/>
          </p:nvSpPr>
          <p:spPr bwMode="auto">
            <a:xfrm flipV="1">
              <a:off x="3742" y="1244"/>
              <a:ext cx="2" cy="2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74" name="Text Box 50"/>
            <p:cNvSpPr txBox="1">
              <a:spLocks noChangeArrowheads="1"/>
            </p:cNvSpPr>
            <p:nvPr/>
          </p:nvSpPr>
          <p:spPr bwMode="auto">
            <a:xfrm>
              <a:off x="4848" y="1008"/>
              <a:ext cx="180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de-DE" sz="1400">
                  <a:ea typeface="Times New Roman" pitchFamily="18" charset="0"/>
                  <a:cs typeface="Arial" charset="0"/>
                </a:rPr>
                <a:t>b</a:t>
              </a:r>
              <a:endParaRPr lang="de-DE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475" name="Text Box 51"/>
            <p:cNvSpPr txBox="1">
              <a:spLocks noChangeArrowheads="1"/>
            </p:cNvSpPr>
            <p:nvPr/>
          </p:nvSpPr>
          <p:spPr bwMode="auto">
            <a:xfrm>
              <a:off x="4896" y="1536"/>
              <a:ext cx="714" cy="14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800">
                  <a:ea typeface="Times New Roman" pitchFamily="18" charset="0"/>
                  <a:cs typeface="Arial" charset="0"/>
                </a:rPr>
                <a:t>coded surface</a:t>
              </a:r>
              <a:r>
                <a:rPr lang="en-US" sz="1000">
                  <a:ea typeface="Times New Roman" pitchFamily="18" charset="0"/>
                  <a:cs typeface="Arial" charset="0"/>
                </a:rPr>
                <a:t> </a:t>
              </a:r>
              <a:endParaRPr lang="en-US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476" name="Text Box 50"/>
            <p:cNvSpPr txBox="1">
              <a:spLocks noChangeArrowheads="1"/>
            </p:cNvSpPr>
            <p:nvPr/>
          </p:nvSpPr>
          <p:spPr bwMode="auto">
            <a:xfrm>
              <a:off x="4992" y="1200"/>
              <a:ext cx="180" cy="216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de-DE" sz="1400">
                  <a:ea typeface="Times New Roman" pitchFamily="18" charset="0"/>
                  <a:cs typeface="Arial" charset="0"/>
                </a:rPr>
                <a:t>a</a:t>
              </a:r>
              <a:endParaRPr lang="de-DE">
                <a:ea typeface="Times New Roman" pitchFamily="18" charset="0"/>
                <a:cs typeface="Arial" charset="0"/>
              </a:endParaRPr>
            </a:p>
          </p:txBody>
        </p:sp>
        <p:sp>
          <p:nvSpPr>
            <p:cNvPr id="13477" name="Line 37"/>
            <p:cNvSpPr>
              <a:spLocks noChangeShapeType="1"/>
            </p:cNvSpPr>
            <p:nvPr/>
          </p:nvSpPr>
          <p:spPr bwMode="auto">
            <a:xfrm>
              <a:off x="4890" y="1474"/>
              <a:ext cx="64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78" name="Line 34"/>
            <p:cNvSpPr>
              <a:spLocks noChangeShapeType="1"/>
            </p:cNvSpPr>
            <p:nvPr/>
          </p:nvSpPr>
          <p:spPr bwMode="auto">
            <a:xfrm rot="5400000">
              <a:off x="4941" y="480"/>
              <a:ext cx="685" cy="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79" name="Line 33"/>
            <p:cNvSpPr>
              <a:spLocks noChangeShapeType="1"/>
            </p:cNvSpPr>
            <p:nvPr/>
          </p:nvSpPr>
          <p:spPr bwMode="auto">
            <a:xfrm rot="5400000">
              <a:off x="5191" y="905"/>
              <a:ext cx="180" cy="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80" name="Line 17"/>
            <p:cNvSpPr>
              <a:spLocks noChangeShapeType="1"/>
            </p:cNvSpPr>
            <p:nvPr/>
          </p:nvSpPr>
          <p:spPr bwMode="auto">
            <a:xfrm flipH="1">
              <a:off x="5406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81" name="Line 15"/>
            <p:cNvSpPr>
              <a:spLocks noChangeShapeType="1"/>
            </p:cNvSpPr>
            <p:nvPr/>
          </p:nvSpPr>
          <p:spPr bwMode="auto">
            <a:xfrm flipH="1">
              <a:off x="5334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82" name="Line 14"/>
            <p:cNvSpPr>
              <a:spLocks noChangeShapeType="1"/>
            </p:cNvSpPr>
            <p:nvPr/>
          </p:nvSpPr>
          <p:spPr bwMode="auto">
            <a:xfrm flipH="1">
              <a:off x="5262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83" name="Line 13"/>
            <p:cNvSpPr>
              <a:spLocks noChangeShapeType="1"/>
            </p:cNvSpPr>
            <p:nvPr/>
          </p:nvSpPr>
          <p:spPr bwMode="auto">
            <a:xfrm flipH="1">
              <a:off x="5190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84" name="Line 12"/>
            <p:cNvSpPr>
              <a:spLocks noChangeShapeType="1"/>
            </p:cNvSpPr>
            <p:nvPr/>
          </p:nvSpPr>
          <p:spPr bwMode="auto">
            <a:xfrm flipH="1">
              <a:off x="5046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85" name="Line 11"/>
            <p:cNvSpPr>
              <a:spLocks noChangeShapeType="1"/>
            </p:cNvSpPr>
            <p:nvPr/>
          </p:nvSpPr>
          <p:spPr bwMode="auto">
            <a:xfrm flipH="1">
              <a:off x="5118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86" name="Line 6"/>
            <p:cNvSpPr>
              <a:spLocks noChangeShapeType="1"/>
            </p:cNvSpPr>
            <p:nvPr/>
          </p:nvSpPr>
          <p:spPr bwMode="auto">
            <a:xfrm flipH="1">
              <a:off x="4974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87" name="Line 5"/>
            <p:cNvSpPr>
              <a:spLocks noChangeShapeType="1"/>
            </p:cNvSpPr>
            <p:nvPr/>
          </p:nvSpPr>
          <p:spPr bwMode="auto">
            <a:xfrm flipH="1">
              <a:off x="4890" y="1474"/>
              <a:ext cx="72" cy="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88" name="Line 10"/>
            <p:cNvSpPr>
              <a:spLocks noChangeShapeType="1"/>
            </p:cNvSpPr>
            <p:nvPr/>
          </p:nvSpPr>
          <p:spPr bwMode="auto">
            <a:xfrm flipV="1">
              <a:off x="5234" y="1242"/>
              <a:ext cx="1" cy="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89" name="Line 2"/>
            <p:cNvSpPr>
              <a:spLocks noChangeShapeType="1"/>
            </p:cNvSpPr>
            <p:nvPr/>
          </p:nvSpPr>
          <p:spPr bwMode="auto">
            <a:xfrm flipH="1" flipV="1">
              <a:off x="5234" y="1074"/>
              <a:ext cx="1" cy="169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90" name="Line 2"/>
            <p:cNvSpPr>
              <a:spLocks noChangeShapeType="1"/>
            </p:cNvSpPr>
            <p:nvPr/>
          </p:nvSpPr>
          <p:spPr bwMode="auto">
            <a:xfrm flipH="1" flipV="1">
              <a:off x="5232" y="893"/>
              <a:ext cx="0" cy="20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" name="Freeform 62"/>
            <p:cNvSpPr/>
            <p:nvPr/>
          </p:nvSpPr>
          <p:spPr>
            <a:xfrm>
              <a:off x="5280" y="1008"/>
              <a:ext cx="129" cy="216"/>
            </a:xfrm>
            <a:custGeom>
              <a:avLst/>
              <a:gdLst>
                <a:gd name="connsiteX0" fmla="*/ 0 w 204537"/>
                <a:gd name="connsiteY0" fmla="*/ 0 h 342900"/>
                <a:gd name="connsiteX1" fmla="*/ 114300 w 204537"/>
                <a:gd name="connsiteY1" fmla="*/ 66174 h 342900"/>
                <a:gd name="connsiteX2" fmla="*/ 114300 w 204537"/>
                <a:gd name="connsiteY2" fmla="*/ 66174 h 342900"/>
                <a:gd name="connsiteX3" fmla="*/ 174458 w 204537"/>
                <a:gd name="connsiteY3" fmla="*/ 150395 h 342900"/>
                <a:gd name="connsiteX4" fmla="*/ 162426 w 204537"/>
                <a:gd name="connsiteY4" fmla="*/ 252663 h 342900"/>
                <a:gd name="connsiteX5" fmla="*/ 204537 w 204537"/>
                <a:gd name="connsiteY5" fmla="*/ 342900 h 342900"/>
                <a:gd name="connsiteX6" fmla="*/ 204537 w 204537"/>
                <a:gd name="connsiteY6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537" h="342900">
                  <a:moveTo>
                    <a:pt x="0" y="0"/>
                  </a:moveTo>
                  <a:lnTo>
                    <a:pt x="114300" y="66174"/>
                  </a:lnTo>
                  <a:lnTo>
                    <a:pt x="114300" y="66174"/>
                  </a:lnTo>
                  <a:cubicBezTo>
                    <a:pt x="124326" y="80211"/>
                    <a:pt x="166437" y="119314"/>
                    <a:pt x="174458" y="150395"/>
                  </a:cubicBezTo>
                  <a:cubicBezTo>
                    <a:pt x="182479" y="181477"/>
                    <a:pt x="157413" y="220579"/>
                    <a:pt x="162426" y="252663"/>
                  </a:cubicBezTo>
                  <a:cubicBezTo>
                    <a:pt x="167439" y="284747"/>
                    <a:pt x="204537" y="342900"/>
                    <a:pt x="204537" y="342900"/>
                  </a:cubicBezTo>
                  <a:lnTo>
                    <a:pt x="204537" y="342900"/>
                  </a:lnTo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492" name="Line 10"/>
            <p:cNvSpPr>
              <a:spLocks noChangeShapeType="1"/>
            </p:cNvSpPr>
            <p:nvPr/>
          </p:nvSpPr>
          <p:spPr bwMode="auto">
            <a:xfrm flipV="1">
              <a:off x="4994" y="1243"/>
              <a:ext cx="1" cy="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93" name="Line 2"/>
            <p:cNvSpPr>
              <a:spLocks noChangeShapeType="1"/>
            </p:cNvSpPr>
            <p:nvPr/>
          </p:nvSpPr>
          <p:spPr bwMode="auto">
            <a:xfrm flipH="1" flipV="1">
              <a:off x="4994" y="1074"/>
              <a:ext cx="1" cy="169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94" name="Line 2"/>
            <p:cNvSpPr>
              <a:spLocks noChangeShapeType="1"/>
            </p:cNvSpPr>
            <p:nvPr/>
          </p:nvSpPr>
          <p:spPr bwMode="auto">
            <a:xfrm flipH="1" flipV="1">
              <a:off x="4992" y="894"/>
              <a:ext cx="0" cy="20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95" name="Line 2"/>
            <p:cNvSpPr>
              <a:spLocks noChangeShapeType="1"/>
            </p:cNvSpPr>
            <p:nvPr/>
          </p:nvSpPr>
          <p:spPr bwMode="auto">
            <a:xfrm flipH="1" flipV="1">
              <a:off x="5037" y="1076"/>
              <a:ext cx="0" cy="168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96" name="Line 10"/>
            <p:cNvSpPr>
              <a:spLocks noChangeShapeType="1"/>
            </p:cNvSpPr>
            <p:nvPr/>
          </p:nvSpPr>
          <p:spPr bwMode="auto">
            <a:xfrm flipV="1">
              <a:off x="5037" y="1244"/>
              <a:ext cx="2" cy="2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98" name="Line 2"/>
            <p:cNvSpPr>
              <a:spLocks noChangeShapeType="1"/>
            </p:cNvSpPr>
            <p:nvPr/>
          </p:nvSpPr>
          <p:spPr bwMode="auto">
            <a:xfrm flipH="1" flipV="1">
              <a:off x="5278" y="1076"/>
              <a:ext cx="0" cy="168"/>
            </a:xfrm>
            <a:prstGeom prst="line">
              <a:avLst/>
            </a:prstGeom>
            <a:noFill/>
            <a:ln w="28575" cap="rnd" cmpd="dbl">
              <a:solidFill>
                <a:srgbClr val="000000"/>
              </a:solidFill>
              <a:bevel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99" name="Line 10"/>
            <p:cNvSpPr>
              <a:spLocks noChangeShapeType="1"/>
            </p:cNvSpPr>
            <p:nvPr/>
          </p:nvSpPr>
          <p:spPr bwMode="auto">
            <a:xfrm flipV="1">
              <a:off x="5278" y="1244"/>
              <a:ext cx="2" cy="2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01" name="Line 189"/>
            <p:cNvSpPr>
              <a:spLocks noChangeShapeType="1"/>
            </p:cNvSpPr>
            <p:nvPr/>
          </p:nvSpPr>
          <p:spPr bwMode="auto">
            <a:xfrm flipV="1">
              <a:off x="5232" y="288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502" name="Line 45"/>
            <p:cNvSpPr>
              <a:spLocks noChangeShapeType="1"/>
            </p:cNvSpPr>
            <p:nvPr/>
          </p:nvSpPr>
          <p:spPr bwMode="auto">
            <a:xfrm>
              <a:off x="624" y="3888"/>
              <a:ext cx="444" cy="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04" name="Line 45"/>
            <p:cNvSpPr>
              <a:spLocks noChangeShapeType="1"/>
            </p:cNvSpPr>
            <p:nvPr/>
          </p:nvSpPr>
          <p:spPr bwMode="auto">
            <a:xfrm>
              <a:off x="1081" y="3892"/>
              <a:ext cx="396" cy="0"/>
            </a:xfrm>
            <a:prstGeom prst="line">
              <a:avLst/>
            </a:prstGeom>
            <a:noFill/>
            <a:ln w="53975" cap="rnd" cmpd="dbl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54166" y="151637"/>
            <a:ext cx="8658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Heterogeneity of tumors: In-situ </a:t>
            </a:r>
            <a:r>
              <a:rPr lang="en-US" dirty="0" err="1" smtClean="0"/>
              <a:t>transcriptome</a:t>
            </a:r>
            <a:r>
              <a:rPr lang="en-US" dirty="0" smtClean="0"/>
              <a:t> sequencing?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829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5"/>
          <p:cNvSpPr txBox="1">
            <a:spLocks noChangeArrowheads="1"/>
          </p:cNvSpPr>
          <p:nvPr/>
        </p:nvSpPr>
        <p:spPr bwMode="auto">
          <a:xfrm>
            <a:off x="2762893" y="1245095"/>
            <a:ext cx="37542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de-DE" sz="1600">
                <a:latin typeface="Arial"/>
                <a:cs typeface="Arial"/>
              </a:rPr>
              <a:t>Homozygous twins discordant for lupus</a:t>
            </a: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4616508" y="1610548"/>
            <a:ext cx="0" cy="4080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feld 16"/>
          <p:cNvSpPr txBox="1">
            <a:spLocks noChangeArrowheads="1"/>
          </p:cNvSpPr>
          <p:nvPr/>
        </p:nvSpPr>
        <p:spPr bwMode="auto">
          <a:xfrm>
            <a:off x="1168400" y="285750"/>
            <a:ext cx="73040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800" b="1">
                <a:latin typeface="Arial"/>
                <a:cs typeface="Arial"/>
              </a:rPr>
              <a:t>Immune repertoire sequencing for systemic lupus erythematodes </a:t>
            </a:r>
          </a:p>
        </p:txBody>
      </p:sp>
      <p:pic>
        <p:nvPicPr>
          <p:cNvPr id="3" name="Bil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377" y="3826554"/>
            <a:ext cx="1417776" cy="1417776"/>
          </a:xfrm>
          <a:prstGeom prst="rect">
            <a:avLst/>
          </a:prstGeom>
        </p:spPr>
      </p:pic>
      <p:sp>
        <p:nvSpPr>
          <p:cNvPr id="36" name="Textfeld 5"/>
          <p:cNvSpPr txBox="1">
            <a:spLocks noChangeArrowheads="1"/>
          </p:cNvSpPr>
          <p:nvPr/>
        </p:nvSpPr>
        <p:spPr bwMode="auto">
          <a:xfrm>
            <a:off x="5126900" y="5251715"/>
            <a:ext cx="21207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de-DE" sz="1400">
                <a:latin typeface="Arial"/>
                <a:cs typeface="Arial"/>
              </a:rPr>
              <a:t>Serum antibody profiling</a:t>
            </a:r>
          </a:p>
          <a:p>
            <a:pPr algn="ctr" eaLnBrk="1" hangingPunct="1"/>
            <a:r>
              <a:rPr lang="de-DE" sz="1400">
                <a:latin typeface="Arial"/>
                <a:cs typeface="Arial"/>
              </a:rPr>
              <a:t>using peptide arrays</a:t>
            </a:r>
          </a:p>
        </p:txBody>
      </p:sp>
      <p:sp>
        <p:nvSpPr>
          <p:cNvPr id="38" name="Textfeld 5"/>
          <p:cNvSpPr txBox="1">
            <a:spLocks noChangeArrowheads="1"/>
          </p:cNvSpPr>
          <p:nvPr/>
        </p:nvSpPr>
        <p:spPr bwMode="auto">
          <a:xfrm>
            <a:off x="3380815" y="2005286"/>
            <a:ext cx="24598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de-DE" sz="1400">
                <a:latin typeface="Arial"/>
                <a:cs typeface="Arial"/>
              </a:rPr>
              <a:t>Blood samples</a:t>
            </a:r>
          </a:p>
          <a:p>
            <a:pPr algn="ctr" eaLnBrk="1" hangingPunct="1"/>
            <a:r>
              <a:rPr lang="de-DE" sz="1400">
                <a:latin typeface="Arial"/>
                <a:cs typeface="Arial"/>
              </a:rPr>
              <a:t>(before / during / after flares)</a:t>
            </a:r>
          </a:p>
        </p:txBody>
      </p:sp>
      <p:sp>
        <p:nvSpPr>
          <p:cNvPr id="41" name="Textfeld 5"/>
          <p:cNvSpPr txBox="1">
            <a:spLocks noChangeArrowheads="1"/>
          </p:cNvSpPr>
          <p:nvPr/>
        </p:nvSpPr>
        <p:spPr bwMode="auto">
          <a:xfrm>
            <a:off x="2158156" y="2916927"/>
            <a:ext cx="162498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de-DE" sz="1400">
                <a:latin typeface="Arial"/>
                <a:cs typeface="Arial"/>
              </a:rPr>
              <a:t>B cells and T cells</a:t>
            </a:r>
          </a:p>
        </p:txBody>
      </p:sp>
      <p:cxnSp>
        <p:nvCxnSpPr>
          <p:cNvPr id="42" name="Gerade Verbindung mit Pfeil 41"/>
          <p:cNvCxnSpPr/>
          <p:nvPr/>
        </p:nvCxnSpPr>
        <p:spPr>
          <a:xfrm rot="18900000">
            <a:off x="5882238" y="2531557"/>
            <a:ext cx="0" cy="4080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feld 5"/>
          <p:cNvSpPr txBox="1">
            <a:spLocks noChangeArrowheads="1"/>
          </p:cNvSpPr>
          <p:nvPr/>
        </p:nvSpPr>
        <p:spPr bwMode="auto">
          <a:xfrm>
            <a:off x="5831007" y="2916927"/>
            <a:ext cx="7134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de-DE" sz="1400">
                <a:latin typeface="Arial"/>
                <a:cs typeface="Arial"/>
              </a:rPr>
              <a:t>Serum</a:t>
            </a:r>
          </a:p>
        </p:txBody>
      </p:sp>
      <p:cxnSp>
        <p:nvCxnSpPr>
          <p:cNvPr id="44" name="Gerade Verbindung mit Pfeil 43"/>
          <p:cNvCxnSpPr/>
          <p:nvPr/>
        </p:nvCxnSpPr>
        <p:spPr>
          <a:xfrm rot="2700000" flipH="1">
            <a:off x="3291046" y="2531558"/>
            <a:ext cx="0" cy="4080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mit Pfeil 44"/>
          <p:cNvCxnSpPr/>
          <p:nvPr/>
        </p:nvCxnSpPr>
        <p:spPr>
          <a:xfrm>
            <a:off x="6187265" y="3292610"/>
            <a:ext cx="0" cy="4080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uppierung 7"/>
          <p:cNvGrpSpPr/>
          <p:nvPr/>
        </p:nvGrpSpPr>
        <p:grpSpPr>
          <a:xfrm>
            <a:off x="1813134" y="3897862"/>
            <a:ext cx="2297100" cy="1265992"/>
            <a:chOff x="1156053" y="3177031"/>
            <a:chExt cx="3605904" cy="1987308"/>
          </a:xfrm>
        </p:grpSpPr>
        <p:pic>
          <p:nvPicPr>
            <p:cNvPr id="46" name="Bild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56053" y="3177031"/>
              <a:ext cx="3605904" cy="710208"/>
            </a:xfrm>
            <a:prstGeom prst="rect">
              <a:avLst/>
            </a:prstGeom>
          </p:spPr>
        </p:pic>
        <p:pic>
          <p:nvPicPr>
            <p:cNvPr id="47" name="Bild 4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1957" y="3952136"/>
              <a:ext cx="3600000" cy="835939"/>
            </a:xfrm>
            <a:prstGeom prst="rect">
              <a:avLst/>
            </a:prstGeom>
          </p:spPr>
        </p:pic>
        <p:pic>
          <p:nvPicPr>
            <p:cNvPr id="48" name="Bild 4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61957" y="4983709"/>
              <a:ext cx="3600000" cy="180630"/>
            </a:xfrm>
            <a:prstGeom prst="rect">
              <a:avLst/>
            </a:prstGeom>
          </p:spPr>
        </p:pic>
      </p:grpSp>
      <p:cxnSp>
        <p:nvCxnSpPr>
          <p:cNvPr id="49" name="Gerade Verbindung mit Pfeil 48"/>
          <p:cNvCxnSpPr/>
          <p:nvPr/>
        </p:nvCxnSpPr>
        <p:spPr>
          <a:xfrm>
            <a:off x="2965275" y="3292610"/>
            <a:ext cx="0" cy="4080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feld 5"/>
          <p:cNvSpPr txBox="1">
            <a:spLocks noChangeArrowheads="1"/>
          </p:cNvSpPr>
          <p:nvPr/>
        </p:nvSpPr>
        <p:spPr bwMode="auto">
          <a:xfrm>
            <a:off x="1626158" y="5251715"/>
            <a:ext cx="26733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de-DE" sz="1400">
                <a:latin typeface="Arial"/>
                <a:cs typeface="Arial"/>
              </a:rPr>
              <a:t>Antibody and T cell sequencing</a:t>
            </a:r>
          </a:p>
          <a:p>
            <a:pPr algn="ctr" eaLnBrk="1" hangingPunct="1"/>
            <a:r>
              <a:rPr lang="de-DE" sz="1400">
                <a:latin typeface="Arial"/>
                <a:cs typeface="Arial"/>
              </a:rPr>
              <a:t>(unpaired and paired)</a:t>
            </a:r>
          </a:p>
        </p:txBody>
      </p:sp>
      <p:cxnSp>
        <p:nvCxnSpPr>
          <p:cNvPr id="52" name="Gerade Verbindung mit Pfeil 51"/>
          <p:cNvCxnSpPr/>
          <p:nvPr/>
        </p:nvCxnSpPr>
        <p:spPr>
          <a:xfrm rot="18900000">
            <a:off x="3291046" y="5780075"/>
            <a:ext cx="0" cy="4080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/>
          <p:nvPr/>
        </p:nvCxnSpPr>
        <p:spPr>
          <a:xfrm rot="2700000" flipH="1">
            <a:off x="5882238" y="5780075"/>
            <a:ext cx="0" cy="4080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feld 5"/>
          <p:cNvSpPr txBox="1">
            <a:spLocks noChangeArrowheads="1"/>
          </p:cNvSpPr>
          <p:nvPr/>
        </p:nvSpPr>
        <p:spPr bwMode="auto">
          <a:xfrm>
            <a:off x="2489103" y="6017110"/>
            <a:ext cx="42432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de-DE" sz="1400" b="1">
                <a:latin typeface="Arial"/>
                <a:cs typeface="Arial"/>
              </a:rPr>
              <a:t>Biomarker discovery</a:t>
            </a:r>
          </a:p>
          <a:p>
            <a:pPr algn="ctr" eaLnBrk="1" hangingPunct="1"/>
            <a:r>
              <a:rPr lang="de-DE" sz="1400">
                <a:latin typeface="Arial"/>
                <a:cs typeface="Arial"/>
              </a:rPr>
              <a:t>(antigenes, onset, progression, affected organs, ...)</a:t>
            </a:r>
          </a:p>
        </p:txBody>
      </p:sp>
      <p:pic>
        <p:nvPicPr>
          <p:cNvPr id="10" name="Bild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1059" y="1084141"/>
            <a:ext cx="1653571" cy="654814"/>
          </a:xfrm>
          <a:prstGeom prst="rect">
            <a:avLst/>
          </a:prstGeom>
        </p:spPr>
      </p:pic>
      <p:sp>
        <p:nvSpPr>
          <p:cNvPr id="55" name="Textfeld 5"/>
          <p:cNvSpPr txBox="1">
            <a:spLocks noChangeArrowheads="1"/>
          </p:cNvSpPr>
          <p:nvPr/>
        </p:nvSpPr>
        <p:spPr bwMode="auto">
          <a:xfrm>
            <a:off x="7368139" y="1701871"/>
            <a:ext cx="16100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de-DE" sz="1600">
                <a:latin typeface="Arial"/>
                <a:cs typeface="Arial"/>
              </a:rPr>
              <a:t>Thomas Dörner</a:t>
            </a:r>
          </a:p>
        </p:txBody>
      </p:sp>
    </p:spTree>
    <p:extLst>
      <p:ext uri="{BB962C8B-B14F-4D97-AF65-F5344CB8AC3E}">
        <p14:creationId xmlns:p14="http://schemas.microsoft.com/office/powerpoint/2010/main" val="36075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Box 10"/>
          <p:cNvSpPr txBox="1">
            <a:spLocks noChangeArrowheads="1"/>
          </p:cNvSpPr>
          <p:nvPr/>
        </p:nvSpPr>
        <p:spPr bwMode="auto">
          <a:xfrm>
            <a:off x="0" y="2224088"/>
            <a:ext cx="4900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 b="1" u="sng" dirty="0">
                <a:solidFill>
                  <a:srgbClr val="000000"/>
                </a:solidFill>
              </a:rPr>
              <a:t>Research Spending per New Drug</a:t>
            </a:r>
          </a:p>
        </p:txBody>
      </p:sp>
      <p:pic>
        <p:nvPicPr>
          <p:cNvPr id="47106" name="Picture 13" descr="Forbes_staggering_cost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0"/>
            <a:ext cx="6808787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14"/>
          <p:cNvSpPr>
            <a:spLocks noChangeArrowheads="1"/>
          </p:cNvSpPr>
          <p:nvPr/>
        </p:nvSpPr>
        <p:spPr bwMode="auto">
          <a:xfrm>
            <a:off x="847725" y="125413"/>
            <a:ext cx="184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de-DE" sz="2800" b="1"/>
              <a:t> </a:t>
            </a:r>
            <a:endParaRPr lang="en-GB" sz="280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54013" y="2593975"/>
          <a:ext cx="8494713" cy="4149722"/>
        </p:xfrm>
        <a:graphic>
          <a:graphicData uri="http://schemas.openxmlformats.org/drawingml/2006/table">
            <a:tbl>
              <a:tblPr/>
              <a:tblGrid>
                <a:gridCol w="2452284"/>
                <a:gridCol w="1471372"/>
                <a:gridCol w="1961826"/>
                <a:gridCol w="2609231"/>
              </a:tblGrid>
              <a:tr h="8299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latin typeface="Verdana"/>
                        </a:rPr>
                        <a:t>Company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latin typeface="Verdana"/>
                        </a:rPr>
                        <a:t>Number of drugs approved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latin typeface="Verdana"/>
                        </a:rPr>
                        <a:t>R&amp;D Spending Per Drug ($Mil)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latin typeface="Verdana"/>
                        </a:rPr>
                        <a:t>Total R&amp;D Spending 1997-2011 ($Mil)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latin typeface="Verdana"/>
                        </a:rPr>
                        <a:t>AstraZeneca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5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Verdana"/>
                        </a:rPr>
                        <a:t>$11,791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$58,955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latin typeface="Verdana"/>
                        </a:rPr>
                        <a:t>GlaxoSmithKline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10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$8,171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Verdana"/>
                        </a:rPr>
                        <a:t>$81,708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latin typeface="Verdana"/>
                        </a:rPr>
                        <a:t>Sanofi 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$7,909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$63,274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latin typeface="Verdana"/>
                        </a:rPr>
                        <a:t>Roche Holding AG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11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$7,804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$85,841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latin typeface="Verdana"/>
                        </a:rPr>
                        <a:t>Pfizer Inc.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14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$7,727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$108,178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latin typeface="Verdana"/>
                        </a:rPr>
                        <a:t>Johnson &amp; Johnson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15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$5,886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$88,285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latin typeface="Verdana"/>
                        </a:rPr>
                        <a:t>Eli Lilly &amp; Co.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11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$4,577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$50,347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latin typeface="Verdana"/>
                        </a:rPr>
                        <a:t>Abbott Laboratories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8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$4,496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$35,970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latin typeface="Verdana"/>
                        </a:rPr>
                        <a:t>Merck &amp; Co Inc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16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$4,210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$67,360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latin typeface="Verdana"/>
                        </a:rPr>
                        <a:t>Bristol-Myers Squibb Co.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11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$4,152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$45,675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latin typeface="Verdana"/>
                        </a:rPr>
                        <a:t>Novartis AG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21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$3,983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$83,646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6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latin typeface="Verdana"/>
                        </a:rPr>
                        <a:t>Amgen Inc.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9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latin typeface="Verdana"/>
                        </a:rPr>
                        <a:t>$3,692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latin typeface="Verdana"/>
                        </a:rPr>
                        <a:t>$33,229</a:t>
                      </a:r>
                    </a:p>
                  </a:txBody>
                  <a:tcPr marL="12700" marR="12700" marT="127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7161" name="TextBox 1"/>
          <p:cNvSpPr txBox="1">
            <a:spLocks noChangeArrowheads="1"/>
          </p:cNvSpPr>
          <p:nvPr/>
        </p:nvSpPr>
        <p:spPr bwMode="auto">
          <a:xfrm>
            <a:off x="0" y="1009650"/>
            <a:ext cx="37607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 err="1"/>
              <a:t>Virtualising</a:t>
            </a:r>
            <a:r>
              <a:rPr lang="en-US" sz="2000" b="1" dirty="0"/>
              <a:t> drug development: the problem</a:t>
            </a:r>
          </a:p>
        </p:txBody>
      </p:sp>
      <p:sp>
        <p:nvSpPr>
          <p:cNvPr id="3" name="Round Same Side Corner Rectangle 2"/>
          <p:cNvSpPr/>
          <p:nvPr/>
        </p:nvSpPr>
        <p:spPr bwMode="auto">
          <a:xfrm>
            <a:off x="0" y="1009650"/>
            <a:ext cx="3359150" cy="830263"/>
          </a:xfrm>
          <a:prstGeom prst="round2Same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89905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372357" y="426214"/>
            <a:ext cx="2672526" cy="20928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6600"/>
                </a:solidFill>
              </a:rPr>
              <a:t>Drug development cost</a:t>
            </a:r>
          </a:p>
          <a:p>
            <a:r>
              <a:rPr lang="en-US" sz="2000" b="1" dirty="0">
                <a:solidFill>
                  <a:srgbClr val="FF6600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of a cancer therapeutic: 	</a:t>
            </a:r>
          </a:p>
          <a:p>
            <a:r>
              <a:rPr lang="en-US" b="1" dirty="0" smtClean="0">
                <a:solidFill>
                  <a:srgbClr val="FFAA00"/>
                </a:solidFill>
              </a:rPr>
              <a:t>~ 4 - 12 billion $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over 10 - 12 years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9392" y="426214"/>
            <a:ext cx="5370403" cy="6278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6600"/>
                </a:solidFill>
              </a:rPr>
              <a:t>Drug treatment cost		  </a:t>
            </a:r>
            <a:r>
              <a:rPr lang="en-US" sz="2000" b="1" dirty="0">
                <a:solidFill>
                  <a:srgbClr val="8DC667"/>
                </a:solidFill>
              </a:rPr>
              <a:t>Extended median </a:t>
            </a:r>
            <a:r>
              <a:rPr lang="en-US" sz="2000" b="1" dirty="0" smtClean="0">
                <a:solidFill>
                  <a:srgbClr val="8DC667"/>
                </a:solidFill>
              </a:rPr>
              <a:t>            						  survival</a:t>
            </a:r>
            <a:endParaRPr lang="en-US" sz="2000" b="1" dirty="0">
              <a:solidFill>
                <a:srgbClr val="8DC667"/>
              </a:solidFill>
            </a:endParaRPr>
          </a:p>
          <a:p>
            <a:r>
              <a:rPr lang="en-US" sz="2000" b="1" dirty="0">
                <a:solidFill>
                  <a:srgbClr val="FF6600"/>
                </a:solidFill>
              </a:rPr>
              <a:t>	</a:t>
            </a:r>
          </a:p>
          <a:p>
            <a:endParaRPr lang="en-US" dirty="0">
              <a:solidFill>
                <a:srgbClr val="1C438B"/>
              </a:solidFill>
            </a:endParaRPr>
          </a:p>
          <a:p>
            <a:r>
              <a:rPr lang="en-US" dirty="0" err="1">
                <a:solidFill>
                  <a:srgbClr val="1C438B"/>
                </a:solidFill>
              </a:rPr>
              <a:t>Ixempra</a:t>
            </a:r>
            <a:r>
              <a:rPr lang="en-US" dirty="0">
                <a:solidFill>
                  <a:srgbClr val="1C438B"/>
                </a:solidFill>
              </a:rPr>
              <a:t>:	$   4,200 / month 	      </a:t>
            </a:r>
            <a:r>
              <a:rPr lang="en-US" b="1" dirty="0">
                <a:solidFill>
                  <a:srgbClr val="1C438B"/>
                </a:solidFill>
              </a:rPr>
              <a:t>32</a:t>
            </a:r>
            <a:r>
              <a:rPr lang="en-US" dirty="0">
                <a:solidFill>
                  <a:srgbClr val="1C438B"/>
                </a:solidFill>
              </a:rPr>
              <a:t> </a:t>
            </a:r>
            <a:r>
              <a:rPr lang="en-US" b="1" dirty="0">
                <a:solidFill>
                  <a:srgbClr val="1C438B"/>
                </a:solidFill>
              </a:rPr>
              <a:t>days</a:t>
            </a:r>
          </a:p>
          <a:p>
            <a:endParaRPr lang="en-US" dirty="0">
              <a:solidFill>
                <a:srgbClr val="1C438B"/>
              </a:solidFill>
            </a:endParaRPr>
          </a:p>
          <a:p>
            <a:r>
              <a:rPr lang="en-US" dirty="0" err="1">
                <a:solidFill>
                  <a:srgbClr val="1C438B"/>
                </a:solidFill>
              </a:rPr>
              <a:t>Avastin</a:t>
            </a:r>
            <a:r>
              <a:rPr lang="en-US" dirty="0">
                <a:solidFill>
                  <a:srgbClr val="1C438B"/>
                </a:solidFill>
              </a:rPr>
              <a:t>:	$   5,000 / month	      </a:t>
            </a:r>
            <a:r>
              <a:rPr lang="en-US" b="1" dirty="0">
                <a:solidFill>
                  <a:srgbClr val="1C438B"/>
                </a:solidFill>
              </a:rPr>
              <a:t>42 days</a:t>
            </a:r>
          </a:p>
          <a:p>
            <a:endParaRPr lang="en-US" dirty="0">
              <a:solidFill>
                <a:srgbClr val="1C438B"/>
              </a:solidFill>
            </a:endParaRPr>
          </a:p>
          <a:p>
            <a:r>
              <a:rPr lang="en-US" dirty="0" err="1">
                <a:solidFill>
                  <a:srgbClr val="1C438B"/>
                </a:solidFill>
              </a:rPr>
              <a:t>Gleevec</a:t>
            </a:r>
            <a:r>
              <a:rPr lang="en-US" dirty="0">
                <a:solidFill>
                  <a:srgbClr val="1C438B"/>
                </a:solidFill>
              </a:rPr>
              <a:t>:	$   7,700 / month	      </a:t>
            </a:r>
            <a:r>
              <a:rPr lang="en-US" b="1" dirty="0">
                <a:solidFill>
                  <a:srgbClr val="1C438B"/>
                </a:solidFill>
              </a:rPr>
              <a:t>years </a:t>
            </a:r>
            <a:r>
              <a:rPr lang="en-US" dirty="0">
                <a:solidFill>
                  <a:srgbClr val="1C438B"/>
                </a:solidFill>
              </a:rPr>
              <a:t>(life-long</a:t>
            </a:r>
            <a:r>
              <a:rPr lang="en-US" dirty="0" smtClean="0">
                <a:solidFill>
                  <a:srgbClr val="1C438B"/>
                </a:solidFill>
              </a:rPr>
              <a:t> treatment) </a:t>
            </a:r>
            <a:endParaRPr lang="en-US" dirty="0">
              <a:solidFill>
                <a:srgbClr val="1C438B"/>
              </a:solidFill>
            </a:endParaRPr>
          </a:p>
          <a:p>
            <a:endParaRPr lang="en-US" dirty="0">
              <a:solidFill>
                <a:srgbClr val="1C438B"/>
              </a:solidFill>
            </a:endParaRPr>
          </a:p>
          <a:p>
            <a:r>
              <a:rPr lang="en-US" dirty="0" err="1">
                <a:solidFill>
                  <a:srgbClr val="1C438B"/>
                </a:solidFill>
              </a:rPr>
              <a:t>Erbitux</a:t>
            </a:r>
            <a:r>
              <a:rPr lang="en-US" dirty="0">
                <a:solidFill>
                  <a:srgbClr val="1C438B"/>
                </a:solidFill>
              </a:rPr>
              <a:t>:	$   8,400 / month	      </a:t>
            </a:r>
            <a:r>
              <a:rPr lang="en-US" b="1" dirty="0">
                <a:solidFill>
                  <a:srgbClr val="1C438B"/>
                </a:solidFill>
              </a:rPr>
              <a:t>120 days</a:t>
            </a:r>
          </a:p>
          <a:p>
            <a:r>
              <a:rPr lang="en-US" dirty="0">
                <a:solidFill>
                  <a:srgbClr val="1C438B"/>
                </a:solidFill>
              </a:rPr>
              <a:t> </a:t>
            </a:r>
          </a:p>
          <a:p>
            <a:r>
              <a:rPr lang="en-US" dirty="0" err="1">
                <a:solidFill>
                  <a:srgbClr val="1C438B"/>
                </a:solidFill>
              </a:rPr>
              <a:t>Tasigna</a:t>
            </a:r>
            <a:r>
              <a:rPr lang="en-US" dirty="0">
                <a:solidFill>
                  <a:srgbClr val="1C438B"/>
                </a:solidFill>
              </a:rPr>
              <a:t>:	$   9,600 / month	      </a:t>
            </a:r>
            <a:r>
              <a:rPr lang="en-US" b="1" dirty="0">
                <a:solidFill>
                  <a:srgbClr val="1C438B"/>
                </a:solidFill>
              </a:rPr>
              <a:t>52 days </a:t>
            </a:r>
          </a:p>
          <a:p>
            <a:endParaRPr lang="en-US" dirty="0">
              <a:solidFill>
                <a:srgbClr val="1C438B"/>
              </a:solidFill>
            </a:endParaRPr>
          </a:p>
          <a:p>
            <a:r>
              <a:rPr lang="en-US" dirty="0" err="1">
                <a:solidFill>
                  <a:srgbClr val="1C438B"/>
                </a:solidFill>
              </a:rPr>
              <a:t>Sprycel</a:t>
            </a:r>
            <a:r>
              <a:rPr lang="en-US" dirty="0">
                <a:solidFill>
                  <a:srgbClr val="1C438B"/>
                </a:solidFill>
              </a:rPr>
              <a:t>:	$ 10,300 / month	      </a:t>
            </a:r>
            <a:r>
              <a:rPr lang="en-US" b="1" dirty="0" smtClean="0">
                <a:solidFill>
                  <a:srgbClr val="1C438B"/>
                </a:solidFill>
              </a:rPr>
              <a:t>not demonstrated</a:t>
            </a:r>
          </a:p>
          <a:p>
            <a:endParaRPr lang="en-US" dirty="0">
              <a:solidFill>
                <a:srgbClr val="1C438B"/>
              </a:solidFill>
            </a:endParaRPr>
          </a:p>
          <a:p>
            <a:r>
              <a:rPr lang="en-US" dirty="0" err="1">
                <a:solidFill>
                  <a:srgbClr val="1C438B"/>
                </a:solidFill>
              </a:rPr>
              <a:t>Zaltrap</a:t>
            </a:r>
            <a:r>
              <a:rPr lang="en-US" dirty="0">
                <a:solidFill>
                  <a:srgbClr val="1C438B"/>
                </a:solidFill>
              </a:rPr>
              <a:t>:	$ 11,000 / month	      </a:t>
            </a:r>
            <a:r>
              <a:rPr lang="en-US" b="1" dirty="0">
                <a:solidFill>
                  <a:srgbClr val="1C438B"/>
                </a:solidFill>
              </a:rPr>
              <a:t>42 days</a:t>
            </a:r>
          </a:p>
          <a:p>
            <a:endParaRPr lang="en-US" dirty="0">
              <a:solidFill>
                <a:srgbClr val="1C438B"/>
              </a:solidFill>
            </a:endParaRPr>
          </a:p>
          <a:p>
            <a:r>
              <a:rPr lang="en-US" dirty="0" err="1">
                <a:solidFill>
                  <a:srgbClr val="1C438B"/>
                </a:solidFill>
              </a:rPr>
              <a:t>Yervoy</a:t>
            </a:r>
            <a:r>
              <a:rPr lang="en-US" dirty="0">
                <a:solidFill>
                  <a:srgbClr val="1C438B"/>
                </a:solidFill>
              </a:rPr>
              <a:t>:	$ 39,000 / month 	      </a:t>
            </a:r>
            <a:r>
              <a:rPr lang="en-US" b="1" dirty="0">
                <a:solidFill>
                  <a:srgbClr val="1C438B"/>
                </a:solidFill>
              </a:rPr>
              <a:t>11 months</a:t>
            </a:r>
          </a:p>
          <a:p>
            <a:endParaRPr lang="en-US" dirty="0">
              <a:solidFill>
                <a:srgbClr val="1C438B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       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108723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834" y="274638"/>
            <a:ext cx="9323728" cy="1620480"/>
          </a:xfrm>
        </p:spPr>
        <p:txBody>
          <a:bodyPr>
            <a:normAutofit/>
          </a:bodyPr>
          <a:lstStyle/>
          <a:p>
            <a:r>
              <a:rPr lang="en-US" dirty="0" smtClean="0"/>
              <a:t>Could it be, that most drugs would work?</a:t>
            </a:r>
          </a:p>
          <a:p>
            <a:r>
              <a:rPr lang="en-US" dirty="0" smtClean="0"/>
              <a:t>We just have to find out, on which patients?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065213" y="2795588"/>
            <a:ext cx="0" cy="259715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65213" y="5392738"/>
            <a:ext cx="6489700" cy="85725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668588" y="2884488"/>
            <a:ext cx="0" cy="250825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3306763" y="2884488"/>
            <a:ext cx="0" cy="2508250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9834" y="2325042"/>
            <a:ext cx="430887" cy="2905705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en-US" sz="1600" dirty="0"/>
              <a:t>Drug response rate</a:t>
            </a:r>
          </a:p>
        </p:txBody>
      </p:sp>
      <p:sp>
        <p:nvSpPr>
          <p:cNvPr id="9" name="TextBox 19"/>
          <p:cNvSpPr txBox="1">
            <a:spLocks noChangeArrowheads="1"/>
          </p:cNvSpPr>
          <p:nvPr/>
        </p:nvSpPr>
        <p:spPr bwMode="auto">
          <a:xfrm>
            <a:off x="2317750" y="5507038"/>
            <a:ext cx="6588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20%</a:t>
            </a:r>
          </a:p>
        </p:txBody>
      </p:sp>
      <p:sp>
        <p:nvSpPr>
          <p:cNvPr id="10" name="TextBox 20"/>
          <p:cNvSpPr txBox="1">
            <a:spLocks noChangeArrowheads="1"/>
          </p:cNvSpPr>
          <p:nvPr/>
        </p:nvSpPr>
        <p:spPr bwMode="auto">
          <a:xfrm>
            <a:off x="3001963" y="5507038"/>
            <a:ext cx="731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28%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82974" y="2325042"/>
            <a:ext cx="430887" cy="2905705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en-US" sz="1600" dirty="0"/>
              <a:t>Limit for approval </a:t>
            </a:r>
          </a:p>
        </p:txBody>
      </p:sp>
      <p:cxnSp>
        <p:nvCxnSpPr>
          <p:cNvPr id="12" name="Straight Arrow Connector 13"/>
          <p:cNvCxnSpPr>
            <a:cxnSpLocks noChangeShapeType="1"/>
          </p:cNvCxnSpPr>
          <p:nvPr/>
        </p:nvCxnSpPr>
        <p:spPr bwMode="auto">
          <a:xfrm>
            <a:off x="2668588" y="5905500"/>
            <a:ext cx="4908550" cy="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27"/>
          <p:cNvCxnSpPr>
            <a:cxnSpLocks noChangeShapeType="1"/>
          </p:cNvCxnSpPr>
          <p:nvPr/>
        </p:nvCxnSpPr>
        <p:spPr bwMode="auto">
          <a:xfrm>
            <a:off x="1065213" y="6165850"/>
            <a:ext cx="6511925" cy="0"/>
          </a:xfrm>
          <a:prstGeom prst="straightConnector1">
            <a:avLst/>
          </a:prstGeom>
          <a:noFill/>
          <a:ln w="38100">
            <a:solidFill>
              <a:srgbClr val="008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31"/>
          <p:cNvSpPr txBox="1">
            <a:spLocks noChangeArrowheads="1"/>
          </p:cNvSpPr>
          <p:nvPr/>
        </p:nvSpPr>
        <p:spPr bwMode="auto">
          <a:xfrm>
            <a:off x="3733800" y="5507038"/>
            <a:ext cx="3983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Approvable with standard methods</a:t>
            </a:r>
          </a:p>
        </p:txBody>
      </p:sp>
      <p:sp>
        <p:nvSpPr>
          <p:cNvPr id="15" name="TextBox 32"/>
          <p:cNvSpPr txBox="1">
            <a:spLocks noChangeArrowheads="1"/>
          </p:cNvSpPr>
          <p:nvPr/>
        </p:nvSpPr>
        <p:spPr bwMode="auto">
          <a:xfrm>
            <a:off x="3733800" y="6183313"/>
            <a:ext cx="3983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Approvable with modeling?</a:t>
            </a:r>
          </a:p>
        </p:txBody>
      </p:sp>
      <p:sp>
        <p:nvSpPr>
          <p:cNvPr id="16" name="Arc 15"/>
          <p:cNvSpPr/>
          <p:nvPr/>
        </p:nvSpPr>
        <p:spPr>
          <a:xfrm flipH="1" flipV="1">
            <a:off x="-1413988" y="3158216"/>
            <a:ext cx="6489700" cy="5494338"/>
          </a:xfrm>
          <a:prstGeom prst="arc">
            <a:avLst>
              <a:gd name="adj1" fmla="val 16618330"/>
              <a:gd name="adj2" fmla="val 2127407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kern="1200"/>
          </a:p>
        </p:txBody>
      </p:sp>
      <p:sp>
        <p:nvSpPr>
          <p:cNvPr id="17" name="Arc 16"/>
          <p:cNvSpPr/>
          <p:nvPr/>
        </p:nvSpPr>
        <p:spPr>
          <a:xfrm flipH="1" flipV="1">
            <a:off x="1065213" y="-101600"/>
            <a:ext cx="6489700" cy="5494338"/>
          </a:xfrm>
          <a:prstGeom prst="arc">
            <a:avLst>
              <a:gd name="adj1" fmla="val 16618330"/>
              <a:gd name="adj2" fmla="val 2127407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71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Bridging the gap and implementation</a:t>
            </a:r>
            <a:endParaRPr lang="en-US" dirty="0"/>
          </a:p>
        </p:txBody>
      </p:sp>
      <p:pic>
        <p:nvPicPr>
          <p:cNvPr id="4" name="Content Placeholder 3" descr="Bildschirmfoto 2016-02-23 um 06.58.1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" b="5555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6842550" y="2331213"/>
            <a:ext cx="1844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Routine medical practice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88173" y="2458802"/>
            <a:ext cx="1925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Comprehensive </a:t>
            </a:r>
            <a:r>
              <a:rPr lang="en-US" dirty="0" err="1"/>
              <a:t>O</a:t>
            </a:r>
            <a:r>
              <a:rPr lang="en-US" dirty="0" err="1" smtClean="0"/>
              <a:t>mics</a:t>
            </a:r>
            <a:r>
              <a:rPr lang="en-US" dirty="0" smtClean="0"/>
              <a:t> analysis</a:t>
            </a:r>
          </a:p>
        </p:txBody>
      </p:sp>
    </p:spTree>
    <p:extLst>
      <p:ext uri="{BB962C8B-B14F-4D97-AF65-F5344CB8AC3E}">
        <p14:creationId xmlns:p14="http://schemas.microsoft.com/office/powerpoint/2010/main" val="3209839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hotoVoltaic.tif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7" b="9597"/>
          <a:stretch>
            <a:fillRect/>
          </a:stretch>
        </p:blipFill>
        <p:spPr/>
      </p:pic>
      <p:sp>
        <p:nvSpPr>
          <p:cNvPr id="5" name="TextBox 4"/>
          <p:cNvSpPr txBox="1"/>
          <p:nvPr/>
        </p:nvSpPr>
        <p:spPr>
          <a:xfrm>
            <a:off x="678356" y="457529"/>
            <a:ext cx="59001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Aktuelle</a:t>
            </a:r>
            <a:r>
              <a:rPr lang="en-US" dirty="0"/>
              <a:t> </a:t>
            </a:r>
            <a:r>
              <a:rPr lang="en-US" dirty="0" err="1"/>
              <a:t>Fakten</a:t>
            </a:r>
            <a:r>
              <a:rPr lang="en-US" dirty="0"/>
              <a:t> </a:t>
            </a:r>
            <a:r>
              <a:rPr lang="en-US" dirty="0" err="1"/>
              <a:t>zur</a:t>
            </a:r>
            <a:r>
              <a:rPr lang="en-US" dirty="0"/>
              <a:t> </a:t>
            </a:r>
            <a:r>
              <a:rPr lang="en-US" dirty="0" err="1" smtClean="0"/>
              <a:t>Photovoltaik</a:t>
            </a:r>
            <a:r>
              <a:rPr lang="en-US" dirty="0" smtClean="0"/>
              <a:t> </a:t>
            </a:r>
            <a:r>
              <a:rPr lang="en-US" dirty="0"/>
              <a:t>in Deutschland </a:t>
            </a:r>
            <a:endParaRPr lang="en-US" dirty="0" smtClean="0"/>
          </a:p>
          <a:p>
            <a:r>
              <a:rPr lang="en-US" dirty="0" err="1" smtClean="0"/>
              <a:t>Fraunhofer</a:t>
            </a:r>
            <a:r>
              <a:rPr lang="en-US" dirty="0" smtClean="0"/>
              <a:t> ISE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30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Fiscal</a:t>
            </a:r>
            <a:r>
              <a:rPr lang="de-DE" dirty="0" smtClean="0"/>
              <a:t> </a:t>
            </a:r>
            <a:r>
              <a:rPr lang="de-DE" dirty="0" err="1" smtClean="0"/>
              <a:t>Sustainability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 </a:t>
            </a:r>
            <a:endParaRPr lang="de-DE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25563" b="25563"/>
          <a:stretch>
            <a:fillRect/>
          </a:stretch>
        </p:blipFill>
        <p:spPr>
          <a:xfrm>
            <a:off x="739424" y="1869154"/>
            <a:ext cx="7699021" cy="423416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424" y="16092"/>
            <a:ext cx="7422444" cy="18729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67" y="5870099"/>
            <a:ext cx="8094133" cy="9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448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0750" y="274638"/>
            <a:ext cx="9703290" cy="1325562"/>
          </a:xfrm>
        </p:spPr>
        <p:txBody>
          <a:bodyPr>
            <a:normAutofit/>
          </a:bodyPr>
          <a:lstStyle/>
          <a:p>
            <a:r>
              <a:rPr lang="en-US" dirty="0" smtClean="0"/>
              <a:t>The future of our health care systems?</a:t>
            </a:r>
            <a:endParaRPr lang="en-US" dirty="0"/>
          </a:p>
        </p:txBody>
      </p:sp>
      <p:pic>
        <p:nvPicPr>
          <p:cNvPr id="4" name="Content Placeholder 3" descr="History_Speeches_6001_Titanic_Survivor_Eyewitness_still_624x35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" b="12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5789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38904" r="38904"/>
          <a:stretch>
            <a:fillRect/>
          </a:stretch>
        </p:blipFill>
        <p:spPr/>
      </p:pic>
      <p:pic>
        <p:nvPicPr>
          <p:cNvPr id="5" name="Picture 4" descr="Two_women_operating_ENIAC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89" y="992061"/>
            <a:ext cx="8128000" cy="535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5080"/>
            <a:ext cx="8523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First numerical weather forecasts on ENIAC (early fifties)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92861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15"/>
          <p:cNvSpPr>
            <a:spLocks/>
          </p:cNvSpPr>
          <p:nvPr/>
        </p:nvSpPr>
        <p:spPr bwMode="auto">
          <a:xfrm>
            <a:off x="3344863" y="1468014"/>
            <a:ext cx="3229255" cy="13234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en-GB" sz="1600" dirty="0">
              <a:latin typeface="+mn-lt"/>
              <a:ea typeface="+mn-ea"/>
            </a:endParaRPr>
          </a:p>
          <a:p>
            <a:pPr>
              <a:defRPr/>
            </a:pPr>
            <a:r>
              <a:rPr lang="en-GB" sz="1600" dirty="0">
                <a:latin typeface="+mn-lt"/>
                <a:ea typeface="+mn-ea"/>
              </a:rPr>
              <a:t>Dr. Marie-Laure Yaspo</a:t>
            </a:r>
          </a:p>
          <a:p>
            <a:pPr>
              <a:defRPr/>
            </a:pPr>
            <a:r>
              <a:rPr lang="en-GB" sz="1600" dirty="0" err="1" smtClean="0"/>
              <a:t>Dr.</a:t>
            </a:r>
            <a:r>
              <a:rPr lang="en-GB" sz="1600" dirty="0" smtClean="0"/>
              <a:t> Hans-</a:t>
            </a:r>
            <a:r>
              <a:rPr lang="en-GB" sz="1600" dirty="0" err="1" smtClean="0"/>
              <a:t>Jörg</a:t>
            </a:r>
            <a:r>
              <a:rPr lang="en-GB" sz="1600" dirty="0" smtClean="0"/>
              <a:t> </a:t>
            </a:r>
            <a:r>
              <a:rPr lang="en-GB" sz="1600" dirty="0" err="1" smtClean="0"/>
              <a:t>Warnatz</a:t>
            </a:r>
            <a:endParaRPr lang="en-GB" sz="1600" dirty="0" smtClean="0"/>
          </a:p>
          <a:p>
            <a:pPr>
              <a:defRPr/>
            </a:pPr>
            <a:r>
              <a:rPr lang="en-GB" sz="1600" dirty="0" smtClean="0"/>
              <a:t>Thomas </a:t>
            </a:r>
            <a:r>
              <a:rPr lang="en-GB" sz="1600" dirty="0" err="1" smtClean="0"/>
              <a:t>Risch</a:t>
            </a:r>
            <a:endParaRPr lang="en-GB" sz="1600" dirty="0" smtClean="0"/>
          </a:p>
          <a:p>
            <a:r>
              <a:rPr lang="de-DE" sz="1600" dirty="0" smtClean="0"/>
              <a:t>Vyacheslav </a:t>
            </a:r>
            <a:r>
              <a:rPr lang="de-DE" sz="1600" dirty="0" err="1" smtClean="0"/>
              <a:t>Amstilavskiy</a:t>
            </a:r>
            <a:r>
              <a:rPr lang="de-DE" sz="1600" dirty="0" smtClean="0"/>
              <a:t> </a:t>
            </a:r>
            <a:endParaRPr lang="de-DE" sz="1600" dirty="0"/>
          </a:p>
        </p:txBody>
      </p:sp>
      <p:grpSp>
        <p:nvGrpSpPr>
          <p:cNvPr id="53252" name="Group 30"/>
          <p:cNvGrpSpPr>
            <a:grpSpLocks/>
          </p:cNvGrpSpPr>
          <p:nvPr/>
        </p:nvGrpSpPr>
        <p:grpSpPr bwMode="auto">
          <a:xfrm>
            <a:off x="320675" y="1680203"/>
            <a:ext cx="2765425" cy="1111250"/>
            <a:chOff x="3203848" y="1928813"/>
            <a:chExt cx="2766222" cy="1111119"/>
          </a:xfrm>
        </p:grpSpPr>
        <p:pic>
          <p:nvPicPr>
            <p:cNvPr id="53265" name="Picture 17" descr="MPIMG_Label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0370" y="1928813"/>
              <a:ext cx="26797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66" name="TextBox 21"/>
            <p:cNvSpPr txBox="1">
              <a:spLocks noChangeArrowheads="1"/>
            </p:cNvSpPr>
            <p:nvPr/>
          </p:nvSpPr>
          <p:spPr bwMode="auto">
            <a:xfrm>
              <a:off x="3203848" y="2670089"/>
              <a:ext cx="2196146" cy="369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>
                  <a:latin typeface="Calibri" charset="0"/>
                </a:rPr>
                <a:t>www.molgen.mpg.de</a:t>
              </a:r>
              <a:endParaRPr lang="en-GB" sz="1800">
                <a:latin typeface="Calibri" charset="0"/>
              </a:endParaRPr>
            </a:p>
          </p:txBody>
        </p:sp>
      </p:grpSp>
      <p:sp>
        <p:nvSpPr>
          <p:cNvPr id="53253" name="Titel 1"/>
          <p:cNvSpPr>
            <a:spLocks noGrp="1"/>
          </p:cNvSpPr>
          <p:nvPr>
            <p:ph type="title"/>
          </p:nvPr>
        </p:nvSpPr>
        <p:spPr>
          <a:xfrm>
            <a:off x="1037585" y="333375"/>
            <a:ext cx="6985000" cy="727075"/>
          </a:xfrm>
        </p:spPr>
        <p:txBody>
          <a:bodyPr>
            <a:normAutofit/>
          </a:bodyPr>
          <a:lstStyle/>
          <a:p>
            <a:pPr eaLnBrk="1" hangingPunct="1"/>
            <a:r>
              <a:rPr lang="en-GB" sz="3200" smtClean="0">
                <a:latin typeface="Arial" charset="0"/>
                <a:cs typeface="Arial" charset="0"/>
              </a:rPr>
              <a:t>Acknowledgements</a:t>
            </a:r>
            <a:endParaRPr lang="en-GB" sz="3200" dirty="0">
              <a:latin typeface="Arial" charset="0"/>
              <a:cs typeface="Arial" charset="0"/>
            </a:endParaRPr>
          </a:p>
        </p:txBody>
      </p:sp>
      <p:grpSp>
        <p:nvGrpSpPr>
          <p:cNvPr id="53254" name="Group 29"/>
          <p:cNvGrpSpPr>
            <a:grpSpLocks/>
          </p:cNvGrpSpPr>
          <p:nvPr/>
        </p:nvGrpSpPr>
        <p:grpSpPr bwMode="auto">
          <a:xfrm>
            <a:off x="407172" y="3145776"/>
            <a:ext cx="2173191" cy="1141115"/>
            <a:chOff x="9522540" y="6173808"/>
            <a:chExt cx="2173191" cy="1139039"/>
          </a:xfrm>
        </p:grpSpPr>
        <p:pic>
          <p:nvPicPr>
            <p:cNvPr id="53263" name="Picture 23" descr="AlacrisLogo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9853" y="6173808"/>
              <a:ext cx="1778000" cy="669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64" name="TextBox 21"/>
            <p:cNvSpPr txBox="1">
              <a:spLocks noChangeArrowheads="1"/>
            </p:cNvSpPr>
            <p:nvPr/>
          </p:nvSpPr>
          <p:spPr bwMode="auto">
            <a:xfrm>
              <a:off x="9522540" y="6852022"/>
              <a:ext cx="2173191" cy="460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b="1" dirty="0" err="1">
                  <a:latin typeface="Calibri" charset="0"/>
                </a:rPr>
                <a:t>www.alacris.de</a:t>
              </a:r>
              <a:endParaRPr lang="en-GB" b="1" dirty="0">
                <a:latin typeface="Calibri" charset="0"/>
              </a:endParaRPr>
            </a:p>
          </p:txBody>
        </p:sp>
      </p:grpSp>
      <p:pic>
        <p:nvPicPr>
          <p:cNvPr id="53255" name="Picture 22" descr="Datei:Logo Charite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4736009"/>
            <a:ext cx="195262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6" name="TextBox 21"/>
          <p:cNvSpPr txBox="1">
            <a:spLocks noChangeArrowheads="1"/>
          </p:cNvSpPr>
          <p:nvPr/>
        </p:nvSpPr>
        <p:spPr bwMode="auto">
          <a:xfrm>
            <a:off x="803275" y="5489697"/>
            <a:ext cx="1673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err="1">
                <a:latin typeface="Calibri" charset="0"/>
              </a:rPr>
              <a:t>www.charite.de</a:t>
            </a:r>
            <a:endParaRPr lang="en-GB" sz="1800" dirty="0">
              <a:latin typeface="Calibri" charset="0"/>
            </a:endParaRPr>
          </a:p>
        </p:txBody>
      </p:sp>
      <p:sp>
        <p:nvSpPr>
          <p:cNvPr id="53257" name="Rectangle 15"/>
          <p:cNvSpPr>
            <a:spLocks/>
          </p:cNvSpPr>
          <p:nvPr/>
        </p:nvSpPr>
        <p:spPr bwMode="auto">
          <a:xfrm>
            <a:off x="3414713" y="4736009"/>
            <a:ext cx="27400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sz="1600" dirty="0" err="1">
                <a:latin typeface="Calibri" charset="0"/>
              </a:rPr>
              <a:t>Prof.</a:t>
            </a:r>
            <a:r>
              <a:rPr lang="en-GB" sz="1600" dirty="0">
                <a:latin typeface="Calibri" charset="0"/>
              </a:rPr>
              <a:t> </a:t>
            </a:r>
            <a:r>
              <a:rPr lang="en-GB" sz="1600" dirty="0" err="1">
                <a:latin typeface="Calibri" charset="0"/>
              </a:rPr>
              <a:t>Dr.</a:t>
            </a:r>
            <a:r>
              <a:rPr lang="en-GB" sz="1600" dirty="0">
                <a:latin typeface="Calibri" charset="0"/>
              </a:rPr>
              <a:t> Peter </a:t>
            </a:r>
            <a:r>
              <a:rPr lang="en-GB" sz="1600" dirty="0" err="1">
                <a:latin typeface="Calibri" charset="0"/>
              </a:rPr>
              <a:t>Schlag</a:t>
            </a:r>
            <a:endParaRPr lang="en-GB" sz="1600" dirty="0">
              <a:latin typeface="Calibri" charset="0"/>
            </a:endParaRPr>
          </a:p>
          <a:p>
            <a:r>
              <a:rPr lang="en-GB" sz="1600" dirty="0" err="1">
                <a:latin typeface="Calibri" charset="0"/>
              </a:rPr>
              <a:t>Prof.</a:t>
            </a:r>
            <a:r>
              <a:rPr lang="en-GB" sz="1600" dirty="0">
                <a:latin typeface="Calibri" charset="0"/>
              </a:rPr>
              <a:t> </a:t>
            </a:r>
            <a:r>
              <a:rPr lang="en-GB" sz="1600" dirty="0" err="1">
                <a:latin typeface="Calibri" charset="0"/>
              </a:rPr>
              <a:t>Dr.</a:t>
            </a:r>
            <a:r>
              <a:rPr lang="en-GB" sz="1600" dirty="0">
                <a:latin typeface="Calibri" charset="0"/>
              </a:rPr>
              <a:t> Ulrich </a:t>
            </a:r>
            <a:r>
              <a:rPr lang="en-GB" sz="1600" dirty="0" err="1">
                <a:latin typeface="Calibri" charset="0"/>
              </a:rPr>
              <a:t>Keilholz</a:t>
            </a:r>
            <a:endParaRPr lang="en-GB" sz="1600" dirty="0">
              <a:latin typeface="Calibri" charset="0"/>
            </a:endParaRPr>
          </a:p>
          <a:p>
            <a:r>
              <a:rPr lang="en-GB" sz="1600" dirty="0">
                <a:latin typeface="Calibri" charset="0"/>
              </a:rPr>
              <a:t>Prof </a:t>
            </a:r>
            <a:r>
              <a:rPr lang="en-GB" sz="1600" dirty="0" err="1">
                <a:latin typeface="Calibri" charset="0"/>
              </a:rPr>
              <a:t>Dr.</a:t>
            </a:r>
            <a:r>
              <a:rPr lang="en-GB" sz="1600" dirty="0">
                <a:latin typeface="Calibri" charset="0"/>
              </a:rPr>
              <a:t> Reinhold </a:t>
            </a:r>
            <a:r>
              <a:rPr lang="en-GB" sz="1600" dirty="0" err="1" smtClean="0">
                <a:latin typeface="Calibri" charset="0"/>
              </a:rPr>
              <a:t>Schäfer</a:t>
            </a:r>
            <a:endParaRPr lang="en-GB" sz="1600" dirty="0" smtClean="0">
              <a:latin typeface="Calibri" charset="0"/>
            </a:endParaRPr>
          </a:p>
          <a:p>
            <a:endParaRPr lang="en-GB" sz="1600" dirty="0">
              <a:latin typeface="Calibri" charset="0"/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320675" y="1341887"/>
            <a:ext cx="8551863" cy="0"/>
          </a:xfrm>
          <a:prstGeom prst="line">
            <a:avLst/>
          </a:prstGeom>
          <a:ln w="57150">
            <a:solidFill>
              <a:srgbClr val="333F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259" name="Picture 2" descr="Bildschirmfoto 2013-09-13 um 11.13.25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1657324"/>
            <a:ext cx="2500313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5"/>
          <p:cNvSpPr>
            <a:spLocks/>
          </p:cNvSpPr>
          <p:nvPr/>
        </p:nvSpPr>
        <p:spPr bwMode="auto">
          <a:xfrm>
            <a:off x="3414713" y="2713955"/>
            <a:ext cx="2170757" cy="206210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en-GB" sz="1600" dirty="0">
              <a:latin typeface="+mn-lt"/>
              <a:ea typeface="+mn-ea"/>
            </a:endParaRPr>
          </a:p>
          <a:p>
            <a:pPr>
              <a:defRPr/>
            </a:pPr>
            <a:r>
              <a:rPr lang="en-GB" sz="1600" dirty="0" err="1">
                <a:latin typeface="+mn-lt"/>
                <a:ea typeface="+mn-ea"/>
              </a:rPr>
              <a:t>Dr.</a:t>
            </a:r>
            <a:r>
              <a:rPr lang="en-GB" sz="1600" dirty="0">
                <a:latin typeface="+mn-lt"/>
                <a:ea typeface="+mn-ea"/>
              </a:rPr>
              <a:t> </a:t>
            </a:r>
            <a:r>
              <a:rPr lang="en-GB" sz="1600" dirty="0" err="1"/>
              <a:t>Bodo</a:t>
            </a:r>
            <a:r>
              <a:rPr lang="en-GB" sz="1600" dirty="0"/>
              <a:t> </a:t>
            </a:r>
            <a:r>
              <a:rPr lang="en-GB" sz="1600" dirty="0" smtClean="0"/>
              <a:t>Lange</a:t>
            </a:r>
          </a:p>
          <a:p>
            <a:pPr>
              <a:defRPr/>
            </a:pPr>
            <a:r>
              <a:rPr lang="en-GB" sz="1600" dirty="0" err="1" smtClean="0"/>
              <a:t>Dr.</a:t>
            </a:r>
            <a:r>
              <a:rPr lang="en-GB" sz="1600" dirty="0" smtClean="0"/>
              <a:t> Moritz </a:t>
            </a:r>
            <a:r>
              <a:rPr lang="en-GB" sz="1600" dirty="0" err="1" smtClean="0"/>
              <a:t>Schütte</a:t>
            </a:r>
            <a:endParaRPr lang="en-GB" sz="1600" dirty="0"/>
          </a:p>
          <a:p>
            <a:pPr>
              <a:defRPr/>
            </a:pPr>
            <a:r>
              <a:rPr lang="en-GB" sz="1600" dirty="0" err="1" smtClean="0">
                <a:latin typeface="+mn-lt"/>
                <a:ea typeface="+mn-ea"/>
              </a:rPr>
              <a:t>Dr.</a:t>
            </a:r>
            <a:r>
              <a:rPr lang="en-GB" sz="1600" dirty="0" smtClean="0">
                <a:latin typeface="+mn-lt"/>
                <a:ea typeface="+mn-ea"/>
              </a:rPr>
              <a:t> </a:t>
            </a:r>
            <a:r>
              <a:rPr lang="en-GB" sz="1600" dirty="0" err="1" smtClean="0">
                <a:latin typeface="+mn-lt"/>
                <a:ea typeface="+mn-ea"/>
              </a:rPr>
              <a:t>Christoph</a:t>
            </a:r>
            <a:r>
              <a:rPr lang="en-GB" sz="1600" dirty="0" smtClean="0">
                <a:latin typeface="+mn-lt"/>
                <a:ea typeface="+mn-ea"/>
              </a:rPr>
              <a:t> </a:t>
            </a:r>
            <a:r>
              <a:rPr lang="en-GB" sz="1600" dirty="0" err="1" smtClean="0">
                <a:latin typeface="+mn-lt"/>
                <a:ea typeface="+mn-ea"/>
              </a:rPr>
              <a:t>Wierling</a:t>
            </a:r>
            <a:endParaRPr lang="en-GB" sz="1600" dirty="0" smtClean="0">
              <a:latin typeface="+mn-lt"/>
              <a:ea typeface="+mn-ea"/>
            </a:endParaRPr>
          </a:p>
          <a:p>
            <a:pPr>
              <a:defRPr/>
            </a:pPr>
            <a:r>
              <a:rPr lang="en-GB" sz="1600" dirty="0" err="1" smtClean="0"/>
              <a:t>Dr.</a:t>
            </a:r>
            <a:r>
              <a:rPr lang="en-GB" sz="1600" dirty="0" smtClean="0"/>
              <a:t> Thomas Kessler</a:t>
            </a:r>
            <a:endParaRPr lang="en-GB" sz="1600" dirty="0" smtClean="0">
              <a:latin typeface="+mn-lt"/>
              <a:ea typeface="+mn-ea"/>
            </a:endParaRPr>
          </a:p>
          <a:p>
            <a:pPr>
              <a:defRPr/>
            </a:pPr>
            <a:r>
              <a:rPr lang="en-GB" sz="1600" dirty="0" err="1" smtClean="0"/>
              <a:t>Dr.</a:t>
            </a:r>
            <a:r>
              <a:rPr lang="en-GB" sz="1600" dirty="0" smtClean="0"/>
              <a:t> </a:t>
            </a:r>
            <a:r>
              <a:rPr lang="en-GB" sz="1600" dirty="0" err="1" smtClean="0"/>
              <a:t>Tatjana</a:t>
            </a:r>
            <a:r>
              <a:rPr lang="en-GB" sz="1600" dirty="0" smtClean="0"/>
              <a:t> </a:t>
            </a:r>
            <a:r>
              <a:rPr lang="en-GB" sz="1600" dirty="0" err="1" smtClean="0"/>
              <a:t>Borodina</a:t>
            </a:r>
            <a:endParaRPr lang="en-GB" sz="1600" dirty="0" smtClean="0"/>
          </a:p>
          <a:p>
            <a:pPr>
              <a:defRPr/>
            </a:pPr>
            <a:r>
              <a:rPr lang="en-GB" sz="1600" dirty="0" err="1" smtClean="0">
                <a:latin typeface="+mn-lt"/>
                <a:ea typeface="+mn-ea"/>
              </a:rPr>
              <a:t>Dr.</a:t>
            </a:r>
            <a:r>
              <a:rPr lang="en-GB" sz="1600" dirty="0" smtClean="0">
                <a:latin typeface="+mn-lt"/>
                <a:ea typeface="+mn-ea"/>
              </a:rPr>
              <a:t> Alexey </a:t>
            </a:r>
            <a:r>
              <a:rPr lang="en-GB" sz="1600" dirty="0" err="1" smtClean="0">
                <a:latin typeface="+mn-lt"/>
                <a:ea typeface="+mn-ea"/>
              </a:rPr>
              <a:t>Shadrin</a:t>
            </a:r>
            <a:endParaRPr lang="en-GB" sz="1600" dirty="0" smtClean="0">
              <a:latin typeface="+mn-lt"/>
              <a:ea typeface="+mn-ea"/>
            </a:endParaRPr>
          </a:p>
          <a:p>
            <a:pPr>
              <a:defRPr/>
            </a:pPr>
            <a:endParaRPr lang="en-GB" sz="1600" dirty="0">
              <a:latin typeface="+mn-lt"/>
              <a:ea typeface="+mn-ea"/>
            </a:endParaRPr>
          </a:p>
        </p:txBody>
      </p:sp>
      <p:pic>
        <p:nvPicPr>
          <p:cNvPr id="53261" name="Picture 2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394" y="3198096"/>
            <a:ext cx="227965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2" name="Grafik 4" descr="IMI_logo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340" y="4250234"/>
            <a:ext cx="9652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23529" y="3702728"/>
            <a:ext cx="1990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Cancer-Id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414713" y="6052967"/>
            <a:ext cx="237564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Dr. Jan </a:t>
            </a:r>
            <a:r>
              <a:rPr lang="en-US" sz="1600" dirty="0" err="1" smtClean="0"/>
              <a:t>Hasenauer</a:t>
            </a:r>
            <a:endParaRPr lang="en-US" sz="1600" dirty="0" smtClean="0"/>
          </a:p>
          <a:p>
            <a:r>
              <a:rPr lang="en-US" sz="1600" dirty="0" smtClean="0"/>
              <a:t>Fabian </a:t>
            </a:r>
            <a:r>
              <a:rPr lang="en-US" sz="1600" dirty="0" err="1" smtClean="0"/>
              <a:t>Froehlic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611188" y="5991412"/>
            <a:ext cx="228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HelmholtzZentrum</a:t>
            </a:r>
            <a:r>
              <a:rPr lang="en-US" dirty="0" smtClean="0"/>
              <a:t> </a:t>
            </a:r>
            <a:r>
              <a:rPr lang="en-US" dirty="0" err="1" smtClean="0"/>
              <a:t>München</a:t>
            </a:r>
            <a:endParaRPr lang="en-US" dirty="0"/>
          </a:p>
        </p:txBody>
      </p:sp>
      <p:pic>
        <p:nvPicPr>
          <p:cNvPr id="6" name="Picture 5" descr="Bildschirmfoto 2016-02-24 um 08.19.3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138" y="5071081"/>
            <a:ext cx="2382472" cy="101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8903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Health care compact </a:t>
            </a:r>
            <a:r>
              <a:rPr lang="en-US" sz="2000" dirty="0" smtClean="0"/>
              <a:t>for Europe</a:t>
            </a:r>
          </a:p>
          <a:p>
            <a:pPr marL="0" indent="0">
              <a:buNone/>
            </a:pPr>
            <a:r>
              <a:rPr lang="de-DE" sz="2000" dirty="0" smtClean="0"/>
              <a:t>http://</a:t>
            </a:r>
            <a:r>
              <a:rPr lang="de-DE" sz="2000" dirty="0" err="1" smtClean="0"/>
              <a:t>www.healthcarecompacteurope.eu</a:t>
            </a:r>
            <a:r>
              <a:rPr lang="de-DE" sz="2000" dirty="0" smtClean="0"/>
              <a:t>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Flagship project consultation</a:t>
            </a:r>
          </a:p>
          <a:p>
            <a:pPr marL="0" indent="0">
              <a:buNone/>
            </a:pPr>
            <a:r>
              <a:rPr lang="en-US" sz="2000" dirty="0" smtClean="0">
                <a:hlinkClick r:id="rId2"/>
              </a:rPr>
              <a:t>http://www.futurehealtheurope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 smtClean="0"/>
              <a:t>Alacris</a:t>
            </a:r>
            <a:r>
              <a:rPr lang="en-US" sz="2000" dirty="0" smtClean="0"/>
              <a:t> </a:t>
            </a:r>
            <a:r>
              <a:rPr lang="en-US" sz="2000" dirty="0" err="1" smtClean="0"/>
              <a:t>Theranostics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http://</a:t>
            </a:r>
            <a:r>
              <a:rPr lang="en-US" sz="2000" dirty="0" err="1" smtClean="0"/>
              <a:t>www.alacris.de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35315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7" descr="Fotolia_31485678_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58126" y="5687001"/>
            <a:ext cx="2587968" cy="954107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GB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/>
              </a:rPr>
              <a:t>www.alacris.de</a:t>
            </a:r>
            <a:endParaRPr lang="en-GB" sz="28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defRPr/>
            </a:pPr>
            <a:endParaRPr lang="en-GB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4275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527762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5_Office Theme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5_Office Theme">
    <a:majorFont>
      <a:latin typeface="Arial"/>
      <a:ea typeface="Arial"/>
      <a:cs typeface="Arial"/>
    </a:majorFont>
    <a:minorFont>
      <a:latin typeface="Arial"/>
      <a:ea typeface="Arial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9682</TotalTime>
  <Words>1681</Words>
  <Application>Microsoft Macintosh PowerPoint</Application>
  <PresentationFormat>On-screen Show (4:3)</PresentationFormat>
  <Paragraphs>418</Paragraphs>
  <Slides>39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Office-Design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Progress in medicine led to increase of survival rates for some cancer types</vt:lpstr>
      <vt:lpstr>But not for all types of cancer</vt:lpstr>
      <vt:lpstr>PowerPoint Presentation</vt:lpstr>
      <vt:lpstr> OMICS: DNA sequencing and measurements of biological processes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 all other areas we make unavoidable mistakes in computer models, not in reality: </vt:lpstr>
      <vt:lpstr>PowerPoint Presentation</vt:lpstr>
      <vt:lpstr>PowerPoint Presentation</vt:lpstr>
      <vt:lpstr>Genomics is dominating „omics“ One NGS run generates as much information as one million runs on the sequencers used 10 years ago </vt:lpstr>
      <vt:lpstr>PowerPoint Presentation</vt:lpstr>
      <vt:lpstr>PowerPoint Presentation</vt:lpstr>
      <vt:lpstr>PowerPoint Presentation</vt:lpstr>
      <vt:lpstr>PowerPoint Presentation</vt:lpstr>
      <vt:lpstr>Observe molecular response to drugs in individual patient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Bridging the gap and implementation</vt:lpstr>
      <vt:lpstr>PowerPoint Presentation</vt:lpstr>
      <vt:lpstr>Fiscal Sustainability of  </vt:lpstr>
      <vt:lpstr>The future of our health care systems?</vt:lpstr>
      <vt:lpstr>PowerPoint Presentation</vt:lpstr>
      <vt:lpstr>Acknowledgements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Hans Lehrach</dc:creator>
  <cp:lastModifiedBy>Hans Lehrach</cp:lastModifiedBy>
  <cp:revision>234</cp:revision>
  <dcterms:created xsi:type="dcterms:W3CDTF">2014-04-24T10:11:38Z</dcterms:created>
  <dcterms:modified xsi:type="dcterms:W3CDTF">2016-09-12T07:05:47Z</dcterms:modified>
</cp:coreProperties>
</file>