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58" r:id="rId3"/>
    <p:sldId id="271" r:id="rId4"/>
    <p:sldId id="264" r:id="rId5"/>
    <p:sldId id="265" r:id="rId6"/>
    <p:sldId id="261" r:id="rId7"/>
    <p:sldId id="266" r:id="rId8"/>
    <p:sldId id="270" r:id="rId9"/>
    <p:sldId id="267" r:id="rId10"/>
    <p:sldId id="268" r:id="rId11"/>
    <p:sldId id="260" r:id="rId12"/>
    <p:sldId id="269" r:id="rId13"/>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FF3300"/>
    <a:srgbClr val="FFFF00"/>
    <a:srgbClr val="FF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50" d="100"/>
          <a:sy n="50" d="100"/>
        </p:scale>
        <p:origin x="-624"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2971800" cy="458788"/>
          </a:xfrm>
          <a:prstGeom prst="rect">
            <a:avLst/>
          </a:prstGeom>
          <a:noFill/>
          <a:ln>
            <a:noFill/>
          </a:ln>
        </p:spPr>
        <p:txBody>
          <a:bodyPr vert="horz" wrap="square" lIns="91440" tIns="45720" rIns="91440" bIns="45720" anchor="t" anchorCtr="0" compatLnSpc="1">
            <a:noAutofit/>
          </a:bodyPr>
          <a:lstStyle>
            <a:lvl1pPr marL="0" marR="0" lvl="0" indent="0" algn="l" defTabSz="914400" rtl="0" eaLnBrk="1"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a:defRPr/>
            </a:pPr>
            <a:endParaRPr/>
          </a:p>
        </p:txBody>
      </p:sp>
      <p:sp>
        <p:nvSpPr>
          <p:cNvPr id="3" name="Date Placeholder 2"/>
          <p:cNvSpPr txBox="1">
            <a:spLocks noGrp="1"/>
          </p:cNvSpPr>
          <p:nvPr>
            <p:ph type="dt" idx="1"/>
          </p:nvPr>
        </p:nvSpPr>
        <p:spPr>
          <a:xfrm>
            <a:off x="3884613" y="0"/>
            <a:ext cx="2971800" cy="458788"/>
          </a:xfrm>
          <a:prstGeom prst="rect">
            <a:avLst/>
          </a:prstGeom>
          <a:noFill/>
          <a:ln>
            <a:noFill/>
          </a:ln>
        </p:spPr>
        <p:txBody>
          <a:bodyPr vert="horz" wrap="square" lIns="91440" tIns="45720" rIns="91440" bIns="45720" anchor="t" anchorCtr="0" compatLnSpc="1">
            <a:noAutofit/>
          </a:bodyPr>
          <a:lstStyle>
            <a:lvl1pPr marL="0" marR="0" lvl="0" indent="0" algn="r" defTabSz="914400" rtl="0" eaLnBrk="1"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a:defRPr/>
            </a:pPr>
            <a:fld id="{15C729CC-9DAC-40DE-8D8A-FD9871D15705}" type="datetime1">
              <a:rPr lang="en-US"/>
              <a:pPr>
                <a:defRPr/>
              </a:pPr>
              <a:t>9/12/2016</a:t>
            </a:fld>
            <a:endParaRPr/>
          </a:p>
        </p:txBody>
      </p:sp>
      <p:sp>
        <p:nvSpPr>
          <p:cNvPr id="2052" name="Slide Image Placeholder 3"/>
          <p:cNvSpPr>
            <a:spLocks noGrp="1" noRot="1" noChangeAspect="1"/>
          </p:cNvSpPr>
          <p:nvPr>
            <p:ph type="sldImg" idx="2"/>
          </p:nvPr>
        </p:nvSpPr>
        <p:spPr bwMode="auto">
          <a:xfrm>
            <a:off x="685800" y="1143000"/>
            <a:ext cx="5486400" cy="3086100"/>
          </a:xfrm>
          <a:prstGeom prst="rect">
            <a:avLst/>
          </a:prstGeom>
          <a:noFill/>
          <a:ln w="12701">
            <a:solidFill>
              <a:srgbClr val="000000"/>
            </a:solidFill>
            <a:miter lim="800000"/>
            <a:headEnd/>
            <a:tailEnd/>
          </a:ln>
        </p:spPr>
      </p:sp>
      <p:sp>
        <p:nvSpPr>
          <p:cNvPr id="5" name="Notes Placeholder 4"/>
          <p:cNvSpPr txBox="1">
            <a:spLocks noGrp="1"/>
          </p:cNvSpPr>
          <p:nvPr>
            <p:ph type="body" sz="quarter" idx="3"/>
          </p:nvPr>
        </p:nvSpPr>
        <p:spPr>
          <a:xfrm>
            <a:off x="685800" y="4400550"/>
            <a:ext cx="5486400" cy="3600450"/>
          </a:xfrm>
          <a:prstGeom prst="rect">
            <a:avLst/>
          </a:prstGeom>
          <a:noFill/>
          <a:ln>
            <a:noFill/>
          </a:ln>
        </p:spPr>
        <p:txBody>
          <a:bodyPr vert="horz" wrap="square" lIns="91440" tIns="45720" rIns="91440" bIns="45720" anchor="t" anchorCtr="0" compatLnSpc="1">
            <a:noAutofit/>
          </a:body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txBox="1">
            <a:spLocks noGrp="1"/>
          </p:cNvSpPr>
          <p:nvPr>
            <p:ph type="ftr" sz="quarter" idx="4"/>
          </p:nvPr>
        </p:nvSpPr>
        <p:spPr>
          <a:xfrm>
            <a:off x="0" y="8685213"/>
            <a:ext cx="2971800" cy="458787"/>
          </a:xfrm>
          <a:prstGeom prst="rect">
            <a:avLst/>
          </a:prstGeom>
          <a:noFill/>
          <a:ln>
            <a:noFill/>
          </a:ln>
        </p:spPr>
        <p:txBody>
          <a:bodyPr vert="horz" wrap="square" lIns="91440" tIns="45720" rIns="91440" bIns="45720" anchor="b" anchorCtr="0" compatLnSpc="1">
            <a:noAutofit/>
          </a:bodyPr>
          <a:lstStyle>
            <a:lvl1pPr marL="0" marR="0" lvl="0" indent="0" algn="l" defTabSz="914400" rtl="0" eaLnBrk="1"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a:defRPr/>
            </a:pPr>
            <a:endParaRPr/>
          </a:p>
        </p:txBody>
      </p:sp>
      <p:sp>
        <p:nvSpPr>
          <p:cNvPr id="7" name="Slide Number Placeholder 6"/>
          <p:cNvSpPr txBox="1">
            <a:spLocks noGrp="1"/>
          </p:cNvSpPr>
          <p:nvPr>
            <p:ph type="sldNum" sz="quarter" idx="5"/>
          </p:nvPr>
        </p:nvSpPr>
        <p:spPr>
          <a:xfrm>
            <a:off x="3884613" y="8685213"/>
            <a:ext cx="2971800" cy="458787"/>
          </a:xfrm>
          <a:prstGeom prst="rect">
            <a:avLst/>
          </a:prstGeom>
          <a:noFill/>
          <a:ln>
            <a:noFill/>
          </a:ln>
        </p:spPr>
        <p:txBody>
          <a:bodyPr vert="horz" wrap="square" lIns="91440" tIns="45720" rIns="91440" bIns="45720" numCol="1" anchor="b" anchorCtr="0" compatLnSpc="1">
            <a:prstTxWarp prst="textNoShape">
              <a:avLst/>
            </a:prstTxWarp>
            <a:noAutofit/>
          </a:bodyPr>
          <a:lstStyle>
            <a:lvl1pPr algn="r" eaLnBrk="1" hangingPunct="1">
              <a:defRPr sz="1200">
                <a:solidFill>
                  <a:srgbClr val="000000"/>
                </a:solidFill>
              </a:defRPr>
            </a:lvl1pPr>
          </a:lstStyle>
          <a:p>
            <a:fld id="{D41C512D-FFB3-432D-B84B-7F949BCCDDE4}" type="slidenum">
              <a:rPr lang="en-GB"/>
              <a:pPr/>
              <a:t>‹#›</a:t>
            </a:fld>
            <a:endParaRPr lang="en-GB"/>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lang="en-US" sz="1200" kern="1200">
        <a:solidFill>
          <a:srgbClr val="000000"/>
        </a:solidFill>
        <a:latin typeface="Calibri"/>
      </a:defRPr>
    </a:lvl1pPr>
    <a:lvl2pPr marL="457200" lvl="1" algn="l" rtl="0" eaLnBrk="0" fontAlgn="base" hangingPunct="0">
      <a:spcBef>
        <a:spcPct val="0"/>
      </a:spcBef>
      <a:spcAft>
        <a:spcPct val="0"/>
      </a:spcAft>
      <a:defRPr lang="en-US" sz="1200" kern="1200">
        <a:solidFill>
          <a:srgbClr val="000000"/>
        </a:solidFill>
        <a:latin typeface="Calibri"/>
      </a:defRPr>
    </a:lvl2pPr>
    <a:lvl3pPr marL="914400" lvl="2" algn="l" rtl="0" eaLnBrk="0" fontAlgn="base" hangingPunct="0">
      <a:spcBef>
        <a:spcPct val="0"/>
      </a:spcBef>
      <a:spcAft>
        <a:spcPct val="0"/>
      </a:spcAft>
      <a:defRPr lang="en-US" sz="1200" kern="1200">
        <a:solidFill>
          <a:srgbClr val="000000"/>
        </a:solidFill>
        <a:latin typeface="Calibri"/>
      </a:defRPr>
    </a:lvl3pPr>
    <a:lvl4pPr marL="1371600" lvl="3" algn="l" rtl="0" eaLnBrk="0" fontAlgn="base" hangingPunct="0">
      <a:spcBef>
        <a:spcPct val="0"/>
      </a:spcBef>
      <a:spcAft>
        <a:spcPct val="0"/>
      </a:spcAft>
      <a:defRPr lang="en-US" sz="1200" kern="1200">
        <a:solidFill>
          <a:srgbClr val="000000"/>
        </a:solidFill>
        <a:latin typeface="Calibri"/>
      </a:defRPr>
    </a:lvl4pPr>
    <a:lvl5pPr marL="1828800" lvl="4" algn="l" rtl="0" eaLnBrk="0" fontAlgn="base" hangingPunct="0">
      <a:spcBef>
        <a:spcPct val="0"/>
      </a:spcBef>
      <a:spcAft>
        <a:spcPct val="0"/>
      </a:spcAft>
      <a:defRPr lang="en-US" sz="1200" kern="1200">
        <a:solidFill>
          <a:srgbClr val="000000"/>
        </a:solidFill>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a:ln/>
        </p:spPr>
      </p:sp>
      <p:sp>
        <p:nvSpPr>
          <p:cNvPr id="4099"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GB" altLang="en-US" smtClean="0">
              <a:latin typeface="Calibri" pitchFamily="34" charset="0"/>
            </a:endParaRPr>
          </a:p>
        </p:txBody>
      </p:sp>
      <p:sp>
        <p:nvSpPr>
          <p:cNvPr id="4100" name="Slide Number Placeholder 3"/>
          <p:cNvSpPr txBox="1">
            <a:spLocks noChangeArrowheads="1"/>
          </p:cNvSpPr>
          <p:nvPr/>
        </p:nvSpPr>
        <p:spPr bwMode="auto">
          <a:xfrm>
            <a:off x="3884613" y="8685213"/>
            <a:ext cx="2971800" cy="458787"/>
          </a:xfrm>
          <a:prstGeom prst="rect">
            <a:avLst/>
          </a:prstGeom>
          <a:noFill/>
          <a:ln w="9525">
            <a:noFill/>
            <a:miter lim="800000"/>
            <a:headEnd/>
            <a:tailEnd/>
          </a:ln>
        </p:spPr>
        <p:txBody>
          <a:bodyPr anchor="b"/>
          <a:lstStyle/>
          <a:p>
            <a:pPr algn="r" eaLnBrk="1" hangingPunct="1"/>
            <a:fld id="{1E98C76D-5BA4-4C86-831B-E9ED21FA16D3}" type="slidenum">
              <a:rPr lang="en-US" altLang="en-US" sz="1200">
                <a:solidFill>
                  <a:srgbClr val="000000"/>
                </a:solidFill>
                <a:latin typeface="Arial" charset="0"/>
                <a:cs typeface="Arial" charset="0"/>
              </a:rPr>
              <a:pPr algn="r" eaLnBrk="1" hangingPunct="1"/>
              <a:t>1</a:t>
            </a:fld>
            <a:endParaRPr lang="en-US" altLang="en-US" sz="1200">
              <a:solidFill>
                <a:srgbClr val="000000"/>
              </a:solidFill>
              <a:latin typeface="Arial" charset="0"/>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p:cNvSpPr>
            <a:spLocks noGrp="1" noRot="1" noChangeAspect="1" noTextEdit="1"/>
          </p:cNvSpPr>
          <p:nvPr>
            <p:ph type="sldImg"/>
          </p:nvPr>
        </p:nvSpPr>
        <p:spPr>
          <a:ln/>
        </p:spPr>
      </p:sp>
      <p:sp>
        <p:nvSpPr>
          <p:cNvPr id="6147"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GB" altLang="en-US" smtClean="0">
              <a:latin typeface="Calibri" pitchFamily="34" charset="0"/>
            </a:endParaRPr>
          </a:p>
        </p:txBody>
      </p:sp>
      <p:sp>
        <p:nvSpPr>
          <p:cNvPr id="6148" name="Slide Number Placeholder 3"/>
          <p:cNvSpPr txBox="1">
            <a:spLocks noChangeArrowheads="1"/>
          </p:cNvSpPr>
          <p:nvPr/>
        </p:nvSpPr>
        <p:spPr bwMode="auto">
          <a:xfrm>
            <a:off x="3884613" y="8685213"/>
            <a:ext cx="2971800" cy="458787"/>
          </a:xfrm>
          <a:prstGeom prst="rect">
            <a:avLst/>
          </a:prstGeom>
          <a:noFill/>
          <a:ln w="9525">
            <a:noFill/>
            <a:miter lim="800000"/>
            <a:headEnd/>
            <a:tailEnd/>
          </a:ln>
        </p:spPr>
        <p:txBody>
          <a:bodyPr anchor="b"/>
          <a:lstStyle/>
          <a:p>
            <a:pPr algn="r" eaLnBrk="1" hangingPunct="1"/>
            <a:fld id="{F93CC299-0DD4-49D4-B79B-B00241834F70}" type="slidenum">
              <a:rPr lang="en-US" altLang="en-US" sz="1200">
                <a:solidFill>
                  <a:srgbClr val="000000"/>
                </a:solidFill>
                <a:latin typeface="Arial" charset="0"/>
                <a:cs typeface="Arial" charset="0"/>
              </a:rPr>
              <a:pPr algn="r" eaLnBrk="1" hangingPunct="1"/>
              <a:t>2</a:t>
            </a:fld>
            <a:endParaRPr lang="en-US" altLang="en-US" sz="1200">
              <a:solidFill>
                <a:srgbClr val="000000"/>
              </a:solidFill>
              <a:latin typeface="Arial" charset="0"/>
              <a:cs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a:ln/>
        </p:spPr>
      </p:sp>
      <p:sp>
        <p:nvSpPr>
          <p:cNvPr id="8195"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GB" altLang="en-US" smtClean="0">
              <a:latin typeface="Calibri" pitchFamily="34" charset="0"/>
            </a:endParaRPr>
          </a:p>
        </p:txBody>
      </p:sp>
      <p:sp>
        <p:nvSpPr>
          <p:cNvPr id="8196" name="Slide Number Placeholder 3"/>
          <p:cNvSpPr txBox="1">
            <a:spLocks noChangeArrowheads="1"/>
          </p:cNvSpPr>
          <p:nvPr/>
        </p:nvSpPr>
        <p:spPr bwMode="auto">
          <a:xfrm>
            <a:off x="3884613" y="8685213"/>
            <a:ext cx="2971800" cy="458787"/>
          </a:xfrm>
          <a:prstGeom prst="rect">
            <a:avLst/>
          </a:prstGeom>
          <a:noFill/>
          <a:ln w="9525">
            <a:noFill/>
            <a:miter lim="800000"/>
            <a:headEnd/>
            <a:tailEnd/>
          </a:ln>
        </p:spPr>
        <p:txBody>
          <a:bodyPr anchor="b"/>
          <a:lstStyle/>
          <a:p>
            <a:pPr algn="r" eaLnBrk="1" hangingPunct="1"/>
            <a:fld id="{42559D96-F2A4-4286-8A4C-BE9152582100}" type="slidenum">
              <a:rPr lang="en-US" altLang="en-US" sz="1200">
                <a:solidFill>
                  <a:srgbClr val="000000"/>
                </a:solidFill>
                <a:latin typeface="Arial" charset="0"/>
                <a:cs typeface="Arial" charset="0"/>
              </a:rPr>
              <a:pPr algn="r" eaLnBrk="1" hangingPunct="1"/>
              <a:t>3</a:t>
            </a:fld>
            <a:endParaRPr lang="en-US" altLang="en-US" sz="1200">
              <a:solidFill>
                <a:srgbClr val="000000"/>
              </a:solidFill>
              <a:latin typeface="Arial" charset="0"/>
              <a:cs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GB" altLang="en-US" smtClean="0">
              <a:latin typeface="Calibri" pitchFamily="34" charset="0"/>
            </a:endParaRPr>
          </a:p>
        </p:txBody>
      </p:sp>
      <p:sp>
        <p:nvSpPr>
          <p:cNvPr id="12292" name="Slide Number Placeholder 3"/>
          <p:cNvSpPr txBox="1">
            <a:spLocks noChangeArrowheads="1"/>
          </p:cNvSpPr>
          <p:nvPr/>
        </p:nvSpPr>
        <p:spPr bwMode="auto">
          <a:xfrm>
            <a:off x="3884613" y="8685213"/>
            <a:ext cx="2971800" cy="458787"/>
          </a:xfrm>
          <a:prstGeom prst="rect">
            <a:avLst/>
          </a:prstGeom>
          <a:noFill/>
          <a:ln w="9525">
            <a:noFill/>
            <a:miter lim="800000"/>
            <a:headEnd/>
            <a:tailEnd/>
          </a:ln>
        </p:spPr>
        <p:txBody>
          <a:bodyPr anchor="b"/>
          <a:lstStyle/>
          <a:p>
            <a:pPr algn="r" eaLnBrk="1" hangingPunct="1"/>
            <a:fld id="{E11F69E4-A6E1-4E4E-92B1-6C2749E6A10E}" type="slidenum">
              <a:rPr lang="en-US" altLang="en-US" sz="1200">
                <a:solidFill>
                  <a:srgbClr val="000000"/>
                </a:solidFill>
                <a:latin typeface="Arial" charset="0"/>
                <a:cs typeface="Arial" charset="0"/>
              </a:rPr>
              <a:pPr algn="r" eaLnBrk="1" hangingPunct="1"/>
              <a:t>6</a:t>
            </a:fld>
            <a:endParaRPr lang="en-US" altLang="en-US" sz="1200">
              <a:solidFill>
                <a:srgbClr val="000000"/>
              </a:solidFill>
              <a:latin typeface="Arial" charset="0"/>
              <a:cs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ln/>
        </p:spPr>
      </p:sp>
      <p:sp>
        <p:nvSpPr>
          <p:cNvPr id="18435" name="Notes Placeholder 2"/>
          <p:cNvSpPr txBox="1">
            <a:spLocks noGrp="1"/>
          </p:cNvSpPr>
          <p:nvPr>
            <p:ph type="body" sz="quarter" idx="1"/>
          </p:nvPr>
        </p:nvSpPr>
        <p:spPr bwMode="auto">
          <a:noFill/>
        </p:spPr>
        <p:txBody>
          <a:bodyPr numCol="1">
            <a:prstTxWarp prst="textNoShape">
              <a:avLst/>
            </a:prstTxWarp>
          </a:bodyPr>
          <a:lstStyle/>
          <a:p>
            <a:pPr eaLnBrk="1" hangingPunct="1"/>
            <a:endParaRPr lang="en-GB" altLang="en-US" smtClean="0">
              <a:latin typeface="Calibri" pitchFamily="34" charset="0"/>
            </a:endParaRPr>
          </a:p>
        </p:txBody>
      </p:sp>
      <p:sp>
        <p:nvSpPr>
          <p:cNvPr id="18436" name="Slide Number Placeholder 3"/>
          <p:cNvSpPr txBox="1">
            <a:spLocks noChangeArrowheads="1"/>
          </p:cNvSpPr>
          <p:nvPr/>
        </p:nvSpPr>
        <p:spPr bwMode="auto">
          <a:xfrm>
            <a:off x="3884613" y="8685213"/>
            <a:ext cx="2971800" cy="458787"/>
          </a:xfrm>
          <a:prstGeom prst="rect">
            <a:avLst/>
          </a:prstGeom>
          <a:noFill/>
          <a:ln w="9525">
            <a:noFill/>
            <a:miter lim="800000"/>
            <a:headEnd/>
            <a:tailEnd/>
          </a:ln>
        </p:spPr>
        <p:txBody>
          <a:bodyPr anchor="b"/>
          <a:lstStyle/>
          <a:p>
            <a:pPr algn="r" eaLnBrk="1" hangingPunct="1"/>
            <a:fld id="{7FE9BB42-AB3A-42C0-A167-A053E36521A3}" type="slidenum">
              <a:rPr lang="en-US" altLang="en-US" sz="1200">
                <a:solidFill>
                  <a:srgbClr val="000000"/>
                </a:solidFill>
                <a:latin typeface="Arial" charset="0"/>
                <a:cs typeface="Arial" charset="0"/>
              </a:rPr>
              <a:pPr algn="r" eaLnBrk="1" hangingPunct="1"/>
              <a:t>11</a:t>
            </a:fld>
            <a:endParaRPr lang="en-US" altLang="en-US" sz="1200">
              <a:solidFill>
                <a:srgbClr val="000000"/>
              </a:solidFill>
              <a:latin typeface="Arial" charset="0"/>
              <a:cs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1524003" y="1122361"/>
            <a:ext cx="9144000" cy="2387598"/>
          </a:xfrm>
        </p:spPr>
        <p:txBody>
          <a:bodyPr anchor="b" anchorCtr="1"/>
          <a:lstStyle>
            <a:lvl1pPr algn="ctr">
              <a:defRPr sz="6000"/>
            </a:lvl1pPr>
          </a:lstStyle>
          <a:p>
            <a:pPr lvl="0"/>
            <a:r>
              <a:rPr lang="en-US"/>
              <a:t>Click to edit Master title style</a:t>
            </a:r>
            <a:endParaRPr lang="en-GB"/>
          </a:p>
        </p:txBody>
      </p:sp>
      <p:sp>
        <p:nvSpPr>
          <p:cNvPr id="3" name="Subtitle 2"/>
          <p:cNvSpPr txBox="1">
            <a:spLocks noGrp="1"/>
          </p:cNvSpPr>
          <p:nvPr>
            <p:ph type="subTitle" idx="1"/>
          </p:nvPr>
        </p:nvSpPr>
        <p:spPr>
          <a:xfrm>
            <a:off x="1524003" y="3602041"/>
            <a:ext cx="9144000" cy="1655758"/>
          </a:xfrm>
        </p:spPr>
        <p:txBody>
          <a:bodyPr anchorCtr="1"/>
          <a:lstStyle>
            <a:lvl1pPr marL="0" indent="0" algn="ctr">
              <a:buNone/>
              <a:defRPr sz="2400"/>
            </a:lvl1pPr>
          </a:lstStyle>
          <a:p>
            <a:pPr lvl="0"/>
            <a:r>
              <a:rPr lang="en-US"/>
              <a:t>Click to edit Master subtitle style</a:t>
            </a:r>
            <a:endParaRPr lang="en-GB"/>
          </a:p>
        </p:txBody>
      </p:sp>
      <p:sp>
        <p:nvSpPr>
          <p:cNvPr id="4" name="Date Placeholder 3"/>
          <p:cNvSpPr txBox="1">
            <a:spLocks noGrp="1"/>
          </p:cNvSpPr>
          <p:nvPr>
            <p:ph type="dt" sz="half" idx="10"/>
          </p:nvPr>
        </p:nvSpPr>
        <p:spPr>
          <a:ln/>
        </p:spPr>
        <p:txBody>
          <a:bodyPr/>
          <a:lstStyle>
            <a:lvl1pPr>
              <a:defRPr/>
            </a:lvl1pPr>
          </a:lstStyle>
          <a:p>
            <a:pPr>
              <a:defRPr/>
            </a:pPr>
            <a:fld id="{61F2A5FB-6D62-4AE5-A7FD-7213E151FF3F}" type="datetime1">
              <a:rPr lang="en-US"/>
              <a:pPr>
                <a:defRPr/>
              </a:pPr>
              <a:t>9/12/2016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fld id="{CA8D367C-C746-4F3F-B518-27A15640158D}" type="slidenum">
              <a:rPr lang="en-GB"/>
              <a:pPr/>
              <a:t>‹#›</a:t>
            </a:fld>
            <a:endParaRPr lang="en-GB"/>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txBox="1">
            <a:spLocks noGrp="1"/>
          </p:cNvSpPr>
          <p:nvPr>
            <p:ph type="dt" sz="half" idx="10"/>
          </p:nvPr>
        </p:nvSpPr>
        <p:spPr>
          <a:ln/>
        </p:spPr>
        <p:txBody>
          <a:bodyPr/>
          <a:lstStyle>
            <a:lvl1pPr>
              <a:defRPr/>
            </a:lvl1pPr>
          </a:lstStyle>
          <a:p>
            <a:pPr>
              <a:defRPr/>
            </a:pPr>
            <a:fld id="{2B3376EC-405F-4835-8E80-BD0BB41E8275}" type="datetime1">
              <a:rPr lang="en-US"/>
              <a:pPr>
                <a:defRPr/>
              </a:pPr>
              <a:t>9/12/2016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fld id="{F134118F-0472-48FD-9D58-272AA43A7A16}" type="slidenum">
              <a:rPr lang="en-GB"/>
              <a:pPr/>
              <a:t>‹#›</a:t>
            </a:fld>
            <a:endParaRPr lang="en-GB"/>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831847" y="1709735"/>
            <a:ext cx="10515600" cy="2852735"/>
          </a:xfrm>
        </p:spPr>
        <p:txBody>
          <a:bodyPr anchor="b"/>
          <a:lstStyle>
            <a:lvl1pPr>
              <a:defRPr sz="6000"/>
            </a:lvl1pPr>
          </a:lstStyle>
          <a:p>
            <a:pPr lvl="0"/>
            <a:r>
              <a:rPr lang="en-US"/>
              <a:t>Click to edit Master title style</a:t>
            </a:r>
            <a:endParaRPr lang="en-GB"/>
          </a:p>
        </p:txBody>
      </p:sp>
      <p:sp>
        <p:nvSpPr>
          <p:cNvPr id="3" name="Text Placeholder 2"/>
          <p:cNvSpPr txBox="1">
            <a:spLocks noGrp="1"/>
          </p:cNvSpPr>
          <p:nvPr>
            <p:ph type="body" idx="1"/>
          </p:nvPr>
        </p:nvSpPr>
        <p:spPr>
          <a:xfrm>
            <a:off x="831847" y="4589465"/>
            <a:ext cx="10515600" cy="1500182"/>
          </a:xfrm>
        </p:spPr>
        <p:txBody>
          <a:bodyPr/>
          <a:lstStyle>
            <a:lvl1pPr marL="0" indent="0">
              <a:buNone/>
              <a:defRPr sz="2400">
                <a:solidFill>
                  <a:srgbClr val="898989"/>
                </a:solidFill>
              </a:defRPr>
            </a:lvl1pPr>
          </a:lstStyle>
          <a:p>
            <a:pPr lvl="0"/>
            <a:r>
              <a:rPr lang="en-US"/>
              <a:t>Edit Master text styles</a:t>
            </a:r>
          </a:p>
        </p:txBody>
      </p:sp>
      <p:sp>
        <p:nvSpPr>
          <p:cNvPr id="4" name="Date Placeholder 3"/>
          <p:cNvSpPr txBox="1">
            <a:spLocks noGrp="1"/>
          </p:cNvSpPr>
          <p:nvPr>
            <p:ph type="dt" sz="half" idx="10"/>
          </p:nvPr>
        </p:nvSpPr>
        <p:spPr>
          <a:ln/>
        </p:spPr>
        <p:txBody>
          <a:bodyPr/>
          <a:lstStyle>
            <a:lvl1pPr>
              <a:defRPr/>
            </a:lvl1pPr>
          </a:lstStyle>
          <a:p>
            <a:pPr>
              <a:defRPr/>
            </a:pPr>
            <a:fld id="{8B614BC4-1085-4AD1-9E0D-3BDE4838ED63}" type="datetime1">
              <a:rPr lang="en-US"/>
              <a:pPr>
                <a:defRPr/>
              </a:pPr>
              <a:t>9/12/2016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fld id="{CA86D0C8-C23F-467B-BB5A-03D2642DECE1}" type="slidenum">
              <a:rPr lang="en-GB"/>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Content Placeholder 2"/>
          <p:cNvSpPr txBox="1">
            <a:spLocks noGrp="1"/>
          </p:cNvSpPr>
          <p:nvPr>
            <p:ph idx="1"/>
          </p:nvPr>
        </p:nvSpPr>
        <p:spPr>
          <a:xfrm>
            <a:off x="838203" y="1825627"/>
            <a:ext cx="5181603" cy="4351336"/>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txBox="1">
            <a:spLocks noGrp="1"/>
          </p:cNvSpPr>
          <p:nvPr>
            <p:ph idx="2"/>
          </p:nvPr>
        </p:nvSpPr>
        <p:spPr>
          <a:xfrm>
            <a:off x="6172200" y="1825627"/>
            <a:ext cx="5181603" cy="4351336"/>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txBox="1">
            <a:spLocks noGrp="1"/>
          </p:cNvSpPr>
          <p:nvPr>
            <p:ph type="dt" sz="half" idx="10"/>
          </p:nvPr>
        </p:nvSpPr>
        <p:spPr>
          <a:ln/>
        </p:spPr>
        <p:txBody>
          <a:bodyPr/>
          <a:lstStyle>
            <a:lvl1pPr>
              <a:defRPr/>
            </a:lvl1pPr>
          </a:lstStyle>
          <a:p>
            <a:pPr>
              <a:defRPr/>
            </a:pPr>
            <a:fld id="{4F3B7C15-ADB7-4D4E-BD8A-D0AD7560C061}" type="datetime1">
              <a:rPr lang="en-US"/>
              <a:pPr>
                <a:defRPr/>
              </a:pPr>
              <a:t>9/12/2016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fld id="{BA1E6820-2E4D-41FF-AEF5-C1B42B8CDEB8}" type="slidenum">
              <a:rPr lang="en-GB"/>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365129"/>
            <a:ext cx="10515600" cy="1325559"/>
          </a:xfrm>
        </p:spPr>
        <p:txBody>
          <a:bodyPr/>
          <a:lstStyle>
            <a:lvl1pPr>
              <a:defRPr/>
            </a:lvl1pPr>
          </a:lstStyle>
          <a:p>
            <a:pPr lvl="0"/>
            <a:r>
              <a:rPr lang="en-US"/>
              <a:t>Click to edit Master title style</a:t>
            </a:r>
            <a:endParaRPr lang="en-GB"/>
          </a:p>
        </p:txBody>
      </p:sp>
      <p:sp>
        <p:nvSpPr>
          <p:cNvPr id="3" name="Text Placeholder 2"/>
          <p:cNvSpPr txBox="1">
            <a:spLocks noGrp="1"/>
          </p:cNvSpPr>
          <p:nvPr>
            <p:ph type="body" idx="1"/>
          </p:nvPr>
        </p:nvSpPr>
        <p:spPr>
          <a:xfrm>
            <a:off x="839784" y="1681160"/>
            <a:ext cx="5157782" cy="823910"/>
          </a:xfrm>
        </p:spPr>
        <p:txBody>
          <a:bodyPr anchor="b"/>
          <a:lstStyle>
            <a:lvl1pPr marL="0" indent="0">
              <a:buNone/>
              <a:defRPr sz="2400" b="1"/>
            </a:lvl1pPr>
          </a:lstStyle>
          <a:p>
            <a:pPr lvl="0"/>
            <a:r>
              <a:rPr lang="en-US"/>
              <a:t>Edit Master text styles</a:t>
            </a:r>
          </a:p>
        </p:txBody>
      </p:sp>
      <p:sp>
        <p:nvSpPr>
          <p:cNvPr id="4" name="Content Placeholder 3"/>
          <p:cNvSpPr txBox="1">
            <a:spLocks noGrp="1"/>
          </p:cNvSpPr>
          <p:nvPr>
            <p:ph idx="2"/>
          </p:nvPr>
        </p:nvSpPr>
        <p:spPr>
          <a:xfrm>
            <a:off x="839784" y="2505071"/>
            <a:ext cx="5157782" cy="368458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txBox="1">
            <a:spLocks noGrp="1"/>
          </p:cNvSpPr>
          <p:nvPr>
            <p:ph type="body" idx="3"/>
          </p:nvPr>
        </p:nvSpPr>
        <p:spPr>
          <a:xfrm>
            <a:off x="6172200" y="1681160"/>
            <a:ext cx="5183184" cy="823910"/>
          </a:xfrm>
        </p:spPr>
        <p:txBody>
          <a:bodyPr anchor="b"/>
          <a:lstStyle>
            <a:lvl1pPr marL="0" indent="0">
              <a:buNone/>
              <a:defRPr sz="2400" b="1"/>
            </a:lvl1pPr>
          </a:lstStyle>
          <a:p>
            <a:pPr lvl="0"/>
            <a:r>
              <a:rPr lang="en-US"/>
              <a:t>Edit Master text styles</a:t>
            </a:r>
          </a:p>
        </p:txBody>
      </p:sp>
      <p:sp>
        <p:nvSpPr>
          <p:cNvPr id="6" name="Content Placeholder 5"/>
          <p:cNvSpPr txBox="1">
            <a:spLocks noGrp="1"/>
          </p:cNvSpPr>
          <p:nvPr>
            <p:ph idx="4"/>
          </p:nvPr>
        </p:nvSpPr>
        <p:spPr>
          <a:xfrm>
            <a:off x="6172200" y="2505071"/>
            <a:ext cx="5183184" cy="3684583"/>
          </a:xfrm>
        </p:spPr>
        <p:txBody>
          <a:bodyPr/>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txBox="1">
            <a:spLocks noGrp="1"/>
          </p:cNvSpPr>
          <p:nvPr>
            <p:ph type="dt" sz="half" idx="10"/>
          </p:nvPr>
        </p:nvSpPr>
        <p:spPr>
          <a:ln/>
        </p:spPr>
        <p:txBody>
          <a:bodyPr/>
          <a:lstStyle>
            <a:lvl1pPr>
              <a:defRPr/>
            </a:lvl1pPr>
          </a:lstStyle>
          <a:p>
            <a:pPr>
              <a:defRPr/>
            </a:pPr>
            <a:fld id="{4A7A46AB-D03F-4948-BDD9-1543D213BF12}" type="datetime1">
              <a:rPr lang="en-US"/>
              <a:pPr>
                <a:defRPr/>
              </a:pPr>
              <a:t>9/12/2016</a:t>
            </a:fld>
            <a:endParaRPr/>
          </a:p>
        </p:txBody>
      </p:sp>
      <p:sp>
        <p:nvSpPr>
          <p:cNvPr id="8" name="Footer Placeholder 4"/>
          <p:cNvSpPr txBox="1">
            <a:spLocks noGrp="1"/>
          </p:cNvSpPr>
          <p:nvPr>
            <p:ph type="ftr" sz="quarter" idx="11"/>
          </p:nvPr>
        </p:nvSpPr>
        <p:spPr>
          <a:ln/>
        </p:spPr>
        <p:txBody>
          <a:bodyPr/>
          <a:lstStyle>
            <a:lvl1pPr>
              <a:defRPr/>
            </a:lvl1pPr>
          </a:lstStyle>
          <a:p>
            <a:pPr>
              <a:defRPr/>
            </a:pPr>
            <a:endParaRPr/>
          </a:p>
        </p:txBody>
      </p:sp>
      <p:sp>
        <p:nvSpPr>
          <p:cNvPr id="9" name="Slide Number Placeholder 5"/>
          <p:cNvSpPr txBox="1">
            <a:spLocks noGrp="1"/>
          </p:cNvSpPr>
          <p:nvPr>
            <p:ph type="sldNum" sz="quarter" idx="12"/>
          </p:nvPr>
        </p:nvSpPr>
        <p:spPr>
          <a:ln/>
        </p:spPr>
        <p:txBody>
          <a:bodyPr/>
          <a:lstStyle>
            <a:lvl1pPr>
              <a:defRPr/>
            </a:lvl1pPr>
          </a:lstStyle>
          <a:p>
            <a:fld id="{BA65DA8E-4EC2-46B2-984E-95B01D80BCBD}" type="slidenum">
              <a:rPr lang="en-GB"/>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Date Placeholder 3"/>
          <p:cNvSpPr txBox="1">
            <a:spLocks noGrp="1"/>
          </p:cNvSpPr>
          <p:nvPr>
            <p:ph type="dt" sz="half" idx="10"/>
          </p:nvPr>
        </p:nvSpPr>
        <p:spPr>
          <a:ln/>
        </p:spPr>
        <p:txBody>
          <a:bodyPr/>
          <a:lstStyle>
            <a:lvl1pPr>
              <a:defRPr/>
            </a:lvl1pPr>
          </a:lstStyle>
          <a:p>
            <a:pPr>
              <a:defRPr/>
            </a:pPr>
            <a:fld id="{F00B6B7E-181A-4263-A1A9-63E887DF59F4}" type="datetime1">
              <a:rPr lang="en-US"/>
              <a:pPr>
                <a:defRPr/>
              </a:pPr>
              <a:t>9/12/2016</a:t>
            </a:fld>
            <a:endParaRPr/>
          </a:p>
        </p:txBody>
      </p:sp>
      <p:sp>
        <p:nvSpPr>
          <p:cNvPr id="4" name="Footer Placeholder 4"/>
          <p:cNvSpPr txBox="1">
            <a:spLocks noGrp="1"/>
          </p:cNvSpPr>
          <p:nvPr>
            <p:ph type="ftr" sz="quarter" idx="11"/>
          </p:nvPr>
        </p:nvSpPr>
        <p:spPr>
          <a:ln/>
        </p:spPr>
        <p:txBody>
          <a:bodyPr/>
          <a:lstStyle>
            <a:lvl1pPr>
              <a:defRPr/>
            </a:lvl1pPr>
          </a:lstStyle>
          <a:p>
            <a:pPr>
              <a:defRPr/>
            </a:pPr>
            <a:endParaRPr/>
          </a:p>
        </p:txBody>
      </p:sp>
      <p:sp>
        <p:nvSpPr>
          <p:cNvPr id="5" name="Slide Number Placeholder 5"/>
          <p:cNvSpPr txBox="1">
            <a:spLocks noGrp="1"/>
          </p:cNvSpPr>
          <p:nvPr>
            <p:ph type="sldNum" sz="quarter" idx="12"/>
          </p:nvPr>
        </p:nvSpPr>
        <p:spPr>
          <a:ln/>
        </p:spPr>
        <p:txBody>
          <a:bodyPr/>
          <a:lstStyle>
            <a:lvl1pPr>
              <a:defRPr/>
            </a:lvl1pPr>
          </a:lstStyle>
          <a:p>
            <a:fld id="{1CB68B10-5350-41D3-BDB9-B9313CA0707D}" type="slidenum">
              <a:rPr lang="en-GB"/>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txBox="1">
            <a:spLocks noGrp="1"/>
          </p:cNvSpPr>
          <p:nvPr>
            <p:ph type="dt" sz="half" idx="10"/>
          </p:nvPr>
        </p:nvSpPr>
        <p:spPr>
          <a:ln/>
        </p:spPr>
        <p:txBody>
          <a:bodyPr/>
          <a:lstStyle>
            <a:lvl1pPr>
              <a:defRPr/>
            </a:lvl1pPr>
          </a:lstStyle>
          <a:p>
            <a:pPr>
              <a:defRPr/>
            </a:pPr>
            <a:fld id="{71CB0C6A-1F78-4B01-81C9-EB66CDB93511}" type="datetime1">
              <a:rPr lang="en-US"/>
              <a:pPr>
                <a:defRPr/>
              </a:pPr>
              <a:t>9/12/2016</a:t>
            </a:fld>
            <a:endParaRPr/>
          </a:p>
        </p:txBody>
      </p:sp>
      <p:sp>
        <p:nvSpPr>
          <p:cNvPr id="3" name="Footer Placeholder 4"/>
          <p:cNvSpPr txBox="1">
            <a:spLocks noGrp="1"/>
          </p:cNvSpPr>
          <p:nvPr>
            <p:ph type="ftr" sz="quarter" idx="11"/>
          </p:nvPr>
        </p:nvSpPr>
        <p:spPr>
          <a:ln/>
        </p:spPr>
        <p:txBody>
          <a:bodyPr/>
          <a:lstStyle>
            <a:lvl1pPr>
              <a:defRPr/>
            </a:lvl1pPr>
          </a:lstStyle>
          <a:p>
            <a:pPr>
              <a:defRPr/>
            </a:pPr>
            <a:endParaRPr/>
          </a:p>
        </p:txBody>
      </p:sp>
      <p:sp>
        <p:nvSpPr>
          <p:cNvPr id="4" name="Slide Number Placeholder 5"/>
          <p:cNvSpPr txBox="1">
            <a:spLocks noGrp="1"/>
          </p:cNvSpPr>
          <p:nvPr>
            <p:ph type="sldNum" sz="quarter" idx="12"/>
          </p:nvPr>
        </p:nvSpPr>
        <p:spPr>
          <a:ln/>
        </p:spPr>
        <p:txBody>
          <a:bodyPr/>
          <a:lstStyle>
            <a:lvl1pPr>
              <a:defRPr/>
            </a:lvl1pPr>
          </a:lstStyle>
          <a:p>
            <a:fld id="{44917FE7-0732-47B7-B1A6-C5C997385643}" type="slidenum">
              <a:rPr lang="en-GB"/>
              <a:pPr/>
              <a:t>‹#›</a:t>
            </a:fld>
            <a:endParaRPr lang="en-GB"/>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Content Placeholder 2"/>
          <p:cNvSpPr txBox="1">
            <a:spLocks noGrp="1"/>
          </p:cNvSpPr>
          <p:nvPr>
            <p:ph idx="1"/>
          </p:nvPr>
        </p:nvSpPr>
        <p:spPr>
          <a:xfrm>
            <a:off x="5183184" y="987423"/>
            <a:ext cx="6172200" cy="4873623"/>
          </a:xfrm>
        </p:spPr>
        <p:txBody>
          <a:bodyPr/>
          <a:lstStyle>
            <a:lvl1pPr>
              <a:defRPr sz="3200"/>
            </a:lvl1pPr>
            <a:lvl2pPr>
              <a:defRPr sz="2800"/>
            </a:lvl2pPr>
            <a:lvl3pPr>
              <a:defRPr sz="2400"/>
            </a:lvl3pPr>
            <a:lvl4pPr>
              <a:defRPr sz="2000"/>
            </a:lvl4pPr>
            <a:lvl5pP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9AF7C7E9-54FB-49D4-B826-EA254E804A7A}" type="datetime1">
              <a:rPr lang="en-US"/>
              <a:pPr>
                <a:defRPr/>
              </a:pPr>
              <a:t>9/12/2016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fld id="{031CCB0F-0631-4847-ADBB-9EC8CEA2025E}" type="slidenum">
              <a:rPr lang="en-GB"/>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839784" y="457200"/>
            <a:ext cx="3932240" cy="1600200"/>
          </a:xfrm>
        </p:spPr>
        <p:txBody>
          <a:bodyPr anchor="b"/>
          <a:lstStyle>
            <a:lvl1pPr>
              <a:defRPr sz="3200"/>
            </a:lvl1pPr>
          </a:lstStyle>
          <a:p>
            <a:pPr lvl="0"/>
            <a:r>
              <a:rPr lang="en-US"/>
              <a:t>Click to edit Master title style</a:t>
            </a:r>
            <a:endParaRPr lang="en-GB"/>
          </a:p>
        </p:txBody>
      </p:sp>
      <p:sp>
        <p:nvSpPr>
          <p:cNvPr id="3" name="Picture Placeholder 2"/>
          <p:cNvSpPr txBox="1">
            <a:spLocks noGrp="1"/>
          </p:cNvSpPr>
          <p:nvPr>
            <p:ph type="pic" idx="1"/>
          </p:nvPr>
        </p:nvSpPr>
        <p:spPr>
          <a:xfrm>
            <a:off x="5183184" y="987423"/>
            <a:ext cx="6172200" cy="4873623"/>
          </a:xfrm>
        </p:spPr>
        <p:txBody>
          <a:bodyPr>
            <a:normAutofit/>
          </a:bodyPr>
          <a:lstStyle>
            <a:lvl1pPr marL="0" indent="0">
              <a:buNone/>
              <a:defRPr lang="en-GB" sz="3200"/>
            </a:lvl1pPr>
          </a:lstStyle>
          <a:p>
            <a:pPr lvl="0"/>
            <a:endParaRPr lang="en-GB" noProof="0"/>
          </a:p>
        </p:txBody>
      </p:sp>
      <p:sp>
        <p:nvSpPr>
          <p:cNvPr id="4" name="Text Placeholder 3"/>
          <p:cNvSpPr txBox="1">
            <a:spLocks noGrp="1"/>
          </p:cNvSpPr>
          <p:nvPr>
            <p:ph type="body" idx="2"/>
          </p:nvPr>
        </p:nvSpPr>
        <p:spPr>
          <a:xfrm>
            <a:off x="839784" y="2057400"/>
            <a:ext cx="3932240" cy="3811584"/>
          </a:xfrm>
        </p:spPr>
        <p:txBody>
          <a:bodyPr/>
          <a:lstStyle>
            <a:lvl1pPr marL="0" indent="0">
              <a:buNone/>
              <a:defRPr sz="1600"/>
            </a:lvl1pPr>
          </a:lstStyle>
          <a:p>
            <a:pPr lvl="0"/>
            <a:r>
              <a:rPr lang="en-US"/>
              <a:t>Edit Master text styles</a:t>
            </a:r>
          </a:p>
        </p:txBody>
      </p:sp>
      <p:sp>
        <p:nvSpPr>
          <p:cNvPr id="5" name="Date Placeholder 3"/>
          <p:cNvSpPr txBox="1">
            <a:spLocks noGrp="1"/>
          </p:cNvSpPr>
          <p:nvPr>
            <p:ph type="dt" sz="half" idx="10"/>
          </p:nvPr>
        </p:nvSpPr>
        <p:spPr>
          <a:ln/>
        </p:spPr>
        <p:txBody>
          <a:bodyPr/>
          <a:lstStyle>
            <a:lvl1pPr>
              <a:defRPr/>
            </a:lvl1pPr>
          </a:lstStyle>
          <a:p>
            <a:pPr>
              <a:defRPr/>
            </a:pPr>
            <a:fld id="{3867A6F8-30EF-4D32-BF58-06EABF3369AD}" type="datetime1">
              <a:rPr lang="en-US"/>
              <a:pPr>
                <a:defRPr/>
              </a:pPr>
              <a:t>9/12/2016</a:t>
            </a:fld>
            <a:endParaRPr/>
          </a:p>
        </p:txBody>
      </p:sp>
      <p:sp>
        <p:nvSpPr>
          <p:cNvPr id="6" name="Footer Placeholder 4"/>
          <p:cNvSpPr txBox="1">
            <a:spLocks noGrp="1"/>
          </p:cNvSpPr>
          <p:nvPr>
            <p:ph type="ftr" sz="quarter" idx="11"/>
          </p:nvPr>
        </p:nvSpPr>
        <p:spPr>
          <a:ln/>
        </p:spPr>
        <p:txBody>
          <a:bodyPr/>
          <a:lstStyle>
            <a:lvl1pPr>
              <a:defRPr/>
            </a:lvl1pPr>
          </a:lstStyle>
          <a:p>
            <a:pPr>
              <a:defRPr/>
            </a:pPr>
            <a:endParaRPr/>
          </a:p>
        </p:txBody>
      </p:sp>
      <p:sp>
        <p:nvSpPr>
          <p:cNvPr id="7" name="Slide Number Placeholder 5"/>
          <p:cNvSpPr txBox="1">
            <a:spLocks noGrp="1"/>
          </p:cNvSpPr>
          <p:nvPr>
            <p:ph type="sldNum" sz="quarter" idx="12"/>
          </p:nvPr>
        </p:nvSpPr>
        <p:spPr>
          <a:ln/>
        </p:spPr>
        <p:txBody>
          <a:bodyPr/>
          <a:lstStyle>
            <a:lvl1pPr>
              <a:defRPr/>
            </a:lvl1pPr>
          </a:lstStyle>
          <a:p>
            <a:fld id="{4029860A-8CED-4A8E-9A7A-AF8BAF15A7A5}" type="slidenum">
              <a:rPr lang="en-GB"/>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endParaRPr lang="en-GB"/>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txBox="1">
            <a:spLocks noGrp="1"/>
          </p:cNvSpPr>
          <p:nvPr>
            <p:ph type="dt" sz="half" idx="10"/>
          </p:nvPr>
        </p:nvSpPr>
        <p:spPr>
          <a:ln/>
        </p:spPr>
        <p:txBody>
          <a:bodyPr/>
          <a:lstStyle>
            <a:lvl1pPr>
              <a:defRPr/>
            </a:lvl1pPr>
          </a:lstStyle>
          <a:p>
            <a:pPr>
              <a:defRPr/>
            </a:pPr>
            <a:fld id="{3BD779CF-8EF9-43B4-A553-9410D5B67EF1}" type="datetime1">
              <a:rPr lang="en-US"/>
              <a:pPr>
                <a:defRPr/>
              </a:pPr>
              <a:t>9/12/2016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fld id="{FB670942-58A8-4581-A4B0-266A65311B30}" type="slidenum">
              <a:rPr lang="en-GB"/>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8724903" y="365129"/>
            <a:ext cx="2628899" cy="5811834"/>
          </a:xfrm>
        </p:spPr>
        <p:txBody>
          <a:bodyPr vert="eaVert"/>
          <a:lstStyle>
            <a:lvl1pPr>
              <a:defRPr/>
            </a:lvl1pPr>
          </a:lstStyle>
          <a:p>
            <a:pPr lvl="0"/>
            <a:r>
              <a:rPr lang="en-US"/>
              <a:t>Click to edit Master title style</a:t>
            </a:r>
            <a:endParaRPr lang="en-GB"/>
          </a:p>
        </p:txBody>
      </p:sp>
      <p:sp>
        <p:nvSpPr>
          <p:cNvPr id="3" name="Vertical Text Placeholder 2"/>
          <p:cNvSpPr txBox="1">
            <a:spLocks noGrp="1"/>
          </p:cNvSpPr>
          <p:nvPr>
            <p:ph type="body" orient="vert" idx="1"/>
          </p:nvPr>
        </p:nvSpPr>
        <p:spPr>
          <a:xfrm>
            <a:off x="838203" y="365129"/>
            <a:ext cx="7734296" cy="5811834"/>
          </a:xfrm>
        </p:spPr>
        <p:txBody>
          <a:bodyPr vert="eaVert"/>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txBox="1">
            <a:spLocks noGrp="1"/>
          </p:cNvSpPr>
          <p:nvPr>
            <p:ph type="dt" sz="half" idx="10"/>
          </p:nvPr>
        </p:nvSpPr>
        <p:spPr>
          <a:ln/>
        </p:spPr>
        <p:txBody>
          <a:bodyPr/>
          <a:lstStyle>
            <a:lvl1pPr>
              <a:defRPr/>
            </a:lvl1pPr>
          </a:lstStyle>
          <a:p>
            <a:pPr>
              <a:defRPr/>
            </a:pPr>
            <a:fld id="{7604F252-D09B-488F-AF99-4446948C3696}" type="datetime1">
              <a:rPr lang="en-US"/>
              <a:pPr>
                <a:defRPr/>
              </a:pPr>
              <a:t>9/12/2016</a:t>
            </a:fld>
            <a:endParaRPr/>
          </a:p>
        </p:txBody>
      </p:sp>
      <p:sp>
        <p:nvSpPr>
          <p:cNvPr id="5" name="Footer Placeholder 4"/>
          <p:cNvSpPr txBox="1">
            <a:spLocks noGrp="1"/>
          </p:cNvSpPr>
          <p:nvPr>
            <p:ph type="ftr" sz="quarter" idx="11"/>
          </p:nvPr>
        </p:nvSpPr>
        <p:spPr>
          <a:ln/>
        </p:spPr>
        <p:txBody>
          <a:bodyPr/>
          <a:lstStyle>
            <a:lvl1pPr>
              <a:defRPr/>
            </a:lvl1pPr>
          </a:lstStyle>
          <a:p>
            <a:pPr>
              <a:defRPr/>
            </a:pPr>
            <a:endParaRPr/>
          </a:p>
        </p:txBody>
      </p:sp>
      <p:sp>
        <p:nvSpPr>
          <p:cNvPr id="6" name="Slide Number Placeholder 5"/>
          <p:cNvSpPr txBox="1">
            <a:spLocks noGrp="1"/>
          </p:cNvSpPr>
          <p:nvPr>
            <p:ph type="sldNum" sz="quarter" idx="12"/>
          </p:nvPr>
        </p:nvSpPr>
        <p:spPr>
          <a:ln/>
        </p:spPr>
        <p:txBody>
          <a:bodyPr/>
          <a:lstStyle>
            <a:lvl1pPr>
              <a:defRPr/>
            </a:lvl1pPr>
          </a:lstStyle>
          <a:p>
            <a:fld id="{87BA2741-93F4-496C-8A24-E16CD89AB3FF}" type="slidenum">
              <a:rPr lang="en-GB"/>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203864"/>
            </a:gs>
            <a:gs pos="100000">
              <a:srgbClr val="5B9BD5"/>
            </a:gs>
          </a:gsLst>
          <a:lin ang="16200000"/>
        </a:gradFill>
        <a:effectLst/>
      </p:bgPr>
    </p:bg>
    <p:spTree>
      <p:nvGrpSpPr>
        <p:cNvPr id="1" name=""/>
        <p:cNvGrpSpPr/>
        <p:nvPr/>
      </p:nvGrpSpPr>
      <p:grpSpPr>
        <a:xfrm>
          <a:off x="0" y="0"/>
          <a:ext cx="0" cy="0"/>
          <a:chOff x="0" y="0"/>
          <a:chExt cx="0" cy="0"/>
        </a:xfrm>
      </p:grpSpPr>
      <p:sp>
        <p:nvSpPr>
          <p:cNvPr id="1026" name="Title Placeholder 1"/>
          <p:cNvSpPr txBox="1">
            <a:spLocks noGrp="1"/>
          </p:cNvSpPr>
          <p:nvPr>
            <p:ph type="title"/>
          </p:nvPr>
        </p:nvSpPr>
        <p:spPr bwMode="auto">
          <a:xfrm>
            <a:off x="838200" y="365125"/>
            <a:ext cx="10515600" cy="13255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1027" name="Text Placeholder 2"/>
          <p:cNvSpPr txBox="1">
            <a:spLocks noGrp="1"/>
          </p:cNvSpPr>
          <p:nvPr>
            <p:ph type="body" idx="1"/>
          </p:nvPr>
        </p:nvSpPr>
        <p:spPr bwMode="auto">
          <a:xfrm>
            <a:off x="838200" y="1825625"/>
            <a:ext cx="10515600" cy="43513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4" name="Date Placeholder 3"/>
          <p:cNvSpPr txBox="1">
            <a:spLocks noGrp="1"/>
          </p:cNvSpPr>
          <p:nvPr>
            <p:ph type="dt" sz="half" idx="2"/>
          </p:nvPr>
        </p:nvSpPr>
        <p:spPr>
          <a:xfrm>
            <a:off x="838200" y="6356350"/>
            <a:ext cx="2743200" cy="365125"/>
          </a:xfrm>
          <a:prstGeom prst="rect">
            <a:avLst/>
          </a:prstGeom>
          <a:noFill/>
          <a:ln>
            <a:noFill/>
          </a:ln>
        </p:spPr>
        <p:txBody>
          <a:bodyPr vert="horz" wrap="square" lIns="91440" tIns="45720" rIns="91440" bIns="45720" anchor="ctr" anchorCtr="0" compatLnSpc="1">
            <a:noAutofit/>
          </a:bodyPr>
          <a:lstStyle>
            <a:lvl1pPr marL="0" marR="0" lvl="0" indent="0" algn="l" defTabSz="914400" rtl="0" eaLnBrk="1"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a:defRPr/>
            </a:pPr>
            <a:fld id="{323158D7-EB65-499F-B996-19428E7237B7}" type="datetime1">
              <a:rPr lang="en-US"/>
              <a:pPr>
                <a:defRPr/>
              </a:pPr>
              <a:t>9/12/2016</a:t>
            </a:fld>
            <a:endParaRPr/>
          </a:p>
        </p:txBody>
      </p:sp>
      <p:sp>
        <p:nvSpPr>
          <p:cNvPr id="5" name="Footer Placeholder 4"/>
          <p:cNvSpPr txBox="1">
            <a:spLocks noGrp="1"/>
          </p:cNvSpPr>
          <p:nvPr>
            <p:ph type="ftr" sz="quarter" idx="3"/>
          </p:nvPr>
        </p:nvSpPr>
        <p:spPr>
          <a:xfrm>
            <a:off x="4038600" y="6356350"/>
            <a:ext cx="4114800" cy="365125"/>
          </a:xfrm>
          <a:prstGeom prst="rect">
            <a:avLst/>
          </a:prstGeom>
          <a:noFill/>
          <a:ln>
            <a:noFill/>
          </a:ln>
        </p:spPr>
        <p:txBody>
          <a:bodyPr vert="horz" wrap="square" lIns="91440" tIns="45720" rIns="91440" bIns="45720" anchor="ctr" anchorCtr="1" compatLnSpc="1">
            <a:noAutofit/>
          </a:bodyPr>
          <a:lstStyle>
            <a:lvl1pPr marL="0" marR="0" lvl="0" indent="0" algn="ctr" defTabSz="914400" rtl="0" eaLnBrk="1" fontAlgn="auto" hangingPunct="1">
              <a:lnSpc>
                <a:spcPct val="100000"/>
              </a:lnSpc>
              <a:spcBef>
                <a:spcPts val="0"/>
              </a:spcBef>
              <a:spcAft>
                <a:spcPts val="0"/>
              </a:spcAft>
              <a:buNone/>
              <a:tabLst/>
              <a:defRPr lang="en-GB" sz="1200" b="0" i="0" u="none" strike="noStrike" kern="1200" cap="none" spc="0" baseline="0">
                <a:solidFill>
                  <a:srgbClr val="898989"/>
                </a:solidFill>
                <a:uFillTx/>
                <a:latin typeface="Calibri"/>
              </a:defRPr>
            </a:lvl1pPr>
          </a:lstStyle>
          <a:p>
            <a:pPr>
              <a:defRPr/>
            </a:pPr>
            <a:endParaRPr/>
          </a:p>
        </p:txBody>
      </p:sp>
      <p:sp>
        <p:nvSpPr>
          <p:cNvPr id="6" name="Slide Number Placeholder 5"/>
          <p:cNvSpPr txBox="1">
            <a:spLocks noGrp="1"/>
          </p:cNvSpPr>
          <p:nvPr>
            <p:ph type="sldNum" sz="quarter" idx="4"/>
          </p:nvPr>
        </p:nvSpPr>
        <p:spPr>
          <a:xfrm>
            <a:off x="8610600" y="6356350"/>
            <a:ext cx="2743200" cy="365125"/>
          </a:xfrm>
          <a:prstGeom prst="rect">
            <a:avLst/>
          </a:prstGeom>
          <a:noFill/>
          <a:ln>
            <a:noFill/>
          </a:ln>
        </p:spPr>
        <p:txBody>
          <a:bodyPr vert="horz" wrap="square" lIns="91440" tIns="45720" rIns="91440" bIns="45720" numCol="1" anchor="ctr" anchorCtr="0" compatLnSpc="1">
            <a:prstTxWarp prst="textNoShape">
              <a:avLst/>
            </a:prstTxWarp>
            <a:noAutofit/>
          </a:bodyPr>
          <a:lstStyle>
            <a:lvl1pPr algn="r" eaLnBrk="1" hangingPunct="1">
              <a:defRPr sz="1200">
                <a:solidFill>
                  <a:srgbClr val="898989"/>
                </a:solidFill>
              </a:defRPr>
            </a:lvl1pPr>
          </a:lstStyle>
          <a:p>
            <a:fld id="{0038CC5E-462A-4C94-84F3-5B35707FFAB4}"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txStyles>
    <p:titleStyle>
      <a:lvl1pPr algn="l" rtl="0" eaLnBrk="0" fontAlgn="base" hangingPunct="0">
        <a:lnSpc>
          <a:spcPct val="90000"/>
        </a:lnSpc>
        <a:spcBef>
          <a:spcPct val="0"/>
        </a:spcBef>
        <a:spcAft>
          <a:spcPct val="0"/>
        </a:spcAft>
        <a:defRPr lang="en-US" sz="4400" kern="1200">
          <a:solidFill>
            <a:srgbClr val="000000"/>
          </a:solidFill>
          <a:latin typeface="Calibri Light"/>
        </a:defRPr>
      </a:lvl1pPr>
      <a:lvl2pPr algn="l" rtl="0" eaLnBrk="0" fontAlgn="base" hangingPunct="0">
        <a:lnSpc>
          <a:spcPct val="90000"/>
        </a:lnSpc>
        <a:spcBef>
          <a:spcPct val="0"/>
        </a:spcBef>
        <a:spcAft>
          <a:spcPct val="0"/>
        </a:spcAft>
        <a:defRPr sz="4400">
          <a:solidFill>
            <a:srgbClr val="000000"/>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rgbClr val="000000"/>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rgbClr val="000000"/>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rgbClr val="000000"/>
          </a:solidFill>
          <a:latin typeface="Calibri Light" panose="020F0302020204030204" pitchFamily="34" charset="0"/>
        </a:defRPr>
      </a:lvl5pPr>
      <a:lvl6pPr marL="457200" algn="l" rtl="0" eaLnBrk="0" fontAlgn="base">
        <a:lnSpc>
          <a:spcPct val="90000"/>
        </a:lnSpc>
        <a:spcBef>
          <a:spcPct val="0"/>
        </a:spcBef>
        <a:spcAft>
          <a:spcPct val="0"/>
        </a:spcAft>
        <a:defRPr sz="4400">
          <a:solidFill>
            <a:srgbClr val="000000"/>
          </a:solidFill>
          <a:latin typeface="Calibri Light" panose="020F0302020204030204" pitchFamily="34" charset="0"/>
        </a:defRPr>
      </a:lvl6pPr>
      <a:lvl7pPr marL="914400" algn="l" rtl="0" eaLnBrk="0" fontAlgn="base">
        <a:lnSpc>
          <a:spcPct val="90000"/>
        </a:lnSpc>
        <a:spcBef>
          <a:spcPct val="0"/>
        </a:spcBef>
        <a:spcAft>
          <a:spcPct val="0"/>
        </a:spcAft>
        <a:defRPr sz="4400">
          <a:solidFill>
            <a:srgbClr val="000000"/>
          </a:solidFill>
          <a:latin typeface="Calibri Light" panose="020F0302020204030204" pitchFamily="34" charset="0"/>
        </a:defRPr>
      </a:lvl7pPr>
      <a:lvl8pPr marL="1371600" algn="l" rtl="0" eaLnBrk="0" fontAlgn="base">
        <a:lnSpc>
          <a:spcPct val="90000"/>
        </a:lnSpc>
        <a:spcBef>
          <a:spcPct val="0"/>
        </a:spcBef>
        <a:spcAft>
          <a:spcPct val="0"/>
        </a:spcAft>
        <a:defRPr sz="4400">
          <a:solidFill>
            <a:srgbClr val="000000"/>
          </a:solidFill>
          <a:latin typeface="Calibri Light" panose="020F0302020204030204" pitchFamily="34" charset="0"/>
        </a:defRPr>
      </a:lvl8pPr>
      <a:lvl9pPr marL="1828800" algn="l" rtl="0" eaLnBrk="0" fontAlgn="base">
        <a:lnSpc>
          <a:spcPct val="90000"/>
        </a:lnSpc>
        <a:spcBef>
          <a:spcPct val="0"/>
        </a:spcBef>
        <a:spcAft>
          <a:spcPct val="0"/>
        </a:spcAft>
        <a:defRPr sz="4400">
          <a:solidFill>
            <a:srgbClr val="000000"/>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SzPct val="100000"/>
        <a:buFont typeface="Arial" charset="0"/>
        <a:buChar char="•"/>
        <a:defRPr lang="en-US" sz="2800" kern="1200">
          <a:solidFill>
            <a:srgbClr val="000000"/>
          </a:solidFill>
          <a:latin typeface="Calibri"/>
        </a:defRPr>
      </a:lvl1pPr>
      <a:lvl2pPr marL="685800" lvl="1" indent="-228600" algn="l" rtl="0" eaLnBrk="0" fontAlgn="base" hangingPunct="0">
        <a:lnSpc>
          <a:spcPct val="90000"/>
        </a:lnSpc>
        <a:spcBef>
          <a:spcPts val="500"/>
        </a:spcBef>
        <a:spcAft>
          <a:spcPct val="0"/>
        </a:spcAft>
        <a:buSzPct val="100000"/>
        <a:buFont typeface="Arial" charset="0"/>
        <a:buChar char="•"/>
        <a:defRPr lang="en-US" sz="2400" kern="1200">
          <a:solidFill>
            <a:srgbClr val="000000"/>
          </a:solidFill>
          <a:latin typeface="Calibri"/>
        </a:defRPr>
      </a:lvl2pPr>
      <a:lvl3pPr marL="1143000" lvl="2" indent="-228600" algn="l" rtl="0" eaLnBrk="0" fontAlgn="base" hangingPunct="0">
        <a:lnSpc>
          <a:spcPct val="90000"/>
        </a:lnSpc>
        <a:spcBef>
          <a:spcPts val="500"/>
        </a:spcBef>
        <a:spcAft>
          <a:spcPct val="0"/>
        </a:spcAft>
        <a:buSzPct val="100000"/>
        <a:buFont typeface="Arial" charset="0"/>
        <a:buChar char="•"/>
        <a:defRPr lang="en-US" sz="2000" kern="1200">
          <a:solidFill>
            <a:srgbClr val="000000"/>
          </a:solidFill>
          <a:latin typeface="Calibri"/>
        </a:defRPr>
      </a:lvl3pPr>
      <a:lvl4pPr marL="1600200" lvl="3" indent="-228600" algn="l" rtl="0" eaLnBrk="0" fontAlgn="base" hangingPunct="0">
        <a:lnSpc>
          <a:spcPct val="90000"/>
        </a:lnSpc>
        <a:spcBef>
          <a:spcPts val="500"/>
        </a:spcBef>
        <a:spcAft>
          <a:spcPct val="0"/>
        </a:spcAft>
        <a:buSzPct val="100000"/>
        <a:buFont typeface="Arial" charset="0"/>
        <a:buChar char="•"/>
        <a:defRPr lang="en-US" kern="1200">
          <a:solidFill>
            <a:srgbClr val="000000"/>
          </a:solidFill>
          <a:latin typeface="Calibri"/>
        </a:defRPr>
      </a:lvl4pPr>
      <a:lvl5pPr marL="2057400" lvl="4" indent="-228600" algn="l" rtl="0" eaLnBrk="0" fontAlgn="base" hangingPunct="0">
        <a:lnSpc>
          <a:spcPct val="90000"/>
        </a:lnSpc>
        <a:spcBef>
          <a:spcPts val="500"/>
        </a:spcBef>
        <a:spcAft>
          <a:spcPct val="0"/>
        </a:spcAft>
        <a:buSzPct val="100000"/>
        <a:buFont typeface="Arial" charset="0"/>
        <a:buChar char="•"/>
        <a:defRPr lang="en-US" kern="1200">
          <a:solidFill>
            <a:srgbClr val="000000"/>
          </a:solidFill>
          <a:latin typeface="Calibri"/>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le.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www.le.ac.uk/"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hyperlink" Target="http://www.le.ac.uk/" TargetMode="Externa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png"/><Relationship Id="rId7" Type="http://schemas.openxmlformats.org/officeDocument/2006/relationships/image" Target="../media/image7.jpeg"/><Relationship Id="rId2" Type="http://schemas.openxmlformats.org/officeDocument/2006/relationships/hyperlink" Target="http://www.le.ac.uk/" TargetMode="Externa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3.pn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png"/><Relationship Id="rId4" Type="http://schemas.openxmlformats.org/officeDocument/2006/relationships/hyperlink" Target="http://www.le.ac.uk/"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http://www.le.ac.u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3.png"/><Relationship Id="rId2" Type="http://schemas.openxmlformats.org/officeDocument/2006/relationships/hyperlink" Target="http://www.le.ac.uk/" TargetMode="Externa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le.ac.u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3.jpeg"/><Relationship Id="rId2" Type="http://schemas.openxmlformats.org/officeDocument/2006/relationships/hyperlink" Target="http://www.le.ac.uk/" TargetMode="External"/><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8" Type="http://schemas.openxmlformats.org/officeDocument/2006/relationships/image" Target="../media/image28.emf"/><Relationship Id="rId3" Type="http://schemas.openxmlformats.org/officeDocument/2006/relationships/image" Target="../media/image1.png"/><Relationship Id="rId7" Type="http://schemas.openxmlformats.org/officeDocument/2006/relationships/image" Target="../media/image27.emf"/><Relationship Id="rId2" Type="http://schemas.openxmlformats.org/officeDocument/2006/relationships/hyperlink" Target="http://www.le.ac.uk/" TargetMode="External"/><Relationship Id="rId1" Type="http://schemas.openxmlformats.org/officeDocument/2006/relationships/slideLayout" Target="../slideLayouts/slideLayout2.xml"/><Relationship Id="rId6" Type="http://schemas.openxmlformats.org/officeDocument/2006/relationships/image" Target="../media/image26.emf"/><Relationship Id="rId5" Type="http://schemas.openxmlformats.org/officeDocument/2006/relationships/image" Target="../media/image25.emf"/><Relationship Id="rId4" Type="http://schemas.openxmlformats.org/officeDocument/2006/relationships/image" Target="../media/image24.emf"/><Relationship Id="rId9"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hyperlink" Target="http://www.le.ac.uk/"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le.ac.uk/"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2">
    <p:spTree>
      <p:nvGrpSpPr>
        <p:cNvPr id="1" name=""/>
        <p:cNvGrpSpPr/>
        <p:nvPr/>
      </p:nvGrpSpPr>
      <p:grpSpPr>
        <a:xfrm>
          <a:off x="0" y="0"/>
          <a:ext cx="0" cy="0"/>
          <a:chOff x="0" y="0"/>
          <a:chExt cx="0" cy="0"/>
        </a:xfrm>
      </p:grpSpPr>
      <p:sp>
        <p:nvSpPr>
          <p:cNvPr id="3074" name="Subtitle 2"/>
          <p:cNvSpPr txBox="1">
            <a:spLocks noGrp="1"/>
          </p:cNvSpPr>
          <p:nvPr>
            <p:ph type="subTitle" idx="1"/>
          </p:nvPr>
        </p:nvSpPr>
        <p:spPr>
          <a:xfrm>
            <a:off x="228600" y="419100"/>
            <a:ext cx="11522075" cy="4876800"/>
          </a:xfrm>
        </p:spPr>
        <p:txBody>
          <a:bodyPr/>
          <a:lstStyle/>
          <a:p>
            <a:pPr eaLnBrk="1" hangingPunct="1">
              <a:lnSpc>
                <a:spcPct val="150000"/>
              </a:lnSpc>
            </a:pPr>
            <a:r>
              <a:rPr lang="en-GB" altLang="en-US" sz="4000" b="1" dirty="0" smtClean="0">
                <a:latin typeface="Calibri" pitchFamily="34" charset="0"/>
              </a:rPr>
              <a:t>Intrinsically Stable Oxidised Silicon </a:t>
            </a:r>
            <a:r>
              <a:rPr lang="en-GB" altLang="en-US" sz="4000" b="1" dirty="0" err="1" smtClean="0">
                <a:latin typeface="Calibri" pitchFamily="34" charset="0"/>
              </a:rPr>
              <a:t>Nanoclusters</a:t>
            </a:r>
            <a:r>
              <a:rPr lang="en-GB" altLang="en-US" sz="4000" b="1" dirty="0" smtClean="0">
                <a:latin typeface="Calibri" pitchFamily="34" charset="0"/>
              </a:rPr>
              <a:t> in Aqueous Solution</a:t>
            </a:r>
            <a:endParaRPr lang="en-GB" altLang="en-US" sz="4000" dirty="0" smtClean="0">
              <a:latin typeface="Calibri" pitchFamily="34" charset="0"/>
            </a:endParaRPr>
          </a:p>
          <a:p>
            <a:pPr eaLnBrk="1" hangingPunct="1">
              <a:spcBef>
                <a:spcPct val="0"/>
              </a:spcBef>
            </a:pPr>
            <a:endParaRPr lang="en-GB" altLang="en-US" b="1" dirty="0" smtClean="0">
              <a:latin typeface="Arial" charset="0"/>
              <a:cs typeface="Arial" charset="0"/>
            </a:endParaRPr>
          </a:p>
          <a:p>
            <a:pPr eaLnBrk="1" hangingPunct="1">
              <a:spcBef>
                <a:spcPct val="0"/>
              </a:spcBef>
            </a:pPr>
            <a:endParaRPr lang="en-GB" altLang="en-US" b="1" dirty="0" smtClean="0">
              <a:latin typeface="Arial" charset="0"/>
              <a:cs typeface="Arial" charset="0"/>
            </a:endParaRPr>
          </a:p>
          <a:p>
            <a:pPr eaLnBrk="1" hangingPunct="1">
              <a:spcBef>
                <a:spcPct val="0"/>
              </a:spcBef>
            </a:pPr>
            <a:endParaRPr altLang="en-US" sz="1800" dirty="0" smtClean="0">
              <a:latin typeface="Arial" charset="0"/>
              <a:cs typeface="Arial" charset="0"/>
            </a:endParaRPr>
          </a:p>
          <a:p>
            <a:pPr eaLnBrk="1" hangingPunct="1">
              <a:lnSpc>
                <a:spcPct val="150000"/>
              </a:lnSpc>
              <a:spcBef>
                <a:spcPct val="0"/>
              </a:spcBef>
            </a:pPr>
            <a:r>
              <a:rPr lang="en-GB" altLang="en-US" sz="2000" dirty="0" err="1" smtClean="0">
                <a:solidFill>
                  <a:schemeClr val="tx1"/>
                </a:solidFill>
                <a:latin typeface="Arial" charset="0"/>
                <a:cs typeface="Arial" charset="0"/>
              </a:rPr>
              <a:t>Hanieh</a:t>
            </a:r>
            <a:r>
              <a:rPr lang="en-GB" altLang="en-US" sz="2000" dirty="0" smtClean="0">
                <a:solidFill>
                  <a:schemeClr val="tx1"/>
                </a:solidFill>
                <a:latin typeface="Arial" charset="0"/>
                <a:cs typeface="Arial" charset="0"/>
              </a:rPr>
              <a:t> </a:t>
            </a:r>
            <a:r>
              <a:rPr lang="en-GB" altLang="en-US" sz="2000" dirty="0" err="1" smtClean="0">
                <a:solidFill>
                  <a:schemeClr val="tx1"/>
                </a:solidFill>
                <a:latin typeface="Arial" charset="0"/>
                <a:cs typeface="Arial" charset="0"/>
              </a:rPr>
              <a:t>Yazdanfar</a:t>
            </a:r>
            <a:r>
              <a:rPr lang="en-GB" altLang="en-US" sz="2000" dirty="0" smtClean="0">
                <a:solidFill>
                  <a:schemeClr val="tx1"/>
                </a:solidFill>
                <a:latin typeface="Arial" charset="0"/>
                <a:cs typeface="Arial" charset="0"/>
              </a:rPr>
              <a:t>, Klaus von </a:t>
            </a:r>
            <a:r>
              <a:rPr lang="en-GB" altLang="en-US" sz="2000" dirty="0" err="1" smtClean="0">
                <a:solidFill>
                  <a:schemeClr val="tx1"/>
                </a:solidFill>
                <a:latin typeface="Arial" charset="0"/>
                <a:cs typeface="Arial" charset="0"/>
              </a:rPr>
              <a:t>Haeften</a:t>
            </a:r>
            <a:r>
              <a:rPr lang="en-GB" altLang="en-US" sz="2000" dirty="0" smtClean="0">
                <a:solidFill>
                  <a:schemeClr val="tx1"/>
                </a:solidFill>
                <a:latin typeface="Arial" charset="0"/>
                <a:cs typeface="Arial" charset="0"/>
              </a:rPr>
              <a:t>, Mark Watkins, </a:t>
            </a:r>
            <a:r>
              <a:rPr altLang="en-US" sz="2000" dirty="0" smtClean="0">
                <a:solidFill>
                  <a:schemeClr val="tx1"/>
                </a:solidFill>
                <a:latin typeface="Arial" charset="0"/>
                <a:cs typeface="Arial" charset="0"/>
              </a:rPr>
              <a:t>Stuart Thornton, </a:t>
            </a:r>
            <a:r>
              <a:rPr lang="en-GB" altLang="en-US" sz="2000" dirty="0" smtClean="0">
                <a:solidFill>
                  <a:schemeClr val="tx1"/>
                </a:solidFill>
                <a:latin typeface="Arial" charset="0"/>
                <a:cs typeface="Arial" charset="0"/>
              </a:rPr>
              <a:t> </a:t>
            </a:r>
            <a:r>
              <a:rPr lang="en-GB" altLang="en-US" sz="2000" dirty="0" err="1" smtClean="0">
                <a:solidFill>
                  <a:schemeClr val="tx1"/>
                </a:solidFill>
                <a:latin typeface="Arial" charset="0"/>
                <a:cs typeface="Arial" charset="0"/>
              </a:rPr>
              <a:t>Mumin</a:t>
            </a:r>
            <a:r>
              <a:rPr lang="en-GB" altLang="en-US" sz="2000" dirty="0" smtClean="0">
                <a:solidFill>
                  <a:schemeClr val="tx1"/>
                </a:solidFill>
                <a:latin typeface="Arial" charset="0"/>
                <a:cs typeface="Arial" charset="0"/>
              </a:rPr>
              <a:t> </a:t>
            </a:r>
            <a:r>
              <a:rPr lang="en-GB" altLang="en-US" sz="2000" dirty="0" err="1" smtClean="0">
                <a:solidFill>
                  <a:schemeClr val="tx1"/>
                </a:solidFill>
                <a:latin typeface="Arial" charset="0"/>
                <a:cs typeface="Arial" charset="0"/>
              </a:rPr>
              <a:t>Koc</a:t>
            </a:r>
            <a:r>
              <a:rPr lang="en-GB" altLang="en-US" sz="2000" dirty="0" smtClean="0">
                <a:solidFill>
                  <a:schemeClr val="tx1"/>
                </a:solidFill>
                <a:latin typeface="Arial" charset="0"/>
                <a:cs typeface="Arial" charset="0"/>
              </a:rPr>
              <a:t> and Mike McNally</a:t>
            </a:r>
          </a:p>
          <a:p>
            <a:pPr eaLnBrk="1" hangingPunct="1">
              <a:spcBef>
                <a:spcPct val="0"/>
              </a:spcBef>
            </a:pPr>
            <a:endParaRPr altLang="en-US" sz="1900" dirty="0" smtClean="0">
              <a:latin typeface="Arial" charset="0"/>
              <a:cs typeface="Arial" charset="0"/>
            </a:endParaRPr>
          </a:p>
          <a:p>
            <a:pPr eaLnBrk="1" hangingPunct="1"/>
            <a:r>
              <a:rPr lang="de-DE" altLang="en-US" sz="2000" dirty="0" smtClean="0">
                <a:latin typeface="Arial" charset="0"/>
                <a:cs typeface="Arial" charset="0"/>
              </a:rPr>
              <a:t>Department of Physics and Astronomy</a:t>
            </a:r>
          </a:p>
          <a:p>
            <a:pPr eaLnBrk="1" hangingPunct="1"/>
            <a:endParaRPr lang="de-DE" altLang="en-US" sz="1600" dirty="0" smtClean="0">
              <a:latin typeface="Arial" charset="0"/>
              <a:cs typeface="Arial" charset="0"/>
            </a:endParaRPr>
          </a:p>
          <a:p>
            <a:pPr eaLnBrk="1" hangingPunct="1"/>
            <a:endParaRPr lang="de-DE" altLang="en-US" sz="1600" dirty="0" smtClean="0">
              <a:latin typeface="Calibri" pitchFamily="34" charset="0"/>
            </a:endParaRPr>
          </a:p>
          <a:p>
            <a:pPr eaLnBrk="1" hangingPunct="1"/>
            <a:r>
              <a:rPr lang="de-DE" altLang="en-US" b="1" dirty="0" smtClean="0">
                <a:latin typeface="Arial" charset="0"/>
                <a:cs typeface="Arial" charset="0"/>
              </a:rPr>
              <a:t>University of Leicester</a:t>
            </a:r>
            <a:endParaRPr altLang="en-US" b="1" dirty="0" smtClean="0">
              <a:latin typeface="Arial" charset="0"/>
              <a:cs typeface="Arial" charset="0"/>
            </a:endParaRPr>
          </a:p>
        </p:txBody>
      </p:sp>
      <p:pic>
        <p:nvPicPr>
          <p:cNvPr id="3075" name="Picture 3" descr="[The University of Leicester]">
            <a:hlinkClick r:id="rId3"/>
          </p:cNvPr>
          <p:cNvPicPr>
            <a:picLocks noChangeAspect="1"/>
          </p:cNvPicPr>
          <p:nvPr/>
        </p:nvPicPr>
        <p:blipFill>
          <a:blip r:embed="rId4" cstate="print"/>
          <a:srcRect/>
          <a:stretch>
            <a:fillRect/>
          </a:stretch>
        </p:blipFill>
        <p:spPr bwMode="auto">
          <a:xfrm>
            <a:off x="0" y="6211888"/>
            <a:ext cx="2638425" cy="655637"/>
          </a:xfrm>
          <a:prstGeom prst="rect">
            <a:avLst/>
          </a:prstGeom>
          <a:solidFill>
            <a:srgbClr val="222A35">
              <a:alpha val="0"/>
            </a:srgbClr>
          </a:solidFill>
          <a:ln w="9525">
            <a:noFill/>
            <a:miter lim="800000"/>
            <a:headEnd/>
            <a:tailEnd/>
          </a:ln>
        </p:spPr>
      </p:pic>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pic>
        <p:nvPicPr>
          <p:cNvPr id="5122" name="Picture 3" descr="[The University of Leicester]">
            <a:hlinkClick r:id="rId3"/>
          </p:cNvPr>
          <p:cNvPicPr>
            <a:picLocks noChangeAspect="1"/>
          </p:cNvPicPr>
          <p:nvPr/>
        </p:nvPicPr>
        <p:blipFill>
          <a:blip r:embed="rId4" cstate="print"/>
          <a:srcRect/>
          <a:stretch>
            <a:fillRect/>
          </a:stretch>
        </p:blipFill>
        <p:spPr bwMode="auto">
          <a:xfrm>
            <a:off x="0" y="6211888"/>
            <a:ext cx="2638425" cy="655637"/>
          </a:xfrm>
          <a:prstGeom prst="rect">
            <a:avLst/>
          </a:prstGeom>
          <a:solidFill>
            <a:srgbClr val="222A35">
              <a:alpha val="0"/>
            </a:srgbClr>
          </a:solidFill>
          <a:ln w="9525">
            <a:noFill/>
            <a:miter lim="800000"/>
            <a:headEnd/>
            <a:tailEnd/>
          </a:ln>
        </p:spPr>
      </p:pic>
      <p:sp>
        <p:nvSpPr>
          <p:cNvPr id="5123" name="Title 1"/>
          <p:cNvSpPr txBox="1">
            <a:spLocks noChangeArrowheads="1"/>
          </p:cNvSpPr>
          <p:nvPr/>
        </p:nvSpPr>
        <p:spPr bwMode="auto">
          <a:xfrm>
            <a:off x="1870075" y="-6350"/>
            <a:ext cx="8229600" cy="1143000"/>
          </a:xfrm>
          <a:prstGeom prst="rect">
            <a:avLst/>
          </a:prstGeom>
          <a:noFill/>
          <a:ln w="9525">
            <a:noFill/>
            <a:miter lim="800000"/>
            <a:headEnd/>
            <a:tailEnd/>
          </a:ln>
        </p:spPr>
        <p:txBody>
          <a:bodyPr anchor="ctr" anchorCtr="1"/>
          <a:lstStyle/>
          <a:p>
            <a:pPr algn="ctr" eaLnBrk="1" hangingPunct="1"/>
            <a:r>
              <a:rPr lang="en-GB" altLang="en-US" sz="4000" b="1" u="sng">
                <a:solidFill>
                  <a:srgbClr val="FFFF00"/>
                </a:solidFill>
                <a:latin typeface="Arial" charset="0"/>
                <a:cs typeface="Arial" charset="0"/>
              </a:rPr>
              <a:t>Motivation</a:t>
            </a:r>
          </a:p>
          <a:p>
            <a:pPr algn="ctr" eaLnBrk="1" hangingPunct="1"/>
            <a:endParaRPr lang="en-GB" altLang="en-US" sz="4000" b="1" u="sng">
              <a:solidFill>
                <a:srgbClr val="FFFF00"/>
              </a:solidFill>
              <a:latin typeface="Arial" charset="0"/>
              <a:cs typeface="Arial" charset="0"/>
            </a:endParaRPr>
          </a:p>
        </p:txBody>
      </p:sp>
      <p:sp>
        <p:nvSpPr>
          <p:cNvPr id="5" name="Content Placeholder 2"/>
          <p:cNvSpPr txBox="1">
            <a:spLocks noGrp="1"/>
          </p:cNvSpPr>
          <p:nvPr>
            <p:ph type="subTitle" idx="1"/>
          </p:nvPr>
        </p:nvSpPr>
        <p:spPr>
          <a:xfrm>
            <a:off x="84138" y="723900"/>
            <a:ext cx="12039600" cy="5214938"/>
          </a:xfrm>
        </p:spPr>
        <p:txBody>
          <a:bodyPr anchorCtr="0">
            <a:noAutofit/>
          </a:bodyPr>
          <a:lstStyle/>
          <a:p>
            <a:pPr marL="36000" indent="-108000" algn="just" eaLnBrk="1" fontAlgn="auto" hangingPunct="1">
              <a:lnSpc>
                <a:spcPct val="150000"/>
              </a:lnSpc>
              <a:spcBef>
                <a:spcPts val="600"/>
              </a:spcBef>
              <a:spcAft>
                <a:spcPts val="0"/>
              </a:spcAft>
              <a:buFont typeface="Arial" pitchFamily="34"/>
              <a:buChar char="•"/>
              <a:defRPr/>
            </a:pPr>
            <a:r>
              <a:rPr lang="en-GB" sz="1700" dirty="0">
                <a:latin typeface="Arial" panose="020B0604020202020204" pitchFamily="34" charset="0"/>
                <a:cs typeface="Arial" panose="020B0604020202020204" pitchFamily="34" charset="0"/>
              </a:rPr>
              <a:t> Silicon-based </a:t>
            </a:r>
            <a:r>
              <a:rPr lang="en-GB" sz="1700" dirty="0">
                <a:solidFill>
                  <a:srgbClr val="FF0000"/>
                </a:solidFill>
                <a:latin typeface="Arial" panose="020B0604020202020204" pitchFamily="34" charset="0"/>
                <a:cs typeface="Arial" panose="020B0604020202020204" pitchFamily="34" charset="0"/>
              </a:rPr>
              <a:t>fluorescent bio-markers </a:t>
            </a:r>
            <a:r>
              <a:rPr lang="en-GB" sz="1700" dirty="0">
                <a:latin typeface="Arial" panose="020B0604020202020204" pitchFamily="34" charset="0"/>
                <a:cs typeface="Arial" panose="020B0604020202020204" pitchFamily="34" charset="0"/>
              </a:rPr>
              <a:t>would represent a </a:t>
            </a:r>
            <a:r>
              <a:rPr lang="en-GB" sz="1700" dirty="0">
                <a:solidFill>
                  <a:srgbClr val="FF0000"/>
                </a:solidFill>
                <a:latin typeface="Arial" panose="020B0604020202020204" pitchFamily="34" charset="0"/>
                <a:cs typeface="Arial" panose="020B0604020202020204" pitchFamily="34" charset="0"/>
              </a:rPr>
              <a:t>non-toxic</a:t>
            </a:r>
            <a:r>
              <a:rPr lang="en-GB" sz="1700" dirty="0">
                <a:latin typeface="Arial" panose="020B0604020202020204" pitchFamily="34" charset="0"/>
                <a:cs typeface="Arial" panose="020B0604020202020204" pitchFamily="34" charset="0"/>
              </a:rPr>
              <a:t> alternative to quantum </a:t>
            </a:r>
            <a:r>
              <a:rPr lang="en-GB" sz="1700" dirty="0">
                <a:solidFill>
                  <a:schemeClr val="tx1"/>
                </a:solidFill>
                <a:latin typeface="Arial" panose="020B0604020202020204" pitchFamily="34" charset="0"/>
                <a:cs typeface="Arial" panose="020B0604020202020204" pitchFamily="34" charset="0"/>
              </a:rPr>
              <a:t>dots (</a:t>
            </a:r>
            <a:r>
              <a:rPr lang="en-GB" sz="1700" dirty="0" err="1">
                <a:solidFill>
                  <a:schemeClr val="tx1"/>
                </a:solidFill>
                <a:latin typeface="Arial" panose="020B0604020202020204" pitchFamily="34" charset="0"/>
                <a:cs typeface="Arial" panose="020B0604020202020204" pitchFamily="34" charset="0"/>
              </a:rPr>
              <a:t>CdTe</a:t>
            </a:r>
            <a:r>
              <a:rPr lang="en-GB" sz="1700" dirty="0">
                <a:solidFill>
                  <a:schemeClr val="tx1"/>
                </a:solidFill>
                <a:latin typeface="Arial" panose="020B0604020202020204" pitchFamily="34" charset="0"/>
                <a:cs typeface="Arial" panose="020B0604020202020204" pitchFamily="34" charset="0"/>
              </a:rPr>
              <a:t>, </a:t>
            </a:r>
            <a:r>
              <a:rPr lang="en-GB" sz="1700" dirty="0" err="1">
                <a:solidFill>
                  <a:schemeClr val="tx1"/>
                </a:solidFill>
                <a:latin typeface="Arial" panose="020B0604020202020204" pitchFamily="34" charset="0"/>
                <a:cs typeface="Arial" panose="020B0604020202020204" pitchFamily="34" charset="0"/>
              </a:rPr>
              <a:t>CdSe</a:t>
            </a:r>
            <a:r>
              <a:rPr lang="en-GB" sz="1700" dirty="0">
                <a:solidFill>
                  <a:schemeClr val="tx1"/>
                </a:solidFill>
                <a:latin typeface="Arial" panose="020B0604020202020204" pitchFamily="34" charset="0"/>
                <a:cs typeface="Arial" panose="020B0604020202020204" pitchFamily="34" charset="0"/>
              </a:rPr>
              <a:t>, CdSo</a:t>
            </a:r>
            <a:r>
              <a:rPr lang="en-GB" sz="1700" baseline="-25000" dirty="0">
                <a:solidFill>
                  <a:schemeClr val="tx1"/>
                </a:solidFill>
                <a:latin typeface="Arial" panose="020B0604020202020204" pitchFamily="34" charset="0"/>
                <a:cs typeface="Arial" panose="020B0604020202020204" pitchFamily="34" charset="0"/>
              </a:rPr>
              <a:t>4</a:t>
            </a:r>
            <a:r>
              <a:rPr lang="en-GB" sz="1700" dirty="0">
                <a:solidFill>
                  <a:schemeClr val="tx1"/>
                </a:solidFill>
                <a:latin typeface="Arial" panose="020B0604020202020204" pitchFamily="34" charset="0"/>
                <a:cs typeface="Arial" panose="020B0604020202020204" pitchFamily="34" charset="0"/>
              </a:rPr>
              <a:t> etc.).</a:t>
            </a:r>
          </a:p>
          <a:p>
            <a:pPr marL="36000" indent="-144000" algn="just" eaLnBrk="1" fontAlgn="auto" hangingPunct="1">
              <a:lnSpc>
                <a:spcPct val="150000"/>
              </a:lnSpc>
              <a:spcBef>
                <a:spcPts val="600"/>
              </a:spcBef>
              <a:spcAft>
                <a:spcPts val="600"/>
              </a:spcAft>
              <a:buFont typeface="Arial" panose="020B0604020202020204" pitchFamily="34" charset="0"/>
              <a:buChar char="•"/>
              <a:defRPr/>
            </a:pPr>
            <a:r>
              <a:rPr sz="1700" dirty="0">
                <a:latin typeface="Arial" panose="020B0604020202020204" pitchFamily="34" charset="0"/>
                <a:cs typeface="Arial" panose="020B0604020202020204" pitchFamily="34" charset="0"/>
              </a:rPr>
              <a:t>Application in drug delivery as well as for </a:t>
            </a:r>
            <a:r>
              <a:rPr sz="1700" dirty="0">
                <a:solidFill>
                  <a:srgbClr val="FF0000"/>
                </a:solidFill>
                <a:latin typeface="Arial" panose="020B0604020202020204" pitchFamily="34" charset="0"/>
                <a:cs typeface="Arial" panose="020B0604020202020204" pitchFamily="34" charset="0"/>
              </a:rPr>
              <a:t>biological labels </a:t>
            </a:r>
            <a:r>
              <a:rPr sz="1700" dirty="0">
                <a:latin typeface="Arial" panose="020B0604020202020204" pitchFamily="34" charset="0"/>
                <a:cs typeface="Arial" panose="020B0604020202020204" pitchFamily="34" charset="0"/>
              </a:rPr>
              <a:t>(</a:t>
            </a:r>
            <a:r>
              <a:rPr sz="1700" dirty="0" err="1">
                <a:latin typeface="Arial" panose="020B0604020202020204" pitchFamily="34" charset="0"/>
                <a:cs typeface="Arial" panose="020B0604020202020204" pitchFamily="34" charset="0"/>
              </a:rPr>
              <a:t>biolabelling</a:t>
            </a:r>
            <a:r>
              <a:rPr sz="1700" dirty="0">
                <a:latin typeface="Arial" panose="020B0604020202020204" pitchFamily="34" charset="0"/>
                <a:cs typeface="Arial" panose="020B0604020202020204" pitchFamily="34" charset="0"/>
              </a:rPr>
              <a:t>) and </a:t>
            </a:r>
            <a:r>
              <a:rPr sz="1700" dirty="0">
                <a:solidFill>
                  <a:srgbClr val="FF0000"/>
                </a:solidFill>
                <a:latin typeface="Arial" panose="020B0604020202020204" pitchFamily="34" charset="0"/>
                <a:cs typeface="Arial" panose="020B0604020202020204" pitchFamily="34" charset="0"/>
              </a:rPr>
              <a:t>sensors</a:t>
            </a:r>
            <a:r>
              <a:rPr sz="1700" dirty="0">
                <a:latin typeface="Arial" panose="020B0604020202020204" pitchFamily="34" charset="0"/>
                <a:cs typeface="Arial" panose="020B0604020202020204" pitchFamily="34" charset="0"/>
              </a:rPr>
              <a:t> (biosensing).</a:t>
            </a:r>
          </a:p>
          <a:p>
            <a:pPr marL="36000" indent="-144000" algn="just" eaLnBrk="1" fontAlgn="auto" hangingPunct="1">
              <a:lnSpc>
                <a:spcPct val="150000"/>
              </a:lnSpc>
              <a:spcBef>
                <a:spcPts val="600"/>
              </a:spcBef>
              <a:spcAft>
                <a:spcPts val="600"/>
              </a:spcAft>
              <a:buFont typeface="Arial" panose="020B0604020202020204" pitchFamily="34" charset="0"/>
              <a:buChar char="•"/>
              <a:defRPr/>
            </a:pPr>
            <a:r>
              <a:rPr sz="1700" dirty="0">
                <a:solidFill>
                  <a:schemeClr val="tx1"/>
                </a:solidFill>
                <a:latin typeface="Arial" panose="020B0604020202020204" pitchFamily="34" charset="0"/>
                <a:cs typeface="Arial" panose="020B0604020202020204" pitchFamily="34" charset="0"/>
              </a:rPr>
              <a:t>Solvents which are used for synthesis are not harmful (green chemistry). </a:t>
            </a:r>
          </a:p>
          <a:p>
            <a:pPr marL="34925" indent="-142875" algn="just" eaLnBrk="1" hangingPunct="1">
              <a:lnSpc>
                <a:spcPct val="150000"/>
              </a:lnSpc>
              <a:spcBef>
                <a:spcPts val="600"/>
              </a:spcBef>
              <a:spcAft>
                <a:spcPts val="600"/>
              </a:spcAft>
              <a:buFont typeface="Arial" panose="020B0604020202020204" pitchFamily="34" charset="0"/>
              <a:buChar char="•"/>
              <a:defRPr/>
            </a:pPr>
            <a:r>
              <a:rPr lang="en-GB" altLang="en-US" sz="1700" dirty="0">
                <a:solidFill>
                  <a:schemeClr val="tx1"/>
                </a:solidFill>
                <a:latin typeface="Arial" panose="020B0604020202020204" pitchFamily="34" charset="0"/>
                <a:cs typeface="Arial" panose="020B0604020202020204" pitchFamily="34" charset="0"/>
              </a:rPr>
              <a:t>Nanoparticles in solution</a:t>
            </a:r>
          </a:p>
          <a:p>
            <a:pPr marL="360000" lvl="1" indent="-144000" algn="just" eaLnBrk="1" hangingPunct="1">
              <a:lnSpc>
                <a:spcPct val="150000"/>
              </a:lnSpc>
              <a:spcBef>
                <a:spcPts val="600"/>
              </a:spcBef>
              <a:spcAft>
                <a:spcPts val="600"/>
              </a:spcAft>
              <a:buFont typeface="Arial" panose="020B0604020202020204" pitchFamily="34" charset="0"/>
              <a:buChar char="-"/>
              <a:defRPr/>
            </a:pPr>
            <a:r>
              <a:rPr lang="en-GB" altLang="en-US" sz="1700" dirty="0">
                <a:solidFill>
                  <a:schemeClr val="tx1"/>
                </a:solidFill>
                <a:latin typeface="Arial" panose="020B0604020202020204" pitchFamily="34" charset="0"/>
                <a:cs typeface="Arial" panose="020B0604020202020204" pitchFamily="34" charset="0"/>
              </a:rPr>
              <a:t>a requirement for applications in biomedicine is stability in an </a:t>
            </a:r>
            <a:r>
              <a:rPr lang="en-GB" altLang="en-US" sz="1700" dirty="0">
                <a:solidFill>
                  <a:srgbClr val="FF0000"/>
                </a:solidFill>
                <a:latin typeface="Arial" panose="020B0604020202020204" pitchFamily="34" charset="0"/>
                <a:cs typeface="Arial" panose="020B0604020202020204" pitchFamily="34" charset="0"/>
              </a:rPr>
              <a:t>aqueous environment</a:t>
            </a:r>
            <a:r>
              <a:rPr lang="en-GB" altLang="en-US" sz="1700" dirty="0">
                <a:solidFill>
                  <a:schemeClr val="tx1"/>
                </a:solidFill>
                <a:latin typeface="Arial" panose="020B0604020202020204" pitchFamily="34" charset="0"/>
                <a:cs typeface="Arial" panose="020B0604020202020204" pitchFamily="34" charset="0"/>
              </a:rPr>
              <a:t>. </a:t>
            </a:r>
            <a:endParaRPr lang="en-GB" altLang="en-US" sz="1700" dirty="0">
              <a:latin typeface="Arial" panose="020B0604020202020204" pitchFamily="34" charset="0"/>
              <a:cs typeface="Arial" panose="020B0604020202020204" pitchFamily="34" charset="0"/>
            </a:endParaRPr>
          </a:p>
          <a:p>
            <a:pPr marL="34925" indent="-142875" algn="just" eaLnBrk="1" hangingPunct="1">
              <a:lnSpc>
                <a:spcPct val="150000"/>
              </a:lnSpc>
              <a:spcBef>
                <a:spcPts val="600"/>
              </a:spcBef>
              <a:spcAft>
                <a:spcPts val="600"/>
              </a:spcAft>
              <a:buFont typeface="Arial" panose="020B0604020202020204" pitchFamily="34" charset="0"/>
              <a:buChar char="•"/>
              <a:defRPr/>
            </a:pPr>
            <a:r>
              <a:rPr lang="en-GB" altLang="en-US" sz="1700" dirty="0">
                <a:latin typeface="Arial" panose="020B0604020202020204" pitchFamily="34" charset="0"/>
                <a:cs typeface="Arial" panose="020B0604020202020204" pitchFamily="34" charset="0"/>
              </a:rPr>
              <a:t>Silicon nanomaterial </a:t>
            </a:r>
            <a:r>
              <a:rPr lang="en-GB" altLang="en-US" sz="1700" dirty="0">
                <a:solidFill>
                  <a:srgbClr val="FF0000"/>
                </a:solidFill>
                <a:latin typeface="Arial" panose="020B0604020202020204" pitchFamily="34" charset="0"/>
                <a:cs typeface="Arial" panose="020B0604020202020204" pitchFamily="34" charset="0"/>
              </a:rPr>
              <a:t>biocompatibility</a:t>
            </a:r>
          </a:p>
          <a:p>
            <a:pPr marL="360000" lvl="1" indent="-144000" algn="just" eaLnBrk="1" hangingPunct="1">
              <a:lnSpc>
                <a:spcPct val="150000"/>
              </a:lnSpc>
              <a:spcBef>
                <a:spcPts val="600"/>
              </a:spcBef>
              <a:spcAft>
                <a:spcPts val="600"/>
              </a:spcAft>
              <a:buFont typeface="Arial" panose="020B0604020202020204" pitchFamily="34" charset="0"/>
              <a:buChar char="-"/>
              <a:defRPr/>
            </a:pPr>
            <a:r>
              <a:rPr lang="en-GB" sz="1700" dirty="0">
                <a:latin typeface="Arial" panose="020B0604020202020204" pitchFamily="34" charset="0"/>
                <a:cs typeface="Arial" panose="020B0604020202020204" pitchFamily="34" charset="0"/>
              </a:rPr>
              <a:t>Silicon oxide nanoparticles/antibody </a:t>
            </a:r>
            <a:r>
              <a:rPr lang="en-GB" sz="1700" dirty="0" err="1">
                <a:latin typeface="Arial" panose="020B0604020202020204" pitchFamily="34" charset="0"/>
                <a:cs typeface="Arial" panose="020B0604020202020204" pitchFamily="34" charset="0"/>
              </a:rPr>
              <a:t>bioconjugation</a:t>
            </a:r>
            <a:r>
              <a:rPr lang="en-GB" sz="1700" dirty="0">
                <a:latin typeface="Arial" panose="020B0604020202020204" pitchFamily="34" charset="0"/>
                <a:cs typeface="Arial" panose="020B0604020202020204" pitchFamily="34" charset="0"/>
              </a:rPr>
              <a:t>          successfully applied in immunoﬂuorescent cell imaging.</a:t>
            </a:r>
          </a:p>
          <a:p>
            <a:pPr marL="360000" lvl="1" indent="-144000" algn="just" eaLnBrk="1" hangingPunct="1">
              <a:lnSpc>
                <a:spcPct val="150000"/>
              </a:lnSpc>
              <a:spcBef>
                <a:spcPts val="600"/>
              </a:spcBef>
              <a:spcAft>
                <a:spcPts val="600"/>
              </a:spcAft>
              <a:buFont typeface="Arial" panose="020B0604020202020204" pitchFamily="34" charset="0"/>
              <a:buChar char="-"/>
              <a:defRPr/>
            </a:pPr>
            <a:r>
              <a:rPr lang="en-GB" altLang="en-US" sz="1700" dirty="0">
                <a:latin typeface="Arial" panose="020B0604020202020204" pitchFamily="34" charset="0"/>
                <a:cs typeface="Arial" panose="020B0604020202020204" pitchFamily="34" charset="0"/>
              </a:rPr>
              <a:t>The main independent particle variables that determine the </a:t>
            </a:r>
            <a:r>
              <a:rPr lang="en-GB" altLang="en-US" sz="1700" i="1" dirty="0">
                <a:latin typeface="Arial" panose="020B0604020202020204" pitchFamily="34" charset="0"/>
                <a:cs typeface="Arial" panose="020B0604020202020204" pitchFamily="34" charset="0"/>
              </a:rPr>
              <a:t>in vivo </a:t>
            </a:r>
            <a:r>
              <a:rPr lang="en-GB" altLang="en-US" sz="1700" dirty="0">
                <a:latin typeface="Arial" panose="020B0604020202020204" pitchFamily="34" charset="0"/>
                <a:cs typeface="Arial" panose="020B0604020202020204" pitchFamily="34" charset="0"/>
              </a:rPr>
              <a:t>biocompatibility are </a:t>
            </a:r>
            <a:r>
              <a:rPr lang="en-GB" altLang="en-US" sz="1700" dirty="0">
                <a:solidFill>
                  <a:srgbClr val="FF0000"/>
                </a:solidFill>
                <a:latin typeface="Arial" panose="020B0604020202020204" pitchFamily="34" charset="0"/>
                <a:cs typeface="Arial" panose="020B0604020202020204" pitchFamily="34" charset="0"/>
              </a:rPr>
              <a:t>particles size </a:t>
            </a:r>
            <a:r>
              <a:rPr lang="en-GB" altLang="en-US" sz="1700" dirty="0">
                <a:latin typeface="Arial" panose="020B0604020202020204" pitchFamily="34" charset="0"/>
                <a:cs typeface="Arial" panose="020B0604020202020204" pitchFamily="34" charset="0"/>
              </a:rPr>
              <a:t>and </a:t>
            </a:r>
            <a:r>
              <a:rPr lang="en-GB" altLang="en-US" sz="1700" dirty="0" err="1">
                <a:solidFill>
                  <a:srgbClr val="FF0000"/>
                </a:solidFill>
                <a:latin typeface="Arial" panose="020B0604020202020204" pitchFamily="34" charset="0"/>
                <a:cs typeface="Arial" panose="020B0604020202020204" pitchFamily="34" charset="0"/>
              </a:rPr>
              <a:t>dispersibility</a:t>
            </a:r>
            <a:r>
              <a:rPr lang="en-GB" altLang="en-US" sz="1700" dirty="0">
                <a:latin typeface="Arial" panose="020B0604020202020204" pitchFamily="34" charset="0"/>
                <a:cs typeface="Arial" panose="020B0604020202020204" pitchFamily="34" charset="0"/>
              </a:rPr>
              <a:t>. </a:t>
            </a:r>
            <a:endParaRPr lang="en-GB" altLang="en-US" sz="1700" dirty="0">
              <a:solidFill>
                <a:schemeClr val="tx1"/>
              </a:solidFill>
              <a:latin typeface="Arial" panose="020B0604020202020204" pitchFamily="34" charset="0"/>
              <a:cs typeface="Arial" panose="020B0604020202020204" pitchFamily="34" charset="0"/>
            </a:endParaRPr>
          </a:p>
          <a:p>
            <a:pPr marL="34925" indent="-142875" algn="just" eaLnBrk="1" hangingPunct="1">
              <a:lnSpc>
                <a:spcPct val="150000"/>
              </a:lnSpc>
              <a:spcBef>
                <a:spcPts val="600"/>
              </a:spcBef>
              <a:spcAft>
                <a:spcPts val="600"/>
              </a:spcAft>
              <a:buFont typeface="Arial" panose="020B0604020202020204" pitchFamily="34" charset="0"/>
              <a:buChar char="•"/>
              <a:defRPr/>
            </a:pPr>
            <a:r>
              <a:rPr lang="en-GB" altLang="en-US" sz="1700" dirty="0">
                <a:solidFill>
                  <a:schemeClr val="tx1"/>
                </a:solidFill>
                <a:latin typeface="Arial" panose="020B0604020202020204" pitchFamily="34" charset="0"/>
                <a:cs typeface="Arial" panose="020B0604020202020204" pitchFamily="34" charset="0"/>
              </a:rPr>
              <a:t>Application in electronics devices; silicon is de-facto standard in electronics; optical signal transmission would enhance performance.</a:t>
            </a:r>
          </a:p>
          <a:p>
            <a:pPr marL="577850" lvl="1" indent="0" algn="just" eaLnBrk="1" hangingPunct="1">
              <a:lnSpc>
                <a:spcPct val="150000"/>
              </a:lnSpc>
              <a:spcBef>
                <a:spcPts val="600"/>
              </a:spcBef>
              <a:spcAft>
                <a:spcPts val="600"/>
              </a:spcAft>
              <a:buFont typeface="Arial" panose="020B0604020202020204" pitchFamily="34" charset="0"/>
              <a:buNone/>
              <a:defRPr/>
            </a:pPr>
            <a:endParaRPr lang="en-GB" altLang="en-US" sz="1700" dirty="0">
              <a:solidFill>
                <a:schemeClr val="tx1"/>
              </a:solidFill>
              <a:latin typeface="Arial" panose="020B0604020202020204" pitchFamily="34" charset="0"/>
              <a:cs typeface="Arial" panose="020B0604020202020204" pitchFamily="34" charset="0"/>
            </a:endParaRPr>
          </a:p>
        </p:txBody>
      </p:sp>
      <p:cxnSp>
        <p:nvCxnSpPr>
          <p:cNvPr id="6" name="Straight Arrow Connector 5"/>
          <p:cNvCxnSpPr/>
          <p:nvPr/>
        </p:nvCxnSpPr>
        <p:spPr>
          <a:xfrm flipV="1">
            <a:off x="5500688" y="4184650"/>
            <a:ext cx="484187" cy="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3" descr="[The University of Leicester]">
            <a:hlinkClick r:id="rId3"/>
          </p:cNvPr>
          <p:cNvPicPr>
            <a:picLocks noChangeAspect="1"/>
          </p:cNvPicPr>
          <p:nvPr/>
        </p:nvPicPr>
        <p:blipFill>
          <a:blip r:embed="rId4" cstate="print"/>
          <a:srcRect/>
          <a:stretch>
            <a:fillRect/>
          </a:stretch>
        </p:blipFill>
        <p:spPr bwMode="auto">
          <a:xfrm>
            <a:off x="0" y="6211888"/>
            <a:ext cx="2638425" cy="655637"/>
          </a:xfrm>
          <a:prstGeom prst="rect">
            <a:avLst/>
          </a:prstGeom>
          <a:solidFill>
            <a:srgbClr val="222A35">
              <a:alpha val="0"/>
            </a:srgbClr>
          </a:solidFill>
          <a:ln w="9525">
            <a:noFill/>
            <a:miter lim="800000"/>
            <a:headEnd/>
            <a:tailEnd/>
          </a:ln>
        </p:spPr>
      </p:pic>
      <p:sp>
        <p:nvSpPr>
          <p:cNvPr id="7171" name="Title 1"/>
          <p:cNvSpPr txBox="1">
            <a:spLocks noChangeArrowheads="1"/>
          </p:cNvSpPr>
          <p:nvPr/>
        </p:nvSpPr>
        <p:spPr bwMode="auto">
          <a:xfrm>
            <a:off x="1870075" y="12700"/>
            <a:ext cx="8229600" cy="1143000"/>
          </a:xfrm>
          <a:prstGeom prst="rect">
            <a:avLst/>
          </a:prstGeom>
          <a:noFill/>
          <a:ln w="9525">
            <a:noFill/>
            <a:miter lim="800000"/>
            <a:headEnd/>
            <a:tailEnd/>
          </a:ln>
        </p:spPr>
        <p:txBody>
          <a:bodyPr anchor="ctr" anchorCtr="1"/>
          <a:lstStyle/>
          <a:p>
            <a:pPr algn="ctr" eaLnBrk="1" hangingPunct="1"/>
            <a:r>
              <a:rPr lang="en-GB" altLang="en-US" sz="4000" b="1" u="sng">
                <a:solidFill>
                  <a:srgbClr val="FFFF00"/>
                </a:solidFill>
                <a:latin typeface="Arial" charset="0"/>
                <a:cs typeface="Arial" charset="0"/>
              </a:rPr>
              <a:t>Outline:</a:t>
            </a:r>
          </a:p>
          <a:p>
            <a:pPr algn="ctr" eaLnBrk="1" hangingPunct="1"/>
            <a:endParaRPr lang="en-GB" altLang="en-US" sz="4000" b="1" u="sng">
              <a:solidFill>
                <a:srgbClr val="FFFF00"/>
              </a:solidFill>
              <a:latin typeface="Arial" charset="0"/>
              <a:cs typeface="Arial" charset="0"/>
            </a:endParaRPr>
          </a:p>
        </p:txBody>
      </p:sp>
      <p:sp>
        <p:nvSpPr>
          <p:cNvPr id="5" name="Content Placeholder 2"/>
          <p:cNvSpPr txBox="1">
            <a:spLocks noGrp="1"/>
          </p:cNvSpPr>
          <p:nvPr>
            <p:ph type="subTitle" idx="1"/>
          </p:nvPr>
        </p:nvSpPr>
        <p:spPr>
          <a:xfrm>
            <a:off x="288925" y="727075"/>
            <a:ext cx="11682413" cy="5214938"/>
          </a:xfrm>
        </p:spPr>
        <p:txBody>
          <a:bodyPr anchorCtr="0">
            <a:noAutofit/>
          </a:bodyPr>
          <a:lstStyle/>
          <a:p>
            <a:pPr algn="just" eaLnBrk="1" fontAlgn="auto" hangingPunct="1">
              <a:lnSpc>
                <a:spcPct val="140000"/>
              </a:lnSpc>
              <a:spcBef>
                <a:spcPts val="600"/>
              </a:spcBef>
              <a:spcAft>
                <a:spcPts val="600"/>
              </a:spcAft>
              <a:buFont typeface="Arial" panose="020B0604020202020204" pitchFamily="34" charset="0"/>
              <a:buNone/>
              <a:defRPr/>
            </a:pPr>
            <a:r>
              <a:rPr lang="en-GB" sz="1800" dirty="0">
                <a:latin typeface="Arial" panose="020B0604020202020204" pitchFamily="34" charset="0"/>
                <a:cs typeface="Arial" panose="020B0604020202020204" pitchFamily="34" charset="0"/>
              </a:rPr>
              <a:t>                                         Simple</a:t>
            </a:r>
          </a:p>
          <a:p>
            <a:pPr marL="36000" indent="-108000" algn="just" eaLnBrk="1" fontAlgn="auto" hangingPunct="1">
              <a:lnSpc>
                <a:spcPct val="140000"/>
              </a:lnSpc>
              <a:spcBef>
                <a:spcPts val="600"/>
              </a:spcBef>
              <a:spcAft>
                <a:spcPts val="600"/>
              </a:spcAft>
              <a:buFont typeface="Arial" pitchFamily="34"/>
              <a:buChar char="•"/>
              <a:defRPr/>
            </a:pPr>
            <a:r>
              <a:rPr lang="en-GB" sz="1800" dirty="0">
                <a:latin typeface="Arial" panose="020B0604020202020204" pitchFamily="34" charset="0"/>
                <a:cs typeface="Arial" panose="020B0604020202020204" pitchFamily="34" charset="0"/>
              </a:rPr>
              <a:t>Synthesis method           Fast</a:t>
            </a:r>
          </a:p>
          <a:p>
            <a:pPr algn="just" eaLnBrk="1" fontAlgn="auto" hangingPunct="1">
              <a:lnSpc>
                <a:spcPct val="140000"/>
              </a:lnSpc>
              <a:spcBef>
                <a:spcPts val="600"/>
              </a:spcBef>
              <a:spcAft>
                <a:spcPts val="600"/>
              </a:spcAft>
              <a:buFont typeface="Arial" panose="020B0604020202020204" pitchFamily="34" charset="0"/>
              <a:buNone/>
              <a:defRPr/>
            </a:pPr>
            <a:r>
              <a:rPr lang="en-GB" sz="1800" dirty="0">
                <a:solidFill>
                  <a:schemeClr val="tx1"/>
                </a:solidFill>
                <a:latin typeface="Arial" panose="020B0604020202020204" pitchFamily="34" charset="0"/>
                <a:cs typeface="Arial" panose="020B0604020202020204" pitchFamily="34" charset="0"/>
              </a:rPr>
              <a:t>             </a:t>
            </a:r>
            <a:r>
              <a:rPr lang="en-GB" sz="1800" dirty="0" smtClean="0">
                <a:solidFill>
                  <a:schemeClr val="tx1"/>
                </a:solidFill>
                <a:latin typeface="Arial" panose="020B0604020202020204" pitchFamily="34" charset="0"/>
                <a:cs typeface="Arial" panose="020B0604020202020204" pitchFamily="34" charset="0"/>
              </a:rPr>
              <a:t>                            Requiring no post- treatment</a:t>
            </a:r>
          </a:p>
          <a:p>
            <a:pPr marL="36000" indent="-108000" algn="just" eaLnBrk="1" fontAlgn="auto" hangingPunct="1">
              <a:lnSpc>
                <a:spcPct val="140000"/>
              </a:lnSpc>
              <a:spcBef>
                <a:spcPts val="600"/>
              </a:spcBef>
              <a:spcAft>
                <a:spcPts val="600"/>
              </a:spcAft>
              <a:buFont typeface="Arial" pitchFamily="34"/>
              <a:buChar char="•"/>
              <a:defRPr/>
            </a:pPr>
            <a:endParaRPr lang="en-GB" sz="1800" dirty="0">
              <a:solidFill>
                <a:schemeClr val="tx1"/>
              </a:solidFill>
              <a:latin typeface="Arial" panose="020B0604020202020204" pitchFamily="34" charset="0"/>
              <a:cs typeface="Arial" panose="020B0604020202020204" pitchFamily="34" charset="0"/>
            </a:endParaRPr>
          </a:p>
          <a:p>
            <a:pPr algn="just" eaLnBrk="1" fontAlgn="auto" hangingPunct="1">
              <a:lnSpc>
                <a:spcPct val="140000"/>
              </a:lnSpc>
              <a:spcBef>
                <a:spcPts val="600"/>
              </a:spcBef>
              <a:spcAft>
                <a:spcPts val="600"/>
              </a:spcAft>
              <a:buFont typeface="Arial" panose="020B0604020202020204" pitchFamily="34" charset="0"/>
              <a:buNone/>
              <a:defRPr/>
            </a:pPr>
            <a:r>
              <a:rPr lang="en-GB" sz="1800" dirty="0" smtClean="0">
                <a:solidFill>
                  <a:schemeClr val="tx1"/>
                </a:solidFill>
                <a:latin typeface="Arial" panose="020B0604020202020204" pitchFamily="34" charset="0"/>
                <a:cs typeface="Arial" panose="020B0604020202020204" pitchFamily="34" charset="0"/>
              </a:rPr>
              <a:t> </a:t>
            </a:r>
            <a:r>
              <a:rPr lang="en-GB" sz="1800" dirty="0">
                <a:solidFill>
                  <a:schemeClr val="tx1"/>
                </a:solidFill>
                <a:latin typeface="Arial" panose="020B0604020202020204" pitchFamily="34" charset="0"/>
                <a:cs typeface="Arial" panose="020B0604020202020204" pitchFamily="34" charset="0"/>
              </a:rPr>
              <a:t>Physical, chemical and dynamic stability                 Stable blue fluorescence </a:t>
            </a:r>
          </a:p>
          <a:p>
            <a:pPr algn="just" eaLnBrk="1" fontAlgn="auto" hangingPunct="1">
              <a:lnSpc>
                <a:spcPct val="140000"/>
              </a:lnSpc>
              <a:spcBef>
                <a:spcPts val="600"/>
              </a:spcBef>
              <a:spcAft>
                <a:spcPts val="600"/>
              </a:spcAft>
              <a:buFont typeface="Arial" panose="020B0604020202020204" pitchFamily="34" charset="0"/>
              <a:buNone/>
              <a:defRPr/>
            </a:pPr>
            <a:r>
              <a:rPr lang="en-GB" sz="1800" dirty="0">
                <a:latin typeface="Arial" panose="020B0604020202020204" pitchFamily="34" charset="0"/>
                <a:cs typeface="Arial" panose="020B0604020202020204" pitchFamily="34" charset="0"/>
              </a:rPr>
              <a:t>                                                                                  Stable water-dispersible </a:t>
            </a:r>
            <a:endParaRPr lang="en-GB" sz="1800" dirty="0">
              <a:solidFill>
                <a:schemeClr val="tx1"/>
              </a:solidFill>
              <a:latin typeface="Arial" panose="020B0604020202020204" pitchFamily="34" charset="0"/>
              <a:cs typeface="Arial" panose="020B0604020202020204" pitchFamily="34" charset="0"/>
            </a:endParaRPr>
          </a:p>
          <a:p>
            <a:pPr marL="36000" indent="-144000" algn="just" eaLnBrk="1" fontAlgn="auto" hangingPunct="1">
              <a:lnSpc>
                <a:spcPct val="140000"/>
              </a:lnSpc>
              <a:spcBef>
                <a:spcPts val="600"/>
              </a:spcBef>
              <a:spcAft>
                <a:spcPts val="600"/>
              </a:spcAft>
              <a:buFont typeface="Arial" panose="020B0604020202020204" pitchFamily="34" charset="0"/>
              <a:buChar char="•"/>
              <a:defRPr/>
            </a:pPr>
            <a:r>
              <a:rPr lang="en-GB" sz="1800" dirty="0">
                <a:solidFill>
                  <a:schemeClr val="tx1"/>
                </a:solidFill>
                <a:latin typeface="Arial" panose="020B0604020202020204" pitchFamily="34" charset="0"/>
                <a:cs typeface="Arial" panose="020B0604020202020204" pitchFamily="34" charset="0"/>
              </a:rPr>
              <a:t>Particle Size</a:t>
            </a:r>
          </a:p>
          <a:p>
            <a:pPr marL="36000" indent="-144000" algn="just" eaLnBrk="1" fontAlgn="auto" hangingPunct="1">
              <a:lnSpc>
                <a:spcPct val="140000"/>
              </a:lnSpc>
              <a:spcBef>
                <a:spcPts val="600"/>
              </a:spcBef>
              <a:spcAft>
                <a:spcPts val="600"/>
              </a:spcAft>
              <a:buFont typeface="Arial" panose="020B0604020202020204" pitchFamily="34" charset="0"/>
              <a:buChar char="•"/>
              <a:defRPr/>
            </a:pPr>
            <a:r>
              <a:rPr lang="en-GB" sz="1800" dirty="0">
                <a:solidFill>
                  <a:schemeClr val="tx1"/>
                </a:solidFill>
                <a:latin typeface="Arial" panose="020B0604020202020204" pitchFamily="34" charset="0"/>
                <a:cs typeface="Arial" panose="020B0604020202020204" pitchFamily="34" charset="0"/>
              </a:rPr>
              <a:t>Sufficient quantum yield for medical application</a:t>
            </a:r>
          </a:p>
          <a:p>
            <a:pPr marL="36000" indent="-144000" algn="just" eaLnBrk="1" fontAlgn="auto" hangingPunct="1">
              <a:lnSpc>
                <a:spcPct val="140000"/>
              </a:lnSpc>
              <a:spcBef>
                <a:spcPts val="600"/>
              </a:spcBef>
              <a:spcAft>
                <a:spcPts val="600"/>
              </a:spcAft>
              <a:buFont typeface="Arial" panose="020B0604020202020204" pitchFamily="34" charset="0"/>
              <a:buChar char="•"/>
              <a:defRPr/>
            </a:pPr>
            <a:r>
              <a:rPr lang="en-GB" sz="1800" dirty="0">
                <a:solidFill>
                  <a:schemeClr val="tx1"/>
                </a:solidFill>
                <a:latin typeface="Arial" panose="020B0604020202020204" pitchFamily="34" charset="0"/>
                <a:cs typeface="Arial" panose="020B0604020202020204" pitchFamily="34" charset="0"/>
              </a:rPr>
              <a:t>Chemical composition </a:t>
            </a:r>
          </a:p>
          <a:p>
            <a:pPr marL="36000" indent="-144000" algn="just" eaLnBrk="1" fontAlgn="auto" hangingPunct="1">
              <a:lnSpc>
                <a:spcPct val="140000"/>
              </a:lnSpc>
              <a:spcBef>
                <a:spcPts val="600"/>
              </a:spcBef>
              <a:spcAft>
                <a:spcPts val="600"/>
              </a:spcAft>
              <a:buFont typeface="Arial" panose="020B0604020202020204" pitchFamily="34" charset="0"/>
              <a:buChar char="•"/>
              <a:defRPr/>
            </a:pPr>
            <a:endParaRPr lang="en-GB" sz="1800" dirty="0">
              <a:solidFill>
                <a:schemeClr val="tx1"/>
              </a:solidFill>
              <a:latin typeface="Arial" panose="020B0604020202020204" pitchFamily="34" charset="0"/>
              <a:cs typeface="Arial" panose="020B0604020202020204" pitchFamily="34" charset="0"/>
            </a:endParaRPr>
          </a:p>
          <a:p>
            <a:pPr marL="36000" indent="-144000" algn="just" eaLnBrk="1" fontAlgn="auto" hangingPunct="1">
              <a:lnSpc>
                <a:spcPct val="140000"/>
              </a:lnSpc>
              <a:spcBef>
                <a:spcPts val="600"/>
              </a:spcBef>
              <a:spcAft>
                <a:spcPts val="600"/>
              </a:spcAft>
              <a:buFont typeface="Arial" panose="020B0604020202020204" pitchFamily="34" charset="0"/>
              <a:buChar char="•"/>
              <a:defRPr/>
            </a:pPr>
            <a:endParaRPr lang="en-GB" sz="1800" dirty="0">
              <a:solidFill>
                <a:schemeClr val="tx1"/>
              </a:solidFill>
              <a:latin typeface="Arial" panose="020B0604020202020204" pitchFamily="34" charset="0"/>
              <a:cs typeface="Arial" panose="020B0604020202020204" pitchFamily="34" charset="0"/>
            </a:endParaRPr>
          </a:p>
          <a:p>
            <a:pPr algn="just" eaLnBrk="1" fontAlgn="auto" hangingPunct="1">
              <a:lnSpc>
                <a:spcPct val="140000"/>
              </a:lnSpc>
              <a:spcBef>
                <a:spcPts val="600"/>
              </a:spcBef>
              <a:spcAft>
                <a:spcPts val="600"/>
              </a:spcAft>
              <a:buFont typeface="Arial" panose="020B0604020202020204" pitchFamily="34" charset="0"/>
              <a:buNone/>
              <a:defRPr/>
            </a:pPr>
            <a:endParaRPr lang="en-GB" sz="1800" dirty="0">
              <a:solidFill>
                <a:schemeClr val="tx1"/>
              </a:solidFill>
              <a:latin typeface="Arial" panose="020B0604020202020204" pitchFamily="34" charset="0"/>
              <a:cs typeface="Arial" panose="020B0604020202020204" pitchFamily="34" charset="0"/>
            </a:endParaRPr>
          </a:p>
          <a:p>
            <a:pPr marL="36000" indent="-144000" algn="just" eaLnBrk="1" fontAlgn="auto" hangingPunct="1">
              <a:lnSpc>
                <a:spcPct val="140000"/>
              </a:lnSpc>
              <a:spcBef>
                <a:spcPts val="600"/>
              </a:spcBef>
              <a:spcAft>
                <a:spcPts val="600"/>
              </a:spcAft>
              <a:buFont typeface="Arial" panose="020B0604020202020204" pitchFamily="34" charset="0"/>
              <a:buChar char="•"/>
              <a:defRPr/>
            </a:pPr>
            <a:endParaRPr lang="en-GB" sz="1800" dirty="0">
              <a:solidFill>
                <a:schemeClr val="tx1"/>
              </a:solidFill>
              <a:latin typeface="Arial" panose="020B0604020202020204" pitchFamily="34" charset="0"/>
              <a:cs typeface="Arial" panose="020B0604020202020204" pitchFamily="34" charset="0"/>
            </a:endParaRPr>
          </a:p>
          <a:p>
            <a:pPr algn="just" eaLnBrk="1" fontAlgn="auto" hangingPunct="1">
              <a:lnSpc>
                <a:spcPct val="140000"/>
              </a:lnSpc>
              <a:spcBef>
                <a:spcPts val="600"/>
              </a:spcBef>
              <a:spcAft>
                <a:spcPts val="600"/>
              </a:spcAft>
              <a:buFont typeface="Arial" panose="020B0604020202020204" pitchFamily="34" charset="0"/>
              <a:buNone/>
              <a:defRPr/>
            </a:pPr>
            <a:endParaRPr lang="en-GB" sz="1800" dirty="0">
              <a:solidFill>
                <a:schemeClr val="tx1"/>
              </a:solidFill>
              <a:latin typeface="Arial" panose="020B0604020202020204" pitchFamily="34" charset="0"/>
              <a:cs typeface="Arial" panose="020B0604020202020204" pitchFamily="34" charset="0"/>
            </a:endParaRPr>
          </a:p>
        </p:txBody>
      </p:sp>
      <p:sp>
        <p:nvSpPr>
          <p:cNvPr id="2" name="Left Brace 1"/>
          <p:cNvSpPr/>
          <p:nvPr/>
        </p:nvSpPr>
        <p:spPr>
          <a:xfrm>
            <a:off x="2638425" y="727075"/>
            <a:ext cx="419100" cy="1573213"/>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a:p>
        </p:txBody>
      </p:sp>
      <p:sp>
        <p:nvSpPr>
          <p:cNvPr id="3" name="Left Brace 2"/>
          <p:cNvSpPr/>
          <p:nvPr/>
        </p:nvSpPr>
        <p:spPr>
          <a:xfrm>
            <a:off x="4852988" y="2571750"/>
            <a:ext cx="423862" cy="1347788"/>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GB"/>
          </a:p>
        </p:txBody>
      </p:sp>
      <p:pic>
        <p:nvPicPr>
          <p:cNvPr id="4" name="Picture 3"/>
          <p:cNvPicPr>
            <a:picLocks noChangeAspect="1"/>
          </p:cNvPicPr>
          <p:nvPr/>
        </p:nvPicPr>
        <p:blipFill>
          <a:blip r:embed="rId5" cstate="print"/>
          <a:srcRect/>
          <a:stretch>
            <a:fillRect/>
          </a:stretch>
        </p:blipFill>
        <p:spPr bwMode="auto">
          <a:xfrm>
            <a:off x="6096000" y="4000500"/>
            <a:ext cx="6096000" cy="1354137"/>
          </a:xfrm>
          <a:prstGeom prst="rect">
            <a:avLst/>
          </a:prstGeom>
          <a:noFill/>
          <a:ln w="9525">
            <a:noFill/>
            <a:miter lim="800000"/>
            <a:headEnd/>
            <a:tailEnd/>
          </a:ln>
        </p:spPr>
      </p:pic>
      <p:pic>
        <p:nvPicPr>
          <p:cNvPr id="6" name="Picture 5"/>
          <p:cNvPicPr>
            <a:picLocks noChangeAspect="1"/>
          </p:cNvPicPr>
          <p:nvPr/>
        </p:nvPicPr>
        <p:blipFill>
          <a:blip r:embed="rId6" cstate="print"/>
          <a:srcRect/>
          <a:stretch>
            <a:fillRect/>
          </a:stretch>
        </p:blipFill>
        <p:spPr bwMode="auto">
          <a:xfrm>
            <a:off x="6153150" y="5562600"/>
            <a:ext cx="6038850" cy="12954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xit" presetSubtype="0" fill="hold" nodeType="clickEffect">
                                  <p:stCondLst>
                                    <p:cond delay="0"/>
                                  </p:stCondLst>
                                  <p:childTnLst>
                                    <p:animEffect transition="out" filter="fade">
                                      <p:cBhvr>
                                        <p:cTn id="12" dur="500"/>
                                        <p:tgtEl>
                                          <p:spTgt spid="4"/>
                                        </p:tgtEl>
                                      </p:cBhvr>
                                    </p:animEffect>
                                    <p:set>
                                      <p:cBhvr>
                                        <p:cTn id="13" dur="1" fill="hold">
                                          <p:stCondLst>
                                            <p:cond delay="499"/>
                                          </p:stCondLst>
                                        </p:cTn>
                                        <p:tgtEl>
                                          <p:spTgt spid="4"/>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6"/>
                                        </p:tgtEl>
                                      </p:cBhvr>
                                    </p:animEffect>
                                    <p:set>
                                      <p:cBhvr>
                                        <p:cTn id="16"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9">
    <p:spTree>
      <p:nvGrpSpPr>
        <p:cNvPr id="1" name=""/>
        <p:cNvGrpSpPr/>
        <p:nvPr/>
      </p:nvGrpSpPr>
      <p:grpSpPr>
        <a:xfrm>
          <a:off x="0" y="0"/>
          <a:ext cx="0" cy="0"/>
          <a:chOff x="0" y="0"/>
          <a:chExt cx="0" cy="0"/>
        </a:xfrm>
      </p:grpSpPr>
      <p:pic>
        <p:nvPicPr>
          <p:cNvPr id="9218" name="Picture 35" descr="[The University of Leicester]">
            <a:hlinkClick r:id="rId2"/>
          </p:cNvPr>
          <p:cNvPicPr>
            <a:picLocks noChangeAspect="1"/>
          </p:cNvPicPr>
          <p:nvPr/>
        </p:nvPicPr>
        <p:blipFill>
          <a:blip r:embed="rId3" cstate="print"/>
          <a:srcRect/>
          <a:stretch>
            <a:fillRect/>
          </a:stretch>
        </p:blipFill>
        <p:spPr bwMode="auto">
          <a:xfrm>
            <a:off x="0" y="6211888"/>
            <a:ext cx="2638425" cy="655637"/>
          </a:xfrm>
          <a:prstGeom prst="rect">
            <a:avLst/>
          </a:prstGeom>
          <a:solidFill>
            <a:srgbClr val="222A35">
              <a:alpha val="0"/>
            </a:srgbClr>
          </a:solidFill>
          <a:ln w="9525">
            <a:noFill/>
            <a:miter lim="800000"/>
            <a:headEnd/>
            <a:tailEnd/>
          </a:ln>
        </p:spPr>
      </p:pic>
      <p:sp>
        <p:nvSpPr>
          <p:cNvPr id="9219" name="Can 7"/>
          <p:cNvSpPr>
            <a:spLocks/>
          </p:cNvSpPr>
          <p:nvPr/>
        </p:nvSpPr>
        <p:spPr bwMode="auto">
          <a:xfrm>
            <a:off x="5257800" y="1912938"/>
            <a:ext cx="622300" cy="1368425"/>
          </a:xfrm>
          <a:custGeom>
            <a:avLst/>
            <a:gdLst>
              <a:gd name="T0" fmla="*/ 310092 w 622724"/>
              <a:gd name="T1" fmla="*/ 0 h 1368152"/>
              <a:gd name="T2" fmla="*/ 620184 w 622724"/>
              <a:gd name="T3" fmla="*/ 684898 h 1368152"/>
              <a:gd name="T4" fmla="*/ 310092 w 622724"/>
              <a:gd name="T5" fmla="*/ 1369790 h 1368152"/>
              <a:gd name="T6" fmla="*/ 0 w 622724"/>
              <a:gd name="T7" fmla="*/ 684898 h 1368152"/>
              <a:gd name="T8" fmla="*/ 310092 w 622724"/>
              <a:gd name="T9" fmla="*/ 155867 h 1368152"/>
              <a:gd name="T10" fmla="*/ 17694720 60000 65536"/>
              <a:gd name="T11" fmla="*/ 0 60000 65536"/>
              <a:gd name="T12" fmla="*/ 5898240 60000 65536"/>
              <a:gd name="T13" fmla="*/ 11796480 60000 65536"/>
              <a:gd name="T14" fmla="*/ 17694720 60000 65536"/>
              <a:gd name="T15" fmla="*/ 0 w 622724"/>
              <a:gd name="T16" fmla="*/ 155681 h 1368152"/>
              <a:gd name="T17" fmla="*/ 622724 w 622724"/>
              <a:gd name="T18" fmla="*/ 1290312 h 1368152"/>
            </a:gdLst>
            <a:ahLst/>
            <a:cxnLst>
              <a:cxn ang="T10">
                <a:pos x="T0" y="T1"/>
              </a:cxn>
              <a:cxn ang="T11">
                <a:pos x="T2" y="T3"/>
              </a:cxn>
              <a:cxn ang="T12">
                <a:pos x="T4" y="T5"/>
              </a:cxn>
              <a:cxn ang="T13">
                <a:pos x="T6" y="T7"/>
              </a:cxn>
              <a:cxn ang="T14">
                <a:pos x="T8" y="T9"/>
              </a:cxn>
            </a:cxnLst>
            <a:rect l="T15" t="T16" r="T17" b="T18"/>
            <a:pathLst>
              <a:path w="622724" h="1368152" stroke="0">
                <a:moveTo>
                  <a:pt x="0" y="77841"/>
                </a:moveTo>
                <a:lnTo>
                  <a:pt x="0" y="77841"/>
                </a:lnTo>
                <a:cubicBezTo>
                  <a:pt x="0" y="120831"/>
                  <a:pt x="139401" y="155682"/>
                  <a:pt x="311362" y="155682"/>
                </a:cubicBezTo>
                <a:cubicBezTo>
                  <a:pt x="483322" y="155682"/>
                  <a:pt x="622724" y="120831"/>
                  <a:pt x="622724" y="77841"/>
                </a:cubicBezTo>
                <a:lnTo>
                  <a:pt x="622724" y="1290312"/>
                </a:lnTo>
                <a:cubicBezTo>
                  <a:pt x="622724" y="1333302"/>
                  <a:pt x="483322" y="1368153"/>
                  <a:pt x="311362" y="1368153"/>
                </a:cubicBezTo>
                <a:cubicBezTo>
                  <a:pt x="139401" y="1368153"/>
                  <a:pt x="0" y="1333302"/>
                  <a:pt x="0" y="1290312"/>
                </a:cubicBezTo>
                <a:lnTo>
                  <a:pt x="0" y="77841"/>
                </a:lnTo>
                <a:close/>
              </a:path>
              <a:path w="622724" h="1368152" stroke="0">
                <a:moveTo>
                  <a:pt x="0" y="77841"/>
                </a:moveTo>
                <a:lnTo>
                  <a:pt x="0" y="77841"/>
                </a:lnTo>
                <a:cubicBezTo>
                  <a:pt x="0" y="120831"/>
                  <a:pt x="139401" y="155682"/>
                  <a:pt x="311362" y="155682"/>
                </a:cubicBezTo>
                <a:cubicBezTo>
                  <a:pt x="483322" y="155682"/>
                  <a:pt x="622724" y="120831"/>
                  <a:pt x="622724" y="77841"/>
                </a:cubicBezTo>
                <a:cubicBezTo>
                  <a:pt x="622724" y="34850"/>
                  <a:pt x="483322" y="0"/>
                  <a:pt x="311362" y="0"/>
                </a:cubicBezTo>
                <a:cubicBezTo>
                  <a:pt x="139401" y="0"/>
                  <a:pt x="0" y="34850"/>
                  <a:pt x="0" y="77841"/>
                </a:cubicBezTo>
                <a:close/>
              </a:path>
              <a:path w="622724" h="1368152" fill="none">
                <a:moveTo>
                  <a:pt x="622724" y="77841"/>
                </a:moveTo>
                <a:lnTo>
                  <a:pt x="622724" y="77841"/>
                </a:lnTo>
                <a:cubicBezTo>
                  <a:pt x="622724" y="34850"/>
                  <a:pt x="483322" y="0"/>
                  <a:pt x="311362" y="0"/>
                </a:cubicBezTo>
                <a:cubicBezTo>
                  <a:pt x="139401" y="0"/>
                  <a:pt x="0" y="34850"/>
                  <a:pt x="0" y="77841"/>
                </a:cubicBezTo>
                <a:cubicBezTo>
                  <a:pt x="0" y="120831"/>
                  <a:pt x="139401" y="155682"/>
                  <a:pt x="311362" y="155682"/>
                </a:cubicBezTo>
                <a:cubicBezTo>
                  <a:pt x="483322" y="155682"/>
                  <a:pt x="622724" y="120831"/>
                  <a:pt x="622724" y="77841"/>
                </a:cubicBezTo>
                <a:lnTo>
                  <a:pt x="622724" y="1290312"/>
                </a:lnTo>
                <a:cubicBezTo>
                  <a:pt x="622724" y="1333302"/>
                  <a:pt x="483322" y="1368153"/>
                  <a:pt x="311362" y="1368153"/>
                </a:cubicBezTo>
                <a:cubicBezTo>
                  <a:pt x="139401" y="1368153"/>
                  <a:pt x="0" y="1333302"/>
                  <a:pt x="0" y="1290312"/>
                </a:cubicBezTo>
                <a:lnTo>
                  <a:pt x="0" y="77841"/>
                </a:lnTo>
              </a:path>
            </a:pathLst>
          </a:custGeom>
          <a:noFill/>
          <a:ln w="12701" cap="flat">
            <a:solidFill>
              <a:srgbClr val="000000"/>
            </a:solidFill>
            <a:prstDash val="solid"/>
            <a:miter lim="800000"/>
            <a:headEnd/>
            <a:tailEnd/>
          </a:ln>
        </p:spPr>
        <p:txBody>
          <a:bodyPr anchor="ctr" anchorCtr="1"/>
          <a:lstStyle/>
          <a:p>
            <a:endParaRPr lang="en-GB"/>
          </a:p>
        </p:txBody>
      </p:sp>
      <p:sp>
        <p:nvSpPr>
          <p:cNvPr id="9220" name="Title 1"/>
          <p:cNvSpPr txBox="1">
            <a:spLocks noGrp="1"/>
          </p:cNvSpPr>
          <p:nvPr>
            <p:ph type="title"/>
          </p:nvPr>
        </p:nvSpPr>
        <p:spPr>
          <a:xfrm>
            <a:off x="1530350" y="173038"/>
            <a:ext cx="9102725" cy="933450"/>
          </a:xfrm>
        </p:spPr>
        <p:txBody>
          <a:bodyPr/>
          <a:lstStyle/>
          <a:p>
            <a:pPr eaLnBrk="1" hangingPunct="1"/>
            <a:r>
              <a:rPr lang="en-GB" altLang="en-US" sz="4000" b="1" u="sng" smtClean="0">
                <a:solidFill>
                  <a:srgbClr val="FFFF00"/>
                </a:solidFill>
                <a:latin typeface="Arial" charset="0"/>
                <a:cs typeface="Arial" charset="0"/>
              </a:rPr>
              <a:t>Synthesis of silicon nanoparticles</a:t>
            </a:r>
          </a:p>
        </p:txBody>
      </p:sp>
      <p:pic>
        <p:nvPicPr>
          <p:cNvPr id="5" name="Picture 19"/>
          <p:cNvPicPr>
            <a:picLocks noChangeAspect="1"/>
          </p:cNvPicPr>
          <p:nvPr/>
        </p:nvPicPr>
        <p:blipFill>
          <a:blip r:embed="rId4" cstate="print"/>
          <a:srcRect/>
          <a:stretch>
            <a:fillRect/>
          </a:stretch>
        </p:blipFill>
        <p:spPr bwMode="auto">
          <a:xfrm>
            <a:off x="4783138" y="2808288"/>
            <a:ext cx="65087" cy="73025"/>
          </a:xfrm>
          <a:prstGeom prst="rect">
            <a:avLst/>
          </a:prstGeom>
          <a:noFill/>
          <a:ln w="9525">
            <a:noFill/>
            <a:miter lim="800000"/>
            <a:headEnd/>
            <a:tailEnd/>
          </a:ln>
        </p:spPr>
      </p:pic>
      <p:pic>
        <p:nvPicPr>
          <p:cNvPr id="6" name="Picture 9"/>
          <p:cNvPicPr>
            <a:picLocks noChangeAspect="1"/>
          </p:cNvPicPr>
          <p:nvPr/>
        </p:nvPicPr>
        <p:blipFill>
          <a:blip r:embed="rId5" cstate="print"/>
          <a:srcRect/>
          <a:stretch>
            <a:fillRect/>
          </a:stretch>
        </p:blipFill>
        <p:spPr bwMode="auto">
          <a:xfrm>
            <a:off x="4383088" y="2154238"/>
            <a:ext cx="65087" cy="73025"/>
          </a:xfrm>
          <a:prstGeom prst="rect">
            <a:avLst/>
          </a:prstGeom>
          <a:noFill/>
          <a:ln w="9525">
            <a:noFill/>
            <a:miter lim="800000"/>
            <a:headEnd/>
            <a:tailEnd/>
          </a:ln>
        </p:spPr>
      </p:pic>
      <p:pic>
        <p:nvPicPr>
          <p:cNvPr id="7" name="Picture 8"/>
          <p:cNvPicPr>
            <a:picLocks noChangeAspect="1"/>
          </p:cNvPicPr>
          <p:nvPr/>
        </p:nvPicPr>
        <p:blipFill>
          <a:blip r:embed="rId5" cstate="print"/>
          <a:srcRect/>
          <a:stretch>
            <a:fillRect/>
          </a:stretch>
        </p:blipFill>
        <p:spPr bwMode="auto">
          <a:xfrm>
            <a:off x="4497388" y="2239963"/>
            <a:ext cx="63500" cy="73025"/>
          </a:xfrm>
          <a:prstGeom prst="rect">
            <a:avLst/>
          </a:prstGeom>
          <a:noFill/>
          <a:ln w="9525">
            <a:noFill/>
            <a:miter lim="800000"/>
            <a:headEnd/>
            <a:tailEnd/>
          </a:ln>
        </p:spPr>
      </p:pic>
      <p:pic>
        <p:nvPicPr>
          <p:cNvPr id="8" name="Picture 6"/>
          <p:cNvPicPr>
            <a:picLocks noChangeAspect="1"/>
          </p:cNvPicPr>
          <p:nvPr/>
        </p:nvPicPr>
        <p:blipFill>
          <a:blip r:embed="rId5" cstate="print"/>
          <a:srcRect/>
          <a:stretch>
            <a:fillRect/>
          </a:stretch>
        </p:blipFill>
        <p:spPr bwMode="auto">
          <a:xfrm>
            <a:off x="4657725" y="2700338"/>
            <a:ext cx="63500" cy="73025"/>
          </a:xfrm>
          <a:prstGeom prst="rect">
            <a:avLst/>
          </a:prstGeom>
          <a:noFill/>
          <a:ln w="9525">
            <a:noFill/>
            <a:miter lim="800000"/>
            <a:headEnd/>
            <a:tailEnd/>
          </a:ln>
        </p:spPr>
      </p:pic>
      <p:pic>
        <p:nvPicPr>
          <p:cNvPr id="9" name="Picture 5"/>
          <p:cNvPicPr>
            <a:picLocks noChangeAspect="1"/>
          </p:cNvPicPr>
          <p:nvPr/>
        </p:nvPicPr>
        <p:blipFill>
          <a:blip r:embed="rId5" cstate="print"/>
          <a:srcRect/>
          <a:stretch>
            <a:fillRect/>
          </a:stretch>
        </p:blipFill>
        <p:spPr bwMode="auto">
          <a:xfrm>
            <a:off x="4283075" y="2276475"/>
            <a:ext cx="65088" cy="73025"/>
          </a:xfrm>
          <a:prstGeom prst="rect">
            <a:avLst/>
          </a:prstGeom>
          <a:noFill/>
          <a:ln w="9525">
            <a:noFill/>
            <a:miter lim="800000"/>
            <a:headEnd/>
            <a:tailEnd/>
          </a:ln>
        </p:spPr>
      </p:pic>
      <p:sp>
        <p:nvSpPr>
          <p:cNvPr id="10" name="Flowchart: Connector 9"/>
          <p:cNvSpPr>
            <a:spLocks/>
          </p:cNvSpPr>
          <p:nvPr/>
        </p:nvSpPr>
        <p:spPr bwMode="auto">
          <a:xfrm>
            <a:off x="3981450" y="2668588"/>
            <a:ext cx="44450" cy="46037"/>
          </a:xfrm>
          <a:custGeom>
            <a:avLst/>
            <a:gdLst>
              <a:gd name="T0" fmla="*/ 23581 w 43927"/>
              <a:gd name="T1" fmla="*/ 0 h 45720"/>
              <a:gd name="T2" fmla="*/ 47160 w 43927"/>
              <a:gd name="T3" fmla="*/ 23829 h 45720"/>
              <a:gd name="T4" fmla="*/ 23581 w 43927"/>
              <a:gd name="T5" fmla="*/ 47655 h 45720"/>
              <a:gd name="T6" fmla="*/ 0 w 43927"/>
              <a:gd name="T7" fmla="*/ 23829 h 45720"/>
              <a:gd name="T8" fmla="*/ 6906 w 43927"/>
              <a:gd name="T9" fmla="*/ 6979 h 45720"/>
              <a:gd name="T10" fmla="*/ 6906 w 43927"/>
              <a:gd name="T11" fmla="*/ 40675 h 45720"/>
              <a:gd name="T12" fmla="*/ 40254 w 43927"/>
              <a:gd name="T13" fmla="*/ 40675 h 45720"/>
              <a:gd name="T14" fmla="*/ 40254 w 43927"/>
              <a:gd name="T15" fmla="*/ 6979 h 45720"/>
              <a:gd name="T16" fmla="*/ 17694720 60000 65536"/>
              <a:gd name="T17" fmla="*/ 0 60000 65536"/>
              <a:gd name="T18" fmla="*/ 5898240 60000 65536"/>
              <a:gd name="T19" fmla="*/ 11796480 60000 65536"/>
              <a:gd name="T20" fmla="*/ 17694720 60000 65536"/>
              <a:gd name="T21" fmla="*/ 5898240 60000 65536"/>
              <a:gd name="T22" fmla="*/ 5898240 60000 65536"/>
              <a:gd name="T23" fmla="*/ 17694720 60000 65536"/>
              <a:gd name="T24" fmla="*/ 6433 w 43927"/>
              <a:gd name="T25" fmla="*/ 6696 h 45720"/>
              <a:gd name="T26" fmla="*/ 37494 w 43927"/>
              <a:gd name="T27" fmla="*/ 39024 h 4572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927" h="45720">
                <a:moveTo>
                  <a:pt x="0" y="22860"/>
                </a:moveTo>
                <a:lnTo>
                  <a:pt x="0" y="22860"/>
                </a:lnTo>
                <a:cubicBezTo>
                  <a:pt x="0" y="35485"/>
                  <a:pt x="9833" y="45720"/>
                  <a:pt x="21963" y="45720"/>
                </a:cubicBezTo>
                <a:cubicBezTo>
                  <a:pt x="34092" y="45720"/>
                  <a:pt x="43926" y="35485"/>
                  <a:pt x="43926" y="22860"/>
                </a:cubicBezTo>
                <a:cubicBezTo>
                  <a:pt x="43926" y="10234"/>
                  <a:pt x="34092" y="0"/>
                  <a:pt x="21963" y="0"/>
                </a:cubicBezTo>
                <a:cubicBezTo>
                  <a:pt x="9833" y="0"/>
                  <a:pt x="0" y="10234"/>
                  <a:pt x="0" y="22860"/>
                </a:cubicBezTo>
                <a:close/>
              </a:path>
            </a:pathLst>
          </a:custGeom>
          <a:solidFill>
            <a:srgbClr val="0070C0"/>
          </a:solidFill>
          <a:ln w="12701" cap="flat">
            <a:solidFill>
              <a:srgbClr val="0070C0"/>
            </a:solidFill>
            <a:prstDash val="solid"/>
            <a:miter lim="800000"/>
            <a:headEnd/>
            <a:tailEnd/>
          </a:ln>
        </p:spPr>
        <p:txBody>
          <a:bodyPr anchor="ctr" anchorCtr="1"/>
          <a:lstStyle/>
          <a:p>
            <a:endParaRPr lang="en-GB"/>
          </a:p>
        </p:txBody>
      </p:sp>
      <p:pic>
        <p:nvPicPr>
          <p:cNvPr id="11" name="Picture 7"/>
          <p:cNvPicPr>
            <a:picLocks noChangeAspect="1"/>
          </p:cNvPicPr>
          <p:nvPr/>
        </p:nvPicPr>
        <p:blipFill>
          <a:blip r:embed="rId5" cstate="print"/>
          <a:srcRect/>
          <a:stretch>
            <a:fillRect/>
          </a:stretch>
        </p:blipFill>
        <p:spPr bwMode="auto">
          <a:xfrm>
            <a:off x="4470400" y="2506663"/>
            <a:ext cx="65088" cy="73025"/>
          </a:xfrm>
          <a:prstGeom prst="rect">
            <a:avLst/>
          </a:prstGeom>
          <a:noFill/>
          <a:ln w="9525">
            <a:noFill/>
            <a:miter lim="800000"/>
            <a:headEnd/>
            <a:tailEnd/>
          </a:ln>
        </p:spPr>
      </p:pic>
      <p:pic>
        <p:nvPicPr>
          <p:cNvPr id="12" name="Picture 10"/>
          <p:cNvPicPr>
            <a:picLocks noChangeAspect="1"/>
          </p:cNvPicPr>
          <p:nvPr/>
        </p:nvPicPr>
        <p:blipFill>
          <a:blip r:embed="rId5" cstate="print"/>
          <a:srcRect/>
          <a:stretch>
            <a:fillRect/>
          </a:stretch>
        </p:blipFill>
        <p:spPr bwMode="auto">
          <a:xfrm>
            <a:off x="3938588" y="2254250"/>
            <a:ext cx="65087" cy="73025"/>
          </a:xfrm>
          <a:prstGeom prst="rect">
            <a:avLst/>
          </a:prstGeom>
          <a:noFill/>
          <a:ln w="9525">
            <a:noFill/>
            <a:miter lim="800000"/>
            <a:headEnd/>
            <a:tailEnd/>
          </a:ln>
        </p:spPr>
      </p:pic>
      <p:pic>
        <p:nvPicPr>
          <p:cNvPr id="13" name="Picture 12"/>
          <p:cNvPicPr>
            <a:picLocks noChangeAspect="1"/>
          </p:cNvPicPr>
          <p:nvPr/>
        </p:nvPicPr>
        <p:blipFill>
          <a:blip r:embed="rId5" cstate="print"/>
          <a:srcRect/>
          <a:stretch>
            <a:fillRect/>
          </a:stretch>
        </p:blipFill>
        <p:spPr bwMode="auto">
          <a:xfrm>
            <a:off x="4257675" y="2676525"/>
            <a:ext cx="65088" cy="73025"/>
          </a:xfrm>
          <a:prstGeom prst="rect">
            <a:avLst/>
          </a:prstGeom>
          <a:noFill/>
          <a:ln w="9525">
            <a:noFill/>
            <a:miter lim="800000"/>
            <a:headEnd/>
            <a:tailEnd/>
          </a:ln>
        </p:spPr>
      </p:pic>
      <p:pic>
        <p:nvPicPr>
          <p:cNvPr id="14" name="Picture 14"/>
          <p:cNvPicPr>
            <a:picLocks noChangeAspect="1"/>
          </p:cNvPicPr>
          <p:nvPr/>
        </p:nvPicPr>
        <p:blipFill>
          <a:blip r:embed="rId5" cstate="print"/>
          <a:srcRect/>
          <a:stretch>
            <a:fillRect/>
          </a:stretch>
        </p:blipFill>
        <p:spPr bwMode="auto">
          <a:xfrm>
            <a:off x="4111625" y="2154238"/>
            <a:ext cx="65088" cy="73025"/>
          </a:xfrm>
          <a:prstGeom prst="rect">
            <a:avLst/>
          </a:prstGeom>
          <a:noFill/>
          <a:ln w="9525">
            <a:noFill/>
            <a:miter lim="800000"/>
            <a:headEnd/>
            <a:tailEnd/>
          </a:ln>
        </p:spPr>
      </p:pic>
      <p:pic>
        <p:nvPicPr>
          <p:cNvPr id="15" name="Picture 15"/>
          <p:cNvPicPr>
            <a:picLocks noChangeAspect="1"/>
          </p:cNvPicPr>
          <p:nvPr/>
        </p:nvPicPr>
        <p:blipFill>
          <a:blip r:embed="rId5" cstate="print"/>
          <a:srcRect/>
          <a:stretch>
            <a:fillRect/>
          </a:stretch>
        </p:blipFill>
        <p:spPr bwMode="auto">
          <a:xfrm>
            <a:off x="3813175" y="2560638"/>
            <a:ext cx="65088" cy="73025"/>
          </a:xfrm>
          <a:prstGeom prst="rect">
            <a:avLst/>
          </a:prstGeom>
          <a:noFill/>
          <a:ln w="9525">
            <a:noFill/>
            <a:miter lim="800000"/>
            <a:headEnd/>
            <a:tailEnd/>
          </a:ln>
        </p:spPr>
      </p:pic>
      <p:pic>
        <p:nvPicPr>
          <p:cNvPr id="16" name="Picture 16"/>
          <p:cNvPicPr>
            <a:picLocks noChangeAspect="1"/>
          </p:cNvPicPr>
          <p:nvPr/>
        </p:nvPicPr>
        <p:blipFill>
          <a:blip r:embed="rId5" cstate="print"/>
          <a:srcRect/>
          <a:stretch>
            <a:fillRect/>
          </a:stretch>
        </p:blipFill>
        <p:spPr bwMode="auto">
          <a:xfrm>
            <a:off x="4025900" y="2524125"/>
            <a:ext cx="63500" cy="73025"/>
          </a:xfrm>
          <a:prstGeom prst="rect">
            <a:avLst/>
          </a:prstGeom>
          <a:noFill/>
          <a:ln w="9525">
            <a:noFill/>
            <a:miter lim="800000"/>
            <a:headEnd/>
            <a:tailEnd/>
          </a:ln>
        </p:spPr>
      </p:pic>
      <p:pic>
        <p:nvPicPr>
          <p:cNvPr id="17" name="Picture 17"/>
          <p:cNvPicPr>
            <a:picLocks noChangeAspect="1"/>
          </p:cNvPicPr>
          <p:nvPr/>
        </p:nvPicPr>
        <p:blipFill>
          <a:blip r:embed="rId5" cstate="print"/>
          <a:srcRect/>
          <a:stretch>
            <a:fillRect/>
          </a:stretch>
        </p:blipFill>
        <p:spPr bwMode="auto">
          <a:xfrm>
            <a:off x="4144963" y="2808288"/>
            <a:ext cx="63500" cy="73025"/>
          </a:xfrm>
          <a:prstGeom prst="rect">
            <a:avLst/>
          </a:prstGeom>
          <a:noFill/>
          <a:ln w="9525">
            <a:noFill/>
            <a:miter lim="800000"/>
            <a:headEnd/>
            <a:tailEnd/>
          </a:ln>
        </p:spPr>
      </p:pic>
      <p:sp>
        <p:nvSpPr>
          <p:cNvPr id="9234" name="Flowchart: Off-page Connector 5"/>
          <p:cNvSpPr>
            <a:spLocks/>
          </p:cNvSpPr>
          <p:nvPr/>
        </p:nvSpPr>
        <p:spPr bwMode="auto">
          <a:xfrm rot="-5399996">
            <a:off x="2658269" y="1553369"/>
            <a:ext cx="431800" cy="1798638"/>
          </a:xfrm>
          <a:custGeom>
            <a:avLst/>
            <a:gdLst>
              <a:gd name="T0" fmla="*/ 2147483646 w 10"/>
              <a:gd name="T1" fmla="*/ 0 h 10"/>
              <a:gd name="T2" fmla="*/ 2147483646 w 10"/>
              <a:gd name="T3" fmla="*/ 2147483646 h 10"/>
              <a:gd name="T4" fmla="*/ 2147483646 w 10"/>
              <a:gd name="T5" fmla="*/ 2147483646 h 10"/>
              <a:gd name="T6" fmla="*/ 0 w 10"/>
              <a:gd name="T7" fmla="*/ 2147483646 h 10"/>
              <a:gd name="T8" fmla="*/ 17694720 60000 65536"/>
              <a:gd name="T9" fmla="*/ 0 60000 65536"/>
              <a:gd name="T10" fmla="*/ 5898240 60000 65536"/>
              <a:gd name="T11" fmla="*/ 11796480 60000 65536"/>
              <a:gd name="T12" fmla="*/ 0 w 10"/>
              <a:gd name="T13" fmla="*/ 0 h 10"/>
              <a:gd name="T14" fmla="*/ 10 w 10"/>
              <a:gd name="T15" fmla="*/ 8 h 10"/>
            </a:gdLst>
            <a:ahLst/>
            <a:cxnLst>
              <a:cxn ang="T8">
                <a:pos x="T0" y="T1"/>
              </a:cxn>
              <a:cxn ang="T9">
                <a:pos x="T2" y="T3"/>
              </a:cxn>
              <a:cxn ang="T10">
                <a:pos x="T4" y="T5"/>
              </a:cxn>
              <a:cxn ang="T11">
                <a:pos x="T6" y="T7"/>
              </a:cxn>
            </a:cxnLst>
            <a:rect l="T12" t="T13" r="T14" b="T15"/>
            <a:pathLst>
              <a:path w="10" h="10">
                <a:moveTo>
                  <a:pt x="0" y="0"/>
                </a:moveTo>
                <a:lnTo>
                  <a:pt x="10" y="0"/>
                </a:lnTo>
                <a:lnTo>
                  <a:pt x="10" y="8"/>
                </a:lnTo>
                <a:lnTo>
                  <a:pt x="5" y="10"/>
                </a:lnTo>
                <a:lnTo>
                  <a:pt x="0" y="8"/>
                </a:lnTo>
                <a:lnTo>
                  <a:pt x="0" y="0"/>
                </a:lnTo>
                <a:close/>
              </a:path>
            </a:pathLst>
          </a:custGeom>
          <a:solidFill>
            <a:srgbClr val="C55A11"/>
          </a:solidFill>
          <a:ln w="3172" cap="flat">
            <a:solidFill>
              <a:srgbClr val="2F5597"/>
            </a:solidFill>
            <a:prstDash val="solid"/>
            <a:miter lim="800000"/>
            <a:headEnd/>
            <a:tailEnd/>
          </a:ln>
        </p:spPr>
        <p:txBody>
          <a:bodyPr anchor="ctr" anchorCtr="1"/>
          <a:lstStyle/>
          <a:p>
            <a:endParaRPr lang="en-GB"/>
          </a:p>
        </p:txBody>
      </p:sp>
      <p:sp>
        <p:nvSpPr>
          <p:cNvPr id="9235" name="Cloud 8"/>
          <p:cNvSpPr>
            <a:spLocks/>
          </p:cNvSpPr>
          <p:nvPr/>
        </p:nvSpPr>
        <p:spPr bwMode="auto">
          <a:xfrm>
            <a:off x="5780088" y="2273300"/>
            <a:ext cx="69850" cy="323850"/>
          </a:xfrm>
          <a:custGeom>
            <a:avLst/>
            <a:gdLst>
              <a:gd name="T0" fmla="*/ 618187 w 43200"/>
              <a:gd name="T1" fmla="*/ 0 h 43200"/>
              <a:gd name="T2" fmla="*/ 1236376 w 43200"/>
              <a:gd name="T3" fmla="*/ 2147483646 h 43200"/>
              <a:gd name="T4" fmla="*/ 618187 w 43200"/>
              <a:gd name="T5" fmla="*/ 2147483646 h 43200"/>
              <a:gd name="T6" fmla="*/ 0 w 43200"/>
              <a:gd name="T7" fmla="*/ 2147483646 h 43200"/>
              <a:gd name="T8" fmla="*/ 1235347 w 43200"/>
              <a:gd name="T9" fmla="*/ 2147483646 h 43200"/>
              <a:gd name="T10" fmla="*/ 618187 w 43200"/>
              <a:gd name="T11" fmla="*/ 2147483646 h 43200"/>
              <a:gd name="T12" fmla="*/ 3845 w 43200"/>
              <a:gd name="T13" fmla="*/ 2147483646 h 43200"/>
              <a:gd name="T14" fmla="*/ 618187 w 43200"/>
              <a:gd name="T15" fmla="*/ 2147483646 h 43200"/>
              <a:gd name="T16" fmla="*/ 17694720 60000 65536"/>
              <a:gd name="T17" fmla="*/ 0 60000 65536"/>
              <a:gd name="T18" fmla="*/ 5898240 60000 65536"/>
              <a:gd name="T19" fmla="*/ 11796480 60000 65536"/>
              <a:gd name="T20" fmla="*/ 0 60000 65536"/>
              <a:gd name="T21" fmla="*/ 5898240 60000 65536"/>
              <a:gd name="T22" fmla="*/ 11796480 60000 65536"/>
              <a:gd name="T23" fmla="*/ 17694720 60000 65536"/>
              <a:gd name="T24" fmla="*/ 5954 w 43200"/>
              <a:gd name="T25" fmla="*/ 6524 h 43200"/>
              <a:gd name="T26" fmla="*/ 34174 w 43200"/>
              <a:gd name="T27" fmla="*/ 34674 h 432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3200" h="43200">
                <a:moveTo>
                  <a:pt x="3900" y="14370"/>
                </a:moveTo>
                <a:lnTo>
                  <a:pt x="3899" y="14370"/>
                </a:lnTo>
                <a:cubicBezTo>
                  <a:pt x="3858" y="13959"/>
                  <a:pt x="3838" y="13545"/>
                  <a:pt x="3838" y="13131"/>
                </a:cubicBezTo>
                <a:cubicBezTo>
                  <a:pt x="3838" y="8055"/>
                  <a:pt x="6861" y="3941"/>
                  <a:pt x="10591" y="3941"/>
                </a:cubicBezTo>
                <a:cubicBezTo>
                  <a:pt x="11791" y="3941"/>
                  <a:pt x="12969" y="4376"/>
                  <a:pt x="14005" y="5201"/>
                </a:cubicBezTo>
                <a:lnTo>
                  <a:pt x="14005" y="5202"/>
                </a:lnTo>
                <a:cubicBezTo>
                  <a:pt x="14930" y="2828"/>
                  <a:pt x="16742" y="1344"/>
                  <a:pt x="18715" y="1344"/>
                </a:cubicBezTo>
                <a:cubicBezTo>
                  <a:pt x="20114" y="1344"/>
                  <a:pt x="21458" y="2093"/>
                  <a:pt x="22456" y="3431"/>
                </a:cubicBezTo>
                <a:lnTo>
                  <a:pt x="22456" y="3432"/>
                </a:lnTo>
                <a:cubicBezTo>
                  <a:pt x="23194" y="1415"/>
                  <a:pt x="24707" y="141"/>
                  <a:pt x="26362" y="141"/>
                </a:cubicBezTo>
                <a:cubicBezTo>
                  <a:pt x="27723" y="141"/>
                  <a:pt x="29007" y="1006"/>
                  <a:pt x="29832" y="2481"/>
                </a:cubicBezTo>
                <a:lnTo>
                  <a:pt x="29832" y="2480"/>
                </a:lnTo>
                <a:cubicBezTo>
                  <a:pt x="30755" y="1002"/>
                  <a:pt x="32110" y="150"/>
                  <a:pt x="33538" y="150"/>
                </a:cubicBezTo>
                <a:cubicBezTo>
                  <a:pt x="35888" y="150"/>
                  <a:pt x="37901" y="2435"/>
                  <a:pt x="38318" y="5575"/>
                </a:cubicBezTo>
                <a:lnTo>
                  <a:pt x="38317" y="5576"/>
                </a:lnTo>
                <a:cubicBezTo>
                  <a:pt x="40639" y="6438"/>
                  <a:pt x="42250" y="9313"/>
                  <a:pt x="42250" y="12594"/>
                </a:cubicBezTo>
                <a:cubicBezTo>
                  <a:pt x="42250" y="13579"/>
                  <a:pt x="42103" y="14554"/>
                  <a:pt x="41818" y="15460"/>
                </a:cubicBezTo>
                <a:lnTo>
                  <a:pt x="41818" y="15459"/>
                </a:lnTo>
                <a:cubicBezTo>
                  <a:pt x="42727" y="17070"/>
                  <a:pt x="43220" y="19044"/>
                  <a:pt x="43220" y="21076"/>
                </a:cubicBezTo>
                <a:cubicBezTo>
                  <a:pt x="43220" y="25663"/>
                  <a:pt x="40741" y="29553"/>
                  <a:pt x="37404" y="30203"/>
                </a:cubicBezTo>
                <a:lnTo>
                  <a:pt x="37403" y="30202"/>
                </a:lnTo>
                <a:cubicBezTo>
                  <a:pt x="37378" y="34523"/>
                  <a:pt x="34795" y="38007"/>
                  <a:pt x="31619" y="38007"/>
                </a:cubicBezTo>
                <a:cubicBezTo>
                  <a:pt x="30535" y="38007"/>
                  <a:pt x="29474" y="37593"/>
                  <a:pt x="28555" y="36813"/>
                </a:cubicBezTo>
                <a:lnTo>
                  <a:pt x="28556" y="36813"/>
                </a:lnTo>
                <a:cubicBezTo>
                  <a:pt x="27694" y="40699"/>
                  <a:pt x="25069" y="43358"/>
                  <a:pt x="22094" y="43358"/>
                </a:cubicBezTo>
                <a:cubicBezTo>
                  <a:pt x="19839" y="43358"/>
                  <a:pt x="17733" y="41821"/>
                  <a:pt x="16480" y="39263"/>
                </a:cubicBezTo>
                <a:lnTo>
                  <a:pt x="16480" y="39264"/>
                </a:lnTo>
                <a:cubicBezTo>
                  <a:pt x="15279" y="40250"/>
                  <a:pt x="13904" y="40771"/>
                  <a:pt x="12503" y="40771"/>
                </a:cubicBezTo>
                <a:cubicBezTo>
                  <a:pt x="9735" y="40771"/>
                  <a:pt x="7180" y="38748"/>
                  <a:pt x="5804" y="35469"/>
                </a:cubicBezTo>
                <a:lnTo>
                  <a:pt x="5803" y="35469"/>
                </a:lnTo>
                <a:cubicBezTo>
                  <a:pt x="5635" y="35496"/>
                  <a:pt x="5465" y="35510"/>
                  <a:pt x="5296" y="35510"/>
                </a:cubicBezTo>
                <a:cubicBezTo>
                  <a:pt x="2888" y="35510"/>
                  <a:pt x="936" y="32860"/>
                  <a:pt x="936" y="29592"/>
                </a:cubicBezTo>
                <a:cubicBezTo>
                  <a:pt x="936" y="28090"/>
                  <a:pt x="1356" y="26644"/>
                  <a:pt x="2112" y="25547"/>
                </a:cubicBezTo>
                <a:lnTo>
                  <a:pt x="2113" y="25547"/>
                </a:lnTo>
                <a:cubicBezTo>
                  <a:pt x="781" y="24481"/>
                  <a:pt x="-36" y="22528"/>
                  <a:pt x="-36" y="20418"/>
                </a:cubicBezTo>
                <a:cubicBezTo>
                  <a:pt x="-36" y="17370"/>
                  <a:pt x="1647" y="14817"/>
                  <a:pt x="3863" y="14504"/>
                </a:cubicBezTo>
                <a:lnTo>
                  <a:pt x="3900" y="14370"/>
                </a:lnTo>
                <a:close/>
              </a:path>
              <a:path w="43200" h="43200" fill="none">
                <a:moveTo>
                  <a:pt x="4693" y="26177"/>
                </a:moveTo>
                <a:lnTo>
                  <a:pt x="4693" y="26177"/>
                </a:lnTo>
                <a:cubicBezTo>
                  <a:pt x="4580" y="26189"/>
                  <a:pt x="4468" y="26195"/>
                  <a:pt x="4356" y="26195"/>
                </a:cubicBezTo>
                <a:cubicBezTo>
                  <a:pt x="3584" y="26195"/>
                  <a:pt x="2826" y="25913"/>
                  <a:pt x="2160" y="25379"/>
                </a:cubicBezTo>
                <a:moveTo>
                  <a:pt x="6928" y="34899"/>
                </a:moveTo>
                <a:lnTo>
                  <a:pt x="6927" y="34898"/>
                </a:lnTo>
                <a:cubicBezTo>
                  <a:pt x="6572" y="35091"/>
                  <a:pt x="6200" y="35219"/>
                  <a:pt x="5820" y="35280"/>
                </a:cubicBezTo>
                <a:moveTo>
                  <a:pt x="16478" y="39090"/>
                </a:moveTo>
                <a:lnTo>
                  <a:pt x="16477" y="39090"/>
                </a:lnTo>
                <a:cubicBezTo>
                  <a:pt x="16210" y="38544"/>
                  <a:pt x="15986" y="37960"/>
                  <a:pt x="15809" y="37350"/>
                </a:cubicBezTo>
                <a:moveTo>
                  <a:pt x="28827" y="34751"/>
                </a:moveTo>
                <a:lnTo>
                  <a:pt x="28826" y="34750"/>
                </a:lnTo>
                <a:cubicBezTo>
                  <a:pt x="28787" y="35398"/>
                  <a:pt x="28698" y="36038"/>
                  <a:pt x="28560" y="36660"/>
                </a:cubicBezTo>
                <a:moveTo>
                  <a:pt x="34129" y="22954"/>
                </a:moveTo>
                <a:lnTo>
                  <a:pt x="34128" y="22954"/>
                </a:lnTo>
                <a:cubicBezTo>
                  <a:pt x="36118" y="24271"/>
                  <a:pt x="37381" y="27017"/>
                  <a:pt x="37381" y="30027"/>
                </a:cubicBezTo>
                <a:cubicBezTo>
                  <a:pt x="37381" y="30048"/>
                  <a:pt x="37380" y="30069"/>
                  <a:pt x="37380" y="30090"/>
                </a:cubicBezTo>
                <a:moveTo>
                  <a:pt x="41798" y="15354"/>
                </a:moveTo>
                <a:lnTo>
                  <a:pt x="41798" y="15354"/>
                </a:lnTo>
                <a:cubicBezTo>
                  <a:pt x="41473" y="16386"/>
                  <a:pt x="40978" y="17302"/>
                  <a:pt x="40350" y="18030"/>
                </a:cubicBezTo>
                <a:moveTo>
                  <a:pt x="38324" y="5426"/>
                </a:moveTo>
                <a:lnTo>
                  <a:pt x="38324" y="5425"/>
                </a:lnTo>
                <a:cubicBezTo>
                  <a:pt x="38375" y="5811"/>
                  <a:pt x="38401" y="6202"/>
                  <a:pt x="38401" y="6595"/>
                </a:cubicBezTo>
                <a:cubicBezTo>
                  <a:pt x="38401" y="6626"/>
                  <a:pt x="38400" y="6658"/>
                  <a:pt x="38400" y="6690"/>
                </a:cubicBezTo>
                <a:moveTo>
                  <a:pt x="29078" y="3952"/>
                </a:moveTo>
                <a:lnTo>
                  <a:pt x="29078" y="3952"/>
                </a:lnTo>
                <a:cubicBezTo>
                  <a:pt x="29266" y="3369"/>
                  <a:pt x="29516" y="2826"/>
                  <a:pt x="29820" y="2340"/>
                </a:cubicBezTo>
                <a:moveTo>
                  <a:pt x="22141" y="4720"/>
                </a:moveTo>
                <a:lnTo>
                  <a:pt x="22140" y="4719"/>
                </a:lnTo>
                <a:cubicBezTo>
                  <a:pt x="22217" y="4238"/>
                  <a:pt x="22338" y="3771"/>
                  <a:pt x="22500" y="3330"/>
                </a:cubicBezTo>
                <a:moveTo>
                  <a:pt x="14000" y="5192"/>
                </a:moveTo>
                <a:lnTo>
                  <a:pt x="14000" y="5191"/>
                </a:lnTo>
                <a:cubicBezTo>
                  <a:pt x="14471" y="5568"/>
                  <a:pt x="14908" y="6020"/>
                  <a:pt x="15299" y="6540"/>
                </a:cubicBezTo>
                <a:moveTo>
                  <a:pt x="4127" y="15789"/>
                </a:moveTo>
                <a:lnTo>
                  <a:pt x="4127" y="15788"/>
                </a:lnTo>
                <a:cubicBezTo>
                  <a:pt x="4024" y="15324"/>
                  <a:pt x="3948" y="14850"/>
                  <a:pt x="3900" y="14369"/>
                </a:cubicBezTo>
              </a:path>
            </a:pathLst>
          </a:custGeom>
          <a:solidFill>
            <a:srgbClr val="FFFFFF"/>
          </a:solidFill>
          <a:ln w="12701" cap="flat">
            <a:solidFill>
              <a:srgbClr val="FFFFFF"/>
            </a:solidFill>
            <a:prstDash val="solid"/>
            <a:miter lim="800000"/>
            <a:headEnd/>
            <a:tailEnd/>
          </a:ln>
        </p:spPr>
        <p:txBody>
          <a:bodyPr anchor="ctr" anchorCtr="1"/>
          <a:lstStyle/>
          <a:p>
            <a:endParaRPr lang="en-GB"/>
          </a:p>
        </p:txBody>
      </p:sp>
      <p:pic>
        <p:nvPicPr>
          <p:cNvPr id="20" name="Picture 13"/>
          <p:cNvPicPr>
            <a:picLocks noChangeAspect="1"/>
          </p:cNvPicPr>
          <p:nvPr/>
        </p:nvPicPr>
        <p:blipFill>
          <a:blip r:embed="rId5" cstate="print"/>
          <a:srcRect/>
          <a:stretch>
            <a:fillRect/>
          </a:stretch>
        </p:blipFill>
        <p:spPr bwMode="auto">
          <a:xfrm>
            <a:off x="4848225" y="2565400"/>
            <a:ext cx="63500" cy="73025"/>
          </a:xfrm>
          <a:prstGeom prst="rect">
            <a:avLst/>
          </a:prstGeom>
          <a:noFill/>
          <a:ln w="9525">
            <a:noFill/>
            <a:miter lim="800000"/>
            <a:headEnd/>
            <a:tailEnd/>
          </a:ln>
        </p:spPr>
      </p:pic>
      <p:sp>
        <p:nvSpPr>
          <p:cNvPr id="9237" name="Can 10"/>
          <p:cNvSpPr>
            <a:spLocks/>
          </p:cNvSpPr>
          <p:nvPr/>
        </p:nvSpPr>
        <p:spPr bwMode="auto">
          <a:xfrm>
            <a:off x="3781425" y="3255963"/>
            <a:ext cx="1035050" cy="358775"/>
          </a:xfrm>
          <a:custGeom>
            <a:avLst/>
            <a:gdLst>
              <a:gd name="T0" fmla="*/ 519600 w 1034222"/>
              <a:gd name="T1" fmla="*/ 0 h 360035"/>
              <a:gd name="T2" fmla="*/ 1039200 w 1034222"/>
              <a:gd name="T3" fmla="*/ 176271 h 360035"/>
              <a:gd name="T4" fmla="*/ 519600 w 1034222"/>
              <a:gd name="T5" fmla="*/ 352541 h 360035"/>
              <a:gd name="T6" fmla="*/ 0 w 1034222"/>
              <a:gd name="T7" fmla="*/ 176271 h 360035"/>
              <a:gd name="T8" fmla="*/ 519600 w 1034222"/>
              <a:gd name="T9" fmla="*/ 88134 h 360035"/>
              <a:gd name="T10" fmla="*/ 17694720 60000 65536"/>
              <a:gd name="T11" fmla="*/ 0 60000 65536"/>
              <a:gd name="T12" fmla="*/ 5898240 60000 65536"/>
              <a:gd name="T13" fmla="*/ 11796480 60000 65536"/>
              <a:gd name="T14" fmla="*/ 17694720 60000 65536"/>
              <a:gd name="T15" fmla="*/ 0 w 1034222"/>
              <a:gd name="T16" fmla="*/ 90009 h 360035"/>
              <a:gd name="T17" fmla="*/ 1034222 w 1034222"/>
              <a:gd name="T18" fmla="*/ 315030 h 360035"/>
            </a:gdLst>
            <a:ahLst/>
            <a:cxnLst>
              <a:cxn ang="T10">
                <a:pos x="T0" y="T1"/>
              </a:cxn>
              <a:cxn ang="T11">
                <a:pos x="T2" y="T3"/>
              </a:cxn>
              <a:cxn ang="T12">
                <a:pos x="T4" y="T5"/>
              </a:cxn>
              <a:cxn ang="T13">
                <a:pos x="T6" y="T7"/>
              </a:cxn>
              <a:cxn ang="T14">
                <a:pos x="T8" y="T9"/>
              </a:cxn>
            </a:cxnLst>
            <a:rect l="T15" t="T16" r="T17" b="T18"/>
            <a:pathLst>
              <a:path w="1034222" h="360035" stroke="0">
                <a:moveTo>
                  <a:pt x="0" y="45004"/>
                </a:moveTo>
                <a:lnTo>
                  <a:pt x="0" y="45004"/>
                </a:lnTo>
                <a:cubicBezTo>
                  <a:pt x="0" y="69859"/>
                  <a:pt x="231518" y="90008"/>
                  <a:pt x="517111" y="90008"/>
                </a:cubicBezTo>
                <a:cubicBezTo>
                  <a:pt x="802703" y="90008"/>
                  <a:pt x="1034222" y="69859"/>
                  <a:pt x="1034222" y="45004"/>
                </a:cubicBezTo>
                <a:lnTo>
                  <a:pt x="1034222" y="315031"/>
                </a:lnTo>
                <a:cubicBezTo>
                  <a:pt x="1034222" y="339886"/>
                  <a:pt x="802703" y="360035"/>
                  <a:pt x="517111" y="360035"/>
                </a:cubicBezTo>
                <a:cubicBezTo>
                  <a:pt x="231518" y="360035"/>
                  <a:pt x="0" y="339886"/>
                  <a:pt x="0" y="315031"/>
                </a:cubicBezTo>
                <a:lnTo>
                  <a:pt x="0" y="45004"/>
                </a:lnTo>
                <a:close/>
              </a:path>
              <a:path w="1034222" h="360035" stroke="0">
                <a:moveTo>
                  <a:pt x="0" y="45004"/>
                </a:moveTo>
                <a:lnTo>
                  <a:pt x="0" y="45004"/>
                </a:lnTo>
                <a:cubicBezTo>
                  <a:pt x="0" y="69859"/>
                  <a:pt x="231518" y="90008"/>
                  <a:pt x="517111" y="90008"/>
                </a:cubicBezTo>
                <a:cubicBezTo>
                  <a:pt x="802703" y="90008"/>
                  <a:pt x="1034222" y="69859"/>
                  <a:pt x="1034222" y="45004"/>
                </a:cubicBezTo>
                <a:cubicBezTo>
                  <a:pt x="1034222" y="20148"/>
                  <a:pt x="802703" y="0"/>
                  <a:pt x="517111" y="0"/>
                </a:cubicBezTo>
                <a:cubicBezTo>
                  <a:pt x="231518" y="0"/>
                  <a:pt x="0" y="20148"/>
                  <a:pt x="0" y="45004"/>
                </a:cubicBezTo>
                <a:close/>
              </a:path>
              <a:path w="1034222" h="360035" fill="none">
                <a:moveTo>
                  <a:pt x="1034222" y="45004"/>
                </a:moveTo>
                <a:lnTo>
                  <a:pt x="1034222" y="45004"/>
                </a:lnTo>
                <a:cubicBezTo>
                  <a:pt x="1034222" y="20148"/>
                  <a:pt x="802703" y="0"/>
                  <a:pt x="517111" y="0"/>
                </a:cubicBezTo>
                <a:cubicBezTo>
                  <a:pt x="231518" y="0"/>
                  <a:pt x="0" y="20148"/>
                  <a:pt x="0" y="45004"/>
                </a:cubicBezTo>
                <a:cubicBezTo>
                  <a:pt x="0" y="69859"/>
                  <a:pt x="231518" y="90008"/>
                  <a:pt x="517111" y="90008"/>
                </a:cubicBezTo>
                <a:cubicBezTo>
                  <a:pt x="802703" y="90008"/>
                  <a:pt x="1034222" y="69859"/>
                  <a:pt x="1034222" y="45004"/>
                </a:cubicBezTo>
                <a:lnTo>
                  <a:pt x="1034222" y="315031"/>
                </a:lnTo>
                <a:cubicBezTo>
                  <a:pt x="1034222" y="339886"/>
                  <a:pt x="802703" y="360035"/>
                  <a:pt x="517111" y="360035"/>
                </a:cubicBezTo>
                <a:cubicBezTo>
                  <a:pt x="231518" y="360035"/>
                  <a:pt x="0" y="339886"/>
                  <a:pt x="0" y="315031"/>
                </a:cubicBezTo>
                <a:lnTo>
                  <a:pt x="0" y="45004"/>
                </a:lnTo>
              </a:path>
            </a:pathLst>
          </a:custGeom>
          <a:solidFill>
            <a:srgbClr val="7030A0"/>
          </a:solidFill>
          <a:ln w="12701" cap="flat">
            <a:solidFill>
              <a:srgbClr val="41719C"/>
            </a:solidFill>
            <a:prstDash val="solid"/>
            <a:miter lim="800000"/>
            <a:headEnd/>
            <a:tailEnd/>
          </a:ln>
        </p:spPr>
        <p:txBody>
          <a:bodyPr anchor="ctr" anchorCtr="1"/>
          <a:lstStyle/>
          <a:p>
            <a:endParaRPr lang="en-GB"/>
          </a:p>
        </p:txBody>
      </p:sp>
      <p:sp>
        <p:nvSpPr>
          <p:cNvPr id="22" name="Rectangle 6"/>
          <p:cNvSpPr>
            <a:spLocks noChangeArrowheads="1"/>
          </p:cNvSpPr>
          <p:nvPr/>
        </p:nvSpPr>
        <p:spPr bwMode="auto">
          <a:xfrm>
            <a:off x="1974850" y="2416175"/>
            <a:ext cx="3805238" cy="73025"/>
          </a:xfrm>
          <a:prstGeom prst="rect">
            <a:avLst/>
          </a:prstGeom>
          <a:solidFill>
            <a:srgbClr val="41CDFF"/>
          </a:solidFill>
          <a:ln w="12701">
            <a:solidFill>
              <a:srgbClr val="41CDFF"/>
            </a:solidFill>
            <a:miter lim="800000"/>
            <a:headEnd/>
            <a:tailEnd/>
          </a:ln>
        </p:spPr>
        <p:txBody>
          <a:bodyPr anchor="ctr" anchorCtr="1"/>
          <a:lstStyle/>
          <a:p>
            <a:pPr algn="ctr" eaLnBrk="1" hangingPunct="1"/>
            <a:endParaRPr lang="en-GB" altLang="en-US">
              <a:solidFill>
                <a:srgbClr val="FFFFFF"/>
              </a:solidFill>
            </a:endParaRPr>
          </a:p>
        </p:txBody>
      </p:sp>
      <p:pic>
        <p:nvPicPr>
          <p:cNvPr id="23" name="Picture 4"/>
          <p:cNvPicPr>
            <a:picLocks noChangeAspect="1"/>
          </p:cNvPicPr>
          <p:nvPr/>
        </p:nvPicPr>
        <p:blipFill>
          <a:blip r:embed="rId5" cstate="print"/>
          <a:srcRect/>
          <a:stretch>
            <a:fillRect/>
          </a:stretch>
        </p:blipFill>
        <p:spPr bwMode="auto">
          <a:xfrm>
            <a:off x="4170363" y="2470150"/>
            <a:ext cx="63500" cy="73025"/>
          </a:xfrm>
          <a:prstGeom prst="rect">
            <a:avLst/>
          </a:prstGeom>
          <a:noFill/>
          <a:ln w="9525">
            <a:noFill/>
            <a:miter lim="800000"/>
            <a:headEnd/>
            <a:tailEnd/>
          </a:ln>
        </p:spPr>
      </p:pic>
      <p:pic>
        <p:nvPicPr>
          <p:cNvPr id="24" name="Picture 11"/>
          <p:cNvPicPr>
            <a:picLocks noChangeAspect="1"/>
          </p:cNvPicPr>
          <p:nvPr/>
        </p:nvPicPr>
        <p:blipFill>
          <a:blip r:embed="rId5" cstate="print"/>
          <a:srcRect/>
          <a:stretch>
            <a:fillRect/>
          </a:stretch>
        </p:blipFill>
        <p:spPr bwMode="auto">
          <a:xfrm>
            <a:off x="4606925" y="2427288"/>
            <a:ext cx="63500" cy="73025"/>
          </a:xfrm>
          <a:prstGeom prst="rect">
            <a:avLst/>
          </a:prstGeom>
          <a:noFill/>
          <a:ln w="9525">
            <a:noFill/>
            <a:miter lim="800000"/>
            <a:headEnd/>
            <a:tailEnd/>
          </a:ln>
        </p:spPr>
      </p:pic>
      <p:pic>
        <p:nvPicPr>
          <p:cNvPr id="25" name="Picture 3"/>
          <p:cNvPicPr>
            <a:picLocks noChangeAspect="1"/>
          </p:cNvPicPr>
          <p:nvPr/>
        </p:nvPicPr>
        <p:blipFill>
          <a:blip r:embed="rId5" cstate="print"/>
          <a:srcRect/>
          <a:stretch>
            <a:fillRect/>
          </a:stretch>
        </p:blipFill>
        <p:spPr bwMode="auto">
          <a:xfrm>
            <a:off x="3878263" y="2419350"/>
            <a:ext cx="63500" cy="73025"/>
          </a:xfrm>
          <a:prstGeom prst="rect">
            <a:avLst/>
          </a:prstGeom>
          <a:noFill/>
          <a:ln w="9525">
            <a:noFill/>
            <a:miter lim="800000"/>
            <a:headEnd/>
            <a:tailEnd/>
          </a:ln>
        </p:spPr>
      </p:pic>
      <p:pic>
        <p:nvPicPr>
          <p:cNvPr id="26" name="Picture 20"/>
          <p:cNvPicPr>
            <a:picLocks noChangeAspect="1"/>
          </p:cNvPicPr>
          <p:nvPr/>
        </p:nvPicPr>
        <p:blipFill>
          <a:blip r:embed="rId4" cstate="print"/>
          <a:srcRect/>
          <a:stretch>
            <a:fillRect/>
          </a:stretch>
        </p:blipFill>
        <p:spPr bwMode="auto">
          <a:xfrm>
            <a:off x="4657725" y="2154238"/>
            <a:ext cx="63500" cy="73025"/>
          </a:xfrm>
          <a:prstGeom prst="rect">
            <a:avLst/>
          </a:prstGeom>
          <a:noFill/>
          <a:ln w="9525">
            <a:noFill/>
            <a:miter lim="800000"/>
            <a:headEnd/>
            <a:tailEnd/>
          </a:ln>
        </p:spPr>
      </p:pic>
      <p:pic>
        <p:nvPicPr>
          <p:cNvPr id="27" name="Picture 18"/>
          <p:cNvPicPr>
            <a:picLocks noChangeAspect="1"/>
          </p:cNvPicPr>
          <p:nvPr/>
        </p:nvPicPr>
        <p:blipFill>
          <a:blip r:embed="rId4" cstate="print"/>
          <a:srcRect/>
          <a:stretch>
            <a:fillRect/>
          </a:stretch>
        </p:blipFill>
        <p:spPr bwMode="auto">
          <a:xfrm>
            <a:off x="4816475" y="2354263"/>
            <a:ext cx="63500" cy="73025"/>
          </a:xfrm>
          <a:prstGeom prst="rect">
            <a:avLst/>
          </a:prstGeom>
          <a:noFill/>
          <a:ln w="9525">
            <a:noFill/>
            <a:miter lim="800000"/>
            <a:headEnd/>
            <a:tailEnd/>
          </a:ln>
        </p:spPr>
      </p:pic>
      <p:pic>
        <p:nvPicPr>
          <p:cNvPr id="28" name="Picture 21"/>
          <p:cNvPicPr>
            <a:picLocks noChangeAspect="1"/>
          </p:cNvPicPr>
          <p:nvPr/>
        </p:nvPicPr>
        <p:blipFill>
          <a:blip r:embed="rId4" cstate="print"/>
          <a:srcRect/>
          <a:stretch>
            <a:fillRect/>
          </a:stretch>
        </p:blipFill>
        <p:spPr bwMode="auto">
          <a:xfrm>
            <a:off x="4427538" y="2844800"/>
            <a:ext cx="65087" cy="73025"/>
          </a:xfrm>
          <a:prstGeom prst="rect">
            <a:avLst/>
          </a:prstGeom>
          <a:noFill/>
          <a:ln w="9525">
            <a:noFill/>
            <a:miter lim="800000"/>
            <a:headEnd/>
            <a:tailEnd/>
          </a:ln>
        </p:spPr>
      </p:pic>
      <p:pic>
        <p:nvPicPr>
          <p:cNvPr id="9245" name="Picture 61" descr="IMG_1793.JPG"/>
          <p:cNvPicPr>
            <a:picLocks noChangeAspect="1"/>
          </p:cNvPicPr>
          <p:nvPr/>
        </p:nvPicPr>
        <p:blipFill>
          <a:blip r:embed="rId6" cstate="print"/>
          <a:srcRect/>
          <a:stretch>
            <a:fillRect/>
          </a:stretch>
        </p:blipFill>
        <p:spPr bwMode="auto">
          <a:xfrm>
            <a:off x="8866188" y="1071563"/>
            <a:ext cx="2781300" cy="2276475"/>
          </a:xfrm>
          <a:prstGeom prst="rect">
            <a:avLst/>
          </a:prstGeom>
          <a:noFill/>
          <a:ln w="9525">
            <a:noFill/>
            <a:miter lim="800000"/>
            <a:headEnd/>
            <a:tailEnd/>
          </a:ln>
        </p:spPr>
      </p:pic>
      <p:pic>
        <p:nvPicPr>
          <p:cNvPr id="30" name="Picture 63" descr="IMG_1796.JPG"/>
          <p:cNvPicPr>
            <a:picLocks noChangeAspect="1"/>
          </p:cNvPicPr>
          <p:nvPr/>
        </p:nvPicPr>
        <p:blipFill>
          <a:blip r:embed="rId7" cstate="print"/>
          <a:srcRect/>
          <a:stretch>
            <a:fillRect/>
          </a:stretch>
        </p:blipFill>
        <p:spPr bwMode="auto">
          <a:xfrm>
            <a:off x="1641475" y="3943350"/>
            <a:ext cx="1938338" cy="2133600"/>
          </a:xfrm>
          <a:prstGeom prst="rect">
            <a:avLst/>
          </a:prstGeom>
          <a:noFill/>
          <a:ln w="9525">
            <a:noFill/>
            <a:miter lim="800000"/>
            <a:headEnd/>
            <a:tailEnd/>
          </a:ln>
        </p:spPr>
      </p:pic>
      <p:pic>
        <p:nvPicPr>
          <p:cNvPr id="31" name="Picture 64" descr="IMG_1788.JPG"/>
          <p:cNvPicPr>
            <a:picLocks noChangeAspect="1"/>
          </p:cNvPicPr>
          <p:nvPr/>
        </p:nvPicPr>
        <p:blipFill>
          <a:blip r:embed="rId8" cstate="print"/>
          <a:srcRect/>
          <a:stretch>
            <a:fillRect/>
          </a:stretch>
        </p:blipFill>
        <p:spPr bwMode="auto">
          <a:xfrm>
            <a:off x="7475538" y="1085850"/>
            <a:ext cx="2171700" cy="2262188"/>
          </a:xfrm>
          <a:prstGeom prst="rect">
            <a:avLst/>
          </a:prstGeom>
          <a:noFill/>
          <a:ln w="9525">
            <a:noFill/>
            <a:miter lim="800000"/>
            <a:headEnd/>
            <a:tailEnd/>
          </a:ln>
        </p:spPr>
      </p:pic>
      <p:sp>
        <p:nvSpPr>
          <p:cNvPr id="32" name="TextBox 1052"/>
          <p:cNvSpPr txBox="1"/>
          <p:nvPr/>
        </p:nvSpPr>
        <p:spPr>
          <a:xfrm>
            <a:off x="6167438" y="3392488"/>
            <a:ext cx="5480050" cy="2970044"/>
          </a:xfrm>
          <a:prstGeom prst="rect">
            <a:avLst/>
          </a:prstGeom>
          <a:noFill/>
          <a:ln cap="flat">
            <a:noFill/>
          </a:ln>
        </p:spPr>
        <p:txBody>
          <a:bodyPr>
            <a:spAutoFit/>
          </a:bodyPr>
          <a:lstStyle/>
          <a:p>
            <a:pPr marL="285750" indent="-285750" algn="just" eaLnBrk="1"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1700" kern="0" dirty="0">
                <a:solidFill>
                  <a:srgbClr val="FFFFFF"/>
                </a:solidFill>
                <a:latin typeface="Calibri"/>
              </a:rPr>
              <a:t>It takes less than 10 minutes to evacuate the chamber and reach to10^-6 mbar</a:t>
            </a:r>
            <a:r>
              <a:rPr lang="en-GB" sz="1700" kern="0" dirty="0" smtClean="0">
                <a:solidFill>
                  <a:srgbClr val="FFFFFF"/>
                </a:solidFill>
                <a:latin typeface="Calibri"/>
              </a:rPr>
              <a:t>.</a:t>
            </a:r>
          </a:p>
          <a:p>
            <a:pPr marL="285750" indent="-285750" algn="just" eaLnBrk="1" fontAlgn="auto" hangingPunct="1">
              <a:spcBef>
                <a:spcPts val="0"/>
              </a:spcBef>
              <a:spcAft>
                <a:spcPts val="0"/>
              </a:spcAft>
              <a:buSzPct val="100000"/>
              <a:defRPr sz="1800" b="0" i="0" u="none" strike="noStrike" kern="0" cap="none" spc="0" baseline="0">
                <a:solidFill>
                  <a:srgbClr val="000000"/>
                </a:solidFill>
                <a:uFillTx/>
              </a:defRPr>
            </a:pPr>
            <a:endParaRPr lang="en-GB" sz="1700" kern="0" dirty="0" smtClean="0">
              <a:solidFill>
                <a:srgbClr val="FFFFFF"/>
              </a:solidFill>
              <a:latin typeface="Calibri"/>
            </a:endParaRPr>
          </a:p>
          <a:p>
            <a:pPr marL="285750" indent="-285750" algn="just" eaLnBrk="1"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1700" kern="0" dirty="0">
                <a:solidFill>
                  <a:srgbClr val="FFFFFF"/>
                </a:solidFill>
                <a:latin typeface="Calibri"/>
              </a:rPr>
              <a:t>Liquid jet passes through the atomic silicon vapour and they co-deposit on the inner surface of cold target.</a:t>
            </a:r>
          </a:p>
          <a:p>
            <a:pPr algn="just" eaLnBrk="1" fontAlgn="auto" hangingPunct="1">
              <a:spcBef>
                <a:spcPts val="0"/>
              </a:spcBef>
              <a:spcAft>
                <a:spcPts val="0"/>
              </a:spcAft>
              <a:defRPr sz="1800" b="0" i="0" u="none" strike="noStrike" kern="0" cap="none" spc="0" baseline="0">
                <a:solidFill>
                  <a:srgbClr val="000000"/>
                </a:solidFill>
                <a:uFillTx/>
              </a:defRPr>
            </a:pPr>
            <a:endParaRPr lang="en-GB" sz="1700" kern="0" dirty="0">
              <a:solidFill>
                <a:srgbClr val="FFFFFF"/>
              </a:solidFill>
              <a:latin typeface="Calibri"/>
            </a:endParaRPr>
          </a:p>
          <a:p>
            <a:pPr marL="285750" indent="-285750" algn="just" eaLnBrk="1"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en-US" sz="1700" kern="0" dirty="0">
                <a:solidFill>
                  <a:srgbClr val="FFFFFF"/>
                </a:solidFill>
                <a:latin typeface="Calibri"/>
              </a:rPr>
              <a:t>The silicon atoms collide with the surface of the liquid jet, become trapped, diffuse and aggregate into clusters.</a:t>
            </a:r>
          </a:p>
          <a:p>
            <a:pPr algn="just" eaLnBrk="1" fontAlgn="auto" hangingPunct="1">
              <a:spcBef>
                <a:spcPts val="0"/>
              </a:spcBef>
              <a:spcAft>
                <a:spcPts val="0"/>
              </a:spcAft>
              <a:defRPr sz="1800" b="0" i="0" u="none" strike="noStrike" kern="0" cap="none" spc="0" baseline="0">
                <a:solidFill>
                  <a:srgbClr val="000000"/>
                </a:solidFill>
                <a:uFillTx/>
              </a:defRPr>
            </a:pPr>
            <a:endParaRPr lang="en-US" sz="1700" kern="0" dirty="0">
              <a:solidFill>
                <a:srgbClr val="FFFFFF"/>
              </a:solidFill>
              <a:latin typeface="Calibri"/>
            </a:endParaRPr>
          </a:p>
          <a:p>
            <a:pPr marL="285750" indent="-285750" algn="just" eaLnBrk="1" fontAlgn="auto" hangingPunct="1">
              <a:spcBef>
                <a:spcPts val="0"/>
              </a:spcBef>
              <a:spcAft>
                <a:spcPts val="0"/>
              </a:spcAft>
              <a:buSzPct val="100000"/>
              <a:buFont typeface="Arial" pitchFamily="34"/>
              <a:buChar char="•"/>
              <a:defRPr sz="1800" b="0" i="0" u="none" strike="noStrike" kern="0" cap="none" spc="0" baseline="0">
                <a:solidFill>
                  <a:srgbClr val="000000"/>
                </a:solidFill>
                <a:uFillTx/>
              </a:defRPr>
            </a:pPr>
            <a:r>
              <a:rPr lang="en-GB" sz="1700" kern="0" dirty="0">
                <a:solidFill>
                  <a:srgbClr val="FFFFFF"/>
                </a:solidFill>
                <a:latin typeface="Calibri"/>
              </a:rPr>
              <a:t>In each run of the experiment 15ml of sample can be produced in 20 minutes.</a:t>
            </a:r>
            <a:endParaRPr lang="en-US" sz="1700" kern="0" dirty="0">
              <a:solidFill>
                <a:srgbClr val="FFFFFF"/>
              </a:solidFill>
              <a:latin typeface="Calibri"/>
            </a:endParaRPr>
          </a:p>
        </p:txBody>
      </p:sp>
      <p:pic>
        <p:nvPicPr>
          <p:cNvPr id="35" name="Picture 4" descr="pict0125"/>
          <p:cNvPicPr>
            <a:picLocks noChangeAspect="1"/>
          </p:cNvPicPr>
          <p:nvPr/>
        </p:nvPicPr>
        <p:blipFill>
          <a:blip r:embed="rId9" cstate="print"/>
          <a:srcRect l="11649" t="15462" r="19272"/>
          <a:stretch>
            <a:fillRect/>
          </a:stretch>
        </p:blipFill>
        <p:spPr bwMode="auto">
          <a:xfrm>
            <a:off x="3600449" y="3938775"/>
            <a:ext cx="2190751" cy="2138175"/>
          </a:xfrm>
          <a:prstGeom prst="rect">
            <a:avLst/>
          </a:prstGeom>
          <a:noFill/>
          <a:ln w="9525">
            <a:noFill/>
            <a:miter lim="800000"/>
            <a:headEnd/>
            <a:tailEnd/>
          </a:ln>
        </p:spPr>
      </p:pic>
      <p:sp>
        <p:nvSpPr>
          <p:cNvPr id="9250" name="TextBox 36"/>
          <p:cNvSpPr txBox="1">
            <a:spLocks noChangeArrowheads="1"/>
          </p:cNvSpPr>
          <p:nvPr/>
        </p:nvSpPr>
        <p:spPr bwMode="auto">
          <a:xfrm>
            <a:off x="65088" y="1168400"/>
            <a:ext cx="7464425" cy="646113"/>
          </a:xfrm>
          <a:prstGeom prst="rect">
            <a:avLst/>
          </a:prstGeom>
          <a:noFill/>
          <a:ln w="9525">
            <a:noFill/>
            <a:miter lim="800000"/>
            <a:headEnd/>
            <a:tailEnd/>
          </a:ln>
        </p:spPr>
        <p:txBody>
          <a:bodyPr>
            <a:spAutoFit/>
          </a:bodyPr>
          <a:lstStyle/>
          <a:p>
            <a:pPr eaLnBrk="1" hangingPunct="1"/>
            <a:r>
              <a:rPr lang="en-GB" altLang="en-US">
                <a:solidFill>
                  <a:srgbClr val="0D0D0D"/>
                </a:solidFill>
                <a:latin typeface="Arial" charset="0"/>
                <a:cs typeface="Arial" charset="0"/>
              </a:rPr>
              <a:t> Silicon nanoparticles are </a:t>
            </a:r>
            <a:r>
              <a:rPr lang="en-GB" altLang="en-US">
                <a:solidFill>
                  <a:srgbClr val="0D0D0D"/>
                </a:solidFill>
                <a:cs typeface="Arial" charset="0"/>
              </a:rPr>
              <a:t>produced</a:t>
            </a:r>
            <a:r>
              <a:rPr lang="en-GB" altLang="en-US">
                <a:solidFill>
                  <a:srgbClr val="0D0D0D"/>
                </a:solidFill>
                <a:latin typeface="Arial" charset="0"/>
                <a:cs typeface="Arial" charset="0"/>
              </a:rPr>
              <a:t> by a novel co-deposition technique.</a:t>
            </a:r>
          </a:p>
          <a:p>
            <a:pPr eaLnBrk="1" hangingPunct="1"/>
            <a:endParaRPr lang="en-GB" alt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1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repeatCount="indefinite"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
                                        <p:tgtEl>
                                          <p:spTgt spid="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2" presetClass="entr" presetSubtype="0" repeatCount="indefinite"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par>
                                <p:cTn id="20" presetID="1" presetClass="entr" presetSubtype="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childTnLst>
                                </p:cTn>
                              </p:par>
                              <p:par>
                                <p:cTn id="22" presetID="42" presetClass="entr" presetSubtype="0" repeatCount="indefinite" fill="hold"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anim calcmode="lin" valueType="num">
                                      <p:cBhvr>
                                        <p:cTn id="25" dur="500" fill="hold"/>
                                        <p:tgtEl>
                                          <p:spTgt spid="5"/>
                                        </p:tgtEl>
                                        <p:attrNameLst>
                                          <p:attrName>ppt_x</p:attrName>
                                        </p:attrNameLst>
                                      </p:cBhvr>
                                      <p:tavLst>
                                        <p:tav tm="0">
                                          <p:val>
                                            <p:strVal val="#ppt_x"/>
                                          </p:val>
                                        </p:tav>
                                        <p:tav tm="100000">
                                          <p:val>
                                            <p:strVal val="#ppt_x"/>
                                          </p:val>
                                        </p:tav>
                                      </p:tavLst>
                                    </p:anim>
                                    <p:anim calcmode="lin" valueType="num">
                                      <p:cBhvr>
                                        <p:cTn id="26" dur="5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repeatCount="indefinite" fill="hold"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anim calcmode="lin" valueType="num">
                                      <p:cBhvr>
                                        <p:cTn id="30" dur="500" fill="hold"/>
                                        <p:tgtEl>
                                          <p:spTgt spid="20"/>
                                        </p:tgtEl>
                                        <p:attrNameLst>
                                          <p:attrName>ppt_x</p:attrName>
                                        </p:attrNameLst>
                                      </p:cBhvr>
                                      <p:tavLst>
                                        <p:tav tm="0">
                                          <p:val>
                                            <p:strVal val="#ppt_x"/>
                                          </p:val>
                                        </p:tav>
                                        <p:tav tm="100000">
                                          <p:val>
                                            <p:strVal val="#ppt_x"/>
                                          </p:val>
                                        </p:tav>
                                      </p:tavLst>
                                    </p:anim>
                                    <p:anim calcmode="lin" valueType="num">
                                      <p:cBhvr>
                                        <p:cTn id="31" dur="500" fill="hold"/>
                                        <p:tgtEl>
                                          <p:spTgt spid="20"/>
                                        </p:tgtEl>
                                        <p:attrNameLst>
                                          <p:attrName>ppt_y</p:attrName>
                                        </p:attrNameLst>
                                      </p:cBhvr>
                                      <p:tavLst>
                                        <p:tav tm="0">
                                          <p:val>
                                            <p:strVal val="#ppt_y+.1"/>
                                          </p:val>
                                        </p:tav>
                                        <p:tav tm="100000">
                                          <p:val>
                                            <p:strVal val="#ppt_y"/>
                                          </p:val>
                                        </p:tav>
                                      </p:tavLst>
                                    </p:anim>
                                  </p:childTnLst>
                                </p:cTn>
                              </p:par>
                              <p:par>
                                <p:cTn id="32" presetID="42" presetClass="entr" presetSubtype="0" repeatCount="indefinite"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fade">
                                      <p:cBhvr>
                                        <p:cTn id="34" dur="500"/>
                                        <p:tgtEl>
                                          <p:spTgt spid="27"/>
                                        </p:tgtEl>
                                      </p:cBhvr>
                                    </p:animEffect>
                                    <p:anim calcmode="lin" valueType="num">
                                      <p:cBhvr>
                                        <p:cTn id="35" dur="500" fill="hold"/>
                                        <p:tgtEl>
                                          <p:spTgt spid="27"/>
                                        </p:tgtEl>
                                        <p:attrNameLst>
                                          <p:attrName>ppt_x</p:attrName>
                                        </p:attrNameLst>
                                      </p:cBhvr>
                                      <p:tavLst>
                                        <p:tav tm="0">
                                          <p:val>
                                            <p:strVal val="#ppt_x"/>
                                          </p:val>
                                        </p:tav>
                                        <p:tav tm="100000">
                                          <p:val>
                                            <p:strVal val="#ppt_x"/>
                                          </p:val>
                                        </p:tav>
                                      </p:tavLst>
                                    </p:anim>
                                    <p:anim calcmode="lin" valueType="num">
                                      <p:cBhvr>
                                        <p:cTn id="36" dur="500" fill="hold"/>
                                        <p:tgtEl>
                                          <p:spTgt spid="27"/>
                                        </p:tgtEl>
                                        <p:attrNameLst>
                                          <p:attrName>ppt_y</p:attrName>
                                        </p:attrNameLst>
                                      </p:cBhvr>
                                      <p:tavLst>
                                        <p:tav tm="0">
                                          <p:val>
                                            <p:strVal val="#ppt_y+.1"/>
                                          </p:val>
                                        </p:tav>
                                        <p:tav tm="100000">
                                          <p:val>
                                            <p:strVal val="#ppt_y"/>
                                          </p:val>
                                        </p:tav>
                                      </p:tavLst>
                                    </p:anim>
                                  </p:childTnLst>
                                </p:cTn>
                              </p:par>
                              <p:par>
                                <p:cTn id="37" presetID="42" presetClass="entr" presetSubtype="0" repeatCount="indefinite"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anim calcmode="lin" valueType="num">
                                      <p:cBhvr>
                                        <p:cTn id="40" dur="500" fill="hold"/>
                                        <p:tgtEl>
                                          <p:spTgt spid="24"/>
                                        </p:tgtEl>
                                        <p:attrNameLst>
                                          <p:attrName>ppt_x</p:attrName>
                                        </p:attrNameLst>
                                      </p:cBhvr>
                                      <p:tavLst>
                                        <p:tav tm="0">
                                          <p:val>
                                            <p:strVal val="#ppt_x"/>
                                          </p:val>
                                        </p:tav>
                                        <p:tav tm="100000">
                                          <p:val>
                                            <p:strVal val="#ppt_x"/>
                                          </p:val>
                                        </p:tav>
                                      </p:tavLst>
                                    </p:anim>
                                    <p:anim calcmode="lin" valueType="num">
                                      <p:cBhvr>
                                        <p:cTn id="41" dur="500" fill="hold"/>
                                        <p:tgtEl>
                                          <p:spTgt spid="24"/>
                                        </p:tgtEl>
                                        <p:attrNameLst>
                                          <p:attrName>ppt_y</p:attrName>
                                        </p:attrNameLst>
                                      </p:cBhvr>
                                      <p:tavLst>
                                        <p:tav tm="0">
                                          <p:val>
                                            <p:strVal val="#ppt_y+.1"/>
                                          </p:val>
                                        </p:tav>
                                        <p:tav tm="100000">
                                          <p:val>
                                            <p:strVal val="#ppt_y"/>
                                          </p:val>
                                        </p:tav>
                                      </p:tavLst>
                                    </p:anim>
                                  </p:childTnLst>
                                </p:cTn>
                              </p:par>
                              <p:par>
                                <p:cTn id="42" presetID="42" presetClass="entr" presetSubtype="0" repeatCount="indefinite"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500"/>
                                        <p:tgtEl>
                                          <p:spTgt spid="26"/>
                                        </p:tgtEl>
                                      </p:cBhvr>
                                    </p:animEffect>
                                    <p:anim calcmode="lin" valueType="num">
                                      <p:cBhvr>
                                        <p:cTn id="45" dur="500" fill="hold"/>
                                        <p:tgtEl>
                                          <p:spTgt spid="26"/>
                                        </p:tgtEl>
                                        <p:attrNameLst>
                                          <p:attrName>ppt_x</p:attrName>
                                        </p:attrNameLst>
                                      </p:cBhvr>
                                      <p:tavLst>
                                        <p:tav tm="0">
                                          <p:val>
                                            <p:strVal val="#ppt_x"/>
                                          </p:val>
                                        </p:tav>
                                        <p:tav tm="100000">
                                          <p:val>
                                            <p:strVal val="#ppt_x"/>
                                          </p:val>
                                        </p:tav>
                                      </p:tavLst>
                                    </p:anim>
                                    <p:anim calcmode="lin" valueType="num">
                                      <p:cBhvr>
                                        <p:cTn id="46" dur="50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repeatCount="indefinite" fill="hold"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fade">
                                      <p:cBhvr>
                                        <p:cTn id="49" dur="500"/>
                                        <p:tgtEl>
                                          <p:spTgt spid="7"/>
                                        </p:tgtEl>
                                      </p:cBhvr>
                                    </p:animEffect>
                                    <p:anim calcmode="lin" valueType="num">
                                      <p:cBhvr>
                                        <p:cTn id="50" dur="500" fill="hold"/>
                                        <p:tgtEl>
                                          <p:spTgt spid="7"/>
                                        </p:tgtEl>
                                        <p:attrNameLst>
                                          <p:attrName>ppt_x</p:attrName>
                                        </p:attrNameLst>
                                      </p:cBhvr>
                                      <p:tavLst>
                                        <p:tav tm="0">
                                          <p:val>
                                            <p:strVal val="#ppt_x"/>
                                          </p:val>
                                        </p:tav>
                                        <p:tav tm="100000">
                                          <p:val>
                                            <p:strVal val="#ppt_x"/>
                                          </p:val>
                                        </p:tav>
                                      </p:tavLst>
                                    </p:anim>
                                    <p:anim calcmode="lin" valueType="num">
                                      <p:cBhvr>
                                        <p:cTn id="51" dur="500" fill="hold"/>
                                        <p:tgtEl>
                                          <p:spTgt spid="7"/>
                                        </p:tgtEl>
                                        <p:attrNameLst>
                                          <p:attrName>ppt_y</p:attrName>
                                        </p:attrNameLst>
                                      </p:cBhvr>
                                      <p:tavLst>
                                        <p:tav tm="0">
                                          <p:val>
                                            <p:strVal val="#ppt_y+.1"/>
                                          </p:val>
                                        </p:tav>
                                        <p:tav tm="100000">
                                          <p:val>
                                            <p:strVal val="#ppt_y"/>
                                          </p:val>
                                        </p:tav>
                                      </p:tavLst>
                                    </p:anim>
                                  </p:childTnLst>
                                </p:cTn>
                              </p:par>
                              <p:par>
                                <p:cTn id="52" presetID="42" presetClass="entr" presetSubtype="0" repeatCount="indefinite" fill="hold"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500"/>
                                        <p:tgtEl>
                                          <p:spTgt spid="6"/>
                                        </p:tgtEl>
                                      </p:cBhvr>
                                    </p:animEffect>
                                    <p:anim calcmode="lin" valueType="num">
                                      <p:cBhvr>
                                        <p:cTn id="55" dur="500" fill="hold"/>
                                        <p:tgtEl>
                                          <p:spTgt spid="6"/>
                                        </p:tgtEl>
                                        <p:attrNameLst>
                                          <p:attrName>ppt_x</p:attrName>
                                        </p:attrNameLst>
                                      </p:cBhvr>
                                      <p:tavLst>
                                        <p:tav tm="0">
                                          <p:val>
                                            <p:strVal val="#ppt_x"/>
                                          </p:val>
                                        </p:tav>
                                        <p:tav tm="100000">
                                          <p:val>
                                            <p:strVal val="#ppt_x"/>
                                          </p:val>
                                        </p:tav>
                                      </p:tavLst>
                                    </p:anim>
                                    <p:anim calcmode="lin" valueType="num">
                                      <p:cBhvr>
                                        <p:cTn id="56" dur="500" fill="hold"/>
                                        <p:tgtEl>
                                          <p:spTgt spid="6"/>
                                        </p:tgtEl>
                                        <p:attrNameLst>
                                          <p:attrName>ppt_y</p:attrName>
                                        </p:attrNameLst>
                                      </p:cBhvr>
                                      <p:tavLst>
                                        <p:tav tm="0">
                                          <p:val>
                                            <p:strVal val="#ppt_y+.1"/>
                                          </p:val>
                                        </p:tav>
                                        <p:tav tm="100000">
                                          <p:val>
                                            <p:strVal val="#ppt_y"/>
                                          </p:val>
                                        </p:tav>
                                      </p:tavLst>
                                    </p:anim>
                                  </p:childTnLst>
                                </p:cTn>
                              </p:par>
                              <p:par>
                                <p:cTn id="57" presetID="42" presetClass="entr" presetSubtype="0" repeatCount="indefinite"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anim calcmode="lin" valueType="num">
                                      <p:cBhvr>
                                        <p:cTn id="60" dur="500" fill="hold"/>
                                        <p:tgtEl>
                                          <p:spTgt spid="9"/>
                                        </p:tgtEl>
                                        <p:attrNameLst>
                                          <p:attrName>ppt_x</p:attrName>
                                        </p:attrNameLst>
                                      </p:cBhvr>
                                      <p:tavLst>
                                        <p:tav tm="0">
                                          <p:val>
                                            <p:strVal val="#ppt_x"/>
                                          </p:val>
                                        </p:tav>
                                        <p:tav tm="100000">
                                          <p:val>
                                            <p:strVal val="#ppt_x"/>
                                          </p:val>
                                        </p:tav>
                                      </p:tavLst>
                                    </p:anim>
                                    <p:anim calcmode="lin" valueType="num">
                                      <p:cBhvr>
                                        <p:cTn id="61" dur="500" fill="hold"/>
                                        <p:tgtEl>
                                          <p:spTgt spid="9"/>
                                        </p:tgtEl>
                                        <p:attrNameLst>
                                          <p:attrName>ppt_y</p:attrName>
                                        </p:attrNameLst>
                                      </p:cBhvr>
                                      <p:tavLst>
                                        <p:tav tm="0">
                                          <p:val>
                                            <p:strVal val="#ppt_y+.1"/>
                                          </p:val>
                                        </p:tav>
                                        <p:tav tm="100000">
                                          <p:val>
                                            <p:strVal val="#ppt_y"/>
                                          </p:val>
                                        </p:tav>
                                      </p:tavLst>
                                    </p:anim>
                                  </p:childTnLst>
                                </p:cTn>
                              </p:par>
                              <p:par>
                                <p:cTn id="62" presetID="42" presetClass="entr" presetSubtype="0" repeatCount="indefinite" fill="hold"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anim calcmode="lin" valueType="num">
                                      <p:cBhvr>
                                        <p:cTn id="65" dur="500" fill="hold"/>
                                        <p:tgtEl>
                                          <p:spTgt spid="11"/>
                                        </p:tgtEl>
                                        <p:attrNameLst>
                                          <p:attrName>ppt_x</p:attrName>
                                        </p:attrNameLst>
                                      </p:cBhvr>
                                      <p:tavLst>
                                        <p:tav tm="0">
                                          <p:val>
                                            <p:strVal val="#ppt_x"/>
                                          </p:val>
                                        </p:tav>
                                        <p:tav tm="100000">
                                          <p:val>
                                            <p:strVal val="#ppt_x"/>
                                          </p:val>
                                        </p:tav>
                                      </p:tavLst>
                                    </p:anim>
                                    <p:anim calcmode="lin" valueType="num">
                                      <p:cBhvr>
                                        <p:cTn id="66" dur="500" fill="hold"/>
                                        <p:tgtEl>
                                          <p:spTgt spid="11"/>
                                        </p:tgtEl>
                                        <p:attrNameLst>
                                          <p:attrName>ppt_y</p:attrName>
                                        </p:attrNameLst>
                                      </p:cBhvr>
                                      <p:tavLst>
                                        <p:tav tm="0">
                                          <p:val>
                                            <p:strVal val="#ppt_y+.1"/>
                                          </p:val>
                                        </p:tav>
                                        <p:tav tm="100000">
                                          <p:val>
                                            <p:strVal val="#ppt_y"/>
                                          </p:val>
                                        </p:tav>
                                      </p:tavLst>
                                    </p:anim>
                                  </p:childTnLst>
                                </p:cTn>
                              </p:par>
                              <p:par>
                                <p:cTn id="67" presetID="42" presetClass="entr" presetSubtype="0" repeatCount="indefinite" fill="hold"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anim calcmode="lin" valueType="num">
                                      <p:cBhvr>
                                        <p:cTn id="70" dur="500" fill="hold"/>
                                        <p:tgtEl>
                                          <p:spTgt spid="28"/>
                                        </p:tgtEl>
                                        <p:attrNameLst>
                                          <p:attrName>ppt_x</p:attrName>
                                        </p:attrNameLst>
                                      </p:cBhvr>
                                      <p:tavLst>
                                        <p:tav tm="0">
                                          <p:val>
                                            <p:strVal val="#ppt_x"/>
                                          </p:val>
                                        </p:tav>
                                        <p:tav tm="100000">
                                          <p:val>
                                            <p:strVal val="#ppt_x"/>
                                          </p:val>
                                        </p:tav>
                                      </p:tavLst>
                                    </p:anim>
                                    <p:anim calcmode="lin" valueType="num">
                                      <p:cBhvr>
                                        <p:cTn id="71" dur="500" fill="hold"/>
                                        <p:tgtEl>
                                          <p:spTgt spid="28"/>
                                        </p:tgtEl>
                                        <p:attrNameLst>
                                          <p:attrName>ppt_y</p:attrName>
                                        </p:attrNameLst>
                                      </p:cBhvr>
                                      <p:tavLst>
                                        <p:tav tm="0">
                                          <p:val>
                                            <p:strVal val="#ppt_y+.1"/>
                                          </p:val>
                                        </p:tav>
                                        <p:tav tm="100000">
                                          <p:val>
                                            <p:strVal val="#ppt_y"/>
                                          </p:val>
                                        </p:tav>
                                      </p:tavLst>
                                    </p:anim>
                                  </p:childTnLst>
                                </p:cTn>
                              </p:par>
                              <p:par>
                                <p:cTn id="72" presetID="42" presetClass="entr" presetSubtype="0" repeatCount="indefinite" fill="hold"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500"/>
                                        <p:tgtEl>
                                          <p:spTgt spid="13"/>
                                        </p:tgtEl>
                                      </p:cBhvr>
                                    </p:animEffect>
                                    <p:anim calcmode="lin" valueType="num">
                                      <p:cBhvr>
                                        <p:cTn id="75" dur="500" fill="hold"/>
                                        <p:tgtEl>
                                          <p:spTgt spid="13"/>
                                        </p:tgtEl>
                                        <p:attrNameLst>
                                          <p:attrName>ppt_x</p:attrName>
                                        </p:attrNameLst>
                                      </p:cBhvr>
                                      <p:tavLst>
                                        <p:tav tm="0">
                                          <p:val>
                                            <p:strVal val="#ppt_x"/>
                                          </p:val>
                                        </p:tav>
                                        <p:tav tm="100000">
                                          <p:val>
                                            <p:strVal val="#ppt_x"/>
                                          </p:val>
                                        </p:tav>
                                      </p:tavLst>
                                    </p:anim>
                                    <p:anim calcmode="lin" valueType="num">
                                      <p:cBhvr>
                                        <p:cTn id="76" dur="500" fill="hold"/>
                                        <p:tgtEl>
                                          <p:spTgt spid="13"/>
                                        </p:tgtEl>
                                        <p:attrNameLst>
                                          <p:attrName>ppt_y</p:attrName>
                                        </p:attrNameLst>
                                      </p:cBhvr>
                                      <p:tavLst>
                                        <p:tav tm="0">
                                          <p:val>
                                            <p:strVal val="#ppt_y+.1"/>
                                          </p:val>
                                        </p:tav>
                                        <p:tav tm="100000">
                                          <p:val>
                                            <p:strVal val="#ppt_y"/>
                                          </p:val>
                                        </p:tav>
                                      </p:tavLst>
                                    </p:anim>
                                  </p:childTnLst>
                                </p:cTn>
                              </p:par>
                              <p:par>
                                <p:cTn id="77" presetID="42" presetClass="entr" presetSubtype="0" repeatCount="indefinite" fill="hold"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500"/>
                                        <p:tgtEl>
                                          <p:spTgt spid="17"/>
                                        </p:tgtEl>
                                      </p:cBhvr>
                                    </p:animEffect>
                                    <p:anim calcmode="lin" valueType="num">
                                      <p:cBhvr>
                                        <p:cTn id="80" dur="500" fill="hold"/>
                                        <p:tgtEl>
                                          <p:spTgt spid="17"/>
                                        </p:tgtEl>
                                        <p:attrNameLst>
                                          <p:attrName>ppt_x</p:attrName>
                                        </p:attrNameLst>
                                      </p:cBhvr>
                                      <p:tavLst>
                                        <p:tav tm="0">
                                          <p:val>
                                            <p:strVal val="#ppt_x"/>
                                          </p:val>
                                        </p:tav>
                                        <p:tav tm="100000">
                                          <p:val>
                                            <p:strVal val="#ppt_x"/>
                                          </p:val>
                                        </p:tav>
                                      </p:tavLst>
                                    </p:anim>
                                    <p:anim calcmode="lin" valueType="num">
                                      <p:cBhvr>
                                        <p:cTn id="81" dur="500" fill="hold"/>
                                        <p:tgtEl>
                                          <p:spTgt spid="17"/>
                                        </p:tgtEl>
                                        <p:attrNameLst>
                                          <p:attrName>ppt_y</p:attrName>
                                        </p:attrNameLst>
                                      </p:cBhvr>
                                      <p:tavLst>
                                        <p:tav tm="0">
                                          <p:val>
                                            <p:strVal val="#ppt_y+.1"/>
                                          </p:val>
                                        </p:tav>
                                        <p:tav tm="100000">
                                          <p:val>
                                            <p:strVal val="#ppt_y"/>
                                          </p:val>
                                        </p:tav>
                                      </p:tavLst>
                                    </p:anim>
                                  </p:childTnLst>
                                </p:cTn>
                              </p:par>
                              <p:par>
                                <p:cTn id="82" presetID="42" presetClass="entr" presetSubtype="0" repeatCount="indefinite" fill="hold" grpId="0" nodeType="withEffect">
                                  <p:stCondLst>
                                    <p:cond delay="0"/>
                                  </p:stCondLst>
                                  <p:childTnLst>
                                    <p:set>
                                      <p:cBhvr>
                                        <p:cTn id="83" dur="1" fill="hold">
                                          <p:stCondLst>
                                            <p:cond delay="0"/>
                                          </p:stCondLst>
                                        </p:cTn>
                                        <p:tgtEl>
                                          <p:spTgt spid="10"/>
                                        </p:tgtEl>
                                        <p:attrNameLst>
                                          <p:attrName>style.visibility</p:attrName>
                                        </p:attrNameLst>
                                      </p:cBhvr>
                                      <p:to>
                                        <p:strVal val="visible"/>
                                      </p:to>
                                    </p:set>
                                    <p:animEffect transition="in" filter="fade">
                                      <p:cBhvr>
                                        <p:cTn id="84" dur="500"/>
                                        <p:tgtEl>
                                          <p:spTgt spid="10"/>
                                        </p:tgtEl>
                                      </p:cBhvr>
                                    </p:animEffect>
                                    <p:anim calcmode="lin" valueType="num">
                                      <p:cBhvr>
                                        <p:cTn id="85" dur="500" fill="hold"/>
                                        <p:tgtEl>
                                          <p:spTgt spid="10"/>
                                        </p:tgtEl>
                                        <p:attrNameLst>
                                          <p:attrName>ppt_x</p:attrName>
                                        </p:attrNameLst>
                                      </p:cBhvr>
                                      <p:tavLst>
                                        <p:tav tm="0">
                                          <p:val>
                                            <p:strVal val="#ppt_x"/>
                                          </p:val>
                                        </p:tav>
                                        <p:tav tm="100000">
                                          <p:val>
                                            <p:strVal val="#ppt_x"/>
                                          </p:val>
                                        </p:tav>
                                      </p:tavLst>
                                    </p:anim>
                                    <p:anim calcmode="lin" valueType="num">
                                      <p:cBhvr>
                                        <p:cTn id="86" dur="500" fill="hold"/>
                                        <p:tgtEl>
                                          <p:spTgt spid="10"/>
                                        </p:tgtEl>
                                        <p:attrNameLst>
                                          <p:attrName>ppt_y</p:attrName>
                                        </p:attrNameLst>
                                      </p:cBhvr>
                                      <p:tavLst>
                                        <p:tav tm="0">
                                          <p:val>
                                            <p:strVal val="#ppt_y+.1"/>
                                          </p:val>
                                        </p:tav>
                                        <p:tav tm="100000">
                                          <p:val>
                                            <p:strVal val="#ppt_y"/>
                                          </p:val>
                                        </p:tav>
                                      </p:tavLst>
                                    </p:anim>
                                  </p:childTnLst>
                                </p:cTn>
                              </p:par>
                              <p:par>
                                <p:cTn id="87" presetID="42" presetClass="entr" presetSubtype="0" repeatCount="indefinite" fill="hold" nodeType="with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anim calcmode="lin" valueType="num">
                                      <p:cBhvr>
                                        <p:cTn id="90" dur="500" fill="hold"/>
                                        <p:tgtEl>
                                          <p:spTgt spid="16"/>
                                        </p:tgtEl>
                                        <p:attrNameLst>
                                          <p:attrName>ppt_x</p:attrName>
                                        </p:attrNameLst>
                                      </p:cBhvr>
                                      <p:tavLst>
                                        <p:tav tm="0">
                                          <p:val>
                                            <p:strVal val="#ppt_x"/>
                                          </p:val>
                                        </p:tav>
                                        <p:tav tm="100000">
                                          <p:val>
                                            <p:strVal val="#ppt_x"/>
                                          </p:val>
                                        </p:tav>
                                      </p:tavLst>
                                    </p:anim>
                                    <p:anim calcmode="lin" valueType="num">
                                      <p:cBhvr>
                                        <p:cTn id="91" dur="500" fill="hold"/>
                                        <p:tgtEl>
                                          <p:spTgt spid="16"/>
                                        </p:tgtEl>
                                        <p:attrNameLst>
                                          <p:attrName>ppt_y</p:attrName>
                                        </p:attrNameLst>
                                      </p:cBhvr>
                                      <p:tavLst>
                                        <p:tav tm="0">
                                          <p:val>
                                            <p:strVal val="#ppt_y+.1"/>
                                          </p:val>
                                        </p:tav>
                                        <p:tav tm="100000">
                                          <p:val>
                                            <p:strVal val="#ppt_y"/>
                                          </p:val>
                                        </p:tav>
                                      </p:tavLst>
                                    </p:anim>
                                  </p:childTnLst>
                                </p:cTn>
                              </p:par>
                              <p:par>
                                <p:cTn id="92" presetID="42" presetClass="entr" presetSubtype="0" repeatCount="indefinite" fill="hold" nodeType="with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fade">
                                      <p:cBhvr>
                                        <p:cTn id="94" dur="500"/>
                                        <p:tgtEl>
                                          <p:spTgt spid="23"/>
                                        </p:tgtEl>
                                      </p:cBhvr>
                                    </p:animEffect>
                                    <p:anim calcmode="lin" valueType="num">
                                      <p:cBhvr>
                                        <p:cTn id="95" dur="500" fill="hold"/>
                                        <p:tgtEl>
                                          <p:spTgt spid="23"/>
                                        </p:tgtEl>
                                        <p:attrNameLst>
                                          <p:attrName>ppt_x</p:attrName>
                                        </p:attrNameLst>
                                      </p:cBhvr>
                                      <p:tavLst>
                                        <p:tav tm="0">
                                          <p:val>
                                            <p:strVal val="#ppt_x"/>
                                          </p:val>
                                        </p:tav>
                                        <p:tav tm="100000">
                                          <p:val>
                                            <p:strVal val="#ppt_x"/>
                                          </p:val>
                                        </p:tav>
                                      </p:tavLst>
                                    </p:anim>
                                    <p:anim calcmode="lin" valueType="num">
                                      <p:cBhvr>
                                        <p:cTn id="96" dur="500" fill="hold"/>
                                        <p:tgtEl>
                                          <p:spTgt spid="23"/>
                                        </p:tgtEl>
                                        <p:attrNameLst>
                                          <p:attrName>ppt_y</p:attrName>
                                        </p:attrNameLst>
                                      </p:cBhvr>
                                      <p:tavLst>
                                        <p:tav tm="0">
                                          <p:val>
                                            <p:strVal val="#ppt_y+.1"/>
                                          </p:val>
                                        </p:tav>
                                        <p:tav tm="100000">
                                          <p:val>
                                            <p:strVal val="#ppt_y"/>
                                          </p:val>
                                        </p:tav>
                                      </p:tavLst>
                                    </p:anim>
                                  </p:childTnLst>
                                </p:cTn>
                              </p:par>
                              <p:par>
                                <p:cTn id="97" presetID="42" presetClass="entr" presetSubtype="0" repeatCount="indefinite" fill="hold" nodeType="with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fade">
                                      <p:cBhvr>
                                        <p:cTn id="99" dur="500"/>
                                        <p:tgtEl>
                                          <p:spTgt spid="14"/>
                                        </p:tgtEl>
                                      </p:cBhvr>
                                    </p:animEffect>
                                    <p:anim calcmode="lin" valueType="num">
                                      <p:cBhvr>
                                        <p:cTn id="100" dur="500" fill="hold"/>
                                        <p:tgtEl>
                                          <p:spTgt spid="14"/>
                                        </p:tgtEl>
                                        <p:attrNameLst>
                                          <p:attrName>ppt_x</p:attrName>
                                        </p:attrNameLst>
                                      </p:cBhvr>
                                      <p:tavLst>
                                        <p:tav tm="0">
                                          <p:val>
                                            <p:strVal val="#ppt_x"/>
                                          </p:val>
                                        </p:tav>
                                        <p:tav tm="100000">
                                          <p:val>
                                            <p:strVal val="#ppt_x"/>
                                          </p:val>
                                        </p:tav>
                                      </p:tavLst>
                                    </p:anim>
                                    <p:anim calcmode="lin" valueType="num">
                                      <p:cBhvr>
                                        <p:cTn id="101" dur="500" fill="hold"/>
                                        <p:tgtEl>
                                          <p:spTgt spid="14"/>
                                        </p:tgtEl>
                                        <p:attrNameLst>
                                          <p:attrName>ppt_y</p:attrName>
                                        </p:attrNameLst>
                                      </p:cBhvr>
                                      <p:tavLst>
                                        <p:tav tm="0">
                                          <p:val>
                                            <p:strVal val="#ppt_y+.1"/>
                                          </p:val>
                                        </p:tav>
                                        <p:tav tm="100000">
                                          <p:val>
                                            <p:strVal val="#ppt_y"/>
                                          </p:val>
                                        </p:tav>
                                      </p:tavLst>
                                    </p:anim>
                                  </p:childTnLst>
                                </p:cTn>
                              </p:par>
                              <p:par>
                                <p:cTn id="102" presetID="42" presetClass="entr" presetSubtype="0" repeatCount="indefinite" fill="hold" nodeType="withEffect">
                                  <p:stCondLst>
                                    <p:cond delay="0"/>
                                  </p:stCondLst>
                                  <p:childTnLst>
                                    <p:set>
                                      <p:cBhvr>
                                        <p:cTn id="103" dur="1" fill="hold">
                                          <p:stCondLst>
                                            <p:cond delay="0"/>
                                          </p:stCondLst>
                                        </p:cTn>
                                        <p:tgtEl>
                                          <p:spTgt spid="12"/>
                                        </p:tgtEl>
                                        <p:attrNameLst>
                                          <p:attrName>style.visibility</p:attrName>
                                        </p:attrNameLst>
                                      </p:cBhvr>
                                      <p:to>
                                        <p:strVal val="visible"/>
                                      </p:to>
                                    </p:set>
                                    <p:animEffect transition="in" filter="fade">
                                      <p:cBhvr>
                                        <p:cTn id="104" dur="500"/>
                                        <p:tgtEl>
                                          <p:spTgt spid="12"/>
                                        </p:tgtEl>
                                      </p:cBhvr>
                                    </p:animEffect>
                                    <p:anim calcmode="lin" valueType="num">
                                      <p:cBhvr>
                                        <p:cTn id="105" dur="500" fill="hold"/>
                                        <p:tgtEl>
                                          <p:spTgt spid="12"/>
                                        </p:tgtEl>
                                        <p:attrNameLst>
                                          <p:attrName>ppt_x</p:attrName>
                                        </p:attrNameLst>
                                      </p:cBhvr>
                                      <p:tavLst>
                                        <p:tav tm="0">
                                          <p:val>
                                            <p:strVal val="#ppt_x"/>
                                          </p:val>
                                        </p:tav>
                                        <p:tav tm="100000">
                                          <p:val>
                                            <p:strVal val="#ppt_x"/>
                                          </p:val>
                                        </p:tav>
                                      </p:tavLst>
                                    </p:anim>
                                    <p:anim calcmode="lin" valueType="num">
                                      <p:cBhvr>
                                        <p:cTn id="106" dur="500" fill="hold"/>
                                        <p:tgtEl>
                                          <p:spTgt spid="12"/>
                                        </p:tgtEl>
                                        <p:attrNameLst>
                                          <p:attrName>ppt_y</p:attrName>
                                        </p:attrNameLst>
                                      </p:cBhvr>
                                      <p:tavLst>
                                        <p:tav tm="0">
                                          <p:val>
                                            <p:strVal val="#ppt_y+.1"/>
                                          </p:val>
                                        </p:tav>
                                        <p:tav tm="100000">
                                          <p:val>
                                            <p:strVal val="#ppt_y"/>
                                          </p:val>
                                        </p:tav>
                                      </p:tavLst>
                                    </p:anim>
                                  </p:childTnLst>
                                </p:cTn>
                              </p:par>
                              <p:par>
                                <p:cTn id="107" presetID="42" presetClass="entr" presetSubtype="0" repeatCount="indefinite" fill="hold" nodeType="withEffect">
                                  <p:stCondLst>
                                    <p:cond delay="0"/>
                                  </p:stCondLst>
                                  <p:childTnLst>
                                    <p:set>
                                      <p:cBhvr>
                                        <p:cTn id="108" dur="1" fill="hold">
                                          <p:stCondLst>
                                            <p:cond delay="0"/>
                                          </p:stCondLst>
                                        </p:cTn>
                                        <p:tgtEl>
                                          <p:spTgt spid="25"/>
                                        </p:tgtEl>
                                        <p:attrNameLst>
                                          <p:attrName>style.visibility</p:attrName>
                                        </p:attrNameLst>
                                      </p:cBhvr>
                                      <p:to>
                                        <p:strVal val="visible"/>
                                      </p:to>
                                    </p:set>
                                    <p:animEffect transition="in" filter="fade">
                                      <p:cBhvr>
                                        <p:cTn id="109" dur="500"/>
                                        <p:tgtEl>
                                          <p:spTgt spid="25"/>
                                        </p:tgtEl>
                                      </p:cBhvr>
                                    </p:animEffect>
                                    <p:anim calcmode="lin" valueType="num">
                                      <p:cBhvr>
                                        <p:cTn id="110" dur="500" fill="hold"/>
                                        <p:tgtEl>
                                          <p:spTgt spid="25"/>
                                        </p:tgtEl>
                                        <p:attrNameLst>
                                          <p:attrName>ppt_x</p:attrName>
                                        </p:attrNameLst>
                                      </p:cBhvr>
                                      <p:tavLst>
                                        <p:tav tm="0">
                                          <p:val>
                                            <p:strVal val="#ppt_x"/>
                                          </p:val>
                                        </p:tav>
                                        <p:tav tm="100000">
                                          <p:val>
                                            <p:strVal val="#ppt_x"/>
                                          </p:val>
                                        </p:tav>
                                      </p:tavLst>
                                    </p:anim>
                                    <p:anim calcmode="lin" valueType="num">
                                      <p:cBhvr>
                                        <p:cTn id="111" dur="500" fill="hold"/>
                                        <p:tgtEl>
                                          <p:spTgt spid="25"/>
                                        </p:tgtEl>
                                        <p:attrNameLst>
                                          <p:attrName>ppt_y</p:attrName>
                                        </p:attrNameLst>
                                      </p:cBhvr>
                                      <p:tavLst>
                                        <p:tav tm="0">
                                          <p:val>
                                            <p:strVal val="#ppt_y+.1"/>
                                          </p:val>
                                        </p:tav>
                                        <p:tav tm="100000">
                                          <p:val>
                                            <p:strVal val="#ppt_y"/>
                                          </p:val>
                                        </p:tav>
                                      </p:tavLst>
                                    </p:anim>
                                  </p:childTnLst>
                                </p:cTn>
                              </p:par>
                              <p:par>
                                <p:cTn id="112" presetID="42" presetClass="entr" presetSubtype="0" repeatCount="indefinite" fill="hold" nodeType="withEffect">
                                  <p:stCondLst>
                                    <p:cond delay="0"/>
                                  </p:stCondLst>
                                  <p:childTnLst>
                                    <p:set>
                                      <p:cBhvr>
                                        <p:cTn id="113" dur="1" fill="hold">
                                          <p:stCondLst>
                                            <p:cond delay="0"/>
                                          </p:stCondLst>
                                        </p:cTn>
                                        <p:tgtEl>
                                          <p:spTgt spid="15"/>
                                        </p:tgtEl>
                                        <p:attrNameLst>
                                          <p:attrName>style.visibility</p:attrName>
                                        </p:attrNameLst>
                                      </p:cBhvr>
                                      <p:to>
                                        <p:strVal val="visible"/>
                                      </p:to>
                                    </p:set>
                                    <p:animEffect transition="in" filter="fade">
                                      <p:cBhvr>
                                        <p:cTn id="114" dur="500"/>
                                        <p:tgtEl>
                                          <p:spTgt spid="15"/>
                                        </p:tgtEl>
                                      </p:cBhvr>
                                    </p:animEffect>
                                    <p:anim calcmode="lin" valueType="num">
                                      <p:cBhvr>
                                        <p:cTn id="115" dur="500" fill="hold"/>
                                        <p:tgtEl>
                                          <p:spTgt spid="15"/>
                                        </p:tgtEl>
                                        <p:attrNameLst>
                                          <p:attrName>ppt_x</p:attrName>
                                        </p:attrNameLst>
                                      </p:cBhvr>
                                      <p:tavLst>
                                        <p:tav tm="0">
                                          <p:val>
                                            <p:strVal val="#ppt_x"/>
                                          </p:val>
                                        </p:tav>
                                        <p:tav tm="100000">
                                          <p:val>
                                            <p:strVal val="#ppt_x"/>
                                          </p:val>
                                        </p:tav>
                                      </p:tavLst>
                                    </p:anim>
                                    <p:anim calcmode="lin" valueType="num">
                                      <p:cBhvr>
                                        <p:cTn id="11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17" fill="hold" nodeType="clickPar">
                      <p:stCondLst>
                        <p:cond delay="indefinite"/>
                      </p:stCondLst>
                      <p:childTnLst>
                        <p:par>
                          <p:cTn id="118" fill="hold" nodeType="withGroup">
                            <p:stCondLst>
                              <p:cond delay="0"/>
                            </p:stCondLst>
                            <p:childTnLst>
                              <p:par>
                                <p:cTn id="119" presetID="1" presetClass="entr" presetSubtype="0" fill="hold" nodeType="clickEffect">
                                  <p:stCondLst>
                                    <p:cond delay="0"/>
                                  </p:stCondLst>
                                  <p:childTnLst>
                                    <p:set>
                                      <p:cBhvr>
                                        <p:cTn id="120" dur="1" fill="hold">
                                          <p:stCondLst>
                                            <p:cond delay="0"/>
                                          </p:stCondLst>
                                        </p:cTn>
                                        <p:tgtEl>
                                          <p:spTgt spid="30"/>
                                        </p:tgtEl>
                                        <p:attrNameLst>
                                          <p:attrName>style.visibility</p:attrName>
                                        </p:attrNameLst>
                                      </p:cBhvr>
                                      <p:to>
                                        <p:strVal val="visible"/>
                                      </p:to>
                                    </p:set>
                                  </p:childTnLst>
                                </p:cTn>
                              </p:par>
                            </p:childTnLst>
                          </p:cTn>
                        </p:par>
                      </p:childTnLst>
                    </p:cTn>
                  </p:par>
                  <p:par>
                    <p:cTn id="121" fill="hold" nodeType="clickPar">
                      <p:stCondLst>
                        <p:cond delay="indefinite"/>
                      </p:stCondLst>
                      <p:childTnLst>
                        <p:par>
                          <p:cTn id="122" fill="hold" nodeType="withGroup">
                            <p:stCondLst>
                              <p:cond delay="0"/>
                            </p:stCondLst>
                            <p:childTnLst>
                              <p:par>
                                <p:cTn id="123" presetID="10" presetClass="entr" presetSubtype="0" fill="hold" nodeType="clickEffect">
                                  <p:stCondLst>
                                    <p:cond delay="0"/>
                                  </p:stCondLst>
                                  <p:childTnLst>
                                    <p:set>
                                      <p:cBhvr>
                                        <p:cTn id="124" dur="1" fill="hold">
                                          <p:stCondLst>
                                            <p:cond delay="0"/>
                                          </p:stCondLst>
                                        </p:cTn>
                                        <p:tgtEl>
                                          <p:spTgt spid="35"/>
                                        </p:tgtEl>
                                        <p:attrNameLst>
                                          <p:attrName>style.visibility</p:attrName>
                                        </p:attrNameLst>
                                      </p:cBhvr>
                                      <p:to>
                                        <p:strVal val="visible"/>
                                      </p:to>
                                    </p:set>
                                    <p:animEffect transition="in" filter="fade">
                                      <p:cBhvr>
                                        <p:cTn id="125"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2" grpId="0" animBg="1"/>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name="Slide10">
    <p:spTree>
      <p:nvGrpSpPr>
        <p:cNvPr id="1" name=""/>
        <p:cNvGrpSpPr/>
        <p:nvPr/>
      </p:nvGrpSpPr>
      <p:grpSpPr>
        <a:xfrm>
          <a:off x="0" y="0"/>
          <a:ext cx="0" cy="0"/>
          <a:chOff x="0" y="0"/>
          <a:chExt cx="0" cy="0"/>
        </a:xfrm>
      </p:grpSpPr>
      <p:sp>
        <p:nvSpPr>
          <p:cNvPr id="10242" name="Title 1"/>
          <p:cNvSpPr txBox="1">
            <a:spLocks noGrp="1"/>
          </p:cNvSpPr>
          <p:nvPr>
            <p:ph type="title"/>
          </p:nvPr>
        </p:nvSpPr>
        <p:spPr>
          <a:xfrm>
            <a:off x="1992313" y="193675"/>
            <a:ext cx="8229600" cy="1143000"/>
          </a:xfrm>
        </p:spPr>
        <p:txBody>
          <a:bodyPr/>
          <a:lstStyle/>
          <a:p>
            <a:pPr eaLnBrk="1" hangingPunct="1"/>
            <a:r>
              <a:rPr lang="en-GB" altLang="en-US" sz="4000" b="1" u="sng" smtClean="0">
                <a:solidFill>
                  <a:srgbClr val="FFFF00"/>
                </a:solidFill>
                <a:latin typeface="Arial" charset="0"/>
                <a:cs typeface="Arial" charset="0"/>
              </a:rPr>
              <a:t>Atomic Force Microscopy (AFM) </a:t>
            </a:r>
          </a:p>
        </p:txBody>
      </p:sp>
      <p:grpSp>
        <p:nvGrpSpPr>
          <p:cNvPr id="8195" name="Group 5"/>
          <p:cNvGrpSpPr>
            <a:grpSpLocks/>
          </p:cNvGrpSpPr>
          <p:nvPr/>
        </p:nvGrpSpPr>
        <p:grpSpPr bwMode="auto">
          <a:xfrm>
            <a:off x="1204913" y="2470150"/>
            <a:ext cx="8823325" cy="2987675"/>
            <a:chOff x="246412" y="1493114"/>
            <a:chExt cx="7306915" cy="2488338"/>
          </a:xfrm>
        </p:grpSpPr>
        <p:pic>
          <p:nvPicPr>
            <p:cNvPr id="10253" name="Picture 2" descr="G:\afm\hanieh\hanieh\A5 in water\a4.jpg"/>
            <p:cNvPicPr>
              <a:picLocks noChangeAspect="1"/>
            </p:cNvPicPr>
            <p:nvPr/>
          </p:nvPicPr>
          <p:blipFill>
            <a:blip r:embed="rId2" cstate="print"/>
            <a:srcRect/>
            <a:stretch>
              <a:fillRect/>
            </a:stretch>
          </p:blipFill>
          <p:spPr bwMode="auto">
            <a:xfrm>
              <a:off x="5157398" y="1500420"/>
              <a:ext cx="2395929" cy="2324020"/>
            </a:xfrm>
            <a:prstGeom prst="rect">
              <a:avLst/>
            </a:prstGeom>
            <a:noFill/>
            <a:ln w="9525">
              <a:noFill/>
              <a:miter lim="800000"/>
              <a:headEnd/>
              <a:tailEnd/>
            </a:ln>
          </p:spPr>
        </p:pic>
        <p:pic>
          <p:nvPicPr>
            <p:cNvPr id="10254" name="Picture 3" descr="G:\afm\hanieh\hanieh\A5 in water\a5.jpg"/>
            <p:cNvPicPr>
              <a:picLocks noChangeAspect="1"/>
            </p:cNvPicPr>
            <p:nvPr/>
          </p:nvPicPr>
          <p:blipFill>
            <a:blip r:embed="rId3" cstate="print">
              <a:lum bright="-26000" contrast="38000"/>
            </a:blip>
            <a:srcRect l="5405" t="11629" r="5405" b="8058"/>
            <a:stretch>
              <a:fillRect/>
            </a:stretch>
          </p:blipFill>
          <p:spPr bwMode="auto">
            <a:xfrm>
              <a:off x="1430423" y="1493114"/>
              <a:ext cx="3592421" cy="2488338"/>
            </a:xfrm>
            <a:prstGeom prst="rect">
              <a:avLst/>
            </a:prstGeom>
            <a:noFill/>
            <a:ln w="9525">
              <a:noFill/>
              <a:miter lim="800000"/>
              <a:headEnd/>
              <a:tailEnd/>
            </a:ln>
          </p:spPr>
        </p:pic>
        <p:sp>
          <p:nvSpPr>
            <p:cNvPr id="10255" name="TextBox 12"/>
            <p:cNvSpPr txBox="1">
              <a:spLocks noChangeArrowheads="1"/>
            </p:cNvSpPr>
            <p:nvPr/>
          </p:nvSpPr>
          <p:spPr bwMode="auto">
            <a:xfrm>
              <a:off x="246412" y="2445626"/>
              <a:ext cx="1345475" cy="619277"/>
            </a:xfrm>
            <a:prstGeom prst="rect">
              <a:avLst/>
            </a:prstGeom>
            <a:noFill/>
            <a:ln w="9525">
              <a:noFill/>
              <a:miter lim="800000"/>
              <a:headEnd/>
              <a:tailEnd/>
            </a:ln>
          </p:spPr>
          <p:txBody>
            <a:bodyPr>
              <a:spAutoFit/>
            </a:bodyPr>
            <a:lstStyle/>
            <a:p>
              <a:pPr eaLnBrk="1" hangingPunct="1"/>
              <a:r>
                <a:rPr lang="en-GB" altLang="en-US">
                  <a:solidFill>
                    <a:srgbClr val="FFFFFF"/>
                  </a:solidFill>
                </a:rPr>
                <a:t>Si-water</a:t>
              </a:r>
            </a:p>
          </p:txBody>
        </p:sp>
        <p:cxnSp>
          <p:nvCxnSpPr>
            <p:cNvPr id="10256" name="Straight Arrow Connector 19"/>
            <p:cNvCxnSpPr>
              <a:cxnSpLocks noChangeShapeType="1"/>
            </p:cNvCxnSpPr>
            <p:nvPr/>
          </p:nvCxnSpPr>
          <p:spPr bwMode="auto">
            <a:xfrm>
              <a:off x="1860977" y="1568799"/>
              <a:ext cx="0" cy="1727503"/>
            </a:xfrm>
            <a:prstGeom prst="straightConnector1">
              <a:avLst/>
            </a:prstGeom>
            <a:noFill/>
            <a:ln w="28575">
              <a:solidFill>
                <a:srgbClr val="5B9BD5"/>
              </a:solidFill>
              <a:miter lim="800000"/>
              <a:headEnd/>
              <a:tailEnd type="arrow" w="med" len="med"/>
            </a:ln>
          </p:spPr>
        </p:cxnSp>
        <p:cxnSp>
          <p:nvCxnSpPr>
            <p:cNvPr id="10257" name="Straight Arrow Connector 20"/>
            <p:cNvCxnSpPr>
              <a:cxnSpLocks noChangeShapeType="1"/>
            </p:cNvCxnSpPr>
            <p:nvPr/>
          </p:nvCxnSpPr>
          <p:spPr bwMode="auto">
            <a:xfrm>
              <a:off x="2533720" y="1568799"/>
              <a:ext cx="0" cy="1727503"/>
            </a:xfrm>
            <a:prstGeom prst="straightConnector1">
              <a:avLst/>
            </a:prstGeom>
            <a:noFill/>
            <a:ln w="28575">
              <a:solidFill>
                <a:srgbClr val="5B9BD5"/>
              </a:solidFill>
              <a:miter lim="800000"/>
              <a:headEnd/>
              <a:tailEnd type="arrow" w="med" len="med"/>
            </a:ln>
          </p:spPr>
        </p:cxnSp>
        <p:cxnSp>
          <p:nvCxnSpPr>
            <p:cNvPr id="10258" name="Straight Arrow Connector 21"/>
            <p:cNvCxnSpPr>
              <a:cxnSpLocks noChangeShapeType="1"/>
              <a:stCxn id="10264" idx="3"/>
            </p:cNvCxnSpPr>
            <p:nvPr/>
          </p:nvCxnSpPr>
          <p:spPr bwMode="auto">
            <a:xfrm flipH="1">
              <a:off x="3341008" y="1632743"/>
              <a:ext cx="9060" cy="406707"/>
            </a:xfrm>
            <a:prstGeom prst="straightConnector1">
              <a:avLst/>
            </a:prstGeom>
            <a:noFill/>
            <a:ln w="28575">
              <a:solidFill>
                <a:srgbClr val="5B9BD5"/>
              </a:solidFill>
              <a:miter lim="800000"/>
              <a:headEnd/>
              <a:tailEnd type="arrow" w="med" len="med"/>
            </a:ln>
          </p:spPr>
        </p:cxnSp>
        <p:cxnSp>
          <p:nvCxnSpPr>
            <p:cNvPr id="10259" name="Straight Arrow Connector 22"/>
            <p:cNvCxnSpPr>
              <a:cxnSpLocks noChangeShapeType="1"/>
            </p:cNvCxnSpPr>
            <p:nvPr/>
          </p:nvCxnSpPr>
          <p:spPr bwMode="auto">
            <a:xfrm>
              <a:off x="4417384" y="1683995"/>
              <a:ext cx="0" cy="1727512"/>
            </a:xfrm>
            <a:prstGeom prst="straightConnector1">
              <a:avLst/>
            </a:prstGeom>
            <a:noFill/>
            <a:ln w="28575">
              <a:solidFill>
                <a:srgbClr val="5B9BD5"/>
              </a:solidFill>
              <a:miter lim="800000"/>
              <a:headEnd/>
              <a:tailEnd type="arrow" w="med" len="med"/>
            </a:ln>
          </p:spPr>
        </p:cxnSp>
        <p:cxnSp>
          <p:nvCxnSpPr>
            <p:cNvPr id="10260" name="Straight Arrow Connector 25"/>
            <p:cNvCxnSpPr>
              <a:cxnSpLocks noChangeShapeType="1"/>
            </p:cNvCxnSpPr>
            <p:nvPr/>
          </p:nvCxnSpPr>
          <p:spPr bwMode="auto">
            <a:xfrm>
              <a:off x="3475552" y="1878506"/>
              <a:ext cx="807287" cy="0"/>
            </a:xfrm>
            <a:prstGeom prst="straightConnector1">
              <a:avLst/>
            </a:prstGeom>
            <a:noFill/>
            <a:ln w="6345">
              <a:solidFill>
                <a:srgbClr val="5B9BD5"/>
              </a:solidFill>
              <a:miter lim="800000"/>
              <a:headEnd type="arrow" w="med" len="med"/>
              <a:tailEnd type="arrow" w="med" len="med"/>
            </a:ln>
          </p:spPr>
        </p:cxnSp>
        <p:cxnSp>
          <p:nvCxnSpPr>
            <p:cNvPr id="10261" name="Straight Arrow Connector 26"/>
            <p:cNvCxnSpPr>
              <a:cxnSpLocks noChangeShapeType="1"/>
            </p:cNvCxnSpPr>
            <p:nvPr/>
          </p:nvCxnSpPr>
          <p:spPr bwMode="auto">
            <a:xfrm>
              <a:off x="2600992" y="1892551"/>
              <a:ext cx="672733" cy="0"/>
            </a:xfrm>
            <a:prstGeom prst="straightConnector1">
              <a:avLst/>
            </a:prstGeom>
            <a:noFill/>
            <a:ln w="6345">
              <a:solidFill>
                <a:srgbClr val="5B9BD5"/>
              </a:solidFill>
              <a:miter lim="800000"/>
              <a:headEnd type="arrow" w="med" len="med"/>
              <a:tailEnd type="arrow" w="med" len="med"/>
            </a:ln>
          </p:spPr>
        </p:cxnSp>
        <p:cxnSp>
          <p:nvCxnSpPr>
            <p:cNvPr id="10262" name="Straight Arrow Connector 27"/>
            <p:cNvCxnSpPr>
              <a:cxnSpLocks noChangeShapeType="1"/>
            </p:cNvCxnSpPr>
            <p:nvPr/>
          </p:nvCxnSpPr>
          <p:spPr bwMode="auto">
            <a:xfrm>
              <a:off x="1860977" y="1878506"/>
              <a:ext cx="625779" cy="0"/>
            </a:xfrm>
            <a:prstGeom prst="straightConnector1">
              <a:avLst/>
            </a:prstGeom>
            <a:noFill/>
            <a:ln w="6345">
              <a:solidFill>
                <a:srgbClr val="5B9BD5"/>
              </a:solidFill>
              <a:miter lim="800000"/>
              <a:headEnd type="arrow" w="med" len="med"/>
              <a:tailEnd type="arrow" w="med" len="med"/>
            </a:ln>
          </p:spPr>
        </p:cxnSp>
        <p:sp>
          <p:nvSpPr>
            <p:cNvPr id="10263" name="TextBox 30"/>
            <p:cNvSpPr txBox="1">
              <a:spLocks noChangeArrowheads="1"/>
            </p:cNvSpPr>
            <p:nvPr/>
          </p:nvSpPr>
          <p:spPr bwMode="auto">
            <a:xfrm>
              <a:off x="3610096" y="1493114"/>
              <a:ext cx="807287" cy="256379"/>
            </a:xfrm>
            <a:prstGeom prst="rect">
              <a:avLst/>
            </a:prstGeom>
            <a:noFill/>
            <a:ln w="9525">
              <a:noFill/>
              <a:miter lim="800000"/>
              <a:headEnd/>
              <a:tailEnd/>
            </a:ln>
          </p:spPr>
          <p:txBody>
            <a:bodyPr>
              <a:spAutoFit/>
            </a:bodyPr>
            <a:lstStyle/>
            <a:p>
              <a:pPr eaLnBrk="1" hangingPunct="1"/>
              <a:r>
                <a:rPr lang="en-GB" altLang="en-US" sz="1400">
                  <a:solidFill>
                    <a:schemeClr val="accent1"/>
                  </a:solidFill>
                </a:rPr>
                <a:t>Layer</a:t>
              </a:r>
            </a:p>
          </p:txBody>
        </p:sp>
        <p:sp>
          <p:nvSpPr>
            <p:cNvPr id="10264" name="TextBox 31"/>
            <p:cNvSpPr txBox="1">
              <a:spLocks noChangeArrowheads="1"/>
            </p:cNvSpPr>
            <p:nvPr/>
          </p:nvSpPr>
          <p:spPr bwMode="auto">
            <a:xfrm>
              <a:off x="2668264" y="1504553"/>
              <a:ext cx="681804" cy="256379"/>
            </a:xfrm>
            <a:prstGeom prst="rect">
              <a:avLst/>
            </a:prstGeom>
            <a:noFill/>
            <a:ln w="9525">
              <a:noFill/>
              <a:miter lim="800000"/>
              <a:headEnd/>
              <a:tailEnd/>
            </a:ln>
          </p:spPr>
          <p:txBody>
            <a:bodyPr>
              <a:spAutoFit/>
            </a:bodyPr>
            <a:lstStyle/>
            <a:p>
              <a:pPr eaLnBrk="1" hangingPunct="1"/>
              <a:r>
                <a:rPr lang="en-GB" altLang="en-US" sz="1400">
                  <a:solidFill>
                    <a:schemeClr val="accent1"/>
                  </a:solidFill>
                </a:rPr>
                <a:t>Layer</a:t>
              </a:r>
            </a:p>
          </p:txBody>
        </p:sp>
        <p:sp>
          <p:nvSpPr>
            <p:cNvPr id="10265" name="TextBox 32"/>
            <p:cNvSpPr txBox="1">
              <a:spLocks noChangeArrowheads="1"/>
            </p:cNvSpPr>
            <p:nvPr/>
          </p:nvSpPr>
          <p:spPr bwMode="auto">
            <a:xfrm>
              <a:off x="1928250" y="1496726"/>
              <a:ext cx="681804" cy="256379"/>
            </a:xfrm>
            <a:prstGeom prst="rect">
              <a:avLst/>
            </a:prstGeom>
            <a:noFill/>
            <a:ln w="9525">
              <a:noFill/>
              <a:miter lim="800000"/>
              <a:headEnd/>
              <a:tailEnd/>
            </a:ln>
          </p:spPr>
          <p:txBody>
            <a:bodyPr>
              <a:spAutoFit/>
            </a:bodyPr>
            <a:lstStyle/>
            <a:p>
              <a:pPr eaLnBrk="1" hangingPunct="1"/>
              <a:r>
                <a:rPr lang="en-GB" altLang="en-US" sz="1400">
                  <a:solidFill>
                    <a:schemeClr val="accent1"/>
                  </a:solidFill>
                </a:rPr>
                <a:t>Layer</a:t>
              </a:r>
            </a:p>
          </p:txBody>
        </p:sp>
      </p:grpSp>
      <p:sp>
        <p:nvSpPr>
          <p:cNvPr id="8196" name="TextBox 33"/>
          <p:cNvSpPr txBox="1">
            <a:spLocks noChangeArrowheads="1"/>
          </p:cNvSpPr>
          <p:nvPr/>
        </p:nvSpPr>
        <p:spPr bwMode="auto">
          <a:xfrm>
            <a:off x="4260850" y="5540375"/>
            <a:ext cx="5616575" cy="1200150"/>
          </a:xfrm>
          <a:prstGeom prst="rect">
            <a:avLst/>
          </a:prstGeom>
          <a:noFill/>
          <a:ln w="9525">
            <a:noFill/>
            <a:miter lim="800000"/>
            <a:headEnd/>
            <a:tailEnd/>
          </a:ln>
        </p:spPr>
        <p:txBody>
          <a:bodyPr>
            <a:spAutoFit/>
          </a:bodyPr>
          <a:lstStyle/>
          <a:p>
            <a:pPr eaLnBrk="1" hangingPunct="1"/>
            <a:r>
              <a:rPr lang="en-US" altLang="en-US" dirty="0">
                <a:solidFill>
                  <a:srgbClr val="FFFFFF"/>
                </a:solidFill>
                <a:latin typeface="Arial" charset="0"/>
                <a:cs typeface="Arial" charset="0"/>
              </a:rPr>
              <a:t>Most particles have  </a:t>
            </a:r>
            <a:r>
              <a:rPr lang="en-US" altLang="en-US" dirty="0" smtClean="0">
                <a:solidFill>
                  <a:srgbClr val="FFFFFF"/>
                </a:solidFill>
                <a:latin typeface="Arial" charset="0"/>
                <a:cs typeface="Arial" charset="0"/>
              </a:rPr>
              <a:t>~ 2 </a:t>
            </a:r>
            <a:r>
              <a:rPr lang="en-US" altLang="en-US" dirty="0">
                <a:solidFill>
                  <a:srgbClr val="FFFFFF"/>
                </a:solidFill>
                <a:latin typeface="Arial" charset="0"/>
                <a:cs typeface="Arial" charset="0"/>
              </a:rPr>
              <a:t>nm height.</a:t>
            </a:r>
          </a:p>
          <a:p>
            <a:pPr eaLnBrk="1" hangingPunct="1"/>
            <a:endParaRPr lang="en-US" altLang="en-US" dirty="0">
              <a:solidFill>
                <a:srgbClr val="FFFFFF"/>
              </a:solidFill>
              <a:latin typeface="Arial" charset="0"/>
              <a:cs typeface="Arial" charset="0"/>
            </a:endParaRPr>
          </a:p>
          <a:p>
            <a:pPr eaLnBrk="1" hangingPunct="1"/>
            <a:r>
              <a:rPr lang="en-GB" altLang="en-US" dirty="0">
                <a:solidFill>
                  <a:srgbClr val="FFFFFF"/>
                </a:solidFill>
                <a:latin typeface="Arial" charset="0"/>
                <a:cs typeface="Arial" charset="0"/>
              </a:rPr>
              <a:t>Drugs delivery across the blood-brain barrier (BBB)</a:t>
            </a:r>
            <a:endParaRPr lang="en-US" altLang="en-US" dirty="0">
              <a:solidFill>
                <a:srgbClr val="FFFFFF"/>
              </a:solidFill>
              <a:latin typeface="Arial" charset="0"/>
              <a:cs typeface="Arial" charset="0"/>
            </a:endParaRPr>
          </a:p>
          <a:p>
            <a:pPr eaLnBrk="1" hangingPunct="1"/>
            <a:endParaRPr lang="en-GB" altLang="en-US" dirty="0">
              <a:solidFill>
                <a:srgbClr val="FFFFFF"/>
              </a:solidFill>
              <a:latin typeface="Arial" charset="0"/>
              <a:cs typeface="Arial" charset="0"/>
            </a:endParaRPr>
          </a:p>
        </p:txBody>
      </p:sp>
      <p:pic>
        <p:nvPicPr>
          <p:cNvPr id="10245" name="Picture 12" descr="[The University of Leicester]">
            <a:hlinkClick r:id="rId4"/>
          </p:cNvPr>
          <p:cNvPicPr>
            <a:picLocks noChangeAspect="1"/>
          </p:cNvPicPr>
          <p:nvPr/>
        </p:nvPicPr>
        <p:blipFill>
          <a:blip r:embed="rId5" cstate="print"/>
          <a:srcRect/>
          <a:stretch>
            <a:fillRect/>
          </a:stretch>
        </p:blipFill>
        <p:spPr bwMode="auto">
          <a:xfrm>
            <a:off x="0" y="6211888"/>
            <a:ext cx="2638425" cy="655637"/>
          </a:xfrm>
          <a:prstGeom prst="rect">
            <a:avLst/>
          </a:prstGeom>
          <a:solidFill>
            <a:srgbClr val="222A35">
              <a:alpha val="0"/>
            </a:srgbClr>
          </a:solidFill>
          <a:ln w="9525">
            <a:noFill/>
            <a:miter lim="800000"/>
            <a:headEnd/>
            <a:tailEnd/>
          </a:ln>
        </p:spPr>
      </p:pic>
      <p:sp>
        <p:nvSpPr>
          <p:cNvPr id="2" name="Curved Right Arrow 1"/>
          <p:cNvSpPr/>
          <p:nvPr/>
        </p:nvSpPr>
        <p:spPr>
          <a:xfrm>
            <a:off x="3551238" y="5707063"/>
            <a:ext cx="709612" cy="674687"/>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GB">
              <a:solidFill>
                <a:schemeClr val="tx1"/>
              </a:solidFill>
            </a:endParaRPr>
          </a:p>
        </p:txBody>
      </p:sp>
      <p:sp>
        <p:nvSpPr>
          <p:cNvPr id="10247" name="TextBox 2"/>
          <p:cNvSpPr txBox="1">
            <a:spLocks noChangeArrowheads="1"/>
          </p:cNvSpPr>
          <p:nvPr/>
        </p:nvSpPr>
        <p:spPr bwMode="auto">
          <a:xfrm>
            <a:off x="252413" y="1166813"/>
            <a:ext cx="11523662" cy="871537"/>
          </a:xfrm>
          <a:prstGeom prst="rect">
            <a:avLst/>
          </a:prstGeom>
          <a:noFill/>
          <a:ln w="9525">
            <a:noFill/>
            <a:miter lim="800000"/>
            <a:headEnd/>
            <a:tailEnd/>
          </a:ln>
        </p:spPr>
        <p:txBody>
          <a:bodyPr>
            <a:spAutoFit/>
          </a:bodyPr>
          <a:lstStyle/>
          <a:p>
            <a:pPr>
              <a:lnSpc>
                <a:spcPct val="150000"/>
              </a:lnSpc>
            </a:pPr>
            <a:r>
              <a:rPr lang="en-GB" altLang="en-US">
                <a:latin typeface="Arial" charset="0"/>
                <a:cs typeface="Arial" charset="0"/>
              </a:rPr>
              <a:t>Variability of the nanoparticles’ size and size-dependent properties have a wide range of applications in medical diagnostics and therapy.</a:t>
            </a:r>
          </a:p>
        </p:txBody>
      </p:sp>
      <p:pic>
        <p:nvPicPr>
          <p:cNvPr id="3" name="Picture 2"/>
          <p:cNvPicPr>
            <a:picLocks noChangeAspect="1"/>
          </p:cNvPicPr>
          <p:nvPr/>
        </p:nvPicPr>
        <p:blipFill>
          <a:blip r:embed="rId6" cstate="print"/>
          <a:srcRect/>
          <a:stretch>
            <a:fillRect/>
          </a:stretch>
        </p:blipFill>
        <p:spPr bwMode="auto">
          <a:xfrm>
            <a:off x="547894" y="2522950"/>
            <a:ext cx="9956800" cy="1295400"/>
          </a:xfrm>
          <a:prstGeom prst="rect">
            <a:avLst/>
          </a:prstGeom>
          <a:noFill/>
          <a:ln w="9525">
            <a:noFill/>
            <a:miter lim="800000"/>
            <a:headEnd/>
            <a:tailEnd/>
          </a:ln>
        </p:spPr>
      </p:pic>
      <p:sp>
        <p:nvSpPr>
          <p:cNvPr id="4" name="TextBox 3"/>
          <p:cNvSpPr txBox="1"/>
          <p:nvPr/>
        </p:nvSpPr>
        <p:spPr>
          <a:xfrm>
            <a:off x="809563" y="4116037"/>
            <a:ext cx="10190162" cy="923330"/>
          </a:xfrm>
          <a:prstGeom prst="rect">
            <a:avLst/>
          </a:prstGeom>
          <a:noFill/>
        </p:spPr>
        <p:txBody>
          <a:bodyPr>
            <a:spAutoFit/>
          </a:bodyPr>
          <a:lstStyle/>
          <a:p>
            <a:pPr marL="285750" indent="-285750">
              <a:buFont typeface="Arial" panose="020B0604020202020204" pitchFamily="34" charset="0"/>
              <a:buChar char="•"/>
              <a:defRPr/>
            </a:pPr>
            <a:r>
              <a:rPr lang="en-GB" dirty="0" smtClean="0"/>
              <a:t>Particles size </a:t>
            </a:r>
            <a:r>
              <a:rPr lang="en-GB" dirty="0"/>
              <a:t>can determine the path way of entry and processing by cells. </a:t>
            </a:r>
          </a:p>
          <a:p>
            <a:pPr marL="285750" indent="-285750">
              <a:buFont typeface="Arial" panose="020B0604020202020204" pitchFamily="34" charset="0"/>
              <a:buChar char="•"/>
              <a:defRPr/>
            </a:pPr>
            <a:r>
              <a:rPr lang="en-GB" dirty="0"/>
              <a:t>Particles size affect the mechanism of uptake.	</a:t>
            </a:r>
          </a:p>
          <a:p>
            <a:pPr>
              <a:defRPr/>
            </a:pPr>
            <a:endParaRPr lang="en-GB" dirty="0"/>
          </a:p>
        </p:txBody>
      </p:sp>
      <p:pic>
        <p:nvPicPr>
          <p:cNvPr id="5" name="Picture 4"/>
          <p:cNvPicPr>
            <a:picLocks noChangeAspect="1"/>
          </p:cNvPicPr>
          <p:nvPr/>
        </p:nvPicPr>
        <p:blipFill>
          <a:blip r:embed="rId7" cstate="print"/>
          <a:srcRect/>
          <a:stretch>
            <a:fillRect/>
          </a:stretch>
        </p:blipFill>
        <p:spPr bwMode="auto">
          <a:xfrm>
            <a:off x="595395" y="2088140"/>
            <a:ext cx="7769225" cy="2390775"/>
          </a:xfrm>
          <a:prstGeom prst="rect">
            <a:avLst/>
          </a:prstGeom>
          <a:noFill/>
          <a:ln w="9525">
            <a:noFill/>
            <a:miter lim="800000"/>
            <a:headEnd/>
            <a:tailEnd/>
          </a:ln>
        </p:spPr>
      </p:pic>
      <p:sp>
        <p:nvSpPr>
          <p:cNvPr id="6" name="TextBox 5"/>
          <p:cNvSpPr txBox="1"/>
          <p:nvPr/>
        </p:nvSpPr>
        <p:spPr>
          <a:xfrm>
            <a:off x="945683" y="4506953"/>
            <a:ext cx="10579100" cy="1754326"/>
          </a:xfrm>
          <a:prstGeom prst="rect">
            <a:avLst/>
          </a:prstGeom>
          <a:noFill/>
        </p:spPr>
        <p:txBody>
          <a:bodyPr>
            <a:spAutoFit/>
          </a:bodyPr>
          <a:lstStyle/>
          <a:p>
            <a:pPr marL="285750" indent="-285750">
              <a:buFont typeface="Arial" panose="020B0604020202020204" pitchFamily="34" charset="0"/>
              <a:buChar char="•"/>
              <a:defRPr/>
            </a:pPr>
            <a:r>
              <a:rPr lang="en-GB" dirty="0">
                <a:solidFill>
                  <a:schemeClr val="bg1"/>
                </a:solidFill>
              </a:rPr>
              <a:t>T</a:t>
            </a:r>
            <a:r>
              <a:rPr lang="en-GB" dirty="0" smtClean="0">
                <a:solidFill>
                  <a:schemeClr val="bg1"/>
                </a:solidFill>
              </a:rPr>
              <a:t>he </a:t>
            </a:r>
            <a:r>
              <a:rPr lang="en-GB" dirty="0">
                <a:solidFill>
                  <a:schemeClr val="bg1"/>
                </a:solidFill>
              </a:rPr>
              <a:t>uptake of the nanoparticles was affected by the particle size. </a:t>
            </a:r>
          </a:p>
          <a:p>
            <a:pPr marL="504000" indent="-285750" algn="just">
              <a:buFont typeface="Calibri" panose="020F0502020204030204" pitchFamily="34" charset="0"/>
              <a:buChar char="₋"/>
              <a:defRPr/>
            </a:pPr>
            <a:r>
              <a:rPr lang="en-GB" dirty="0">
                <a:solidFill>
                  <a:schemeClr val="bg1"/>
                </a:solidFill>
              </a:rPr>
              <a:t>The cells were exposed </a:t>
            </a:r>
            <a:r>
              <a:rPr lang="en-GB" dirty="0" smtClean="0">
                <a:solidFill>
                  <a:schemeClr val="bg1"/>
                </a:solidFill>
              </a:rPr>
              <a:t>by three </a:t>
            </a:r>
            <a:r>
              <a:rPr lang="en-GB" dirty="0">
                <a:solidFill>
                  <a:schemeClr val="bg1"/>
                </a:solidFill>
              </a:rPr>
              <a:t>types of the fluorescent particles (22 nm, 100 nm </a:t>
            </a:r>
            <a:r>
              <a:rPr lang="en-GB" dirty="0" smtClean="0">
                <a:solidFill>
                  <a:schemeClr val="bg1"/>
                </a:solidFill>
              </a:rPr>
              <a:t>and</a:t>
            </a:r>
            <a:r>
              <a:rPr lang="en-GB" dirty="0" smtClean="0">
                <a:solidFill>
                  <a:schemeClr val="bg1"/>
                </a:solidFill>
              </a:rPr>
              <a:t> </a:t>
            </a:r>
            <a:r>
              <a:rPr lang="en-GB" dirty="0">
                <a:solidFill>
                  <a:schemeClr val="bg1"/>
                </a:solidFill>
              </a:rPr>
              <a:t>1000 nm). The particle number of the 22 nm-nanoparticles taken up by the cells was about 53 times higher than the 100 </a:t>
            </a:r>
            <a:r>
              <a:rPr lang="en-GB" dirty="0" smtClean="0">
                <a:solidFill>
                  <a:schemeClr val="bg1"/>
                </a:solidFill>
              </a:rPr>
              <a:t>nm-</a:t>
            </a:r>
            <a:r>
              <a:rPr lang="en-GB" dirty="0" err="1" smtClean="0">
                <a:solidFill>
                  <a:schemeClr val="bg1"/>
                </a:solidFill>
              </a:rPr>
              <a:t>nanoparticles</a:t>
            </a:r>
            <a:r>
              <a:rPr lang="en-GB" dirty="0">
                <a:solidFill>
                  <a:schemeClr val="bg1"/>
                </a:solidFill>
              </a:rPr>
              <a:t>.</a:t>
            </a:r>
          </a:p>
          <a:p>
            <a:pPr marL="504000" indent="-285750">
              <a:buFont typeface="Calibri" panose="020F0502020204030204" pitchFamily="34" charset="0"/>
              <a:buChar char="₋"/>
              <a:defRPr/>
            </a:pPr>
            <a:r>
              <a:rPr lang="en-GB" dirty="0">
                <a:solidFill>
                  <a:schemeClr val="bg1"/>
                </a:solidFill>
              </a:rPr>
              <a:t> no uptake was seen of particles 1 </a:t>
            </a:r>
            <a:r>
              <a:rPr lang="en-GB" dirty="0" err="1">
                <a:solidFill>
                  <a:schemeClr val="bg1"/>
                </a:solidFill>
              </a:rPr>
              <a:t>μm</a:t>
            </a:r>
            <a:r>
              <a:rPr lang="en-GB" dirty="0">
                <a:solidFill>
                  <a:schemeClr val="bg1"/>
                </a:solidFill>
              </a:rPr>
              <a:t> in size</a:t>
            </a:r>
            <a:r>
              <a:rPr lang="en-GB" dirty="0" smtClean="0">
                <a:solidFill>
                  <a:schemeClr val="bg1"/>
                </a:solidFill>
              </a:rPr>
              <a:t>.</a:t>
            </a:r>
            <a:endParaRPr lang="en-GB" dirty="0">
              <a:solidFill>
                <a:schemeClr val="bg1"/>
              </a:solidFill>
            </a:endParaRPr>
          </a:p>
          <a:p>
            <a:pPr>
              <a:defRPr/>
            </a:pPr>
            <a:endParaRPr lang="en-GB" dirty="0">
              <a:solidFill>
                <a:schemeClr val="bg1"/>
              </a:solidFill>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0" presetClass="exit" presetSubtype="0" fill="hold" nodeType="clickEffect">
                                  <p:stCondLst>
                                    <p:cond delay="0"/>
                                  </p:stCondLst>
                                  <p:childTnLst>
                                    <p:animEffect transition="out" filter="fade">
                                      <p:cBhvr>
                                        <p:cTn id="12" dur="500"/>
                                        <p:tgtEl>
                                          <p:spTgt spid="3"/>
                                        </p:tgtEl>
                                      </p:cBhvr>
                                    </p:animEffect>
                                    <p:set>
                                      <p:cBhvr>
                                        <p:cTn id="13" dur="1" fill="hold">
                                          <p:stCondLst>
                                            <p:cond delay="499"/>
                                          </p:stCondLst>
                                        </p:cTn>
                                        <p:tgtEl>
                                          <p:spTgt spid="3"/>
                                        </p:tgtEl>
                                        <p:attrNameLst>
                                          <p:attrName>style.visibility</p:attrName>
                                        </p:attrNameLst>
                                      </p:cBhvr>
                                      <p:to>
                                        <p:strVal val="hidden"/>
                                      </p:to>
                                    </p:set>
                                  </p:childTnLst>
                                </p:cTn>
                              </p:par>
                              <p:par>
                                <p:cTn id="14" presetID="1" presetClass="exit" presetSubtype="0" fill="hold" grpId="1" nodeType="withEffect">
                                  <p:stCondLst>
                                    <p:cond delay="0"/>
                                  </p:stCondLst>
                                  <p:childTnLst>
                                    <p:set>
                                      <p:cBhvr>
                                        <p:cTn id="15" dur="1" fill="hold">
                                          <p:stCondLst>
                                            <p:cond delay="0"/>
                                          </p:stCondLst>
                                        </p:cTn>
                                        <p:tgtEl>
                                          <p:spTgt spid="4"/>
                                        </p:tgtEl>
                                        <p:attrNameLst>
                                          <p:attrName>style.visibility</p:attrName>
                                        </p:attrNameLst>
                                      </p:cBhvr>
                                      <p:to>
                                        <p:strVal val="hidden"/>
                                      </p:to>
                                    </p:set>
                                  </p:childTnLst>
                                </p:cTn>
                              </p:par>
                              <p:par>
                                <p:cTn id="16" presetID="1"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childTnLst>
                                </p:cTn>
                              </p:par>
                            </p:childTnLst>
                          </p:cTn>
                        </p:par>
                        <p:par>
                          <p:cTn id="18" fill="hold" nodeType="afterGroup">
                            <p:stCondLst>
                              <p:cond delay="500"/>
                            </p:stCondLst>
                            <p:childTnLst>
                              <p:par>
                                <p:cTn id="19" presetID="1"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0" presetClass="exit" presetSubtype="0" fill="hold" nodeType="clickEffect">
                                  <p:stCondLst>
                                    <p:cond delay="0"/>
                                  </p:stCondLst>
                                  <p:childTnLst>
                                    <p:animEffect transition="out" filter="fade">
                                      <p:cBhvr>
                                        <p:cTn id="24" dur="500"/>
                                        <p:tgtEl>
                                          <p:spTgt spid="5"/>
                                        </p:tgtEl>
                                      </p:cBhvr>
                                    </p:animEffect>
                                    <p:set>
                                      <p:cBhvr>
                                        <p:cTn id="25" dur="1" fill="hold">
                                          <p:stCondLst>
                                            <p:cond delay="499"/>
                                          </p:stCondLst>
                                        </p:cTn>
                                        <p:tgtEl>
                                          <p:spTgt spid="5"/>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xit" presetSubtype="0" fill="hold" grpId="1" nodeType="clickEffect">
                                  <p:stCondLst>
                                    <p:cond delay="0"/>
                                  </p:stCondLst>
                                  <p:childTnLst>
                                    <p:animEffect transition="out" filter="fade">
                                      <p:cBhvr>
                                        <p:cTn id="29" dur="500"/>
                                        <p:tgtEl>
                                          <p:spTgt spid="6"/>
                                        </p:tgtEl>
                                      </p:cBhvr>
                                    </p:animEffect>
                                    <p:set>
                                      <p:cBhvr>
                                        <p:cTn id="30" dur="1" fill="hold">
                                          <p:stCondLst>
                                            <p:cond delay="499"/>
                                          </p:stCondLst>
                                        </p:cTn>
                                        <p:tgtEl>
                                          <p:spTgt spid="6"/>
                                        </p:tgtEl>
                                        <p:attrNameLst>
                                          <p:attrName>style.visibility</p:attrName>
                                        </p:attrNameLst>
                                      </p:cBhvr>
                                      <p:to>
                                        <p:strVal val="hidden"/>
                                      </p:to>
                                    </p:set>
                                  </p:childTnLst>
                                </p:cTn>
                              </p:par>
                              <p:par>
                                <p:cTn id="31" presetID="42" presetClass="entr" presetSubtype="0" fill="hold" nodeType="withEffect">
                                  <p:stCondLst>
                                    <p:cond delay="0"/>
                                  </p:stCondLst>
                                  <p:childTnLst>
                                    <p:set>
                                      <p:cBhvr>
                                        <p:cTn id="32" dur="1" fill="hold">
                                          <p:stCondLst>
                                            <p:cond delay="0"/>
                                          </p:stCondLst>
                                        </p:cTn>
                                        <p:tgtEl>
                                          <p:spTgt spid="8195"/>
                                        </p:tgtEl>
                                        <p:attrNameLst>
                                          <p:attrName>style.visibility</p:attrName>
                                        </p:attrNameLst>
                                      </p:cBhvr>
                                      <p:to>
                                        <p:strVal val="visible"/>
                                      </p:to>
                                    </p:set>
                                    <p:animEffect transition="in" filter="fade">
                                      <p:cBhvr>
                                        <p:cTn id="33" dur="1000"/>
                                        <p:tgtEl>
                                          <p:spTgt spid="8195"/>
                                        </p:tgtEl>
                                      </p:cBhvr>
                                    </p:animEffect>
                                    <p:anim calcmode="lin" valueType="num">
                                      <p:cBhvr>
                                        <p:cTn id="34" dur="1000" fill="hold"/>
                                        <p:tgtEl>
                                          <p:spTgt spid="8195"/>
                                        </p:tgtEl>
                                        <p:attrNameLst>
                                          <p:attrName>ppt_x</p:attrName>
                                        </p:attrNameLst>
                                      </p:cBhvr>
                                      <p:tavLst>
                                        <p:tav tm="0">
                                          <p:val>
                                            <p:strVal val="#ppt_x"/>
                                          </p:val>
                                        </p:tav>
                                        <p:tav tm="100000">
                                          <p:val>
                                            <p:strVal val="#ppt_x"/>
                                          </p:val>
                                        </p:tav>
                                      </p:tavLst>
                                    </p:anim>
                                    <p:anim calcmode="lin" valueType="num">
                                      <p:cBhvr>
                                        <p:cTn id="35" dur="1000" fill="hold"/>
                                        <p:tgtEl>
                                          <p:spTgt spid="8195"/>
                                        </p:tgtEl>
                                        <p:attrNameLst>
                                          <p:attrName>ppt_y</p:attrName>
                                        </p:attrNameLst>
                                      </p:cBhvr>
                                      <p:tavLst>
                                        <p:tav tm="0">
                                          <p:val>
                                            <p:strVal val="#ppt_y+.1"/>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8196"/>
                                        </p:tgtEl>
                                        <p:attrNameLst>
                                          <p:attrName>style.visibility</p:attrName>
                                        </p:attrNameLst>
                                      </p:cBhvr>
                                      <p:to>
                                        <p:strVal val="visible"/>
                                      </p:to>
                                    </p:set>
                                    <p:anim calcmode="lin" valueType="num">
                                      <p:cBhvr additive="base">
                                        <p:cTn id="38" dur="500" fill="hold"/>
                                        <p:tgtEl>
                                          <p:spTgt spid="8196"/>
                                        </p:tgtEl>
                                        <p:attrNameLst>
                                          <p:attrName>ppt_x</p:attrName>
                                        </p:attrNameLst>
                                      </p:cBhvr>
                                      <p:tavLst>
                                        <p:tav tm="0">
                                          <p:val>
                                            <p:strVal val="#ppt_x"/>
                                          </p:val>
                                        </p:tav>
                                        <p:tav tm="100000">
                                          <p:val>
                                            <p:strVal val="#ppt_x"/>
                                          </p:val>
                                        </p:tav>
                                      </p:tavLst>
                                    </p:anim>
                                    <p:anim calcmode="lin" valueType="num">
                                      <p:cBhvr additive="base">
                                        <p:cTn id="39" dur="500" fill="hold"/>
                                        <p:tgtEl>
                                          <p:spTgt spid="8196"/>
                                        </p:tgtEl>
                                        <p:attrNameLst>
                                          <p:attrName>ppt_y</p:attrName>
                                        </p:attrNameLst>
                                      </p:cBhvr>
                                      <p:tavLst>
                                        <p:tav tm="0">
                                          <p:val>
                                            <p:strVal val="1+#ppt_h/2"/>
                                          </p:val>
                                        </p:tav>
                                        <p:tav tm="100000">
                                          <p:val>
                                            <p:strVal val="#ppt_y"/>
                                          </p:val>
                                        </p:tav>
                                      </p:tavLst>
                                    </p:anim>
                                  </p:childTnLst>
                                </p:cTn>
                              </p:par>
                              <p:par>
                                <p:cTn id="40" presetID="1" presetClass="entr" presetSubtype="0" fill="hold" grpId="0" nodeType="withEffect">
                                  <p:stCondLst>
                                    <p:cond delay="0"/>
                                  </p:stCondLst>
                                  <p:childTnLst>
                                    <p:set>
                                      <p:cBhvr>
                                        <p:cTn id="41"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p:bldP spid="2" grpId="0" animBg="1"/>
      <p:bldP spid="4" grpId="0"/>
      <p:bldP spid="4" grpId="1"/>
      <p:bldP spid="6" grpId="0"/>
      <p:bldP spid="6" grpId="1"/>
    </p:bldLst>
  </p:timing>
</p:sld>
</file>

<file path=ppt/slides/slide6.xml><?xml version="1.0" encoding="utf-8"?>
<p:sld xmlns:a="http://schemas.openxmlformats.org/drawingml/2006/main" xmlns:r="http://schemas.openxmlformats.org/officeDocument/2006/relationships" xmlns:p="http://schemas.openxmlformats.org/presentationml/2006/main">
  <p:cSld name="Slide6">
    <p:spTree>
      <p:nvGrpSpPr>
        <p:cNvPr id="1" name=""/>
        <p:cNvGrpSpPr/>
        <p:nvPr/>
      </p:nvGrpSpPr>
      <p:grpSpPr>
        <a:xfrm>
          <a:off x="0" y="0"/>
          <a:ext cx="0" cy="0"/>
          <a:chOff x="0" y="0"/>
          <a:chExt cx="0" cy="0"/>
        </a:xfrm>
      </p:grpSpPr>
      <p:pic>
        <p:nvPicPr>
          <p:cNvPr id="11266" name="Picture 3"/>
          <p:cNvPicPr>
            <a:picLocks noChangeAspect="1"/>
          </p:cNvPicPr>
          <p:nvPr/>
        </p:nvPicPr>
        <p:blipFill>
          <a:blip r:embed="rId3" cstate="print"/>
          <a:srcRect l="5321" t="9174" r="11179" b="5112"/>
          <a:stretch>
            <a:fillRect/>
          </a:stretch>
        </p:blipFill>
        <p:spPr bwMode="auto">
          <a:xfrm>
            <a:off x="3182938" y="1322388"/>
            <a:ext cx="6194425" cy="4865687"/>
          </a:xfrm>
          <a:prstGeom prst="rect">
            <a:avLst/>
          </a:prstGeom>
          <a:noFill/>
          <a:ln w="9525">
            <a:noFill/>
            <a:miter lim="800000"/>
            <a:headEnd/>
            <a:tailEnd/>
          </a:ln>
        </p:spPr>
      </p:pic>
      <p:sp>
        <p:nvSpPr>
          <p:cNvPr id="3" name="Subtitle 2"/>
          <p:cNvSpPr txBox="1">
            <a:spLocks noGrp="1"/>
          </p:cNvSpPr>
          <p:nvPr>
            <p:ph type="subTitle" idx="1"/>
          </p:nvPr>
        </p:nvSpPr>
        <p:spPr>
          <a:xfrm>
            <a:off x="-373063" y="228600"/>
            <a:ext cx="12726988" cy="3733800"/>
          </a:xfrm>
        </p:spPr>
        <p:txBody>
          <a:bodyPr anchorCtr="0">
            <a:normAutofit/>
          </a:bodyPr>
          <a:lstStyle/>
          <a:p>
            <a:pPr marL="457200" lvl="1" indent="0" algn="just" eaLnBrk="1" fontAlgn="auto" hangingPunct="1">
              <a:spcBef>
                <a:spcPts val="0"/>
              </a:spcBef>
              <a:spcAft>
                <a:spcPts val="0"/>
              </a:spcAft>
              <a:buFont typeface="Arial" pitchFamily="34"/>
              <a:buNone/>
              <a:defRPr/>
            </a:pPr>
            <a:r>
              <a:rPr sz="4000" b="1" u="sng" dirty="0">
                <a:solidFill>
                  <a:srgbClr val="FFFF00"/>
                </a:solidFill>
                <a:latin typeface="Arial" pitchFamily="34"/>
                <a:cs typeface="Arial" pitchFamily="34"/>
              </a:rPr>
              <a:t>Fluorescence spectrum of </a:t>
            </a:r>
            <a:r>
              <a:rPr lang="de-DE" sz="4000" b="1" u="sng" dirty="0">
                <a:solidFill>
                  <a:srgbClr val="FFFF00"/>
                </a:solidFill>
                <a:latin typeface="Arial"/>
                <a:cs typeface="Arial"/>
              </a:rPr>
              <a:t>Si</a:t>
            </a:r>
            <a:r>
              <a:rPr lang="de-DE" sz="4000" b="1" u="sng" baseline="-25000" dirty="0">
                <a:solidFill>
                  <a:srgbClr val="FFFF00"/>
                </a:solidFill>
                <a:latin typeface="Arial"/>
                <a:cs typeface="Arial"/>
              </a:rPr>
              <a:t>n</a:t>
            </a:r>
            <a:r>
              <a:rPr lang="de-DE" sz="4000" b="1" u="sng" dirty="0">
                <a:solidFill>
                  <a:srgbClr val="FFFF00"/>
                </a:solidFill>
                <a:latin typeface="Arial"/>
                <a:cs typeface="Arial"/>
              </a:rPr>
              <a:t> in H</a:t>
            </a:r>
            <a:r>
              <a:rPr lang="de-DE" sz="4000" b="1" u="sng" baseline="-25000" dirty="0">
                <a:solidFill>
                  <a:srgbClr val="FFFF00"/>
                </a:solidFill>
                <a:latin typeface="Arial"/>
                <a:cs typeface="Arial"/>
              </a:rPr>
              <a:t>2</a:t>
            </a:r>
            <a:r>
              <a:rPr lang="de-DE" sz="4000" b="1" u="sng" dirty="0">
                <a:solidFill>
                  <a:srgbClr val="FFFF00"/>
                </a:solidFill>
                <a:latin typeface="Arial"/>
                <a:cs typeface="Arial"/>
              </a:rPr>
              <a:t>O</a:t>
            </a:r>
            <a:r>
              <a:rPr sz="4000" b="1" u="sng" dirty="0">
                <a:solidFill>
                  <a:srgbClr val="FFFF00"/>
                </a:solidFill>
                <a:latin typeface="Arial" pitchFamily="34"/>
                <a:cs typeface="Arial" pitchFamily="34"/>
              </a:rPr>
              <a:t> nanocluster</a:t>
            </a:r>
          </a:p>
          <a:p>
            <a:pPr marL="457200" lvl="1" indent="0" algn="just" eaLnBrk="1" fontAlgn="auto" hangingPunct="1">
              <a:spcBef>
                <a:spcPts val="0"/>
              </a:spcBef>
              <a:spcAft>
                <a:spcPts val="0"/>
              </a:spcAft>
              <a:buFont typeface="Arial" pitchFamily="34"/>
              <a:buNone/>
              <a:defRPr/>
            </a:pPr>
            <a:endParaRPr sz="3000" dirty="0">
              <a:solidFill>
                <a:srgbClr val="0D0D0D"/>
              </a:solidFill>
              <a:latin typeface="Arial" pitchFamily="34"/>
              <a:cs typeface="Arial" pitchFamily="34"/>
            </a:endParaRPr>
          </a:p>
          <a:p>
            <a:pPr marL="91440" lvl="1" indent="0" algn="just" eaLnBrk="1" fontAlgn="auto" hangingPunct="1">
              <a:spcBef>
                <a:spcPts val="0"/>
              </a:spcBef>
              <a:spcAft>
                <a:spcPts val="0"/>
              </a:spcAft>
              <a:buFont typeface="Arial" pitchFamily="34"/>
              <a:buNone/>
              <a:defRPr/>
            </a:pPr>
            <a:endParaRPr sz="2000" dirty="0">
              <a:solidFill>
                <a:srgbClr val="0D0D0D"/>
              </a:solidFill>
              <a:latin typeface="Arial" pitchFamily="34"/>
              <a:cs typeface="Arial" pitchFamily="34"/>
            </a:endParaRPr>
          </a:p>
        </p:txBody>
      </p:sp>
      <p:cxnSp>
        <p:nvCxnSpPr>
          <p:cNvPr id="11268" name="Straight Arrow Connector 6"/>
          <p:cNvCxnSpPr>
            <a:cxnSpLocks noChangeShapeType="1"/>
            <a:endCxn id="11269" idx="3"/>
          </p:cNvCxnSpPr>
          <p:nvPr/>
        </p:nvCxnSpPr>
        <p:spPr bwMode="auto">
          <a:xfrm flipH="1">
            <a:off x="2409825" y="3703638"/>
            <a:ext cx="2174875" cy="722312"/>
          </a:xfrm>
          <a:prstGeom prst="straightConnector1">
            <a:avLst/>
          </a:prstGeom>
          <a:noFill/>
          <a:ln w="12701">
            <a:solidFill>
              <a:srgbClr val="FF0000"/>
            </a:solidFill>
            <a:miter lim="800000"/>
            <a:headEnd/>
            <a:tailEnd type="arrow" w="med" len="med"/>
          </a:ln>
        </p:spPr>
      </p:cxnSp>
      <p:sp>
        <p:nvSpPr>
          <p:cNvPr id="11269" name="TextBox 8"/>
          <p:cNvSpPr txBox="1">
            <a:spLocks noChangeArrowheads="1"/>
          </p:cNvSpPr>
          <p:nvPr/>
        </p:nvSpPr>
        <p:spPr bwMode="auto">
          <a:xfrm>
            <a:off x="228600" y="4240213"/>
            <a:ext cx="2181225" cy="369887"/>
          </a:xfrm>
          <a:prstGeom prst="rect">
            <a:avLst/>
          </a:prstGeom>
          <a:noFill/>
          <a:ln w="9525">
            <a:noFill/>
            <a:miter lim="800000"/>
            <a:headEnd/>
            <a:tailEnd/>
          </a:ln>
        </p:spPr>
        <p:txBody>
          <a:bodyPr wrap="none">
            <a:spAutoFit/>
          </a:bodyPr>
          <a:lstStyle/>
          <a:p>
            <a:pPr eaLnBrk="1" hangingPunct="1"/>
            <a:r>
              <a:rPr lang="en-US" altLang="en-US">
                <a:solidFill>
                  <a:srgbClr val="000000"/>
                </a:solidFill>
              </a:rPr>
              <a:t>Raman peak of water</a:t>
            </a:r>
          </a:p>
        </p:txBody>
      </p:sp>
      <p:cxnSp>
        <p:nvCxnSpPr>
          <p:cNvPr id="11270" name="Straight Arrow Connector 10"/>
          <p:cNvCxnSpPr>
            <a:cxnSpLocks noChangeShapeType="1"/>
          </p:cNvCxnSpPr>
          <p:nvPr/>
        </p:nvCxnSpPr>
        <p:spPr bwMode="auto">
          <a:xfrm flipH="1">
            <a:off x="2789238" y="2674938"/>
            <a:ext cx="3198812" cy="238125"/>
          </a:xfrm>
          <a:prstGeom prst="straightConnector1">
            <a:avLst/>
          </a:prstGeom>
          <a:noFill/>
          <a:ln w="12701">
            <a:solidFill>
              <a:srgbClr val="FF0000"/>
            </a:solidFill>
            <a:miter lim="800000"/>
            <a:headEnd/>
            <a:tailEnd type="arrow" w="med" len="med"/>
          </a:ln>
        </p:spPr>
      </p:cxnSp>
      <p:sp>
        <p:nvSpPr>
          <p:cNvPr id="11271" name="TextBox 11"/>
          <p:cNvSpPr txBox="1">
            <a:spLocks noChangeArrowheads="1"/>
          </p:cNvSpPr>
          <p:nvPr/>
        </p:nvSpPr>
        <p:spPr bwMode="auto">
          <a:xfrm>
            <a:off x="228600" y="3381375"/>
            <a:ext cx="2819400" cy="369888"/>
          </a:xfrm>
          <a:prstGeom prst="rect">
            <a:avLst/>
          </a:prstGeom>
          <a:noFill/>
          <a:ln w="9525">
            <a:noFill/>
            <a:miter lim="800000"/>
            <a:headEnd/>
            <a:tailEnd/>
          </a:ln>
        </p:spPr>
        <p:txBody>
          <a:bodyPr>
            <a:spAutoFit/>
          </a:bodyPr>
          <a:lstStyle/>
          <a:p>
            <a:pPr eaLnBrk="1" hangingPunct="1"/>
            <a:r>
              <a:rPr lang="en-US" altLang="en-US">
                <a:solidFill>
                  <a:srgbClr val="000000"/>
                </a:solidFill>
              </a:rPr>
              <a:t>First fluorescence peak</a:t>
            </a:r>
          </a:p>
        </p:txBody>
      </p:sp>
      <p:cxnSp>
        <p:nvCxnSpPr>
          <p:cNvPr id="11272" name="Straight Arrow Connector 11"/>
          <p:cNvCxnSpPr>
            <a:cxnSpLocks noChangeShapeType="1"/>
          </p:cNvCxnSpPr>
          <p:nvPr/>
        </p:nvCxnSpPr>
        <p:spPr bwMode="auto">
          <a:xfrm flipH="1">
            <a:off x="2859088" y="1906588"/>
            <a:ext cx="1447800" cy="130175"/>
          </a:xfrm>
          <a:prstGeom prst="straightConnector1">
            <a:avLst/>
          </a:prstGeom>
          <a:noFill/>
          <a:ln w="6345">
            <a:solidFill>
              <a:srgbClr val="FF0000"/>
            </a:solidFill>
            <a:miter lim="800000"/>
            <a:headEnd/>
            <a:tailEnd type="arrow" w="med" len="med"/>
          </a:ln>
        </p:spPr>
      </p:cxnSp>
      <p:sp>
        <p:nvSpPr>
          <p:cNvPr id="11273" name="TextBox 12"/>
          <p:cNvSpPr txBox="1">
            <a:spLocks noChangeArrowheads="1"/>
          </p:cNvSpPr>
          <p:nvPr/>
        </p:nvSpPr>
        <p:spPr bwMode="auto">
          <a:xfrm>
            <a:off x="522288" y="1846263"/>
            <a:ext cx="2336800" cy="369887"/>
          </a:xfrm>
          <a:prstGeom prst="rect">
            <a:avLst/>
          </a:prstGeom>
          <a:noFill/>
          <a:ln w="9525">
            <a:noFill/>
            <a:miter lim="800000"/>
            <a:headEnd/>
            <a:tailEnd/>
          </a:ln>
        </p:spPr>
        <p:txBody>
          <a:bodyPr>
            <a:spAutoFit/>
          </a:bodyPr>
          <a:lstStyle/>
          <a:p>
            <a:pPr eaLnBrk="1" hangingPunct="1"/>
            <a:r>
              <a:rPr lang="en-US" altLang="en-US">
                <a:solidFill>
                  <a:srgbClr val="000000"/>
                </a:solidFill>
              </a:rPr>
              <a:t>1</a:t>
            </a:r>
            <a:r>
              <a:rPr lang="en-US" altLang="en-US" baseline="30000">
                <a:solidFill>
                  <a:srgbClr val="000000"/>
                </a:solidFill>
              </a:rPr>
              <a:t>st</a:t>
            </a:r>
            <a:r>
              <a:rPr lang="en-US" altLang="en-US">
                <a:solidFill>
                  <a:srgbClr val="000000"/>
                </a:solidFill>
              </a:rPr>
              <a:t> order Rayleigh peak </a:t>
            </a:r>
          </a:p>
        </p:txBody>
      </p:sp>
      <p:pic>
        <p:nvPicPr>
          <p:cNvPr id="11274" name="Picture 12" descr="[The University of Leicester]">
            <a:hlinkClick r:id="rId4"/>
          </p:cNvPr>
          <p:cNvPicPr>
            <a:picLocks noChangeAspect="1"/>
          </p:cNvPicPr>
          <p:nvPr/>
        </p:nvPicPr>
        <p:blipFill>
          <a:blip r:embed="rId5" cstate="print"/>
          <a:srcRect/>
          <a:stretch>
            <a:fillRect/>
          </a:stretch>
        </p:blipFill>
        <p:spPr bwMode="auto">
          <a:xfrm>
            <a:off x="0" y="6211888"/>
            <a:ext cx="2638425" cy="655637"/>
          </a:xfrm>
          <a:prstGeom prst="rect">
            <a:avLst/>
          </a:prstGeom>
          <a:solidFill>
            <a:srgbClr val="222A35">
              <a:alpha val="0"/>
            </a:srgbClr>
          </a:solidFill>
          <a:ln w="9525">
            <a:noFill/>
            <a:miter lim="800000"/>
            <a:headEnd/>
            <a:tailEnd/>
          </a:ln>
        </p:spPr>
      </p:pic>
      <p:cxnSp>
        <p:nvCxnSpPr>
          <p:cNvPr id="13" name="Straight Arrow Connector 12"/>
          <p:cNvCxnSpPr/>
          <p:nvPr/>
        </p:nvCxnSpPr>
        <p:spPr>
          <a:xfrm flipH="1">
            <a:off x="2638425" y="3192463"/>
            <a:ext cx="2306638" cy="34448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 Box 9"/>
          <p:cNvSpPr txBox="1"/>
          <p:nvPr/>
        </p:nvSpPr>
        <p:spPr>
          <a:xfrm>
            <a:off x="5778500" y="5686425"/>
            <a:ext cx="4579938" cy="2170113"/>
          </a:xfrm>
          <a:prstGeom prst="rect">
            <a:avLst/>
          </a:prstGeom>
          <a:noFill/>
          <a:ln cap="flat">
            <a:noFill/>
          </a:ln>
        </p:spPr>
        <p:txBody>
          <a:bodyPr>
            <a:spAutoFit/>
          </a:bodyPr>
          <a:lstStyle/>
          <a:p>
            <a:pPr eaLnBrk="1" fontAlgn="auto" hangingPunct="1">
              <a:lnSpc>
                <a:spcPct val="150000"/>
              </a:lnSpc>
              <a:spcBef>
                <a:spcPts val="0"/>
              </a:spcBef>
              <a:spcAft>
                <a:spcPts val="0"/>
              </a:spcAft>
              <a:buSzPct val="100000"/>
              <a:defRPr sz="1800" b="0" i="0" u="none" strike="noStrike" kern="0" cap="none" spc="0" baseline="0">
                <a:solidFill>
                  <a:srgbClr val="000000"/>
                </a:solidFill>
                <a:uFillTx/>
              </a:defRPr>
            </a:pPr>
            <a:r>
              <a:rPr lang="de-DE" kern="0" dirty="0">
                <a:solidFill>
                  <a:srgbClr val="000000"/>
                </a:solidFill>
                <a:latin typeface="Calibri" pitchFamily="34"/>
              </a:rPr>
              <a:t/>
            </a:r>
            <a:br>
              <a:rPr lang="de-DE" kern="0" dirty="0">
                <a:solidFill>
                  <a:srgbClr val="000000"/>
                </a:solidFill>
                <a:latin typeface="Calibri" pitchFamily="34"/>
              </a:rPr>
            </a:br>
            <a:r>
              <a:rPr lang="de-DE" kern="0" dirty="0">
                <a:solidFill>
                  <a:srgbClr val="000000"/>
                </a:solidFill>
                <a:latin typeface="Calibri" pitchFamily="34"/>
              </a:rPr>
              <a:t/>
            </a:r>
            <a:br>
              <a:rPr lang="de-DE" kern="0" dirty="0">
                <a:solidFill>
                  <a:srgbClr val="000000"/>
                </a:solidFill>
                <a:latin typeface="Calibri" pitchFamily="34"/>
              </a:rPr>
            </a:br>
            <a:r>
              <a:rPr lang="de-DE" kern="0" dirty="0">
                <a:solidFill>
                  <a:srgbClr val="000000"/>
                </a:solidFill>
                <a:latin typeface="Calibri" pitchFamily="34"/>
              </a:rPr>
              <a:t>           </a:t>
            </a:r>
            <a:endParaRPr lang="de-DE" b="1" kern="0" dirty="0">
              <a:solidFill>
                <a:srgbClr val="C00000"/>
              </a:solidFill>
              <a:latin typeface="Calibri" pitchFamily="34"/>
            </a:endParaRPr>
          </a:p>
          <a:p>
            <a:pPr eaLnBrk="1" fontAlgn="auto" hangingPunct="1">
              <a:spcBef>
                <a:spcPts val="0"/>
              </a:spcBef>
              <a:spcAft>
                <a:spcPts val="0"/>
              </a:spcAft>
              <a:buSzPct val="100000"/>
              <a:defRPr sz="1800" b="0" i="0" u="none" strike="noStrike" kern="0" cap="none" spc="0" baseline="0">
                <a:solidFill>
                  <a:srgbClr val="000000"/>
                </a:solidFill>
                <a:uFillTx/>
              </a:defRPr>
            </a:pPr>
            <a:endParaRPr lang="de-DE" kern="0" dirty="0">
              <a:solidFill>
                <a:srgbClr val="000000"/>
              </a:solidFill>
              <a:latin typeface="Calibri" pitchFamily="34"/>
            </a:endParaRPr>
          </a:p>
          <a:p>
            <a:pPr eaLnBrk="1" fontAlgn="auto" hangingPunct="1">
              <a:spcBef>
                <a:spcPts val="0"/>
              </a:spcBef>
              <a:spcAft>
                <a:spcPts val="0"/>
              </a:spcAft>
              <a:buSzPct val="100000"/>
              <a:buFontTx/>
              <a:buChar char="•"/>
              <a:defRPr sz="1800" b="0" i="0" u="none" strike="noStrike" kern="0" cap="none" spc="0" baseline="0">
                <a:solidFill>
                  <a:srgbClr val="000000"/>
                </a:solidFill>
                <a:uFillTx/>
              </a:defRPr>
            </a:pPr>
            <a:endParaRPr lang="de-DE" kern="0" dirty="0">
              <a:solidFill>
                <a:srgbClr val="000000"/>
              </a:solidFill>
              <a:latin typeface="Calibri" pitchFamily="34"/>
            </a:endParaRPr>
          </a:p>
          <a:p>
            <a:pPr eaLnBrk="1" fontAlgn="auto" hangingPunct="1">
              <a:spcBef>
                <a:spcPts val="0"/>
              </a:spcBef>
              <a:spcAft>
                <a:spcPts val="0"/>
              </a:spcAft>
              <a:buSzPct val="100000"/>
              <a:buFontTx/>
              <a:buChar char="•"/>
              <a:defRPr sz="1800" b="0" i="0" u="none" strike="noStrike" kern="0" cap="none" spc="0" baseline="0">
                <a:solidFill>
                  <a:srgbClr val="000000"/>
                </a:solidFill>
                <a:uFillTx/>
              </a:defRPr>
            </a:pPr>
            <a:endParaRPr lang="en-US" kern="0" dirty="0">
              <a:solidFill>
                <a:srgbClr val="000000"/>
              </a:solidFill>
              <a:latin typeface="Calibri" pitchFamily="34"/>
            </a:endParaRPr>
          </a:p>
        </p:txBody>
      </p:sp>
      <p:sp>
        <p:nvSpPr>
          <p:cNvPr id="11277" name="TextBox 11"/>
          <p:cNvSpPr txBox="1">
            <a:spLocks noChangeArrowheads="1"/>
          </p:cNvSpPr>
          <p:nvPr/>
        </p:nvSpPr>
        <p:spPr bwMode="auto">
          <a:xfrm>
            <a:off x="215900" y="2746375"/>
            <a:ext cx="2819400" cy="369888"/>
          </a:xfrm>
          <a:prstGeom prst="rect">
            <a:avLst/>
          </a:prstGeom>
          <a:noFill/>
          <a:ln w="9525">
            <a:noFill/>
            <a:miter lim="800000"/>
            <a:headEnd/>
            <a:tailEnd/>
          </a:ln>
        </p:spPr>
        <p:txBody>
          <a:bodyPr>
            <a:spAutoFit/>
          </a:bodyPr>
          <a:lstStyle/>
          <a:p>
            <a:pPr eaLnBrk="1" hangingPunct="1"/>
            <a:r>
              <a:rPr lang="en-US" altLang="en-US">
                <a:solidFill>
                  <a:srgbClr val="000000"/>
                </a:solidFill>
              </a:rPr>
              <a:t>Second fluorescence peak</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name="Slide11">
    <p:spTree>
      <p:nvGrpSpPr>
        <p:cNvPr id="1" name=""/>
        <p:cNvGrpSpPr/>
        <p:nvPr/>
      </p:nvGrpSpPr>
      <p:grpSpPr>
        <a:xfrm>
          <a:off x="0" y="0"/>
          <a:ext cx="0" cy="0"/>
          <a:chOff x="0" y="0"/>
          <a:chExt cx="0" cy="0"/>
        </a:xfrm>
      </p:grpSpPr>
      <p:sp>
        <p:nvSpPr>
          <p:cNvPr id="9" name="TextBox 11"/>
          <p:cNvSpPr txBox="1"/>
          <p:nvPr/>
        </p:nvSpPr>
        <p:spPr>
          <a:xfrm>
            <a:off x="0" y="893763"/>
            <a:ext cx="5646738" cy="5367495"/>
          </a:xfrm>
          <a:prstGeom prst="rect">
            <a:avLst/>
          </a:prstGeom>
          <a:noFill/>
          <a:ln cap="flat">
            <a:noFill/>
          </a:ln>
        </p:spPr>
        <p:txBody>
          <a:bodyPr>
            <a:spAutoFit/>
          </a:bodyPr>
          <a:lstStyle/>
          <a:p>
            <a:pPr algn="just" eaLnBrk="1" fontAlgn="auto" hangingPunct="1">
              <a:lnSpc>
                <a:spcPct val="135000"/>
              </a:lnSpc>
              <a:spcBef>
                <a:spcPts val="0"/>
              </a:spcBef>
              <a:spcAft>
                <a:spcPts val="0"/>
              </a:spcAft>
              <a:buFont typeface="Calibri" pitchFamily="34"/>
              <a:buChar char="―"/>
              <a:defRPr/>
            </a:pPr>
            <a:r>
              <a:rPr lang="en-GB" sz="2100" dirty="0">
                <a:solidFill>
                  <a:srgbClr val="0D0D0D"/>
                </a:solidFill>
                <a:latin typeface="Arial" pitchFamily="34"/>
                <a:cs typeface="Arial" pitchFamily="34"/>
              </a:rPr>
              <a:t> Produced nanoclusters by this method show a number of extraordinary properties</a:t>
            </a:r>
            <a:r>
              <a:rPr lang="en-GB" sz="2100" dirty="0" smtClean="0">
                <a:solidFill>
                  <a:srgbClr val="0D0D0D"/>
                </a:solidFill>
                <a:latin typeface="Arial" pitchFamily="34"/>
                <a:cs typeface="Arial" pitchFamily="34"/>
              </a:rPr>
              <a:t>.</a:t>
            </a:r>
            <a:endParaRPr lang="en-GB" sz="2200" dirty="0">
              <a:solidFill>
                <a:srgbClr val="0D0D0D"/>
              </a:solidFill>
              <a:latin typeface="Arial" pitchFamily="34"/>
              <a:cs typeface="Arial" pitchFamily="34"/>
            </a:endParaRPr>
          </a:p>
          <a:p>
            <a:pPr marL="540000" lvl="1" indent="-324000" algn="just" eaLnBrk="1" fontAlgn="auto" hangingPunct="1">
              <a:lnSpc>
                <a:spcPct val="135000"/>
              </a:lnSpc>
              <a:spcBef>
                <a:spcPts val="0"/>
              </a:spcBef>
              <a:spcAft>
                <a:spcPts val="0"/>
              </a:spcAft>
              <a:buFont typeface="Arial" panose="020B0604020202020204" pitchFamily="34" charset="0"/>
              <a:buChar char="•"/>
              <a:defRPr/>
            </a:pPr>
            <a:r>
              <a:rPr lang="en-GB" sz="1900" dirty="0">
                <a:solidFill>
                  <a:srgbClr val="0D0D0D"/>
                </a:solidFill>
                <a:latin typeface="Arial" pitchFamily="34"/>
                <a:cs typeface="Arial" pitchFamily="34"/>
              </a:rPr>
              <a:t> Clusters form a stable phase in water and do not agglomerate (</a:t>
            </a:r>
            <a:r>
              <a:rPr lang="en-GB" sz="1900" u="sng" dirty="0">
                <a:solidFill>
                  <a:srgbClr val="FF3300"/>
                </a:solidFill>
                <a:latin typeface="Arial" pitchFamily="34"/>
                <a:cs typeface="Arial" pitchFamily="34"/>
              </a:rPr>
              <a:t>physical stability</a:t>
            </a:r>
            <a:r>
              <a:rPr lang="en-GB" sz="1900" dirty="0">
                <a:solidFill>
                  <a:srgbClr val="0D0D0D"/>
                </a:solidFill>
                <a:latin typeface="Arial" pitchFamily="34"/>
                <a:cs typeface="Arial" pitchFamily="34"/>
              </a:rPr>
              <a:t>).</a:t>
            </a:r>
            <a:endParaRPr lang="en-GB" sz="1900" b="1" dirty="0">
              <a:solidFill>
                <a:srgbClr val="0D0D0D"/>
              </a:solidFill>
              <a:latin typeface="Arial" pitchFamily="34"/>
              <a:cs typeface="Arial" pitchFamily="34"/>
            </a:endParaRPr>
          </a:p>
          <a:p>
            <a:pPr marL="540000" lvl="1" indent="-324000" algn="just" eaLnBrk="1" fontAlgn="auto" hangingPunct="1">
              <a:lnSpc>
                <a:spcPct val="135000"/>
              </a:lnSpc>
              <a:spcBef>
                <a:spcPts val="0"/>
              </a:spcBef>
              <a:spcAft>
                <a:spcPts val="0"/>
              </a:spcAft>
              <a:buFont typeface="Arial" panose="020B0604020202020204" pitchFamily="34" charset="0"/>
              <a:buChar char="•"/>
              <a:defRPr/>
            </a:pPr>
            <a:r>
              <a:rPr lang="en-GB" sz="1900" dirty="0">
                <a:latin typeface="Arial" pitchFamily="34"/>
                <a:cs typeface="Arial" pitchFamily="34"/>
              </a:rPr>
              <a:t> In water the clusters show strong and exceptionally stable fluorescence when excited with UV light. Fluorescence spectrum did not change after one year and shows </a:t>
            </a:r>
            <a:r>
              <a:rPr lang="en-GB" sz="2000" dirty="0">
                <a:latin typeface="+mn-lt"/>
              </a:rPr>
              <a:t>the samples are </a:t>
            </a:r>
            <a:r>
              <a:rPr lang="en-GB" sz="2000" u="sng" dirty="0">
                <a:solidFill>
                  <a:srgbClr val="FF3300"/>
                </a:solidFill>
                <a:latin typeface="+mn-lt"/>
              </a:rPr>
              <a:t>chemically stable</a:t>
            </a:r>
            <a:r>
              <a:rPr lang="en-GB" sz="2000" dirty="0">
                <a:latin typeface="+mn-lt"/>
              </a:rPr>
              <a:t>.</a:t>
            </a:r>
          </a:p>
          <a:p>
            <a:pPr marL="540000" lvl="1" indent="-324000" algn="just" eaLnBrk="1" fontAlgn="auto" hangingPunct="1">
              <a:lnSpc>
                <a:spcPct val="135000"/>
              </a:lnSpc>
              <a:spcBef>
                <a:spcPts val="0"/>
              </a:spcBef>
              <a:spcAft>
                <a:spcPts val="0"/>
              </a:spcAft>
              <a:buFont typeface="Arial" panose="020B0604020202020204" pitchFamily="34" charset="0"/>
              <a:buChar char="•"/>
              <a:defRPr/>
            </a:pPr>
            <a:r>
              <a:rPr lang="en-GB" sz="2000" dirty="0">
                <a:latin typeface="+mn-lt"/>
              </a:rPr>
              <a:t>quantum yield for the Si-water sample is between 8% and 10% which is suitable for medical application.</a:t>
            </a:r>
          </a:p>
          <a:p>
            <a:pPr lvl="1" algn="just" eaLnBrk="1" fontAlgn="auto" hangingPunct="1">
              <a:lnSpc>
                <a:spcPct val="135000"/>
              </a:lnSpc>
              <a:spcBef>
                <a:spcPts val="0"/>
              </a:spcBef>
              <a:spcAft>
                <a:spcPts val="0"/>
              </a:spcAft>
              <a:defRPr/>
            </a:pPr>
            <a:endParaRPr lang="en-GB" sz="1900" dirty="0">
              <a:solidFill>
                <a:srgbClr val="0D0D0D"/>
              </a:solidFill>
              <a:latin typeface="Arial" pitchFamily="34"/>
              <a:cs typeface="Arial" pitchFamily="34"/>
            </a:endParaRPr>
          </a:p>
        </p:txBody>
      </p:sp>
      <p:pic>
        <p:nvPicPr>
          <p:cNvPr id="13315" name="Picture 12" descr="[The University of Leicester]">
            <a:hlinkClick r:id="rId2"/>
          </p:cNvPr>
          <p:cNvPicPr>
            <a:picLocks noChangeAspect="1"/>
          </p:cNvPicPr>
          <p:nvPr/>
        </p:nvPicPr>
        <p:blipFill>
          <a:blip r:embed="rId3" cstate="print"/>
          <a:srcRect/>
          <a:stretch>
            <a:fillRect/>
          </a:stretch>
        </p:blipFill>
        <p:spPr bwMode="auto">
          <a:xfrm>
            <a:off x="0" y="6211888"/>
            <a:ext cx="2638425" cy="655637"/>
          </a:xfrm>
          <a:prstGeom prst="rect">
            <a:avLst/>
          </a:prstGeom>
          <a:solidFill>
            <a:srgbClr val="222A35">
              <a:alpha val="0"/>
            </a:srgbClr>
          </a:solidFill>
          <a:ln w="9525">
            <a:noFill/>
            <a:miter lim="800000"/>
            <a:headEnd/>
            <a:tailEnd/>
          </a:ln>
        </p:spPr>
      </p:pic>
      <p:sp>
        <p:nvSpPr>
          <p:cNvPr id="13316" name="TextBox 11"/>
          <p:cNvSpPr txBox="1">
            <a:spLocks noChangeArrowheads="1"/>
          </p:cNvSpPr>
          <p:nvPr/>
        </p:nvSpPr>
        <p:spPr bwMode="auto">
          <a:xfrm>
            <a:off x="1809750" y="187325"/>
            <a:ext cx="8197850" cy="706438"/>
          </a:xfrm>
          <a:prstGeom prst="rect">
            <a:avLst/>
          </a:prstGeom>
          <a:noFill/>
          <a:ln w="9525">
            <a:noFill/>
            <a:miter lim="800000"/>
            <a:headEnd/>
            <a:tailEnd/>
          </a:ln>
        </p:spPr>
        <p:txBody>
          <a:bodyPr>
            <a:spAutoFit/>
          </a:bodyPr>
          <a:lstStyle/>
          <a:p>
            <a:pPr eaLnBrk="1" hangingPunct="1"/>
            <a:r>
              <a:rPr lang="en-GB" altLang="en-US" sz="4000" b="1" u="sng">
                <a:solidFill>
                  <a:srgbClr val="FFFF00"/>
                </a:solidFill>
                <a:latin typeface="Arial" charset="0"/>
                <a:cs typeface="Arial" charset="0"/>
              </a:rPr>
              <a:t>Physical and chemical stability</a:t>
            </a:r>
          </a:p>
        </p:txBody>
      </p:sp>
      <p:pic>
        <p:nvPicPr>
          <p:cNvPr id="11269" name="Picture 1"/>
          <p:cNvPicPr>
            <a:picLocks noChangeAspect="1"/>
          </p:cNvPicPr>
          <p:nvPr/>
        </p:nvPicPr>
        <p:blipFill>
          <a:blip r:embed="rId4" cstate="print"/>
          <a:srcRect/>
          <a:stretch>
            <a:fillRect/>
          </a:stretch>
        </p:blipFill>
        <p:spPr bwMode="auto">
          <a:xfrm>
            <a:off x="7143749" y="4516438"/>
            <a:ext cx="4629151" cy="2284412"/>
          </a:xfrm>
          <a:prstGeom prst="rect">
            <a:avLst/>
          </a:prstGeom>
          <a:noFill/>
          <a:ln w="9525">
            <a:noFill/>
            <a:miter lim="800000"/>
            <a:headEnd/>
            <a:tailEnd/>
          </a:ln>
        </p:spPr>
      </p:pic>
      <p:pic>
        <p:nvPicPr>
          <p:cNvPr id="2" name="Picture 9" descr="Aging.jpg"/>
          <p:cNvPicPr>
            <a:picLocks noChangeAspect="1" noChangeArrowheads="1"/>
          </p:cNvPicPr>
          <p:nvPr/>
        </p:nvPicPr>
        <p:blipFill>
          <a:blip r:embed="rId5" cstate="print"/>
          <a:srcRect l="6184" t="9685" r="9518" b="4349"/>
          <a:stretch>
            <a:fillRect/>
          </a:stretch>
        </p:blipFill>
        <p:spPr bwMode="auto">
          <a:xfrm>
            <a:off x="5837237" y="1169988"/>
            <a:ext cx="6354763" cy="4627562"/>
          </a:xfrm>
          <a:prstGeom prst="rect">
            <a:avLst/>
          </a:prstGeom>
          <a:noFill/>
          <a:ln w="9525">
            <a:noFill/>
            <a:miter lim="800000"/>
            <a:headEnd/>
            <a:tailEnd/>
          </a:ln>
        </p:spPr>
      </p:pic>
      <p:pic>
        <p:nvPicPr>
          <p:cNvPr id="3" name="Picture 2"/>
          <p:cNvPicPr>
            <a:picLocks noChangeAspect="1"/>
          </p:cNvPicPr>
          <p:nvPr/>
        </p:nvPicPr>
        <p:blipFill>
          <a:blip r:embed="rId6" cstate="print"/>
          <a:srcRect l="7167" t="7222" r="10144" b="4584"/>
          <a:stretch>
            <a:fillRect/>
          </a:stretch>
        </p:blipFill>
        <p:spPr bwMode="auto">
          <a:xfrm>
            <a:off x="7239000" y="962025"/>
            <a:ext cx="4419600" cy="3508375"/>
          </a:xfrm>
          <a:prstGeom prst="rect">
            <a:avLst/>
          </a:prstGeom>
          <a:noFill/>
          <a:ln w="9525">
            <a:noFill/>
            <a:miter lim="800000"/>
            <a:headEnd/>
            <a:tailEnd/>
          </a:ln>
        </p:spPr>
      </p:pic>
      <p:pic>
        <p:nvPicPr>
          <p:cNvPr id="8" name="Picture 7"/>
          <p:cNvPicPr>
            <a:picLocks noChangeAspect="1"/>
          </p:cNvPicPr>
          <p:nvPr/>
        </p:nvPicPr>
        <p:blipFill>
          <a:blip r:embed="rId7" cstate="print"/>
          <a:srcRect/>
          <a:stretch>
            <a:fillRect/>
          </a:stretch>
        </p:blipFill>
        <p:spPr bwMode="auto">
          <a:xfrm>
            <a:off x="6496050" y="2571750"/>
            <a:ext cx="5695950" cy="1295400"/>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26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8"/>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11269"/>
                                        </p:tgtEl>
                                      </p:cBhvr>
                                    </p:animEffect>
                                    <p:set>
                                      <p:cBhvr>
                                        <p:cTn id="19" dur="1" fill="hold">
                                          <p:stCondLst>
                                            <p:cond delay="499"/>
                                          </p:stCondLst>
                                        </p:cTn>
                                        <p:tgtEl>
                                          <p:spTgt spid="11269"/>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10"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txBox="1">
            <a:spLocks noGrp="1"/>
          </p:cNvSpPr>
          <p:nvPr>
            <p:ph type="title"/>
          </p:nvPr>
        </p:nvSpPr>
        <p:spPr>
          <a:xfrm>
            <a:off x="3438525" y="0"/>
            <a:ext cx="4787900" cy="1325563"/>
          </a:xfrm>
        </p:spPr>
        <p:txBody>
          <a:bodyPr/>
          <a:lstStyle/>
          <a:p>
            <a:pPr eaLnBrk="1" hangingPunct="1"/>
            <a:r>
              <a:rPr lang="en-GB" altLang="en-US" sz="4000" b="1" u="sng" dirty="0" smtClean="0">
                <a:solidFill>
                  <a:srgbClr val="FFFF00"/>
                </a:solidFill>
                <a:latin typeface="Arial" charset="0"/>
                <a:cs typeface="Arial" charset="0"/>
              </a:rPr>
              <a:t>Dynamic stability</a:t>
            </a:r>
          </a:p>
        </p:txBody>
      </p:sp>
      <p:sp>
        <p:nvSpPr>
          <p:cNvPr id="5" name="TextBox 6"/>
          <p:cNvSpPr txBox="1"/>
          <p:nvPr/>
        </p:nvSpPr>
        <p:spPr>
          <a:xfrm>
            <a:off x="936625" y="5130800"/>
            <a:ext cx="10623550" cy="1200150"/>
          </a:xfrm>
          <a:prstGeom prst="rect">
            <a:avLst/>
          </a:prstGeom>
          <a:noFill/>
          <a:ln cap="flat">
            <a:noFill/>
          </a:ln>
        </p:spPr>
        <p:txBody>
          <a:bodyPr>
            <a:spAutoFit/>
          </a:bodyPr>
          <a:lstStyle/>
          <a:p>
            <a:pPr marL="285750" indent="-285750" algn="just" eaLnBrk="1" fontAlgn="auto" hangingPunct="1">
              <a:lnSpc>
                <a:spcPct val="150000"/>
              </a:lnSpc>
              <a:spcBef>
                <a:spcPts val="0"/>
              </a:spcBef>
              <a:spcAft>
                <a:spcPts val="0"/>
              </a:spcAft>
              <a:buFont typeface="Arial" panose="020B0604020202020204" pitchFamily="34" charset="0"/>
              <a:buChar char="•"/>
              <a:defRPr sz="1800" b="0" i="0" u="none" strike="noStrike" kern="0" cap="none" spc="0" baseline="0">
                <a:solidFill>
                  <a:srgbClr val="000000"/>
                </a:solidFill>
                <a:uFillTx/>
              </a:defRPr>
            </a:pPr>
            <a:r>
              <a:rPr lang="en-GB" kern="0" dirty="0">
                <a:solidFill>
                  <a:srgbClr val="FFFFFF"/>
                </a:solidFill>
                <a:latin typeface="Calibri"/>
              </a:rPr>
              <a:t>Stern-Vollmer plot shows relation between fluorescence yield and nanoparticles concentration.</a:t>
            </a:r>
          </a:p>
          <a:p>
            <a:pPr marL="285750" indent="-285750" algn="just" eaLnBrk="1" fontAlgn="auto" hangingPunct="1">
              <a:lnSpc>
                <a:spcPct val="150000"/>
              </a:lnSpc>
              <a:spcBef>
                <a:spcPts val="0"/>
              </a:spcBef>
              <a:spcAft>
                <a:spcPts val="0"/>
              </a:spcAft>
              <a:buFont typeface="Arial" panose="020B0604020202020204" pitchFamily="34" charset="0"/>
              <a:buChar char="•"/>
              <a:defRPr sz="1800" b="0" i="0" u="none" strike="noStrike" kern="0" cap="none" spc="0" baseline="0">
                <a:solidFill>
                  <a:srgbClr val="000000"/>
                </a:solidFill>
                <a:uFillTx/>
              </a:defRPr>
            </a:pPr>
            <a:r>
              <a:rPr lang="en-GB" kern="0" dirty="0">
                <a:solidFill>
                  <a:srgbClr val="FFFFFF"/>
                </a:solidFill>
                <a:latin typeface="+mn-lt"/>
              </a:rPr>
              <a:t>The Stern-</a:t>
            </a:r>
            <a:r>
              <a:rPr lang="en-GB" kern="0" dirty="0" err="1">
                <a:solidFill>
                  <a:srgbClr val="FFFFFF"/>
                </a:solidFill>
                <a:latin typeface="+mn-lt"/>
              </a:rPr>
              <a:t>Volmer</a:t>
            </a:r>
            <a:r>
              <a:rPr lang="en-GB" kern="0" dirty="0">
                <a:solidFill>
                  <a:srgbClr val="FFFFFF"/>
                </a:solidFill>
                <a:latin typeface="+mn-lt"/>
              </a:rPr>
              <a:t> plot shows a linear relationship between intensity and concentration              No quenching</a:t>
            </a:r>
            <a:endParaRPr lang="en-GB" kern="0" dirty="0">
              <a:solidFill>
                <a:srgbClr val="FFFFFF"/>
              </a:solidFill>
              <a:latin typeface="Calibri"/>
            </a:endParaRPr>
          </a:p>
          <a:p>
            <a:pPr algn="just" eaLnBrk="1" fontAlgn="auto" hangingPunct="1">
              <a:spcBef>
                <a:spcPts val="0"/>
              </a:spcBef>
              <a:spcAft>
                <a:spcPts val="0"/>
              </a:spcAft>
              <a:defRPr sz="1800" b="0" i="0" u="none" strike="noStrike" kern="0" cap="none" spc="0" baseline="0">
                <a:solidFill>
                  <a:srgbClr val="000000"/>
                </a:solidFill>
                <a:uFillTx/>
              </a:defRPr>
            </a:pPr>
            <a:endParaRPr lang="en-GB" kern="0" dirty="0">
              <a:solidFill>
                <a:srgbClr val="FFFFFF"/>
              </a:solidFill>
              <a:latin typeface="Calibri"/>
            </a:endParaRPr>
          </a:p>
        </p:txBody>
      </p:sp>
      <p:pic>
        <p:nvPicPr>
          <p:cNvPr id="14340" name="Picture 11"/>
          <p:cNvPicPr>
            <a:picLocks noChangeAspect="1" noChangeArrowheads="1"/>
          </p:cNvPicPr>
          <p:nvPr/>
        </p:nvPicPr>
        <p:blipFill>
          <a:blip r:embed="rId2" cstate="print"/>
          <a:srcRect l="6107" t="8948" r="11177" b="5367"/>
          <a:stretch>
            <a:fillRect/>
          </a:stretch>
        </p:blipFill>
        <p:spPr bwMode="auto">
          <a:xfrm>
            <a:off x="615950" y="1325563"/>
            <a:ext cx="5645150" cy="3713162"/>
          </a:xfrm>
          <a:prstGeom prst="rect">
            <a:avLst/>
          </a:prstGeom>
          <a:noFill/>
          <a:ln w="9525">
            <a:noFill/>
            <a:miter lim="800000"/>
            <a:headEnd/>
            <a:tailEnd/>
          </a:ln>
        </p:spPr>
      </p:pic>
      <p:pic>
        <p:nvPicPr>
          <p:cNvPr id="14341" name="Content Placeholder 13" descr="dilutionC9.jpg"/>
          <p:cNvPicPr>
            <a:picLocks noGrp="1"/>
          </p:cNvPicPr>
          <p:nvPr>
            <p:ph idx="1"/>
          </p:nvPr>
        </p:nvPicPr>
        <p:blipFill>
          <a:blip r:embed="rId3" cstate="print"/>
          <a:srcRect l="5963" t="8591" r="10535" b="4338"/>
          <a:stretch>
            <a:fillRect/>
          </a:stretch>
        </p:blipFill>
        <p:spPr>
          <a:xfrm>
            <a:off x="6261100" y="1325563"/>
            <a:ext cx="5010150" cy="3713162"/>
          </a:xfrm>
        </p:spPr>
      </p:pic>
      <p:pic>
        <p:nvPicPr>
          <p:cNvPr id="14342" name="Picture 12" descr="[The University of Leicester]">
            <a:hlinkClick r:id="rId4"/>
          </p:cNvPr>
          <p:cNvPicPr>
            <a:picLocks noChangeAspect="1"/>
          </p:cNvPicPr>
          <p:nvPr/>
        </p:nvPicPr>
        <p:blipFill>
          <a:blip r:embed="rId5" cstate="print"/>
          <a:srcRect/>
          <a:stretch>
            <a:fillRect/>
          </a:stretch>
        </p:blipFill>
        <p:spPr bwMode="auto">
          <a:xfrm>
            <a:off x="0" y="6211888"/>
            <a:ext cx="2638425" cy="655637"/>
          </a:xfrm>
          <a:prstGeom prst="rect">
            <a:avLst/>
          </a:prstGeom>
          <a:solidFill>
            <a:srgbClr val="222A35">
              <a:alpha val="0"/>
            </a:srgbClr>
          </a:solidFill>
          <a:ln w="9525">
            <a:noFill/>
            <a:miter lim="800000"/>
            <a:headEnd/>
            <a:tailEnd/>
          </a:ln>
        </p:spPr>
      </p:pic>
      <p:sp>
        <p:nvSpPr>
          <p:cNvPr id="16" name="Right Arrow 15"/>
          <p:cNvSpPr/>
          <p:nvPr/>
        </p:nvSpPr>
        <p:spPr>
          <a:xfrm>
            <a:off x="9507538" y="5730875"/>
            <a:ext cx="485775" cy="22383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12">
    <p:spTree>
      <p:nvGrpSpPr>
        <p:cNvPr id="1" name=""/>
        <p:cNvGrpSpPr/>
        <p:nvPr/>
      </p:nvGrpSpPr>
      <p:grpSpPr>
        <a:xfrm>
          <a:off x="0" y="0"/>
          <a:ext cx="0" cy="0"/>
          <a:chOff x="0" y="0"/>
          <a:chExt cx="0" cy="0"/>
        </a:xfrm>
      </p:grpSpPr>
      <p:sp>
        <p:nvSpPr>
          <p:cNvPr id="2" name="Title 1"/>
          <p:cNvSpPr txBox="1">
            <a:spLocks noGrp="1"/>
          </p:cNvSpPr>
          <p:nvPr>
            <p:ph type="title"/>
          </p:nvPr>
        </p:nvSpPr>
        <p:spPr>
          <a:xfrm>
            <a:off x="1319213" y="0"/>
            <a:ext cx="9439275" cy="1352550"/>
          </a:xfrm>
        </p:spPr>
        <p:txBody>
          <a:bodyPr>
            <a:normAutofit fontScale="90000"/>
          </a:bodyPr>
          <a:lstStyle/>
          <a:p>
            <a:pPr algn="ctr" eaLnBrk="1" fontAlgn="auto" hangingPunct="1">
              <a:lnSpc>
                <a:spcPct val="150000"/>
              </a:lnSpc>
              <a:spcBef>
                <a:spcPts val="0"/>
              </a:spcBef>
              <a:spcAft>
                <a:spcPts val="0"/>
              </a:spcAft>
              <a:defRPr/>
            </a:pPr>
            <a:r>
              <a:rPr lang="en-GB" b="1" u="sng" dirty="0" smtClean="0">
                <a:solidFill>
                  <a:srgbClr val="FFFF00"/>
                </a:solidFill>
                <a:latin typeface="Arial" panose="020B0604020202020204" pitchFamily="34" charset="0"/>
                <a:cs typeface="Arial" panose="020B0604020202020204" pitchFamily="34" charset="0"/>
              </a:rPr>
              <a:t>Chemical characterisation</a:t>
            </a:r>
            <a:r>
              <a:rPr lang="en-GB" sz="4000" b="1" u="sng" dirty="0" smtClean="0">
                <a:solidFill>
                  <a:srgbClr val="FFFF00"/>
                </a:solidFill>
                <a:latin typeface="Arial" panose="020B0604020202020204" pitchFamily="34" charset="0"/>
                <a:cs typeface="Arial" panose="020B0604020202020204" pitchFamily="34" charset="0"/>
              </a:rPr>
              <a:t/>
            </a:r>
            <a:br>
              <a:rPr lang="en-GB" sz="4000" b="1" u="sng" dirty="0" smtClean="0">
                <a:solidFill>
                  <a:srgbClr val="FFFF00"/>
                </a:solidFill>
                <a:latin typeface="Arial" panose="020B0604020202020204" pitchFamily="34" charset="0"/>
                <a:cs typeface="Arial" panose="020B0604020202020204" pitchFamily="34" charset="0"/>
              </a:rPr>
            </a:br>
            <a:r>
              <a:rPr lang="en-GB" sz="3100" b="1" u="sng" dirty="0" smtClean="0">
                <a:solidFill>
                  <a:srgbClr val="FFFF00"/>
                </a:solidFill>
                <a:latin typeface="Arial" panose="020B0604020202020204" pitchFamily="34" charset="0"/>
                <a:cs typeface="Arial" panose="020B0604020202020204" pitchFamily="34" charset="0"/>
              </a:rPr>
              <a:t>X-ray </a:t>
            </a:r>
            <a:r>
              <a:rPr lang="en-GB" sz="3100" b="1" u="sng" dirty="0">
                <a:solidFill>
                  <a:srgbClr val="FFFF00"/>
                </a:solidFill>
                <a:latin typeface="Arial" panose="020B0604020202020204" pitchFamily="34" charset="0"/>
                <a:cs typeface="Arial" panose="020B0604020202020204" pitchFamily="34" charset="0"/>
              </a:rPr>
              <a:t>photoelectron spectroscopy (XPS)</a:t>
            </a:r>
          </a:p>
        </p:txBody>
      </p:sp>
      <p:sp>
        <p:nvSpPr>
          <p:cNvPr id="7" name="TextBox 5"/>
          <p:cNvSpPr txBox="1"/>
          <p:nvPr/>
        </p:nvSpPr>
        <p:spPr>
          <a:xfrm>
            <a:off x="150813" y="1698625"/>
            <a:ext cx="5713412" cy="2862263"/>
          </a:xfrm>
          <a:prstGeom prst="rect">
            <a:avLst/>
          </a:prstGeom>
          <a:noFill/>
          <a:ln cap="flat">
            <a:noFill/>
          </a:ln>
        </p:spPr>
        <p:txBody>
          <a:bodyPr>
            <a:spAutoFit/>
          </a:bodyPr>
          <a:lstStyle/>
          <a:p>
            <a:pPr marL="342900" indent="-342900" algn="just" eaLnBrk="1" fontAlgn="auto" hangingPunct="1">
              <a:lnSpc>
                <a:spcPct val="150000"/>
              </a:lnSpc>
              <a:spcBef>
                <a:spcPts val="0"/>
              </a:spcBef>
              <a:spcAft>
                <a:spcPts val="0"/>
              </a:spcAft>
              <a:buFont typeface="Arial" panose="020B0604020202020204" pitchFamily="34" charset="0"/>
              <a:buChar char="•"/>
              <a:defRPr sz="1800" b="0" i="0" u="none" strike="noStrike" kern="0" cap="none" spc="0" baseline="0">
                <a:solidFill>
                  <a:srgbClr val="000000"/>
                </a:solidFill>
                <a:uFillTx/>
              </a:defRPr>
            </a:pPr>
            <a:r>
              <a:rPr lang="en-GB" sz="2000" kern="0" dirty="0">
                <a:solidFill>
                  <a:srgbClr val="000000"/>
                </a:solidFill>
                <a:latin typeface="Arial" panose="020B0604020202020204" pitchFamily="34" charset="0"/>
                <a:cs typeface="Arial" panose="020B0604020202020204" pitchFamily="34" charset="0"/>
              </a:rPr>
              <a:t> The silicon 2s and 2p peaks indicate that silicon in water is in a high oxidation state. </a:t>
            </a:r>
          </a:p>
          <a:p>
            <a:pPr algn="just" eaLnBrk="1" fontAlgn="auto" hangingPunct="1">
              <a:lnSpc>
                <a:spcPct val="150000"/>
              </a:lnSpc>
              <a:spcBef>
                <a:spcPts val="0"/>
              </a:spcBef>
              <a:spcAft>
                <a:spcPts val="0"/>
              </a:spcAft>
              <a:defRPr sz="1800" b="0" i="0" u="none" strike="noStrike" kern="0" cap="none" spc="0" baseline="0">
                <a:solidFill>
                  <a:srgbClr val="000000"/>
                </a:solidFill>
                <a:uFillTx/>
              </a:defRPr>
            </a:pPr>
            <a:endParaRPr lang="en-GB" sz="2000" kern="0" dirty="0">
              <a:solidFill>
                <a:srgbClr val="000000"/>
              </a:solidFill>
              <a:latin typeface="Arial" panose="020B0604020202020204" pitchFamily="34" charset="0"/>
              <a:cs typeface="Arial" panose="020B0604020202020204" pitchFamily="34" charset="0"/>
            </a:endParaRPr>
          </a:p>
          <a:p>
            <a:pPr marL="342900" indent="-342900" algn="just" eaLnBrk="1" fontAlgn="auto" hangingPunct="1">
              <a:lnSpc>
                <a:spcPct val="150000"/>
              </a:lnSpc>
              <a:spcBef>
                <a:spcPts val="0"/>
              </a:spcBef>
              <a:spcAft>
                <a:spcPts val="0"/>
              </a:spcAft>
              <a:buFont typeface="Arial" panose="020B0604020202020204" pitchFamily="34" charset="0"/>
              <a:buChar char="•"/>
              <a:defRPr sz="1800" b="0" i="0" u="none" strike="noStrike" kern="0" cap="none" spc="0" baseline="0">
                <a:solidFill>
                  <a:srgbClr val="000000"/>
                </a:solidFill>
                <a:uFillTx/>
              </a:defRPr>
            </a:pPr>
            <a:r>
              <a:rPr lang="en-GB" sz="2000" kern="0" dirty="0">
                <a:solidFill>
                  <a:srgbClr val="000000"/>
                </a:solidFill>
                <a:latin typeface="Arial" panose="020B0604020202020204" pitchFamily="34" charset="0"/>
                <a:cs typeface="Arial" panose="020B0604020202020204" pitchFamily="34" charset="0"/>
              </a:rPr>
              <a:t>The peaks are shifted with respect to bulk silicon and show the presence of SiO</a:t>
            </a:r>
            <a:r>
              <a:rPr lang="en-GB" sz="2000" kern="0" baseline="-25000" dirty="0">
                <a:solidFill>
                  <a:srgbClr val="000000"/>
                </a:solidFill>
                <a:latin typeface="Arial" panose="020B0604020202020204" pitchFamily="34" charset="0"/>
                <a:cs typeface="Arial" panose="020B0604020202020204" pitchFamily="34" charset="0"/>
              </a:rPr>
              <a:t>2</a:t>
            </a:r>
            <a:r>
              <a:rPr lang="en-GB" sz="2000" kern="0" dirty="0">
                <a:solidFill>
                  <a:srgbClr val="000000"/>
                </a:solidFill>
                <a:latin typeface="Arial" panose="020B0604020202020204" pitchFamily="34" charset="0"/>
                <a:cs typeface="Arial" panose="020B0604020202020204" pitchFamily="34" charset="0"/>
              </a:rPr>
              <a:t> in water samples.</a:t>
            </a:r>
          </a:p>
        </p:txBody>
      </p:sp>
      <p:pic>
        <p:nvPicPr>
          <p:cNvPr id="15365" name="Picture 12" descr="[The University of Leicester]">
            <a:hlinkClick r:id="rId2"/>
          </p:cNvPr>
          <p:cNvPicPr>
            <a:picLocks noChangeAspect="1"/>
          </p:cNvPicPr>
          <p:nvPr/>
        </p:nvPicPr>
        <p:blipFill>
          <a:blip r:embed="rId3" cstate="print"/>
          <a:srcRect/>
          <a:stretch>
            <a:fillRect/>
          </a:stretch>
        </p:blipFill>
        <p:spPr bwMode="auto">
          <a:xfrm>
            <a:off x="0" y="6211888"/>
            <a:ext cx="2638425" cy="655637"/>
          </a:xfrm>
          <a:prstGeom prst="rect">
            <a:avLst/>
          </a:prstGeom>
          <a:solidFill>
            <a:srgbClr val="222A35">
              <a:alpha val="0"/>
            </a:srgbClr>
          </a:solidFill>
          <a:ln w="9525">
            <a:noFill/>
            <a:miter lim="800000"/>
            <a:headEnd/>
            <a:tailEnd/>
          </a:ln>
        </p:spPr>
      </p:pic>
      <p:grpSp>
        <p:nvGrpSpPr>
          <p:cNvPr id="35" name="Group 34"/>
          <p:cNvGrpSpPr/>
          <p:nvPr/>
        </p:nvGrpSpPr>
        <p:grpSpPr>
          <a:xfrm>
            <a:off x="6251575" y="1506538"/>
            <a:ext cx="5854700" cy="4656137"/>
            <a:chOff x="6251575" y="1220788"/>
            <a:chExt cx="5854700" cy="4656137"/>
          </a:xfrm>
        </p:grpSpPr>
        <p:pic>
          <p:nvPicPr>
            <p:cNvPr id="15364" name="Picture 16" descr="Si-water-1s-xps.jpg"/>
            <p:cNvPicPr>
              <a:picLocks noChangeAspect="1" noChangeArrowheads="1"/>
            </p:cNvPicPr>
            <p:nvPr/>
          </p:nvPicPr>
          <p:blipFill>
            <a:blip r:embed="rId4" cstate="print"/>
            <a:srcRect l="6889" t="9483" r="11394" b="4668"/>
            <a:stretch>
              <a:fillRect/>
            </a:stretch>
          </p:blipFill>
          <p:spPr bwMode="auto">
            <a:xfrm>
              <a:off x="6251575" y="1220788"/>
              <a:ext cx="2825750" cy="2493962"/>
            </a:xfrm>
            <a:prstGeom prst="rect">
              <a:avLst/>
            </a:prstGeom>
            <a:noFill/>
            <a:ln w="9525">
              <a:noFill/>
              <a:miter lim="800000"/>
              <a:headEnd/>
              <a:tailEnd/>
            </a:ln>
          </p:spPr>
        </p:pic>
        <p:pic>
          <p:nvPicPr>
            <p:cNvPr id="15366" name="Picture 18" descr="Si-water-2p-xps.jpg"/>
            <p:cNvPicPr>
              <a:picLocks noChangeAspect="1" noChangeArrowheads="1"/>
            </p:cNvPicPr>
            <p:nvPr/>
          </p:nvPicPr>
          <p:blipFill>
            <a:blip r:embed="rId5" cstate="print"/>
            <a:srcRect l="6590" t="9267" r="11240" b="3629"/>
            <a:stretch>
              <a:fillRect/>
            </a:stretch>
          </p:blipFill>
          <p:spPr bwMode="auto">
            <a:xfrm>
              <a:off x="9077325" y="1220788"/>
              <a:ext cx="3028950" cy="2493962"/>
            </a:xfrm>
            <a:prstGeom prst="rect">
              <a:avLst/>
            </a:prstGeom>
            <a:noFill/>
            <a:ln w="9525">
              <a:noFill/>
              <a:miter lim="800000"/>
              <a:headEnd/>
              <a:tailEnd/>
            </a:ln>
          </p:spPr>
        </p:pic>
        <p:pic>
          <p:nvPicPr>
            <p:cNvPr id="15367" name="Picture 19" descr="Si-water-c-xps.jpg"/>
            <p:cNvPicPr>
              <a:picLocks noChangeAspect="1" noChangeArrowheads="1"/>
            </p:cNvPicPr>
            <p:nvPr/>
          </p:nvPicPr>
          <p:blipFill>
            <a:blip r:embed="rId6" cstate="print"/>
            <a:srcRect l="5687" t="7974" r="10939" b="3879"/>
            <a:stretch>
              <a:fillRect/>
            </a:stretch>
          </p:blipFill>
          <p:spPr bwMode="auto">
            <a:xfrm>
              <a:off x="6251575" y="3714750"/>
              <a:ext cx="2825750" cy="2162175"/>
            </a:xfrm>
            <a:prstGeom prst="rect">
              <a:avLst/>
            </a:prstGeom>
            <a:noFill/>
            <a:ln w="9525">
              <a:noFill/>
              <a:miter lim="800000"/>
              <a:headEnd/>
              <a:tailEnd/>
            </a:ln>
          </p:spPr>
        </p:pic>
        <p:pic>
          <p:nvPicPr>
            <p:cNvPr id="15368" name="Picture 20" descr="Si-water-o-xps.jpg"/>
            <p:cNvPicPr>
              <a:picLocks noChangeAspect="1" noChangeArrowheads="1"/>
            </p:cNvPicPr>
            <p:nvPr/>
          </p:nvPicPr>
          <p:blipFill>
            <a:blip r:embed="rId7" cstate="print"/>
            <a:srcRect l="4634" t="9052" r="10939" b="4922"/>
            <a:stretch>
              <a:fillRect/>
            </a:stretch>
          </p:blipFill>
          <p:spPr bwMode="auto">
            <a:xfrm>
              <a:off x="9077325" y="3714750"/>
              <a:ext cx="3028950" cy="2162175"/>
            </a:xfrm>
            <a:prstGeom prst="rect">
              <a:avLst/>
            </a:prstGeom>
            <a:noFill/>
            <a:ln w="9525">
              <a:noFill/>
              <a:miter lim="800000"/>
              <a:headEnd/>
              <a:tailEnd/>
            </a:ln>
          </p:spPr>
        </p:pic>
        <p:cxnSp>
          <p:nvCxnSpPr>
            <p:cNvPr id="23" name="Straight Arrow Connector 22"/>
            <p:cNvCxnSpPr/>
            <p:nvPr/>
          </p:nvCxnSpPr>
          <p:spPr>
            <a:xfrm flipH="1">
              <a:off x="7165975" y="2314575"/>
              <a:ext cx="9525" cy="5969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10379075" y="4351338"/>
              <a:ext cx="9525" cy="5969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9888538" y="2368550"/>
              <a:ext cx="9525" cy="5969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V="1">
              <a:off x="7986713" y="1925638"/>
              <a:ext cx="0" cy="68738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10985500" y="4373563"/>
              <a:ext cx="0" cy="68738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11202988" y="2025650"/>
              <a:ext cx="0" cy="6858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7977188" y="4187825"/>
              <a:ext cx="0" cy="68738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7664450" y="4448175"/>
              <a:ext cx="0" cy="687388"/>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5377" name="TextBox 32"/>
            <p:cNvSpPr txBox="1">
              <a:spLocks noChangeArrowheads="1"/>
            </p:cNvSpPr>
            <p:nvPr/>
          </p:nvSpPr>
          <p:spPr bwMode="auto">
            <a:xfrm>
              <a:off x="6819900" y="2074863"/>
              <a:ext cx="881063" cy="276225"/>
            </a:xfrm>
            <a:prstGeom prst="rect">
              <a:avLst/>
            </a:prstGeom>
            <a:noFill/>
            <a:ln w="9525">
              <a:noFill/>
              <a:miter lim="800000"/>
              <a:headEnd/>
              <a:tailEnd/>
            </a:ln>
          </p:spPr>
          <p:txBody>
            <a:bodyPr>
              <a:spAutoFit/>
            </a:bodyPr>
            <a:lstStyle/>
            <a:p>
              <a:pPr eaLnBrk="1" hangingPunct="1"/>
              <a:r>
                <a:rPr lang="en-GB" altLang="en-US" sz="1200"/>
                <a:t>150.5 ev</a:t>
              </a:r>
            </a:p>
          </p:txBody>
        </p:sp>
        <p:sp>
          <p:nvSpPr>
            <p:cNvPr id="15378" name="TextBox 33"/>
            <p:cNvSpPr txBox="1">
              <a:spLocks noChangeArrowheads="1"/>
            </p:cNvSpPr>
            <p:nvPr/>
          </p:nvSpPr>
          <p:spPr bwMode="auto">
            <a:xfrm>
              <a:off x="9644063" y="2092325"/>
              <a:ext cx="881062" cy="276225"/>
            </a:xfrm>
            <a:prstGeom prst="rect">
              <a:avLst/>
            </a:prstGeom>
            <a:noFill/>
            <a:ln w="9525">
              <a:noFill/>
              <a:miter lim="800000"/>
              <a:headEnd/>
              <a:tailEnd/>
            </a:ln>
          </p:spPr>
          <p:txBody>
            <a:bodyPr>
              <a:spAutoFit/>
            </a:bodyPr>
            <a:lstStyle/>
            <a:p>
              <a:pPr eaLnBrk="1" hangingPunct="1"/>
              <a:r>
                <a:rPr lang="en-GB" altLang="en-US" sz="1200"/>
                <a:t>99.6 ev</a:t>
              </a:r>
            </a:p>
          </p:txBody>
        </p:sp>
        <p:sp>
          <p:nvSpPr>
            <p:cNvPr id="15379" name="TextBox 34"/>
            <p:cNvSpPr txBox="1">
              <a:spLocks noChangeArrowheads="1"/>
            </p:cNvSpPr>
            <p:nvPr/>
          </p:nvSpPr>
          <p:spPr bwMode="auto">
            <a:xfrm>
              <a:off x="7335838" y="5116513"/>
              <a:ext cx="881062" cy="276225"/>
            </a:xfrm>
            <a:prstGeom prst="rect">
              <a:avLst/>
            </a:prstGeom>
            <a:noFill/>
            <a:ln w="9525">
              <a:noFill/>
              <a:miter lim="800000"/>
              <a:headEnd/>
              <a:tailEnd/>
            </a:ln>
          </p:spPr>
          <p:txBody>
            <a:bodyPr>
              <a:spAutoFit/>
            </a:bodyPr>
            <a:lstStyle/>
            <a:p>
              <a:pPr eaLnBrk="1" hangingPunct="1"/>
              <a:r>
                <a:rPr lang="en-GB" altLang="en-US" sz="1200"/>
                <a:t>284.7 ev</a:t>
              </a:r>
            </a:p>
          </p:txBody>
        </p:sp>
        <p:sp>
          <p:nvSpPr>
            <p:cNvPr id="15380" name="TextBox 35"/>
            <p:cNvSpPr txBox="1">
              <a:spLocks noChangeArrowheads="1"/>
            </p:cNvSpPr>
            <p:nvPr/>
          </p:nvSpPr>
          <p:spPr bwMode="auto">
            <a:xfrm>
              <a:off x="10086975" y="4095750"/>
              <a:ext cx="881063" cy="277813"/>
            </a:xfrm>
            <a:prstGeom prst="rect">
              <a:avLst/>
            </a:prstGeom>
            <a:noFill/>
            <a:ln w="9525">
              <a:noFill/>
              <a:miter lim="800000"/>
              <a:headEnd/>
              <a:tailEnd/>
            </a:ln>
          </p:spPr>
          <p:txBody>
            <a:bodyPr>
              <a:spAutoFit/>
            </a:bodyPr>
            <a:lstStyle/>
            <a:p>
              <a:pPr eaLnBrk="1" hangingPunct="1"/>
              <a:r>
                <a:rPr lang="en-GB" altLang="en-US" sz="1200"/>
                <a:t>531 ev</a:t>
              </a:r>
            </a:p>
          </p:txBody>
        </p:sp>
        <p:sp>
          <p:nvSpPr>
            <p:cNvPr id="15381" name="TextBox 36"/>
            <p:cNvSpPr txBox="1">
              <a:spLocks noChangeArrowheads="1"/>
            </p:cNvSpPr>
            <p:nvPr/>
          </p:nvSpPr>
          <p:spPr bwMode="auto">
            <a:xfrm>
              <a:off x="7634288" y="2711450"/>
              <a:ext cx="881062" cy="276225"/>
            </a:xfrm>
            <a:prstGeom prst="rect">
              <a:avLst/>
            </a:prstGeom>
            <a:noFill/>
            <a:ln w="9525">
              <a:noFill/>
              <a:miter lim="800000"/>
              <a:headEnd/>
              <a:tailEnd/>
            </a:ln>
          </p:spPr>
          <p:txBody>
            <a:bodyPr>
              <a:spAutoFit/>
            </a:bodyPr>
            <a:lstStyle/>
            <a:p>
              <a:pPr eaLnBrk="1" hangingPunct="1"/>
              <a:r>
                <a:rPr lang="en-GB" altLang="en-US" sz="1200"/>
                <a:t>155.8 ev</a:t>
              </a:r>
            </a:p>
          </p:txBody>
        </p:sp>
        <p:sp>
          <p:nvSpPr>
            <p:cNvPr id="15382" name="TextBox 37"/>
            <p:cNvSpPr txBox="1">
              <a:spLocks noChangeArrowheads="1"/>
            </p:cNvSpPr>
            <p:nvPr/>
          </p:nvSpPr>
          <p:spPr bwMode="auto">
            <a:xfrm>
              <a:off x="10899775" y="2705100"/>
              <a:ext cx="881063" cy="276225"/>
            </a:xfrm>
            <a:prstGeom prst="rect">
              <a:avLst/>
            </a:prstGeom>
            <a:noFill/>
            <a:ln w="9525">
              <a:noFill/>
              <a:miter lim="800000"/>
              <a:headEnd/>
              <a:tailEnd/>
            </a:ln>
          </p:spPr>
          <p:txBody>
            <a:bodyPr>
              <a:spAutoFit/>
            </a:bodyPr>
            <a:lstStyle/>
            <a:p>
              <a:pPr eaLnBrk="1" hangingPunct="1"/>
              <a:r>
                <a:rPr lang="en-GB" altLang="en-US" sz="1200"/>
                <a:t>104.9 ev</a:t>
              </a:r>
            </a:p>
          </p:txBody>
        </p:sp>
        <p:sp>
          <p:nvSpPr>
            <p:cNvPr id="15383" name="TextBox 38"/>
            <p:cNvSpPr txBox="1">
              <a:spLocks noChangeArrowheads="1"/>
            </p:cNvSpPr>
            <p:nvPr/>
          </p:nvSpPr>
          <p:spPr bwMode="auto">
            <a:xfrm>
              <a:off x="7677150" y="2873375"/>
              <a:ext cx="1082675" cy="307975"/>
            </a:xfrm>
            <a:prstGeom prst="rect">
              <a:avLst/>
            </a:prstGeom>
            <a:noFill/>
            <a:ln w="9525">
              <a:noFill/>
              <a:miter lim="800000"/>
              <a:headEnd/>
              <a:tailEnd/>
            </a:ln>
          </p:spPr>
          <p:txBody>
            <a:bodyPr>
              <a:spAutoFit/>
            </a:bodyPr>
            <a:lstStyle/>
            <a:p>
              <a:pPr eaLnBrk="1" hangingPunct="1"/>
              <a:r>
                <a:rPr lang="en-US" altLang="en-US" sz="1400"/>
                <a:t>SiO</a:t>
              </a:r>
              <a:r>
                <a:rPr lang="en-US" altLang="en-US" sz="1400" baseline="-25000"/>
                <a:t>2</a:t>
              </a:r>
              <a:r>
                <a:rPr lang="en-US" altLang="en-US" sz="1400"/>
                <a:t>, SiO</a:t>
              </a:r>
              <a:r>
                <a:rPr lang="en-US" altLang="en-US" sz="1400" baseline="-25000"/>
                <a:t>x&gt;2</a:t>
              </a:r>
              <a:endParaRPr lang="en-GB" altLang="en-US" sz="1400"/>
            </a:p>
          </p:txBody>
        </p:sp>
        <p:sp>
          <p:nvSpPr>
            <p:cNvPr id="15384" name="TextBox 39"/>
            <p:cNvSpPr txBox="1">
              <a:spLocks noChangeArrowheads="1"/>
            </p:cNvSpPr>
            <p:nvPr/>
          </p:nvSpPr>
          <p:spPr bwMode="auto">
            <a:xfrm>
              <a:off x="6954838" y="1874838"/>
              <a:ext cx="881062" cy="276225"/>
            </a:xfrm>
            <a:prstGeom prst="rect">
              <a:avLst/>
            </a:prstGeom>
            <a:noFill/>
            <a:ln w="9525">
              <a:noFill/>
              <a:miter lim="800000"/>
              <a:headEnd/>
              <a:tailEnd/>
            </a:ln>
          </p:spPr>
          <p:txBody>
            <a:bodyPr>
              <a:spAutoFit/>
            </a:bodyPr>
            <a:lstStyle/>
            <a:p>
              <a:pPr eaLnBrk="1" hangingPunct="1"/>
              <a:r>
                <a:rPr lang="en-GB" altLang="en-US" sz="1200"/>
                <a:t>Si-Si</a:t>
              </a:r>
            </a:p>
          </p:txBody>
        </p:sp>
        <p:sp>
          <p:nvSpPr>
            <p:cNvPr id="15385" name="TextBox 40"/>
            <p:cNvSpPr txBox="1">
              <a:spLocks noChangeArrowheads="1"/>
            </p:cNvSpPr>
            <p:nvPr/>
          </p:nvSpPr>
          <p:spPr bwMode="auto">
            <a:xfrm>
              <a:off x="10623550" y="5049838"/>
              <a:ext cx="881063" cy="277812"/>
            </a:xfrm>
            <a:prstGeom prst="rect">
              <a:avLst/>
            </a:prstGeom>
            <a:noFill/>
            <a:ln w="9525">
              <a:noFill/>
              <a:miter lim="800000"/>
              <a:headEnd/>
              <a:tailEnd/>
            </a:ln>
          </p:spPr>
          <p:txBody>
            <a:bodyPr>
              <a:spAutoFit/>
            </a:bodyPr>
            <a:lstStyle/>
            <a:p>
              <a:pPr eaLnBrk="1" hangingPunct="1"/>
              <a:r>
                <a:rPr lang="en-GB" altLang="en-US" sz="1200"/>
                <a:t>534.1 ev</a:t>
              </a:r>
            </a:p>
          </p:txBody>
        </p:sp>
        <p:sp>
          <p:nvSpPr>
            <p:cNvPr id="15386" name="TextBox 41"/>
            <p:cNvSpPr txBox="1">
              <a:spLocks noChangeArrowheads="1"/>
            </p:cNvSpPr>
            <p:nvPr/>
          </p:nvSpPr>
          <p:spPr bwMode="auto">
            <a:xfrm>
              <a:off x="7694613" y="4851400"/>
              <a:ext cx="881062" cy="277813"/>
            </a:xfrm>
            <a:prstGeom prst="rect">
              <a:avLst/>
            </a:prstGeom>
            <a:noFill/>
            <a:ln w="9525">
              <a:noFill/>
              <a:miter lim="800000"/>
              <a:headEnd/>
              <a:tailEnd/>
            </a:ln>
          </p:spPr>
          <p:txBody>
            <a:bodyPr>
              <a:spAutoFit/>
            </a:bodyPr>
            <a:lstStyle/>
            <a:p>
              <a:pPr eaLnBrk="1" hangingPunct="1"/>
              <a:r>
                <a:rPr lang="en-GB" altLang="en-US" sz="1200"/>
                <a:t>286.4 ev</a:t>
              </a:r>
            </a:p>
          </p:txBody>
        </p:sp>
        <p:sp>
          <p:nvSpPr>
            <p:cNvPr id="15387" name="TextBox 42"/>
            <p:cNvSpPr txBox="1">
              <a:spLocks noChangeArrowheads="1"/>
            </p:cNvSpPr>
            <p:nvPr/>
          </p:nvSpPr>
          <p:spPr bwMode="auto">
            <a:xfrm>
              <a:off x="9698038" y="1871663"/>
              <a:ext cx="879475" cy="277812"/>
            </a:xfrm>
            <a:prstGeom prst="rect">
              <a:avLst/>
            </a:prstGeom>
            <a:noFill/>
            <a:ln w="9525">
              <a:noFill/>
              <a:miter lim="800000"/>
              <a:headEnd/>
              <a:tailEnd/>
            </a:ln>
          </p:spPr>
          <p:txBody>
            <a:bodyPr>
              <a:spAutoFit/>
            </a:bodyPr>
            <a:lstStyle/>
            <a:p>
              <a:pPr eaLnBrk="1" hangingPunct="1"/>
              <a:r>
                <a:rPr lang="en-GB" altLang="en-US" sz="1200"/>
                <a:t>Si-Si</a:t>
              </a:r>
            </a:p>
          </p:txBody>
        </p:sp>
        <p:sp>
          <p:nvSpPr>
            <p:cNvPr id="15388" name="TextBox 43"/>
            <p:cNvSpPr txBox="1">
              <a:spLocks noChangeArrowheads="1"/>
            </p:cNvSpPr>
            <p:nvPr/>
          </p:nvSpPr>
          <p:spPr bwMode="auto">
            <a:xfrm>
              <a:off x="10785475" y="2914650"/>
              <a:ext cx="1014413" cy="307975"/>
            </a:xfrm>
            <a:prstGeom prst="rect">
              <a:avLst/>
            </a:prstGeom>
            <a:noFill/>
            <a:ln w="9525">
              <a:noFill/>
              <a:miter lim="800000"/>
              <a:headEnd/>
              <a:tailEnd/>
            </a:ln>
          </p:spPr>
          <p:txBody>
            <a:bodyPr>
              <a:spAutoFit/>
            </a:bodyPr>
            <a:lstStyle/>
            <a:p>
              <a:pPr eaLnBrk="1" hangingPunct="1"/>
              <a:r>
                <a:rPr lang="en-US" altLang="en-US" sz="1400"/>
                <a:t>SiO</a:t>
              </a:r>
              <a:r>
                <a:rPr lang="en-US" altLang="en-US" sz="1400" baseline="-25000"/>
                <a:t>2</a:t>
              </a:r>
              <a:r>
                <a:rPr lang="en-US" altLang="en-US" sz="1400"/>
                <a:t>, SiO</a:t>
              </a:r>
              <a:r>
                <a:rPr lang="en-US" altLang="en-US" sz="1400" baseline="-25000"/>
                <a:t>x&gt;2</a:t>
              </a:r>
              <a:endParaRPr lang="en-GB" altLang="en-US" sz="1400"/>
            </a:p>
          </p:txBody>
        </p:sp>
        <p:sp>
          <p:nvSpPr>
            <p:cNvPr id="15389" name="TextBox 44"/>
            <p:cNvSpPr txBox="1">
              <a:spLocks noChangeArrowheads="1"/>
            </p:cNvSpPr>
            <p:nvPr/>
          </p:nvSpPr>
          <p:spPr bwMode="auto">
            <a:xfrm>
              <a:off x="10591800" y="5229225"/>
              <a:ext cx="996950" cy="307975"/>
            </a:xfrm>
            <a:prstGeom prst="rect">
              <a:avLst/>
            </a:prstGeom>
            <a:noFill/>
            <a:ln w="9525">
              <a:noFill/>
              <a:miter lim="800000"/>
              <a:headEnd/>
              <a:tailEnd/>
            </a:ln>
          </p:spPr>
          <p:txBody>
            <a:bodyPr>
              <a:spAutoFit/>
            </a:bodyPr>
            <a:lstStyle/>
            <a:p>
              <a:pPr eaLnBrk="1" hangingPunct="1"/>
              <a:r>
                <a:rPr lang="en-US" altLang="en-US" sz="1400"/>
                <a:t>SiO</a:t>
              </a:r>
              <a:r>
                <a:rPr lang="en-US" altLang="en-US" sz="1400" baseline="-25000"/>
                <a:t>2</a:t>
              </a:r>
              <a:r>
                <a:rPr lang="en-US" altLang="en-US" sz="1400"/>
                <a:t>, SiO</a:t>
              </a:r>
              <a:r>
                <a:rPr lang="en-US" altLang="en-US" sz="1400" baseline="-25000"/>
                <a:t>x&gt;2</a:t>
              </a:r>
              <a:endParaRPr lang="en-GB" altLang="en-US" sz="1400"/>
            </a:p>
          </p:txBody>
        </p:sp>
        <p:sp>
          <p:nvSpPr>
            <p:cNvPr id="15390" name="TextBox 45"/>
            <p:cNvSpPr txBox="1">
              <a:spLocks noChangeArrowheads="1"/>
            </p:cNvSpPr>
            <p:nvPr/>
          </p:nvSpPr>
          <p:spPr bwMode="auto">
            <a:xfrm>
              <a:off x="10096500" y="3943350"/>
              <a:ext cx="881063" cy="276225"/>
            </a:xfrm>
            <a:prstGeom prst="rect">
              <a:avLst/>
            </a:prstGeom>
            <a:noFill/>
            <a:ln w="9525">
              <a:noFill/>
              <a:miter lim="800000"/>
              <a:headEnd/>
              <a:tailEnd/>
            </a:ln>
          </p:spPr>
          <p:txBody>
            <a:bodyPr>
              <a:spAutoFit/>
            </a:bodyPr>
            <a:lstStyle/>
            <a:p>
              <a:pPr eaLnBrk="1" hangingPunct="1"/>
              <a:r>
                <a:rPr lang="en-GB" altLang="en-US" sz="1200"/>
                <a:t>O-O</a:t>
              </a:r>
            </a:p>
          </p:txBody>
        </p:sp>
        <p:sp>
          <p:nvSpPr>
            <p:cNvPr id="15391" name="TextBox 47"/>
            <p:cNvSpPr txBox="1">
              <a:spLocks noChangeArrowheads="1"/>
            </p:cNvSpPr>
            <p:nvPr/>
          </p:nvSpPr>
          <p:spPr bwMode="auto">
            <a:xfrm>
              <a:off x="7404100" y="5270500"/>
              <a:ext cx="881063" cy="276225"/>
            </a:xfrm>
            <a:prstGeom prst="rect">
              <a:avLst/>
            </a:prstGeom>
            <a:noFill/>
            <a:ln w="9525">
              <a:noFill/>
              <a:miter lim="800000"/>
              <a:headEnd/>
              <a:tailEnd/>
            </a:ln>
          </p:spPr>
          <p:txBody>
            <a:bodyPr>
              <a:spAutoFit/>
            </a:bodyPr>
            <a:lstStyle/>
            <a:p>
              <a:pPr eaLnBrk="1" hangingPunct="1"/>
              <a:r>
                <a:rPr lang="en-GB" altLang="en-US" sz="1200"/>
                <a:t>C-C</a:t>
              </a:r>
            </a:p>
          </p:txBody>
        </p:sp>
        <p:sp>
          <p:nvSpPr>
            <p:cNvPr id="15392" name="TextBox 48"/>
            <p:cNvSpPr txBox="1">
              <a:spLocks noChangeArrowheads="1"/>
            </p:cNvSpPr>
            <p:nvPr/>
          </p:nvSpPr>
          <p:spPr bwMode="auto">
            <a:xfrm>
              <a:off x="8385175" y="4649788"/>
              <a:ext cx="881063" cy="646112"/>
            </a:xfrm>
            <a:prstGeom prst="rect">
              <a:avLst/>
            </a:prstGeom>
            <a:noFill/>
            <a:ln w="9525">
              <a:noFill/>
              <a:miter lim="800000"/>
              <a:headEnd/>
              <a:tailEnd/>
            </a:ln>
          </p:spPr>
          <p:txBody>
            <a:bodyPr>
              <a:spAutoFit/>
            </a:bodyPr>
            <a:lstStyle/>
            <a:p>
              <a:pPr eaLnBrk="1" hangingPunct="1"/>
              <a:r>
                <a:rPr lang="en-GB" altLang="en-US" sz="1200"/>
                <a:t>C-O-C</a:t>
              </a:r>
            </a:p>
            <a:p>
              <a:pPr eaLnBrk="1" hangingPunct="1"/>
              <a:r>
                <a:rPr lang="en-GB" altLang="en-US" sz="1200"/>
                <a:t>C-O-H</a:t>
              </a:r>
            </a:p>
            <a:p>
              <a:pPr eaLnBrk="1" hangingPunct="1"/>
              <a:r>
                <a:rPr lang="en-GB" altLang="en-US" sz="1200"/>
                <a:t>C/Si</a:t>
              </a:r>
            </a:p>
          </p:txBody>
        </p:sp>
        <p:sp>
          <p:nvSpPr>
            <p:cNvPr id="50" name="Left Brace 49"/>
            <p:cNvSpPr/>
            <p:nvPr/>
          </p:nvSpPr>
          <p:spPr>
            <a:xfrm>
              <a:off x="8377238" y="4667250"/>
              <a:ext cx="80962" cy="571500"/>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GB"/>
            </a:p>
          </p:txBody>
        </p:sp>
      </p:gr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13">
    <p:spTree>
      <p:nvGrpSpPr>
        <p:cNvPr id="1" name=""/>
        <p:cNvGrpSpPr/>
        <p:nvPr/>
      </p:nvGrpSpPr>
      <p:grpSpPr>
        <a:xfrm>
          <a:off x="0" y="0"/>
          <a:ext cx="0" cy="0"/>
          <a:chOff x="0" y="0"/>
          <a:chExt cx="0" cy="0"/>
        </a:xfrm>
      </p:grpSpPr>
      <p:sp>
        <p:nvSpPr>
          <p:cNvPr id="16386" name="Title 1"/>
          <p:cNvSpPr txBox="1">
            <a:spLocks noGrp="1"/>
          </p:cNvSpPr>
          <p:nvPr>
            <p:ph type="title"/>
          </p:nvPr>
        </p:nvSpPr>
        <p:spPr>
          <a:xfrm>
            <a:off x="1768475" y="-19050"/>
            <a:ext cx="9024938" cy="1143000"/>
          </a:xfrm>
        </p:spPr>
        <p:txBody>
          <a:bodyPr/>
          <a:lstStyle/>
          <a:p>
            <a:pPr algn="ctr" eaLnBrk="1" hangingPunct="1">
              <a:lnSpc>
                <a:spcPct val="150000"/>
              </a:lnSpc>
            </a:pPr>
            <a:r>
              <a:rPr lang="en-GB" altLang="en-US" sz="4000" b="1" u="sng" dirty="0" smtClean="0">
                <a:solidFill>
                  <a:srgbClr val="FFFF00"/>
                </a:solidFill>
                <a:latin typeface="Arial" charset="0"/>
                <a:cs typeface="Arial" charset="0"/>
              </a:rPr>
              <a:t>Chemical characterisation</a:t>
            </a:r>
            <a:br>
              <a:rPr lang="en-GB" altLang="en-US" sz="4000" b="1" u="sng" dirty="0" smtClean="0">
                <a:solidFill>
                  <a:srgbClr val="FFFF00"/>
                </a:solidFill>
                <a:latin typeface="Arial" charset="0"/>
                <a:cs typeface="Arial" charset="0"/>
              </a:rPr>
            </a:br>
            <a:r>
              <a:rPr lang="en-GB" altLang="en-US" sz="2800" b="1" u="sng" dirty="0" smtClean="0">
                <a:solidFill>
                  <a:srgbClr val="FFFF00"/>
                </a:solidFill>
                <a:latin typeface="Arial" charset="0"/>
                <a:cs typeface="Arial" charset="0"/>
              </a:rPr>
              <a:t>Attenuated Total Reflectance (ATR) </a:t>
            </a:r>
          </a:p>
        </p:txBody>
      </p:sp>
      <p:sp>
        <p:nvSpPr>
          <p:cNvPr id="16387" name="TextBox 5"/>
          <p:cNvSpPr txBox="1">
            <a:spLocks noChangeArrowheads="1"/>
          </p:cNvSpPr>
          <p:nvPr/>
        </p:nvSpPr>
        <p:spPr bwMode="auto">
          <a:xfrm>
            <a:off x="0" y="1841500"/>
            <a:ext cx="4019549" cy="2492990"/>
          </a:xfrm>
          <a:prstGeom prst="rect">
            <a:avLst/>
          </a:prstGeom>
          <a:noFill/>
          <a:ln w="9525">
            <a:noFill/>
            <a:miter lim="800000"/>
            <a:headEnd/>
            <a:tailEnd/>
          </a:ln>
        </p:spPr>
        <p:txBody>
          <a:bodyPr wrap="square">
            <a:spAutoFit/>
          </a:bodyPr>
          <a:lstStyle/>
          <a:p>
            <a:pPr algn="just" defTabSz="4168775" eaLnBrk="1" hangingPunct="1">
              <a:lnSpc>
                <a:spcPct val="130000"/>
              </a:lnSpc>
              <a:spcBef>
                <a:spcPts val="400"/>
              </a:spcBef>
            </a:pPr>
            <a:r>
              <a:rPr lang="en-GB" altLang="en-US" sz="2000" dirty="0">
                <a:latin typeface="Arial" pitchFamily="34" charset="0"/>
                <a:cs typeface="Arial" pitchFamily="34" charset="0"/>
              </a:rPr>
              <a:t>ATR results show that silicon particles are oxidised in water, and form </a:t>
            </a:r>
            <a:r>
              <a:rPr lang="en-US" altLang="en-US" sz="2000" dirty="0">
                <a:latin typeface="Arial" pitchFamily="34" charset="0"/>
                <a:cs typeface="Arial" pitchFamily="34" charset="0"/>
              </a:rPr>
              <a:t>SiO</a:t>
            </a:r>
            <a:r>
              <a:rPr lang="en-US" altLang="en-US" sz="2000" baseline="-25000" dirty="0">
                <a:latin typeface="Arial" pitchFamily="34" charset="0"/>
                <a:cs typeface="Arial" pitchFamily="34" charset="0"/>
              </a:rPr>
              <a:t>2</a:t>
            </a:r>
            <a:r>
              <a:rPr lang="en-US" altLang="en-US" sz="2000" dirty="0">
                <a:latin typeface="Arial" pitchFamily="34" charset="0"/>
                <a:cs typeface="Arial" pitchFamily="34" charset="0"/>
              </a:rPr>
              <a:t> bend at 800 </a:t>
            </a:r>
            <a:r>
              <a:rPr lang="en-GB" altLang="en-US" sz="2000" dirty="0">
                <a:latin typeface="Arial" pitchFamily="34" charset="0"/>
                <a:cs typeface="Arial" pitchFamily="34" charset="0"/>
              </a:rPr>
              <a:t>cm</a:t>
            </a:r>
            <a:r>
              <a:rPr lang="en-GB" altLang="en-US" sz="2000" baseline="30000" dirty="0">
                <a:latin typeface="Arial" pitchFamily="34" charset="0"/>
                <a:cs typeface="Arial" pitchFamily="34" charset="0"/>
              </a:rPr>
              <a:t>-1</a:t>
            </a:r>
            <a:r>
              <a:rPr lang="en-GB" altLang="en-US" sz="2000" dirty="0">
                <a:latin typeface="Arial" pitchFamily="34" charset="0"/>
                <a:cs typeface="Arial" pitchFamily="34" charset="0"/>
              </a:rPr>
              <a:t>, </a:t>
            </a:r>
            <a:r>
              <a:rPr lang="en-US" altLang="en-US" sz="2000" dirty="0">
                <a:latin typeface="Arial" pitchFamily="34" charset="0"/>
                <a:cs typeface="Arial" pitchFamily="34" charset="0"/>
              </a:rPr>
              <a:t>Si</a:t>
            </a:r>
            <a:r>
              <a:rPr lang="en-US" altLang="en-US" sz="2000" baseline="-25000" dirty="0">
                <a:latin typeface="Arial" pitchFamily="34" charset="0"/>
                <a:cs typeface="Arial" pitchFamily="34" charset="0"/>
              </a:rPr>
              <a:t>2</a:t>
            </a:r>
            <a:r>
              <a:rPr lang="en-US" altLang="en-US" sz="2000" dirty="0">
                <a:latin typeface="Arial" pitchFamily="34" charset="0"/>
                <a:cs typeface="Arial" pitchFamily="34" charset="0"/>
              </a:rPr>
              <a:t>O</a:t>
            </a:r>
            <a:r>
              <a:rPr lang="en-US" altLang="en-US" sz="2000" baseline="-25000" dirty="0">
                <a:latin typeface="Arial" pitchFamily="34" charset="0"/>
                <a:cs typeface="Arial" pitchFamily="34" charset="0"/>
              </a:rPr>
              <a:t>3</a:t>
            </a:r>
            <a:r>
              <a:rPr lang="en-GB" altLang="en-US" sz="2000" dirty="0">
                <a:latin typeface="Arial" pitchFamily="34" charset="0"/>
                <a:cs typeface="Arial" pitchFamily="34" charset="0"/>
              </a:rPr>
              <a:t> stretch at 880 cm</a:t>
            </a:r>
            <a:r>
              <a:rPr lang="en-GB" altLang="en-US" sz="2000" baseline="30000" dirty="0">
                <a:latin typeface="Arial" pitchFamily="34" charset="0"/>
                <a:cs typeface="Arial" pitchFamily="34" charset="0"/>
              </a:rPr>
              <a:t>-1</a:t>
            </a:r>
            <a:r>
              <a:rPr lang="en-GB" altLang="en-US" sz="2000" dirty="0">
                <a:latin typeface="Arial" pitchFamily="34" charset="0"/>
                <a:cs typeface="Arial" pitchFamily="34" charset="0"/>
              </a:rPr>
              <a:t>, Si-O-Si stretch at 1018 cm</a:t>
            </a:r>
            <a:r>
              <a:rPr lang="en-GB" altLang="en-US" sz="2000" baseline="30000" dirty="0">
                <a:latin typeface="Arial" pitchFamily="34" charset="0"/>
                <a:cs typeface="Arial" pitchFamily="34" charset="0"/>
              </a:rPr>
              <a:t>-1</a:t>
            </a:r>
            <a:r>
              <a:rPr lang="en-GB" altLang="en-US" sz="2000" dirty="0">
                <a:latin typeface="Arial" pitchFamily="34" charset="0"/>
                <a:cs typeface="Arial" pitchFamily="34" charset="0"/>
              </a:rPr>
              <a:t>, </a:t>
            </a:r>
            <a:r>
              <a:rPr lang="en-GB" altLang="en-US" sz="2000" dirty="0" err="1">
                <a:latin typeface="Arial" pitchFamily="34" charset="0"/>
                <a:cs typeface="Arial" pitchFamily="34" charset="0"/>
              </a:rPr>
              <a:t>SiO</a:t>
            </a:r>
            <a:r>
              <a:rPr lang="en-GB" altLang="en-US" sz="2000" dirty="0">
                <a:latin typeface="Arial" pitchFamily="34" charset="0"/>
                <a:cs typeface="Arial" pitchFamily="34" charset="0"/>
              </a:rPr>
              <a:t> stretch at 1096 cm</a:t>
            </a:r>
            <a:r>
              <a:rPr lang="en-GB" altLang="en-US" sz="2000" baseline="30000" dirty="0">
                <a:latin typeface="Arial" pitchFamily="34" charset="0"/>
                <a:cs typeface="Arial" pitchFamily="34" charset="0"/>
              </a:rPr>
              <a:t>-1</a:t>
            </a:r>
            <a:r>
              <a:rPr lang="en-GB" altLang="en-US" sz="2000" dirty="0">
                <a:latin typeface="Arial" pitchFamily="34" charset="0"/>
                <a:cs typeface="Arial" pitchFamily="34" charset="0"/>
              </a:rPr>
              <a:t>. </a:t>
            </a:r>
            <a:r>
              <a:rPr lang="en-GB" altLang="en-US" sz="2000" baseline="30000" dirty="0">
                <a:latin typeface="Arial" pitchFamily="34" charset="0"/>
                <a:cs typeface="Arial" pitchFamily="34" charset="0"/>
              </a:rPr>
              <a:t> </a:t>
            </a:r>
            <a:endParaRPr lang="en-GB" altLang="en-US" sz="2000" dirty="0">
              <a:latin typeface="Arial" pitchFamily="34" charset="0"/>
              <a:cs typeface="Arial" pitchFamily="34" charset="0"/>
            </a:endParaRPr>
          </a:p>
        </p:txBody>
      </p:sp>
      <p:pic>
        <p:nvPicPr>
          <p:cNvPr id="16388" name="Picture 12" descr="[The University of Leicester]">
            <a:hlinkClick r:id="rId2"/>
          </p:cNvPr>
          <p:cNvPicPr>
            <a:picLocks noChangeAspect="1"/>
          </p:cNvPicPr>
          <p:nvPr/>
        </p:nvPicPr>
        <p:blipFill>
          <a:blip r:embed="rId3" cstate="print"/>
          <a:srcRect/>
          <a:stretch>
            <a:fillRect/>
          </a:stretch>
        </p:blipFill>
        <p:spPr bwMode="auto">
          <a:xfrm>
            <a:off x="0" y="6211888"/>
            <a:ext cx="2638425" cy="655637"/>
          </a:xfrm>
          <a:prstGeom prst="rect">
            <a:avLst/>
          </a:prstGeom>
          <a:solidFill>
            <a:srgbClr val="222A35">
              <a:alpha val="0"/>
            </a:srgbClr>
          </a:solidFill>
          <a:ln w="9525">
            <a:noFill/>
            <a:miter lim="800000"/>
            <a:headEnd/>
            <a:tailEnd/>
          </a:ln>
        </p:spPr>
      </p:pic>
      <p:grpSp>
        <p:nvGrpSpPr>
          <p:cNvPr id="19" name="Group 18"/>
          <p:cNvGrpSpPr/>
          <p:nvPr/>
        </p:nvGrpSpPr>
        <p:grpSpPr>
          <a:xfrm>
            <a:off x="4171950" y="1674813"/>
            <a:ext cx="7885113" cy="4422775"/>
            <a:chOff x="1874838" y="950913"/>
            <a:chExt cx="8448675" cy="4422775"/>
          </a:xfrm>
        </p:grpSpPr>
        <p:pic>
          <p:nvPicPr>
            <p:cNvPr id="3" name="Ink 2"/>
            <p:cNvPicPr>
              <a:picLocks noChangeAspect="1" noChangeArrowheads="1"/>
            </p:cNvPicPr>
            <p:nvPr/>
          </p:nvPicPr>
          <p:blipFill>
            <a:blip r:embed="rId4" cstate="print"/>
            <a:srcRect/>
            <a:stretch>
              <a:fillRect/>
            </a:stretch>
          </p:blipFill>
          <p:spPr bwMode="auto">
            <a:xfrm>
              <a:off x="7426325" y="2014538"/>
              <a:ext cx="1155700" cy="244475"/>
            </a:xfrm>
            <a:prstGeom prst="rect">
              <a:avLst/>
            </a:prstGeom>
            <a:noFill/>
            <a:ln w="9525">
              <a:noFill/>
              <a:miter lim="800000"/>
              <a:headEnd/>
              <a:tailEnd/>
            </a:ln>
          </p:spPr>
        </p:pic>
        <p:pic>
          <p:nvPicPr>
            <p:cNvPr id="4" name="Ink 3"/>
            <p:cNvPicPr>
              <a:picLocks noChangeAspect="1" noChangeArrowheads="1"/>
            </p:cNvPicPr>
            <p:nvPr/>
          </p:nvPicPr>
          <p:blipFill>
            <a:blip r:embed="rId5" cstate="print"/>
            <a:srcRect/>
            <a:stretch>
              <a:fillRect/>
            </a:stretch>
          </p:blipFill>
          <p:spPr bwMode="auto">
            <a:xfrm>
              <a:off x="8204200" y="2027238"/>
              <a:ext cx="96838" cy="192087"/>
            </a:xfrm>
            <a:prstGeom prst="rect">
              <a:avLst/>
            </a:prstGeom>
            <a:noFill/>
            <a:ln w="9525">
              <a:noFill/>
              <a:miter lim="800000"/>
              <a:headEnd/>
              <a:tailEnd/>
            </a:ln>
          </p:spPr>
        </p:pic>
        <p:pic>
          <p:nvPicPr>
            <p:cNvPr id="5" name="Ink 4"/>
            <p:cNvPicPr>
              <a:picLocks noChangeAspect="1" noChangeArrowheads="1"/>
            </p:cNvPicPr>
            <p:nvPr/>
          </p:nvPicPr>
          <p:blipFill>
            <a:blip r:embed="rId6" cstate="print"/>
            <a:srcRect/>
            <a:stretch>
              <a:fillRect/>
            </a:stretch>
          </p:blipFill>
          <p:spPr bwMode="auto">
            <a:xfrm>
              <a:off x="7339013" y="2032000"/>
              <a:ext cx="1087437" cy="368300"/>
            </a:xfrm>
            <a:prstGeom prst="rect">
              <a:avLst/>
            </a:prstGeom>
            <a:noFill/>
            <a:ln w="9525">
              <a:noFill/>
              <a:miter lim="800000"/>
              <a:headEnd/>
              <a:tailEnd/>
            </a:ln>
          </p:spPr>
        </p:pic>
        <p:pic>
          <p:nvPicPr>
            <p:cNvPr id="6" name="Ink 5"/>
            <p:cNvPicPr>
              <a:picLocks noChangeAspect="1" noChangeArrowheads="1"/>
            </p:cNvPicPr>
            <p:nvPr/>
          </p:nvPicPr>
          <p:blipFill>
            <a:blip r:embed="rId7" cstate="print"/>
            <a:srcRect/>
            <a:stretch>
              <a:fillRect/>
            </a:stretch>
          </p:blipFill>
          <p:spPr bwMode="auto">
            <a:xfrm>
              <a:off x="7250113" y="1946275"/>
              <a:ext cx="1497012" cy="460375"/>
            </a:xfrm>
            <a:prstGeom prst="rect">
              <a:avLst/>
            </a:prstGeom>
            <a:noFill/>
            <a:ln w="9525">
              <a:noFill/>
              <a:miter lim="800000"/>
              <a:headEnd/>
              <a:tailEnd/>
            </a:ln>
          </p:spPr>
        </p:pic>
        <p:pic>
          <p:nvPicPr>
            <p:cNvPr id="7" name="Ink 6"/>
            <p:cNvPicPr>
              <a:picLocks noChangeAspect="1" noChangeArrowheads="1"/>
            </p:cNvPicPr>
            <p:nvPr/>
          </p:nvPicPr>
          <p:blipFill>
            <a:blip r:embed="rId8" cstate="print"/>
            <a:srcRect/>
            <a:stretch>
              <a:fillRect/>
            </a:stretch>
          </p:blipFill>
          <p:spPr bwMode="auto">
            <a:xfrm>
              <a:off x="8359775" y="2000250"/>
              <a:ext cx="141288" cy="390525"/>
            </a:xfrm>
            <a:prstGeom prst="rect">
              <a:avLst/>
            </a:prstGeom>
            <a:noFill/>
            <a:ln w="9525">
              <a:noFill/>
              <a:miter lim="800000"/>
              <a:headEnd/>
              <a:tailEnd/>
            </a:ln>
          </p:spPr>
        </p:pic>
        <p:pic>
          <p:nvPicPr>
            <p:cNvPr id="16394" name="Picture 11"/>
            <p:cNvPicPr>
              <a:picLocks noChangeAspect="1"/>
            </p:cNvPicPr>
            <p:nvPr/>
          </p:nvPicPr>
          <p:blipFill>
            <a:blip r:embed="rId9" cstate="print"/>
            <a:srcRect l="6238" t="8163" r="12080" b="4218"/>
            <a:stretch>
              <a:fillRect/>
            </a:stretch>
          </p:blipFill>
          <p:spPr bwMode="auto">
            <a:xfrm>
              <a:off x="1874838" y="950913"/>
              <a:ext cx="8448675" cy="4422775"/>
            </a:xfrm>
            <a:prstGeom prst="rect">
              <a:avLst/>
            </a:prstGeom>
            <a:noFill/>
            <a:ln w="9525">
              <a:noFill/>
              <a:miter lim="800000"/>
              <a:headEnd/>
              <a:tailEnd/>
            </a:ln>
          </p:spPr>
        </p:pic>
        <p:cxnSp>
          <p:nvCxnSpPr>
            <p:cNvPr id="14" name="Straight Arrow Connector 13"/>
            <p:cNvCxnSpPr/>
            <p:nvPr/>
          </p:nvCxnSpPr>
          <p:spPr>
            <a:xfrm flipV="1">
              <a:off x="3744913" y="2913063"/>
              <a:ext cx="9525" cy="6159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p:cNvCxnSpPr/>
            <p:nvPr/>
          </p:nvCxnSpPr>
          <p:spPr>
            <a:xfrm flipV="1">
              <a:off x="4273550" y="2422525"/>
              <a:ext cx="3175" cy="1649413"/>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Straight Arrow Connector 16"/>
            <p:cNvCxnSpPr/>
            <p:nvPr/>
          </p:nvCxnSpPr>
          <p:spPr>
            <a:xfrm flipH="1">
              <a:off x="3930650" y="1531938"/>
              <a:ext cx="20638" cy="100330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4" name="Straight Arrow Connector 23"/>
            <p:cNvCxnSpPr/>
            <p:nvPr/>
          </p:nvCxnSpPr>
          <p:spPr>
            <a:xfrm flipH="1">
              <a:off x="4438650" y="1776413"/>
              <a:ext cx="3175" cy="153987"/>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6399" name="TextBox 18"/>
            <p:cNvSpPr txBox="1">
              <a:spLocks noChangeArrowheads="1"/>
            </p:cNvSpPr>
            <p:nvPr/>
          </p:nvSpPr>
          <p:spPr bwMode="auto">
            <a:xfrm>
              <a:off x="3387725" y="1143000"/>
              <a:ext cx="1771650" cy="339725"/>
            </a:xfrm>
            <a:prstGeom prst="rect">
              <a:avLst/>
            </a:prstGeom>
            <a:noFill/>
            <a:ln w="9525">
              <a:noFill/>
              <a:miter lim="800000"/>
              <a:headEnd/>
              <a:tailEnd/>
            </a:ln>
          </p:spPr>
          <p:txBody>
            <a:bodyPr>
              <a:spAutoFit/>
            </a:bodyPr>
            <a:lstStyle/>
            <a:p>
              <a:r>
                <a:rPr lang="en-US" altLang="en-US" sz="1600"/>
                <a:t>Si</a:t>
              </a:r>
              <a:r>
                <a:rPr lang="en-US" altLang="en-US" sz="1600" baseline="-25000"/>
                <a:t>2</a:t>
              </a:r>
              <a:r>
                <a:rPr lang="en-US" altLang="en-US" sz="1600"/>
                <a:t>O</a:t>
              </a:r>
              <a:r>
                <a:rPr lang="en-US" altLang="en-US" sz="1600" baseline="-25000"/>
                <a:t>3</a:t>
              </a:r>
              <a:r>
                <a:rPr lang="en-US" altLang="en-US" sz="1600"/>
                <a:t> stretching</a:t>
              </a:r>
              <a:r>
                <a:rPr lang="en-US" altLang="en-US" sz="1600" baseline="-25000"/>
                <a:t> </a:t>
              </a:r>
              <a:endParaRPr lang="en-GB" altLang="en-US" sz="1600"/>
            </a:p>
          </p:txBody>
        </p:sp>
        <p:sp>
          <p:nvSpPr>
            <p:cNvPr id="16400" name="TextBox 24"/>
            <p:cNvSpPr txBox="1">
              <a:spLocks noChangeArrowheads="1"/>
            </p:cNvSpPr>
            <p:nvPr/>
          </p:nvSpPr>
          <p:spPr bwMode="auto">
            <a:xfrm>
              <a:off x="4221163" y="1430338"/>
              <a:ext cx="1654175" cy="339725"/>
            </a:xfrm>
            <a:prstGeom prst="rect">
              <a:avLst/>
            </a:prstGeom>
            <a:noFill/>
            <a:ln w="9525">
              <a:noFill/>
              <a:miter lim="800000"/>
              <a:headEnd/>
              <a:tailEnd/>
            </a:ln>
          </p:spPr>
          <p:txBody>
            <a:bodyPr>
              <a:spAutoFit/>
            </a:bodyPr>
            <a:lstStyle/>
            <a:p>
              <a:r>
                <a:rPr lang="en-GB" altLang="en-US" sz="1600"/>
                <a:t>SiO stretching</a:t>
              </a:r>
            </a:p>
          </p:txBody>
        </p:sp>
        <p:sp>
          <p:nvSpPr>
            <p:cNvPr id="16401" name="TextBox 30"/>
            <p:cNvSpPr txBox="1">
              <a:spLocks noChangeArrowheads="1"/>
            </p:cNvSpPr>
            <p:nvPr/>
          </p:nvSpPr>
          <p:spPr bwMode="auto">
            <a:xfrm>
              <a:off x="3065463" y="3529013"/>
              <a:ext cx="1771650" cy="338137"/>
            </a:xfrm>
            <a:prstGeom prst="rect">
              <a:avLst/>
            </a:prstGeom>
            <a:noFill/>
            <a:ln w="9525">
              <a:noFill/>
              <a:miter lim="800000"/>
              <a:headEnd/>
              <a:tailEnd/>
            </a:ln>
          </p:spPr>
          <p:txBody>
            <a:bodyPr>
              <a:spAutoFit/>
            </a:bodyPr>
            <a:lstStyle/>
            <a:p>
              <a:r>
                <a:rPr lang="en-US" altLang="en-US" sz="1600"/>
                <a:t>SiO</a:t>
              </a:r>
              <a:r>
                <a:rPr lang="en-US" altLang="en-US" sz="1600" baseline="-25000"/>
                <a:t>2</a:t>
              </a:r>
              <a:r>
                <a:rPr lang="en-US" altLang="en-US" sz="1600"/>
                <a:t> bending</a:t>
              </a:r>
              <a:r>
                <a:rPr lang="en-US" altLang="en-US" sz="1600" baseline="-25000"/>
                <a:t> </a:t>
              </a:r>
              <a:endParaRPr lang="en-GB" altLang="en-US" sz="1600"/>
            </a:p>
          </p:txBody>
        </p:sp>
        <p:sp>
          <p:nvSpPr>
            <p:cNvPr id="16402" name="TextBox 36"/>
            <p:cNvSpPr txBox="1">
              <a:spLocks noChangeArrowheads="1"/>
            </p:cNvSpPr>
            <p:nvPr/>
          </p:nvSpPr>
          <p:spPr bwMode="auto">
            <a:xfrm>
              <a:off x="3651250" y="4046538"/>
              <a:ext cx="1773238" cy="338137"/>
            </a:xfrm>
            <a:prstGeom prst="rect">
              <a:avLst/>
            </a:prstGeom>
            <a:noFill/>
            <a:ln w="9525">
              <a:noFill/>
              <a:miter lim="800000"/>
              <a:headEnd/>
              <a:tailEnd/>
            </a:ln>
          </p:spPr>
          <p:txBody>
            <a:bodyPr>
              <a:spAutoFit/>
            </a:bodyPr>
            <a:lstStyle/>
            <a:p>
              <a:r>
                <a:rPr lang="en-US" altLang="en-US" sz="1600"/>
                <a:t>Si-O-Si stretching</a:t>
              </a:r>
              <a:r>
                <a:rPr lang="en-US" altLang="en-US" sz="1600" baseline="-25000"/>
                <a:t> </a:t>
              </a:r>
              <a:endParaRPr lang="en-GB" altLang="en-US" sz="1600"/>
            </a:p>
          </p:txBody>
        </p:sp>
      </p:gr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pic>
        <p:nvPicPr>
          <p:cNvPr id="17410" name="Picture 3" descr="[The University of Leicester]">
            <a:hlinkClick r:id="rId3"/>
          </p:cNvPr>
          <p:cNvPicPr>
            <a:picLocks noChangeAspect="1"/>
          </p:cNvPicPr>
          <p:nvPr/>
        </p:nvPicPr>
        <p:blipFill>
          <a:blip r:embed="rId4" cstate="print"/>
          <a:srcRect/>
          <a:stretch>
            <a:fillRect/>
          </a:stretch>
        </p:blipFill>
        <p:spPr bwMode="auto">
          <a:xfrm>
            <a:off x="0" y="6211888"/>
            <a:ext cx="2638425" cy="655637"/>
          </a:xfrm>
          <a:prstGeom prst="rect">
            <a:avLst/>
          </a:prstGeom>
          <a:solidFill>
            <a:srgbClr val="222A35">
              <a:alpha val="0"/>
            </a:srgbClr>
          </a:solidFill>
          <a:ln w="9525">
            <a:noFill/>
            <a:miter lim="800000"/>
            <a:headEnd/>
            <a:tailEnd/>
          </a:ln>
        </p:spPr>
      </p:pic>
      <p:sp>
        <p:nvSpPr>
          <p:cNvPr id="17411" name="Rectangle 4"/>
          <p:cNvSpPr>
            <a:spLocks noChangeArrowheads="1"/>
          </p:cNvSpPr>
          <p:nvPr/>
        </p:nvSpPr>
        <p:spPr bwMode="auto">
          <a:xfrm>
            <a:off x="3381375" y="47625"/>
            <a:ext cx="5334000" cy="708025"/>
          </a:xfrm>
          <a:prstGeom prst="rect">
            <a:avLst/>
          </a:prstGeom>
          <a:noFill/>
          <a:ln w="9525">
            <a:noFill/>
            <a:miter lim="800000"/>
            <a:headEnd/>
            <a:tailEnd/>
          </a:ln>
        </p:spPr>
        <p:txBody>
          <a:bodyPr anchorCtr="1">
            <a:spAutoFit/>
          </a:bodyPr>
          <a:lstStyle/>
          <a:p>
            <a:pPr algn="ctr" eaLnBrk="1" hangingPunct="1"/>
            <a:r>
              <a:rPr lang="en-GB" altLang="en-US" sz="4000" b="1" u="sng">
                <a:solidFill>
                  <a:srgbClr val="FFFF00"/>
                </a:solidFill>
                <a:latin typeface="Arial" charset="0"/>
                <a:cs typeface="Arial" charset="0"/>
              </a:rPr>
              <a:t>Conclusions</a:t>
            </a:r>
            <a:endParaRPr lang="en-US" altLang="en-US" sz="4000" b="1" u="sng">
              <a:solidFill>
                <a:srgbClr val="FFFF00"/>
              </a:solidFill>
              <a:latin typeface="Arial" charset="0"/>
              <a:cs typeface="Arial" charset="0"/>
            </a:endParaRPr>
          </a:p>
        </p:txBody>
      </p:sp>
      <p:sp>
        <p:nvSpPr>
          <p:cNvPr id="5" name="Rectangle 3"/>
          <p:cNvSpPr txBox="1"/>
          <p:nvPr/>
        </p:nvSpPr>
        <p:spPr>
          <a:xfrm>
            <a:off x="0" y="777875"/>
            <a:ext cx="12192000" cy="3619500"/>
          </a:xfrm>
          <a:prstGeom prst="rect">
            <a:avLst/>
          </a:prstGeom>
          <a:noFill/>
          <a:ln cap="flat">
            <a:noFill/>
          </a:ln>
        </p:spPr>
        <p:txBody>
          <a:bodyPr/>
          <a:lstStyle/>
          <a:p>
            <a:pPr marL="252000" indent="-252000" algn="just" eaLnBrk="1" fontAlgn="auto">
              <a:lnSpc>
                <a:spcPct val="150000"/>
              </a:lnSpc>
              <a:spcBef>
                <a:spcPts val="0"/>
              </a:spcBef>
              <a:spcAft>
                <a:spcPts val="60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Arial" pitchFamily="34"/>
                <a:cs typeface="Arial" pitchFamily="34"/>
              </a:rPr>
              <a:t> </a:t>
            </a:r>
            <a:r>
              <a:rPr lang="en-GB" sz="2000" kern="0" dirty="0">
                <a:solidFill>
                  <a:srgbClr val="000000"/>
                </a:solidFill>
                <a:latin typeface="Arial" panose="020B0604020202020204" pitchFamily="34" charset="0"/>
                <a:cs typeface="Arial" panose="020B0604020202020204" pitchFamily="34" charset="0"/>
              </a:rPr>
              <a:t>Silicon clusters produced by liquid jet method show strong and non-degrading  blue fluorescence.</a:t>
            </a:r>
          </a:p>
          <a:p>
            <a:pPr marL="252000" indent="-252000" algn="just" eaLnBrk="1" fontAlgn="auto">
              <a:lnSpc>
                <a:spcPct val="150000"/>
              </a:lnSpc>
              <a:spcBef>
                <a:spcPts val="0"/>
              </a:spcBef>
              <a:spcAft>
                <a:spcPts val="60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Arial" panose="020B0604020202020204" pitchFamily="34" charset="0"/>
                <a:cs typeface="Arial" panose="020B0604020202020204" pitchFamily="34" charset="0"/>
              </a:rPr>
              <a:t>Silicon nanoclusters in water produced with this method are intrinsically stable and show stable fluorescence and high quantum yield without the need for further treatment to stabilize our solution over long period of years.</a:t>
            </a:r>
          </a:p>
          <a:p>
            <a:pPr marL="252000" indent="-252000" algn="just" eaLnBrk="1" fontAlgn="auto">
              <a:lnSpc>
                <a:spcPct val="150000"/>
              </a:lnSpc>
              <a:spcBef>
                <a:spcPts val="0"/>
              </a:spcBef>
              <a:spcAft>
                <a:spcPts val="60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Arial" panose="020B0604020202020204" pitchFamily="34" charset="0"/>
                <a:cs typeface="Arial" panose="020B0604020202020204" pitchFamily="34" charset="0"/>
              </a:rPr>
              <a:t>The samples are physically, chemically and dynamically stable.</a:t>
            </a:r>
          </a:p>
          <a:p>
            <a:pPr marL="252000" indent="-252000" algn="just" eaLnBrk="1" fontAlgn="auto">
              <a:lnSpc>
                <a:spcPct val="150000"/>
              </a:lnSpc>
              <a:spcBef>
                <a:spcPts val="0"/>
              </a:spcBef>
              <a:spcAft>
                <a:spcPts val="60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Arial" panose="020B0604020202020204" pitchFamily="34" charset="0"/>
                <a:cs typeface="Arial" panose="020B0604020202020204" pitchFamily="34" charset="0"/>
              </a:rPr>
              <a:t> Interesting applications in drug delivery </a:t>
            </a:r>
            <a:r>
              <a:rPr lang="en-US" sz="2000" kern="0" dirty="0">
                <a:solidFill>
                  <a:srgbClr val="000000"/>
                </a:solidFill>
                <a:latin typeface="Arial" panose="020B0604020202020204" pitchFamily="34" charset="0"/>
                <a:cs typeface="Arial" panose="020B0604020202020204" pitchFamily="34" charset="0"/>
              </a:rPr>
              <a:t>as well as in </a:t>
            </a:r>
            <a:r>
              <a:rPr lang="en-US" sz="2000" kern="0" dirty="0" err="1">
                <a:solidFill>
                  <a:srgbClr val="000000"/>
                </a:solidFill>
                <a:latin typeface="Arial" panose="020B0604020202020204" pitchFamily="34" charset="0"/>
                <a:cs typeface="Arial" panose="020B0604020202020204" pitchFamily="34" charset="0"/>
              </a:rPr>
              <a:t>biolabelling</a:t>
            </a:r>
            <a:r>
              <a:rPr lang="en-US" sz="2000" kern="0" dirty="0">
                <a:solidFill>
                  <a:srgbClr val="000000"/>
                </a:solidFill>
                <a:latin typeface="Arial" panose="020B0604020202020204" pitchFamily="34" charset="0"/>
                <a:cs typeface="Arial" panose="020B0604020202020204" pitchFamily="34" charset="0"/>
              </a:rPr>
              <a:t> (biological labels) and biosensing (biological sensors).</a:t>
            </a:r>
            <a:endParaRPr lang="en-GB" sz="2000" kern="0" dirty="0">
              <a:solidFill>
                <a:srgbClr val="000000"/>
              </a:solidFill>
              <a:latin typeface="Arial" panose="020B0604020202020204" pitchFamily="34" charset="0"/>
              <a:cs typeface="Arial" panose="020B0604020202020204" pitchFamily="34" charset="0"/>
            </a:endParaRPr>
          </a:p>
          <a:p>
            <a:pPr marL="252000" indent="-252000" algn="just" eaLnBrk="1" fontAlgn="auto">
              <a:lnSpc>
                <a:spcPct val="150000"/>
              </a:lnSpc>
              <a:spcBef>
                <a:spcPts val="0"/>
              </a:spcBef>
              <a:spcAft>
                <a:spcPts val="600"/>
              </a:spcAft>
              <a:buSzPct val="100000"/>
              <a:buFont typeface="Arial" pitchFamily="34"/>
              <a:buChar char="•"/>
              <a:defRPr sz="1800" b="0" i="0" u="none" strike="noStrike" kern="0" cap="none" spc="0" baseline="0">
                <a:solidFill>
                  <a:srgbClr val="000000"/>
                </a:solidFill>
                <a:uFillTx/>
              </a:defRPr>
            </a:pPr>
            <a:r>
              <a:rPr lang="en-GB" sz="2000" kern="0" dirty="0">
                <a:solidFill>
                  <a:srgbClr val="000000"/>
                </a:solidFill>
                <a:latin typeface="Arial" panose="020B0604020202020204" pitchFamily="34" charset="0"/>
                <a:cs typeface="Arial" panose="020B0604020202020204" pitchFamily="34" charset="0"/>
              </a:rPr>
              <a:t>The samples are in range of </a:t>
            </a:r>
            <a:r>
              <a:rPr lang="en-GB" sz="2000" kern="0" dirty="0" smtClean="0">
                <a:solidFill>
                  <a:srgbClr val="000000"/>
                </a:solidFill>
                <a:latin typeface="Arial" panose="020B0604020202020204" pitchFamily="34" charset="0"/>
                <a:cs typeface="Arial" panose="020B0604020202020204" pitchFamily="34" charset="0"/>
              </a:rPr>
              <a:t>2</a:t>
            </a:r>
            <a:r>
              <a:rPr lang="en-GB" sz="2000" kern="0" dirty="0" smtClean="0">
                <a:solidFill>
                  <a:srgbClr val="000000"/>
                </a:solidFill>
                <a:latin typeface="Arial" panose="020B0604020202020204" pitchFamily="34" charset="0"/>
                <a:cs typeface="Arial" panose="020B0604020202020204" pitchFamily="34" charset="0"/>
              </a:rPr>
              <a:t> </a:t>
            </a:r>
            <a:r>
              <a:rPr lang="en-GB" sz="2000" kern="0" dirty="0">
                <a:solidFill>
                  <a:srgbClr val="000000"/>
                </a:solidFill>
                <a:latin typeface="Arial" panose="020B0604020202020204" pitchFamily="34" charset="0"/>
                <a:cs typeface="Arial" panose="020B0604020202020204" pitchFamily="34" charset="0"/>
              </a:rPr>
              <a:t>nm which has application in drug delivery </a:t>
            </a:r>
            <a:r>
              <a:rPr lang="en-GB" altLang="en-US" sz="2000" kern="0" dirty="0">
                <a:solidFill>
                  <a:srgbClr val="000000"/>
                </a:solidFill>
                <a:latin typeface="Arial" panose="020B0604020202020204" pitchFamily="34" charset="0"/>
                <a:cs typeface="Arial" panose="020B0604020202020204" pitchFamily="34" charset="0"/>
              </a:rPr>
              <a:t>across the blood-brain barrier.</a:t>
            </a:r>
            <a:endParaRPr lang="en-US" altLang="en-US" sz="2000" kern="0" dirty="0">
              <a:solidFill>
                <a:srgbClr val="000000"/>
              </a:solidFill>
              <a:latin typeface="Arial" panose="020B0604020202020204" pitchFamily="34" charset="0"/>
              <a:cs typeface="Arial" panose="020B0604020202020204" pitchFamily="34" charset="0"/>
            </a:endParaRPr>
          </a:p>
          <a:p>
            <a:pPr marL="252000" lvl="1" indent="-252000" algn="just" eaLnBrk="1" fontAlgn="auto" hangingPunct="1">
              <a:lnSpc>
                <a:spcPct val="150000"/>
              </a:lnSpc>
              <a:spcBef>
                <a:spcPts val="0"/>
              </a:spcBef>
              <a:spcAft>
                <a:spcPts val="600"/>
              </a:spcAft>
              <a:buFont typeface="Arial" panose="020B0604020202020204" pitchFamily="34" charset="0"/>
              <a:buChar char="•"/>
              <a:defRPr sz="1800" b="0" i="0" u="none" strike="noStrike" kern="0" cap="none" spc="0" baseline="0">
                <a:solidFill>
                  <a:srgbClr val="000000"/>
                </a:solidFill>
                <a:uFillTx/>
              </a:defRPr>
            </a:pPr>
            <a:r>
              <a:rPr lang="en-US" sz="2000" kern="0" dirty="0">
                <a:solidFill>
                  <a:srgbClr val="000000"/>
                </a:solidFill>
                <a:latin typeface="Arial" panose="020B0604020202020204" pitchFamily="34" charset="0"/>
                <a:cs typeface="Arial" panose="020B0604020202020204" pitchFamily="34" charset="0"/>
              </a:rPr>
              <a:t>The level of oxidation is high for Si-water  samples and shows the tendency to oxidize silicon nanoparticles.</a:t>
            </a:r>
            <a:endParaRPr lang="en-GB" sz="2400" kern="0" dirty="0">
              <a:solidFill>
                <a:srgbClr val="000000"/>
              </a:solidFill>
              <a:latin typeface="Calibri"/>
            </a:endParaRP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14">
    <p:spTree>
      <p:nvGrpSpPr>
        <p:cNvPr id="1" name=""/>
        <p:cNvGrpSpPr/>
        <p:nvPr/>
      </p:nvGrpSpPr>
      <p:grpSpPr>
        <a:xfrm>
          <a:off x="0" y="0"/>
          <a:ext cx="0" cy="0"/>
          <a:chOff x="0" y="0"/>
          <a:chExt cx="0" cy="0"/>
        </a:xfrm>
      </p:grpSpPr>
      <p:sp>
        <p:nvSpPr>
          <p:cNvPr id="19458" name="Content Placeholder 2"/>
          <p:cNvSpPr txBox="1">
            <a:spLocks noGrp="1"/>
          </p:cNvSpPr>
          <p:nvPr>
            <p:ph idx="1"/>
          </p:nvPr>
        </p:nvSpPr>
        <p:spPr>
          <a:xfrm>
            <a:off x="1922463" y="3722688"/>
            <a:ext cx="8229600" cy="1655762"/>
          </a:xfrm>
        </p:spPr>
        <p:txBody>
          <a:bodyPr anchorCtr="1"/>
          <a:lstStyle/>
          <a:p>
            <a:pPr algn="ctr" eaLnBrk="1" hangingPunct="1">
              <a:buFont typeface="Arial" charset="0"/>
              <a:buNone/>
            </a:pPr>
            <a:r>
              <a:rPr altLang="en-US" sz="4000" b="1" smtClean="0">
                <a:solidFill>
                  <a:srgbClr val="FD5F90"/>
                </a:solidFill>
                <a:latin typeface="Calibri" pitchFamily="34" charset="0"/>
              </a:rPr>
              <a:t>Thank you for your attention!</a:t>
            </a:r>
            <a:endParaRPr lang="en-GB" altLang="en-US" sz="4000" b="1" smtClean="0">
              <a:solidFill>
                <a:srgbClr val="FD5F90"/>
              </a:solidFill>
              <a:latin typeface="Calibri" pitchFamily="34" charset="0"/>
            </a:endParaRPr>
          </a:p>
        </p:txBody>
      </p:sp>
      <p:sp>
        <p:nvSpPr>
          <p:cNvPr id="5" name="TextBox 5"/>
          <p:cNvSpPr txBox="1"/>
          <p:nvPr/>
        </p:nvSpPr>
        <p:spPr>
          <a:xfrm>
            <a:off x="1171575" y="785813"/>
            <a:ext cx="9064625" cy="1876425"/>
          </a:xfrm>
          <a:prstGeom prst="rect">
            <a:avLst/>
          </a:prstGeom>
          <a:noFill/>
          <a:ln cap="flat">
            <a:noFill/>
          </a:ln>
        </p:spPr>
        <p:txBody>
          <a:bodyPr>
            <a:spAutoFit/>
          </a:bodyPr>
          <a:lstStyle/>
          <a:p>
            <a:pPr eaLnBrk="1" fontAlgn="auto" hangingPunct="1">
              <a:spcBef>
                <a:spcPts val="0"/>
              </a:spcBef>
              <a:spcAft>
                <a:spcPts val="0"/>
              </a:spcAft>
              <a:defRPr sz="1800" b="0" i="0" u="none" strike="noStrike" kern="0" cap="none" spc="0" baseline="0">
                <a:solidFill>
                  <a:srgbClr val="000000"/>
                </a:solidFill>
                <a:uFillTx/>
              </a:defRPr>
            </a:pPr>
            <a:r>
              <a:rPr lang="en-GB" sz="2800" b="1" kern="0" dirty="0">
                <a:solidFill>
                  <a:srgbClr val="FFC000"/>
                </a:solidFill>
                <a:latin typeface="Arial" panose="020B0604020202020204" pitchFamily="34" charset="0"/>
                <a:cs typeface="Arial" panose="020B0604020202020204" pitchFamily="34" charset="0"/>
              </a:rPr>
              <a:t>Thanks to:</a:t>
            </a:r>
          </a:p>
          <a:p>
            <a:pPr eaLnBrk="1" fontAlgn="auto" hangingPunct="1">
              <a:spcBef>
                <a:spcPts val="0"/>
              </a:spcBef>
              <a:spcAft>
                <a:spcPts val="0"/>
              </a:spcAft>
              <a:defRPr sz="1800" b="0" i="0" u="none" strike="noStrike" kern="0" cap="none" spc="0" baseline="0">
                <a:solidFill>
                  <a:srgbClr val="000000"/>
                </a:solidFill>
                <a:uFillTx/>
              </a:defRPr>
            </a:pPr>
            <a:endParaRPr lang="en-GB" sz="2800" b="1" kern="0" dirty="0">
              <a:solidFill>
                <a:srgbClr val="FFC000"/>
              </a:solidFill>
              <a:latin typeface="Arial" panose="020B0604020202020204" pitchFamily="34" charset="0"/>
              <a:cs typeface="Arial" panose="020B0604020202020204" pitchFamily="34" charset="0"/>
            </a:endParaRPr>
          </a:p>
          <a:p>
            <a:pPr eaLnBrk="1" fontAlgn="auto" hangingPunct="1">
              <a:spcBef>
                <a:spcPts val="0"/>
              </a:spcBef>
              <a:spcAft>
                <a:spcPts val="0"/>
              </a:spcAft>
              <a:defRPr sz="1800" b="0" i="0" u="none" strike="noStrike" kern="0" cap="none" spc="0" baseline="0">
                <a:solidFill>
                  <a:srgbClr val="000000"/>
                </a:solidFill>
                <a:uFillTx/>
              </a:defRPr>
            </a:pPr>
            <a:r>
              <a:rPr lang="en-GB" sz="2000" kern="0" dirty="0">
                <a:solidFill>
                  <a:srgbClr val="000000"/>
                </a:solidFill>
                <a:latin typeface="Arial" panose="020B0604020202020204" pitchFamily="34" charset="0"/>
                <a:cs typeface="Arial" panose="020B0604020202020204" pitchFamily="34" charset="0"/>
              </a:rPr>
              <a:t>Funding: Royal Society</a:t>
            </a:r>
          </a:p>
          <a:p>
            <a:pPr eaLnBrk="1" fontAlgn="auto" hangingPunct="1">
              <a:lnSpc>
                <a:spcPct val="200000"/>
              </a:lnSpc>
              <a:spcBef>
                <a:spcPts val="0"/>
              </a:spcBef>
              <a:spcAft>
                <a:spcPts val="0"/>
              </a:spcAft>
              <a:defRPr sz="1800" b="0" i="0" u="none" strike="noStrike" kern="0" cap="none" spc="0" baseline="0">
                <a:solidFill>
                  <a:srgbClr val="000000"/>
                </a:solidFill>
                <a:uFillTx/>
              </a:defRPr>
            </a:pPr>
            <a:r>
              <a:rPr lang="en-GB" sz="2000" kern="0" dirty="0" err="1">
                <a:solidFill>
                  <a:srgbClr val="000000"/>
                </a:solidFill>
                <a:latin typeface="Arial" panose="020B0604020202020204" pitchFamily="34" charset="0"/>
                <a:cs typeface="Arial" panose="020B0604020202020204" pitchFamily="34" charset="0"/>
              </a:rPr>
              <a:t>Dr.</a:t>
            </a:r>
            <a:r>
              <a:rPr lang="en-GB" sz="2000" kern="0" dirty="0">
                <a:solidFill>
                  <a:srgbClr val="000000"/>
                </a:solidFill>
                <a:latin typeface="Arial" panose="020B0604020202020204" pitchFamily="34" charset="0"/>
                <a:cs typeface="Arial" panose="020B0604020202020204" pitchFamily="34" charset="0"/>
              </a:rPr>
              <a:t> Mark Lowe </a:t>
            </a:r>
            <a:endParaRPr lang="en-US" sz="2000" kern="0" dirty="0">
              <a:solidFill>
                <a:srgbClr val="000000"/>
              </a:solidFill>
              <a:latin typeface="Calibri"/>
            </a:endParaRPr>
          </a:p>
        </p:txBody>
      </p:sp>
      <p:pic>
        <p:nvPicPr>
          <p:cNvPr id="19460" name="Picture 7" descr="[The University of Leicester]">
            <a:hlinkClick r:id="rId2"/>
          </p:cNvPr>
          <p:cNvPicPr>
            <a:picLocks noChangeAspect="1"/>
          </p:cNvPicPr>
          <p:nvPr/>
        </p:nvPicPr>
        <p:blipFill>
          <a:blip r:embed="rId3" cstate="print"/>
          <a:srcRect/>
          <a:stretch>
            <a:fillRect/>
          </a:stretch>
        </p:blipFill>
        <p:spPr bwMode="auto">
          <a:xfrm>
            <a:off x="0" y="6211888"/>
            <a:ext cx="2638425" cy="655637"/>
          </a:xfrm>
          <a:prstGeom prst="rect">
            <a:avLst/>
          </a:prstGeom>
          <a:solidFill>
            <a:srgbClr val="222A35">
              <a:alpha val="0"/>
            </a:srgbClr>
          </a:solidFill>
          <a:ln w="9525">
            <a:noFill/>
            <a:miter lim="800000"/>
            <a:headEnd/>
            <a:tailEnd/>
          </a:ln>
        </p:spPr>
      </p:pic>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7576</TotalTime>
  <Words>805</Words>
  <Application>Microsoft Office PowerPoint</Application>
  <PresentationFormat>Custom</PresentationFormat>
  <Paragraphs>116</Paragraphs>
  <Slides>12</Slides>
  <Notes>5</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Slide 1</vt:lpstr>
      <vt:lpstr>Slide 2</vt:lpstr>
      <vt:lpstr>Slide 3</vt:lpstr>
      <vt:lpstr>Synthesis of silicon nanoparticles</vt:lpstr>
      <vt:lpstr>Atomic Force Microscopy (AFM) </vt:lpstr>
      <vt:lpstr>Slide 6</vt:lpstr>
      <vt:lpstr>Slide 7</vt:lpstr>
      <vt:lpstr>Dynamic stability</vt:lpstr>
      <vt:lpstr>Chemical characterisation X-ray photoelectron spectroscopy (XPS)</vt:lpstr>
      <vt:lpstr>Chemical characterisation Attenuated Total Reflectance (ATR) </vt:lpstr>
      <vt:lpstr>Slide 11</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Hanieh Yazdanfar</dc:creator>
  <cp:lastModifiedBy>hanieh</cp:lastModifiedBy>
  <cp:revision>124</cp:revision>
  <dcterms:created xsi:type="dcterms:W3CDTF">2016-08-24T19:50:31Z</dcterms:created>
  <dcterms:modified xsi:type="dcterms:W3CDTF">2016-09-12T09:45:44Z</dcterms:modified>
</cp:coreProperties>
</file>