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90143" y="648081"/>
            <a:ext cx="10611713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E688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E688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E688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82856" cy="684885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1351793" y="6005431"/>
            <a:ext cx="502920" cy="467995"/>
          </a:xfrm>
          <a:custGeom>
            <a:avLst/>
            <a:gdLst/>
            <a:ahLst/>
            <a:cxnLst/>
            <a:rect l="l" t="t" r="r" b="b"/>
            <a:pathLst>
              <a:path w="502920" h="467995">
                <a:moveTo>
                  <a:pt x="120983" y="0"/>
                </a:moveTo>
                <a:lnTo>
                  <a:pt x="70217" y="4830"/>
                </a:lnTo>
                <a:lnTo>
                  <a:pt x="32694" y="19250"/>
                </a:lnTo>
                <a:lnTo>
                  <a:pt x="9069" y="36825"/>
                </a:lnTo>
                <a:lnTo>
                  <a:pt x="0" y="51120"/>
                </a:lnTo>
                <a:lnTo>
                  <a:pt x="3715" y="84726"/>
                </a:lnTo>
                <a:lnTo>
                  <a:pt x="18708" y="114135"/>
                </a:lnTo>
                <a:lnTo>
                  <a:pt x="36584" y="136197"/>
                </a:lnTo>
                <a:lnTo>
                  <a:pt x="48954" y="147761"/>
                </a:lnTo>
                <a:lnTo>
                  <a:pt x="66361" y="163850"/>
                </a:lnTo>
                <a:lnTo>
                  <a:pt x="88030" y="187758"/>
                </a:lnTo>
                <a:lnTo>
                  <a:pt x="109040" y="214428"/>
                </a:lnTo>
                <a:lnTo>
                  <a:pt x="124476" y="238799"/>
                </a:lnTo>
                <a:lnTo>
                  <a:pt x="150796" y="283591"/>
                </a:lnTo>
                <a:lnTo>
                  <a:pt x="182356" y="327728"/>
                </a:lnTo>
                <a:lnTo>
                  <a:pt x="214173" y="366613"/>
                </a:lnTo>
                <a:lnTo>
                  <a:pt x="241263" y="395653"/>
                </a:lnTo>
                <a:lnTo>
                  <a:pt x="274137" y="420162"/>
                </a:lnTo>
                <a:lnTo>
                  <a:pt x="314349" y="440995"/>
                </a:lnTo>
                <a:lnTo>
                  <a:pt x="352985" y="456314"/>
                </a:lnTo>
                <a:lnTo>
                  <a:pt x="417983" y="467583"/>
                </a:lnTo>
                <a:lnTo>
                  <a:pt x="446177" y="462877"/>
                </a:lnTo>
                <a:lnTo>
                  <a:pt x="466502" y="453446"/>
                </a:lnTo>
                <a:lnTo>
                  <a:pt x="479746" y="442571"/>
                </a:lnTo>
                <a:lnTo>
                  <a:pt x="499323" y="411900"/>
                </a:lnTo>
                <a:lnTo>
                  <a:pt x="502570" y="385760"/>
                </a:lnTo>
                <a:lnTo>
                  <a:pt x="497550" y="366842"/>
                </a:lnTo>
                <a:lnTo>
                  <a:pt x="458241" y="340068"/>
                </a:lnTo>
                <a:lnTo>
                  <a:pt x="409531" y="339603"/>
                </a:lnTo>
                <a:lnTo>
                  <a:pt x="398623" y="338938"/>
                </a:lnTo>
                <a:lnTo>
                  <a:pt x="359308" y="325947"/>
                </a:lnTo>
                <a:lnTo>
                  <a:pt x="325369" y="304355"/>
                </a:lnTo>
                <a:lnTo>
                  <a:pt x="286722" y="270304"/>
                </a:lnTo>
                <a:lnTo>
                  <a:pt x="250408" y="231482"/>
                </a:lnTo>
                <a:lnTo>
                  <a:pt x="229559" y="197126"/>
                </a:lnTo>
                <a:lnTo>
                  <a:pt x="215394" y="155465"/>
                </a:lnTo>
                <a:lnTo>
                  <a:pt x="211295" y="139298"/>
                </a:lnTo>
                <a:lnTo>
                  <a:pt x="211458" y="128584"/>
                </a:lnTo>
                <a:lnTo>
                  <a:pt x="217260" y="118531"/>
                </a:lnTo>
                <a:lnTo>
                  <a:pt x="230075" y="104344"/>
                </a:lnTo>
                <a:lnTo>
                  <a:pt x="241364" y="90398"/>
                </a:lnTo>
                <a:lnTo>
                  <a:pt x="249574" y="78955"/>
                </a:lnTo>
                <a:lnTo>
                  <a:pt x="253983" y="69879"/>
                </a:lnTo>
                <a:lnTo>
                  <a:pt x="253867" y="63032"/>
                </a:lnTo>
                <a:lnTo>
                  <a:pt x="225533" y="33381"/>
                </a:lnTo>
                <a:lnTo>
                  <a:pt x="184017" y="13914"/>
                </a:lnTo>
                <a:lnTo>
                  <a:pt x="144206" y="3248"/>
                </a:lnTo>
                <a:lnTo>
                  <a:pt x="120983" y="0"/>
                </a:lnTo>
                <a:close/>
              </a:path>
              <a:path w="502920" h="467995">
                <a:moveTo>
                  <a:pt x="435680" y="337520"/>
                </a:moveTo>
                <a:lnTo>
                  <a:pt x="429471" y="338040"/>
                </a:lnTo>
                <a:lnTo>
                  <a:pt x="420302" y="339017"/>
                </a:lnTo>
                <a:lnTo>
                  <a:pt x="409531" y="339603"/>
                </a:lnTo>
                <a:lnTo>
                  <a:pt x="454921" y="339603"/>
                </a:lnTo>
                <a:lnTo>
                  <a:pt x="443706" y="338037"/>
                </a:lnTo>
                <a:lnTo>
                  <a:pt x="435680" y="337520"/>
                </a:lnTo>
                <a:close/>
              </a:path>
            </a:pathLst>
          </a:custGeom>
          <a:solidFill>
            <a:srgbClr val="8200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11606159" y="6076250"/>
            <a:ext cx="229629" cy="23380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11227661" y="6141989"/>
            <a:ext cx="517525" cy="450215"/>
          </a:xfrm>
          <a:custGeom>
            <a:avLst/>
            <a:gdLst/>
            <a:ahLst/>
            <a:cxnLst/>
            <a:rect l="l" t="t" r="r" b="b"/>
            <a:pathLst>
              <a:path w="517525" h="450215">
                <a:moveTo>
                  <a:pt x="257718" y="185133"/>
                </a:moveTo>
                <a:lnTo>
                  <a:pt x="143737" y="185133"/>
                </a:lnTo>
                <a:lnTo>
                  <a:pt x="153506" y="186970"/>
                </a:lnTo>
                <a:lnTo>
                  <a:pt x="174978" y="198485"/>
                </a:lnTo>
                <a:lnTo>
                  <a:pt x="192582" y="216636"/>
                </a:lnTo>
                <a:lnTo>
                  <a:pt x="205334" y="235710"/>
                </a:lnTo>
                <a:lnTo>
                  <a:pt x="212251" y="249990"/>
                </a:lnTo>
                <a:lnTo>
                  <a:pt x="219276" y="269882"/>
                </a:lnTo>
                <a:lnTo>
                  <a:pt x="231218" y="302510"/>
                </a:lnTo>
                <a:lnTo>
                  <a:pt x="243817" y="337239"/>
                </a:lnTo>
                <a:lnTo>
                  <a:pt x="252810" y="363434"/>
                </a:lnTo>
                <a:lnTo>
                  <a:pt x="273970" y="398448"/>
                </a:lnTo>
                <a:lnTo>
                  <a:pt x="305093" y="421907"/>
                </a:lnTo>
                <a:lnTo>
                  <a:pt x="337000" y="435912"/>
                </a:lnTo>
                <a:lnTo>
                  <a:pt x="360510" y="442565"/>
                </a:lnTo>
                <a:lnTo>
                  <a:pt x="414444" y="449589"/>
                </a:lnTo>
                <a:lnTo>
                  <a:pt x="453697" y="445716"/>
                </a:lnTo>
                <a:lnTo>
                  <a:pt x="495495" y="425758"/>
                </a:lnTo>
                <a:lnTo>
                  <a:pt x="516463" y="393195"/>
                </a:lnTo>
                <a:lnTo>
                  <a:pt x="517510" y="380459"/>
                </a:lnTo>
                <a:lnTo>
                  <a:pt x="516454" y="371137"/>
                </a:lnTo>
                <a:lnTo>
                  <a:pt x="507039" y="360108"/>
                </a:lnTo>
                <a:lnTo>
                  <a:pt x="488839" y="352229"/>
                </a:lnTo>
                <a:lnTo>
                  <a:pt x="469063" y="347502"/>
                </a:lnTo>
                <a:lnTo>
                  <a:pt x="454921" y="345926"/>
                </a:lnTo>
                <a:lnTo>
                  <a:pt x="427016" y="341889"/>
                </a:lnTo>
                <a:lnTo>
                  <a:pt x="375657" y="321210"/>
                </a:lnTo>
                <a:lnTo>
                  <a:pt x="333657" y="288002"/>
                </a:lnTo>
                <a:lnTo>
                  <a:pt x="299955" y="244891"/>
                </a:lnTo>
                <a:lnTo>
                  <a:pt x="285536" y="223402"/>
                </a:lnTo>
                <a:lnTo>
                  <a:pt x="279121" y="214277"/>
                </a:lnTo>
                <a:lnTo>
                  <a:pt x="267069" y="197800"/>
                </a:lnTo>
                <a:lnTo>
                  <a:pt x="257718" y="185133"/>
                </a:lnTo>
                <a:close/>
              </a:path>
              <a:path w="517525" h="450215">
                <a:moveTo>
                  <a:pt x="85669" y="0"/>
                </a:moveTo>
                <a:lnTo>
                  <a:pt x="45544" y="13879"/>
                </a:lnTo>
                <a:lnTo>
                  <a:pt x="7146" y="82188"/>
                </a:lnTo>
                <a:lnTo>
                  <a:pt x="0" y="131468"/>
                </a:lnTo>
                <a:lnTo>
                  <a:pt x="5441" y="167883"/>
                </a:lnTo>
                <a:lnTo>
                  <a:pt x="13637" y="186970"/>
                </a:lnTo>
                <a:lnTo>
                  <a:pt x="30737" y="200591"/>
                </a:lnTo>
                <a:lnTo>
                  <a:pt x="50789" y="202988"/>
                </a:lnTo>
                <a:lnTo>
                  <a:pt x="69398" y="199473"/>
                </a:lnTo>
                <a:lnTo>
                  <a:pt x="82171" y="195360"/>
                </a:lnTo>
                <a:lnTo>
                  <a:pt x="110823" y="188542"/>
                </a:lnTo>
                <a:lnTo>
                  <a:pt x="130427" y="185395"/>
                </a:lnTo>
                <a:lnTo>
                  <a:pt x="143737" y="185133"/>
                </a:lnTo>
                <a:lnTo>
                  <a:pt x="257718" y="185133"/>
                </a:lnTo>
                <a:lnTo>
                  <a:pt x="245116" y="168062"/>
                </a:lnTo>
                <a:lnTo>
                  <a:pt x="240016" y="161090"/>
                </a:lnTo>
                <a:lnTo>
                  <a:pt x="234192" y="153264"/>
                </a:lnTo>
                <a:lnTo>
                  <a:pt x="226138" y="142155"/>
                </a:lnTo>
                <a:lnTo>
                  <a:pt x="202568" y="108842"/>
                </a:lnTo>
                <a:lnTo>
                  <a:pt x="172452" y="69303"/>
                </a:lnTo>
                <a:lnTo>
                  <a:pt x="140218" y="28006"/>
                </a:lnTo>
                <a:lnTo>
                  <a:pt x="105601" y="2969"/>
                </a:lnTo>
                <a:lnTo>
                  <a:pt x="93799" y="238"/>
                </a:lnTo>
                <a:lnTo>
                  <a:pt x="85669" y="0"/>
                </a:lnTo>
                <a:close/>
              </a:path>
            </a:pathLst>
          </a:custGeom>
          <a:solidFill>
            <a:srgbClr val="4F688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11237976" y="6367557"/>
            <a:ext cx="219698" cy="20499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838200" y="1179575"/>
            <a:ext cx="9249156" cy="381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04512" y="3303777"/>
            <a:ext cx="2982975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E6884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14704" y="2633852"/>
            <a:ext cx="9562591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image" Target="../media/image7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jpg"/><Relationship Id="rId3" Type="http://schemas.openxmlformats.org/officeDocument/2006/relationships/image" Target="../media/image21.jpg"/><Relationship Id="rId4" Type="http://schemas.openxmlformats.org/officeDocument/2006/relationships/image" Target="../media/image2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Relationship Id="rId3" Type="http://schemas.openxmlformats.org/officeDocument/2006/relationships/image" Target="../media/image36.jpg"/><Relationship Id="rId4" Type="http://schemas.openxmlformats.org/officeDocument/2006/relationships/image" Target="../media/image37.jpg"/><Relationship Id="rId5" Type="http://schemas.openxmlformats.org/officeDocument/2006/relationships/image" Target="../media/image38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230822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10"/>
              <a:t>S</a:t>
            </a:r>
            <a:r>
              <a:rPr dirty="0"/>
              <a:t>onoStea</a:t>
            </a:r>
            <a:r>
              <a:rPr dirty="0" spc="5"/>
              <a:t>m</a:t>
            </a:r>
            <a:r>
              <a:rPr dirty="0" baseline="25132" sz="3150" spc="44"/>
              <a:t>®</a:t>
            </a:r>
            <a:endParaRPr baseline="25132" sz="315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402715">
              <a:lnSpc>
                <a:spcPct val="100000"/>
              </a:lnSpc>
              <a:spcBef>
                <a:spcPts val="105"/>
              </a:spcBef>
            </a:pPr>
            <a:r>
              <a:rPr dirty="0" spc="-100"/>
              <a:t>Hanieh</a:t>
            </a:r>
            <a:r>
              <a:rPr dirty="0" spc="-110"/>
              <a:t> </a:t>
            </a:r>
            <a:r>
              <a:rPr dirty="0" spc="-90"/>
              <a:t>Musavian,</a:t>
            </a:r>
          </a:p>
          <a:p>
            <a:pPr marL="1402715">
              <a:lnSpc>
                <a:spcPct val="100000"/>
              </a:lnSpc>
            </a:pPr>
            <a:r>
              <a:rPr dirty="0" spc="-135"/>
              <a:t>SonoSteam, </a:t>
            </a:r>
            <a:r>
              <a:rPr dirty="0" spc="-330"/>
              <a:t>FORCE</a:t>
            </a:r>
            <a:r>
              <a:rPr dirty="0" spc="-110"/>
              <a:t> </a:t>
            </a:r>
            <a:r>
              <a:rPr dirty="0" spc="-125"/>
              <a:t>Technology</a:t>
            </a:r>
          </a:p>
          <a:p>
            <a:pPr marL="1390015">
              <a:lnSpc>
                <a:spcPct val="100000"/>
              </a:lnSpc>
            </a:pPr>
          </a:p>
          <a:p>
            <a:pPr marL="1390015">
              <a:lnSpc>
                <a:spcPct val="100000"/>
              </a:lnSpc>
              <a:spcBef>
                <a:spcPts val="45"/>
              </a:spcBef>
            </a:pPr>
            <a:endParaRPr sz="1900">
              <a:latin typeface="Times New Roman"/>
              <a:cs typeface="Times New Roman"/>
            </a:endParaRPr>
          </a:p>
          <a:p>
            <a:pPr marL="1402715" marR="5080" indent="68580">
              <a:lnSpc>
                <a:spcPct val="100000"/>
              </a:lnSpc>
              <a:spcBef>
                <a:spcPts val="5"/>
              </a:spcBef>
            </a:pPr>
            <a:r>
              <a:rPr dirty="0" sz="2400" spc="-120"/>
              <a:t>Factory </a:t>
            </a:r>
            <a:r>
              <a:rPr dirty="0" sz="2400" spc="-140"/>
              <a:t>Trials </a:t>
            </a:r>
            <a:r>
              <a:rPr dirty="0" sz="2400" spc="-114"/>
              <a:t>and </a:t>
            </a:r>
            <a:r>
              <a:rPr dirty="0" sz="2400" spc="-125"/>
              <a:t>Evaluations </a:t>
            </a:r>
            <a:r>
              <a:rPr dirty="0" sz="2400" spc="-5"/>
              <a:t>of </a:t>
            </a:r>
            <a:r>
              <a:rPr dirty="0" sz="2400" spc="-105"/>
              <a:t>Steam-Ultrasound</a:t>
            </a:r>
            <a:r>
              <a:rPr dirty="0" sz="2400" spc="-290"/>
              <a:t> </a:t>
            </a:r>
            <a:r>
              <a:rPr dirty="0" sz="2400" spc="-185"/>
              <a:t>(SonoSteam®)  </a:t>
            </a:r>
            <a:r>
              <a:rPr dirty="0" sz="2400" spc="-80"/>
              <a:t>Decontamination </a:t>
            </a:r>
            <a:r>
              <a:rPr dirty="0" sz="2400" spc="-5"/>
              <a:t>of</a:t>
            </a:r>
            <a:r>
              <a:rPr dirty="0" sz="2400" spc="-215"/>
              <a:t> </a:t>
            </a:r>
            <a:r>
              <a:rPr dirty="0" sz="2400" spc="-95"/>
              <a:t>Broilers.</a:t>
            </a:r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0" y="1760219"/>
            <a:ext cx="2953511" cy="46314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495363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Future </a:t>
            </a:r>
            <a:r>
              <a:rPr dirty="0" spc="-15"/>
              <a:t>Foodsafety</a:t>
            </a:r>
            <a:r>
              <a:rPr dirty="0" spc="-20"/>
              <a:t> </a:t>
            </a:r>
            <a:r>
              <a:rPr dirty="0" spc="-5"/>
              <a:t>Situation</a:t>
            </a:r>
          </a:p>
        </p:txBody>
      </p:sp>
      <p:sp>
        <p:nvSpPr>
          <p:cNvPr id="3" name="object 3"/>
          <p:cNvSpPr/>
          <p:nvPr/>
        </p:nvSpPr>
        <p:spPr>
          <a:xfrm>
            <a:off x="6565392" y="1437130"/>
            <a:ext cx="5626608" cy="53919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707883" y="866647"/>
            <a:ext cx="360870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5">
                <a:latin typeface="Arial"/>
                <a:cs typeface="Arial"/>
              </a:rPr>
              <a:t>Deaths </a:t>
            </a:r>
            <a:r>
              <a:rPr dirty="0" sz="1800" spc="-30">
                <a:latin typeface="Arial"/>
                <a:cs typeface="Arial"/>
              </a:rPr>
              <a:t>Attributable </a:t>
            </a:r>
            <a:r>
              <a:rPr dirty="0" sz="1800" spc="15">
                <a:latin typeface="Arial"/>
                <a:cs typeface="Arial"/>
              </a:rPr>
              <a:t>to </a:t>
            </a:r>
            <a:r>
              <a:rPr dirty="0" sz="1800" spc="-150">
                <a:latin typeface="Arial"/>
                <a:cs typeface="Arial"/>
              </a:rPr>
              <a:t>AMR </a:t>
            </a:r>
            <a:r>
              <a:rPr dirty="0" sz="1800" spc="-75">
                <a:latin typeface="Arial"/>
                <a:cs typeface="Arial"/>
              </a:rPr>
              <a:t>every</a:t>
            </a:r>
            <a:r>
              <a:rPr dirty="0" sz="1800" spc="-220">
                <a:latin typeface="Arial"/>
                <a:cs typeface="Arial"/>
              </a:rPr>
              <a:t> </a:t>
            </a:r>
            <a:r>
              <a:rPr dirty="0" sz="1800" spc="-170">
                <a:latin typeface="Arial"/>
                <a:cs typeface="Arial"/>
              </a:rPr>
              <a:t>Year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29639" y="1673903"/>
            <a:ext cx="4726940" cy="3419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655"/>
              </a:lnSpc>
            </a:pPr>
            <a:r>
              <a:rPr dirty="0" sz="2400">
                <a:solidFill>
                  <a:srgbClr val="4E6884"/>
                </a:solidFill>
                <a:latin typeface="Arial"/>
                <a:cs typeface="Arial"/>
              </a:rPr>
              <a:t>• </a:t>
            </a:r>
            <a:r>
              <a:rPr dirty="0" sz="2400" spc="-114">
                <a:solidFill>
                  <a:srgbClr val="4E6884"/>
                </a:solidFill>
                <a:latin typeface="Arial"/>
                <a:cs typeface="Arial"/>
              </a:rPr>
              <a:t>450.000 </a:t>
            </a:r>
            <a:r>
              <a:rPr dirty="0" sz="2400" spc="-110">
                <a:solidFill>
                  <a:srgbClr val="4E6884"/>
                </a:solidFill>
                <a:latin typeface="Arial"/>
                <a:cs typeface="Arial"/>
              </a:rPr>
              <a:t>deaths </a:t>
            </a:r>
            <a:r>
              <a:rPr dirty="0" sz="2400" spc="-100">
                <a:solidFill>
                  <a:srgbClr val="4E6884"/>
                </a:solidFill>
                <a:latin typeface="Arial"/>
                <a:cs typeface="Arial"/>
              </a:rPr>
              <a:t>every </a:t>
            </a:r>
            <a:r>
              <a:rPr dirty="0" sz="2400" spc="-110">
                <a:solidFill>
                  <a:srgbClr val="4E6884"/>
                </a:solidFill>
                <a:latin typeface="Arial"/>
                <a:cs typeface="Arial"/>
              </a:rPr>
              <a:t>year </a:t>
            </a:r>
            <a:r>
              <a:rPr dirty="0" sz="2400" spc="-35">
                <a:solidFill>
                  <a:srgbClr val="4E6884"/>
                </a:solidFill>
                <a:latin typeface="Arial"/>
                <a:cs typeface="Arial"/>
              </a:rPr>
              <a:t>in</a:t>
            </a:r>
            <a:r>
              <a:rPr dirty="0" sz="2400" spc="35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315">
                <a:solidFill>
                  <a:srgbClr val="4E6884"/>
                </a:solidFill>
                <a:latin typeface="Arial"/>
                <a:cs typeface="Arial"/>
              </a:rPr>
              <a:t>EU</a:t>
            </a:r>
            <a:endParaRPr sz="2400">
              <a:latin typeface="Arial"/>
              <a:cs typeface="Arial"/>
            </a:endParaRPr>
          </a:p>
          <a:p>
            <a:pPr marL="228600" indent="-229235">
              <a:lnSpc>
                <a:spcPts val="2590"/>
              </a:lnSpc>
              <a:spcBef>
                <a:spcPts val="1050"/>
              </a:spcBef>
            </a:pPr>
            <a:r>
              <a:rPr dirty="0" sz="2400">
                <a:solidFill>
                  <a:srgbClr val="4E6884"/>
                </a:solidFill>
                <a:latin typeface="Arial"/>
                <a:cs typeface="Arial"/>
              </a:rPr>
              <a:t>• </a:t>
            </a:r>
            <a:r>
              <a:rPr dirty="0" sz="2400" spc="-110">
                <a:solidFill>
                  <a:srgbClr val="4E6884"/>
                </a:solidFill>
                <a:latin typeface="Arial"/>
                <a:cs typeface="Arial"/>
              </a:rPr>
              <a:t>Campylobacter </a:t>
            </a:r>
            <a:r>
              <a:rPr dirty="0" sz="2400" spc="-114">
                <a:solidFill>
                  <a:srgbClr val="4E6884"/>
                </a:solidFill>
                <a:latin typeface="Arial"/>
                <a:cs typeface="Arial"/>
              </a:rPr>
              <a:t>and </a:t>
            </a:r>
            <a:r>
              <a:rPr dirty="0" sz="2400" spc="-125">
                <a:solidFill>
                  <a:srgbClr val="4E6884"/>
                </a:solidFill>
                <a:latin typeface="Arial"/>
                <a:cs typeface="Arial"/>
              </a:rPr>
              <a:t>Salmonella </a:t>
            </a:r>
            <a:r>
              <a:rPr dirty="0" sz="2400" spc="-25">
                <a:solidFill>
                  <a:srgbClr val="4E6884"/>
                </a:solidFill>
                <a:latin typeface="Arial"/>
                <a:cs typeface="Arial"/>
              </a:rPr>
              <a:t>from  poultry</a:t>
            </a:r>
            <a:r>
              <a:rPr dirty="0" sz="2400" spc="-135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4E6884"/>
                </a:solidFill>
                <a:latin typeface="Arial"/>
                <a:cs typeface="Arial"/>
              </a:rPr>
              <a:t>meat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0"/>
              </a:spcBef>
            </a:pPr>
            <a:r>
              <a:rPr dirty="0" sz="2400">
                <a:solidFill>
                  <a:srgbClr val="4E6884"/>
                </a:solidFill>
                <a:latin typeface="Arial"/>
                <a:cs typeface="Arial"/>
              </a:rPr>
              <a:t>• </a:t>
            </a:r>
            <a:r>
              <a:rPr dirty="0" sz="2400" spc="-140">
                <a:solidFill>
                  <a:srgbClr val="4E6884"/>
                </a:solidFill>
                <a:latin typeface="Arial"/>
                <a:cs typeface="Arial"/>
              </a:rPr>
              <a:t>Evolving</a:t>
            </a:r>
            <a:r>
              <a:rPr dirty="0" sz="2400" spc="-495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110">
                <a:solidFill>
                  <a:srgbClr val="4E6884"/>
                </a:solidFill>
                <a:latin typeface="Arial"/>
                <a:cs typeface="Arial"/>
              </a:rPr>
              <a:t>microorganisms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r>
              <a:rPr dirty="0" sz="2400">
                <a:solidFill>
                  <a:srgbClr val="4E6884"/>
                </a:solidFill>
                <a:latin typeface="Arial"/>
                <a:cs typeface="Arial"/>
              </a:rPr>
              <a:t>• </a:t>
            </a:r>
            <a:r>
              <a:rPr dirty="0" sz="2400" spc="-55">
                <a:solidFill>
                  <a:srgbClr val="4E6884"/>
                </a:solidFill>
                <a:latin typeface="Arial"/>
                <a:cs typeface="Arial"/>
              </a:rPr>
              <a:t>Antimicrobial</a:t>
            </a:r>
            <a:r>
              <a:rPr dirty="0" sz="2400" spc="114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114">
                <a:solidFill>
                  <a:srgbClr val="4E6884"/>
                </a:solidFill>
                <a:latin typeface="Arial"/>
                <a:cs typeface="Arial"/>
              </a:rPr>
              <a:t>resistance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20"/>
              </a:spcBef>
            </a:pPr>
            <a:r>
              <a:rPr dirty="0" sz="2400">
                <a:solidFill>
                  <a:srgbClr val="4E6884"/>
                </a:solidFill>
                <a:latin typeface="Arial"/>
                <a:cs typeface="Arial"/>
              </a:rPr>
              <a:t>•</a:t>
            </a:r>
            <a:r>
              <a:rPr dirty="0" sz="2400" spc="29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135">
                <a:solidFill>
                  <a:srgbClr val="4E6884"/>
                </a:solidFill>
                <a:latin typeface="Arial"/>
                <a:cs typeface="Arial"/>
              </a:rPr>
              <a:t>Cross-resistants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7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r>
              <a:rPr dirty="0" sz="2400">
                <a:solidFill>
                  <a:srgbClr val="4E6884"/>
                </a:solidFill>
                <a:latin typeface="Arial"/>
                <a:cs typeface="Arial"/>
              </a:rPr>
              <a:t>• </a:t>
            </a:r>
            <a:r>
              <a:rPr dirty="0" sz="2400" spc="-215">
                <a:solidFill>
                  <a:srgbClr val="4E6884"/>
                </a:solidFill>
                <a:latin typeface="Arial"/>
                <a:cs typeface="Arial"/>
              </a:rPr>
              <a:t>…post </a:t>
            </a:r>
            <a:r>
              <a:rPr dirty="0" sz="2400" spc="-30">
                <a:solidFill>
                  <a:srgbClr val="4E6884"/>
                </a:solidFill>
                <a:latin typeface="Arial"/>
                <a:cs typeface="Arial"/>
              </a:rPr>
              <a:t>antibiotic</a:t>
            </a:r>
            <a:r>
              <a:rPr dirty="0" sz="2400" spc="-43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140">
                <a:solidFill>
                  <a:srgbClr val="4E6884"/>
                </a:solidFill>
                <a:latin typeface="Arial"/>
                <a:cs typeface="Arial"/>
              </a:rPr>
              <a:t>era?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437132"/>
            <a:ext cx="6565392" cy="4456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0" y="5858255"/>
            <a:ext cx="6565900" cy="954405"/>
          </a:xfrm>
          <a:custGeom>
            <a:avLst/>
            <a:gdLst/>
            <a:ahLst/>
            <a:cxnLst/>
            <a:rect l="l" t="t" r="r" b="b"/>
            <a:pathLst>
              <a:path w="6565900" h="954404">
                <a:moveTo>
                  <a:pt x="0" y="954024"/>
                </a:moveTo>
                <a:lnTo>
                  <a:pt x="6565392" y="954024"/>
                </a:lnTo>
                <a:lnTo>
                  <a:pt x="6565392" y="0"/>
                </a:lnTo>
                <a:lnTo>
                  <a:pt x="0" y="0"/>
                </a:lnTo>
                <a:lnTo>
                  <a:pt x="0" y="95402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843788" y="5890666"/>
            <a:ext cx="48768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 b="1">
                <a:latin typeface="Tahoma"/>
                <a:cs typeface="Tahoma"/>
              </a:rPr>
              <a:t>Superbugs identified </a:t>
            </a:r>
            <a:r>
              <a:rPr dirty="0" sz="2400" b="1">
                <a:latin typeface="Tahoma"/>
                <a:cs typeface="Tahoma"/>
              </a:rPr>
              <a:t>in</a:t>
            </a:r>
            <a:r>
              <a:rPr dirty="0" sz="2400" spc="-5" b="1">
                <a:latin typeface="Tahoma"/>
                <a:cs typeface="Tahoma"/>
              </a:rPr>
              <a:t> poultry!</a:t>
            </a:r>
            <a:endParaRPr sz="2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08989" y="2877775"/>
            <a:ext cx="7274559" cy="1156335"/>
          </a:xfrm>
          <a:prstGeom prst="rect"/>
        </p:spPr>
        <p:txBody>
          <a:bodyPr wrap="square" lIns="0" tIns="895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dirty="0" spc="-90">
                <a:latin typeface="Arial"/>
                <a:cs typeface="Arial"/>
              </a:rPr>
              <a:t>What </a:t>
            </a:r>
            <a:r>
              <a:rPr dirty="0" spc="-165">
                <a:latin typeface="Arial"/>
                <a:cs typeface="Arial"/>
              </a:rPr>
              <a:t>is</a:t>
            </a:r>
            <a:r>
              <a:rPr dirty="0" spc="-245">
                <a:latin typeface="Arial"/>
                <a:cs typeface="Arial"/>
              </a:rPr>
              <a:t> </a:t>
            </a:r>
            <a:r>
              <a:rPr dirty="0" spc="-235">
                <a:latin typeface="Arial"/>
                <a:cs typeface="Arial"/>
              </a:rPr>
              <a:t>SonoSteam?</a:t>
            </a:r>
          </a:p>
          <a:p>
            <a:pPr marL="3141980">
              <a:lnSpc>
                <a:spcPct val="100000"/>
              </a:lnSpc>
              <a:spcBef>
                <a:spcPts val="615"/>
              </a:spcBef>
            </a:pPr>
            <a:r>
              <a:rPr dirty="0" spc="-990">
                <a:latin typeface="Arial"/>
                <a:cs typeface="Arial"/>
              </a:rPr>
              <a:t>…</a:t>
            </a:r>
            <a:r>
              <a:rPr dirty="0" spc="-185">
                <a:latin typeface="Arial"/>
                <a:cs typeface="Arial"/>
              </a:rPr>
              <a:t> </a:t>
            </a:r>
            <a:r>
              <a:rPr dirty="0" spc="-145">
                <a:latin typeface="Arial"/>
                <a:cs typeface="Arial"/>
              </a:rPr>
              <a:t>and </a:t>
            </a:r>
            <a:r>
              <a:rPr dirty="0" spc="-75">
                <a:latin typeface="Arial"/>
                <a:cs typeface="Arial"/>
              </a:rPr>
              <a:t>how </a:t>
            </a:r>
            <a:r>
              <a:rPr dirty="0" spc="-185">
                <a:latin typeface="Arial"/>
                <a:cs typeface="Arial"/>
              </a:rPr>
              <a:t>does </a:t>
            </a:r>
            <a:r>
              <a:rPr dirty="0" spc="100">
                <a:latin typeface="Arial"/>
                <a:cs typeface="Arial"/>
              </a:rPr>
              <a:t>it</a:t>
            </a:r>
            <a:r>
              <a:rPr dirty="0" spc="-305">
                <a:latin typeface="Arial"/>
                <a:cs typeface="Arial"/>
              </a:rPr>
              <a:t> </a:t>
            </a:r>
            <a:r>
              <a:rPr dirty="0" spc="-110">
                <a:latin typeface="Arial"/>
                <a:cs typeface="Arial"/>
              </a:rPr>
              <a:t>work?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0143" y="1622115"/>
            <a:ext cx="6494145" cy="4084954"/>
          </a:xfrm>
          <a:prstGeom prst="rect">
            <a:avLst/>
          </a:prstGeom>
        </p:spPr>
        <p:txBody>
          <a:bodyPr wrap="square" lIns="0" tIns="1270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0"/>
              </a:spcBef>
            </a:pPr>
            <a:r>
              <a:rPr dirty="0" sz="2400" spc="-5" b="1">
                <a:solidFill>
                  <a:srgbClr val="4E6884"/>
                </a:solidFill>
                <a:latin typeface="Tahoma"/>
                <a:cs typeface="Tahoma"/>
              </a:rPr>
              <a:t>SonoSteam</a:t>
            </a:r>
            <a:r>
              <a:rPr dirty="0" sz="2400" spc="2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spc="10" b="1">
                <a:solidFill>
                  <a:srgbClr val="4E6884"/>
                </a:solidFill>
                <a:latin typeface="Tahoma"/>
                <a:cs typeface="Tahoma"/>
              </a:rPr>
              <a:t>nozzles</a:t>
            </a: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>
                <a:solidFill>
                  <a:srgbClr val="4E6884"/>
                </a:solidFill>
                <a:latin typeface="Tahoma"/>
                <a:cs typeface="Tahoma"/>
              </a:rPr>
              <a:t>Combined </a:t>
            </a:r>
            <a:r>
              <a:rPr dirty="0" sz="2000" spc="-10">
                <a:solidFill>
                  <a:srgbClr val="4E6884"/>
                </a:solidFill>
                <a:latin typeface="Tahoma"/>
                <a:cs typeface="Tahoma"/>
              </a:rPr>
              <a:t>effect </a:t>
            </a:r>
            <a:r>
              <a:rPr dirty="0" sz="2000">
                <a:solidFill>
                  <a:srgbClr val="4E6884"/>
                </a:solidFill>
                <a:latin typeface="Tahoma"/>
                <a:cs typeface="Tahoma"/>
              </a:rPr>
              <a:t>of steam and</a:t>
            </a:r>
            <a:r>
              <a:rPr dirty="0" sz="2000" spc="-85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4E6884"/>
                </a:solidFill>
                <a:latin typeface="Tahoma"/>
                <a:cs typeface="Tahoma"/>
              </a:rPr>
              <a:t>ultrasound</a:t>
            </a:r>
            <a:endParaRPr sz="20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6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dirty="0" sz="2000" spc="-5">
                <a:solidFill>
                  <a:srgbClr val="4E6884"/>
                </a:solidFill>
                <a:latin typeface="Tahoma"/>
                <a:cs typeface="Tahoma"/>
              </a:rPr>
              <a:t>Ultrasound </a:t>
            </a:r>
            <a:r>
              <a:rPr dirty="0" sz="2000">
                <a:solidFill>
                  <a:srgbClr val="4E6884"/>
                </a:solidFill>
                <a:latin typeface="Tahoma"/>
                <a:cs typeface="Tahoma"/>
              </a:rPr>
              <a:t>intensified </a:t>
            </a:r>
            <a:r>
              <a:rPr dirty="0" sz="2000" spc="-5">
                <a:solidFill>
                  <a:srgbClr val="4E6884"/>
                </a:solidFill>
                <a:latin typeface="Tahoma"/>
                <a:cs typeface="Tahoma"/>
              </a:rPr>
              <a:t>the</a:t>
            </a:r>
            <a:r>
              <a:rPr dirty="0" sz="2000" spc="-45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000" spc="-5">
                <a:solidFill>
                  <a:srgbClr val="4E6884"/>
                </a:solidFill>
                <a:latin typeface="Tahoma"/>
                <a:cs typeface="Tahoma"/>
              </a:rPr>
              <a:t>treatment.</a:t>
            </a:r>
            <a:endParaRPr sz="20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715"/>
              </a:spcBef>
            </a:pPr>
            <a:r>
              <a:rPr dirty="0" sz="2400" spc="-5" b="1">
                <a:solidFill>
                  <a:srgbClr val="4E6884"/>
                </a:solidFill>
                <a:latin typeface="Tahoma"/>
                <a:cs typeface="Tahoma"/>
              </a:rPr>
              <a:t>The combined effect</a:t>
            </a:r>
            <a:r>
              <a:rPr dirty="0" sz="2400" spc="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spc="-10" b="1">
                <a:solidFill>
                  <a:srgbClr val="4E6884"/>
                </a:solidFill>
                <a:latin typeface="Tahoma"/>
                <a:cs typeface="Tahoma"/>
              </a:rPr>
              <a:t>offers:</a:t>
            </a:r>
            <a:endParaRPr sz="24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1140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Few seconds of</a:t>
            </a:r>
            <a:r>
              <a:rPr dirty="0" sz="1800" spc="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treatment</a:t>
            </a:r>
            <a:endParaRPr sz="18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dirty="0" sz="1800" b="1">
                <a:solidFill>
                  <a:srgbClr val="4E6884"/>
                </a:solidFill>
                <a:latin typeface="Tahoma"/>
                <a:cs typeface="Tahoma"/>
              </a:rPr>
              <a:t>No</a:t>
            </a:r>
            <a:r>
              <a:rPr dirty="0" sz="1800" spc="-10" b="1">
                <a:solidFill>
                  <a:srgbClr val="4E6884"/>
                </a:solidFill>
                <a:latin typeface="Tahoma"/>
                <a:cs typeface="Tahoma"/>
              </a:rPr>
              <a:t> chemicals</a:t>
            </a:r>
            <a:endParaRPr sz="18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dirty="0" sz="1800" b="1">
                <a:solidFill>
                  <a:srgbClr val="4E6884"/>
                </a:solidFill>
                <a:latin typeface="Tahoma"/>
                <a:cs typeface="Tahoma"/>
              </a:rPr>
              <a:t>No </a:t>
            </a: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adaptive resistance of</a:t>
            </a:r>
            <a:r>
              <a:rPr dirty="0" sz="1800" spc="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microorganisms</a:t>
            </a:r>
            <a:endParaRPr sz="18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1575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Effective against bacteria, viruses, fungi </a:t>
            </a:r>
            <a:r>
              <a:rPr dirty="0" sz="1800" b="1">
                <a:solidFill>
                  <a:srgbClr val="4E6884"/>
                </a:solidFill>
                <a:latin typeface="Tahoma"/>
                <a:cs typeface="Tahoma"/>
              </a:rPr>
              <a:t>and</a:t>
            </a:r>
            <a:r>
              <a:rPr dirty="0" sz="1800" spc="2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yeast</a:t>
            </a:r>
            <a:endParaRPr sz="1800">
              <a:latin typeface="Tahoma"/>
              <a:cs typeface="Tahoma"/>
            </a:endParaRPr>
          </a:p>
          <a:p>
            <a:pPr lvl="1" marL="698500" indent="-228600">
              <a:lnSpc>
                <a:spcPct val="100000"/>
              </a:lnSpc>
              <a:spcBef>
                <a:spcPts val="1585"/>
              </a:spcBef>
              <a:buFont typeface="Arial"/>
              <a:buChar char="•"/>
              <a:tabLst>
                <a:tab pos="697865" algn="l"/>
                <a:tab pos="699135" algn="l"/>
              </a:tabLst>
            </a:pP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Protects </a:t>
            </a:r>
            <a:r>
              <a:rPr dirty="0" sz="1800" b="1">
                <a:solidFill>
                  <a:srgbClr val="4E6884"/>
                </a:solidFill>
                <a:latin typeface="Tahoma"/>
                <a:cs typeface="Tahoma"/>
              </a:rPr>
              <a:t>the </a:t>
            </a: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food product from thermal</a:t>
            </a:r>
            <a:r>
              <a:rPr dirty="0" sz="1800" spc="-1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1800" spc="-5" b="1">
                <a:solidFill>
                  <a:srgbClr val="4E6884"/>
                </a:solidFill>
                <a:latin typeface="Tahoma"/>
                <a:cs typeface="Tahoma"/>
              </a:rPr>
              <a:t>damages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372110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 </a:t>
            </a:r>
            <a:r>
              <a:rPr dirty="0" spc="-5"/>
              <a:t>is</a:t>
            </a:r>
            <a:r>
              <a:rPr dirty="0" spc="-45"/>
              <a:t> </a:t>
            </a:r>
            <a:r>
              <a:rPr dirty="0"/>
              <a:t>SonoSteam?</a:t>
            </a:r>
          </a:p>
        </p:txBody>
      </p:sp>
      <p:sp>
        <p:nvSpPr>
          <p:cNvPr id="4" name="object 4"/>
          <p:cNvSpPr/>
          <p:nvPr/>
        </p:nvSpPr>
        <p:spPr>
          <a:xfrm>
            <a:off x="4378452" y="0"/>
            <a:ext cx="7813547" cy="53218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1440187"/>
            <a:ext cx="10335260" cy="2722245"/>
          </a:xfrm>
          <a:prstGeom prst="rect">
            <a:avLst/>
          </a:prstGeom>
        </p:spPr>
        <p:txBody>
          <a:bodyPr wrap="square" lIns="0" tIns="2228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755"/>
              </a:spcBef>
            </a:pPr>
            <a:r>
              <a:rPr dirty="0" sz="2400" b="1">
                <a:solidFill>
                  <a:srgbClr val="4E6884"/>
                </a:solidFill>
                <a:latin typeface="Tahoma"/>
                <a:cs typeface="Tahoma"/>
              </a:rPr>
              <a:t>Why </a:t>
            </a:r>
            <a:r>
              <a:rPr dirty="0" sz="2400" spc="-5" b="1">
                <a:solidFill>
                  <a:srgbClr val="4E6884"/>
                </a:solidFill>
                <a:latin typeface="Tahoma"/>
                <a:cs typeface="Tahoma"/>
              </a:rPr>
              <a:t>is </a:t>
            </a:r>
            <a:r>
              <a:rPr dirty="0" sz="2400" b="1">
                <a:solidFill>
                  <a:srgbClr val="4E6884"/>
                </a:solidFill>
                <a:latin typeface="Tahoma"/>
                <a:cs typeface="Tahoma"/>
              </a:rPr>
              <a:t>the </a:t>
            </a:r>
            <a:r>
              <a:rPr dirty="0" sz="2400" spc="-5" b="1">
                <a:solidFill>
                  <a:srgbClr val="4E6884"/>
                </a:solidFill>
                <a:latin typeface="Tahoma"/>
                <a:cs typeface="Tahoma"/>
              </a:rPr>
              <a:t>combined use more effective </a:t>
            </a:r>
            <a:r>
              <a:rPr dirty="0" sz="2400" b="1">
                <a:solidFill>
                  <a:srgbClr val="4E6884"/>
                </a:solidFill>
                <a:latin typeface="Tahoma"/>
                <a:cs typeface="Tahoma"/>
              </a:rPr>
              <a:t>than steam</a:t>
            </a:r>
            <a:r>
              <a:rPr dirty="0" sz="2400" spc="25" b="1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b="1">
                <a:solidFill>
                  <a:srgbClr val="4E6884"/>
                </a:solidFill>
                <a:latin typeface="Tahoma"/>
                <a:cs typeface="Tahoma"/>
              </a:rPr>
              <a:t>alone?</a:t>
            </a:r>
            <a:endParaRPr sz="2400">
              <a:latin typeface="Tahoma"/>
              <a:cs typeface="Tahoma"/>
            </a:endParaRPr>
          </a:p>
          <a:p>
            <a:pPr marL="6490970">
              <a:lnSpc>
                <a:spcPct val="100000"/>
              </a:lnSpc>
              <a:spcBef>
                <a:spcPts val="1660"/>
              </a:spcBef>
            </a:pPr>
            <a:r>
              <a:rPr dirty="0" sz="2400" spc="-200" b="1">
                <a:solidFill>
                  <a:srgbClr val="4E6884"/>
                </a:solidFill>
                <a:latin typeface="Trebuchet MS"/>
                <a:cs typeface="Trebuchet MS"/>
              </a:rPr>
              <a:t>The </a:t>
            </a:r>
            <a:r>
              <a:rPr dirty="0" sz="2400" spc="-150" b="1">
                <a:solidFill>
                  <a:srgbClr val="4E6884"/>
                </a:solidFill>
                <a:latin typeface="Trebuchet MS"/>
                <a:cs typeface="Trebuchet MS"/>
              </a:rPr>
              <a:t>Laminar</a:t>
            </a:r>
            <a:r>
              <a:rPr dirty="0" sz="2400" spc="-190" b="1">
                <a:solidFill>
                  <a:srgbClr val="4E6884"/>
                </a:solidFill>
                <a:latin typeface="Trebuchet MS"/>
                <a:cs typeface="Trebuchet MS"/>
              </a:rPr>
              <a:t> </a:t>
            </a:r>
            <a:r>
              <a:rPr dirty="0" sz="2400" spc="-195" b="1">
                <a:solidFill>
                  <a:srgbClr val="4E6884"/>
                </a:solidFill>
                <a:latin typeface="Trebuchet MS"/>
                <a:cs typeface="Trebuchet MS"/>
              </a:rPr>
              <a:t>Layer</a:t>
            </a:r>
            <a:endParaRPr sz="2400">
              <a:latin typeface="Trebuchet MS"/>
              <a:cs typeface="Trebuchet MS"/>
            </a:endParaRPr>
          </a:p>
          <a:p>
            <a:pPr marL="6490970" marR="5080">
              <a:lnSpc>
                <a:spcPct val="90000"/>
              </a:lnSpc>
              <a:spcBef>
                <a:spcPts val="1350"/>
              </a:spcBef>
            </a:pP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The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ultrasound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sets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the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air of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the 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laminar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zone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in a state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with 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intensified molecular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oscillations. 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This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results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in a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destruction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of </a:t>
            </a:r>
            <a:r>
              <a:rPr dirty="0" sz="2000" spc="-5">
                <a:solidFill>
                  <a:srgbClr val="4F6884"/>
                </a:solidFill>
                <a:latin typeface="Tahoma"/>
                <a:cs typeface="Tahoma"/>
              </a:rPr>
              <a:t>the  </a:t>
            </a:r>
            <a:r>
              <a:rPr dirty="0" sz="2000">
                <a:solidFill>
                  <a:srgbClr val="4F6884"/>
                </a:solidFill>
                <a:latin typeface="Tahoma"/>
                <a:cs typeface="Tahoma"/>
              </a:rPr>
              <a:t>laminar boundary</a:t>
            </a:r>
            <a:r>
              <a:rPr dirty="0" sz="2000" spc="-25">
                <a:solidFill>
                  <a:srgbClr val="4F6884"/>
                </a:solidFill>
                <a:latin typeface="Tahoma"/>
                <a:cs typeface="Tahoma"/>
              </a:rPr>
              <a:t> </a:t>
            </a:r>
            <a:r>
              <a:rPr dirty="0" sz="2000" spc="-50">
                <a:solidFill>
                  <a:srgbClr val="4F6884"/>
                </a:solidFill>
                <a:latin typeface="Tahoma"/>
                <a:cs typeface="Tahoma"/>
              </a:rPr>
              <a:t>layer.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60356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Principle </a:t>
            </a:r>
            <a:r>
              <a:rPr dirty="0"/>
              <a:t>of </a:t>
            </a:r>
            <a:r>
              <a:rPr dirty="0" spc="-5"/>
              <a:t>work </a:t>
            </a:r>
            <a:r>
              <a:rPr dirty="0" spc="-10"/>
              <a:t>for</a:t>
            </a:r>
            <a:r>
              <a:rPr dirty="0" spc="5"/>
              <a:t> </a:t>
            </a:r>
            <a:r>
              <a:rPr dirty="0"/>
              <a:t>SonoSteam</a:t>
            </a:r>
            <a:r>
              <a:rPr dirty="0" baseline="25132" sz="3150"/>
              <a:t>®</a:t>
            </a:r>
            <a:endParaRPr baseline="25132" sz="3150"/>
          </a:p>
        </p:txBody>
      </p:sp>
      <p:sp>
        <p:nvSpPr>
          <p:cNvPr id="4" name="object 4"/>
          <p:cNvSpPr/>
          <p:nvPr/>
        </p:nvSpPr>
        <p:spPr>
          <a:xfrm>
            <a:off x="562355" y="2287523"/>
            <a:ext cx="6610350" cy="37421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57975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CFD </a:t>
            </a:r>
            <a:r>
              <a:rPr dirty="0" spc="-5"/>
              <a:t>Simulation video: Principles</a:t>
            </a:r>
          </a:p>
        </p:txBody>
      </p:sp>
      <p:sp>
        <p:nvSpPr>
          <p:cNvPr id="3" name="object 3"/>
          <p:cNvSpPr/>
          <p:nvPr/>
        </p:nvSpPr>
        <p:spPr>
          <a:xfrm>
            <a:off x="787908" y="1469136"/>
            <a:ext cx="9034272" cy="50825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13028" y="1561337"/>
            <a:ext cx="5276850" cy="3548379"/>
          </a:xfrm>
          <a:prstGeom prst="rect">
            <a:avLst/>
          </a:prstGeom>
        </p:spPr>
        <p:txBody>
          <a:bodyPr wrap="square" lIns="0" tIns="10223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Full scale</a:t>
            </a:r>
            <a:r>
              <a:rPr dirty="0" sz="2400" spc="-10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application</a:t>
            </a: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6000 -14.000</a:t>
            </a:r>
            <a:r>
              <a:rPr dirty="0" sz="2400" spc="25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birds/h</a:t>
            </a: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First </a:t>
            </a: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installation </a:t>
            </a:r>
            <a:r>
              <a:rPr dirty="0" sz="2400" spc="-10">
                <a:solidFill>
                  <a:srgbClr val="4E6884"/>
                </a:solidFill>
                <a:latin typeface="Tahoma"/>
                <a:cs typeface="Tahoma"/>
              </a:rPr>
              <a:t>was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in</a:t>
            </a:r>
            <a:r>
              <a:rPr dirty="0" sz="2400" spc="-20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2014</a:t>
            </a: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In total </a:t>
            </a: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of 5 installations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exist</a:t>
            </a:r>
            <a:r>
              <a:rPr dirty="0" sz="2400" spc="-80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today</a:t>
            </a: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1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Three </a:t>
            </a:r>
            <a:r>
              <a:rPr dirty="0" sz="2400" spc="-10">
                <a:solidFill>
                  <a:srgbClr val="4E6884"/>
                </a:solidFill>
                <a:latin typeface="Tahoma"/>
                <a:cs typeface="Tahoma"/>
              </a:rPr>
              <a:t>different</a:t>
            </a:r>
            <a:r>
              <a:rPr dirty="0" sz="2400" spc="-45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slaughterhouses</a:t>
            </a:r>
            <a:endParaRPr sz="2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Ongoing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trials </a:t>
            </a:r>
            <a:r>
              <a:rPr dirty="0" sz="2400" spc="-10">
                <a:solidFill>
                  <a:srgbClr val="4E6884"/>
                </a:solidFill>
                <a:latin typeface="Tahoma"/>
                <a:cs typeface="Tahoma"/>
              </a:rPr>
              <a:t>every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week since</a:t>
            </a:r>
            <a:r>
              <a:rPr dirty="0" sz="2400" spc="-60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2014</a:t>
            </a:r>
            <a:endParaRPr sz="2400">
              <a:latin typeface="Tahoma"/>
              <a:cs typeface="Tahoma"/>
            </a:endParaRPr>
          </a:p>
          <a:p>
            <a:pPr marL="241300" marR="815340" indent="-228600">
              <a:lnSpc>
                <a:spcPts val="2590"/>
              </a:lnSpc>
              <a:spcBef>
                <a:spcPts val="1035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Ongoing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optimization and</a:t>
            </a:r>
            <a:r>
              <a:rPr dirty="0" sz="2400" spc="-114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 spc="-5">
                <a:solidFill>
                  <a:srgbClr val="4E6884"/>
                </a:solidFill>
                <a:latin typeface="Tahoma"/>
                <a:cs typeface="Tahoma"/>
              </a:rPr>
              <a:t>close  cooperation with the</a:t>
            </a:r>
            <a:r>
              <a:rPr dirty="0" sz="2400" spc="-45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2400">
                <a:solidFill>
                  <a:srgbClr val="4E6884"/>
                </a:solidFill>
                <a:latin typeface="Tahoma"/>
                <a:cs typeface="Tahoma"/>
              </a:rPr>
              <a:t>users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38074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Industrial</a:t>
            </a:r>
            <a:r>
              <a:rPr dirty="0" spc="-60"/>
              <a:t> </a:t>
            </a:r>
            <a:r>
              <a:rPr dirty="0"/>
              <a:t>Application</a:t>
            </a:r>
          </a:p>
        </p:txBody>
      </p:sp>
      <p:sp>
        <p:nvSpPr>
          <p:cNvPr id="4" name="object 4"/>
          <p:cNvSpPr/>
          <p:nvPr/>
        </p:nvSpPr>
        <p:spPr>
          <a:xfrm>
            <a:off x="6385559" y="1655064"/>
            <a:ext cx="4634484" cy="46360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910830" y="3905250"/>
            <a:ext cx="283146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0">
                <a:solidFill>
                  <a:srgbClr val="4E6884"/>
                </a:solidFill>
                <a:latin typeface="Arial"/>
                <a:cs typeface="Arial"/>
              </a:rPr>
              <a:t>SonoSteam</a:t>
            </a:r>
            <a:r>
              <a:rPr dirty="0" sz="2800" spc="-185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800" spc="-204">
                <a:solidFill>
                  <a:srgbClr val="4E6884"/>
                </a:solidFill>
                <a:latin typeface="Arial"/>
                <a:cs typeface="Arial"/>
              </a:rPr>
              <a:t>Nozzles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90143" y="648081"/>
            <a:ext cx="311848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4E6884"/>
                </a:solidFill>
                <a:latin typeface="Tahoma"/>
                <a:cs typeface="Tahoma"/>
              </a:rPr>
              <a:t>Process</a:t>
            </a:r>
            <a:r>
              <a:rPr dirty="0" sz="3200" spc="-70">
                <a:solidFill>
                  <a:srgbClr val="4E6884"/>
                </a:solidFill>
                <a:latin typeface="Tahoma"/>
                <a:cs typeface="Tahoma"/>
              </a:rPr>
              <a:t> </a:t>
            </a:r>
            <a:r>
              <a:rPr dirty="0" sz="3200">
                <a:solidFill>
                  <a:srgbClr val="4E6884"/>
                </a:solidFill>
                <a:latin typeface="Tahoma"/>
                <a:cs typeface="Tahoma"/>
              </a:rPr>
              <a:t>Chamber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47216" y="1772411"/>
            <a:ext cx="5451347" cy="4376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49773" y="4319142"/>
            <a:ext cx="2531491" cy="7531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49773" y="4319142"/>
            <a:ext cx="2531745" cy="753110"/>
          </a:xfrm>
          <a:custGeom>
            <a:avLst/>
            <a:gdLst/>
            <a:ahLst/>
            <a:cxnLst/>
            <a:rect l="l" t="t" r="r" b="b"/>
            <a:pathLst>
              <a:path w="2531745" h="753110">
                <a:moveTo>
                  <a:pt x="126364" y="499744"/>
                </a:moveTo>
                <a:lnTo>
                  <a:pt x="141477" y="562990"/>
                </a:lnTo>
                <a:lnTo>
                  <a:pt x="2501265" y="0"/>
                </a:lnTo>
                <a:lnTo>
                  <a:pt x="2531491" y="126618"/>
                </a:lnTo>
                <a:lnTo>
                  <a:pt x="171703" y="689736"/>
                </a:lnTo>
                <a:lnTo>
                  <a:pt x="186816" y="753109"/>
                </a:lnTo>
                <a:lnTo>
                  <a:pt x="0" y="663701"/>
                </a:lnTo>
                <a:lnTo>
                  <a:pt x="126364" y="49974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28083" y="2744216"/>
            <a:ext cx="2789427" cy="10502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728083" y="2744216"/>
            <a:ext cx="2789555" cy="1050290"/>
          </a:xfrm>
          <a:custGeom>
            <a:avLst/>
            <a:gdLst/>
            <a:ahLst/>
            <a:cxnLst/>
            <a:rect l="l" t="t" r="r" b="b"/>
            <a:pathLst>
              <a:path w="2789554" h="1050289">
                <a:moveTo>
                  <a:pt x="207771" y="0"/>
                </a:moveTo>
                <a:lnTo>
                  <a:pt x="186054" y="66548"/>
                </a:lnTo>
                <a:lnTo>
                  <a:pt x="2789427" y="917321"/>
                </a:lnTo>
                <a:lnTo>
                  <a:pt x="2745993" y="1050290"/>
                </a:lnTo>
                <a:lnTo>
                  <a:pt x="142620" y="199517"/>
                </a:lnTo>
                <a:lnTo>
                  <a:pt x="120903" y="265938"/>
                </a:lnTo>
                <a:lnTo>
                  <a:pt x="0" y="79248"/>
                </a:lnTo>
                <a:lnTo>
                  <a:pt x="207771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808207" y="3209544"/>
            <a:ext cx="1104900" cy="199339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1708" y="1552955"/>
            <a:ext cx="9006840" cy="4821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7925434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Full-Scale </a:t>
            </a:r>
            <a:r>
              <a:rPr dirty="0"/>
              <a:t>Application </a:t>
            </a:r>
            <a:r>
              <a:rPr dirty="0" spc="-15"/>
              <a:t>for </a:t>
            </a:r>
            <a:r>
              <a:rPr dirty="0"/>
              <a:t>Broiler</a:t>
            </a:r>
            <a:r>
              <a:rPr dirty="0" spc="20"/>
              <a:t> </a:t>
            </a:r>
            <a:r>
              <a:rPr dirty="0" spc="-5"/>
              <a:t>Disinfection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22199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IA </a:t>
            </a:r>
            <a:r>
              <a:rPr dirty="0" spc="-10"/>
              <a:t>Poultry</a:t>
            </a:r>
            <a:r>
              <a:rPr dirty="0" spc="-85"/>
              <a:t> </a:t>
            </a:r>
            <a:r>
              <a:rPr dirty="0" spc="-5"/>
              <a:t>II</a:t>
            </a:r>
          </a:p>
        </p:txBody>
      </p:sp>
      <p:sp>
        <p:nvSpPr>
          <p:cNvPr id="3" name="object 3"/>
          <p:cNvSpPr/>
          <p:nvPr/>
        </p:nvSpPr>
        <p:spPr>
          <a:xfrm>
            <a:off x="608076" y="1467611"/>
            <a:ext cx="8347709" cy="507111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49241" y="2714701"/>
            <a:ext cx="3585845" cy="953769"/>
          </a:xfrm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678180" marR="5080" indent="-666115">
              <a:lnSpc>
                <a:spcPts val="3460"/>
              </a:lnSpc>
              <a:spcBef>
                <a:spcPts val="535"/>
              </a:spcBef>
            </a:pPr>
            <a:r>
              <a:rPr dirty="0"/>
              <a:t>Process </a:t>
            </a:r>
            <a:r>
              <a:rPr dirty="0" spc="-5"/>
              <a:t>Control</a:t>
            </a:r>
            <a:r>
              <a:rPr dirty="0" spc="-90"/>
              <a:t> </a:t>
            </a:r>
            <a:r>
              <a:rPr dirty="0"/>
              <a:t>and  Adjustments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230111" y="931164"/>
            <a:ext cx="4616196" cy="59268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970915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 </a:t>
            </a:r>
            <a:r>
              <a:rPr dirty="0" spc="-5"/>
              <a:t>Chicken </a:t>
            </a:r>
            <a:r>
              <a:rPr dirty="0" spc="-10"/>
              <a:t>Dummy </a:t>
            </a:r>
            <a:r>
              <a:rPr dirty="0"/>
              <a:t>– </a:t>
            </a:r>
            <a:r>
              <a:rPr dirty="0" spc="-65"/>
              <a:t>aTool </a:t>
            </a:r>
            <a:r>
              <a:rPr dirty="0"/>
              <a:t>to </a:t>
            </a:r>
            <a:r>
              <a:rPr dirty="0" spc="-25"/>
              <a:t>Test/Optimize</a:t>
            </a:r>
            <a:r>
              <a:rPr dirty="0" spc="80"/>
              <a:t> </a:t>
            </a:r>
            <a:r>
              <a:rPr dirty="0" spc="-5"/>
              <a:t>Process</a:t>
            </a:r>
          </a:p>
        </p:txBody>
      </p:sp>
      <p:sp>
        <p:nvSpPr>
          <p:cNvPr id="4" name="object 4"/>
          <p:cNvSpPr/>
          <p:nvPr/>
        </p:nvSpPr>
        <p:spPr>
          <a:xfrm>
            <a:off x="350773" y="1368534"/>
            <a:ext cx="6620027" cy="53891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643116" y="1418844"/>
            <a:ext cx="5201412" cy="38999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983551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The </a:t>
            </a:r>
            <a:r>
              <a:rPr dirty="0" spc="-10"/>
              <a:t>Dummy </a:t>
            </a:r>
            <a:r>
              <a:rPr dirty="0" spc="-5"/>
              <a:t>Chicken </a:t>
            </a:r>
            <a:r>
              <a:rPr dirty="0"/>
              <a:t>– a </a:t>
            </a:r>
            <a:r>
              <a:rPr dirty="0" spc="-80"/>
              <a:t>Tool </a:t>
            </a:r>
            <a:r>
              <a:rPr dirty="0"/>
              <a:t>to </a:t>
            </a:r>
            <a:r>
              <a:rPr dirty="0" spc="-25"/>
              <a:t>Test/Optimize</a:t>
            </a:r>
            <a:r>
              <a:rPr dirty="0" spc="55"/>
              <a:t> </a:t>
            </a:r>
            <a:r>
              <a:rPr dirty="0"/>
              <a:t>Process</a:t>
            </a:r>
          </a:p>
        </p:txBody>
      </p:sp>
      <p:sp>
        <p:nvSpPr>
          <p:cNvPr id="4" name="object 4"/>
          <p:cNvSpPr/>
          <p:nvPr/>
        </p:nvSpPr>
        <p:spPr>
          <a:xfrm>
            <a:off x="903732" y="1427988"/>
            <a:ext cx="5187696" cy="38907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93063" y="1417319"/>
            <a:ext cx="5594603" cy="3899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1708" y="1399032"/>
            <a:ext cx="9573768" cy="5230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558546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Dummy </a:t>
            </a:r>
            <a:r>
              <a:rPr dirty="0" spc="-5"/>
              <a:t>Chicken </a:t>
            </a:r>
            <a:r>
              <a:rPr dirty="0" spc="-70"/>
              <a:t>Temp.</a:t>
            </a:r>
            <a:r>
              <a:rPr dirty="0" spc="-10"/>
              <a:t> </a:t>
            </a:r>
            <a:r>
              <a:rPr dirty="0" spc="-5"/>
              <a:t>Profiles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65248" y="1301496"/>
            <a:ext cx="7472172" cy="52303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756094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CFD </a:t>
            </a:r>
            <a:r>
              <a:rPr dirty="0" spc="-5"/>
              <a:t>Simulation </a:t>
            </a:r>
            <a:r>
              <a:rPr dirty="0"/>
              <a:t>of </a:t>
            </a:r>
            <a:r>
              <a:rPr dirty="0" spc="-5"/>
              <a:t>Flow </a:t>
            </a:r>
            <a:r>
              <a:rPr dirty="0"/>
              <a:t>and</a:t>
            </a:r>
            <a:r>
              <a:rPr dirty="0" spc="15"/>
              <a:t> </a:t>
            </a:r>
            <a:r>
              <a:rPr dirty="0" spc="-35"/>
              <a:t>Temperatures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28600">
              <a:lnSpc>
                <a:spcPct val="100000"/>
              </a:lnSpc>
              <a:spcBef>
                <a:spcPts val="105"/>
              </a:spcBef>
            </a:pPr>
            <a:r>
              <a:rPr dirty="0" spc="-20"/>
              <a:t>Factory</a:t>
            </a:r>
            <a:r>
              <a:rPr dirty="0" spc="185"/>
              <a:t> </a:t>
            </a:r>
            <a:r>
              <a:rPr dirty="0" spc="-10"/>
              <a:t>Results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31619" y="2165604"/>
            <a:ext cx="6802120" cy="3225165"/>
          </a:xfrm>
          <a:custGeom>
            <a:avLst/>
            <a:gdLst/>
            <a:ahLst/>
            <a:cxnLst/>
            <a:rect l="l" t="t" r="r" b="b"/>
            <a:pathLst>
              <a:path w="6802120" h="3225165">
                <a:moveTo>
                  <a:pt x="0" y="3224784"/>
                </a:moveTo>
                <a:lnTo>
                  <a:pt x="6801611" y="3224784"/>
                </a:lnTo>
                <a:lnTo>
                  <a:pt x="6801611" y="0"/>
                </a:lnTo>
                <a:lnTo>
                  <a:pt x="0" y="0"/>
                </a:lnTo>
                <a:lnTo>
                  <a:pt x="0" y="3224784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485140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Inline Data from IA</a:t>
            </a:r>
            <a:r>
              <a:rPr dirty="0" spc="-40"/>
              <a:t> </a:t>
            </a:r>
            <a:r>
              <a:rPr dirty="0" spc="-10"/>
              <a:t>Poultry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528572" y="2183892"/>
          <a:ext cx="6821805" cy="37096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2169"/>
                <a:gridCol w="850900"/>
                <a:gridCol w="850900"/>
                <a:gridCol w="852169"/>
                <a:gridCol w="850900"/>
                <a:gridCol w="852169"/>
                <a:gridCol w="850900"/>
                <a:gridCol w="850900"/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2419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solidFill>
                      <a:srgbClr val="FFFFCC"/>
                    </a:solidFill>
                  </a:tcPr>
                </a:tc>
              </a:tr>
              <a:tr h="127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BEBEBE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9525">
                      <a:solidFill>
                        <a:srgbClr val="D9D9D9"/>
                      </a:solidFill>
                      <a:prstDash val="solid"/>
                    </a:lnL>
                    <a:lnR w="9525">
                      <a:solidFill>
                        <a:srgbClr val="D9D9D9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BEBEBE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520952" y="2471927"/>
            <a:ext cx="6451092" cy="27134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273552" y="533933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19556" y="2500"/>
                </a:lnTo>
                <a:lnTo>
                  <a:pt x="9382" y="9334"/>
                </a:lnTo>
                <a:lnTo>
                  <a:pt x="2518" y="19502"/>
                </a:lnTo>
                <a:lnTo>
                  <a:pt x="0" y="32003"/>
                </a:lnTo>
                <a:lnTo>
                  <a:pt x="2518" y="44451"/>
                </a:lnTo>
                <a:lnTo>
                  <a:pt x="9382" y="54625"/>
                </a:lnTo>
                <a:lnTo>
                  <a:pt x="19556" y="61489"/>
                </a:lnTo>
                <a:lnTo>
                  <a:pt x="32003" y="64007"/>
                </a:lnTo>
                <a:lnTo>
                  <a:pt x="44451" y="61489"/>
                </a:lnTo>
                <a:lnTo>
                  <a:pt x="54625" y="54625"/>
                </a:lnTo>
                <a:lnTo>
                  <a:pt x="61489" y="44451"/>
                </a:lnTo>
                <a:lnTo>
                  <a:pt x="64008" y="32003"/>
                </a:lnTo>
                <a:lnTo>
                  <a:pt x="61489" y="19502"/>
                </a:lnTo>
                <a:lnTo>
                  <a:pt x="54625" y="9334"/>
                </a:lnTo>
                <a:lnTo>
                  <a:pt x="44451" y="2500"/>
                </a:lnTo>
                <a:lnTo>
                  <a:pt x="3200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273552" y="533933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64008" y="32003"/>
                </a:moveTo>
                <a:lnTo>
                  <a:pt x="61489" y="44451"/>
                </a:lnTo>
                <a:lnTo>
                  <a:pt x="54625" y="54625"/>
                </a:lnTo>
                <a:lnTo>
                  <a:pt x="44451" y="61489"/>
                </a:lnTo>
                <a:lnTo>
                  <a:pt x="32003" y="64007"/>
                </a:lnTo>
                <a:lnTo>
                  <a:pt x="19556" y="61489"/>
                </a:lnTo>
                <a:lnTo>
                  <a:pt x="9382" y="54625"/>
                </a:lnTo>
                <a:lnTo>
                  <a:pt x="2518" y="44451"/>
                </a:lnTo>
                <a:lnTo>
                  <a:pt x="0" y="32003"/>
                </a:lnTo>
                <a:lnTo>
                  <a:pt x="2518" y="19502"/>
                </a:lnTo>
                <a:lnTo>
                  <a:pt x="9382" y="9334"/>
                </a:lnTo>
                <a:lnTo>
                  <a:pt x="19556" y="2500"/>
                </a:lnTo>
                <a:lnTo>
                  <a:pt x="32003" y="0"/>
                </a:lnTo>
                <a:lnTo>
                  <a:pt x="44451" y="2500"/>
                </a:lnTo>
                <a:lnTo>
                  <a:pt x="54625" y="9334"/>
                </a:lnTo>
                <a:lnTo>
                  <a:pt x="61489" y="19502"/>
                </a:lnTo>
                <a:lnTo>
                  <a:pt x="64008" y="32003"/>
                </a:lnTo>
                <a:close/>
              </a:path>
            </a:pathLst>
          </a:custGeom>
          <a:ln w="9143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337559" y="533933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19556" y="2500"/>
                </a:lnTo>
                <a:lnTo>
                  <a:pt x="9382" y="9334"/>
                </a:lnTo>
                <a:lnTo>
                  <a:pt x="2518" y="19502"/>
                </a:lnTo>
                <a:lnTo>
                  <a:pt x="0" y="32003"/>
                </a:lnTo>
                <a:lnTo>
                  <a:pt x="2518" y="44451"/>
                </a:lnTo>
                <a:lnTo>
                  <a:pt x="9382" y="54625"/>
                </a:lnTo>
                <a:lnTo>
                  <a:pt x="19556" y="61489"/>
                </a:lnTo>
                <a:lnTo>
                  <a:pt x="32003" y="64007"/>
                </a:lnTo>
                <a:lnTo>
                  <a:pt x="44451" y="61489"/>
                </a:lnTo>
                <a:lnTo>
                  <a:pt x="54625" y="54625"/>
                </a:lnTo>
                <a:lnTo>
                  <a:pt x="61489" y="44451"/>
                </a:lnTo>
                <a:lnTo>
                  <a:pt x="64007" y="32003"/>
                </a:lnTo>
                <a:lnTo>
                  <a:pt x="61489" y="19502"/>
                </a:lnTo>
                <a:lnTo>
                  <a:pt x="54625" y="9334"/>
                </a:lnTo>
                <a:lnTo>
                  <a:pt x="44451" y="2500"/>
                </a:lnTo>
                <a:lnTo>
                  <a:pt x="32003" y="0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37559" y="533933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64007" y="32003"/>
                </a:moveTo>
                <a:lnTo>
                  <a:pt x="61489" y="44451"/>
                </a:lnTo>
                <a:lnTo>
                  <a:pt x="54625" y="54625"/>
                </a:lnTo>
                <a:lnTo>
                  <a:pt x="44451" y="61489"/>
                </a:lnTo>
                <a:lnTo>
                  <a:pt x="32003" y="64007"/>
                </a:lnTo>
                <a:lnTo>
                  <a:pt x="19556" y="61489"/>
                </a:lnTo>
                <a:lnTo>
                  <a:pt x="9382" y="54625"/>
                </a:lnTo>
                <a:lnTo>
                  <a:pt x="2518" y="44451"/>
                </a:lnTo>
                <a:lnTo>
                  <a:pt x="0" y="32003"/>
                </a:lnTo>
                <a:lnTo>
                  <a:pt x="2518" y="19502"/>
                </a:lnTo>
                <a:lnTo>
                  <a:pt x="9382" y="9334"/>
                </a:lnTo>
                <a:lnTo>
                  <a:pt x="19556" y="2500"/>
                </a:lnTo>
                <a:lnTo>
                  <a:pt x="32003" y="0"/>
                </a:lnTo>
                <a:lnTo>
                  <a:pt x="44451" y="2500"/>
                </a:lnTo>
                <a:lnTo>
                  <a:pt x="54625" y="9334"/>
                </a:lnTo>
                <a:lnTo>
                  <a:pt x="61489" y="19502"/>
                </a:lnTo>
                <a:lnTo>
                  <a:pt x="64007" y="32003"/>
                </a:lnTo>
                <a:close/>
              </a:path>
            </a:pathLst>
          </a:custGeom>
          <a:ln w="9144">
            <a:solidFill>
              <a:srgbClr val="5B9BD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99103" y="5334761"/>
            <a:ext cx="73152" cy="73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710940" y="5334761"/>
            <a:ext cx="73152" cy="73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814571" y="5334761"/>
            <a:ext cx="73151" cy="731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4011167" y="5334761"/>
            <a:ext cx="73152" cy="7315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823459" y="5334761"/>
            <a:ext cx="73151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958840" y="5334761"/>
            <a:ext cx="73152" cy="73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270508" y="5054600"/>
            <a:ext cx="170180" cy="90296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1,0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0,5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9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0,0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70508" y="4684521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70508" y="4314570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2,0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70508" y="3944492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2,5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70508" y="3574237"/>
            <a:ext cx="17081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3,0</a:t>
            </a:r>
            <a:endParaRPr sz="9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270508" y="3204159"/>
            <a:ext cx="17081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3,5</a:t>
            </a:r>
            <a:endParaRPr sz="9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270508" y="2834081"/>
            <a:ext cx="17081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4,0</a:t>
            </a:r>
            <a:endParaRPr sz="9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270508" y="2464130"/>
            <a:ext cx="17081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4,5</a:t>
            </a:r>
            <a:endParaRPr sz="9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70508" y="2094052"/>
            <a:ext cx="17081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5,0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48816" y="5943396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1,0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299842" y="5943396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1,5</a:t>
            </a:r>
            <a:endParaRPr sz="9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151123" y="5943396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2,0</a:t>
            </a:r>
            <a:endParaRPr sz="9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555740" y="5943396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4,0</a:t>
            </a:r>
            <a:endParaRPr sz="9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7406767" y="5943396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4,5</a:t>
            </a:r>
            <a:endParaRPr sz="9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257793" y="5943396"/>
            <a:ext cx="17018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5,0</a:t>
            </a:r>
            <a:endParaRPr sz="9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25829" y="3105371"/>
            <a:ext cx="228600" cy="18700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614"/>
              </a:lnSpc>
            </a:pPr>
            <a:r>
              <a:rPr dirty="0" sz="1600" spc="-105">
                <a:solidFill>
                  <a:srgbClr val="585858"/>
                </a:solidFill>
                <a:latin typeface="Arial"/>
                <a:cs typeface="Arial"/>
              </a:rPr>
              <a:t>Level </a:t>
            </a:r>
            <a:r>
              <a:rPr dirty="0" sz="1600" spc="-20">
                <a:solidFill>
                  <a:srgbClr val="585858"/>
                </a:solidFill>
                <a:latin typeface="Arial"/>
                <a:cs typeface="Arial"/>
              </a:rPr>
              <a:t>after</a:t>
            </a:r>
            <a:r>
              <a:rPr dirty="0" sz="1600" spc="-95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dirty="0" sz="1600" spc="-120">
                <a:solidFill>
                  <a:srgbClr val="585858"/>
                </a:solidFill>
                <a:latin typeface="Arial"/>
                <a:cs typeface="Arial"/>
              </a:rPr>
              <a:t>SonoSteam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464814" y="5943396"/>
            <a:ext cx="2482850" cy="551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49910">
              <a:lnSpc>
                <a:spcPct val="100000"/>
              </a:lnSpc>
              <a:spcBef>
                <a:spcPts val="100"/>
              </a:spcBef>
              <a:tabLst>
                <a:tab pos="1400810" algn="l"/>
                <a:tab pos="2251710" algn="l"/>
              </a:tabLst>
            </a:pPr>
            <a:r>
              <a:rPr dirty="0" sz="900" spc="-40">
                <a:solidFill>
                  <a:srgbClr val="585858"/>
                </a:solidFill>
                <a:latin typeface="Arial"/>
                <a:cs typeface="Arial"/>
              </a:rPr>
              <a:t>2,5	3,0	3,5</a:t>
            </a:r>
            <a:endParaRPr sz="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15">
                <a:solidFill>
                  <a:srgbClr val="585858"/>
                </a:solidFill>
                <a:latin typeface="Arial"/>
                <a:cs typeface="Arial"/>
              </a:rPr>
              <a:t>Initial </a:t>
            </a:r>
            <a:r>
              <a:rPr dirty="0" sz="1600" spc="-60">
                <a:solidFill>
                  <a:srgbClr val="585858"/>
                </a:solidFill>
                <a:latin typeface="Arial"/>
                <a:cs typeface="Arial"/>
              </a:rPr>
              <a:t>level </a:t>
            </a:r>
            <a:r>
              <a:rPr dirty="0" sz="1600" spc="-55">
                <a:solidFill>
                  <a:srgbClr val="585858"/>
                </a:solidFill>
                <a:latin typeface="Arial"/>
                <a:cs typeface="Arial"/>
              </a:rPr>
              <a:t>before</a:t>
            </a:r>
            <a:r>
              <a:rPr dirty="0" sz="1600" spc="-204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dirty="0" sz="1600" spc="-120">
                <a:solidFill>
                  <a:srgbClr val="585858"/>
                </a:solidFill>
                <a:latin typeface="Arial"/>
                <a:cs typeface="Arial"/>
              </a:rPr>
              <a:t>SonoSteam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3465067" y="1794764"/>
            <a:ext cx="332486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30" b="1">
                <a:solidFill>
                  <a:srgbClr val="585858"/>
                </a:solidFill>
                <a:latin typeface="Trebuchet MS"/>
                <a:cs typeface="Trebuchet MS"/>
              </a:rPr>
              <a:t>Levels </a:t>
            </a:r>
            <a:r>
              <a:rPr dirty="0" sz="1800" spc="-114" b="1">
                <a:solidFill>
                  <a:srgbClr val="585858"/>
                </a:solidFill>
                <a:latin typeface="Trebuchet MS"/>
                <a:cs typeface="Trebuchet MS"/>
              </a:rPr>
              <a:t>before </a:t>
            </a:r>
            <a:r>
              <a:rPr dirty="0" sz="1800" spc="-85" b="1">
                <a:solidFill>
                  <a:srgbClr val="585858"/>
                </a:solidFill>
                <a:latin typeface="Trebuchet MS"/>
                <a:cs typeface="Trebuchet MS"/>
              </a:rPr>
              <a:t>and </a:t>
            </a:r>
            <a:r>
              <a:rPr dirty="0" sz="1800" spc="-114" b="1">
                <a:solidFill>
                  <a:srgbClr val="585858"/>
                </a:solidFill>
                <a:latin typeface="Trebuchet MS"/>
                <a:cs typeface="Trebuchet MS"/>
              </a:rPr>
              <a:t>after</a:t>
            </a:r>
            <a:r>
              <a:rPr dirty="0" sz="1800" spc="-254" b="1">
                <a:solidFill>
                  <a:srgbClr val="585858"/>
                </a:solidFill>
                <a:latin typeface="Trebuchet MS"/>
                <a:cs typeface="Trebuchet MS"/>
              </a:rPr>
              <a:t> </a:t>
            </a:r>
            <a:r>
              <a:rPr dirty="0" sz="1800" spc="-85" b="1">
                <a:solidFill>
                  <a:srgbClr val="585858"/>
                </a:solidFill>
                <a:latin typeface="Trebuchet MS"/>
                <a:cs typeface="Trebuchet MS"/>
              </a:rPr>
              <a:t>SonoSteam</a:t>
            </a:r>
            <a:endParaRPr sz="1800">
              <a:latin typeface="Trebuchet MS"/>
              <a:cs typeface="Trebuchet MS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8530208" y="1999869"/>
            <a:ext cx="3335020" cy="72072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dirty="0" sz="2400" spc="-105">
                <a:solidFill>
                  <a:srgbClr val="4E6884"/>
                </a:solidFill>
                <a:latin typeface="Arial"/>
                <a:cs typeface="Arial"/>
              </a:rPr>
              <a:t>Higher </a:t>
            </a:r>
            <a:r>
              <a:rPr dirty="0" sz="2400" spc="-10">
                <a:solidFill>
                  <a:srgbClr val="4E6884"/>
                </a:solidFill>
                <a:latin typeface="Arial"/>
                <a:cs typeface="Arial"/>
              </a:rPr>
              <a:t>initial </a:t>
            </a:r>
            <a:r>
              <a:rPr dirty="0" sz="2400" spc="-110">
                <a:solidFill>
                  <a:srgbClr val="4E6884"/>
                </a:solidFill>
                <a:latin typeface="Arial"/>
                <a:cs typeface="Arial"/>
              </a:rPr>
              <a:t>levels </a:t>
            </a:r>
            <a:r>
              <a:rPr dirty="0" sz="2400" spc="-150">
                <a:solidFill>
                  <a:srgbClr val="4E6884"/>
                </a:solidFill>
                <a:latin typeface="Arial"/>
                <a:cs typeface="Arial"/>
              </a:rPr>
              <a:t>gives  </a:t>
            </a:r>
            <a:r>
              <a:rPr dirty="0" sz="2400" spc="-80">
                <a:solidFill>
                  <a:srgbClr val="4E6884"/>
                </a:solidFill>
                <a:latin typeface="Arial"/>
                <a:cs typeface="Arial"/>
              </a:rPr>
              <a:t>higher </a:t>
            </a:r>
            <a:r>
              <a:rPr dirty="0" sz="2400" spc="-90">
                <a:solidFill>
                  <a:srgbClr val="4E6884"/>
                </a:solidFill>
                <a:latin typeface="Arial"/>
                <a:cs typeface="Arial"/>
              </a:rPr>
              <a:t>absolute</a:t>
            </a:r>
            <a:r>
              <a:rPr dirty="0" sz="2400" spc="-215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75">
                <a:solidFill>
                  <a:srgbClr val="4E6884"/>
                </a:solidFill>
                <a:latin typeface="Arial"/>
                <a:cs typeface="Arial"/>
              </a:rPr>
              <a:t>reductions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8530208" y="3275152"/>
            <a:ext cx="2973705" cy="8648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5">
                <a:solidFill>
                  <a:srgbClr val="4E6884"/>
                </a:solidFill>
                <a:latin typeface="Arial"/>
                <a:cs typeface="Arial"/>
              </a:rPr>
              <a:t>Dot</a:t>
            </a:r>
            <a:r>
              <a:rPr dirty="0" sz="2000" spc="-13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000" spc="-40">
                <a:solidFill>
                  <a:srgbClr val="4E6884"/>
                </a:solidFill>
                <a:latin typeface="Arial"/>
                <a:cs typeface="Arial"/>
              </a:rPr>
              <a:t>line: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spc="-110">
                <a:solidFill>
                  <a:srgbClr val="4E6884"/>
                </a:solidFill>
                <a:latin typeface="Arial"/>
                <a:cs typeface="Arial"/>
              </a:rPr>
              <a:t>Trend </a:t>
            </a:r>
            <a:r>
              <a:rPr dirty="0" sz="1800" spc="-40">
                <a:solidFill>
                  <a:srgbClr val="4E6884"/>
                </a:solidFill>
                <a:latin typeface="Arial"/>
                <a:cs typeface="Arial"/>
              </a:rPr>
              <a:t>line. </a:t>
            </a:r>
            <a:r>
              <a:rPr dirty="0" sz="1800" spc="-100">
                <a:solidFill>
                  <a:srgbClr val="4E6884"/>
                </a:solidFill>
                <a:latin typeface="Arial"/>
                <a:cs typeface="Arial"/>
              </a:rPr>
              <a:t>Distance </a:t>
            </a:r>
            <a:r>
              <a:rPr dirty="0" sz="1800" spc="15">
                <a:solidFill>
                  <a:srgbClr val="4E6884"/>
                </a:solidFill>
                <a:latin typeface="Arial"/>
                <a:cs typeface="Arial"/>
              </a:rPr>
              <a:t>to </a:t>
            </a:r>
            <a:r>
              <a:rPr dirty="0" sz="1800" spc="-65">
                <a:solidFill>
                  <a:srgbClr val="4E6884"/>
                </a:solidFill>
                <a:latin typeface="Arial"/>
                <a:cs typeface="Arial"/>
              </a:rPr>
              <a:t>solid</a:t>
            </a:r>
            <a:r>
              <a:rPr dirty="0" sz="1800" spc="-229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4E6884"/>
                </a:solidFill>
                <a:latin typeface="Arial"/>
                <a:cs typeface="Arial"/>
              </a:rPr>
              <a:t>line  </a:t>
            </a:r>
            <a:r>
              <a:rPr dirty="0" sz="1800" spc="-95">
                <a:solidFill>
                  <a:srgbClr val="4E6884"/>
                </a:solidFill>
                <a:latin typeface="Arial"/>
                <a:cs typeface="Arial"/>
              </a:rPr>
              <a:t>equals </a:t>
            </a:r>
            <a:r>
              <a:rPr dirty="0" sz="1800" spc="-90">
                <a:solidFill>
                  <a:srgbClr val="4E6884"/>
                </a:solidFill>
                <a:latin typeface="Arial"/>
                <a:cs typeface="Arial"/>
              </a:rPr>
              <a:t>achieved </a:t>
            </a:r>
            <a:r>
              <a:rPr dirty="0" sz="1800" spc="-45">
                <a:solidFill>
                  <a:srgbClr val="4E6884"/>
                </a:solidFill>
                <a:latin typeface="Arial"/>
                <a:cs typeface="Arial"/>
              </a:rPr>
              <a:t>reduction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530208" y="4409694"/>
            <a:ext cx="3138805" cy="54737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 marR="5080">
              <a:lnSpc>
                <a:spcPts val="1950"/>
              </a:lnSpc>
              <a:spcBef>
                <a:spcPts val="340"/>
              </a:spcBef>
            </a:pPr>
            <a:r>
              <a:rPr dirty="0" sz="1800" spc="-45">
                <a:solidFill>
                  <a:srgbClr val="4E6884"/>
                </a:solidFill>
                <a:latin typeface="Arial"/>
                <a:cs typeface="Arial"/>
              </a:rPr>
              <a:t>All </a:t>
            </a:r>
            <a:r>
              <a:rPr dirty="0" sz="1800" spc="-60">
                <a:solidFill>
                  <a:srgbClr val="4E6884"/>
                </a:solidFill>
                <a:latin typeface="Arial"/>
                <a:cs typeface="Arial"/>
              </a:rPr>
              <a:t>paired </a:t>
            </a:r>
            <a:r>
              <a:rPr dirty="0" sz="1800" spc="-100">
                <a:solidFill>
                  <a:srgbClr val="4E6884"/>
                </a:solidFill>
                <a:latin typeface="Arial"/>
                <a:cs typeface="Arial"/>
              </a:rPr>
              <a:t>neck </a:t>
            </a:r>
            <a:r>
              <a:rPr dirty="0" sz="1800" spc="-40">
                <a:solidFill>
                  <a:srgbClr val="4E6884"/>
                </a:solidFill>
                <a:latin typeface="Arial"/>
                <a:cs typeface="Arial"/>
              </a:rPr>
              <a:t>flap </a:t>
            </a:r>
            <a:r>
              <a:rPr dirty="0" sz="1800" spc="-100">
                <a:solidFill>
                  <a:srgbClr val="4E6884"/>
                </a:solidFill>
                <a:latin typeface="Arial"/>
                <a:cs typeface="Arial"/>
              </a:rPr>
              <a:t>samples.</a:t>
            </a:r>
            <a:r>
              <a:rPr dirty="0" sz="1800" spc="-27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1800" spc="-100">
                <a:solidFill>
                  <a:srgbClr val="4E6884"/>
                </a:solidFill>
                <a:latin typeface="Arial"/>
                <a:cs typeface="Arial"/>
              </a:rPr>
              <a:t>High  </a:t>
            </a:r>
            <a:r>
              <a:rPr dirty="0" sz="1800" spc="-60">
                <a:solidFill>
                  <a:srgbClr val="4E6884"/>
                </a:solidFill>
                <a:latin typeface="Arial"/>
                <a:cs typeface="Arial"/>
              </a:rPr>
              <a:t>variations </a:t>
            </a:r>
            <a:r>
              <a:rPr dirty="0" sz="1800" spc="-75">
                <a:solidFill>
                  <a:srgbClr val="4E6884"/>
                </a:solidFill>
                <a:latin typeface="Arial"/>
                <a:cs typeface="Arial"/>
              </a:rPr>
              <a:t>due </a:t>
            </a:r>
            <a:r>
              <a:rPr dirty="0" sz="1800" spc="15">
                <a:solidFill>
                  <a:srgbClr val="4E6884"/>
                </a:solidFill>
                <a:latin typeface="Arial"/>
                <a:cs typeface="Arial"/>
              </a:rPr>
              <a:t>to </a:t>
            </a:r>
            <a:r>
              <a:rPr dirty="0" sz="1800" spc="-20">
                <a:solidFill>
                  <a:srgbClr val="4E6884"/>
                </a:solidFill>
                <a:latin typeface="Arial"/>
                <a:cs typeface="Arial"/>
              </a:rPr>
              <a:t>the </a:t>
            </a:r>
            <a:r>
              <a:rPr dirty="0" sz="1800" spc="-100">
                <a:solidFill>
                  <a:srgbClr val="4E6884"/>
                </a:solidFill>
                <a:latin typeface="Arial"/>
                <a:cs typeface="Arial"/>
              </a:rPr>
              <a:t>neck</a:t>
            </a:r>
            <a:r>
              <a:rPr dirty="0" sz="1800" spc="-33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1800" spc="-40">
                <a:solidFill>
                  <a:srgbClr val="4E6884"/>
                </a:solidFill>
                <a:latin typeface="Arial"/>
                <a:cs typeface="Arial"/>
              </a:rPr>
              <a:t>flap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72830" y="4369765"/>
            <a:ext cx="22828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5">
                <a:solidFill>
                  <a:srgbClr val="4E6884"/>
                </a:solidFill>
                <a:latin typeface="Arial"/>
                <a:cs typeface="Arial"/>
              </a:rPr>
              <a:t>561 </a:t>
            </a:r>
            <a:r>
              <a:rPr dirty="0" sz="2400" spc="260">
                <a:solidFill>
                  <a:srgbClr val="4E6884"/>
                </a:solidFill>
                <a:latin typeface="Arial"/>
                <a:cs typeface="Arial"/>
              </a:rPr>
              <a:t>/</a:t>
            </a:r>
            <a:r>
              <a:rPr dirty="0" sz="2400" spc="-225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2400" spc="-125">
                <a:solidFill>
                  <a:srgbClr val="4E6884"/>
                </a:solidFill>
                <a:latin typeface="Arial"/>
                <a:cs typeface="Arial"/>
              </a:rPr>
              <a:t>497 </a:t>
            </a:r>
            <a:r>
              <a:rPr dirty="0" sz="2400" spc="-145">
                <a:solidFill>
                  <a:srgbClr val="4E6884"/>
                </a:solidFill>
                <a:latin typeface="Arial"/>
                <a:cs typeface="Arial"/>
              </a:rPr>
              <a:t>samples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523049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Inline </a:t>
            </a:r>
            <a:r>
              <a:rPr dirty="0"/>
              <a:t>data </a:t>
            </a:r>
            <a:r>
              <a:rPr dirty="0" spc="-10"/>
              <a:t>from </a:t>
            </a:r>
            <a:r>
              <a:rPr dirty="0" spc="-5"/>
              <a:t>IA </a:t>
            </a:r>
            <a:r>
              <a:rPr dirty="0" spc="-15"/>
              <a:t>Poultry</a:t>
            </a:r>
            <a:r>
              <a:rPr dirty="0" spc="5"/>
              <a:t> </a:t>
            </a:r>
            <a:r>
              <a:rPr dirty="0" spc="-5"/>
              <a:t>II</a:t>
            </a:r>
          </a:p>
        </p:txBody>
      </p:sp>
      <p:sp>
        <p:nvSpPr>
          <p:cNvPr id="4" name="object 4"/>
          <p:cNvSpPr/>
          <p:nvPr/>
        </p:nvSpPr>
        <p:spPr>
          <a:xfrm>
            <a:off x="6664452" y="5140452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334000" y="5140452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002023" y="5140452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671572" y="5140452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796795" y="5140452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664452" y="4910328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334000" y="491032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4002023" y="491032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2671572" y="4910328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1796795" y="4910328"/>
            <a:ext cx="457200" cy="0"/>
          </a:xfrm>
          <a:custGeom>
            <a:avLst/>
            <a:gdLst/>
            <a:ahLst/>
            <a:cxnLst/>
            <a:rect l="l" t="t" r="r" b="b"/>
            <a:pathLst>
              <a:path w="457200" h="0">
                <a:moveTo>
                  <a:pt x="0" y="0"/>
                </a:moveTo>
                <a:lnTo>
                  <a:pt x="4572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664452" y="4678679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334000" y="4678679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002023" y="4678679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1796795" y="4678679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664452" y="4448555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334000" y="444855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002023" y="444855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1796795" y="4448555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334000" y="4218432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002023" y="4218432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796795" y="4218432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334000" y="3986784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4002023" y="3986784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1796795" y="3986784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334000" y="3756659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002023" y="3756659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796795" y="3756659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5334000" y="352653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002023" y="3526535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796795" y="3526535"/>
            <a:ext cx="1789430" cy="0"/>
          </a:xfrm>
          <a:custGeom>
            <a:avLst/>
            <a:gdLst/>
            <a:ahLst/>
            <a:cxnLst/>
            <a:rect l="l" t="t" r="r" b="b"/>
            <a:pathLst>
              <a:path w="1789429" h="0">
                <a:moveTo>
                  <a:pt x="0" y="0"/>
                </a:moveTo>
                <a:lnTo>
                  <a:pt x="1789176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334000" y="3296411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1796795" y="3296411"/>
            <a:ext cx="3119755" cy="0"/>
          </a:xfrm>
          <a:custGeom>
            <a:avLst/>
            <a:gdLst/>
            <a:ahLst/>
            <a:cxnLst/>
            <a:rect l="l" t="t" r="r" b="b"/>
            <a:pathLst>
              <a:path w="3119754" h="0">
                <a:moveTo>
                  <a:pt x="0" y="0"/>
                </a:moveTo>
                <a:lnTo>
                  <a:pt x="31196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5334000" y="3064764"/>
            <a:ext cx="914400" cy="0"/>
          </a:xfrm>
          <a:custGeom>
            <a:avLst/>
            <a:gdLst/>
            <a:ahLst/>
            <a:cxnLst/>
            <a:rect l="l" t="t" r="r" b="b"/>
            <a:pathLst>
              <a:path w="914400" h="0">
                <a:moveTo>
                  <a:pt x="0" y="0"/>
                </a:moveTo>
                <a:lnTo>
                  <a:pt x="914400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1796795" y="3064764"/>
            <a:ext cx="3119755" cy="0"/>
          </a:xfrm>
          <a:custGeom>
            <a:avLst/>
            <a:gdLst/>
            <a:ahLst/>
            <a:cxnLst/>
            <a:rect l="l" t="t" r="r" b="b"/>
            <a:pathLst>
              <a:path w="3119754" h="0">
                <a:moveTo>
                  <a:pt x="0" y="0"/>
                </a:moveTo>
                <a:lnTo>
                  <a:pt x="3119628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796795" y="2834639"/>
            <a:ext cx="4451985" cy="0"/>
          </a:xfrm>
          <a:custGeom>
            <a:avLst/>
            <a:gdLst/>
            <a:ahLst/>
            <a:cxnLst/>
            <a:rect l="l" t="t" r="r" b="b"/>
            <a:pathLst>
              <a:path w="4451985" h="0">
                <a:moveTo>
                  <a:pt x="0" y="0"/>
                </a:moveTo>
                <a:lnTo>
                  <a:pt x="44516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796795" y="2604516"/>
            <a:ext cx="4451985" cy="0"/>
          </a:xfrm>
          <a:custGeom>
            <a:avLst/>
            <a:gdLst/>
            <a:ahLst/>
            <a:cxnLst/>
            <a:rect l="l" t="t" r="r" b="b"/>
            <a:pathLst>
              <a:path w="4451985" h="0">
                <a:moveTo>
                  <a:pt x="0" y="0"/>
                </a:moveTo>
                <a:lnTo>
                  <a:pt x="4451604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253995" y="4748784"/>
            <a:ext cx="417830" cy="622300"/>
          </a:xfrm>
          <a:custGeom>
            <a:avLst/>
            <a:gdLst/>
            <a:ahLst/>
            <a:cxnLst/>
            <a:rect l="l" t="t" r="r" b="b"/>
            <a:pathLst>
              <a:path w="417830" h="622300">
                <a:moveTo>
                  <a:pt x="417576" y="0"/>
                </a:moveTo>
                <a:lnTo>
                  <a:pt x="0" y="0"/>
                </a:lnTo>
                <a:lnTo>
                  <a:pt x="0" y="621792"/>
                </a:lnTo>
                <a:lnTo>
                  <a:pt x="417576" y="621792"/>
                </a:lnTo>
                <a:lnTo>
                  <a:pt x="417576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585971" y="3432047"/>
            <a:ext cx="416559" cy="1938655"/>
          </a:xfrm>
          <a:custGeom>
            <a:avLst/>
            <a:gdLst/>
            <a:ahLst/>
            <a:cxnLst/>
            <a:rect l="l" t="t" r="r" b="b"/>
            <a:pathLst>
              <a:path w="416560" h="1938654">
                <a:moveTo>
                  <a:pt x="416051" y="0"/>
                </a:moveTo>
                <a:lnTo>
                  <a:pt x="0" y="0"/>
                </a:lnTo>
                <a:lnTo>
                  <a:pt x="0" y="1938527"/>
                </a:lnTo>
                <a:lnTo>
                  <a:pt x="416051" y="1938527"/>
                </a:lnTo>
                <a:lnTo>
                  <a:pt x="416051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916423" y="3002279"/>
            <a:ext cx="417830" cy="2368550"/>
          </a:xfrm>
          <a:custGeom>
            <a:avLst/>
            <a:gdLst/>
            <a:ahLst/>
            <a:cxnLst/>
            <a:rect l="l" t="t" r="r" b="b"/>
            <a:pathLst>
              <a:path w="417829" h="2368550">
                <a:moveTo>
                  <a:pt x="417575" y="0"/>
                </a:moveTo>
                <a:lnTo>
                  <a:pt x="0" y="0"/>
                </a:lnTo>
                <a:lnTo>
                  <a:pt x="0" y="2368296"/>
                </a:lnTo>
                <a:lnTo>
                  <a:pt x="417575" y="2368296"/>
                </a:lnTo>
                <a:lnTo>
                  <a:pt x="417575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248400" y="2449067"/>
            <a:ext cx="416559" cy="2921635"/>
          </a:xfrm>
          <a:custGeom>
            <a:avLst/>
            <a:gdLst/>
            <a:ahLst/>
            <a:cxnLst/>
            <a:rect l="l" t="t" r="r" b="b"/>
            <a:pathLst>
              <a:path w="416559" h="2921635">
                <a:moveTo>
                  <a:pt x="416051" y="0"/>
                </a:moveTo>
                <a:lnTo>
                  <a:pt x="0" y="0"/>
                </a:lnTo>
                <a:lnTo>
                  <a:pt x="0" y="2921508"/>
                </a:lnTo>
                <a:lnTo>
                  <a:pt x="416051" y="2921508"/>
                </a:lnTo>
                <a:lnTo>
                  <a:pt x="416051" y="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1796795" y="5370576"/>
            <a:ext cx="6657340" cy="0"/>
          </a:xfrm>
          <a:custGeom>
            <a:avLst/>
            <a:gdLst/>
            <a:ahLst/>
            <a:cxnLst/>
            <a:rect l="l" t="t" r="r" b="b"/>
            <a:pathLst>
              <a:path w="6657340" h="0">
                <a:moveTo>
                  <a:pt x="0" y="0"/>
                </a:moveTo>
                <a:lnTo>
                  <a:pt x="6656832" y="0"/>
                </a:lnTo>
              </a:path>
            </a:pathLst>
          </a:custGeom>
          <a:ln w="9144">
            <a:solidFill>
              <a:srgbClr val="D9D9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 txBox="1"/>
          <p:nvPr/>
        </p:nvSpPr>
        <p:spPr>
          <a:xfrm>
            <a:off x="2392426" y="4533722"/>
            <a:ext cx="141605" cy="163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solidFill>
                  <a:srgbClr val="404040"/>
                </a:solidFill>
                <a:latin typeface="Arial"/>
                <a:cs typeface="Arial"/>
              </a:rPr>
              <a:t>67</a:t>
            </a:r>
            <a:endParaRPr sz="9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415389" y="1973961"/>
            <a:ext cx="219075" cy="3484879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1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,4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1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,3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1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,2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1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,1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0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1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,0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,9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,8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,7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,6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,5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,4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,3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,2</a:t>
            </a:r>
            <a:endParaRPr sz="12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dirty="0" sz="1200" spc="-105" b="1">
                <a:solidFill>
                  <a:srgbClr val="585858"/>
                </a:solidFill>
                <a:latin typeface="Trebuchet MS"/>
                <a:cs typeface="Trebuchet MS"/>
              </a:rPr>
              <a:t>0</a:t>
            </a:r>
            <a:r>
              <a:rPr dirty="0" sz="1200" spc="-114" b="1">
                <a:solidFill>
                  <a:srgbClr val="585858"/>
                </a:solidFill>
                <a:latin typeface="Trebuchet MS"/>
                <a:cs typeface="Trebuchet MS"/>
              </a:rPr>
              <a:t>,1</a:t>
            </a:r>
            <a:endParaRPr sz="1200">
              <a:latin typeface="Trebuchet MS"/>
              <a:cs typeface="Trebuchet MS"/>
            </a:endParaRPr>
          </a:p>
          <a:p>
            <a:pPr algn="ctr" marL="79375">
              <a:lnSpc>
                <a:spcPct val="100000"/>
              </a:lnSpc>
              <a:spcBef>
                <a:spcPts val="375"/>
              </a:spcBef>
            </a:pPr>
            <a:r>
              <a:rPr dirty="0" sz="1200" spc="-75" b="1">
                <a:solidFill>
                  <a:srgbClr val="585858"/>
                </a:solidFill>
                <a:latin typeface="Trebuchet MS"/>
                <a:cs typeface="Trebuchet MS"/>
              </a:rPr>
              <a:t>-</a:t>
            </a:r>
            <a:endParaRPr sz="1200">
              <a:latin typeface="Trebuchet MS"/>
              <a:cs typeface="Trebuchet MS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2223472" y="5436489"/>
            <a:ext cx="480059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30">
                <a:solidFill>
                  <a:srgbClr val="585858"/>
                </a:solidFill>
                <a:latin typeface="Arial"/>
                <a:cs typeface="Arial"/>
              </a:rPr>
              <a:t>[1,0:2,0]</a:t>
            </a:r>
            <a:endParaRPr sz="105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7549217" y="5436489"/>
            <a:ext cx="480059" cy="1866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050" spc="-30">
                <a:solidFill>
                  <a:srgbClr val="585858"/>
                </a:solidFill>
                <a:latin typeface="Arial"/>
                <a:cs typeface="Arial"/>
              </a:rPr>
              <a:t>[5,0:6,0]</a:t>
            </a:r>
            <a:endParaRPr sz="105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05610" y="2849139"/>
            <a:ext cx="160020" cy="18180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0"/>
              </a:lnSpc>
            </a:pPr>
            <a:r>
              <a:rPr dirty="0" sz="1050" spc="-60">
                <a:solidFill>
                  <a:srgbClr val="585858"/>
                </a:solidFill>
                <a:latin typeface="Arial"/>
                <a:cs typeface="Arial"/>
              </a:rPr>
              <a:t>Average </a:t>
            </a:r>
            <a:r>
              <a:rPr dirty="0" sz="1050" spc="-90">
                <a:solidFill>
                  <a:srgbClr val="585858"/>
                </a:solidFill>
                <a:latin typeface="Arial"/>
                <a:cs typeface="Arial"/>
              </a:rPr>
              <a:t>Log </a:t>
            </a:r>
            <a:r>
              <a:rPr dirty="0" sz="1050" spc="-25">
                <a:solidFill>
                  <a:srgbClr val="585858"/>
                </a:solidFill>
                <a:latin typeface="Arial"/>
                <a:cs typeface="Arial"/>
              </a:rPr>
              <a:t>reduction </a:t>
            </a:r>
            <a:r>
              <a:rPr dirty="0" sz="1050" spc="-15">
                <a:solidFill>
                  <a:srgbClr val="585858"/>
                </a:solidFill>
                <a:latin typeface="Arial"/>
                <a:cs typeface="Arial"/>
              </a:rPr>
              <a:t>in</a:t>
            </a:r>
            <a:r>
              <a:rPr dirty="0" sz="1050" spc="-11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dirty="0" sz="1050" spc="-20">
                <a:solidFill>
                  <a:srgbClr val="585858"/>
                </a:solidFill>
                <a:latin typeface="Arial"/>
                <a:cs typeface="Arial"/>
              </a:rPr>
              <a:t>interval</a:t>
            </a:r>
            <a:endParaRPr sz="10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2755392" y="5780532"/>
            <a:ext cx="68580" cy="70485"/>
          </a:xfrm>
          <a:custGeom>
            <a:avLst/>
            <a:gdLst/>
            <a:ahLst/>
            <a:cxnLst/>
            <a:rect l="l" t="t" r="r" b="b"/>
            <a:pathLst>
              <a:path w="68580" h="70485">
                <a:moveTo>
                  <a:pt x="0" y="70103"/>
                </a:moveTo>
                <a:lnTo>
                  <a:pt x="68580" y="70103"/>
                </a:lnTo>
                <a:lnTo>
                  <a:pt x="68580" y="0"/>
                </a:lnTo>
                <a:lnTo>
                  <a:pt x="0" y="0"/>
                </a:lnTo>
                <a:lnTo>
                  <a:pt x="0" y="70103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 txBox="1"/>
          <p:nvPr/>
        </p:nvSpPr>
        <p:spPr>
          <a:xfrm>
            <a:off x="2871228" y="5436489"/>
            <a:ext cx="4029710" cy="45465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695960">
              <a:lnSpc>
                <a:spcPct val="100000"/>
              </a:lnSpc>
              <a:spcBef>
                <a:spcPts val="105"/>
              </a:spcBef>
              <a:tabLst>
                <a:tab pos="2027555" algn="l"/>
                <a:tab pos="3358515" algn="l"/>
              </a:tabLst>
            </a:pPr>
            <a:r>
              <a:rPr dirty="0" sz="1050" spc="-30">
                <a:solidFill>
                  <a:srgbClr val="585858"/>
                </a:solidFill>
                <a:latin typeface="Arial"/>
                <a:cs typeface="Arial"/>
              </a:rPr>
              <a:t>[2,0:3,0]	[3,0:4,0]	[4,0:5,0]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7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60">
                <a:solidFill>
                  <a:srgbClr val="585858"/>
                </a:solidFill>
                <a:latin typeface="Arial"/>
                <a:cs typeface="Arial"/>
              </a:rPr>
              <a:t>Average </a:t>
            </a:r>
            <a:r>
              <a:rPr dirty="0" sz="1000" spc="-25">
                <a:solidFill>
                  <a:srgbClr val="585858"/>
                </a:solidFill>
                <a:latin typeface="Arial"/>
                <a:cs typeface="Arial"/>
              </a:rPr>
              <a:t>reduction </a:t>
            </a:r>
            <a:r>
              <a:rPr dirty="0" sz="1000" spc="-55">
                <a:solidFill>
                  <a:srgbClr val="585858"/>
                </a:solidFill>
                <a:latin typeface="Arial"/>
                <a:cs typeface="Arial"/>
              </a:rPr>
              <a:t>and </a:t>
            </a:r>
            <a:r>
              <a:rPr dirty="0" sz="1000" spc="-40">
                <a:solidFill>
                  <a:srgbClr val="585858"/>
                </a:solidFill>
                <a:latin typeface="Arial"/>
                <a:cs typeface="Arial"/>
              </a:rPr>
              <a:t>corresponding </a:t>
            </a:r>
            <a:r>
              <a:rPr dirty="0" sz="1000" spc="-35">
                <a:solidFill>
                  <a:srgbClr val="585858"/>
                </a:solidFill>
                <a:latin typeface="Arial"/>
                <a:cs typeface="Arial"/>
              </a:rPr>
              <a:t>number </a:t>
            </a:r>
            <a:r>
              <a:rPr dirty="0" sz="1000" spc="-5">
                <a:solidFill>
                  <a:srgbClr val="585858"/>
                </a:solidFill>
                <a:latin typeface="Arial"/>
                <a:cs typeface="Arial"/>
              </a:rPr>
              <a:t>of </a:t>
            </a:r>
            <a:r>
              <a:rPr dirty="0" sz="1000" spc="-65">
                <a:solidFill>
                  <a:srgbClr val="585858"/>
                </a:solidFill>
                <a:latin typeface="Arial"/>
                <a:cs typeface="Arial"/>
              </a:rPr>
              <a:t>samples </a:t>
            </a:r>
            <a:r>
              <a:rPr dirty="0" sz="1000" spc="-5">
                <a:solidFill>
                  <a:srgbClr val="585858"/>
                </a:solidFill>
                <a:latin typeface="Arial"/>
                <a:cs typeface="Arial"/>
              </a:rPr>
              <a:t>out of </a:t>
            </a:r>
            <a:r>
              <a:rPr dirty="0" sz="1000" spc="-50">
                <a:solidFill>
                  <a:srgbClr val="585858"/>
                </a:solidFill>
                <a:latin typeface="Arial"/>
                <a:cs typeface="Arial"/>
              </a:rPr>
              <a:t>561</a:t>
            </a:r>
            <a:r>
              <a:rPr dirty="0" sz="1000" spc="50">
                <a:solidFill>
                  <a:srgbClr val="585858"/>
                </a:solidFill>
                <a:latin typeface="Arial"/>
                <a:cs typeface="Arial"/>
              </a:rPr>
              <a:t> </a:t>
            </a:r>
            <a:r>
              <a:rPr dirty="0" sz="1000" spc="-65">
                <a:solidFill>
                  <a:srgbClr val="585858"/>
                </a:solidFill>
                <a:latin typeface="Arial"/>
                <a:cs typeface="Arial"/>
              </a:rPr>
              <a:t>samples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52" name="object 52"/>
          <p:cNvGraphicFramePr>
            <a:graphicFrameLocks noGrp="1"/>
          </p:cNvGraphicFramePr>
          <p:nvPr/>
        </p:nvGraphicFramePr>
        <p:xfrm>
          <a:off x="1790445" y="1733169"/>
          <a:ext cx="8468360" cy="2489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67910"/>
                <a:gridCol w="935989"/>
                <a:gridCol w="945515"/>
                <a:gridCol w="1699895"/>
              </a:tblGrid>
              <a:tr h="403225">
                <a:tc gridSpan="2">
                  <a:txBody>
                    <a:bodyPr/>
                    <a:lstStyle/>
                    <a:p>
                      <a:pPr marL="140398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dirty="0" sz="1400" spc="-90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Average </a:t>
                      </a:r>
                      <a:r>
                        <a:rPr dirty="0" sz="1400" spc="-45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reductions </a:t>
                      </a:r>
                      <a:r>
                        <a:rPr dirty="0" sz="1400" spc="-15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in </a:t>
                      </a:r>
                      <a:r>
                        <a:rPr dirty="0" sz="1400" spc="-45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intervals </a:t>
                      </a:r>
                      <a:r>
                        <a:rPr dirty="0" sz="1400" spc="-5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of initial</a:t>
                      </a:r>
                      <a:r>
                        <a:rPr dirty="0" sz="1400" spc="-295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65">
                          <a:solidFill>
                            <a:srgbClr val="585858"/>
                          </a:solidFill>
                          <a:latin typeface="Arial"/>
                          <a:cs typeface="Arial"/>
                        </a:rPr>
                        <a:t>value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2540">
                    <a:lnR w="12700">
                      <a:solidFill>
                        <a:srgbClr val="FFFFFF"/>
                      </a:solidFill>
                      <a:prstDash val="solid"/>
                    </a:lnR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rowSpan="2">
                  <a:txBody>
                    <a:bodyPr/>
                    <a:lstStyle/>
                    <a:p>
                      <a:pPr marL="243204" marR="165735" indent="-565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an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g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  </a:t>
                      </a:r>
                      <a:r>
                        <a:rPr dirty="0" sz="1800" spc="-1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(Log)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621665" marR="353695" indent="-2470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dirty="0" sz="1800" spc="-3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R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e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d</a:t>
                      </a:r>
                      <a:r>
                        <a:rPr dirty="0" sz="180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u</a:t>
                      </a:r>
                      <a:r>
                        <a:rPr dirty="0" sz="1800" spc="-5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ction  </a:t>
                      </a:r>
                      <a:r>
                        <a:rPr dirty="0" sz="1800" spc="-110" b="1">
                          <a:solidFill>
                            <a:srgbClr val="FFFFFF"/>
                          </a:solidFill>
                          <a:latin typeface="Trebuchet MS"/>
                          <a:cs typeface="Trebuchet MS"/>
                        </a:rPr>
                        <a:t>(Log)</a:t>
                      </a:r>
                      <a:endParaRPr sz="1800">
                        <a:latin typeface="Trebuchet MS"/>
                        <a:cs typeface="Trebuchet MS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23114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  <a:p>
                      <a:pPr algn="r" marR="1071245">
                        <a:lnSpc>
                          <a:spcPts val="910"/>
                        </a:lnSpc>
                      </a:pPr>
                      <a:r>
                        <a:rPr dirty="0" sz="9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27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127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</a:tr>
              <a:tr h="229870">
                <a:tc row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r" marR="1437640">
                        <a:lnSpc>
                          <a:spcPct val="100000"/>
                        </a:lnSpc>
                      </a:pPr>
                      <a:r>
                        <a:rPr dirty="0" sz="900" spc="-5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159</a:t>
                      </a:r>
                      <a:endParaRPr sz="9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R="8528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900" spc="-50">
                          <a:solidFill>
                            <a:srgbClr val="404040"/>
                          </a:solidFill>
                          <a:latin typeface="Arial"/>
                          <a:cs typeface="Arial"/>
                        </a:rPr>
                        <a:t>308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400" spc="-30">
                          <a:latin typeface="Arial"/>
                          <a:cs typeface="Arial"/>
                        </a:rPr>
                        <a:t>[1:2]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400" spc="-110">
                          <a:latin typeface="Arial"/>
                          <a:cs typeface="Arial"/>
                        </a:rPr>
                        <a:t>0,53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317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2279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30">
                          <a:latin typeface="Arial"/>
                          <a:cs typeface="Arial"/>
                        </a:rPr>
                        <a:t>[2:3]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110">
                          <a:latin typeface="Arial"/>
                          <a:cs typeface="Arial"/>
                        </a:rPr>
                        <a:t>1,05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22923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23177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30">
                          <a:latin typeface="Arial"/>
                          <a:cs typeface="Arial"/>
                        </a:rPr>
                        <a:t>[3:4]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2400" spc="-110">
                          <a:latin typeface="Arial"/>
                          <a:cs typeface="Arial"/>
                        </a:rPr>
                        <a:t>1,08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22415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03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</a:tr>
              <a:tr h="23495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91770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30">
                          <a:latin typeface="Arial"/>
                          <a:cs typeface="Arial"/>
                        </a:rPr>
                        <a:t>[4:5]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2400" spc="-110">
                          <a:latin typeface="Arial"/>
                          <a:cs typeface="Arial"/>
                        </a:rPr>
                        <a:t>1,32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  <a:tr h="22542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T w="9525">
                      <a:solidFill>
                        <a:srgbClr val="D9D9D9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R w="12700">
                      <a:solidFill>
                        <a:srgbClr val="FFFFFF"/>
                      </a:solidFill>
                      <a:prstDash val="solid"/>
                    </a:lnR>
                    <a:lnT w="9525">
                      <a:solidFill>
                        <a:srgbClr val="D9D9D9"/>
                      </a:solidFill>
                      <a:prstDash val="solid"/>
                    </a:lnT>
                    <a:lnB w="9525">
                      <a:solidFill>
                        <a:srgbClr val="D9D9D9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66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40891" y="6844283"/>
            <a:ext cx="7322058" cy="137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1334388"/>
            <a:ext cx="6892480" cy="55236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1" y="1332483"/>
            <a:ext cx="6781800" cy="5525770"/>
          </a:xfrm>
          <a:custGeom>
            <a:avLst/>
            <a:gdLst/>
            <a:ahLst/>
            <a:cxnLst/>
            <a:rect l="l" t="t" r="r" b="b"/>
            <a:pathLst>
              <a:path w="6781800" h="5525770">
                <a:moveTo>
                  <a:pt x="0" y="1158947"/>
                </a:moveTo>
                <a:lnTo>
                  <a:pt x="5647436" y="0"/>
                </a:lnTo>
                <a:lnTo>
                  <a:pt x="6781400" y="55255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61" y="3140152"/>
            <a:ext cx="763270" cy="3717925"/>
          </a:xfrm>
          <a:custGeom>
            <a:avLst/>
            <a:gdLst/>
            <a:ahLst/>
            <a:cxnLst/>
            <a:rect l="l" t="t" r="r" b="b"/>
            <a:pathLst>
              <a:path w="763270" h="3717925">
                <a:moveTo>
                  <a:pt x="762968" y="371784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90143" y="648081"/>
            <a:ext cx="6888480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FSA survey </a:t>
            </a:r>
            <a:r>
              <a:rPr dirty="0"/>
              <a:t>published </a:t>
            </a:r>
            <a:r>
              <a:rPr dirty="0" spc="-5"/>
              <a:t>March </a:t>
            </a:r>
            <a:r>
              <a:rPr dirty="0" spc="15"/>
              <a:t>14</a:t>
            </a:r>
            <a:r>
              <a:rPr dirty="0" baseline="25132" sz="3150" spc="22"/>
              <a:t>th</a:t>
            </a:r>
            <a:r>
              <a:rPr dirty="0" baseline="25132" sz="3150" spc="487"/>
              <a:t> </a:t>
            </a:r>
            <a:r>
              <a:rPr dirty="0" sz="3200" spc="5"/>
              <a:t>2017</a:t>
            </a:r>
            <a:endParaRPr sz="3200"/>
          </a:p>
        </p:txBody>
      </p:sp>
      <p:sp>
        <p:nvSpPr>
          <p:cNvPr id="7" name="object 7"/>
          <p:cNvSpPr/>
          <p:nvPr/>
        </p:nvSpPr>
        <p:spPr>
          <a:xfrm>
            <a:off x="4891151" y="2907283"/>
            <a:ext cx="7198741" cy="39537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8200" y="2014727"/>
            <a:ext cx="5181600" cy="36332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020567" y="4325110"/>
            <a:ext cx="3529583" cy="24734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90143" y="648081"/>
            <a:ext cx="820864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4E6884"/>
                </a:solidFill>
                <a:latin typeface="Tahoma"/>
                <a:cs typeface="Tahoma"/>
              </a:rPr>
              <a:t>Next Step </a:t>
            </a:r>
            <a:r>
              <a:rPr dirty="0" sz="3200">
                <a:solidFill>
                  <a:srgbClr val="4E6884"/>
                </a:solidFill>
                <a:latin typeface="Tahoma"/>
                <a:cs typeface="Tahoma"/>
              </a:rPr>
              <a:t>- </a:t>
            </a:r>
            <a:r>
              <a:rPr dirty="0" sz="3200" spc="-10">
                <a:solidFill>
                  <a:srgbClr val="4E6884"/>
                </a:solidFill>
                <a:latin typeface="Tahoma"/>
                <a:cs typeface="Tahoma"/>
              </a:rPr>
              <a:t>Poultry </a:t>
            </a:r>
            <a:r>
              <a:rPr dirty="0" sz="3200">
                <a:solidFill>
                  <a:srgbClr val="4E6884"/>
                </a:solidFill>
                <a:latin typeface="Tahoma"/>
                <a:cs typeface="Tahoma"/>
              </a:rPr>
              <a:t>Cut </a:t>
            </a:r>
            <a:r>
              <a:rPr dirty="0" sz="3200" spc="-15">
                <a:solidFill>
                  <a:srgbClr val="4E6884"/>
                </a:solidFill>
                <a:latin typeface="Tahoma"/>
                <a:cs typeface="Tahoma"/>
              </a:rPr>
              <a:t>Parts </a:t>
            </a:r>
            <a:r>
              <a:rPr dirty="0" sz="3200">
                <a:solidFill>
                  <a:srgbClr val="4E6884"/>
                </a:solidFill>
                <a:latin typeface="Tahoma"/>
                <a:cs typeface="Tahoma"/>
              </a:rPr>
              <a:t>and Whole</a:t>
            </a:r>
            <a:r>
              <a:rPr dirty="0" sz="3200" spc="5">
                <a:solidFill>
                  <a:srgbClr val="4E6884"/>
                </a:solidFill>
                <a:latin typeface="Tahoma"/>
                <a:cs typeface="Tahoma"/>
              </a:rPr>
              <a:t> Eggs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16939" y="1445209"/>
            <a:ext cx="581342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20">
                <a:solidFill>
                  <a:srgbClr val="4F6884"/>
                </a:solidFill>
                <a:latin typeface="Arial"/>
                <a:cs typeface="Arial"/>
              </a:rPr>
              <a:t>New </a:t>
            </a:r>
            <a:r>
              <a:rPr dirty="0" sz="2400" spc="-80">
                <a:solidFill>
                  <a:srgbClr val="4F6884"/>
                </a:solidFill>
                <a:latin typeface="Arial"/>
                <a:cs typeface="Arial"/>
              </a:rPr>
              <a:t>applications </a:t>
            </a:r>
            <a:r>
              <a:rPr dirty="0" sz="2400" spc="-110">
                <a:solidFill>
                  <a:srgbClr val="4F6884"/>
                </a:solidFill>
                <a:latin typeface="Arial"/>
                <a:cs typeface="Arial"/>
              </a:rPr>
              <a:t>are </a:t>
            </a:r>
            <a:r>
              <a:rPr dirty="0" sz="2400" spc="-45">
                <a:solidFill>
                  <a:srgbClr val="4F6884"/>
                </a:solidFill>
                <a:latin typeface="Arial"/>
                <a:cs typeface="Arial"/>
              </a:rPr>
              <a:t>currently </a:t>
            </a:r>
            <a:r>
              <a:rPr dirty="0" sz="2400" spc="-100">
                <a:solidFill>
                  <a:srgbClr val="4F6884"/>
                </a:solidFill>
                <a:latin typeface="Arial"/>
                <a:cs typeface="Arial"/>
              </a:rPr>
              <a:t>being</a:t>
            </a:r>
            <a:r>
              <a:rPr dirty="0" sz="2400" spc="-335">
                <a:solidFill>
                  <a:srgbClr val="4F6884"/>
                </a:solidFill>
                <a:latin typeface="Arial"/>
                <a:cs typeface="Arial"/>
              </a:rPr>
              <a:t> </a:t>
            </a:r>
            <a:r>
              <a:rPr dirty="0" sz="2400" spc="-90">
                <a:solidFill>
                  <a:srgbClr val="4F6884"/>
                </a:solidFill>
                <a:latin typeface="Arial"/>
                <a:cs typeface="Arial"/>
              </a:rPr>
              <a:t>produced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257544" y="2014727"/>
            <a:ext cx="4949952" cy="32796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8389619" y="4418074"/>
            <a:ext cx="3593591" cy="23804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68526" y="3266947"/>
            <a:ext cx="8794115" cy="16465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dirty="0" sz="3200" spc="-50">
                <a:solidFill>
                  <a:srgbClr val="4E6884"/>
                </a:solidFill>
                <a:latin typeface="Arial"/>
                <a:cs typeface="Arial"/>
              </a:rPr>
              <a:t>More </a:t>
            </a:r>
            <a:r>
              <a:rPr dirty="0" sz="3200" spc="-80">
                <a:solidFill>
                  <a:srgbClr val="4E6884"/>
                </a:solidFill>
                <a:latin typeface="Arial"/>
                <a:cs typeface="Arial"/>
              </a:rPr>
              <a:t>Information? </a:t>
            </a:r>
            <a:r>
              <a:rPr dirty="0" sz="3200" spc="-95">
                <a:solidFill>
                  <a:srgbClr val="4E6884"/>
                </a:solidFill>
                <a:latin typeface="Arial"/>
                <a:cs typeface="Arial"/>
              </a:rPr>
              <a:t>Visit </a:t>
            </a:r>
            <a:r>
              <a:rPr dirty="0" sz="3200" spc="-50">
                <a:solidFill>
                  <a:srgbClr val="4E6884"/>
                </a:solidFill>
                <a:latin typeface="Arial"/>
                <a:cs typeface="Arial"/>
              </a:rPr>
              <a:t>our </a:t>
            </a:r>
            <a:r>
              <a:rPr dirty="0" sz="3200" spc="-105">
                <a:solidFill>
                  <a:srgbClr val="4E6884"/>
                </a:solidFill>
                <a:latin typeface="Arial"/>
                <a:cs typeface="Arial"/>
              </a:rPr>
              <a:t>website</a:t>
            </a:r>
            <a:r>
              <a:rPr dirty="0" sz="3200" spc="-47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3200" spc="-200">
                <a:solidFill>
                  <a:srgbClr val="4E6884"/>
                </a:solidFill>
                <a:latin typeface="Arial"/>
                <a:cs typeface="Arial"/>
              </a:rPr>
              <a:t>SonoSteam.com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3200" spc="-200">
                <a:solidFill>
                  <a:srgbClr val="4E6884"/>
                </a:solidFill>
                <a:latin typeface="Arial"/>
                <a:cs typeface="Arial"/>
              </a:rPr>
              <a:t>Thank</a:t>
            </a:r>
            <a:r>
              <a:rPr dirty="0" sz="3200" spc="-160">
                <a:solidFill>
                  <a:srgbClr val="4E6884"/>
                </a:solidFill>
                <a:latin typeface="Arial"/>
                <a:cs typeface="Arial"/>
              </a:rPr>
              <a:t> </a:t>
            </a:r>
            <a:r>
              <a:rPr dirty="0" sz="3200" spc="-215">
                <a:solidFill>
                  <a:srgbClr val="4E6884"/>
                </a:solidFill>
                <a:latin typeface="Arial"/>
                <a:cs typeface="Arial"/>
              </a:rPr>
              <a:t>You!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Egzona Gashi</dc:creator>
  <dc:title>PowerPoint Presentation</dc:title>
  <dcterms:created xsi:type="dcterms:W3CDTF">2018-06-12T11:54:09Z</dcterms:created>
  <dcterms:modified xsi:type="dcterms:W3CDTF">2018-06-12T11:54:09Z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2018-06-06T00:00:00Z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2018-06-12T00:00:00Z</vt:filetime>
  </property>
</Properties>
</file>