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tiff" ContentType="image/tiff"/>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comments/comment1.xml" ContentType="application/vnd.openxmlformats-officedocument.presentationml.comments+xml"/>
  <Override PartName="/ppt/notesSlides/notesSlide6.xml" ContentType="application/vnd.openxmlformats-officedocument.presentationml.notesSlide+xml"/>
  <Override PartName="/ppt/comments/comment2.xml" ContentType="application/vnd.openxmlformats-officedocument.presentationml.comments+xml"/>
  <Override PartName="/ppt/notesSlides/notesSlide7.xml" ContentType="application/vnd.openxmlformats-officedocument.presentationml.notesSlide+xml"/>
  <Override PartName="/ppt/notesSlides/notesSlide8.xml" ContentType="application/vnd.openxmlformats-officedocument.presentationml.notesSlide+xml"/>
  <Override PartName="/ppt/comments/comment3.xml" ContentType="application/vnd.openxmlformats-officedocument.presentationml.comments+xml"/>
  <Override PartName="/ppt/notesSlides/notesSlide9.xml" ContentType="application/vnd.openxmlformats-officedocument.presentationml.notesSlide+xml"/>
  <Override PartName="/ppt/comments/comment4.xml" ContentType="application/vnd.openxmlformats-officedocument.presentationml.comment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ppt/drawings/drawing1.xml" ContentType="application/vnd.openxmlformats-officedocument.drawingml.chartshapes+xml"/>
  <Override PartName="/ppt/charts/chart2.xml" ContentType="application/vnd.openxmlformats-officedocument.drawingml.chart+xml"/>
  <Override PartName="/ppt/theme/themeOverride2.xml" ContentType="application/vnd.openxmlformats-officedocument.themeOverride+xml"/>
  <Override PartName="/ppt/comments/comment5.xml" ContentType="application/vnd.openxmlformats-officedocument.presentationml.comments+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omments/comment6.xml" ContentType="application/vnd.openxmlformats-officedocument.presentationml.comments+xml"/>
  <Override PartName="/ppt/notesSlides/notesSlide15.xml" ContentType="application/vnd.openxmlformats-officedocument.presentationml.notesSlide+xml"/>
  <Override PartName="/ppt/comments/comment7.xml" ContentType="application/vnd.openxmlformats-officedocument.presentationml.comment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5">
  <p:sldMasterIdLst>
    <p:sldMasterId id="2147483648" r:id="rId1"/>
  </p:sldMasterIdLst>
  <p:notesMasterIdLst>
    <p:notesMasterId r:id="rId18"/>
  </p:notesMasterIdLst>
  <p:handoutMasterIdLst>
    <p:handoutMasterId r:id="rId19"/>
  </p:handoutMasterIdLst>
  <p:sldIdLst>
    <p:sldId id="256" r:id="rId2"/>
    <p:sldId id="287" r:id="rId3"/>
    <p:sldId id="288" r:id="rId4"/>
    <p:sldId id="313" r:id="rId5"/>
    <p:sldId id="318" r:id="rId6"/>
    <p:sldId id="317" r:id="rId7"/>
    <p:sldId id="319" r:id="rId8"/>
    <p:sldId id="320" r:id="rId9"/>
    <p:sldId id="321" r:id="rId10"/>
    <p:sldId id="314" r:id="rId11"/>
    <p:sldId id="315" r:id="rId12"/>
    <p:sldId id="299" r:id="rId13"/>
    <p:sldId id="323" r:id="rId14"/>
    <p:sldId id="322" r:id="rId15"/>
    <p:sldId id="324" r:id="rId16"/>
    <p:sldId id="286" r:id="rId17"/>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extLst>
    <p:ext uri="{EFAFB233-063F-42B5-8137-9DF3F51BA10A}">
      <p15:sldGuideLst xmlns:p15="http://schemas.microsoft.com/office/powerpoint/2012/main" xmlns="">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kelly hawboldt" initials="kh" lastIdx="4" clrIdx="0"/>
  <p:cmAuthor id="1" name="Stephanie MacQuarrie" initials="SM" lastIdx="7" clrIdx="1">
    <p:extLst>
      <p:ext uri="{19B8F6BF-5375-455C-9EA6-DF929625EA0E}">
        <p15:presenceInfo xmlns:p15="http://schemas.microsoft.com/office/powerpoint/2012/main" xmlns="" userId="S-1-5-21-4268544615-3043329299-1591901081-2524" providerId="AD"/>
      </p:ext>
    </p:extLst>
  </p:cmAuthor>
  <p:cmAuthor id="2" name="Hanieh Bamdad" initials="HB" lastIdx="2" clrIdx="2"/>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822433"/>
    <a:srgbClr val="61636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AF606853-7671-496A-8E4F-DF71F8EC918B}" styleName="Dark Style 1 - Accent 6">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6"/>
          </a:solidFill>
        </a:fill>
      </a:tcStyle>
    </a:wholeTbl>
    <a:band1H>
      <a:tcStyle>
        <a:tcBdr/>
        <a:fill>
          <a:solidFill>
            <a:schemeClr val="accent6">
              <a:shade val="60000"/>
            </a:schemeClr>
          </a:solidFill>
        </a:fill>
      </a:tcStyle>
    </a:band1H>
    <a:band1V>
      <a:tcStyle>
        <a:tcBdr/>
        <a:fill>
          <a:solidFill>
            <a:schemeClr val="accent6">
              <a:shade val="60000"/>
            </a:schemeClr>
          </a:solidFill>
        </a:fill>
      </a:tcStyle>
    </a:band1V>
    <a:lastCol>
      <a:tcTxStyle b="on"/>
      <a:tcStyle>
        <a:tcBdr>
          <a:left>
            <a:ln w="25400" cmpd="sng">
              <a:solidFill>
                <a:schemeClr val="lt1"/>
              </a:solidFill>
            </a:ln>
          </a:left>
        </a:tcBdr>
        <a:fill>
          <a:solidFill>
            <a:schemeClr val="accent6">
              <a:shade val="60000"/>
            </a:schemeClr>
          </a:solidFill>
        </a:fill>
      </a:tcStyle>
    </a:lastCol>
    <a:firstCol>
      <a:tcTxStyle b="on"/>
      <a:tcStyle>
        <a:tcBdr>
          <a:right>
            <a:ln w="25400" cmpd="sng">
              <a:solidFill>
                <a:schemeClr val="lt1"/>
              </a:solidFill>
            </a:ln>
          </a:right>
        </a:tcBdr>
        <a:fill>
          <a:solidFill>
            <a:schemeClr val="accent6">
              <a:shade val="60000"/>
            </a:schemeClr>
          </a:solidFill>
        </a:fill>
      </a:tcStyle>
    </a:firstCol>
    <a:lastRow>
      <a:tcTxStyle b="on"/>
      <a:tcStyle>
        <a:tcBdr>
          <a:top>
            <a:ln w="25400" cmpd="sng">
              <a:solidFill>
                <a:schemeClr val="lt1"/>
              </a:solidFill>
            </a:ln>
          </a:top>
        </a:tcBdr>
        <a:fill>
          <a:solidFill>
            <a:schemeClr val="accent6">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8A107856-5554-42FB-B03E-39F5DBC370BA}" styleName="Medium Style 4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solidFill>
            <a:schemeClr val="accent2">
              <a:tint val="20000"/>
            </a:schemeClr>
          </a:solidFill>
        </a:fill>
      </a:tcStyle>
    </a:wholeTbl>
    <a:band1H>
      <a:tcStyle>
        <a:tcBdr/>
        <a:fill>
          <a:solidFill>
            <a:schemeClr val="accent2">
              <a:tint val="40000"/>
            </a:schemeClr>
          </a:solidFill>
        </a:fill>
      </a:tcStyle>
    </a:band1H>
    <a:band1V>
      <a:tcStyle>
        <a:tcBdr/>
        <a:fill>
          <a:solidFill>
            <a:schemeClr val="accent2">
              <a:tint val="40000"/>
            </a:schemeClr>
          </a:solidFill>
        </a:fill>
      </a:tcStyle>
    </a:band1V>
    <a:lastCol>
      <a:tcTxStyle b="on"/>
      <a:tcStyle>
        <a:tcBdr/>
      </a:tcStyle>
    </a:lastCol>
    <a:firstCol>
      <a:tcTxStyle b="on"/>
      <a:tcStyle>
        <a:tcBdr/>
      </a:tcStyle>
    </a:firstCol>
    <a:lastRow>
      <a:tcTxStyle b="on"/>
      <a:tcStyle>
        <a:tcBdr>
          <a:top>
            <a:ln w="25400" cmpd="sng">
              <a:solidFill>
                <a:schemeClr val="accent2"/>
              </a:solidFill>
            </a:ln>
          </a:top>
        </a:tcBdr>
        <a:fill>
          <a:solidFill>
            <a:schemeClr val="accent2">
              <a:tint val="20000"/>
            </a:schemeClr>
          </a:solidFill>
        </a:fill>
      </a:tcStyle>
    </a:lastRow>
    <a:firstRow>
      <a:tcTxStyle b="on"/>
      <a:tcStyle>
        <a:tcBdr/>
        <a:fill>
          <a:solidFill>
            <a:schemeClr val="accent2">
              <a:tint val="20000"/>
            </a:schemeClr>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0E3FDE45-AF77-4B5C-9715-49D594BDF05E}" styleName="Light Style 1 - Accent 2">
    <a:wholeTbl>
      <a:tcTxStyle>
        <a:fontRef idx="minor">
          <a:scrgbClr r="0" g="0" b="0"/>
        </a:fontRef>
        <a:schemeClr val="tx1"/>
      </a:tcTxStyle>
      <a:tcStyle>
        <a:tcBdr>
          <a:left>
            <a:ln>
              <a:noFill/>
            </a:ln>
          </a:left>
          <a:right>
            <a:ln>
              <a:noFill/>
            </a:ln>
          </a:right>
          <a:top>
            <a:ln w="12700" cmpd="sng">
              <a:solidFill>
                <a:schemeClr val="accent2"/>
              </a:solidFill>
            </a:ln>
          </a:top>
          <a:bottom>
            <a:ln w="12700" cmpd="sng">
              <a:solidFill>
                <a:schemeClr val="accent2"/>
              </a:solidFill>
            </a:ln>
          </a:bottom>
          <a:insideH>
            <a:ln>
              <a:noFill/>
            </a:ln>
          </a:insideH>
          <a:insideV>
            <a:ln>
              <a:noFill/>
            </a:ln>
          </a:insideV>
        </a:tcBdr>
        <a:fill>
          <a:noFill/>
        </a:fill>
      </a:tcStyle>
    </a:wholeTbl>
    <a:band1H>
      <a:tcStyle>
        <a:tcBdr/>
        <a:fill>
          <a:solidFill>
            <a:schemeClr val="accent2">
              <a:alpha val="20000"/>
            </a:schemeClr>
          </a:solidFill>
        </a:fill>
      </a:tcStyle>
    </a:band1H>
    <a:band2H>
      <a:tcStyle>
        <a:tcBdr/>
      </a:tcStyle>
    </a:band2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12700" cmpd="sng">
              <a:solidFill>
                <a:schemeClr val="accent2"/>
              </a:solidFill>
            </a:ln>
          </a:top>
        </a:tcBdr>
        <a:fill>
          <a:noFill/>
        </a:fill>
      </a:tcStyle>
    </a:lastRow>
    <a:firstRow>
      <a:tcTxStyle b="on"/>
      <a:tcStyle>
        <a:tcBdr>
          <a:bottom>
            <a:ln w="12700" cmpd="sng">
              <a:solidFill>
                <a:schemeClr val="accent2"/>
              </a:solidFill>
            </a:ln>
          </a:bottom>
        </a:tcBdr>
        <a:fill>
          <a:noFill/>
        </a:fill>
      </a:tcStyle>
    </a:firstRow>
  </a:tblStyle>
  <a:tblStyle styleId="{5DA37D80-6434-44D0-A028-1B22A696006F}" styleName="Light Style 3 - Accent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 styleId="{ED083AE6-46FA-4A59-8FB0-9F97EB10719F}" styleName="Light Style 3 - Accent 4">
    <a:wholeTbl>
      <a:tcTxStyle>
        <a:fontRef idx="minor">
          <a:scrgbClr r="0" g="0" b="0"/>
        </a:fontRef>
        <a:schemeClr val="tx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noFill/>
        </a:fill>
      </a:tcStyle>
    </a:wholeTbl>
    <a:band1H>
      <a:tcStyle>
        <a:tcBdr/>
        <a:fill>
          <a:solidFill>
            <a:schemeClr val="accent4">
              <a:alpha val="20000"/>
            </a:schemeClr>
          </a:solidFill>
        </a:fill>
      </a:tcStyle>
    </a:band1H>
    <a:band1V>
      <a:tcStyle>
        <a:tcBdr/>
        <a:fill>
          <a:solidFill>
            <a:schemeClr val="accent4">
              <a:alpha val="20000"/>
            </a:schemeClr>
          </a:solidFill>
        </a:fill>
      </a:tcStyle>
    </a:band1V>
    <a:lastCol>
      <a:tcTxStyle b="on"/>
      <a:tcStyle>
        <a:tcBdr/>
      </a:tcStyle>
    </a:lastCol>
    <a:firstCol>
      <a:tcTxStyle b="on"/>
      <a:tcStyle>
        <a:tcBdr/>
      </a:tcStyle>
    </a:firstCol>
    <a:lastRow>
      <a:tcTxStyle b="on"/>
      <a:tcStyle>
        <a:tcBdr>
          <a:top>
            <a:ln w="50800" cmpd="dbl">
              <a:solidFill>
                <a:schemeClr val="accent4"/>
              </a:solidFill>
            </a:ln>
          </a:top>
        </a:tcBdr>
        <a:fill>
          <a:noFill/>
        </a:fill>
      </a:tcStyle>
    </a:lastRow>
    <a:firstRow>
      <a:tcTxStyle b="on"/>
      <a:tcStyle>
        <a:tcBdr>
          <a:bottom>
            <a:ln w="25400" cmpd="sng">
              <a:solidFill>
                <a:schemeClr val="accent4"/>
              </a:solidFill>
            </a:ln>
          </a:bottom>
        </a:tcBdr>
        <a:fill>
          <a:noFill/>
        </a:fill>
      </a:tcStyle>
    </a:firstRow>
  </a:tblStyle>
  <a:tblStyle styleId="{E8B1032C-EA38-4F05-BA0D-38AFFFC7BED3}" styleName="Light Style 3 - Accent 6">
    <a:wholeTbl>
      <a:tcTxStyle>
        <a:fontRef idx="minor">
          <a:scrgbClr r="0" g="0" b="0"/>
        </a:fontRef>
        <a:schemeClr val="tx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noFill/>
        </a:fill>
      </a:tcStyle>
    </a:wholeTbl>
    <a:band1H>
      <a:tcStyle>
        <a:tcBdr/>
        <a:fill>
          <a:solidFill>
            <a:schemeClr val="accent6">
              <a:alpha val="20000"/>
            </a:schemeClr>
          </a:solidFill>
        </a:fill>
      </a:tcStyle>
    </a:band1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noFill/>
        </a:fill>
      </a:tcStyle>
    </a:lastRow>
    <a:firstRow>
      <a:tcTxStyle b="on"/>
      <a:tcStyle>
        <a:tcBdr>
          <a:bottom>
            <a:ln w="25400" cmpd="sng">
              <a:solidFill>
                <a:schemeClr val="accent6"/>
              </a:solidFill>
            </a:ln>
          </a:bottom>
        </a:tcBdr>
        <a:fill>
          <a:no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 styleId="{8799B23B-EC83-4686-B30A-512413B5E67A}" styleName="Light Style 3 - Accent 3">
    <a:wholeTbl>
      <a:tcTxStyle>
        <a:fontRef idx="minor">
          <a:scrgbClr r="0" g="0" b="0"/>
        </a:fontRef>
        <a:schemeClr val="tx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noFill/>
        </a:fill>
      </a:tcStyle>
    </a:wholeTbl>
    <a:band1H>
      <a:tcStyle>
        <a:tcBdr/>
        <a:fill>
          <a:solidFill>
            <a:schemeClr val="accent3">
              <a:alpha val="20000"/>
            </a:schemeClr>
          </a:solidFill>
        </a:fill>
      </a:tcStyle>
    </a:band1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noFill/>
        </a:fill>
      </a:tcStyle>
    </a:lastRow>
    <a:firstRow>
      <a:tcTxStyle b="on"/>
      <a:tcStyle>
        <a:tcBdr>
          <a:bottom>
            <a:ln w="25400" cmpd="sng">
              <a:solidFill>
                <a:schemeClr val="accent3"/>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620"/>
    <p:restoredTop sz="83808" autoAdjust="0"/>
  </p:normalViewPr>
  <p:slideViewPr>
    <p:cSldViewPr snapToGrid="0">
      <p:cViewPr>
        <p:scale>
          <a:sx n="80" d="100"/>
          <a:sy n="80" d="100"/>
        </p:scale>
        <p:origin x="-1074" y="16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commentAuthors" Target="commentAuthor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4160062318177"/>
          <c:y val="6.0418831818970099E-2"/>
          <c:w val="0.71282976087069305"/>
          <c:h val="0.73435640857392803"/>
        </c:manualLayout>
      </c:layout>
      <c:scatterChart>
        <c:scatterStyle val="smoothMarker"/>
        <c:varyColors val="0"/>
        <c:ser>
          <c:idx val="0"/>
          <c:order val="0"/>
          <c:tx>
            <c:strRef>
              <c:f>'mass=1g'!$A$4</c:f>
              <c:strCache>
                <c:ptCount val="1"/>
                <c:pt idx="0">
                  <c:v>Flow: 200 ml/min</c:v>
                </c:pt>
              </c:strCache>
            </c:strRef>
          </c:tx>
          <c:spPr>
            <a:ln w="12700">
              <a:noFill/>
            </a:ln>
          </c:spPr>
          <c:marker>
            <c:symbol val="circle"/>
            <c:size val="3"/>
            <c:spPr>
              <a:solidFill>
                <a:schemeClr val="accent6">
                  <a:lumMod val="60000"/>
                  <a:lumOff val="40000"/>
                </a:schemeClr>
              </a:solidFill>
              <a:ln w="6350">
                <a:solidFill>
                  <a:schemeClr val="accent6">
                    <a:lumMod val="75000"/>
                  </a:schemeClr>
                </a:solidFill>
              </a:ln>
            </c:spPr>
          </c:marker>
          <c:xVal>
            <c:numRef>
              <c:f>'mass=1g'!$A$7:$A$13</c:f>
              <c:numCache>
                <c:formatCode>General</c:formatCode>
                <c:ptCount val="7"/>
                <c:pt idx="0">
                  <c:v>0</c:v>
                </c:pt>
                <c:pt idx="1">
                  <c:v>10</c:v>
                </c:pt>
                <c:pt idx="2">
                  <c:v>20</c:v>
                </c:pt>
                <c:pt idx="3">
                  <c:v>30</c:v>
                </c:pt>
                <c:pt idx="4">
                  <c:v>40</c:v>
                </c:pt>
                <c:pt idx="5">
                  <c:v>50</c:v>
                </c:pt>
                <c:pt idx="6">
                  <c:v>60</c:v>
                </c:pt>
              </c:numCache>
            </c:numRef>
          </c:xVal>
          <c:yVal>
            <c:numRef>
              <c:f>'mass=1g'!$D$7:$D$13</c:f>
              <c:numCache>
                <c:formatCode>General</c:formatCode>
                <c:ptCount val="7"/>
                <c:pt idx="0">
                  <c:v>0</c:v>
                </c:pt>
                <c:pt idx="1">
                  <c:v>7.2999999999999995E-2</c:v>
                </c:pt>
                <c:pt idx="2">
                  <c:v>0.52600000000000002</c:v>
                </c:pt>
                <c:pt idx="3">
                  <c:v>0.77300000000000002</c:v>
                </c:pt>
                <c:pt idx="4">
                  <c:v>0.92500000000000004</c:v>
                </c:pt>
                <c:pt idx="5">
                  <c:v>0.99199999999999999</c:v>
                </c:pt>
                <c:pt idx="6">
                  <c:v>1</c:v>
                </c:pt>
              </c:numCache>
            </c:numRef>
          </c:yVal>
          <c:smooth val="1"/>
          <c:extLst xmlns:c16r2="http://schemas.microsoft.com/office/drawing/2015/06/chart">
            <c:ext xmlns:c16="http://schemas.microsoft.com/office/drawing/2014/chart" uri="{C3380CC4-5D6E-409C-BE32-E72D297353CC}">
              <c16:uniqueId val="{00000000-897F-4E71-AB6C-3F6A37669C29}"/>
            </c:ext>
          </c:extLst>
        </c:ser>
        <c:ser>
          <c:idx val="2"/>
          <c:order val="1"/>
          <c:tx>
            <c:strRef>
              <c:f>'mass=1g'!$A$30</c:f>
              <c:strCache>
                <c:ptCount val="1"/>
                <c:pt idx="0">
                  <c:v>Flow: 60 ml/min</c:v>
                </c:pt>
              </c:strCache>
            </c:strRef>
          </c:tx>
          <c:spPr>
            <a:ln w="12700">
              <a:noFill/>
            </a:ln>
          </c:spPr>
          <c:marker>
            <c:symbol val="circle"/>
            <c:size val="3"/>
            <c:spPr>
              <a:noFill/>
              <a:ln>
                <a:solidFill>
                  <a:schemeClr val="accent5">
                    <a:lumMod val="75000"/>
                  </a:schemeClr>
                </a:solidFill>
              </a:ln>
            </c:spPr>
          </c:marker>
          <c:xVal>
            <c:numRef>
              <c:f>'mass=1g'!$A$33:$A$56</c:f>
              <c:numCache>
                <c:formatCode>General</c:formatCode>
                <c:ptCount val="24"/>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numCache>
            </c:numRef>
          </c:xVal>
          <c:yVal>
            <c:numRef>
              <c:f>'mass=1g'!$D$33:$D$56</c:f>
              <c:numCache>
                <c:formatCode>General</c:formatCode>
                <c:ptCount val="24"/>
                <c:pt idx="0">
                  <c:v>0</c:v>
                </c:pt>
                <c:pt idx="1">
                  <c:v>0</c:v>
                </c:pt>
                <c:pt idx="2">
                  <c:v>0</c:v>
                </c:pt>
                <c:pt idx="3">
                  <c:v>1.9E-2</c:v>
                </c:pt>
                <c:pt idx="4">
                  <c:v>0.15</c:v>
                </c:pt>
                <c:pt idx="5">
                  <c:v>0.35899999999999999</c:v>
                </c:pt>
                <c:pt idx="6">
                  <c:v>0.52800000000000002</c:v>
                </c:pt>
                <c:pt idx="7">
                  <c:v>0.63900000000000001</c:v>
                </c:pt>
                <c:pt idx="8">
                  <c:v>0.71199999999999997</c:v>
                </c:pt>
                <c:pt idx="9">
                  <c:v>0.77</c:v>
                </c:pt>
                <c:pt idx="10">
                  <c:v>0.82199999999999995</c:v>
                </c:pt>
                <c:pt idx="11">
                  <c:v>0.86499999999999999</c:v>
                </c:pt>
                <c:pt idx="12">
                  <c:v>0.88700000000000001</c:v>
                </c:pt>
                <c:pt idx="13">
                  <c:v>0.89700000000000002</c:v>
                </c:pt>
                <c:pt idx="14">
                  <c:v>0.9</c:v>
                </c:pt>
                <c:pt idx="15">
                  <c:v>0.91100000000000003</c:v>
                </c:pt>
                <c:pt idx="16">
                  <c:v>0.92100000000000004</c:v>
                </c:pt>
                <c:pt idx="17">
                  <c:v>0.92200000000000004</c:v>
                </c:pt>
                <c:pt idx="18">
                  <c:v>0.93300000000000005</c:v>
                </c:pt>
                <c:pt idx="19">
                  <c:v>0.93400000000000005</c:v>
                </c:pt>
                <c:pt idx="20">
                  <c:v>0.94399999999999995</c:v>
                </c:pt>
                <c:pt idx="21">
                  <c:v>0.94499999999999995</c:v>
                </c:pt>
                <c:pt idx="22">
                  <c:v>0.95599999999999996</c:v>
                </c:pt>
                <c:pt idx="23">
                  <c:v>0.95699999999999996</c:v>
                </c:pt>
              </c:numCache>
            </c:numRef>
          </c:yVal>
          <c:smooth val="1"/>
          <c:extLst xmlns:c16r2="http://schemas.microsoft.com/office/drawing/2015/06/chart">
            <c:ext xmlns:c16="http://schemas.microsoft.com/office/drawing/2014/chart" uri="{C3380CC4-5D6E-409C-BE32-E72D297353CC}">
              <c16:uniqueId val="{00000001-897F-4E71-AB6C-3F6A37669C29}"/>
            </c:ext>
          </c:extLst>
        </c:ser>
        <c:ser>
          <c:idx val="1"/>
          <c:order val="2"/>
          <c:spPr>
            <a:ln>
              <a:noFill/>
            </a:ln>
          </c:spPr>
          <c:marker>
            <c:symbol val="circle"/>
            <c:size val="3"/>
            <c:spPr>
              <a:solidFill>
                <a:schemeClr val="accent5">
                  <a:lumMod val="60000"/>
                  <a:lumOff val="40000"/>
                </a:schemeClr>
              </a:solidFill>
              <a:ln>
                <a:solidFill>
                  <a:schemeClr val="accent5">
                    <a:lumMod val="75000"/>
                  </a:schemeClr>
                </a:solidFill>
              </a:ln>
            </c:spPr>
          </c:marker>
          <c:xVal>
            <c:numRef>
              <c:f>'mass=1g'!$A$61:$A$98</c:f>
              <c:numCache>
                <c:formatCode>General</c:formatCode>
                <c:ptCount val="38"/>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numCache>
            </c:numRef>
          </c:xVal>
          <c:yVal>
            <c:numRef>
              <c:f>'mass=1g'!$D$61:$D$98</c:f>
              <c:numCache>
                <c:formatCode>General</c:formatCode>
                <c:ptCount val="38"/>
                <c:pt idx="0">
                  <c:v>0</c:v>
                </c:pt>
                <c:pt idx="1">
                  <c:v>0</c:v>
                </c:pt>
                <c:pt idx="2">
                  <c:v>0</c:v>
                </c:pt>
                <c:pt idx="3">
                  <c:v>5.7000000000000002E-2</c:v>
                </c:pt>
                <c:pt idx="4">
                  <c:v>0.20300000000000001</c:v>
                </c:pt>
                <c:pt idx="5">
                  <c:v>0.36699999999999999</c:v>
                </c:pt>
                <c:pt idx="6">
                  <c:v>0.505</c:v>
                </c:pt>
                <c:pt idx="7">
                  <c:v>0.60899999999999999</c:v>
                </c:pt>
                <c:pt idx="8">
                  <c:v>0.68799999999999994</c:v>
                </c:pt>
                <c:pt idx="9">
                  <c:v>0.748</c:v>
                </c:pt>
                <c:pt idx="10">
                  <c:v>0.79800000000000004</c:v>
                </c:pt>
                <c:pt idx="11">
                  <c:v>0.84399999999999997</c:v>
                </c:pt>
                <c:pt idx="12">
                  <c:v>0.877</c:v>
                </c:pt>
                <c:pt idx="13">
                  <c:v>0.90400000000000003</c:v>
                </c:pt>
                <c:pt idx="14">
                  <c:v>0.92100000000000004</c:v>
                </c:pt>
                <c:pt idx="15">
                  <c:v>0.93400000000000005</c:v>
                </c:pt>
                <c:pt idx="16">
                  <c:v>0.93899999999999995</c:v>
                </c:pt>
                <c:pt idx="17">
                  <c:v>0.94299999999999995</c:v>
                </c:pt>
                <c:pt idx="18">
                  <c:v>0.94799999999999995</c:v>
                </c:pt>
                <c:pt idx="19">
                  <c:v>0.95099999999999996</c:v>
                </c:pt>
                <c:pt idx="20">
                  <c:v>0.95299999999999996</c:v>
                </c:pt>
                <c:pt idx="21">
                  <c:v>0.95699999999999996</c:v>
                </c:pt>
                <c:pt idx="22">
                  <c:v>0.96199999999999997</c:v>
                </c:pt>
                <c:pt idx="23">
                  <c:v>0.96199999999999997</c:v>
                </c:pt>
                <c:pt idx="24">
                  <c:v>0.96199999999999997</c:v>
                </c:pt>
                <c:pt idx="25">
                  <c:v>0.96799999999999997</c:v>
                </c:pt>
                <c:pt idx="26">
                  <c:v>0.96799999999999997</c:v>
                </c:pt>
                <c:pt idx="27">
                  <c:v>0.96799999999999997</c:v>
                </c:pt>
                <c:pt idx="28">
                  <c:v>0.97</c:v>
                </c:pt>
                <c:pt idx="29">
                  <c:v>0.97199999999999998</c:v>
                </c:pt>
                <c:pt idx="30">
                  <c:v>0.97699999999999998</c:v>
                </c:pt>
                <c:pt idx="31">
                  <c:v>0.97699999999999998</c:v>
                </c:pt>
                <c:pt idx="32">
                  <c:v>0.98</c:v>
                </c:pt>
                <c:pt idx="33">
                  <c:v>0.98099999999999998</c:v>
                </c:pt>
                <c:pt idx="34">
                  <c:v>0.98299999999999998</c:v>
                </c:pt>
                <c:pt idx="35">
                  <c:v>0.98499999999999999</c:v>
                </c:pt>
                <c:pt idx="36">
                  <c:v>0.98699999999999999</c:v>
                </c:pt>
                <c:pt idx="37">
                  <c:v>0.99099999999999999</c:v>
                </c:pt>
              </c:numCache>
            </c:numRef>
          </c:yVal>
          <c:smooth val="1"/>
          <c:extLst xmlns:c16r2="http://schemas.microsoft.com/office/drawing/2015/06/chart">
            <c:ext xmlns:c16="http://schemas.microsoft.com/office/drawing/2014/chart" uri="{C3380CC4-5D6E-409C-BE32-E72D297353CC}">
              <c16:uniqueId val="{00000002-897F-4E71-AB6C-3F6A37669C29}"/>
            </c:ext>
          </c:extLst>
        </c:ser>
        <c:ser>
          <c:idx val="3"/>
          <c:order val="3"/>
          <c:spPr>
            <a:ln w="28575">
              <a:noFill/>
            </a:ln>
          </c:spPr>
          <c:marker>
            <c:symbol val="square"/>
            <c:size val="3"/>
            <c:spPr>
              <a:noFill/>
              <a:ln>
                <a:solidFill>
                  <a:schemeClr val="accent6">
                    <a:lumMod val="75000"/>
                  </a:schemeClr>
                </a:solidFill>
              </a:ln>
            </c:spPr>
          </c:marker>
          <c:xVal>
            <c:numRef>
              <c:f>'mass=1g'!$R$30:$R$37</c:f>
              <c:numCache>
                <c:formatCode>General</c:formatCode>
                <c:ptCount val="8"/>
                <c:pt idx="0">
                  <c:v>0</c:v>
                </c:pt>
                <c:pt idx="1">
                  <c:v>10</c:v>
                </c:pt>
                <c:pt idx="2">
                  <c:v>20</c:v>
                </c:pt>
                <c:pt idx="3">
                  <c:v>30</c:v>
                </c:pt>
                <c:pt idx="4">
                  <c:v>40</c:v>
                </c:pt>
                <c:pt idx="5">
                  <c:v>50</c:v>
                </c:pt>
                <c:pt idx="6">
                  <c:v>60</c:v>
                </c:pt>
                <c:pt idx="7">
                  <c:v>70</c:v>
                </c:pt>
              </c:numCache>
            </c:numRef>
          </c:xVal>
          <c:yVal>
            <c:numRef>
              <c:f>'mass=1g'!$U$30:$U$37</c:f>
              <c:numCache>
                <c:formatCode>General</c:formatCode>
                <c:ptCount val="8"/>
                <c:pt idx="0">
                  <c:v>0</c:v>
                </c:pt>
                <c:pt idx="1">
                  <c:v>0.109</c:v>
                </c:pt>
                <c:pt idx="2">
                  <c:v>0.57599999999999996</c:v>
                </c:pt>
                <c:pt idx="3">
                  <c:v>0.79900000000000004</c:v>
                </c:pt>
                <c:pt idx="4">
                  <c:v>0.91200000000000003</c:v>
                </c:pt>
                <c:pt idx="5">
                  <c:v>0.96199999999999997</c:v>
                </c:pt>
                <c:pt idx="6">
                  <c:v>1</c:v>
                </c:pt>
                <c:pt idx="7">
                  <c:v>1</c:v>
                </c:pt>
              </c:numCache>
            </c:numRef>
          </c:yVal>
          <c:smooth val="1"/>
          <c:extLst xmlns:c16r2="http://schemas.microsoft.com/office/drawing/2015/06/chart">
            <c:ext xmlns:c16="http://schemas.microsoft.com/office/drawing/2014/chart" uri="{C3380CC4-5D6E-409C-BE32-E72D297353CC}">
              <c16:uniqueId val="{00000003-897F-4E71-AB6C-3F6A37669C29}"/>
            </c:ext>
          </c:extLst>
        </c:ser>
        <c:dLbls>
          <c:showLegendKey val="0"/>
          <c:showVal val="0"/>
          <c:showCatName val="0"/>
          <c:showSerName val="0"/>
          <c:showPercent val="0"/>
          <c:showBubbleSize val="0"/>
        </c:dLbls>
        <c:axId val="80689792"/>
        <c:axId val="80721024"/>
      </c:scatterChart>
      <c:valAx>
        <c:axId val="80689792"/>
        <c:scaling>
          <c:orientation val="minMax"/>
        </c:scaling>
        <c:delete val="0"/>
        <c:axPos val="b"/>
        <c:title>
          <c:tx>
            <c:rich>
              <a:bodyPr/>
              <a:lstStyle/>
              <a:p>
                <a:pPr>
                  <a:defRPr sz="1200" b="0" baseline="0">
                    <a:latin typeface="Arial "/>
                    <a:cs typeface="Times New Roman" pitchFamily="18" charset="0"/>
                  </a:defRPr>
                </a:pPr>
                <a:r>
                  <a:rPr lang="en-CA" sz="1200" b="0" baseline="0">
                    <a:latin typeface="Arial "/>
                    <a:cs typeface="Times New Roman" pitchFamily="18" charset="0"/>
                  </a:rPr>
                  <a:t>Time (Sec)</a:t>
                </a:r>
              </a:p>
            </c:rich>
          </c:tx>
          <c:layout>
            <c:manualLayout>
              <c:xMode val="edge"/>
              <c:yMode val="edge"/>
              <c:x val="0.43093494292420698"/>
              <c:y val="0.89354814362258805"/>
            </c:manualLayout>
          </c:layout>
          <c:overlay val="0"/>
        </c:title>
        <c:numFmt formatCode="General" sourceLinked="1"/>
        <c:majorTickMark val="none"/>
        <c:minorTickMark val="none"/>
        <c:tickLblPos val="nextTo"/>
        <c:txPr>
          <a:bodyPr/>
          <a:lstStyle/>
          <a:p>
            <a:pPr>
              <a:defRPr sz="1000">
                <a:latin typeface="Arial "/>
                <a:cs typeface="Times New Roman" pitchFamily="18" charset="0"/>
              </a:defRPr>
            </a:pPr>
            <a:endParaRPr lang="en-US"/>
          </a:p>
        </c:txPr>
        <c:crossAx val="80721024"/>
        <c:crosses val="autoZero"/>
        <c:crossBetween val="midCat"/>
      </c:valAx>
      <c:valAx>
        <c:axId val="80721024"/>
        <c:scaling>
          <c:orientation val="minMax"/>
          <c:max val="1"/>
          <c:min val="0"/>
        </c:scaling>
        <c:delete val="0"/>
        <c:axPos val="l"/>
        <c:title>
          <c:tx>
            <c:rich>
              <a:bodyPr/>
              <a:lstStyle/>
              <a:p>
                <a:pPr>
                  <a:defRPr sz="1200" b="0">
                    <a:latin typeface="Arial "/>
                    <a:cs typeface="Times New Roman" pitchFamily="18" charset="0"/>
                  </a:defRPr>
                </a:pPr>
                <a:r>
                  <a:rPr lang="en-CA" sz="1200" b="0">
                    <a:latin typeface="Arial "/>
                    <a:cs typeface="Times New Roman" pitchFamily="18" charset="0"/>
                  </a:rPr>
                  <a:t>C/C0</a:t>
                </a:r>
              </a:p>
            </c:rich>
          </c:tx>
          <c:layout>
            <c:manualLayout>
              <c:xMode val="edge"/>
              <c:yMode val="edge"/>
              <c:x val="2.30932415840727E-2"/>
              <c:y val="0.34855991014857701"/>
            </c:manualLayout>
          </c:layout>
          <c:overlay val="0"/>
        </c:title>
        <c:numFmt formatCode="General" sourceLinked="1"/>
        <c:majorTickMark val="none"/>
        <c:minorTickMark val="none"/>
        <c:tickLblPos val="nextTo"/>
        <c:txPr>
          <a:bodyPr/>
          <a:lstStyle/>
          <a:p>
            <a:pPr>
              <a:defRPr sz="1000">
                <a:latin typeface="Arial "/>
                <a:cs typeface="Times New Roman" pitchFamily="18" charset="0"/>
              </a:defRPr>
            </a:pPr>
            <a:endParaRPr lang="en-US"/>
          </a:p>
        </c:txPr>
        <c:crossAx val="80689792"/>
        <c:crosses val="autoZero"/>
        <c:crossBetween val="midCat"/>
        <c:majorUnit val="0.2"/>
        <c:minorUnit val="0.04"/>
      </c:valAx>
      <c:spPr>
        <a:ln>
          <a:solidFill>
            <a:schemeClr val="tx1"/>
          </a:solidFill>
        </a:ln>
      </c:spPr>
    </c:plotArea>
    <c:legend>
      <c:legendPos val="r"/>
      <c:legendEntry>
        <c:idx val="2"/>
        <c:delete val="1"/>
      </c:legendEntry>
      <c:legendEntry>
        <c:idx val="3"/>
        <c:delete val="1"/>
      </c:legendEntry>
      <c:layout>
        <c:manualLayout>
          <c:xMode val="edge"/>
          <c:yMode val="edge"/>
          <c:x val="0.450560165690648"/>
          <c:y val="0.47337896249544198"/>
          <c:w val="0.39820894302582799"/>
          <c:h val="0.24174418705077599"/>
        </c:manualLayout>
      </c:layout>
      <c:overlay val="0"/>
      <c:txPr>
        <a:bodyPr/>
        <a:lstStyle/>
        <a:p>
          <a:pPr>
            <a:defRPr sz="1200">
              <a:latin typeface="Arial "/>
              <a:cs typeface="Times New Roman" pitchFamily="18" charset="0"/>
            </a:defRPr>
          </a:pPr>
          <a:endParaRPr lang="en-US"/>
        </a:p>
      </c:txPr>
    </c:legend>
    <c:plotVisOnly val="1"/>
    <c:dispBlanksAs val="gap"/>
    <c:showDLblsOverMax val="0"/>
  </c:chart>
  <c:spPr>
    <a:ln>
      <a:noFill/>
    </a:ln>
  </c:spPr>
  <c:externalData r:id="rId2">
    <c:autoUpdate val="0"/>
  </c:externalData>
  <c:userShapes r:id="rId3"/>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CA"/>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18523994225384"/>
          <c:y val="4.2355596375488601E-2"/>
          <c:w val="0.74980845850656697"/>
          <c:h val="0.75123203193426702"/>
        </c:manualLayout>
      </c:layout>
      <c:scatterChart>
        <c:scatterStyle val="smoothMarker"/>
        <c:varyColors val="0"/>
        <c:ser>
          <c:idx val="0"/>
          <c:order val="0"/>
          <c:tx>
            <c:v>Flow: 60 ml/min</c:v>
          </c:tx>
          <c:spPr>
            <a:ln w="12700">
              <a:noFill/>
            </a:ln>
          </c:spPr>
          <c:marker>
            <c:symbol val="circle"/>
            <c:size val="3"/>
            <c:spPr>
              <a:solidFill>
                <a:schemeClr val="accent5">
                  <a:lumMod val="60000"/>
                  <a:lumOff val="40000"/>
                </a:schemeClr>
              </a:solidFill>
              <a:ln>
                <a:solidFill>
                  <a:schemeClr val="accent5">
                    <a:lumMod val="75000"/>
                  </a:schemeClr>
                </a:solidFill>
              </a:ln>
            </c:spPr>
          </c:marker>
          <c:xVal>
            <c:numRef>
              <c:f>'mass=2g'!$A$6:$A$57</c:f>
              <c:numCache>
                <c:formatCode>General</c:formatCode>
                <c:ptCount val="52"/>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pt idx="49">
                  <c:v>490</c:v>
                </c:pt>
                <c:pt idx="50">
                  <c:v>500</c:v>
                </c:pt>
              </c:numCache>
            </c:numRef>
          </c:xVal>
          <c:yVal>
            <c:numRef>
              <c:f>'mass=2g'!$D$6:$D$57</c:f>
              <c:numCache>
                <c:formatCode>General</c:formatCode>
                <c:ptCount val="52"/>
                <c:pt idx="0">
                  <c:v>0</c:v>
                </c:pt>
                <c:pt idx="1">
                  <c:v>0</c:v>
                </c:pt>
                <c:pt idx="2">
                  <c:v>0</c:v>
                </c:pt>
                <c:pt idx="3">
                  <c:v>0</c:v>
                </c:pt>
                <c:pt idx="4">
                  <c:v>0</c:v>
                </c:pt>
                <c:pt idx="5">
                  <c:v>0</c:v>
                </c:pt>
                <c:pt idx="6">
                  <c:v>0</c:v>
                </c:pt>
                <c:pt idx="7">
                  <c:v>0</c:v>
                </c:pt>
                <c:pt idx="8">
                  <c:v>0</c:v>
                </c:pt>
                <c:pt idx="9">
                  <c:v>0</c:v>
                </c:pt>
                <c:pt idx="10">
                  <c:v>0</c:v>
                </c:pt>
                <c:pt idx="11">
                  <c:v>0</c:v>
                </c:pt>
                <c:pt idx="12">
                  <c:v>0</c:v>
                </c:pt>
                <c:pt idx="13">
                  <c:v>5.7000000000000002E-2</c:v>
                </c:pt>
                <c:pt idx="14">
                  <c:v>0.27</c:v>
                </c:pt>
                <c:pt idx="15">
                  <c:v>0.51</c:v>
                </c:pt>
                <c:pt idx="16">
                  <c:v>0.67100000000000004</c:v>
                </c:pt>
                <c:pt idx="17">
                  <c:v>0.78100000000000003</c:v>
                </c:pt>
                <c:pt idx="18">
                  <c:v>0.85499999999999998</c:v>
                </c:pt>
                <c:pt idx="19">
                  <c:v>0.89900000000000002</c:v>
                </c:pt>
                <c:pt idx="20">
                  <c:v>0.92400000000000004</c:v>
                </c:pt>
                <c:pt idx="21">
                  <c:v>0.93</c:v>
                </c:pt>
                <c:pt idx="22">
                  <c:v>0.93300000000000005</c:v>
                </c:pt>
                <c:pt idx="23">
                  <c:v>0.93600000000000005</c:v>
                </c:pt>
                <c:pt idx="24">
                  <c:v>0.93899999999999995</c:v>
                </c:pt>
                <c:pt idx="25">
                  <c:v>0.93899999999999995</c:v>
                </c:pt>
                <c:pt idx="26">
                  <c:v>0.93899999999999995</c:v>
                </c:pt>
                <c:pt idx="27">
                  <c:v>0.93899999999999995</c:v>
                </c:pt>
                <c:pt idx="28">
                  <c:v>0.93899999999999995</c:v>
                </c:pt>
                <c:pt idx="29">
                  <c:v>0.93899999999999995</c:v>
                </c:pt>
                <c:pt idx="30">
                  <c:v>0.94099999999999995</c:v>
                </c:pt>
                <c:pt idx="31">
                  <c:v>0.94799999999999995</c:v>
                </c:pt>
                <c:pt idx="32">
                  <c:v>0.95099999999999996</c:v>
                </c:pt>
                <c:pt idx="33">
                  <c:v>0.95299999999999996</c:v>
                </c:pt>
                <c:pt idx="34">
                  <c:v>0.95699999999999996</c:v>
                </c:pt>
                <c:pt idx="35">
                  <c:v>0.96199999999999997</c:v>
                </c:pt>
                <c:pt idx="36">
                  <c:v>0.96199999999999997</c:v>
                </c:pt>
                <c:pt idx="37">
                  <c:v>0.96199999999999997</c:v>
                </c:pt>
                <c:pt idx="38">
                  <c:v>0.96799999999999997</c:v>
                </c:pt>
                <c:pt idx="39">
                  <c:v>0.96799999999999997</c:v>
                </c:pt>
                <c:pt idx="40">
                  <c:v>0.96799999999999997</c:v>
                </c:pt>
                <c:pt idx="41">
                  <c:v>0.97</c:v>
                </c:pt>
                <c:pt idx="42">
                  <c:v>0.97199999999999998</c:v>
                </c:pt>
                <c:pt idx="43">
                  <c:v>0.97699999999999998</c:v>
                </c:pt>
                <c:pt idx="44">
                  <c:v>0.97699999999999998</c:v>
                </c:pt>
                <c:pt idx="45">
                  <c:v>0.98</c:v>
                </c:pt>
                <c:pt idx="46">
                  <c:v>0.98099999999999998</c:v>
                </c:pt>
                <c:pt idx="47">
                  <c:v>0.98299999999999998</c:v>
                </c:pt>
                <c:pt idx="48">
                  <c:v>0.98499999999999999</c:v>
                </c:pt>
                <c:pt idx="49">
                  <c:v>0.98699999999999999</c:v>
                </c:pt>
                <c:pt idx="50">
                  <c:v>0.99099999999999999</c:v>
                </c:pt>
              </c:numCache>
            </c:numRef>
          </c:yVal>
          <c:smooth val="1"/>
          <c:extLst xmlns:c16r2="http://schemas.microsoft.com/office/drawing/2015/06/chart">
            <c:ext xmlns:c16="http://schemas.microsoft.com/office/drawing/2014/chart" uri="{C3380CC4-5D6E-409C-BE32-E72D297353CC}">
              <c16:uniqueId val="{00000000-0E6F-462B-8FBE-E721E1267916}"/>
            </c:ext>
          </c:extLst>
        </c:ser>
        <c:ser>
          <c:idx val="3"/>
          <c:order val="1"/>
          <c:tx>
            <c:v>Flow: 200 ml/min</c:v>
          </c:tx>
          <c:spPr>
            <a:ln w="12700">
              <a:noFill/>
            </a:ln>
          </c:spPr>
          <c:marker>
            <c:symbol val="circle"/>
            <c:size val="3"/>
            <c:spPr>
              <a:solidFill>
                <a:schemeClr val="accent6">
                  <a:lumMod val="60000"/>
                  <a:lumOff val="40000"/>
                </a:schemeClr>
              </a:solidFill>
              <a:ln>
                <a:solidFill>
                  <a:schemeClr val="accent6">
                    <a:lumMod val="75000"/>
                  </a:schemeClr>
                </a:solidFill>
              </a:ln>
            </c:spPr>
          </c:marker>
          <c:xVal>
            <c:numRef>
              <c:f>'mass=2g'!$A$125:$A$149</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'mass=2g'!$D$125:$D$149</c:f>
              <c:numCache>
                <c:formatCode>General</c:formatCode>
                <c:ptCount val="25"/>
                <c:pt idx="0">
                  <c:v>0</c:v>
                </c:pt>
                <c:pt idx="1">
                  <c:v>5.1999999999999998E-2</c:v>
                </c:pt>
                <c:pt idx="2">
                  <c:v>0.14499999999999999</c:v>
                </c:pt>
                <c:pt idx="3">
                  <c:v>0.22600000000000001</c:v>
                </c:pt>
                <c:pt idx="4">
                  <c:v>0.38400000000000001</c:v>
                </c:pt>
                <c:pt idx="5">
                  <c:v>0.58199999999999996</c:v>
                </c:pt>
                <c:pt idx="6">
                  <c:v>0.78900000000000003</c:v>
                </c:pt>
                <c:pt idx="7">
                  <c:v>0.88500000000000001</c:v>
                </c:pt>
                <c:pt idx="8">
                  <c:v>0.92700000000000005</c:v>
                </c:pt>
                <c:pt idx="9">
                  <c:v>0.95399999999999996</c:v>
                </c:pt>
                <c:pt idx="10">
                  <c:v>0.96199999999999997</c:v>
                </c:pt>
                <c:pt idx="11">
                  <c:v>0.96699999999999997</c:v>
                </c:pt>
                <c:pt idx="12">
                  <c:v>0.96899999999999997</c:v>
                </c:pt>
                <c:pt idx="13">
                  <c:v>0.97299999999999998</c:v>
                </c:pt>
                <c:pt idx="14">
                  <c:v>0.98</c:v>
                </c:pt>
                <c:pt idx="15">
                  <c:v>0.98399999999999999</c:v>
                </c:pt>
                <c:pt idx="16">
                  <c:v>0.98499999999999999</c:v>
                </c:pt>
                <c:pt idx="17">
                  <c:v>0.98699999999999999</c:v>
                </c:pt>
                <c:pt idx="18">
                  <c:v>0.99199999999999999</c:v>
                </c:pt>
                <c:pt idx="19">
                  <c:v>0.995</c:v>
                </c:pt>
                <c:pt idx="20">
                  <c:v>0.996</c:v>
                </c:pt>
                <c:pt idx="21">
                  <c:v>0.997</c:v>
                </c:pt>
                <c:pt idx="22">
                  <c:v>0.998</c:v>
                </c:pt>
                <c:pt idx="23">
                  <c:v>0.999</c:v>
                </c:pt>
                <c:pt idx="24">
                  <c:v>1</c:v>
                </c:pt>
              </c:numCache>
            </c:numRef>
          </c:yVal>
          <c:smooth val="1"/>
          <c:extLst xmlns:c16r2="http://schemas.microsoft.com/office/drawing/2015/06/chart">
            <c:ext xmlns:c16="http://schemas.microsoft.com/office/drawing/2014/chart" uri="{C3380CC4-5D6E-409C-BE32-E72D297353CC}">
              <c16:uniqueId val="{00000001-0E6F-462B-8FBE-E721E1267916}"/>
            </c:ext>
          </c:extLst>
        </c:ser>
        <c:ser>
          <c:idx val="1"/>
          <c:order val="2"/>
          <c:spPr>
            <a:ln>
              <a:noFill/>
            </a:ln>
          </c:spPr>
          <c:marker>
            <c:symbol val="diamond"/>
            <c:size val="3"/>
            <c:spPr>
              <a:noFill/>
              <a:ln>
                <a:solidFill>
                  <a:schemeClr val="accent5">
                    <a:lumMod val="50000"/>
                  </a:schemeClr>
                </a:solidFill>
              </a:ln>
            </c:spPr>
          </c:marker>
          <c:xVal>
            <c:numRef>
              <c:f>'mass=2g'!$O$5:$O$53</c:f>
              <c:numCache>
                <c:formatCode>General</c:formatCode>
                <c:ptCount val="49"/>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pt idx="25">
                  <c:v>250</c:v>
                </c:pt>
                <c:pt idx="26">
                  <c:v>260</c:v>
                </c:pt>
                <c:pt idx="27">
                  <c:v>270</c:v>
                </c:pt>
                <c:pt idx="28">
                  <c:v>280</c:v>
                </c:pt>
                <c:pt idx="29">
                  <c:v>290</c:v>
                </c:pt>
                <c:pt idx="30">
                  <c:v>300</c:v>
                </c:pt>
                <c:pt idx="31">
                  <c:v>310</c:v>
                </c:pt>
                <c:pt idx="32">
                  <c:v>320</c:v>
                </c:pt>
                <c:pt idx="33">
                  <c:v>330</c:v>
                </c:pt>
                <c:pt idx="34">
                  <c:v>340</c:v>
                </c:pt>
                <c:pt idx="35">
                  <c:v>350</c:v>
                </c:pt>
                <c:pt idx="36">
                  <c:v>360</c:v>
                </c:pt>
                <c:pt idx="37">
                  <c:v>370</c:v>
                </c:pt>
                <c:pt idx="38">
                  <c:v>380</c:v>
                </c:pt>
                <c:pt idx="39">
                  <c:v>390</c:v>
                </c:pt>
                <c:pt idx="40">
                  <c:v>400</c:v>
                </c:pt>
                <c:pt idx="41">
                  <c:v>410</c:v>
                </c:pt>
                <c:pt idx="42">
                  <c:v>420</c:v>
                </c:pt>
                <c:pt idx="43">
                  <c:v>430</c:v>
                </c:pt>
                <c:pt idx="44">
                  <c:v>440</c:v>
                </c:pt>
                <c:pt idx="45">
                  <c:v>450</c:v>
                </c:pt>
                <c:pt idx="46">
                  <c:v>460</c:v>
                </c:pt>
                <c:pt idx="47">
                  <c:v>470</c:v>
                </c:pt>
                <c:pt idx="48">
                  <c:v>480</c:v>
                </c:pt>
              </c:numCache>
            </c:numRef>
          </c:xVal>
          <c:yVal>
            <c:numRef>
              <c:f>'mass=2g'!$R$5:$R$53</c:f>
              <c:numCache>
                <c:formatCode>General</c:formatCode>
                <c:ptCount val="49"/>
                <c:pt idx="0">
                  <c:v>0</c:v>
                </c:pt>
                <c:pt idx="1">
                  <c:v>0</c:v>
                </c:pt>
                <c:pt idx="2">
                  <c:v>0</c:v>
                </c:pt>
                <c:pt idx="3">
                  <c:v>0</c:v>
                </c:pt>
                <c:pt idx="4">
                  <c:v>0</c:v>
                </c:pt>
                <c:pt idx="5">
                  <c:v>0</c:v>
                </c:pt>
                <c:pt idx="6">
                  <c:v>0</c:v>
                </c:pt>
                <c:pt idx="7">
                  <c:v>0</c:v>
                </c:pt>
                <c:pt idx="8">
                  <c:v>0</c:v>
                </c:pt>
                <c:pt idx="9">
                  <c:v>0</c:v>
                </c:pt>
                <c:pt idx="10">
                  <c:v>0</c:v>
                </c:pt>
                <c:pt idx="11">
                  <c:v>0</c:v>
                </c:pt>
                <c:pt idx="12">
                  <c:v>0</c:v>
                </c:pt>
                <c:pt idx="13">
                  <c:v>6.2E-2</c:v>
                </c:pt>
                <c:pt idx="14">
                  <c:v>0.28000000000000003</c:v>
                </c:pt>
                <c:pt idx="15">
                  <c:v>0.58199999999999996</c:v>
                </c:pt>
                <c:pt idx="16">
                  <c:v>0.68100000000000005</c:v>
                </c:pt>
                <c:pt idx="17">
                  <c:v>0.79100000000000004</c:v>
                </c:pt>
                <c:pt idx="18">
                  <c:v>0.85799999999999998</c:v>
                </c:pt>
                <c:pt idx="19">
                  <c:v>0.89700000000000002</c:v>
                </c:pt>
                <c:pt idx="20">
                  <c:v>0.92900000000000005</c:v>
                </c:pt>
                <c:pt idx="21">
                  <c:v>0.93</c:v>
                </c:pt>
                <c:pt idx="22">
                  <c:v>0.93200000000000005</c:v>
                </c:pt>
                <c:pt idx="23">
                  <c:v>0.93600000000000005</c:v>
                </c:pt>
                <c:pt idx="24">
                  <c:v>0.93700000000000006</c:v>
                </c:pt>
                <c:pt idx="25">
                  <c:v>0.93799999999999994</c:v>
                </c:pt>
                <c:pt idx="26">
                  <c:v>0.93899999999999995</c:v>
                </c:pt>
                <c:pt idx="27">
                  <c:v>0.93899999999999995</c:v>
                </c:pt>
                <c:pt idx="28">
                  <c:v>0.94499999999999995</c:v>
                </c:pt>
                <c:pt idx="29">
                  <c:v>0.94699999999999995</c:v>
                </c:pt>
                <c:pt idx="30">
                  <c:v>0.95499999999999996</c:v>
                </c:pt>
                <c:pt idx="31">
                  <c:v>0.95599999999999996</c:v>
                </c:pt>
                <c:pt idx="32">
                  <c:v>0.95699999999999996</c:v>
                </c:pt>
                <c:pt idx="33">
                  <c:v>0.96099999999999997</c:v>
                </c:pt>
                <c:pt idx="34">
                  <c:v>0.96299999999999997</c:v>
                </c:pt>
                <c:pt idx="35">
                  <c:v>0.96499999999999997</c:v>
                </c:pt>
                <c:pt idx="36">
                  <c:v>0.96799999999999997</c:v>
                </c:pt>
                <c:pt idx="37">
                  <c:v>0.96899999999999997</c:v>
                </c:pt>
                <c:pt idx="38">
                  <c:v>0.96899999999999997</c:v>
                </c:pt>
                <c:pt idx="39">
                  <c:v>0.97</c:v>
                </c:pt>
                <c:pt idx="40">
                  <c:v>0.97299999999999998</c:v>
                </c:pt>
                <c:pt idx="41">
                  <c:v>0.97499999999999998</c:v>
                </c:pt>
                <c:pt idx="42">
                  <c:v>0.97699999999999998</c:v>
                </c:pt>
                <c:pt idx="43">
                  <c:v>0.98199999999999998</c:v>
                </c:pt>
                <c:pt idx="44">
                  <c:v>0.98399999999999999</c:v>
                </c:pt>
                <c:pt idx="45">
                  <c:v>0.98699999999999999</c:v>
                </c:pt>
                <c:pt idx="46">
                  <c:v>0.98899999999999999</c:v>
                </c:pt>
                <c:pt idx="47">
                  <c:v>0.99</c:v>
                </c:pt>
                <c:pt idx="48">
                  <c:v>0.99099999999999999</c:v>
                </c:pt>
              </c:numCache>
            </c:numRef>
          </c:yVal>
          <c:smooth val="1"/>
          <c:extLst xmlns:c16r2="http://schemas.microsoft.com/office/drawing/2015/06/chart">
            <c:ext xmlns:c16="http://schemas.microsoft.com/office/drawing/2014/chart" uri="{C3380CC4-5D6E-409C-BE32-E72D297353CC}">
              <c16:uniqueId val="{00000002-0E6F-462B-8FBE-E721E1267916}"/>
            </c:ext>
          </c:extLst>
        </c:ser>
        <c:ser>
          <c:idx val="2"/>
          <c:order val="3"/>
          <c:spPr>
            <a:ln w="28575">
              <a:noFill/>
            </a:ln>
          </c:spPr>
          <c:marker>
            <c:symbol val="square"/>
            <c:size val="3"/>
            <c:spPr>
              <a:noFill/>
              <a:ln>
                <a:solidFill>
                  <a:schemeClr val="accent6">
                    <a:lumMod val="75000"/>
                  </a:schemeClr>
                </a:solidFill>
              </a:ln>
            </c:spPr>
          </c:marker>
          <c:xVal>
            <c:numRef>
              <c:f>'mass=2g'!$J$125:$J$149</c:f>
              <c:numCache>
                <c:formatCode>General</c:formatCode>
                <c:ptCount val="25"/>
                <c:pt idx="0">
                  <c:v>0</c:v>
                </c:pt>
                <c:pt idx="1">
                  <c:v>10</c:v>
                </c:pt>
                <c:pt idx="2">
                  <c:v>20</c:v>
                </c:pt>
                <c:pt idx="3">
                  <c:v>30</c:v>
                </c:pt>
                <c:pt idx="4">
                  <c:v>40</c:v>
                </c:pt>
                <c:pt idx="5">
                  <c:v>50</c:v>
                </c:pt>
                <c:pt idx="6">
                  <c:v>60</c:v>
                </c:pt>
                <c:pt idx="7">
                  <c:v>70</c:v>
                </c:pt>
                <c:pt idx="8">
                  <c:v>80</c:v>
                </c:pt>
                <c:pt idx="9">
                  <c:v>90</c:v>
                </c:pt>
                <c:pt idx="10">
                  <c:v>100</c:v>
                </c:pt>
                <c:pt idx="11">
                  <c:v>110</c:v>
                </c:pt>
                <c:pt idx="12">
                  <c:v>120</c:v>
                </c:pt>
                <c:pt idx="13">
                  <c:v>130</c:v>
                </c:pt>
                <c:pt idx="14">
                  <c:v>140</c:v>
                </c:pt>
                <c:pt idx="15">
                  <c:v>150</c:v>
                </c:pt>
                <c:pt idx="16">
                  <c:v>160</c:v>
                </c:pt>
                <c:pt idx="17">
                  <c:v>170</c:v>
                </c:pt>
                <c:pt idx="18">
                  <c:v>180</c:v>
                </c:pt>
                <c:pt idx="19">
                  <c:v>190</c:v>
                </c:pt>
                <c:pt idx="20">
                  <c:v>200</c:v>
                </c:pt>
                <c:pt idx="21">
                  <c:v>210</c:v>
                </c:pt>
                <c:pt idx="22">
                  <c:v>220</c:v>
                </c:pt>
                <c:pt idx="23">
                  <c:v>230</c:v>
                </c:pt>
                <c:pt idx="24">
                  <c:v>240</c:v>
                </c:pt>
              </c:numCache>
            </c:numRef>
          </c:xVal>
          <c:yVal>
            <c:numRef>
              <c:f>'mass=2g'!$M$125:$M$149</c:f>
              <c:numCache>
                <c:formatCode>General</c:formatCode>
                <c:ptCount val="25"/>
                <c:pt idx="0">
                  <c:v>0</c:v>
                </c:pt>
                <c:pt idx="1">
                  <c:v>6.0999999999999999E-2</c:v>
                </c:pt>
                <c:pt idx="2">
                  <c:v>0.158</c:v>
                </c:pt>
                <c:pt idx="3">
                  <c:v>0.23599999999999999</c:v>
                </c:pt>
                <c:pt idx="4">
                  <c:v>0.39700000000000002</c:v>
                </c:pt>
                <c:pt idx="5">
                  <c:v>0.57499999999999996</c:v>
                </c:pt>
                <c:pt idx="6">
                  <c:v>0.79900000000000004</c:v>
                </c:pt>
                <c:pt idx="7">
                  <c:v>0.86499999999999999</c:v>
                </c:pt>
                <c:pt idx="8">
                  <c:v>0.94399999999999995</c:v>
                </c:pt>
                <c:pt idx="9">
                  <c:v>0.95599999999999996</c:v>
                </c:pt>
                <c:pt idx="10">
                  <c:v>0.96799999999999997</c:v>
                </c:pt>
                <c:pt idx="11">
                  <c:v>0.96799999999999997</c:v>
                </c:pt>
                <c:pt idx="12">
                  <c:v>0.97</c:v>
                </c:pt>
                <c:pt idx="13">
                  <c:v>0.97799999999999998</c:v>
                </c:pt>
                <c:pt idx="14">
                  <c:v>0.98099999999999998</c:v>
                </c:pt>
                <c:pt idx="15">
                  <c:v>0.98299999999999998</c:v>
                </c:pt>
                <c:pt idx="16">
                  <c:v>0.98599999999999999</c:v>
                </c:pt>
                <c:pt idx="17">
                  <c:v>0.98799999999999999</c:v>
                </c:pt>
                <c:pt idx="18">
                  <c:v>0.99299999999999999</c:v>
                </c:pt>
                <c:pt idx="19">
                  <c:v>0.99399999999999999</c:v>
                </c:pt>
                <c:pt idx="20">
                  <c:v>0.995</c:v>
                </c:pt>
                <c:pt idx="21">
                  <c:v>0.996</c:v>
                </c:pt>
                <c:pt idx="22">
                  <c:v>0.997</c:v>
                </c:pt>
                <c:pt idx="23">
                  <c:v>0.999</c:v>
                </c:pt>
                <c:pt idx="24">
                  <c:v>1</c:v>
                </c:pt>
              </c:numCache>
            </c:numRef>
          </c:yVal>
          <c:smooth val="1"/>
          <c:extLst xmlns:c16r2="http://schemas.microsoft.com/office/drawing/2015/06/chart">
            <c:ext xmlns:c16="http://schemas.microsoft.com/office/drawing/2014/chart" uri="{C3380CC4-5D6E-409C-BE32-E72D297353CC}">
              <c16:uniqueId val="{00000003-0E6F-462B-8FBE-E721E1267916}"/>
            </c:ext>
          </c:extLst>
        </c:ser>
        <c:dLbls>
          <c:showLegendKey val="0"/>
          <c:showVal val="0"/>
          <c:showCatName val="0"/>
          <c:showSerName val="0"/>
          <c:showPercent val="0"/>
          <c:showBubbleSize val="0"/>
        </c:dLbls>
        <c:axId val="180303360"/>
        <c:axId val="180334592"/>
      </c:scatterChart>
      <c:valAx>
        <c:axId val="180303360"/>
        <c:scaling>
          <c:orientation val="minMax"/>
          <c:max val="300"/>
        </c:scaling>
        <c:delete val="0"/>
        <c:axPos val="b"/>
        <c:title>
          <c:tx>
            <c:rich>
              <a:bodyPr/>
              <a:lstStyle/>
              <a:p>
                <a:pPr>
                  <a:defRPr sz="1200" b="0">
                    <a:latin typeface="Arial "/>
                    <a:cs typeface="Times New Roman" pitchFamily="18" charset="0"/>
                  </a:defRPr>
                </a:pPr>
                <a:r>
                  <a:rPr lang="en-CA" sz="1200" b="0">
                    <a:latin typeface="Arial "/>
                    <a:cs typeface="Times New Roman" pitchFamily="18" charset="0"/>
                  </a:rPr>
                  <a:t>Time</a:t>
                </a:r>
                <a:r>
                  <a:rPr lang="en-CA" sz="1200" b="0" baseline="0">
                    <a:latin typeface="Arial "/>
                    <a:cs typeface="Times New Roman" pitchFamily="18" charset="0"/>
                  </a:rPr>
                  <a:t> (Sec)</a:t>
                </a:r>
                <a:endParaRPr lang="en-CA" sz="1200" b="0">
                  <a:latin typeface="Arial "/>
                  <a:cs typeface="Times New Roman" pitchFamily="18" charset="0"/>
                </a:endParaRPr>
              </a:p>
            </c:rich>
          </c:tx>
          <c:overlay val="0"/>
        </c:title>
        <c:numFmt formatCode="General" sourceLinked="1"/>
        <c:majorTickMark val="none"/>
        <c:minorTickMark val="none"/>
        <c:tickLblPos val="nextTo"/>
        <c:txPr>
          <a:bodyPr/>
          <a:lstStyle/>
          <a:p>
            <a:pPr>
              <a:defRPr sz="1000">
                <a:latin typeface="Arial "/>
                <a:cs typeface="Times New Roman" pitchFamily="18" charset="0"/>
              </a:defRPr>
            </a:pPr>
            <a:endParaRPr lang="en-US"/>
          </a:p>
        </c:txPr>
        <c:crossAx val="180334592"/>
        <c:crosses val="autoZero"/>
        <c:crossBetween val="midCat"/>
      </c:valAx>
      <c:valAx>
        <c:axId val="180334592"/>
        <c:scaling>
          <c:orientation val="minMax"/>
          <c:max val="1"/>
          <c:min val="0"/>
        </c:scaling>
        <c:delete val="0"/>
        <c:axPos val="l"/>
        <c:title>
          <c:tx>
            <c:rich>
              <a:bodyPr/>
              <a:lstStyle/>
              <a:p>
                <a:pPr>
                  <a:defRPr sz="1200" b="0">
                    <a:latin typeface="Arial "/>
                    <a:cs typeface="Times New Roman" pitchFamily="18" charset="0"/>
                  </a:defRPr>
                </a:pPr>
                <a:r>
                  <a:rPr lang="en-CA" sz="1200" b="0">
                    <a:latin typeface="Arial "/>
                    <a:cs typeface="Times New Roman" pitchFamily="18" charset="0"/>
                  </a:rPr>
                  <a:t>C/C0</a:t>
                </a:r>
              </a:p>
            </c:rich>
          </c:tx>
          <c:layout>
            <c:manualLayout>
              <c:xMode val="edge"/>
              <c:yMode val="edge"/>
              <c:x val="3.0556535321620101E-2"/>
              <c:y val="0.35640819732455897"/>
            </c:manualLayout>
          </c:layout>
          <c:overlay val="0"/>
        </c:title>
        <c:numFmt formatCode="General" sourceLinked="1"/>
        <c:majorTickMark val="none"/>
        <c:minorTickMark val="none"/>
        <c:tickLblPos val="nextTo"/>
        <c:spPr>
          <a:ln>
            <a:solidFill>
              <a:schemeClr val="tx1"/>
            </a:solidFill>
          </a:ln>
        </c:spPr>
        <c:txPr>
          <a:bodyPr/>
          <a:lstStyle/>
          <a:p>
            <a:pPr>
              <a:defRPr sz="1000">
                <a:latin typeface="Arial "/>
                <a:cs typeface="Times New Roman" pitchFamily="18" charset="0"/>
              </a:defRPr>
            </a:pPr>
            <a:endParaRPr lang="en-US"/>
          </a:p>
        </c:txPr>
        <c:crossAx val="180303360"/>
        <c:crosses val="autoZero"/>
        <c:crossBetween val="midCat"/>
        <c:majorUnit val="0.2"/>
      </c:valAx>
      <c:spPr>
        <a:ln>
          <a:solidFill>
            <a:schemeClr val="tx1"/>
          </a:solidFill>
        </a:ln>
      </c:spPr>
    </c:plotArea>
    <c:plotVisOnly val="1"/>
    <c:dispBlanksAs val="gap"/>
    <c:showDLblsOverMax val="0"/>
  </c:chart>
  <c:spPr>
    <a:ln>
      <a:noFill/>
    </a:ln>
  </c:spPr>
  <c:externalData r:id="rId2">
    <c:autoUpdate val="0"/>
  </c:externalData>
</c:chartSpace>
</file>

<file path=ppt/comments/comment1.xml><?xml version="1.0" encoding="utf-8"?>
<p:cmLst xmlns:a="http://schemas.openxmlformats.org/drawingml/2006/main" xmlns:r="http://schemas.openxmlformats.org/officeDocument/2006/relationships" xmlns:p="http://schemas.openxmlformats.org/presentationml/2006/main">
  <p:cm authorId="0" dt="2017-06-22T08:28:09.330" idx="1">
    <p:pos x="5360" y="3737"/>
    <p:text>too much data here just give a summary of how the values changes as a fucntion of feedstock and conditions</p:text>
  </p:cm>
  <p:cm authorId="2" dt="2017-06-23T14:51:25.694" idx="1">
    <p:pos x="5578" y="3739"/>
    <p:text>Agree with your comment. I will explain how the values changed by showing arrows. The summary of explanation is shown below.</p:text>
  </p:cm>
</p:cmLst>
</file>

<file path=ppt/comments/comment2.xml><?xml version="1.0" encoding="utf-8"?>
<p:cmLst xmlns:a="http://schemas.openxmlformats.org/drawingml/2006/main" xmlns:r="http://schemas.openxmlformats.org/officeDocument/2006/relationships" xmlns:p="http://schemas.openxmlformats.org/presentationml/2006/main">
  <p:cm authorId="1" dt="2017-06-22T10:01:22.155" idx="1">
    <p:pos x="10" y="10"/>
    <p:text/>
    <p:extLst>
      <p:ext uri="{C676402C-5697-4E1C-873F-D02D1690AC5C}">
        <p15:threadingInfo xmlns:p15="http://schemas.microsoft.com/office/powerpoint/2012/main" xmlns="" timeZoneBias="180"/>
      </p:ext>
    </p:extLst>
  </p:cm>
</p:cmLst>
</file>

<file path=ppt/comments/comment3.xml><?xml version="1.0" encoding="utf-8"?>
<p:cmLst xmlns:a="http://schemas.openxmlformats.org/drawingml/2006/main" xmlns:r="http://schemas.openxmlformats.org/officeDocument/2006/relationships" xmlns:p="http://schemas.openxmlformats.org/presentationml/2006/main">
  <p:cm authorId="0" dt="2017-06-22T08:28:44.664" idx="2">
    <p:pos x="5030" y="4150"/>
    <p:text>again just a summary, too much detail, especially  as we want to publish this work</p:text>
  </p:cm>
  <p:cm authorId="1" dt="2017-06-22T10:02:26.784" idx="2">
    <p:pos x="5267" y="4165"/>
    <p:text>ditto</p:text>
    <p:extLst mod="1">
      <p:ext uri="{C676402C-5697-4E1C-873F-D02D1690AC5C}">
        <p15:threadingInfo xmlns:p15="http://schemas.microsoft.com/office/powerpoint/2012/main" xmlns="" timeZoneBias="180">
          <p15:parentCm authorId="0" idx="2"/>
        </p15:threadingInfo>
      </p:ext>
    </p:extLst>
  </p:cm>
  <p:cm authorId="1" dt="2017-06-22T10:02:55.114" idx="3">
    <p:pos x="5510" y="4157"/>
    <p:text>you could use a few graphs to show increases in SA (pore volumes and sizes aren't that interesting here)</p:text>
    <p:extLst mod="1">
      <p:ext uri="{C676402C-5697-4E1C-873F-D02D1690AC5C}">
        <p15:threadingInfo xmlns:p15="http://schemas.microsoft.com/office/powerpoint/2012/main" xmlns="" timeZoneBias="180">
          <p15:parentCm authorId="0" idx="2"/>
        </p15:threadingInfo>
      </p:ext>
    </p:extLst>
  </p:cm>
</p:cmLst>
</file>

<file path=ppt/comments/comment4.xml><?xml version="1.0" encoding="utf-8"?>
<p:cmLst xmlns:a="http://schemas.openxmlformats.org/drawingml/2006/main" xmlns:r="http://schemas.openxmlformats.org/officeDocument/2006/relationships" xmlns:p="http://schemas.openxmlformats.org/presentationml/2006/main">
  <p:cm authorId="1" dt="2017-06-22T10:03:08.242" idx="4">
    <p:pos x="10" y="10"/>
    <p:text>canyou label some of the stretches? you have CH and C-C and some C-O -- I can send a table if it would help - or look online for IR strecthes</p:text>
    <p:extLst>
      <p:ext uri="{C676402C-5697-4E1C-873F-D02D1690AC5C}">
        <p15:threadingInfo xmlns:p15="http://schemas.microsoft.com/office/powerpoint/2012/main" xmlns="" timeZoneBias="180"/>
      </p:ext>
    </p:extLst>
  </p:cm>
</p:cmLst>
</file>

<file path=ppt/comments/comment5.xml><?xml version="1.0" encoding="utf-8"?>
<p:cmLst xmlns:a="http://schemas.openxmlformats.org/drawingml/2006/main" xmlns:r="http://schemas.openxmlformats.org/officeDocument/2006/relationships" xmlns:p="http://schemas.openxmlformats.org/presentationml/2006/main">
  <p:cm authorId="1" dt="2017-06-22T10:06:09.676" idx="5">
    <p:pos x="10" y="10"/>
    <p:text>Is this for norit? Or for biochar? Did you get any results for biohcar yet?</p:text>
    <p:extLst>
      <p:ext uri="{C676402C-5697-4E1C-873F-D02D1690AC5C}">
        <p15:threadingInfo xmlns:p15="http://schemas.microsoft.com/office/powerpoint/2012/main" xmlns="" timeZoneBias="180"/>
      </p:ext>
    </p:extLst>
  </p:cm>
  <p:cm authorId="2" dt="2017-06-23T12:23:50.504" idx="2">
    <p:pos x="106" y="106"/>
    <p:text>These data are for norit but I did optimization for biochar (slide 14 and 15).</p:text>
  </p:cm>
</p:cmLst>
</file>

<file path=ppt/comments/comment6.xml><?xml version="1.0" encoding="utf-8"?>
<p:cmLst xmlns:a="http://schemas.openxmlformats.org/drawingml/2006/main" xmlns:r="http://schemas.openxmlformats.org/officeDocument/2006/relationships" xmlns:p="http://schemas.openxmlformats.org/presentationml/2006/main">
  <p:cm authorId="0" dt="2017-06-22T08:32:31.625" idx="4">
    <p:pos x="10" y="10"/>
    <p:text>remove this slide and I suggest a bullet form outlining results</p:text>
  </p:cm>
  <p:cm authorId="1" dt="2017-06-22T10:06:32.289" idx="6">
    <p:pos x="10" y="106"/>
    <p:text>agreed</p:text>
    <p:extLst>
      <p:ext uri="{C676402C-5697-4E1C-873F-D02D1690AC5C}">
        <p15:threadingInfo xmlns:p15="http://schemas.microsoft.com/office/powerpoint/2012/main" xmlns="" timeZoneBias="180">
          <p15:parentCm authorId="0" idx="4"/>
        </p15:threadingInfo>
      </p:ext>
    </p:extLst>
  </p:cm>
</p:cmLst>
</file>

<file path=ppt/comments/comment7.xml><?xml version="1.0" encoding="utf-8"?>
<p:cmLst xmlns:a="http://schemas.openxmlformats.org/drawingml/2006/main" xmlns:r="http://schemas.openxmlformats.org/officeDocument/2006/relationships" xmlns:p="http://schemas.openxmlformats.org/presentationml/2006/main">
  <p:cm authorId="0" dt="2017-06-22T08:32:02.225" idx="3">
    <p:pos x="10" y="10"/>
    <p:text>I'd suggest removing this slide as it doesn't say much
Instead have a slide of experimental outcomes in bullet form:
- impact of changing parameters s on response
- furtehr work</p:text>
  </p:cm>
  <p:cm authorId="1" dt="2017-06-22T10:06:40.097" idx="7">
    <p:pos x="10" y="106"/>
    <p:text>agreed</p:text>
    <p:extLst>
      <p:ext uri="{C676402C-5697-4E1C-873F-D02D1690AC5C}">
        <p15:threadingInfo xmlns:p15="http://schemas.microsoft.com/office/powerpoint/2012/main" xmlns="" timeZoneBias="180">
          <p15:parentCm authorId="0" idx="3"/>
        </p15:threadingInfo>
      </p:ext>
    </p:extLst>
  </p:cm>
</p:cmLst>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7E1E0640-71C1-4592-A818-097985E89C47}" type="doc">
      <dgm:prSet loTypeId="urn:microsoft.com/office/officeart/2005/8/layout/hierarchy3" loCatId="list" qsTypeId="urn:microsoft.com/office/officeart/2005/8/quickstyle/simple1" qsCatId="simple" csTypeId="urn:microsoft.com/office/officeart/2005/8/colors/accent1_2" csCatId="accent1" phldr="1"/>
      <dgm:spPr/>
      <dgm:t>
        <a:bodyPr/>
        <a:lstStyle/>
        <a:p>
          <a:endParaRPr lang="en-CA"/>
        </a:p>
      </dgm:t>
    </dgm:pt>
    <dgm:pt modelId="{A7847820-8F43-447C-8F8C-FF86E7271F9B}">
      <dgm:prSet phldrT="[Text]" custT="1"/>
      <dgm:spPr>
        <a:solidFill>
          <a:schemeClr val="accent2">
            <a:lumMod val="40000"/>
            <a:lumOff val="60000"/>
          </a:schemeClr>
        </a:solidFill>
        <a:ln>
          <a:solidFill>
            <a:schemeClr val="tx1"/>
          </a:solidFill>
        </a:ln>
      </dgm:spPr>
      <dgm:t>
        <a:bodyPr/>
        <a:lstStyle/>
        <a:p>
          <a:r>
            <a:rPr lang="en-CA" sz="2400" dirty="0" smtClean="0">
              <a:solidFill>
                <a:schemeClr val="tx1"/>
              </a:solidFill>
              <a:latin typeface="Arial" pitchFamily="34" charset="0"/>
              <a:cs typeface="Arial" pitchFamily="34" charset="0"/>
            </a:rPr>
            <a:t>Acid Gas Removal</a:t>
          </a:r>
          <a:endParaRPr lang="en-CA" sz="2400" dirty="0">
            <a:solidFill>
              <a:schemeClr val="tx1"/>
            </a:solidFill>
            <a:latin typeface="Arial" pitchFamily="34" charset="0"/>
            <a:cs typeface="Arial" pitchFamily="34" charset="0"/>
          </a:endParaRPr>
        </a:p>
      </dgm:t>
    </dgm:pt>
    <dgm:pt modelId="{BA560850-5EF5-4527-AE74-C3078D5F4483}" type="parTrans" cxnId="{0CE387DA-C32C-4788-B265-FA2C0AED3711}">
      <dgm:prSet/>
      <dgm:spPr/>
      <dgm:t>
        <a:bodyPr/>
        <a:lstStyle/>
        <a:p>
          <a:endParaRPr lang="en-CA"/>
        </a:p>
      </dgm:t>
    </dgm:pt>
    <dgm:pt modelId="{0338C70B-0270-4B61-BBE0-FF27E843D764}" type="sibTrans" cxnId="{0CE387DA-C32C-4788-B265-FA2C0AED3711}">
      <dgm:prSet/>
      <dgm:spPr/>
      <dgm:t>
        <a:bodyPr/>
        <a:lstStyle/>
        <a:p>
          <a:endParaRPr lang="en-CA"/>
        </a:p>
      </dgm:t>
    </dgm:pt>
    <dgm:pt modelId="{6341ECA9-081F-404C-A5BD-E2870BBA4B39}">
      <dgm:prSet phldrT="[Text]" custT="1"/>
      <dgm:spPr>
        <a:solidFill>
          <a:schemeClr val="accent2">
            <a:lumMod val="20000"/>
            <a:lumOff val="80000"/>
            <a:alpha val="90000"/>
          </a:schemeClr>
        </a:solidFill>
        <a:ln>
          <a:solidFill>
            <a:schemeClr val="tx1"/>
          </a:solidFill>
        </a:ln>
      </dgm:spPr>
      <dgm:t>
        <a:bodyPr/>
        <a:lstStyle/>
        <a:p>
          <a:r>
            <a:rPr lang="en-CA" sz="2400" dirty="0" smtClean="0"/>
            <a:t>Absorption</a:t>
          </a:r>
          <a:endParaRPr lang="en-CA" sz="2400" dirty="0"/>
        </a:p>
      </dgm:t>
    </dgm:pt>
    <dgm:pt modelId="{6E64712F-BB36-42D7-8B3C-527E3020CDD1}" type="parTrans" cxnId="{3ED729AC-B8C4-4034-AE6E-E45F1D13300E}">
      <dgm:prSet/>
      <dgm:spPr>
        <a:ln>
          <a:solidFill>
            <a:schemeClr val="tx1"/>
          </a:solidFill>
        </a:ln>
      </dgm:spPr>
      <dgm:t>
        <a:bodyPr/>
        <a:lstStyle/>
        <a:p>
          <a:endParaRPr lang="en-CA"/>
        </a:p>
      </dgm:t>
    </dgm:pt>
    <dgm:pt modelId="{BDF65057-DA0C-4D42-B005-271A7AD2441F}" type="sibTrans" cxnId="{3ED729AC-B8C4-4034-AE6E-E45F1D13300E}">
      <dgm:prSet/>
      <dgm:spPr/>
      <dgm:t>
        <a:bodyPr/>
        <a:lstStyle/>
        <a:p>
          <a:endParaRPr lang="en-CA"/>
        </a:p>
      </dgm:t>
    </dgm:pt>
    <dgm:pt modelId="{573E6E24-4E1C-4966-BCB5-0D03F36ACD87}">
      <dgm:prSet phldrT="[Text]" custT="1"/>
      <dgm:spPr>
        <a:solidFill>
          <a:schemeClr val="accent2">
            <a:lumMod val="20000"/>
            <a:lumOff val="80000"/>
            <a:alpha val="90000"/>
          </a:schemeClr>
        </a:solidFill>
        <a:ln>
          <a:solidFill>
            <a:schemeClr val="tx1"/>
          </a:solidFill>
        </a:ln>
      </dgm:spPr>
      <dgm:t>
        <a:bodyPr/>
        <a:lstStyle/>
        <a:p>
          <a:r>
            <a:rPr lang="en-CA" sz="2400" dirty="0" smtClean="0"/>
            <a:t>Adsorption</a:t>
          </a:r>
          <a:endParaRPr lang="en-CA" sz="2400" dirty="0"/>
        </a:p>
      </dgm:t>
    </dgm:pt>
    <dgm:pt modelId="{09CAC69B-44D4-458A-96D4-BB9EE8D727C9}" type="parTrans" cxnId="{B01A100D-E875-4351-AEE8-8518E6724746}">
      <dgm:prSet/>
      <dgm:spPr>
        <a:ln>
          <a:solidFill>
            <a:schemeClr val="tx1"/>
          </a:solidFill>
        </a:ln>
      </dgm:spPr>
      <dgm:t>
        <a:bodyPr/>
        <a:lstStyle/>
        <a:p>
          <a:endParaRPr lang="en-CA"/>
        </a:p>
      </dgm:t>
    </dgm:pt>
    <dgm:pt modelId="{E9C68CFF-A317-4C7F-B715-38677CFEA1B5}" type="sibTrans" cxnId="{B01A100D-E875-4351-AEE8-8518E6724746}">
      <dgm:prSet/>
      <dgm:spPr/>
      <dgm:t>
        <a:bodyPr/>
        <a:lstStyle/>
        <a:p>
          <a:endParaRPr lang="en-CA"/>
        </a:p>
      </dgm:t>
    </dgm:pt>
    <dgm:pt modelId="{6CE242E6-8D93-4B40-9490-D410C403190F}" type="pres">
      <dgm:prSet presAssocID="{7E1E0640-71C1-4592-A818-097985E89C47}" presName="diagram" presStyleCnt="0">
        <dgm:presLayoutVars>
          <dgm:chPref val="1"/>
          <dgm:dir/>
          <dgm:animOne val="branch"/>
          <dgm:animLvl val="lvl"/>
          <dgm:resizeHandles/>
        </dgm:presLayoutVars>
      </dgm:prSet>
      <dgm:spPr/>
      <dgm:t>
        <a:bodyPr/>
        <a:lstStyle/>
        <a:p>
          <a:endParaRPr lang="en-CA"/>
        </a:p>
      </dgm:t>
    </dgm:pt>
    <dgm:pt modelId="{E1502EAF-E490-490E-8226-AE5099EE9848}" type="pres">
      <dgm:prSet presAssocID="{A7847820-8F43-447C-8F8C-FF86E7271F9B}" presName="root" presStyleCnt="0"/>
      <dgm:spPr/>
    </dgm:pt>
    <dgm:pt modelId="{D774A532-CFF6-40BD-981A-05D1573C104F}" type="pres">
      <dgm:prSet presAssocID="{A7847820-8F43-447C-8F8C-FF86E7271F9B}" presName="rootComposite" presStyleCnt="0"/>
      <dgm:spPr/>
    </dgm:pt>
    <dgm:pt modelId="{41DE78B8-E8AE-47CE-8776-3E2342164902}" type="pres">
      <dgm:prSet presAssocID="{A7847820-8F43-447C-8F8C-FF86E7271F9B}" presName="rootText" presStyleLbl="node1" presStyleIdx="0" presStyleCnt="1" custScaleX="100000" custScaleY="43609"/>
      <dgm:spPr/>
      <dgm:t>
        <a:bodyPr/>
        <a:lstStyle/>
        <a:p>
          <a:endParaRPr lang="en-CA"/>
        </a:p>
      </dgm:t>
    </dgm:pt>
    <dgm:pt modelId="{8A1F6063-C24F-40DE-92E6-A780414005CD}" type="pres">
      <dgm:prSet presAssocID="{A7847820-8F43-447C-8F8C-FF86E7271F9B}" presName="rootConnector" presStyleLbl="node1" presStyleIdx="0" presStyleCnt="1"/>
      <dgm:spPr/>
      <dgm:t>
        <a:bodyPr/>
        <a:lstStyle/>
        <a:p>
          <a:endParaRPr lang="en-CA"/>
        </a:p>
      </dgm:t>
    </dgm:pt>
    <dgm:pt modelId="{1AA17950-BD34-4E9C-B42E-7306C3D04188}" type="pres">
      <dgm:prSet presAssocID="{A7847820-8F43-447C-8F8C-FF86E7271F9B}" presName="childShape" presStyleCnt="0"/>
      <dgm:spPr/>
    </dgm:pt>
    <dgm:pt modelId="{6D7F64A1-5A98-40CD-AB8F-4CCF79F5C269}" type="pres">
      <dgm:prSet presAssocID="{6E64712F-BB36-42D7-8B3C-527E3020CDD1}" presName="Name13" presStyleLbl="parChTrans1D2" presStyleIdx="0" presStyleCnt="2"/>
      <dgm:spPr/>
      <dgm:t>
        <a:bodyPr/>
        <a:lstStyle/>
        <a:p>
          <a:endParaRPr lang="en-CA"/>
        </a:p>
      </dgm:t>
    </dgm:pt>
    <dgm:pt modelId="{9C651EDD-0991-4149-A907-2133BD485C55}" type="pres">
      <dgm:prSet presAssocID="{6341ECA9-081F-404C-A5BD-E2870BBA4B39}" presName="childText" presStyleLbl="bgAcc1" presStyleIdx="0" presStyleCnt="2" custScaleX="81136" custScaleY="41965">
        <dgm:presLayoutVars>
          <dgm:bulletEnabled val="1"/>
        </dgm:presLayoutVars>
      </dgm:prSet>
      <dgm:spPr/>
      <dgm:t>
        <a:bodyPr/>
        <a:lstStyle/>
        <a:p>
          <a:endParaRPr lang="en-CA"/>
        </a:p>
      </dgm:t>
    </dgm:pt>
    <dgm:pt modelId="{89EC0992-0ABF-465E-A415-D1D94DAA62BA}" type="pres">
      <dgm:prSet presAssocID="{09CAC69B-44D4-458A-96D4-BB9EE8D727C9}" presName="Name13" presStyleLbl="parChTrans1D2" presStyleIdx="1" presStyleCnt="2"/>
      <dgm:spPr/>
      <dgm:t>
        <a:bodyPr/>
        <a:lstStyle/>
        <a:p>
          <a:endParaRPr lang="en-CA"/>
        </a:p>
      </dgm:t>
    </dgm:pt>
    <dgm:pt modelId="{078ADC7E-9DEE-48F8-81CE-896E0642298C}" type="pres">
      <dgm:prSet presAssocID="{573E6E24-4E1C-4966-BCB5-0D03F36ACD87}" presName="childText" presStyleLbl="bgAcc1" presStyleIdx="1" presStyleCnt="2" custScaleX="80734" custScaleY="43187" custLinFactNeighborX="2604" custLinFactNeighborY="-834">
        <dgm:presLayoutVars>
          <dgm:bulletEnabled val="1"/>
        </dgm:presLayoutVars>
      </dgm:prSet>
      <dgm:spPr/>
      <dgm:t>
        <a:bodyPr/>
        <a:lstStyle/>
        <a:p>
          <a:endParaRPr lang="en-CA"/>
        </a:p>
      </dgm:t>
    </dgm:pt>
  </dgm:ptLst>
  <dgm:cxnLst>
    <dgm:cxn modelId="{2847E442-4800-4148-BF78-0B09F764933C}" type="presOf" srcId="{6E64712F-BB36-42D7-8B3C-527E3020CDD1}" destId="{6D7F64A1-5A98-40CD-AB8F-4CCF79F5C269}" srcOrd="0" destOrd="0" presId="urn:microsoft.com/office/officeart/2005/8/layout/hierarchy3"/>
    <dgm:cxn modelId="{B01A100D-E875-4351-AEE8-8518E6724746}" srcId="{A7847820-8F43-447C-8F8C-FF86E7271F9B}" destId="{573E6E24-4E1C-4966-BCB5-0D03F36ACD87}" srcOrd="1" destOrd="0" parTransId="{09CAC69B-44D4-458A-96D4-BB9EE8D727C9}" sibTransId="{E9C68CFF-A317-4C7F-B715-38677CFEA1B5}"/>
    <dgm:cxn modelId="{95617061-982E-476A-853D-ADBEA33E5EB9}" type="presOf" srcId="{573E6E24-4E1C-4966-BCB5-0D03F36ACD87}" destId="{078ADC7E-9DEE-48F8-81CE-896E0642298C}" srcOrd="0" destOrd="0" presId="urn:microsoft.com/office/officeart/2005/8/layout/hierarchy3"/>
    <dgm:cxn modelId="{6F532B91-ED05-4542-ABCF-608B02033063}" type="presOf" srcId="{09CAC69B-44D4-458A-96D4-BB9EE8D727C9}" destId="{89EC0992-0ABF-465E-A415-D1D94DAA62BA}" srcOrd="0" destOrd="0" presId="urn:microsoft.com/office/officeart/2005/8/layout/hierarchy3"/>
    <dgm:cxn modelId="{7D7331B9-4F89-40C2-BB7A-AA736D93910E}" type="presOf" srcId="{7E1E0640-71C1-4592-A818-097985E89C47}" destId="{6CE242E6-8D93-4B40-9490-D410C403190F}" srcOrd="0" destOrd="0" presId="urn:microsoft.com/office/officeart/2005/8/layout/hierarchy3"/>
    <dgm:cxn modelId="{E50A998F-FE55-420D-8707-A4BD714EB05C}" type="presOf" srcId="{A7847820-8F43-447C-8F8C-FF86E7271F9B}" destId="{41DE78B8-E8AE-47CE-8776-3E2342164902}" srcOrd="0" destOrd="0" presId="urn:microsoft.com/office/officeart/2005/8/layout/hierarchy3"/>
    <dgm:cxn modelId="{3ED729AC-B8C4-4034-AE6E-E45F1D13300E}" srcId="{A7847820-8F43-447C-8F8C-FF86E7271F9B}" destId="{6341ECA9-081F-404C-A5BD-E2870BBA4B39}" srcOrd="0" destOrd="0" parTransId="{6E64712F-BB36-42D7-8B3C-527E3020CDD1}" sibTransId="{BDF65057-DA0C-4D42-B005-271A7AD2441F}"/>
    <dgm:cxn modelId="{0CE387DA-C32C-4788-B265-FA2C0AED3711}" srcId="{7E1E0640-71C1-4592-A818-097985E89C47}" destId="{A7847820-8F43-447C-8F8C-FF86E7271F9B}" srcOrd="0" destOrd="0" parTransId="{BA560850-5EF5-4527-AE74-C3078D5F4483}" sibTransId="{0338C70B-0270-4B61-BBE0-FF27E843D764}"/>
    <dgm:cxn modelId="{2DC0341B-B8EC-42AA-8C7E-714EFCDEE969}" type="presOf" srcId="{A7847820-8F43-447C-8F8C-FF86E7271F9B}" destId="{8A1F6063-C24F-40DE-92E6-A780414005CD}" srcOrd="1" destOrd="0" presId="urn:microsoft.com/office/officeart/2005/8/layout/hierarchy3"/>
    <dgm:cxn modelId="{59E8BE71-43A6-434E-8C61-F2F700AA5AB6}" type="presOf" srcId="{6341ECA9-081F-404C-A5BD-E2870BBA4B39}" destId="{9C651EDD-0991-4149-A907-2133BD485C55}" srcOrd="0" destOrd="0" presId="urn:microsoft.com/office/officeart/2005/8/layout/hierarchy3"/>
    <dgm:cxn modelId="{9ACDD84D-7F19-49BE-A460-EB5CDC8B7EAD}" type="presParOf" srcId="{6CE242E6-8D93-4B40-9490-D410C403190F}" destId="{E1502EAF-E490-490E-8226-AE5099EE9848}" srcOrd="0" destOrd="0" presId="urn:microsoft.com/office/officeart/2005/8/layout/hierarchy3"/>
    <dgm:cxn modelId="{84B4ADCC-4C4C-405B-B8F7-2B030321D5CE}" type="presParOf" srcId="{E1502EAF-E490-490E-8226-AE5099EE9848}" destId="{D774A532-CFF6-40BD-981A-05D1573C104F}" srcOrd="0" destOrd="0" presId="urn:microsoft.com/office/officeart/2005/8/layout/hierarchy3"/>
    <dgm:cxn modelId="{2B26EE2C-BF63-40B1-BBC2-090A30ABDBDE}" type="presParOf" srcId="{D774A532-CFF6-40BD-981A-05D1573C104F}" destId="{41DE78B8-E8AE-47CE-8776-3E2342164902}" srcOrd="0" destOrd="0" presId="urn:microsoft.com/office/officeart/2005/8/layout/hierarchy3"/>
    <dgm:cxn modelId="{C1C0FC3D-795D-45F8-B38D-53C9F6E33AE0}" type="presParOf" srcId="{D774A532-CFF6-40BD-981A-05D1573C104F}" destId="{8A1F6063-C24F-40DE-92E6-A780414005CD}" srcOrd="1" destOrd="0" presId="urn:microsoft.com/office/officeart/2005/8/layout/hierarchy3"/>
    <dgm:cxn modelId="{1E493F2A-A187-4513-ADEF-1C11756801BF}" type="presParOf" srcId="{E1502EAF-E490-490E-8226-AE5099EE9848}" destId="{1AA17950-BD34-4E9C-B42E-7306C3D04188}" srcOrd="1" destOrd="0" presId="urn:microsoft.com/office/officeart/2005/8/layout/hierarchy3"/>
    <dgm:cxn modelId="{4564D00A-AC5E-463F-88C4-945EA41311DE}" type="presParOf" srcId="{1AA17950-BD34-4E9C-B42E-7306C3D04188}" destId="{6D7F64A1-5A98-40CD-AB8F-4CCF79F5C269}" srcOrd="0" destOrd="0" presId="urn:microsoft.com/office/officeart/2005/8/layout/hierarchy3"/>
    <dgm:cxn modelId="{7F98AA01-52CC-4454-AF32-1732CB8E24B4}" type="presParOf" srcId="{1AA17950-BD34-4E9C-B42E-7306C3D04188}" destId="{9C651EDD-0991-4149-A907-2133BD485C55}" srcOrd="1" destOrd="0" presId="urn:microsoft.com/office/officeart/2005/8/layout/hierarchy3"/>
    <dgm:cxn modelId="{D095ABD2-4BCC-419D-9DD6-6C5F446186FB}" type="presParOf" srcId="{1AA17950-BD34-4E9C-B42E-7306C3D04188}" destId="{89EC0992-0ABF-465E-A415-D1D94DAA62BA}" srcOrd="2" destOrd="0" presId="urn:microsoft.com/office/officeart/2005/8/layout/hierarchy3"/>
    <dgm:cxn modelId="{8F75F64B-E005-4B3B-AE15-DC550D498FE7}" type="presParOf" srcId="{1AA17950-BD34-4E9C-B42E-7306C3D04188}" destId="{078ADC7E-9DEE-48F8-81CE-896E0642298C}" srcOrd="3" destOrd="0" presId="urn:microsoft.com/office/officeart/2005/8/layout/hierarchy3"/>
  </dgm:cxnLst>
  <dgm:bg/>
  <dgm:whole/>
  <dgm:extLst>
    <a:ext uri="http://schemas.microsoft.com/office/drawing/2008/diagram">
      <dsp:dataModelExt xmlns:dsp="http://schemas.microsoft.com/office/drawing/2008/diagram" relId="rId9"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DE78B8-E8AE-47CE-8776-3E2342164902}">
      <dsp:nvSpPr>
        <dsp:cNvPr id="0" name=""/>
        <dsp:cNvSpPr/>
      </dsp:nvSpPr>
      <dsp:spPr>
        <a:xfrm>
          <a:off x="0" y="417573"/>
          <a:ext cx="3052482" cy="665578"/>
        </a:xfrm>
        <a:prstGeom prst="roundRect">
          <a:avLst>
            <a:gd name="adj" fmla="val 10000"/>
          </a:avLst>
        </a:prstGeom>
        <a:solidFill>
          <a:schemeClr val="accent2">
            <a:lumMod val="40000"/>
            <a:lumOff val="6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CA" sz="2400" kern="1200" dirty="0" smtClean="0">
              <a:solidFill>
                <a:schemeClr val="tx1"/>
              </a:solidFill>
              <a:latin typeface="Arial" pitchFamily="34" charset="0"/>
              <a:cs typeface="Arial" pitchFamily="34" charset="0"/>
            </a:rPr>
            <a:t>Acid Gas Removal</a:t>
          </a:r>
          <a:endParaRPr lang="en-CA" sz="2400" kern="1200" dirty="0">
            <a:solidFill>
              <a:schemeClr val="tx1"/>
            </a:solidFill>
            <a:latin typeface="Arial" pitchFamily="34" charset="0"/>
            <a:cs typeface="Arial" pitchFamily="34" charset="0"/>
          </a:endParaRPr>
        </a:p>
      </dsp:txBody>
      <dsp:txXfrm>
        <a:off x="19494" y="437067"/>
        <a:ext cx="3013494" cy="626590"/>
      </dsp:txXfrm>
    </dsp:sp>
    <dsp:sp modelId="{6D7F64A1-5A98-40CD-AB8F-4CCF79F5C269}">
      <dsp:nvSpPr>
        <dsp:cNvPr id="0" name=""/>
        <dsp:cNvSpPr/>
      </dsp:nvSpPr>
      <dsp:spPr>
        <a:xfrm>
          <a:off x="305248" y="1083151"/>
          <a:ext cx="305248" cy="701803"/>
        </a:xfrm>
        <a:custGeom>
          <a:avLst/>
          <a:gdLst/>
          <a:ahLst/>
          <a:cxnLst/>
          <a:rect l="0" t="0" r="0" b="0"/>
          <a:pathLst>
            <a:path>
              <a:moveTo>
                <a:pt x="0" y="0"/>
              </a:moveTo>
              <a:lnTo>
                <a:pt x="0" y="701803"/>
              </a:lnTo>
              <a:lnTo>
                <a:pt x="305248" y="701803"/>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9C651EDD-0991-4149-A907-2133BD485C55}">
      <dsp:nvSpPr>
        <dsp:cNvPr id="0" name=""/>
        <dsp:cNvSpPr/>
      </dsp:nvSpPr>
      <dsp:spPr>
        <a:xfrm>
          <a:off x="610496" y="1464711"/>
          <a:ext cx="1981329" cy="640487"/>
        </a:xfrm>
        <a:prstGeom prst="roundRect">
          <a:avLst>
            <a:gd name="adj" fmla="val 10000"/>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CA" sz="2400" kern="1200" dirty="0" smtClean="0"/>
            <a:t>Absorption</a:t>
          </a:r>
          <a:endParaRPr lang="en-CA" sz="2400" kern="1200" dirty="0"/>
        </a:p>
      </dsp:txBody>
      <dsp:txXfrm>
        <a:off x="629255" y="1483470"/>
        <a:ext cx="1943811" cy="602969"/>
      </dsp:txXfrm>
    </dsp:sp>
    <dsp:sp modelId="{89EC0992-0ABF-465E-A415-D1D94DAA62BA}">
      <dsp:nvSpPr>
        <dsp:cNvPr id="0" name=""/>
        <dsp:cNvSpPr/>
      </dsp:nvSpPr>
      <dsp:spPr>
        <a:xfrm>
          <a:off x="305248" y="1083151"/>
          <a:ext cx="368837" cy="1720447"/>
        </a:xfrm>
        <a:custGeom>
          <a:avLst/>
          <a:gdLst/>
          <a:ahLst/>
          <a:cxnLst/>
          <a:rect l="0" t="0" r="0" b="0"/>
          <a:pathLst>
            <a:path>
              <a:moveTo>
                <a:pt x="0" y="0"/>
              </a:moveTo>
              <a:lnTo>
                <a:pt x="0" y="1720447"/>
              </a:lnTo>
              <a:lnTo>
                <a:pt x="368837" y="1720447"/>
              </a:lnTo>
            </a:path>
          </a:pathLst>
        </a:custGeom>
        <a:noFill/>
        <a:ln w="25400" cap="flat" cmpd="sng" algn="ctr">
          <a:solidFill>
            <a:schemeClr val="tx1"/>
          </a:solidFill>
          <a:prstDash val="solid"/>
        </a:ln>
        <a:effectLst/>
      </dsp:spPr>
      <dsp:style>
        <a:lnRef idx="2">
          <a:scrgbClr r="0" g="0" b="0"/>
        </a:lnRef>
        <a:fillRef idx="0">
          <a:scrgbClr r="0" g="0" b="0"/>
        </a:fillRef>
        <a:effectRef idx="0">
          <a:scrgbClr r="0" g="0" b="0"/>
        </a:effectRef>
        <a:fontRef idx="minor"/>
      </dsp:style>
    </dsp:sp>
    <dsp:sp modelId="{078ADC7E-9DEE-48F8-81CE-896E0642298C}">
      <dsp:nvSpPr>
        <dsp:cNvPr id="0" name=""/>
        <dsp:cNvSpPr/>
      </dsp:nvSpPr>
      <dsp:spPr>
        <a:xfrm>
          <a:off x="674085" y="2474030"/>
          <a:ext cx="1971512" cy="659137"/>
        </a:xfrm>
        <a:prstGeom prst="roundRect">
          <a:avLst>
            <a:gd name="adj" fmla="val 10000"/>
          </a:avLst>
        </a:prstGeom>
        <a:solidFill>
          <a:schemeClr val="accent2">
            <a:lumMod val="20000"/>
            <a:lumOff val="80000"/>
            <a:alpha val="90000"/>
          </a:schemeClr>
        </a:solidFill>
        <a:ln w="25400" cap="flat" cmpd="sng" algn="ctr">
          <a:solidFill>
            <a:schemeClr val="tx1"/>
          </a:solidFill>
          <a:prstDash val="solid"/>
        </a:ln>
        <a:effectLst/>
      </dsp:spPr>
      <dsp:style>
        <a:lnRef idx="2">
          <a:scrgbClr r="0" g="0" b="0"/>
        </a:lnRef>
        <a:fillRef idx="1">
          <a:scrgbClr r="0" g="0" b="0"/>
        </a:fillRef>
        <a:effectRef idx="0">
          <a:scrgbClr r="0" g="0" b="0"/>
        </a:effectRef>
        <a:fontRef idx="minor"/>
      </dsp:style>
      <dsp:txBody>
        <a:bodyPr spcFirstLastPara="0" vert="horz" wrap="square" lIns="45720" tIns="30480" rIns="45720" bIns="30480" numCol="1" spcCol="1270" anchor="ctr" anchorCtr="0">
          <a:noAutofit/>
        </a:bodyPr>
        <a:lstStyle/>
        <a:p>
          <a:pPr lvl="0" algn="ctr" defTabSz="1066800">
            <a:lnSpc>
              <a:spcPct val="90000"/>
            </a:lnSpc>
            <a:spcBef>
              <a:spcPct val="0"/>
            </a:spcBef>
            <a:spcAft>
              <a:spcPct val="35000"/>
            </a:spcAft>
          </a:pPr>
          <a:r>
            <a:rPr lang="en-CA" sz="2400" kern="1200" dirty="0" smtClean="0"/>
            <a:t>Adsorption</a:t>
          </a:r>
          <a:endParaRPr lang="en-CA" sz="2400" kern="1200" dirty="0"/>
        </a:p>
      </dsp:txBody>
      <dsp:txXfrm>
        <a:off x="693390" y="2493335"/>
        <a:ext cx="1932902" cy="620527"/>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3">
  <dgm:title val=""/>
  <dgm:desc val=""/>
  <dgm:catLst>
    <dgm:cat type="hierarchy" pri="7000"/>
    <dgm:cat type="list" pri="23000"/>
    <dgm:cat type="relationship" pri="15000"/>
    <dgm:cat type="convert" pri="7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Lst>
      <dgm:cxnLst>
        <dgm:cxn modelId="4" srcId="0" destId="1" srcOrd="0" destOrd="0"/>
        <dgm:cxn modelId="5" srcId="1" destId="11" srcOrd="0" destOrd="0"/>
        <dgm:cxn modelId="6" srcId="1" destId="12" srcOrd="1" destOrd="0"/>
        <dgm:cxn modelId="7" srcId="0" destId="2" srcOrd="1" destOrd="0"/>
        <dgm:cxn modelId="8" srcId="2" destId="21" srcOrd="0" destOrd="0"/>
        <dgm:cxn modelId="9" srcId="2" destId="2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chPref val="1"/>
      <dgm:dir/>
      <dgm:animOne val="branch"/>
      <dgm:animLvl val="lvl"/>
      <dgm:resizeHandles/>
    </dgm:varLst>
    <dgm:choose name="Name0">
      <dgm:if name="Name1" func="var" arg="dir" op="equ" val="norm">
        <dgm:alg type="hierChild">
          <dgm:param type="linDir" val="fromL"/>
        </dgm:alg>
      </dgm:if>
      <dgm:else name="Name2">
        <dgm:alg type="hierChild">
          <dgm:param type="linDir" val="fromR"/>
        </dgm:alg>
      </dgm:else>
    </dgm:choose>
    <dgm:shape xmlns:r="http://schemas.openxmlformats.org/officeDocument/2006/relationships" r:blip="">
      <dgm:adjLst/>
    </dgm:shape>
    <dgm:presOf/>
    <dgm:constrLst>
      <dgm:constr type="primFontSz" for="des" forName="rootText" op="equ" val="65"/>
      <dgm:constr type="primFontSz" for="des" forName="childText" op="equ" val="65"/>
      <dgm:constr type="w" for="des" forName="rootComposite" refType="w"/>
      <dgm:constr type="h" for="des" forName="rootComposite" refType="w" fact="0.5"/>
      <dgm:constr type="w" for="des" forName="childText" refType="w" refFor="des" refForName="rootComposite" fact="0.8"/>
      <dgm:constr type="h" for="des" forName="childText" refType="h" refFor="des" refForName="rootComposite"/>
      <dgm:constr type="sibSp" refType="w" refFor="des" refForName="rootComposite" fact="0.25"/>
      <dgm:constr type="sibSp" for="des" forName="childShape" refType="h" refFor="des" refForName="childText" fact="0.25"/>
      <dgm:constr type="sp" for="des" forName="root" refType="h" refFor="des" refForName="childText" fact="0.25"/>
    </dgm:constrLst>
    <dgm:ruleLst/>
    <dgm:forEach name="Name3" axis="ch">
      <dgm:forEach name="Name4" axis="self" ptType="node" cnt="1">
        <dgm:layoutNode name="root">
          <dgm:choose name="Name5">
            <dgm:if name="Name6" func="var" arg="dir" op="equ" val="norm">
              <dgm:alg type="hierRoot">
                <dgm:param type="hierAlign" val="tL"/>
              </dgm:alg>
            </dgm:if>
            <dgm:else name="Name7">
              <dgm:alg type="hierRoot">
                <dgm:param type="hierAlign" val="tR"/>
              </dgm:alg>
            </dgm:else>
          </dgm:choose>
          <dgm:shape xmlns:r="http://schemas.openxmlformats.org/officeDocument/2006/relationships" r:blip="">
            <dgm:adjLst/>
          </dgm:shape>
          <dgm:presOf/>
          <dgm:constrLst>
            <dgm:constr type="alignOff" val="0.2"/>
          </dgm:constrLst>
          <dgm:ruleLst/>
          <dgm:layoutNode name="rootComposite">
            <dgm:alg type="composite"/>
            <dgm:shape xmlns:r="http://schemas.openxmlformats.org/officeDocument/2006/relationships" r:blip="">
              <dgm:adjLst/>
            </dgm:shape>
            <dgm:presOf axis="self" ptType="node" cnt="1"/>
            <dgm:choose name="Name8">
              <dgm:if name="Name9" func="var" arg="dir" op="equ" val="norm">
                <dgm:constrLst>
                  <dgm:constr type="l" for="ch" forName="rootText"/>
                  <dgm:constr type="t" for="ch" forName="rootText"/>
                  <dgm:constr type="w" for="ch" forName="rootText" refType="w"/>
                  <dgm:constr type="h" for="ch" forName="rootText" refType="h"/>
                  <dgm:constr type="l" for="ch" forName="rootConnector"/>
                  <dgm:constr type="t" for="ch" forName="rootConnector"/>
                  <dgm:constr type="w" for="ch" forName="rootConnector" refType="w" refFor="ch" refForName="rootText" fact="0.2"/>
                  <dgm:constr type="h" for="ch" forName="rootConnector" refType="h" refFor="ch" refForName="rootText"/>
                </dgm:constrLst>
              </dgm:if>
              <dgm:else name="Name10">
                <dgm:constrLst>
                  <dgm:constr type="l" for="ch" forName="rootText"/>
                  <dgm:constr type="t" for="ch" forName="rootText"/>
                  <dgm:constr type="w" for="ch" forName="rootText" refType="w"/>
                  <dgm:constr type="h" for="ch" forName="rootText" refType="h"/>
                  <dgm:constr type="r" for="ch" forName="rootConnector" refType="w"/>
                  <dgm:constr type="t" for="ch" forName="rootConnector"/>
                  <dgm:constr type="w" for="ch" forName="rootConnector" refType="w" refFor="ch" refForName="rootText" fact="0.2"/>
                  <dgm:constr type="h" for="ch" forName="rootConnector" refType="h" refFor="ch" refForName="rootText"/>
                </dgm:constrLst>
              </dgm:else>
            </dgm:choose>
            <dgm:ruleLst/>
            <dgm:layoutNode name="rootText" styleLbl="node1">
              <dgm:alg type="tx"/>
              <dgm:shape xmlns:r="http://schemas.openxmlformats.org/officeDocument/2006/relationships" type="roundRect" r:blip="">
                <dgm:adjLst>
                  <dgm:adj idx="1" val="0.1"/>
                </dgm:adjLst>
              </dgm:shape>
              <dgm:presOf axis="self" ptType="node" cnt="1"/>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layoutNode name="rootConnector" moveWith="rootText">
              <dgm:alg type="sp"/>
              <dgm:shape xmlns:r="http://schemas.openxmlformats.org/officeDocument/2006/relationships" type="roundRect" r:blip="" hideGeom="1">
                <dgm:adjLst>
                  <dgm:adj idx="1" val="0.1"/>
                </dgm:adjLst>
              </dgm:shape>
              <dgm:presOf axis="self" ptType="node" cnt="1"/>
              <dgm:constrLst/>
              <dgm:ruleLst/>
            </dgm:layoutNode>
          </dgm:layoutNode>
          <dgm:layoutNode name="childShape">
            <dgm:alg type="hierChild">
              <dgm:param type="chAlign" val="l"/>
              <dgm:param type="linDir" val="fromT"/>
            </dgm:alg>
            <dgm:shape xmlns:r="http://schemas.openxmlformats.org/officeDocument/2006/relationships" r:blip="">
              <dgm:adjLst/>
            </dgm:shape>
            <dgm:presOf/>
            <dgm:constrLst/>
            <dgm:ruleLst/>
            <dgm:forEach name="Name11" axis="ch">
              <dgm:forEach name="Name12" axis="self" ptType="parTrans" cnt="1">
                <dgm:layoutNode name="Name13">
                  <dgm:choose name="Name14">
                    <dgm:if name="Name15" func="var" arg="dir" op="equ" val="norm">
                      <dgm:alg type="conn">
                        <dgm:param type="dim" val="1D"/>
                        <dgm:param type="endSty" val="noArr"/>
                        <dgm:param type="connRout" val="bend"/>
                        <dgm:param type="srcNode" val="rootConnector"/>
                        <dgm:param type="begPts" val="bCtr"/>
                        <dgm:param type="endPts" val="midL"/>
                      </dgm:alg>
                    </dgm:if>
                    <dgm:else name="Name16">
                      <dgm:alg type="conn">
                        <dgm:param type="dim" val="1D"/>
                        <dgm:param type="endSty" val="noArr"/>
                        <dgm:param type="connRout" val="bend"/>
                        <dgm:param type="srcNode" val="rootConnector"/>
                        <dgm:param type="begPts" val="bCtr"/>
                        <dgm:param type="endPts" val="midR"/>
                      </dgm:alg>
                    </dgm:else>
                  </dgm:choose>
                  <dgm:shape xmlns:r="http://schemas.openxmlformats.org/officeDocument/2006/relationships" type="conn" r:blip="">
                    <dgm:adjLst/>
                  </dgm:shape>
                  <dgm:presOf axis="self"/>
                  <dgm:constrLst>
                    <dgm:constr type="begPad"/>
                    <dgm:constr type="endPad"/>
                  </dgm:constrLst>
                  <dgm:ruleLst/>
                </dgm:layoutNode>
              </dgm:forEach>
              <dgm:forEach name="Name17" axis="self" ptType="node">
                <dgm:layoutNode name="childText" styleLbl="bgAcc1">
                  <dgm:varLst>
                    <dgm:bulletEnabled val="1"/>
                  </dgm:varLst>
                  <dgm:alg type="tx"/>
                  <dgm:shape xmlns:r="http://schemas.openxmlformats.org/officeDocument/2006/relationships" type="roundRect" r:blip="">
                    <dgm:adjLst>
                      <dgm:adj idx="1" val="0.1"/>
                    </dgm:adjLst>
                  </dgm:shape>
                  <dgm:presOf axis="self desOrSelf" ptType="node node" st="1 1" cnt="1 0"/>
                  <dgm:constrLst>
                    <dgm:constr type="tMarg" refType="primFontSz" fact="0.1"/>
                    <dgm:constr type="bMarg" refType="primFontSz" fact="0.1"/>
                    <dgm:constr type="lMarg" refType="primFontSz" fact="0.15"/>
                    <dgm:constr type="rMarg" refType="primFontSz" fact="0.15"/>
                  </dgm:constrLst>
                  <dgm:ruleLst>
                    <dgm:rule type="primFontSz" val="5" fact="NaN" max="NaN"/>
                  </dgm:ruleLst>
                </dgm:layoutNode>
              </dgm:forEach>
            </dgm:forEach>
          </dgm:layoutNode>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cdr:x>
      <cdr:y>0.00943</cdr:y>
    </cdr:from>
    <cdr:to>
      <cdr:x>0.13874</cdr:x>
      <cdr:y>0.16534</cdr:y>
    </cdr:to>
    <cdr:sp macro="" textlink="">
      <cdr:nvSpPr>
        <cdr:cNvPr id="2" name="Text Box 1"/>
        <cdr:cNvSpPr txBox="1"/>
      </cdr:nvSpPr>
      <cdr:spPr>
        <a:xfrm xmlns:a="http://schemas.openxmlformats.org/drawingml/2006/main">
          <a:off x="-1526875" y="17253"/>
          <a:ext cx="342265" cy="285115"/>
        </a:xfrm>
        <a:prstGeom xmlns:a="http://schemas.openxmlformats.org/drawingml/2006/main" prst="rect">
          <a:avLst/>
        </a:prstGeom>
      </cdr:spPr>
    </cdr:sp>
  </cdr:relSizeAnchor>
  <cdr:relSizeAnchor xmlns:cdr="http://schemas.openxmlformats.org/drawingml/2006/chartDrawing">
    <cdr:from>
      <cdr:x>0.86126</cdr:x>
      <cdr:y>0.55833</cdr:y>
    </cdr:from>
    <cdr:to>
      <cdr:x>1</cdr:x>
      <cdr:y>0.71424</cdr:y>
    </cdr:to>
    <cdr:sp macro="" textlink="">
      <cdr:nvSpPr>
        <cdr:cNvPr id="3" name="Text Box 1"/>
        <cdr:cNvSpPr txBox="1"/>
      </cdr:nvSpPr>
      <cdr:spPr>
        <a:xfrm xmlns:a="http://schemas.openxmlformats.org/drawingml/2006/main">
          <a:off x="4289425" y="1021080"/>
          <a:ext cx="342265" cy="285115"/>
        </a:xfrm>
        <a:prstGeom xmlns:a="http://schemas.openxmlformats.org/drawingml/2006/main" prst="rect">
          <a:avLst/>
        </a:prstGeom>
      </cdr:spPr>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200"/>
            </a:lvl1pPr>
          </a:lstStyle>
          <a:p>
            <a:endParaRPr lang="en-US"/>
          </a:p>
        </p:txBody>
      </p:sp>
      <p:sp>
        <p:nvSpPr>
          <p:cNvPr id="4099" name="Rectangle 3"/>
          <p:cNvSpPr>
            <a:spLocks noGrp="1" noChangeArrowheads="1"/>
          </p:cNvSpPr>
          <p:nvPr>
            <p:ph type="dt" sz="quarter" idx="1"/>
          </p:nvPr>
        </p:nvSpPr>
        <p:spPr bwMode="auto">
          <a:xfrm>
            <a:off x="3884613" y="0"/>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200"/>
            </a:lvl1pPr>
          </a:lstStyle>
          <a:p>
            <a:endParaRPr lang="en-US"/>
          </a:p>
        </p:txBody>
      </p:sp>
      <p:sp>
        <p:nvSpPr>
          <p:cNvPr id="4100" name="Rectangle 4"/>
          <p:cNvSpPr>
            <a:spLocks noGrp="1" noChangeArrowheads="1"/>
          </p:cNvSpPr>
          <p:nvPr>
            <p:ph type="ftr" sz="quarter" idx="2"/>
          </p:nvPr>
        </p:nvSpPr>
        <p:spPr bwMode="auto">
          <a:xfrm>
            <a:off x="0"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defRPr sz="1200"/>
            </a:lvl1pPr>
          </a:lstStyle>
          <a:p>
            <a:endParaRPr lang="en-US"/>
          </a:p>
        </p:txBody>
      </p:sp>
      <p:sp>
        <p:nvSpPr>
          <p:cNvPr id="4101" name="Rectangle 5"/>
          <p:cNvSpPr>
            <a:spLocks noGrp="1" noChangeArrowheads="1"/>
          </p:cNvSpPr>
          <p:nvPr>
            <p:ph type="sldNum" sz="quarter" idx="3"/>
          </p:nvPr>
        </p:nvSpPr>
        <p:spPr bwMode="auto">
          <a:xfrm>
            <a:off x="3884613" y="8685213"/>
            <a:ext cx="2971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lvl1pPr algn="r">
              <a:defRPr sz="1200"/>
            </a:lvl1pPr>
          </a:lstStyle>
          <a:p>
            <a:fld id="{BF24912D-C8DA-4797-9895-7F5BB57B80F3}" type="slidenum">
              <a:rPr lang="en-US"/>
              <a:pPr/>
              <a:t>‹#›</a:t>
            </a:fld>
            <a:endParaRPr lang="en-US"/>
          </a:p>
        </p:txBody>
      </p:sp>
    </p:spTree>
    <p:extLst>
      <p:ext uri="{BB962C8B-B14F-4D97-AF65-F5344CB8AC3E}">
        <p14:creationId xmlns:p14="http://schemas.microsoft.com/office/powerpoint/2010/main" val="361452297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AF7D7F5-D357-4973-97F3-BB38D01A8CD9}" type="datetimeFigureOut">
              <a:rPr lang="en-US" smtClean="0"/>
              <a:pPr/>
              <a:t>6/27/2017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156E8F6F-6386-4EAD-B6C5-871974EF8512}" type="slidenum">
              <a:rPr lang="en-US" smtClean="0"/>
              <a:pPr/>
              <a:t>‹#›</a:t>
            </a:fld>
            <a:endParaRPr lang="en-US"/>
          </a:p>
        </p:txBody>
      </p:sp>
    </p:spTree>
    <p:extLst>
      <p:ext uri="{BB962C8B-B14F-4D97-AF65-F5344CB8AC3E}">
        <p14:creationId xmlns:p14="http://schemas.microsoft.com/office/powerpoint/2010/main" val="312386780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Hello</a:t>
            </a:r>
            <a:r>
              <a:rPr lang="en-CA" baseline="0" dirty="0" smtClean="0"/>
              <a:t> all,</a:t>
            </a:r>
          </a:p>
          <a:p>
            <a:r>
              <a:rPr lang="en-CA" baseline="0" dirty="0" smtClean="0"/>
              <a:t>Welcome to my presentation. I am Hani from Memorial University, Canada and in next 10 min, I am </a:t>
            </a:r>
            <a:r>
              <a:rPr lang="en-CA" baseline="0" dirty="0" err="1" smtClean="0"/>
              <a:t>gonna</a:t>
            </a:r>
            <a:r>
              <a:rPr lang="en-CA" baseline="0" dirty="0" smtClean="0"/>
              <a:t> talk about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a:t>
            </a:fld>
            <a:endParaRPr lang="en-US"/>
          </a:p>
        </p:txBody>
      </p:sp>
    </p:spTree>
    <p:extLst>
      <p:ext uri="{BB962C8B-B14F-4D97-AF65-F5344CB8AC3E}">
        <p14:creationId xmlns:p14="http://schemas.microsoft.com/office/powerpoint/2010/main" val="108084606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Here is the outline:</a:t>
            </a:r>
          </a:p>
          <a:p>
            <a:r>
              <a:rPr lang="en-CA" dirty="0" smtClean="0"/>
              <a:t>First</a:t>
            </a:r>
            <a:r>
              <a:rPr lang="en-CA" baseline="0" dirty="0" smtClean="0"/>
              <a:t> I will introduce my research to you. Then, the </a:t>
            </a:r>
            <a:r>
              <a:rPr lang="en-CA" baseline="0" dirty="0" err="1" smtClean="0"/>
              <a:t>Ch</a:t>
            </a:r>
            <a:r>
              <a:rPr lang="en-CA" baseline="0" dirty="0" smtClean="0"/>
              <a:t> tests that I did on biochar samples and the experimental tests for optimization of these samples and Finally, the results.</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2</a:t>
            </a:fld>
            <a:endParaRPr lang="en-US"/>
          </a:p>
        </p:txBody>
      </p:sp>
    </p:spTree>
    <p:extLst>
      <p:ext uri="{BB962C8B-B14F-4D97-AF65-F5344CB8AC3E}">
        <p14:creationId xmlns:p14="http://schemas.microsoft.com/office/powerpoint/2010/main" val="7247350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There are two methods</a:t>
            </a:r>
            <a:r>
              <a:rPr lang="en-CA" baseline="0" dirty="0" smtClean="0"/>
              <a:t> for removal of acid gases. The first commercial method is liquid absorption using amine solution such as MEA and DEA. This method is costly due to high energy needs for generation and space requirement.  The second method is adsorption using porous solids that can be divided in to three groups: metal oxide based adsorbents, silica based, and carbon based. </a:t>
            </a:r>
            <a:r>
              <a:rPr lang="en-CA" dirty="0" smtClean="0"/>
              <a:t>The MOFs and Silica based adsorbents have ordered crystalline structure, while biochar</a:t>
            </a:r>
            <a:r>
              <a:rPr lang="en-CA" baseline="0" dirty="0" smtClean="0"/>
              <a:t> is largely amorphous with some local crystalline structure.</a:t>
            </a:r>
          </a:p>
          <a:p>
            <a:r>
              <a:rPr lang="en-CA" sz="1200" kern="1200" dirty="0" smtClean="0">
                <a:solidFill>
                  <a:schemeClr val="tx1"/>
                </a:solidFill>
                <a:effectLst/>
                <a:latin typeface="+mn-lt"/>
                <a:ea typeface="+mn-ea"/>
                <a:cs typeface="+mn-cs"/>
              </a:rPr>
              <a:t>The</a:t>
            </a:r>
            <a:r>
              <a:rPr lang="en-CA" sz="1200" kern="1200" baseline="0" dirty="0" smtClean="0">
                <a:solidFill>
                  <a:schemeClr val="tx1"/>
                </a:solidFill>
                <a:effectLst/>
                <a:latin typeface="+mn-lt"/>
                <a:ea typeface="+mn-ea"/>
                <a:cs typeface="+mn-cs"/>
              </a:rPr>
              <a:t> amine grafted silica adsorbent </a:t>
            </a:r>
            <a:r>
              <a:rPr lang="en-CA" sz="1200" kern="1200" dirty="0" smtClean="0">
                <a:solidFill>
                  <a:schemeClr val="tx1"/>
                </a:solidFill>
                <a:effectLst/>
                <a:latin typeface="+mn-lt"/>
                <a:ea typeface="+mn-ea"/>
                <a:cs typeface="+mn-cs"/>
              </a:rPr>
              <a:t>is similar to aqueous alkaline amine based solvents where the amines covalently linked to the silica chemically bind to the target gaseous components.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3</a:t>
            </a:fld>
            <a:endParaRPr lang="en-US"/>
          </a:p>
        </p:txBody>
      </p:sp>
    </p:spTree>
    <p:extLst>
      <p:ext uri="{BB962C8B-B14F-4D97-AF65-F5344CB8AC3E}">
        <p14:creationId xmlns:p14="http://schemas.microsoft.com/office/powerpoint/2010/main" val="41137017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These are</a:t>
            </a:r>
            <a:r>
              <a:rPr lang="en-CA" baseline="0" dirty="0" smtClean="0"/>
              <a:t> the </a:t>
            </a:r>
            <a:r>
              <a:rPr lang="en-CA" baseline="0" dirty="0" err="1" smtClean="0"/>
              <a:t>feedstocks</a:t>
            </a:r>
            <a:r>
              <a:rPr lang="en-CA" baseline="0" dirty="0" smtClean="0"/>
              <a:t> I used in my research, including … and these are the biochars produced from each of these </a:t>
            </a:r>
            <a:r>
              <a:rPr lang="en-CA" baseline="0" dirty="0" err="1" smtClean="0"/>
              <a:t>feedstocks</a:t>
            </a:r>
            <a:r>
              <a:rPr lang="en-CA" baseline="0" dirty="0" smtClean="0"/>
              <a:t>. As you can see, the </a:t>
            </a:r>
            <a:r>
              <a:rPr lang="en-CA" baseline="0" dirty="0" err="1" smtClean="0"/>
              <a:t>appearnace</a:t>
            </a:r>
            <a:r>
              <a:rPr lang="en-CA" baseline="0" dirty="0" smtClean="0"/>
              <a:t> of the biochars are almost the same and its because of crushing all the </a:t>
            </a:r>
            <a:r>
              <a:rPr lang="en-CA" baseline="0" dirty="0" err="1" smtClean="0"/>
              <a:t>feedstocks</a:t>
            </a:r>
            <a:r>
              <a:rPr lang="en-CA" baseline="0" dirty="0" smtClean="0"/>
              <a:t> by the auger reactor. Auger reactor is the equipment we used for producing char by pyrolysis reaction.  The characterization tests can be divided into three groups: Chemical, physical, and </a:t>
            </a:r>
            <a:r>
              <a:rPr lang="en-CA" baseline="0" dirty="0" err="1" smtClean="0"/>
              <a:t>morpholygical</a:t>
            </a:r>
            <a:r>
              <a:rPr lang="en-CA" baseline="0" dirty="0" smtClean="0"/>
              <a:t> such as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4</a:t>
            </a:fld>
            <a:endParaRPr lang="en-US"/>
          </a:p>
        </p:txBody>
      </p:sp>
    </p:spTree>
    <p:extLst>
      <p:ext uri="{BB962C8B-B14F-4D97-AF65-F5344CB8AC3E}">
        <p14:creationId xmlns:p14="http://schemas.microsoft.com/office/powerpoint/2010/main" val="377631556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itchFamily="34" charset="0"/>
              <a:buChar char="•"/>
            </a:pPr>
            <a:r>
              <a:rPr lang="en-CA" dirty="0" smtClean="0"/>
              <a:t>The biochar samples have higher carbon contents and less hydrogen and oxygen contents compared to the </a:t>
            </a:r>
            <a:r>
              <a:rPr lang="en-CA" dirty="0" err="1" smtClean="0"/>
              <a:t>feedstocks</a:t>
            </a:r>
            <a:r>
              <a:rPr lang="en-CA" dirty="0" smtClean="0"/>
              <a:t>. </a:t>
            </a:r>
          </a:p>
          <a:p>
            <a:pPr marL="171450" indent="-171450">
              <a:buFont typeface="Arial" pitchFamily="34" charset="0"/>
              <a:buChar char="•"/>
            </a:pPr>
            <a:r>
              <a:rPr lang="en-CA" baseline="0" dirty="0" smtClean="0"/>
              <a:t>The atomic H:C and O:C ratios of biochars decreased with an increase in pyrolysis temperature, which may be due to dehydration, decarboxylation, and </a:t>
            </a:r>
            <a:r>
              <a:rPr lang="en-CA" baseline="0" dirty="0" err="1" smtClean="0"/>
              <a:t>decarbonylation</a:t>
            </a:r>
            <a:r>
              <a:rPr lang="en-CA" baseline="0" dirty="0" smtClean="0"/>
              <a:t>.</a:t>
            </a:r>
          </a:p>
          <a:p>
            <a:pPr marL="171450" indent="-171450">
              <a:buFont typeface="Arial" pitchFamily="34" charset="0"/>
              <a:buChar char="•"/>
            </a:pPr>
            <a:r>
              <a:rPr lang="en-CA" baseline="0" dirty="0" smtClean="0"/>
              <a:t>The highest carbonization with the lowest H:C ratio occurred in sawdust at 500 °C biochar. </a:t>
            </a:r>
          </a:p>
          <a:p>
            <a:pPr marL="171450" indent="-171450">
              <a:buFont typeface="Arial" pitchFamily="34" charset="0"/>
              <a:buChar char="•"/>
            </a:pPr>
            <a:r>
              <a:rPr lang="en-CA" baseline="0" dirty="0" smtClean="0"/>
              <a:t>The (O+N):C ratios (polarity index) were decreased by increasing pyrolysis temperature. More polar surfaces have the potential to adsorb polar molecules such as hydrogen </a:t>
            </a:r>
            <a:r>
              <a:rPr lang="en-CA" baseline="0" dirty="0" err="1" smtClean="0"/>
              <a:t>sulfide</a:t>
            </a:r>
            <a:r>
              <a:rPr lang="en-CA" baseline="0" dirty="0" smtClean="0"/>
              <a:t> more readily </a:t>
            </a:r>
          </a:p>
          <a:p>
            <a:pPr marL="171450" indent="-171450">
              <a:buFont typeface="Arial" pitchFamily="34" charset="0"/>
              <a:buChar char="•"/>
            </a:pP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5</a:t>
            </a:fld>
            <a:endParaRPr lang="en-US"/>
          </a:p>
        </p:txBody>
      </p:sp>
    </p:spTree>
    <p:extLst>
      <p:ext uri="{BB962C8B-B14F-4D97-AF65-F5344CB8AC3E}">
        <p14:creationId xmlns:p14="http://schemas.microsoft.com/office/powerpoint/2010/main" val="215800528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These</a:t>
            </a:r>
            <a:r>
              <a:rPr lang="en-CA" baseline="0" dirty="0" smtClean="0"/>
              <a:t> are the SEM micrographs. Among these, HW 450 and SW500 have more porous in compare to others.</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6</a:t>
            </a:fld>
            <a:endParaRPr lang="en-US"/>
          </a:p>
        </p:txBody>
      </p:sp>
    </p:spTree>
    <p:extLst>
      <p:ext uri="{BB962C8B-B14F-4D97-AF65-F5344CB8AC3E}">
        <p14:creationId xmlns:p14="http://schemas.microsoft.com/office/powerpoint/2010/main" val="387790577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From</a:t>
            </a:r>
            <a:r>
              <a:rPr lang="en-CA" baseline="0" dirty="0" smtClean="0"/>
              <a:t> the pH test, we figured out the biochar samples are all basic. The ash contents are between 8-10 %, and the bulk density are below 1g/cm3which shows the high internal porosity. These are the TGA results. The biochar samples have higher carbon content in compare to feedstock which is in agreement with elemental analysis results.</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7</a:t>
            </a:fld>
            <a:endParaRPr lang="en-US"/>
          </a:p>
        </p:txBody>
      </p:sp>
    </p:spTree>
    <p:extLst>
      <p:ext uri="{BB962C8B-B14F-4D97-AF65-F5344CB8AC3E}">
        <p14:creationId xmlns:p14="http://schemas.microsoft.com/office/powerpoint/2010/main" val="240078562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These are the BET curves of the samples. SW500 C has</a:t>
            </a:r>
            <a:r>
              <a:rPr lang="en-CA" baseline="0" dirty="0" smtClean="0"/>
              <a:t> the highest BET and </a:t>
            </a:r>
            <a:r>
              <a:rPr lang="en-CA" baseline="0" dirty="0" err="1" smtClean="0"/>
              <a:t>langmuire</a:t>
            </a:r>
            <a:r>
              <a:rPr lang="en-CA" baseline="0" dirty="0" smtClean="0"/>
              <a:t> surface area and lowest pore size.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8</a:t>
            </a:fld>
            <a:endParaRPr lang="en-US"/>
          </a:p>
        </p:txBody>
      </p:sp>
    </p:spTree>
    <p:extLst>
      <p:ext uri="{BB962C8B-B14F-4D97-AF65-F5344CB8AC3E}">
        <p14:creationId xmlns:p14="http://schemas.microsoft.com/office/powerpoint/2010/main" val="53971767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a:t>
            </a:r>
            <a:r>
              <a:rPr lang="en-CA" baseline="0" dirty="0" smtClean="0"/>
              <a:t> slide shows the </a:t>
            </a:r>
            <a:r>
              <a:rPr lang="en-CA" baseline="0" dirty="0" err="1" smtClean="0"/>
              <a:t>ftir</a:t>
            </a:r>
            <a:r>
              <a:rPr lang="en-CA" baseline="0" dirty="0" smtClean="0"/>
              <a:t> curves of the feedstock and biochar samples and the functional </a:t>
            </a:r>
            <a:r>
              <a:rPr lang="en-CA" baseline="0" dirty="0" err="1" smtClean="0"/>
              <a:t>gropus</a:t>
            </a:r>
            <a:r>
              <a:rPr lang="en-CA" baseline="0" dirty="0" smtClean="0"/>
              <a:t> are </a:t>
            </a:r>
            <a:r>
              <a:rPr lang="en-CA" baseline="0" dirty="0" err="1" smtClean="0"/>
              <a:t>detemined</a:t>
            </a:r>
            <a:r>
              <a:rPr lang="en-CA" baseline="0" dirty="0" smtClean="0"/>
              <a:t>.</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9</a:t>
            </a:fld>
            <a:endParaRPr lang="en-US"/>
          </a:p>
        </p:txBody>
      </p:sp>
    </p:spTree>
    <p:extLst>
      <p:ext uri="{BB962C8B-B14F-4D97-AF65-F5344CB8AC3E}">
        <p14:creationId xmlns:p14="http://schemas.microsoft.com/office/powerpoint/2010/main" val="294714321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CA" sz="1200" kern="1200" dirty="0" smtClean="0">
                <a:solidFill>
                  <a:schemeClr val="tx1"/>
                </a:solidFill>
                <a:effectLst/>
                <a:latin typeface="+mn-lt"/>
                <a:ea typeface="+mn-ea"/>
                <a:cs typeface="+mn-cs"/>
              </a:rPr>
              <a:t>where </a:t>
            </a:r>
            <a:r>
              <a:rPr lang="en-CA" sz="1200" i="1" kern="1200" dirty="0" smtClean="0">
                <a:solidFill>
                  <a:schemeClr val="tx1"/>
                </a:solidFill>
                <a:effectLst/>
                <a:latin typeface="+mn-lt"/>
                <a:ea typeface="+mn-ea"/>
                <a:cs typeface="+mn-cs"/>
              </a:rPr>
              <a:t>Q</a:t>
            </a:r>
            <a:r>
              <a:rPr lang="en-CA" sz="1200" kern="1200" dirty="0" smtClean="0">
                <a:solidFill>
                  <a:schemeClr val="tx1"/>
                </a:solidFill>
                <a:effectLst/>
                <a:latin typeface="+mn-lt"/>
                <a:ea typeface="+mn-ea"/>
                <a:cs typeface="+mn-cs"/>
              </a:rPr>
              <a:t> is</a:t>
            </a:r>
            <a:r>
              <a:rPr lang="en-CA" sz="1200" i="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Adsorption capacity (</a:t>
            </a:r>
            <a:r>
              <a:rPr lang="en-CA" sz="1200" kern="1200" dirty="0" err="1" smtClean="0">
                <a:solidFill>
                  <a:schemeClr val="tx1"/>
                </a:solidFill>
                <a:effectLst/>
                <a:latin typeface="+mn-lt"/>
                <a:ea typeface="+mn-ea"/>
                <a:cs typeface="+mn-cs"/>
              </a:rPr>
              <a:t>mmol</a:t>
            </a:r>
            <a:r>
              <a:rPr lang="en-CA" sz="1200" kern="1200" dirty="0" smtClean="0">
                <a:solidFill>
                  <a:schemeClr val="tx1"/>
                </a:solidFill>
                <a:effectLst/>
                <a:latin typeface="+mn-lt"/>
                <a:ea typeface="+mn-ea"/>
                <a:cs typeface="+mn-cs"/>
              </a:rPr>
              <a:t>/g), </a:t>
            </a:r>
            <a:r>
              <a:rPr lang="en-CA" sz="1200" i="1" kern="1200" dirty="0" smtClean="0">
                <a:solidFill>
                  <a:schemeClr val="tx1"/>
                </a:solidFill>
                <a:effectLst/>
                <a:latin typeface="+mn-lt"/>
                <a:ea typeface="+mn-ea"/>
                <a:cs typeface="+mn-cs"/>
              </a:rPr>
              <a:t>F</a:t>
            </a:r>
            <a:r>
              <a:rPr lang="en-CA" sz="1200" kern="1200" dirty="0" smtClean="0">
                <a:solidFill>
                  <a:schemeClr val="tx1"/>
                </a:solidFill>
                <a:effectLst/>
                <a:latin typeface="+mn-lt"/>
                <a:ea typeface="+mn-ea"/>
                <a:cs typeface="+mn-cs"/>
              </a:rPr>
              <a:t> is</a:t>
            </a:r>
            <a:r>
              <a:rPr lang="en-CA" sz="1200" i="1" kern="1200" dirty="0" smtClean="0">
                <a:solidFill>
                  <a:schemeClr val="tx1"/>
                </a:solidFill>
                <a:effectLst/>
                <a:latin typeface="+mn-lt"/>
                <a:ea typeface="+mn-ea"/>
                <a:cs typeface="+mn-cs"/>
              </a:rPr>
              <a:t> </a:t>
            </a:r>
            <a:r>
              <a:rPr lang="en-CA" sz="1200" kern="1200" dirty="0" smtClean="0">
                <a:solidFill>
                  <a:schemeClr val="tx1"/>
                </a:solidFill>
                <a:effectLst/>
                <a:latin typeface="+mn-lt"/>
                <a:ea typeface="+mn-ea"/>
                <a:cs typeface="+mn-cs"/>
              </a:rPr>
              <a:t>Flow rate of inlet CO</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(ml/min), </a:t>
            </a:r>
            <a:r>
              <a:rPr lang="en-CA" sz="1200" i="1" kern="1200" dirty="0" smtClean="0">
                <a:solidFill>
                  <a:schemeClr val="tx1"/>
                </a:solidFill>
                <a:effectLst/>
                <a:latin typeface="+mn-lt"/>
                <a:ea typeface="+mn-ea"/>
                <a:cs typeface="+mn-cs"/>
              </a:rPr>
              <a:t>C</a:t>
            </a:r>
            <a:r>
              <a:rPr lang="en-CA" sz="1200" i="1" kern="1200" baseline="-25000" dirty="0" smtClean="0">
                <a:solidFill>
                  <a:schemeClr val="tx1"/>
                </a:solidFill>
                <a:effectLst/>
                <a:latin typeface="+mn-lt"/>
                <a:ea typeface="+mn-ea"/>
                <a:cs typeface="+mn-cs"/>
              </a:rPr>
              <a:t>0</a:t>
            </a:r>
            <a:r>
              <a:rPr lang="en-CA" sz="1200" kern="1200" dirty="0" smtClean="0">
                <a:solidFill>
                  <a:schemeClr val="tx1"/>
                </a:solidFill>
                <a:effectLst/>
                <a:latin typeface="+mn-lt"/>
                <a:ea typeface="+mn-ea"/>
                <a:cs typeface="+mn-cs"/>
              </a:rPr>
              <a:t> is Concentration of inlet CO</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mmol</a:t>
            </a:r>
            <a:r>
              <a:rPr lang="en-CA" sz="1200" kern="1200" dirty="0" smtClean="0">
                <a:solidFill>
                  <a:schemeClr val="tx1"/>
                </a:solidFill>
                <a:effectLst/>
                <a:latin typeface="+mn-lt"/>
                <a:ea typeface="+mn-ea"/>
                <a:cs typeface="+mn-cs"/>
              </a:rPr>
              <a:t>/L), </a:t>
            </a:r>
            <a:r>
              <a:rPr lang="en-CA" sz="1200" i="1" kern="1200" dirty="0" smtClean="0">
                <a:solidFill>
                  <a:schemeClr val="tx1"/>
                </a:solidFill>
                <a:effectLst/>
                <a:latin typeface="+mn-lt"/>
                <a:ea typeface="+mn-ea"/>
                <a:cs typeface="+mn-cs"/>
              </a:rPr>
              <a:t>C</a:t>
            </a:r>
            <a:r>
              <a:rPr lang="en-CA" sz="1200" kern="1200" dirty="0" smtClean="0">
                <a:solidFill>
                  <a:schemeClr val="tx1"/>
                </a:solidFill>
                <a:effectLst/>
                <a:latin typeface="+mn-lt"/>
                <a:ea typeface="+mn-ea"/>
                <a:cs typeface="+mn-cs"/>
              </a:rPr>
              <a:t> is Concentration of outlet CO</a:t>
            </a:r>
            <a:r>
              <a:rPr lang="en-CA" sz="1200" kern="1200" baseline="-25000" dirty="0" smtClean="0">
                <a:solidFill>
                  <a:schemeClr val="tx1"/>
                </a:solidFill>
                <a:effectLst/>
                <a:latin typeface="+mn-lt"/>
                <a:ea typeface="+mn-ea"/>
                <a:cs typeface="+mn-cs"/>
              </a:rPr>
              <a:t>2</a:t>
            </a:r>
            <a:r>
              <a:rPr lang="en-CA" sz="1200" kern="1200" dirty="0" smtClean="0">
                <a:solidFill>
                  <a:schemeClr val="tx1"/>
                </a:solidFill>
                <a:effectLst/>
                <a:latin typeface="+mn-lt"/>
                <a:ea typeface="+mn-ea"/>
                <a:cs typeface="+mn-cs"/>
              </a:rPr>
              <a:t> (</a:t>
            </a:r>
            <a:r>
              <a:rPr lang="en-CA" sz="1200" kern="1200" dirty="0" err="1" smtClean="0">
                <a:solidFill>
                  <a:schemeClr val="tx1"/>
                </a:solidFill>
                <a:effectLst/>
                <a:latin typeface="+mn-lt"/>
                <a:ea typeface="+mn-ea"/>
                <a:cs typeface="+mn-cs"/>
              </a:rPr>
              <a:t>mmol</a:t>
            </a:r>
            <a:r>
              <a:rPr lang="en-CA" sz="1200" kern="1200" dirty="0" smtClean="0">
                <a:solidFill>
                  <a:schemeClr val="tx1"/>
                </a:solidFill>
                <a:effectLst/>
                <a:latin typeface="+mn-lt"/>
                <a:ea typeface="+mn-ea"/>
                <a:cs typeface="+mn-cs"/>
              </a:rPr>
              <a:t>/L), and </a:t>
            </a:r>
            <a:r>
              <a:rPr lang="en-CA" sz="1200" i="1" kern="1200" dirty="0" smtClean="0">
                <a:solidFill>
                  <a:schemeClr val="tx1"/>
                </a:solidFill>
                <a:effectLst/>
                <a:latin typeface="+mn-lt"/>
                <a:ea typeface="+mn-ea"/>
                <a:cs typeface="+mn-cs"/>
              </a:rPr>
              <a:t>m </a:t>
            </a:r>
            <a:r>
              <a:rPr lang="en-CA" sz="1200" kern="1200" dirty="0" smtClean="0">
                <a:solidFill>
                  <a:schemeClr val="tx1"/>
                </a:solidFill>
                <a:effectLst/>
                <a:latin typeface="+mn-lt"/>
                <a:ea typeface="+mn-ea"/>
                <a:cs typeface="+mn-cs"/>
              </a:rPr>
              <a:t>is Weight of the adsorbent (g).</a:t>
            </a:r>
          </a:p>
          <a:p>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10</a:t>
            </a:fld>
            <a:endParaRPr lang="en-US"/>
          </a:p>
        </p:txBody>
      </p:sp>
    </p:spTree>
    <p:extLst>
      <p:ext uri="{BB962C8B-B14F-4D97-AF65-F5344CB8AC3E}">
        <p14:creationId xmlns:p14="http://schemas.microsoft.com/office/powerpoint/2010/main" val="350539499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This</a:t>
            </a:r>
            <a:r>
              <a:rPr lang="en-CA" sz="1200" kern="1200" baseline="0" dirty="0" smtClean="0">
                <a:solidFill>
                  <a:schemeClr val="tx1"/>
                </a:solidFill>
                <a:effectLst/>
                <a:latin typeface="+mn-lt"/>
                <a:ea typeface="+mn-ea"/>
                <a:cs typeface="+mn-cs"/>
              </a:rPr>
              <a:t> slide shows the research methodology. First, I validated the experimental setup and compared it with the literature.</a:t>
            </a:r>
          </a:p>
          <a:p>
            <a:r>
              <a:rPr lang="en-CA" sz="1200" kern="1200" baseline="0" dirty="0" smtClean="0">
                <a:solidFill>
                  <a:schemeClr val="tx1"/>
                </a:solidFill>
                <a:effectLst/>
                <a:latin typeface="+mn-lt"/>
                <a:ea typeface="+mn-ea"/>
                <a:cs typeface="+mn-cs"/>
              </a:rPr>
              <a:t>Then, changed the mass of the adsorbent and found the best mass. Then, I did a set of experiments to find the optimum condition and finally compare the different samples.</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11</a:t>
            </a:fld>
            <a:endParaRPr lang="en-US"/>
          </a:p>
        </p:txBody>
      </p:sp>
    </p:spTree>
    <p:extLst>
      <p:ext uri="{BB962C8B-B14F-4D97-AF65-F5344CB8AC3E}">
        <p14:creationId xmlns:p14="http://schemas.microsoft.com/office/powerpoint/2010/main" val="23123489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sz="1200" kern="1200" dirty="0" smtClean="0">
                <a:solidFill>
                  <a:schemeClr val="tx1"/>
                </a:solidFill>
                <a:effectLst/>
                <a:latin typeface="+mn-lt"/>
                <a:ea typeface="+mn-ea"/>
                <a:cs typeface="+mn-cs"/>
              </a:rPr>
              <a:t>We tried 1,2, and 3 gram of the adsorbent in the system and found that mass higher than 2 gram cause back</a:t>
            </a:r>
            <a:r>
              <a:rPr lang="en-CA" sz="1200" kern="1200" baseline="0" dirty="0" smtClean="0">
                <a:solidFill>
                  <a:schemeClr val="tx1"/>
                </a:solidFill>
                <a:effectLst/>
                <a:latin typeface="+mn-lt"/>
                <a:ea typeface="+mn-ea"/>
                <a:cs typeface="+mn-cs"/>
              </a:rPr>
              <a:t> pressure and the co2 uptake for 2 gram is higher than 1 gram. So, we concluded that the best adsorbent mass is 2 gram for our system.</a:t>
            </a:r>
            <a:endParaRPr lang="en-CA" sz="1200" kern="1200" dirty="0" smtClean="0">
              <a:solidFill>
                <a:schemeClr val="tx1"/>
              </a:solidFill>
              <a:effectLst/>
              <a:latin typeface="+mn-lt"/>
              <a:ea typeface="+mn-ea"/>
              <a:cs typeface="+mn-cs"/>
            </a:endParaRPr>
          </a:p>
          <a:p>
            <a:r>
              <a:rPr lang="en-CA" sz="1200" kern="1200" dirty="0" smtClean="0">
                <a:solidFill>
                  <a:schemeClr val="tx1"/>
                </a:solidFill>
                <a:effectLst/>
                <a:latin typeface="+mn-lt"/>
                <a:ea typeface="+mn-ea"/>
                <a:cs typeface="+mn-cs"/>
              </a:rPr>
              <a:t>The adsorbate uptake increased with an increase in the adsorbent dosage. </a:t>
            </a:r>
          </a:p>
          <a:p>
            <a:r>
              <a:rPr lang="en-CA" sz="1200" kern="1200" dirty="0" smtClean="0">
                <a:solidFill>
                  <a:schemeClr val="tx1"/>
                </a:solidFill>
                <a:effectLst/>
                <a:latin typeface="+mn-lt"/>
                <a:ea typeface="+mn-ea"/>
                <a:cs typeface="+mn-cs"/>
              </a:rPr>
              <a:t>The reason behind this fact could be more available number of binding sites with increasing  adsorbent bed height resulting in high removal efficiency.</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12</a:t>
            </a:fld>
            <a:endParaRPr lang="en-US"/>
          </a:p>
        </p:txBody>
      </p:sp>
    </p:spTree>
    <p:extLst>
      <p:ext uri="{BB962C8B-B14F-4D97-AF65-F5344CB8AC3E}">
        <p14:creationId xmlns:p14="http://schemas.microsoft.com/office/powerpoint/2010/main" val="308486546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The optimization of the adsorption system was conducted by design expert software, RSM coupled with CCD. These are the independent variable: temp in the range of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13</a:t>
            </a:fld>
            <a:endParaRPr lang="en-US"/>
          </a:p>
        </p:txBody>
      </p:sp>
    </p:spTree>
    <p:extLst>
      <p:ext uri="{BB962C8B-B14F-4D97-AF65-F5344CB8AC3E}">
        <p14:creationId xmlns:p14="http://schemas.microsoft.com/office/powerpoint/2010/main" val="308486546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This 3D graph shows the amount of Q vs. T and flow rates. </a:t>
            </a:r>
          </a:p>
          <a:p>
            <a:r>
              <a:rPr lang="en-CA" dirty="0" smtClean="0"/>
              <a:t>However, a slight decrease of adsorption capacity can be seen by increasing the flow rate from 60 to 130 ml/min. This decrease may be due to the </a:t>
            </a:r>
            <a:r>
              <a:rPr lang="en-CA" b="1" dirty="0" smtClean="0"/>
              <a:t>lower contact time</a:t>
            </a:r>
            <a:r>
              <a:rPr lang="en-CA" dirty="0" smtClean="0"/>
              <a:t> between adsorbent and adsorbate gas (CO2). In contrast, the adsorption capacity increased by raising the flow rate from 130 to 200 ml/min. This could be due to </a:t>
            </a:r>
            <a:r>
              <a:rPr lang="en-CA" b="1" dirty="0" smtClean="0"/>
              <a:t>higher mass transfer </a:t>
            </a:r>
            <a:r>
              <a:rPr lang="en-CA" dirty="0" smtClean="0"/>
              <a:t>which dominates contact time in high flow regions.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14</a:t>
            </a:fld>
            <a:endParaRPr lang="en-US"/>
          </a:p>
        </p:txBody>
      </p:sp>
    </p:spTree>
    <p:extLst>
      <p:ext uri="{BB962C8B-B14F-4D97-AF65-F5344CB8AC3E}">
        <p14:creationId xmlns:p14="http://schemas.microsoft.com/office/powerpoint/2010/main" val="308486546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CA" dirty="0" smtClean="0"/>
              <a:t>High concentration difference contributed to high driving force to overcome all mass transfer resistances in the adsorption process </a:t>
            </a:r>
            <a:endParaRPr lang="en-CA" dirty="0"/>
          </a:p>
        </p:txBody>
      </p:sp>
      <p:sp>
        <p:nvSpPr>
          <p:cNvPr id="4" name="Slide Number Placeholder 3"/>
          <p:cNvSpPr>
            <a:spLocks noGrp="1"/>
          </p:cNvSpPr>
          <p:nvPr>
            <p:ph type="sldNum" sz="quarter" idx="10"/>
          </p:nvPr>
        </p:nvSpPr>
        <p:spPr/>
        <p:txBody>
          <a:bodyPr/>
          <a:lstStyle/>
          <a:p>
            <a:fld id="{156E8F6F-6386-4EAD-B6C5-871974EF8512}" type="slidenum">
              <a:rPr lang="en-US" smtClean="0"/>
              <a:pPr/>
              <a:t>15</a:t>
            </a:fld>
            <a:endParaRPr lang="en-US"/>
          </a:p>
        </p:txBody>
      </p:sp>
    </p:spTree>
    <p:extLst>
      <p:ext uri="{BB962C8B-B14F-4D97-AF65-F5344CB8AC3E}">
        <p14:creationId xmlns:p14="http://schemas.microsoft.com/office/powerpoint/2010/main" val="308486546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3074" name="Rectangle 2"/>
          <p:cNvSpPr>
            <a:spLocks noGrp="1" noChangeArrowheads="1"/>
          </p:cNvSpPr>
          <p:nvPr>
            <p:ph type="ctrTitle"/>
          </p:nvPr>
        </p:nvSpPr>
        <p:spPr>
          <a:xfrm>
            <a:off x="463550" y="1593850"/>
            <a:ext cx="8216900" cy="1301750"/>
          </a:xfrm>
        </p:spPr>
        <p:txBody>
          <a:bodyPr/>
          <a:lstStyle>
            <a:lvl1pPr>
              <a:defRPr sz="2800"/>
            </a:lvl1pPr>
          </a:lstStyle>
          <a:p>
            <a:pPr lvl="0"/>
            <a:r>
              <a:rPr lang="en-US" noProof="0" smtClean="0"/>
              <a:t>Click to edit Master title style</a:t>
            </a:r>
          </a:p>
        </p:txBody>
      </p:sp>
      <p:sp>
        <p:nvSpPr>
          <p:cNvPr id="3075" name="Rectangle 3"/>
          <p:cNvSpPr>
            <a:spLocks noGrp="1" noChangeArrowheads="1"/>
          </p:cNvSpPr>
          <p:nvPr>
            <p:ph type="subTitle" idx="1"/>
          </p:nvPr>
        </p:nvSpPr>
        <p:spPr>
          <a:xfrm>
            <a:off x="463550" y="3429000"/>
            <a:ext cx="8216900" cy="1752600"/>
          </a:xfrm>
        </p:spPr>
        <p:txBody>
          <a:bodyPr/>
          <a:lstStyle>
            <a:lvl1pPr marL="0" indent="0" algn="ctr">
              <a:buFontTx/>
              <a:buNone/>
              <a:defRPr b="0"/>
            </a:lvl1pPr>
          </a:lstStyle>
          <a:p>
            <a:pPr lvl="0"/>
            <a:r>
              <a:rPr lang="en-US" noProof="0" smtClean="0"/>
              <a:t>Click to edit Master subtitle style</a:t>
            </a:r>
          </a:p>
        </p:txBody>
      </p:sp>
      <p:sp>
        <p:nvSpPr>
          <p:cNvPr id="3080" name="Freeform 8"/>
          <p:cNvSpPr>
            <a:spLocks/>
          </p:cNvSpPr>
          <p:nvPr/>
        </p:nvSpPr>
        <p:spPr bwMode="auto">
          <a:xfrm>
            <a:off x="0" y="0"/>
            <a:ext cx="6015038" cy="1265238"/>
          </a:xfrm>
          <a:custGeom>
            <a:avLst/>
            <a:gdLst>
              <a:gd name="T0" fmla="*/ 0 w 4248"/>
              <a:gd name="T1" fmla="*/ 5 h 797"/>
              <a:gd name="T2" fmla="*/ 0 w 4248"/>
              <a:gd name="T3" fmla="*/ 797 h 797"/>
              <a:gd name="T4" fmla="*/ 187 w 4248"/>
              <a:gd name="T5" fmla="*/ 797 h 797"/>
              <a:gd name="T6" fmla="*/ 610 w 4248"/>
              <a:gd name="T7" fmla="*/ 715 h 797"/>
              <a:gd name="T8" fmla="*/ 1056 w 4248"/>
              <a:gd name="T9" fmla="*/ 672 h 797"/>
              <a:gd name="T10" fmla="*/ 1373 w 4248"/>
              <a:gd name="T11" fmla="*/ 672 h 797"/>
              <a:gd name="T12" fmla="*/ 2549 w 4248"/>
              <a:gd name="T13" fmla="*/ 360 h 797"/>
              <a:gd name="T14" fmla="*/ 2890 w 4248"/>
              <a:gd name="T15" fmla="*/ 216 h 797"/>
              <a:gd name="T16" fmla="*/ 4248 w 4248"/>
              <a:gd name="T17" fmla="*/ 0 h 797"/>
              <a:gd name="T18" fmla="*/ 0 w 4248"/>
              <a:gd name="T19" fmla="*/ 5 h 7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248" h="797">
                <a:moveTo>
                  <a:pt x="0" y="5"/>
                </a:moveTo>
                <a:lnTo>
                  <a:pt x="0" y="797"/>
                </a:lnTo>
                <a:lnTo>
                  <a:pt x="187" y="797"/>
                </a:lnTo>
                <a:lnTo>
                  <a:pt x="610" y="715"/>
                </a:lnTo>
                <a:lnTo>
                  <a:pt x="1056" y="672"/>
                </a:lnTo>
                <a:lnTo>
                  <a:pt x="1373" y="672"/>
                </a:lnTo>
                <a:lnTo>
                  <a:pt x="2549" y="360"/>
                </a:lnTo>
                <a:lnTo>
                  <a:pt x="2890" y="216"/>
                </a:lnTo>
                <a:lnTo>
                  <a:pt x="4248" y="0"/>
                </a:lnTo>
                <a:lnTo>
                  <a:pt x="0" y="5"/>
                </a:lnTo>
                <a:close/>
              </a:path>
            </a:pathLst>
          </a:custGeom>
          <a:solidFill>
            <a:srgbClr val="822433"/>
          </a:solidFill>
          <a:ln>
            <a:noFill/>
          </a:ln>
          <a:effectLst/>
          <a:extLst>
            <a:ext uri="{91240B29-F687-4F45-9708-019B960494DF}">
              <a14:hiddenLine xmlns:a14="http://schemas.microsoft.com/office/drawing/2010/main" w="9525">
                <a:solidFill>
                  <a:schemeClr val="tx1"/>
                </a:solidFill>
                <a:round/>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3084" name="Picture 12" descr="PT Banner with logo space"/>
          <p:cNvPicPr>
            <a:picLocks noChangeAspect="1" noChangeArrowheads="1"/>
          </p:cNvPicPr>
          <p:nvPr userDrawn="1"/>
        </p:nvPicPr>
        <p:blipFill>
          <a:blip r:embed="rId2" cstate="print">
            <a:extLst>
              <a:ext uri="{28A0092B-C50C-407E-A947-70E740481C1C}">
                <a14:useLocalDpi xmlns:a14="http://schemas.microsoft.com/office/drawing/2010/main" val="0"/>
              </a:ext>
            </a:extLst>
          </a:blip>
          <a:srcRect/>
          <a:stretch>
            <a:fillRect/>
          </a:stretch>
        </p:blipFill>
        <p:spPr bwMode="auto">
          <a:xfrm>
            <a:off x="0" y="5967413"/>
            <a:ext cx="9156700" cy="890587"/>
          </a:xfrm>
          <a:prstGeom prst="rect">
            <a:avLst/>
          </a:prstGeom>
          <a:noFill/>
          <a:extLst>
            <a:ext uri="{909E8E84-426E-40DD-AFC4-6F175D3DCCD1}">
              <a14:hiddenFill xmlns:a14="http://schemas.microsoft.com/office/drawing/2010/main">
                <a:solidFill>
                  <a:srgbClr val="FFFFFF"/>
                </a:solidFill>
              </a14:hiddenFill>
            </a:ext>
          </a:extLst>
        </p:spPr>
      </p:pic>
      <p:pic>
        <p:nvPicPr>
          <p:cNvPr id="3083" name="Picture 11" descr="MUN Logo RGB white text"/>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7640638" y="6078538"/>
            <a:ext cx="1096962" cy="65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CF13BB25-FD7A-4C56-BBE3-07D9FD03C135}" type="datetime1">
              <a:rPr lang="en-US" smtClean="0"/>
              <a:t>6/27/2017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7656AD53-E655-4F45-BD23-751E90A0F8FC}" type="slidenum">
              <a:rPr lang="en-US"/>
              <a:pPr/>
              <a:t>‹#›</a:t>
            </a:fld>
            <a:endParaRPr lang="en-US"/>
          </a:p>
        </p:txBody>
      </p:sp>
    </p:spTree>
    <p:extLst>
      <p:ext uri="{BB962C8B-B14F-4D97-AF65-F5344CB8AC3E}">
        <p14:creationId xmlns:p14="http://schemas.microsoft.com/office/powerpoint/2010/main" val="414997516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smtClean="0"/>
              <a:t>Click to edit Master text styles</a:t>
            </a:r>
          </a:p>
        </p:txBody>
      </p:sp>
      <p:sp>
        <p:nvSpPr>
          <p:cNvPr id="4" name="Date Placeholder 3"/>
          <p:cNvSpPr>
            <a:spLocks noGrp="1"/>
          </p:cNvSpPr>
          <p:nvPr>
            <p:ph type="dt" sz="half" idx="10"/>
          </p:nvPr>
        </p:nvSpPr>
        <p:spPr/>
        <p:txBody>
          <a:bodyPr/>
          <a:lstStyle>
            <a:lvl1pPr>
              <a:defRPr/>
            </a:lvl1pPr>
          </a:lstStyle>
          <a:p>
            <a:fld id="{64AD6494-8F84-4DFE-B221-8B721E1375AB}" type="datetime1">
              <a:rPr lang="en-US" smtClean="0"/>
              <a:t>6/27/2017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C10B672D-9952-4937-A8D8-DC0794C6A7C6}" type="slidenum">
              <a:rPr lang="en-US"/>
              <a:pPr/>
              <a:t>‹#›</a:t>
            </a:fld>
            <a:endParaRPr lang="en-US"/>
          </a:p>
        </p:txBody>
      </p:sp>
    </p:spTree>
    <p:extLst>
      <p:ext uri="{BB962C8B-B14F-4D97-AF65-F5344CB8AC3E}">
        <p14:creationId xmlns:p14="http://schemas.microsoft.com/office/powerpoint/2010/main" val="6778541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63550" y="1443038"/>
            <a:ext cx="3430588" cy="2519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046538" y="1443038"/>
            <a:ext cx="3432175" cy="251936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421DEF9D-3D01-4083-8346-8F31A4776A5C}" type="datetime1">
              <a:rPr lang="en-US" smtClean="0"/>
              <a:t>6/27/2017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9C847C1C-5CD3-4C9F-B8B4-106AE7DB4AB9}" type="slidenum">
              <a:rPr lang="en-US"/>
              <a:pPr/>
              <a:t>‹#›</a:t>
            </a:fld>
            <a:endParaRPr lang="en-US"/>
          </a:p>
        </p:txBody>
      </p:sp>
    </p:spTree>
    <p:extLst>
      <p:ext uri="{BB962C8B-B14F-4D97-AF65-F5344CB8AC3E}">
        <p14:creationId xmlns:p14="http://schemas.microsoft.com/office/powerpoint/2010/main" val="19075966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lvl1pPr>
              <a:defRPr/>
            </a:lvl1pPr>
          </a:lstStyle>
          <a:p>
            <a:fld id="{016D31E6-228A-42AD-A223-453DE255B732}" type="datetime1">
              <a:rPr lang="en-US" smtClean="0"/>
              <a:t>6/27/2017</a:t>
            </a:fld>
            <a:endParaRPr lang="en-US"/>
          </a:p>
        </p:txBody>
      </p:sp>
      <p:sp>
        <p:nvSpPr>
          <p:cNvPr id="8" name="Footer Placeholder 7"/>
          <p:cNvSpPr>
            <a:spLocks noGrp="1"/>
          </p:cNvSpPr>
          <p:nvPr>
            <p:ph type="ftr" sz="quarter" idx="11"/>
          </p:nvPr>
        </p:nvSpPr>
        <p:spPr/>
        <p:txBody>
          <a:bodyPr/>
          <a:lstStyle>
            <a:lvl1pPr>
              <a:defRPr/>
            </a:lvl1pPr>
          </a:lstStyle>
          <a:p>
            <a:endParaRPr lang="en-US"/>
          </a:p>
        </p:txBody>
      </p:sp>
      <p:sp>
        <p:nvSpPr>
          <p:cNvPr id="9" name="Slide Number Placeholder 8"/>
          <p:cNvSpPr>
            <a:spLocks noGrp="1"/>
          </p:cNvSpPr>
          <p:nvPr>
            <p:ph type="sldNum" sz="quarter" idx="12"/>
          </p:nvPr>
        </p:nvSpPr>
        <p:spPr/>
        <p:txBody>
          <a:bodyPr/>
          <a:lstStyle>
            <a:lvl1pPr>
              <a:defRPr/>
            </a:lvl1pPr>
          </a:lstStyle>
          <a:p>
            <a:fld id="{0FDB2431-F0D0-42C6-BFAC-A429DD74D9AE}" type="slidenum">
              <a:rPr lang="en-US"/>
              <a:pPr/>
              <a:t>‹#›</a:t>
            </a:fld>
            <a:endParaRPr lang="en-US"/>
          </a:p>
        </p:txBody>
      </p:sp>
    </p:spTree>
    <p:extLst>
      <p:ext uri="{BB962C8B-B14F-4D97-AF65-F5344CB8AC3E}">
        <p14:creationId xmlns:p14="http://schemas.microsoft.com/office/powerpoint/2010/main" val="10767290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lvl1pPr>
              <a:defRPr/>
            </a:lvl1pPr>
          </a:lstStyle>
          <a:p>
            <a:fld id="{A64B36B4-F408-412C-9FBF-EEC7D47E4E07}" type="datetime1">
              <a:rPr lang="en-US" smtClean="0"/>
              <a:t>6/27/2017</a:t>
            </a:fld>
            <a:endParaRPr lang="en-US"/>
          </a:p>
        </p:txBody>
      </p:sp>
      <p:sp>
        <p:nvSpPr>
          <p:cNvPr id="4" name="Footer Placeholder 3"/>
          <p:cNvSpPr>
            <a:spLocks noGrp="1"/>
          </p:cNvSpPr>
          <p:nvPr>
            <p:ph type="ftr" sz="quarter" idx="11"/>
          </p:nvPr>
        </p:nvSpPr>
        <p:spPr/>
        <p:txBody>
          <a:bodyPr/>
          <a:lstStyle>
            <a:lvl1pPr>
              <a:defRPr/>
            </a:lvl1pPr>
          </a:lstStyle>
          <a:p>
            <a:endParaRPr lang="en-US"/>
          </a:p>
        </p:txBody>
      </p:sp>
      <p:sp>
        <p:nvSpPr>
          <p:cNvPr id="5" name="Slide Number Placeholder 4"/>
          <p:cNvSpPr>
            <a:spLocks noGrp="1"/>
          </p:cNvSpPr>
          <p:nvPr>
            <p:ph type="sldNum" sz="quarter" idx="12"/>
          </p:nvPr>
        </p:nvSpPr>
        <p:spPr/>
        <p:txBody>
          <a:bodyPr/>
          <a:lstStyle>
            <a:lvl1pPr>
              <a:defRPr/>
            </a:lvl1pPr>
          </a:lstStyle>
          <a:p>
            <a:fld id="{20BF4D25-FBD9-45E8-86DB-CE90F4EA6D79}" type="slidenum">
              <a:rPr lang="en-US"/>
              <a:pPr/>
              <a:t>‹#›</a:t>
            </a:fld>
            <a:endParaRPr lang="en-US"/>
          </a:p>
        </p:txBody>
      </p:sp>
    </p:spTree>
    <p:extLst>
      <p:ext uri="{BB962C8B-B14F-4D97-AF65-F5344CB8AC3E}">
        <p14:creationId xmlns:p14="http://schemas.microsoft.com/office/powerpoint/2010/main" val="76876179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6B9D77B0-AB27-489F-A6AA-0EE9363CC296}" type="datetime1">
              <a:rPr lang="en-US" smtClean="0"/>
              <a:t>6/27/2017</a:t>
            </a:fld>
            <a:endParaRPr 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2AC63FD9-BF6F-476E-8CC9-D1A8E99DE37B}" type="slidenum">
              <a:rPr lang="en-US"/>
              <a:pPr/>
              <a:t>‹#›</a:t>
            </a:fld>
            <a:endParaRPr lang="en-US"/>
          </a:p>
        </p:txBody>
      </p:sp>
    </p:spTree>
    <p:extLst>
      <p:ext uri="{BB962C8B-B14F-4D97-AF65-F5344CB8AC3E}">
        <p14:creationId xmlns:p14="http://schemas.microsoft.com/office/powerpoint/2010/main" val="396603830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BDC5AF18-5A00-4E71-9F40-8145C0153096}" type="datetime1">
              <a:rPr lang="en-US" smtClean="0"/>
              <a:t>6/27/2017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6130F469-A7A2-43C3-8012-FD0F8EDCA4A7}" type="slidenum">
              <a:rPr lang="en-US"/>
              <a:pPr/>
              <a:t>‹#›</a:t>
            </a:fld>
            <a:endParaRPr lang="en-US"/>
          </a:p>
        </p:txBody>
      </p:sp>
    </p:spTree>
    <p:extLst>
      <p:ext uri="{BB962C8B-B14F-4D97-AF65-F5344CB8AC3E}">
        <p14:creationId xmlns:p14="http://schemas.microsoft.com/office/powerpoint/2010/main" val="145867495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lvl1pPr>
              <a:defRPr/>
            </a:lvl1pPr>
          </a:lstStyle>
          <a:p>
            <a:fld id="{3F29BFC3-05AF-4FE3-BED1-7F3382D5FCE8}" type="datetime1">
              <a:rPr lang="en-US" smtClean="0"/>
              <a:t>6/27/2017</a:t>
            </a:fld>
            <a:endParaRPr 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D06262C3-DB24-418D-8D06-C0D240E683E3}" type="slidenum">
              <a:rPr lang="en-US"/>
              <a:pPr/>
              <a:t>‹#›</a:t>
            </a:fld>
            <a:endParaRPr lang="en-US"/>
          </a:p>
        </p:txBody>
      </p:sp>
    </p:spTree>
    <p:extLst>
      <p:ext uri="{BB962C8B-B14F-4D97-AF65-F5344CB8AC3E}">
        <p14:creationId xmlns:p14="http://schemas.microsoft.com/office/powerpoint/2010/main" val="49792241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36EC2675-5C45-4B22-B0CA-D2F092EE4D20}" type="datetime1">
              <a:rPr lang="en-US" smtClean="0"/>
              <a:t>6/27/2017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513647D3-210C-48A6-A891-DC898725B7AD}" type="slidenum">
              <a:rPr lang="en-US"/>
              <a:pPr/>
              <a:t>‹#›</a:t>
            </a:fld>
            <a:endParaRPr lang="en-US"/>
          </a:p>
        </p:txBody>
      </p:sp>
    </p:spTree>
    <p:extLst>
      <p:ext uri="{BB962C8B-B14F-4D97-AF65-F5344CB8AC3E}">
        <p14:creationId xmlns:p14="http://schemas.microsoft.com/office/powerpoint/2010/main" val="182996101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5726113" y="366713"/>
            <a:ext cx="1752600" cy="3595687"/>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63550" y="366713"/>
            <a:ext cx="5110163" cy="3595687"/>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lvl1pPr>
              <a:defRPr/>
            </a:lvl1pPr>
          </a:lstStyle>
          <a:p>
            <a:fld id="{43B978FF-4DFE-40E8-872B-C95E19EE1DD5}" type="datetime1">
              <a:rPr lang="en-US" smtClean="0"/>
              <a:t>6/27/2017</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8DDD511A-3EEE-45BA-89E4-EB56F9718D30}" type="slidenum">
              <a:rPr lang="en-US"/>
              <a:pPr/>
              <a:t>‹#›</a:t>
            </a:fld>
            <a:endParaRPr lang="en-US"/>
          </a:p>
        </p:txBody>
      </p:sp>
    </p:spTree>
    <p:extLst>
      <p:ext uri="{BB962C8B-B14F-4D97-AF65-F5344CB8AC3E}">
        <p14:creationId xmlns:p14="http://schemas.microsoft.com/office/powerpoint/2010/main" val="4937370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463550" y="366713"/>
            <a:ext cx="7000875" cy="7651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smtClean="0"/>
              <a:t>Click to edit Master title style</a:t>
            </a:r>
          </a:p>
        </p:txBody>
      </p:sp>
      <p:sp>
        <p:nvSpPr>
          <p:cNvPr id="1027" name="Rectangle 3"/>
          <p:cNvSpPr>
            <a:spLocks noGrp="1" noChangeArrowheads="1"/>
          </p:cNvSpPr>
          <p:nvPr>
            <p:ph type="body" idx="1"/>
          </p:nvPr>
        </p:nvSpPr>
        <p:spPr bwMode="auto">
          <a:xfrm>
            <a:off x="463550" y="1443038"/>
            <a:ext cx="7015163" cy="251936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pic>
        <p:nvPicPr>
          <p:cNvPr id="1035" name="Picture 11" descr="MUN Logo RGB"/>
          <p:cNvPicPr>
            <a:picLocks noChangeAspect="1" noChangeArrowheads="1"/>
          </p:cNvPicPr>
          <p:nvPr/>
        </p:nvPicPr>
        <p:blipFill>
          <a:blip r:embed="rId13" cstate="print">
            <a:extLst>
              <a:ext uri="{28A0092B-C50C-407E-A947-70E740481C1C}">
                <a14:useLocalDpi xmlns:a14="http://schemas.microsoft.com/office/drawing/2010/main" val="0"/>
              </a:ext>
            </a:extLst>
          </a:blip>
          <a:srcRect/>
          <a:stretch>
            <a:fillRect/>
          </a:stretch>
        </p:blipFill>
        <p:spPr bwMode="auto">
          <a:xfrm>
            <a:off x="7640638" y="484188"/>
            <a:ext cx="1096962" cy="652462"/>
          </a:xfrm>
          <a:prstGeom prst="rect">
            <a:avLst/>
          </a:prstGeom>
          <a:noFill/>
          <a:extLst>
            <a:ext uri="{909E8E84-426E-40DD-AFC4-6F175D3DCCD1}">
              <a14:hiddenFill xmlns:a14="http://schemas.microsoft.com/office/drawing/2010/main">
                <a:solidFill>
                  <a:srgbClr val="FFFFFF"/>
                </a:solidFill>
              </a14:hiddenFill>
            </a:ext>
          </a:extLst>
        </p:spPr>
      </p:pic>
      <p:pic>
        <p:nvPicPr>
          <p:cNvPr id="1036" name="Picture 12" descr="PT Banner"/>
          <p:cNvPicPr>
            <a:picLocks noChangeAspect="1" noChangeArrowheads="1"/>
          </p:cNvPicPr>
          <p:nvPr/>
        </p:nvPicPr>
        <p:blipFill>
          <a:blip r:embed="rId14" cstate="print">
            <a:extLst>
              <a:ext uri="{28A0092B-C50C-407E-A947-70E740481C1C}">
                <a14:useLocalDpi xmlns:a14="http://schemas.microsoft.com/office/drawing/2010/main" val="0"/>
              </a:ext>
            </a:extLst>
          </a:blip>
          <a:srcRect/>
          <a:stretch>
            <a:fillRect/>
          </a:stretch>
        </p:blipFill>
        <p:spPr bwMode="auto">
          <a:xfrm>
            <a:off x="-12700" y="6181725"/>
            <a:ext cx="9156700" cy="676275"/>
          </a:xfrm>
          <a:prstGeom prst="rect">
            <a:avLst/>
          </a:prstGeom>
          <a:noFill/>
          <a:extLst>
            <a:ext uri="{909E8E84-426E-40DD-AFC4-6F175D3DCCD1}">
              <a14:hiddenFill xmlns:a14="http://schemas.microsoft.com/office/drawing/2010/main">
                <a:solidFill>
                  <a:srgbClr val="FFFFFF"/>
                </a:solidFill>
              </a14:hiddenFill>
            </a:ext>
          </a:extLst>
        </p:spPr>
      </p:pic>
      <p:sp>
        <p:nvSpPr>
          <p:cNvPr id="1028" name="Rectangle 4"/>
          <p:cNvSpPr>
            <a:spLocks noGrp="1" noChangeArrowheads="1"/>
          </p:cNvSpPr>
          <p:nvPr>
            <p:ph type="dt" sz="half" idx="2"/>
          </p:nvPr>
        </p:nvSpPr>
        <p:spPr bwMode="auto">
          <a:xfrm>
            <a:off x="463550" y="58324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solidFill>
                  <a:srgbClr val="616365"/>
                </a:solidFill>
              </a:defRPr>
            </a:lvl1pPr>
          </a:lstStyle>
          <a:p>
            <a:fld id="{F89B01BD-3774-45CB-B771-E2D83B216FFC}" type="datetime1">
              <a:rPr lang="en-US" smtClean="0"/>
              <a:t>6/27/2017</a:t>
            </a:fld>
            <a:endParaRPr lang="en-US"/>
          </a:p>
        </p:txBody>
      </p:sp>
      <p:sp>
        <p:nvSpPr>
          <p:cNvPr id="1029" name="Rectangle 5"/>
          <p:cNvSpPr>
            <a:spLocks noGrp="1" noChangeArrowheads="1"/>
          </p:cNvSpPr>
          <p:nvPr>
            <p:ph type="ftr" sz="quarter" idx="3"/>
          </p:nvPr>
        </p:nvSpPr>
        <p:spPr bwMode="auto">
          <a:xfrm>
            <a:off x="3230563" y="5832475"/>
            <a:ext cx="2895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solidFill>
                  <a:srgbClr val="616365"/>
                </a:solidFill>
              </a:defRPr>
            </a:lvl1pPr>
          </a:lstStyle>
          <a:p>
            <a:endParaRPr lang="en-US"/>
          </a:p>
        </p:txBody>
      </p:sp>
      <p:sp>
        <p:nvSpPr>
          <p:cNvPr id="1030" name="Rectangle 6"/>
          <p:cNvSpPr>
            <a:spLocks noGrp="1" noChangeArrowheads="1"/>
          </p:cNvSpPr>
          <p:nvPr>
            <p:ph type="sldNum" sz="quarter" idx="4"/>
          </p:nvPr>
        </p:nvSpPr>
        <p:spPr bwMode="auto">
          <a:xfrm>
            <a:off x="6546850" y="5832475"/>
            <a:ext cx="21336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solidFill>
                  <a:srgbClr val="616365"/>
                </a:solidFill>
              </a:defRPr>
            </a:lvl1pPr>
          </a:lstStyle>
          <a:p>
            <a:fld id="{F7D9C1D8-104E-4ED5-AA10-D4AA5CB7EBF2}" type="slidenum">
              <a:rPr lang="en-US"/>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Black" pitchFamily="34" charset="0"/>
        </a:defRPr>
      </a:lvl2pPr>
      <a:lvl3pPr algn="l" rtl="0" eaLnBrk="1" fontAlgn="base" hangingPunct="1">
        <a:spcBef>
          <a:spcPct val="0"/>
        </a:spcBef>
        <a:spcAft>
          <a:spcPct val="0"/>
        </a:spcAft>
        <a:defRPr sz="3200">
          <a:solidFill>
            <a:schemeClr val="tx2"/>
          </a:solidFill>
          <a:latin typeface="Arial Black" pitchFamily="34" charset="0"/>
        </a:defRPr>
      </a:lvl3pPr>
      <a:lvl4pPr algn="l" rtl="0" eaLnBrk="1" fontAlgn="base" hangingPunct="1">
        <a:spcBef>
          <a:spcPct val="0"/>
        </a:spcBef>
        <a:spcAft>
          <a:spcPct val="0"/>
        </a:spcAft>
        <a:defRPr sz="3200">
          <a:solidFill>
            <a:schemeClr val="tx2"/>
          </a:solidFill>
          <a:latin typeface="Arial Black" pitchFamily="34" charset="0"/>
        </a:defRPr>
      </a:lvl4pPr>
      <a:lvl5pPr algn="l" rtl="0" eaLnBrk="1" fontAlgn="base" hangingPunct="1">
        <a:spcBef>
          <a:spcPct val="0"/>
        </a:spcBef>
        <a:spcAft>
          <a:spcPct val="0"/>
        </a:spcAft>
        <a:defRPr sz="3200">
          <a:solidFill>
            <a:schemeClr val="tx2"/>
          </a:solidFill>
          <a:latin typeface="Arial Black" pitchFamily="34" charset="0"/>
        </a:defRPr>
      </a:lvl5pPr>
      <a:lvl6pPr marL="457200" algn="l" rtl="0" eaLnBrk="1" fontAlgn="base" hangingPunct="1">
        <a:spcBef>
          <a:spcPct val="0"/>
        </a:spcBef>
        <a:spcAft>
          <a:spcPct val="0"/>
        </a:spcAft>
        <a:defRPr sz="3200">
          <a:solidFill>
            <a:schemeClr val="tx2"/>
          </a:solidFill>
          <a:latin typeface="Arial Black" pitchFamily="34" charset="0"/>
        </a:defRPr>
      </a:lvl6pPr>
      <a:lvl7pPr marL="914400" algn="l" rtl="0" eaLnBrk="1" fontAlgn="base" hangingPunct="1">
        <a:spcBef>
          <a:spcPct val="0"/>
        </a:spcBef>
        <a:spcAft>
          <a:spcPct val="0"/>
        </a:spcAft>
        <a:defRPr sz="3200">
          <a:solidFill>
            <a:schemeClr val="tx2"/>
          </a:solidFill>
          <a:latin typeface="Arial Black" pitchFamily="34" charset="0"/>
        </a:defRPr>
      </a:lvl7pPr>
      <a:lvl8pPr marL="1371600" algn="l" rtl="0" eaLnBrk="1" fontAlgn="base" hangingPunct="1">
        <a:spcBef>
          <a:spcPct val="0"/>
        </a:spcBef>
        <a:spcAft>
          <a:spcPct val="0"/>
        </a:spcAft>
        <a:defRPr sz="3200">
          <a:solidFill>
            <a:schemeClr val="tx2"/>
          </a:solidFill>
          <a:latin typeface="Arial Black" pitchFamily="34" charset="0"/>
        </a:defRPr>
      </a:lvl8pPr>
      <a:lvl9pPr marL="1828800" algn="l" rtl="0" eaLnBrk="1" fontAlgn="base" hangingPunct="1">
        <a:spcBef>
          <a:spcPct val="0"/>
        </a:spcBef>
        <a:spcAft>
          <a:spcPct val="0"/>
        </a:spcAft>
        <a:defRPr sz="3200">
          <a:solidFill>
            <a:schemeClr val="tx2"/>
          </a:solidFill>
          <a:latin typeface="Arial Black" pitchFamily="34" charset="0"/>
        </a:defRPr>
      </a:lvl9pPr>
    </p:titleStyle>
    <p:bodyStyle>
      <a:lvl1pPr marL="342900" indent="-342900" algn="l" rtl="0" eaLnBrk="1" fontAlgn="base" hangingPunct="1">
        <a:spcBef>
          <a:spcPct val="20000"/>
        </a:spcBef>
        <a:spcAft>
          <a:spcPct val="0"/>
        </a:spcAft>
        <a:buClr>
          <a:srgbClr val="822433"/>
        </a:buClr>
        <a:buChar char="•"/>
        <a:defRPr sz="3200" b="1">
          <a:solidFill>
            <a:schemeClr val="tx1"/>
          </a:solidFill>
          <a:latin typeface="+mn-lt"/>
          <a:ea typeface="+mn-ea"/>
          <a:cs typeface="+mn-cs"/>
        </a:defRPr>
      </a:lvl1pPr>
      <a:lvl2pPr marL="742950" indent="-285750" algn="l" rtl="0" eaLnBrk="1" fontAlgn="base" hangingPunct="1">
        <a:spcBef>
          <a:spcPct val="20000"/>
        </a:spcBef>
        <a:spcAft>
          <a:spcPct val="0"/>
        </a:spcAft>
        <a:buClr>
          <a:srgbClr val="822433"/>
        </a:buClr>
        <a:buFont typeface="Wingdings" pitchFamily="2" charset="2"/>
        <a:buChar char="v"/>
        <a:defRPr sz="2800">
          <a:solidFill>
            <a:schemeClr val="tx1"/>
          </a:solidFill>
          <a:latin typeface="+mn-lt"/>
        </a:defRPr>
      </a:lvl2pPr>
      <a:lvl3pPr marL="1143000" indent="-228600" algn="l" rtl="0" eaLnBrk="1" fontAlgn="base" hangingPunct="1">
        <a:spcBef>
          <a:spcPct val="20000"/>
        </a:spcBef>
        <a:spcAft>
          <a:spcPct val="0"/>
        </a:spcAft>
        <a:buClr>
          <a:srgbClr val="822433"/>
        </a:buClr>
        <a:buChar char="•"/>
        <a:defRPr sz="2400">
          <a:solidFill>
            <a:schemeClr val="tx1"/>
          </a:solidFill>
          <a:latin typeface="+mn-lt"/>
        </a:defRPr>
      </a:lvl3pPr>
      <a:lvl4pPr marL="1600200" indent="-228600" algn="l" rtl="0" eaLnBrk="1" fontAlgn="base" hangingPunct="1">
        <a:spcBef>
          <a:spcPct val="20000"/>
        </a:spcBef>
        <a:spcAft>
          <a:spcPct val="0"/>
        </a:spcAft>
        <a:buClr>
          <a:srgbClr val="822433"/>
        </a:buClr>
        <a:buChar char="•"/>
        <a:defRPr sz="2000">
          <a:solidFill>
            <a:schemeClr val="tx1"/>
          </a:solidFill>
          <a:latin typeface="+mn-lt"/>
        </a:defRPr>
      </a:lvl4pPr>
      <a:lvl5pPr marL="2057400" indent="-228600" algn="l" rtl="0" eaLnBrk="1" fontAlgn="base" hangingPunct="1">
        <a:spcBef>
          <a:spcPct val="20000"/>
        </a:spcBef>
        <a:spcAft>
          <a:spcPct val="0"/>
        </a:spcAft>
        <a:buClr>
          <a:srgbClr val="822433"/>
        </a:buClr>
        <a:buChar char="•"/>
        <a:defRPr sz="2000">
          <a:solidFill>
            <a:schemeClr val="tx1"/>
          </a:solidFill>
          <a:latin typeface="+mn-lt"/>
        </a:defRPr>
      </a:lvl5pPr>
      <a:lvl6pPr marL="2514600" indent="-228600" algn="l" rtl="0" eaLnBrk="1" fontAlgn="base" hangingPunct="1">
        <a:spcBef>
          <a:spcPct val="20000"/>
        </a:spcBef>
        <a:spcAft>
          <a:spcPct val="0"/>
        </a:spcAft>
        <a:buClr>
          <a:srgbClr val="822433"/>
        </a:buClr>
        <a:buChar char="•"/>
        <a:defRPr sz="2000">
          <a:solidFill>
            <a:schemeClr val="tx1"/>
          </a:solidFill>
          <a:latin typeface="+mn-lt"/>
        </a:defRPr>
      </a:lvl6pPr>
      <a:lvl7pPr marL="2971800" indent="-228600" algn="l" rtl="0" eaLnBrk="1" fontAlgn="base" hangingPunct="1">
        <a:spcBef>
          <a:spcPct val="20000"/>
        </a:spcBef>
        <a:spcAft>
          <a:spcPct val="0"/>
        </a:spcAft>
        <a:buClr>
          <a:srgbClr val="822433"/>
        </a:buClr>
        <a:buChar char="•"/>
        <a:defRPr sz="2000">
          <a:solidFill>
            <a:schemeClr val="tx1"/>
          </a:solidFill>
          <a:latin typeface="+mn-lt"/>
        </a:defRPr>
      </a:lvl7pPr>
      <a:lvl8pPr marL="3429000" indent="-228600" algn="l" rtl="0" eaLnBrk="1" fontAlgn="base" hangingPunct="1">
        <a:spcBef>
          <a:spcPct val="20000"/>
        </a:spcBef>
        <a:spcAft>
          <a:spcPct val="0"/>
        </a:spcAft>
        <a:buClr>
          <a:srgbClr val="822433"/>
        </a:buClr>
        <a:buChar char="•"/>
        <a:defRPr sz="2000">
          <a:solidFill>
            <a:schemeClr val="tx1"/>
          </a:solidFill>
          <a:latin typeface="+mn-lt"/>
        </a:defRPr>
      </a:lvl8pPr>
      <a:lvl9pPr marL="3886200" indent="-228600" algn="l" rtl="0" eaLnBrk="1" fontAlgn="base" hangingPunct="1">
        <a:spcBef>
          <a:spcPct val="20000"/>
        </a:spcBef>
        <a:spcAft>
          <a:spcPct val="0"/>
        </a:spcAft>
        <a:buClr>
          <a:srgbClr val="822433"/>
        </a:buClr>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8" Type="http://schemas.openxmlformats.org/officeDocument/2006/relationships/diagramColors" Target="../diagrams/colors1.xml"/><Relationship Id="rId3" Type="http://schemas.openxmlformats.org/officeDocument/2006/relationships/image" Target="../media/image5.png"/><Relationship Id="rId7" Type="http://schemas.openxmlformats.org/officeDocument/2006/relationships/diagramQuickStyle" Target="../diagrams/quickStyle1.xml"/><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diagramLayout" Target="../diagrams/layout1.xml"/><Relationship Id="rId5" Type="http://schemas.openxmlformats.org/officeDocument/2006/relationships/diagramData" Target="../diagrams/data1.xml"/><Relationship Id="rId4" Type="http://schemas.openxmlformats.org/officeDocument/2006/relationships/image" Target="../media/image6.jpeg"/><Relationship Id="rId9" Type="http://schemas.microsoft.com/office/2007/relationships/diagramDrawing" Target="../diagrams/drawing1.xml"/></Relationships>
</file>

<file path=ppt/slides/_rels/slide4.xml.rels><?xml version="1.0" encoding="UTF-8" standalone="yes"?>
<Relationships xmlns="http://schemas.openxmlformats.org/package/2006/relationships"><Relationship Id="rId3" Type="http://schemas.openxmlformats.org/officeDocument/2006/relationships/image" Target="../media/image7.tiff"/><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8.tiff"/></Relationships>
</file>

<file path=ppt/slides/_rels/slide5.xml.rels><?xml version="1.0" encoding="UTF-8" standalone="yes"?>
<Relationships xmlns="http://schemas.openxmlformats.org/package/2006/relationships"><Relationship Id="rId3" Type="http://schemas.openxmlformats.org/officeDocument/2006/relationships/comments" Target="../comments/comment1.xml"/><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6.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comments" Target="../comments/comment2.xml"/></Relationships>
</file>

<file path=ppt/slides/_rels/slide7.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comments" Target="../comments/comment3.xml"/><Relationship Id="rId2" Type="http://schemas.openxmlformats.org/officeDocument/2006/relationships/notesSlide" Target="../notesSlides/notesSlide8.xml"/><Relationship Id="rId1" Type="http://schemas.openxmlformats.org/officeDocument/2006/relationships/slideLayout" Target="../slideLayouts/slideLayout2.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9.xml"/><Relationship Id="rId1" Type="http://schemas.openxmlformats.org/officeDocument/2006/relationships/slideLayout" Target="../slideLayouts/slideLayout2.xml"/><Relationship Id="rId5" Type="http://schemas.openxmlformats.org/officeDocument/2006/relationships/comments" Target="../comments/comment4.xml"/><Relationship Id="rId4" Type="http://schemas.openxmlformats.org/officeDocument/2006/relationships/image" Target="../media/image21.png"/></Relationships>
</file>

<file path=ppt/slides/_rels/slide10.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0.xml"/><Relationship Id="rId1" Type="http://schemas.openxmlformats.org/officeDocument/2006/relationships/slideLayout" Target="../slideLayouts/slideLayout2.xml"/><Relationship Id="rId5" Type="http://schemas.openxmlformats.org/officeDocument/2006/relationships/image" Target="../media/image100.png"/><Relationship Id="rId4" Type="http://schemas.openxmlformats.org/officeDocument/2006/relationships/image" Target="../media/image23.emf"/></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2.xml"/><Relationship Id="rId1" Type="http://schemas.openxmlformats.org/officeDocument/2006/relationships/slideLayout" Target="../slideLayouts/slideLayout2.xml"/><Relationship Id="rId5" Type="http://schemas.openxmlformats.org/officeDocument/2006/relationships/comments" Target="../comments/comment5.xml"/><Relationship Id="rId4" Type="http://schemas.openxmlformats.org/officeDocument/2006/relationships/chart" Target="../charts/char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comments" Target="../comments/comment6.xml"/></Relationships>
</file>

<file path=ppt/slides/_rels/slide15.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5.xml"/><Relationship Id="rId1" Type="http://schemas.openxmlformats.org/officeDocument/2006/relationships/slideLayout" Target="../slideLayouts/slideLayout2.xml"/><Relationship Id="rId4" Type="http://schemas.openxmlformats.org/officeDocument/2006/relationships/comments" Target="../comments/comment7.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0" name="Rectangle 2"/>
          <p:cNvSpPr>
            <a:spLocks noGrp="1" noChangeArrowheads="1"/>
          </p:cNvSpPr>
          <p:nvPr>
            <p:ph type="ctrTitle"/>
          </p:nvPr>
        </p:nvSpPr>
        <p:spPr>
          <a:xfrm>
            <a:off x="531789" y="2587901"/>
            <a:ext cx="8216900" cy="3635486"/>
          </a:xfrm>
        </p:spPr>
        <p:txBody>
          <a:bodyPr/>
          <a:lstStyle/>
          <a:p>
            <a:pPr algn="ctr"/>
            <a:r>
              <a:rPr lang="en-CA" sz="1800" dirty="0">
                <a:latin typeface="Arial "/>
                <a:cs typeface="Times New Roman" pitchFamily="18" charset="0"/>
              </a:rPr>
              <a:t/>
            </a:r>
            <a:br>
              <a:rPr lang="en-CA" sz="1800" dirty="0">
                <a:latin typeface="Arial "/>
                <a:cs typeface="Times New Roman" pitchFamily="18" charset="0"/>
              </a:rPr>
            </a:br>
            <a:r>
              <a:rPr lang="en-CA" sz="1800" dirty="0" smtClean="0">
                <a:latin typeface="Arial "/>
                <a:cs typeface="Times New Roman" pitchFamily="18" charset="0"/>
              </a:rPr>
              <a:t/>
            </a:r>
            <a:br>
              <a:rPr lang="en-CA" sz="1800" dirty="0" smtClean="0">
                <a:latin typeface="Arial "/>
                <a:cs typeface="Times New Roman" pitchFamily="18" charset="0"/>
              </a:rPr>
            </a:br>
            <a:r>
              <a:rPr lang="en-CA" sz="1800" b="1" dirty="0" smtClean="0">
                <a:latin typeface="Arial "/>
                <a:cs typeface="Times New Roman" pitchFamily="18" charset="0"/>
              </a:rPr>
              <a:t>5</a:t>
            </a:r>
            <a:r>
              <a:rPr lang="en-CA" sz="1800" b="1" baseline="30000" dirty="0" smtClean="0">
                <a:latin typeface="Arial "/>
                <a:cs typeface="Times New Roman" pitchFamily="18" charset="0"/>
              </a:rPr>
              <a:t>th</a:t>
            </a:r>
            <a:r>
              <a:rPr lang="en-CA" sz="1800" b="1" dirty="0" smtClean="0">
                <a:latin typeface="Arial "/>
                <a:cs typeface="Times New Roman" pitchFamily="18" charset="0"/>
              </a:rPr>
              <a:t> World Bioenergy Congress and Expo</a:t>
            </a:r>
            <a:br>
              <a:rPr lang="en-CA" sz="1800" b="1" dirty="0" smtClean="0">
                <a:latin typeface="Arial "/>
                <a:cs typeface="Times New Roman" pitchFamily="18" charset="0"/>
              </a:rPr>
            </a:br>
            <a:r>
              <a:rPr lang="en-CA" sz="1800" dirty="0">
                <a:latin typeface="Arial "/>
                <a:cs typeface="Times New Roman" pitchFamily="18" charset="0"/>
              </a:rPr>
              <a:t/>
            </a:r>
            <a:br>
              <a:rPr lang="en-CA" sz="1800" dirty="0">
                <a:latin typeface="Arial "/>
                <a:cs typeface="Times New Roman" pitchFamily="18" charset="0"/>
              </a:rPr>
            </a:br>
            <a:r>
              <a:rPr lang="en-CA" sz="1800" dirty="0">
                <a:latin typeface="Arial "/>
                <a:cs typeface="Times New Roman" pitchFamily="18" charset="0"/>
              </a:rPr>
              <a:t>Hanieh Bamdad</a:t>
            </a:r>
            <a:br>
              <a:rPr lang="en-CA" sz="1800" dirty="0">
                <a:latin typeface="Arial "/>
                <a:cs typeface="Times New Roman" pitchFamily="18" charset="0"/>
              </a:rPr>
            </a:br>
            <a:r>
              <a:rPr lang="en-CA" sz="1800" dirty="0">
                <a:latin typeface="Arial "/>
                <a:cs typeface="Times New Roman" pitchFamily="18" charset="0"/>
              </a:rPr>
              <a:t/>
            </a:r>
            <a:br>
              <a:rPr lang="en-CA" sz="1800" dirty="0">
                <a:latin typeface="Arial "/>
                <a:cs typeface="Times New Roman" pitchFamily="18" charset="0"/>
              </a:rPr>
            </a:br>
            <a:r>
              <a:rPr lang="en-CA" sz="1800" dirty="0">
                <a:latin typeface="Arial "/>
                <a:cs typeface="Times New Roman" pitchFamily="18" charset="0"/>
              </a:rPr>
              <a:t>Supervisory Committee:</a:t>
            </a:r>
            <a:br>
              <a:rPr lang="en-CA" sz="1800" dirty="0">
                <a:latin typeface="Arial "/>
                <a:cs typeface="Times New Roman" pitchFamily="18" charset="0"/>
              </a:rPr>
            </a:br>
            <a:r>
              <a:rPr lang="en-CA" sz="1800" dirty="0">
                <a:latin typeface="Arial "/>
                <a:cs typeface="Times New Roman" pitchFamily="18" charset="0"/>
              </a:rPr>
              <a:t>Dr. Kelly </a:t>
            </a:r>
            <a:r>
              <a:rPr lang="en-CA" sz="1800" dirty="0" err="1">
                <a:latin typeface="Arial "/>
                <a:cs typeface="Times New Roman" pitchFamily="18" charset="0"/>
              </a:rPr>
              <a:t>Hawboldt</a:t>
            </a:r>
            <a:r>
              <a:rPr lang="en-CA" sz="1800" dirty="0">
                <a:latin typeface="Arial "/>
                <a:cs typeface="Times New Roman" pitchFamily="18" charset="0"/>
              </a:rPr>
              <a:t> (Supervisor)</a:t>
            </a:r>
            <a:br>
              <a:rPr lang="en-CA" sz="1800" dirty="0">
                <a:latin typeface="Arial "/>
                <a:cs typeface="Times New Roman" pitchFamily="18" charset="0"/>
              </a:rPr>
            </a:br>
            <a:r>
              <a:rPr lang="en-CA" sz="1800" dirty="0">
                <a:latin typeface="Arial "/>
                <a:cs typeface="Times New Roman" pitchFamily="18" charset="0"/>
              </a:rPr>
              <a:t>Dr. Stephanie </a:t>
            </a:r>
            <a:r>
              <a:rPr lang="en-CA" sz="1800" dirty="0" err="1">
                <a:latin typeface="Arial "/>
                <a:cs typeface="Times New Roman" pitchFamily="18" charset="0"/>
              </a:rPr>
              <a:t>MacQuarrie</a:t>
            </a:r>
            <a:r>
              <a:rPr lang="en-CA" sz="1800" dirty="0">
                <a:latin typeface="Arial "/>
                <a:cs typeface="Times New Roman" pitchFamily="18" charset="0"/>
              </a:rPr>
              <a:t> (Co-supervisor)</a:t>
            </a:r>
            <a:br>
              <a:rPr lang="en-CA" sz="1800" dirty="0">
                <a:latin typeface="Arial "/>
                <a:cs typeface="Times New Roman" pitchFamily="18" charset="0"/>
              </a:rPr>
            </a:br>
            <a:r>
              <a:rPr lang="en-CA" sz="1800" dirty="0">
                <a:latin typeface="Arial "/>
                <a:cs typeface="Times New Roman" pitchFamily="18" charset="0"/>
              </a:rPr>
              <a:t/>
            </a:r>
            <a:br>
              <a:rPr lang="en-CA" sz="1800" dirty="0">
                <a:latin typeface="Arial "/>
                <a:cs typeface="Times New Roman" pitchFamily="18" charset="0"/>
              </a:rPr>
            </a:br>
            <a:r>
              <a:rPr lang="en-CA" sz="1800" dirty="0">
                <a:latin typeface="Arial "/>
                <a:cs typeface="Times New Roman" pitchFamily="18" charset="0"/>
              </a:rPr>
              <a:t/>
            </a:r>
            <a:br>
              <a:rPr lang="en-CA" sz="1800" dirty="0">
                <a:latin typeface="Arial "/>
                <a:cs typeface="Times New Roman" pitchFamily="18" charset="0"/>
              </a:rPr>
            </a:br>
            <a:r>
              <a:rPr lang="en-CA" sz="1800" dirty="0" smtClean="0">
                <a:latin typeface="Arial "/>
                <a:cs typeface="Times New Roman" pitchFamily="18" charset="0"/>
              </a:rPr>
              <a:t>June </a:t>
            </a:r>
            <a:r>
              <a:rPr lang="en-CA" sz="1800" dirty="0">
                <a:latin typeface="Arial "/>
                <a:cs typeface="Times New Roman" pitchFamily="18" charset="0"/>
              </a:rPr>
              <a:t>2017</a:t>
            </a:r>
            <a:br>
              <a:rPr lang="en-CA" sz="1800" dirty="0">
                <a:latin typeface="Arial "/>
                <a:cs typeface="Times New Roman" pitchFamily="18" charset="0"/>
              </a:rPr>
            </a:br>
            <a:endParaRPr lang="en-US" sz="1800" b="1" dirty="0">
              <a:latin typeface="Arial "/>
              <a:cs typeface="Times New Roman" pitchFamily="18" charset="0"/>
            </a:endParaRPr>
          </a:p>
        </p:txBody>
      </p:sp>
      <p:sp>
        <p:nvSpPr>
          <p:cNvPr id="4" name="Rectangle 3"/>
          <p:cNvSpPr/>
          <p:nvPr/>
        </p:nvSpPr>
        <p:spPr>
          <a:xfrm>
            <a:off x="1050879" y="1247420"/>
            <a:ext cx="7465324" cy="1420325"/>
          </a:xfrm>
          <a:prstGeom prst="rect">
            <a:avLst/>
          </a:prstGeom>
        </p:spPr>
        <p:txBody>
          <a:bodyPr wrap="square">
            <a:spAutoFit/>
          </a:bodyPr>
          <a:lstStyle/>
          <a:p>
            <a:pPr algn="ctr">
              <a:lnSpc>
                <a:spcPct val="150000"/>
              </a:lnSpc>
            </a:pPr>
            <a:r>
              <a:rPr lang="en-US" sz="2000" b="1" dirty="0"/>
              <a:t>Experimental </a:t>
            </a:r>
            <a:r>
              <a:rPr lang="en-US" sz="2000" b="1" dirty="0" smtClean="0"/>
              <a:t>and statistical Analysis </a:t>
            </a:r>
            <a:r>
              <a:rPr lang="en-US" sz="2000" b="1" dirty="0"/>
              <a:t>of CO</a:t>
            </a:r>
            <a:r>
              <a:rPr lang="en-US" sz="2000" b="1" baseline="-25000" dirty="0"/>
              <a:t>2</a:t>
            </a:r>
            <a:r>
              <a:rPr lang="en-US" sz="2000" b="1" dirty="0"/>
              <a:t> Adsorption Process for Optimization of Carbon based (</a:t>
            </a:r>
            <a:r>
              <a:rPr lang="en-US" sz="2000" b="1" dirty="0" err="1"/>
              <a:t>Biochar</a:t>
            </a:r>
            <a:r>
              <a:rPr lang="en-US" sz="2000" b="1" dirty="0"/>
              <a:t>) Adsorbent</a:t>
            </a:r>
            <a:endParaRPr lang="en-CA" sz="2000" b="1"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7656AD53-E655-4F45-BD23-751E90A0F8FC}" type="slidenum">
              <a:rPr lang="en-US" smtClean="0"/>
              <a:pPr/>
              <a:t>2</a:t>
            </a:fld>
            <a:endParaRPr lang="en-US" dirty="0"/>
          </a:p>
        </p:txBody>
      </p:sp>
      <p:sp>
        <p:nvSpPr>
          <p:cNvPr id="7" name="Content Placeholder 3"/>
          <p:cNvSpPr>
            <a:spLocks noGrp="1"/>
          </p:cNvSpPr>
          <p:nvPr>
            <p:ph idx="1"/>
          </p:nvPr>
        </p:nvSpPr>
        <p:spPr>
          <a:xfrm>
            <a:off x="449902" y="1333856"/>
            <a:ext cx="8284665" cy="4561977"/>
          </a:xfrm>
        </p:spPr>
        <p:txBody>
          <a:bodyPr/>
          <a:lstStyle/>
          <a:p>
            <a:pPr>
              <a:lnSpc>
                <a:spcPct val="250000"/>
              </a:lnSpc>
              <a:buFont typeface="Wingdings" pitchFamily="2" charset="2"/>
              <a:buChar char="Ø"/>
              <a:defRPr/>
            </a:pPr>
            <a:r>
              <a:rPr lang="en-CA" sz="2400" dirty="0" smtClean="0">
                <a:cs typeface="Arial" pitchFamily="34" charset="0"/>
              </a:rPr>
              <a:t>Introduction and Overview</a:t>
            </a:r>
          </a:p>
          <a:p>
            <a:pPr>
              <a:lnSpc>
                <a:spcPct val="250000"/>
              </a:lnSpc>
              <a:buFont typeface="Wingdings" pitchFamily="2" charset="2"/>
              <a:buChar char="Ø"/>
              <a:defRPr/>
            </a:pPr>
            <a:r>
              <a:rPr lang="en-CA" sz="2400" dirty="0" smtClean="0">
                <a:cs typeface="Arial" pitchFamily="34" charset="0"/>
              </a:rPr>
              <a:t>Characterization tests</a:t>
            </a:r>
            <a:endParaRPr lang="en-CA" sz="2400" b="0" dirty="0" smtClean="0">
              <a:cs typeface="Arial" pitchFamily="34" charset="0"/>
            </a:endParaRPr>
          </a:p>
          <a:p>
            <a:pPr>
              <a:lnSpc>
                <a:spcPct val="250000"/>
              </a:lnSpc>
              <a:buFont typeface="Wingdings" pitchFamily="2" charset="2"/>
              <a:buChar char="Ø"/>
              <a:defRPr/>
            </a:pPr>
            <a:r>
              <a:rPr lang="en-CA" sz="2400" dirty="0" smtClean="0">
                <a:cs typeface="Arial" pitchFamily="34" charset="0"/>
              </a:rPr>
              <a:t>Experimental tests</a:t>
            </a:r>
            <a:endParaRPr lang="en-CA" sz="2400" b="0" dirty="0" smtClean="0">
              <a:cs typeface="Arial" pitchFamily="34" charset="0"/>
            </a:endParaRPr>
          </a:p>
          <a:p>
            <a:pPr>
              <a:lnSpc>
                <a:spcPct val="250000"/>
              </a:lnSpc>
              <a:buFont typeface="Wingdings" pitchFamily="2" charset="2"/>
              <a:buChar char="Ø"/>
              <a:defRPr/>
            </a:pPr>
            <a:r>
              <a:rPr lang="en-CA" sz="2400" dirty="0" smtClean="0">
                <a:cs typeface="Arial" pitchFamily="34" charset="0"/>
              </a:rPr>
              <a:t>Results</a:t>
            </a:r>
            <a:endParaRPr lang="en-CA" sz="2400" dirty="0">
              <a:cs typeface="Arial" pitchFamily="34" charset="0"/>
            </a:endParaRPr>
          </a:p>
          <a:p>
            <a:pPr>
              <a:lnSpc>
                <a:spcPct val="150000"/>
              </a:lnSpc>
              <a:buFont typeface="Wingdings" pitchFamily="2" charset="2"/>
              <a:buChar char="Ø"/>
              <a:defRPr/>
            </a:pPr>
            <a:endParaRPr lang="en-CA" sz="2400" b="0" dirty="0" smtClean="0">
              <a:cs typeface="Arial" pitchFamily="34" charset="0"/>
            </a:endParaRPr>
          </a:p>
          <a:p>
            <a:pPr>
              <a:lnSpc>
                <a:spcPct val="150000"/>
              </a:lnSpc>
              <a:buFont typeface="Wingdings" pitchFamily="2" charset="2"/>
              <a:buChar char="Ø"/>
              <a:defRPr/>
            </a:pPr>
            <a:endParaRPr lang="en-CA" sz="2400" b="0" dirty="0">
              <a:cs typeface="Arial" pitchFamily="34" charset="0"/>
            </a:endParaRPr>
          </a:p>
          <a:p>
            <a:pPr marL="0" indent="0">
              <a:buFontTx/>
              <a:buNone/>
              <a:defRPr/>
            </a:pPr>
            <a:endParaRPr lang="en-CA" dirty="0"/>
          </a:p>
        </p:txBody>
      </p:sp>
      <p:sp>
        <p:nvSpPr>
          <p:cNvPr id="8" name="Title 1"/>
          <p:cNvSpPr>
            <a:spLocks noGrp="1"/>
          </p:cNvSpPr>
          <p:nvPr>
            <p:ph type="title"/>
          </p:nvPr>
        </p:nvSpPr>
        <p:spPr>
          <a:xfrm>
            <a:off x="722862" y="312121"/>
            <a:ext cx="7000875" cy="765175"/>
          </a:xfrm>
        </p:spPr>
        <p:txBody>
          <a:bodyPr/>
          <a:lstStyle/>
          <a:p>
            <a:pPr algn="ctr"/>
            <a:r>
              <a:rPr lang="en-US" sz="3600" b="1" dirty="0" smtClean="0">
                <a:latin typeface="Arial" charset="0"/>
                <a:cs typeface="Arial" charset="0"/>
              </a:rPr>
              <a:t>Outline</a:t>
            </a:r>
          </a:p>
        </p:txBody>
      </p:sp>
    </p:spTree>
    <p:extLst>
      <p:ext uri="{BB962C8B-B14F-4D97-AF65-F5344CB8AC3E}">
        <p14:creationId xmlns:p14="http://schemas.microsoft.com/office/powerpoint/2010/main" val="397901837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503190"/>
            <a:ext cx="7000875" cy="765175"/>
          </a:xfrm>
        </p:spPr>
        <p:txBody>
          <a:bodyPr/>
          <a:lstStyle/>
          <a:p>
            <a:r>
              <a:rPr lang="en-CA" b="1" dirty="0">
                <a:latin typeface="Arial" charset="0"/>
                <a:cs typeface="Arial" charset="0"/>
              </a:rPr>
              <a:t>Introduction and Overview</a:t>
            </a:r>
            <a:r>
              <a:rPr lang="en-CA" dirty="0">
                <a:latin typeface="Arial" charset="0"/>
                <a:cs typeface="Arial" charset="0"/>
              </a:rPr>
              <a:t/>
            </a:r>
            <a:br>
              <a:rPr lang="en-CA" dirty="0">
                <a:latin typeface="Arial" charset="0"/>
                <a:cs typeface="Arial" charset="0"/>
              </a:rPr>
            </a:br>
            <a:endParaRPr lang="en-CA" dirty="0"/>
          </a:p>
        </p:txBody>
      </p:sp>
      <p:sp>
        <p:nvSpPr>
          <p:cNvPr id="4" name="Slide Number Placeholder 3"/>
          <p:cNvSpPr>
            <a:spLocks noGrp="1"/>
          </p:cNvSpPr>
          <p:nvPr>
            <p:ph type="sldNum" sz="quarter" idx="12"/>
          </p:nvPr>
        </p:nvSpPr>
        <p:spPr/>
        <p:txBody>
          <a:bodyPr/>
          <a:lstStyle/>
          <a:p>
            <a:fld id="{7656AD53-E655-4F45-BD23-751E90A0F8FC}" type="slidenum">
              <a:rPr lang="en-US" smtClean="0"/>
              <a:pPr/>
              <a:t>3</a:t>
            </a:fld>
            <a:endParaRPr lang="en-US"/>
          </a:p>
        </p:txBody>
      </p:sp>
      <p:pic>
        <p:nvPicPr>
          <p:cNvPr id="7" name="Picture 3" descr="C:\Users\Hanieh\Desktop\Graphical abstract.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838" y="1209675"/>
            <a:ext cx="6253162" cy="4586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26" name="Picture 2" descr="Image result for sawdust"/>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2890838" y="2910598"/>
            <a:ext cx="1681161" cy="1046338"/>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graphicFrame>
        <p:nvGraphicFramePr>
          <p:cNvPr id="6" name="Content Placeholder 5"/>
          <p:cNvGraphicFramePr>
            <a:graphicFrameLocks noGrp="1"/>
          </p:cNvGraphicFramePr>
          <p:nvPr>
            <p:ph idx="1"/>
          </p:nvPr>
        </p:nvGraphicFramePr>
        <p:xfrm>
          <a:off x="107576" y="1600201"/>
          <a:ext cx="3052482" cy="3563470"/>
        </p:xfrm>
        <a:graphic>
          <a:graphicData uri="http://schemas.openxmlformats.org/drawingml/2006/diagram">
            <dgm:relIds xmlns:dgm="http://schemas.openxmlformats.org/drawingml/2006/diagram" xmlns:r="http://schemas.openxmlformats.org/officeDocument/2006/relationships" r:dm="rId5" r:lo="rId6" r:qs="rId7" r:cs="rId8"/>
          </a:graphicData>
        </a:graphic>
      </p:graphicFrame>
      <p:sp>
        <p:nvSpPr>
          <p:cNvPr id="3" name="Rectangle 2"/>
          <p:cNvSpPr/>
          <p:nvPr/>
        </p:nvSpPr>
        <p:spPr>
          <a:xfrm>
            <a:off x="3343701" y="2756848"/>
            <a:ext cx="805218" cy="354842"/>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Rectangle 4"/>
          <p:cNvSpPr/>
          <p:nvPr/>
        </p:nvSpPr>
        <p:spPr>
          <a:xfrm>
            <a:off x="3343701" y="3848669"/>
            <a:ext cx="805218" cy="2456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Tree>
    <p:extLst>
      <p:ext uri="{BB962C8B-B14F-4D97-AF65-F5344CB8AC3E}">
        <p14:creationId xmlns:p14="http://schemas.microsoft.com/office/powerpoint/2010/main" val="874423694"/>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6AD53-E655-4F45-BD23-751E90A0F8FC}" type="slidenum">
              <a:rPr lang="en-US" smtClean="0"/>
              <a:pPr/>
              <a:t>4</a:t>
            </a:fld>
            <a:endParaRPr lang="en-US"/>
          </a:p>
        </p:txBody>
      </p:sp>
      <p:pic>
        <p:nvPicPr>
          <p:cNvPr id="1026" name="Picture 2" descr="C:\Ph.D\1st Paper\Figures\Figure 3.ti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002106" y="1364776"/>
            <a:ext cx="6141893" cy="5411336"/>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Ph.D\1st Paper\Figures\Figure 2.ti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rot="5400000">
            <a:off x="-2251880" y="2251880"/>
            <a:ext cx="7779223" cy="3275464"/>
          </a:xfrm>
          <a:prstGeom prst="rect">
            <a:avLst/>
          </a:prstGeom>
          <a:noFill/>
          <a:extLst>
            <a:ext uri="{909E8E84-426E-40DD-AFC4-6F175D3DCCD1}">
              <a14:hiddenFill xmlns:a14="http://schemas.microsoft.com/office/drawing/2010/main">
                <a:solidFill>
                  <a:srgbClr val="FFFFFF"/>
                </a:solidFill>
              </a14:hiddenFill>
            </a:ext>
          </a:extLst>
        </p:spPr>
      </p:pic>
      <p:sp>
        <p:nvSpPr>
          <p:cNvPr id="5" name="Title 4"/>
          <p:cNvSpPr>
            <a:spLocks noGrp="1"/>
          </p:cNvSpPr>
          <p:nvPr>
            <p:ph type="title"/>
          </p:nvPr>
        </p:nvSpPr>
        <p:spPr>
          <a:xfrm>
            <a:off x="668270" y="462249"/>
            <a:ext cx="7000875" cy="765175"/>
          </a:xfrm>
        </p:spPr>
        <p:txBody>
          <a:bodyPr/>
          <a:lstStyle/>
          <a:p>
            <a:r>
              <a:rPr lang="en-CA" b="1" dirty="0">
                <a:latin typeface="Arial" pitchFamily="34" charset="0"/>
                <a:cs typeface="Arial" pitchFamily="34" charset="0"/>
              </a:rPr>
              <a:t>Characterization tests</a:t>
            </a:r>
            <a:r>
              <a:rPr lang="en-CA" dirty="0"/>
              <a:t/>
            </a:r>
            <a:br>
              <a:rPr lang="en-CA" dirty="0"/>
            </a:br>
            <a:endParaRPr lang="en-CA" dirty="0"/>
          </a:p>
        </p:txBody>
      </p:sp>
    </p:spTree>
    <p:extLst>
      <p:ext uri="{BB962C8B-B14F-4D97-AF65-F5344CB8AC3E}">
        <p14:creationId xmlns:p14="http://schemas.microsoft.com/office/powerpoint/2010/main" val="314422616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6AD53-E655-4F45-BD23-751E90A0F8FC}" type="slidenum">
              <a:rPr lang="en-US" smtClean="0"/>
              <a:pPr/>
              <a:t>5</a:t>
            </a:fld>
            <a:endParaRPr lang="en-US"/>
          </a:p>
        </p:txBody>
      </p:sp>
      <p:graphicFrame>
        <p:nvGraphicFramePr>
          <p:cNvPr id="6" name="Table 5"/>
          <p:cNvGraphicFramePr>
            <a:graphicFrameLocks noGrp="1"/>
          </p:cNvGraphicFramePr>
          <p:nvPr>
            <p:extLst>
              <p:ext uri="{D42A27DB-BD31-4B8C-83A1-F6EECF244321}">
                <p14:modId xmlns:p14="http://schemas.microsoft.com/office/powerpoint/2010/main" val="2225296051"/>
              </p:ext>
            </p:extLst>
          </p:nvPr>
        </p:nvGraphicFramePr>
        <p:xfrm>
          <a:off x="272955" y="1255591"/>
          <a:ext cx="8543498" cy="4943749"/>
        </p:xfrm>
        <a:graphic>
          <a:graphicData uri="http://schemas.openxmlformats.org/drawingml/2006/table">
            <a:tbl>
              <a:tblPr firstRow="1" firstCol="1" bandRow="1">
                <a:tableStyleId>{5DA37D80-6434-44D0-A028-1B22A696006F}</a:tableStyleId>
              </a:tblPr>
              <a:tblGrid>
                <a:gridCol w="764275">
                  <a:extLst>
                    <a:ext uri="{9D8B030D-6E8A-4147-A177-3AD203B41FA5}">
                      <a16:colId xmlns:a16="http://schemas.microsoft.com/office/drawing/2014/main" xmlns="" val="20000"/>
                    </a:ext>
                  </a:extLst>
                </a:gridCol>
                <a:gridCol w="1405719">
                  <a:extLst>
                    <a:ext uri="{9D8B030D-6E8A-4147-A177-3AD203B41FA5}">
                      <a16:colId xmlns:a16="http://schemas.microsoft.com/office/drawing/2014/main" xmlns="" val="20001"/>
                    </a:ext>
                  </a:extLst>
                </a:gridCol>
                <a:gridCol w="982639">
                  <a:extLst>
                    <a:ext uri="{9D8B030D-6E8A-4147-A177-3AD203B41FA5}">
                      <a16:colId xmlns:a16="http://schemas.microsoft.com/office/drawing/2014/main" xmlns="" val="20002"/>
                    </a:ext>
                  </a:extLst>
                </a:gridCol>
                <a:gridCol w="1078173">
                  <a:extLst>
                    <a:ext uri="{9D8B030D-6E8A-4147-A177-3AD203B41FA5}">
                      <a16:colId xmlns:a16="http://schemas.microsoft.com/office/drawing/2014/main" xmlns="" val="20003"/>
                    </a:ext>
                  </a:extLst>
                </a:gridCol>
                <a:gridCol w="1050878">
                  <a:extLst>
                    <a:ext uri="{9D8B030D-6E8A-4147-A177-3AD203B41FA5}">
                      <a16:colId xmlns:a16="http://schemas.microsoft.com/office/drawing/2014/main" xmlns="" val="20004"/>
                    </a:ext>
                  </a:extLst>
                </a:gridCol>
                <a:gridCol w="873456">
                  <a:extLst>
                    <a:ext uri="{9D8B030D-6E8A-4147-A177-3AD203B41FA5}">
                      <a16:colId xmlns:a16="http://schemas.microsoft.com/office/drawing/2014/main" xmlns="" val="20005"/>
                    </a:ext>
                  </a:extLst>
                </a:gridCol>
                <a:gridCol w="723332">
                  <a:extLst>
                    <a:ext uri="{9D8B030D-6E8A-4147-A177-3AD203B41FA5}">
                      <a16:colId xmlns:a16="http://schemas.microsoft.com/office/drawing/2014/main" xmlns="" val="20006"/>
                    </a:ext>
                  </a:extLst>
                </a:gridCol>
                <a:gridCol w="764274">
                  <a:extLst>
                    <a:ext uri="{9D8B030D-6E8A-4147-A177-3AD203B41FA5}">
                      <a16:colId xmlns:a16="http://schemas.microsoft.com/office/drawing/2014/main" xmlns="" val="20007"/>
                    </a:ext>
                  </a:extLst>
                </a:gridCol>
                <a:gridCol w="900752">
                  <a:extLst>
                    <a:ext uri="{9D8B030D-6E8A-4147-A177-3AD203B41FA5}">
                      <a16:colId xmlns:a16="http://schemas.microsoft.com/office/drawing/2014/main" xmlns="" val="20008"/>
                    </a:ext>
                  </a:extLst>
                </a:gridCol>
              </a:tblGrid>
              <a:tr h="426544">
                <a:tc>
                  <a:txBody>
                    <a:bodyPr/>
                    <a:lstStyle/>
                    <a:p>
                      <a:pPr algn="ctr">
                        <a:spcAft>
                          <a:spcPts val="0"/>
                        </a:spcAft>
                        <a:tabLst>
                          <a:tab pos="1628775" algn="l"/>
                        </a:tabLst>
                      </a:pPr>
                      <a:r>
                        <a:rPr lang="en-US" sz="1200" dirty="0">
                          <a:effectLst/>
                        </a:rPr>
                        <a:t> </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Aft>
                          <a:spcPts val="0"/>
                        </a:spcAft>
                        <a:tabLst>
                          <a:tab pos="1628775" algn="l"/>
                        </a:tabLst>
                      </a:pPr>
                      <a:r>
                        <a:rPr lang="en-US" sz="1200">
                          <a:effectLst/>
                        </a:rPr>
                        <a:t>Samples</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a:effectLst/>
                        </a:rPr>
                        <a:t>C</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dirty="0">
                          <a:effectLst/>
                        </a:rPr>
                        <a:t>H</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a:effectLst/>
                        </a:rPr>
                        <a:t>N</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a:effectLst/>
                        </a:rPr>
                        <a:t>O</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dirty="0">
                          <a:effectLst/>
                        </a:rPr>
                        <a:t>H:C</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a:effectLst/>
                        </a:rPr>
                        <a:t>O:C</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a:effectLst/>
                        </a:rPr>
                        <a:t>(O+N):C</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0"/>
                  </a:ext>
                </a:extLst>
              </a:tr>
              <a:tr h="365027">
                <a:tc rowSpan="3">
                  <a:txBody>
                    <a:bodyPr/>
                    <a:lstStyle/>
                    <a:p>
                      <a:pPr marL="71755" marR="71755" algn="ctr">
                        <a:lnSpc>
                          <a:spcPts val="1200"/>
                        </a:lnSpc>
                        <a:spcAft>
                          <a:spcPts val="0"/>
                        </a:spcAft>
                      </a:pPr>
                      <a:r>
                        <a:rPr lang="en-US" sz="1200" dirty="0">
                          <a:effectLst/>
                        </a:rPr>
                        <a:t>Feedstock</a:t>
                      </a:r>
                      <a:endParaRPr lang="en-CA" sz="1200" dirty="0">
                        <a:solidFill>
                          <a:schemeClr val="tx1"/>
                        </a:solidFill>
                        <a:effectLst/>
                        <a:latin typeface="Arial" pitchFamily="34" charset="0"/>
                        <a:ea typeface="Calibri"/>
                        <a:cs typeface="Arial" pitchFamily="34" charset="0"/>
                      </a:endParaRPr>
                    </a:p>
                  </a:txBody>
                  <a:tcPr marL="16821" marR="16821" marT="0" marB="0" vert="vert270" anchor="ctr"/>
                </a:tc>
                <a:tc>
                  <a:txBody>
                    <a:bodyPr/>
                    <a:lstStyle/>
                    <a:p>
                      <a:pPr algn="ctr">
                        <a:lnSpc>
                          <a:spcPts val="1200"/>
                        </a:lnSpc>
                        <a:spcAft>
                          <a:spcPts val="0"/>
                        </a:spcAft>
                      </a:pPr>
                      <a:r>
                        <a:rPr lang="en-US" sz="1200">
                          <a:effectLst/>
                        </a:rPr>
                        <a:t>Sawdust</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47.70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5.68</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0.01</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46.62</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0.12</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0.98</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0.98</a:t>
                      </a:r>
                      <a:endParaRPr lang="en-CA" sz="1200">
                        <a:solidFill>
                          <a:schemeClr val="tx1"/>
                        </a:solidFill>
                        <a:effectLst/>
                        <a:latin typeface="Arial" pitchFamily="34" charset="0"/>
                        <a:ea typeface="Calibri"/>
                        <a:cs typeface="Arial" pitchFamily="34" charset="0"/>
                      </a:endParaRPr>
                    </a:p>
                  </a:txBody>
                  <a:tcPr marL="16821" marR="16821" marT="0" marB="0" anchor="ctr"/>
                </a:tc>
                <a:extLst>
                  <a:ext uri="{0D108BD9-81ED-4DB2-BD59-A6C34878D82A}">
                    <a16:rowId xmlns:a16="http://schemas.microsoft.com/office/drawing/2014/main" xmlns="" val="10001"/>
                  </a:ext>
                </a:extLst>
              </a:tr>
              <a:tr h="408210">
                <a:tc vMerge="1">
                  <a:txBody>
                    <a:bodyPr/>
                    <a:lstStyle/>
                    <a:p>
                      <a:endParaRPr lang="en-CA"/>
                    </a:p>
                  </a:txBody>
                  <a:tcPr/>
                </a:tc>
                <a:tc>
                  <a:txBody>
                    <a:bodyPr/>
                    <a:lstStyle/>
                    <a:p>
                      <a:pPr algn="ctr">
                        <a:lnSpc>
                          <a:spcPts val="1200"/>
                        </a:lnSpc>
                        <a:spcAft>
                          <a:spcPts val="0"/>
                        </a:spcAft>
                      </a:pPr>
                      <a:r>
                        <a:rPr lang="en-US" sz="1200" dirty="0">
                          <a:effectLst/>
                        </a:rPr>
                        <a:t>Hardwood</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48.70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6.05</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0.35</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44.90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0.12</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0.92</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0.93</a:t>
                      </a:r>
                      <a:endParaRPr lang="en-CA" sz="1200">
                        <a:solidFill>
                          <a:schemeClr val="tx1"/>
                        </a:solidFill>
                        <a:effectLst/>
                        <a:latin typeface="Arial" pitchFamily="34" charset="0"/>
                        <a:ea typeface="Calibri"/>
                        <a:cs typeface="Arial" pitchFamily="34" charset="0"/>
                      </a:endParaRPr>
                    </a:p>
                  </a:txBody>
                  <a:tcPr marL="16821" marR="16821" marT="0" marB="0" anchor="ctr"/>
                </a:tc>
                <a:extLst>
                  <a:ext uri="{0D108BD9-81ED-4DB2-BD59-A6C34878D82A}">
                    <a16:rowId xmlns:a16="http://schemas.microsoft.com/office/drawing/2014/main" xmlns="" val="10002"/>
                  </a:ext>
                </a:extLst>
              </a:tr>
              <a:tr h="383360">
                <a:tc vMerge="1">
                  <a:txBody>
                    <a:bodyPr/>
                    <a:lstStyle/>
                    <a:p>
                      <a:endParaRPr lang="en-CA"/>
                    </a:p>
                  </a:txBody>
                  <a:tcPr/>
                </a:tc>
                <a:tc>
                  <a:txBody>
                    <a:bodyPr/>
                    <a:lstStyle/>
                    <a:p>
                      <a:pPr algn="ctr">
                        <a:lnSpc>
                          <a:spcPts val="1200"/>
                        </a:lnSpc>
                        <a:spcAft>
                          <a:spcPts val="0"/>
                        </a:spcAft>
                      </a:pPr>
                      <a:r>
                        <a:rPr lang="en-US" sz="1200" dirty="0">
                          <a:effectLst/>
                        </a:rPr>
                        <a:t>Bark</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49.63</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6.00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0.19</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44.18</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0.12</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0.89</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0.89</a:t>
                      </a:r>
                      <a:endParaRPr lang="en-CA" sz="1200">
                        <a:solidFill>
                          <a:schemeClr val="tx1"/>
                        </a:solidFill>
                        <a:effectLst/>
                        <a:latin typeface="Arial" pitchFamily="34" charset="0"/>
                        <a:ea typeface="Calibri"/>
                        <a:cs typeface="Arial" pitchFamily="34" charset="0"/>
                      </a:endParaRPr>
                    </a:p>
                  </a:txBody>
                  <a:tcPr marL="16821" marR="16821" marT="0" marB="0" anchor="ctr"/>
                </a:tc>
                <a:extLst>
                  <a:ext uri="{0D108BD9-81ED-4DB2-BD59-A6C34878D82A}">
                    <a16:rowId xmlns:a16="http://schemas.microsoft.com/office/drawing/2014/main" xmlns="" val="10003"/>
                  </a:ext>
                </a:extLst>
              </a:tr>
              <a:tr h="284363">
                <a:tc rowSpan="10">
                  <a:txBody>
                    <a:bodyPr/>
                    <a:lstStyle/>
                    <a:p>
                      <a:pPr marL="71755" marR="71755" algn="ctr">
                        <a:lnSpc>
                          <a:spcPts val="1200"/>
                        </a:lnSpc>
                        <a:spcAft>
                          <a:spcPts val="0"/>
                        </a:spcAft>
                      </a:pPr>
                      <a:r>
                        <a:rPr lang="en-US" sz="1200" dirty="0" err="1">
                          <a:effectLst/>
                        </a:rPr>
                        <a:t>Biochar</a:t>
                      </a:r>
                      <a:endParaRPr lang="en-CA" sz="1200" dirty="0">
                        <a:solidFill>
                          <a:schemeClr val="tx1"/>
                        </a:solidFill>
                        <a:effectLst/>
                        <a:latin typeface="Arial" pitchFamily="34" charset="0"/>
                        <a:ea typeface="Calibri"/>
                        <a:cs typeface="Arial" pitchFamily="34" charset="0"/>
                      </a:endParaRPr>
                    </a:p>
                  </a:txBody>
                  <a:tcPr marL="16821" marR="16821" marT="0" marB="0" vert="vert270" anchor="ctr"/>
                </a:tc>
                <a:tc>
                  <a:txBody>
                    <a:bodyPr/>
                    <a:lstStyle/>
                    <a:p>
                      <a:pPr algn="ctr">
                        <a:lnSpc>
                          <a:spcPts val="1200"/>
                        </a:lnSpc>
                        <a:spcAft>
                          <a:spcPts val="0"/>
                        </a:spcAft>
                      </a:pPr>
                      <a:r>
                        <a:rPr lang="en-US" sz="1200" dirty="0">
                          <a:effectLst/>
                        </a:rPr>
                        <a:t>SW450-labscale</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79.40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3.40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0.05</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12.90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0.04</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0.16</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0.16</a:t>
                      </a:r>
                      <a:endParaRPr lang="en-CA" sz="1200">
                        <a:solidFill>
                          <a:schemeClr val="tx1"/>
                        </a:solidFill>
                        <a:effectLst/>
                        <a:latin typeface="Arial" pitchFamily="34" charset="0"/>
                        <a:ea typeface="Calibri"/>
                        <a:cs typeface="Arial" pitchFamily="34" charset="0"/>
                      </a:endParaRPr>
                    </a:p>
                  </a:txBody>
                  <a:tcPr marL="16821" marR="16821" marT="0" marB="0" anchor="ctr"/>
                </a:tc>
                <a:extLst>
                  <a:ext uri="{0D108BD9-81ED-4DB2-BD59-A6C34878D82A}">
                    <a16:rowId xmlns:a16="http://schemas.microsoft.com/office/drawing/2014/main" xmlns="" val="10004"/>
                  </a:ext>
                </a:extLst>
              </a:tr>
              <a:tr h="341235">
                <a:tc vMerge="1">
                  <a:txBody>
                    <a:bodyPr/>
                    <a:lstStyle/>
                    <a:p>
                      <a:endParaRPr lang="en-CA"/>
                    </a:p>
                  </a:txBody>
                  <a:tcPr/>
                </a:tc>
                <a:tc>
                  <a:txBody>
                    <a:bodyPr/>
                    <a:lstStyle/>
                    <a:p>
                      <a:pPr algn="ctr">
                        <a:lnSpc>
                          <a:spcPts val="1200"/>
                        </a:lnSpc>
                        <a:spcAft>
                          <a:spcPts val="0"/>
                        </a:spcAft>
                      </a:pPr>
                      <a:r>
                        <a:rPr lang="en-US" sz="1200" dirty="0">
                          <a:effectLst/>
                        </a:rPr>
                        <a:t>SW400</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a:effectLst/>
                        </a:rPr>
                        <a:t>70.90</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3.10</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0.07</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25.93</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0.04</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0.37</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0.37</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5"/>
                  </a:ext>
                </a:extLst>
              </a:tr>
              <a:tr h="341235">
                <a:tc vMerge="1">
                  <a:txBody>
                    <a:bodyPr/>
                    <a:lstStyle/>
                    <a:p>
                      <a:endParaRPr lang="en-CA"/>
                    </a:p>
                  </a:txBody>
                  <a:tcPr/>
                </a:tc>
                <a:tc>
                  <a:txBody>
                    <a:bodyPr/>
                    <a:lstStyle/>
                    <a:p>
                      <a:pPr algn="ctr">
                        <a:lnSpc>
                          <a:spcPts val="1200"/>
                        </a:lnSpc>
                        <a:spcAft>
                          <a:spcPts val="0"/>
                        </a:spcAft>
                      </a:pPr>
                      <a:r>
                        <a:rPr lang="en-US" sz="1200" dirty="0">
                          <a:effectLst/>
                        </a:rPr>
                        <a:t>SW450</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a:effectLst/>
                        </a:rPr>
                        <a:t>74.79</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3.51</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0.24</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21.46</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0.05</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0.29</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0.29</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6"/>
                  </a:ext>
                </a:extLst>
              </a:tr>
              <a:tr h="341235">
                <a:tc vMerge="1">
                  <a:txBody>
                    <a:bodyPr/>
                    <a:lstStyle/>
                    <a:p>
                      <a:endParaRPr lang="en-CA"/>
                    </a:p>
                  </a:txBody>
                  <a:tcPr/>
                </a:tc>
                <a:tc>
                  <a:txBody>
                    <a:bodyPr/>
                    <a:lstStyle/>
                    <a:p>
                      <a:pPr algn="ctr">
                        <a:lnSpc>
                          <a:spcPts val="1200"/>
                        </a:lnSpc>
                        <a:spcAft>
                          <a:spcPts val="0"/>
                        </a:spcAft>
                      </a:pPr>
                      <a:r>
                        <a:rPr lang="en-US" sz="1200" dirty="0">
                          <a:effectLst/>
                        </a:rPr>
                        <a:t>SW500</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78.37</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dirty="0">
                          <a:effectLst/>
                        </a:rPr>
                        <a:t>2.36</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0.15</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19.12</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0.03</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0.24</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0.25</a:t>
                      </a:r>
                      <a:endParaRPr lang="en-CA" sz="1200" dirty="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7"/>
                  </a:ext>
                </a:extLst>
              </a:tr>
              <a:tr h="341235">
                <a:tc vMerge="1">
                  <a:txBody>
                    <a:bodyPr/>
                    <a:lstStyle/>
                    <a:p>
                      <a:endParaRPr lang="en-CA"/>
                    </a:p>
                  </a:txBody>
                  <a:tcPr/>
                </a:tc>
                <a:tc>
                  <a:txBody>
                    <a:bodyPr/>
                    <a:lstStyle/>
                    <a:p>
                      <a:pPr algn="ctr">
                        <a:lnSpc>
                          <a:spcPts val="1200"/>
                        </a:lnSpc>
                        <a:spcAft>
                          <a:spcPts val="0"/>
                        </a:spcAft>
                      </a:pPr>
                      <a:r>
                        <a:rPr lang="en-US" sz="1200" dirty="0">
                          <a:effectLst/>
                        </a:rPr>
                        <a:t>HW400</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dirty="0">
                          <a:effectLst/>
                        </a:rPr>
                        <a:t>72.53</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3.12</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0.15</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lnSpc>
                          <a:spcPct val="115000"/>
                        </a:lnSpc>
                        <a:spcAft>
                          <a:spcPts val="0"/>
                        </a:spcAft>
                      </a:pPr>
                      <a:r>
                        <a:rPr lang="en-US" sz="1200">
                          <a:effectLst/>
                        </a:rPr>
                        <a:t>24.21</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0.04</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0.33</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0.34</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8"/>
                  </a:ext>
                </a:extLst>
              </a:tr>
              <a:tr h="346365">
                <a:tc vMerge="1">
                  <a:txBody>
                    <a:bodyPr/>
                    <a:lstStyle/>
                    <a:p>
                      <a:endParaRPr lang="en-CA"/>
                    </a:p>
                  </a:txBody>
                  <a:tcPr/>
                </a:tc>
                <a:tc>
                  <a:txBody>
                    <a:bodyPr/>
                    <a:lstStyle/>
                    <a:p>
                      <a:pPr algn="ctr">
                        <a:lnSpc>
                          <a:spcPts val="1200"/>
                        </a:lnSpc>
                        <a:spcAft>
                          <a:spcPts val="0"/>
                        </a:spcAft>
                      </a:pPr>
                      <a:r>
                        <a:rPr lang="en-US" sz="1200" dirty="0">
                          <a:effectLst/>
                        </a:rPr>
                        <a:t>HW450</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73.25</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dirty="0">
                          <a:effectLst/>
                        </a:rPr>
                        <a:t>3.64</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0.16</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22.95</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0.05</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0.31</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0.315</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09"/>
                  </a:ext>
                </a:extLst>
              </a:tr>
              <a:tr h="341235">
                <a:tc vMerge="1">
                  <a:txBody>
                    <a:bodyPr/>
                    <a:lstStyle/>
                    <a:p>
                      <a:endParaRPr lang="en-CA"/>
                    </a:p>
                  </a:txBody>
                  <a:tcPr/>
                </a:tc>
                <a:tc>
                  <a:txBody>
                    <a:bodyPr/>
                    <a:lstStyle/>
                    <a:p>
                      <a:pPr algn="ctr">
                        <a:lnSpc>
                          <a:spcPts val="1200"/>
                        </a:lnSpc>
                        <a:spcAft>
                          <a:spcPts val="0"/>
                        </a:spcAft>
                      </a:pPr>
                      <a:r>
                        <a:rPr lang="en-US" sz="1200">
                          <a:effectLst/>
                        </a:rPr>
                        <a:t>HW500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dirty="0">
                          <a:effectLst/>
                        </a:rPr>
                        <a:t>74.84</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dirty="0">
                          <a:effectLst/>
                        </a:rPr>
                        <a:t>2.34</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0.22</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lnSpc>
                          <a:spcPct val="115000"/>
                        </a:lnSpc>
                        <a:spcAft>
                          <a:spcPts val="0"/>
                        </a:spcAft>
                      </a:pPr>
                      <a:r>
                        <a:rPr lang="en-US" sz="1200">
                          <a:effectLst/>
                        </a:rPr>
                        <a:t>22.60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0.031</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0.30</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0.30</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10"/>
                  </a:ext>
                </a:extLst>
              </a:tr>
              <a:tr h="341235">
                <a:tc vMerge="1">
                  <a:txBody>
                    <a:bodyPr/>
                    <a:lstStyle/>
                    <a:p>
                      <a:endParaRPr lang="en-CA"/>
                    </a:p>
                  </a:txBody>
                  <a:tcPr/>
                </a:tc>
                <a:tc>
                  <a:txBody>
                    <a:bodyPr/>
                    <a:lstStyle/>
                    <a:p>
                      <a:pPr algn="ctr">
                        <a:lnSpc>
                          <a:spcPts val="1200"/>
                        </a:lnSpc>
                        <a:spcAft>
                          <a:spcPts val="0"/>
                        </a:spcAft>
                      </a:pPr>
                      <a:r>
                        <a:rPr lang="en-US" sz="1200">
                          <a:effectLst/>
                        </a:rPr>
                        <a:t>BK450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67.67</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tabLst>
                          <a:tab pos="1628775" algn="l"/>
                        </a:tabLst>
                      </a:pPr>
                      <a:r>
                        <a:rPr lang="en-US" sz="1200" dirty="0">
                          <a:effectLst/>
                        </a:rPr>
                        <a:t>3.11</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0.42</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28.61</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0.05</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0.42</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0.43</a:t>
                      </a:r>
                      <a:endParaRPr lang="en-CA" sz="120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11"/>
                  </a:ext>
                </a:extLst>
              </a:tr>
              <a:tr h="341235">
                <a:tc vMerge="1">
                  <a:txBody>
                    <a:bodyPr/>
                    <a:lstStyle/>
                    <a:p>
                      <a:endParaRPr lang="en-CA"/>
                    </a:p>
                  </a:txBody>
                  <a:tcPr/>
                </a:tc>
                <a:tc>
                  <a:txBody>
                    <a:bodyPr/>
                    <a:lstStyle/>
                    <a:p>
                      <a:pPr algn="ctr">
                        <a:lnSpc>
                          <a:spcPts val="1200"/>
                        </a:lnSpc>
                        <a:spcAft>
                          <a:spcPts val="0"/>
                        </a:spcAft>
                      </a:pPr>
                      <a:r>
                        <a:rPr lang="en-US" sz="1200">
                          <a:effectLst/>
                        </a:rPr>
                        <a:t>Mix BK-SW450</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69.88</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dirty="0">
                          <a:effectLst/>
                        </a:rPr>
                        <a:t>2.45</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0.20</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27.46</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a:effectLst/>
                        </a:rPr>
                        <a:t>0.04</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0.39</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0.40</a:t>
                      </a:r>
                      <a:endParaRPr lang="en-CA" sz="1200" dirty="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12"/>
                  </a:ext>
                </a:extLst>
              </a:tr>
              <a:tr h="341235">
                <a:tc vMerge="1">
                  <a:txBody>
                    <a:bodyPr/>
                    <a:lstStyle/>
                    <a:p>
                      <a:endParaRPr lang="en-CA"/>
                    </a:p>
                  </a:txBody>
                  <a:tcPr/>
                </a:tc>
                <a:tc>
                  <a:txBody>
                    <a:bodyPr/>
                    <a:lstStyle/>
                    <a:p>
                      <a:pPr algn="ctr">
                        <a:lnSpc>
                          <a:spcPts val="1200"/>
                        </a:lnSpc>
                        <a:spcAft>
                          <a:spcPts val="0"/>
                        </a:spcAft>
                      </a:pPr>
                      <a:r>
                        <a:rPr lang="en-US" sz="1200" dirty="0">
                          <a:effectLst/>
                        </a:rPr>
                        <a:t>AC (</a:t>
                      </a:r>
                      <a:r>
                        <a:rPr lang="en-US" sz="1200" dirty="0" err="1">
                          <a:effectLst/>
                        </a:rPr>
                        <a:t>Norit</a:t>
                      </a:r>
                      <a:r>
                        <a:rPr lang="en-US" sz="1200" dirty="0">
                          <a:effectLst/>
                        </a:rPr>
                        <a:t>)</a:t>
                      </a:r>
                      <a:endParaRPr lang="en-CA" sz="1200" dirty="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lnSpc>
                          <a:spcPts val="1200"/>
                        </a:lnSpc>
                        <a:spcAft>
                          <a:spcPts val="0"/>
                        </a:spcAft>
                      </a:pPr>
                      <a:r>
                        <a:rPr lang="en-US" sz="1200">
                          <a:effectLst/>
                        </a:rPr>
                        <a:t>81.34</a:t>
                      </a:r>
                      <a:endParaRPr lang="en-CA" sz="1200">
                        <a:solidFill>
                          <a:schemeClr val="tx1"/>
                        </a:solidFill>
                        <a:effectLst/>
                        <a:latin typeface="Arial" pitchFamily="34" charset="0"/>
                        <a:ea typeface="Calibri"/>
                        <a:cs typeface="Arial" pitchFamily="34" charset="0"/>
                      </a:endParaRPr>
                    </a:p>
                  </a:txBody>
                  <a:tcPr marL="16821" marR="16821" marT="0" marB="0" anchor="ctr"/>
                </a:tc>
                <a:tc>
                  <a:txBody>
                    <a:bodyPr/>
                    <a:lstStyle/>
                    <a:p>
                      <a:pPr algn="ctr">
                        <a:spcAft>
                          <a:spcPts val="0"/>
                        </a:spcAft>
                        <a:tabLst>
                          <a:tab pos="1628775" algn="l"/>
                        </a:tabLst>
                      </a:pPr>
                      <a:r>
                        <a:rPr lang="en-US" sz="1200">
                          <a:effectLst/>
                        </a:rPr>
                        <a:t>2.10</a:t>
                      </a:r>
                      <a:endParaRPr lang="en-CA" sz="120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0.28</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16.28</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0.02</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0.20</a:t>
                      </a:r>
                      <a:endParaRPr lang="en-CA" sz="1200" dirty="0">
                        <a:solidFill>
                          <a:schemeClr val="tx1"/>
                        </a:solidFill>
                        <a:effectLst/>
                        <a:latin typeface="Arial" pitchFamily="34" charset="0"/>
                        <a:cs typeface="Arial" pitchFamily="34" charset="0"/>
                      </a:endParaRPr>
                    </a:p>
                  </a:txBody>
                  <a:tcPr marL="16821" marR="16821" marT="0" marB="0" anchor="ctr"/>
                </a:tc>
                <a:tc>
                  <a:txBody>
                    <a:bodyPr/>
                    <a:lstStyle/>
                    <a:p>
                      <a:pPr algn="ctr">
                        <a:spcBef>
                          <a:spcPts val="1200"/>
                        </a:spcBef>
                        <a:spcAft>
                          <a:spcPts val="0"/>
                        </a:spcAft>
                        <a:tabLst>
                          <a:tab pos="1628775" algn="l"/>
                        </a:tabLst>
                      </a:pPr>
                      <a:r>
                        <a:rPr lang="en-US" sz="1200" dirty="0">
                          <a:effectLst/>
                        </a:rPr>
                        <a:t>0.20</a:t>
                      </a:r>
                      <a:endParaRPr lang="en-CA" sz="1200" dirty="0">
                        <a:solidFill>
                          <a:schemeClr val="tx1"/>
                        </a:solidFill>
                        <a:effectLst/>
                        <a:latin typeface="Arial" pitchFamily="34" charset="0"/>
                        <a:cs typeface="Arial" pitchFamily="34" charset="0"/>
                      </a:endParaRPr>
                    </a:p>
                  </a:txBody>
                  <a:tcPr marL="16821" marR="16821" marT="0" marB="0" anchor="ctr"/>
                </a:tc>
                <a:extLst>
                  <a:ext uri="{0D108BD9-81ED-4DB2-BD59-A6C34878D82A}">
                    <a16:rowId xmlns:a16="http://schemas.microsoft.com/office/drawing/2014/main" xmlns="" val="10013"/>
                  </a:ext>
                </a:extLst>
              </a:tr>
            </a:tbl>
          </a:graphicData>
        </a:graphic>
      </p:graphicFrame>
      <p:sp>
        <p:nvSpPr>
          <p:cNvPr id="7" name="Title 6"/>
          <p:cNvSpPr>
            <a:spLocks noGrp="1"/>
          </p:cNvSpPr>
          <p:nvPr>
            <p:ph type="title"/>
          </p:nvPr>
        </p:nvSpPr>
        <p:spPr>
          <a:xfrm>
            <a:off x="381662" y="66457"/>
            <a:ext cx="7000875" cy="765175"/>
          </a:xfrm>
          <a:prstGeom prst="rect">
            <a:avLst/>
          </a:prstGeom>
        </p:spPr>
        <p:txBody>
          <a:bodyPr wrap="none">
            <a:spAutoFit/>
          </a:bodyPr>
          <a:lstStyle/>
          <a:p>
            <a:r>
              <a:rPr lang="en-CA" sz="3200" b="1" dirty="0" smtClean="0">
                <a:latin typeface="Arial "/>
              </a:rPr>
              <a:t>Results</a:t>
            </a:r>
            <a:endParaRPr lang="en-CA" sz="3200" b="1" dirty="0"/>
          </a:p>
        </p:txBody>
      </p:sp>
      <p:sp>
        <p:nvSpPr>
          <p:cNvPr id="8" name="Title 1"/>
          <p:cNvSpPr txBox="1">
            <a:spLocks/>
          </p:cNvSpPr>
          <p:nvPr/>
        </p:nvSpPr>
        <p:spPr bwMode="auto">
          <a:xfrm>
            <a:off x="198421" y="766086"/>
            <a:ext cx="8229600" cy="50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Black" pitchFamily="34" charset="0"/>
              </a:defRPr>
            </a:lvl2pPr>
            <a:lvl3pPr algn="l" rtl="0" eaLnBrk="1" fontAlgn="base" hangingPunct="1">
              <a:spcBef>
                <a:spcPct val="0"/>
              </a:spcBef>
              <a:spcAft>
                <a:spcPct val="0"/>
              </a:spcAft>
              <a:defRPr sz="3200">
                <a:solidFill>
                  <a:schemeClr val="tx2"/>
                </a:solidFill>
                <a:latin typeface="Arial Black" pitchFamily="34" charset="0"/>
              </a:defRPr>
            </a:lvl3pPr>
            <a:lvl4pPr algn="l" rtl="0" eaLnBrk="1" fontAlgn="base" hangingPunct="1">
              <a:spcBef>
                <a:spcPct val="0"/>
              </a:spcBef>
              <a:spcAft>
                <a:spcPct val="0"/>
              </a:spcAft>
              <a:defRPr sz="3200">
                <a:solidFill>
                  <a:schemeClr val="tx2"/>
                </a:solidFill>
                <a:latin typeface="Arial Black" pitchFamily="34" charset="0"/>
              </a:defRPr>
            </a:lvl4pPr>
            <a:lvl5pPr algn="l" rtl="0" eaLnBrk="1" fontAlgn="base" hangingPunct="1">
              <a:spcBef>
                <a:spcPct val="0"/>
              </a:spcBef>
              <a:spcAft>
                <a:spcPct val="0"/>
              </a:spcAft>
              <a:defRPr sz="3200">
                <a:solidFill>
                  <a:schemeClr val="tx2"/>
                </a:solidFill>
                <a:latin typeface="Arial Black" pitchFamily="34" charset="0"/>
              </a:defRPr>
            </a:lvl5pPr>
            <a:lvl6pPr marL="457200" algn="l" rtl="0" eaLnBrk="1" fontAlgn="base" hangingPunct="1">
              <a:spcBef>
                <a:spcPct val="0"/>
              </a:spcBef>
              <a:spcAft>
                <a:spcPct val="0"/>
              </a:spcAft>
              <a:defRPr sz="3200">
                <a:solidFill>
                  <a:schemeClr val="tx2"/>
                </a:solidFill>
                <a:latin typeface="Arial Black" pitchFamily="34" charset="0"/>
              </a:defRPr>
            </a:lvl6pPr>
            <a:lvl7pPr marL="914400" algn="l" rtl="0" eaLnBrk="1" fontAlgn="base" hangingPunct="1">
              <a:spcBef>
                <a:spcPct val="0"/>
              </a:spcBef>
              <a:spcAft>
                <a:spcPct val="0"/>
              </a:spcAft>
              <a:defRPr sz="3200">
                <a:solidFill>
                  <a:schemeClr val="tx2"/>
                </a:solidFill>
                <a:latin typeface="Arial Black" pitchFamily="34" charset="0"/>
              </a:defRPr>
            </a:lvl7pPr>
            <a:lvl8pPr marL="1371600" algn="l" rtl="0" eaLnBrk="1" fontAlgn="base" hangingPunct="1">
              <a:spcBef>
                <a:spcPct val="0"/>
              </a:spcBef>
              <a:spcAft>
                <a:spcPct val="0"/>
              </a:spcAft>
              <a:defRPr sz="3200">
                <a:solidFill>
                  <a:schemeClr val="tx2"/>
                </a:solidFill>
                <a:latin typeface="Arial Black" pitchFamily="34" charset="0"/>
              </a:defRPr>
            </a:lvl8pPr>
            <a:lvl9pPr marL="1828800" algn="l" rtl="0" eaLnBrk="1" fontAlgn="base" hangingPunct="1">
              <a:spcBef>
                <a:spcPct val="0"/>
              </a:spcBef>
              <a:spcAft>
                <a:spcPct val="0"/>
              </a:spcAft>
              <a:defRPr sz="3200">
                <a:solidFill>
                  <a:schemeClr val="tx2"/>
                </a:solidFill>
                <a:latin typeface="Arial Black" pitchFamily="34" charset="0"/>
              </a:defRPr>
            </a:lvl9pPr>
          </a:lstStyle>
          <a:p>
            <a:pPr marL="342900" indent="-342900">
              <a:buClr>
                <a:srgbClr val="822433"/>
              </a:buClr>
              <a:buFont typeface="Arial" pitchFamily="34" charset="0"/>
              <a:buChar char="•"/>
            </a:pPr>
            <a:r>
              <a:rPr lang="en-CA" sz="2400" dirty="0" smtClean="0">
                <a:solidFill>
                  <a:schemeClr val="tx1"/>
                </a:solidFill>
                <a:latin typeface="Arial" pitchFamily="34" charset="0"/>
                <a:cs typeface="Arial" pitchFamily="34" charset="0"/>
              </a:rPr>
              <a:t>Characterization tests (Elemental analysis)</a:t>
            </a:r>
            <a:endParaRPr lang="en-CA" sz="2400" dirty="0">
              <a:solidFill>
                <a:schemeClr val="tx1"/>
              </a:solidFill>
              <a:latin typeface="Arial" pitchFamily="34" charset="0"/>
              <a:cs typeface="Arial" pitchFamily="34" charset="0"/>
            </a:endParaRPr>
          </a:p>
        </p:txBody>
      </p:sp>
      <p:sp>
        <p:nvSpPr>
          <p:cNvPr id="2" name="Oval 1"/>
          <p:cNvSpPr/>
          <p:nvPr/>
        </p:nvSpPr>
        <p:spPr>
          <a:xfrm>
            <a:off x="6482862" y="3809997"/>
            <a:ext cx="609600" cy="316523"/>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Oval 8"/>
          <p:cNvSpPr/>
          <p:nvPr/>
        </p:nvSpPr>
        <p:spPr>
          <a:xfrm>
            <a:off x="7221412" y="3809997"/>
            <a:ext cx="609600" cy="316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0" name="Oval 9"/>
          <p:cNvSpPr/>
          <p:nvPr/>
        </p:nvSpPr>
        <p:spPr>
          <a:xfrm>
            <a:off x="1184031" y="3809997"/>
            <a:ext cx="1113692" cy="316528"/>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1" name="Oval 10"/>
          <p:cNvSpPr/>
          <p:nvPr/>
        </p:nvSpPr>
        <p:spPr>
          <a:xfrm>
            <a:off x="2614246" y="3815859"/>
            <a:ext cx="609600" cy="310666"/>
          </a:xfrm>
          <a:prstGeom prst="ellipse">
            <a:avLst/>
          </a:prstGeom>
          <a:no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Right Brace 2"/>
          <p:cNvSpPr/>
          <p:nvPr/>
        </p:nvSpPr>
        <p:spPr>
          <a:xfrm>
            <a:off x="3212123" y="1781908"/>
            <a:ext cx="175846" cy="100818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2" name="Right Brace 11"/>
          <p:cNvSpPr/>
          <p:nvPr/>
        </p:nvSpPr>
        <p:spPr>
          <a:xfrm>
            <a:off x="3223846" y="2907323"/>
            <a:ext cx="175846" cy="32004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3" name="Right Brace 12"/>
          <p:cNvSpPr/>
          <p:nvPr/>
        </p:nvSpPr>
        <p:spPr>
          <a:xfrm>
            <a:off x="4290640" y="1758463"/>
            <a:ext cx="175846" cy="100818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4" name="Right Brace 13"/>
          <p:cNvSpPr/>
          <p:nvPr/>
        </p:nvSpPr>
        <p:spPr>
          <a:xfrm>
            <a:off x="6224936" y="1770187"/>
            <a:ext cx="175846" cy="1008184"/>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5" name="Right Brace 14"/>
          <p:cNvSpPr/>
          <p:nvPr/>
        </p:nvSpPr>
        <p:spPr>
          <a:xfrm>
            <a:off x="4290640" y="2919047"/>
            <a:ext cx="175846" cy="32004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16" name="Right Brace 15"/>
          <p:cNvSpPr/>
          <p:nvPr/>
        </p:nvSpPr>
        <p:spPr>
          <a:xfrm>
            <a:off x="6248382" y="2930771"/>
            <a:ext cx="175846" cy="3200400"/>
          </a:xfrm>
          <a:prstGeom prst="rightBrace">
            <a:avLst/>
          </a:prstGeom>
          <a:ln w="38100">
            <a:solidFill>
              <a:srgbClr val="FF0000"/>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CA"/>
          </a:p>
        </p:txBody>
      </p:sp>
      <p:sp>
        <p:nvSpPr>
          <p:cNvPr id="5" name="Down Arrow 4"/>
          <p:cNvSpPr/>
          <p:nvPr/>
        </p:nvSpPr>
        <p:spPr>
          <a:xfrm>
            <a:off x="6986954" y="3200400"/>
            <a:ext cx="140677" cy="867505"/>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17" name="Down Arrow 16"/>
          <p:cNvSpPr/>
          <p:nvPr/>
        </p:nvSpPr>
        <p:spPr>
          <a:xfrm>
            <a:off x="7760673" y="3200401"/>
            <a:ext cx="140677" cy="867505"/>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19" name="Down Arrow 18"/>
          <p:cNvSpPr/>
          <p:nvPr/>
        </p:nvSpPr>
        <p:spPr>
          <a:xfrm>
            <a:off x="6998677" y="4232026"/>
            <a:ext cx="140677" cy="867505"/>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20" name="Down Arrow 19"/>
          <p:cNvSpPr/>
          <p:nvPr/>
        </p:nvSpPr>
        <p:spPr>
          <a:xfrm flipV="1">
            <a:off x="2168770" y="3176950"/>
            <a:ext cx="140677" cy="902679"/>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21" name="Down Arrow 20"/>
          <p:cNvSpPr/>
          <p:nvPr/>
        </p:nvSpPr>
        <p:spPr>
          <a:xfrm flipV="1">
            <a:off x="2168771" y="4196852"/>
            <a:ext cx="140677" cy="902679"/>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22" name="Down Arrow 21"/>
          <p:cNvSpPr/>
          <p:nvPr/>
        </p:nvSpPr>
        <p:spPr>
          <a:xfrm>
            <a:off x="7772396" y="4232027"/>
            <a:ext cx="140677" cy="867505"/>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23" name="Down Arrow 22"/>
          <p:cNvSpPr/>
          <p:nvPr/>
        </p:nvSpPr>
        <p:spPr>
          <a:xfrm flipV="1">
            <a:off x="8604731" y="3176950"/>
            <a:ext cx="140677" cy="902679"/>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
        <p:nvSpPr>
          <p:cNvPr id="24" name="Down Arrow 23"/>
          <p:cNvSpPr/>
          <p:nvPr/>
        </p:nvSpPr>
        <p:spPr>
          <a:xfrm flipV="1">
            <a:off x="8616454" y="4214439"/>
            <a:ext cx="140677" cy="902679"/>
          </a:xfrm>
          <a:prstGeom prst="downArrow">
            <a:avLst/>
          </a:prstGeom>
          <a:solidFill>
            <a:srgbClr val="92D050"/>
          </a:solidFill>
          <a:ln>
            <a:solidFill>
              <a:srgbClr val="00206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ln>
                <a:solidFill>
                  <a:srgbClr val="00B050"/>
                </a:solidFill>
              </a:ln>
              <a:solidFill>
                <a:srgbClr val="FF0000"/>
              </a:solidFill>
            </a:endParaRPr>
          </a:p>
        </p:txBody>
      </p:sp>
    </p:spTree>
    <p:extLst>
      <p:ext uri="{BB962C8B-B14F-4D97-AF65-F5344CB8AC3E}">
        <p14:creationId xmlns:p14="http://schemas.microsoft.com/office/powerpoint/2010/main" val="5151397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par>
                                <p:cTn id="10" presetID="42" presetClass="entr" presetSubtype="0" fill="hold" grpId="0" nodeType="with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fade">
                                      <p:cBhvr>
                                        <p:cTn id="12" dur="1000"/>
                                        <p:tgtEl>
                                          <p:spTgt spid="12"/>
                                        </p:tgtEl>
                                      </p:cBhvr>
                                    </p:animEffect>
                                    <p:anim calcmode="lin" valueType="num">
                                      <p:cBhvr>
                                        <p:cTn id="13" dur="1000" fill="hold"/>
                                        <p:tgtEl>
                                          <p:spTgt spid="12"/>
                                        </p:tgtEl>
                                        <p:attrNameLst>
                                          <p:attrName>ppt_x</p:attrName>
                                        </p:attrNameLst>
                                      </p:cBhvr>
                                      <p:tavLst>
                                        <p:tav tm="0">
                                          <p:val>
                                            <p:strVal val="#ppt_x"/>
                                          </p:val>
                                        </p:tav>
                                        <p:tav tm="100000">
                                          <p:val>
                                            <p:strVal val="#ppt_x"/>
                                          </p:val>
                                        </p:tav>
                                      </p:tavLst>
                                    </p:anim>
                                    <p:anim calcmode="lin" valueType="num">
                                      <p:cBhvr>
                                        <p:cTn id="14"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42" presetClass="entr" presetSubtype="0" fill="hold" grpId="0" nodeType="click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fade">
                                      <p:cBhvr>
                                        <p:cTn id="19" dur="1000"/>
                                        <p:tgtEl>
                                          <p:spTgt spid="13"/>
                                        </p:tgtEl>
                                      </p:cBhvr>
                                    </p:animEffect>
                                    <p:anim calcmode="lin" valueType="num">
                                      <p:cBhvr>
                                        <p:cTn id="20" dur="1000" fill="hold"/>
                                        <p:tgtEl>
                                          <p:spTgt spid="13"/>
                                        </p:tgtEl>
                                        <p:attrNameLst>
                                          <p:attrName>ppt_x</p:attrName>
                                        </p:attrNameLst>
                                      </p:cBhvr>
                                      <p:tavLst>
                                        <p:tav tm="0">
                                          <p:val>
                                            <p:strVal val="#ppt_x"/>
                                          </p:val>
                                        </p:tav>
                                        <p:tav tm="100000">
                                          <p:val>
                                            <p:strVal val="#ppt_x"/>
                                          </p:val>
                                        </p:tav>
                                      </p:tavLst>
                                    </p:anim>
                                    <p:anim calcmode="lin" valueType="num">
                                      <p:cBhvr>
                                        <p:cTn id="21" dur="1000" fill="hold"/>
                                        <p:tgtEl>
                                          <p:spTgt spid="13"/>
                                        </p:tgtEl>
                                        <p:attrNameLst>
                                          <p:attrName>ppt_y</p:attrName>
                                        </p:attrNameLst>
                                      </p:cBhvr>
                                      <p:tavLst>
                                        <p:tav tm="0">
                                          <p:val>
                                            <p:strVal val="#ppt_y+.1"/>
                                          </p:val>
                                        </p:tav>
                                        <p:tav tm="100000">
                                          <p:val>
                                            <p:strVal val="#ppt_y"/>
                                          </p:val>
                                        </p:tav>
                                      </p:tavLst>
                                    </p:anim>
                                  </p:childTnLst>
                                </p:cTn>
                              </p:par>
                              <p:par>
                                <p:cTn id="22" presetID="42" presetClass="entr" presetSubtype="0" fill="hold" grpId="0" nodeType="withEffect">
                                  <p:stCondLst>
                                    <p:cond delay="0"/>
                                  </p:stCondLst>
                                  <p:childTnLst>
                                    <p:set>
                                      <p:cBhvr>
                                        <p:cTn id="23" dur="1" fill="hold">
                                          <p:stCondLst>
                                            <p:cond delay="0"/>
                                          </p:stCondLst>
                                        </p:cTn>
                                        <p:tgtEl>
                                          <p:spTgt spid="15"/>
                                        </p:tgtEl>
                                        <p:attrNameLst>
                                          <p:attrName>style.visibility</p:attrName>
                                        </p:attrNameLst>
                                      </p:cBhvr>
                                      <p:to>
                                        <p:strVal val="visible"/>
                                      </p:to>
                                    </p:set>
                                    <p:animEffect transition="in" filter="fade">
                                      <p:cBhvr>
                                        <p:cTn id="24" dur="1000"/>
                                        <p:tgtEl>
                                          <p:spTgt spid="15"/>
                                        </p:tgtEl>
                                      </p:cBhvr>
                                    </p:animEffect>
                                    <p:anim calcmode="lin" valueType="num">
                                      <p:cBhvr>
                                        <p:cTn id="25" dur="1000" fill="hold"/>
                                        <p:tgtEl>
                                          <p:spTgt spid="15"/>
                                        </p:tgtEl>
                                        <p:attrNameLst>
                                          <p:attrName>ppt_x</p:attrName>
                                        </p:attrNameLst>
                                      </p:cBhvr>
                                      <p:tavLst>
                                        <p:tav tm="0">
                                          <p:val>
                                            <p:strVal val="#ppt_x"/>
                                          </p:val>
                                        </p:tav>
                                        <p:tav tm="100000">
                                          <p:val>
                                            <p:strVal val="#ppt_x"/>
                                          </p:val>
                                        </p:tav>
                                      </p:tavLst>
                                    </p:anim>
                                    <p:anim calcmode="lin" valueType="num">
                                      <p:cBhvr>
                                        <p:cTn id="26" dur="1000" fill="hold"/>
                                        <p:tgtEl>
                                          <p:spTgt spid="15"/>
                                        </p:tgtEl>
                                        <p:attrNameLst>
                                          <p:attrName>ppt_y</p:attrName>
                                        </p:attrNameLst>
                                      </p:cBhvr>
                                      <p:tavLst>
                                        <p:tav tm="0">
                                          <p:val>
                                            <p:strVal val="#ppt_y+.1"/>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42" presetClass="entr" presetSubtype="0" fill="hold" grpId="0" nodeType="click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1000"/>
                                        <p:tgtEl>
                                          <p:spTgt spid="14"/>
                                        </p:tgtEl>
                                      </p:cBhvr>
                                    </p:animEffect>
                                    <p:anim calcmode="lin" valueType="num">
                                      <p:cBhvr>
                                        <p:cTn id="32" dur="1000" fill="hold"/>
                                        <p:tgtEl>
                                          <p:spTgt spid="14"/>
                                        </p:tgtEl>
                                        <p:attrNameLst>
                                          <p:attrName>ppt_x</p:attrName>
                                        </p:attrNameLst>
                                      </p:cBhvr>
                                      <p:tavLst>
                                        <p:tav tm="0">
                                          <p:val>
                                            <p:strVal val="#ppt_x"/>
                                          </p:val>
                                        </p:tav>
                                        <p:tav tm="100000">
                                          <p:val>
                                            <p:strVal val="#ppt_x"/>
                                          </p:val>
                                        </p:tav>
                                      </p:tavLst>
                                    </p:anim>
                                    <p:anim calcmode="lin" valueType="num">
                                      <p:cBhvr>
                                        <p:cTn id="33" dur="1000" fill="hold"/>
                                        <p:tgtEl>
                                          <p:spTgt spid="14"/>
                                        </p:tgtEl>
                                        <p:attrNameLst>
                                          <p:attrName>ppt_y</p:attrName>
                                        </p:attrNameLst>
                                      </p:cBhvr>
                                      <p:tavLst>
                                        <p:tav tm="0">
                                          <p:val>
                                            <p:strVal val="#ppt_y+.1"/>
                                          </p:val>
                                        </p:tav>
                                        <p:tav tm="100000">
                                          <p:val>
                                            <p:strVal val="#ppt_y"/>
                                          </p:val>
                                        </p:tav>
                                      </p:tavLst>
                                    </p:anim>
                                  </p:childTnLst>
                                </p:cTn>
                              </p:par>
                              <p:par>
                                <p:cTn id="34" presetID="42" presetClass="entr" presetSubtype="0" fill="hold" grpId="0" nodeType="withEffect">
                                  <p:stCondLst>
                                    <p:cond delay="0"/>
                                  </p:stCondLst>
                                  <p:childTnLst>
                                    <p:set>
                                      <p:cBhvr>
                                        <p:cTn id="35" dur="1" fill="hold">
                                          <p:stCondLst>
                                            <p:cond delay="0"/>
                                          </p:stCondLst>
                                        </p:cTn>
                                        <p:tgtEl>
                                          <p:spTgt spid="16"/>
                                        </p:tgtEl>
                                        <p:attrNameLst>
                                          <p:attrName>style.visibility</p:attrName>
                                        </p:attrNameLst>
                                      </p:cBhvr>
                                      <p:to>
                                        <p:strVal val="visible"/>
                                      </p:to>
                                    </p:set>
                                    <p:animEffect transition="in" filter="fade">
                                      <p:cBhvr>
                                        <p:cTn id="36" dur="1000"/>
                                        <p:tgtEl>
                                          <p:spTgt spid="16"/>
                                        </p:tgtEl>
                                      </p:cBhvr>
                                    </p:animEffect>
                                    <p:anim calcmode="lin" valueType="num">
                                      <p:cBhvr>
                                        <p:cTn id="37" dur="1000" fill="hold"/>
                                        <p:tgtEl>
                                          <p:spTgt spid="16"/>
                                        </p:tgtEl>
                                        <p:attrNameLst>
                                          <p:attrName>ppt_x</p:attrName>
                                        </p:attrNameLst>
                                      </p:cBhvr>
                                      <p:tavLst>
                                        <p:tav tm="0">
                                          <p:val>
                                            <p:strVal val="#ppt_x"/>
                                          </p:val>
                                        </p:tav>
                                        <p:tav tm="100000">
                                          <p:val>
                                            <p:strVal val="#ppt_x"/>
                                          </p:val>
                                        </p:tav>
                                      </p:tavLst>
                                    </p:anim>
                                    <p:anim calcmode="lin" valueType="num">
                                      <p:cBhvr>
                                        <p:cTn id="38"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42" presetClass="entr" presetSubtype="0" fill="hold" grpId="0" nodeType="clickEffect">
                                  <p:stCondLst>
                                    <p:cond delay="0"/>
                                  </p:stCondLst>
                                  <p:childTnLst>
                                    <p:set>
                                      <p:cBhvr>
                                        <p:cTn id="42" dur="1" fill="hold">
                                          <p:stCondLst>
                                            <p:cond delay="0"/>
                                          </p:stCondLst>
                                        </p:cTn>
                                        <p:tgtEl>
                                          <p:spTgt spid="20"/>
                                        </p:tgtEl>
                                        <p:attrNameLst>
                                          <p:attrName>style.visibility</p:attrName>
                                        </p:attrNameLst>
                                      </p:cBhvr>
                                      <p:to>
                                        <p:strVal val="visible"/>
                                      </p:to>
                                    </p:set>
                                    <p:animEffect transition="in" filter="fade">
                                      <p:cBhvr>
                                        <p:cTn id="43" dur="1000"/>
                                        <p:tgtEl>
                                          <p:spTgt spid="20"/>
                                        </p:tgtEl>
                                      </p:cBhvr>
                                    </p:animEffect>
                                    <p:anim calcmode="lin" valueType="num">
                                      <p:cBhvr>
                                        <p:cTn id="44" dur="1000" fill="hold"/>
                                        <p:tgtEl>
                                          <p:spTgt spid="20"/>
                                        </p:tgtEl>
                                        <p:attrNameLst>
                                          <p:attrName>ppt_x</p:attrName>
                                        </p:attrNameLst>
                                      </p:cBhvr>
                                      <p:tavLst>
                                        <p:tav tm="0">
                                          <p:val>
                                            <p:strVal val="#ppt_x"/>
                                          </p:val>
                                        </p:tav>
                                        <p:tav tm="100000">
                                          <p:val>
                                            <p:strVal val="#ppt_x"/>
                                          </p:val>
                                        </p:tav>
                                      </p:tavLst>
                                    </p:anim>
                                    <p:anim calcmode="lin" valueType="num">
                                      <p:cBhvr>
                                        <p:cTn id="45" dur="1000" fill="hold"/>
                                        <p:tgtEl>
                                          <p:spTgt spid="20"/>
                                        </p:tgtEl>
                                        <p:attrNameLst>
                                          <p:attrName>ppt_y</p:attrName>
                                        </p:attrNameLst>
                                      </p:cBhvr>
                                      <p:tavLst>
                                        <p:tav tm="0">
                                          <p:val>
                                            <p:strVal val="#ppt_y+.1"/>
                                          </p:val>
                                        </p:tav>
                                        <p:tav tm="100000">
                                          <p:val>
                                            <p:strVal val="#ppt_y"/>
                                          </p:val>
                                        </p:tav>
                                      </p:tavLst>
                                    </p:anim>
                                  </p:childTnLst>
                                </p:cTn>
                              </p:par>
                              <p:par>
                                <p:cTn id="46" presetID="42" presetClass="entr" presetSubtype="0" fill="hold" grpId="0" nodeType="withEffect">
                                  <p:stCondLst>
                                    <p:cond delay="0"/>
                                  </p:stCondLst>
                                  <p:childTnLst>
                                    <p:set>
                                      <p:cBhvr>
                                        <p:cTn id="47" dur="1" fill="hold">
                                          <p:stCondLst>
                                            <p:cond delay="0"/>
                                          </p:stCondLst>
                                        </p:cTn>
                                        <p:tgtEl>
                                          <p:spTgt spid="21"/>
                                        </p:tgtEl>
                                        <p:attrNameLst>
                                          <p:attrName>style.visibility</p:attrName>
                                        </p:attrNameLst>
                                      </p:cBhvr>
                                      <p:to>
                                        <p:strVal val="visible"/>
                                      </p:to>
                                    </p:set>
                                    <p:animEffect transition="in" filter="fade">
                                      <p:cBhvr>
                                        <p:cTn id="48" dur="1000"/>
                                        <p:tgtEl>
                                          <p:spTgt spid="21"/>
                                        </p:tgtEl>
                                      </p:cBhvr>
                                    </p:animEffect>
                                    <p:anim calcmode="lin" valueType="num">
                                      <p:cBhvr>
                                        <p:cTn id="49" dur="1000" fill="hold"/>
                                        <p:tgtEl>
                                          <p:spTgt spid="21"/>
                                        </p:tgtEl>
                                        <p:attrNameLst>
                                          <p:attrName>ppt_x</p:attrName>
                                        </p:attrNameLst>
                                      </p:cBhvr>
                                      <p:tavLst>
                                        <p:tav tm="0">
                                          <p:val>
                                            <p:strVal val="#ppt_x"/>
                                          </p:val>
                                        </p:tav>
                                        <p:tav tm="100000">
                                          <p:val>
                                            <p:strVal val="#ppt_x"/>
                                          </p:val>
                                        </p:tav>
                                      </p:tavLst>
                                    </p:anim>
                                    <p:anim calcmode="lin" valueType="num">
                                      <p:cBhvr>
                                        <p:cTn id="50" dur="1000" fill="hold"/>
                                        <p:tgtEl>
                                          <p:spTgt spid="21"/>
                                        </p:tgtEl>
                                        <p:attrNameLst>
                                          <p:attrName>ppt_y</p:attrName>
                                        </p:attrNameLst>
                                      </p:cBhvr>
                                      <p:tavLst>
                                        <p:tav tm="0">
                                          <p:val>
                                            <p:strVal val="#ppt_y+.1"/>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42" presetClass="entr" presetSubtype="0" fill="hold" grpId="0" nodeType="clickEffect">
                                  <p:stCondLst>
                                    <p:cond delay="0"/>
                                  </p:stCondLst>
                                  <p:childTnLst>
                                    <p:set>
                                      <p:cBhvr>
                                        <p:cTn id="54" dur="1" fill="hold">
                                          <p:stCondLst>
                                            <p:cond delay="0"/>
                                          </p:stCondLst>
                                        </p:cTn>
                                        <p:tgtEl>
                                          <p:spTgt spid="5"/>
                                        </p:tgtEl>
                                        <p:attrNameLst>
                                          <p:attrName>style.visibility</p:attrName>
                                        </p:attrNameLst>
                                      </p:cBhvr>
                                      <p:to>
                                        <p:strVal val="visible"/>
                                      </p:to>
                                    </p:set>
                                    <p:animEffect transition="in" filter="fade">
                                      <p:cBhvr>
                                        <p:cTn id="55" dur="1000"/>
                                        <p:tgtEl>
                                          <p:spTgt spid="5"/>
                                        </p:tgtEl>
                                      </p:cBhvr>
                                    </p:animEffect>
                                    <p:anim calcmode="lin" valueType="num">
                                      <p:cBhvr>
                                        <p:cTn id="56" dur="1000" fill="hold"/>
                                        <p:tgtEl>
                                          <p:spTgt spid="5"/>
                                        </p:tgtEl>
                                        <p:attrNameLst>
                                          <p:attrName>ppt_x</p:attrName>
                                        </p:attrNameLst>
                                      </p:cBhvr>
                                      <p:tavLst>
                                        <p:tav tm="0">
                                          <p:val>
                                            <p:strVal val="#ppt_x"/>
                                          </p:val>
                                        </p:tav>
                                        <p:tav tm="100000">
                                          <p:val>
                                            <p:strVal val="#ppt_x"/>
                                          </p:val>
                                        </p:tav>
                                      </p:tavLst>
                                    </p:anim>
                                    <p:anim calcmode="lin" valueType="num">
                                      <p:cBhvr>
                                        <p:cTn id="57" dur="1000" fill="hold"/>
                                        <p:tgtEl>
                                          <p:spTgt spid="5"/>
                                        </p:tgtEl>
                                        <p:attrNameLst>
                                          <p:attrName>ppt_y</p:attrName>
                                        </p:attrNameLst>
                                      </p:cBhvr>
                                      <p:tavLst>
                                        <p:tav tm="0">
                                          <p:val>
                                            <p:strVal val="#ppt_y+.1"/>
                                          </p:val>
                                        </p:tav>
                                        <p:tav tm="100000">
                                          <p:val>
                                            <p:strVal val="#ppt_y"/>
                                          </p:val>
                                        </p:tav>
                                      </p:tavLst>
                                    </p:anim>
                                  </p:childTnLst>
                                </p:cTn>
                              </p:par>
                              <p:par>
                                <p:cTn id="58" presetID="42" presetClass="entr" presetSubtype="0" fill="hold" grpId="0" nodeType="withEffect">
                                  <p:stCondLst>
                                    <p:cond delay="0"/>
                                  </p:stCondLst>
                                  <p:childTnLst>
                                    <p:set>
                                      <p:cBhvr>
                                        <p:cTn id="59" dur="1" fill="hold">
                                          <p:stCondLst>
                                            <p:cond delay="0"/>
                                          </p:stCondLst>
                                        </p:cTn>
                                        <p:tgtEl>
                                          <p:spTgt spid="19"/>
                                        </p:tgtEl>
                                        <p:attrNameLst>
                                          <p:attrName>style.visibility</p:attrName>
                                        </p:attrNameLst>
                                      </p:cBhvr>
                                      <p:to>
                                        <p:strVal val="visible"/>
                                      </p:to>
                                    </p:set>
                                    <p:animEffect transition="in" filter="fade">
                                      <p:cBhvr>
                                        <p:cTn id="60" dur="1000"/>
                                        <p:tgtEl>
                                          <p:spTgt spid="19"/>
                                        </p:tgtEl>
                                      </p:cBhvr>
                                    </p:animEffect>
                                    <p:anim calcmode="lin" valueType="num">
                                      <p:cBhvr>
                                        <p:cTn id="61" dur="1000" fill="hold"/>
                                        <p:tgtEl>
                                          <p:spTgt spid="19"/>
                                        </p:tgtEl>
                                        <p:attrNameLst>
                                          <p:attrName>ppt_x</p:attrName>
                                        </p:attrNameLst>
                                      </p:cBhvr>
                                      <p:tavLst>
                                        <p:tav tm="0">
                                          <p:val>
                                            <p:strVal val="#ppt_x"/>
                                          </p:val>
                                        </p:tav>
                                        <p:tav tm="100000">
                                          <p:val>
                                            <p:strVal val="#ppt_x"/>
                                          </p:val>
                                        </p:tav>
                                      </p:tavLst>
                                    </p:anim>
                                    <p:anim calcmode="lin" valueType="num">
                                      <p:cBhvr>
                                        <p:cTn id="62" dur="1000" fill="hold"/>
                                        <p:tgtEl>
                                          <p:spTgt spid="19"/>
                                        </p:tgtEl>
                                        <p:attrNameLst>
                                          <p:attrName>ppt_y</p:attrName>
                                        </p:attrNameLst>
                                      </p:cBhvr>
                                      <p:tavLst>
                                        <p:tav tm="0">
                                          <p:val>
                                            <p:strVal val="#ppt_y+.1"/>
                                          </p:val>
                                        </p:tav>
                                        <p:tav tm="100000">
                                          <p:val>
                                            <p:strVal val="#ppt_y"/>
                                          </p:val>
                                        </p:tav>
                                      </p:tavLst>
                                    </p:anim>
                                  </p:childTnLst>
                                </p:cTn>
                              </p:par>
                            </p:childTnLst>
                          </p:cTn>
                        </p:par>
                      </p:childTnLst>
                    </p:cTn>
                  </p:par>
                  <p:par>
                    <p:cTn id="63" fill="hold">
                      <p:stCondLst>
                        <p:cond delay="indefinite"/>
                      </p:stCondLst>
                      <p:childTnLst>
                        <p:par>
                          <p:cTn id="64" fill="hold">
                            <p:stCondLst>
                              <p:cond delay="0"/>
                            </p:stCondLst>
                            <p:childTnLst>
                              <p:par>
                                <p:cTn id="65" presetID="42" presetClass="entr" presetSubtype="0" fill="hold" grpId="0" nodeType="clickEffect">
                                  <p:stCondLst>
                                    <p:cond delay="0"/>
                                  </p:stCondLst>
                                  <p:childTnLst>
                                    <p:set>
                                      <p:cBhvr>
                                        <p:cTn id="66" dur="1" fill="hold">
                                          <p:stCondLst>
                                            <p:cond delay="0"/>
                                          </p:stCondLst>
                                        </p:cTn>
                                        <p:tgtEl>
                                          <p:spTgt spid="17"/>
                                        </p:tgtEl>
                                        <p:attrNameLst>
                                          <p:attrName>style.visibility</p:attrName>
                                        </p:attrNameLst>
                                      </p:cBhvr>
                                      <p:to>
                                        <p:strVal val="visible"/>
                                      </p:to>
                                    </p:set>
                                    <p:animEffect transition="in" filter="fade">
                                      <p:cBhvr>
                                        <p:cTn id="67" dur="1000"/>
                                        <p:tgtEl>
                                          <p:spTgt spid="17"/>
                                        </p:tgtEl>
                                      </p:cBhvr>
                                    </p:animEffect>
                                    <p:anim calcmode="lin" valueType="num">
                                      <p:cBhvr>
                                        <p:cTn id="68" dur="1000" fill="hold"/>
                                        <p:tgtEl>
                                          <p:spTgt spid="17"/>
                                        </p:tgtEl>
                                        <p:attrNameLst>
                                          <p:attrName>ppt_x</p:attrName>
                                        </p:attrNameLst>
                                      </p:cBhvr>
                                      <p:tavLst>
                                        <p:tav tm="0">
                                          <p:val>
                                            <p:strVal val="#ppt_x"/>
                                          </p:val>
                                        </p:tav>
                                        <p:tav tm="100000">
                                          <p:val>
                                            <p:strVal val="#ppt_x"/>
                                          </p:val>
                                        </p:tav>
                                      </p:tavLst>
                                    </p:anim>
                                    <p:anim calcmode="lin" valueType="num">
                                      <p:cBhvr>
                                        <p:cTn id="69" dur="1000" fill="hold"/>
                                        <p:tgtEl>
                                          <p:spTgt spid="17"/>
                                        </p:tgtEl>
                                        <p:attrNameLst>
                                          <p:attrName>ppt_y</p:attrName>
                                        </p:attrNameLst>
                                      </p:cBhvr>
                                      <p:tavLst>
                                        <p:tav tm="0">
                                          <p:val>
                                            <p:strVal val="#ppt_y+.1"/>
                                          </p:val>
                                        </p:tav>
                                        <p:tav tm="100000">
                                          <p:val>
                                            <p:strVal val="#ppt_y"/>
                                          </p:val>
                                        </p:tav>
                                      </p:tavLst>
                                    </p:anim>
                                  </p:childTnLst>
                                </p:cTn>
                              </p:par>
                              <p:par>
                                <p:cTn id="70" presetID="42" presetClass="entr" presetSubtype="0" fill="hold" grpId="0" nodeType="withEffect">
                                  <p:stCondLst>
                                    <p:cond delay="0"/>
                                  </p:stCondLst>
                                  <p:childTnLst>
                                    <p:set>
                                      <p:cBhvr>
                                        <p:cTn id="71" dur="1" fill="hold">
                                          <p:stCondLst>
                                            <p:cond delay="0"/>
                                          </p:stCondLst>
                                        </p:cTn>
                                        <p:tgtEl>
                                          <p:spTgt spid="22"/>
                                        </p:tgtEl>
                                        <p:attrNameLst>
                                          <p:attrName>style.visibility</p:attrName>
                                        </p:attrNameLst>
                                      </p:cBhvr>
                                      <p:to>
                                        <p:strVal val="visible"/>
                                      </p:to>
                                    </p:set>
                                    <p:animEffect transition="in" filter="fade">
                                      <p:cBhvr>
                                        <p:cTn id="72" dur="1000"/>
                                        <p:tgtEl>
                                          <p:spTgt spid="22"/>
                                        </p:tgtEl>
                                      </p:cBhvr>
                                    </p:animEffect>
                                    <p:anim calcmode="lin" valueType="num">
                                      <p:cBhvr>
                                        <p:cTn id="73" dur="1000" fill="hold"/>
                                        <p:tgtEl>
                                          <p:spTgt spid="22"/>
                                        </p:tgtEl>
                                        <p:attrNameLst>
                                          <p:attrName>ppt_x</p:attrName>
                                        </p:attrNameLst>
                                      </p:cBhvr>
                                      <p:tavLst>
                                        <p:tav tm="0">
                                          <p:val>
                                            <p:strVal val="#ppt_x"/>
                                          </p:val>
                                        </p:tav>
                                        <p:tav tm="100000">
                                          <p:val>
                                            <p:strVal val="#ppt_x"/>
                                          </p:val>
                                        </p:tav>
                                      </p:tavLst>
                                    </p:anim>
                                    <p:anim calcmode="lin" valueType="num">
                                      <p:cBhvr>
                                        <p:cTn id="74"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par>
                    <p:cTn id="75" fill="hold">
                      <p:stCondLst>
                        <p:cond delay="indefinite"/>
                      </p:stCondLst>
                      <p:childTnLst>
                        <p:par>
                          <p:cTn id="76" fill="hold">
                            <p:stCondLst>
                              <p:cond delay="0"/>
                            </p:stCondLst>
                            <p:childTnLst>
                              <p:par>
                                <p:cTn id="77" presetID="42" presetClass="entr" presetSubtype="0" fill="hold" grpId="0" nodeType="clickEffect">
                                  <p:stCondLst>
                                    <p:cond delay="0"/>
                                  </p:stCondLst>
                                  <p:childTnLst>
                                    <p:set>
                                      <p:cBhvr>
                                        <p:cTn id="78" dur="1" fill="hold">
                                          <p:stCondLst>
                                            <p:cond delay="0"/>
                                          </p:stCondLst>
                                        </p:cTn>
                                        <p:tgtEl>
                                          <p:spTgt spid="23"/>
                                        </p:tgtEl>
                                        <p:attrNameLst>
                                          <p:attrName>style.visibility</p:attrName>
                                        </p:attrNameLst>
                                      </p:cBhvr>
                                      <p:to>
                                        <p:strVal val="visible"/>
                                      </p:to>
                                    </p:set>
                                    <p:animEffect transition="in" filter="fade">
                                      <p:cBhvr>
                                        <p:cTn id="79" dur="1000"/>
                                        <p:tgtEl>
                                          <p:spTgt spid="23"/>
                                        </p:tgtEl>
                                      </p:cBhvr>
                                    </p:animEffect>
                                    <p:anim calcmode="lin" valueType="num">
                                      <p:cBhvr>
                                        <p:cTn id="80" dur="1000" fill="hold"/>
                                        <p:tgtEl>
                                          <p:spTgt spid="23"/>
                                        </p:tgtEl>
                                        <p:attrNameLst>
                                          <p:attrName>ppt_x</p:attrName>
                                        </p:attrNameLst>
                                      </p:cBhvr>
                                      <p:tavLst>
                                        <p:tav tm="0">
                                          <p:val>
                                            <p:strVal val="#ppt_x"/>
                                          </p:val>
                                        </p:tav>
                                        <p:tav tm="100000">
                                          <p:val>
                                            <p:strVal val="#ppt_x"/>
                                          </p:val>
                                        </p:tav>
                                      </p:tavLst>
                                    </p:anim>
                                    <p:anim calcmode="lin" valueType="num">
                                      <p:cBhvr>
                                        <p:cTn id="81" dur="1000" fill="hold"/>
                                        <p:tgtEl>
                                          <p:spTgt spid="23"/>
                                        </p:tgtEl>
                                        <p:attrNameLst>
                                          <p:attrName>ppt_y</p:attrName>
                                        </p:attrNameLst>
                                      </p:cBhvr>
                                      <p:tavLst>
                                        <p:tav tm="0">
                                          <p:val>
                                            <p:strVal val="#ppt_y+.1"/>
                                          </p:val>
                                        </p:tav>
                                        <p:tav tm="100000">
                                          <p:val>
                                            <p:strVal val="#ppt_y"/>
                                          </p:val>
                                        </p:tav>
                                      </p:tavLst>
                                    </p:anim>
                                  </p:childTnLst>
                                </p:cTn>
                              </p:par>
                              <p:par>
                                <p:cTn id="82" presetID="42" presetClass="entr" presetSubtype="0" fill="hold" grpId="0" nodeType="withEffect">
                                  <p:stCondLst>
                                    <p:cond delay="0"/>
                                  </p:stCondLst>
                                  <p:childTnLst>
                                    <p:set>
                                      <p:cBhvr>
                                        <p:cTn id="83" dur="1" fill="hold">
                                          <p:stCondLst>
                                            <p:cond delay="0"/>
                                          </p:stCondLst>
                                        </p:cTn>
                                        <p:tgtEl>
                                          <p:spTgt spid="24"/>
                                        </p:tgtEl>
                                        <p:attrNameLst>
                                          <p:attrName>style.visibility</p:attrName>
                                        </p:attrNameLst>
                                      </p:cBhvr>
                                      <p:to>
                                        <p:strVal val="visible"/>
                                      </p:to>
                                    </p:set>
                                    <p:animEffect transition="in" filter="fade">
                                      <p:cBhvr>
                                        <p:cTn id="84" dur="1000"/>
                                        <p:tgtEl>
                                          <p:spTgt spid="24"/>
                                        </p:tgtEl>
                                      </p:cBhvr>
                                    </p:animEffect>
                                    <p:anim calcmode="lin" valueType="num">
                                      <p:cBhvr>
                                        <p:cTn id="85" dur="1000" fill="hold"/>
                                        <p:tgtEl>
                                          <p:spTgt spid="24"/>
                                        </p:tgtEl>
                                        <p:attrNameLst>
                                          <p:attrName>ppt_x</p:attrName>
                                        </p:attrNameLst>
                                      </p:cBhvr>
                                      <p:tavLst>
                                        <p:tav tm="0">
                                          <p:val>
                                            <p:strVal val="#ppt_x"/>
                                          </p:val>
                                        </p:tav>
                                        <p:tav tm="100000">
                                          <p:val>
                                            <p:strVal val="#ppt_x"/>
                                          </p:val>
                                        </p:tav>
                                      </p:tavLst>
                                    </p:anim>
                                    <p:anim calcmode="lin" valueType="num">
                                      <p:cBhvr>
                                        <p:cTn id="86" dur="1000" fill="hold"/>
                                        <p:tgtEl>
                                          <p:spTgt spid="24"/>
                                        </p:tgtEl>
                                        <p:attrNameLst>
                                          <p:attrName>ppt_y</p:attrName>
                                        </p:attrNameLst>
                                      </p:cBhvr>
                                      <p:tavLst>
                                        <p:tav tm="0">
                                          <p:val>
                                            <p:strVal val="#ppt_y+.1"/>
                                          </p:val>
                                        </p:tav>
                                        <p:tav tm="100000">
                                          <p:val>
                                            <p:strVal val="#ppt_y"/>
                                          </p:val>
                                        </p:tav>
                                      </p:tavLst>
                                    </p:anim>
                                  </p:childTnLst>
                                </p:cTn>
                              </p:par>
                            </p:childTnLst>
                          </p:cTn>
                        </p:par>
                      </p:childTnLst>
                    </p:cTn>
                  </p:par>
                  <p:par>
                    <p:cTn id="87" fill="hold">
                      <p:stCondLst>
                        <p:cond delay="indefinite"/>
                      </p:stCondLst>
                      <p:childTnLst>
                        <p:par>
                          <p:cTn id="88" fill="hold">
                            <p:stCondLst>
                              <p:cond delay="0"/>
                            </p:stCondLst>
                            <p:childTnLst>
                              <p:par>
                                <p:cTn id="89" presetID="42" presetClass="entr" presetSubtype="0" fill="hold" grpId="0" nodeType="clickEffect">
                                  <p:stCondLst>
                                    <p:cond delay="0"/>
                                  </p:stCondLst>
                                  <p:childTnLst>
                                    <p:set>
                                      <p:cBhvr>
                                        <p:cTn id="90" dur="1" fill="hold">
                                          <p:stCondLst>
                                            <p:cond delay="0"/>
                                          </p:stCondLst>
                                        </p:cTn>
                                        <p:tgtEl>
                                          <p:spTgt spid="10"/>
                                        </p:tgtEl>
                                        <p:attrNameLst>
                                          <p:attrName>style.visibility</p:attrName>
                                        </p:attrNameLst>
                                      </p:cBhvr>
                                      <p:to>
                                        <p:strVal val="visible"/>
                                      </p:to>
                                    </p:set>
                                    <p:animEffect transition="in" filter="fade">
                                      <p:cBhvr>
                                        <p:cTn id="91" dur="1000"/>
                                        <p:tgtEl>
                                          <p:spTgt spid="10"/>
                                        </p:tgtEl>
                                      </p:cBhvr>
                                    </p:animEffect>
                                    <p:anim calcmode="lin" valueType="num">
                                      <p:cBhvr>
                                        <p:cTn id="92" dur="1000" fill="hold"/>
                                        <p:tgtEl>
                                          <p:spTgt spid="10"/>
                                        </p:tgtEl>
                                        <p:attrNameLst>
                                          <p:attrName>ppt_x</p:attrName>
                                        </p:attrNameLst>
                                      </p:cBhvr>
                                      <p:tavLst>
                                        <p:tav tm="0">
                                          <p:val>
                                            <p:strVal val="#ppt_x"/>
                                          </p:val>
                                        </p:tav>
                                        <p:tav tm="100000">
                                          <p:val>
                                            <p:strVal val="#ppt_x"/>
                                          </p:val>
                                        </p:tav>
                                      </p:tavLst>
                                    </p:anim>
                                    <p:anim calcmode="lin" valueType="num">
                                      <p:cBhvr>
                                        <p:cTn id="93" dur="1000" fill="hold"/>
                                        <p:tgtEl>
                                          <p:spTgt spid="10"/>
                                        </p:tgtEl>
                                        <p:attrNameLst>
                                          <p:attrName>ppt_y</p:attrName>
                                        </p:attrNameLst>
                                      </p:cBhvr>
                                      <p:tavLst>
                                        <p:tav tm="0">
                                          <p:val>
                                            <p:strVal val="#ppt_y+.1"/>
                                          </p:val>
                                        </p:tav>
                                        <p:tav tm="100000">
                                          <p:val>
                                            <p:strVal val="#ppt_y"/>
                                          </p:val>
                                        </p:tav>
                                      </p:tavLst>
                                    </p:anim>
                                  </p:childTnLst>
                                </p:cTn>
                              </p:par>
                              <p:par>
                                <p:cTn id="94" presetID="42" presetClass="entr" presetSubtype="0" fill="hold" grpId="0" nodeType="withEffect">
                                  <p:stCondLst>
                                    <p:cond delay="0"/>
                                  </p:stCondLst>
                                  <p:childTnLst>
                                    <p:set>
                                      <p:cBhvr>
                                        <p:cTn id="95" dur="1" fill="hold">
                                          <p:stCondLst>
                                            <p:cond delay="0"/>
                                          </p:stCondLst>
                                        </p:cTn>
                                        <p:tgtEl>
                                          <p:spTgt spid="11"/>
                                        </p:tgtEl>
                                        <p:attrNameLst>
                                          <p:attrName>style.visibility</p:attrName>
                                        </p:attrNameLst>
                                      </p:cBhvr>
                                      <p:to>
                                        <p:strVal val="visible"/>
                                      </p:to>
                                    </p:set>
                                    <p:animEffect transition="in" filter="fade">
                                      <p:cBhvr>
                                        <p:cTn id="96" dur="1000"/>
                                        <p:tgtEl>
                                          <p:spTgt spid="11"/>
                                        </p:tgtEl>
                                      </p:cBhvr>
                                    </p:animEffect>
                                    <p:anim calcmode="lin" valueType="num">
                                      <p:cBhvr>
                                        <p:cTn id="97" dur="1000" fill="hold"/>
                                        <p:tgtEl>
                                          <p:spTgt spid="11"/>
                                        </p:tgtEl>
                                        <p:attrNameLst>
                                          <p:attrName>ppt_x</p:attrName>
                                        </p:attrNameLst>
                                      </p:cBhvr>
                                      <p:tavLst>
                                        <p:tav tm="0">
                                          <p:val>
                                            <p:strVal val="#ppt_x"/>
                                          </p:val>
                                        </p:tav>
                                        <p:tav tm="100000">
                                          <p:val>
                                            <p:strVal val="#ppt_x"/>
                                          </p:val>
                                        </p:tav>
                                      </p:tavLst>
                                    </p:anim>
                                    <p:anim calcmode="lin" valueType="num">
                                      <p:cBhvr>
                                        <p:cTn id="98" dur="1000" fill="hold"/>
                                        <p:tgtEl>
                                          <p:spTgt spid="11"/>
                                        </p:tgtEl>
                                        <p:attrNameLst>
                                          <p:attrName>ppt_y</p:attrName>
                                        </p:attrNameLst>
                                      </p:cBhvr>
                                      <p:tavLst>
                                        <p:tav tm="0">
                                          <p:val>
                                            <p:strVal val="#ppt_y+.1"/>
                                          </p:val>
                                        </p:tav>
                                        <p:tav tm="100000">
                                          <p:val>
                                            <p:strVal val="#ppt_y"/>
                                          </p:val>
                                        </p:tav>
                                      </p:tavLst>
                                    </p:anim>
                                  </p:childTnLst>
                                </p:cTn>
                              </p:par>
                              <p:par>
                                <p:cTn id="99" presetID="42" presetClass="entr" presetSubtype="0" fill="hold" grpId="0" nodeType="withEffect">
                                  <p:stCondLst>
                                    <p:cond delay="0"/>
                                  </p:stCondLst>
                                  <p:childTnLst>
                                    <p:set>
                                      <p:cBhvr>
                                        <p:cTn id="100" dur="1" fill="hold">
                                          <p:stCondLst>
                                            <p:cond delay="0"/>
                                          </p:stCondLst>
                                        </p:cTn>
                                        <p:tgtEl>
                                          <p:spTgt spid="2"/>
                                        </p:tgtEl>
                                        <p:attrNameLst>
                                          <p:attrName>style.visibility</p:attrName>
                                        </p:attrNameLst>
                                      </p:cBhvr>
                                      <p:to>
                                        <p:strVal val="visible"/>
                                      </p:to>
                                    </p:set>
                                    <p:animEffect transition="in" filter="fade">
                                      <p:cBhvr>
                                        <p:cTn id="101" dur="1000"/>
                                        <p:tgtEl>
                                          <p:spTgt spid="2"/>
                                        </p:tgtEl>
                                      </p:cBhvr>
                                    </p:animEffect>
                                    <p:anim calcmode="lin" valueType="num">
                                      <p:cBhvr>
                                        <p:cTn id="102" dur="1000" fill="hold"/>
                                        <p:tgtEl>
                                          <p:spTgt spid="2"/>
                                        </p:tgtEl>
                                        <p:attrNameLst>
                                          <p:attrName>ppt_x</p:attrName>
                                        </p:attrNameLst>
                                      </p:cBhvr>
                                      <p:tavLst>
                                        <p:tav tm="0">
                                          <p:val>
                                            <p:strVal val="#ppt_x"/>
                                          </p:val>
                                        </p:tav>
                                        <p:tav tm="100000">
                                          <p:val>
                                            <p:strVal val="#ppt_x"/>
                                          </p:val>
                                        </p:tav>
                                      </p:tavLst>
                                    </p:anim>
                                    <p:anim calcmode="lin" valueType="num">
                                      <p:cBhvr>
                                        <p:cTn id="103" dur="1000" fill="hold"/>
                                        <p:tgtEl>
                                          <p:spTgt spid="2"/>
                                        </p:tgtEl>
                                        <p:attrNameLst>
                                          <p:attrName>ppt_y</p:attrName>
                                        </p:attrNameLst>
                                      </p:cBhvr>
                                      <p:tavLst>
                                        <p:tav tm="0">
                                          <p:val>
                                            <p:strVal val="#ppt_y+.1"/>
                                          </p:val>
                                        </p:tav>
                                        <p:tav tm="100000">
                                          <p:val>
                                            <p:strVal val="#ppt_y"/>
                                          </p:val>
                                        </p:tav>
                                      </p:tavLst>
                                    </p:anim>
                                  </p:childTnLst>
                                </p:cTn>
                              </p:par>
                              <p:par>
                                <p:cTn id="104" presetID="42" presetClass="entr" presetSubtype="0" fill="hold" grpId="0" nodeType="withEffect">
                                  <p:stCondLst>
                                    <p:cond delay="0"/>
                                  </p:stCondLst>
                                  <p:childTnLst>
                                    <p:set>
                                      <p:cBhvr>
                                        <p:cTn id="105" dur="1" fill="hold">
                                          <p:stCondLst>
                                            <p:cond delay="0"/>
                                          </p:stCondLst>
                                        </p:cTn>
                                        <p:tgtEl>
                                          <p:spTgt spid="9"/>
                                        </p:tgtEl>
                                        <p:attrNameLst>
                                          <p:attrName>style.visibility</p:attrName>
                                        </p:attrNameLst>
                                      </p:cBhvr>
                                      <p:to>
                                        <p:strVal val="visible"/>
                                      </p:to>
                                    </p:set>
                                    <p:animEffect transition="in" filter="fade">
                                      <p:cBhvr>
                                        <p:cTn id="106" dur="1000"/>
                                        <p:tgtEl>
                                          <p:spTgt spid="9"/>
                                        </p:tgtEl>
                                      </p:cBhvr>
                                    </p:animEffect>
                                    <p:anim calcmode="lin" valueType="num">
                                      <p:cBhvr>
                                        <p:cTn id="107" dur="1000" fill="hold"/>
                                        <p:tgtEl>
                                          <p:spTgt spid="9"/>
                                        </p:tgtEl>
                                        <p:attrNameLst>
                                          <p:attrName>ppt_x</p:attrName>
                                        </p:attrNameLst>
                                      </p:cBhvr>
                                      <p:tavLst>
                                        <p:tav tm="0">
                                          <p:val>
                                            <p:strVal val="#ppt_x"/>
                                          </p:val>
                                        </p:tav>
                                        <p:tav tm="100000">
                                          <p:val>
                                            <p:strVal val="#ppt_x"/>
                                          </p:val>
                                        </p:tav>
                                      </p:tavLst>
                                    </p:anim>
                                    <p:anim calcmode="lin" valueType="num">
                                      <p:cBhvr>
                                        <p:cTn id="108" dur="1000" fill="hold"/>
                                        <p:tgtEl>
                                          <p:spTgt spid="9"/>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9" grpId="0" animBg="1"/>
      <p:bldP spid="10" grpId="0" animBg="1"/>
      <p:bldP spid="11" grpId="0" animBg="1"/>
      <p:bldP spid="3" grpId="0" animBg="1"/>
      <p:bldP spid="12" grpId="0" animBg="1"/>
      <p:bldP spid="13" grpId="0" animBg="1"/>
      <p:bldP spid="14" grpId="0" animBg="1"/>
      <p:bldP spid="15" grpId="0" animBg="1"/>
      <p:bldP spid="16" grpId="0" animBg="1"/>
      <p:bldP spid="5" grpId="0" animBg="1"/>
      <p:bldP spid="17" grpId="0" animBg="1"/>
      <p:bldP spid="19" grpId="0" animBg="1"/>
      <p:bldP spid="20" grpId="0" animBg="1"/>
      <p:bldP spid="21" grpId="0" animBg="1"/>
      <p:bldP spid="22" grpId="0" animBg="1"/>
      <p:bldP spid="23" grpId="0" animBg="1"/>
      <p:bldP spid="2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36254" y="243881"/>
            <a:ext cx="7000875" cy="765175"/>
          </a:xfrm>
        </p:spPr>
        <p:txBody>
          <a:bodyPr/>
          <a:lstStyle/>
          <a:p>
            <a:pPr lvl="0"/>
            <a:r>
              <a:rPr lang="en-CA" b="1" kern="1200" dirty="0">
                <a:solidFill>
                  <a:srgbClr val="000000"/>
                </a:solidFill>
                <a:latin typeface="Arial "/>
                <a:ea typeface="+mn-ea"/>
                <a:cs typeface="+mn-cs"/>
              </a:rPr>
              <a:t>Results</a:t>
            </a:r>
            <a:r>
              <a:rPr lang="en-CA" b="1" kern="1200" dirty="0">
                <a:solidFill>
                  <a:srgbClr val="000000"/>
                </a:solidFill>
                <a:latin typeface="Arial" charset="0"/>
                <a:ea typeface="+mn-ea"/>
                <a:cs typeface="+mn-cs"/>
              </a:rPr>
              <a:t/>
            </a:r>
            <a:br>
              <a:rPr lang="en-CA" b="1" kern="1200" dirty="0">
                <a:solidFill>
                  <a:srgbClr val="000000"/>
                </a:solidFill>
                <a:latin typeface="Arial" charset="0"/>
                <a:ea typeface="+mn-ea"/>
                <a:cs typeface="+mn-cs"/>
              </a:rPr>
            </a:br>
            <a:endParaRPr lang="en-CA" dirty="0"/>
          </a:p>
        </p:txBody>
      </p:sp>
      <p:pic>
        <p:nvPicPr>
          <p:cNvPr id="5" name="Picture 3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4508" y="1187355"/>
            <a:ext cx="2824544" cy="2164052"/>
          </a:xfrm>
          <a:prstGeom prst="rect">
            <a:avLst/>
          </a:prstGeom>
          <a:noFill/>
          <a:extLst>
            <a:ext uri="{909E8E84-426E-40DD-AFC4-6F175D3DCCD1}">
              <a14:hiddenFill xmlns:a14="http://schemas.microsoft.com/office/drawing/2010/main">
                <a:solidFill>
                  <a:srgbClr val="FFFFFF"/>
                </a:solidFill>
              </a14:hiddenFill>
            </a:ext>
          </a:extLst>
        </p:spPr>
      </p:pic>
      <p:pic>
        <p:nvPicPr>
          <p:cNvPr id="6" name="Picture 36"/>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81507" y="1187354"/>
            <a:ext cx="2850800" cy="2164053"/>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37"/>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250674" y="1173705"/>
            <a:ext cx="2756847" cy="2174735"/>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7"/>
          <p:cNvSpPr/>
          <p:nvPr/>
        </p:nvSpPr>
        <p:spPr>
          <a:xfrm>
            <a:off x="766721" y="3375994"/>
            <a:ext cx="1600117" cy="307777"/>
          </a:xfrm>
          <a:prstGeom prst="rect">
            <a:avLst/>
          </a:prstGeom>
        </p:spPr>
        <p:txBody>
          <a:bodyPr wrap="none">
            <a:spAutoFit/>
          </a:bodyPr>
          <a:lstStyle/>
          <a:p>
            <a:pPr algn="ctr">
              <a:spcAft>
                <a:spcPts val="0"/>
              </a:spcAft>
            </a:pPr>
            <a:r>
              <a:rPr lang="en-CA" sz="1400" dirty="0">
                <a:solidFill>
                  <a:srgbClr val="0D0D0D"/>
                </a:solidFill>
                <a:latin typeface="Arial "/>
                <a:ea typeface="Times New Roman"/>
              </a:rPr>
              <a:t>Hardwood 450 °C</a:t>
            </a:r>
            <a:endParaRPr lang="en-CA" sz="1400" dirty="0">
              <a:latin typeface="Arial "/>
              <a:ea typeface="Batang"/>
            </a:endParaRPr>
          </a:p>
        </p:txBody>
      </p:sp>
      <p:sp>
        <p:nvSpPr>
          <p:cNvPr id="9" name="Rectangle 8"/>
          <p:cNvSpPr/>
          <p:nvPr/>
        </p:nvSpPr>
        <p:spPr>
          <a:xfrm>
            <a:off x="4055576" y="3361295"/>
            <a:ext cx="1152880" cy="307777"/>
          </a:xfrm>
          <a:prstGeom prst="rect">
            <a:avLst/>
          </a:prstGeom>
        </p:spPr>
        <p:txBody>
          <a:bodyPr wrap="none">
            <a:spAutoFit/>
          </a:bodyPr>
          <a:lstStyle/>
          <a:p>
            <a:pPr algn="ctr">
              <a:spcAft>
                <a:spcPts val="0"/>
              </a:spcAft>
            </a:pPr>
            <a:r>
              <a:rPr lang="en-CA" sz="1400" dirty="0" smtClean="0">
                <a:solidFill>
                  <a:srgbClr val="0D0D0D"/>
                </a:solidFill>
                <a:latin typeface="Arial "/>
                <a:ea typeface="Times New Roman"/>
              </a:rPr>
              <a:t>Bark </a:t>
            </a:r>
            <a:r>
              <a:rPr lang="en-CA" sz="1400" dirty="0">
                <a:solidFill>
                  <a:srgbClr val="0D0D0D"/>
                </a:solidFill>
                <a:latin typeface="Arial "/>
                <a:ea typeface="Times New Roman"/>
              </a:rPr>
              <a:t>450 °C</a:t>
            </a:r>
            <a:endParaRPr lang="en-CA" sz="1400" dirty="0">
              <a:latin typeface="Arial "/>
              <a:ea typeface="Batang"/>
            </a:endParaRPr>
          </a:p>
        </p:txBody>
      </p:sp>
      <p:sp>
        <p:nvSpPr>
          <p:cNvPr id="10" name="Rectangle 9"/>
          <p:cNvSpPr/>
          <p:nvPr/>
        </p:nvSpPr>
        <p:spPr>
          <a:xfrm>
            <a:off x="6913195" y="3375126"/>
            <a:ext cx="1431803" cy="307777"/>
          </a:xfrm>
          <a:prstGeom prst="rect">
            <a:avLst/>
          </a:prstGeom>
        </p:spPr>
        <p:txBody>
          <a:bodyPr wrap="none">
            <a:spAutoFit/>
          </a:bodyPr>
          <a:lstStyle/>
          <a:p>
            <a:pPr algn="ctr">
              <a:spcAft>
                <a:spcPts val="0"/>
              </a:spcAft>
            </a:pPr>
            <a:r>
              <a:rPr lang="en-CA" sz="1400" dirty="0" smtClean="0">
                <a:solidFill>
                  <a:srgbClr val="0D0D0D"/>
                </a:solidFill>
                <a:latin typeface="Arial "/>
                <a:ea typeface="Times New Roman"/>
              </a:rPr>
              <a:t>Shaving 450 </a:t>
            </a:r>
            <a:r>
              <a:rPr lang="en-CA" sz="1400" dirty="0">
                <a:solidFill>
                  <a:srgbClr val="0D0D0D"/>
                </a:solidFill>
                <a:latin typeface="Arial "/>
                <a:ea typeface="Times New Roman"/>
              </a:rPr>
              <a:t>°C</a:t>
            </a:r>
            <a:endParaRPr lang="en-CA" sz="1400" dirty="0">
              <a:latin typeface="Arial "/>
              <a:ea typeface="Batang"/>
            </a:endParaRPr>
          </a:p>
        </p:txBody>
      </p:sp>
      <p:pic>
        <p:nvPicPr>
          <p:cNvPr id="11" name="Picture 10"/>
          <p:cNvPicPr/>
          <p:nvPr/>
        </p:nvPicPr>
        <p:blipFill>
          <a:blip r:embed="rId6">
            <a:extLst>
              <a:ext uri="{28A0092B-C50C-407E-A947-70E740481C1C}">
                <a14:useLocalDpi xmlns:a14="http://schemas.microsoft.com/office/drawing/2010/main" val="0"/>
              </a:ext>
            </a:extLst>
          </a:blip>
          <a:srcRect/>
          <a:stretch>
            <a:fillRect/>
          </a:stretch>
        </p:blipFill>
        <p:spPr bwMode="auto">
          <a:xfrm>
            <a:off x="154508" y="3739483"/>
            <a:ext cx="2824544" cy="2118569"/>
          </a:xfrm>
          <a:prstGeom prst="rect">
            <a:avLst/>
          </a:prstGeom>
          <a:noFill/>
        </p:spPr>
      </p:pic>
      <p:pic>
        <p:nvPicPr>
          <p:cNvPr id="12" name="Picture 11"/>
          <p:cNvPicPr/>
          <p:nvPr/>
        </p:nvPicPr>
        <p:blipFill>
          <a:blip r:embed="rId7">
            <a:extLst>
              <a:ext uri="{28A0092B-C50C-407E-A947-70E740481C1C}">
                <a14:useLocalDpi xmlns:a14="http://schemas.microsoft.com/office/drawing/2010/main" val="0"/>
              </a:ext>
            </a:extLst>
          </a:blip>
          <a:srcRect/>
          <a:stretch>
            <a:fillRect/>
          </a:stretch>
        </p:blipFill>
        <p:spPr bwMode="auto">
          <a:xfrm>
            <a:off x="3181507" y="3739483"/>
            <a:ext cx="2850800" cy="2118569"/>
          </a:xfrm>
          <a:prstGeom prst="rect">
            <a:avLst/>
          </a:prstGeom>
          <a:noFill/>
        </p:spPr>
      </p:pic>
      <p:pic>
        <p:nvPicPr>
          <p:cNvPr id="13" name="Picture 12"/>
          <p:cNvPicPr/>
          <p:nvPr/>
        </p:nvPicPr>
        <p:blipFill>
          <a:blip r:embed="rId8">
            <a:extLst>
              <a:ext uri="{28A0092B-C50C-407E-A947-70E740481C1C}">
                <a14:useLocalDpi xmlns:a14="http://schemas.microsoft.com/office/drawing/2010/main" val="0"/>
              </a:ext>
            </a:extLst>
          </a:blip>
          <a:srcRect/>
          <a:stretch>
            <a:fillRect/>
          </a:stretch>
        </p:blipFill>
        <p:spPr bwMode="auto">
          <a:xfrm>
            <a:off x="6250675" y="3739483"/>
            <a:ext cx="2756846" cy="2118569"/>
          </a:xfrm>
          <a:prstGeom prst="rect">
            <a:avLst/>
          </a:prstGeom>
          <a:noFill/>
        </p:spPr>
      </p:pic>
      <p:sp>
        <p:nvSpPr>
          <p:cNvPr id="14" name="Rectangle 13"/>
          <p:cNvSpPr/>
          <p:nvPr/>
        </p:nvSpPr>
        <p:spPr>
          <a:xfrm>
            <a:off x="850879" y="5871349"/>
            <a:ext cx="1431803" cy="307777"/>
          </a:xfrm>
          <a:prstGeom prst="rect">
            <a:avLst/>
          </a:prstGeom>
        </p:spPr>
        <p:txBody>
          <a:bodyPr wrap="none">
            <a:spAutoFit/>
          </a:bodyPr>
          <a:lstStyle/>
          <a:p>
            <a:pPr lvl="0" algn="ctr">
              <a:spcAft>
                <a:spcPts val="0"/>
              </a:spcAft>
            </a:pPr>
            <a:r>
              <a:rPr lang="en-CA" sz="1400" dirty="0">
                <a:solidFill>
                  <a:srgbClr val="0D0D0D"/>
                </a:solidFill>
                <a:latin typeface="Arial "/>
                <a:ea typeface="Times New Roman"/>
              </a:rPr>
              <a:t>Shaving </a:t>
            </a:r>
            <a:r>
              <a:rPr lang="en-CA" sz="1400" dirty="0" smtClean="0">
                <a:solidFill>
                  <a:srgbClr val="0D0D0D"/>
                </a:solidFill>
                <a:latin typeface="Arial "/>
                <a:ea typeface="Times New Roman"/>
              </a:rPr>
              <a:t>400 </a:t>
            </a:r>
            <a:r>
              <a:rPr lang="en-CA" sz="1400" dirty="0">
                <a:solidFill>
                  <a:srgbClr val="0D0D0D"/>
                </a:solidFill>
                <a:latin typeface="Arial "/>
                <a:ea typeface="Times New Roman"/>
              </a:rPr>
              <a:t>°C</a:t>
            </a:r>
            <a:endParaRPr lang="en-CA" sz="1400" dirty="0">
              <a:solidFill>
                <a:srgbClr val="000000"/>
              </a:solidFill>
              <a:latin typeface="Arial "/>
              <a:ea typeface="Batang"/>
            </a:endParaRPr>
          </a:p>
        </p:txBody>
      </p:sp>
      <p:sp>
        <p:nvSpPr>
          <p:cNvPr id="15" name="Rectangle 14"/>
          <p:cNvSpPr/>
          <p:nvPr/>
        </p:nvSpPr>
        <p:spPr>
          <a:xfrm>
            <a:off x="4045434" y="5871349"/>
            <a:ext cx="1431803" cy="307777"/>
          </a:xfrm>
          <a:prstGeom prst="rect">
            <a:avLst/>
          </a:prstGeom>
        </p:spPr>
        <p:txBody>
          <a:bodyPr wrap="none">
            <a:spAutoFit/>
          </a:bodyPr>
          <a:lstStyle/>
          <a:p>
            <a:pPr lvl="0" algn="ctr">
              <a:spcAft>
                <a:spcPts val="0"/>
              </a:spcAft>
            </a:pPr>
            <a:r>
              <a:rPr lang="en-CA" sz="1400" dirty="0">
                <a:solidFill>
                  <a:srgbClr val="0D0D0D"/>
                </a:solidFill>
                <a:latin typeface="Arial "/>
                <a:ea typeface="Times New Roman"/>
              </a:rPr>
              <a:t>Shaving 5</a:t>
            </a:r>
            <a:r>
              <a:rPr lang="en-CA" sz="1400" dirty="0" smtClean="0">
                <a:solidFill>
                  <a:srgbClr val="0D0D0D"/>
                </a:solidFill>
                <a:latin typeface="Arial "/>
                <a:ea typeface="Times New Roman"/>
              </a:rPr>
              <a:t>00 </a:t>
            </a:r>
            <a:r>
              <a:rPr lang="en-CA" sz="1400" dirty="0">
                <a:solidFill>
                  <a:srgbClr val="0D0D0D"/>
                </a:solidFill>
                <a:latin typeface="Arial "/>
                <a:ea typeface="Times New Roman"/>
              </a:rPr>
              <a:t>°C</a:t>
            </a:r>
            <a:endParaRPr lang="en-CA" sz="1400" dirty="0">
              <a:solidFill>
                <a:srgbClr val="000000"/>
              </a:solidFill>
              <a:latin typeface="Arial "/>
              <a:ea typeface="Batang"/>
            </a:endParaRPr>
          </a:p>
        </p:txBody>
      </p:sp>
      <p:sp>
        <p:nvSpPr>
          <p:cNvPr id="16" name="Rectangle 15"/>
          <p:cNvSpPr/>
          <p:nvPr/>
        </p:nvSpPr>
        <p:spPr>
          <a:xfrm>
            <a:off x="6502793" y="5876435"/>
            <a:ext cx="2526654" cy="307777"/>
          </a:xfrm>
          <a:prstGeom prst="rect">
            <a:avLst/>
          </a:prstGeom>
        </p:spPr>
        <p:txBody>
          <a:bodyPr wrap="none">
            <a:spAutoFit/>
          </a:bodyPr>
          <a:lstStyle/>
          <a:p>
            <a:pPr lvl="0" algn="ctr">
              <a:spcAft>
                <a:spcPts val="0"/>
              </a:spcAft>
            </a:pPr>
            <a:r>
              <a:rPr lang="en-CA" sz="1400" dirty="0" smtClean="0">
                <a:solidFill>
                  <a:srgbClr val="0D0D0D"/>
                </a:solidFill>
                <a:latin typeface="Arial "/>
                <a:ea typeface="Times New Roman"/>
              </a:rPr>
              <a:t>Mix Bark and Shaving 450 </a:t>
            </a:r>
            <a:r>
              <a:rPr lang="en-CA" sz="1400" dirty="0">
                <a:solidFill>
                  <a:srgbClr val="0D0D0D"/>
                </a:solidFill>
                <a:latin typeface="Arial "/>
                <a:ea typeface="Times New Roman"/>
              </a:rPr>
              <a:t>°C</a:t>
            </a:r>
            <a:endParaRPr lang="en-CA" sz="1400" dirty="0">
              <a:solidFill>
                <a:srgbClr val="000000"/>
              </a:solidFill>
              <a:latin typeface="Arial "/>
              <a:ea typeface="Batang"/>
            </a:endParaRPr>
          </a:p>
        </p:txBody>
      </p:sp>
      <p:sp>
        <p:nvSpPr>
          <p:cNvPr id="17" name="Rectangle 16"/>
          <p:cNvSpPr/>
          <p:nvPr/>
        </p:nvSpPr>
        <p:spPr>
          <a:xfrm>
            <a:off x="129667" y="702984"/>
            <a:ext cx="4466287" cy="461665"/>
          </a:xfrm>
          <a:prstGeom prst="rect">
            <a:avLst/>
          </a:prstGeom>
        </p:spPr>
        <p:txBody>
          <a:bodyPr wrap="none">
            <a:spAutoFit/>
          </a:bodyPr>
          <a:lstStyle/>
          <a:p>
            <a:pPr marL="342900" lvl="0" indent="-342900">
              <a:buClr>
                <a:srgbClr val="822433"/>
              </a:buClr>
              <a:buFont typeface="Arial" pitchFamily="34" charset="0"/>
              <a:buChar char="•"/>
            </a:pPr>
            <a:r>
              <a:rPr lang="en-CA" sz="2400" dirty="0">
                <a:solidFill>
                  <a:srgbClr val="000000"/>
                </a:solidFill>
                <a:latin typeface="Arial" pitchFamily="34" charset="0"/>
                <a:cs typeface="Arial" pitchFamily="34" charset="0"/>
              </a:rPr>
              <a:t>Characterization </a:t>
            </a:r>
            <a:r>
              <a:rPr lang="en-CA" sz="2400" dirty="0" smtClean="0">
                <a:solidFill>
                  <a:srgbClr val="000000"/>
                </a:solidFill>
                <a:latin typeface="Arial" pitchFamily="34" charset="0"/>
                <a:cs typeface="Arial" pitchFamily="34" charset="0"/>
              </a:rPr>
              <a:t>tests (SEM)</a:t>
            </a:r>
            <a:endParaRPr lang="en-CA" sz="2400" dirty="0">
              <a:solidFill>
                <a:srgbClr val="000000"/>
              </a:solidFill>
              <a:latin typeface="Arial" pitchFamily="34" charset="0"/>
              <a:cs typeface="Arial" pitchFamily="34" charset="0"/>
            </a:endParaRPr>
          </a:p>
        </p:txBody>
      </p:sp>
    </p:spTree>
    <p:extLst>
      <p:ext uri="{BB962C8B-B14F-4D97-AF65-F5344CB8AC3E}">
        <p14:creationId xmlns:p14="http://schemas.microsoft.com/office/powerpoint/2010/main" val="3841586520"/>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6AD53-E655-4F45-BD23-751E90A0F8FC}" type="slidenum">
              <a:rPr lang="en-US" smtClean="0"/>
              <a:pPr/>
              <a:t>7</a:t>
            </a:fld>
            <a:endParaRPr lang="en-US"/>
          </a:p>
        </p:txBody>
      </p:sp>
      <p:sp>
        <p:nvSpPr>
          <p:cNvPr id="7" name="Title 6"/>
          <p:cNvSpPr>
            <a:spLocks noGrp="1"/>
          </p:cNvSpPr>
          <p:nvPr>
            <p:ph type="title"/>
          </p:nvPr>
        </p:nvSpPr>
        <p:spPr>
          <a:xfrm>
            <a:off x="381662" y="66457"/>
            <a:ext cx="7000875" cy="765175"/>
          </a:xfrm>
          <a:prstGeom prst="rect">
            <a:avLst/>
          </a:prstGeom>
        </p:spPr>
        <p:txBody>
          <a:bodyPr wrap="none">
            <a:spAutoFit/>
          </a:bodyPr>
          <a:lstStyle/>
          <a:p>
            <a:r>
              <a:rPr lang="en-CA" sz="3200" b="1" dirty="0" smtClean="0">
                <a:latin typeface="Arial "/>
              </a:rPr>
              <a:t>Results</a:t>
            </a:r>
            <a:endParaRPr lang="en-CA" sz="3200" b="1" dirty="0"/>
          </a:p>
        </p:txBody>
      </p:sp>
      <p:sp>
        <p:nvSpPr>
          <p:cNvPr id="8" name="Title 1"/>
          <p:cNvSpPr txBox="1">
            <a:spLocks/>
          </p:cNvSpPr>
          <p:nvPr/>
        </p:nvSpPr>
        <p:spPr bwMode="auto">
          <a:xfrm>
            <a:off x="198421" y="766086"/>
            <a:ext cx="8229600" cy="50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Black" pitchFamily="34" charset="0"/>
              </a:defRPr>
            </a:lvl2pPr>
            <a:lvl3pPr algn="l" rtl="0" eaLnBrk="1" fontAlgn="base" hangingPunct="1">
              <a:spcBef>
                <a:spcPct val="0"/>
              </a:spcBef>
              <a:spcAft>
                <a:spcPct val="0"/>
              </a:spcAft>
              <a:defRPr sz="3200">
                <a:solidFill>
                  <a:schemeClr val="tx2"/>
                </a:solidFill>
                <a:latin typeface="Arial Black" pitchFamily="34" charset="0"/>
              </a:defRPr>
            </a:lvl3pPr>
            <a:lvl4pPr algn="l" rtl="0" eaLnBrk="1" fontAlgn="base" hangingPunct="1">
              <a:spcBef>
                <a:spcPct val="0"/>
              </a:spcBef>
              <a:spcAft>
                <a:spcPct val="0"/>
              </a:spcAft>
              <a:defRPr sz="3200">
                <a:solidFill>
                  <a:schemeClr val="tx2"/>
                </a:solidFill>
                <a:latin typeface="Arial Black" pitchFamily="34" charset="0"/>
              </a:defRPr>
            </a:lvl4pPr>
            <a:lvl5pPr algn="l" rtl="0" eaLnBrk="1" fontAlgn="base" hangingPunct="1">
              <a:spcBef>
                <a:spcPct val="0"/>
              </a:spcBef>
              <a:spcAft>
                <a:spcPct val="0"/>
              </a:spcAft>
              <a:defRPr sz="3200">
                <a:solidFill>
                  <a:schemeClr val="tx2"/>
                </a:solidFill>
                <a:latin typeface="Arial Black" pitchFamily="34" charset="0"/>
              </a:defRPr>
            </a:lvl5pPr>
            <a:lvl6pPr marL="457200" algn="l" rtl="0" eaLnBrk="1" fontAlgn="base" hangingPunct="1">
              <a:spcBef>
                <a:spcPct val="0"/>
              </a:spcBef>
              <a:spcAft>
                <a:spcPct val="0"/>
              </a:spcAft>
              <a:defRPr sz="3200">
                <a:solidFill>
                  <a:schemeClr val="tx2"/>
                </a:solidFill>
                <a:latin typeface="Arial Black" pitchFamily="34" charset="0"/>
              </a:defRPr>
            </a:lvl6pPr>
            <a:lvl7pPr marL="914400" algn="l" rtl="0" eaLnBrk="1" fontAlgn="base" hangingPunct="1">
              <a:spcBef>
                <a:spcPct val="0"/>
              </a:spcBef>
              <a:spcAft>
                <a:spcPct val="0"/>
              </a:spcAft>
              <a:defRPr sz="3200">
                <a:solidFill>
                  <a:schemeClr val="tx2"/>
                </a:solidFill>
                <a:latin typeface="Arial Black" pitchFamily="34" charset="0"/>
              </a:defRPr>
            </a:lvl7pPr>
            <a:lvl8pPr marL="1371600" algn="l" rtl="0" eaLnBrk="1" fontAlgn="base" hangingPunct="1">
              <a:spcBef>
                <a:spcPct val="0"/>
              </a:spcBef>
              <a:spcAft>
                <a:spcPct val="0"/>
              </a:spcAft>
              <a:defRPr sz="3200">
                <a:solidFill>
                  <a:schemeClr val="tx2"/>
                </a:solidFill>
                <a:latin typeface="Arial Black" pitchFamily="34" charset="0"/>
              </a:defRPr>
            </a:lvl8pPr>
            <a:lvl9pPr marL="1828800" algn="l" rtl="0" eaLnBrk="1" fontAlgn="base" hangingPunct="1">
              <a:spcBef>
                <a:spcPct val="0"/>
              </a:spcBef>
              <a:spcAft>
                <a:spcPct val="0"/>
              </a:spcAft>
              <a:defRPr sz="3200">
                <a:solidFill>
                  <a:schemeClr val="tx2"/>
                </a:solidFill>
                <a:latin typeface="Arial Black" pitchFamily="34" charset="0"/>
              </a:defRPr>
            </a:lvl9pPr>
          </a:lstStyle>
          <a:p>
            <a:pPr marL="342900" indent="-342900">
              <a:buClr>
                <a:srgbClr val="822433"/>
              </a:buClr>
              <a:buFont typeface="Arial" pitchFamily="34" charset="0"/>
              <a:buChar char="•"/>
            </a:pPr>
            <a:r>
              <a:rPr lang="en-CA" sz="2400" dirty="0" smtClean="0">
                <a:solidFill>
                  <a:schemeClr val="tx1"/>
                </a:solidFill>
                <a:latin typeface="Arial" pitchFamily="34" charset="0"/>
                <a:cs typeface="Arial" pitchFamily="34" charset="0"/>
              </a:rPr>
              <a:t>Characterization tests (TGA)</a:t>
            </a:r>
            <a:endParaRPr lang="en-CA" sz="2400" dirty="0">
              <a:solidFill>
                <a:schemeClr val="tx1"/>
              </a:solidFill>
              <a:latin typeface="Arial" pitchFamily="34" charset="0"/>
              <a:cs typeface="Arial" pitchFamily="34" charset="0"/>
            </a:endParaRPr>
          </a:p>
        </p:txBody>
      </p:sp>
      <p:graphicFrame>
        <p:nvGraphicFramePr>
          <p:cNvPr id="2" name="Table 1"/>
          <p:cNvGraphicFramePr>
            <a:graphicFrameLocks noGrp="1"/>
          </p:cNvGraphicFramePr>
          <p:nvPr>
            <p:extLst>
              <p:ext uri="{D42A27DB-BD31-4B8C-83A1-F6EECF244321}">
                <p14:modId xmlns:p14="http://schemas.microsoft.com/office/powerpoint/2010/main" val="3641024523"/>
              </p:ext>
            </p:extLst>
          </p:nvPr>
        </p:nvGraphicFramePr>
        <p:xfrm>
          <a:off x="1146410" y="1323831"/>
          <a:ext cx="6329123" cy="1282891"/>
        </p:xfrm>
        <a:graphic>
          <a:graphicData uri="http://schemas.openxmlformats.org/drawingml/2006/table">
            <a:tbl>
              <a:tblPr firstRow="1" firstCol="1" bandRow="1">
                <a:tableStyleId>{5DA37D80-6434-44D0-A028-1B22A696006F}</a:tableStyleId>
              </a:tblPr>
              <a:tblGrid>
                <a:gridCol w="2694636">
                  <a:extLst>
                    <a:ext uri="{9D8B030D-6E8A-4147-A177-3AD203B41FA5}">
                      <a16:colId xmlns:a16="http://schemas.microsoft.com/office/drawing/2014/main" xmlns="" val="20000"/>
                    </a:ext>
                  </a:extLst>
                </a:gridCol>
                <a:gridCol w="1218105">
                  <a:extLst>
                    <a:ext uri="{9D8B030D-6E8A-4147-A177-3AD203B41FA5}">
                      <a16:colId xmlns:a16="http://schemas.microsoft.com/office/drawing/2014/main" xmlns="" val="20001"/>
                    </a:ext>
                  </a:extLst>
                </a:gridCol>
                <a:gridCol w="1218105">
                  <a:extLst>
                    <a:ext uri="{9D8B030D-6E8A-4147-A177-3AD203B41FA5}">
                      <a16:colId xmlns:a16="http://schemas.microsoft.com/office/drawing/2014/main" xmlns="" val="20002"/>
                    </a:ext>
                  </a:extLst>
                </a:gridCol>
                <a:gridCol w="1198277">
                  <a:extLst>
                    <a:ext uri="{9D8B030D-6E8A-4147-A177-3AD203B41FA5}">
                      <a16:colId xmlns:a16="http://schemas.microsoft.com/office/drawing/2014/main" xmlns="" val="20003"/>
                    </a:ext>
                  </a:extLst>
                </a:gridCol>
              </a:tblGrid>
              <a:tr h="525685">
                <a:tc>
                  <a:txBody>
                    <a:bodyPr/>
                    <a:lstStyle/>
                    <a:p>
                      <a:pPr>
                        <a:lnSpc>
                          <a:spcPct val="115000"/>
                        </a:lnSpc>
                        <a:spcAft>
                          <a:spcPts val="0"/>
                        </a:spcAft>
                      </a:pPr>
                      <a:r>
                        <a:rPr lang="en-CA" sz="1200" dirty="0">
                          <a:effectLst/>
                        </a:rPr>
                        <a:t> </a:t>
                      </a:r>
                      <a:endParaRPr lang="en-CA" sz="1200" b="0"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SW </a:t>
                      </a:r>
                      <a:r>
                        <a:rPr lang="en-CA" sz="1200" dirty="0" err="1">
                          <a:effectLst/>
                        </a:rPr>
                        <a:t>biochar</a:t>
                      </a:r>
                      <a:endParaRPr lang="en-CA" sz="1200" b="1"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pPr>
                      <a:r>
                        <a:rPr lang="en-CA" sz="1200" dirty="0">
                          <a:effectLst/>
                        </a:rPr>
                        <a:t>HW </a:t>
                      </a:r>
                      <a:r>
                        <a:rPr lang="en-CA" sz="1200" dirty="0" err="1">
                          <a:effectLst/>
                        </a:rPr>
                        <a:t>biochar</a:t>
                      </a:r>
                      <a:endParaRPr lang="en-CA" sz="1200" b="1"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pPr>
                      <a:r>
                        <a:rPr lang="en-CA" sz="1200" dirty="0">
                          <a:effectLst/>
                        </a:rPr>
                        <a:t>BK </a:t>
                      </a:r>
                      <a:r>
                        <a:rPr lang="en-CA" sz="1200" dirty="0" err="1">
                          <a:effectLst/>
                        </a:rPr>
                        <a:t>biochar</a:t>
                      </a:r>
                      <a:endParaRPr lang="en-CA" sz="1200" b="1"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0"/>
                  </a:ext>
                </a:extLst>
              </a:tr>
              <a:tr h="252402">
                <a:tc>
                  <a:txBody>
                    <a:bodyPr/>
                    <a:lstStyle/>
                    <a:p>
                      <a:pPr>
                        <a:lnSpc>
                          <a:spcPct val="115000"/>
                        </a:lnSpc>
                        <a:spcAft>
                          <a:spcPts val="0"/>
                        </a:spcAft>
                      </a:pPr>
                      <a:r>
                        <a:rPr lang="en-CA" sz="1200" dirty="0">
                          <a:effectLst/>
                        </a:rPr>
                        <a:t>pH</a:t>
                      </a:r>
                      <a:endParaRPr lang="en-CA" sz="1200" b="1"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9.982</a:t>
                      </a:r>
                      <a:endParaRPr lang="en-CA" sz="1200" b="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pPr>
                      <a:r>
                        <a:rPr lang="en-CA" sz="1200" dirty="0">
                          <a:effectLst/>
                        </a:rPr>
                        <a:t>10.740</a:t>
                      </a:r>
                      <a:endParaRPr lang="en-CA" sz="1200" b="0"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a:effectLst/>
                        </a:rPr>
                        <a:t>8.977</a:t>
                      </a:r>
                      <a:endParaRPr lang="en-CA" sz="1200" b="0">
                        <a:solidFill>
                          <a:schemeClr val="tx1"/>
                        </a:solidFill>
                        <a:effectLst/>
                        <a:latin typeface="Arial" pitchFamily="34" charset="0"/>
                        <a:ea typeface="Calibri"/>
                        <a:cs typeface="Arial" pitchFamily="34" charset="0"/>
                      </a:endParaRPr>
                    </a:p>
                  </a:txBody>
                  <a:tcPr marL="68580" marR="68580" marT="0" marB="0"/>
                </a:tc>
                <a:extLst>
                  <a:ext uri="{0D108BD9-81ED-4DB2-BD59-A6C34878D82A}">
                    <a16:rowId xmlns:a16="http://schemas.microsoft.com/office/drawing/2014/main" xmlns="" val="10001"/>
                  </a:ext>
                </a:extLst>
              </a:tr>
              <a:tr h="252402">
                <a:tc>
                  <a:txBody>
                    <a:bodyPr/>
                    <a:lstStyle/>
                    <a:p>
                      <a:pPr>
                        <a:lnSpc>
                          <a:spcPct val="115000"/>
                        </a:lnSpc>
                        <a:spcAft>
                          <a:spcPts val="0"/>
                        </a:spcAft>
                      </a:pPr>
                      <a:r>
                        <a:rPr lang="en-CA" sz="1200" dirty="0">
                          <a:effectLst/>
                        </a:rPr>
                        <a:t>Ash (wt.%, dry basis)</a:t>
                      </a:r>
                      <a:endParaRPr lang="en-CA" sz="1200" b="1"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10.960</a:t>
                      </a:r>
                      <a:endParaRPr lang="en-CA" sz="1200" b="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pPr>
                      <a:r>
                        <a:rPr lang="en-CA" sz="1200" dirty="0">
                          <a:effectLst/>
                        </a:rPr>
                        <a:t>8.247</a:t>
                      </a:r>
                      <a:endParaRPr lang="en-CA" sz="1200" b="0"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9.734</a:t>
                      </a:r>
                      <a:endParaRPr lang="en-CA" sz="1200" b="0" dirty="0">
                        <a:solidFill>
                          <a:schemeClr val="tx1"/>
                        </a:solidFill>
                        <a:effectLst/>
                        <a:latin typeface="Arial" pitchFamily="34" charset="0"/>
                        <a:ea typeface="Calibri"/>
                        <a:cs typeface="Arial" pitchFamily="34" charset="0"/>
                      </a:endParaRPr>
                    </a:p>
                  </a:txBody>
                  <a:tcPr marL="68580" marR="68580" marT="0" marB="0"/>
                </a:tc>
                <a:extLst>
                  <a:ext uri="{0D108BD9-81ED-4DB2-BD59-A6C34878D82A}">
                    <a16:rowId xmlns:a16="http://schemas.microsoft.com/office/drawing/2014/main" xmlns="" val="10002"/>
                  </a:ext>
                </a:extLst>
              </a:tr>
              <a:tr h="252402">
                <a:tc>
                  <a:txBody>
                    <a:bodyPr/>
                    <a:lstStyle/>
                    <a:p>
                      <a:pPr>
                        <a:lnSpc>
                          <a:spcPct val="115000"/>
                        </a:lnSpc>
                        <a:spcAft>
                          <a:spcPts val="0"/>
                        </a:spcAft>
                      </a:pPr>
                      <a:r>
                        <a:rPr lang="en-CA" sz="1200" dirty="0">
                          <a:effectLst/>
                        </a:rPr>
                        <a:t>Bulk Density (g cm</a:t>
                      </a:r>
                      <a:r>
                        <a:rPr lang="en-CA" sz="1200" baseline="30000" dirty="0">
                          <a:effectLst/>
                        </a:rPr>
                        <a:t>-3</a:t>
                      </a:r>
                      <a:r>
                        <a:rPr lang="en-CA" sz="1200" dirty="0">
                          <a:effectLst/>
                        </a:rPr>
                        <a:t>)</a:t>
                      </a:r>
                      <a:endParaRPr lang="en-CA" sz="1200" b="1"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0.323</a:t>
                      </a:r>
                      <a:endParaRPr lang="en-CA" sz="1200" b="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pPr>
                      <a:r>
                        <a:rPr lang="en-CA" sz="1200" dirty="0">
                          <a:effectLst/>
                        </a:rPr>
                        <a:t>0.342</a:t>
                      </a:r>
                      <a:endParaRPr lang="en-CA" sz="1200" b="0" dirty="0">
                        <a:solidFill>
                          <a:schemeClr val="tx1"/>
                        </a:solidFill>
                        <a:effectLst/>
                        <a:latin typeface="Arial" pitchFamily="34" charset="0"/>
                        <a:ea typeface="Calibri"/>
                        <a:cs typeface="Arial" pitchFamily="34" charset="0"/>
                      </a:endParaRPr>
                    </a:p>
                  </a:txBody>
                  <a:tcPr marL="68580" marR="68580" marT="0" marB="0"/>
                </a:tc>
                <a:tc>
                  <a:txBody>
                    <a:bodyPr/>
                    <a:lstStyle/>
                    <a:p>
                      <a:pPr algn="ctr">
                        <a:lnSpc>
                          <a:spcPct val="115000"/>
                        </a:lnSpc>
                        <a:spcAft>
                          <a:spcPts val="0"/>
                        </a:spcAft>
                      </a:pPr>
                      <a:r>
                        <a:rPr lang="en-CA" sz="1200" dirty="0">
                          <a:effectLst/>
                        </a:rPr>
                        <a:t>0.356</a:t>
                      </a:r>
                      <a:endParaRPr lang="en-CA" sz="1200" b="0" dirty="0">
                        <a:solidFill>
                          <a:schemeClr val="tx1"/>
                        </a:solidFill>
                        <a:effectLst/>
                        <a:latin typeface="Arial" pitchFamily="34" charset="0"/>
                        <a:ea typeface="Calibri"/>
                        <a:cs typeface="Arial" pitchFamily="34" charset="0"/>
                      </a:endParaRPr>
                    </a:p>
                  </a:txBody>
                  <a:tcPr marL="68580" marR="68580" marT="0" marB="0"/>
                </a:tc>
                <a:extLst>
                  <a:ext uri="{0D108BD9-81ED-4DB2-BD59-A6C34878D82A}">
                    <a16:rowId xmlns:a16="http://schemas.microsoft.com/office/drawing/2014/main" xmlns="" val="10003"/>
                  </a:ext>
                </a:extLst>
              </a:tr>
            </a:tbl>
          </a:graphicData>
        </a:graphic>
      </p:graphicFrame>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82885" y="2688610"/>
            <a:ext cx="6032310" cy="34938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7838525"/>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6AD53-E655-4F45-BD23-751E90A0F8FC}" type="slidenum">
              <a:rPr lang="en-US" smtClean="0"/>
              <a:pPr/>
              <a:t>8</a:t>
            </a:fld>
            <a:endParaRPr lang="en-US"/>
          </a:p>
        </p:txBody>
      </p:sp>
      <p:sp>
        <p:nvSpPr>
          <p:cNvPr id="7" name="Title 6"/>
          <p:cNvSpPr>
            <a:spLocks noGrp="1"/>
          </p:cNvSpPr>
          <p:nvPr>
            <p:ph type="title"/>
          </p:nvPr>
        </p:nvSpPr>
        <p:spPr>
          <a:xfrm>
            <a:off x="381662" y="66457"/>
            <a:ext cx="7000875" cy="765175"/>
          </a:xfrm>
          <a:prstGeom prst="rect">
            <a:avLst/>
          </a:prstGeom>
        </p:spPr>
        <p:txBody>
          <a:bodyPr wrap="none">
            <a:spAutoFit/>
          </a:bodyPr>
          <a:lstStyle/>
          <a:p>
            <a:r>
              <a:rPr lang="en-CA" sz="3200" b="1" dirty="0" smtClean="0">
                <a:latin typeface="Arial "/>
              </a:rPr>
              <a:t>Results</a:t>
            </a:r>
            <a:endParaRPr lang="en-CA" sz="3200" b="1" dirty="0"/>
          </a:p>
        </p:txBody>
      </p:sp>
      <p:sp>
        <p:nvSpPr>
          <p:cNvPr id="8" name="Title 1"/>
          <p:cNvSpPr txBox="1">
            <a:spLocks/>
          </p:cNvSpPr>
          <p:nvPr/>
        </p:nvSpPr>
        <p:spPr bwMode="auto">
          <a:xfrm>
            <a:off x="198421" y="766086"/>
            <a:ext cx="8229600" cy="50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Black" pitchFamily="34" charset="0"/>
              </a:defRPr>
            </a:lvl2pPr>
            <a:lvl3pPr algn="l" rtl="0" eaLnBrk="1" fontAlgn="base" hangingPunct="1">
              <a:spcBef>
                <a:spcPct val="0"/>
              </a:spcBef>
              <a:spcAft>
                <a:spcPct val="0"/>
              </a:spcAft>
              <a:defRPr sz="3200">
                <a:solidFill>
                  <a:schemeClr val="tx2"/>
                </a:solidFill>
                <a:latin typeface="Arial Black" pitchFamily="34" charset="0"/>
              </a:defRPr>
            </a:lvl3pPr>
            <a:lvl4pPr algn="l" rtl="0" eaLnBrk="1" fontAlgn="base" hangingPunct="1">
              <a:spcBef>
                <a:spcPct val="0"/>
              </a:spcBef>
              <a:spcAft>
                <a:spcPct val="0"/>
              </a:spcAft>
              <a:defRPr sz="3200">
                <a:solidFill>
                  <a:schemeClr val="tx2"/>
                </a:solidFill>
                <a:latin typeface="Arial Black" pitchFamily="34" charset="0"/>
              </a:defRPr>
            </a:lvl4pPr>
            <a:lvl5pPr algn="l" rtl="0" eaLnBrk="1" fontAlgn="base" hangingPunct="1">
              <a:spcBef>
                <a:spcPct val="0"/>
              </a:spcBef>
              <a:spcAft>
                <a:spcPct val="0"/>
              </a:spcAft>
              <a:defRPr sz="3200">
                <a:solidFill>
                  <a:schemeClr val="tx2"/>
                </a:solidFill>
                <a:latin typeface="Arial Black" pitchFamily="34" charset="0"/>
              </a:defRPr>
            </a:lvl5pPr>
            <a:lvl6pPr marL="457200" algn="l" rtl="0" eaLnBrk="1" fontAlgn="base" hangingPunct="1">
              <a:spcBef>
                <a:spcPct val="0"/>
              </a:spcBef>
              <a:spcAft>
                <a:spcPct val="0"/>
              </a:spcAft>
              <a:defRPr sz="3200">
                <a:solidFill>
                  <a:schemeClr val="tx2"/>
                </a:solidFill>
                <a:latin typeface="Arial Black" pitchFamily="34" charset="0"/>
              </a:defRPr>
            </a:lvl6pPr>
            <a:lvl7pPr marL="914400" algn="l" rtl="0" eaLnBrk="1" fontAlgn="base" hangingPunct="1">
              <a:spcBef>
                <a:spcPct val="0"/>
              </a:spcBef>
              <a:spcAft>
                <a:spcPct val="0"/>
              </a:spcAft>
              <a:defRPr sz="3200">
                <a:solidFill>
                  <a:schemeClr val="tx2"/>
                </a:solidFill>
                <a:latin typeface="Arial Black" pitchFamily="34" charset="0"/>
              </a:defRPr>
            </a:lvl7pPr>
            <a:lvl8pPr marL="1371600" algn="l" rtl="0" eaLnBrk="1" fontAlgn="base" hangingPunct="1">
              <a:spcBef>
                <a:spcPct val="0"/>
              </a:spcBef>
              <a:spcAft>
                <a:spcPct val="0"/>
              </a:spcAft>
              <a:defRPr sz="3200">
                <a:solidFill>
                  <a:schemeClr val="tx2"/>
                </a:solidFill>
                <a:latin typeface="Arial Black" pitchFamily="34" charset="0"/>
              </a:defRPr>
            </a:lvl8pPr>
            <a:lvl9pPr marL="1828800" algn="l" rtl="0" eaLnBrk="1" fontAlgn="base" hangingPunct="1">
              <a:spcBef>
                <a:spcPct val="0"/>
              </a:spcBef>
              <a:spcAft>
                <a:spcPct val="0"/>
              </a:spcAft>
              <a:defRPr sz="3200">
                <a:solidFill>
                  <a:schemeClr val="tx2"/>
                </a:solidFill>
                <a:latin typeface="Arial Black" pitchFamily="34" charset="0"/>
              </a:defRPr>
            </a:lvl9pPr>
          </a:lstStyle>
          <a:p>
            <a:pPr marL="342900" indent="-342900">
              <a:buClr>
                <a:srgbClr val="822433"/>
              </a:buClr>
              <a:buFont typeface="Arial" pitchFamily="34" charset="0"/>
              <a:buChar char="•"/>
            </a:pPr>
            <a:r>
              <a:rPr lang="en-CA" sz="2400" dirty="0" smtClean="0">
                <a:solidFill>
                  <a:schemeClr val="tx1"/>
                </a:solidFill>
                <a:latin typeface="Arial" pitchFamily="34" charset="0"/>
                <a:cs typeface="Arial" pitchFamily="34" charset="0"/>
              </a:rPr>
              <a:t>Characterization tests (</a:t>
            </a:r>
            <a:r>
              <a:rPr lang="en-CA" sz="2400" dirty="0">
                <a:solidFill>
                  <a:srgbClr val="000000"/>
                </a:solidFill>
                <a:latin typeface="Arial" pitchFamily="34" charset="0"/>
                <a:cs typeface="Arial" pitchFamily="34" charset="0"/>
              </a:rPr>
              <a:t>BET surface </a:t>
            </a:r>
            <a:r>
              <a:rPr lang="en-CA" sz="2400" dirty="0" smtClean="0">
                <a:solidFill>
                  <a:srgbClr val="000000"/>
                </a:solidFill>
                <a:latin typeface="Arial" pitchFamily="34" charset="0"/>
                <a:cs typeface="Arial" pitchFamily="34" charset="0"/>
              </a:rPr>
              <a:t>area)</a:t>
            </a:r>
            <a:endParaRPr lang="en-CA" sz="2400" dirty="0">
              <a:solidFill>
                <a:schemeClr val="tx1"/>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51693" y="1359877"/>
            <a:ext cx="4203348" cy="278056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9" name="Picture 5"/>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555041" y="1395046"/>
            <a:ext cx="4302369" cy="27453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0" name="Picture 6"/>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95411" y="4140442"/>
            <a:ext cx="4159630" cy="271755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31" name="Picture 7"/>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4543318" y="4140443"/>
            <a:ext cx="4413113" cy="27175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75525677"/>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7656AD53-E655-4F45-BD23-751E90A0F8FC}" type="slidenum">
              <a:rPr lang="en-US" smtClean="0"/>
              <a:pPr/>
              <a:t>9</a:t>
            </a:fld>
            <a:endParaRPr lang="en-US"/>
          </a:p>
        </p:txBody>
      </p:sp>
      <p:sp>
        <p:nvSpPr>
          <p:cNvPr id="7" name="Title 6"/>
          <p:cNvSpPr>
            <a:spLocks noGrp="1"/>
          </p:cNvSpPr>
          <p:nvPr>
            <p:ph type="title"/>
          </p:nvPr>
        </p:nvSpPr>
        <p:spPr>
          <a:xfrm>
            <a:off x="381662" y="66457"/>
            <a:ext cx="7000875" cy="765175"/>
          </a:xfrm>
          <a:prstGeom prst="rect">
            <a:avLst/>
          </a:prstGeom>
        </p:spPr>
        <p:txBody>
          <a:bodyPr wrap="none">
            <a:spAutoFit/>
          </a:bodyPr>
          <a:lstStyle/>
          <a:p>
            <a:r>
              <a:rPr lang="en-CA" sz="3200" b="1" dirty="0" smtClean="0">
                <a:latin typeface="Arial "/>
              </a:rPr>
              <a:t>Results</a:t>
            </a:r>
            <a:endParaRPr lang="en-CA" sz="3200" b="1" dirty="0"/>
          </a:p>
        </p:txBody>
      </p:sp>
      <p:sp>
        <p:nvSpPr>
          <p:cNvPr id="8" name="Title 1"/>
          <p:cNvSpPr txBox="1">
            <a:spLocks/>
          </p:cNvSpPr>
          <p:nvPr/>
        </p:nvSpPr>
        <p:spPr bwMode="auto">
          <a:xfrm>
            <a:off x="198421" y="766086"/>
            <a:ext cx="8229600" cy="50155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normAutofit/>
          </a:bodyPr>
          <a:lstStyle>
            <a:lvl1pPr algn="l" rtl="0" eaLnBrk="1" fontAlgn="base" hangingPunct="1">
              <a:spcBef>
                <a:spcPct val="0"/>
              </a:spcBef>
              <a:spcAft>
                <a:spcPct val="0"/>
              </a:spcAft>
              <a:defRPr sz="3200">
                <a:solidFill>
                  <a:schemeClr val="tx2"/>
                </a:solidFill>
                <a:latin typeface="+mj-lt"/>
                <a:ea typeface="+mj-ea"/>
                <a:cs typeface="+mj-cs"/>
              </a:defRPr>
            </a:lvl1pPr>
            <a:lvl2pPr algn="l" rtl="0" eaLnBrk="1" fontAlgn="base" hangingPunct="1">
              <a:spcBef>
                <a:spcPct val="0"/>
              </a:spcBef>
              <a:spcAft>
                <a:spcPct val="0"/>
              </a:spcAft>
              <a:defRPr sz="3200">
                <a:solidFill>
                  <a:schemeClr val="tx2"/>
                </a:solidFill>
                <a:latin typeface="Arial Black" pitchFamily="34" charset="0"/>
              </a:defRPr>
            </a:lvl2pPr>
            <a:lvl3pPr algn="l" rtl="0" eaLnBrk="1" fontAlgn="base" hangingPunct="1">
              <a:spcBef>
                <a:spcPct val="0"/>
              </a:spcBef>
              <a:spcAft>
                <a:spcPct val="0"/>
              </a:spcAft>
              <a:defRPr sz="3200">
                <a:solidFill>
                  <a:schemeClr val="tx2"/>
                </a:solidFill>
                <a:latin typeface="Arial Black" pitchFamily="34" charset="0"/>
              </a:defRPr>
            </a:lvl3pPr>
            <a:lvl4pPr algn="l" rtl="0" eaLnBrk="1" fontAlgn="base" hangingPunct="1">
              <a:spcBef>
                <a:spcPct val="0"/>
              </a:spcBef>
              <a:spcAft>
                <a:spcPct val="0"/>
              </a:spcAft>
              <a:defRPr sz="3200">
                <a:solidFill>
                  <a:schemeClr val="tx2"/>
                </a:solidFill>
                <a:latin typeface="Arial Black" pitchFamily="34" charset="0"/>
              </a:defRPr>
            </a:lvl4pPr>
            <a:lvl5pPr algn="l" rtl="0" eaLnBrk="1" fontAlgn="base" hangingPunct="1">
              <a:spcBef>
                <a:spcPct val="0"/>
              </a:spcBef>
              <a:spcAft>
                <a:spcPct val="0"/>
              </a:spcAft>
              <a:defRPr sz="3200">
                <a:solidFill>
                  <a:schemeClr val="tx2"/>
                </a:solidFill>
                <a:latin typeface="Arial Black" pitchFamily="34" charset="0"/>
              </a:defRPr>
            </a:lvl5pPr>
            <a:lvl6pPr marL="457200" algn="l" rtl="0" eaLnBrk="1" fontAlgn="base" hangingPunct="1">
              <a:spcBef>
                <a:spcPct val="0"/>
              </a:spcBef>
              <a:spcAft>
                <a:spcPct val="0"/>
              </a:spcAft>
              <a:defRPr sz="3200">
                <a:solidFill>
                  <a:schemeClr val="tx2"/>
                </a:solidFill>
                <a:latin typeface="Arial Black" pitchFamily="34" charset="0"/>
              </a:defRPr>
            </a:lvl6pPr>
            <a:lvl7pPr marL="914400" algn="l" rtl="0" eaLnBrk="1" fontAlgn="base" hangingPunct="1">
              <a:spcBef>
                <a:spcPct val="0"/>
              </a:spcBef>
              <a:spcAft>
                <a:spcPct val="0"/>
              </a:spcAft>
              <a:defRPr sz="3200">
                <a:solidFill>
                  <a:schemeClr val="tx2"/>
                </a:solidFill>
                <a:latin typeface="Arial Black" pitchFamily="34" charset="0"/>
              </a:defRPr>
            </a:lvl7pPr>
            <a:lvl8pPr marL="1371600" algn="l" rtl="0" eaLnBrk="1" fontAlgn="base" hangingPunct="1">
              <a:spcBef>
                <a:spcPct val="0"/>
              </a:spcBef>
              <a:spcAft>
                <a:spcPct val="0"/>
              </a:spcAft>
              <a:defRPr sz="3200">
                <a:solidFill>
                  <a:schemeClr val="tx2"/>
                </a:solidFill>
                <a:latin typeface="Arial Black" pitchFamily="34" charset="0"/>
              </a:defRPr>
            </a:lvl8pPr>
            <a:lvl9pPr marL="1828800" algn="l" rtl="0" eaLnBrk="1" fontAlgn="base" hangingPunct="1">
              <a:spcBef>
                <a:spcPct val="0"/>
              </a:spcBef>
              <a:spcAft>
                <a:spcPct val="0"/>
              </a:spcAft>
              <a:defRPr sz="3200">
                <a:solidFill>
                  <a:schemeClr val="tx2"/>
                </a:solidFill>
                <a:latin typeface="Arial Black" pitchFamily="34" charset="0"/>
              </a:defRPr>
            </a:lvl9pPr>
          </a:lstStyle>
          <a:p>
            <a:pPr marL="342900" indent="-342900">
              <a:buClr>
                <a:srgbClr val="822433"/>
              </a:buClr>
              <a:buFont typeface="Arial" pitchFamily="34" charset="0"/>
              <a:buChar char="•"/>
            </a:pPr>
            <a:r>
              <a:rPr lang="en-CA" sz="2400" dirty="0" smtClean="0">
                <a:solidFill>
                  <a:schemeClr val="tx1"/>
                </a:solidFill>
                <a:latin typeface="Arial" pitchFamily="34" charset="0"/>
                <a:cs typeface="Arial" pitchFamily="34" charset="0"/>
              </a:rPr>
              <a:t>Characterization tests (FTIR)</a:t>
            </a:r>
            <a:endParaRPr lang="en-CA" sz="2400" dirty="0">
              <a:solidFill>
                <a:schemeClr val="tx1"/>
              </a:solidFill>
              <a:latin typeface="Arial" pitchFamily="34" charset="0"/>
              <a:cs typeface="Arial" pitchFamily="34" charset="0"/>
            </a:endParaRPr>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5065" y="1299327"/>
            <a:ext cx="4273550" cy="30781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436696" y="2468248"/>
            <a:ext cx="4419600" cy="3359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2" name="Up Arrow 1"/>
          <p:cNvSpPr/>
          <p:nvPr/>
        </p:nvSpPr>
        <p:spPr>
          <a:xfrm>
            <a:off x="1230923" y="2250831"/>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 name="TextBox 2"/>
          <p:cNvSpPr txBox="1"/>
          <p:nvPr/>
        </p:nvSpPr>
        <p:spPr>
          <a:xfrm>
            <a:off x="1066800" y="2579077"/>
            <a:ext cx="633046" cy="276999"/>
          </a:xfrm>
          <a:prstGeom prst="rect">
            <a:avLst/>
          </a:prstGeom>
          <a:noFill/>
        </p:spPr>
        <p:txBody>
          <a:bodyPr wrap="square" rtlCol="0">
            <a:spAutoFit/>
          </a:bodyPr>
          <a:lstStyle/>
          <a:p>
            <a:r>
              <a:rPr lang="en-CA" sz="1200" dirty="0" smtClean="0"/>
              <a:t>O-H</a:t>
            </a:r>
            <a:endParaRPr lang="en-CA" sz="1200" dirty="0"/>
          </a:p>
        </p:txBody>
      </p:sp>
      <p:sp>
        <p:nvSpPr>
          <p:cNvPr id="11" name="Up Arrow 10"/>
          <p:cNvSpPr/>
          <p:nvPr/>
        </p:nvSpPr>
        <p:spPr>
          <a:xfrm>
            <a:off x="3704477" y="2403231"/>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2" name="Up Arrow 11"/>
          <p:cNvSpPr/>
          <p:nvPr/>
        </p:nvSpPr>
        <p:spPr>
          <a:xfrm>
            <a:off x="3493463" y="3669315"/>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3" name="Up Arrow 12"/>
          <p:cNvSpPr/>
          <p:nvPr/>
        </p:nvSpPr>
        <p:spPr>
          <a:xfrm>
            <a:off x="3235558" y="2414955"/>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5" name="TextBox 4"/>
          <p:cNvSpPr txBox="1"/>
          <p:nvPr/>
        </p:nvSpPr>
        <p:spPr>
          <a:xfrm>
            <a:off x="3552078" y="2743201"/>
            <a:ext cx="702527" cy="276999"/>
          </a:xfrm>
          <a:prstGeom prst="rect">
            <a:avLst/>
          </a:prstGeom>
          <a:noFill/>
        </p:spPr>
        <p:txBody>
          <a:bodyPr wrap="square" rtlCol="0">
            <a:spAutoFit/>
          </a:bodyPr>
          <a:lstStyle/>
          <a:p>
            <a:r>
              <a:rPr lang="en-CA" sz="1200" dirty="0" smtClean="0"/>
              <a:t>C-H</a:t>
            </a:r>
            <a:endParaRPr lang="en-CA" sz="1200" dirty="0"/>
          </a:p>
        </p:txBody>
      </p:sp>
      <p:sp>
        <p:nvSpPr>
          <p:cNvPr id="6" name="TextBox 5"/>
          <p:cNvSpPr txBox="1"/>
          <p:nvPr/>
        </p:nvSpPr>
        <p:spPr>
          <a:xfrm>
            <a:off x="3223834" y="4021007"/>
            <a:ext cx="750289" cy="276999"/>
          </a:xfrm>
          <a:prstGeom prst="rect">
            <a:avLst/>
          </a:prstGeom>
          <a:noFill/>
        </p:spPr>
        <p:txBody>
          <a:bodyPr wrap="square" rtlCol="0">
            <a:spAutoFit/>
          </a:bodyPr>
          <a:lstStyle/>
          <a:p>
            <a:r>
              <a:rPr lang="en-CA" sz="1200" dirty="0" smtClean="0"/>
              <a:t>C-O-C</a:t>
            </a:r>
            <a:endParaRPr lang="en-CA" sz="1200" dirty="0"/>
          </a:p>
        </p:txBody>
      </p:sp>
      <p:sp>
        <p:nvSpPr>
          <p:cNvPr id="14" name="TextBox 13"/>
          <p:cNvSpPr txBox="1"/>
          <p:nvPr/>
        </p:nvSpPr>
        <p:spPr>
          <a:xfrm>
            <a:off x="3059722" y="2719755"/>
            <a:ext cx="539248" cy="276999"/>
          </a:xfrm>
          <a:prstGeom prst="rect">
            <a:avLst/>
          </a:prstGeom>
          <a:noFill/>
        </p:spPr>
        <p:txBody>
          <a:bodyPr wrap="square" rtlCol="0">
            <a:spAutoFit/>
          </a:bodyPr>
          <a:lstStyle/>
          <a:p>
            <a:r>
              <a:rPr lang="en-CA" sz="1200" dirty="0" smtClean="0"/>
              <a:t>C=C</a:t>
            </a:r>
            <a:endParaRPr lang="en-CA" sz="1200" dirty="0"/>
          </a:p>
        </p:txBody>
      </p:sp>
      <p:sp>
        <p:nvSpPr>
          <p:cNvPr id="17" name="Up Arrow 16"/>
          <p:cNvSpPr/>
          <p:nvPr/>
        </p:nvSpPr>
        <p:spPr>
          <a:xfrm>
            <a:off x="2977653" y="2051543"/>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18" name="TextBox 17"/>
          <p:cNvSpPr txBox="1"/>
          <p:nvPr/>
        </p:nvSpPr>
        <p:spPr>
          <a:xfrm>
            <a:off x="2778371" y="2332897"/>
            <a:ext cx="539248" cy="276999"/>
          </a:xfrm>
          <a:prstGeom prst="rect">
            <a:avLst/>
          </a:prstGeom>
          <a:noFill/>
        </p:spPr>
        <p:txBody>
          <a:bodyPr wrap="square" rtlCol="0">
            <a:spAutoFit/>
          </a:bodyPr>
          <a:lstStyle/>
          <a:p>
            <a:r>
              <a:rPr lang="en-CA" sz="1200" dirty="0" smtClean="0"/>
              <a:t>C=O</a:t>
            </a:r>
            <a:endParaRPr lang="en-CA" sz="1200" dirty="0"/>
          </a:p>
        </p:txBody>
      </p:sp>
      <p:sp>
        <p:nvSpPr>
          <p:cNvPr id="19" name="Up Arrow 18"/>
          <p:cNvSpPr/>
          <p:nvPr/>
        </p:nvSpPr>
        <p:spPr>
          <a:xfrm>
            <a:off x="1664678" y="2004652"/>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0" name="TextBox 19"/>
          <p:cNvSpPr txBox="1"/>
          <p:nvPr/>
        </p:nvSpPr>
        <p:spPr>
          <a:xfrm>
            <a:off x="1500565" y="2309452"/>
            <a:ext cx="539248" cy="276999"/>
          </a:xfrm>
          <a:prstGeom prst="rect">
            <a:avLst/>
          </a:prstGeom>
          <a:noFill/>
        </p:spPr>
        <p:txBody>
          <a:bodyPr wrap="square" rtlCol="0">
            <a:spAutoFit/>
          </a:bodyPr>
          <a:lstStyle/>
          <a:p>
            <a:r>
              <a:rPr lang="en-CA" sz="1200" dirty="0" smtClean="0"/>
              <a:t>C-C</a:t>
            </a:r>
            <a:endParaRPr lang="en-CA" sz="1200" dirty="0"/>
          </a:p>
        </p:txBody>
      </p:sp>
      <p:sp>
        <p:nvSpPr>
          <p:cNvPr id="21" name="Up Arrow 20"/>
          <p:cNvSpPr/>
          <p:nvPr/>
        </p:nvSpPr>
        <p:spPr>
          <a:xfrm>
            <a:off x="8030265" y="4314081"/>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2" name="TextBox 21"/>
          <p:cNvSpPr txBox="1"/>
          <p:nvPr/>
        </p:nvSpPr>
        <p:spPr>
          <a:xfrm>
            <a:off x="7877866" y="4654051"/>
            <a:ext cx="702527" cy="276999"/>
          </a:xfrm>
          <a:prstGeom prst="rect">
            <a:avLst/>
          </a:prstGeom>
          <a:noFill/>
        </p:spPr>
        <p:txBody>
          <a:bodyPr wrap="square" rtlCol="0">
            <a:spAutoFit/>
          </a:bodyPr>
          <a:lstStyle/>
          <a:p>
            <a:r>
              <a:rPr lang="en-CA" sz="1200" dirty="0" smtClean="0"/>
              <a:t>C-H</a:t>
            </a:r>
            <a:endParaRPr lang="en-CA" sz="1200" dirty="0"/>
          </a:p>
        </p:txBody>
      </p:sp>
      <p:sp>
        <p:nvSpPr>
          <p:cNvPr id="23" name="Up Arrow 22"/>
          <p:cNvSpPr/>
          <p:nvPr/>
        </p:nvSpPr>
        <p:spPr>
          <a:xfrm>
            <a:off x="7784082" y="4525095"/>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4" name="TextBox 23"/>
          <p:cNvSpPr txBox="1"/>
          <p:nvPr/>
        </p:nvSpPr>
        <p:spPr>
          <a:xfrm>
            <a:off x="7526176" y="4853341"/>
            <a:ext cx="750289" cy="276999"/>
          </a:xfrm>
          <a:prstGeom prst="rect">
            <a:avLst/>
          </a:prstGeom>
          <a:noFill/>
        </p:spPr>
        <p:txBody>
          <a:bodyPr wrap="square" rtlCol="0">
            <a:spAutoFit/>
          </a:bodyPr>
          <a:lstStyle/>
          <a:p>
            <a:r>
              <a:rPr lang="en-CA" sz="1200" dirty="0" smtClean="0"/>
              <a:t>C-O-C</a:t>
            </a:r>
            <a:endParaRPr lang="en-CA" sz="1200" dirty="0"/>
          </a:p>
        </p:txBody>
      </p:sp>
      <p:sp>
        <p:nvSpPr>
          <p:cNvPr id="25" name="Up Arrow 24"/>
          <p:cNvSpPr/>
          <p:nvPr/>
        </p:nvSpPr>
        <p:spPr>
          <a:xfrm>
            <a:off x="7467562" y="4243744"/>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6" name="TextBox 25"/>
          <p:cNvSpPr txBox="1"/>
          <p:nvPr/>
        </p:nvSpPr>
        <p:spPr>
          <a:xfrm>
            <a:off x="7291726" y="4548544"/>
            <a:ext cx="539248" cy="276999"/>
          </a:xfrm>
          <a:prstGeom prst="rect">
            <a:avLst/>
          </a:prstGeom>
          <a:noFill/>
        </p:spPr>
        <p:txBody>
          <a:bodyPr wrap="square" rtlCol="0">
            <a:spAutoFit/>
          </a:bodyPr>
          <a:lstStyle/>
          <a:p>
            <a:r>
              <a:rPr lang="en-CA" sz="1200" dirty="0" smtClean="0"/>
              <a:t>C=C</a:t>
            </a:r>
            <a:endParaRPr lang="en-CA" sz="1200" dirty="0"/>
          </a:p>
        </p:txBody>
      </p:sp>
      <p:sp>
        <p:nvSpPr>
          <p:cNvPr id="27" name="Up Arrow 26"/>
          <p:cNvSpPr/>
          <p:nvPr/>
        </p:nvSpPr>
        <p:spPr>
          <a:xfrm>
            <a:off x="7174488" y="3704487"/>
            <a:ext cx="117231" cy="328246"/>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28" name="TextBox 27"/>
          <p:cNvSpPr txBox="1"/>
          <p:nvPr/>
        </p:nvSpPr>
        <p:spPr>
          <a:xfrm>
            <a:off x="6975206" y="3985841"/>
            <a:ext cx="539248" cy="276999"/>
          </a:xfrm>
          <a:prstGeom prst="rect">
            <a:avLst/>
          </a:prstGeom>
          <a:noFill/>
        </p:spPr>
        <p:txBody>
          <a:bodyPr wrap="square" rtlCol="0">
            <a:spAutoFit/>
          </a:bodyPr>
          <a:lstStyle/>
          <a:p>
            <a:r>
              <a:rPr lang="en-CA" sz="1200" dirty="0" smtClean="0"/>
              <a:t>C=O</a:t>
            </a:r>
            <a:endParaRPr lang="en-CA" sz="1200" dirty="0"/>
          </a:p>
        </p:txBody>
      </p:sp>
      <p:sp>
        <p:nvSpPr>
          <p:cNvPr id="29" name="Up Arrow 28"/>
          <p:cNvSpPr/>
          <p:nvPr/>
        </p:nvSpPr>
        <p:spPr>
          <a:xfrm flipV="1">
            <a:off x="6013912" y="2954217"/>
            <a:ext cx="117231" cy="363413"/>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0" name="TextBox 29"/>
          <p:cNvSpPr txBox="1"/>
          <p:nvPr/>
        </p:nvSpPr>
        <p:spPr>
          <a:xfrm>
            <a:off x="5861518" y="2688185"/>
            <a:ext cx="539248" cy="276999"/>
          </a:xfrm>
          <a:prstGeom prst="rect">
            <a:avLst/>
          </a:prstGeom>
          <a:noFill/>
        </p:spPr>
        <p:txBody>
          <a:bodyPr wrap="square" rtlCol="0">
            <a:spAutoFit/>
          </a:bodyPr>
          <a:lstStyle/>
          <a:p>
            <a:r>
              <a:rPr lang="en-CA" sz="1200" dirty="0" smtClean="0"/>
              <a:t>C-C</a:t>
            </a:r>
            <a:endParaRPr lang="en-CA" sz="1200" dirty="0"/>
          </a:p>
        </p:txBody>
      </p:sp>
      <p:sp>
        <p:nvSpPr>
          <p:cNvPr id="31" name="Up Arrow 30"/>
          <p:cNvSpPr/>
          <p:nvPr/>
        </p:nvSpPr>
        <p:spPr>
          <a:xfrm flipV="1">
            <a:off x="5263641" y="2872157"/>
            <a:ext cx="117231" cy="363413"/>
          </a:xfrm>
          <a:prstGeom prst="upArrow">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32" name="TextBox 31"/>
          <p:cNvSpPr txBox="1"/>
          <p:nvPr/>
        </p:nvSpPr>
        <p:spPr>
          <a:xfrm>
            <a:off x="5087801" y="2629571"/>
            <a:ext cx="539248" cy="276999"/>
          </a:xfrm>
          <a:prstGeom prst="rect">
            <a:avLst/>
          </a:prstGeom>
          <a:noFill/>
        </p:spPr>
        <p:txBody>
          <a:bodyPr wrap="square" rtlCol="0">
            <a:spAutoFit/>
          </a:bodyPr>
          <a:lstStyle/>
          <a:p>
            <a:r>
              <a:rPr lang="en-CA" sz="1200" dirty="0" smtClean="0"/>
              <a:t>O-H</a:t>
            </a:r>
            <a:endParaRPr lang="en-CA" sz="1200" dirty="0"/>
          </a:p>
        </p:txBody>
      </p:sp>
    </p:spTree>
    <p:extLst>
      <p:ext uri="{BB962C8B-B14F-4D97-AF65-F5344CB8AC3E}">
        <p14:creationId xmlns:p14="http://schemas.microsoft.com/office/powerpoint/2010/main" val="1807832349"/>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49902" y="1183726"/>
            <a:ext cx="7015163" cy="604126"/>
          </a:xfrm>
        </p:spPr>
        <p:txBody>
          <a:bodyPr/>
          <a:lstStyle/>
          <a:p>
            <a:r>
              <a:rPr lang="en-CA" sz="2500" b="0" dirty="0" smtClean="0">
                <a:latin typeface="Arial "/>
              </a:rPr>
              <a:t>Experimental setup</a:t>
            </a:r>
            <a:endParaRPr lang="en-CA" sz="2500" b="0" dirty="0">
              <a:latin typeface="Arial "/>
            </a:endParaRPr>
          </a:p>
        </p:txBody>
      </p:sp>
      <p:sp>
        <p:nvSpPr>
          <p:cNvPr id="4" name="Slide Number Placeholder 3"/>
          <p:cNvSpPr>
            <a:spLocks noGrp="1"/>
          </p:cNvSpPr>
          <p:nvPr>
            <p:ph type="sldNum" sz="quarter" idx="12"/>
          </p:nvPr>
        </p:nvSpPr>
        <p:spPr/>
        <p:txBody>
          <a:bodyPr/>
          <a:lstStyle/>
          <a:p>
            <a:fld id="{7656AD53-E655-4F45-BD23-751E90A0F8FC}" type="slidenum">
              <a:rPr lang="en-US" smtClean="0"/>
              <a:pPr/>
              <a:t>10</a:t>
            </a:fld>
            <a:endParaRPr lang="en-US"/>
          </a:p>
        </p:txBody>
      </p:sp>
      <p:pic>
        <p:nvPicPr>
          <p:cNvPr id="18" name="Picture 2" descr="C:\Users\Hanieh\Downloads\IMG_20160728_143516.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926842" y="1177363"/>
            <a:ext cx="3933138" cy="2877197"/>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pic>
        <p:nvPicPr>
          <p:cNvPr id="5" name="Picture 4"/>
          <p:cNvPicPr/>
          <p:nvPr/>
        </p:nvPicPr>
        <p:blipFill>
          <a:blip r:embed="rId4">
            <a:extLst>
              <a:ext uri="{28A0092B-C50C-407E-A947-70E740481C1C}">
                <a14:useLocalDpi xmlns:a14="http://schemas.microsoft.com/office/drawing/2010/main" val="0"/>
              </a:ext>
            </a:extLst>
          </a:blip>
          <a:srcRect/>
          <a:stretch>
            <a:fillRect/>
          </a:stretch>
        </p:blipFill>
        <p:spPr bwMode="auto">
          <a:xfrm>
            <a:off x="286603" y="1817496"/>
            <a:ext cx="5704764" cy="4091985"/>
          </a:xfrm>
          <a:prstGeom prst="rect">
            <a:avLst/>
          </a:prstGeom>
          <a:noFill/>
          <a:ln>
            <a:noFill/>
          </a:ln>
        </p:spPr>
      </p:pic>
      <mc:AlternateContent xmlns:mc="http://schemas.openxmlformats.org/markup-compatibility/2006" xmlns:a14="http://schemas.microsoft.com/office/drawing/2010/main">
        <mc:Choice Requires="a14">
          <p:sp>
            <p:nvSpPr>
              <p:cNvPr id="6" name="Rectangle 5"/>
              <p:cNvSpPr/>
              <p:nvPr/>
            </p:nvSpPr>
            <p:spPr>
              <a:xfrm>
                <a:off x="6291678" y="4560682"/>
                <a:ext cx="2221954" cy="722698"/>
              </a:xfrm>
              <a:prstGeom prst="rect">
                <a:avLst/>
              </a:prstGeom>
            </p:spPr>
            <p:txBody>
              <a:bodyPr wrap="none">
                <a:spAutoFit/>
              </a:bodyPr>
              <a:lstStyle/>
              <a:p>
                <a:pPr/>
                <a14:m>
                  <m:oMathPara xmlns:m="http://schemas.openxmlformats.org/officeDocument/2006/math">
                    <m:oMathParaPr>
                      <m:jc m:val="centerGroup"/>
                    </m:oMathParaPr>
                    <m:oMath xmlns:m="http://schemas.openxmlformats.org/officeDocument/2006/math">
                      <m:r>
                        <a:rPr lang="en-CA" b="0" i="1">
                          <a:latin typeface="Cambria Math"/>
                        </a:rPr>
                        <m:t>𝑄</m:t>
                      </m:r>
                      <m:r>
                        <a:rPr lang="en-CA" b="0" i="1">
                          <a:latin typeface="Cambria Math"/>
                        </a:rPr>
                        <m:t>=</m:t>
                      </m:r>
                      <m:f>
                        <m:fPr>
                          <m:ctrlPr>
                            <a:rPr lang="en-CA" i="1">
                              <a:latin typeface="Cambria Math"/>
                            </a:rPr>
                          </m:ctrlPr>
                        </m:fPr>
                        <m:num>
                          <m:r>
                            <a:rPr lang="en-CA" b="0" i="1">
                              <a:latin typeface="Cambria Math"/>
                            </a:rPr>
                            <m:t>𝐹</m:t>
                          </m:r>
                          <m:nary>
                            <m:naryPr>
                              <m:limLoc m:val="undOvr"/>
                              <m:ctrlPr>
                                <a:rPr lang="en-CA" i="1">
                                  <a:latin typeface="Cambria Math"/>
                                </a:rPr>
                              </m:ctrlPr>
                            </m:naryPr>
                            <m:sub>
                              <m:r>
                                <a:rPr lang="en-CA" b="0" i="1">
                                  <a:latin typeface="Cambria Math"/>
                                </a:rPr>
                                <m:t>0</m:t>
                              </m:r>
                            </m:sub>
                            <m:sup>
                              <m:r>
                                <a:rPr lang="en-CA" b="0" i="1">
                                  <a:latin typeface="Cambria Math"/>
                                </a:rPr>
                                <m:t>𝑡</m:t>
                              </m:r>
                            </m:sup>
                            <m:e>
                              <m:d>
                                <m:dPr>
                                  <m:ctrlPr>
                                    <a:rPr lang="en-CA" i="1">
                                      <a:latin typeface="Cambria Math"/>
                                    </a:rPr>
                                  </m:ctrlPr>
                                </m:dPr>
                                <m:e>
                                  <m:sSub>
                                    <m:sSubPr>
                                      <m:ctrlPr>
                                        <a:rPr lang="en-CA" i="1">
                                          <a:latin typeface="Cambria Math"/>
                                        </a:rPr>
                                      </m:ctrlPr>
                                    </m:sSubPr>
                                    <m:e>
                                      <m:r>
                                        <a:rPr lang="en-CA" b="0" i="1">
                                          <a:latin typeface="Cambria Math"/>
                                        </a:rPr>
                                        <m:t>𝐶</m:t>
                                      </m:r>
                                    </m:e>
                                    <m:sub>
                                      <m:r>
                                        <a:rPr lang="en-CA" b="0" i="1">
                                          <a:latin typeface="Cambria Math"/>
                                        </a:rPr>
                                        <m:t>0</m:t>
                                      </m:r>
                                    </m:sub>
                                  </m:sSub>
                                  <m:r>
                                    <a:rPr lang="en-CA" b="0" i="1">
                                      <a:latin typeface="Cambria Math"/>
                                    </a:rPr>
                                    <m:t>−</m:t>
                                  </m:r>
                                  <m:r>
                                    <a:rPr lang="en-CA" b="0" i="1">
                                      <a:latin typeface="Cambria Math"/>
                                    </a:rPr>
                                    <m:t>𝐶</m:t>
                                  </m:r>
                                </m:e>
                              </m:d>
                              <m:r>
                                <a:rPr lang="en-CA" b="0" i="1">
                                  <a:latin typeface="Cambria Math"/>
                                </a:rPr>
                                <m:t>𝑑𝑡</m:t>
                              </m:r>
                            </m:e>
                          </m:nary>
                        </m:num>
                        <m:den>
                          <m:r>
                            <a:rPr lang="en-CA" b="0" i="1">
                              <a:latin typeface="Cambria Math"/>
                            </a:rPr>
                            <m:t>𝑚</m:t>
                          </m:r>
                        </m:den>
                      </m:f>
                    </m:oMath>
                  </m:oMathPara>
                </a14:m>
                <a:endParaRPr lang="en-CA" dirty="0">
                  <a:latin typeface="Arial "/>
                </a:endParaRPr>
              </a:p>
            </p:txBody>
          </p:sp>
        </mc:Choice>
        <mc:Fallback xmlns="">
          <p:sp>
            <p:nvSpPr>
              <p:cNvPr id="6" name="Rectangle 5"/>
              <p:cNvSpPr>
                <a:spLocks noRot="1" noChangeAspect="1" noMove="1" noResize="1" noEditPoints="1" noAdjustHandles="1" noChangeArrowheads="1" noChangeShapeType="1" noTextEdit="1"/>
              </p:cNvSpPr>
              <p:nvPr/>
            </p:nvSpPr>
            <p:spPr>
              <a:xfrm>
                <a:off x="6291678" y="4560682"/>
                <a:ext cx="2221954" cy="722698"/>
              </a:xfrm>
              <a:prstGeom prst="rect">
                <a:avLst/>
              </a:prstGeom>
              <a:blipFill rotWithShape="1">
                <a:blip r:embed="rId5"/>
                <a:stretch>
                  <a:fillRect/>
                </a:stretch>
              </a:blipFill>
            </p:spPr>
            <p:txBody>
              <a:bodyPr/>
              <a:lstStyle/>
              <a:p>
                <a:r>
                  <a:rPr lang="en-CA">
                    <a:noFill/>
                  </a:rPr>
                  <a:t> </a:t>
                </a:r>
              </a:p>
            </p:txBody>
          </p:sp>
        </mc:Fallback>
      </mc:AlternateContent>
      <p:sp>
        <p:nvSpPr>
          <p:cNvPr id="9" name="Title 1"/>
          <p:cNvSpPr>
            <a:spLocks noGrp="1"/>
          </p:cNvSpPr>
          <p:nvPr>
            <p:ph type="title"/>
          </p:nvPr>
        </p:nvSpPr>
        <p:spPr>
          <a:xfrm>
            <a:off x="463550" y="653320"/>
            <a:ext cx="7000875" cy="629573"/>
          </a:xfrm>
        </p:spPr>
        <p:txBody>
          <a:bodyPr/>
          <a:lstStyle/>
          <a:p>
            <a:pPr marL="342900" lvl="0" indent="-342900">
              <a:lnSpc>
                <a:spcPct val="200000"/>
              </a:lnSpc>
              <a:spcBef>
                <a:spcPct val="20000"/>
              </a:spcBef>
              <a:defRPr/>
            </a:pPr>
            <a:r>
              <a:rPr lang="en-CA" b="1" dirty="0" smtClean="0">
                <a:solidFill>
                  <a:srgbClr val="000000"/>
                </a:solidFill>
                <a:latin typeface="Arial"/>
                <a:ea typeface="+mn-ea"/>
                <a:cs typeface="Arial" pitchFamily="34" charset="0"/>
              </a:rPr>
              <a:t>Experimental </a:t>
            </a:r>
            <a:r>
              <a:rPr lang="en-CA" b="1" dirty="0">
                <a:solidFill>
                  <a:srgbClr val="000000"/>
                </a:solidFill>
                <a:latin typeface="Arial"/>
                <a:ea typeface="+mn-ea"/>
                <a:cs typeface="Arial" pitchFamily="34" charset="0"/>
              </a:rPr>
              <a:t>section</a:t>
            </a:r>
            <a:r>
              <a:rPr lang="en-CA" sz="2400" dirty="0">
                <a:solidFill>
                  <a:srgbClr val="000000"/>
                </a:solidFill>
                <a:latin typeface="Arial"/>
                <a:ea typeface="+mn-ea"/>
                <a:cs typeface="Arial" pitchFamily="34" charset="0"/>
              </a:rPr>
              <a:t/>
            </a:r>
            <a:br>
              <a:rPr lang="en-CA" sz="2400" dirty="0">
                <a:solidFill>
                  <a:srgbClr val="000000"/>
                </a:solidFill>
                <a:latin typeface="Arial"/>
                <a:ea typeface="+mn-ea"/>
                <a:cs typeface="Arial" pitchFamily="34" charset="0"/>
              </a:rPr>
            </a:br>
            <a:endParaRPr lang="en-CA" dirty="0">
              <a:latin typeface="Arial "/>
            </a:endParaRPr>
          </a:p>
        </p:txBody>
      </p:sp>
    </p:spTree>
    <p:extLst>
      <p:ext uri="{BB962C8B-B14F-4D97-AF65-F5344CB8AC3E}">
        <p14:creationId xmlns:p14="http://schemas.microsoft.com/office/powerpoint/2010/main" val="4050612326"/>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3550" y="312121"/>
            <a:ext cx="7000875" cy="765175"/>
          </a:xfrm>
        </p:spPr>
        <p:txBody>
          <a:bodyPr/>
          <a:lstStyle/>
          <a:p>
            <a:r>
              <a:rPr lang="en-CA" b="1" dirty="0">
                <a:latin typeface="Arial "/>
              </a:rPr>
              <a:t>Research </a:t>
            </a:r>
            <a:r>
              <a:rPr lang="en-CA" b="1" dirty="0" smtClean="0">
                <a:latin typeface="Arial "/>
              </a:rPr>
              <a:t>Methodology</a:t>
            </a:r>
            <a:endParaRPr lang="en-CA" b="1" dirty="0"/>
          </a:p>
        </p:txBody>
      </p:sp>
      <p:sp>
        <p:nvSpPr>
          <p:cNvPr id="3" name="Content Placeholder 2"/>
          <p:cNvSpPr>
            <a:spLocks noGrp="1"/>
          </p:cNvSpPr>
          <p:nvPr>
            <p:ph idx="1"/>
          </p:nvPr>
        </p:nvSpPr>
        <p:spPr>
          <a:xfrm>
            <a:off x="493456" y="1047248"/>
            <a:ext cx="7015163" cy="740604"/>
          </a:xfrm>
        </p:spPr>
        <p:txBody>
          <a:bodyPr/>
          <a:lstStyle/>
          <a:p>
            <a:pPr marL="0" indent="0">
              <a:buNone/>
            </a:pPr>
            <a:endParaRPr lang="en-CA" sz="2500" b="0" dirty="0" smtClean="0">
              <a:latin typeface="Arial "/>
            </a:endParaRPr>
          </a:p>
          <a:p>
            <a:pPr>
              <a:lnSpc>
                <a:spcPct val="300000"/>
              </a:lnSpc>
              <a:spcBef>
                <a:spcPts val="0"/>
              </a:spcBef>
              <a:buFont typeface="Wingdings" pitchFamily="2" charset="2"/>
              <a:buChar char="q"/>
            </a:pPr>
            <a:r>
              <a:rPr lang="en-CA" sz="2000" b="0" dirty="0" smtClean="0">
                <a:latin typeface="Arial "/>
              </a:rPr>
              <a:t>Validation of the experimental setup</a:t>
            </a:r>
          </a:p>
          <a:p>
            <a:pPr>
              <a:lnSpc>
                <a:spcPct val="300000"/>
              </a:lnSpc>
              <a:buFont typeface="Wingdings" pitchFamily="2" charset="2"/>
              <a:buChar char="q"/>
            </a:pPr>
            <a:r>
              <a:rPr lang="en-CA" sz="2000" b="0" dirty="0" smtClean="0">
                <a:latin typeface="Arial "/>
              </a:rPr>
              <a:t>Mass of the adsorbent</a:t>
            </a:r>
          </a:p>
          <a:p>
            <a:pPr>
              <a:lnSpc>
                <a:spcPct val="300000"/>
              </a:lnSpc>
              <a:spcBef>
                <a:spcPts val="4200"/>
              </a:spcBef>
              <a:buFont typeface="Wingdings" pitchFamily="2" charset="2"/>
              <a:buChar char="q"/>
            </a:pPr>
            <a:r>
              <a:rPr lang="en-CA" sz="2000" b="0" dirty="0" smtClean="0">
                <a:latin typeface="Arial "/>
              </a:rPr>
              <a:t>Optimization</a:t>
            </a:r>
          </a:p>
          <a:p>
            <a:pPr>
              <a:lnSpc>
                <a:spcPct val="300000"/>
              </a:lnSpc>
              <a:buFont typeface="Wingdings" pitchFamily="2" charset="2"/>
              <a:buChar char="q"/>
            </a:pPr>
            <a:r>
              <a:rPr lang="en-CA" sz="2000" b="0" dirty="0" smtClean="0">
                <a:latin typeface="Arial "/>
              </a:rPr>
              <a:t>Compare different biochars</a:t>
            </a:r>
            <a:endParaRPr lang="en-CA" sz="2000" b="0" dirty="0">
              <a:latin typeface="Arial "/>
            </a:endParaRPr>
          </a:p>
          <a:p>
            <a:endParaRPr lang="en-CA" sz="2400" dirty="0"/>
          </a:p>
        </p:txBody>
      </p:sp>
      <p:sp>
        <p:nvSpPr>
          <p:cNvPr id="4" name="Slide Number Placeholder 3"/>
          <p:cNvSpPr>
            <a:spLocks noGrp="1"/>
          </p:cNvSpPr>
          <p:nvPr>
            <p:ph type="sldNum" sz="quarter" idx="12"/>
          </p:nvPr>
        </p:nvSpPr>
        <p:spPr/>
        <p:txBody>
          <a:bodyPr/>
          <a:lstStyle/>
          <a:p>
            <a:fld id="{7656AD53-E655-4F45-BD23-751E90A0F8FC}" type="slidenum">
              <a:rPr lang="en-US" smtClean="0"/>
              <a:pPr/>
              <a:t>11</a:t>
            </a:fld>
            <a:endParaRPr lang="en-US"/>
          </a:p>
        </p:txBody>
      </p:sp>
      <p:sp>
        <p:nvSpPr>
          <p:cNvPr id="5" name="Right Arrow 4"/>
          <p:cNvSpPr/>
          <p:nvPr/>
        </p:nvSpPr>
        <p:spPr>
          <a:xfrm>
            <a:off x="5090613" y="2005314"/>
            <a:ext cx="464024" cy="191069"/>
          </a:xfrm>
          <a:prstGeom prst="rightArrow">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6" name="Right Arrow 5"/>
          <p:cNvSpPr/>
          <p:nvPr/>
        </p:nvSpPr>
        <p:spPr>
          <a:xfrm>
            <a:off x="3650750" y="3004787"/>
            <a:ext cx="464024" cy="191069"/>
          </a:xfrm>
          <a:prstGeom prst="rightArrow">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7" name="Right Arrow 6"/>
          <p:cNvSpPr/>
          <p:nvPr/>
        </p:nvSpPr>
        <p:spPr>
          <a:xfrm>
            <a:off x="2515686" y="4453731"/>
            <a:ext cx="464024" cy="191069"/>
          </a:xfrm>
          <a:prstGeom prst="rightArrow">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8" name="Right Arrow 7"/>
          <p:cNvSpPr/>
          <p:nvPr/>
        </p:nvSpPr>
        <p:spPr>
          <a:xfrm>
            <a:off x="4162511" y="5397707"/>
            <a:ext cx="464024" cy="191069"/>
          </a:xfrm>
          <a:prstGeom prst="rightArrow">
            <a:avLst/>
          </a:prstGeom>
          <a:solidFill>
            <a:schemeClr val="accent2">
              <a:lumMod val="40000"/>
              <a:lumOff val="60000"/>
            </a:schemeClr>
          </a:solid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CA"/>
          </a:p>
        </p:txBody>
      </p:sp>
      <p:sp>
        <p:nvSpPr>
          <p:cNvPr id="9" name="TextBox 8"/>
          <p:cNvSpPr txBox="1"/>
          <p:nvPr/>
        </p:nvSpPr>
        <p:spPr>
          <a:xfrm>
            <a:off x="5602405" y="1551794"/>
            <a:ext cx="2961565" cy="1261884"/>
          </a:xfrm>
          <a:prstGeom prst="rect">
            <a:avLst/>
          </a:prstGeom>
          <a:noFill/>
        </p:spPr>
        <p:txBody>
          <a:bodyPr wrap="square" rtlCol="0">
            <a:spAutoFit/>
          </a:bodyPr>
          <a:lstStyle/>
          <a:p>
            <a:pPr marL="342900" indent="-342900">
              <a:buFont typeface="Arial" pitchFamily="34" charset="0"/>
              <a:buChar char="•"/>
            </a:pPr>
            <a:r>
              <a:rPr lang="en-CA" sz="1900" dirty="0"/>
              <a:t>1.53 g</a:t>
            </a:r>
            <a:r>
              <a:rPr lang="en-CA" sz="1900" dirty="0" smtClean="0"/>
              <a:t> </a:t>
            </a:r>
            <a:r>
              <a:rPr lang="en-CA" sz="1900" dirty="0"/>
              <a:t>of Norit </a:t>
            </a:r>
            <a:r>
              <a:rPr lang="en-CA" sz="1900" dirty="0" smtClean="0"/>
              <a:t>AC </a:t>
            </a:r>
          </a:p>
          <a:p>
            <a:pPr marL="342900" indent="-342900">
              <a:buFont typeface="Arial" pitchFamily="34" charset="0"/>
              <a:buChar char="•"/>
            </a:pPr>
            <a:r>
              <a:rPr lang="en-CA" sz="1900" dirty="0" smtClean="0"/>
              <a:t>30 ml/min</a:t>
            </a:r>
          </a:p>
          <a:p>
            <a:pPr marL="342900" indent="-342900">
              <a:buFont typeface="Arial" pitchFamily="34" charset="0"/>
              <a:buChar char="•"/>
            </a:pPr>
            <a:r>
              <a:rPr lang="en-CA" sz="1900" dirty="0" smtClean="0"/>
              <a:t>%CO</a:t>
            </a:r>
            <a:r>
              <a:rPr lang="en-CA" sz="1600" dirty="0" smtClean="0"/>
              <a:t>2</a:t>
            </a:r>
            <a:r>
              <a:rPr lang="en-CA" sz="1900" dirty="0" smtClean="0"/>
              <a:t>: 70%</a:t>
            </a:r>
          </a:p>
          <a:p>
            <a:pPr marL="342900" indent="-342900">
              <a:buFont typeface="Arial" pitchFamily="34" charset="0"/>
              <a:buChar char="•"/>
            </a:pPr>
            <a:r>
              <a:rPr lang="en-CA" sz="1900" dirty="0" smtClean="0"/>
              <a:t>Ambient T,P</a:t>
            </a:r>
            <a:endParaRPr lang="en-CA" sz="1900" dirty="0"/>
          </a:p>
        </p:txBody>
      </p:sp>
      <p:sp>
        <p:nvSpPr>
          <p:cNvPr id="10" name="TextBox 9"/>
          <p:cNvSpPr txBox="1"/>
          <p:nvPr/>
        </p:nvSpPr>
        <p:spPr>
          <a:xfrm>
            <a:off x="4237602" y="2895565"/>
            <a:ext cx="2954770" cy="1261884"/>
          </a:xfrm>
          <a:prstGeom prst="rect">
            <a:avLst/>
          </a:prstGeom>
          <a:noFill/>
        </p:spPr>
        <p:txBody>
          <a:bodyPr wrap="square" rtlCol="0">
            <a:spAutoFit/>
          </a:bodyPr>
          <a:lstStyle/>
          <a:p>
            <a:pPr marL="342900" indent="-342900">
              <a:buFont typeface="Arial" pitchFamily="34" charset="0"/>
              <a:buChar char="•"/>
            </a:pPr>
            <a:r>
              <a:rPr lang="en-CA" sz="1900" dirty="0"/>
              <a:t>1, 2, </a:t>
            </a:r>
            <a:r>
              <a:rPr lang="en-CA" sz="1900" dirty="0" smtClean="0"/>
              <a:t>3 g </a:t>
            </a:r>
            <a:r>
              <a:rPr lang="en-CA" sz="1900" dirty="0"/>
              <a:t>of Norit </a:t>
            </a:r>
            <a:r>
              <a:rPr lang="en-CA" sz="1900" dirty="0" smtClean="0"/>
              <a:t>AC</a:t>
            </a:r>
          </a:p>
          <a:p>
            <a:pPr marL="342900" indent="-342900">
              <a:buFont typeface="Arial" pitchFamily="34" charset="0"/>
              <a:buChar char="•"/>
            </a:pPr>
            <a:r>
              <a:rPr lang="en-CA" sz="1900" dirty="0" smtClean="0"/>
              <a:t>60, 200 ml/min</a:t>
            </a:r>
          </a:p>
          <a:p>
            <a:pPr marL="342900" indent="-342900">
              <a:buFont typeface="Arial" pitchFamily="34" charset="0"/>
              <a:buChar char="•"/>
            </a:pPr>
            <a:r>
              <a:rPr lang="en-CA" sz="1900" dirty="0" smtClean="0"/>
              <a:t>%CO2: 100%</a:t>
            </a:r>
          </a:p>
          <a:p>
            <a:pPr marL="342900" indent="-342900">
              <a:buFont typeface="Arial" pitchFamily="34" charset="0"/>
              <a:buChar char="•"/>
            </a:pPr>
            <a:r>
              <a:rPr lang="en-CA" sz="1900" dirty="0"/>
              <a:t>Ambient </a:t>
            </a:r>
            <a:r>
              <a:rPr lang="en-CA" sz="1900" dirty="0" smtClean="0"/>
              <a:t>T,P</a:t>
            </a:r>
            <a:endParaRPr lang="en-CA" sz="1900" dirty="0"/>
          </a:p>
        </p:txBody>
      </p:sp>
      <p:sp>
        <p:nvSpPr>
          <p:cNvPr id="11" name="TextBox 10"/>
          <p:cNvSpPr txBox="1"/>
          <p:nvPr/>
        </p:nvSpPr>
        <p:spPr>
          <a:xfrm>
            <a:off x="3111688" y="4348267"/>
            <a:ext cx="3957852" cy="384721"/>
          </a:xfrm>
          <a:prstGeom prst="rect">
            <a:avLst/>
          </a:prstGeom>
          <a:noFill/>
        </p:spPr>
        <p:txBody>
          <a:bodyPr wrap="square" rtlCol="0">
            <a:spAutoFit/>
          </a:bodyPr>
          <a:lstStyle/>
          <a:p>
            <a:r>
              <a:rPr lang="en-CA" sz="1900" dirty="0" smtClean="0"/>
              <a:t>Experimental Design Methodology</a:t>
            </a:r>
            <a:endParaRPr lang="en-CA" sz="1900" dirty="0"/>
          </a:p>
        </p:txBody>
      </p:sp>
      <p:sp>
        <p:nvSpPr>
          <p:cNvPr id="12" name="TextBox 11"/>
          <p:cNvSpPr txBox="1"/>
          <p:nvPr/>
        </p:nvSpPr>
        <p:spPr>
          <a:xfrm>
            <a:off x="4776715" y="5022141"/>
            <a:ext cx="4094330" cy="969496"/>
          </a:xfrm>
          <a:prstGeom prst="rect">
            <a:avLst/>
          </a:prstGeom>
          <a:noFill/>
        </p:spPr>
        <p:txBody>
          <a:bodyPr wrap="square" rtlCol="0">
            <a:spAutoFit/>
          </a:bodyPr>
          <a:lstStyle/>
          <a:p>
            <a:pPr algn="just"/>
            <a:r>
              <a:rPr lang="en-CA" sz="1900" dirty="0"/>
              <a:t>S</a:t>
            </a:r>
            <a:r>
              <a:rPr lang="en-CA" sz="1900" dirty="0" smtClean="0"/>
              <a:t>oftwood </a:t>
            </a:r>
            <a:r>
              <a:rPr lang="en-CA" sz="1900" dirty="0"/>
              <a:t>(shaving, </a:t>
            </a:r>
            <a:r>
              <a:rPr lang="en-CA" sz="1900" dirty="0" smtClean="0"/>
              <a:t>Bark </a:t>
            </a:r>
            <a:r>
              <a:rPr lang="en-CA" sz="1900" dirty="0"/>
              <a:t>(Balsam fir</a:t>
            </a:r>
            <a:r>
              <a:rPr lang="en-CA" sz="1900" dirty="0" smtClean="0"/>
              <a:t>)), Hardwood </a:t>
            </a:r>
            <a:r>
              <a:rPr lang="en-CA" sz="1900" dirty="0"/>
              <a:t>(ash wood</a:t>
            </a:r>
            <a:r>
              <a:rPr lang="en-CA" sz="1900" dirty="0" smtClean="0"/>
              <a:t>), 400-500 </a:t>
            </a:r>
            <a:r>
              <a:rPr lang="en-CA" sz="1900" dirty="0" smtClean="0">
                <a:latin typeface="Times New Roman"/>
                <a:cs typeface="Times New Roman"/>
              </a:rPr>
              <a:t>º</a:t>
            </a:r>
            <a:r>
              <a:rPr lang="en-CA" sz="1900" dirty="0" smtClean="0"/>
              <a:t>C</a:t>
            </a:r>
            <a:endParaRPr lang="en-CA" sz="1900" dirty="0"/>
          </a:p>
        </p:txBody>
      </p:sp>
    </p:spTree>
    <p:extLst>
      <p:ext uri="{BB962C8B-B14F-4D97-AF65-F5344CB8AC3E}">
        <p14:creationId xmlns:p14="http://schemas.microsoft.com/office/powerpoint/2010/main" val="8275370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1000"/>
                                        <p:tgtEl>
                                          <p:spTgt spid="9"/>
                                        </p:tgtEl>
                                      </p:cBhvr>
                                    </p:animEffect>
                                    <p:anim calcmode="lin" valueType="num">
                                      <p:cBhvr>
                                        <p:cTn id="8" dur="1000" fill="hold"/>
                                        <p:tgtEl>
                                          <p:spTgt spid="9"/>
                                        </p:tgtEl>
                                        <p:attrNameLst>
                                          <p:attrName>ppt_x</p:attrName>
                                        </p:attrNameLst>
                                      </p:cBhvr>
                                      <p:tavLst>
                                        <p:tav tm="0">
                                          <p:val>
                                            <p:strVal val="#ppt_x"/>
                                          </p:val>
                                        </p:tav>
                                        <p:tav tm="100000">
                                          <p:val>
                                            <p:strVal val="#ppt_x"/>
                                          </p:val>
                                        </p:tav>
                                      </p:tavLst>
                                    </p:anim>
                                    <p:anim calcmode="lin" valueType="num">
                                      <p:cBhvr>
                                        <p:cTn id="9" dur="1000" fill="hold"/>
                                        <p:tgtEl>
                                          <p:spTgt spid="9"/>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42" presetClass="entr" presetSubtype="0" fill="hold" grpId="0" nodeType="clickEffect">
                                  <p:stCondLst>
                                    <p:cond delay="0"/>
                                  </p:stCondLst>
                                  <p:childTnLst>
                                    <p:set>
                                      <p:cBhvr>
                                        <p:cTn id="13" dur="1" fill="hold">
                                          <p:stCondLst>
                                            <p:cond delay="0"/>
                                          </p:stCondLst>
                                        </p:cTn>
                                        <p:tgtEl>
                                          <p:spTgt spid="10"/>
                                        </p:tgtEl>
                                        <p:attrNameLst>
                                          <p:attrName>style.visibility</p:attrName>
                                        </p:attrNameLst>
                                      </p:cBhvr>
                                      <p:to>
                                        <p:strVal val="visible"/>
                                      </p:to>
                                    </p:set>
                                    <p:animEffect transition="in" filter="fade">
                                      <p:cBhvr>
                                        <p:cTn id="14" dur="1000"/>
                                        <p:tgtEl>
                                          <p:spTgt spid="10"/>
                                        </p:tgtEl>
                                      </p:cBhvr>
                                    </p:animEffect>
                                    <p:anim calcmode="lin" valueType="num">
                                      <p:cBhvr>
                                        <p:cTn id="15" dur="1000" fill="hold"/>
                                        <p:tgtEl>
                                          <p:spTgt spid="10"/>
                                        </p:tgtEl>
                                        <p:attrNameLst>
                                          <p:attrName>ppt_x</p:attrName>
                                        </p:attrNameLst>
                                      </p:cBhvr>
                                      <p:tavLst>
                                        <p:tav tm="0">
                                          <p:val>
                                            <p:strVal val="#ppt_x"/>
                                          </p:val>
                                        </p:tav>
                                        <p:tav tm="100000">
                                          <p:val>
                                            <p:strVal val="#ppt_x"/>
                                          </p:val>
                                        </p:tav>
                                      </p:tavLst>
                                    </p:anim>
                                    <p:anim calcmode="lin" valueType="num">
                                      <p:cBhvr>
                                        <p:cTn id="16" dur="1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17" fill="hold">
                      <p:stCondLst>
                        <p:cond delay="indefinite"/>
                      </p:stCondLst>
                      <p:childTnLst>
                        <p:par>
                          <p:cTn id="18" fill="hold">
                            <p:stCondLst>
                              <p:cond delay="0"/>
                            </p:stCondLst>
                            <p:childTnLst>
                              <p:par>
                                <p:cTn id="19" presetID="42" presetClass="entr" presetSubtype="0" fill="hold" grpId="0" nodeType="clickEffect">
                                  <p:stCondLst>
                                    <p:cond delay="0"/>
                                  </p:stCondLst>
                                  <p:childTnLst>
                                    <p:set>
                                      <p:cBhvr>
                                        <p:cTn id="20" dur="1" fill="hold">
                                          <p:stCondLst>
                                            <p:cond delay="0"/>
                                          </p:stCondLst>
                                        </p:cTn>
                                        <p:tgtEl>
                                          <p:spTgt spid="11"/>
                                        </p:tgtEl>
                                        <p:attrNameLst>
                                          <p:attrName>style.visibility</p:attrName>
                                        </p:attrNameLst>
                                      </p:cBhvr>
                                      <p:to>
                                        <p:strVal val="visible"/>
                                      </p:to>
                                    </p:set>
                                    <p:animEffect transition="in" filter="fade">
                                      <p:cBhvr>
                                        <p:cTn id="21" dur="1000"/>
                                        <p:tgtEl>
                                          <p:spTgt spid="11"/>
                                        </p:tgtEl>
                                      </p:cBhvr>
                                    </p:animEffect>
                                    <p:anim calcmode="lin" valueType="num">
                                      <p:cBhvr>
                                        <p:cTn id="22" dur="1000" fill="hold"/>
                                        <p:tgtEl>
                                          <p:spTgt spid="11"/>
                                        </p:tgtEl>
                                        <p:attrNameLst>
                                          <p:attrName>ppt_x</p:attrName>
                                        </p:attrNameLst>
                                      </p:cBhvr>
                                      <p:tavLst>
                                        <p:tav tm="0">
                                          <p:val>
                                            <p:strVal val="#ppt_x"/>
                                          </p:val>
                                        </p:tav>
                                        <p:tav tm="100000">
                                          <p:val>
                                            <p:strVal val="#ppt_x"/>
                                          </p:val>
                                        </p:tav>
                                      </p:tavLst>
                                    </p:anim>
                                    <p:anim calcmode="lin" valueType="num">
                                      <p:cBhvr>
                                        <p:cTn id="23" dur="1000" fill="hold"/>
                                        <p:tgtEl>
                                          <p:spTgt spid="11"/>
                                        </p:tgtEl>
                                        <p:attrNameLst>
                                          <p:attrName>ppt_y</p:attrName>
                                        </p:attrNameLst>
                                      </p:cBhvr>
                                      <p:tavLst>
                                        <p:tav tm="0">
                                          <p:val>
                                            <p:strVal val="#ppt_y+.1"/>
                                          </p:val>
                                        </p:tav>
                                        <p:tav tm="100000">
                                          <p:val>
                                            <p:strVal val="#ppt_y"/>
                                          </p:val>
                                        </p:tav>
                                      </p:tavLst>
                                    </p:anim>
                                  </p:childTnLst>
                                </p:cTn>
                              </p:par>
                            </p:childTnLst>
                          </p:cTn>
                        </p:par>
                      </p:childTnLst>
                    </p:cTn>
                  </p:par>
                  <p:par>
                    <p:cTn id="24" fill="hold">
                      <p:stCondLst>
                        <p:cond delay="indefinite"/>
                      </p:stCondLst>
                      <p:childTnLst>
                        <p:par>
                          <p:cTn id="25" fill="hold">
                            <p:stCondLst>
                              <p:cond delay="0"/>
                            </p:stCondLst>
                            <p:childTnLst>
                              <p:par>
                                <p:cTn id="26" presetID="42" presetClass="entr" presetSubtype="0" fill="hold" grpId="0" nodeType="clickEffect">
                                  <p:stCondLst>
                                    <p:cond delay="0"/>
                                  </p:stCondLst>
                                  <p:childTnLst>
                                    <p:set>
                                      <p:cBhvr>
                                        <p:cTn id="27" dur="1" fill="hold">
                                          <p:stCondLst>
                                            <p:cond delay="0"/>
                                          </p:stCondLst>
                                        </p:cTn>
                                        <p:tgtEl>
                                          <p:spTgt spid="12"/>
                                        </p:tgtEl>
                                        <p:attrNameLst>
                                          <p:attrName>style.visibility</p:attrName>
                                        </p:attrNameLst>
                                      </p:cBhvr>
                                      <p:to>
                                        <p:strVal val="visible"/>
                                      </p:to>
                                    </p:set>
                                    <p:animEffect transition="in" filter="fade">
                                      <p:cBhvr>
                                        <p:cTn id="28" dur="1000"/>
                                        <p:tgtEl>
                                          <p:spTgt spid="12"/>
                                        </p:tgtEl>
                                      </p:cBhvr>
                                    </p:animEffect>
                                    <p:anim calcmode="lin" valueType="num">
                                      <p:cBhvr>
                                        <p:cTn id="29" dur="1000" fill="hold"/>
                                        <p:tgtEl>
                                          <p:spTgt spid="12"/>
                                        </p:tgtEl>
                                        <p:attrNameLst>
                                          <p:attrName>ppt_x</p:attrName>
                                        </p:attrNameLst>
                                      </p:cBhvr>
                                      <p:tavLst>
                                        <p:tav tm="0">
                                          <p:val>
                                            <p:strVal val="#ppt_x"/>
                                          </p:val>
                                        </p:tav>
                                        <p:tav tm="100000">
                                          <p:val>
                                            <p:strVal val="#ppt_x"/>
                                          </p:val>
                                        </p:tav>
                                      </p:tavLst>
                                    </p:anim>
                                    <p:anim calcmode="lin" valueType="num">
                                      <p:cBhvr>
                                        <p:cTn id="30" dur="1000" fill="hold"/>
                                        <p:tgtEl>
                                          <p:spTgt spid="1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1" grpId="0"/>
      <p:bldP spid="12"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21253" y="1079990"/>
            <a:ext cx="8229600" cy="501554"/>
          </a:xfrm>
        </p:spPr>
        <p:txBody>
          <a:bodyPr>
            <a:normAutofit/>
          </a:bodyPr>
          <a:lstStyle/>
          <a:p>
            <a:pPr marL="342900" indent="-342900" algn="l">
              <a:buClr>
                <a:srgbClr val="822433"/>
              </a:buClr>
              <a:buFont typeface="Arial" pitchFamily="34" charset="0"/>
              <a:buChar char="•"/>
            </a:pPr>
            <a:r>
              <a:rPr lang="en-CA" sz="2400" dirty="0" smtClean="0">
                <a:solidFill>
                  <a:schemeClr val="tx1"/>
                </a:solidFill>
                <a:latin typeface="Arial" pitchFamily="34" charset="0"/>
                <a:cs typeface="Arial" pitchFamily="34" charset="0"/>
              </a:rPr>
              <a:t>Determining the adsorbent mass</a:t>
            </a:r>
            <a:endParaRPr lang="en-CA" sz="2400" dirty="0">
              <a:solidFill>
                <a:schemeClr val="tx1"/>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12</a:t>
            </a:fld>
            <a:endParaRPr lang="en-US" dirty="0">
              <a:solidFill>
                <a:schemeClr val="bg1"/>
              </a:solidFill>
            </a:endParaRPr>
          </a:p>
        </p:txBody>
      </p:sp>
      <p:sp>
        <p:nvSpPr>
          <p:cNvPr id="3" name="Rectangle 2"/>
          <p:cNvSpPr/>
          <p:nvPr/>
        </p:nvSpPr>
        <p:spPr>
          <a:xfrm>
            <a:off x="400117" y="282768"/>
            <a:ext cx="1664238" cy="1077218"/>
          </a:xfrm>
          <a:prstGeom prst="rect">
            <a:avLst/>
          </a:prstGeom>
        </p:spPr>
        <p:txBody>
          <a:bodyPr wrap="none">
            <a:spAutoFit/>
          </a:bodyPr>
          <a:lstStyle/>
          <a:p>
            <a:r>
              <a:rPr lang="en-CA" sz="3200" b="1" dirty="0" smtClean="0">
                <a:latin typeface="Arial "/>
              </a:rPr>
              <a:t>Results</a:t>
            </a:r>
            <a:endParaRPr lang="en-CA" sz="3200" b="1" dirty="0"/>
          </a:p>
          <a:p>
            <a:endParaRPr lang="en-CA" sz="3200" dirty="0"/>
          </a:p>
        </p:txBody>
      </p:sp>
      <p:graphicFrame>
        <p:nvGraphicFramePr>
          <p:cNvPr id="13" name="Chart 12"/>
          <p:cNvGraphicFramePr/>
          <p:nvPr>
            <p:extLst>
              <p:ext uri="{D42A27DB-BD31-4B8C-83A1-F6EECF244321}">
                <p14:modId xmlns:p14="http://schemas.microsoft.com/office/powerpoint/2010/main" val="3696220233"/>
              </p:ext>
            </p:extLst>
          </p:nvPr>
        </p:nvGraphicFramePr>
        <p:xfrm>
          <a:off x="790735" y="1854346"/>
          <a:ext cx="3719703" cy="2663063"/>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4" name="Chart 13"/>
          <p:cNvGraphicFramePr/>
          <p:nvPr>
            <p:extLst>
              <p:ext uri="{D42A27DB-BD31-4B8C-83A1-F6EECF244321}">
                <p14:modId xmlns:p14="http://schemas.microsoft.com/office/powerpoint/2010/main" val="1617255864"/>
              </p:ext>
            </p:extLst>
          </p:nvPr>
        </p:nvGraphicFramePr>
        <p:xfrm>
          <a:off x="4980438" y="1842935"/>
          <a:ext cx="3507073" cy="2578939"/>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5" name="Table 4"/>
          <p:cNvGraphicFramePr>
            <a:graphicFrameLocks noGrp="1"/>
          </p:cNvGraphicFramePr>
          <p:nvPr>
            <p:extLst>
              <p:ext uri="{D42A27DB-BD31-4B8C-83A1-F6EECF244321}">
                <p14:modId xmlns:p14="http://schemas.microsoft.com/office/powerpoint/2010/main" val="2097838796"/>
              </p:ext>
            </p:extLst>
          </p:nvPr>
        </p:nvGraphicFramePr>
        <p:xfrm>
          <a:off x="941696" y="4885899"/>
          <a:ext cx="7451678" cy="1228300"/>
        </p:xfrm>
        <a:graphic>
          <a:graphicData uri="http://schemas.openxmlformats.org/drawingml/2006/table">
            <a:tbl>
              <a:tblPr firstRow="1" firstCol="1" bandRow="1">
                <a:tableStyleId>{E8B1032C-EA38-4F05-BA0D-38AFFFC7BED3}</a:tableStyleId>
              </a:tblPr>
              <a:tblGrid>
                <a:gridCol w="2017092">
                  <a:extLst>
                    <a:ext uri="{9D8B030D-6E8A-4147-A177-3AD203B41FA5}">
                      <a16:colId xmlns:a16="http://schemas.microsoft.com/office/drawing/2014/main" xmlns="" val="20000"/>
                    </a:ext>
                  </a:extLst>
                </a:gridCol>
                <a:gridCol w="1521012">
                  <a:extLst>
                    <a:ext uri="{9D8B030D-6E8A-4147-A177-3AD203B41FA5}">
                      <a16:colId xmlns:a16="http://schemas.microsoft.com/office/drawing/2014/main" xmlns="" val="20001"/>
                    </a:ext>
                  </a:extLst>
                </a:gridCol>
                <a:gridCol w="1956787">
                  <a:extLst>
                    <a:ext uri="{9D8B030D-6E8A-4147-A177-3AD203B41FA5}">
                      <a16:colId xmlns:a16="http://schemas.microsoft.com/office/drawing/2014/main" xmlns="" val="20002"/>
                    </a:ext>
                  </a:extLst>
                </a:gridCol>
                <a:gridCol w="1956787">
                  <a:extLst>
                    <a:ext uri="{9D8B030D-6E8A-4147-A177-3AD203B41FA5}">
                      <a16:colId xmlns:a16="http://schemas.microsoft.com/office/drawing/2014/main" xmlns="" val="20003"/>
                    </a:ext>
                  </a:extLst>
                </a:gridCol>
              </a:tblGrid>
              <a:tr h="307075">
                <a:tc rowSpan="2" gridSpan="2">
                  <a:txBody>
                    <a:bodyPr/>
                    <a:lstStyle/>
                    <a:p>
                      <a:pPr algn="ctr">
                        <a:lnSpc>
                          <a:spcPct val="115000"/>
                        </a:lnSpc>
                        <a:tabLst>
                          <a:tab pos="1628775" algn="l"/>
                        </a:tabLst>
                      </a:pPr>
                      <a:r>
                        <a:rPr lang="en-CA" sz="1400" dirty="0">
                          <a:effectLst/>
                        </a:rPr>
                        <a:t> </a:t>
                      </a:r>
                      <a:endParaRPr lang="en-CA" sz="1400" dirty="0">
                        <a:effectLst/>
                        <a:latin typeface="Calibri"/>
                      </a:endParaRPr>
                    </a:p>
                  </a:txBody>
                  <a:tcPr marL="65145" marR="65145" marT="0" marB="0" anchor="ctr"/>
                </a:tc>
                <a:tc rowSpan="2" hMerge="1">
                  <a:txBody>
                    <a:bodyPr/>
                    <a:lstStyle/>
                    <a:p>
                      <a:endParaRPr lang="en-CA"/>
                    </a:p>
                  </a:txBody>
                  <a:tcPr/>
                </a:tc>
                <a:tc gridSpan="2">
                  <a:txBody>
                    <a:bodyPr/>
                    <a:lstStyle/>
                    <a:p>
                      <a:pPr algn="ctr">
                        <a:lnSpc>
                          <a:spcPct val="115000"/>
                        </a:lnSpc>
                        <a:tabLst>
                          <a:tab pos="1628775" algn="l"/>
                        </a:tabLst>
                      </a:pPr>
                      <a:r>
                        <a:rPr lang="en-CA" sz="1400" dirty="0">
                          <a:effectLst/>
                        </a:rPr>
                        <a:t>Total inlet flow rate (ml/min)</a:t>
                      </a:r>
                      <a:endParaRPr lang="en-CA" sz="1400" dirty="0">
                        <a:effectLst/>
                        <a:latin typeface="Calibri"/>
                      </a:endParaRPr>
                    </a:p>
                  </a:txBody>
                  <a:tcPr marL="65145" marR="65145" marT="0" marB="0" anchor="ctr"/>
                </a:tc>
                <a:tc hMerge="1">
                  <a:txBody>
                    <a:bodyPr/>
                    <a:lstStyle/>
                    <a:p>
                      <a:endParaRPr lang="en-CA"/>
                    </a:p>
                  </a:txBody>
                  <a:tcPr/>
                </a:tc>
                <a:extLst>
                  <a:ext uri="{0D108BD9-81ED-4DB2-BD59-A6C34878D82A}">
                    <a16:rowId xmlns:a16="http://schemas.microsoft.com/office/drawing/2014/main" xmlns="" val="10000"/>
                  </a:ext>
                </a:extLst>
              </a:tr>
              <a:tr h="307075">
                <a:tc gridSpan="2" vMerge="1">
                  <a:txBody>
                    <a:bodyPr/>
                    <a:lstStyle/>
                    <a:p>
                      <a:endParaRPr lang="en-CA"/>
                    </a:p>
                  </a:txBody>
                  <a:tcPr/>
                </a:tc>
                <a:tc hMerge="1" vMerge="1">
                  <a:txBody>
                    <a:bodyPr/>
                    <a:lstStyle/>
                    <a:p>
                      <a:endParaRPr lang="en-CA"/>
                    </a:p>
                  </a:txBody>
                  <a:tcPr/>
                </a:tc>
                <a:tc>
                  <a:txBody>
                    <a:bodyPr/>
                    <a:lstStyle/>
                    <a:p>
                      <a:pPr algn="ctr">
                        <a:lnSpc>
                          <a:spcPct val="115000"/>
                        </a:lnSpc>
                        <a:tabLst>
                          <a:tab pos="1628775" algn="l"/>
                        </a:tabLst>
                      </a:pPr>
                      <a:r>
                        <a:rPr lang="en-CA" sz="1400" dirty="0">
                          <a:effectLst/>
                        </a:rPr>
                        <a:t>60</a:t>
                      </a:r>
                      <a:endParaRPr lang="en-CA" sz="1400" dirty="0">
                        <a:effectLst/>
                        <a:latin typeface="Calibri"/>
                      </a:endParaRPr>
                    </a:p>
                  </a:txBody>
                  <a:tcPr marL="65145" marR="65145" marT="0" marB="0" anchor="ctr"/>
                </a:tc>
                <a:tc>
                  <a:txBody>
                    <a:bodyPr/>
                    <a:lstStyle/>
                    <a:p>
                      <a:pPr algn="ctr">
                        <a:lnSpc>
                          <a:spcPct val="115000"/>
                        </a:lnSpc>
                        <a:tabLst>
                          <a:tab pos="1628775" algn="l"/>
                        </a:tabLst>
                      </a:pPr>
                      <a:r>
                        <a:rPr lang="en-CA" sz="1400">
                          <a:effectLst/>
                        </a:rPr>
                        <a:t>200</a:t>
                      </a:r>
                      <a:endParaRPr lang="en-CA" sz="1400">
                        <a:effectLst/>
                        <a:latin typeface="Calibri"/>
                      </a:endParaRPr>
                    </a:p>
                  </a:txBody>
                  <a:tcPr marL="65145" marR="65145" marT="0" marB="0" anchor="ctr"/>
                </a:tc>
                <a:extLst>
                  <a:ext uri="{0D108BD9-81ED-4DB2-BD59-A6C34878D82A}">
                    <a16:rowId xmlns:a16="http://schemas.microsoft.com/office/drawing/2014/main" xmlns="" val="10001"/>
                  </a:ext>
                </a:extLst>
              </a:tr>
              <a:tr h="307075">
                <a:tc rowSpan="2">
                  <a:txBody>
                    <a:bodyPr/>
                    <a:lstStyle/>
                    <a:p>
                      <a:pPr algn="ctr">
                        <a:lnSpc>
                          <a:spcPct val="115000"/>
                        </a:lnSpc>
                        <a:tabLst>
                          <a:tab pos="1628775" algn="l"/>
                        </a:tabLst>
                      </a:pPr>
                      <a:r>
                        <a:rPr lang="en-CA" sz="1400">
                          <a:effectLst/>
                        </a:rPr>
                        <a:t>Mass of Adsorbent (g)</a:t>
                      </a:r>
                      <a:endParaRPr lang="en-CA" sz="1400">
                        <a:effectLst/>
                        <a:latin typeface="Calibri"/>
                      </a:endParaRPr>
                    </a:p>
                  </a:txBody>
                  <a:tcPr marL="65145" marR="65145" marT="0" marB="0" anchor="ctr"/>
                </a:tc>
                <a:tc>
                  <a:txBody>
                    <a:bodyPr/>
                    <a:lstStyle/>
                    <a:p>
                      <a:pPr algn="ctr">
                        <a:lnSpc>
                          <a:spcPct val="115000"/>
                        </a:lnSpc>
                        <a:tabLst>
                          <a:tab pos="1628775" algn="l"/>
                        </a:tabLst>
                      </a:pPr>
                      <a:r>
                        <a:rPr lang="en-CA" sz="1400" dirty="0">
                          <a:effectLst/>
                        </a:rPr>
                        <a:t>1</a:t>
                      </a:r>
                      <a:endParaRPr lang="en-CA" sz="1400" dirty="0">
                        <a:effectLst/>
                        <a:latin typeface="Calibri"/>
                      </a:endParaRPr>
                    </a:p>
                  </a:txBody>
                  <a:tcPr marL="65145" marR="65145" marT="0" marB="0" anchor="ctr"/>
                </a:tc>
                <a:tc>
                  <a:txBody>
                    <a:bodyPr/>
                    <a:lstStyle/>
                    <a:p>
                      <a:pPr algn="ctr">
                        <a:lnSpc>
                          <a:spcPct val="115000"/>
                        </a:lnSpc>
                        <a:tabLst>
                          <a:tab pos="1628775" algn="l"/>
                        </a:tabLst>
                      </a:pPr>
                      <a:r>
                        <a:rPr lang="en-CA" sz="1400" dirty="0">
                          <a:effectLst/>
                        </a:rPr>
                        <a:t>3.12</a:t>
                      </a:r>
                      <a:endParaRPr lang="en-CA" sz="1400" dirty="0">
                        <a:effectLst/>
                        <a:latin typeface="Calibri"/>
                      </a:endParaRPr>
                    </a:p>
                  </a:txBody>
                  <a:tcPr marL="65145" marR="65145" marT="0" marB="0" anchor="ctr"/>
                </a:tc>
                <a:tc>
                  <a:txBody>
                    <a:bodyPr/>
                    <a:lstStyle/>
                    <a:p>
                      <a:pPr algn="ctr">
                        <a:lnSpc>
                          <a:spcPct val="115000"/>
                        </a:lnSpc>
                        <a:tabLst>
                          <a:tab pos="1628775" algn="l"/>
                        </a:tabLst>
                      </a:pPr>
                      <a:r>
                        <a:rPr lang="en-CA" sz="1400" dirty="0">
                          <a:effectLst/>
                        </a:rPr>
                        <a:t>2.97</a:t>
                      </a:r>
                      <a:endParaRPr lang="en-CA" sz="1400" dirty="0">
                        <a:effectLst/>
                        <a:latin typeface="Calibri"/>
                      </a:endParaRPr>
                    </a:p>
                  </a:txBody>
                  <a:tcPr marL="65145" marR="65145" marT="0" marB="0" anchor="ctr"/>
                </a:tc>
                <a:extLst>
                  <a:ext uri="{0D108BD9-81ED-4DB2-BD59-A6C34878D82A}">
                    <a16:rowId xmlns:a16="http://schemas.microsoft.com/office/drawing/2014/main" xmlns="" val="10002"/>
                  </a:ext>
                </a:extLst>
              </a:tr>
              <a:tr h="307075">
                <a:tc vMerge="1">
                  <a:txBody>
                    <a:bodyPr/>
                    <a:lstStyle/>
                    <a:p>
                      <a:endParaRPr lang="en-CA"/>
                    </a:p>
                  </a:txBody>
                  <a:tcPr/>
                </a:tc>
                <a:tc>
                  <a:txBody>
                    <a:bodyPr/>
                    <a:lstStyle/>
                    <a:p>
                      <a:pPr algn="ctr">
                        <a:lnSpc>
                          <a:spcPct val="115000"/>
                        </a:lnSpc>
                        <a:tabLst>
                          <a:tab pos="1628775" algn="l"/>
                        </a:tabLst>
                      </a:pPr>
                      <a:r>
                        <a:rPr lang="en-CA" sz="1400" dirty="0">
                          <a:effectLst/>
                        </a:rPr>
                        <a:t>2</a:t>
                      </a:r>
                      <a:endParaRPr lang="en-CA" sz="1400" dirty="0">
                        <a:effectLst/>
                        <a:latin typeface="Calibri"/>
                      </a:endParaRPr>
                    </a:p>
                  </a:txBody>
                  <a:tcPr marL="65145" marR="65145" marT="0" marB="0" anchor="ctr"/>
                </a:tc>
                <a:tc>
                  <a:txBody>
                    <a:bodyPr/>
                    <a:lstStyle/>
                    <a:p>
                      <a:pPr algn="ctr">
                        <a:lnSpc>
                          <a:spcPct val="115000"/>
                        </a:lnSpc>
                        <a:tabLst>
                          <a:tab pos="1628775" algn="l"/>
                        </a:tabLst>
                      </a:pPr>
                      <a:r>
                        <a:rPr lang="en-CA" sz="1400" dirty="0">
                          <a:effectLst/>
                        </a:rPr>
                        <a:t>3.40</a:t>
                      </a:r>
                      <a:endParaRPr lang="en-CA" sz="1400" dirty="0">
                        <a:effectLst/>
                        <a:latin typeface="Calibri"/>
                      </a:endParaRPr>
                    </a:p>
                  </a:txBody>
                  <a:tcPr marL="65145" marR="65145" marT="0" marB="0" anchor="ctr"/>
                </a:tc>
                <a:tc>
                  <a:txBody>
                    <a:bodyPr/>
                    <a:lstStyle/>
                    <a:p>
                      <a:pPr algn="ctr">
                        <a:lnSpc>
                          <a:spcPct val="115000"/>
                        </a:lnSpc>
                        <a:tabLst>
                          <a:tab pos="1628775" algn="l"/>
                        </a:tabLst>
                      </a:pPr>
                      <a:r>
                        <a:rPr lang="en-CA" sz="1400" dirty="0">
                          <a:effectLst/>
                        </a:rPr>
                        <a:t>3.23</a:t>
                      </a:r>
                      <a:endParaRPr lang="en-CA" sz="1400" dirty="0">
                        <a:effectLst/>
                        <a:latin typeface="Calibri"/>
                      </a:endParaRPr>
                    </a:p>
                  </a:txBody>
                  <a:tcPr marL="65145" marR="65145" marT="0" marB="0" anchor="ctr"/>
                </a:tc>
                <a:extLst>
                  <a:ext uri="{0D108BD9-81ED-4DB2-BD59-A6C34878D82A}">
                    <a16:rowId xmlns:a16="http://schemas.microsoft.com/office/drawing/2014/main" xmlns="" val="10003"/>
                  </a:ext>
                </a:extLst>
              </a:tr>
            </a:tbl>
          </a:graphicData>
        </a:graphic>
      </p:graphicFrame>
      <p:sp>
        <p:nvSpPr>
          <p:cNvPr id="6" name="Right Arrow 5"/>
          <p:cNvSpPr/>
          <p:nvPr/>
        </p:nvSpPr>
        <p:spPr>
          <a:xfrm>
            <a:off x="136478" y="2183641"/>
            <a:ext cx="955343" cy="50496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CA"/>
          </a:p>
        </p:txBody>
      </p:sp>
      <p:sp>
        <p:nvSpPr>
          <p:cNvPr id="12" name="TextBox 11"/>
          <p:cNvSpPr txBox="1"/>
          <p:nvPr/>
        </p:nvSpPr>
        <p:spPr>
          <a:xfrm>
            <a:off x="293731" y="2265527"/>
            <a:ext cx="538782" cy="338554"/>
          </a:xfrm>
          <a:prstGeom prst="rect">
            <a:avLst/>
          </a:prstGeom>
          <a:noFill/>
        </p:spPr>
        <p:txBody>
          <a:bodyPr wrap="square" rtlCol="0">
            <a:spAutoFit/>
          </a:bodyPr>
          <a:lstStyle/>
          <a:p>
            <a:r>
              <a:rPr lang="en-CA" sz="1600" dirty="0"/>
              <a:t>1 g</a:t>
            </a:r>
          </a:p>
        </p:txBody>
      </p:sp>
      <p:sp>
        <p:nvSpPr>
          <p:cNvPr id="18" name="Right Arrow 17"/>
          <p:cNvSpPr/>
          <p:nvPr/>
        </p:nvSpPr>
        <p:spPr>
          <a:xfrm>
            <a:off x="4342334" y="2172265"/>
            <a:ext cx="955343" cy="504967"/>
          </a:xfrm>
          <a:prstGeom prst="rightArrow">
            <a:avLst/>
          </a:prstGeom>
        </p:spPr>
        <p:style>
          <a:lnRef idx="1">
            <a:schemeClr val="accent6"/>
          </a:lnRef>
          <a:fillRef idx="2">
            <a:schemeClr val="accent6"/>
          </a:fillRef>
          <a:effectRef idx="1">
            <a:schemeClr val="accent6"/>
          </a:effectRef>
          <a:fontRef idx="minor">
            <a:schemeClr val="dk1"/>
          </a:fontRef>
        </p:style>
        <p:txBody>
          <a:bodyPr rtlCol="0" anchor="ctr"/>
          <a:lstStyle/>
          <a:p>
            <a:pPr algn="ctr"/>
            <a:endParaRPr lang="en-CA"/>
          </a:p>
        </p:txBody>
      </p:sp>
      <p:sp>
        <p:nvSpPr>
          <p:cNvPr id="15" name="Rectangle 14"/>
          <p:cNvSpPr/>
          <p:nvPr/>
        </p:nvSpPr>
        <p:spPr>
          <a:xfrm>
            <a:off x="4510438" y="2261678"/>
            <a:ext cx="470000" cy="338554"/>
          </a:xfrm>
          <a:prstGeom prst="rect">
            <a:avLst/>
          </a:prstGeom>
        </p:spPr>
        <p:txBody>
          <a:bodyPr wrap="none">
            <a:spAutoFit/>
          </a:bodyPr>
          <a:lstStyle/>
          <a:p>
            <a:r>
              <a:rPr lang="en-CA" sz="1600" dirty="0" smtClean="0"/>
              <a:t>2 </a:t>
            </a:r>
            <a:r>
              <a:rPr lang="en-CA" sz="1600" dirty="0"/>
              <a:t>g</a:t>
            </a:r>
          </a:p>
        </p:txBody>
      </p:sp>
      <p:sp>
        <p:nvSpPr>
          <p:cNvPr id="7" name="Rectangle 6"/>
          <p:cNvSpPr/>
          <p:nvPr/>
        </p:nvSpPr>
        <p:spPr>
          <a:xfrm>
            <a:off x="954277" y="4552501"/>
            <a:ext cx="6721522" cy="338554"/>
          </a:xfrm>
          <a:prstGeom prst="rect">
            <a:avLst/>
          </a:prstGeom>
        </p:spPr>
        <p:txBody>
          <a:bodyPr wrap="square">
            <a:spAutoFit/>
          </a:bodyPr>
          <a:lstStyle/>
          <a:p>
            <a:r>
              <a:rPr lang="en-CA" sz="1600" dirty="0"/>
              <a:t>CO</a:t>
            </a:r>
            <a:r>
              <a:rPr lang="en-CA" sz="1600" baseline="-25000" dirty="0"/>
              <a:t>2</a:t>
            </a:r>
            <a:r>
              <a:rPr lang="en-CA" sz="1600" dirty="0"/>
              <a:t> adsorption capacities (</a:t>
            </a:r>
            <a:r>
              <a:rPr lang="en-CA" sz="1600" dirty="0" err="1"/>
              <a:t>mmol</a:t>
            </a:r>
            <a:r>
              <a:rPr lang="en-CA" sz="1600" dirty="0"/>
              <a:t>/g) of AC at different conditions</a:t>
            </a:r>
          </a:p>
        </p:txBody>
      </p:sp>
    </p:spTree>
    <p:extLst>
      <p:ext uri="{BB962C8B-B14F-4D97-AF65-F5344CB8AC3E}">
        <p14:creationId xmlns:p14="http://schemas.microsoft.com/office/powerpoint/2010/main" val="978463352"/>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117" y="1487714"/>
            <a:ext cx="8229600" cy="967286"/>
          </a:xfrm>
        </p:spPr>
        <p:txBody>
          <a:bodyPr>
            <a:noAutofit/>
          </a:bodyPr>
          <a:lstStyle/>
          <a:p>
            <a:pPr marL="285750" indent="-285750" algn="just">
              <a:buClr>
                <a:srgbClr val="822433"/>
              </a:buClr>
              <a:buFont typeface="Arial" pitchFamily="34" charset="0"/>
              <a:buChar char="•"/>
            </a:pPr>
            <a:r>
              <a:rPr lang="en-CA" sz="2000" dirty="0">
                <a:solidFill>
                  <a:schemeClr val="tx1"/>
                </a:solidFill>
                <a:latin typeface="Arial" pitchFamily="34" charset="0"/>
                <a:cs typeface="Arial" pitchFamily="34" charset="0"/>
              </a:rPr>
              <a:t>Response Surface Methodology (RSM) coupled with central composite design (CCD</a:t>
            </a:r>
            <a:r>
              <a:rPr lang="en-CA" sz="2000" dirty="0" smtClean="0">
                <a:solidFill>
                  <a:schemeClr val="tx1"/>
                </a:solidFill>
                <a:latin typeface="Arial" pitchFamily="34" charset="0"/>
                <a:cs typeface="Arial" pitchFamily="34" charset="0"/>
              </a:rPr>
              <a:t>) </a:t>
            </a:r>
            <a:r>
              <a:rPr lang="en-CA" sz="2000" dirty="0">
                <a:solidFill>
                  <a:schemeClr val="tx1"/>
                </a:solidFill>
                <a:latin typeface="Arial" pitchFamily="34" charset="0"/>
                <a:cs typeface="Arial" pitchFamily="34" charset="0"/>
              </a:rPr>
              <a:t>was </a:t>
            </a:r>
            <a:r>
              <a:rPr lang="en-CA" sz="2000" b="1" dirty="0">
                <a:solidFill>
                  <a:schemeClr val="tx1"/>
                </a:solidFill>
                <a:latin typeface="Arial" pitchFamily="34" charset="0"/>
                <a:cs typeface="Arial" pitchFamily="34" charset="0"/>
              </a:rPr>
              <a:t>used to investigate the influence of independent variables </a:t>
            </a:r>
            <a:r>
              <a:rPr lang="en-CA" sz="2000" b="1" dirty="0" smtClean="0">
                <a:solidFill>
                  <a:schemeClr val="tx1"/>
                </a:solidFill>
                <a:latin typeface="Arial" pitchFamily="34" charset="0"/>
                <a:cs typeface="Arial" pitchFamily="34" charset="0"/>
              </a:rPr>
              <a:t>CO</a:t>
            </a:r>
            <a:r>
              <a:rPr lang="en-CA" sz="2000" b="1" baseline="-25000" dirty="0" smtClean="0">
                <a:solidFill>
                  <a:schemeClr val="tx1"/>
                </a:solidFill>
                <a:latin typeface="Arial" pitchFamily="34" charset="0"/>
                <a:cs typeface="Arial" pitchFamily="34" charset="0"/>
              </a:rPr>
              <a:t>2</a:t>
            </a:r>
            <a:r>
              <a:rPr lang="en-CA" sz="2000" b="1" dirty="0" smtClean="0">
                <a:solidFill>
                  <a:schemeClr val="tx1"/>
                </a:solidFill>
                <a:latin typeface="Arial" pitchFamily="34" charset="0"/>
                <a:cs typeface="Arial" pitchFamily="34" charset="0"/>
              </a:rPr>
              <a:t> capacity </a:t>
            </a:r>
            <a:r>
              <a:rPr lang="en-CA" sz="2000" dirty="0">
                <a:solidFill>
                  <a:schemeClr val="tx1"/>
                </a:solidFill>
                <a:latin typeface="Arial" pitchFamily="34" charset="0"/>
                <a:cs typeface="Arial" pitchFamily="34" charset="0"/>
              </a:rPr>
              <a:t>(Q) as a response parameter.</a:t>
            </a: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13</a:t>
            </a:fld>
            <a:endParaRPr lang="en-US" dirty="0">
              <a:solidFill>
                <a:schemeClr val="bg1"/>
              </a:solidFill>
            </a:endParaRPr>
          </a:p>
        </p:txBody>
      </p:sp>
      <p:sp>
        <p:nvSpPr>
          <p:cNvPr id="3" name="Rectangle 2"/>
          <p:cNvSpPr/>
          <p:nvPr/>
        </p:nvSpPr>
        <p:spPr>
          <a:xfrm>
            <a:off x="400117" y="446541"/>
            <a:ext cx="7035900" cy="1077218"/>
          </a:xfrm>
          <a:prstGeom prst="rect">
            <a:avLst/>
          </a:prstGeom>
        </p:spPr>
        <p:txBody>
          <a:bodyPr wrap="none">
            <a:spAutoFit/>
          </a:bodyPr>
          <a:lstStyle/>
          <a:p>
            <a:r>
              <a:rPr lang="en-CA" sz="3200" b="1" dirty="0" smtClean="0">
                <a:latin typeface="Arial "/>
              </a:rPr>
              <a:t>Optimization of adsorption system </a:t>
            </a:r>
            <a:endParaRPr lang="en-CA" sz="3200" b="1" dirty="0"/>
          </a:p>
          <a:p>
            <a:endParaRPr lang="en-CA" sz="3200" dirty="0"/>
          </a:p>
        </p:txBody>
      </p:sp>
      <p:graphicFrame>
        <p:nvGraphicFramePr>
          <p:cNvPr id="5" name="Table 4"/>
          <p:cNvGraphicFramePr>
            <a:graphicFrameLocks noGrp="1"/>
          </p:cNvGraphicFramePr>
          <p:nvPr>
            <p:extLst>
              <p:ext uri="{D42A27DB-BD31-4B8C-83A1-F6EECF244321}">
                <p14:modId xmlns:p14="http://schemas.microsoft.com/office/powerpoint/2010/main" val="3118078331"/>
              </p:ext>
            </p:extLst>
          </p:nvPr>
        </p:nvGraphicFramePr>
        <p:xfrm>
          <a:off x="832512" y="3439235"/>
          <a:ext cx="7629100" cy="2128108"/>
        </p:xfrm>
        <a:graphic>
          <a:graphicData uri="http://schemas.openxmlformats.org/drawingml/2006/table">
            <a:tbl>
              <a:tblPr firstRow="1" firstCol="1" bandRow="1">
                <a:tableStyleId>{5DA37D80-6434-44D0-A028-1B22A696006F}</a:tableStyleId>
              </a:tblPr>
              <a:tblGrid>
                <a:gridCol w="1759315">
                  <a:extLst>
                    <a:ext uri="{9D8B030D-6E8A-4147-A177-3AD203B41FA5}">
                      <a16:colId xmlns:a16="http://schemas.microsoft.com/office/drawing/2014/main" xmlns="" val="20000"/>
                    </a:ext>
                  </a:extLst>
                </a:gridCol>
                <a:gridCol w="1759315">
                  <a:extLst>
                    <a:ext uri="{9D8B030D-6E8A-4147-A177-3AD203B41FA5}">
                      <a16:colId xmlns:a16="http://schemas.microsoft.com/office/drawing/2014/main" xmlns="" val="20001"/>
                    </a:ext>
                  </a:extLst>
                </a:gridCol>
                <a:gridCol w="1609023">
                  <a:extLst>
                    <a:ext uri="{9D8B030D-6E8A-4147-A177-3AD203B41FA5}">
                      <a16:colId xmlns:a16="http://schemas.microsoft.com/office/drawing/2014/main" xmlns="" val="20002"/>
                    </a:ext>
                  </a:extLst>
                </a:gridCol>
                <a:gridCol w="2501447">
                  <a:extLst>
                    <a:ext uri="{9D8B030D-6E8A-4147-A177-3AD203B41FA5}">
                      <a16:colId xmlns:a16="http://schemas.microsoft.com/office/drawing/2014/main" xmlns="" val="20003"/>
                    </a:ext>
                  </a:extLst>
                </a:gridCol>
              </a:tblGrid>
              <a:tr h="728539">
                <a:tc gridSpan="3">
                  <a:txBody>
                    <a:bodyPr/>
                    <a:lstStyle/>
                    <a:p>
                      <a:pPr algn="ctr">
                        <a:lnSpc>
                          <a:spcPct val="115000"/>
                        </a:lnSpc>
                        <a:spcAft>
                          <a:spcPts val="0"/>
                        </a:spcAft>
                        <a:tabLst>
                          <a:tab pos="114300" algn="l"/>
                          <a:tab pos="3543300" algn="l"/>
                        </a:tabLst>
                      </a:pPr>
                      <a:r>
                        <a:rPr lang="en-CA" sz="1400" dirty="0">
                          <a:effectLst/>
                        </a:rPr>
                        <a:t>Independent Variables</a:t>
                      </a:r>
                      <a:endParaRPr lang="en-CA" sz="1400" dirty="0">
                        <a:solidFill>
                          <a:schemeClr val="tx1"/>
                        </a:solidFill>
                        <a:effectLst/>
                        <a:latin typeface="Arial" pitchFamily="34" charset="0"/>
                        <a:ea typeface="Calibri"/>
                        <a:cs typeface="Arial" pitchFamily="34" charset="0"/>
                      </a:endParaRPr>
                    </a:p>
                  </a:txBody>
                  <a:tcPr marL="68580" marR="68580" marT="0" marB="0" anchor="ctr"/>
                </a:tc>
                <a:tc hMerge="1">
                  <a:txBody>
                    <a:bodyPr/>
                    <a:lstStyle/>
                    <a:p>
                      <a:endParaRPr lang="en-CA"/>
                    </a:p>
                  </a:txBody>
                  <a:tcPr/>
                </a:tc>
                <a:tc hMerge="1">
                  <a:txBody>
                    <a:bodyPr/>
                    <a:lstStyle/>
                    <a:p>
                      <a:endParaRPr lang="en-CA"/>
                    </a:p>
                  </a:txBody>
                  <a:tcPr/>
                </a:tc>
                <a:tc>
                  <a:txBody>
                    <a:bodyPr/>
                    <a:lstStyle/>
                    <a:p>
                      <a:pPr marL="201295" algn="ctr">
                        <a:lnSpc>
                          <a:spcPct val="115000"/>
                        </a:lnSpc>
                        <a:spcAft>
                          <a:spcPts val="0"/>
                        </a:spcAft>
                        <a:tabLst>
                          <a:tab pos="114300" algn="l"/>
                          <a:tab pos="3543300" algn="l"/>
                        </a:tabLst>
                      </a:pPr>
                      <a:r>
                        <a:rPr lang="en-CA" sz="1400" dirty="0">
                          <a:effectLst/>
                        </a:rPr>
                        <a:t>Response Variable</a:t>
                      </a:r>
                      <a:endParaRPr lang="en-CA" sz="1400"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0"/>
                  </a:ext>
                </a:extLst>
              </a:tr>
              <a:tr h="772715">
                <a:tc>
                  <a:txBody>
                    <a:bodyPr/>
                    <a:lstStyle/>
                    <a:p>
                      <a:pPr algn="ctr">
                        <a:lnSpc>
                          <a:spcPct val="115000"/>
                        </a:lnSpc>
                        <a:spcAft>
                          <a:spcPts val="0"/>
                        </a:spcAft>
                        <a:tabLst>
                          <a:tab pos="114300" algn="l"/>
                          <a:tab pos="3543300" algn="l"/>
                        </a:tabLst>
                      </a:pPr>
                      <a:r>
                        <a:rPr lang="en-CA" sz="1400" dirty="0">
                          <a:effectLst/>
                        </a:rPr>
                        <a:t>A: </a:t>
                      </a:r>
                      <a:endParaRPr lang="en-CA" sz="1400" dirty="0" smtClean="0">
                        <a:effectLst/>
                      </a:endParaRPr>
                    </a:p>
                    <a:p>
                      <a:pPr algn="ctr">
                        <a:lnSpc>
                          <a:spcPct val="115000"/>
                        </a:lnSpc>
                        <a:spcAft>
                          <a:spcPts val="0"/>
                        </a:spcAft>
                        <a:tabLst>
                          <a:tab pos="114300" algn="l"/>
                          <a:tab pos="3543300" algn="l"/>
                        </a:tabLst>
                      </a:pPr>
                      <a:r>
                        <a:rPr lang="en-CA" sz="1400" dirty="0" smtClean="0">
                          <a:effectLst/>
                        </a:rPr>
                        <a:t>Temp </a:t>
                      </a:r>
                      <a:r>
                        <a:rPr lang="en-CA" sz="1400" dirty="0">
                          <a:effectLst/>
                        </a:rPr>
                        <a:t>(ºC)</a:t>
                      </a:r>
                      <a:endParaRPr lang="en-CA" sz="140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tabLst>
                          <a:tab pos="114300" algn="l"/>
                          <a:tab pos="3543300" algn="l"/>
                        </a:tabLst>
                      </a:pPr>
                      <a:r>
                        <a:rPr lang="en-CA" sz="1400" b="1" dirty="0">
                          <a:effectLst/>
                        </a:rPr>
                        <a:t>B:</a:t>
                      </a:r>
                    </a:p>
                    <a:p>
                      <a:pPr algn="ctr">
                        <a:lnSpc>
                          <a:spcPct val="115000"/>
                        </a:lnSpc>
                        <a:spcAft>
                          <a:spcPts val="0"/>
                        </a:spcAft>
                        <a:tabLst>
                          <a:tab pos="114300" algn="l"/>
                          <a:tab pos="3543300" algn="l"/>
                        </a:tabLst>
                      </a:pPr>
                      <a:r>
                        <a:rPr lang="en-CA" sz="1400" b="1" dirty="0">
                          <a:effectLst/>
                        </a:rPr>
                        <a:t> Flow rate (ml/min)</a:t>
                      </a:r>
                      <a:endParaRPr lang="en-CA" sz="1400" b="1"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tabLst>
                          <a:tab pos="114300" algn="l"/>
                          <a:tab pos="3543300" algn="l"/>
                        </a:tabLst>
                      </a:pPr>
                      <a:r>
                        <a:rPr lang="en-CA" sz="1400" b="1" dirty="0">
                          <a:effectLst/>
                        </a:rPr>
                        <a:t>C</a:t>
                      </a:r>
                      <a:r>
                        <a:rPr lang="en-CA" sz="1400" b="1" dirty="0" smtClean="0">
                          <a:effectLst/>
                        </a:rPr>
                        <a:t>:</a:t>
                      </a:r>
                    </a:p>
                    <a:p>
                      <a:pPr algn="ctr">
                        <a:lnSpc>
                          <a:spcPct val="115000"/>
                        </a:lnSpc>
                        <a:spcAft>
                          <a:spcPts val="0"/>
                        </a:spcAft>
                        <a:tabLst>
                          <a:tab pos="114300" algn="l"/>
                          <a:tab pos="3543300" algn="l"/>
                        </a:tabLst>
                      </a:pPr>
                      <a:r>
                        <a:rPr lang="en-CA" sz="1400" b="1" dirty="0" smtClean="0">
                          <a:effectLst/>
                        </a:rPr>
                        <a:t> </a:t>
                      </a:r>
                      <a:r>
                        <a:rPr lang="en-CA" sz="1400" b="1" dirty="0">
                          <a:effectLst/>
                        </a:rPr>
                        <a:t>%</a:t>
                      </a:r>
                      <a:r>
                        <a:rPr lang="en-CA" sz="1400" b="1" dirty="0" smtClean="0">
                          <a:effectLst/>
                        </a:rPr>
                        <a:t>CO</a:t>
                      </a:r>
                      <a:r>
                        <a:rPr lang="en-CA" sz="1400" b="1" baseline="-25000" dirty="0" smtClean="0">
                          <a:effectLst/>
                        </a:rPr>
                        <a:t>2</a:t>
                      </a:r>
                      <a:r>
                        <a:rPr lang="en-CA" sz="1400" b="1" baseline="0" dirty="0">
                          <a:effectLst/>
                        </a:rPr>
                        <a:t> </a:t>
                      </a:r>
                      <a:r>
                        <a:rPr lang="en-CA" sz="1400" b="1" dirty="0" smtClean="0">
                          <a:effectLst/>
                        </a:rPr>
                        <a:t>(v/v</a:t>
                      </a:r>
                      <a:r>
                        <a:rPr lang="en-CA" sz="1400" b="1" dirty="0">
                          <a:effectLst/>
                        </a:rPr>
                        <a:t>) </a:t>
                      </a:r>
                      <a:endParaRPr lang="en-CA" sz="1400" b="1"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ct val="115000"/>
                        </a:lnSpc>
                        <a:spcAft>
                          <a:spcPts val="0"/>
                        </a:spcAft>
                        <a:tabLst>
                          <a:tab pos="114300" algn="l"/>
                          <a:tab pos="3543300" algn="l"/>
                        </a:tabLst>
                      </a:pPr>
                      <a:r>
                        <a:rPr lang="en-CA" sz="1400" b="1" dirty="0">
                          <a:effectLst/>
                        </a:rPr>
                        <a:t>CO</a:t>
                      </a:r>
                      <a:r>
                        <a:rPr lang="en-CA" sz="1400" b="1" baseline="-25000" dirty="0">
                          <a:effectLst/>
                        </a:rPr>
                        <a:t>2</a:t>
                      </a:r>
                      <a:r>
                        <a:rPr lang="en-CA" sz="1400" b="1" dirty="0">
                          <a:effectLst/>
                        </a:rPr>
                        <a:t> adsorption capacity </a:t>
                      </a:r>
                      <a:endParaRPr lang="en-CA" sz="1400" b="1" dirty="0" smtClean="0">
                        <a:effectLst/>
                      </a:endParaRPr>
                    </a:p>
                    <a:p>
                      <a:pPr algn="ctr">
                        <a:lnSpc>
                          <a:spcPct val="115000"/>
                        </a:lnSpc>
                        <a:spcAft>
                          <a:spcPts val="0"/>
                        </a:spcAft>
                        <a:tabLst>
                          <a:tab pos="114300" algn="l"/>
                          <a:tab pos="3543300" algn="l"/>
                        </a:tabLst>
                      </a:pPr>
                      <a:r>
                        <a:rPr lang="en-CA" sz="1400" b="1" dirty="0" smtClean="0">
                          <a:effectLst/>
                        </a:rPr>
                        <a:t>(</a:t>
                      </a:r>
                      <a:r>
                        <a:rPr lang="en-CA" sz="1400" b="1" dirty="0">
                          <a:effectLst/>
                        </a:rPr>
                        <a:t>Q</a:t>
                      </a:r>
                      <a:r>
                        <a:rPr lang="en-CA" sz="1400" b="1" dirty="0" smtClean="0">
                          <a:effectLst/>
                        </a:rPr>
                        <a:t>, </a:t>
                      </a:r>
                      <a:r>
                        <a:rPr lang="en-CA" sz="1400" b="1" dirty="0" err="1" smtClean="0">
                          <a:effectLst/>
                        </a:rPr>
                        <a:t>mmol</a:t>
                      </a:r>
                      <a:r>
                        <a:rPr lang="en-CA" sz="1400" b="1" dirty="0" smtClean="0">
                          <a:effectLst/>
                        </a:rPr>
                        <a:t>/g</a:t>
                      </a:r>
                      <a:r>
                        <a:rPr lang="en-CA" sz="1400" b="1" dirty="0">
                          <a:effectLst/>
                        </a:rPr>
                        <a:t>)</a:t>
                      </a:r>
                      <a:endParaRPr lang="en-CA" sz="1400" b="1"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1"/>
                  </a:ext>
                </a:extLst>
              </a:tr>
              <a:tr h="626854">
                <a:tc>
                  <a:txBody>
                    <a:bodyPr/>
                    <a:lstStyle/>
                    <a:p>
                      <a:pPr algn="ctr">
                        <a:lnSpc>
                          <a:spcPts val="1200"/>
                        </a:lnSpc>
                        <a:spcAft>
                          <a:spcPts val="0"/>
                        </a:spcAft>
                      </a:pPr>
                      <a:r>
                        <a:rPr lang="en-US" sz="1400" b="0" dirty="0" smtClean="0">
                          <a:effectLst/>
                        </a:rPr>
                        <a:t>20-80</a:t>
                      </a:r>
                      <a:endParaRPr lang="en-CA" sz="1400" b="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ts val="1200"/>
                        </a:lnSpc>
                        <a:spcAft>
                          <a:spcPts val="0"/>
                        </a:spcAft>
                      </a:pPr>
                      <a:r>
                        <a:rPr lang="en-US" sz="1400" dirty="0" smtClean="0">
                          <a:effectLst/>
                        </a:rPr>
                        <a:t>60-200</a:t>
                      </a:r>
                      <a:endParaRPr lang="en-CA" sz="140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ts val="1200"/>
                        </a:lnSpc>
                        <a:spcAft>
                          <a:spcPts val="0"/>
                        </a:spcAft>
                      </a:pPr>
                      <a:r>
                        <a:rPr lang="en-US" sz="1400" dirty="0" smtClean="0">
                          <a:effectLst/>
                        </a:rPr>
                        <a:t>20-100</a:t>
                      </a:r>
                      <a:endParaRPr lang="en-CA" sz="1400" dirty="0">
                        <a:solidFill>
                          <a:schemeClr val="tx1"/>
                        </a:solidFill>
                        <a:effectLst/>
                        <a:latin typeface="Arial" pitchFamily="34" charset="0"/>
                        <a:ea typeface="Calibri"/>
                        <a:cs typeface="Arial" pitchFamily="34" charset="0"/>
                      </a:endParaRPr>
                    </a:p>
                  </a:txBody>
                  <a:tcPr marL="68580" marR="68580" marT="0" marB="0" anchor="ctr"/>
                </a:tc>
                <a:tc>
                  <a:txBody>
                    <a:bodyPr/>
                    <a:lstStyle/>
                    <a:p>
                      <a:pPr algn="ctr">
                        <a:lnSpc>
                          <a:spcPts val="1200"/>
                        </a:lnSpc>
                        <a:spcAft>
                          <a:spcPts val="0"/>
                        </a:spcAft>
                      </a:pPr>
                      <a:r>
                        <a:rPr lang="en-US" sz="1400" dirty="0" smtClean="0">
                          <a:effectLst/>
                        </a:rPr>
                        <a:t>0.08-2.21</a:t>
                      </a:r>
                      <a:endParaRPr lang="en-CA" sz="1400"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2"/>
                  </a:ext>
                </a:extLst>
              </a:tr>
            </a:tbl>
          </a:graphicData>
        </a:graphic>
      </p:graphicFrame>
    </p:spTree>
    <p:extLst>
      <p:ext uri="{BB962C8B-B14F-4D97-AF65-F5344CB8AC3E}">
        <p14:creationId xmlns:p14="http://schemas.microsoft.com/office/powerpoint/2010/main" val="2412458020"/>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7503" y="878115"/>
            <a:ext cx="8229600" cy="501554"/>
          </a:xfrm>
        </p:spPr>
        <p:txBody>
          <a:bodyPr>
            <a:normAutofit/>
          </a:bodyPr>
          <a:lstStyle/>
          <a:p>
            <a:pPr marL="342900" indent="-342900">
              <a:buClr>
                <a:srgbClr val="822433"/>
              </a:buClr>
              <a:buFont typeface="Arial" pitchFamily="34" charset="0"/>
              <a:buChar char="•"/>
            </a:pPr>
            <a:r>
              <a:rPr lang="en-CA" sz="2400" dirty="0">
                <a:solidFill>
                  <a:schemeClr val="tx1"/>
                </a:solidFill>
                <a:latin typeface="Arial" pitchFamily="34" charset="0"/>
                <a:cs typeface="Arial" pitchFamily="34" charset="0"/>
              </a:rPr>
              <a:t>Results of multiple regression analysis and </a:t>
            </a:r>
            <a:r>
              <a:rPr lang="en-CA" sz="2400" dirty="0" smtClean="0">
                <a:solidFill>
                  <a:schemeClr val="tx1"/>
                </a:solidFill>
                <a:latin typeface="Arial" pitchFamily="34" charset="0"/>
                <a:cs typeface="Arial" pitchFamily="34" charset="0"/>
              </a:rPr>
              <a:t>ANOVA</a:t>
            </a:r>
            <a:endParaRPr lang="en-CA" sz="2400" dirty="0">
              <a:solidFill>
                <a:schemeClr val="tx1"/>
              </a:solidFill>
              <a:latin typeface="Arial" pitchFamily="34" charset="0"/>
              <a:cs typeface="Arial" pitchFamily="34" charset="0"/>
            </a:endParaRPr>
          </a:p>
        </p:txBody>
      </p:sp>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14</a:t>
            </a:fld>
            <a:endParaRPr lang="en-US" dirty="0">
              <a:solidFill>
                <a:schemeClr val="bg1"/>
              </a:solidFill>
            </a:endParaRPr>
          </a:p>
        </p:txBody>
      </p:sp>
      <p:sp>
        <p:nvSpPr>
          <p:cNvPr id="3" name="Rectangle 2"/>
          <p:cNvSpPr/>
          <p:nvPr/>
        </p:nvSpPr>
        <p:spPr>
          <a:xfrm>
            <a:off x="400117" y="282768"/>
            <a:ext cx="1664238" cy="1077218"/>
          </a:xfrm>
          <a:prstGeom prst="rect">
            <a:avLst/>
          </a:prstGeom>
        </p:spPr>
        <p:txBody>
          <a:bodyPr wrap="none">
            <a:spAutoFit/>
          </a:bodyPr>
          <a:lstStyle/>
          <a:p>
            <a:r>
              <a:rPr lang="en-CA" sz="3200" b="1" dirty="0" smtClean="0">
                <a:latin typeface="Arial "/>
              </a:rPr>
              <a:t>Results</a:t>
            </a:r>
            <a:endParaRPr lang="en-CA" sz="3200" b="1" dirty="0"/>
          </a:p>
          <a:p>
            <a:endParaRPr lang="en-CA" sz="3200" dirty="0"/>
          </a:p>
        </p:txBody>
      </p:sp>
      <p:sp>
        <p:nvSpPr>
          <p:cNvPr id="5" name="Rectangle 4"/>
          <p:cNvSpPr/>
          <p:nvPr/>
        </p:nvSpPr>
        <p:spPr>
          <a:xfrm>
            <a:off x="385957" y="1387919"/>
            <a:ext cx="8389907" cy="4247317"/>
          </a:xfrm>
          <a:prstGeom prst="rect">
            <a:avLst/>
          </a:prstGeom>
        </p:spPr>
        <p:txBody>
          <a:bodyPr wrap="square">
            <a:spAutoFit/>
          </a:bodyPr>
          <a:lstStyle/>
          <a:p>
            <a:pPr marL="285750" indent="-285750" algn="just">
              <a:buClr>
                <a:srgbClr val="822433"/>
              </a:buClr>
              <a:buFont typeface="Wingdings" pitchFamily="2" charset="2"/>
              <a:buChar char="ü"/>
            </a:pPr>
            <a:r>
              <a:rPr lang="en-CA" dirty="0"/>
              <a:t>T</a:t>
            </a:r>
            <a:r>
              <a:rPr lang="en-CA" dirty="0" smtClean="0"/>
              <a:t>otal </a:t>
            </a:r>
            <a:r>
              <a:rPr lang="en-CA" dirty="0"/>
              <a:t>flow rate (B) does not have a significant influence on desired response in comparison with other </a:t>
            </a:r>
            <a:r>
              <a:rPr lang="en-CA" dirty="0" smtClean="0"/>
              <a:t>variables.</a:t>
            </a:r>
          </a:p>
          <a:p>
            <a:pPr marL="285750" indent="-285750" algn="just">
              <a:buClr>
                <a:srgbClr val="822433"/>
              </a:buClr>
              <a:buFont typeface="Wingdings" pitchFamily="2" charset="2"/>
              <a:buChar char="ü"/>
            </a:pPr>
            <a:endParaRPr lang="en-CA" dirty="0" smtClean="0"/>
          </a:p>
          <a:p>
            <a:pPr marL="285750" indent="-285750" algn="just">
              <a:buClr>
                <a:srgbClr val="822433"/>
              </a:buClr>
              <a:buFont typeface="Wingdings" pitchFamily="2" charset="2"/>
              <a:buChar char="ü"/>
            </a:pPr>
            <a:r>
              <a:rPr lang="en-CA" dirty="0"/>
              <a:t>A</a:t>
            </a:r>
            <a:r>
              <a:rPr lang="en-CA" dirty="0" smtClean="0"/>
              <a:t> </a:t>
            </a:r>
            <a:r>
              <a:rPr lang="en-CA" dirty="0"/>
              <a:t>slight decrease of adsorption capacity can be seen by increasing the flow rate from 60 to 130 </a:t>
            </a:r>
            <a:r>
              <a:rPr lang="en-CA" dirty="0" smtClean="0"/>
              <a:t>ml/min.</a:t>
            </a:r>
            <a:endParaRPr lang="en-CA" dirty="0"/>
          </a:p>
          <a:p>
            <a:pPr marL="285750" indent="-285750" algn="just">
              <a:buClr>
                <a:srgbClr val="822433"/>
              </a:buClr>
              <a:buFont typeface="Wingdings" pitchFamily="2" charset="2"/>
              <a:buChar char="ü"/>
            </a:pPr>
            <a:endParaRPr lang="en-CA" dirty="0" smtClean="0"/>
          </a:p>
          <a:p>
            <a:pPr marL="285750" indent="-285750" algn="just">
              <a:buClr>
                <a:srgbClr val="822433"/>
              </a:buClr>
              <a:buFont typeface="Wingdings" pitchFamily="2" charset="2"/>
              <a:buChar char="ü"/>
            </a:pPr>
            <a:r>
              <a:rPr lang="en-CA" dirty="0" smtClean="0"/>
              <a:t>The </a:t>
            </a:r>
            <a:r>
              <a:rPr lang="en-CA" dirty="0"/>
              <a:t>adsorption capacity increased by raising the flow rate from 130 to 200 </a:t>
            </a:r>
            <a:r>
              <a:rPr lang="en-CA" dirty="0" smtClean="0"/>
              <a:t>ml/min.</a:t>
            </a:r>
            <a:endParaRPr lang="en-CA" dirty="0"/>
          </a:p>
          <a:p>
            <a:pPr marL="285750" indent="-285750" algn="just">
              <a:buClr>
                <a:srgbClr val="822433"/>
              </a:buClr>
              <a:buFont typeface="Wingdings" pitchFamily="2" charset="2"/>
              <a:buChar char="ü"/>
            </a:pPr>
            <a:endParaRPr lang="en-CA" dirty="0" smtClean="0"/>
          </a:p>
          <a:p>
            <a:pPr marL="285750" indent="-285750" algn="just">
              <a:buClr>
                <a:srgbClr val="822433"/>
              </a:buClr>
              <a:buFont typeface="Wingdings" pitchFamily="2" charset="2"/>
              <a:buChar char="ü"/>
            </a:pPr>
            <a:r>
              <a:rPr lang="en-CA" dirty="0" smtClean="0"/>
              <a:t>Adsorption capacity </a:t>
            </a:r>
            <a:r>
              <a:rPr lang="en-CA" dirty="0"/>
              <a:t>decreases as </a:t>
            </a:r>
          </a:p>
          <a:p>
            <a:pPr algn="just">
              <a:buClr>
                <a:srgbClr val="822433"/>
              </a:buClr>
            </a:pPr>
            <a:r>
              <a:rPr lang="en-CA" dirty="0" smtClean="0"/>
              <a:t>     adsorption </a:t>
            </a:r>
            <a:r>
              <a:rPr lang="en-CA" dirty="0"/>
              <a:t>temperature (A) </a:t>
            </a:r>
            <a:r>
              <a:rPr lang="en-CA" dirty="0" smtClean="0"/>
              <a:t>increases. </a:t>
            </a:r>
          </a:p>
          <a:p>
            <a:pPr marL="285750" indent="-285750" algn="just">
              <a:buClr>
                <a:srgbClr val="822433"/>
              </a:buClr>
              <a:buFont typeface="Wingdings" pitchFamily="2" charset="2"/>
              <a:buChar char="ü"/>
            </a:pPr>
            <a:endParaRPr lang="en-CA" dirty="0" smtClean="0"/>
          </a:p>
          <a:p>
            <a:pPr marL="285750" indent="-285750" algn="just">
              <a:buClr>
                <a:srgbClr val="822433"/>
              </a:buClr>
              <a:buFont typeface="Wingdings" pitchFamily="2" charset="2"/>
              <a:buChar char="ü"/>
            </a:pPr>
            <a:r>
              <a:rPr lang="en-CA" dirty="0"/>
              <a:t>In low flow </a:t>
            </a:r>
            <a:r>
              <a:rPr lang="en-CA" dirty="0" smtClean="0"/>
              <a:t>rates, the </a:t>
            </a:r>
            <a:r>
              <a:rPr lang="en-CA" dirty="0"/>
              <a:t>effect of </a:t>
            </a:r>
            <a:r>
              <a:rPr lang="en-CA" dirty="0" smtClean="0"/>
              <a:t>temperature</a:t>
            </a:r>
          </a:p>
          <a:p>
            <a:pPr algn="just">
              <a:buClr>
                <a:srgbClr val="822433"/>
              </a:buClr>
            </a:pPr>
            <a:r>
              <a:rPr lang="en-CA" dirty="0"/>
              <a:t> </a:t>
            </a:r>
            <a:r>
              <a:rPr lang="en-CA" dirty="0" smtClean="0"/>
              <a:t>    on </a:t>
            </a:r>
            <a:r>
              <a:rPr lang="en-CA" dirty="0"/>
              <a:t>CO2 capture capacity is more </a:t>
            </a:r>
          </a:p>
          <a:p>
            <a:pPr algn="just">
              <a:buClr>
                <a:srgbClr val="822433"/>
              </a:buClr>
            </a:pPr>
            <a:r>
              <a:rPr lang="en-CA" dirty="0" smtClean="0"/>
              <a:t>     noticeable than </a:t>
            </a:r>
            <a:r>
              <a:rPr lang="en-CA" dirty="0"/>
              <a:t>the higher flow </a:t>
            </a:r>
            <a:r>
              <a:rPr lang="en-CA" dirty="0" smtClean="0"/>
              <a:t>rates. </a:t>
            </a:r>
            <a:endParaRPr lang="en-CA"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91555" y="3384466"/>
            <a:ext cx="4052445" cy="28047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926660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p:txBody>
          <a:bodyPr/>
          <a:lstStyle/>
          <a:p>
            <a:fld id="{B6F15528-21DE-4FAA-801E-634DDDAF4B2B}" type="slidenum">
              <a:rPr lang="en-US" smtClean="0">
                <a:solidFill>
                  <a:schemeClr val="bg1"/>
                </a:solidFill>
              </a:rPr>
              <a:pPr/>
              <a:t>15</a:t>
            </a:fld>
            <a:endParaRPr lang="en-US" dirty="0">
              <a:solidFill>
                <a:schemeClr val="bg1"/>
              </a:solidFill>
            </a:endParaRPr>
          </a:p>
        </p:txBody>
      </p:sp>
      <p:sp>
        <p:nvSpPr>
          <p:cNvPr id="3" name="Rectangle 2"/>
          <p:cNvSpPr/>
          <p:nvPr/>
        </p:nvSpPr>
        <p:spPr>
          <a:xfrm>
            <a:off x="400117" y="282768"/>
            <a:ext cx="1664238" cy="584775"/>
          </a:xfrm>
          <a:prstGeom prst="rect">
            <a:avLst/>
          </a:prstGeom>
        </p:spPr>
        <p:txBody>
          <a:bodyPr wrap="none">
            <a:spAutoFit/>
          </a:bodyPr>
          <a:lstStyle/>
          <a:p>
            <a:r>
              <a:rPr lang="en-CA" sz="3200" b="1" dirty="0" smtClean="0">
                <a:latin typeface="Arial "/>
              </a:rPr>
              <a:t>Results</a:t>
            </a:r>
            <a:endParaRPr lang="en-CA" sz="3200" b="1" dirty="0"/>
          </a:p>
        </p:txBody>
      </p:sp>
      <p:graphicFrame>
        <p:nvGraphicFramePr>
          <p:cNvPr id="5" name="Table 4"/>
          <p:cNvGraphicFramePr>
            <a:graphicFrameLocks noGrp="1"/>
          </p:cNvGraphicFramePr>
          <p:nvPr>
            <p:extLst>
              <p:ext uri="{D42A27DB-BD31-4B8C-83A1-F6EECF244321}">
                <p14:modId xmlns:p14="http://schemas.microsoft.com/office/powerpoint/2010/main" val="1285125512"/>
              </p:ext>
            </p:extLst>
          </p:nvPr>
        </p:nvGraphicFramePr>
        <p:xfrm>
          <a:off x="1105468" y="5186151"/>
          <a:ext cx="7446257" cy="982782"/>
        </p:xfrm>
        <a:graphic>
          <a:graphicData uri="http://schemas.openxmlformats.org/drawingml/2006/table">
            <a:tbl>
              <a:tblPr firstRow="1" firstCol="1" bandRow="1">
                <a:tableStyleId>{5DA37D80-6434-44D0-A028-1B22A696006F}</a:tableStyleId>
              </a:tblPr>
              <a:tblGrid>
                <a:gridCol w="2020824">
                  <a:extLst>
                    <a:ext uri="{9D8B030D-6E8A-4147-A177-3AD203B41FA5}">
                      <a16:colId xmlns:a16="http://schemas.microsoft.com/office/drawing/2014/main" xmlns="" val="20000"/>
                    </a:ext>
                  </a:extLst>
                </a:gridCol>
                <a:gridCol w="5425433">
                  <a:extLst>
                    <a:ext uri="{9D8B030D-6E8A-4147-A177-3AD203B41FA5}">
                      <a16:colId xmlns:a16="http://schemas.microsoft.com/office/drawing/2014/main" xmlns="" val="20001"/>
                    </a:ext>
                  </a:extLst>
                </a:gridCol>
              </a:tblGrid>
              <a:tr h="573206">
                <a:tc>
                  <a:txBody>
                    <a:bodyPr/>
                    <a:lstStyle/>
                    <a:p>
                      <a:pPr marL="457200">
                        <a:lnSpc>
                          <a:spcPct val="115000"/>
                        </a:lnSpc>
                        <a:spcAft>
                          <a:spcPts val="0"/>
                        </a:spcAft>
                        <a:tabLst>
                          <a:tab pos="1628775" algn="l"/>
                        </a:tabLst>
                      </a:pPr>
                      <a:r>
                        <a:rPr lang="en-CA" sz="1200" dirty="0">
                          <a:effectLst/>
                        </a:rPr>
                        <a:t>QM with interactions</a:t>
                      </a:r>
                      <a:endParaRPr lang="en-CA" sz="1100" dirty="0">
                        <a:solidFill>
                          <a:schemeClr val="tx1"/>
                        </a:solidFill>
                        <a:effectLst/>
                        <a:latin typeface="Arial" pitchFamily="34" charset="0"/>
                        <a:ea typeface="Calibri"/>
                        <a:cs typeface="Arial" pitchFamily="34" charset="0"/>
                      </a:endParaRPr>
                    </a:p>
                  </a:txBody>
                  <a:tcPr marL="68580" marR="68580" marT="0" marB="0" anchor="ctr"/>
                </a:tc>
                <a:tc>
                  <a:txBody>
                    <a:bodyPr/>
                    <a:lstStyle/>
                    <a:p>
                      <a:pPr marL="457200">
                        <a:lnSpc>
                          <a:spcPct val="115000"/>
                        </a:lnSpc>
                        <a:spcAft>
                          <a:spcPts val="0"/>
                        </a:spcAft>
                        <a:tabLst>
                          <a:tab pos="1628775" algn="l"/>
                        </a:tabLst>
                      </a:pPr>
                      <a:r>
                        <a:rPr lang="en-CA" sz="1200" dirty="0">
                          <a:effectLst/>
                        </a:rPr>
                        <a:t>0.61 - 0.16A + 0.083B + 0.78C + 0.14A×B - 0.11A×C + 0.32B</a:t>
                      </a:r>
                      <a:r>
                        <a:rPr lang="en-CA" sz="1200" baseline="30000" dirty="0">
                          <a:effectLst/>
                        </a:rPr>
                        <a:t>2 </a:t>
                      </a:r>
                      <a:endParaRPr lang="en-CA" sz="1100"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0"/>
                  </a:ext>
                </a:extLst>
              </a:tr>
              <a:tr h="409576">
                <a:tc>
                  <a:txBody>
                    <a:bodyPr/>
                    <a:lstStyle/>
                    <a:p>
                      <a:pPr marL="457200">
                        <a:lnSpc>
                          <a:spcPct val="115000"/>
                        </a:lnSpc>
                        <a:spcAft>
                          <a:spcPts val="0"/>
                        </a:spcAft>
                        <a:tabLst>
                          <a:tab pos="1628775" algn="l"/>
                        </a:tabLst>
                      </a:pPr>
                      <a:r>
                        <a:rPr lang="en-CA" sz="1200">
                          <a:effectLst/>
                        </a:rPr>
                        <a:t>Code</a:t>
                      </a:r>
                      <a:endParaRPr lang="en-CA" sz="1100">
                        <a:solidFill>
                          <a:schemeClr val="tx1"/>
                        </a:solidFill>
                        <a:effectLst/>
                        <a:latin typeface="Arial" pitchFamily="34" charset="0"/>
                        <a:ea typeface="Calibri"/>
                        <a:cs typeface="Arial" pitchFamily="34" charset="0"/>
                      </a:endParaRPr>
                    </a:p>
                  </a:txBody>
                  <a:tcPr marL="68580" marR="68580" marT="0" marB="0" anchor="ctr"/>
                </a:tc>
                <a:tc>
                  <a:txBody>
                    <a:bodyPr/>
                    <a:lstStyle/>
                    <a:p>
                      <a:pPr marL="457200">
                        <a:lnSpc>
                          <a:spcPct val="115000"/>
                        </a:lnSpc>
                        <a:spcAft>
                          <a:spcPts val="0"/>
                        </a:spcAft>
                        <a:tabLst>
                          <a:tab pos="1628775" algn="l"/>
                        </a:tabLst>
                      </a:pPr>
                      <a:r>
                        <a:rPr lang="en-CA" sz="1200" dirty="0">
                          <a:effectLst/>
                        </a:rPr>
                        <a:t>A: temperature, B: Total Flow rate, C: %CO</a:t>
                      </a:r>
                      <a:r>
                        <a:rPr lang="en-CA" sz="1200" baseline="-25000" dirty="0">
                          <a:effectLst/>
                        </a:rPr>
                        <a:t>2</a:t>
                      </a:r>
                      <a:endParaRPr lang="en-CA" sz="1100" dirty="0">
                        <a:solidFill>
                          <a:schemeClr val="tx1"/>
                        </a:solidFill>
                        <a:effectLst/>
                        <a:latin typeface="Arial" pitchFamily="34" charset="0"/>
                        <a:ea typeface="Calibri"/>
                        <a:cs typeface="Arial" pitchFamily="34" charset="0"/>
                      </a:endParaRPr>
                    </a:p>
                  </a:txBody>
                  <a:tcPr marL="68580" marR="68580" marT="0" marB="0" anchor="ctr"/>
                </a:tc>
                <a:extLst>
                  <a:ext uri="{0D108BD9-81ED-4DB2-BD59-A6C34878D82A}">
                    <a16:rowId xmlns:a16="http://schemas.microsoft.com/office/drawing/2014/main" xmlns="" val="10001"/>
                  </a:ext>
                </a:extLst>
              </a:tr>
            </a:tbl>
          </a:graphicData>
        </a:graphic>
      </p:graphicFrame>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752475" y="2185060"/>
            <a:ext cx="4442037" cy="28631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6" name="Rectangle 5"/>
          <p:cNvSpPr/>
          <p:nvPr/>
        </p:nvSpPr>
        <p:spPr>
          <a:xfrm>
            <a:off x="400116" y="1087030"/>
            <a:ext cx="7865110" cy="3970318"/>
          </a:xfrm>
          <a:prstGeom prst="rect">
            <a:avLst/>
          </a:prstGeom>
        </p:spPr>
        <p:txBody>
          <a:bodyPr wrap="square">
            <a:spAutoFit/>
          </a:bodyPr>
          <a:lstStyle/>
          <a:p>
            <a:pPr marL="285750" indent="-285750">
              <a:buClr>
                <a:srgbClr val="822433"/>
              </a:buClr>
              <a:buFont typeface="Wingdings" pitchFamily="2" charset="2"/>
              <a:buChar char="ü"/>
            </a:pPr>
            <a:r>
              <a:rPr lang="en-CA" dirty="0"/>
              <a:t>Sorption capacity was </a:t>
            </a:r>
            <a:r>
              <a:rPr lang="en-CA" dirty="0" smtClean="0"/>
              <a:t>increased </a:t>
            </a:r>
            <a:r>
              <a:rPr lang="en-CA" dirty="0"/>
              <a:t>by </a:t>
            </a:r>
            <a:r>
              <a:rPr lang="en-CA" dirty="0" smtClean="0"/>
              <a:t>increasing </a:t>
            </a:r>
            <a:r>
              <a:rPr lang="en-CA" dirty="0"/>
              <a:t>CO2 concentration</a:t>
            </a:r>
            <a:r>
              <a:rPr lang="en-CA" dirty="0" smtClean="0"/>
              <a:t>.</a:t>
            </a:r>
          </a:p>
          <a:p>
            <a:pPr>
              <a:buClr>
                <a:srgbClr val="822433"/>
              </a:buClr>
            </a:pPr>
            <a:endParaRPr lang="en-CA" dirty="0"/>
          </a:p>
          <a:p>
            <a:pPr marL="285750" indent="-285750">
              <a:buClr>
                <a:srgbClr val="822433"/>
              </a:buClr>
              <a:buFont typeface="Wingdings" pitchFamily="2" charset="2"/>
              <a:buChar char="ü"/>
            </a:pPr>
            <a:r>
              <a:rPr lang="en-CA" dirty="0"/>
              <a:t> At low temperatures, the CO2 capture capacity increased as the ratio of carbon dioxide to inlet gas (% CO2) increased. </a:t>
            </a:r>
            <a:endParaRPr lang="en-CA" dirty="0" smtClean="0"/>
          </a:p>
          <a:p>
            <a:pPr marL="285750" indent="-285750">
              <a:buClr>
                <a:srgbClr val="822433"/>
              </a:buClr>
              <a:buFont typeface="Wingdings" pitchFamily="2" charset="2"/>
              <a:buChar char="ü"/>
            </a:pPr>
            <a:endParaRPr lang="en-CA" dirty="0"/>
          </a:p>
          <a:p>
            <a:pPr marL="285750" indent="-285750">
              <a:buClr>
                <a:srgbClr val="822433"/>
              </a:buClr>
              <a:buFont typeface="Wingdings" pitchFamily="2" charset="2"/>
              <a:buChar char="ü"/>
            </a:pPr>
            <a:r>
              <a:rPr lang="en-CA" dirty="0" smtClean="0"/>
              <a:t>At </a:t>
            </a:r>
            <a:r>
              <a:rPr lang="en-CA" dirty="0"/>
              <a:t>higher temperatures this effect was </a:t>
            </a:r>
            <a:endParaRPr lang="en-CA" dirty="0" smtClean="0"/>
          </a:p>
          <a:p>
            <a:pPr>
              <a:buClr>
                <a:srgbClr val="822433"/>
              </a:buClr>
            </a:pPr>
            <a:r>
              <a:rPr lang="en-CA" dirty="0" smtClean="0"/>
              <a:t>    not </a:t>
            </a:r>
            <a:r>
              <a:rPr lang="en-CA" dirty="0"/>
              <a:t>very remarkable and the %CO2 </a:t>
            </a:r>
            <a:r>
              <a:rPr lang="en-CA" dirty="0" smtClean="0"/>
              <a:t>had </a:t>
            </a:r>
          </a:p>
          <a:p>
            <a:pPr>
              <a:buClr>
                <a:srgbClr val="822433"/>
              </a:buClr>
            </a:pPr>
            <a:r>
              <a:rPr lang="en-CA" dirty="0"/>
              <a:t> </a:t>
            </a:r>
            <a:r>
              <a:rPr lang="en-CA" dirty="0" smtClean="0"/>
              <a:t>   slight </a:t>
            </a:r>
            <a:r>
              <a:rPr lang="en-CA" dirty="0"/>
              <a:t>impact on the CO2 </a:t>
            </a:r>
            <a:r>
              <a:rPr lang="en-CA" dirty="0" smtClean="0"/>
              <a:t>uptake.</a:t>
            </a:r>
          </a:p>
          <a:p>
            <a:pPr marL="285750" indent="-285750">
              <a:buClr>
                <a:srgbClr val="822433"/>
              </a:buClr>
              <a:buFont typeface="Wingdings" pitchFamily="2" charset="2"/>
              <a:buChar char="ü"/>
            </a:pPr>
            <a:endParaRPr lang="en-CA" dirty="0"/>
          </a:p>
          <a:p>
            <a:pPr marL="285750" indent="-285750">
              <a:buClr>
                <a:srgbClr val="822433"/>
              </a:buClr>
              <a:buFont typeface="Wingdings" pitchFamily="2" charset="2"/>
              <a:buChar char="ü"/>
            </a:pPr>
            <a:r>
              <a:rPr lang="en-CA" dirty="0"/>
              <a:t>T</a:t>
            </a:r>
            <a:r>
              <a:rPr lang="en-CA" dirty="0" smtClean="0"/>
              <a:t>he </a:t>
            </a:r>
            <a:r>
              <a:rPr lang="en-CA" dirty="0"/>
              <a:t>highest CO</a:t>
            </a:r>
            <a:r>
              <a:rPr lang="en-CA" baseline="-25000" dirty="0"/>
              <a:t>2</a:t>
            </a:r>
            <a:r>
              <a:rPr lang="en-CA" dirty="0"/>
              <a:t> capture capacity </a:t>
            </a:r>
            <a:endParaRPr lang="en-CA" dirty="0" smtClean="0"/>
          </a:p>
          <a:p>
            <a:pPr>
              <a:buClr>
                <a:srgbClr val="822433"/>
              </a:buClr>
            </a:pPr>
            <a:r>
              <a:rPr lang="en-CA" dirty="0" smtClean="0"/>
              <a:t>     was </a:t>
            </a:r>
            <a:r>
              <a:rPr lang="en-CA" dirty="0"/>
              <a:t>obtained at an adsorption </a:t>
            </a:r>
            <a:endParaRPr lang="en-CA" dirty="0" smtClean="0"/>
          </a:p>
          <a:p>
            <a:pPr>
              <a:buClr>
                <a:srgbClr val="822433"/>
              </a:buClr>
            </a:pPr>
            <a:r>
              <a:rPr lang="en-CA" dirty="0" smtClean="0"/>
              <a:t>     temperature of </a:t>
            </a:r>
            <a:r>
              <a:rPr lang="en-CA" dirty="0"/>
              <a:t>20 ºC, %CO</a:t>
            </a:r>
            <a:r>
              <a:rPr lang="en-CA" baseline="-25000" dirty="0"/>
              <a:t>2</a:t>
            </a:r>
            <a:r>
              <a:rPr lang="en-CA" dirty="0"/>
              <a:t> of </a:t>
            </a:r>
            <a:r>
              <a:rPr lang="en-CA" dirty="0" smtClean="0"/>
              <a:t>100,</a:t>
            </a:r>
          </a:p>
          <a:p>
            <a:pPr>
              <a:buClr>
                <a:srgbClr val="822433"/>
              </a:buClr>
            </a:pPr>
            <a:r>
              <a:rPr lang="en-CA" dirty="0"/>
              <a:t> </a:t>
            </a:r>
            <a:r>
              <a:rPr lang="en-CA" dirty="0" smtClean="0"/>
              <a:t>    and </a:t>
            </a:r>
            <a:r>
              <a:rPr lang="en-CA" dirty="0"/>
              <a:t>inlet flow rate of 60 ml/min.</a:t>
            </a:r>
          </a:p>
          <a:p>
            <a:endParaRPr lang="en-CA" dirty="0"/>
          </a:p>
        </p:txBody>
      </p:sp>
    </p:spTree>
    <p:extLst>
      <p:ext uri="{BB962C8B-B14F-4D97-AF65-F5344CB8AC3E}">
        <p14:creationId xmlns:p14="http://schemas.microsoft.com/office/powerpoint/2010/main" val="4147934023"/>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5" name="Rectangle 2"/>
          <p:cNvSpPr>
            <a:spLocks noGrp="1" noChangeArrowheads="1"/>
          </p:cNvSpPr>
          <p:nvPr>
            <p:ph type="title"/>
          </p:nvPr>
        </p:nvSpPr>
        <p:spPr>
          <a:xfrm>
            <a:off x="685800" y="838200"/>
            <a:ext cx="7772400" cy="1143000"/>
          </a:xfrm>
        </p:spPr>
        <p:txBody>
          <a:bodyPr/>
          <a:lstStyle/>
          <a:p>
            <a:pPr eaLnBrk="1" hangingPunct="1"/>
            <a:r>
              <a:rPr lang="en-US" sz="4000" b="1" i="1" dirty="0" smtClean="0"/>
              <a:t/>
            </a:r>
            <a:br>
              <a:rPr lang="en-US" sz="4000" b="1" i="1" dirty="0" smtClean="0"/>
            </a:br>
            <a:r>
              <a:rPr lang="en-US" sz="4000" b="1" i="1" dirty="0" smtClean="0"/>
              <a:t/>
            </a:r>
            <a:br>
              <a:rPr lang="en-US" sz="4000" b="1" i="1" dirty="0" smtClean="0"/>
            </a:br>
            <a:endParaRPr lang="en-US" sz="4000" b="1" i="1" dirty="0" smtClean="0"/>
          </a:p>
        </p:txBody>
      </p:sp>
      <p:sp>
        <p:nvSpPr>
          <p:cNvPr id="28676" name="Rectangle 3"/>
          <p:cNvSpPr>
            <a:spLocks noGrp="1" noChangeArrowheads="1"/>
          </p:cNvSpPr>
          <p:nvPr>
            <p:ph type="body" idx="1"/>
          </p:nvPr>
        </p:nvSpPr>
        <p:spPr>
          <a:xfrm>
            <a:off x="304800" y="3886200"/>
            <a:ext cx="8458200" cy="4114800"/>
          </a:xfrm>
        </p:spPr>
        <p:txBody>
          <a:bodyPr/>
          <a:lstStyle/>
          <a:p>
            <a:pPr eaLnBrk="1" hangingPunct="1">
              <a:buFontTx/>
              <a:buNone/>
            </a:pPr>
            <a:r>
              <a:rPr lang="en-US" sz="2400" dirty="0" smtClean="0"/>
              <a:t>    </a:t>
            </a:r>
          </a:p>
        </p:txBody>
      </p:sp>
      <p:pic>
        <p:nvPicPr>
          <p:cNvPr id="3" name="Picture 2"/>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0" y="82062"/>
            <a:ext cx="9144000" cy="6072187"/>
          </a:xfrm>
          <a:prstGeom prst="rect">
            <a:avLst/>
          </a:prstGeom>
        </p:spPr>
      </p:pic>
      <p:sp>
        <p:nvSpPr>
          <p:cNvPr id="4" name="Slide Number Placeholder 3"/>
          <p:cNvSpPr>
            <a:spLocks noGrp="1"/>
          </p:cNvSpPr>
          <p:nvPr>
            <p:ph type="sldNum" sz="quarter" idx="12"/>
          </p:nvPr>
        </p:nvSpPr>
        <p:spPr/>
        <p:txBody>
          <a:bodyPr/>
          <a:lstStyle/>
          <a:p>
            <a:fld id="{7656AD53-E655-4F45-BD23-751E90A0F8FC}" type="slidenum">
              <a:rPr lang="en-US" smtClean="0"/>
              <a:pPr/>
              <a:t>16</a:t>
            </a:fld>
            <a:endParaRPr lang="en-US"/>
          </a:p>
        </p:txBody>
      </p:sp>
    </p:spTree>
    <p:extLst>
      <p:ext uri="{BB962C8B-B14F-4D97-AF65-F5344CB8AC3E}">
        <p14:creationId xmlns:p14="http://schemas.microsoft.com/office/powerpoint/2010/main" val="1493165024"/>
      </p:ext>
    </p:extLst>
  </p:cSld>
  <p:clrMapOvr>
    <a:masterClrMapping/>
  </p:clrMapOvr>
  <p:transition/>
  <p:timing>
    <p:tnLst>
      <p:par>
        <p:cTn id="1" dur="indefinite" restart="never" nodeType="tmRoot"/>
      </p:par>
    </p:tnLst>
  </p:timing>
</p:sld>
</file>

<file path=ppt/theme/theme1.xml><?xml version="1.0" encoding="utf-8"?>
<a:theme xmlns:a="http://schemas.openxmlformats.org/drawingml/2006/main" name="MUN_Slides (2)">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MUN_Slides (2)</Template>
  <TotalTime>4851</TotalTime>
  <Words>1545</Words>
  <Application>Microsoft Office PowerPoint</Application>
  <PresentationFormat>On-screen Show (4:3)</PresentationFormat>
  <Paragraphs>314</Paragraphs>
  <Slides>16</Slides>
  <Notes>15</Notes>
  <HiddenSlides>0</HiddenSlides>
  <MMClips>0</MMClips>
  <ScaleCrop>false</ScaleCrop>
  <HeadingPairs>
    <vt:vector size="4" baseType="variant">
      <vt:variant>
        <vt:lpstr>Theme</vt:lpstr>
      </vt:variant>
      <vt:variant>
        <vt:i4>1</vt:i4>
      </vt:variant>
      <vt:variant>
        <vt:lpstr>Slide Titles</vt:lpstr>
      </vt:variant>
      <vt:variant>
        <vt:i4>16</vt:i4>
      </vt:variant>
    </vt:vector>
  </HeadingPairs>
  <TitlesOfParts>
    <vt:vector size="17" baseType="lpstr">
      <vt:lpstr>MUN_Slides (2)</vt:lpstr>
      <vt:lpstr>  5th World Bioenergy Congress and Expo  Hanieh Bamdad  Supervisory Committee: Dr. Kelly Hawboldt (Supervisor) Dr. Stephanie MacQuarrie (Co-supervisor)   June 2017 </vt:lpstr>
      <vt:lpstr>Outline</vt:lpstr>
      <vt:lpstr>Introduction and Overview </vt:lpstr>
      <vt:lpstr>Characterization tests </vt:lpstr>
      <vt:lpstr>Results</vt:lpstr>
      <vt:lpstr>Results </vt:lpstr>
      <vt:lpstr>Results</vt:lpstr>
      <vt:lpstr>Results</vt:lpstr>
      <vt:lpstr>Results</vt:lpstr>
      <vt:lpstr>Experimental section </vt:lpstr>
      <vt:lpstr>Research Methodology</vt:lpstr>
      <vt:lpstr>Determining the adsorbent mass</vt:lpstr>
      <vt:lpstr>Response Surface Methodology (RSM) coupled with central composite design (CCD) was used to investigate the influence of independent variables CO2 capacity (Q) as a response parameter.</vt:lpstr>
      <vt:lpstr>Results of multiple regression analysis and ANOVA</vt:lpstr>
      <vt:lpstr>PowerPoint Presentation</vt:lpstr>
      <vt:lpstr>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pyrolysis of biomass to biofuel</dc:title>
  <dc:creator>Sadegh</dc:creator>
  <cp:lastModifiedBy>Hanieh Bamdad</cp:lastModifiedBy>
  <cp:revision>359</cp:revision>
  <dcterms:created xsi:type="dcterms:W3CDTF">2013-05-07T22:30:57Z</dcterms:created>
  <dcterms:modified xsi:type="dcterms:W3CDTF">2017-06-27T14:38:01Z</dcterms:modified>
</cp:coreProperties>
</file>