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notesSlides/notesSlide1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ppt/theme/themeOverride11.xml" ContentType="application/vnd.openxmlformats-officedocument.themeOverride+xml"/>
  <Override PartName="/ppt/charts/chart15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32"/>
  </p:notesMasterIdLst>
  <p:sldIdLst>
    <p:sldId id="260" r:id="rId3"/>
    <p:sldId id="261" r:id="rId4"/>
    <p:sldId id="307" r:id="rId5"/>
    <p:sldId id="306" r:id="rId6"/>
    <p:sldId id="308" r:id="rId7"/>
    <p:sldId id="277" r:id="rId8"/>
    <p:sldId id="262" r:id="rId9"/>
    <p:sldId id="278" r:id="rId10"/>
    <p:sldId id="283" r:id="rId11"/>
    <p:sldId id="285" r:id="rId12"/>
    <p:sldId id="299" r:id="rId13"/>
    <p:sldId id="275" r:id="rId14"/>
    <p:sldId id="290" r:id="rId15"/>
    <p:sldId id="288" r:id="rId16"/>
    <p:sldId id="302" r:id="rId17"/>
    <p:sldId id="304" r:id="rId18"/>
    <p:sldId id="309" r:id="rId19"/>
    <p:sldId id="291" r:id="rId20"/>
    <p:sldId id="292" r:id="rId21"/>
    <p:sldId id="293" r:id="rId22"/>
    <p:sldId id="294" r:id="rId23"/>
    <p:sldId id="281" r:id="rId24"/>
    <p:sldId id="263" r:id="rId25"/>
    <p:sldId id="264" r:id="rId26"/>
    <p:sldId id="295" r:id="rId27"/>
    <p:sldId id="296" r:id="rId28"/>
    <p:sldId id="297" r:id="rId29"/>
    <p:sldId id="300" r:id="rId30"/>
    <p:sldId id="301" r:id="rId31"/>
  </p:sldIdLst>
  <p:sldSz cx="9144000" cy="6858000" type="screen4x3"/>
  <p:notesSz cx="6805613" cy="99441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888"/>
    <a:srgbClr val="0092BB"/>
    <a:srgbClr val="001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732" y="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sd\disquesreseaux\metabolisme\Stage%202013\Analyse%20PCR\Comparaison%20d'expression%20peau,%20foie%20et%20rein\Version%202%20avec%203%20donneurs%20peau\Comparaison%20d'expression%20peau,%20foie%20et%20rein%20version2%20R&#233;sultats%20analys&#233;s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sd\disquesreseaux\metabolisme\Stage%202013\Analyse%20PCR\Comparaison%20d'expression%20peau,%20foie%20et%20rein\Version%202%20avec%203%20donneurs%20peau\Comparaison%20d'expression%20peau,%20foie%20et%20rein%20version2%20R&#233;sultats%20analys&#233;s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sd\disquesreseaux\metabolisme\Stage%202013\Analyse%20PCR\Comparaison%20d'expression%20peau,%20foie%20et%20rein\Version%202%20avec%203%20donneurs%20peau\Comparaison%20d'expression%20peau,%20foie%20et%20rein%20version2%20R&#233;sultats%20analys&#233;s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9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10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11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501678939854984"/>
          <c:y val="2.1229298494562027E-2"/>
          <c:w val="0.8077384465897004"/>
          <c:h val="0.80370518236737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'\Stage 2013\Analyse PCR\Analyse expression transporteurs d''uptake sur peau fraîche donneurs D, E et I\[Bilan expression transporteurs SLC donneurs D, E et I peau fraîche Résultats analysés.xlsx]Ecart type SLCO3A1'!$K$1</c:f>
              <c:strCache>
                <c:ptCount val="1"/>
                <c:pt idx="0">
                  <c:v>Avg 2^-dCt</c:v>
                </c:pt>
              </c:strCache>
            </c:strRef>
          </c:tx>
          <c:spPr>
            <a:solidFill>
              <a:srgbClr val="0092BB">
                <a:lumMod val="50000"/>
              </a:srgb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'\Stage 2013\Analyse PCR\Analyse expression transporteurs d''uptake sur peau fraîche donneurs D, E et I\[Bilan expression transporteurs SLC donneurs D, E et I peau fraîche Résultats analysés.xlsx]Ecart type SLCO3A1'!$M$2:$M$12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1.8156897098597485E-5</c:v>
                  </c:pt>
                  <c:pt idx="5">
                    <c:v>1.3016586251316133E-4</c:v>
                  </c:pt>
                  <c:pt idx="6">
                    <c:v>3.0365005467168708E-4</c:v>
                  </c:pt>
                  <c:pt idx="7">
                    <c:v>4.1444916008317768E-3</c:v>
                  </c:pt>
                  <c:pt idx="8">
                    <c:v>3.7868877859984339E-3</c:v>
                  </c:pt>
                  <c:pt idx="9">
                    <c:v>6.509187400147165E-3</c:v>
                  </c:pt>
                  <c:pt idx="10">
                    <c:v>3.1936348386309855E-2</c:v>
                  </c:pt>
                </c:numCache>
              </c:numRef>
            </c:plus>
            <c:minus>
              <c:numRef>
                <c:f>'\Stage 2013\Analyse PCR\Analyse expression transporteurs d''uptake sur peau fraîche donneurs D, E et I\[Bilan expression transporteurs SLC donneurs D, E et I peau fraîche Résultats analysés.xlsx]Ecart type SLCO3A1'!$L$2:$L$12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-1.8156897098597485E-5</c:v>
                  </c:pt>
                  <c:pt idx="5">
                    <c:v>-1.3016586251316133E-4</c:v>
                  </c:pt>
                  <c:pt idx="6">
                    <c:v>-3.0365005467168708E-4</c:v>
                  </c:pt>
                  <c:pt idx="7">
                    <c:v>-4.1444916008317768E-3</c:v>
                  </c:pt>
                  <c:pt idx="8">
                    <c:v>-3.7868877859984339E-3</c:v>
                  </c:pt>
                  <c:pt idx="9">
                    <c:v>-6.509187400147165E-3</c:v>
                  </c:pt>
                  <c:pt idx="10">
                    <c:v>-3.1936348386309855E-2</c:v>
                  </c:pt>
                </c:numCache>
              </c:numRef>
            </c:minus>
          </c:errBars>
          <c:cat>
            <c:strRef>
              <c:f>'\Stage 2013\Analyse PCR\Analyse expression transporteurs d''uptake sur peau fraîche donneurs D, E et I\[Bilan expression transporteurs SLC donneurs D, E et I peau fraîche Résultats analysés.xlsx]Ecart type SLCO3A1'!$J$2:$J$12</c:f>
              <c:strCache>
                <c:ptCount val="11"/>
                <c:pt idx="0">
                  <c:v>SLCO1B1</c:v>
                </c:pt>
                <c:pt idx="1">
                  <c:v>SLC22A8</c:v>
                </c:pt>
                <c:pt idx="2">
                  <c:v>SLCO1B3</c:v>
                </c:pt>
                <c:pt idx="3">
                  <c:v>SLC22A6</c:v>
                </c:pt>
                <c:pt idx="4">
                  <c:v>SLC22A2</c:v>
                </c:pt>
                <c:pt idx="5">
                  <c:v>SLC22A1</c:v>
                </c:pt>
                <c:pt idx="6">
                  <c:v>SLCO3A1</c:v>
                </c:pt>
                <c:pt idx="7">
                  <c:v>SLCO2B1</c:v>
                </c:pt>
                <c:pt idx="8">
                  <c:v>SLC47A2</c:v>
                </c:pt>
                <c:pt idx="9">
                  <c:v>SLCO4A1</c:v>
                </c:pt>
                <c:pt idx="10">
                  <c:v>SLC47A1</c:v>
                </c:pt>
              </c:strCache>
            </c:strRef>
          </c:cat>
          <c:val>
            <c:numRef>
              <c:f>'\Stage 2013\Analyse PCR\Analyse expression transporteurs d''uptake sur peau fraîche donneurs D, E et I\[Bilan expression transporteurs SLC donneurs D, E et I peau fraîche Résultats analysés.xlsx]Ecart type SLCO3A1'!$K$2:$K$12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5.9322054739575144E-6</c:v>
                </c:pt>
                <c:pt idx="3">
                  <c:v>4.080201707168988E-5</c:v>
                </c:pt>
                <c:pt idx="4">
                  <c:v>6.8075726534546515E-5</c:v>
                </c:pt>
                <c:pt idx="5">
                  <c:v>4.6290379156672154E-4</c:v>
                </c:pt>
                <c:pt idx="6">
                  <c:v>6.2151287793353041E-3</c:v>
                </c:pt>
                <c:pt idx="7">
                  <c:v>7.7836721854229931E-3</c:v>
                </c:pt>
                <c:pt idx="8">
                  <c:v>8.259861654704494E-3</c:v>
                </c:pt>
                <c:pt idx="9">
                  <c:v>4.0685729438421997E-2</c:v>
                </c:pt>
                <c:pt idx="10">
                  <c:v>0.1302480188320792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2497024"/>
        <c:axId val="32498816"/>
      </c:barChart>
      <c:catAx>
        <c:axId val="32497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32498816"/>
        <c:crosses val="autoZero"/>
        <c:auto val="1"/>
        <c:lblAlgn val="ctr"/>
        <c:lblOffset val="100"/>
        <c:noMultiLvlLbl val="0"/>
      </c:catAx>
      <c:valAx>
        <c:axId val="324988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>
                    <a:solidFill>
                      <a:srgbClr val="0018A8"/>
                    </a:solidFill>
                  </a:defRPr>
                </a:pPr>
                <a:r>
                  <a:rPr lang="en-US" sz="1200">
                    <a:solidFill>
                      <a:srgbClr val="0018A8"/>
                    </a:solidFill>
                  </a:rPr>
                  <a:t>2^-dCt</a:t>
                </a:r>
              </a:p>
            </c:rich>
          </c:tx>
          <c:layout>
            <c:manualLayout>
              <c:xMode val="edge"/>
              <c:yMode val="edge"/>
              <c:x val="4.488482624270887E-3"/>
              <c:y val="0.3604419943438879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32497024"/>
        <c:crosses val="autoZero"/>
        <c:crossBetween val="between"/>
      </c:valAx>
      <c:spPr>
        <a:ln>
          <a:solidFill>
            <a:srgbClr val="000000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630796150481193"/>
          <c:y val="4.7759598526992936E-2"/>
          <c:w val="0.8231364829396326"/>
          <c:h val="0.8444759525364390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92BB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92BB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92BB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92BB"/>
              </a:solidFill>
            </c:spPr>
          </c:dPt>
          <c:cat>
            <c:strRef>
              <c:f>Feuil1!$A$71:$A$74</c:f>
              <c:strCache>
                <c:ptCount val="4"/>
                <c:pt idx="0">
                  <c:v>ABCB1</c:v>
                </c:pt>
                <c:pt idx="1">
                  <c:v>ABCC1</c:v>
                </c:pt>
                <c:pt idx="2">
                  <c:v>ABCC2</c:v>
                </c:pt>
                <c:pt idx="3">
                  <c:v>ABCG2</c:v>
                </c:pt>
              </c:strCache>
            </c:strRef>
          </c:cat>
          <c:val>
            <c:numRef>
              <c:f>Feuil1!$B$71:$B$74</c:f>
              <c:numCache>
                <c:formatCode>General</c:formatCode>
                <c:ptCount val="4"/>
                <c:pt idx="0">
                  <c:v>1.356166473665849E-3</c:v>
                </c:pt>
                <c:pt idx="1">
                  <c:v>1.6232173489026041E-2</c:v>
                </c:pt>
                <c:pt idx="2">
                  <c:v>1.6225740096674941E-3</c:v>
                </c:pt>
                <c:pt idx="3">
                  <c:v>1.3573420115647905E-3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53216"/>
        <c:axId val="32563200"/>
      </c:barChart>
      <c:catAx>
        <c:axId val="325532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32563200"/>
        <c:crosses val="autoZero"/>
        <c:auto val="1"/>
        <c:lblAlgn val="ctr"/>
        <c:lblOffset val="100"/>
        <c:noMultiLvlLbl val="0"/>
      </c:catAx>
      <c:valAx>
        <c:axId val="325632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003888"/>
                    </a:solidFill>
                  </a:defRPr>
                </a:pPr>
                <a:r>
                  <a:rPr lang="fr-FR" sz="1400">
                    <a:solidFill>
                      <a:srgbClr val="003888"/>
                    </a:solidFill>
                  </a:rPr>
                  <a:t>2^-dCt</a:t>
                </a:r>
              </a:p>
            </c:rich>
          </c:tx>
          <c:layout>
            <c:manualLayout>
              <c:xMode val="edge"/>
              <c:yMode val="edge"/>
              <c:x val="2.7777777777777779E-3"/>
              <c:y val="0.3664667340485203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32553216"/>
        <c:crosses val="autoZero"/>
        <c:crossBetween val="between"/>
      </c:valAx>
      <c:spPr>
        <a:noFill/>
        <a:ln>
          <a:solidFill>
            <a:srgbClr val="000000"/>
          </a:solidFill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cat>
            <c:strRef>
              <c:f>Feuil1!$C$2:$C$3</c:f>
              <c:strCache>
                <c:ptCount val="2"/>
                <c:pt idx="0">
                  <c:v>MRP1 (ABCC1)</c:v>
                </c:pt>
                <c:pt idx="1">
                  <c:v>MATE1 (SLC47A1)</c:v>
                </c:pt>
              </c:strCache>
            </c:strRef>
          </c:cat>
          <c:val>
            <c:numRef>
              <c:f>Feuil1!$E$2:$E$3</c:f>
              <c:numCache>
                <c:formatCode>General</c:formatCode>
                <c:ptCount val="2"/>
                <c:pt idx="0">
                  <c:v>1.5647119054761741E-2</c:v>
                </c:pt>
                <c:pt idx="1">
                  <c:v>3.9539214448079838E-3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405760"/>
        <c:axId val="32407552"/>
      </c:barChart>
      <c:catAx>
        <c:axId val="32405760"/>
        <c:scaling>
          <c:orientation val="minMax"/>
        </c:scaling>
        <c:delete val="0"/>
        <c:axPos val="b"/>
        <c:majorTickMark val="out"/>
        <c:minorTickMark val="none"/>
        <c:tickLblPos val="nextTo"/>
        <c:crossAx val="32407552"/>
        <c:crosses val="autoZero"/>
        <c:auto val="1"/>
        <c:lblAlgn val="ctr"/>
        <c:lblOffset val="100"/>
        <c:noMultiLvlLbl val="0"/>
      </c:catAx>
      <c:valAx>
        <c:axId val="324075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2^-delta Ct</a:t>
                </a:r>
              </a:p>
            </c:rich>
          </c:tx>
          <c:overlay val="0"/>
        </c:title>
        <c:numFmt formatCode="#,##0.000" sourceLinked="0"/>
        <c:majorTickMark val="out"/>
        <c:minorTickMark val="none"/>
        <c:tickLblPos val="nextTo"/>
        <c:crossAx val="32405760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Rat Skin</c:v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'data graphs avec omits'!$B$2:$B$11</c:f>
              <c:strCache>
                <c:ptCount val="10"/>
                <c:pt idx="0">
                  <c:v>abcb1b </c:v>
                </c:pt>
                <c:pt idx="1">
                  <c:v>abcc1 </c:v>
                </c:pt>
                <c:pt idx="2">
                  <c:v>abcc2</c:v>
                </c:pt>
                <c:pt idx="3">
                  <c:v>abcg2</c:v>
                </c:pt>
                <c:pt idx="4">
                  <c:v>slc22a1 </c:v>
                </c:pt>
                <c:pt idx="5">
                  <c:v>slc22a2 </c:v>
                </c:pt>
                <c:pt idx="6">
                  <c:v>slc22a6 </c:v>
                </c:pt>
                <c:pt idx="7">
                  <c:v>slc22a8</c:v>
                </c:pt>
                <c:pt idx="8">
                  <c:v>slc47a1</c:v>
                </c:pt>
                <c:pt idx="9">
                  <c:v>slc47a2 </c:v>
                </c:pt>
              </c:strCache>
            </c:strRef>
          </c:cat>
          <c:val>
            <c:numRef>
              <c:f>'data graphs avec omits'!$C$2:$C$11</c:f>
              <c:numCache>
                <c:formatCode>0.00000</c:formatCode>
                <c:ptCount val="10"/>
                <c:pt idx="0">
                  <c:v>1.8374660803138264E-3</c:v>
                </c:pt>
                <c:pt idx="1">
                  <c:v>0.11364451815568131</c:v>
                </c:pt>
                <c:pt idx="2">
                  <c:v>5.9824667542176804E-5</c:v>
                </c:pt>
                <c:pt idx="3">
                  <c:v>7.4581219102126987E-4</c:v>
                </c:pt>
                <c:pt idx="4">
                  <c:v>6.6115065186439644E-4</c:v>
                </c:pt>
                <c:pt idx="5">
                  <c:v>1.0340546106885652E-4</c:v>
                </c:pt>
                <c:pt idx="6">
                  <c:v>0</c:v>
                </c:pt>
                <c:pt idx="7">
                  <c:v>1.7853915146618164E-5</c:v>
                </c:pt>
                <c:pt idx="8">
                  <c:v>1.31962028167898E-2</c:v>
                </c:pt>
                <c:pt idx="9">
                  <c:v>2.6865235308323866E-5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585792"/>
        <c:axId val="33591680"/>
      </c:barChart>
      <c:catAx>
        <c:axId val="33585792"/>
        <c:scaling>
          <c:orientation val="minMax"/>
        </c:scaling>
        <c:delete val="0"/>
        <c:axPos val="b"/>
        <c:majorTickMark val="out"/>
        <c:minorTickMark val="none"/>
        <c:tickLblPos val="nextTo"/>
        <c:crossAx val="33591680"/>
        <c:crosses val="autoZero"/>
        <c:auto val="1"/>
        <c:lblAlgn val="ctr"/>
        <c:lblOffset val="100"/>
        <c:noMultiLvlLbl val="0"/>
      </c:catAx>
      <c:valAx>
        <c:axId val="335916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 2-deltaCt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1.7206760224473705E-2"/>
              <c:y val="0.27580661248396127"/>
            </c:manualLayout>
          </c:layout>
          <c:overlay val="0"/>
        </c:title>
        <c:numFmt formatCode="0.00" sourceLinked="0"/>
        <c:majorTickMark val="out"/>
        <c:minorTickMark val="none"/>
        <c:tickLblPos val="nextTo"/>
        <c:crossAx val="33585792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solidFill>
      <a:schemeClr val="lt1"/>
    </a:solidFill>
    <a:ln w="25400" cap="flat" cmpd="sng" algn="ctr">
      <a:noFill/>
      <a:prstDash val="solid"/>
    </a:ln>
    <a:effectLst/>
  </c:spPr>
  <c:txPr>
    <a:bodyPr/>
    <a:lstStyle/>
    <a:p>
      <a:pPr>
        <a:defRPr sz="2000">
          <a:solidFill>
            <a:schemeClr val="dk1"/>
          </a:solidFill>
          <a:latin typeface="+mn-lt"/>
          <a:ea typeface="+mn-ea"/>
          <a:cs typeface="+mn-cs"/>
        </a:defRPr>
      </a:pPr>
      <a:endParaRPr lang="fr-F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'Relative expression to gapdh'!$A$2:$A$6</c:f>
              <c:strCache>
                <c:ptCount val="1"/>
                <c:pt idx="0">
                  <c:v>Skin minipig female reference</c:v>
                </c:pt>
              </c:strCache>
            </c:strRef>
          </c:tx>
          <c:invertIfNegative val="0"/>
          <c:cat>
            <c:strRef>
              <c:f>'Relative expression to gapdh'!$F$3:$F$6</c:f>
              <c:strCache>
                <c:ptCount val="4"/>
                <c:pt idx="0">
                  <c:v>ABCG2</c:v>
                </c:pt>
                <c:pt idx="1">
                  <c:v>ABCB1</c:v>
                </c:pt>
                <c:pt idx="2">
                  <c:v>ABCC1</c:v>
                </c:pt>
                <c:pt idx="3">
                  <c:v>ABCC2</c:v>
                </c:pt>
              </c:strCache>
            </c:strRef>
          </c:cat>
          <c:val>
            <c:numRef>
              <c:f>'Relative expression to gapdh'!$E$3:$E$6</c:f>
              <c:numCache>
                <c:formatCode>0.000000</c:formatCode>
                <c:ptCount val="4"/>
                <c:pt idx="0">
                  <c:v>9.6995486647665149E-3</c:v>
                </c:pt>
                <c:pt idx="1">
                  <c:v>1.8094914422130328E-3</c:v>
                </c:pt>
                <c:pt idx="2">
                  <c:v>5.1801343769996455E-2</c:v>
                </c:pt>
                <c:pt idx="3">
                  <c:v>1.1784133772092399E-4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6"/>
        <c:axId val="33502720"/>
        <c:axId val="33504256"/>
      </c:barChart>
      <c:catAx>
        <c:axId val="33502720"/>
        <c:scaling>
          <c:orientation val="minMax"/>
        </c:scaling>
        <c:delete val="0"/>
        <c:axPos val="b"/>
        <c:majorTickMark val="out"/>
        <c:minorTickMark val="none"/>
        <c:tickLblPos val="nextTo"/>
        <c:crossAx val="33504256"/>
        <c:crosses val="autoZero"/>
        <c:auto val="1"/>
        <c:lblAlgn val="ctr"/>
        <c:lblOffset val="100"/>
        <c:noMultiLvlLbl val="0"/>
      </c:catAx>
      <c:valAx>
        <c:axId val="33504256"/>
        <c:scaling>
          <c:orientation val="minMax"/>
          <c:max val="6.0000000000000012E-2"/>
        </c:scaling>
        <c:delete val="0"/>
        <c:axPos val="l"/>
        <c:majorGridlines/>
        <c:numFmt formatCode="0.00" sourceLinked="0"/>
        <c:majorTickMark val="out"/>
        <c:minorTickMark val="none"/>
        <c:tickLblPos val="nextTo"/>
        <c:crossAx val="33502720"/>
        <c:crosses val="autoZero"/>
        <c:crossBetween val="between"/>
        <c:majorUnit val="3.0000000000000006E-2"/>
      </c:valAx>
      <c:spPr>
        <a:ln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solidFill>
                  <a:srgbClr val="0B99AF"/>
                </a:solidFill>
              </a:defRPr>
            </a:pPr>
            <a:r>
              <a:rPr lang="en-US" sz="1200" dirty="0" smtClean="0">
                <a:solidFill>
                  <a:srgbClr val="0B99AF"/>
                </a:solidFill>
              </a:rPr>
              <a:t>LIVER</a:t>
            </a:r>
            <a:endParaRPr lang="en-US" sz="1200" dirty="0">
              <a:solidFill>
                <a:srgbClr val="0B99AF"/>
              </a:solidFill>
            </a:endParaRPr>
          </a:p>
        </c:rich>
      </c:tx>
      <c:layout>
        <c:manualLayout>
          <c:xMode val="edge"/>
          <c:yMode val="edge"/>
          <c:x val="0.43923982638909587"/>
          <c:y val="6.5718784300038894E-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321789519629251"/>
          <c:y val="0.10387325343027486"/>
          <c:w val="0.81190187129134539"/>
          <c:h val="0.658203069959614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'Statistiques Hepato'!$B$1</c:f>
              <c:strCache>
                <c:ptCount val="1"/>
                <c:pt idx="0">
                  <c:v>2^-dCt</c:v>
                </c:pt>
              </c:strCache>
            </c:strRef>
          </c:tx>
          <c:spPr>
            <a:solidFill>
              <a:srgbClr val="0B99AF"/>
            </a:solidFill>
          </c:spPr>
          <c:invertIfNegative val="0"/>
          <c:cat>
            <c:strRef>
              <c:f>'Statistiques Hepato'!$A$2:$A$12</c:f>
              <c:strCache>
                <c:ptCount val="11"/>
                <c:pt idx="0">
                  <c:v>SLCO1B1</c:v>
                </c:pt>
                <c:pt idx="1">
                  <c:v>SLCO1B3</c:v>
                </c:pt>
                <c:pt idx="2">
                  <c:v>SLC22A8</c:v>
                </c:pt>
                <c:pt idx="3">
                  <c:v>SLC22A6</c:v>
                </c:pt>
                <c:pt idx="4">
                  <c:v>SLC22A2</c:v>
                </c:pt>
                <c:pt idx="5">
                  <c:v>SLC22A1</c:v>
                </c:pt>
                <c:pt idx="6">
                  <c:v>SLCO3A1</c:v>
                </c:pt>
                <c:pt idx="7">
                  <c:v>SLCO2B1</c:v>
                </c:pt>
                <c:pt idx="8">
                  <c:v>SLC47A2</c:v>
                </c:pt>
                <c:pt idx="9">
                  <c:v>SLCO4A1</c:v>
                </c:pt>
                <c:pt idx="10">
                  <c:v>SLC47A1</c:v>
                </c:pt>
              </c:strCache>
            </c:strRef>
          </c:cat>
          <c:val>
            <c:numRef>
              <c:f>'Statistiques Hepato'!$B$2:$B$12</c:f>
              <c:numCache>
                <c:formatCode>General</c:formatCode>
                <c:ptCount val="11"/>
                <c:pt idx="0">
                  <c:v>0.81733532848828283</c:v>
                </c:pt>
                <c:pt idx="1">
                  <c:v>0.40781874666950474</c:v>
                </c:pt>
                <c:pt idx="2">
                  <c:v>0</c:v>
                </c:pt>
                <c:pt idx="3">
                  <c:v>0</c:v>
                </c:pt>
                <c:pt idx="4">
                  <c:v>2.958037771408276E-5</c:v>
                </c:pt>
                <c:pt idx="5">
                  <c:v>1.8100129257658131</c:v>
                </c:pt>
                <c:pt idx="6">
                  <c:v>4.7655425574181659E-5</c:v>
                </c:pt>
                <c:pt idx="7">
                  <c:v>0.49896135949952541</c:v>
                </c:pt>
                <c:pt idx="8">
                  <c:v>2.8179391806927322E-5</c:v>
                </c:pt>
                <c:pt idx="9">
                  <c:v>5.6361592652189431E-4</c:v>
                </c:pt>
                <c:pt idx="10">
                  <c:v>0.53255410169670925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5195520"/>
        <c:axId val="95197056"/>
      </c:barChart>
      <c:catAx>
        <c:axId val="95195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0"/>
            </a:pPr>
            <a:endParaRPr lang="fr-FR"/>
          </a:p>
        </c:txPr>
        <c:crossAx val="95197056"/>
        <c:crosses val="autoZero"/>
        <c:auto val="1"/>
        <c:lblAlgn val="ctr"/>
        <c:lblOffset val="100"/>
        <c:noMultiLvlLbl val="0"/>
      </c:catAx>
      <c:valAx>
        <c:axId val="951970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>
                    <a:solidFill>
                      <a:srgbClr val="0B99AF"/>
                    </a:solidFill>
                  </a:defRPr>
                </a:pPr>
                <a:r>
                  <a:rPr lang="en-US" sz="1000">
                    <a:solidFill>
                      <a:srgbClr val="0B99AF"/>
                    </a:solidFill>
                  </a:rPr>
                  <a:t>2^-dct</a:t>
                </a:r>
              </a:p>
            </c:rich>
          </c:tx>
          <c:layout>
            <c:manualLayout>
              <c:xMode val="edge"/>
              <c:yMode val="edge"/>
              <c:x val="0"/>
              <c:y val="0.3690364448413825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fr-FR"/>
          </a:p>
        </c:txPr>
        <c:crossAx val="95195520"/>
        <c:crosses val="autoZero"/>
        <c:crossBetween val="between"/>
      </c:valAx>
      <c:spPr>
        <a:ln>
          <a:solidFill>
            <a:srgbClr val="000000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aseline="0">
                <a:solidFill>
                  <a:srgbClr val="7030A0"/>
                </a:solidFill>
              </a:defRPr>
            </a:pPr>
            <a:r>
              <a:rPr lang="en-US" sz="1200" baseline="0" dirty="0" smtClean="0">
                <a:solidFill>
                  <a:srgbClr val="7030A0"/>
                </a:solidFill>
              </a:rPr>
              <a:t>KIDNEY</a:t>
            </a:r>
            <a:endParaRPr lang="en-US" sz="1200" baseline="0" dirty="0">
              <a:solidFill>
                <a:srgbClr val="7030A0"/>
              </a:solidFill>
            </a:endParaRPr>
          </a:p>
        </c:rich>
      </c:tx>
      <c:layout>
        <c:manualLayout>
          <c:xMode val="edge"/>
          <c:yMode val="edge"/>
          <c:x val="0.4028540546104948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292566332964459"/>
          <c:y val="9.0694625054182923E-2"/>
          <c:w val="0.78263118614406668"/>
          <c:h val="0.609095867649183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'Statistiques Rein'!$I$1</c:f>
              <c:strCache>
                <c:ptCount val="1"/>
                <c:pt idx="0">
                  <c:v>Avg 2^-dCt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'Statistiques Rein'!$K$2:$K$12</c:f>
                <c:numCache>
                  <c:formatCode>General</c:formatCode>
                  <c:ptCount val="11"/>
                  <c:pt idx="0">
                    <c:v>5.3433282135252366E-6</c:v>
                  </c:pt>
                  <c:pt idx="1">
                    <c:v>2.2288766574003142E-2</c:v>
                  </c:pt>
                  <c:pt idx="2">
                    <c:v>5.7070682939981199E-4</c:v>
                  </c:pt>
                  <c:pt idx="3">
                    <c:v>0.15484833315691879</c:v>
                  </c:pt>
                  <c:pt idx="4">
                    <c:v>2.5455844122715735E-2</c:v>
                  </c:pt>
                  <c:pt idx="5">
                    <c:v>2.3822373242890344E-4</c:v>
                  </c:pt>
                  <c:pt idx="6">
                    <c:v>3.9325408902187001E-4</c:v>
                  </c:pt>
                  <c:pt idx="7">
                    <c:v>1.1943661929805135E-2</c:v>
                  </c:pt>
                  <c:pt idx="8">
                    <c:v>4.9176254499346428E-2</c:v>
                  </c:pt>
                  <c:pt idx="9">
                    <c:v>2.3885900833685289E-2</c:v>
                  </c:pt>
                  <c:pt idx="10">
                    <c:v>2.6783369110938399E-2</c:v>
                  </c:pt>
                </c:numCache>
              </c:numRef>
            </c:plus>
            <c:minus>
              <c:numRef>
                <c:f>'Statistiques Rein'!$J$2:$J$12</c:f>
                <c:numCache>
                  <c:formatCode>General</c:formatCode>
                  <c:ptCount val="11"/>
                  <c:pt idx="0">
                    <c:v>-5.3433282135252366E-6</c:v>
                  </c:pt>
                  <c:pt idx="1">
                    <c:v>-2.2288766574003142E-2</c:v>
                  </c:pt>
                  <c:pt idx="2">
                    <c:v>-5.7070682939981199E-4</c:v>
                  </c:pt>
                  <c:pt idx="3">
                    <c:v>-0.15484833315691879</c:v>
                  </c:pt>
                  <c:pt idx="4">
                    <c:v>-2.5455844122715735E-2</c:v>
                  </c:pt>
                  <c:pt idx="5">
                    <c:v>-2.3822373242890344E-4</c:v>
                  </c:pt>
                  <c:pt idx="6">
                    <c:v>-3.9325408902187001E-4</c:v>
                  </c:pt>
                  <c:pt idx="7">
                    <c:v>-1.1943661929805135E-2</c:v>
                  </c:pt>
                  <c:pt idx="8">
                    <c:v>-4.9176254499346428E-2</c:v>
                  </c:pt>
                  <c:pt idx="9">
                    <c:v>-2.3885900833685289E-2</c:v>
                  </c:pt>
                  <c:pt idx="10">
                    <c:v>-2.6783369110938399E-2</c:v>
                  </c:pt>
                </c:numCache>
              </c:numRef>
            </c:minus>
          </c:errBars>
          <c:cat>
            <c:strRef>
              <c:f>'Statistiques Rein'!$H$2:$H$12</c:f>
              <c:strCache>
                <c:ptCount val="11"/>
                <c:pt idx="0">
                  <c:v>SLCO1B1</c:v>
                </c:pt>
                <c:pt idx="1">
                  <c:v>SLC22A8</c:v>
                </c:pt>
                <c:pt idx="2">
                  <c:v>SLCO1B3</c:v>
                </c:pt>
                <c:pt idx="3">
                  <c:v>SLC22A6</c:v>
                </c:pt>
                <c:pt idx="4">
                  <c:v>SLC22A2</c:v>
                </c:pt>
                <c:pt idx="5">
                  <c:v>SLC22A1</c:v>
                </c:pt>
                <c:pt idx="6">
                  <c:v>SLCO3A1</c:v>
                </c:pt>
                <c:pt idx="7">
                  <c:v>SLCO2B1</c:v>
                </c:pt>
                <c:pt idx="8">
                  <c:v>SLC47A2</c:v>
                </c:pt>
                <c:pt idx="9">
                  <c:v>SLCO4A1</c:v>
                </c:pt>
                <c:pt idx="10">
                  <c:v>SLC47A1</c:v>
                </c:pt>
              </c:strCache>
            </c:strRef>
          </c:cat>
          <c:val>
            <c:numRef>
              <c:f>'Statistiques Rein'!$I$2:$I$12</c:f>
              <c:numCache>
                <c:formatCode>General</c:formatCode>
                <c:ptCount val="11"/>
                <c:pt idx="0">
                  <c:v>5.2820576079844741E-6</c:v>
                </c:pt>
                <c:pt idx="1">
                  <c:v>0.22774052914704865</c:v>
                </c:pt>
                <c:pt idx="2">
                  <c:v>4.2449617132397764E-4</c:v>
                </c:pt>
                <c:pt idx="3">
                  <c:v>0.27766520749591928</c:v>
                </c:pt>
                <c:pt idx="4">
                  <c:v>7.5108098634081244E-2</c:v>
                </c:pt>
                <c:pt idx="5">
                  <c:v>4.5045298200957452E-4</c:v>
                </c:pt>
                <c:pt idx="6">
                  <c:v>9.8311618557792133E-4</c:v>
                </c:pt>
                <c:pt idx="7">
                  <c:v>3.2760606110121646E-2</c:v>
                </c:pt>
                <c:pt idx="8">
                  <c:v>0.11752841992955562</c:v>
                </c:pt>
                <c:pt idx="9">
                  <c:v>4.3022582451562756E-2</c:v>
                </c:pt>
                <c:pt idx="10">
                  <c:v>0.12950625633780946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5504640"/>
        <c:axId val="95506432"/>
      </c:barChart>
      <c:catAx>
        <c:axId val="955046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95506432"/>
        <c:crosses val="autoZero"/>
        <c:auto val="1"/>
        <c:lblAlgn val="ctr"/>
        <c:lblOffset val="100"/>
        <c:noMultiLvlLbl val="0"/>
      </c:catAx>
      <c:valAx>
        <c:axId val="95506432"/>
        <c:scaling>
          <c:orientation val="minMax"/>
          <c:max val="0.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>
                    <a:solidFill>
                      <a:srgbClr val="7030A0"/>
                    </a:solidFill>
                  </a:defRPr>
                </a:pPr>
                <a:r>
                  <a:rPr lang="en-US" sz="1000">
                    <a:solidFill>
                      <a:srgbClr val="7030A0"/>
                    </a:solidFill>
                  </a:rPr>
                  <a:t>2^-dCt</a:t>
                </a:r>
              </a:p>
            </c:rich>
          </c:tx>
          <c:layout>
            <c:manualLayout>
              <c:xMode val="edge"/>
              <c:yMode val="edge"/>
              <c:x val="4.5022082090499351E-3"/>
              <c:y val="0.3597618470655717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fr-FR"/>
          </a:p>
        </c:txPr>
        <c:crossAx val="95504640"/>
        <c:crosses val="autoZero"/>
        <c:crossBetween val="between"/>
      </c:valAx>
      <c:spPr>
        <a:ln>
          <a:solidFill>
            <a:srgbClr val="000000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solidFill>
                  <a:srgbClr val="0018A8"/>
                </a:solidFill>
              </a:defRPr>
            </a:pPr>
            <a:r>
              <a:rPr lang="en-US" sz="1200" dirty="0" smtClean="0">
                <a:solidFill>
                  <a:srgbClr val="0018A8"/>
                </a:solidFill>
              </a:rPr>
              <a:t>SKIN</a:t>
            </a:r>
            <a:endParaRPr lang="en-US" sz="1200" dirty="0">
              <a:solidFill>
                <a:srgbClr val="0018A8"/>
              </a:solidFill>
            </a:endParaRPr>
          </a:p>
        </c:rich>
      </c:tx>
      <c:layout>
        <c:manualLayout>
          <c:xMode val="edge"/>
          <c:yMode val="edge"/>
          <c:x val="0.4117413833612552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411712652719323"/>
          <c:y val="7.461241150122816E-2"/>
          <c:w val="0.77845323162260449"/>
          <c:h val="0.627770553388238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'\Stage 2013\Analyse PCR\Analyse expression transporteurs d''uptake sur peau fraîche donneurs D, E et I\[Bilan expression transporteurs SLC donneurs D, E et I peau fraîche Résultats analysés.xlsx]Ecart type SLCO3A1'!$K$1</c:f>
              <c:strCache>
                <c:ptCount val="1"/>
                <c:pt idx="0">
                  <c:v>Avg 2^-dCt</c:v>
                </c:pt>
              </c:strCache>
            </c:strRef>
          </c:tx>
          <c:spPr>
            <a:solidFill>
              <a:srgbClr val="0018A8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'\Stage 2013\Analyse PCR\Analyse expression transporteurs d''uptake sur peau fraîche donneurs D, E et I\[Bilan expression transporteurs SLC donneurs D, E et I peau fraîche Résultats analysés.xlsx]Ecart type SLCO3A1'!$M$2:$M$12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1.8156897098597485E-5</c:v>
                  </c:pt>
                  <c:pt idx="5">
                    <c:v>1.3016586251316133E-4</c:v>
                  </c:pt>
                  <c:pt idx="6">
                    <c:v>3.0365005467168708E-4</c:v>
                  </c:pt>
                  <c:pt idx="7">
                    <c:v>4.1444916008317768E-3</c:v>
                  </c:pt>
                  <c:pt idx="8">
                    <c:v>3.7868877859984339E-3</c:v>
                  </c:pt>
                  <c:pt idx="9">
                    <c:v>6.509187400147165E-3</c:v>
                  </c:pt>
                  <c:pt idx="10">
                    <c:v>3.1936348386309855E-2</c:v>
                  </c:pt>
                </c:numCache>
              </c:numRef>
            </c:plus>
            <c:minus>
              <c:numRef>
                <c:f>'\Stage 2013\Analyse PCR\Analyse expression transporteurs d''uptake sur peau fraîche donneurs D, E et I\[Bilan expression transporteurs SLC donneurs D, E et I peau fraîche Résultats analysés.xlsx]Ecart type SLCO3A1'!$L$2:$L$12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-1.8156897098597485E-5</c:v>
                  </c:pt>
                  <c:pt idx="5">
                    <c:v>-1.3016586251316133E-4</c:v>
                  </c:pt>
                  <c:pt idx="6">
                    <c:v>-3.0365005467168708E-4</c:v>
                  </c:pt>
                  <c:pt idx="7">
                    <c:v>-4.1444916008317768E-3</c:v>
                  </c:pt>
                  <c:pt idx="8">
                    <c:v>-3.7868877859984339E-3</c:v>
                  </c:pt>
                  <c:pt idx="9">
                    <c:v>-6.509187400147165E-3</c:v>
                  </c:pt>
                  <c:pt idx="10">
                    <c:v>-3.1936348386309855E-2</c:v>
                  </c:pt>
                </c:numCache>
              </c:numRef>
            </c:minus>
          </c:errBars>
          <c:cat>
            <c:strRef>
              <c:f>'\Stage 2013\Analyse PCR\Analyse expression transporteurs d''uptake sur peau fraîche donneurs D, E et I\[Bilan expression transporteurs SLC donneurs D, E et I peau fraîche Résultats analysés.xlsx]Ecart type SLCO3A1'!$J$2:$J$12</c:f>
              <c:strCache>
                <c:ptCount val="11"/>
                <c:pt idx="0">
                  <c:v>SLCO1B1</c:v>
                </c:pt>
                <c:pt idx="1">
                  <c:v>SLC22A8</c:v>
                </c:pt>
                <c:pt idx="2">
                  <c:v>SLCO1B3</c:v>
                </c:pt>
                <c:pt idx="3">
                  <c:v>SLC22A6</c:v>
                </c:pt>
                <c:pt idx="4">
                  <c:v>SLC22A2</c:v>
                </c:pt>
                <c:pt idx="5">
                  <c:v>SLC22A1</c:v>
                </c:pt>
                <c:pt idx="6">
                  <c:v>SLCO3A1</c:v>
                </c:pt>
                <c:pt idx="7">
                  <c:v>SLCO2B1</c:v>
                </c:pt>
                <c:pt idx="8">
                  <c:v>SLC47A2</c:v>
                </c:pt>
                <c:pt idx="9">
                  <c:v>SLCO4A1</c:v>
                </c:pt>
                <c:pt idx="10">
                  <c:v>SLC47A1</c:v>
                </c:pt>
              </c:strCache>
            </c:strRef>
          </c:cat>
          <c:val>
            <c:numRef>
              <c:f>'\Stage 2013\Analyse PCR\Analyse expression transporteurs d''uptake sur peau fraîche donneurs D, E et I\[Bilan expression transporteurs SLC donneurs D, E et I peau fraîche Résultats analysés.xlsx]Ecart type SLCO3A1'!$K$2:$K$12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5.9322054739575144E-6</c:v>
                </c:pt>
                <c:pt idx="3">
                  <c:v>4.080201707168988E-5</c:v>
                </c:pt>
                <c:pt idx="4">
                  <c:v>6.8075726534546515E-5</c:v>
                </c:pt>
                <c:pt idx="5">
                  <c:v>4.6290379156672154E-4</c:v>
                </c:pt>
                <c:pt idx="6">
                  <c:v>6.2151287793353041E-3</c:v>
                </c:pt>
                <c:pt idx="7">
                  <c:v>7.7836721854229931E-3</c:v>
                </c:pt>
                <c:pt idx="8">
                  <c:v>8.259861654704494E-3</c:v>
                </c:pt>
                <c:pt idx="9">
                  <c:v>4.0685729438421997E-2</c:v>
                </c:pt>
                <c:pt idx="10">
                  <c:v>0.1302480188320792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5543680"/>
        <c:axId val="95545216"/>
      </c:barChart>
      <c:catAx>
        <c:axId val="955436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95545216"/>
        <c:crosses val="autoZero"/>
        <c:auto val="1"/>
        <c:lblAlgn val="ctr"/>
        <c:lblOffset val="100"/>
        <c:noMultiLvlLbl val="0"/>
      </c:catAx>
      <c:valAx>
        <c:axId val="955452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>
                    <a:solidFill>
                      <a:srgbClr val="0018A8"/>
                    </a:solidFill>
                  </a:defRPr>
                </a:pPr>
                <a:r>
                  <a:rPr lang="en-US" sz="1000">
                    <a:solidFill>
                      <a:srgbClr val="0018A8"/>
                    </a:solidFill>
                  </a:rPr>
                  <a:t>2^-dCt</a:t>
                </a:r>
              </a:p>
            </c:rich>
          </c:tx>
          <c:layout>
            <c:manualLayout>
              <c:xMode val="edge"/>
              <c:yMode val="edge"/>
              <c:x val="4.488482624270887E-3"/>
              <c:y val="0.3604419943438879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fr-FR"/>
          </a:p>
        </c:txPr>
        <c:crossAx val="95543680"/>
        <c:crosses val="autoZero"/>
        <c:crossBetween val="between"/>
      </c:valAx>
      <c:spPr>
        <a:ln>
          <a:solidFill>
            <a:srgbClr val="000000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204122987074743"/>
          <c:y val="3.1122126497939568E-2"/>
          <c:w val="0.79623067125785274"/>
          <c:h val="0.8564170562520931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Hepatocytes!$D$23:$D$26</c:f>
              <c:strCache>
                <c:ptCount val="4"/>
                <c:pt idx="0">
                  <c:v>MRP1</c:v>
                </c:pt>
                <c:pt idx="1">
                  <c:v>BCRP</c:v>
                </c:pt>
                <c:pt idx="2">
                  <c:v>MDR1</c:v>
                </c:pt>
                <c:pt idx="3">
                  <c:v>MRP2</c:v>
                </c:pt>
              </c:strCache>
            </c:strRef>
          </c:cat>
          <c:val>
            <c:numRef>
              <c:f>Hepatocytes!$G$23:$G$26</c:f>
              <c:numCache>
                <c:formatCode>General</c:formatCode>
                <c:ptCount val="4"/>
                <c:pt idx="0">
                  <c:v>4.7690846140733742E-4</c:v>
                </c:pt>
                <c:pt idx="1">
                  <c:v>5.0763244627165622E-3</c:v>
                </c:pt>
                <c:pt idx="2">
                  <c:v>5.5784185717061063E-2</c:v>
                </c:pt>
                <c:pt idx="3">
                  <c:v>0.25121595510594635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465472"/>
        <c:axId val="33467008"/>
      </c:barChart>
      <c:catAx>
        <c:axId val="33465472"/>
        <c:scaling>
          <c:orientation val="minMax"/>
        </c:scaling>
        <c:delete val="0"/>
        <c:axPos val="b"/>
        <c:majorTickMark val="out"/>
        <c:minorTickMark val="none"/>
        <c:tickLblPos val="nextTo"/>
        <c:crossAx val="33467008"/>
        <c:crosses val="autoZero"/>
        <c:auto val="1"/>
        <c:lblAlgn val="ctr"/>
        <c:lblOffset val="100"/>
        <c:noMultiLvlLbl val="0"/>
      </c:catAx>
      <c:valAx>
        <c:axId val="334670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2^-dCt</a:t>
                </a:r>
              </a:p>
            </c:rich>
          </c:tx>
          <c:layout>
            <c:manualLayout>
              <c:xMode val="edge"/>
              <c:yMode val="edge"/>
              <c:x val="3.7934635337636175E-3"/>
              <c:y val="0.3796833576012728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3465472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565485721774244"/>
          <c:y val="4.2572067155936921E-2"/>
          <c:w val="0.75378950759607888"/>
          <c:h val="0.8444759525364390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92BB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92BB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92BB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92BB"/>
              </a:solidFill>
            </c:spPr>
          </c:dPt>
          <c:cat>
            <c:strRef>
              <c:f>Feuil1!$A$71:$A$74</c:f>
              <c:strCache>
                <c:ptCount val="4"/>
                <c:pt idx="0">
                  <c:v>ABCB1</c:v>
                </c:pt>
                <c:pt idx="1">
                  <c:v>ABCC1</c:v>
                </c:pt>
                <c:pt idx="2">
                  <c:v>ABCC2</c:v>
                </c:pt>
                <c:pt idx="3">
                  <c:v>ABCG2</c:v>
                </c:pt>
              </c:strCache>
            </c:strRef>
          </c:cat>
          <c:val>
            <c:numRef>
              <c:f>Feuil1!$B$71:$B$74</c:f>
              <c:numCache>
                <c:formatCode>General</c:formatCode>
                <c:ptCount val="4"/>
                <c:pt idx="0">
                  <c:v>1.356166473665849E-3</c:v>
                </c:pt>
                <c:pt idx="1">
                  <c:v>1.6232173489026041E-2</c:v>
                </c:pt>
                <c:pt idx="2">
                  <c:v>1.6225740096674941E-3</c:v>
                </c:pt>
                <c:pt idx="3">
                  <c:v>1.3573420115647905E-3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46784"/>
        <c:axId val="35448320"/>
      </c:barChart>
      <c:catAx>
        <c:axId val="35446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35448320"/>
        <c:crosses val="autoZero"/>
        <c:auto val="1"/>
        <c:lblAlgn val="ctr"/>
        <c:lblOffset val="100"/>
        <c:noMultiLvlLbl val="0"/>
      </c:catAx>
      <c:valAx>
        <c:axId val="354483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>
                    <a:solidFill>
                      <a:srgbClr val="003888"/>
                    </a:solidFill>
                  </a:defRPr>
                </a:pPr>
                <a:r>
                  <a:rPr lang="fr-FR" sz="1000">
                    <a:solidFill>
                      <a:srgbClr val="003888"/>
                    </a:solidFill>
                  </a:rPr>
                  <a:t>2^-dCt</a:t>
                </a:r>
              </a:p>
            </c:rich>
          </c:tx>
          <c:layout>
            <c:manualLayout>
              <c:xMode val="edge"/>
              <c:yMode val="edge"/>
              <c:x val="2.7777777777777779E-3"/>
              <c:y val="0.3664667340485203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35446784"/>
        <c:crosses val="autoZero"/>
        <c:crossBetween val="between"/>
      </c:valAx>
      <c:spPr>
        <a:noFill/>
        <a:ln>
          <a:solidFill>
            <a:srgbClr val="000000"/>
          </a:solidFill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73668128533677"/>
          <c:y val="4.2376339883761778E-2"/>
          <c:w val="0.77027464191332862"/>
          <c:h val="0.81091295146500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Graphe!$D$15</c:f>
              <c:strCache>
                <c:ptCount val="1"/>
                <c:pt idx="0">
                  <c:v>Avg 2^-dCt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strRef>
              <c:f>Graphe!$A$16:$A$23</c:f>
              <c:strCache>
                <c:ptCount val="7"/>
                <c:pt idx="0">
                  <c:v>BCRP</c:v>
                </c:pt>
                <c:pt idx="2">
                  <c:v>MRP1</c:v>
                </c:pt>
                <c:pt idx="4">
                  <c:v>MRP2</c:v>
                </c:pt>
                <c:pt idx="6">
                  <c:v>MDR1</c:v>
                </c:pt>
              </c:strCache>
            </c:strRef>
          </c:cat>
          <c:val>
            <c:numRef>
              <c:f>Graphe!$D$16:$D$23</c:f>
              <c:numCache>
                <c:formatCode>General</c:formatCode>
                <c:ptCount val="8"/>
                <c:pt idx="0">
                  <c:v>2.1327982158623519E-3</c:v>
                </c:pt>
                <c:pt idx="2">
                  <c:v>9.2752015850256324E-3</c:v>
                </c:pt>
                <c:pt idx="4">
                  <c:v>2.3196772954254593E-2</c:v>
                </c:pt>
                <c:pt idx="6">
                  <c:v>3.4220443483185189E-2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axId val="35800192"/>
        <c:axId val="35801728"/>
      </c:barChart>
      <c:catAx>
        <c:axId val="35800192"/>
        <c:scaling>
          <c:orientation val="minMax"/>
        </c:scaling>
        <c:delete val="0"/>
        <c:axPos val="b"/>
        <c:majorTickMark val="out"/>
        <c:minorTickMark val="none"/>
        <c:tickLblPos val="nextTo"/>
        <c:crossAx val="35801728"/>
        <c:crosses val="autoZero"/>
        <c:auto val="1"/>
        <c:lblAlgn val="ctr"/>
        <c:lblOffset val="100"/>
        <c:noMultiLvlLbl val="0"/>
      </c:catAx>
      <c:valAx>
        <c:axId val="358017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 2^-dCt</a:t>
                </a:r>
              </a:p>
            </c:rich>
          </c:tx>
          <c:layout>
            <c:manualLayout>
              <c:xMode val="edge"/>
              <c:yMode val="edge"/>
              <c:x val="0"/>
              <c:y val="0.3811629653745273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5800192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90529308836397"/>
          <c:y val="5.7140687671404199E-2"/>
          <c:w val="0.83153915135608047"/>
          <c:h val="0.841354847683961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Feuil1!$E$26</c:f>
              <c:strCache>
                <c:ptCount val="1"/>
                <c:pt idx="0">
                  <c:v>Mean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cat>
            <c:strRef>
              <c:f>Feuil1!$B$27:$B$29</c:f>
              <c:strCache>
                <c:ptCount val="3"/>
                <c:pt idx="0">
                  <c:v>Control</c:v>
                </c:pt>
                <c:pt idx="1">
                  <c:v>Rifampicin  24 h</c:v>
                </c:pt>
                <c:pt idx="2">
                  <c:v>Rifampicin 72h</c:v>
                </c:pt>
              </c:strCache>
            </c:strRef>
          </c:cat>
          <c:val>
            <c:numRef>
              <c:f>Feuil1!$E$27:$E$29</c:f>
              <c:numCache>
                <c:formatCode>General</c:formatCode>
                <c:ptCount val="3"/>
                <c:pt idx="0">
                  <c:v>1</c:v>
                </c:pt>
                <c:pt idx="1">
                  <c:v>0.52</c:v>
                </c:pt>
                <c:pt idx="2">
                  <c:v>0.39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854400"/>
        <c:axId val="36868480"/>
      </c:barChart>
      <c:catAx>
        <c:axId val="36854400"/>
        <c:scaling>
          <c:orientation val="minMax"/>
        </c:scaling>
        <c:delete val="0"/>
        <c:axPos val="b"/>
        <c:majorTickMark val="out"/>
        <c:minorTickMark val="none"/>
        <c:tickLblPos val="nextTo"/>
        <c:crossAx val="36868480"/>
        <c:crosses val="autoZero"/>
        <c:auto val="1"/>
        <c:lblAlgn val="ctr"/>
        <c:lblOffset val="100"/>
        <c:noMultiLvlLbl val="0"/>
      </c:catAx>
      <c:valAx>
        <c:axId val="36868480"/>
        <c:scaling>
          <c:orientation val="minMax"/>
          <c:max val="1.4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RQ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6854400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751618547681541"/>
          <c:y val="2.727914671522217E-2"/>
          <c:w val="0.8295463692038495"/>
          <c:h val="0.88903958808688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'Ecarts types'!$K$1</c:f>
              <c:strCache>
                <c:ptCount val="1"/>
                <c:pt idx="0">
                  <c:v>SLC47A1</c:v>
                </c:pt>
              </c:strCache>
            </c:strRef>
          </c:tx>
          <c:spPr>
            <a:solidFill>
              <a:srgbClr val="0018A8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'Ecarts types'!$M$2:$M$3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0.17837798111415673</c:v>
                  </c:pt>
                </c:numCache>
              </c:numRef>
            </c:plus>
            <c:minus>
              <c:numRef>
                <c:f>'Ecarts types'!$N$2:$N$3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-0.17837798111415673</c:v>
                  </c:pt>
                </c:numCache>
              </c:numRef>
            </c:minus>
          </c:errBars>
          <c:cat>
            <c:strRef>
              <c:f>'Ecarts types'!$J$2:$J$3</c:f>
              <c:strCache>
                <c:ptCount val="2"/>
                <c:pt idx="0">
                  <c:v>Contrôle</c:v>
                </c:pt>
                <c:pt idx="1">
                  <c:v>Rifampicine</c:v>
                </c:pt>
              </c:strCache>
            </c:strRef>
          </c:cat>
          <c:val>
            <c:numRef>
              <c:f>'Ecarts types'!$K$2:$K$3</c:f>
              <c:numCache>
                <c:formatCode>General</c:formatCode>
                <c:ptCount val="2"/>
                <c:pt idx="0">
                  <c:v>1</c:v>
                </c:pt>
                <c:pt idx="1">
                  <c:v>0.5592440702054321</c:v>
                </c:pt>
              </c:numCache>
            </c:numRef>
          </c:val>
        </c:ser>
        <c:ser>
          <c:idx val="1"/>
          <c:order val="1"/>
          <c:tx>
            <c:strRef>
              <c:f>'Ecarts types'!$L$1</c:f>
              <c:strCache>
                <c:ptCount val="1"/>
                <c:pt idx="0">
                  <c:v>SLC47A2</c:v>
                </c:pt>
              </c:strCache>
            </c:strRef>
          </c:tx>
          <c:spPr>
            <a:solidFill>
              <a:srgbClr val="0B99AF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'Ecarts types'!$O$2:$O$3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0.33845561153876552</c:v>
                  </c:pt>
                </c:numCache>
              </c:numRef>
            </c:plus>
            <c:minus>
              <c:numRef>
                <c:f>'Ecarts types'!$P$2:$P$3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-0.33845561153876552</c:v>
                  </c:pt>
                </c:numCache>
              </c:numRef>
            </c:minus>
          </c:errBars>
          <c:cat>
            <c:strRef>
              <c:f>'Ecarts types'!$J$2:$J$3</c:f>
              <c:strCache>
                <c:ptCount val="2"/>
                <c:pt idx="0">
                  <c:v>Contrôle</c:v>
                </c:pt>
                <c:pt idx="1">
                  <c:v>Rifampicine</c:v>
                </c:pt>
              </c:strCache>
            </c:strRef>
          </c:cat>
          <c:val>
            <c:numRef>
              <c:f>'Ecarts types'!$L$2:$L$3</c:f>
              <c:numCache>
                <c:formatCode>General</c:formatCode>
                <c:ptCount val="2"/>
                <c:pt idx="0">
                  <c:v>1</c:v>
                </c:pt>
                <c:pt idx="1">
                  <c:v>0.69976421685654566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644352"/>
        <c:axId val="36645888"/>
      </c:barChart>
      <c:catAx>
        <c:axId val="36644352"/>
        <c:scaling>
          <c:orientation val="minMax"/>
        </c:scaling>
        <c:delete val="0"/>
        <c:axPos val="b"/>
        <c:majorTickMark val="out"/>
        <c:minorTickMark val="none"/>
        <c:tickLblPos val="nextTo"/>
        <c:crossAx val="36645888"/>
        <c:crosses val="autoZero"/>
        <c:auto val="1"/>
        <c:lblAlgn val="ctr"/>
        <c:lblOffset val="100"/>
        <c:noMultiLvlLbl val="0"/>
      </c:catAx>
      <c:valAx>
        <c:axId val="36645888"/>
        <c:scaling>
          <c:orientation val="minMax"/>
          <c:max val="1.4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RQ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6644352"/>
        <c:crosses val="autoZero"/>
        <c:crossBetween val="between"/>
      </c:valAx>
      <c:spPr>
        <a:ln>
          <a:solidFill>
            <a:srgbClr val="000000"/>
          </a:solidFill>
        </a:ln>
      </c:spPr>
    </c:plotArea>
    <c:legend>
      <c:legendPos val="r"/>
      <c:layout>
        <c:manualLayout>
          <c:xMode val="edge"/>
          <c:yMode val="edge"/>
          <c:x val="0.77804715744990294"/>
          <c:y val="2.8163902817456659E-2"/>
          <c:w val="0.16349300087489063"/>
          <c:h val="0.15799285505978419"/>
        </c:manualLayout>
      </c:layout>
      <c:overlay val="0"/>
      <c:txPr>
        <a:bodyPr/>
        <a:lstStyle/>
        <a:p>
          <a:pPr>
            <a:defRPr sz="9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374124421350576"/>
          <c:y val="4.7940648285837335E-2"/>
          <c:w val="0.82432007315957934"/>
          <c:h val="0.86878135589088512"/>
        </c:manualLayout>
      </c:layout>
      <c:barChart>
        <c:barDir val="col"/>
        <c:grouping val="clustered"/>
        <c:varyColors val="0"/>
        <c:ser>
          <c:idx val="0"/>
          <c:order val="0"/>
          <c:tx>
            <c:v>SLC47A1</c:v>
          </c:tx>
          <c:spPr>
            <a:solidFill>
              <a:srgbClr val="990000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('Ecarts types'!$R$2;'Ecarts types'!$R$7)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3.7258532860608651E-2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'Ecarts types'!$T$2:$T$3</c:f>
              <c:strCache>
                <c:ptCount val="2"/>
                <c:pt idx="0">
                  <c:v>Contrôle</c:v>
                </c:pt>
                <c:pt idx="1">
                  <c:v>UV</c:v>
                </c:pt>
              </c:strCache>
            </c:strRef>
          </c:cat>
          <c:val>
            <c:numRef>
              <c:f>('Ecarts types'!$Q$2;'Ecarts types'!$Q$7)</c:f>
              <c:numCache>
                <c:formatCode>General</c:formatCode>
                <c:ptCount val="2"/>
                <c:pt idx="0">
                  <c:v>1</c:v>
                </c:pt>
                <c:pt idx="1">
                  <c:v>0.66716972332289415</c:v>
                </c:pt>
              </c:numCache>
            </c:numRef>
          </c:val>
        </c:ser>
        <c:ser>
          <c:idx val="1"/>
          <c:order val="1"/>
          <c:tx>
            <c:v>SLC47A2</c:v>
          </c:tx>
          <c:spPr>
            <a:solidFill>
              <a:srgbClr val="FF9900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('Ecarts types'!$R$3;'Ecarts types'!$R$8)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0.35880407452401597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'Ecarts types'!$T$2:$T$3</c:f>
              <c:strCache>
                <c:ptCount val="2"/>
                <c:pt idx="0">
                  <c:v>Contrôle</c:v>
                </c:pt>
                <c:pt idx="1">
                  <c:v>UV</c:v>
                </c:pt>
              </c:strCache>
            </c:strRef>
          </c:cat>
          <c:val>
            <c:numRef>
              <c:f>('Ecarts types'!$Q$3;'Ecarts types'!$Q$8)</c:f>
              <c:numCache>
                <c:formatCode>General</c:formatCode>
                <c:ptCount val="2"/>
                <c:pt idx="0">
                  <c:v>1</c:v>
                </c:pt>
                <c:pt idx="1">
                  <c:v>0.47377754760408286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95520"/>
        <c:axId val="36797056"/>
      </c:barChart>
      <c:catAx>
        <c:axId val="36795520"/>
        <c:scaling>
          <c:orientation val="minMax"/>
        </c:scaling>
        <c:delete val="0"/>
        <c:axPos val="b"/>
        <c:majorTickMark val="out"/>
        <c:minorTickMark val="none"/>
        <c:tickLblPos val="nextTo"/>
        <c:crossAx val="36797056"/>
        <c:crosses val="autoZero"/>
        <c:auto val="1"/>
        <c:lblAlgn val="ctr"/>
        <c:lblOffset val="100"/>
        <c:noMultiLvlLbl val="0"/>
      </c:catAx>
      <c:valAx>
        <c:axId val="36797056"/>
        <c:scaling>
          <c:orientation val="minMax"/>
          <c:max val="1.4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RQ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6795520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72993076736758156"/>
          <c:y val="8.8992142236090477E-2"/>
          <c:w val="0.21141557305336833"/>
          <c:h val="0.14891586468358123"/>
        </c:manualLayout>
      </c:layout>
      <c:overlay val="1"/>
      <c:txPr>
        <a:bodyPr/>
        <a:lstStyle/>
        <a:p>
          <a:pPr>
            <a:defRPr sz="10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05075098983657"/>
          <c:y val="2.5429557622476524E-2"/>
          <c:w val="0.85233548478195242"/>
          <c:h val="0.84560020263553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Feuil3!$C$8</c:f>
              <c:strCache>
                <c:ptCount val="1"/>
                <c:pt idx="0">
                  <c:v>LTC4 (nmol)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errBars>
            <c:errBarType val="plus"/>
            <c:errValType val="cust"/>
            <c:noEndCap val="0"/>
            <c:plus>
              <c:numRef>
                <c:f>Feuil3!$D$9:$D$10</c:f>
                <c:numCache>
                  <c:formatCode>General</c:formatCode>
                  <c:ptCount val="2"/>
                  <c:pt idx="0">
                    <c:v>2.0141855265386342E-3</c:v>
                  </c:pt>
                  <c:pt idx="1">
                    <c:v>2.8902049565273074E-3</c:v>
                  </c:pt>
                </c:numCache>
              </c:numRef>
            </c:plus>
          </c:errBars>
          <c:cat>
            <c:strRef>
              <c:f>Feuil3!$B$9:$B$10</c:f>
              <c:strCache>
                <c:ptCount val="2"/>
                <c:pt idx="0">
                  <c:v>LTC4</c:v>
                </c:pt>
                <c:pt idx="1">
                  <c:v>LTC4 + MK571</c:v>
                </c:pt>
              </c:strCache>
            </c:strRef>
          </c:cat>
          <c:val>
            <c:numRef>
              <c:f>Feuil3!$C$9:$C$10</c:f>
              <c:numCache>
                <c:formatCode>0.0000</c:formatCode>
                <c:ptCount val="2"/>
                <c:pt idx="0">
                  <c:v>1.1570614824039479E-2</c:v>
                </c:pt>
                <c:pt idx="1">
                  <c:v>9.6513075965130781E-3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4"/>
        <c:overlap val="-53"/>
        <c:axId val="32754688"/>
        <c:axId val="36029184"/>
      </c:barChart>
      <c:catAx>
        <c:axId val="3275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36029184"/>
        <c:crosses val="autoZero"/>
        <c:auto val="1"/>
        <c:lblAlgn val="ctr"/>
        <c:lblOffset val="100"/>
        <c:noMultiLvlLbl val="0"/>
      </c:catAx>
      <c:valAx>
        <c:axId val="3602918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fr-FR"/>
                  <a:t>LTC4 (pmol)</a:t>
                </a:r>
              </a:p>
            </c:rich>
          </c:tx>
          <c:layout>
            <c:manualLayout>
              <c:xMode val="edge"/>
              <c:yMode val="edge"/>
              <c:x val="2.9350104337309887E-3"/>
              <c:y val="0.41858432426262016"/>
            </c:manualLayout>
          </c:layout>
          <c:overlay val="0"/>
        </c:title>
        <c:numFmt formatCode="0.000" sourceLinked="0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32754688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/>
      </a:pPr>
      <a:endParaRPr lang="fr-FR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0.13075</cdr:x>
      <cdr:y>0.01883</cdr:y>
    </cdr:from>
    <cdr:to>
      <cdr:x>0.2518</cdr:x>
      <cdr:y>0.09085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22264" y="60366"/>
          <a:ext cx="576064" cy="2308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28575" algn="ctr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fr-F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spcBef>
              <a:spcPct val="50000"/>
            </a:spcBef>
          </a:pPr>
          <a:r>
            <a:rPr lang="fr-FR" sz="900" dirty="0" smtClean="0">
              <a:latin typeface="Arial" charset="0"/>
            </a:rPr>
            <a:t>N = 9</a:t>
          </a:r>
          <a:endParaRPr lang="fr-FR" sz="900" dirty="0">
            <a:latin typeface="Arial" charset="0"/>
            <a:cs typeface="Arial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1F04E0E6-8299-44AF-9D5A-3EFC68226106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4940" y="9445169"/>
            <a:ext cx="2949099" cy="49720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5EA810F-E8E4-4A30-A1B4-347BCE8F18A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59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A810F-E8E4-4A30-A1B4-347BCE8F18A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32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Galderma%20Motivator%20001_Adapalene_Landscape_FINAL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" t="4793"/>
          <a:stretch/>
        </p:blipFill>
        <p:spPr>
          <a:xfrm>
            <a:off x="5827" y="-11272"/>
            <a:ext cx="7650317" cy="5256584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24336" y="4797152"/>
            <a:ext cx="6400800" cy="864096"/>
          </a:xfrm>
        </p:spPr>
        <p:txBody>
          <a:bodyPr/>
          <a:lstStyle>
            <a:lvl1pPr marL="0" indent="0" algn="r">
              <a:buNone/>
              <a:defRPr>
                <a:solidFill>
                  <a:srgbClr val="00388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195736" y="3240001"/>
            <a:ext cx="6429400" cy="1557152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0092BB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pic>
        <p:nvPicPr>
          <p:cNvPr id="15" name="Image 14" descr="Galderma Logo CMJN_HD_OK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068" y="5877272"/>
            <a:ext cx="2412068" cy="648072"/>
          </a:xfrm>
          <a:prstGeom prst="rect">
            <a:avLst/>
          </a:prstGeom>
        </p:spPr>
      </p:pic>
      <p:sp>
        <p:nvSpPr>
          <p:cNvPr id="16" name="Text Box 120"/>
          <p:cNvSpPr txBox="1">
            <a:spLocks noChangeArrowheads="1"/>
          </p:cNvSpPr>
          <p:nvPr userDrawn="1"/>
        </p:nvSpPr>
        <p:spPr bwMode="auto">
          <a:xfrm>
            <a:off x="395536" y="6328768"/>
            <a:ext cx="3274704" cy="2462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000" spc="300" dirty="0" smtClean="0">
                <a:solidFill>
                  <a:schemeClr val="bg1">
                    <a:lumMod val="65000"/>
                  </a:schemeClr>
                </a:solidFill>
                <a:latin typeface="+mn-lt"/>
                <a:cs typeface="Arial" charset="0"/>
              </a:rPr>
              <a:t>CONFIDENTIAL</a:t>
            </a:r>
            <a:endParaRPr lang="fr-FR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4686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573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177080"/>
            <a:ext cx="9144000" cy="5982344"/>
          </a:xfrm>
          <a:prstGeom prst="rect">
            <a:avLst/>
          </a:prstGeom>
          <a:solidFill>
            <a:srgbClr val="009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3795" y="4443189"/>
            <a:ext cx="7772400" cy="1362075"/>
          </a:xfrm>
        </p:spPr>
        <p:txBody>
          <a:bodyPr anchor="t"/>
          <a:lstStyle>
            <a:lvl1pPr algn="l">
              <a:defRPr sz="4000" b="1" cap="none" baseline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63795" y="3435077"/>
            <a:ext cx="7772400" cy="10081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8" name="Text Box 119"/>
          <p:cNvSpPr txBox="1">
            <a:spLocks noChangeArrowheads="1"/>
          </p:cNvSpPr>
          <p:nvPr userDrawn="1"/>
        </p:nvSpPr>
        <p:spPr bwMode="auto">
          <a:xfrm>
            <a:off x="381000" y="6489700"/>
            <a:ext cx="852805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r-FR"/>
          </a:p>
        </p:txBody>
      </p:sp>
      <p:pic>
        <p:nvPicPr>
          <p:cNvPr id="13" name="Image 12" descr="Galderma Logo CMJN_HD_OK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738" y="6049749"/>
            <a:ext cx="2412068" cy="648072"/>
          </a:xfrm>
          <a:prstGeom prst="rect">
            <a:avLst/>
          </a:prstGeom>
        </p:spPr>
      </p:pic>
      <p:sp>
        <p:nvSpPr>
          <p:cNvPr id="16" name="Text Box 120"/>
          <p:cNvSpPr txBox="1">
            <a:spLocks noChangeArrowheads="1"/>
          </p:cNvSpPr>
          <p:nvPr userDrawn="1"/>
        </p:nvSpPr>
        <p:spPr bwMode="auto">
          <a:xfrm>
            <a:off x="433200" y="6480632"/>
            <a:ext cx="3274704" cy="2462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000" spc="300" dirty="0" smtClean="0">
                <a:solidFill>
                  <a:schemeClr val="bg1">
                    <a:lumMod val="65000"/>
                  </a:schemeClr>
                </a:solidFill>
                <a:latin typeface="+mn-lt"/>
                <a:cs typeface="Arial" charset="0"/>
              </a:rPr>
              <a:t>CONFIDENTIAL</a:t>
            </a:r>
            <a:endParaRPr lang="fr-FR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351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4713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436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0"/>
          <p:cNvSpPr txBox="1">
            <a:spLocks noChangeArrowheads="1"/>
          </p:cNvSpPr>
          <p:nvPr userDrawn="1"/>
        </p:nvSpPr>
        <p:spPr bwMode="auto">
          <a:xfrm>
            <a:off x="355600" y="6451600"/>
            <a:ext cx="3274704" cy="2462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A009-DB3D-4245-8AC6-578DD2CD3CD7}" type="slidenum">
              <a:rPr lang="fr-FR" sz="100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0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  |</a:t>
            </a:r>
            <a:r>
              <a:rPr lang="fr-FR" sz="1000" spc="300" dirty="0" smtClean="0">
                <a:solidFill>
                  <a:schemeClr val="bg1">
                    <a:lumMod val="65000"/>
                  </a:schemeClr>
                </a:solidFill>
                <a:latin typeface="+mn-lt"/>
                <a:cs typeface="Arial" charset="0"/>
              </a:rPr>
              <a:t> CONFIDENTIAL</a:t>
            </a:r>
            <a:endParaRPr lang="fr-FR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6458" y="6403093"/>
            <a:ext cx="1460547" cy="39081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 userDrawn="1"/>
        </p:nvSpPr>
        <p:spPr>
          <a:xfrm flipH="1">
            <a:off x="0" y="6306511"/>
            <a:ext cx="9144000" cy="174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>
              <a:solidFill>
                <a:srgbClr val="AFD7D8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62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67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" t="3501"/>
          <a:stretch/>
        </p:blipFill>
        <p:spPr bwMode="auto">
          <a:xfrm>
            <a:off x="111272" y="116632"/>
            <a:ext cx="7157311" cy="494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25064" y="4797152"/>
            <a:ext cx="6563756" cy="864096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noProof="0" smtClean="0"/>
              <a:t>Modifiez le style des sous-titres du masque</a:t>
            </a:r>
            <a:endParaRPr lang="fr-FR" noProof="0" dirty="0"/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195736" y="3240001"/>
            <a:ext cx="6593084" cy="1557152"/>
          </a:xfrm>
        </p:spPr>
        <p:txBody>
          <a:bodyPr anchor="b" anchorCtr="0">
            <a:normAutofit/>
          </a:bodyPr>
          <a:lstStyle>
            <a:lvl1pPr algn="r">
              <a:defRPr sz="3600">
                <a:solidFill>
                  <a:srgbClr val="0092BB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pic>
        <p:nvPicPr>
          <p:cNvPr id="7" name="Picture 2" descr="C:\Users\cros\Desktop\NEW GALDERMA LOGO_RGB HD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910" y="6286678"/>
            <a:ext cx="2675910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20"/>
          <p:cNvSpPr txBox="1">
            <a:spLocks noChangeArrowheads="1"/>
          </p:cNvSpPr>
          <p:nvPr userDrawn="1"/>
        </p:nvSpPr>
        <p:spPr bwMode="auto">
          <a:xfrm>
            <a:off x="323528" y="6556453"/>
            <a:ext cx="1800200" cy="1231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F3B8A009-DB3D-4245-8AC6-578DD2CD3CD7}" type="slidenum">
              <a:rPr lang="fr-FR" sz="80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‹N°›</a:t>
            </a:fld>
            <a:r>
              <a:rPr lang="fr-FR" sz="800" dirty="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800" dirty="0" smtClean="0">
                <a:solidFill>
                  <a:srgbClr val="0093B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/ </a:t>
            </a:r>
            <a:r>
              <a:rPr lang="fr-FR" sz="800" dirty="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17955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" name="Espace réservé du texte 2"/>
          <p:cNvSpPr>
            <a:spLocks noGrp="1"/>
          </p:cNvSpPr>
          <p:nvPr>
            <p:ph idx="1"/>
          </p:nvPr>
        </p:nvSpPr>
        <p:spPr>
          <a:xfrm>
            <a:off x="336426" y="1196752"/>
            <a:ext cx="8496944" cy="51845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8018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177080"/>
            <a:ext cx="9144000" cy="434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293096"/>
            <a:ext cx="8410128" cy="786011"/>
          </a:xfrm>
        </p:spPr>
        <p:txBody>
          <a:bodyPr anchor="b" anchorCtr="0">
            <a:normAutofit/>
          </a:bodyPr>
          <a:lstStyle>
            <a:lvl1pPr algn="l">
              <a:defRPr sz="3600" b="0" cap="none" baseline="0">
                <a:solidFill>
                  <a:schemeClr val="accent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536" y="5145261"/>
            <a:ext cx="8410128" cy="443979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chemeClr val="bg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10" name="Group 4"/>
          <p:cNvGrpSpPr/>
          <p:nvPr userDrawn="1"/>
        </p:nvGrpSpPr>
        <p:grpSpPr>
          <a:xfrm flipH="1">
            <a:off x="7020272" y="133259"/>
            <a:ext cx="2117607" cy="3213063"/>
            <a:chOff x="4040013" y="848742"/>
            <a:chExt cx="2044053" cy="3222663"/>
          </a:xfrm>
        </p:grpSpPr>
        <p:sp>
          <p:nvSpPr>
            <p:cNvPr id="11" name="Hexagon 6"/>
            <p:cNvSpPr/>
            <p:nvPr/>
          </p:nvSpPr>
          <p:spPr>
            <a:xfrm>
              <a:off x="4588751" y="2782340"/>
              <a:ext cx="1495315" cy="1289065"/>
            </a:xfrm>
            <a:prstGeom prst="hexagon">
              <a:avLst>
                <a:gd name="adj" fmla="val 28466"/>
                <a:gd name="vf" fmla="val 115470"/>
              </a:avLst>
            </a:prstGeom>
            <a:noFill/>
            <a:ln w="952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" name="Hexagon 7"/>
            <p:cNvSpPr/>
            <p:nvPr/>
          </p:nvSpPr>
          <p:spPr>
            <a:xfrm>
              <a:off x="4588751" y="1493275"/>
              <a:ext cx="1495315" cy="1289065"/>
            </a:xfrm>
            <a:prstGeom prst="hexagon">
              <a:avLst>
                <a:gd name="adj" fmla="val 28466"/>
                <a:gd name="vf" fmla="val 115470"/>
              </a:avLst>
            </a:prstGeom>
            <a:noFill/>
            <a:ln w="952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Hexagon 19"/>
            <p:cNvSpPr/>
            <p:nvPr/>
          </p:nvSpPr>
          <p:spPr>
            <a:xfrm>
              <a:off x="4047466" y="2137807"/>
              <a:ext cx="906964" cy="1290532"/>
            </a:xfrm>
            <a:custGeom>
              <a:avLst/>
              <a:gdLst>
                <a:gd name="connsiteX0" fmla="*/ 0 w 1511017"/>
                <a:gd name="connsiteY0" fmla="*/ 651301 h 1302601"/>
                <a:gd name="connsiteX1" fmla="*/ 370798 w 1511017"/>
                <a:gd name="connsiteY1" fmla="*/ 0 h 1302601"/>
                <a:gd name="connsiteX2" fmla="*/ 1140219 w 1511017"/>
                <a:gd name="connsiteY2" fmla="*/ 0 h 1302601"/>
                <a:gd name="connsiteX3" fmla="*/ 1511017 w 1511017"/>
                <a:gd name="connsiteY3" fmla="*/ 651301 h 1302601"/>
                <a:gd name="connsiteX4" fmla="*/ 1140219 w 1511017"/>
                <a:gd name="connsiteY4" fmla="*/ 1302601 h 1302601"/>
                <a:gd name="connsiteX5" fmla="*/ 370798 w 1511017"/>
                <a:gd name="connsiteY5" fmla="*/ 1302601 h 1302601"/>
                <a:gd name="connsiteX6" fmla="*/ 0 w 1511017"/>
                <a:gd name="connsiteY6" fmla="*/ 651301 h 1302601"/>
                <a:gd name="connsiteX0" fmla="*/ 0 w 1140219"/>
                <a:gd name="connsiteY0" fmla="*/ 1302601 h 1302601"/>
                <a:gd name="connsiteX1" fmla="*/ 0 w 1140219"/>
                <a:gd name="connsiteY1" fmla="*/ 0 h 1302601"/>
                <a:gd name="connsiteX2" fmla="*/ 769421 w 1140219"/>
                <a:gd name="connsiteY2" fmla="*/ 0 h 1302601"/>
                <a:gd name="connsiteX3" fmla="*/ 1140219 w 1140219"/>
                <a:gd name="connsiteY3" fmla="*/ 651301 h 1302601"/>
                <a:gd name="connsiteX4" fmla="*/ 769421 w 1140219"/>
                <a:gd name="connsiteY4" fmla="*/ 1302601 h 1302601"/>
                <a:gd name="connsiteX5" fmla="*/ 0 w 1140219"/>
                <a:gd name="connsiteY5" fmla="*/ 1302601 h 1302601"/>
                <a:gd name="connsiteX0" fmla="*/ 0 w 1140219"/>
                <a:gd name="connsiteY0" fmla="*/ 1302601 h 1394041"/>
                <a:gd name="connsiteX1" fmla="*/ 0 w 1140219"/>
                <a:gd name="connsiteY1" fmla="*/ 0 h 1394041"/>
                <a:gd name="connsiteX2" fmla="*/ 769421 w 1140219"/>
                <a:gd name="connsiteY2" fmla="*/ 0 h 1394041"/>
                <a:gd name="connsiteX3" fmla="*/ 1140219 w 1140219"/>
                <a:gd name="connsiteY3" fmla="*/ 651301 h 1394041"/>
                <a:gd name="connsiteX4" fmla="*/ 769421 w 1140219"/>
                <a:gd name="connsiteY4" fmla="*/ 1302601 h 1394041"/>
                <a:gd name="connsiteX5" fmla="*/ 91440 w 1140219"/>
                <a:gd name="connsiteY5" fmla="*/ 1394041 h 1394041"/>
                <a:gd name="connsiteX0" fmla="*/ 0 w 1140219"/>
                <a:gd name="connsiteY0" fmla="*/ 0 h 1394041"/>
                <a:gd name="connsiteX1" fmla="*/ 769421 w 1140219"/>
                <a:gd name="connsiteY1" fmla="*/ 0 h 1394041"/>
                <a:gd name="connsiteX2" fmla="*/ 1140219 w 1140219"/>
                <a:gd name="connsiteY2" fmla="*/ 651301 h 1394041"/>
                <a:gd name="connsiteX3" fmla="*/ 769421 w 1140219"/>
                <a:gd name="connsiteY3" fmla="*/ 1302601 h 1394041"/>
                <a:gd name="connsiteX4" fmla="*/ 91440 w 1140219"/>
                <a:gd name="connsiteY4" fmla="*/ 1394041 h 1394041"/>
                <a:gd name="connsiteX0" fmla="*/ 0 w 1140219"/>
                <a:gd name="connsiteY0" fmla="*/ 0 h 1304083"/>
                <a:gd name="connsiteX1" fmla="*/ 769421 w 1140219"/>
                <a:gd name="connsiteY1" fmla="*/ 0 h 1304083"/>
                <a:gd name="connsiteX2" fmla="*/ 1140219 w 1140219"/>
                <a:gd name="connsiteY2" fmla="*/ 651301 h 1304083"/>
                <a:gd name="connsiteX3" fmla="*/ 769421 w 1140219"/>
                <a:gd name="connsiteY3" fmla="*/ 1302601 h 1304083"/>
                <a:gd name="connsiteX4" fmla="*/ 223731 w 1140219"/>
                <a:gd name="connsiteY4" fmla="*/ 1304083 h 1304083"/>
                <a:gd name="connsiteX0" fmla="*/ 9102 w 916488"/>
                <a:gd name="connsiteY0" fmla="*/ 0 h 1304083"/>
                <a:gd name="connsiteX1" fmla="*/ 545690 w 916488"/>
                <a:gd name="connsiteY1" fmla="*/ 0 h 1304083"/>
                <a:gd name="connsiteX2" fmla="*/ 916488 w 916488"/>
                <a:gd name="connsiteY2" fmla="*/ 651301 h 1304083"/>
                <a:gd name="connsiteX3" fmla="*/ 545690 w 916488"/>
                <a:gd name="connsiteY3" fmla="*/ 1302601 h 1304083"/>
                <a:gd name="connsiteX4" fmla="*/ 0 w 916488"/>
                <a:gd name="connsiteY4" fmla="*/ 1304083 h 130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488" h="1304083">
                  <a:moveTo>
                    <a:pt x="9102" y="0"/>
                  </a:moveTo>
                  <a:lnTo>
                    <a:pt x="545690" y="0"/>
                  </a:lnTo>
                  <a:lnTo>
                    <a:pt x="916488" y="651301"/>
                  </a:lnTo>
                  <a:lnTo>
                    <a:pt x="545690" y="1302601"/>
                  </a:lnTo>
                  <a:lnTo>
                    <a:pt x="0" y="1304083"/>
                  </a:lnTo>
                </a:path>
              </a:pathLst>
            </a:custGeom>
            <a:noFill/>
            <a:ln w="952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5" name="Hexagon 20"/>
            <p:cNvSpPr/>
            <p:nvPr/>
          </p:nvSpPr>
          <p:spPr>
            <a:xfrm>
              <a:off x="4040762" y="848742"/>
              <a:ext cx="913667" cy="1289065"/>
            </a:xfrm>
            <a:custGeom>
              <a:avLst/>
              <a:gdLst>
                <a:gd name="connsiteX0" fmla="*/ 0 w 1511017"/>
                <a:gd name="connsiteY0" fmla="*/ 651301 h 1302601"/>
                <a:gd name="connsiteX1" fmla="*/ 370798 w 1511017"/>
                <a:gd name="connsiteY1" fmla="*/ 0 h 1302601"/>
                <a:gd name="connsiteX2" fmla="*/ 1140219 w 1511017"/>
                <a:gd name="connsiteY2" fmla="*/ 0 h 1302601"/>
                <a:gd name="connsiteX3" fmla="*/ 1511017 w 1511017"/>
                <a:gd name="connsiteY3" fmla="*/ 651301 h 1302601"/>
                <a:gd name="connsiteX4" fmla="*/ 1140219 w 1511017"/>
                <a:gd name="connsiteY4" fmla="*/ 1302601 h 1302601"/>
                <a:gd name="connsiteX5" fmla="*/ 370798 w 1511017"/>
                <a:gd name="connsiteY5" fmla="*/ 1302601 h 1302601"/>
                <a:gd name="connsiteX6" fmla="*/ 0 w 1511017"/>
                <a:gd name="connsiteY6" fmla="*/ 651301 h 1302601"/>
                <a:gd name="connsiteX0" fmla="*/ 0 w 1511017"/>
                <a:gd name="connsiteY0" fmla="*/ 651301 h 1302601"/>
                <a:gd name="connsiteX1" fmla="*/ 370798 w 1511017"/>
                <a:gd name="connsiteY1" fmla="*/ 0 h 1302601"/>
                <a:gd name="connsiteX2" fmla="*/ 1140219 w 1511017"/>
                <a:gd name="connsiteY2" fmla="*/ 0 h 1302601"/>
                <a:gd name="connsiteX3" fmla="*/ 1511017 w 1511017"/>
                <a:gd name="connsiteY3" fmla="*/ 651301 h 1302601"/>
                <a:gd name="connsiteX4" fmla="*/ 1140219 w 1511017"/>
                <a:gd name="connsiteY4" fmla="*/ 1302601 h 1302601"/>
                <a:gd name="connsiteX5" fmla="*/ 370798 w 1511017"/>
                <a:gd name="connsiteY5" fmla="*/ 1302601 h 1302601"/>
                <a:gd name="connsiteX6" fmla="*/ 91440 w 1511017"/>
                <a:gd name="connsiteY6" fmla="*/ 742741 h 1302601"/>
                <a:gd name="connsiteX0" fmla="*/ 0 w 1511017"/>
                <a:gd name="connsiteY0" fmla="*/ 651301 h 1302601"/>
                <a:gd name="connsiteX1" fmla="*/ 370798 w 1511017"/>
                <a:gd name="connsiteY1" fmla="*/ 0 h 1302601"/>
                <a:gd name="connsiteX2" fmla="*/ 1140219 w 1511017"/>
                <a:gd name="connsiteY2" fmla="*/ 0 h 1302601"/>
                <a:gd name="connsiteX3" fmla="*/ 1511017 w 1511017"/>
                <a:gd name="connsiteY3" fmla="*/ 651301 h 1302601"/>
                <a:gd name="connsiteX4" fmla="*/ 1140219 w 1511017"/>
                <a:gd name="connsiteY4" fmla="*/ 1302601 h 1302601"/>
                <a:gd name="connsiteX5" fmla="*/ 370798 w 1511017"/>
                <a:gd name="connsiteY5" fmla="*/ 1302601 h 1302601"/>
                <a:gd name="connsiteX0" fmla="*/ 0 w 1140219"/>
                <a:gd name="connsiteY0" fmla="*/ 0 h 1302601"/>
                <a:gd name="connsiteX1" fmla="*/ 769421 w 1140219"/>
                <a:gd name="connsiteY1" fmla="*/ 0 h 1302601"/>
                <a:gd name="connsiteX2" fmla="*/ 1140219 w 1140219"/>
                <a:gd name="connsiteY2" fmla="*/ 651301 h 1302601"/>
                <a:gd name="connsiteX3" fmla="*/ 769421 w 1140219"/>
                <a:gd name="connsiteY3" fmla="*/ 1302601 h 1302601"/>
                <a:gd name="connsiteX4" fmla="*/ 0 w 1140219"/>
                <a:gd name="connsiteY4" fmla="*/ 1302601 h 1302601"/>
                <a:gd name="connsiteX0" fmla="*/ 0 w 1140219"/>
                <a:gd name="connsiteY0" fmla="*/ 0 h 1302601"/>
                <a:gd name="connsiteX1" fmla="*/ 769421 w 1140219"/>
                <a:gd name="connsiteY1" fmla="*/ 0 h 1302601"/>
                <a:gd name="connsiteX2" fmla="*/ 1140219 w 1140219"/>
                <a:gd name="connsiteY2" fmla="*/ 651301 h 1302601"/>
                <a:gd name="connsiteX3" fmla="*/ 769421 w 1140219"/>
                <a:gd name="connsiteY3" fmla="*/ 1302601 h 1302601"/>
                <a:gd name="connsiteX4" fmla="*/ 232833 w 1140219"/>
                <a:gd name="connsiteY4" fmla="*/ 1302601 h 1302601"/>
                <a:gd name="connsiteX0" fmla="*/ 0 w 923261"/>
                <a:gd name="connsiteY0" fmla="*/ 0 h 1302601"/>
                <a:gd name="connsiteX1" fmla="*/ 552463 w 923261"/>
                <a:gd name="connsiteY1" fmla="*/ 0 h 1302601"/>
                <a:gd name="connsiteX2" fmla="*/ 923261 w 923261"/>
                <a:gd name="connsiteY2" fmla="*/ 651301 h 1302601"/>
                <a:gd name="connsiteX3" fmla="*/ 552463 w 923261"/>
                <a:gd name="connsiteY3" fmla="*/ 1302601 h 1302601"/>
                <a:gd name="connsiteX4" fmla="*/ 15875 w 923261"/>
                <a:gd name="connsiteY4" fmla="*/ 1302601 h 1302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261" h="1302601">
                  <a:moveTo>
                    <a:pt x="0" y="0"/>
                  </a:moveTo>
                  <a:lnTo>
                    <a:pt x="552463" y="0"/>
                  </a:lnTo>
                  <a:lnTo>
                    <a:pt x="923261" y="651301"/>
                  </a:lnTo>
                  <a:lnTo>
                    <a:pt x="552463" y="1302601"/>
                  </a:lnTo>
                  <a:lnTo>
                    <a:pt x="15875" y="1302601"/>
                  </a:lnTo>
                </a:path>
              </a:pathLst>
            </a:custGeom>
            <a:noFill/>
            <a:ln w="952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16" name="Straight Connector 10"/>
            <p:cNvCxnSpPr>
              <a:stCxn id="11" idx="5"/>
              <a:endCxn id="11" idx="2"/>
            </p:cNvCxnSpPr>
            <p:nvPr/>
          </p:nvCxnSpPr>
          <p:spPr>
            <a:xfrm flipH="1">
              <a:off x="4955696" y="2782340"/>
              <a:ext cx="761425" cy="1289065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1"/>
            <p:cNvCxnSpPr>
              <a:endCxn id="13" idx="2"/>
            </p:cNvCxnSpPr>
            <p:nvPr/>
          </p:nvCxnSpPr>
          <p:spPr>
            <a:xfrm>
              <a:off x="4040013" y="2779388"/>
              <a:ext cx="914417" cy="2952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2"/>
            <p:cNvCxnSpPr>
              <a:endCxn id="15" idx="3"/>
            </p:cNvCxnSpPr>
            <p:nvPr/>
          </p:nvCxnSpPr>
          <p:spPr>
            <a:xfrm>
              <a:off x="4040014" y="1180760"/>
              <a:ext cx="547470" cy="957047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3"/>
            <p:cNvCxnSpPr>
              <a:stCxn id="12" idx="0"/>
              <a:endCxn id="12" idx="3"/>
            </p:cNvCxnSpPr>
            <p:nvPr/>
          </p:nvCxnSpPr>
          <p:spPr>
            <a:xfrm flipH="1">
              <a:off x="4588751" y="2137808"/>
              <a:ext cx="1495315" cy="0"/>
            </a:xfrm>
            <a:prstGeom prst="line">
              <a:avLst/>
            </a:prstGeom>
            <a:ln w="952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" descr="C:\Users\cros\Desktop\NEW GALDERMA LOGO_RGB HD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40" y="6339758"/>
            <a:ext cx="2675910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120"/>
          <p:cNvSpPr txBox="1">
            <a:spLocks noChangeArrowheads="1"/>
          </p:cNvSpPr>
          <p:nvPr userDrawn="1"/>
        </p:nvSpPr>
        <p:spPr bwMode="auto">
          <a:xfrm>
            <a:off x="323528" y="6556453"/>
            <a:ext cx="1800200" cy="1231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F3B8A009-DB3D-4245-8AC6-578DD2CD3CD7}" type="slidenum">
              <a:rPr lang="fr-FR" sz="80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‹N°›</a:t>
            </a:fld>
            <a:r>
              <a:rPr lang="fr-FR" sz="800" dirty="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800" dirty="0" smtClean="0">
                <a:solidFill>
                  <a:srgbClr val="0093B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/ </a:t>
            </a:r>
            <a:r>
              <a:rPr lang="fr-FR" sz="800" dirty="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544438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20"/>
          <p:cNvSpPr txBox="1">
            <a:spLocks noChangeArrowheads="1"/>
          </p:cNvSpPr>
          <p:nvPr userDrawn="1"/>
        </p:nvSpPr>
        <p:spPr bwMode="auto">
          <a:xfrm>
            <a:off x="323528" y="6567686"/>
            <a:ext cx="1800200" cy="1231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F3B8A009-DB3D-4245-8AC6-578DD2CD3CD7}" type="slidenum">
              <a:rPr lang="fr-FR" sz="80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‹N°›</a:t>
            </a:fld>
            <a:r>
              <a:rPr lang="fr-FR" sz="800" dirty="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800" dirty="0" smtClean="0">
                <a:solidFill>
                  <a:srgbClr val="0093B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/ </a:t>
            </a:r>
            <a:r>
              <a:rPr lang="fr-FR" sz="800" dirty="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CONFIDENTIAL</a:t>
            </a:r>
          </a:p>
        </p:txBody>
      </p:sp>
      <p:pic>
        <p:nvPicPr>
          <p:cNvPr id="13" name="Picture 2" descr="C:\Users\cros\Desktop\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272" y="6559034"/>
            <a:ext cx="1219200" cy="13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859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570C62-E999-4A3C-8B19-CEE9AD88601A}" type="datetimeFigureOut">
              <a:rPr lang="fr-FR" smtClean="0">
                <a:solidFill>
                  <a:prstClr val="black"/>
                </a:solidFill>
              </a:rPr>
              <a:pPr/>
              <a:t>24/10/2016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02BF11-BF02-4B08-B9D0-B89F07A6196F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08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 flipH="1">
            <a:off x="0" y="6306511"/>
            <a:ext cx="9144000" cy="174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>
              <a:solidFill>
                <a:srgbClr val="AFD7D8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Rectangle 112"/>
          <p:cNvSpPr>
            <a:spLocks noChangeArrowheads="1"/>
          </p:cNvSpPr>
          <p:nvPr userDrawn="1"/>
        </p:nvSpPr>
        <p:spPr bwMode="auto">
          <a:xfrm>
            <a:off x="0" y="0"/>
            <a:ext cx="9144000" cy="1138238"/>
          </a:xfrm>
          <a:prstGeom prst="rect">
            <a:avLst/>
          </a:prstGeom>
          <a:solidFill>
            <a:srgbClr val="0092BB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21606"/>
          </a:xfrm>
          <a:prstGeom prst="rect">
            <a:avLst/>
          </a:prstGeom>
        </p:spPr>
        <p:txBody>
          <a:bodyPr vert="horz" lIns="91440" tIns="45720" rIns="91440" bIns="144000" rtlCol="0" anchor="b" anchorCtr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1" name="Text Box 120"/>
          <p:cNvSpPr txBox="1">
            <a:spLocks noChangeArrowheads="1"/>
          </p:cNvSpPr>
          <p:nvPr userDrawn="1"/>
        </p:nvSpPr>
        <p:spPr bwMode="auto">
          <a:xfrm>
            <a:off x="111272" y="6451600"/>
            <a:ext cx="3274704" cy="2462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A009-DB3D-4245-8AC6-578DD2CD3CD7}" type="slidenum">
              <a:rPr lang="fr-FR" sz="100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0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  |</a:t>
            </a:r>
            <a:r>
              <a:rPr lang="fr-FR" sz="1000" spc="300" dirty="0" smtClean="0">
                <a:solidFill>
                  <a:schemeClr val="bg1">
                    <a:lumMod val="65000"/>
                  </a:schemeClr>
                </a:solidFill>
                <a:latin typeface="+mn-lt"/>
                <a:cs typeface="Arial" charset="0"/>
              </a:rPr>
              <a:t> CONFIDENTIAL</a:t>
            </a:r>
            <a:endParaRPr lang="fr-FR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pic>
        <p:nvPicPr>
          <p:cNvPr id="23" name="Picture 5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02448" y="6392949"/>
            <a:ext cx="1460547" cy="39081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2028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92BB"/>
        </a:buClr>
        <a:buFont typeface="Arial" pitchFamily="34" charset="0"/>
        <a:buChar char="•"/>
        <a:defRPr sz="2400" kern="1200">
          <a:solidFill>
            <a:srgbClr val="003888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92BB"/>
        </a:buClr>
        <a:buFont typeface="Arial" pitchFamily="34" charset="0"/>
        <a:buChar char="–"/>
        <a:defRPr sz="2000" kern="1200">
          <a:solidFill>
            <a:srgbClr val="0092BB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92BB"/>
        </a:buClr>
        <a:buFont typeface="Arial" pitchFamily="34" charset="0"/>
        <a:buChar char="•"/>
        <a:defRPr sz="1800" kern="1200">
          <a:solidFill>
            <a:srgbClr val="003888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92BB"/>
        </a:buClr>
        <a:buFont typeface="Arial" pitchFamily="34" charset="0"/>
        <a:buChar char="–"/>
        <a:defRPr sz="1600" kern="1200">
          <a:solidFill>
            <a:srgbClr val="003888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92BB"/>
        </a:buClr>
        <a:buFont typeface="Arial" pitchFamily="34" charset="0"/>
        <a:buChar char="•"/>
        <a:defRPr sz="1400" kern="1200">
          <a:solidFill>
            <a:srgbClr val="003888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36426" y="1196752"/>
            <a:ext cx="8496944" cy="51845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21" name="Text Box 120"/>
          <p:cNvSpPr txBox="1">
            <a:spLocks noChangeArrowheads="1"/>
          </p:cNvSpPr>
          <p:nvPr/>
        </p:nvSpPr>
        <p:spPr bwMode="auto">
          <a:xfrm>
            <a:off x="323528" y="6567686"/>
            <a:ext cx="1800200" cy="1231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F3B8A009-DB3D-4245-8AC6-578DD2CD3CD7}" type="slidenum">
              <a:rPr lang="fr-FR" sz="80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‹N°›</a:t>
            </a:fld>
            <a:r>
              <a:rPr lang="fr-FR" sz="800" dirty="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800" dirty="0" smtClean="0">
                <a:solidFill>
                  <a:srgbClr val="0093B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/ </a:t>
            </a:r>
            <a:r>
              <a:rPr lang="fr-FR" sz="800" dirty="0" smtClean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CONFIDENTIAL</a:t>
            </a:r>
          </a:p>
        </p:txBody>
      </p:sp>
      <p:pic>
        <p:nvPicPr>
          <p:cNvPr id="5122" name="Picture 2" descr="C:\Users\cros\Desktop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272" y="6559034"/>
            <a:ext cx="1219200" cy="13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necteur droit 9"/>
          <p:cNvCxnSpPr/>
          <p:nvPr/>
        </p:nvCxnSpPr>
        <p:spPr>
          <a:xfrm>
            <a:off x="323528" y="1052736"/>
            <a:ext cx="5256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10"/>
          <p:cNvCxnSpPr/>
          <p:nvPr/>
        </p:nvCxnSpPr>
        <p:spPr>
          <a:xfrm>
            <a:off x="5579528" y="1052736"/>
            <a:ext cx="324094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76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0" kern="1200">
          <a:solidFill>
            <a:schemeClr val="accent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140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400" kern="1200">
          <a:solidFill>
            <a:schemeClr val="tx2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742950" indent="-285750" algn="l" defTabSz="914400" rtl="0" eaLnBrk="1" latinLnBrk="0" hangingPunct="1">
        <a:lnSpc>
          <a:spcPct val="114000"/>
        </a:lnSpc>
        <a:spcBef>
          <a:spcPts val="0"/>
        </a:spcBef>
        <a:buClr>
          <a:schemeClr val="accent1"/>
        </a:buClr>
        <a:buFont typeface="Arial" pitchFamily="34" charset="0"/>
        <a:buChar char="–"/>
        <a:defRPr sz="2000" kern="1200">
          <a:solidFill>
            <a:schemeClr val="accent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0"/>
        </a:spcBef>
        <a:buClr>
          <a:schemeClr val="bg2"/>
        </a:buClr>
        <a:buFont typeface="Arial" pitchFamily="34" charset="0"/>
        <a:buChar char="•"/>
        <a:defRPr sz="1800" kern="1200">
          <a:solidFill>
            <a:schemeClr val="bg2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92BB"/>
        </a:buClr>
        <a:buFont typeface="Arial" pitchFamily="34" charset="0"/>
        <a:buChar char="–"/>
        <a:defRPr sz="1600" kern="1200">
          <a:solidFill>
            <a:srgbClr val="003888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92BB"/>
        </a:buClr>
        <a:buFont typeface="Arial" pitchFamily="34" charset="0"/>
        <a:buChar char="•"/>
        <a:defRPr sz="1400" kern="1200">
          <a:solidFill>
            <a:srgbClr val="003888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microsoft.com/office/2007/relationships/hdphoto" Target="../media/hdphoto4.wdp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tiff"/><Relationship Id="rId4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2483768" y="3717032"/>
            <a:ext cx="6429400" cy="1557152"/>
          </a:xfrm>
        </p:spPr>
        <p:txBody>
          <a:bodyPr>
            <a:normAutofit fontScale="90000"/>
          </a:bodyPr>
          <a:lstStyle/>
          <a:p>
            <a:r>
              <a:rPr lang="en-GB" sz="3000" i="1" dirty="0" smtClean="0"/>
              <a:t> </a:t>
            </a:r>
            <a:br>
              <a:rPr lang="en-GB" sz="3000" i="1" dirty="0" smtClean="0"/>
            </a:br>
            <a:r>
              <a:rPr lang="en-GB" sz="3000" i="1" dirty="0"/>
              <a:t/>
            </a:r>
            <a:br>
              <a:rPr lang="en-GB" sz="3000" i="1" dirty="0"/>
            </a:br>
            <a:r>
              <a:rPr lang="en-GB" sz="3000" i="1" dirty="0" smtClean="0"/>
              <a:t/>
            </a:r>
            <a:br>
              <a:rPr lang="en-GB" sz="3000" i="1" dirty="0" smtClean="0"/>
            </a:br>
            <a:r>
              <a:rPr lang="en-US" sz="3000" dirty="0" smtClean="0"/>
              <a:t>Characterization and regulation of the expression of drug transporters in human skin</a:t>
            </a:r>
            <a:br>
              <a:rPr lang="en-US" sz="3000" dirty="0" smtClean="0"/>
            </a:br>
            <a:r>
              <a:rPr lang="en-US" sz="3000" dirty="0" smtClean="0"/>
              <a:t/>
            </a:r>
            <a:br>
              <a:rPr lang="en-US" sz="3000" dirty="0" smtClean="0"/>
            </a:br>
            <a:endParaRPr lang="en-GB" sz="30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195736" y="5470764"/>
            <a:ext cx="42124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 smtClean="0">
                <a:solidFill>
                  <a:srgbClr val="0092BB"/>
                </a:solidFill>
              </a:rPr>
              <a:t>7th </a:t>
            </a:r>
            <a:r>
              <a:rPr lang="en-US" b="1" dirty="0">
                <a:solidFill>
                  <a:srgbClr val="0092BB"/>
                </a:solidFill>
              </a:rPr>
              <a:t>Euro-Global Summit on</a:t>
            </a:r>
          </a:p>
          <a:p>
            <a:pPr algn="ctr">
              <a:defRPr/>
            </a:pPr>
            <a:r>
              <a:rPr lang="en-US" b="1" dirty="0">
                <a:solidFill>
                  <a:srgbClr val="0092BB"/>
                </a:solidFill>
              </a:rPr>
              <a:t>Toxicology and Applied Pharmacology</a:t>
            </a:r>
          </a:p>
          <a:p>
            <a:pPr algn="ctr">
              <a:defRPr/>
            </a:pPr>
            <a:r>
              <a:rPr lang="en-US" b="1" dirty="0">
                <a:solidFill>
                  <a:srgbClr val="0092BB"/>
                </a:solidFill>
              </a:rPr>
              <a:t>Rome, Italy October 24-26, </a:t>
            </a:r>
            <a:r>
              <a:rPr lang="en-US" b="1" dirty="0" smtClean="0">
                <a:solidFill>
                  <a:srgbClr val="0092BB"/>
                </a:solidFill>
              </a:rPr>
              <a:t>2016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55321" y="4503877"/>
            <a:ext cx="7093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3888"/>
                </a:solidFill>
              </a:rPr>
              <a:t>Hanan </a:t>
            </a:r>
            <a:r>
              <a:rPr lang="en-US" sz="2400" b="1" dirty="0" err="1" smtClean="0">
                <a:solidFill>
                  <a:srgbClr val="003888"/>
                </a:solidFill>
              </a:rPr>
              <a:t>Osman-Ponchet</a:t>
            </a:r>
            <a:r>
              <a:rPr lang="en-US" sz="2400" b="1" dirty="0" smtClean="0">
                <a:solidFill>
                  <a:srgbClr val="003888"/>
                </a:solidFill>
              </a:rPr>
              <a:t>, PhD</a:t>
            </a:r>
            <a:endParaRPr lang="en-US" sz="2400" b="1" dirty="0">
              <a:solidFill>
                <a:srgbClr val="003888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962308" y="4978321"/>
            <a:ext cx="26793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888"/>
                </a:solidFill>
              </a:rPr>
              <a:t>hanan.osman-ponchet@galderma.com</a:t>
            </a:r>
          </a:p>
          <a:p>
            <a:endParaRPr lang="en-US" sz="1400" dirty="0"/>
          </a:p>
        </p:txBody>
      </p:sp>
      <p:pic>
        <p:nvPicPr>
          <p:cNvPr id="6" name="Picture 9" descr="C:\Users\osman-ponchet\Desktop\logo-nestle-skin-healt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80" y="5661248"/>
            <a:ext cx="2749219" cy="95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42" y="6025045"/>
            <a:ext cx="2367186" cy="594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835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Galderma</a:t>
            </a:r>
            <a:r>
              <a:rPr lang="fr-FR" dirty="0" smtClean="0"/>
              <a:t> – </a:t>
            </a:r>
            <a:r>
              <a:rPr lang="fr-FR" dirty="0" err="1" smtClean="0"/>
              <a:t>Neslé</a:t>
            </a:r>
            <a:r>
              <a:rPr lang="fr-FR" dirty="0" smtClean="0"/>
              <a:t> Skin </a:t>
            </a:r>
            <a:r>
              <a:rPr lang="fr-FR" dirty="0" err="1" smtClean="0"/>
              <a:t>Health</a:t>
            </a:r>
            <a:endParaRPr lang="fr-FR" dirty="0" smtClean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422" y="1442041"/>
            <a:ext cx="3699842" cy="9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 descr="C:\Users\osman-ponchet\Desktop\sans-tit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37" y="2681820"/>
            <a:ext cx="3854404" cy="239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osman-ponchet\Desktop\logo-nestle-skin-healt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86" y="1268760"/>
            <a:ext cx="3659726" cy="127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osman-ponchet\Desktop\imagesWTC4U15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461" y="2681819"/>
            <a:ext cx="4463764" cy="224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04764" y="5280038"/>
            <a:ext cx="78093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err="1" smtClean="0">
                <a:solidFill>
                  <a:srgbClr val="003888"/>
                </a:solidFill>
              </a:rPr>
              <a:t>Committed</a:t>
            </a:r>
            <a:r>
              <a:rPr lang="fr-FR" sz="2400" dirty="0" smtClean="0">
                <a:solidFill>
                  <a:srgbClr val="003888"/>
                </a:solidFill>
              </a:rPr>
              <a:t> to the future of </a:t>
            </a:r>
            <a:r>
              <a:rPr lang="fr-FR" sz="2400" dirty="0" err="1" smtClean="0">
                <a:solidFill>
                  <a:srgbClr val="003888"/>
                </a:solidFill>
              </a:rPr>
              <a:t>dermatology</a:t>
            </a:r>
            <a:r>
              <a:rPr lang="fr-FR" sz="2400" dirty="0" smtClean="0">
                <a:solidFill>
                  <a:srgbClr val="003888"/>
                </a:solidFill>
              </a:rPr>
              <a:t> </a:t>
            </a:r>
          </a:p>
          <a:p>
            <a:r>
              <a:rPr lang="fr-FR" sz="2400" dirty="0" smtClean="0">
                <a:solidFill>
                  <a:srgbClr val="003888"/>
                </a:solidFill>
              </a:rPr>
              <a:t>Science-</a:t>
            </a:r>
            <a:r>
              <a:rPr lang="fr-FR" sz="2400" dirty="0" err="1" smtClean="0">
                <a:solidFill>
                  <a:srgbClr val="003888"/>
                </a:solidFill>
              </a:rPr>
              <a:t>based</a:t>
            </a:r>
            <a:r>
              <a:rPr lang="fr-FR" sz="2400" dirty="0" smtClean="0">
                <a:solidFill>
                  <a:srgbClr val="003888"/>
                </a:solidFill>
              </a:rPr>
              <a:t> solutions for the skin, </a:t>
            </a:r>
            <a:r>
              <a:rPr lang="fr-FR" sz="2400" dirty="0" err="1" smtClean="0">
                <a:solidFill>
                  <a:srgbClr val="003888"/>
                </a:solidFill>
              </a:rPr>
              <a:t>hair</a:t>
            </a:r>
            <a:r>
              <a:rPr lang="fr-FR" sz="2400" dirty="0" smtClean="0">
                <a:solidFill>
                  <a:srgbClr val="003888"/>
                </a:solidFill>
              </a:rPr>
              <a:t> and </a:t>
            </a:r>
            <a:r>
              <a:rPr lang="fr-FR" sz="2400" dirty="0" err="1" smtClean="0">
                <a:solidFill>
                  <a:srgbClr val="003888"/>
                </a:solidFill>
              </a:rPr>
              <a:t>nails</a:t>
            </a:r>
            <a:endParaRPr lang="fr-FR" sz="2400" dirty="0" smtClean="0">
              <a:solidFill>
                <a:srgbClr val="003888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867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7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35052"/>
            <a:ext cx="4655046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Human</a:t>
            </a:r>
            <a:r>
              <a:rPr lang="fr-FR" dirty="0" smtClean="0"/>
              <a:t> skin</a:t>
            </a: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338844" y="1260534"/>
            <a:ext cx="8409620" cy="2191430"/>
          </a:xfrm>
          <a:ln>
            <a:noFill/>
          </a:ln>
        </p:spPr>
        <p:txBody>
          <a:bodyPr>
            <a:normAutofit fontScale="25000" lnSpcReduction="20000"/>
          </a:bodyPr>
          <a:lstStyle/>
          <a:p>
            <a:r>
              <a:rPr lang="en-US" sz="8000" dirty="0" smtClean="0"/>
              <a:t>Skin is the largest organ of the body</a:t>
            </a:r>
            <a:r>
              <a:rPr lang="en-US" sz="17600" dirty="0" smtClean="0"/>
              <a:t> </a:t>
            </a:r>
          </a:p>
          <a:p>
            <a:pPr lvl="1"/>
            <a:r>
              <a:rPr lang="en-US" sz="7200" dirty="0"/>
              <a:t>2 m² surface </a:t>
            </a:r>
            <a:r>
              <a:rPr lang="en-US" sz="7200" dirty="0" smtClean="0"/>
              <a:t>area </a:t>
            </a:r>
            <a:endParaRPr lang="en-US" sz="7200" dirty="0"/>
          </a:p>
          <a:p>
            <a:pPr lvl="1"/>
            <a:r>
              <a:rPr lang="en-US" sz="7200" dirty="0"/>
              <a:t>0.5 – 4 mm thickness</a:t>
            </a:r>
          </a:p>
          <a:p>
            <a:pPr lvl="1"/>
            <a:r>
              <a:rPr lang="en-US" sz="7200" dirty="0"/>
              <a:t>16% body weight</a:t>
            </a:r>
          </a:p>
          <a:p>
            <a:r>
              <a:rPr lang="en-US" sz="8000" dirty="0" smtClean="0"/>
              <a:t>Skin plays a crucial role in body protection from:</a:t>
            </a:r>
          </a:p>
          <a:p>
            <a:pPr lvl="1"/>
            <a:r>
              <a:rPr lang="en-US" sz="7200" dirty="0" smtClean="0"/>
              <a:t>damage</a:t>
            </a:r>
            <a:r>
              <a:rPr lang="en-US" sz="7200" dirty="0"/>
              <a:t>, </a:t>
            </a:r>
            <a:r>
              <a:rPr lang="en-US" sz="7200" dirty="0" smtClean="0"/>
              <a:t>infection, </a:t>
            </a:r>
            <a:r>
              <a:rPr lang="en-US" sz="7200" dirty="0"/>
              <a:t>and drying </a:t>
            </a:r>
            <a:r>
              <a:rPr lang="en-US" sz="7200" dirty="0" smtClean="0"/>
              <a:t>out</a:t>
            </a:r>
          </a:p>
          <a:p>
            <a:endParaRPr lang="en-US" sz="17600" dirty="0" smtClean="0"/>
          </a:p>
          <a:p>
            <a:endParaRPr lang="en-US" dirty="0"/>
          </a:p>
          <a:p>
            <a:endParaRPr lang="en-US" dirty="0"/>
          </a:p>
          <a:p>
            <a:endParaRPr lang="en-US" sz="2000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ZoneTexte 1"/>
          <p:cNvSpPr txBox="1"/>
          <p:nvPr/>
        </p:nvSpPr>
        <p:spPr>
          <a:xfrm>
            <a:off x="7020272" y="3817025"/>
            <a:ext cx="15568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1400" i="1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tratum </a:t>
            </a:r>
            <a:r>
              <a:rPr lang="en-US" sz="1400" i="1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corneum</a:t>
            </a:r>
            <a:endParaRPr lang="en-US" sz="1400" i="1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052972" y="5185177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Dermis 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4994875" y="4402962"/>
            <a:ext cx="202539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7020272" y="4249073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Epidermisis</a:t>
            </a:r>
            <a:r>
              <a:rPr lang="en-US" sz="14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H="1">
            <a:off x="4994875" y="5339066"/>
            <a:ext cx="202539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>
            <a:off x="4922867" y="3970914"/>
            <a:ext cx="209740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002" y="1340768"/>
            <a:ext cx="185737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25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6474" y="2312392"/>
            <a:ext cx="6556026" cy="4032448"/>
          </a:xfrm>
          <a:prstGeom prst="rect">
            <a:avLst/>
          </a:prstGeom>
          <a:solidFill>
            <a:schemeClr val="bg1">
              <a:alpha val="13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Outline</a:t>
            </a:r>
            <a:r>
              <a:rPr lang="fr-FR" dirty="0" smtClean="0"/>
              <a:t> 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44500" y="1412776"/>
            <a:ext cx="8358188" cy="4738787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Drug transporters </a:t>
            </a:r>
            <a:r>
              <a:rPr lang="en-US" dirty="0"/>
              <a:t>are well characterized in </a:t>
            </a:r>
            <a:r>
              <a:rPr lang="en-US" dirty="0" smtClean="0"/>
              <a:t>many key tissues but very little </a:t>
            </a:r>
            <a:r>
              <a:rPr lang="en-US" dirty="0"/>
              <a:t>is known about </a:t>
            </a:r>
            <a:r>
              <a:rPr lang="en-US" dirty="0" smtClean="0"/>
              <a:t>the skin</a:t>
            </a:r>
            <a:endParaRPr lang="en-US" dirty="0"/>
          </a:p>
          <a:p>
            <a:pPr marL="0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</p:txBody>
      </p:sp>
      <p:sp>
        <p:nvSpPr>
          <p:cNvPr id="2" name="AutoShape 6" descr="Résultat de recherche d'images pour &quot;intesti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8" name="Picture 14" descr="C:\Users\osman-ponchet\Desktop\images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066" y="317501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87313" y="2411063"/>
            <a:ext cx="6300911" cy="3898257"/>
            <a:chOff x="155575" y="2204864"/>
            <a:chExt cx="6300911" cy="3898257"/>
          </a:xfrm>
        </p:grpSpPr>
        <p:pic>
          <p:nvPicPr>
            <p:cNvPr id="6147" name="Picture 3" descr="C:\Users\osman-ponchet\Desktop\téléchargement (1)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8227" y="2441173"/>
              <a:ext cx="2093069" cy="1375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1" name="Picture 7" descr="C:\Users\osman-ponchet\Desktop\images (1)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575" y="4134166"/>
              <a:ext cx="1621829" cy="1597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 descr="C:\Users\osman-ponchet\Desktop\images (2)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2731" y="4075286"/>
              <a:ext cx="1580753" cy="2027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3" name="Picture 9" descr="C:\Users\osman-ponchet\Desktop\images (3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575" y="2204864"/>
              <a:ext cx="2466975" cy="1847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6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6008" y="4316710"/>
              <a:ext cx="1352550" cy="1628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7" name="Picture 13" descr="C:\Users\osman-ponchet\Desktop\images (7)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0956" y="4925649"/>
              <a:ext cx="1284604" cy="719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9" name="Picture 1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661" y="2516336"/>
              <a:ext cx="1647825" cy="2190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7677845" y="5229200"/>
            <a:ext cx="782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3888"/>
                </a:solidFill>
              </a:rPr>
              <a:t>SKIN</a:t>
            </a:r>
            <a:endParaRPr lang="en-US" sz="2400" b="1" dirty="0">
              <a:solidFill>
                <a:srgbClr val="003888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52628" y="2636912"/>
            <a:ext cx="4700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3888"/>
                </a:solidFill>
              </a:rPr>
              <a:t>?</a:t>
            </a:r>
            <a:endParaRPr lang="en-US" sz="4800" b="1" dirty="0">
              <a:solidFill>
                <a:srgbClr val="0038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71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Outline</a:t>
            </a:r>
            <a:r>
              <a:rPr lang="fr-FR" dirty="0" smtClean="0"/>
              <a:t> 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44500" y="1412776"/>
            <a:ext cx="8358188" cy="4738787"/>
          </a:xfrm>
        </p:spPr>
        <p:txBody>
          <a:bodyPr>
            <a:normAutofit/>
          </a:bodyPr>
          <a:lstStyle/>
          <a:p>
            <a:r>
              <a:rPr lang="en-US" dirty="0"/>
              <a:t>General overview of </a:t>
            </a:r>
            <a:r>
              <a:rPr lang="en-US" dirty="0" smtClean="0"/>
              <a:t>drug </a:t>
            </a:r>
            <a:r>
              <a:rPr lang="en-US" dirty="0"/>
              <a:t>transporters</a:t>
            </a:r>
          </a:p>
          <a:p>
            <a:pPr lvl="1"/>
            <a:r>
              <a:rPr lang="fr-FR" dirty="0" smtClean="0"/>
              <a:t>ABC and SLC </a:t>
            </a:r>
            <a:r>
              <a:rPr lang="fr-FR" dirty="0" err="1" smtClean="0"/>
              <a:t>transporters</a:t>
            </a:r>
            <a:endParaRPr lang="fr-FR" dirty="0" smtClean="0"/>
          </a:p>
          <a:p>
            <a:pPr lvl="1"/>
            <a:r>
              <a:rPr lang="fr-FR" dirty="0" err="1" smtClean="0"/>
              <a:t>Regulatory</a:t>
            </a:r>
            <a:r>
              <a:rPr lang="fr-FR" dirty="0" smtClean="0"/>
              <a:t> perspectives</a:t>
            </a:r>
          </a:p>
          <a:p>
            <a:pPr lvl="1"/>
            <a:endParaRPr lang="fr-FR" dirty="0" smtClean="0"/>
          </a:p>
          <a:p>
            <a:r>
              <a:rPr lang="fr-FR" dirty="0" err="1" smtClean="0"/>
              <a:t>Characterization</a:t>
            </a:r>
            <a:r>
              <a:rPr lang="fr-FR" dirty="0" smtClean="0"/>
              <a:t> of </a:t>
            </a:r>
            <a:r>
              <a:rPr lang="fr-FR" dirty="0" err="1" smtClean="0"/>
              <a:t>drug</a:t>
            </a:r>
            <a:r>
              <a:rPr lang="fr-FR" dirty="0" smtClean="0"/>
              <a:t> </a:t>
            </a:r>
            <a:r>
              <a:rPr lang="fr-FR" dirty="0" err="1" smtClean="0"/>
              <a:t>transporters</a:t>
            </a:r>
            <a:r>
              <a:rPr lang="fr-FR" dirty="0" smtClean="0"/>
              <a:t> in </a:t>
            </a:r>
            <a:r>
              <a:rPr lang="fr-FR" dirty="0" err="1" smtClean="0"/>
              <a:t>human</a:t>
            </a:r>
            <a:r>
              <a:rPr lang="fr-FR" dirty="0" smtClean="0"/>
              <a:t> skin</a:t>
            </a:r>
          </a:p>
          <a:p>
            <a:pPr lvl="1"/>
            <a:r>
              <a:rPr lang="fr-FR" dirty="0" smtClean="0"/>
              <a:t>Expression </a:t>
            </a:r>
          </a:p>
          <a:p>
            <a:pPr lvl="1"/>
            <a:r>
              <a:rPr lang="fr-FR" dirty="0" err="1" smtClean="0"/>
              <a:t>Regulation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Localisation </a:t>
            </a:r>
          </a:p>
          <a:p>
            <a:pPr lvl="1"/>
            <a:r>
              <a:rPr lang="fr-FR" smtClean="0"/>
              <a:t>Function</a:t>
            </a:r>
            <a:endParaRPr lang="fr-FR" dirty="0" smtClean="0"/>
          </a:p>
          <a:p>
            <a:pPr lvl="1"/>
            <a:endParaRPr lang="fr-FR" dirty="0" smtClean="0"/>
          </a:p>
          <a:p>
            <a:r>
              <a:rPr lang="fr-FR" dirty="0" smtClean="0"/>
              <a:t>Conclusion</a:t>
            </a:r>
          </a:p>
          <a:p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5811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Drug </a:t>
            </a:r>
            <a:r>
              <a:rPr lang="fr-FR" dirty="0" err="1" smtClean="0"/>
              <a:t>transporters</a:t>
            </a:r>
            <a:endParaRPr lang="fr-FR" dirty="0" smtClean="0"/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identified drug transporters </a:t>
            </a:r>
            <a:r>
              <a:rPr lang="en-US" dirty="0" smtClean="0"/>
              <a:t>belong to 2 </a:t>
            </a:r>
            <a:r>
              <a:rPr lang="en-US" dirty="0" err="1" smtClean="0"/>
              <a:t>superfamilies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ATP-Binding </a:t>
            </a:r>
            <a:r>
              <a:rPr lang="en-US" dirty="0"/>
              <a:t>Cassette (ABC) </a:t>
            </a:r>
            <a:r>
              <a:rPr lang="en-US" dirty="0" smtClean="0"/>
              <a:t>		Drug Efflux (Out)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Solute </a:t>
            </a:r>
            <a:r>
              <a:rPr lang="en-US" dirty="0"/>
              <a:t>Carrier (SLC</a:t>
            </a:r>
            <a:r>
              <a:rPr lang="en-US" dirty="0" smtClean="0"/>
              <a:t>) 			Drug Uptake (In)</a:t>
            </a:r>
            <a:endParaRPr lang="en-US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Flèche droite 1"/>
          <p:cNvSpPr/>
          <p:nvPr/>
        </p:nvSpPr>
        <p:spPr>
          <a:xfrm>
            <a:off x="4853548" y="2204864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èche droite 4"/>
          <p:cNvSpPr/>
          <p:nvPr/>
        </p:nvSpPr>
        <p:spPr>
          <a:xfrm>
            <a:off x="4843068" y="2708920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 bwMode="auto">
          <a:xfrm>
            <a:off x="1115616" y="6027006"/>
            <a:ext cx="302561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9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K. Sanjay et al; </a:t>
            </a:r>
            <a:r>
              <a:rPr lang="fr-FR" sz="9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Physiological</a:t>
            </a:r>
            <a:r>
              <a:rPr lang="fr-FR" sz="9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Reviews</a:t>
            </a:r>
            <a:r>
              <a:rPr lang="fr-FR" sz="9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(2015)</a:t>
            </a:r>
            <a:endParaRPr lang="fr-FR" sz="9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300192" y="3212976"/>
            <a:ext cx="56618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ABC</a:t>
            </a:r>
            <a:endParaRPr lang="en-US" dirty="0"/>
          </a:p>
        </p:txBody>
      </p:sp>
      <p:sp>
        <p:nvSpPr>
          <p:cNvPr id="16" name="ZoneTexte 15"/>
          <p:cNvSpPr txBox="1"/>
          <p:nvPr/>
        </p:nvSpPr>
        <p:spPr>
          <a:xfrm>
            <a:off x="2003358" y="3212976"/>
            <a:ext cx="50917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SLC</a:t>
            </a:r>
            <a:endParaRPr lang="en-US" dirty="0"/>
          </a:p>
        </p:txBody>
      </p:sp>
      <p:pic>
        <p:nvPicPr>
          <p:cNvPr id="7171" name="Picture 3" descr="C:\Users\osman-ponchet\Desktop\IndianJHumGenet_2011_17_4_12_80353_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113" y="3718024"/>
            <a:ext cx="3254167" cy="227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/>
          <p:cNvSpPr txBox="1"/>
          <p:nvPr/>
        </p:nvSpPr>
        <p:spPr bwMode="auto">
          <a:xfrm>
            <a:off x="5239112" y="6020393"/>
            <a:ext cx="259228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9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A. </a:t>
            </a:r>
            <a:r>
              <a:rPr lang="fr-FR" sz="9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Das</a:t>
            </a:r>
            <a:r>
              <a:rPr lang="fr-FR" sz="9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et al; </a:t>
            </a:r>
            <a:r>
              <a:rPr lang="fr-FR" sz="9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Indian</a:t>
            </a:r>
            <a:r>
              <a:rPr lang="fr-FR" sz="9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J </a:t>
            </a:r>
            <a:r>
              <a:rPr lang="fr-FR" sz="9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Human</a:t>
            </a:r>
            <a:r>
              <a:rPr lang="fr-FR" sz="9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Genetics</a:t>
            </a:r>
            <a:r>
              <a:rPr lang="fr-FR" sz="9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(2011)</a:t>
            </a:r>
            <a:endParaRPr lang="fr-FR" sz="9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02906"/>
            <a:ext cx="390525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467544" y="3718024"/>
            <a:ext cx="3905250" cy="230236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0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Drug transporter </a:t>
            </a:r>
            <a:r>
              <a:rPr lang="fr-FR" dirty="0" err="1" smtClean="0"/>
              <a:t>Superfamily</a:t>
            </a:r>
            <a:endParaRPr lang="fr-FR" dirty="0" smtClean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95536" y="1124744"/>
            <a:ext cx="8229600" cy="34563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•"/>
              <a:defRPr sz="2400" kern="1200">
                <a:solidFill>
                  <a:srgbClr val="003888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–"/>
              <a:defRPr sz="2000" kern="1200">
                <a:solidFill>
                  <a:srgbClr val="0092B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•"/>
              <a:defRPr sz="1800" kern="1200">
                <a:solidFill>
                  <a:srgbClr val="003888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–"/>
              <a:defRPr sz="1600" kern="1200">
                <a:solidFill>
                  <a:srgbClr val="003888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•"/>
              <a:defRPr sz="1400" kern="1200">
                <a:solidFill>
                  <a:srgbClr val="003888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r>
              <a:rPr lang="en-US" sz="7200" dirty="0" smtClean="0"/>
              <a:t>49 human ABC genes grouped into seven subfamilies:</a:t>
            </a:r>
          </a:p>
          <a:p>
            <a:pPr lvl="1"/>
            <a:r>
              <a:rPr lang="en-US" sz="5500" dirty="0"/>
              <a:t>ABCB1 / MDR1 (Multi-drug resistance)</a:t>
            </a:r>
          </a:p>
          <a:p>
            <a:pPr lvl="1"/>
            <a:r>
              <a:rPr lang="en-US" sz="5500" dirty="0"/>
              <a:t>ABCC1 &amp; 2 / MRP1 &amp; 2 (Multidrug resistance-associated protein)</a:t>
            </a:r>
          </a:p>
          <a:p>
            <a:pPr lvl="1"/>
            <a:r>
              <a:rPr lang="en-US" sz="5500" dirty="0"/>
              <a:t>ABCG2/ BCRP (Breast cancer resistance protein)</a:t>
            </a:r>
          </a:p>
          <a:p>
            <a:pPr marL="457200" lvl="1" indent="0">
              <a:buNone/>
            </a:pPr>
            <a:endParaRPr lang="en-US" sz="5600" dirty="0" smtClean="0"/>
          </a:p>
          <a:p>
            <a:r>
              <a:rPr lang="en-US" sz="7200" dirty="0"/>
              <a:t>386 SLC human genes grouped into 52 families</a:t>
            </a:r>
          </a:p>
          <a:p>
            <a:pPr lvl="1"/>
            <a:r>
              <a:rPr lang="en-US" sz="5500" dirty="0"/>
              <a:t>SLCO: Organic anion transporting polypeptide </a:t>
            </a:r>
          </a:p>
          <a:p>
            <a:pPr lvl="1"/>
            <a:r>
              <a:rPr lang="en-US" sz="5500" dirty="0"/>
              <a:t>SLC22: Organic anion/</a:t>
            </a:r>
            <a:r>
              <a:rPr lang="en-US" sz="5500" dirty="0" err="1"/>
              <a:t>cation</a:t>
            </a:r>
            <a:r>
              <a:rPr lang="en-US" sz="5500" dirty="0"/>
              <a:t>/zwitterion </a:t>
            </a:r>
            <a:r>
              <a:rPr lang="en-US" sz="5500" dirty="0" smtClean="0"/>
              <a:t>transporter</a:t>
            </a:r>
          </a:p>
          <a:p>
            <a:pPr lvl="1"/>
            <a:r>
              <a:rPr lang="en-US" sz="5500" dirty="0"/>
              <a:t>SLC47: Multidrug and toxin extrusion (MATE)</a:t>
            </a:r>
          </a:p>
          <a:p>
            <a:pPr lvl="1"/>
            <a:endParaRPr lang="en-US" sz="5500" dirty="0" smtClean="0"/>
          </a:p>
          <a:p>
            <a:pPr marL="0" indent="0">
              <a:buNone/>
            </a:pPr>
            <a:endParaRPr lang="en-US" sz="72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49080"/>
            <a:ext cx="4176464" cy="2121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03648" y="6322199"/>
            <a:ext cx="263405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fr-FR" sz="9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RG. </a:t>
            </a:r>
            <a:r>
              <a:rPr lang="fr-FR" sz="900" dirty="0" err="1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Deeley</a:t>
            </a:r>
            <a:r>
              <a:rPr lang="fr-FR" sz="9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et al., </a:t>
            </a:r>
            <a:r>
              <a:rPr lang="fr-FR" sz="900" dirty="0" err="1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Physiological</a:t>
            </a:r>
            <a:r>
              <a:rPr lang="fr-FR" sz="9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900" dirty="0" err="1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Reviews</a:t>
            </a:r>
            <a:r>
              <a:rPr lang="fr-FR" sz="9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(2015</a:t>
            </a:r>
            <a:r>
              <a:rPr lang="fr-FR" sz="9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9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5162004" y="4158900"/>
            <a:ext cx="3477072" cy="2287843"/>
            <a:chOff x="4470477" y="1556792"/>
            <a:chExt cx="2827337" cy="1868645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0477" y="1556792"/>
              <a:ext cx="2827337" cy="1622425"/>
            </a:xfrm>
            <a:prstGeom prst="rect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ZoneTexte 12"/>
            <p:cNvSpPr txBox="1"/>
            <p:nvPr/>
          </p:nvSpPr>
          <p:spPr>
            <a:xfrm>
              <a:off x="4912037" y="3179216"/>
              <a:ext cx="19442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>
                  <a:solidFill>
                    <a:srgbClr val="0092BB"/>
                  </a:solidFill>
                  <a:latin typeface="Arial" pitchFamily="34" charset="0"/>
                  <a:cs typeface="Arial" pitchFamily="34" charset="0"/>
                </a:rPr>
                <a:t>Mutagenetix</a:t>
              </a:r>
              <a:r>
                <a:rPr lang="en-US" sz="1000" dirty="0" smtClean="0">
                  <a:solidFill>
                    <a:srgbClr val="0092BB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solidFill>
                    <a:srgbClr val="0092BB"/>
                  </a:solidFill>
                  <a:latin typeface="Arial" pitchFamily="34" charset="0"/>
                  <a:cs typeface="Arial" pitchFamily="34" charset="0"/>
                </a:rPr>
                <a:t>Labarchives</a:t>
              </a:r>
              <a:r>
                <a:rPr lang="en-US" sz="1000" dirty="0" smtClean="0">
                  <a:solidFill>
                    <a:srgbClr val="0092BB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1000" dirty="0">
                <a:solidFill>
                  <a:srgbClr val="0092BB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755576" y="4158900"/>
            <a:ext cx="4176464" cy="21115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5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ABC </a:t>
            </a:r>
            <a:r>
              <a:rPr lang="fr-FR" dirty="0" err="1" smtClean="0"/>
              <a:t>transporters</a:t>
            </a:r>
            <a:r>
              <a:rPr lang="fr-FR" dirty="0" smtClean="0"/>
              <a:t> and </a:t>
            </a:r>
            <a:r>
              <a:rPr lang="fr-FR" dirty="0" err="1" smtClean="0"/>
              <a:t>genetic</a:t>
            </a:r>
            <a:r>
              <a:rPr lang="fr-FR" dirty="0" smtClean="0"/>
              <a:t> </a:t>
            </a:r>
            <a:r>
              <a:rPr lang="fr-FR" dirty="0" err="1" smtClean="0"/>
              <a:t>diseases</a:t>
            </a:r>
            <a:endParaRPr lang="fr-FR" dirty="0" smtClean="0"/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 lnSpcReduction="10000"/>
          </a:bodyPr>
          <a:lstStyle/>
          <a:p>
            <a:pPr lvl="1"/>
            <a:endParaRPr lang="en-US" dirty="0" smtClean="0"/>
          </a:p>
          <a:p>
            <a:r>
              <a:rPr lang="en-US" dirty="0"/>
              <a:t>In humans, 15 severe genetic diseases </a:t>
            </a:r>
            <a:r>
              <a:rPr lang="en-US" dirty="0" smtClean="0"/>
              <a:t>are </a:t>
            </a:r>
            <a:r>
              <a:rPr lang="en-US" dirty="0"/>
              <a:t>caused by the dysfunction of ABC </a:t>
            </a:r>
            <a:r>
              <a:rPr lang="en-US" dirty="0" smtClean="0"/>
              <a:t>transporters: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fr-FR" dirty="0" smtClean="0"/>
          </a:p>
          <a:p>
            <a:pPr lvl="1"/>
            <a:r>
              <a:rPr lang="fr-FR" dirty="0"/>
              <a:t>ABCA1 </a:t>
            </a:r>
            <a:r>
              <a:rPr lang="fr-FR" dirty="0" smtClean="0"/>
              <a:t>: </a:t>
            </a:r>
            <a:r>
              <a:rPr lang="fr-FR" dirty="0" err="1" smtClean="0"/>
              <a:t>Tangier</a:t>
            </a:r>
            <a:r>
              <a:rPr lang="fr-FR" dirty="0" smtClean="0"/>
              <a:t> </a:t>
            </a:r>
            <a:r>
              <a:rPr lang="fr-FR" dirty="0" err="1" smtClean="0"/>
              <a:t>disease</a:t>
            </a:r>
            <a:endParaRPr lang="fr-FR" dirty="0" smtClean="0"/>
          </a:p>
          <a:p>
            <a:pPr lvl="1"/>
            <a:r>
              <a:rPr lang="fr-FR" dirty="0" smtClean="0"/>
              <a:t>ABCA12 : </a:t>
            </a:r>
            <a:r>
              <a:rPr lang="fr-FR" dirty="0" err="1" smtClean="0"/>
              <a:t>Harlequin</a:t>
            </a:r>
            <a:r>
              <a:rPr lang="fr-FR" dirty="0" smtClean="0"/>
              <a:t>-type </a:t>
            </a:r>
            <a:r>
              <a:rPr lang="fr-FR" dirty="0" err="1"/>
              <a:t>ichthyosis</a:t>
            </a:r>
            <a:r>
              <a:rPr lang="fr-FR" dirty="0"/>
              <a:t>, </a:t>
            </a:r>
            <a:r>
              <a:rPr lang="fr-FR" dirty="0" err="1"/>
              <a:t>Lamellar</a:t>
            </a:r>
            <a:r>
              <a:rPr lang="fr-FR" dirty="0"/>
              <a:t> </a:t>
            </a:r>
            <a:r>
              <a:rPr lang="fr-FR" dirty="0" err="1" smtClean="0"/>
              <a:t>ichthyosis</a:t>
            </a:r>
            <a:r>
              <a:rPr lang="fr-FR" dirty="0" smtClean="0"/>
              <a:t> </a:t>
            </a:r>
            <a:endParaRPr lang="fr-FR" dirty="0"/>
          </a:p>
          <a:p>
            <a:pPr lvl="1"/>
            <a:r>
              <a:rPr lang="fr-FR" dirty="0" smtClean="0"/>
              <a:t>ABCB4  : Progressive </a:t>
            </a:r>
            <a:r>
              <a:rPr lang="fr-FR" dirty="0"/>
              <a:t>familial </a:t>
            </a:r>
            <a:r>
              <a:rPr lang="fr-FR" dirty="0" err="1"/>
              <a:t>intrahepatic</a:t>
            </a:r>
            <a:r>
              <a:rPr lang="fr-FR" dirty="0"/>
              <a:t> </a:t>
            </a:r>
            <a:r>
              <a:rPr lang="fr-FR" dirty="0" err="1" smtClean="0"/>
              <a:t>cholestasis</a:t>
            </a:r>
            <a:r>
              <a:rPr lang="fr-FR" dirty="0" smtClean="0"/>
              <a:t> </a:t>
            </a:r>
            <a:endParaRPr lang="fr-FR" dirty="0"/>
          </a:p>
          <a:p>
            <a:pPr lvl="1"/>
            <a:r>
              <a:rPr lang="fr-FR" dirty="0" smtClean="0"/>
              <a:t>ABCC2  : </a:t>
            </a:r>
            <a:r>
              <a:rPr lang="fr-FR" dirty="0" err="1" smtClean="0"/>
              <a:t>Dubin</a:t>
            </a:r>
            <a:r>
              <a:rPr lang="fr-FR" dirty="0" smtClean="0"/>
              <a:t>–Johnson syndrome</a:t>
            </a:r>
          </a:p>
          <a:p>
            <a:pPr lvl="1"/>
            <a:r>
              <a:rPr lang="fr-FR" dirty="0" smtClean="0"/>
              <a:t>ABCC6  : </a:t>
            </a:r>
            <a:r>
              <a:rPr lang="fr-FR" dirty="0" err="1" smtClean="0"/>
              <a:t>Pseudoxanthoma</a:t>
            </a:r>
            <a:r>
              <a:rPr lang="fr-FR" dirty="0" smtClean="0"/>
              <a:t> </a:t>
            </a:r>
            <a:r>
              <a:rPr lang="fr-FR" dirty="0" err="1" smtClean="0"/>
              <a:t>elasticum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ABCC7  : </a:t>
            </a:r>
            <a:r>
              <a:rPr lang="fr-FR" dirty="0" err="1" smtClean="0"/>
              <a:t>Cystic</a:t>
            </a:r>
            <a:r>
              <a:rPr lang="fr-FR" dirty="0" smtClean="0"/>
              <a:t> </a:t>
            </a:r>
            <a:r>
              <a:rPr lang="fr-FR" dirty="0" err="1" smtClean="0"/>
              <a:t>fibrosis</a:t>
            </a:r>
            <a:endParaRPr lang="fr-FR" dirty="0" smtClean="0"/>
          </a:p>
          <a:p>
            <a:pPr lvl="1"/>
            <a:endParaRPr lang="fr-FR" dirty="0"/>
          </a:p>
          <a:p>
            <a:pPr marL="400050"/>
            <a:r>
              <a:rPr lang="fr-FR" dirty="0" err="1" smtClean="0"/>
              <a:t>Genetic</a:t>
            </a:r>
            <a:r>
              <a:rPr lang="fr-FR" dirty="0" smtClean="0"/>
              <a:t> </a:t>
            </a:r>
            <a:r>
              <a:rPr lang="fr-FR" dirty="0" err="1" smtClean="0"/>
              <a:t>polymorphisms</a:t>
            </a:r>
            <a:r>
              <a:rPr lang="fr-FR" dirty="0" smtClean="0"/>
              <a:t> (SNP, </a:t>
            </a:r>
            <a:r>
              <a:rPr lang="fr-FR" dirty="0" err="1" smtClean="0"/>
              <a:t>haplotypes</a:t>
            </a:r>
            <a:r>
              <a:rPr lang="fr-FR" dirty="0" smtClean="0"/>
              <a:t>) </a:t>
            </a:r>
            <a:r>
              <a:rPr lang="fr-FR" dirty="0" err="1" smtClean="0"/>
              <a:t>identified</a:t>
            </a:r>
            <a:r>
              <a:rPr lang="fr-FR" dirty="0" smtClean="0"/>
              <a:t>,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clinically</a:t>
            </a:r>
            <a:r>
              <a:rPr lang="fr-FR" dirty="0" smtClean="0"/>
              <a:t> relevance in </a:t>
            </a:r>
            <a:r>
              <a:rPr lang="fr-FR" dirty="0" err="1" smtClean="0"/>
              <a:t>drug</a:t>
            </a:r>
            <a:r>
              <a:rPr lang="fr-FR" dirty="0" smtClean="0"/>
              <a:t> </a:t>
            </a:r>
            <a:r>
              <a:rPr lang="fr-FR" dirty="0" err="1" smtClean="0"/>
              <a:t>pharmacokinetics</a:t>
            </a:r>
            <a:endParaRPr lang="fr-FR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33056"/>
            <a:ext cx="1611263" cy="107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441" y="2600784"/>
            <a:ext cx="1082675" cy="134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1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Role</a:t>
            </a:r>
            <a:r>
              <a:rPr lang="fr-FR" dirty="0" smtClean="0"/>
              <a:t>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</a:t>
            </a: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8539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 smtClean="0"/>
              <a:t>Tissue Distribution:</a:t>
            </a:r>
          </a:p>
          <a:p>
            <a:pPr lvl="1"/>
            <a:r>
              <a:rPr lang="en-US" dirty="0" smtClean="0"/>
              <a:t>Highly abundant in </a:t>
            </a:r>
            <a:r>
              <a:rPr lang="en-US" dirty="0"/>
              <a:t>the </a:t>
            </a:r>
            <a:r>
              <a:rPr lang="en-US" dirty="0" smtClean="0"/>
              <a:t>intestine, liver</a:t>
            </a:r>
            <a:r>
              <a:rPr lang="en-US" dirty="0"/>
              <a:t>, kidney, </a:t>
            </a:r>
            <a:endParaRPr lang="en-US" dirty="0" smtClean="0"/>
          </a:p>
          <a:p>
            <a:r>
              <a:rPr lang="en-US" dirty="0" smtClean="0"/>
              <a:t>Physiological role:</a:t>
            </a:r>
          </a:p>
          <a:p>
            <a:pPr lvl="1"/>
            <a:r>
              <a:rPr lang="en-US" dirty="0" smtClean="0"/>
              <a:t>Transport of lipids, steroid conjugates, </a:t>
            </a:r>
            <a:r>
              <a:rPr lang="en-US" dirty="0"/>
              <a:t>thyroid hormones, bile </a:t>
            </a:r>
            <a:r>
              <a:rPr lang="en-US" dirty="0" smtClean="0"/>
              <a:t>salts</a:t>
            </a:r>
          </a:p>
          <a:p>
            <a:pPr lvl="0"/>
            <a:r>
              <a:rPr lang="en-US" dirty="0"/>
              <a:t>Drug disposition</a:t>
            </a:r>
          </a:p>
          <a:p>
            <a:pPr lvl="1"/>
            <a:r>
              <a:rPr lang="en-US" dirty="0"/>
              <a:t>Significantly modulate the absorption, distribution and elimination </a:t>
            </a:r>
          </a:p>
          <a:p>
            <a:pPr lvl="1"/>
            <a:r>
              <a:rPr lang="en-US" dirty="0"/>
              <a:t>Efficacy and toxicity of pharmacological agents</a:t>
            </a:r>
          </a:p>
          <a:p>
            <a:r>
              <a:rPr lang="en-US" dirty="0" smtClean="0"/>
              <a:t>Genetic </a:t>
            </a:r>
            <a:r>
              <a:rPr lang="en-US" dirty="0"/>
              <a:t>variation </a:t>
            </a:r>
            <a:r>
              <a:rPr lang="en-US" dirty="0" smtClean="0"/>
              <a:t>contributes </a:t>
            </a:r>
            <a:r>
              <a:rPr lang="en-US" dirty="0"/>
              <a:t>to </a:t>
            </a:r>
            <a:r>
              <a:rPr lang="en-US" dirty="0" smtClean="0"/>
              <a:t>inter-individual pharmacokinetic and </a:t>
            </a:r>
            <a:r>
              <a:rPr lang="en-US" dirty="0" err="1"/>
              <a:t>pharmacodynamic</a:t>
            </a:r>
            <a:r>
              <a:rPr lang="en-US" dirty="0"/>
              <a:t> </a:t>
            </a:r>
            <a:r>
              <a:rPr lang="en-US" dirty="0" smtClean="0"/>
              <a:t>variability </a:t>
            </a:r>
          </a:p>
          <a:p>
            <a:r>
              <a:rPr lang="en-US" dirty="0"/>
              <a:t>Mediate drug-drug interactions</a:t>
            </a:r>
          </a:p>
          <a:p>
            <a:endParaRPr lang="en-US" dirty="0"/>
          </a:p>
          <a:p>
            <a:endParaRPr lang="en-US" sz="2000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86972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Regulatory</a:t>
            </a:r>
            <a:r>
              <a:rPr lang="fr-FR" dirty="0" smtClean="0"/>
              <a:t> perspectives</a:t>
            </a: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8539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 smtClean="0"/>
              <a:t>Due to contribution of drug transporters to drug-drug interactions, European </a:t>
            </a:r>
            <a:r>
              <a:rPr lang="en-US" dirty="0"/>
              <a:t>and US regulatory agencies </a:t>
            </a:r>
            <a:r>
              <a:rPr lang="en-US" dirty="0" smtClean="0"/>
              <a:t>require evaluation of drug transporters for </a:t>
            </a:r>
            <a:r>
              <a:rPr lang="en-US" dirty="0"/>
              <a:t>the substrate and inhibition potential of drug </a:t>
            </a:r>
            <a:r>
              <a:rPr lang="en-US" dirty="0" smtClean="0"/>
              <a:t>candidates. </a:t>
            </a:r>
          </a:p>
          <a:p>
            <a:r>
              <a:rPr lang="en-US" dirty="0" smtClean="0"/>
              <a:t>FDA (Guidance 2012): </a:t>
            </a:r>
          </a:p>
          <a:p>
            <a:pPr lvl="1"/>
            <a:r>
              <a:rPr lang="en-US" dirty="0" smtClean="0"/>
              <a:t>7 key transporters: P-</a:t>
            </a:r>
            <a:r>
              <a:rPr lang="en-US" dirty="0" err="1" smtClean="0"/>
              <a:t>gp</a:t>
            </a:r>
            <a:r>
              <a:rPr lang="en-US" dirty="0" smtClean="0"/>
              <a:t>, BCRP, OATP1B1, OATP1B3, OAT1, OAT3, and OCT2</a:t>
            </a:r>
          </a:p>
          <a:p>
            <a:r>
              <a:rPr lang="en-US" dirty="0" smtClean="0"/>
              <a:t>EMA (Guidance 2013)</a:t>
            </a:r>
          </a:p>
          <a:p>
            <a:pPr lvl="1"/>
            <a:r>
              <a:rPr lang="en-US" dirty="0" smtClean="0"/>
              <a:t>9 </a:t>
            </a:r>
            <a:r>
              <a:rPr lang="en-US" dirty="0"/>
              <a:t>key transporters: P-</a:t>
            </a:r>
            <a:r>
              <a:rPr lang="en-US" dirty="0" err="1"/>
              <a:t>gp</a:t>
            </a:r>
            <a:r>
              <a:rPr lang="en-US" dirty="0"/>
              <a:t>, BCRP, OATP1B1, OATP1B3, OAT1, OAT3, </a:t>
            </a:r>
            <a:r>
              <a:rPr lang="en-US" dirty="0" smtClean="0"/>
              <a:t>OCT2 and OCT1 (and BSEP)</a:t>
            </a:r>
          </a:p>
          <a:p>
            <a:r>
              <a:rPr lang="en-US" dirty="0" smtClean="0"/>
              <a:t>Very recently, evaluation of MATE transporters is required by the regulatory agencies.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sz="2000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89213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Regulatory</a:t>
            </a:r>
            <a:r>
              <a:rPr lang="fr-FR" dirty="0" smtClean="0"/>
              <a:t> perspectives</a:t>
            </a: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8539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 smtClean="0"/>
              <a:t>ABC and SLC transporters are well characterized in liver, kidney and intestine but little is known about skin</a:t>
            </a:r>
          </a:p>
          <a:p>
            <a:endParaRPr lang="en-US" dirty="0" smtClean="0"/>
          </a:p>
          <a:p>
            <a:r>
              <a:rPr lang="en-US" dirty="0" smtClean="0"/>
              <a:t>Objective of this work was the characterization of drug transporters in human skin :</a:t>
            </a:r>
          </a:p>
          <a:p>
            <a:pPr lvl="1"/>
            <a:r>
              <a:rPr lang="en-US" dirty="0" smtClean="0"/>
              <a:t>Expression</a:t>
            </a:r>
          </a:p>
          <a:p>
            <a:pPr lvl="1"/>
            <a:r>
              <a:rPr lang="en-US" dirty="0" smtClean="0"/>
              <a:t>Regulation</a:t>
            </a:r>
          </a:p>
          <a:p>
            <a:pPr lvl="1"/>
            <a:r>
              <a:rPr lang="en-US" dirty="0" smtClean="0"/>
              <a:t>Localization</a:t>
            </a:r>
          </a:p>
          <a:p>
            <a:pPr lvl="1"/>
            <a:r>
              <a:rPr lang="en-US" dirty="0" smtClean="0"/>
              <a:t>Role in drug disposition</a:t>
            </a:r>
          </a:p>
          <a:p>
            <a:pPr lvl="1"/>
            <a:endParaRPr lang="en-US" dirty="0"/>
          </a:p>
          <a:p>
            <a:r>
              <a:rPr lang="en-US" dirty="0" smtClean="0"/>
              <a:t>In order to meet regulatory agencies requirement for topically applied drugs, and to improve PBPK modeling</a:t>
            </a:r>
          </a:p>
          <a:p>
            <a:endParaRPr lang="en-US" dirty="0"/>
          </a:p>
          <a:p>
            <a:endParaRPr lang="en-US" dirty="0"/>
          </a:p>
          <a:p>
            <a:endParaRPr lang="en-US" sz="2000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2" name="Flèche vers le bas 1"/>
          <p:cNvSpPr/>
          <p:nvPr/>
        </p:nvSpPr>
        <p:spPr>
          <a:xfrm>
            <a:off x="3995936" y="479715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Expression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</a:t>
            </a:r>
            <a:r>
              <a:rPr lang="fr-FR" dirty="0" err="1" smtClean="0"/>
              <a:t>human</a:t>
            </a:r>
            <a:r>
              <a:rPr lang="fr-FR" dirty="0" smtClean="0"/>
              <a:t> skin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000" dirty="0" smtClean="0"/>
              <a:t>Human skin biopsies in organ-culture for 3 days</a:t>
            </a:r>
          </a:p>
          <a:p>
            <a:pPr lvl="0"/>
            <a:endParaRPr lang="en-US" sz="2000" dirty="0"/>
          </a:p>
          <a:p>
            <a:pPr lvl="0"/>
            <a:endParaRPr lang="en-US" sz="2000" dirty="0" smtClean="0"/>
          </a:p>
          <a:p>
            <a:pPr lvl="0"/>
            <a:endParaRPr lang="en-US" sz="2000" dirty="0"/>
          </a:p>
          <a:p>
            <a:pPr lvl="0"/>
            <a:endParaRPr lang="en-US" sz="2000" dirty="0" smtClean="0"/>
          </a:p>
          <a:p>
            <a:pPr lvl="0"/>
            <a:endParaRPr lang="en-US" sz="2000" dirty="0"/>
          </a:p>
          <a:p>
            <a:pPr lvl="0"/>
            <a:endParaRPr lang="en-US" sz="2000" dirty="0" smtClean="0"/>
          </a:p>
          <a:p>
            <a:pPr lvl="0"/>
            <a:endParaRPr lang="en-US" sz="2000" dirty="0"/>
          </a:p>
          <a:p>
            <a:pPr lvl="0"/>
            <a:r>
              <a:rPr lang="en-US" sz="2000" dirty="0" smtClean="0"/>
              <a:t>4 skin biopsies (6 mm diameter) per well of 6-well plates.</a:t>
            </a:r>
          </a:p>
          <a:p>
            <a:pPr lvl="0"/>
            <a:r>
              <a:rPr lang="en-US" sz="2000" dirty="0" smtClean="0"/>
              <a:t>Culture medium: Long term skin culture medium (</a:t>
            </a:r>
            <a:r>
              <a:rPr lang="en-US" sz="2000" dirty="0" err="1" smtClean="0"/>
              <a:t>Biopredic</a:t>
            </a:r>
            <a:r>
              <a:rPr lang="en-US" sz="2000" dirty="0" smtClean="0"/>
              <a:t>, France).</a:t>
            </a:r>
          </a:p>
          <a:p>
            <a:pPr lvl="0"/>
            <a:r>
              <a:rPr lang="en-US" sz="2000" dirty="0" smtClean="0"/>
              <a:t>RNA extraction followed by quantitative real time RT-PCR (</a:t>
            </a:r>
            <a:r>
              <a:rPr lang="en-US" sz="2000" dirty="0" err="1" smtClean="0"/>
              <a:t>TaqMan</a:t>
            </a:r>
            <a:r>
              <a:rPr lang="en-US" sz="2000" dirty="0" smtClean="0"/>
              <a:t> technology).</a:t>
            </a:r>
          </a:p>
          <a:p>
            <a:pPr lvl="0"/>
            <a:r>
              <a:rPr lang="en-US" sz="2000" dirty="0" smtClean="0"/>
              <a:t>GAPDH gene used as housekeeping gene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88840"/>
            <a:ext cx="3060700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Connecteur droit avec flèche 8"/>
          <p:cNvCxnSpPr/>
          <p:nvPr/>
        </p:nvCxnSpPr>
        <p:spPr>
          <a:xfrm flipH="1">
            <a:off x="5868144" y="2636912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7470179" y="2452246"/>
            <a:ext cx="1101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Skin biopsy</a:t>
            </a:r>
            <a:endParaRPr lang="en-US" sz="14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19685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Connecteur droit avec flèche 12"/>
          <p:cNvCxnSpPr/>
          <p:nvPr/>
        </p:nvCxnSpPr>
        <p:spPr>
          <a:xfrm>
            <a:off x="2411760" y="290120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45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Expression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</a:t>
            </a:r>
            <a:r>
              <a:rPr lang="fr-FR" dirty="0" err="1" smtClean="0"/>
              <a:t>human</a:t>
            </a:r>
            <a:r>
              <a:rPr lang="fr-FR" dirty="0" smtClean="0"/>
              <a:t> skin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196752"/>
            <a:ext cx="7416824" cy="1656184"/>
          </a:xfrm>
        </p:spPr>
        <p:txBody>
          <a:bodyPr>
            <a:normAutofit/>
          </a:bodyPr>
          <a:lstStyle/>
          <a:p>
            <a:pPr lvl="0"/>
            <a:r>
              <a:rPr lang="en-US" sz="2200" dirty="0" smtClean="0"/>
              <a:t>11 SLC and 4 ABC transporters genes were evaluated</a:t>
            </a:r>
          </a:p>
          <a:p>
            <a:pPr lvl="0"/>
            <a:r>
              <a:rPr lang="en-US" sz="2200" dirty="0" smtClean="0"/>
              <a:t>Expression levels measured in human skin, and compared with human liver and kidney.</a:t>
            </a:r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marL="0" lvl="0" indent="0">
              <a:buNone/>
            </a:pPr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196752"/>
            <a:ext cx="1518643" cy="96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65" y="2852936"/>
            <a:ext cx="8797925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331640" y="2448590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SLC transporter genes</a:t>
            </a:r>
            <a:endParaRPr lang="en-US" b="1" dirty="0">
              <a:solidFill>
                <a:srgbClr val="0092B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796136" y="2475687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ABC transporter genes</a:t>
            </a:r>
            <a:endParaRPr lang="en-US" b="1" dirty="0">
              <a:solidFill>
                <a:srgbClr val="0092BB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3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Expression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</a:t>
            </a:r>
            <a:r>
              <a:rPr lang="fr-FR" dirty="0" err="1" smtClean="0"/>
              <a:t>human</a:t>
            </a:r>
            <a:r>
              <a:rPr lang="fr-FR" dirty="0" smtClean="0"/>
              <a:t> skin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 smtClean="0"/>
          </a:p>
        </p:txBody>
      </p:sp>
      <p:grpSp>
        <p:nvGrpSpPr>
          <p:cNvPr id="7" name="Groupe 6"/>
          <p:cNvGrpSpPr/>
          <p:nvPr/>
        </p:nvGrpSpPr>
        <p:grpSpPr>
          <a:xfrm>
            <a:off x="114723" y="1124744"/>
            <a:ext cx="9029277" cy="4032448"/>
            <a:chOff x="114723" y="1628800"/>
            <a:chExt cx="9029277" cy="4032448"/>
          </a:xfrm>
        </p:grpSpPr>
        <p:graphicFrame>
          <p:nvGraphicFramePr>
            <p:cNvPr id="5" name="Graphique 4"/>
            <p:cNvGraphicFramePr/>
            <p:nvPr>
              <p:extLst>
                <p:ext uri="{D42A27DB-BD31-4B8C-83A1-F6EECF244321}">
                  <p14:modId xmlns:p14="http://schemas.microsoft.com/office/powerpoint/2010/main" val="3053528192"/>
                </p:ext>
              </p:extLst>
            </p:nvPr>
          </p:nvGraphicFramePr>
          <p:xfrm>
            <a:off x="114723" y="2420888"/>
            <a:ext cx="4457277" cy="32403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ZoneTexte 3"/>
            <p:cNvSpPr txBox="1"/>
            <p:nvPr/>
          </p:nvSpPr>
          <p:spPr>
            <a:xfrm>
              <a:off x="1691680" y="1628800"/>
              <a:ext cx="158729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888"/>
                  </a:solidFill>
                  <a:latin typeface="Arial" pitchFamily="34" charset="0"/>
                  <a:cs typeface="Arial" pitchFamily="34" charset="0"/>
                </a:rPr>
                <a:t>SLC transporters </a:t>
              </a:r>
            </a:p>
            <a:p>
              <a:pPr algn="ctr"/>
              <a:r>
                <a:rPr lang="en-US" sz="1400" dirty="0" smtClean="0">
                  <a:solidFill>
                    <a:srgbClr val="003888"/>
                  </a:solidFill>
                  <a:latin typeface="Arial" pitchFamily="34" charset="0"/>
                  <a:cs typeface="Arial" pitchFamily="34" charset="0"/>
                </a:rPr>
                <a:t>in human skin </a:t>
              </a:r>
            </a:p>
            <a:p>
              <a:pPr algn="ctr"/>
              <a:r>
                <a:rPr lang="en-US" sz="1400" dirty="0" smtClean="0">
                  <a:solidFill>
                    <a:srgbClr val="003888"/>
                  </a:solidFill>
                  <a:latin typeface="Arial" pitchFamily="34" charset="0"/>
                  <a:cs typeface="Arial" pitchFamily="34" charset="0"/>
                </a:rPr>
                <a:t>(N = 3 donors)</a:t>
              </a:r>
              <a:endParaRPr lang="en-US" sz="14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8" name="Graphique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55139723"/>
                </p:ext>
              </p:extLst>
            </p:nvPr>
          </p:nvGraphicFramePr>
          <p:xfrm>
            <a:off x="4428758" y="2345358"/>
            <a:ext cx="4715242" cy="29523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ZoneTexte 8"/>
            <p:cNvSpPr txBox="1"/>
            <p:nvPr/>
          </p:nvSpPr>
          <p:spPr>
            <a:xfrm>
              <a:off x="6372199" y="1628800"/>
              <a:ext cx="160813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888"/>
                  </a:solidFill>
                  <a:latin typeface="Arial" pitchFamily="34" charset="0"/>
                  <a:cs typeface="Arial" pitchFamily="34" charset="0"/>
                </a:rPr>
                <a:t>ABC transporters </a:t>
              </a:r>
            </a:p>
            <a:p>
              <a:pPr algn="ctr"/>
              <a:r>
                <a:rPr lang="en-US" sz="1400" dirty="0" smtClean="0">
                  <a:solidFill>
                    <a:srgbClr val="003888"/>
                  </a:solidFill>
                  <a:latin typeface="Arial" pitchFamily="34" charset="0"/>
                  <a:cs typeface="Arial" pitchFamily="34" charset="0"/>
                </a:rPr>
                <a:t>in human skin </a:t>
              </a:r>
            </a:p>
            <a:p>
              <a:pPr algn="ctr"/>
              <a:r>
                <a:rPr lang="en-US" sz="1400" dirty="0" smtClean="0">
                  <a:solidFill>
                    <a:srgbClr val="003888"/>
                  </a:solidFill>
                  <a:latin typeface="Arial" pitchFamily="34" charset="0"/>
                  <a:cs typeface="Arial" pitchFamily="34" charset="0"/>
                </a:rPr>
                <a:t>(N = 8 donors)</a:t>
              </a:r>
              <a:endParaRPr lang="en-US" sz="14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334480" y="5157192"/>
            <a:ext cx="82809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5 SLC transporters over 11 are expressed in human skin, MATE1 (SLC471) is the most abundant.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All the 4 ABC transporters are expressed in human skin with MRP1 (ABCC1)  is the most expressed.</a:t>
            </a:r>
            <a:endParaRPr lang="en-US" sz="16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86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Expression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3D </a:t>
            </a:r>
            <a:r>
              <a:rPr lang="fr-FR" dirty="0" err="1" smtClean="0"/>
              <a:t>human</a:t>
            </a:r>
            <a:r>
              <a:rPr lang="fr-FR" dirty="0" smtClean="0"/>
              <a:t> skin </a:t>
            </a:r>
            <a:r>
              <a:rPr lang="fr-FR" dirty="0" err="1" smtClean="0"/>
              <a:t>microtissue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55269" y="5877272"/>
            <a:ext cx="8280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MRP1 and MATE1 are expressed in 3D Human skin </a:t>
            </a:r>
            <a:r>
              <a:rPr lang="en-US" sz="24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microtissue</a:t>
            </a:r>
            <a:endParaRPr lang="en-US" sz="24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3272044"/>
              </p:ext>
            </p:extLst>
          </p:nvPr>
        </p:nvGraphicFramePr>
        <p:xfrm>
          <a:off x="4199493" y="1890530"/>
          <a:ext cx="4944507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577" y="1556792"/>
            <a:ext cx="186010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Groupe 17"/>
          <p:cNvGrpSpPr/>
          <p:nvPr/>
        </p:nvGrpSpPr>
        <p:grpSpPr>
          <a:xfrm>
            <a:off x="-27192" y="3581971"/>
            <a:ext cx="3377904" cy="2081178"/>
            <a:chOff x="80694" y="3212976"/>
            <a:chExt cx="3377904" cy="2081178"/>
          </a:xfrm>
        </p:grpSpPr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>
              <a:lum bright="-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6705" y="3212976"/>
              <a:ext cx="2261893" cy="2081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ZoneTexte 3"/>
            <p:cNvSpPr txBox="1"/>
            <p:nvPr/>
          </p:nvSpPr>
          <p:spPr>
            <a:xfrm>
              <a:off x="80694" y="3645024"/>
              <a:ext cx="1116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Epidermis</a:t>
              </a:r>
              <a:endParaRPr lang="en-US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07504" y="4355812"/>
              <a:ext cx="8499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Dermis</a:t>
              </a:r>
              <a:endParaRPr lang="en-US" dirty="0"/>
            </a:p>
          </p:txBody>
        </p:sp>
        <p:cxnSp>
          <p:nvCxnSpPr>
            <p:cNvPr id="13" name="Connecteur droit avec flèche 12"/>
            <p:cNvCxnSpPr/>
            <p:nvPr/>
          </p:nvCxnSpPr>
          <p:spPr>
            <a:xfrm>
              <a:off x="1196705" y="3829690"/>
              <a:ext cx="56698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>
              <a:stCxn id="11" idx="3"/>
            </p:cNvCxnSpPr>
            <p:nvPr/>
          </p:nvCxnSpPr>
          <p:spPr>
            <a:xfrm flipV="1">
              <a:off x="957417" y="4509120"/>
              <a:ext cx="958671" cy="3135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2" descr="X:\11-Labo\Insphero\Skin microtissues\Skin MT 1\Barrier function\CFDA\Photos CDFDA\Image J\GFP DAPI Video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216806"/>
            <a:ext cx="1920657" cy="141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X:\11-Labo\Insphero\Skin microtissues\Skin MT 1\Barrier function\CFDA\Photos CDFDA\DAPI+Texas Red 20x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4" y="1344839"/>
            <a:ext cx="2360883" cy="174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36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Expression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Rat skin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684584" y="1906215"/>
            <a:ext cx="8229600" cy="4785395"/>
          </a:xfrm>
        </p:spPr>
        <p:txBody>
          <a:bodyPr>
            <a:normAutofit/>
          </a:bodyPr>
          <a:lstStyle/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355440" y="5661248"/>
            <a:ext cx="8280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24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MRP1 and MATE1 are expressed in </a:t>
            </a:r>
            <a:r>
              <a:rPr lang="en-US" sz="24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Rat skin</a:t>
            </a:r>
            <a:endParaRPr lang="en-US" sz="1600" dirty="0" smtClean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aphiqu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397554"/>
              </p:ext>
            </p:extLst>
          </p:nvPr>
        </p:nvGraphicFramePr>
        <p:xfrm>
          <a:off x="267699" y="1196752"/>
          <a:ext cx="845640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-1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900" y="1700808"/>
            <a:ext cx="2559997" cy="186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28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Expression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</a:t>
            </a:r>
            <a:r>
              <a:rPr lang="fr-FR" dirty="0" err="1" smtClean="0"/>
              <a:t>Minipig</a:t>
            </a:r>
            <a:r>
              <a:rPr lang="fr-FR" dirty="0" smtClean="0"/>
              <a:t> skin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684584" y="1906215"/>
            <a:ext cx="8229600" cy="4785395"/>
          </a:xfrm>
        </p:spPr>
        <p:txBody>
          <a:bodyPr>
            <a:normAutofit/>
          </a:bodyPr>
          <a:lstStyle/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355440" y="5661248"/>
            <a:ext cx="8280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24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MRP1 </a:t>
            </a:r>
            <a:r>
              <a:rPr lang="en-US" sz="24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is expressed </a:t>
            </a:r>
            <a:r>
              <a:rPr lang="en-US" sz="24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4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Minipig</a:t>
            </a:r>
            <a:r>
              <a:rPr lang="en-US" sz="24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skin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SLC transporters not detected in </a:t>
            </a:r>
            <a:r>
              <a:rPr lang="en-US" sz="24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minipig</a:t>
            </a:r>
            <a:r>
              <a:rPr lang="en-US" sz="24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skin</a:t>
            </a:r>
            <a:r>
              <a:rPr lang="en-US" sz="16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7" name="Graphiqu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804210"/>
              </p:ext>
            </p:extLst>
          </p:nvPr>
        </p:nvGraphicFramePr>
        <p:xfrm>
          <a:off x="899592" y="1268760"/>
          <a:ext cx="741682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 rot="16200000">
            <a:off x="87600" y="3228946"/>
            <a:ext cx="11599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0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2-deltaCt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1000"/>
                    </a14:imgEffect>
                    <a14:imgEffect>
                      <a14:saturation sat="200000"/>
                    </a14:imgEffect>
                    <a14:imgEffect>
                      <a14:brightnessContrast bright="-8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106" y="1700808"/>
            <a:ext cx="22955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11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Expression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</a:t>
            </a:r>
            <a:r>
              <a:rPr lang="fr-FR" dirty="0" err="1" smtClean="0"/>
              <a:t>human</a:t>
            </a:r>
            <a:r>
              <a:rPr lang="fr-FR" dirty="0" smtClean="0"/>
              <a:t> skin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431539" y="4725144"/>
            <a:ext cx="8280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Expression profile </a:t>
            </a:r>
            <a:r>
              <a:rPr lang="fr-FR" sz="20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very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different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according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to tissue </a:t>
            </a:r>
          </a:p>
          <a:p>
            <a:pPr lvl="3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SLC47A1 (MATE1) </a:t>
            </a:r>
            <a:r>
              <a:rPr lang="fr-FR" sz="2000" dirty="0" err="1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fr-FR" sz="20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expressed</a:t>
            </a:r>
            <a:r>
              <a:rPr lang="fr-FR" sz="20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 in skin</a:t>
            </a:r>
            <a:endParaRPr lang="fr-FR" sz="2000" dirty="0">
              <a:solidFill>
                <a:srgbClr val="0092BB"/>
              </a:solidFill>
              <a:latin typeface="Arial" pitchFamily="34" charset="0"/>
              <a:cs typeface="Arial" pitchFamily="34" charset="0"/>
            </a:endParaRPr>
          </a:p>
          <a:p>
            <a:pPr lvl="3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 SLC22A1 </a:t>
            </a:r>
            <a:r>
              <a:rPr lang="fr-FR" sz="2000" dirty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(OCT1)  </a:t>
            </a:r>
            <a:r>
              <a:rPr lang="fr-FR" sz="2000" dirty="0" err="1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fr-FR" sz="20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expressed</a:t>
            </a:r>
            <a:r>
              <a:rPr lang="fr-FR" sz="20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fr-FR" sz="2000" dirty="0" err="1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liver</a:t>
            </a:r>
            <a:endParaRPr lang="fr-FR" sz="2000" dirty="0">
              <a:solidFill>
                <a:srgbClr val="0092BB"/>
              </a:solidFill>
              <a:latin typeface="Arial" pitchFamily="34" charset="0"/>
              <a:cs typeface="Arial" pitchFamily="34" charset="0"/>
            </a:endParaRPr>
          </a:p>
          <a:p>
            <a:pPr lvl="3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 SLC22A6 (OAT1) </a:t>
            </a:r>
            <a:r>
              <a:rPr lang="fr-FR" sz="2000" dirty="0" err="1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fr-FR" sz="20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expressed</a:t>
            </a:r>
            <a:r>
              <a:rPr lang="fr-FR" sz="20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fr-FR" sz="2000" dirty="0" err="1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kidney</a:t>
            </a:r>
            <a:endParaRPr lang="fr-FR" sz="2000" dirty="0">
              <a:solidFill>
                <a:srgbClr val="0092BB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4178869510"/>
              </p:ext>
            </p:extLst>
          </p:nvPr>
        </p:nvGraphicFramePr>
        <p:xfrm>
          <a:off x="0" y="1628800"/>
          <a:ext cx="3019626" cy="2767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phique 10"/>
          <p:cNvGraphicFramePr/>
          <p:nvPr>
            <p:extLst>
              <p:ext uri="{D42A27DB-BD31-4B8C-83A1-F6EECF244321}">
                <p14:modId xmlns:p14="http://schemas.microsoft.com/office/powerpoint/2010/main" val="2508263187"/>
              </p:ext>
            </p:extLst>
          </p:nvPr>
        </p:nvGraphicFramePr>
        <p:xfrm>
          <a:off x="2990316" y="1667889"/>
          <a:ext cx="3108560" cy="276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phique 11"/>
          <p:cNvGraphicFramePr/>
          <p:nvPr>
            <p:extLst>
              <p:ext uri="{D42A27DB-BD31-4B8C-83A1-F6EECF244321}">
                <p14:modId xmlns:p14="http://schemas.microsoft.com/office/powerpoint/2010/main" val="2502979945"/>
              </p:ext>
            </p:extLst>
          </p:nvPr>
        </p:nvGraphicFramePr>
        <p:xfrm>
          <a:off x="6011456" y="1642364"/>
          <a:ext cx="3132544" cy="276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1475656" y="1196752"/>
            <a:ext cx="6532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Comparison of SLC transporters in Skin, Liver and kidney</a:t>
            </a:r>
            <a:endParaRPr lang="en-US" b="1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19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Expression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</a:t>
            </a:r>
            <a:r>
              <a:rPr lang="fr-FR" dirty="0" err="1" smtClean="0"/>
              <a:t>human</a:t>
            </a:r>
            <a:r>
              <a:rPr lang="fr-FR" dirty="0" smtClean="0"/>
              <a:t> skin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0" y="4725144"/>
            <a:ext cx="8964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3888"/>
                </a:solidFill>
              </a:rPr>
              <a:t> Expression profile of ABC </a:t>
            </a:r>
            <a:r>
              <a:rPr lang="fr-FR" sz="2000" dirty="0" err="1" smtClean="0">
                <a:solidFill>
                  <a:srgbClr val="003888"/>
                </a:solidFill>
              </a:rPr>
              <a:t>transporters</a:t>
            </a:r>
            <a:r>
              <a:rPr lang="fr-FR" sz="2000" dirty="0" smtClean="0">
                <a:solidFill>
                  <a:srgbClr val="003888"/>
                </a:solidFill>
              </a:rPr>
              <a:t> </a:t>
            </a:r>
            <a:r>
              <a:rPr lang="fr-FR" sz="2000" dirty="0" err="1" smtClean="0">
                <a:solidFill>
                  <a:srgbClr val="003888"/>
                </a:solidFill>
              </a:rPr>
              <a:t>very</a:t>
            </a:r>
            <a:r>
              <a:rPr lang="fr-FR" sz="2000" dirty="0" smtClean="0">
                <a:solidFill>
                  <a:srgbClr val="003888"/>
                </a:solidFill>
              </a:rPr>
              <a:t> </a:t>
            </a:r>
            <a:r>
              <a:rPr lang="fr-FR" sz="2000" dirty="0" err="1" smtClean="0">
                <a:solidFill>
                  <a:srgbClr val="003888"/>
                </a:solidFill>
              </a:rPr>
              <a:t>different</a:t>
            </a:r>
            <a:r>
              <a:rPr lang="fr-FR" sz="2000" dirty="0" smtClean="0">
                <a:solidFill>
                  <a:srgbClr val="003888"/>
                </a:solidFill>
              </a:rPr>
              <a:t> </a:t>
            </a:r>
            <a:r>
              <a:rPr lang="fr-FR" sz="2000" dirty="0" err="1" smtClean="0">
                <a:solidFill>
                  <a:srgbClr val="003888"/>
                </a:solidFill>
              </a:rPr>
              <a:t>according</a:t>
            </a:r>
            <a:r>
              <a:rPr lang="fr-FR" sz="2000" dirty="0" smtClean="0">
                <a:solidFill>
                  <a:srgbClr val="003888"/>
                </a:solidFill>
              </a:rPr>
              <a:t> to tissue </a:t>
            </a:r>
          </a:p>
          <a:p>
            <a:pPr lvl="3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3888"/>
                </a:solidFill>
              </a:rPr>
              <a:t> </a:t>
            </a:r>
            <a:r>
              <a:rPr lang="fr-FR" sz="2000" dirty="0" smtClean="0">
                <a:solidFill>
                  <a:srgbClr val="0092BB"/>
                </a:solidFill>
              </a:rPr>
              <a:t>ABCC1 (MRP1) </a:t>
            </a:r>
            <a:r>
              <a:rPr lang="fr-FR" sz="2000" dirty="0" err="1" smtClean="0">
                <a:solidFill>
                  <a:srgbClr val="0092BB"/>
                </a:solidFill>
              </a:rPr>
              <a:t>most</a:t>
            </a:r>
            <a:r>
              <a:rPr lang="fr-FR" sz="2000" dirty="0" smtClean="0">
                <a:solidFill>
                  <a:srgbClr val="0092BB"/>
                </a:solidFill>
              </a:rPr>
              <a:t> </a:t>
            </a:r>
            <a:r>
              <a:rPr lang="fr-FR" sz="2000" dirty="0" err="1" smtClean="0">
                <a:solidFill>
                  <a:srgbClr val="0092BB"/>
                </a:solidFill>
              </a:rPr>
              <a:t>expressed</a:t>
            </a:r>
            <a:r>
              <a:rPr lang="fr-FR" sz="2000" dirty="0" smtClean="0">
                <a:solidFill>
                  <a:srgbClr val="0092BB"/>
                </a:solidFill>
              </a:rPr>
              <a:t> in skin</a:t>
            </a:r>
            <a:endParaRPr lang="fr-FR" sz="2000" dirty="0">
              <a:solidFill>
                <a:srgbClr val="0092BB"/>
              </a:solidFill>
            </a:endParaRPr>
          </a:p>
          <a:p>
            <a:pPr lvl="3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92BB"/>
                </a:solidFill>
              </a:rPr>
              <a:t> ABCC2 (MRP2)  </a:t>
            </a:r>
            <a:r>
              <a:rPr lang="fr-FR" sz="2000" dirty="0" err="1" smtClean="0">
                <a:solidFill>
                  <a:srgbClr val="0092BB"/>
                </a:solidFill>
              </a:rPr>
              <a:t>most</a:t>
            </a:r>
            <a:r>
              <a:rPr lang="fr-FR" sz="2000" dirty="0" smtClean="0">
                <a:solidFill>
                  <a:srgbClr val="0092BB"/>
                </a:solidFill>
              </a:rPr>
              <a:t> </a:t>
            </a:r>
            <a:r>
              <a:rPr lang="fr-FR" sz="2000" dirty="0" err="1" smtClean="0">
                <a:solidFill>
                  <a:srgbClr val="0092BB"/>
                </a:solidFill>
              </a:rPr>
              <a:t>expressed</a:t>
            </a:r>
            <a:r>
              <a:rPr lang="fr-FR" sz="2000" dirty="0" smtClean="0">
                <a:solidFill>
                  <a:srgbClr val="0092BB"/>
                </a:solidFill>
              </a:rPr>
              <a:t> in </a:t>
            </a:r>
            <a:r>
              <a:rPr lang="fr-FR" sz="2000" dirty="0" err="1" smtClean="0">
                <a:solidFill>
                  <a:srgbClr val="0092BB"/>
                </a:solidFill>
              </a:rPr>
              <a:t>liver</a:t>
            </a:r>
            <a:endParaRPr lang="fr-FR" sz="2000" dirty="0">
              <a:solidFill>
                <a:srgbClr val="0092BB"/>
              </a:solidFill>
            </a:endParaRPr>
          </a:p>
          <a:p>
            <a:pPr lvl="3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92BB"/>
                </a:solidFill>
              </a:rPr>
              <a:t> ABCB1 (MDR1) </a:t>
            </a:r>
            <a:r>
              <a:rPr lang="fr-FR" sz="2000" dirty="0" err="1" smtClean="0">
                <a:solidFill>
                  <a:srgbClr val="0092BB"/>
                </a:solidFill>
              </a:rPr>
              <a:t>most</a:t>
            </a:r>
            <a:r>
              <a:rPr lang="fr-FR" sz="2000" dirty="0" smtClean="0">
                <a:solidFill>
                  <a:srgbClr val="0092BB"/>
                </a:solidFill>
              </a:rPr>
              <a:t> </a:t>
            </a:r>
            <a:r>
              <a:rPr lang="fr-FR" sz="2000" dirty="0" err="1" smtClean="0">
                <a:solidFill>
                  <a:srgbClr val="0092BB"/>
                </a:solidFill>
              </a:rPr>
              <a:t>expressed</a:t>
            </a:r>
            <a:r>
              <a:rPr lang="fr-FR" sz="2000" dirty="0" smtClean="0">
                <a:solidFill>
                  <a:srgbClr val="0092BB"/>
                </a:solidFill>
              </a:rPr>
              <a:t> in </a:t>
            </a:r>
            <a:r>
              <a:rPr lang="fr-FR" sz="2000" dirty="0" err="1" smtClean="0">
                <a:solidFill>
                  <a:srgbClr val="0092BB"/>
                </a:solidFill>
              </a:rPr>
              <a:t>kidney</a:t>
            </a:r>
            <a:endParaRPr lang="fr-FR" sz="2000" dirty="0">
              <a:solidFill>
                <a:srgbClr val="0092BB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01024" y="1196752"/>
            <a:ext cx="6562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Comparison of ABC transporters in Skin, Liver and kidney</a:t>
            </a:r>
            <a:endParaRPr lang="en-US" b="1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216756"/>
              </p:ext>
            </p:extLst>
          </p:nvPr>
        </p:nvGraphicFramePr>
        <p:xfrm>
          <a:off x="0" y="1946858"/>
          <a:ext cx="3347864" cy="2490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481335"/>
              </p:ext>
            </p:extLst>
          </p:nvPr>
        </p:nvGraphicFramePr>
        <p:xfrm>
          <a:off x="6156176" y="1946857"/>
          <a:ext cx="2987824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319958" y="1621623"/>
            <a:ext cx="542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Liver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6" name="Graphique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6860245"/>
              </p:ext>
            </p:extLst>
          </p:nvPr>
        </p:nvGraphicFramePr>
        <p:xfrm>
          <a:off x="3176309" y="1959102"/>
          <a:ext cx="3109722" cy="2500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4604213" y="1667580"/>
            <a:ext cx="692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</a:rPr>
              <a:t>Kidney</a:t>
            </a:r>
            <a:endParaRPr lang="en-US" sz="1400" b="1" dirty="0">
              <a:solidFill>
                <a:srgbClr val="7030A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812360" y="1671423"/>
            <a:ext cx="4972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92BB"/>
                </a:solidFill>
              </a:rPr>
              <a:t>Skin</a:t>
            </a:r>
            <a:endParaRPr lang="en-US" sz="1400" b="1" dirty="0">
              <a:solidFill>
                <a:srgbClr val="0092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06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Regulation</a:t>
            </a:r>
            <a:r>
              <a:rPr lang="fr-FR" dirty="0" smtClean="0"/>
              <a:t>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</a:t>
            </a:r>
            <a:r>
              <a:rPr lang="fr-FR" dirty="0" err="1" smtClean="0"/>
              <a:t>human</a:t>
            </a:r>
            <a:r>
              <a:rPr lang="fr-FR" dirty="0" smtClean="0"/>
              <a:t> skin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-108520" y="5661248"/>
            <a:ext cx="89644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3888"/>
                </a:solidFill>
              </a:rPr>
              <a:t> </a:t>
            </a:r>
            <a:r>
              <a:rPr lang="fr-FR" sz="20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Rifampicin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markedly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decreases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expression of MATE and MRP1</a:t>
            </a:r>
          </a:p>
          <a:p>
            <a:pPr lvl="2">
              <a:defRPr/>
            </a:pP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fr-FR" sz="20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transporters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in  </a:t>
            </a:r>
            <a:r>
              <a:rPr lang="fr-FR" sz="20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human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skin.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879500" y="1124744"/>
            <a:ext cx="6498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Effect of Rifampicin on ABC and SLC transporters in Skin</a:t>
            </a:r>
            <a:endParaRPr lang="en-US" b="1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691680" y="2276872"/>
            <a:ext cx="2311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SLC transporters (MATE)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24963" y="2420888"/>
            <a:ext cx="8894498" cy="3134404"/>
            <a:chOff x="225425" y="1806764"/>
            <a:chExt cx="8894498" cy="3134404"/>
          </a:xfrm>
        </p:grpSpPr>
        <p:graphicFrame>
          <p:nvGraphicFramePr>
            <p:cNvPr id="21" name="Graphique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23548978"/>
                </p:ext>
              </p:extLst>
            </p:nvPr>
          </p:nvGraphicFramePr>
          <p:xfrm>
            <a:off x="4547923" y="1806764"/>
            <a:ext cx="4572000" cy="31344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2" name="Graphique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90786241"/>
                </p:ext>
              </p:extLst>
            </p:nvPr>
          </p:nvGraphicFramePr>
          <p:xfrm>
            <a:off x="225425" y="1912921"/>
            <a:ext cx="4373010" cy="30008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23" name="ZoneTexte 22"/>
          <p:cNvSpPr txBox="1"/>
          <p:nvPr/>
        </p:nvSpPr>
        <p:spPr>
          <a:xfrm>
            <a:off x="5868144" y="2276872"/>
            <a:ext cx="2345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ABC transporters (MRP1)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0431" y="1550502"/>
            <a:ext cx="31694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Rifampicin: 50 µM during 72 h</a:t>
            </a:r>
          </a:p>
          <a:p>
            <a:r>
              <a:rPr lang="en-US" sz="14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Human skin biopsies in organ-culture</a:t>
            </a:r>
          </a:p>
          <a:p>
            <a:r>
              <a:rPr lang="en-US" sz="14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N = 2 or 3 donors</a:t>
            </a:r>
            <a:endParaRPr lang="en-US" sz="1400" dirty="0">
              <a:solidFill>
                <a:srgbClr val="0092BB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23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Regulation</a:t>
            </a:r>
            <a:r>
              <a:rPr lang="fr-FR" dirty="0" smtClean="0"/>
              <a:t> of ABC and SLC </a:t>
            </a:r>
            <a:r>
              <a:rPr lang="fr-FR" dirty="0" err="1" smtClean="0"/>
              <a:t>transporters</a:t>
            </a:r>
            <a:r>
              <a:rPr lang="fr-FR" dirty="0" smtClean="0"/>
              <a:t> in </a:t>
            </a:r>
            <a:r>
              <a:rPr lang="fr-FR" dirty="0" err="1" smtClean="0"/>
              <a:t>human</a:t>
            </a:r>
            <a:r>
              <a:rPr lang="fr-FR" dirty="0" smtClean="0"/>
              <a:t> skin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1600" dirty="0" smtClean="0"/>
          </a:p>
          <a:p>
            <a:pPr lvl="0"/>
            <a:endParaRPr lang="en-US" sz="16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89756" y="5589240"/>
            <a:ext cx="8964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buFont typeface="Wingdings" pitchFamily="2" charset="2"/>
              <a:buChar char="§"/>
              <a:defRPr/>
            </a:pPr>
            <a:r>
              <a:rPr lang="fr-FR" sz="2000" dirty="0" smtClean="0">
                <a:solidFill>
                  <a:srgbClr val="003888"/>
                </a:solidFill>
              </a:rPr>
              <a:t> </a:t>
            </a:r>
            <a:r>
              <a:rPr lang="fr-FR" sz="20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UV irradiation </a:t>
            </a:r>
            <a:r>
              <a:rPr lang="fr-FR" sz="2000" dirty="0" err="1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markedly</a:t>
            </a:r>
            <a:r>
              <a:rPr lang="fr-FR" sz="20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err="1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decreases</a:t>
            </a:r>
            <a:r>
              <a:rPr lang="fr-FR" sz="20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expression of 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MATE1 and MATE2 </a:t>
            </a:r>
            <a:r>
              <a:rPr lang="fr-FR" sz="2000" dirty="0" err="1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transporters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in  </a:t>
            </a:r>
            <a:r>
              <a:rPr lang="fr-FR" sz="2000" dirty="0" err="1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human</a:t>
            </a:r>
            <a:r>
              <a:rPr lang="fr-FR" sz="2000" dirty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 skin</a:t>
            </a:r>
            <a:r>
              <a:rPr lang="fr-FR" sz="2000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403648" y="1188036"/>
            <a:ext cx="5156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888"/>
                </a:solidFill>
                <a:latin typeface="Arial" pitchFamily="34" charset="0"/>
                <a:cs typeface="Arial" pitchFamily="34" charset="0"/>
              </a:rPr>
              <a:t>Effect of UV irradiation on MATE transporters</a:t>
            </a:r>
            <a:endParaRPr lang="en-US" b="1" dirty="0">
              <a:solidFill>
                <a:srgbClr val="003888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6302783"/>
              </p:ext>
            </p:extLst>
          </p:nvPr>
        </p:nvGraphicFramePr>
        <p:xfrm>
          <a:off x="1821973" y="2520191"/>
          <a:ext cx="5309346" cy="307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23528" y="1566084"/>
            <a:ext cx="36134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Human skin biopsies in </a:t>
            </a:r>
            <a:r>
              <a:rPr lang="en-US" sz="1400" dirty="0" err="1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organoculture</a:t>
            </a:r>
            <a:endParaRPr lang="en-US" sz="1400" dirty="0">
              <a:solidFill>
                <a:srgbClr val="0092BB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dirty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N = 2 </a:t>
            </a:r>
            <a:r>
              <a:rPr lang="en-US" sz="14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donors</a:t>
            </a:r>
            <a:endParaRPr lang="en-US" sz="1400" dirty="0">
              <a:solidFill>
                <a:srgbClr val="0092BB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Solar simulator</a:t>
            </a:r>
          </a:p>
          <a:p>
            <a:r>
              <a:rPr lang="en-US" sz="1400" dirty="0" smtClean="0">
                <a:solidFill>
                  <a:srgbClr val="0092BB"/>
                </a:solidFill>
                <a:latin typeface="Arial" pitchFamily="34" charset="0"/>
                <a:cs typeface="Arial" pitchFamily="34" charset="0"/>
              </a:rPr>
              <a:t>Irradiation during 1 hour per day for 3 days.</a:t>
            </a:r>
          </a:p>
        </p:txBody>
      </p:sp>
      <p:grpSp>
        <p:nvGrpSpPr>
          <p:cNvPr id="12" name="Groupe 27"/>
          <p:cNvGrpSpPr>
            <a:grpSpLocks/>
          </p:cNvGrpSpPr>
          <p:nvPr/>
        </p:nvGrpSpPr>
        <p:grpSpPr bwMode="auto">
          <a:xfrm>
            <a:off x="7256345" y="1216147"/>
            <a:ext cx="1739553" cy="2231184"/>
            <a:chOff x="6637007" y="1286771"/>
            <a:chExt cx="2122075" cy="2624582"/>
          </a:xfrm>
        </p:grpSpPr>
        <p:pic>
          <p:nvPicPr>
            <p:cNvPr id="14" name="Picture 2" descr="R:\Stage 2013\Peau\Photos\UV\DSC_005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42" r="5756"/>
            <a:stretch>
              <a:fillRect/>
            </a:stretch>
          </p:blipFill>
          <p:spPr bwMode="auto">
            <a:xfrm>
              <a:off x="6637007" y="1286771"/>
              <a:ext cx="2122075" cy="169796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ZoneTexte 14"/>
            <p:cNvSpPr txBox="1"/>
            <p:nvPr/>
          </p:nvSpPr>
          <p:spPr>
            <a:xfrm>
              <a:off x="6943335" y="2988143"/>
              <a:ext cx="1815747" cy="9232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1200" dirty="0" err="1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Solar</a:t>
              </a:r>
              <a:r>
                <a:rPr lang="fr-FR" sz="1200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simulator</a:t>
              </a:r>
            </a:p>
            <a:p>
              <a:pPr>
                <a:defRPr/>
              </a:pPr>
              <a:r>
                <a:rPr lang="fr-FR" sz="1100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(830W </a:t>
              </a:r>
              <a:r>
                <a:rPr lang="fr-FR" sz="1100" dirty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; </a:t>
              </a:r>
              <a:r>
                <a:rPr lang="fr-FR" sz="1100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47.8A; </a:t>
              </a:r>
            </a:p>
            <a:p>
              <a:pPr>
                <a:defRPr/>
              </a:pPr>
              <a:r>
                <a:rPr lang="fr-FR" sz="1100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UVA 110W/m²</a:t>
              </a:r>
            </a:p>
            <a:p>
              <a:pPr>
                <a:defRPr/>
              </a:pPr>
              <a:r>
                <a:rPr lang="fr-FR" sz="1100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UVB: </a:t>
              </a:r>
              <a:r>
                <a:rPr lang="fr-FR" sz="1100" dirty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20W/m²</a:t>
              </a:r>
              <a:r>
                <a:rPr lang="fr-FR" sz="1100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224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Localization</a:t>
            </a:r>
            <a:r>
              <a:rPr lang="fr-FR" dirty="0" smtClean="0"/>
              <a:t> of MRP1 in </a:t>
            </a:r>
            <a:r>
              <a:rPr lang="fr-FR" dirty="0" err="1" smtClean="0"/>
              <a:t>human</a:t>
            </a:r>
            <a:r>
              <a:rPr lang="fr-FR" dirty="0" smtClean="0"/>
              <a:t> skin</a:t>
            </a:r>
            <a:endParaRPr lang="fr-FR" dirty="0"/>
          </a:p>
        </p:txBody>
      </p:sp>
      <p:sp>
        <p:nvSpPr>
          <p:cNvPr id="6" name="Flèche droite 5"/>
          <p:cNvSpPr/>
          <p:nvPr/>
        </p:nvSpPr>
        <p:spPr>
          <a:xfrm>
            <a:off x="1953514" y="4020886"/>
            <a:ext cx="676805" cy="2110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-34107" y="4852779"/>
            <a:ext cx="2085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Human skin </a:t>
            </a:r>
            <a:r>
              <a:rPr lang="en-US" sz="1400" i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cryosection</a:t>
            </a:r>
            <a:endParaRPr lang="en-US" sz="1400" i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7" descr="lame rouge rapport"/>
          <p:cNvPicPr>
            <a:picLocks noChangeAspect="1" noChangeArrowheads="1"/>
          </p:cNvPicPr>
          <p:nvPr/>
        </p:nvPicPr>
        <p:blipFill>
          <a:blip r:embed="rId2" cstate="print">
            <a:lum bright="-20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56" r="45790"/>
          <a:stretch>
            <a:fillRect/>
          </a:stretch>
        </p:blipFill>
        <p:spPr bwMode="auto">
          <a:xfrm>
            <a:off x="0" y="3589049"/>
            <a:ext cx="1927905" cy="119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e 22"/>
          <p:cNvGrpSpPr/>
          <p:nvPr/>
        </p:nvGrpSpPr>
        <p:grpSpPr>
          <a:xfrm>
            <a:off x="2501091" y="1916832"/>
            <a:ext cx="5796136" cy="4013611"/>
            <a:chOff x="2666089" y="2035812"/>
            <a:chExt cx="5796136" cy="4013611"/>
          </a:xfrm>
        </p:grpSpPr>
        <p:grpSp>
          <p:nvGrpSpPr>
            <p:cNvPr id="21" name="Groupe 20"/>
            <p:cNvGrpSpPr/>
            <p:nvPr/>
          </p:nvGrpSpPr>
          <p:grpSpPr>
            <a:xfrm>
              <a:off x="2666089" y="2358327"/>
              <a:ext cx="5796136" cy="3691096"/>
              <a:chOff x="3383634" y="2420888"/>
              <a:chExt cx="5796136" cy="3691096"/>
            </a:xfrm>
          </p:grpSpPr>
          <p:sp>
            <p:nvSpPr>
              <p:cNvPr id="20" name="Rectangle à coins arrondis 19"/>
              <p:cNvSpPr/>
              <p:nvPr/>
            </p:nvSpPr>
            <p:spPr>
              <a:xfrm>
                <a:off x="3383634" y="2420888"/>
                <a:ext cx="5760366" cy="187220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à coins arrondis 18"/>
              <p:cNvSpPr/>
              <p:nvPr/>
            </p:nvSpPr>
            <p:spPr>
              <a:xfrm>
                <a:off x="3383634" y="4388336"/>
                <a:ext cx="5796136" cy="172364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8075" y="2786298"/>
                <a:ext cx="1847850" cy="1171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7136" y="2617132"/>
                <a:ext cx="1661616" cy="15099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8966" y="2572023"/>
                <a:ext cx="1685925" cy="15430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075" y="4629040"/>
                <a:ext cx="1660034" cy="11183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3" name="Picture 9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8955" y="4513857"/>
                <a:ext cx="1597978" cy="14789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4" name="Picture 10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22740" y="4492013"/>
                <a:ext cx="1685925" cy="14789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" name="ZoneTexte 14"/>
            <p:cNvSpPr txBox="1"/>
            <p:nvPr/>
          </p:nvSpPr>
          <p:spPr>
            <a:xfrm>
              <a:off x="3275856" y="2050550"/>
              <a:ext cx="9813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Epidermis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066061" y="2035813"/>
              <a:ext cx="10615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Hair follicle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6794253" y="2035812"/>
              <a:ext cx="11705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Sweat gland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Espace réservé du contenu 2"/>
          <p:cNvSpPr>
            <a:spLocks noGrp="1"/>
          </p:cNvSpPr>
          <p:nvPr>
            <p:ph idx="1"/>
          </p:nvPr>
        </p:nvSpPr>
        <p:spPr>
          <a:xfrm>
            <a:off x="323528" y="1124744"/>
            <a:ext cx="7416824" cy="1152128"/>
          </a:xfrm>
        </p:spPr>
        <p:txBody>
          <a:bodyPr>
            <a:normAutofit/>
          </a:bodyPr>
          <a:lstStyle/>
          <a:p>
            <a:pPr lvl="0"/>
            <a:r>
              <a:rPr lang="en-US" sz="2000" dirty="0" err="1" smtClean="0"/>
              <a:t>Immunohistochemical</a:t>
            </a:r>
            <a:r>
              <a:rPr lang="en-US" sz="2000" dirty="0" smtClean="0"/>
              <a:t> analysis of MRP1 in human skin</a:t>
            </a:r>
          </a:p>
          <a:p>
            <a:pPr lvl="0"/>
            <a:r>
              <a:rPr lang="en-US" sz="2000" dirty="0" err="1" smtClean="0"/>
              <a:t>Cryosection</a:t>
            </a:r>
            <a:r>
              <a:rPr lang="en-US" sz="2000" dirty="0" smtClean="0"/>
              <a:t> of skin, and MRPm6 monoclonal antibody.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347521" y="4880431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Control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8285355" y="3036655"/>
            <a:ext cx="83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MRPm6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>
          <a:xfrm>
            <a:off x="963952" y="5942859"/>
            <a:ext cx="7416824" cy="696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•"/>
              <a:defRPr sz="2400" kern="1200">
                <a:solidFill>
                  <a:srgbClr val="003888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–"/>
              <a:defRPr sz="2000" kern="1200">
                <a:solidFill>
                  <a:srgbClr val="0092B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•"/>
              <a:defRPr sz="1800" kern="1200">
                <a:solidFill>
                  <a:srgbClr val="003888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–"/>
              <a:defRPr sz="1600" kern="1200">
                <a:solidFill>
                  <a:srgbClr val="003888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2BB"/>
              </a:buClr>
              <a:buFont typeface="Arial" pitchFamily="34" charset="0"/>
              <a:buChar char="•"/>
              <a:defRPr sz="1400" kern="1200">
                <a:solidFill>
                  <a:srgbClr val="003888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MRP1 is mainly localized in the hair follicle and sweat gland in the dermis</a:t>
            </a:r>
          </a:p>
        </p:txBody>
      </p:sp>
    </p:spTree>
    <p:extLst>
      <p:ext uri="{BB962C8B-B14F-4D97-AF65-F5344CB8AC3E}">
        <p14:creationId xmlns:p14="http://schemas.microsoft.com/office/powerpoint/2010/main" val="382779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Role</a:t>
            </a:r>
            <a:r>
              <a:rPr lang="fr-FR" dirty="0" smtClean="0"/>
              <a:t> of MRP1 transporter in </a:t>
            </a:r>
            <a:r>
              <a:rPr lang="fr-FR" dirty="0" err="1" smtClean="0"/>
              <a:t>drug</a:t>
            </a:r>
            <a:r>
              <a:rPr lang="fr-FR" dirty="0" smtClean="0"/>
              <a:t> absorption in the skin</a:t>
            </a:r>
            <a:endParaRPr lang="fr-FR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323528" y="1196752"/>
            <a:ext cx="7416824" cy="4536504"/>
          </a:xfrm>
        </p:spPr>
        <p:txBody>
          <a:bodyPr>
            <a:normAutofit/>
          </a:bodyPr>
          <a:lstStyle/>
          <a:p>
            <a:pPr lvl="0"/>
            <a:r>
              <a:rPr lang="en-US" sz="2200" dirty="0" smtClean="0"/>
              <a:t>Skin absorption and distribution of 3 couples of MRP1 substrates and inhibitors were evaluated:</a:t>
            </a:r>
          </a:p>
          <a:p>
            <a:pPr lvl="1"/>
            <a:r>
              <a:rPr lang="en-US" sz="1800" dirty="0" err="1" smtClean="0"/>
              <a:t>Rhodamine</a:t>
            </a:r>
            <a:r>
              <a:rPr lang="en-US" sz="1800" dirty="0" smtClean="0"/>
              <a:t> 123 / Verapamil</a:t>
            </a:r>
          </a:p>
          <a:p>
            <a:pPr lvl="1"/>
            <a:r>
              <a:rPr lang="en-US" sz="1800" dirty="0" smtClean="0"/>
              <a:t>[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H]-Vinblastine / Verapamil</a:t>
            </a:r>
          </a:p>
          <a:p>
            <a:pPr lvl="1"/>
            <a:r>
              <a:rPr lang="en-US" sz="1800" dirty="0" smtClean="0"/>
              <a:t>[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H]-LTC4 / MK571</a:t>
            </a:r>
          </a:p>
          <a:p>
            <a:pPr lvl="0"/>
            <a:r>
              <a:rPr lang="en-US" sz="2200" i="1" dirty="0" smtClean="0"/>
              <a:t>In vitro </a:t>
            </a:r>
            <a:r>
              <a:rPr lang="en-US" sz="2200" dirty="0" smtClean="0"/>
              <a:t>model for skin absorption</a:t>
            </a:r>
          </a:p>
          <a:p>
            <a:pPr lvl="1"/>
            <a:r>
              <a:rPr lang="en-US" sz="1800" dirty="0" smtClean="0"/>
              <a:t>Donor compartment (skin) on </a:t>
            </a:r>
            <a:r>
              <a:rPr lang="en-US" sz="1800" dirty="0" err="1" smtClean="0"/>
              <a:t>Transwell</a:t>
            </a:r>
            <a:r>
              <a:rPr lang="en-US" sz="1800" dirty="0" smtClean="0"/>
              <a:t> porous membrane</a:t>
            </a:r>
          </a:p>
          <a:p>
            <a:pPr lvl="1"/>
            <a:r>
              <a:rPr lang="en-US" sz="1800" dirty="0" smtClean="0"/>
              <a:t>Receptor compartment (culture medium)</a:t>
            </a:r>
          </a:p>
          <a:p>
            <a:pPr lvl="0"/>
            <a:endParaRPr lang="en-US" sz="5500" dirty="0"/>
          </a:p>
          <a:p>
            <a:pPr marL="0" lvl="0" indent="0">
              <a:buNone/>
            </a:pPr>
            <a:endParaRPr lang="en-US" sz="5500" dirty="0" smtClean="0"/>
          </a:p>
          <a:p>
            <a:pPr marL="0" lvl="0" indent="0">
              <a:buNone/>
            </a:pPr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/>
          </a:p>
          <a:p>
            <a:pPr lvl="0"/>
            <a:endParaRPr lang="en-US" sz="5500" dirty="0" smtClean="0"/>
          </a:p>
          <a:p>
            <a:pPr lvl="0"/>
            <a:endParaRPr lang="en-US" sz="55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21088"/>
            <a:ext cx="3382963" cy="225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necteur droit avec flèche 2"/>
          <p:cNvCxnSpPr/>
          <p:nvPr/>
        </p:nvCxnSpPr>
        <p:spPr>
          <a:xfrm>
            <a:off x="1907704" y="5445224"/>
            <a:ext cx="151216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758030" y="5252424"/>
            <a:ext cx="1149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Skin (1 cm²)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907704" y="5085184"/>
            <a:ext cx="151216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716985" y="4931294"/>
            <a:ext cx="1289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Receptor fluid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372200" y="5041230"/>
            <a:ext cx="2512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vitro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skin absorption model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33000"/>
                    </a14:imgEffect>
                    <a14:imgEffect>
                      <a14:brightnessContrast bright="6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140968"/>
            <a:ext cx="1336969" cy="979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16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021606"/>
          </a:xfrm>
        </p:spPr>
        <p:txBody>
          <a:bodyPr/>
          <a:lstStyle/>
          <a:p>
            <a:r>
              <a:rPr lang="fr-FR" dirty="0" smtClean="0"/>
              <a:t>Skin absorption of Rhodamine 123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41489" y="1340768"/>
            <a:ext cx="9061022" cy="4785395"/>
          </a:xfrm>
        </p:spPr>
        <p:txBody>
          <a:bodyPr>
            <a:normAutofit fontScale="92500" lnSpcReduction="10000"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sz="800" dirty="0" smtClean="0"/>
          </a:p>
          <a:p>
            <a:endParaRPr lang="fr-FR" sz="800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sz="2000" dirty="0" smtClean="0"/>
              <a:t>Inhibition of MRP1 by </a:t>
            </a:r>
            <a:r>
              <a:rPr lang="fr-FR" sz="2000" dirty="0" err="1" smtClean="0"/>
              <a:t>verapamil</a:t>
            </a:r>
            <a:r>
              <a:rPr lang="fr-FR" sz="2000" dirty="0" smtClean="0"/>
              <a:t> </a:t>
            </a:r>
            <a:r>
              <a:rPr lang="en-US" sz="2000" dirty="0" smtClean="0"/>
              <a:t>significantly decreases skin absorption of </a:t>
            </a:r>
            <a:r>
              <a:rPr lang="en-US" sz="2000" dirty="0" err="1" smtClean="0"/>
              <a:t>Rhodamine</a:t>
            </a:r>
            <a:r>
              <a:rPr lang="en-US" sz="2000" dirty="0" smtClean="0"/>
              <a:t> 123.</a:t>
            </a:r>
          </a:p>
          <a:p>
            <a:r>
              <a:rPr lang="en-US" sz="2000" dirty="0" err="1" smtClean="0"/>
              <a:t>Rhodamine</a:t>
            </a:r>
            <a:r>
              <a:rPr lang="en-US" sz="2000" dirty="0" smtClean="0"/>
              <a:t> 123 mainly distributed in the epidermis.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258948"/>
              </p:ext>
            </p:extLst>
          </p:nvPr>
        </p:nvGraphicFramePr>
        <p:xfrm>
          <a:off x="395536" y="1573312"/>
          <a:ext cx="4901481" cy="3125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Graphique" r:id="rId3" imgW="7086559" imgH="3909168" progId="Excel.Chart.8">
                  <p:embed/>
                </p:oleObj>
              </mc:Choice>
              <mc:Fallback>
                <p:oleObj name="Graphique" r:id="rId3" imgW="7086559" imgH="3909168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573312"/>
                        <a:ext cx="4901481" cy="31259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868144" y="1844824"/>
            <a:ext cx="3194226" cy="2640769"/>
            <a:chOff x="2904" y="1613"/>
            <a:chExt cx="2371" cy="1894"/>
          </a:xfrm>
        </p:grpSpPr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2904" y="1613"/>
              <a:ext cx="2371" cy="1894"/>
              <a:chOff x="2864" y="1333"/>
              <a:chExt cx="2371" cy="1894"/>
            </a:xfrm>
          </p:grpSpPr>
          <p:pic>
            <p:nvPicPr>
              <p:cNvPr id="9" name="Picture 18" descr="TEST2311343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66" y="1333"/>
                <a:ext cx="2368" cy="18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 Box 19"/>
              <p:cNvSpPr txBox="1">
                <a:spLocks noChangeArrowheads="1"/>
              </p:cNvSpPr>
              <p:nvPr/>
            </p:nvSpPr>
            <p:spPr bwMode="auto">
              <a:xfrm>
                <a:off x="4821" y="3022"/>
                <a:ext cx="414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>
                    <a:solidFill>
                      <a:schemeClr val="bg1"/>
                    </a:solidFill>
                  </a:rPr>
                  <a:t>x10</a:t>
                </a:r>
              </a:p>
            </p:txBody>
          </p:sp>
          <p:sp>
            <p:nvSpPr>
              <p:cNvPr id="11" name="Text Box 22"/>
              <p:cNvSpPr txBox="1">
                <a:spLocks noChangeArrowheads="1"/>
              </p:cNvSpPr>
              <p:nvPr/>
            </p:nvSpPr>
            <p:spPr bwMode="auto">
              <a:xfrm>
                <a:off x="2864" y="1333"/>
                <a:ext cx="1443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 algn="ctr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 dirty="0">
                    <a:solidFill>
                      <a:schemeClr val="bg1"/>
                    </a:solidFill>
                  </a:rPr>
                  <a:t>Rhodamine 123</a:t>
                </a:r>
              </a:p>
            </p:txBody>
          </p:sp>
        </p:grpSp>
        <p:sp>
          <p:nvSpPr>
            <p:cNvPr id="8" name="Line 27"/>
            <p:cNvSpPr>
              <a:spLocks noChangeShapeType="1"/>
            </p:cNvSpPr>
            <p:nvPr/>
          </p:nvSpPr>
          <p:spPr bwMode="auto">
            <a:xfrm>
              <a:off x="3496" y="1816"/>
              <a:ext cx="224" cy="27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1907704" y="1238350"/>
            <a:ext cx="1792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Skin absorption 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404949" y="1340768"/>
            <a:ext cx="2305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Skin distribution</a:t>
            </a:r>
          </a:p>
          <a:p>
            <a:pPr algn="ctr"/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2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Epifluorescent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microscopy) </a:t>
            </a:r>
            <a:endParaRPr lang="en-US" sz="1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45290"/>
            <a:ext cx="1043409" cy="695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899592" y="1711404"/>
            <a:ext cx="50405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900" dirty="0" smtClean="0">
                <a:latin typeface="Arial" charset="0"/>
              </a:rPr>
              <a:t>N = 7</a:t>
            </a:r>
            <a:endParaRPr lang="fr-FR" sz="9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5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5335848" y="1981592"/>
            <a:ext cx="3697020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021606"/>
          </a:xfrm>
        </p:spPr>
        <p:txBody>
          <a:bodyPr/>
          <a:lstStyle/>
          <a:p>
            <a:r>
              <a:rPr lang="fr-FR" dirty="0" smtClean="0"/>
              <a:t>Skin absorption of Vinblastine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0" y="1340768"/>
            <a:ext cx="9061022" cy="4785395"/>
          </a:xfrm>
        </p:spPr>
        <p:txBody>
          <a:bodyPr>
            <a:normAutofit fontScale="92500" lnSpcReduction="20000"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sz="800" dirty="0" smtClean="0"/>
          </a:p>
          <a:p>
            <a:endParaRPr lang="fr-FR" sz="800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sz="2000" dirty="0" smtClean="0"/>
          </a:p>
          <a:p>
            <a:endParaRPr lang="fr-FR" sz="2000" dirty="0"/>
          </a:p>
          <a:p>
            <a:r>
              <a:rPr lang="fr-FR" sz="2000" dirty="0" smtClean="0"/>
              <a:t>Inhibition of MRP1 by </a:t>
            </a:r>
            <a:r>
              <a:rPr lang="fr-FR" sz="2000" dirty="0" err="1" smtClean="0"/>
              <a:t>verapamil</a:t>
            </a:r>
            <a:r>
              <a:rPr lang="fr-FR" sz="2000" dirty="0" smtClean="0"/>
              <a:t> </a:t>
            </a:r>
            <a:r>
              <a:rPr lang="en-US" sz="2000" dirty="0" smtClean="0"/>
              <a:t>significantly decreases skin absorption of vinblastine.</a:t>
            </a:r>
          </a:p>
          <a:p>
            <a:r>
              <a:rPr lang="en-US" sz="2000" dirty="0" smtClean="0"/>
              <a:t>Vinblastine mainly distributed in the epidermis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907704" y="1238350"/>
            <a:ext cx="1792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Skin absorption 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Image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130" y="1492711"/>
            <a:ext cx="5386590" cy="3664481"/>
          </a:xfrm>
          <a:prstGeom prst="rect">
            <a:avLst/>
          </a:prstGeom>
          <a:noFill/>
        </p:spPr>
      </p:pic>
      <p:sp>
        <p:nvSpPr>
          <p:cNvPr id="13" name="ZoneTexte 12"/>
          <p:cNvSpPr txBox="1"/>
          <p:nvPr/>
        </p:nvSpPr>
        <p:spPr>
          <a:xfrm>
            <a:off x="6281707" y="1340768"/>
            <a:ext cx="18053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Skin distribution</a:t>
            </a:r>
          </a:p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(Autoradiography) 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639" y="1700808"/>
            <a:ext cx="1043409" cy="695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Image 15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428" y="2708920"/>
            <a:ext cx="3700780" cy="940435"/>
          </a:xfrm>
          <a:prstGeom prst="rect">
            <a:avLst/>
          </a:prstGeom>
          <a:noFill/>
        </p:spPr>
      </p:pic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467544" y="1711404"/>
            <a:ext cx="12052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900" dirty="0" smtClean="0">
                <a:latin typeface="Arial" charset="0"/>
              </a:rPr>
              <a:t>N = 15</a:t>
            </a:r>
            <a:endParaRPr lang="fr-FR" sz="9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1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5105393" y="1981592"/>
            <a:ext cx="3927475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021606"/>
          </a:xfrm>
        </p:spPr>
        <p:txBody>
          <a:bodyPr/>
          <a:lstStyle/>
          <a:p>
            <a:r>
              <a:rPr lang="fr-FR" dirty="0" smtClean="0"/>
              <a:t>Skin absorption of LTC4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0" y="1340768"/>
            <a:ext cx="9061022" cy="4785395"/>
          </a:xfrm>
        </p:spPr>
        <p:txBody>
          <a:bodyPr>
            <a:normAutofit fontScale="92500" lnSpcReduction="20000"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sz="800" dirty="0" smtClean="0"/>
          </a:p>
          <a:p>
            <a:endParaRPr lang="fr-FR" sz="800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sz="2000" dirty="0" smtClean="0"/>
          </a:p>
          <a:p>
            <a:endParaRPr lang="fr-FR" sz="2000" dirty="0"/>
          </a:p>
          <a:p>
            <a:r>
              <a:rPr lang="fr-FR" sz="2000" dirty="0" smtClean="0"/>
              <a:t>Inhibition of MRP1 by MK571 </a:t>
            </a:r>
            <a:r>
              <a:rPr lang="en-US" sz="2000" dirty="0" smtClean="0"/>
              <a:t>significantly decreases skin absorption of LTC4.</a:t>
            </a:r>
          </a:p>
          <a:p>
            <a:r>
              <a:rPr lang="en-US" sz="2000" dirty="0" smtClean="0"/>
              <a:t>Vinblastine distributed in the epidermis and the dermis.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907704" y="1238350"/>
            <a:ext cx="1792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Skin absorption 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281707" y="1340768"/>
            <a:ext cx="18053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Skin distribution</a:t>
            </a:r>
          </a:p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(Autoradiography) 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034" y="1772816"/>
            <a:ext cx="1043409" cy="695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Graphiqu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287199"/>
              </p:ext>
            </p:extLst>
          </p:nvPr>
        </p:nvGraphicFramePr>
        <p:xfrm>
          <a:off x="133313" y="1700808"/>
          <a:ext cx="4798727" cy="3223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Image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221" y="2780927"/>
            <a:ext cx="3927475" cy="1081405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6062970" y="2420888"/>
            <a:ext cx="2829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    [</a:t>
            </a:r>
            <a:r>
              <a:rPr lang="en-US" sz="1200" baseline="30000" dirty="0"/>
              <a:t>3</a:t>
            </a:r>
            <a:r>
              <a:rPr lang="en-US" sz="1200" dirty="0"/>
              <a:t>H]-LTC4	         </a:t>
            </a:r>
            <a:r>
              <a:rPr lang="en-US" sz="1200" dirty="0" smtClean="0"/>
              <a:t>       </a:t>
            </a:r>
            <a:r>
              <a:rPr lang="en-US" sz="1200" dirty="0"/>
              <a:t>[</a:t>
            </a:r>
            <a:r>
              <a:rPr lang="en-US" sz="1200" baseline="30000" dirty="0"/>
              <a:t>3</a:t>
            </a:r>
            <a:r>
              <a:rPr lang="en-US" sz="1200" dirty="0"/>
              <a:t>H]-LTC4 + MK571</a:t>
            </a:r>
          </a:p>
        </p:txBody>
      </p:sp>
    </p:spTree>
    <p:extLst>
      <p:ext uri="{BB962C8B-B14F-4D97-AF65-F5344CB8AC3E}">
        <p14:creationId xmlns:p14="http://schemas.microsoft.com/office/powerpoint/2010/main" val="15947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021606"/>
          </a:xfrm>
        </p:spPr>
        <p:txBody>
          <a:bodyPr/>
          <a:lstStyle/>
          <a:p>
            <a:r>
              <a:rPr lang="fr-FR" dirty="0" smtClean="0"/>
              <a:t>Conclusions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467544" y="1268760"/>
            <a:ext cx="8457943" cy="4785395"/>
          </a:xfrm>
        </p:spPr>
        <p:txBody>
          <a:bodyPr>
            <a:normAutofit/>
          </a:bodyPr>
          <a:lstStyle/>
          <a:p>
            <a:r>
              <a:rPr lang="fr-FR" sz="2000" dirty="0" smtClean="0"/>
              <a:t>Gene expression, localisation and </a:t>
            </a:r>
            <a:r>
              <a:rPr lang="fr-FR" sz="2000" dirty="0" err="1" smtClean="0"/>
              <a:t>fonctional</a:t>
            </a:r>
            <a:r>
              <a:rPr lang="fr-FR" sz="2000" dirty="0" smtClean="0"/>
              <a:t> </a:t>
            </a:r>
            <a:r>
              <a:rPr lang="fr-FR" sz="2000" dirty="0" err="1" smtClean="0"/>
              <a:t>studies</a:t>
            </a:r>
            <a:r>
              <a:rPr lang="fr-FR" sz="2000" dirty="0" smtClean="0"/>
              <a:t> </a:t>
            </a:r>
            <a:r>
              <a:rPr lang="fr-FR" sz="2000" dirty="0" err="1" smtClean="0"/>
              <a:t>clearly</a:t>
            </a:r>
            <a:r>
              <a:rPr lang="fr-FR" sz="2000" dirty="0" smtClean="0"/>
              <a:t> show </a:t>
            </a:r>
            <a:r>
              <a:rPr lang="fr-FR" sz="2000" dirty="0" err="1" smtClean="0"/>
              <a:t>that</a:t>
            </a:r>
            <a:r>
              <a:rPr lang="fr-FR" sz="2000" dirty="0" smtClean="0"/>
              <a:t> MRP1 </a:t>
            </a:r>
            <a:r>
              <a:rPr lang="fr-FR" sz="2000" dirty="0" err="1" smtClean="0"/>
              <a:t>plays</a:t>
            </a:r>
            <a:r>
              <a:rPr lang="fr-FR" sz="2000" dirty="0" smtClean="0"/>
              <a:t> a </a:t>
            </a:r>
            <a:r>
              <a:rPr lang="fr-FR" sz="2000" dirty="0" err="1" smtClean="0"/>
              <a:t>role</a:t>
            </a:r>
            <a:r>
              <a:rPr lang="fr-FR" sz="2000" dirty="0" smtClean="0"/>
              <a:t> in </a:t>
            </a:r>
            <a:r>
              <a:rPr lang="fr-FR" sz="2000" dirty="0" err="1" smtClean="0"/>
              <a:t>drug</a:t>
            </a:r>
            <a:r>
              <a:rPr lang="fr-FR" sz="2000" dirty="0" smtClean="0"/>
              <a:t> absorption in </a:t>
            </a:r>
            <a:r>
              <a:rPr lang="fr-FR" sz="2000" dirty="0" err="1" smtClean="0"/>
              <a:t>human</a:t>
            </a:r>
            <a:r>
              <a:rPr lang="fr-FR" sz="2000" dirty="0" smtClean="0"/>
              <a:t> skin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 err="1"/>
              <a:t>Role</a:t>
            </a:r>
            <a:r>
              <a:rPr lang="fr-FR" sz="2000" dirty="0"/>
              <a:t> of MATE1 to </a:t>
            </a:r>
            <a:r>
              <a:rPr lang="fr-FR" sz="2000" dirty="0" err="1"/>
              <a:t>be</a:t>
            </a:r>
            <a:r>
              <a:rPr lang="fr-FR" sz="2000" dirty="0"/>
              <a:t> </a:t>
            </a:r>
            <a:r>
              <a:rPr lang="fr-FR" sz="2000" dirty="0" err="1"/>
              <a:t>clarified</a:t>
            </a:r>
            <a:r>
              <a:rPr lang="fr-FR" sz="2000" dirty="0"/>
              <a:t>.</a:t>
            </a:r>
          </a:p>
          <a:p>
            <a:endParaRPr lang="fr-FR" sz="2000" dirty="0"/>
          </a:p>
          <a:p>
            <a:r>
              <a:rPr lang="fr-FR" sz="2000" dirty="0" err="1" smtClean="0"/>
              <a:t>Further</a:t>
            </a:r>
            <a:r>
              <a:rPr lang="fr-FR" sz="2000" dirty="0" smtClean="0"/>
              <a:t> </a:t>
            </a:r>
            <a:r>
              <a:rPr lang="fr-FR" sz="2000" dirty="0" err="1" smtClean="0"/>
              <a:t>studies</a:t>
            </a:r>
            <a:r>
              <a:rPr lang="fr-FR" sz="2000" dirty="0" smtClean="0"/>
              <a:t> </a:t>
            </a:r>
            <a:r>
              <a:rPr lang="fr-FR" sz="2000" dirty="0" err="1" smtClean="0"/>
              <a:t>needed</a:t>
            </a:r>
            <a:r>
              <a:rPr lang="fr-FR" sz="2000" dirty="0" smtClean="0"/>
              <a:t> to </a:t>
            </a:r>
            <a:r>
              <a:rPr lang="fr-FR" sz="2000" dirty="0" err="1" smtClean="0"/>
              <a:t>clarify</a:t>
            </a:r>
            <a:r>
              <a:rPr lang="fr-FR" sz="2000" dirty="0" smtClean="0"/>
              <a:t> the </a:t>
            </a:r>
            <a:r>
              <a:rPr lang="fr-FR" sz="2000" dirty="0" err="1" smtClean="0"/>
              <a:t>role</a:t>
            </a:r>
            <a:r>
              <a:rPr lang="fr-FR" sz="2000" dirty="0" smtClean="0"/>
              <a:t> of </a:t>
            </a:r>
            <a:r>
              <a:rPr lang="fr-FR" sz="2000" dirty="0" err="1" smtClean="0"/>
              <a:t>drug</a:t>
            </a:r>
            <a:r>
              <a:rPr lang="fr-FR" sz="2000" dirty="0" smtClean="0"/>
              <a:t> </a:t>
            </a:r>
            <a:r>
              <a:rPr lang="fr-FR" sz="2000" dirty="0" err="1" smtClean="0"/>
              <a:t>transporters</a:t>
            </a:r>
            <a:r>
              <a:rPr lang="fr-FR" sz="2000" dirty="0" smtClean="0"/>
              <a:t> in </a:t>
            </a:r>
            <a:r>
              <a:rPr lang="fr-FR" sz="2000" dirty="0" err="1" smtClean="0"/>
              <a:t>drug</a:t>
            </a:r>
            <a:r>
              <a:rPr lang="fr-FR" sz="2000" dirty="0" smtClean="0"/>
              <a:t> </a:t>
            </a:r>
            <a:r>
              <a:rPr lang="fr-FR" sz="2000" dirty="0" err="1" smtClean="0"/>
              <a:t>disposotion</a:t>
            </a:r>
            <a:r>
              <a:rPr lang="fr-FR" sz="2000" dirty="0" smtClean="0"/>
              <a:t> and </a:t>
            </a:r>
            <a:r>
              <a:rPr lang="fr-FR" sz="2000" dirty="0" err="1" smtClean="0"/>
              <a:t>clinical</a:t>
            </a:r>
            <a:r>
              <a:rPr lang="fr-FR" sz="2000" dirty="0" smtClean="0"/>
              <a:t> </a:t>
            </a:r>
            <a:r>
              <a:rPr lang="fr-FR" sz="2000" dirty="0" err="1" smtClean="0"/>
              <a:t>drug-drug</a:t>
            </a:r>
            <a:r>
              <a:rPr lang="fr-FR" sz="2000" dirty="0" smtClean="0"/>
              <a:t> interactions </a:t>
            </a:r>
            <a:r>
              <a:rPr lang="fr-FR" sz="2000" dirty="0" err="1" smtClean="0"/>
              <a:t>with</a:t>
            </a:r>
            <a:r>
              <a:rPr lang="fr-FR" sz="2000" dirty="0" smtClean="0"/>
              <a:t> </a:t>
            </a:r>
            <a:r>
              <a:rPr lang="fr-FR" sz="2000" dirty="0" err="1" smtClean="0"/>
              <a:t>topically</a:t>
            </a:r>
            <a:r>
              <a:rPr lang="fr-FR" sz="2000" dirty="0" smtClean="0"/>
              <a:t> </a:t>
            </a:r>
            <a:r>
              <a:rPr lang="fr-FR" sz="2000" dirty="0" err="1" smtClean="0"/>
              <a:t>applied</a:t>
            </a:r>
            <a:r>
              <a:rPr lang="fr-FR" sz="2000" dirty="0" smtClean="0"/>
              <a:t> </a:t>
            </a:r>
            <a:r>
              <a:rPr lang="fr-FR" sz="2000" dirty="0" err="1" smtClean="0"/>
              <a:t>drugs</a:t>
            </a:r>
            <a:r>
              <a:rPr lang="fr-FR" sz="2000" dirty="0" smtClean="0"/>
              <a:t>.</a:t>
            </a:r>
          </a:p>
          <a:p>
            <a:endParaRPr lang="fr-FR" sz="2000" dirty="0"/>
          </a:p>
          <a:p>
            <a:pPr marL="0" lvl="0" indent="0">
              <a:buNone/>
            </a:pPr>
            <a:r>
              <a:rPr lang="fr-FR" sz="1400" i="1" dirty="0">
                <a:solidFill>
                  <a:srgbClr val="0092BB"/>
                </a:solidFill>
              </a:rPr>
              <a:t>H. </a:t>
            </a:r>
            <a:r>
              <a:rPr lang="fr-FR" sz="1400" i="1" dirty="0" err="1">
                <a:solidFill>
                  <a:srgbClr val="0092BB"/>
                </a:solidFill>
              </a:rPr>
              <a:t>Osman-Ponchet</a:t>
            </a:r>
            <a:r>
              <a:rPr lang="fr-FR" sz="1400" i="1" dirty="0">
                <a:solidFill>
                  <a:srgbClr val="0092BB"/>
                </a:solidFill>
              </a:rPr>
              <a:t> et al., 2014, Drug </a:t>
            </a:r>
            <a:r>
              <a:rPr lang="fr-FR" sz="1400" i="1" dirty="0" err="1">
                <a:solidFill>
                  <a:srgbClr val="0092BB"/>
                </a:solidFill>
              </a:rPr>
              <a:t>Metabolism</a:t>
            </a:r>
            <a:r>
              <a:rPr lang="fr-FR" sz="1400" i="1" dirty="0">
                <a:solidFill>
                  <a:srgbClr val="0092BB"/>
                </a:solidFill>
              </a:rPr>
              <a:t> and </a:t>
            </a:r>
            <a:r>
              <a:rPr lang="fr-FR" sz="1400" i="1" dirty="0" err="1">
                <a:solidFill>
                  <a:srgbClr val="0092BB"/>
                </a:solidFill>
              </a:rPr>
              <a:t>drug</a:t>
            </a:r>
            <a:r>
              <a:rPr lang="fr-FR" sz="1400" i="1" dirty="0">
                <a:solidFill>
                  <a:srgbClr val="0092BB"/>
                </a:solidFill>
              </a:rPr>
              <a:t> </a:t>
            </a:r>
            <a:r>
              <a:rPr lang="fr-FR" sz="1400" i="1" dirty="0" smtClean="0">
                <a:solidFill>
                  <a:srgbClr val="0092BB"/>
                </a:solidFill>
              </a:rPr>
              <a:t>interactions</a:t>
            </a:r>
          </a:p>
          <a:p>
            <a:pPr marL="0" lvl="0" indent="0">
              <a:buNone/>
            </a:pPr>
            <a:r>
              <a:rPr lang="fr-FR" sz="1400" i="1" dirty="0">
                <a:solidFill>
                  <a:srgbClr val="0092BB"/>
                </a:solidFill>
              </a:rPr>
              <a:t>M. Alriquet et al., 2015, ADMET &amp; DMPK</a:t>
            </a:r>
          </a:p>
          <a:p>
            <a:pPr marL="0" lvl="0" indent="0">
              <a:buNone/>
            </a:pPr>
            <a:endParaRPr lang="fr-FR" sz="1800" dirty="0"/>
          </a:p>
          <a:p>
            <a:endParaRPr lang="fr-FR" sz="2000" dirty="0" smtClean="0"/>
          </a:p>
          <a:p>
            <a:endParaRPr lang="fr-FR" sz="2000" dirty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06583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343028" y="1268760"/>
            <a:ext cx="8457943" cy="478539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sz="1600" dirty="0" smtClean="0"/>
          </a:p>
          <a:p>
            <a:pPr marL="457200" lvl="1" indent="0">
              <a:buNone/>
            </a:pPr>
            <a:endParaRPr lang="fr-FR" sz="1600" dirty="0"/>
          </a:p>
          <a:p>
            <a:pPr marL="457200" lvl="1" indent="0">
              <a:buNone/>
            </a:pPr>
            <a:endParaRPr lang="fr-FR" sz="1600" dirty="0" smtClean="0"/>
          </a:p>
          <a:p>
            <a:pPr marL="457200" lvl="1" indent="0">
              <a:buNone/>
            </a:pPr>
            <a:endParaRPr lang="fr-FR" sz="1600" dirty="0"/>
          </a:p>
          <a:p>
            <a:pPr marL="457200" lvl="1" indent="0">
              <a:buNone/>
            </a:pPr>
            <a:endParaRPr lang="fr-FR" sz="1600" dirty="0" smtClean="0"/>
          </a:p>
          <a:p>
            <a:pPr marL="457200" lvl="1" indent="0">
              <a:buNone/>
            </a:pPr>
            <a:endParaRPr lang="fr-FR" sz="1600" dirty="0" smtClean="0"/>
          </a:p>
          <a:p>
            <a:pPr marL="0" indent="0" algn="ctr">
              <a:buNone/>
            </a:pPr>
            <a:r>
              <a:rPr lang="fr-FR" sz="4800" dirty="0" err="1" smtClean="0"/>
              <a:t>Thank</a:t>
            </a:r>
            <a:r>
              <a:rPr lang="fr-FR" sz="4800" dirty="0" smtClean="0"/>
              <a:t> </a:t>
            </a:r>
            <a:r>
              <a:rPr lang="fr-FR" sz="4800" dirty="0" err="1" smtClean="0"/>
              <a:t>you</a:t>
            </a:r>
            <a:endParaRPr lang="fr-FR" sz="48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02854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021606"/>
          </a:xfrm>
        </p:spPr>
        <p:txBody>
          <a:bodyPr/>
          <a:lstStyle/>
          <a:p>
            <a:r>
              <a:rPr lang="fr-FR" smtClean="0"/>
              <a:t>Thanks </a:t>
            </a:r>
            <a:r>
              <a:rPr lang="fr-FR" dirty="0" smtClean="0"/>
              <a:t>to </a:t>
            </a:r>
            <a:r>
              <a:rPr lang="fr-FR" dirty="0" err="1" smtClean="0"/>
              <a:t>my</a:t>
            </a:r>
            <a:r>
              <a:rPr lang="fr-FR" dirty="0" smtClean="0"/>
              <a:t> team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343028" y="1268760"/>
            <a:ext cx="8457943" cy="478539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sz="1600" dirty="0" smtClean="0"/>
          </a:p>
          <a:p>
            <a:r>
              <a:rPr lang="fr-FR" sz="2000" dirty="0" smtClean="0"/>
              <a:t>Anaïs Boulai</a:t>
            </a:r>
          </a:p>
          <a:p>
            <a:r>
              <a:rPr lang="fr-FR" sz="2000" dirty="0" smtClean="0"/>
              <a:t>Marion Alriquet</a:t>
            </a:r>
          </a:p>
          <a:p>
            <a:r>
              <a:rPr lang="fr-FR" sz="2000" dirty="0" smtClean="0"/>
              <a:t>Magali </a:t>
            </a:r>
            <a:r>
              <a:rPr lang="fr-FR" sz="2000" dirty="0" err="1" smtClean="0"/>
              <a:t>Kouidhi</a:t>
            </a:r>
            <a:endParaRPr lang="fr-FR" sz="2000" dirty="0" smtClean="0"/>
          </a:p>
          <a:p>
            <a:r>
              <a:rPr lang="fr-FR" sz="2000" dirty="0" smtClean="0"/>
              <a:t>Alexandre </a:t>
            </a:r>
            <a:r>
              <a:rPr lang="fr-FR" sz="2000" dirty="0" err="1" smtClean="0"/>
              <a:t>Gaborit</a:t>
            </a:r>
            <a:endParaRPr lang="fr-FR" sz="2000" dirty="0" smtClean="0"/>
          </a:p>
          <a:p>
            <a:r>
              <a:rPr lang="fr-FR" sz="2000" dirty="0" smtClean="0"/>
              <a:t>Karine </a:t>
            </a:r>
            <a:r>
              <a:rPr lang="fr-FR" sz="2000" dirty="0" err="1" smtClean="0"/>
              <a:t>Sevin</a:t>
            </a:r>
            <a:endParaRPr lang="fr-FR" sz="2000" dirty="0" smtClean="0"/>
          </a:p>
          <a:p>
            <a:endParaRPr lang="en-US" sz="2000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1547664" y="25649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61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Galderma">
      <a:dk1>
        <a:sysClr val="windowText" lastClr="000000"/>
      </a:dk1>
      <a:lt1>
        <a:sysClr val="window" lastClr="FFFFFF"/>
      </a:lt1>
      <a:dk2>
        <a:srgbClr val="003888"/>
      </a:dk2>
      <a:lt2>
        <a:srgbClr val="EEECE1"/>
      </a:lt2>
      <a:accent1>
        <a:srgbClr val="0092BB"/>
      </a:accent1>
      <a:accent2>
        <a:srgbClr val="FF0000"/>
      </a:accent2>
      <a:accent3>
        <a:srgbClr val="92D050"/>
      </a:accent3>
      <a:accent4>
        <a:srgbClr val="8064A2"/>
      </a:accent4>
      <a:accent5>
        <a:srgbClr val="003888"/>
      </a:accent5>
      <a:accent6>
        <a:srgbClr val="FFB13F"/>
      </a:accent6>
      <a:hlink>
        <a:srgbClr val="0092BB"/>
      </a:hlink>
      <a:folHlink>
        <a:srgbClr val="5F00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lderma Template 2015">
  <a:themeElements>
    <a:clrScheme name="Custom 2">
      <a:dk1>
        <a:sysClr val="windowText" lastClr="000000"/>
      </a:dk1>
      <a:lt1>
        <a:sysClr val="window" lastClr="FFFFFF"/>
      </a:lt1>
      <a:dk2>
        <a:srgbClr val="243588"/>
      </a:dk2>
      <a:lt2>
        <a:srgbClr val="7F7F7F"/>
      </a:lt2>
      <a:accent1>
        <a:srgbClr val="0093BE"/>
      </a:accent1>
      <a:accent2>
        <a:srgbClr val="A1242D"/>
      </a:accent2>
      <a:accent3>
        <a:srgbClr val="94AB1C"/>
      </a:accent3>
      <a:accent4>
        <a:srgbClr val="3E257E"/>
      </a:accent4>
      <a:accent5>
        <a:srgbClr val="243588"/>
      </a:accent5>
      <a:accent6>
        <a:srgbClr val="F09B98"/>
      </a:accent6>
      <a:hlink>
        <a:srgbClr val="0093BE"/>
      </a:hlink>
      <a:folHlink>
        <a:srgbClr val="5F0060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B7D8AF"/>
    </a:dk2>
    <a:lt2>
      <a:srgbClr val="C3C3C3"/>
    </a:lt2>
    <a:accent1>
      <a:srgbClr val="D2D8AF"/>
    </a:accent1>
    <a:accent2>
      <a:srgbClr val="AFD7D8"/>
    </a:accent2>
    <a:accent3>
      <a:srgbClr val="FFFFFF"/>
    </a:accent3>
    <a:accent4>
      <a:srgbClr val="000000"/>
    </a:accent4>
    <a:accent5>
      <a:srgbClr val="E5E9D4"/>
    </a:accent5>
    <a:accent6>
      <a:srgbClr val="9EC3C4"/>
    </a:accent6>
    <a:hlink>
      <a:srgbClr val="AFBAD8"/>
    </a:hlink>
    <a:folHlink>
      <a:srgbClr val="9F87C5"/>
    </a:folHlink>
  </a:clrScheme>
  <a:fontScheme name="Template_FINA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243588"/>
    </a:dk2>
    <a:lt2>
      <a:srgbClr val="7F7F7F"/>
    </a:lt2>
    <a:accent1>
      <a:srgbClr val="0093BE"/>
    </a:accent1>
    <a:accent2>
      <a:srgbClr val="A1242D"/>
    </a:accent2>
    <a:accent3>
      <a:srgbClr val="94AB1C"/>
    </a:accent3>
    <a:accent4>
      <a:srgbClr val="3E257E"/>
    </a:accent4>
    <a:accent5>
      <a:srgbClr val="243588"/>
    </a:accent5>
    <a:accent6>
      <a:srgbClr val="F09B98"/>
    </a:accent6>
    <a:hlink>
      <a:srgbClr val="0093BE"/>
    </a:hlink>
    <a:folHlink>
      <a:srgbClr val="5F0060"/>
    </a:folHlink>
  </a:clrScheme>
  <a:fontScheme name="Custom 1">
    <a:majorFont>
      <a:latin typeface="Segoe UI"/>
      <a:ea typeface=""/>
      <a:cs typeface=""/>
    </a:majorFont>
    <a:minorFont>
      <a:latin typeface="Segoe U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B7D8AF"/>
    </a:dk2>
    <a:lt2>
      <a:srgbClr val="C3C3C3"/>
    </a:lt2>
    <a:accent1>
      <a:srgbClr val="D2D8AF"/>
    </a:accent1>
    <a:accent2>
      <a:srgbClr val="AFD7D8"/>
    </a:accent2>
    <a:accent3>
      <a:srgbClr val="FFFFFF"/>
    </a:accent3>
    <a:accent4>
      <a:srgbClr val="000000"/>
    </a:accent4>
    <a:accent5>
      <a:srgbClr val="E5E9D4"/>
    </a:accent5>
    <a:accent6>
      <a:srgbClr val="9EC3C4"/>
    </a:accent6>
    <a:hlink>
      <a:srgbClr val="AFBAD8"/>
    </a:hlink>
    <a:folHlink>
      <a:srgbClr val="9F87C5"/>
    </a:folHlink>
  </a:clrScheme>
  <a:fontScheme name="Template_FINA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B7D8AF"/>
    </a:dk2>
    <a:lt2>
      <a:srgbClr val="C3C3C3"/>
    </a:lt2>
    <a:accent1>
      <a:srgbClr val="D2D8AF"/>
    </a:accent1>
    <a:accent2>
      <a:srgbClr val="AFD7D8"/>
    </a:accent2>
    <a:accent3>
      <a:srgbClr val="FFFFFF"/>
    </a:accent3>
    <a:accent4>
      <a:srgbClr val="000000"/>
    </a:accent4>
    <a:accent5>
      <a:srgbClr val="E5E9D4"/>
    </a:accent5>
    <a:accent6>
      <a:srgbClr val="9EC3C4"/>
    </a:accent6>
    <a:hlink>
      <a:srgbClr val="AFBAD8"/>
    </a:hlink>
    <a:folHlink>
      <a:srgbClr val="9F87C5"/>
    </a:folHlink>
  </a:clrScheme>
  <a:fontScheme name="Template_FINA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B7D8AF"/>
    </a:dk2>
    <a:lt2>
      <a:srgbClr val="C3C3C3"/>
    </a:lt2>
    <a:accent1>
      <a:srgbClr val="D2D8AF"/>
    </a:accent1>
    <a:accent2>
      <a:srgbClr val="AFD7D8"/>
    </a:accent2>
    <a:accent3>
      <a:srgbClr val="FFFFFF"/>
    </a:accent3>
    <a:accent4>
      <a:srgbClr val="000000"/>
    </a:accent4>
    <a:accent5>
      <a:srgbClr val="E5E9D4"/>
    </a:accent5>
    <a:accent6>
      <a:srgbClr val="9EC3C4"/>
    </a:accent6>
    <a:hlink>
      <a:srgbClr val="AFBAD8"/>
    </a:hlink>
    <a:folHlink>
      <a:srgbClr val="9F87C5"/>
    </a:folHlink>
  </a:clrScheme>
  <a:fontScheme name="Template_FINA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B7D8AF"/>
    </a:dk2>
    <a:lt2>
      <a:srgbClr val="C3C3C3"/>
    </a:lt2>
    <a:accent1>
      <a:srgbClr val="D2D8AF"/>
    </a:accent1>
    <a:accent2>
      <a:srgbClr val="AFD7D8"/>
    </a:accent2>
    <a:accent3>
      <a:srgbClr val="FFFFFF"/>
    </a:accent3>
    <a:accent4>
      <a:srgbClr val="000000"/>
    </a:accent4>
    <a:accent5>
      <a:srgbClr val="E5E9D4"/>
    </a:accent5>
    <a:accent6>
      <a:srgbClr val="9EC3C4"/>
    </a:accent6>
    <a:hlink>
      <a:srgbClr val="AFBAD8"/>
    </a:hlink>
    <a:folHlink>
      <a:srgbClr val="9F87C5"/>
    </a:folHlink>
  </a:clrScheme>
  <a:fontScheme name="Template_FINA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B7D8AF"/>
    </a:dk2>
    <a:lt2>
      <a:srgbClr val="C3C3C3"/>
    </a:lt2>
    <a:accent1>
      <a:srgbClr val="D2D8AF"/>
    </a:accent1>
    <a:accent2>
      <a:srgbClr val="AFD7D8"/>
    </a:accent2>
    <a:accent3>
      <a:srgbClr val="FFFFFF"/>
    </a:accent3>
    <a:accent4>
      <a:srgbClr val="000000"/>
    </a:accent4>
    <a:accent5>
      <a:srgbClr val="E5E9D4"/>
    </a:accent5>
    <a:accent6>
      <a:srgbClr val="9EC3C4"/>
    </a:accent6>
    <a:hlink>
      <a:srgbClr val="AFBAD8"/>
    </a:hlink>
    <a:folHlink>
      <a:srgbClr val="9F87C5"/>
    </a:folHlink>
  </a:clrScheme>
  <a:fontScheme name="Template_FINA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5740</TotalTime>
  <Words>1379</Words>
  <Application>Microsoft Office PowerPoint</Application>
  <PresentationFormat>Affichage à l'écran (4:3)</PresentationFormat>
  <Paragraphs>386</Paragraphs>
  <Slides>29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2" baseType="lpstr">
      <vt:lpstr>Thème Office</vt:lpstr>
      <vt:lpstr>Galderma Template 2015</vt:lpstr>
      <vt:lpstr>Graphique</vt:lpstr>
      <vt:lpstr>    Characterization and regulation of the expression of drug transporters in human skin  </vt:lpstr>
      <vt:lpstr>Galderma – Neslé Skin Health</vt:lpstr>
      <vt:lpstr>Human skin</vt:lpstr>
      <vt:lpstr>Outline </vt:lpstr>
      <vt:lpstr>Outline </vt:lpstr>
      <vt:lpstr>Drug transporters</vt:lpstr>
      <vt:lpstr>Drug transporter Superfamily</vt:lpstr>
      <vt:lpstr>ABC transporters and genetic diseases</vt:lpstr>
      <vt:lpstr>Role of ABC and SLC transporters </vt:lpstr>
      <vt:lpstr>Regulatory perspectives</vt:lpstr>
      <vt:lpstr>Regulatory perspectives</vt:lpstr>
      <vt:lpstr>Expression of ABC and SLC transporters in human skin</vt:lpstr>
      <vt:lpstr>Expression of ABC and SLC transporters in human skin</vt:lpstr>
      <vt:lpstr>Expression of ABC and SLC transporters in human skin</vt:lpstr>
      <vt:lpstr>Expression of ABC and SLC transporters in 3D human skin microtissue</vt:lpstr>
      <vt:lpstr>Expression of ABC and SLC transporters in Rat skin</vt:lpstr>
      <vt:lpstr>Expression of ABC and SLC transporters in Minipig skin</vt:lpstr>
      <vt:lpstr>Expression of ABC and SLC transporters in human skin</vt:lpstr>
      <vt:lpstr>Expression of ABC and SLC transporters in human skin</vt:lpstr>
      <vt:lpstr>Regulation of ABC and SLC transporters in human skin</vt:lpstr>
      <vt:lpstr>Regulation of ABC and SLC transporters in human skin</vt:lpstr>
      <vt:lpstr>Localization of MRP1 in human skin</vt:lpstr>
      <vt:lpstr>Role of MRP1 transporter in drug absorption in the skin</vt:lpstr>
      <vt:lpstr>Skin absorption of Rhodamine 123</vt:lpstr>
      <vt:lpstr>Skin absorption of Vinblastine</vt:lpstr>
      <vt:lpstr>Skin absorption of LTC4</vt:lpstr>
      <vt:lpstr>Conclusions</vt:lpstr>
      <vt:lpstr>Présentation PowerPoint</vt:lpstr>
      <vt:lpstr>Thanks to my team</vt:lpstr>
    </vt:vector>
  </TitlesOfParts>
  <Company>Galderma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CROS Sebastien</dc:creator>
  <cp:lastModifiedBy>OSMAN-PONCHET Hanan</cp:lastModifiedBy>
  <cp:revision>198</cp:revision>
  <cp:lastPrinted>2016-05-11T07:21:54Z</cp:lastPrinted>
  <dcterms:created xsi:type="dcterms:W3CDTF">2013-06-18T08:48:40Z</dcterms:created>
  <dcterms:modified xsi:type="dcterms:W3CDTF">2016-10-24T07:45:50Z</dcterms:modified>
</cp:coreProperties>
</file>