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74" r:id="rId3"/>
    <p:sldId id="327" r:id="rId4"/>
    <p:sldId id="276" r:id="rId5"/>
    <p:sldId id="332" r:id="rId6"/>
    <p:sldId id="330" r:id="rId7"/>
    <p:sldId id="320" r:id="rId8"/>
    <p:sldId id="325" r:id="rId9"/>
    <p:sldId id="277" r:id="rId10"/>
    <p:sldId id="328" r:id="rId11"/>
    <p:sldId id="329" r:id="rId12"/>
    <p:sldId id="264" r:id="rId13"/>
    <p:sldId id="257" r:id="rId14"/>
    <p:sldId id="292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8" r:id="rId23"/>
    <p:sldId id="311" r:id="rId24"/>
    <p:sldId id="312" r:id="rId25"/>
    <p:sldId id="313" r:id="rId26"/>
    <p:sldId id="314" r:id="rId27"/>
    <p:sldId id="315" r:id="rId28"/>
    <p:sldId id="316" r:id="rId29"/>
    <p:sldId id="282" r:id="rId30"/>
    <p:sldId id="322" r:id="rId31"/>
    <p:sldId id="323" r:id="rId32"/>
    <p:sldId id="288" r:id="rId33"/>
    <p:sldId id="289" r:id="rId34"/>
    <p:sldId id="291" r:id="rId35"/>
    <p:sldId id="331" r:id="rId36"/>
    <p:sldId id="324" r:id="rId37"/>
    <p:sldId id="285" r:id="rId38"/>
    <p:sldId id="286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lemah%20Butler\Local%20Settings\Temporary%20Internet%20Files\Content.Outlook\HQ48JNDJ\Bioplastic%20Table_Final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Bioplastic Trial 2012 - Field 7</a:t>
            </a:r>
          </a:p>
        </c:rich>
      </c:tx>
      <c:layout>
        <c:manualLayout>
          <c:xMode val="edge"/>
          <c:yMode val="edge"/>
          <c:x val="0.3259063908877452"/>
          <c:y val="5.5710306406685457E-2"/>
        </c:manualLayout>
      </c:layout>
      <c:overlay val="1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Sheet2!$A$21:$E$21</c:f>
                <c:numCache>
                  <c:formatCode>General</c:formatCode>
                  <c:ptCount val="5"/>
                  <c:pt idx="0">
                    <c:v>106.21000000000002</c:v>
                  </c:pt>
                  <c:pt idx="1">
                    <c:v>5.0599999999999996</c:v>
                  </c:pt>
                  <c:pt idx="2">
                    <c:v>15.25</c:v>
                  </c:pt>
                  <c:pt idx="3">
                    <c:v>3.84</c:v>
                  </c:pt>
                  <c:pt idx="4">
                    <c:v>4.1199999999999966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>
                <a:solidFill>
                  <a:schemeClr val="bg1"/>
                </a:solidFill>
              </a:ln>
            </c:spPr>
          </c:errBars>
          <c:cat>
            <c:strRef>
              <c:f>Sheet2!$A$19:$E$19</c:f>
              <c:strCache>
                <c:ptCount val="5"/>
                <c:pt idx="0">
                  <c:v>Control</c:v>
                </c:pt>
                <c:pt idx="1">
                  <c:v>K49 in Bioplastic</c:v>
                </c:pt>
                <c:pt idx="2">
                  <c:v>Afla-Guard in Bioplastic</c:v>
                </c:pt>
                <c:pt idx="3">
                  <c:v>Afla-Guard in Grain</c:v>
                </c:pt>
                <c:pt idx="4">
                  <c:v>K-49 in Grain</c:v>
                </c:pt>
              </c:strCache>
            </c:strRef>
          </c:cat>
          <c:val>
            <c:numRef>
              <c:f>Sheet2!$A$20:$E$20</c:f>
              <c:numCache>
                <c:formatCode>General</c:formatCode>
                <c:ptCount val="5"/>
                <c:pt idx="0">
                  <c:v>48.02</c:v>
                </c:pt>
                <c:pt idx="1">
                  <c:v>2.0699999999999998</c:v>
                </c:pt>
                <c:pt idx="2">
                  <c:v>6.23</c:v>
                </c:pt>
                <c:pt idx="3">
                  <c:v>2.27</c:v>
                </c:pt>
                <c:pt idx="4">
                  <c:v>2.16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227240"/>
        <c:axId val="291696928"/>
      </c:barChart>
      <c:catAx>
        <c:axId val="292227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Treatments Applied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291696928"/>
        <c:crosses val="autoZero"/>
        <c:auto val="1"/>
        <c:lblAlgn val="ctr"/>
        <c:lblOffset val="100"/>
        <c:noMultiLvlLbl val="0"/>
      </c:catAx>
      <c:valAx>
        <c:axId val="291696928"/>
        <c:scaling>
          <c:orientation val="minMax"/>
          <c:max val="16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Aflatoxin (ppb)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2227240"/>
        <c:crosses val="autoZero"/>
        <c:crossBetween val="between"/>
      </c:valAx>
    </c:plotArea>
    <c:plotVisOnly val="1"/>
    <c:dispBlanksAs val="gap"/>
    <c:showDLblsOverMax val="0"/>
  </c:chart>
  <c:spPr>
    <a:solidFill>
      <a:schemeClr val="tx1"/>
    </a:solidFill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5B114B1-25AB-4018-AF90-0B039CB4C563}" type="datetimeFigureOut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66C877-1E34-418C-AC1A-18C22B3703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0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5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1F5FFA-DC6F-48F6-B65A-FBCC9C566DB1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111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94F66F0-31E5-4EE2-8D03-55B03C4FE92B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7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16200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smtClean="0"/>
          </a:p>
        </p:txBody>
      </p:sp>
    </p:spTree>
    <p:extLst>
      <p:ext uri="{BB962C8B-B14F-4D97-AF65-F5344CB8AC3E}">
        <p14:creationId xmlns:p14="http://schemas.microsoft.com/office/powerpoint/2010/main" val="1656035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58922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A616F-B118-419A-99C7-AF1247DCD950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5E0D1-A767-44AA-875C-6537BB590690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F160-73C7-4555-BD4F-680E46E0564F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55D47-B5D9-4429-9461-EDF9051CDDAA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6452F-C599-4A0C-86F1-F1E27E904119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06235-91AA-41BA-9ACD-A6B31BFBEC5C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AF51-1286-447A-9B3E-C86B6CBB38CE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A7F4F-1013-4763-84B3-F6B5C286ED16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835BB-0290-47E4-ACA5-77793F2C98B9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3DB9-E6EE-4522-958C-0B78B449A11E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AFFD1-4678-4B32-8FC9-79C7080DE405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BE30EB-CEB4-4466-8CEB-747D1AD386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86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F3F3CC-CE66-4211-9D28-701703DFFFF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9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31010-A434-4BE3-8FD6-5459F0B035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70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F5FB9-7EA9-47F1-825F-40ADC6E486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579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6302D-9688-4667-B925-89FFF3C881B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1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A86BA9-F38B-44C7-B5BD-2C8786D2DBE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52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743D8A-5878-4DF9-BCDE-08AE27AD3F9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81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EA7657-A325-4F77-8F12-79EC07B225D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896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5FD849-1600-4B36-88B5-2244E7B7DE6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628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E2D2B-1C01-4EDF-919F-0B2E802355D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465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565B9-C612-4F11-BB1F-D6AD48B58C2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8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FB5651-4603-4444-AD9C-069F277C4C01}" type="datetime1">
              <a:rPr lang="en-US" smtClean="0"/>
              <a:pPr/>
              <a:t>10/17/2017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94716C8-061E-413B-A4C2-481C4FDBCB0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369C2E-5383-4555-9E4B-2E4778427253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3.jpeg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1523999"/>
          </a:xfrm>
        </p:spPr>
        <p:txBody>
          <a:bodyPr>
            <a:noAutofit/>
          </a:bodyPr>
          <a:lstStyle/>
          <a:p>
            <a:r>
              <a:rPr lang="en-US" sz="3300" cap="none" dirty="0">
                <a:effectLst/>
              </a:rPr>
              <a:t/>
            </a:r>
            <a:br>
              <a:rPr lang="en-US" sz="3300" cap="none" dirty="0">
                <a:effectLst/>
              </a:rPr>
            </a:br>
            <a:r>
              <a:rPr lang="en-US" sz="3300" cap="none" dirty="0">
                <a:solidFill>
                  <a:schemeClr val="bg1"/>
                </a:solidFill>
                <a:effectLst/>
              </a:rPr>
              <a:t>Bioplastic F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ormulations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for the 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Delivery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of 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Beneficial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M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icrobes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to 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Control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A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gricultural </a:t>
            </a:r>
            <a:r>
              <a:rPr lang="en-US" sz="3300" cap="none" dirty="0">
                <a:solidFill>
                  <a:schemeClr val="bg1"/>
                </a:solidFill>
                <a:effectLst/>
              </a:rPr>
              <a:t>P</a:t>
            </a:r>
            <a:r>
              <a:rPr lang="en-US" sz="3300" cap="none" dirty="0" smtClean="0">
                <a:solidFill>
                  <a:schemeClr val="bg1"/>
                </a:solidFill>
                <a:effectLst/>
              </a:rPr>
              <a:t>ests</a:t>
            </a:r>
            <a:endParaRPr lang="en-US" sz="3300" cap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286000"/>
            <a:ext cx="7162800" cy="1752600"/>
          </a:xfrm>
        </p:spPr>
        <p:txBody>
          <a:bodyPr>
            <a:normAutofit fontScale="55000" lnSpcReduction="20000"/>
          </a:bodyPr>
          <a:lstStyle/>
          <a:p>
            <a:pPr algn="l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Hamed K. Abbas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Research Plant Pathologist/Lead Scientist, Biological Control of Pests Research Unit, USDA-ARS, Stoneville, MS 38776</a:t>
            </a:r>
          </a:p>
          <a:p>
            <a:pPr algn="l">
              <a:buFont typeface="Wingdings" pitchFamily="2" charset="2"/>
              <a:buChar char="§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Cesare Accinelli, Dept of Agricultural Sciences, University of Bologna,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V.Le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Fanin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44, 40127 Bologna (Italy)</a:t>
            </a:r>
          </a:p>
          <a:p>
            <a:pPr algn="l">
              <a:buFont typeface="Wingdings" pitchFamily="2" charset="2"/>
              <a:buChar char="§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W. Thomas Shier, Dept of Medicinal Chemistry, College of Pharmacy, University of Minnesota, Minneapolis, MN 55455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4648201"/>
            <a:ext cx="8686800" cy="1905000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/>
            <a:r>
              <a:rPr kumimoji="0" lang="en-US" sz="2900" b="1" i="0" u="none" strike="noStrike" kern="1200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uLnTx/>
                <a:uFillTx/>
                <a:latin typeface="+mj-lt"/>
                <a:ea typeface="+mj-ea"/>
                <a:cs typeface="+mj-cs"/>
              </a:rPr>
              <a:t>2017 </a:t>
            </a:r>
            <a:r>
              <a:rPr lang="en-US" sz="3200" b="1" dirty="0">
                <a:solidFill>
                  <a:schemeClr val="bg1"/>
                </a:solidFill>
              </a:rPr>
              <a:t>International Conference </a:t>
            </a:r>
            <a:r>
              <a:rPr lang="en-US" sz="3200" b="1" dirty="0" smtClean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Exhibition </a:t>
            </a:r>
            <a:r>
              <a:rPr lang="en-US" sz="3200" b="1" dirty="0">
                <a:solidFill>
                  <a:schemeClr val="bg1"/>
                </a:solidFill>
              </a:rPr>
              <a:t>on Biopolymers and Bioplastics</a:t>
            </a:r>
            <a:endParaRPr lang="en-US" sz="29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900" b="1" dirty="0" smtClean="0">
                <a:ln w="6350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October 19-21, 2017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900" b="1" dirty="0" smtClean="0">
                <a:ln w="6350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San Francisco, CA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2051" name="Picture 2" descr="nbcl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00138"/>
            <a:ext cx="4648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4724400"/>
          <a:ext cx="6107113" cy="1924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4713"/>
                <a:gridCol w="3962400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Dr.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Michael J. Grodowitz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Research</a:t>
                      </a:r>
                      <a:r>
                        <a:rPr lang="en-US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Leader                                        NP104 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Dr. Walker </a:t>
                      </a:r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Jones (retired)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Res. Entomologist</a:t>
                      </a:r>
                      <a:r>
                        <a:rPr lang="en-US" sz="1200" u="none" strike="noStrike" baseline="0" dirty="0" smtClean="0">
                          <a:effectLst/>
                          <a:latin typeface="+mn-lt"/>
                        </a:rPr>
                        <a:t>                                                 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Dr. Jian Chen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Entomologist                                                  NP104  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+mn-lt"/>
                        </a:rPr>
                        <a:t>Dr. Juan Morales Ramos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Entomologist                                                  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+mn-lt"/>
                        </a:rPr>
                        <a:t>Dr. Guadalupe Rojas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Entomologist                                      NP104 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+mn-lt"/>
                        </a:rPr>
                        <a:t>Dr. Eric W. Riddick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Entomologist                                                  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+mn-lt"/>
                        </a:rPr>
                        <a:t>Dr. Margaret Allen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Entomologist                                                  NP104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  <a:latin typeface="+mn-lt"/>
                        </a:rPr>
                        <a:t>Dr. Doug Boyette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Plant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Pathologist                                            NP304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Dr. </a:t>
                      </a:r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Hamed</a:t>
                      </a:r>
                      <a:r>
                        <a:rPr lang="en-US" sz="1200" b="1" u="none" strike="noStrike" baseline="0" dirty="0" smtClean="0">
                          <a:effectLst/>
                          <a:latin typeface="+mn-lt"/>
                        </a:rPr>
                        <a:t> Abbas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Plant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Pathologist                                            NP303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Dr. </a:t>
                      </a:r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Mark</a:t>
                      </a:r>
                      <a:r>
                        <a:rPr lang="en-US" sz="1200" b="1" u="none" strike="noStrike" baseline="0" dirty="0" smtClean="0">
                          <a:effectLst/>
                          <a:latin typeface="+mn-lt"/>
                        </a:rPr>
                        <a:t> Weaver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Res. Plant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Pathologist                                            NP303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3810000"/>
          <a:ext cx="7780338" cy="7937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88752"/>
                <a:gridCol w="691586"/>
              </a:tblGrid>
              <a:tr h="209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Biocontrol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of 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Aflatoxin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and Other 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Mycotoxins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in Maize Using Non-Toxigenic Strains of </a:t>
                      </a:r>
                      <a:r>
                        <a:rPr lang="en-US" sz="1200" i="1" u="none" strike="noStrike" dirty="0" err="1">
                          <a:effectLst/>
                          <a:latin typeface="+mn-lt"/>
                        </a:rPr>
                        <a:t>Aspergillus</a:t>
                      </a:r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i="1" u="none" strike="noStrike" dirty="0" err="1">
                          <a:effectLst/>
                          <a:latin typeface="+mn-lt"/>
                        </a:rPr>
                        <a:t>Flavus</a:t>
                      </a:r>
                      <a:r>
                        <a:rPr lang="en-US" sz="1200" i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NP 303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36" marB="0" anchor="b"/>
                </a:tc>
              </a:tr>
              <a:tr h="209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Mass Production of Biological Control Agents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NP 304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36" marB="0" anchor="b"/>
                </a:tc>
              </a:tr>
              <a:tr h="375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Biting and Stinging Pests: Ecology and Biologically-Base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Control                                                            </a:t>
                      </a: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Improvement of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Bioherbicide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Strategies for Invasive Weeds in Southern Cropping Systems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NP </a:t>
                      </a:r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104</a:t>
                      </a:r>
                    </a:p>
                    <a:p>
                      <a:pPr algn="l" fontAlgn="b"/>
                      <a:r>
                        <a:rPr lang="en-US" sz="1200" u="none" strike="noStrike" dirty="0" smtClean="0">
                          <a:effectLst/>
                          <a:latin typeface="+mn-lt"/>
                        </a:rPr>
                        <a:t>NP 304</a:t>
                      </a:r>
                    </a:p>
                  </a:txBody>
                  <a:tcPr marL="9525" marR="9525" marT="9536" marB="0" anchor="b"/>
                </a:tc>
              </a:tr>
            </a:tbl>
          </a:graphicData>
        </a:graphic>
      </p:graphicFrame>
      <p:sp>
        <p:nvSpPr>
          <p:cNvPr id="2101" name="Rectangle 3"/>
          <p:cNvSpPr>
            <a:spLocks noChangeArrowheads="1"/>
          </p:cNvSpPr>
          <p:nvPr/>
        </p:nvSpPr>
        <p:spPr bwMode="auto">
          <a:xfrm>
            <a:off x="609600" y="152400"/>
            <a:ext cx="76962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000000"/>
                </a:solidFill>
              </a:rPr>
              <a:t>Biological Control of pests Research Unit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000000"/>
                </a:solidFill>
              </a:rPr>
              <a:t>59 Lee Road, Stoneville MS 38776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763000" y="2177"/>
            <a:ext cx="381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endParaRPr lang="en-US" dirty="0" smtClean="0"/>
          </a:p>
          <a:p>
            <a:r>
              <a:rPr lang="en-US" dirty="0" smtClean="0"/>
              <a:t>Bioplastic Solid (granule) application</a:t>
            </a:r>
          </a:p>
          <a:p>
            <a:endParaRPr lang="en-US" dirty="0" smtClean="0"/>
          </a:p>
          <a:p>
            <a:r>
              <a:rPr lang="en-US" dirty="0" smtClean="0"/>
              <a:t>Bioplastic Liquid (</a:t>
            </a:r>
            <a:r>
              <a:rPr lang="en-US" dirty="0" err="1" smtClean="0"/>
              <a:t>sprayable</a:t>
            </a:r>
            <a:r>
              <a:rPr lang="en-US" dirty="0" smtClean="0"/>
              <a:t>) application</a:t>
            </a:r>
          </a:p>
          <a:p>
            <a:endParaRPr lang="en-US" dirty="0" smtClean="0"/>
          </a:p>
          <a:p>
            <a:r>
              <a:rPr lang="en-US" dirty="0" smtClean="0"/>
              <a:t>Bioplastic seed (coating) treatment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Conclusion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/>
              </a:rPr>
              <a:t>Outlines </a:t>
            </a:r>
            <a:br>
              <a:rPr lang="en-US" sz="3600" b="1" dirty="0" smtClean="0">
                <a:solidFill>
                  <a:schemeClr val="bg1"/>
                </a:solidFill>
                <a:effectLst/>
              </a:rPr>
            </a:br>
            <a:r>
              <a:rPr lang="en-US" sz="3600" b="1" dirty="0" smtClean="0">
                <a:solidFill>
                  <a:schemeClr val="bg1"/>
                </a:solidFill>
                <a:effectLst/>
              </a:rPr>
              <a:t>Corn Starch-Based (BIOPLASTIC):</a:t>
            </a:r>
            <a:endParaRPr lang="en-US" sz="3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1664" y="360219"/>
            <a:ext cx="7523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Patent D. N. 0013.13 Filed May 13, 2014 &amp; it was issued in Dec. 27, 2016; Patent No. 9,526,240.  </a:t>
            </a:r>
            <a:r>
              <a:rPr lang="en-US" sz="2000" b="1" dirty="0" err="1" smtClean="0">
                <a:solidFill>
                  <a:prstClr val="black"/>
                </a:solidFill>
              </a:rPr>
              <a:t>Sprayable</a:t>
            </a:r>
            <a:r>
              <a:rPr lang="en-US" sz="2000" b="1" dirty="0" smtClean="0">
                <a:solidFill>
                  <a:prstClr val="black"/>
                </a:solidFill>
              </a:rPr>
              <a:t> Dispersed Starch-Based Bioplastic Formulation to Control Pests</a:t>
            </a:r>
            <a:endParaRPr lang="en-US" sz="20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219200" y="1524000"/>
          <a:ext cx="6632864" cy="428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6432"/>
                <a:gridCol w="3316432"/>
              </a:tblGrid>
              <a:tr h="728422">
                <a:tc>
                  <a:txBody>
                    <a:bodyPr/>
                    <a:lstStyle/>
                    <a:p>
                      <a:pPr algn="ctr"/>
                      <a:r>
                        <a:rPr lang="en-US" sz="2400" i="1" u="sng" dirty="0" smtClean="0">
                          <a:solidFill>
                            <a:schemeClr val="bg1"/>
                          </a:solidFill>
                        </a:rPr>
                        <a:t>BIO-CONTROL </a:t>
                      </a:r>
                      <a:endParaRPr lang="en-US" sz="2400" i="1" u="sng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solidFill>
                            <a:schemeClr val="bg1"/>
                          </a:solidFill>
                        </a:rPr>
                        <a:t>TARGET</a:t>
                      </a:r>
                      <a:endParaRPr lang="en-US" sz="2400" u="sng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8422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FFFF00"/>
                          </a:solidFill>
                        </a:rPr>
                        <a:t>Aspergillus</a:t>
                      </a:r>
                      <a:r>
                        <a:rPr lang="en-US" b="1" i="1" baseline="0" dirty="0" smtClean="0">
                          <a:solidFill>
                            <a:srgbClr val="FFFF00"/>
                          </a:solidFill>
                        </a:rPr>
                        <a:t> flavus</a:t>
                      </a:r>
                      <a:endParaRPr lang="en-US" b="1" i="1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--Toxigenic</a:t>
                      </a:r>
                      <a:r>
                        <a:rPr lang="en-US" b="1" baseline="0" dirty="0" smtClean="0">
                          <a:solidFill>
                            <a:srgbClr val="FFFF00"/>
                          </a:solidFill>
                        </a:rPr>
                        <a:t> strains &amp; aflatoxin</a:t>
                      </a:r>
                    </a:p>
                    <a:p>
                      <a:pPr algn="l"/>
                      <a:r>
                        <a:rPr lang="en-US" b="1" baseline="0" dirty="0" smtClean="0">
                          <a:solidFill>
                            <a:srgbClr val="FFFF00"/>
                          </a:solidFill>
                        </a:rPr>
                        <a:t>Corn &amp; soil,   &gt; 90% reduction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28422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err="1" smtClean="0">
                          <a:solidFill>
                            <a:schemeClr val="tx1"/>
                          </a:solidFill>
                        </a:rPr>
                        <a:t>Beauveria</a:t>
                      </a:r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i="1" dirty="0" err="1" smtClean="0">
                          <a:solidFill>
                            <a:schemeClr val="tx1"/>
                          </a:solidFill>
                        </a:rPr>
                        <a:t>bassiana</a:t>
                      </a:r>
                      <a:endParaRPr lang="en-US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b="1" smtClean="0">
                          <a:solidFill>
                            <a:schemeClr val="tx1"/>
                          </a:solidFill>
                        </a:rPr>
                        <a:t>--European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Corn Borer in corn, &gt; 75% mortality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b="1" smtClean="0">
                          <a:solidFill>
                            <a:schemeClr val="tx1"/>
                          </a:solidFill>
                        </a:rPr>
                        <a:t>--Tarnished</a:t>
                      </a:r>
                      <a:r>
                        <a:rPr lang="en-US" b="1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Plant Bug in cotton,  &gt; 44% mortality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8422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Bacillus </a:t>
                      </a:r>
                      <a:r>
                        <a:rPr lang="en-US" b="1" i="1" dirty="0" err="1" smtClean="0">
                          <a:solidFill>
                            <a:schemeClr val="tx1"/>
                          </a:solidFill>
                        </a:rPr>
                        <a:t>thuringiens</a:t>
                      </a:r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i="0" dirty="0" smtClean="0">
                          <a:solidFill>
                            <a:schemeClr val="tx1"/>
                          </a:solidFill>
                        </a:rPr>
                        <a:t>(Bt)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--Europea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n Corn Borer Larvae, 72% mortality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842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Seed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treatment – </a:t>
                      </a:r>
                      <a:r>
                        <a:rPr lang="en-US" b="1" i="1" baseline="0" dirty="0" smtClean="0">
                          <a:solidFill>
                            <a:schemeClr val="tx1"/>
                          </a:solidFill>
                        </a:rPr>
                        <a:t>Trichoderma </a:t>
                      </a:r>
                      <a:r>
                        <a:rPr lang="en-US" b="1" i="1" baseline="0" dirty="0" err="1" smtClean="0">
                          <a:solidFill>
                            <a:schemeClr val="tx1"/>
                          </a:solidFill>
                        </a:rPr>
                        <a:t>harzianum</a:t>
                      </a:r>
                      <a:endParaRPr lang="en-US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--Soil-borne pathogens, i.e.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d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amping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off in tomato, ~ 85% reduction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4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000" b="1" dirty="0" smtClean="0">
                <a:solidFill>
                  <a:schemeClr val="bg1"/>
                </a:solidFill>
                <a:effectLst/>
              </a:rPr>
              <a:t>Aflatoxin Threat to Farmers and Customers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Seriously affects:  </a:t>
            </a:r>
            <a:r>
              <a:rPr lang="en-US" altLang="en-US" sz="2000" b="1" dirty="0" smtClean="0"/>
              <a:t>Humans, Livestock, Poultry, pets, game birds, trout, deer, and other wildlife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Causes</a:t>
            </a:r>
            <a:r>
              <a:rPr lang="en-US" altLang="en-US" b="1" dirty="0" smtClean="0"/>
              <a:t>:  </a:t>
            </a:r>
            <a:r>
              <a:rPr lang="en-US" altLang="en-US" sz="2000" b="1" dirty="0" smtClean="0"/>
              <a:t>Weight loss, impaired immune system, cancer, and death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Regulated: </a:t>
            </a:r>
            <a:r>
              <a:rPr lang="en-US" altLang="en-US" b="1" dirty="0"/>
              <a:t> </a:t>
            </a:r>
            <a:r>
              <a:rPr lang="en-US" altLang="en-US" sz="2000" b="1" dirty="0" smtClean="0"/>
              <a:t>FDA and Global</a:t>
            </a:r>
            <a:endParaRPr lang="en-US" altLang="en-US" sz="2800" b="1" dirty="0" smtClean="0"/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Stable in Food Commodities:  </a:t>
            </a:r>
            <a:r>
              <a:rPr lang="en-US" altLang="en-US" sz="2000" b="1" dirty="0" smtClean="0"/>
              <a:t>Cooking, Boiling, Autoclaving, Tortillas, etc.</a:t>
            </a:r>
            <a:endParaRPr lang="en-US" altLang="en-US" sz="2800" b="1" dirty="0" smtClean="0"/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Susceptible Host:  </a:t>
            </a:r>
            <a:r>
              <a:rPr lang="en-US" altLang="en-US" sz="2000" b="1" dirty="0" smtClean="0"/>
              <a:t>Corn, Peanut, Cotton, Rice, Tree Nuts and Their Products</a:t>
            </a:r>
            <a:endParaRPr lang="en-US" altLang="en-US" sz="2800" b="1" dirty="0" smtClean="0"/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Global Economic Problems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en-US" sz="2200" b="1" dirty="0" smtClean="0"/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b="1" dirty="0" smtClean="0"/>
              <a:t> No Current Method for Chemical Control:  </a:t>
            </a:r>
            <a:r>
              <a:rPr lang="en-US" altLang="en-US" sz="2000" b="1" dirty="0" smtClean="0"/>
              <a:t>Biological Control, Breeding, Environmental Manipulation, Insect Management, Variety Testing, Molecular Approaches</a:t>
            </a:r>
            <a:endParaRPr lang="en-US" altLang="en-US" b="1" dirty="0" smtClean="0"/>
          </a:p>
          <a:p>
            <a:pPr marL="622300" lvl="1" indent="1588" eaLnBrk="1" hangingPunct="1">
              <a:lnSpc>
                <a:spcPct val="80000"/>
              </a:lnSpc>
              <a:buFontTx/>
              <a:buNone/>
            </a:pPr>
            <a:endParaRPr lang="en-US" altLang="en-US" sz="2000" b="1" dirty="0" smtClean="0"/>
          </a:p>
          <a:p>
            <a:pPr marL="0" indent="0" eaLnBrk="1" hangingPunct="1">
              <a:lnSpc>
                <a:spcPct val="80000"/>
              </a:lnSpc>
            </a:pPr>
            <a:endParaRPr lang="en-US" altLang="en-US" sz="2800" b="1" dirty="0" smtClean="0"/>
          </a:p>
          <a:p>
            <a:pPr marL="622300" lvl="1" indent="1588" eaLnBrk="1" hangingPunct="1">
              <a:lnSpc>
                <a:spcPct val="80000"/>
              </a:lnSpc>
              <a:buFontTx/>
              <a:buNone/>
            </a:pPr>
            <a:endParaRPr lang="en-US" altLang="en-US" b="1" dirty="0" smtClean="0"/>
          </a:p>
          <a:p>
            <a:pPr marL="0" indent="0" eaLnBrk="1" hangingPunct="1">
              <a:lnSpc>
                <a:spcPct val="80000"/>
              </a:lnSpc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6875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4"/>
          <p:cNvGrpSpPr>
            <a:grpSpLocks/>
          </p:cNvGrpSpPr>
          <p:nvPr/>
        </p:nvGrpSpPr>
        <p:grpSpPr bwMode="auto">
          <a:xfrm>
            <a:off x="-10886" y="-32657"/>
            <a:ext cx="9144000" cy="7079932"/>
            <a:chOff x="215" y="282"/>
            <a:chExt cx="5120" cy="3833"/>
          </a:xfrm>
        </p:grpSpPr>
        <p:sp>
          <p:nvSpPr>
            <p:cNvPr id="7171" name="Rectangle 5"/>
            <p:cNvSpPr>
              <a:spLocks noChangeArrowheads="1"/>
            </p:cNvSpPr>
            <p:nvPr/>
          </p:nvSpPr>
          <p:spPr bwMode="auto">
            <a:xfrm>
              <a:off x="215" y="524"/>
              <a:ext cx="5120" cy="359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7172" name="Text Box 6"/>
            <p:cNvSpPr txBox="1">
              <a:spLocks noChangeArrowheads="1"/>
            </p:cNvSpPr>
            <p:nvPr/>
          </p:nvSpPr>
          <p:spPr bwMode="auto">
            <a:xfrm>
              <a:off x="384" y="282"/>
              <a:ext cx="4950" cy="2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400" b="1" dirty="0" smtClean="0">
                  <a:solidFill>
                    <a:schemeClr val="bg1"/>
                  </a:solidFill>
                  <a:latin typeface="Tahoma" panose="020B0604030504040204" pitchFamily="34" charset="0"/>
                </a:rPr>
                <a:t>AFLATOXIN CONTAMINATION IS A NATIONAL PROBLEM</a:t>
              </a:r>
            </a:p>
          </p:txBody>
        </p:sp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" y="801"/>
              <a:ext cx="4561" cy="2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748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246063" y="0"/>
            <a:ext cx="9793287" cy="2411413"/>
          </a:xfrm>
          <a:prstGeom prst="rect">
            <a:avLst/>
          </a:prstGeom>
          <a:solidFill>
            <a:srgbClr val="FFCC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645" name="Text Box 5"/>
          <p:cNvSpPr txBox="1">
            <a:spLocks noChangeArrowheads="1"/>
          </p:cNvSpPr>
          <p:nvPr/>
        </p:nvSpPr>
        <p:spPr bwMode="auto">
          <a:xfrm>
            <a:off x="390525" y="88900"/>
            <a:ext cx="739074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3200" dirty="0">
                <a:solidFill>
                  <a:schemeClr val="bg1"/>
                </a:solidFill>
                <a:latin typeface="Arial" charset="0"/>
              </a:rPr>
              <a:t>Aflatoxin Contamination:</a:t>
            </a:r>
          </a:p>
          <a:p>
            <a:pPr algn="l">
              <a:defRPr/>
            </a:pPr>
            <a:r>
              <a:rPr lang="en-US" sz="3200" dirty="0">
                <a:solidFill>
                  <a:schemeClr val="bg1"/>
                </a:solidFill>
                <a:latin typeface="Arial" charset="0"/>
              </a:rPr>
              <a:t>A Perennial Concern in Warm </a:t>
            </a:r>
            <a:r>
              <a:rPr lang="en-US" sz="3200" dirty="0" smtClean="0">
                <a:solidFill>
                  <a:schemeClr val="bg1"/>
                </a:solidFill>
                <a:latin typeface="Arial" charset="0"/>
              </a:rPr>
              <a:t>Climates</a:t>
            </a:r>
            <a:endParaRPr lang="en-US" sz="3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09600" y="1128713"/>
            <a:ext cx="7653338" cy="1196975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7FDBB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Contamination is worse during dry periods;  During</a:t>
            </a:r>
          </a:p>
          <a:p>
            <a:pPr algn="l" eaLnBrk="1" hangingPunct="1"/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droughts the zone containing contaminated crops</a:t>
            </a:r>
          </a:p>
          <a:p>
            <a:pPr algn="l" eaLnBrk="1" hangingPunct="1"/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enlarges and crops outside the zone are at risk. </a:t>
            </a:r>
          </a:p>
        </p:txBody>
      </p:sp>
      <p:grpSp>
        <p:nvGrpSpPr>
          <p:cNvPr id="23557" name="Group 7"/>
          <p:cNvGrpSpPr>
            <a:grpSpLocks/>
          </p:cNvGrpSpPr>
          <p:nvPr/>
        </p:nvGrpSpPr>
        <p:grpSpPr bwMode="auto">
          <a:xfrm>
            <a:off x="0" y="2544763"/>
            <a:ext cx="10012363" cy="4175215"/>
            <a:chOff x="178" y="1613"/>
            <a:chExt cx="6124" cy="2581"/>
          </a:xfrm>
        </p:grpSpPr>
        <p:sp>
          <p:nvSpPr>
            <p:cNvPr id="23558" name="Rectangle 8"/>
            <p:cNvSpPr>
              <a:spLocks noChangeArrowheads="1"/>
            </p:cNvSpPr>
            <p:nvPr/>
          </p:nvSpPr>
          <p:spPr bwMode="auto">
            <a:xfrm>
              <a:off x="179" y="2400"/>
              <a:ext cx="6123" cy="129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6000" b="1">
                  <a:solidFill>
                    <a:srgbClr val="F7FDBB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bg1"/>
                </a:solidFill>
              </a:endParaRPr>
            </a:p>
          </p:txBody>
        </p:sp>
        <p:pic>
          <p:nvPicPr>
            <p:cNvPr id="23559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" y="1613"/>
              <a:ext cx="5664" cy="2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650" name="Text Box 10"/>
            <p:cNvSpPr txBox="1">
              <a:spLocks noChangeArrowheads="1"/>
            </p:cNvSpPr>
            <p:nvPr/>
          </p:nvSpPr>
          <p:spPr bwMode="auto">
            <a:xfrm>
              <a:off x="186" y="2207"/>
              <a:ext cx="425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</a:rPr>
                <a:t>35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  <a:sym typeface="Symbol" pitchFamily="18" charset="2"/>
                </a:rPr>
                <a:t>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</a:rPr>
                <a:t>N</a:t>
              </a:r>
            </a:p>
          </p:txBody>
        </p:sp>
        <p:sp>
          <p:nvSpPr>
            <p:cNvPr id="368651" name="Text Box 11"/>
            <p:cNvSpPr txBox="1">
              <a:spLocks noChangeArrowheads="1"/>
            </p:cNvSpPr>
            <p:nvPr/>
          </p:nvSpPr>
          <p:spPr bwMode="auto">
            <a:xfrm>
              <a:off x="186" y="3670"/>
              <a:ext cx="418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</a:rPr>
                <a:t>35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  <a:sym typeface="Symbol" pitchFamily="18" charset="2"/>
                </a:rPr>
                <a:t>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Arial" charset="0"/>
                </a:rPr>
                <a:t>S</a:t>
              </a:r>
            </a:p>
          </p:txBody>
        </p:sp>
        <p:sp>
          <p:nvSpPr>
            <p:cNvPr id="23562" name="Line 12"/>
            <p:cNvSpPr>
              <a:spLocks noChangeShapeType="1"/>
            </p:cNvSpPr>
            <p:nvPr/>
          </p:nvSpPr>
          <p:spPr bwMode="auto">
            <a:xfrm flipV="1">
              <a:off x="4436" y="3714"/>
              <a:ext cx="507" cy="26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563" name="Line 13"/>
            <p:cNvSpPr>
              <a:spLocks noChangeShapeType="1"/>
            </p:cNvSpPr>
            <p:nvPr/>
          </p:nvSpPr>
          <p:spPr bwMode="auto">
            <a:xfrm flipH="1" flipV="1">
              <a:off x="2572" y="3714"/>
              <a:ext cx="507" cy="26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8654" name="Text Box 14"/>
            <p:cNvSpPr txBox="1">
              <a:spLocks noChangeArrowheads="1"/>
            </p:cNvSpPr>
            <p:nvPr/>
          </p:nvSpPr>
          <p:spPr bwMode="auto">
            <a:xfrm>
              <a:off x="3024" y="3794"/>
              <a:ext cx="1360" cy="4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Zone with Perennial</a:t>
              </a:r>
            </a:p>
            <a:p>
              <a:pPr algn="l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</a:rPr>
                <a:t>Contamination Risk</a:t>
              </a:r>
            </a:p>
          </p:txBody>
        </p:sp>
        <p:sp>
          <p:nvSpPr>
            <p:cNvPr id="368655" name="Rectangle 15"/>
            <p:cNvSpPr>
              <a:spLocks noChangeArrowheads="1"/>
            </p:cNvSpPr>
            <p:nvPr/>
          </p:nvSpPr>
          <p:spPr bwMode="auto">
            <a:xfrm>
              <a:off x="178" y="2400"/>
              <a:ext cx="6123" cy="1296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>
              <a:outerShdw dist="17961" dir="189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Starch-Based Bioplastic</a:t>
            </a: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a family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bioplastic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materials obtained from corn starch and other biodegradable raw materials.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Rationale and Advantage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Traditionally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biocontrol fungi was formulated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grains. Grain is not a uniform substrate.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Grain may be contaminated with undesirable materials.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Bioplastic has a longer shelf-life, it is pest-resistant, etc.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  <a:effectLst/>
              </a:rPr>
              <a:t>Bioplastics</a:t>
            </a:r>
            <a:r>
              <a:rPr lang="en-US" b="1" dirty="0" smtClean="0">
                <a:solidFill>
                  <a:schemeClr val="bg1"/>
                </a:solidFill>
                <a:effectLst/>
              </a:rPr>
              <a:t>:</a:t>
            </a:r>
            <a:endParaRPr lang="en-US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Picture 3" descr="C:\Documents and Settings\Alemah Butler\Desktop\AG Wheat.JPG"/>
          <p:cNvPicPr>
            <a:picLocks noChangeAspect="1" noChangeArrowheads="1"/>
          </p:cNvPicPr>
          <p:nvPr/>
        </p:nvPicPr>
        <p:blipFill>
          <a:blip r:embed="rId2" cstate="print"/>
          <a:srcRect l="16800" t="13600" r="23200" b="12800"/>
          <a:stretch>
            <a:fillRect/>
          </a:stretch>
        </p:blipFill>
        <p:spPr bwMode="auto">
          <a:xfrm>
            <a:off x="685800" y="2362200"/>
            <a:ext cx="1905000" cy="175260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C:\Documents and Settings\Alemah Butler\Desktop\K49 Wheat2.JPG"/>
          <p:cNvPicPr>
            <a:picLocks noChangeAspect="1" noChangeArrowheads="1"/>
          </p:cNvPicPr>
          <p:nvPr/>
        </p:nvPicPr>
        <p:blipFill>
          <a:blip r:embed="rId3" cstate="print"/>
          <a:srcRect l="14118" t="5490" r="17647" b="5098"/>
          <a:stretch>
            <a:fillRect/>
          </a:stretch>
        </p:blipFill>
        <p:spPr bwMode="auto">
          <a:xfrm>
            <a:off x="2819400" y="2362200"/>
            <a:ext cx="1905000" cy="1752599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 descr="C:\Documents and Settings\Alemah Butler\Desktop\3 Innoculated and dried Bioplastic 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362200"/>
            <a:ext cx="1905000" cy="175260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838200" y="3048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Barley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3048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Wheat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24384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Bioplastic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00150" y="3424535"/>
            <a:ext cx="93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(AG)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6600" y="3424534"/>
            <a:ext cx="93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(K49)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310551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Granule Application</a:t>
            </a:r>
            <a:endParaRPr lang="en-US" sz="4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2551"/>
            <a:ext cx="2007219" cy="3048000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462332" y="3977146"/>
            <a:ext cx="1967797" cy="2911261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6450" y="4565868"/>
            <a:ext cx="1828800" cy="1738490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262551"/>
            <a:ext cx="4152900" cy="2768600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9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8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438" y="1186934"/>
            <a:ext cx="8229600" cy="1828800"/>
          </a:xfrm>
        </p:spPr>
        <p:txBody>
          <a:bodyPr/>
          <a:lstStyle/>
          <a:p>
            <a:r>
              <a:rPr lang="en-US" dirty="0" smtClean="0"/>
              <a:t>Bioplastic </a:t>
            </a:r>
            <a:r>
              <a:rPr lang="en-US" dirty="0" err="1" smtClean="0"/>
              <a:t>TrialS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015172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Effect of </a:t>
            </a:r>
            <a:r>
              <a:rPr lang="en-US" sz="2400" dirty="0" err="1" smtClean="0"/>
              <a:t>Aflaguard</a:t>
            </a:r>
            <a:r>
              <a:rPr lang="en-US" sz="2400" dirty="0" smtClean="0"/>
              <a:t> and K-49 formulated in Bioplastic granules &amp; Grain on </a:t>
            </a:r>
            <a:r>
              <a:rPr lang="en-US" sz="2400" dirty="0" err="1" smtClean="0"/>
              <a:t>Aflatoxin</a:t>
            </a:r>
            <a:r>
              <a:rPr lang="en-US" sz="2400" dirty="0" smtClean="0"/>
              <a:t> under field conditions in </a:t>
            </a:r>
            <a:r>
              <a:rPr lang="en-US" sz="2400" b="1" dirty="0" smtClean="0"/>
              <a:t>USA</a:t>
            </a:r>
            <a:r>
              <a:rPr lang="en-US" sz="2400" dirty="0" smtClean="0"/>
              <a:t> and </a:t>
            </a:r>
            <a:r>
              <a:rPr lang="en-US" sz="2400" b="1" dirty="0" smtClean="0"/>
              <a:t>Italy</a:t>
            </a:r>
            <a:endParaRPr lang="en-US" sz="2400" b="1" dirty="0"/>
          </a:p>
        </p:txBody>
      </p:sp>
      <p:pic>
        <p:nvPicPr>
          <p:cNvPr id="1027" name="Picture 3" descr="C:\Documents and Settings\Alemah Butler\Desktop\3 Innoculated and dried Bioplastic 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1706" y="217705"/>
            <a:ext cx="2362200" cy="1771651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28" name="Picture 4" descr="C:\Documents and Settings\Alemah Butler\Desktop\3 Innoculated and dried Bioplastic 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75701">
            <a:off x="625845" y="4596501"/>
            <a:ext cx="2472490" cy="1854368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29" name="Picture 5" descr="C:\Documents and Settings\Alemah Butler\Desktop\2 Innoculated Bioplasti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81189">
            <a:off x="6337044" y="389448"/>
            <a:ext cx="2301348" cy="1726011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30" name="Picture 6" descr="C:\Documents and Settings\Alemah Butler\Desktop\5 Innoculated and dried Bioplastic B grown on moist pla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02999">
            <a:off x="6004860" y="4559293"/>
            <a:ext cx="2498724" cy="187404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10" name="TextBox 9"/>
          <p:cNvSpPr txBox="1"/>
          <p:nvPr/>
        </p:nvSpPr>
        <p:spPr>
          <a:xfrm>
            <a:off x="3457047" y="118693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Inoculated &amp; Dried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0452" y="532935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Inoculated &amp; Dried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7854" y="121920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Inoculated </a:t>
            </a:r>
            <a:r>
              <a:rPr lang="en-US" dirty="0" err="1" smtClean="0">
                <a:solidFill>
                  <a:prstClr val="white"/>
                </a:solidFill>
              </a:rPr>
              <a:t>Bioplastic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8467" y="5200519"/>
            <a:ext cx="243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Inoculated &amp; Dried</a:t>
            </a:r>
          </a:p>
          <a:p>
            <a:r>
              <a:rPr lang="en-US" dirty="0" smtClean="0">
                <a:solidFill>
                  <a:prstClr val="white"/>
                </a:solidFill>
              </a:rPr>
              <a:t>Grown on Moist Plate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2529" name="Picture 1" descr="L:\Bioplastic Picutres\1.jpg"/>
          <p:cNvPicPr>
            <a:picLocks noChangeAspect="1" noChangeArrowheads="1"/>
          </p:cNvPicPr>
          <p:nvPr/>
        </p:nvPicPr>
        <p:blipFill>
          <a:blip r:embed="rId6" cstate="print"/>
          <a:srcRect l="27185" t="12082" r="19417" b="10248"/>
          <a:stretch>
            <a:fillRect/>
          </a:stretch>
        </p:blipFill>
        <p:spPr bwMode="auto">
          <a:xfrm rot="20838047">
            <a:off x="572037" y="418209"/>
            <a:ext cx="2279343" cy="170460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09531" y="137160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Clean </a:t>
            </a:r>
            <a:r>
              <a:rPr lang="en-US" dirty="0" err="1" smtClean="0">
                <a:solidFill>
                  <a:prstClr val="white"/>
                </a:solidFill>
              </a:rPr>
              <a:t>Bioplastic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10</a:t>
            </a:fld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5259" y="4239015"/>
            <a:ext cx="1676400" cy="2514600"/>
          </a:xfrm>
          <a:prstGeom prst="rect">
            <a:avLst/>
          </a:prstGeom>
          <a:ln w="38100"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05701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asellaDiTesto 4"/>
          <p:cNvSpPr txBox="1">
            <a:spLocks noChangeArrowheads="1"/>
          </p:cNvSpPr>
          <p:nvPr/>
        </p:nvSpPr>
        <p:spPr bwMode="auto">
          <a:xfrm>
            <a:off x="1081301" y="0"/>
            <a:ext cx="698139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Bioplastic Granules (Italy)</a:t>
            </a:r>
            <a:endParaRPr lang="it-IT" sz="4400" b="1" dirty="0">
              <a:solidFill>
                <a:schemeClr val="bg1"/>
              </a:solidFill>
            </a:endParaRPr>
          </a:p>
        </p:txBody>
      </p:sp>
      <p:sp>
        <p:nvSpPr>
          <p:cNvPr id="2052" name="CasellaDiTesto 5"/>
          <p:cNvSpPr txBox="1">
            <a:spLocks noChangeArrowheads="1"/>
          </p:cNvSpPr>
          <p:nvPr/>
        </p:nvSpPr>
        <p:spPr bwMode="auto">
          <a:xfrm>
            <a:off x="304800" y="762000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Managing and monitoring of </a:t>
            </a:r>
            <a:r>
              <a:rPr lang="en-US" i="1" dirty="0" err="1" smtClean="0"/>
              <a:t>Aspergillus</a:t>
            </a:r>
            <a:r>
              <a:rPr lang="en-US" i="1" dirty="0" smtClean="0"/>
              <a:t> </a:t>
            </a:r>
            <a:r>
              <a:rPr lang="en-US" i="1" dirty="0" err="1" smtClean="0"/>
              <a:t>flavus</a:t>
            </a:r>
            <a:r>
              <a:rPr lang="en-US" i="1" dirty="0" smtClean="0"/>
              <a:t> </a:t>
            </a:r>
            <a:r>
              <a:rPr lang="en-US" dirty="0" smtClean="0"/>
              <a:t>in corn using </a:t>
            </a:r>
            <a:r>
              <a:rPr lang="en-US" dirty="0" err="1" smtClean="0"/>
              <a:t>bioplastic</a:t>
            </a:r>
            <a:r>
              <a:rPr lang="en-US" dirty="0" smtClean="0"/>
              <a:t>-based formulations.</a:t>
            </a:r>
          </a:p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     Accinelli et al., 2011 Crop Protection</a:t>
            </a:r>
            <a:endParaRPr lang="it-IT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3409950" y="2057400"/>
          <a:ext cx="527685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SPW 10.0 Graph" r:id="rId3" imgW="6462000" imgH="3998520" progId="">
                  <p:embed/>
                </p:oleObj>
              </mc:Choice>
              <mc:Fallback>
                <p:oleObj name="SPW 10.0 Graph" r:id="rId3" imgW="6462000" imgH="399852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0" y="2057400"/>
                        <a:ext cx="5276850" cy="327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928" y="1576320"/>
            <a:ext cx="1600200" cy="2133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Picture 7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5543264"/>
            <a:ext cx="1600200" cy="1200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" name="Picture 8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5543264"/>
            <a:ext cx="1625600" cy="1219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52400" y="5562600"/>
          <a:ext cx="3886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2009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2010</a:t>
                      </a:r>
                      <a:endParaRPr lang="it-IT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15 kg/ha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59%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80%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30 kg/ha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86%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92%</a:t>
                      </a:r>
                      <a:endParaRPr lang="it-IT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CasellaDiTesto 5"/>
          <p:cNvSpPr txBox="1">
            <a:spLocks noChangeArrowheads="1"/>
          </p:cNvSpPr>
          <p:nvPr/>
        </p:nvSpPr>
        <p:spPr bwMode="auto">
          <a:xfrm>
            <a:off x="2362200" y="1600865"/>
            <a:ext cx="8534400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/>
              <a:t>		</a:t>
            </a:r>
            <a:r>
              <a:rPr lang="it-IT" b="1" dirty="0" err="1" smtClean="0"/>
              <a:t>Biocontrol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i="1" dirty="0" smtClean="0"/>
              <a:t>A. </a:t>
            </a:r>
            <a:r>
              <a:rPr lang="it-IT" b="1" i="1" dirty="0" err="1" smtClean="0"/>
              <a:t>flavus</a:t>
            </a:r>
            <a:r>
              <a:rPr lang="it-IT" b="1" i="1" dirty="0" smtClean="0"/>
              <a:t> </a:t>
            </a:r>
            <a:r>
              <a:rPr lang="it-IT" b="1" dirty="0" smtClean="0"/>
              <a:t>in </a:t>
            </a:r>
            <a:r>
              <a:rPr lang="it-IT" b="1" dirty="0" err="1" smtClean="0"/>
              <a:t>corn</a:t>
            </a:r>
            <a:endParaRPr lang="it-IT" b="1" dirty="0"/>
          </a:p>
        </p:txBody>
      </p:sp>
      <p:pic>
        <p:nvPicPr>
          <p:cNvPr id="2" name="Picture 4" descr="C:\Documents and Settings\Cesare\Documenti\Articolo MB Field + Aspergilli ECB Italy\Articolo ECB 2009\AF Biocontrol 2011 - ARS Revision\AF Biocontrol 2011 - Crop Protection\Fig 2.t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" y="3810000"/>
            <a:ext cx="3162300" cy="1138428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/>
              </a:rPr>
              <a:t>Field 7 - Effect of </a:t>
            </a:r>
            <a:r>
              <a:rPr lang="en-US" sz="2400" dirty="0" err="1" smtClean="0">
                <a:solidFill>
                  <a:schemeClr val="bg1"/>
                </a:solidFill>
                <a:effectLst/>
              </a:rPr>
              <a:t>Aflaguard</a:t>
            </a:r>
            <a:r>
              <a:rPr lang="en-US" sz="2400" dirty="0" smtClean="0">
                <a:solidFill>
                  <a:schemeClr val="bg1"/>
                </a:solidFill>
                <a:effectLst/>
              </a:rPr>
              <a:t> and K-49 formulated in Bioplastic granules and Grain on </a:t>
            </a:r>
            <a:r>
              <a:rPr lang="en-US" sz="2400" dirty="0" err="1" smtClean="0">
                <a:solidFill>
                  <a:schemeClr val="bg1"/>
                </a:solidFill>
                <a:effectLst/>
              </a:rPr>
              <a:t>Aflatoxin</a:t>
            </a:r>
            <a:r>
              <a:rPr lang="en-US" sz="2400" dirty="0" smtClean="0">
                <a:solidFill>
                  <a:schemeClr val="bg1"/>
                </a:solidFill>
                <a:effectLst/>
              </a:rPr>
              <a:t> under field conditions, 2012 (USA)</a:t>
            </a:r>
            <a:endParaRPr lang="en-US" sz="2400" dirty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00200"/>
          <a:ext cx="8229600" cy="1370288"/>
        </p:xfrm>
        <a:graphic>
          <a:graphicData uri="http://schemas.openxmlformats.org/drawingml/2006/table">
            <a:tbl>
              <a:tblPr/>
              <a:tblGrid>
                <a:gridCol w="1542432"/>
                <a:gridCol w="494369"/>
                <a:gridCol w="494369"/>
                <a:gridCol w="494369"/>
                <a:gridCol w="494369"/>
                <a:gridCol w="494369"/>
                <a:gridCol w="494369"/>
                <a:gridCol w="1357868"/>
                <a:gridCol w="2363086"/>
              </a:tblGrid>
              <a:tr h="153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Bioplastic - Field 7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Aflatoxin (ppb)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92" marR="7292" marT="72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292" marR="7292" marT="72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58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Treatment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R1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R2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R3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R4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R5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Aflatoxin (ppb)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Average </a:t>
                      </a:r>
                      <a:r>
                        <a:rPr lang="en-US" sz="1200" b="1" i="0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Std. Dev.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292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Control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14.42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264.56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288.14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48.02 </a:t>
                      </a:r>
                      <a:r>
                        <a:rPr lang="en-US" sz="1200" b="0" i="0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106.21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58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K-49 in Bioplastic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12.40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12.40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2.07 </a:t>
                      </a:r>
                      <a:r>
                        <a:rPr lang="en-US" sz="1200" b="0" i="0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5.06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58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Afla-Guard in Bioplastic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37.36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37.36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6.23 </a:t>
                      </a:r>
                      <a:r>
                        <a:rPr lang="en-US" sz="1200" b="0" i="0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15.25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58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Afla-Guard in Grain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9.25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4.35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13.60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 </a:t>
                      </a:r>
                      <a:r>
                        <a:rPr lang="en-US" sz="1200" b="0" i="0" u="sng" strike="noStrike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3.84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458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K-49 in Grain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10.28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2.67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12.95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2.16 </a:t>
                      </a:r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4.12</a:t>
                      </a:r>
                    </a:p>
                  </a:txBody>
                  <a:tcPr marL="7292" marR="7292" marT="7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1600200" y="3124200"/>
          <a:ext cx="5972175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1066800" y="1828800"/>
            <a:ext cx="6934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152400" y="228600"/>
            <a:ext cx="8763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5"/>
          <p:cNvSpPr txBox="1">
            <a:spLocks noChangeArrowheads="1"/>
          </p:cNvSpPr>
          <p:nvPr/>
        </p:nvSpPr>
        <p:spPr bwMode="auto">
          <a:xfrm>
            <a:off x="228600" y="381001"/>
            <a:ext cx="86868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Extending the use of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bioplastic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granules for the application of </a:t>
            </a:r>
            <a:r>
              <a:rPr lang="en-US" sz="20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Trichoderma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biocontrol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isolates in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flori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/horticulture and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turfgrass</a:t>
            </a:r>
            <a:endParaRPr lang="it-IT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457200" y="2590800"/>
          <a:ext cx="4026449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2" name="SPW 10.0 Graph" r:id="rId3" imgW="5380330" imgH="4480560" progId="">
                  <p:embed/>
                </p:oleObj>
              </mc:Choice>
              <mc:Fallback>
                <p:oleObj name="SPW 10.0 Graph" r:id="rId3" imgW="5380330" imgH="448056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590800"/>
                        <a:ext cx="4026449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990600" y="1981200"/>
            <a:ext cx="3283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it-IT" sz="2800" b="1" i="1" dirty="0" err="1" smtClean="0">
                <a:latin typeface="Times New Roman" pitchFamily="18" charset="0"/>
                <a:cs typeface="Times New Roman" pitchFamily="18" charset="0"/>
              </a:rPr>
              <a:t>virens</a:t>
            </a:r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it-IT" sz="2800" b="1" dirty="0" err="1" smtClean="0">
                <a:latin typeface="Times New Roman" pitchFamily="18" charset="0"/>
                <a:cs typeface="Times New Roman" pitchFamily="18" charset="0"/>
              </a:rPr>
              <a:t>Impatiens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4724400" y="2590800"/>
          <a:ext cx="40259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3" name="SPW 10.0 Graph" r:id="rId5" imgW="5380330" imgH="4480560" progId="">
                  <p:embed/>
                </p:oleObj>
              </mc:Choice>
              <mc:Fallback>
                <p:oleObj name="SPW 10.0 Graph" r:id="rId5" imgW="5380330" imgH="4480560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590800"/>
                        <a:ext cx="402590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5098024" y="1981200"/>
            <a:ext cx="2911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it-IT" sz="2800" b="1" i="1" dirty="0" err="1" smtClean="0">
                <a:latin typeface="Times New Roman" pitchFamily="18" charset="0"/>
                <a:cs typeface="Times New Roman" pitchFamily="18" charset="0"/>
              </a:rPr>
              <a:t>virens</a:t>
            </a:r>
            <a:r>
              <a:rPr lang="it-IT" sz="2800" b="1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it-IT" sz="2800" b="1" dirty="0" err="1" smtClean="0">
                <a:latin typeface="Times New Roman" pitchFamily="18" charset="0"/>
                <a:cs typeface="Times New Roman" pitchFamily="18" charset="0"/>
              </a:rPr>
              <a:t>Tomato</a:t>
            </a:r>
            <a:endParaRPr lang="it-IT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5347156"/>
            <a:ext cx="1356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</a:rPr>
              <a:t>Low </a:t>
            </a:r>
            <a:r>
              <a:rPr lang="en-US" sz="800" b="1" i="1" dirty="0" smtClean="0">
                <a:solidFill>
                  <a:schemeClr val="bg1"/>
                </a:solidFill>
              </a:rPr>
              <a:t>R. </a:t>
            </a:r>
            <a:r>
              <a:rPr lang="en-US" sz="800" b="1" i="1" dirty="0" err="1" smtClean="0">
                <a:solidFill>
                  <a:schemeClr val="bg1"/>
                </a:solidFill>
              </a:rPr>
              <a:t>solani</a:t>
            </a:r>
            <a:r>
              <a:rPr lang="en-US" sz="800" b="1" dirty="0" smtClean="0">
                <a:solidFill>
                  <a:schemeClr val="bg1"/>
                </a:solidFill>
              </a:rPr>
              <a:t> infestation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14871" y="5347156"/>
            <a:ext cx="13564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</a:rPr>
              <a:t>Low </a:t>
            </a:r>
            <a:r>
              <a:rPr lang="en-US" sz="800" b="1" i="1" dirty="0" smtClean="0">
                <a:solidFill>
                  <a:schemeClr val="bg1"/>
                </a:solidFill>
              </a:rPr>
              <a:t>R. </a:t>
            </a:r>
            <a:r>
              <a:rPr lang="en-US" sz="800" b="1" i="1" dirty="0" err="1" smtClean="0">
                <a:solidFill>
                  <a:schemeClr val="bg1"/>
                </a:solidFill>
              </a:rPr>
              <a:t>solani</a:t>
            </a:r>
            <a:r>
              <a:rPr lang="en-US" sz="800" b="1" dirty="0" smtClean="0">
                <a:solidFill>
                  <a:schemeClr val="bg1"/>
                </a:solidFill>
              </a:rPr>
              <a:t> infestation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24071" y="5347156"/>
            <a:ext cx="13901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</a:rPr>
              <a:t>High </a:t>
            </a:r>
            <a:r>
              <a:rPr lang="en-US" sz="800" b="1" i="1" dirty="0" smtClean="0">
                <a:solidFill>
                  <a:schemeClr val="bg1"/>
                </a:solidFill>
              </a:rPr>
              <a:t>R. </a:t>
            </a:r>
            <a:r>
              <a:rPr lang="en-US" sz="800" b="1" i="1" dirty="0" err="1" smtClean="0">
                <a:solidFill>
                  <a:schemeClr val="bg1"/>
                </a:solidFill>
              </a:rPr>
              <a:t>solani</a:t>
            </a:r>
            <a:r>
              <a:rPr lang="en-US" sz="800" b="1" dirty="0" smtClean="0">
                <a:solidFill>
                  <a:schemeClr val="bg1"/>
                </a:solidFill>
              </a:rPr>
              <a:t> infestation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8616" y="5347156"/>
            <a:ext cx="13901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</a:rPr>
              <a:t>High </a:t>
            </a:r>
            <a:r>
              <a:rPr lang="en-US" sz="800" b="1" i="1" dirty="0" smtClean="0">
                <a:solidFill>
                  <a:schemeClr val="bg1"/>
                </a:solidFill>
              </a:rPr>
              <a:t>R. </a:t>
            </a:r>
            <a:r>
              <a:rPr lang="en-US" sz="800" b="1" i="1" dirty="0" err="1" smtClean="0">
                <a:solidFill>
                  <a:schemeClr val="bg1"/>
                </a:solidFill>
              </a:rPr>
              <a:t>solani</a:t>
            </a:r>
            <a:r>
              <a:rPr lang="en-US" sz="800" b="1" dirty="0" smtClean="0">
                <a:solidFill>
                  <a:schemeClr val="bg1"/>
                </a:solidFill>
              </a:rPr>
              <a:t> infestation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095500"/>
            <a:ext cx="6934200" cy="26670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US" b="1" cap="none" dirty="0" smtClean="0">
                <a:solidFill>
                  <a:schemeClr val="bg1"/>
                </a:solidFill>
                <a:effectLst/>
              </a:rPr>
              <a:t>Preparation of </a:t>
            </a:r>
            <a:r>
              <a:rPr lang="en-US" cap="none" dirty="0" smtClean="0">
                <a:solidFill>
                  <a:schemeClr val="bg1"/>
                </a:solidFill>
                <a:effectLst/>
              </a:rPr>
              <a:t>Liquid</a:t>
            </a:r>
            <a:r>
              <a:rPr lang="en-US" b="1" cap="none" dirty="0" smtClean="0">
                <a:solidFill>
                  <a:schemeClr val="bg1"/>
                </a:solidFill>
                <a:effectLst/>
              </a:rPr>
              <a:t> Bioplastic for </a:t>
            </a:r>
            <a:r>
              <a:rPr lang="en-US" b="1" cap="none" dirty="0" err="1" smtClean="0">
                <a:solidFill>
                  <a:schemeClr val="bg1"/>
                </a:solidFill>
                <a:effectLst/>
              </a:rPr>
              <a:t>Sprayable</a:t>
            </a:r>
            <a:r>
              <a:rPr lang="en-US" b="1" cap="none" dirty="0" smtClean="0">
                <a:solidFill>
                  <a:schemeClr val="bg1"/>
                </a:solidFill>
                <a:effectLst/>
              </a:rPr>
              <a:t> and Seed Coating Applications</a:t>
            </a:r>
            <a:endParaRPr lang="en-US" b="1" cap="none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185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emy.kotowicz\Desktop\Pics for China\20160630_120743.jpg"/>
          <p:cNvPicPr>
            <a:picLocks noChangeAspect="1" noChangeArrowheads="1"/>
          </p:cNvPicPr>
          <p:nvPr/>
        </p:nvPicPr>
        <p:blipFill>
          <a:blip r:embed="rId2" cstate="print"/>
          <a:srcRect l="21667" t="1111" r="20000"/>
          <a:stretch>
            <a:fillRect/>
          </a:stretch>
        </p:blipFill>
        <p:spPr bwMode="auto">
          <a:xfrm>
            <a:off x="1905000" y="609600"/>
            <a:ext cx="5334000" cy="50863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5400" y="58674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Weighed out 125g of </a:t>
            </a:r>
            <a:r>
              <a:rPr lang="en-US" dirty="0" err="1" smtClean="0"/>
              <a:t>bioplastic</a:t>
            </a:r>
            <a:r>
              <a:rPr lang="en-US" dirty="0" smtClean="0"/>
              <a:t> pellets and add to 1,250mL of water to make a 10% solution.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remy.kotowicz\Desktop\Pics for China\20160630_143805.jpg"/>
          <p:cNvPicPr>
            <a:picLocks noChangeAspect="1" noChangeArrowheads="1"/>
          </p:cNvPicPr>
          <p:nvPr/>
        </p:nvPicPr>
        <p:blipFill>
          <a:blip r:embed="rId2" cstate="print"/>
          <a:srcRect t="13333" r="12469"/>
          <a:stretch>
            <a:fillRect/>
          </a:stretch>
        </p:blipFill>
        <p:spPr bwMode="auto">
          <a:xfrm>
            <a:off x="2883694" y="152400"/>
            <a:ext cx="3376613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62200" y="61722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Heat @ 80-90°C for 2-3 hours while stirring.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46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eremy.kotowicz\Desktop\Pics for China\20160701_113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3857625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10200" y="2967335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Commercial blender used to blend any remaining pellets into liquid.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5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remy.kotowicz\Desktop\Pics for China\20160630_144600.jpg"/>
          <p:cNvPicPr>
            <a:picLocks noChangeAspect="1" noChangeArrowheads="1"/>
          </p:cNvPicPr>
          <p:nvPr/>
        </p:nvPicPr>
        <p:blipFill>
          <a:blip r:embed="rId2" cstate="print"/>
          <a:srcRect t="15556" b="15555"/>
          <a:stretch>
            <a:fillRect/>
          </a:stretch>
        </p:blipFill>
        <p:spPr bwMode="auto">
          <a:xfrm>
            <a:off x="2643188" y="304800"/>
            <a:ext cx="3857625" cy="4724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00" y="5562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Straining the liquid mixture so that only liquid remains.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11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eremy.kotowicz\Desktop\Pics for China\20160630_145205.jpg"/>
          <p:cNvPicPr>
            <a:picLocks noChangeAspect="1" noChangeArrowheads="1"/>
          </p:cNvPicPr>
          <p:nvPr/>
        </p:nvPicPr>
        <p:blipFill>
          <a:blip r:embed="rId2" cstate="print"/>
          <a:srcRect t="2222" b="12222"/>
          <a:stretch>
            <a:fillRect/>
          </a:stretch>
        </p:blipFill>
        <p:spPr bwMode="auto">
          <a:xfrm>
            <a:off x="2643188" y="152400"/>
            <a:ext cx="3857625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62200" y="6172200"/>
            <a:ext cx="441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After straining the </a:t>
            </a:r>
            <a:r>
              <a:rPr lang="en-US" dirty="0" err="1" smtClean="0"/>
              <a:t>bioplastic</a:t>
            </a:r>
            <a:r>
              <a:rPr lang="en-US" dirty="0" smtClean="0"/>
              <a:t> is a little foamy.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91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eremy.kotowicz\Desktop\Pics for China\20160628_132920.jpg"/>
          <p:cNvPicPr>
            <a:picLocks noChangeAspect="1" noChangeArrowheads="1"/>
          </p:cNvPicPr>
          <p:nvPr/>
        </p:nvPicPr>
        <p:blipFill>
          <a:blip r:embed="rId2" cstate="print"/>
          <a:srcRect l="10833" r="16667"/>
          <a:stretch>
            <a:fillRect/>
          </a:stretch>
        </p:blipFill>
        <p:spPr bwMode="auto">
          <a:xfrm>
            <a:off x="1257300" y="304800"/>
            <a:ext cx="66294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90600" y="59436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Add necessary amount of water to make 1.5% </a:t>
            </a:r>
            <a:r>
              <a:rPr lang="en-US" dirty="0" err="1" smtClean="0"/>
              <a:t>bioplastic</a:t>
            </a:r>
            <a:r>
              <a:rPr lang="en-US" dirty="0" smtClean="0"/>
              <a:t> solution and mix.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8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r="16602"/>
          <a:stretch/>
        </p:blipFill>
        <p:spPr>
          <a:xfrm>
            <a:off x="1730503" y="31220"/>
            <a:ext cx="5682994" cy="6795560"/>
          </a:xfrm>
        </p:spPr>
      </p:pic>
      <p:sp>
        <p:nvSpPr>
          <p:cNvPr id="2" name="TextBox 1"/>
          <p:cNvSpPr txBox="1"/>
          <p:nvPr/>
        </p:nvSpPr>
        <p:spPr>
          <a:xfrm>
            <a:off x="2046352" y="1828800"/>
            <a:ext cx="5051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Non-toxigenic </a:t>
            </a:r>
            <a:r>
              <a:rPr lang="en-US" sz="2400" b="1" i="1" dirty="0" smtClean="0">
                <a:solidFill>
                  <a:schemeClr val="bg1"/>
                </a:solidFill>
              </a:rPr>
              <a:t>Aspergillus</a:t>
            </a:r>
            <a:r>
              <a:rPr lang="en-US" sz="2400" b="1" dirty="0" smtClean="0">
                <a:solidFill>
                  <a:schemeClr val="bg1"/>
                </a:solidFill>
              </a:rPr>
              <a:t> spores for biological control of aflatoxin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emy.kotowicz\Desktop\Pics for China\20160705_123811.jpg"/>
          <p:cNvPicPr>
            <a:picLocks noChangeAspect="1" noChangeArrowheads="1"/>
          </p:cNvPicPr>
          <p:nvPr/>
        </p:nvPicPr>
        <p:blipFill>
          <a:blip r:embed="rId2" cstate="print"/>
          <a:srcRect l="28333" r="18333" b="11481"/>
          <a:stretch>
            <a:fillRect/>
          </a:stretch>
        </p:blipFill>
        <p:spPr bwMode="auto">
          <a:xfrm>
            <a:off x="0" y="1219200"/>
            <a:ext cx="3978979" cy="3714750"/>
          </a:xfrm>
          <a:prstGeom prst="rect">
            <a:avLst/>
          </a:prstGeom>
          <a:noFill/>
        </p:spPr>
      </p:pic>
      <p:pic>
        <p:nvPicPr>
          <p:cNvPr id="3" name="Picture 2" descr="C:\Users\jeremy.kotowicz\Desktop\Pics for China\20160705_123823.jpg"/>
          <p:cNvPicPr>
            <a:picLocks noChangeAspect="1" noChangeArrowheads="1"/>
          </p:cNvPicPr>
          <p:nvPr/>
        </p:nvPicPr>
        <p:blipFill>
          <a:blip r:embed="rId3" cstate="print"/>
          <a:srcRect l="24167" r="5833" b="27778"/>
          <a:stretch>
            <a:fillRect/>
          </a:stretch>
        </p:blipFill>
        <p:spPr bwMode="auto">
          <a:xfrm>
            <a:off x="4187483" y="1676400"/>
            <a:ext cx="4956517" cy="28765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54102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K49 spores to add to the 1.5% </a:t>
            </a:r>
            <a:r>
              <a:rPr lang="en-US" dirty="0" err="1" smtClean="0"/>
              <a:t>bioplastic</a:t>
            </a:r>
            <a:r>
              <a:rPr lang="en-US" dirty="0" smtClean="0"/>
              <a:t> solution.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6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eremy.kotowicz\Desktop\Pics for China\20160628_103432.jpg"/>
          <p:cNvPicPr>
            <a:picLocks noChangeAspect="1" noChangeArrowheads="1"/>
          </p:cNvPicPr>
          <p:nvPr/>
        </p:nvPicPr>
        <p:blipFill>
          <a:blip r:embed="rId2" cstate="print"/>
          <a:srcRect l="24167" r="14167"/>
          <a:stretch>
            <a:fillRect/>
          </a:stretch>
        </p:blipFill>
        <p:spPr bwMode="auto">
          <a:xfrm>
            <a:off x="1752600" y="457200"/>
            <a:ext cx="56388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95500" y="6019800"/>
            <a:ext cx="495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Mix in the spores to the 1.5% </a:t>
            </a:r>
            <a:r>
              <a:rPr lang="en-US" dirty="0" err="1" smtClean="0"/>
              <a:t>bioplastic</a:t>
            </a:r>
            <a:r>
              <a:rPr lang="en-US" dirty="0" smtClean="0"/>
              <a:t> solution.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072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remy.kotowicz\Desktop\Pics for China\20160706_104150.jpg"/>
          <p:cNvPicPr>
            <a:picLocks noChangeAspect="1" noChangeArrowheads="1"/>
          </p:cNvPicPr>
          <p:nvPr/>
        </p:nvPicPr>
        <p:blipFill>
          <a:blip r:embed="rId2" cstate="print"/>
          <a:srcRect l="36173" t="8889" r="18395" b="23333"/>
          <a:stretch>
            <a:fillRect/>
          </a:stretch>
        </p:blipFill>
        <p:spPr bwMode="auto">
          <a:xfrm>
            <a:off x="3695700" y="609600"/>
            <a:ext cx="1752600" cy="4648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38400" y="579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Antifoam spray to kill the foam after mixing.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40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eremy.kotowicz\Desktop\Pics for China\20160628_134913.jpg"/>
          <p:cNvPicPr>
            <a:picLocks noChangeAspect="1" noChangeArrowheads="1"/>
          </p:cNvPicPr>
          <p:nvPr/>
        </p:nvPicPr>
        <p:blipFill>
          <a:blip r:embed="rId2" cstate="print"/>
          <a:srcRect l="15833" r="12500"/>
          <a:stretch>
            <a:fillRect/>
          </a:stretch>
        </p:blipFill>
        <p:spPr bwMode="auto">
          <a:xfrm>
            <a:off x="1295400" y="533400"/>
            <a:ext cx="65532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3500" y="6019800"/>
            <a:ext cx="647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1.5% </a:t>
            </a:r>
            <a:r>
              <a:rPr lang="en-US" dirty="0" err="1" smtClean="0"/>
              <a:t>bioplastic</a:t>
            </a:r>
            <a:r>
              <a:rPr lang="en-US" dirty="0" smtClean="0"/>
              <a:t> solution with spores ready to spray the field.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55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eremy.kotowicz\Desktop\Pics for China\20160630_152953.jpg"/>
          <p:cNvPicPr>
            <a:picLocks noChangeAspect="1" noChangeArrowheads="1"/>
          </p:cNvPicPr>
          <p:nvPr/>
        </p:nvPicPr>
        <p:blipFill>
          <a:blip r:embed="rId2" cstate="print"/>
          <a:srcRect l="10833" t="4074" r="10000" b="4074"/>
          <a:stretch>
            <a:fillRect/>
          </a:stretch>
        </p:blipFill>
        <p:spPr bwMode="auto">
          <a:xfrm>
            <a:off x="952500" y="457200"/>
            <a:ext cx="7239000" cy="4724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5638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1.5% </a:t>
            </a:r>
            <a:r>
              <a:rPr lang="en-US" dirty="0" err="1" smtClean="0"/>
              <a:t>Bioplastic</a:t>
            </a:r>
            <a:r>
              <a:rPr lang="en-US" dirty="0" smtClean="0"/>
              <a:t> 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55626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1.5% </a:t>
            </a:r>
            <a:r>
              <a:rPr lang="en-US" dirty="0" err="1" smtClean="0"/>
              <a:t>Bioplastic</a:t>
            </a:r>
            <a:r>
              <a:rPr lang="en-US" dirty="0" smtClean="0"/>
              <a:t> Solution w/ Spores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39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remy.kotowicz\Desktop\Pics for China\20160705_123920.jpg"/>
          <p:cNvPicPr>
            <a:picLocks noChangeAspect="1" noChangeArrowheads="1"/>
          </p:cNvPicPr>
          <p:nvPr/>
        </p:nvPicPr>
        <p:blipFill>
          <a:blip r:embed="rId2" cstate="print"/>
          <a:srcRect l="12469" t="1111" r="12469" b="2222"/>
          <a:stretch>
            <a:fillRect/>
          </a:stretch>
        </p:blipFill>
        <p:spPr bwMode="auto">
          <a:xfrm>
            <a:off x="990600" y="114300"/>
            <a:ext cx="2895600" cy="6629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724400" y="2967335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Pressurized container that holds the 1.5% </a:t>
            </a:r>
            <a:r>
              <a:rPr lang="en-US" dirty="0" err="1" smtClean="0"/>
              <a:t>bioplastic</a:t>
            </a:r>
            <a:r>
              <a:rPr lang="en-US" dirty="0" smtClean="0"/>
              <a:t> solution for spraying the field.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8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l="12766" t="10639" r="7801" b="14894"/>
          <a:stretch>
            <a:fillRect/>
          </a:stretch>
        </p:blipFill>
        <p:spPr bwMode="auto">
          <a:xfrm>
            <a:off x="0" y="1676400"/>
            <a:ext cx="396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3" descr="C:\Users\IST\Documents\MB Field 2012\Foto 28 Giugno 2012 - Beauveria\DSCN91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3461" y="1690373"/>
            <a:ext cx="3950539" cy="347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2000" y="228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Bioplastic Spray (1.5-2%) Application</a:t>
            </a:r>
          </a:p>
        </p:txBody>
      </p:sp>
      <p:pic>
        <p:nvPicPr>
          <p:cNvPr id="7" name="Picture 6" descr="BP5%.jpg"/>
          <p:cNvPicPr>
            <a:picLocks noChangeAspect="1"/>
          </p:cNvPicPr>
          <p:nvPr/>
        </p:nvPicPr>
        <p:blipFill>
          <a:blip r:embed="rId5" cstate="print"/>
          <a:srcRect l="37500" t="2593" r="38334" b="5556"/>
          <a:stretch>
            <a:fillRect/>
          </a:stretch>
        </p:blipFill>
        <p:spPr>
          <a:xfrm>
            <a:off x="3467100" y="1066800"/>
            <a:ext cx="2209800" cy="472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05100" y="60198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5% Liquid Bioplastic for spraying</a:t>
            </a: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40" y="796980"/>
            <a:ext cx="8840120" cy="526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6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9" y="1172229"/>
            <a:ext cx="8943143" cy="451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9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5029200" cy="990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effectLst/>
              </a:rPr>
              <a:t>Seed Coating</a:t>
            </a:r>
            <a:endParaRPr lang="en-US" sz="4800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Content Placeholder 3" descr="20150421_115014_Richtone(HDR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844" r="3967" b="10991"/>
          <a:stretch>
            <a:fillRect/>
          </a:stretch>
        </p:blipFill>
        <p:spPr>
          <a:xfrm>
            <a:off x="5334000" y="387145"/>
            <a:ext cx="3429000" cy="6083710"/>
          </a:xfrm>
        </p:spPr>
      </p:pic>
      <p:sp>
        <p:nvSpPr>
          <p:cNvPr id="6" name="TextBox 5"/>
          <p:cNvSpPr txBox="1"/>
          <p:nvPr/>
        </p:nvSpPr>
        <p:spPr>
          <a:xfrm>
            <a:off x="457200" y="1143000"/>
            <a:ext cx="441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--</a:t>
            </a:r>
            <a:r>
              <a:rPr lang="en-US" sz="2000" b="1" dirty="0" smtClean="0"/>
              <a:t>Left:</a:t>
            </a:r>
            <a:r>
              <a:rPr lang="en-US" sz="2000" dirty="0" smtClean="0"/>
              <a:t>  Initial Liquid Product (ILP)</a:t>
            </a:r>
          </a:p>
          <a:p>
            <a:r>
              <a:rPr lang="en-US" sz="2000" dirty="0" smtClean="0"/>
              <a:t>--</a:t>
            </a:r>
            <a:r>
              <a:rPr lang="en-US" sz="2000" b="1" dirty="0" smtClean="0"/>
              <a:t>Right:</a:t>
            </a:r>
            <a:r>
              <a:rPr lang="en-US" sz="2000" dirty="0" smtClean="0"/>
              <a:t>  5% Bioplastic with 1mL </a:t>
            </a:r>
            <a:r>
              <a:rPr lang="en-US" sz="2000" dirty="0" err="1" smtClean="0"/>
              <a:t>Dynamark</a:t>
            </a:r>
            <a:r>
              <a:rPr lang="en-US" sz="2000" dirty="0" smtClean="0"/>
              <a:t> U.V. per 600mL 5% ILP</a:t>
            </a:r>
          </a:p>
          <a:p>
            <a:r>
              <a:rPr lang="en-US" sz="2000" dirty="0" smtClean="0"/>
              <a:t>--</a:t>
            </a:r>
            <a:r>
              <a:rPr lang="en-US" sz="2000" b="1" dirty="0" smtClean="0"/>
              <a:t>Seed coating</a:t>
            </a:r>
            <a:r>
              <a:rPr lang="en-US" sz="2000" dirty="0" smtClean="0"/>
              <a:t> using Fluid Bed Dryer</a:t>
            </a:r>
            <a:endParaRPr lang="en-US" sz="2000" dirty="0"/>
          </a:p>
        </p:txBody>
      </p:sp>
      <p:pic>
        <p:nvPicPr>
          <p:cNvPr id="7" name="Picture 6" descr="UntreatedWheat.jpg"/>
          <p:cNvPicPr>
            <a:picLocks noChangeAspect="1"/>
          </p:cNvPicPr>
          <p:nvPr/>
        </p:nvPicPr>
        <p:blipFill>
          <a:blip r:embed="rId3" cstate="print"/>
          <a:srcRect l="24915" t="13333" r="14879" b="45555"/>
          <a:stretch>
            <a:fillRect/>
          </a:stretch>
        </p:blipFill>
        <p:spPr>
          <a:xfrm>
            <a:off x="457200" y="3200400"/>
            <a:ext cx="1705232" cy="1752600"/>
          </a:xfrm>
          <a:prstGeom prst="rect">
            <a:avLst/>
          </a:prstGeom>
        </p:spPr>
      </p:pic>
      <p:pic>
        <p:nvPicPr>
          <p:cNvPr id="8" name="Picture 7" descr="TreatedWheat.jpg"/>
          <p:cNvPicPr>
            <a:picLocks noChangeAspect="1"/>
          </p:cNvPicPr>
          <p:nvPr/>
        </p:nvPicPr>
        <p:blipFill>
          <a:blip r:embed="rId4" cstate="print"/>
          <a:srcRect l="19897" t="8889" r="21569" b="48889"/>
          <a:stretch>
            <a:fillRect/>
          </a:stretch>
        </p:blipFill>
        <p:spPr>
          <a:xfrm>
            <a:off x="3124200" y="3200400"/>
            <a:ext cx="1676400" cy="1752599"/>
          </a:xfrm>
          <a:prstGeom prst="rect">
            <a:avLst/>
          </a:prstGeom>
        </p:spPr>
      </p:pic>
      <p:pic>
        <p:nvPicPr>
          <p:cNvPr id="9" name="Picture 8" descr="UntreatedSmallSeed.jpg"/>
          <p:cNvPicPr>
            <a:picLocks noChangeAspect="1"/>
          </p:cNvPicPr>
          <p:nvPr/>
        </p:nvPicPr>
        <p:blipFill>
          <a:blip r:embed="rId5" cstate="print"/>
          <a:srcRect l="14880" t="10000" r="14880" b="37778"/>
          <a:stretch>
            <a:fillRect/>
          </a:stretch>
        </p:blipFill>
        <p:spPr>
          <a:xfrm>
            <a:off x="457200" y="4953000"/>
            <a:ext cx="1676400" cy="1790700"/>
          </a:xfrm>
          <a:prstGeom prst="rect">
            <a:avLst/>
          </a:prstGeom>
        </p:spPr>
      </p:pic>
      <p:pic>
        <p:nvPicPr>
          <p:cNvPr id="10" name="Picture 9" descr="TreatedSmallSeed.jpg"/>
          <p:cNvPicPr>
            <a:picLocks noChangeAspect="1"/>
          </p:cNvPicPr>
          <p:nvPr/>
        </p:nvPicPr>
        <p:blipFill>
          <a:blip r:embed="rId6" cstate="print"/>
          <a:srcRect l="19897" t="16666" r="18225" b="37778"/>
          <a:stretch>
            <a:fillRect/>
          </a:stretch>
        </p:blipFill>
        <p:spPr>
          <a:xfrm>
            <a:off x="3124200" y="4953000"/>
            <a:ext cx="1676400" cy="1752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5000" y="381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1200" y="5257800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Mixed Small Weed Seeds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819400"/>
            <a:ext cx="1600200" cy="381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Untreated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0400" y="2819400"/>
            <a:ext cx="1524000" cy="381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Treated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10200" y="639633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5% Liquid Bioplastic</a:t>
            </a:r>
            <a:endParaRPr lang="en-US" sz="2400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uidBedAction2.jpg"/>
          <p:cNvPicPr>
            <a:picLocks noChangeAspect="1"/>
          </p:cNvPicPr>
          <p:nvPr/>
        </p:nvPicPr>
        <p:blipFill>
          <a:blip r:embed="rId2" cstate="print"/>
          <a:srcRect l="8362" r="6518"/>
          <a:stretch>
            <a:fillRect/>
          </a:stretch>
        </p:blipFill>
        <p:spPr>
          <a:xfrm>
            <a:off x="228600" y="838200"/>
            <a:ext cx="3192571" cy="5645322"/>
          </a:xfrm>
          <a:prstGeom prst="rect">
            <a:avLst/>
          </a:prstGeom>
        </p:spPr>
      </p:pic>
      <p:pic>
        <p:nvPicPr>
          <p:cNvPr id="5" name="Picture 4" descr="FluidBedAction1.jpg"/>
          <p:cNvPicPr>
            <a:picLocks noChangeAspect="1"/>
          </p:cNvPicPr>
          <p:nvPr/>
        </p:nvPicPr>
        <p:blipFill>
          <a:blip r:embed="rId3" cstate="print"/>
          <a:srcRect r="10833"/>
          <a:stretch>
            <a:fillRect/>
          </a:stretch>
        </p:blipFill>
        <p:spPr>
          <a:xfrm>
            <a:off x="3505200" y="2057400"/>
            <a:ext cx="5508448" cy="41043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Fluid Bed Dryer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5525" y="707886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Bioplastic Seed Coating</a:t>
            </a:r>
            <a:endParaRPr lang="en-US" sz="32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ed Treatment 2.jpg"/>
          <p:cNvPicPr>
            <a:picLocks noChangeAspect="1"/>
          </p:cNvPicPr>
          <p:nvPr/>
        </p:nvPicPr>
        <p:blipFill>
          <a:blip r:embed="rId2" cstate="print"/>
          <a:srcRect t="3328" b="16339"/>
          <a:stretch>
            <a:fillRect/>
          </a:stretch>
        </p:blipFill>
        <p:spPr>
          <a:xfrm>
            <a:off x="228600" y="152400"/>
            <a:ext cx="2614451" cy="3124200"/>
          </a:xfrm>
          <a:prstGeom prst="rect">
            <a:avLst/>
          </a:prstGeom>
        </p:spPr>
      </p:pic>
      <p:pic>
        <p:nvPicPr>
          <p:cNvPr id="3" name="Picture 2" descr="Seed Treatment 3.jpg"/>
          <p:cNvPicPr>
            <a:picLocks noChangeAspect="1"/>
          </p:cNvPicPr>
          <p:nvPr/>
        </p:nvPicPr>
        <p:blipFill>
          <a:blip r:embed="rId3" cstate="print"/>
          <a:srcRect t="7778" b="12222"/>
          <a:stretch>
            <a:fillRect/>
          </a:stretch>
        </p:blipFill>
        <p:spPr>
          <a:xfrm>
            <a:off x="3276600" y="152400"/>
            <a:ext cx="2590800" cy="3124200"/>
          </a:xfrm>
          <a:prstGeom prst="rect">
            <a:avLst/>
          </a:prstGeom>
        </p:spPr>
      </p:pic>
      <p:pic>
        <p:nvPicPr>
          <p:cNvPr id="4" name="Picture 3" descr="Seed Treatment 4.jpg"/>
          <p:cNvPicPr>
            <a:picLocks noChangeAspect="1"/>
          </p:cNvPicPr>
          <p:nvPr/>
        </p:nvPicPr>
        <p:blipFill>
          <a:blip r:embed="rId4" cstate="print"/>
          <a:srcRect t="4444" b="18889"/>
          <a:stretch>
            <a:fillRect/>
          </a:stretch>
        </p:blipFill>
        <p:spPr>
          <a:xfrm>
            <a:off x="6324600" y="152400"/>
            <a:ext cx="2590800" cy="3124200"/>
          </a:xfrm>
          <a:prstGeom prst="rect">
            <a:avLst/>
          </a:prstGeom>
        </p:spPr>
      </p:pic>
      <p:pic>
        <p:nvPicPr>
          <p:cNvPr id="5" name="Picture 4" descr="Seed Treatment 6.jpg"/>
          <p:cNvPicPr>
            <a:picLocks noChangeAspect="1"/>
          </p:cNvPicPr>
          <p:nvPr/>
        </p:nvPicPr>
        <p:blipFill>
          <a:blip r:embed="rId5" cstate="print"/>
          <a:srcRect l="18333" r="20000" b="33704"/>
          <a:stretch>
            <a:fillRect/>
          </a:stretch>
        </p:blipFill>
        <p:spPr>
          <a:xfrm>
            <a:off x="4495800" y="3810000"/>
            <a:ext cx="4484659" cy="259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34290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Seed treatment using cement mixer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4191000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Bottom Left:  </a:t>
            </a:r>
            <a:r>
              <a:rPr lang="en-US" dirty="0" smtClean="0"/>
              <a:t>Seed treated with 222mL solution containing fungicide, insecticide, water, and dye (4mL) per 25lbs seed.</a:t>
            </a:r>
          </a:p>
          <a:p>
            <a:r>
              <a:rPr lang="en-US" b="1" dirty="0" smtClean="0"/>
              <a:t>Bottom Right:  </a:t>
            </a:r>
            <a:r>
              <a:rPr lang="en-US" dirty="0" smtClean="0"/>
              <a:t>Seed treated with 29mL solution containing 5% </a:t>
            </a:r>
            <a:r>
              <a:rPr lang="en-US" dirty="0" err="1" smtClean="0"/>
              <a:t>bioplastic</a:t>
            </a:r>
            <a:r>
              <a:rPr lang="en-US" dirty="0" smtClean="0"/>
              <a:t> and dye (1mL) per 5lbs seed.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49"/>
            <a:ext cx="9144000" cy="683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2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1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8474"/>
            <a:ext cx="2777609" cy="208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14" descr="3b.JPG"/>
          <p:cNvPicPr>
            <a:picLocks noChangeAspect="1"/>
          </p:cNvPicPr>
          <p:nvPr/>
        </p:nvPicPr>
        <p:blipFill>
          <a:blip r:embed="rId3" cstate="print"/>
          <a:srcRect t="16667"/>
          <a:stretch>
            <a:fillRect/>
          </a:stretch>
        </p:blipFill>
        <p:spPr bwMode="auto">
          <a:xfrm>
            <a:off x="0" y="2514600"/>
            <a:ext cx="2743200" cy="178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TextBox 17"/>
          <p:cNvSpPr txBox="1">
            <a:spLocks noChangeArrowheads="1"/>
          </p:cNvSpPr>
          <p:nvPr/>
        </p:nvSpPr>
        <p:spPr bwMode="auto">
          <a:xfrm>
            <a:off x="322004" y="0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1200" b="1" dirty="0" smtClean="0">
                <a:solidFill>
                  <a:schemeClr val="bg1"/>
                </a:solidFill>
              </a:rPr>
              <a:t>Clean Bioplastic Granules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57353" name="TextBox 18"/>
          <p:cNvSpPr txBox="1">
            <a:spLocks noChangeArrowheads="1"/>
          </p:cNvSpPr>
          <p:nvPr/>
        </p:nvSpPr>
        <p:spPr bwMode="auto">
          <a:xfrm>
            <a:off x="3086100" y="-11472"/>
            <a:ext cx="3048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b="1" dirty="0" smtClean="0">
                <a:solidFill>
                  <a:schemeClr val="accent1"/>
                </a:solidFill>
              </a:rPr>
              <a:t>Beneficial Microbes in </a:t>
            </a:r>
            <a:r>
              <a:rPr lang="en-US" altLang="en-US" b="1" dirty="0">
                <a:solidFill>
                  <a:schemeClr val="accent1"/>
                </a:solidFill>
              </a:rPr>
              <a:t>Bioplastic: </a:t>
            </a:r>
            <a:r>
              <a:rPr lang="en-US" altLang="en-US" b="1" dirty="0" smtClean="0">
                <a:solidFill>
                  <a:schemeClr val="accent1"/>
                </a:solidFill>
              </a:rPr>
              <a:t>Granule, Liquid &amp; Seed Coating Formulation </a:t>
            </a:r>
            <a:endParaRPr lang="en-US" altLang="en-US" b="1" dirty="0">
              <a:solidFill>
                <a:schemeClr val="accent1"/>
              </a:solidFill>
            </a:endParaRPr>
          </a:p>
        </p:txBody>
      </p:sp>
      <p:sp>
        <p:nvSpPr>
          <p:cNvPr id="57355" name="Rectangle 23"/>
          <p:cNvSpPr>
            <a:spLocks noChangeArrowheads="1"/>
          </p:cNvSpPr>
          <p:nvPr/>
        </p:nvSpPr>
        <p:spPr bwMode="auto">
          <a:xfrm>
            <a:off x="-102951" y="2267992"/>
            <a:ext cx="298351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b="1" dirty="0">
                <a:solidFill>
                  <a:schemeClr val="bg1"/>
                </a:solidFill>
              </a:rPr>
              <a:t>Inoculated &amp;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Dried Bioplastic Granules</a:t>
            </a:r>
            <a:endParaRPr lang="en-US" altLang="en-US" sz="1200" b="1" dirty="0">
              <a:solidFill>
                <a:schemeClr val="bg1"/>
              </a:solidFill>
            </a:endParaRPr>
          </a:p>
          <a:p>
            <a:pPr algn="ctr"/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57362" name="TextBox 19"/>
          <p:cNvSpPr txBox="1">
            <a:spLocks noChangeArrowheads="1"/>
          </p:cNvSpPr>
          <p:nvPr/>
        </p:nvSpPr>
        <p:spPr bwMode="auto">
          <a:xfrm>
            <a:off x="3276600" y="14478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en-US">
              <a:solidFill>
                <a:prstClr val="white"/>
              </a:solidFill>
            </a:endParaRPr>
          </a:p>
        </p:txBody>
      </p:sp>
      <p:sp>
        <p:nvSpPr>
          <p:cNvPr id="57363" name="Text Box 9"/>
          <p:cNvSpPr txBox="1">
            <a:spLocks noChangeArrowheads="1"/>
          </p:cNvSpPr>
          <p:nvPr/>
        </p:nvSpPr>
        <p:spPr bwMode="auto">
          <a:xfrm>
            <a:off x="3124200" y="1274975"/>
            <a:ext cx="2971800" cy="3293209"/>
          </a:xfrm>
          <a:prstGeom prst="rect">
            <a:avLst/>
          </a:prstGeom>
          <a:noFill/>
          <a:ln w="38100" cmpd="dbl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en-US" sz="1600" dirty="0"/>
              <a:t>This technology resulted in: </a:t>
            </a:r>
          </a:p>
          <a:p>
            <a:pPr marL="342900" indent="-342900">
              <a:buFontTx/>
              <a:buAutoNum type="arabicPeriod"/>
            </a:pPr>
            <a:r>
              <a:rPr lang="en-US" altLang="en-US" sz="1600" dirty="0"/>
              <a:t>Patent serial no. 8,173,179 B1 was granted on May 8, 2012.</a:t>
            </a:r>
          </a:p>
          <a:p>
            <a:pPr marL="342900" indent="-342900">
              <a:buFontTx/>
              <a:buAutoNum type="arabicPeriod"/>
            </a:pPr>
            <a:r>
              <a:rPr lang="en-US" altLang="en-US" sz="1600" dirty="0"/>
              <a:t>The Divisional patent  DN: 0185.12; SN: 13/439,634  granted  April  2014. </a:t>
            </a:r>
          </a:p>
          <a:p>
            <a:pPr marL="342900" indent="-342900">
              <a:buFontTx/>
              <a:buAutoNum type="arabicPeriod"/>
            </a:pPr>
            <a:r>
              <a:rPr lang="en-US" altLang="en-US" sz="1600" dirty="0"/>
              <a:t>Patent </a:t>
            </a:r>
            <a:r>
              <a:rPr lang="en-US" altLang="en-US" sz="1600" dirty="0" smtClean="0"/>
              <a:t> serial no. 9,526,240 was granted on December 27, 2016. </a:t>
            </a:r>
            <a:endParaRPr lang="en-US" altLang="en-US" sz="1600" dirty="0"/>
          </a:p>
          <a:p>
            <a:pPr marL="342900" indent="-342900"/>
            <a:r>
              <a:rPr lang="en-US" altLang="en-US" sz="1600" dirty="0"/>
              <a:t>Negotiations with industry partners in progress.</a:t>
            </a:r>
          </a:p>
          <a:p>
            <a:pPr marL="342900" indent="-342900"/>
            <a:endParaRPr lang="en-US" altLang="en-US" sz="1600" dirty="0"/>
          </a:p>
        </p:txBody>
      </p:sp>
      <p:sp>
        <p:nvSpPr>
          <p:cNvPr id="5736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2BF4771-AD06-4FAF-B8A0-603AD35E27DB}" type="slidenum">
              <a:rPr lang="en-US" altLang="en-US">
                <a:solidFill>
                  <a:prstClr val="white">
                    <a:shade val="50000"/>
                  </a:prstClr>
                </a:solidFill>
              </a:rPr>
              <a:pPr/>
              <a:t>35</a:t>
            </a:fld>
            <a:endParaRPr lang="en-US" altLang="en-US">
              <a:solidFill>
                <a:prstClr val="white">
                  <a:shade val="50000"/>
                </a:prstClr>
              </a:solidFill>
            </a:endParaRPr>
          </a:p>
        </p:txBody>
      </p:sp>
      <p:pic>
        <p:nvPicPr>
          <p:cNvPr id="22" name="Picture 21" descr="Seed Treatment 6.jpg"/>
          <p:cNvPicPr>
            <a:picLocks noChangeAspect="1"/>
          </p:cNvPicPr>
          <p:nvPr/>
        </p:nvPicPr>
        <p:blipFill>
          <a:blip r:embed="rId4" cstate="print"/>
          <a:srcRect l="18333" r="20000" b="33704"/>
          <a:stretch>
            <a:fillRect/>
          </a:stretch>
        </p:blipFill>
        <p:spPr>
          <a:xfrm>
            <a:off x="1" y="5009120"/>
            <a:ext cx="3200400" cy="18488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9942" y="4729073"/>
            <a:ext cx="1960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Seed </a:t>
            </a:r>
            <a:r>
              <a:rPr lang="en-US" sz="1200" b="1" dirty="0" smtClean="0">
                <a:solidFill>
                  <a:schemeClr val="bg1"/>
                </a:solidFill>
              </a:rPr>
              <a:t>coated w/ Bioplastic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24" name="Content Placeholder 3" descr="20150421_115014_Richtone(HDR).jpg"/>
          <p:cNvPicPr>
            <a:picLocks noChangeAspect="1"/>
          </p:cNvPicPr>
          <p:nvPr/>
        </p:nvPicPr>
        <p:blipFill rotWithShape="1">
          <a:blip r:embed="rId5" cstate="print"/>
          <a:srcRect l="7993" t="34207" r="2818" b="13343"/>
          <a:stretch/>
        </p:blipFill>
        <p:spPr>
          <a:xfrm>
            <a:off x="6233160" y="503034"/>
            <a:ext cx="2882714" cy="3013746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/>
          <a:srcRect l="12766" t="10639" r="7801" b="14894"/>
          <a:stretch>
            <a:fillRect/>
          </a:stretch>
        </p:blipFill>
        <p:spPr bwMode="auto">
          <a:xfrm>
            <a:off x="6074405" y="4144102"/>
            <a:ext cx="3048000" cy="269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477000" y="69975"/>
            <a:ext cx="2638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</a:rPr>
              <a:t>Sprayable</a:t>
            </a:r>
            <a:r>
              <a:rPr lang="en-US" sz="1200" b="1" dirty="0" smtClean="0">
                <a:solidFill>
                  <a:schemeClr val="bg1"/>
                </a:solidFill>
              </a:rPr>
              <a:t> Bioplastic Formulation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4200" y="37338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Field Application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4831711"/>
            <a:ext cx="22955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These photos are demonstrating various methods of applications of bioplastic formulation.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35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3020935" y="304800"/>
            <a:ext cx="31021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  <a:endParaRPr lang="it-IT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0292" y="1066800"/>
            <a:ext cx="5923416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New effective Biofungicides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Biofungicides from renewable sources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From agriculture to agriculture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Future research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Seed Coating Field Trials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Bacterial Seed Coating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Weed Control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it-IT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0916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Collaborators</a:t>
            </a:r>
          </a:p>
          <a:p>
            <a:r>
              <a:rPr lang="en-US" sz="2800" dirty="0" smtClean="0"/>
              <a:t>Drs. Nathan Little (entomologist), </a:t>
            </a:r>
            <a:r>
              <a:rPr lang="en-US" dirty="0" smtClean="0"/>
              <a:t>and Robert Zablotowicz (retired, deceased 2016)</a:t>
            </a:r>
            <a:endParaRPr lang="en-US" sz="2800" b="1" dirty="0" smtClean="0"/>
          </a:p>
          <a:p>
            <a:pPr eaLnBrk="1" hangingPunct="1">
              <a:buFontTx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Personal Supports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/>
              <a:t>Jeremy Kotowicz, Brad Elliot, Rod Patterson, and Terry Johnson</a:t>
            </a:r>
          </a:p>
          <a:p>
            <a:pPr eaLnBrk="1" hangingPunct="1"/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  <a:effectLst/>
              </a:rPr>
              <a:t>Acknowledgement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16C8-061E-413B-A4C2-481C4FDBCB01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537</TotalTime>
  <Words>1232</Words>
  <Application>Microsoft Office PowerPoint</Application>
  <PresentationFormat>On-screen Show (4:3)</PresentationFormat>
  <Paragraphs>271</Paragraphs>
  <Slides>37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</vt:lpstr>
      <vt:lpstr>Book Antiqua</vt:lpstr>
      <vt:lpstr>Calibri</vt:lpstr>
      <vt:lpstr>Lucida Sans</vt:lpstr>
      <vt:lpstr>Symbol</vt:lpstr>
      <vt:lpstr>Tahoma</vt:lpstr>
      <vt:lpstr>Times New Roman</vt:lpstr>
      <vt:lpstr>Wingdings</vt:lpstr>
      <vt:lpstr>Wingdings 2</vt:lpstr>
      <vt:lpstr>Wingdings 3</vt:lpstr>
      <vt:lpstr>Apex</vt:lpstr>
      <vt:lpstr>Default Design</vt:lpstr>
      <vt:lpstr>SPW 10.0 Graph</vt:lpstr>
      <vt:lpstr> Bioplastic Formulations for the Delivery of Beneficial Microbes to Control Agricultural Pests</vt:lpstr>
      <vt:lpstr>PowerPoint Presentation</vt:lpstr>
      <vt:lpstr>Outlines  Corn Starch-Based (BIOPLASTIC):</vt:lpstr>
      <vt:lpstr>PowerPoint Presentation</vt:lpstr>
      <vt:lpstr>Aflatoxin Threat to Farmers and Customers</vt:lpstr>
      <vt:lpstr>PowerPoint Presentation</vt:lpstr>
      <vt:lpstr>PowerPoint Presentation</vt:lpstr>
      <vt:lpstr>Bioplastics:</vt:lpstr>
      <vt:lpstr>Granule Application</vt:lpstr>
      <vt:lpstr>Bioplastic TrialS</vt:lpstr>
      <vt:lpstr>PowerPoint Presentation</vt:lpstr>
      <vt:lpstr>Field 7 - Effect of Aflaguard and K-49 formulated in Bioplastic granules and Grain on Aflatoxin under field conditions, 2012 (USA)</vt:lpstr>
      <vt:lpstr>PowerPoint Presentation</vt:lpstr>
      <vt:lpstr>Preparation of Liquid Bioplastic for Sprayable and Seed Coating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Seed Coating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Aflaguard and K-49 formulated in Bioplastic and Grain on Aflatoxin under field conditions, 2012</dc:title>
  <dc:creator>Alemah Butler</dc:creator>
  <cp:lastModifiedBy>Abbas, Hamed</cp:lastModifiedBy>
  <cp:revision>88</cp:revision>
  <cp:lastPrinted>2016-03-10T22:41:20Z</cp:lastPrinted>
  <dcterms:created xsi:type="dcterms:W3CDTF">2013-03-27T13:59:59Z</dcterms:created>
  <dcterms:modified xsi:type="dcterms:W3CDTF">2017-10-17T20:26:52Z</dcterms:modified>
</cp:coreProperties>
</file>