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19"/>
  </p:notesMasterIdLst>
  <p:handoutMasterIdLst>
    <p:handoutMasterId r:id="rId20"/>
  </p:handoutMasterIdLst>
  <p:sldIdLst>
    <p:sldId id="256" r:id="rId2"/>
    <p:sldId id="257" r:id="rId3"/>
    <p:sldId id="259" r:id="rId4"/>
    <p:sldId id="263" r:id="rId5"/>
    <p:sldId id="264" r:id="rId6"/>
    <p:sldId id="262" r:id="rId7"/>
    <p:sldId id="267" r:id="rId8"/>
    <p:sldId id="268" r:id="rId9"/>
    <p:sldId id="270" r:id="rId10"/>
    <p:sldId id="274" r:id="rId11"/>
    <p:sldId id="280" r:id="rId12"/>
    <p:sldId id="281" r:id="rId13"/>
    <p:sldId id="294" r:id="rId14"/>
    <p:sldId id="304" r:id="rId15"/>
    <p:sldId id="299" r:id="rId16"/>
    <p:sldId id="277" r:id="rId17"/>
    <p:sldId id="278" r:id="rId18"/>
  </p:sldIdLst>
  <p:sldSz cx="9144000" cy="6858000" type="screen4x3"/>
  <p:notesSz cx="6858000" cy="9144000"/>
  <p:defaultTextStyle>
    <a:defPPr>
      <a:defRPr lang="en-AU"/>
    </a:defPPr>
    <a:lvl1pPr algn="l" rtl="0" fontAlgn="b">
      <a:spcBef>
        <a:spcPct val="0"/>
      </a:spcBef>
      <a:spcAft>
        <a:spcPct val="0"/>
      </a:spcAft>
      <a:defRPr sz="1000" kern="1200">
        <a:solidFill>
          <a:schemeClr val="bg1"/>
        </a:solidFill>
        <a:latin typeface="Arial" pitchFamily="34" charset="0"/>
        <a:ea typeface="+mn-ea"/>
        <a:cs typeface="Arial" pitchFamily="34" charset="0"/>
      </a:defRPr>
    </a:lvl1pPr>
    <a:lvl2pPr marL="457200" algn="l" rtl="0" fontAlgn="b">
      <a:spcBef>
        <a:spcPct val="0"/>
      </a:spcBef>
      <a:spcAft>
        <a:spcPct val="0"/>
      </a:spcAft>
      <a:defRPr sz="1000" kern="1200">
        <a:solidFill>
          <a:schemeClr val="bg1"/>
        </a:solidFill>
        <a:latin typeface="Arial" pitchFamily="34" charset="0"/>
        <a:ea typeface="+mn-ea"/>
        <a:cs typeface="Arial" pitchFamily="34" charset="0"/>
      </a:defRPr>
    </a:lvl2pPr>
    <a:lvl3pPr marL="914400" algn="l" rtl="0" fontAlgn="b">
      <a:spcBef>
        <a:spcPct val="0"/>
      </a:spcBef>
      <a:spcAft>
        <a:spcPct val="0"/>
      </a:spcAft>
      <a:defRPr sz="1000" kern="1200">
        <a:solidFill>
          <a:schemeClr val="bg1"/>
        </a:solidFill>
        <a:latin typeface="Arial" pitchFamily="34" charset="0"/>
        <a:ea typeface="+mn-ea"/>
        <a:cs typeface="Arial" pitchFamily="34" charset="0"/>
      </a:defRPr>
    </a:lvl3pPr>
    <a:lvl4pPr marL="1371600" algn="l" rtl="0" fontAlgn="b">
      <a:spcBef>
        <a:spcPct val="0"/>
      </a:spcBef>
      <a:spcAft>
        <a:spcPct val="0"/>
      </a:spcAft>
      <a:defRPr sz="1000" kern="1200">
        <a:solidFill>
          <a:schemeClr val="bg1"/>
        </a:solidFill>
        <a:latin typeface="Arial" pitchFamily="34" charset="0"/>
        <a:ea typeface="+mn-ea"/>
        <a:cs typeface="Arial" pitchFamily="34" charset="0"/>
      </a:defRPr>
    </a:lvl4pPr>
    <a:lvl5pPr marL="1828800" algn="l" rtl="0" fontAlgn="b">
      <a:spcBef>
        <a:spcPct val="0"/>
      </a:spcBef>
      <a:spcAft>
        <a:spcPct val="0"/>
      </a:spcAft>
      <a:defRPr sz="1000" kern="1200">
        <a:solidFill>
          <a:schemeClr val="bg1"/>
        </a:solidFill>
        <a:latin typeface="Arial" pitchFamily="34" charset="0"/>
        <a:ea typeface="+mn-ea"/>
        <a:cs typeface="Arial" pitchFamily="34" charset="0"/>
      </a:defRPr>
    </a:lvl5pPr>
    <a:lvl6pPr marL="2286000" algn="l" defTabSz="914400" rtl="0" eaLnBrk="1" latinLnBrk="0" hangingPunct="1">
      <a:defRPr sz="1000" kern="1200">
        <a:solidFill>
          <a:schemeClr val="bg1"/>
        </a:solidFill>
        <a:latin typeface="Arial" pitchFamily="34" charset="0"/>
        <a:ea typeface="+mn-ea"/>
        <a:cs typeface="Arial" pitchFamily="34" charset="0"/>
      </a:defRPr>
    </a:lvl6pPr>
    <a:lvl7pPr marL="2743200" algn="l" defTabSz="914400" rtl="0" eaLnBrk="1" latinLnBrk="0" hangingPunct="1">
      <a:defRPr sz="1000" kern="1200">
        <a:solidFill>
          <a:schemeClr val="bg1"/>
        </a:solidFill>
        <a:latin typeface="Arial" pitchFamily="34" charset="0"/>
        <a:ea typeface="+mn-ea"/>
        <a:cs typeface="Arial" pitchFamily="34" charset="0"/>
      </a:defRPr>
    </a:lvl7pPr>
    <a:lvl8pPr marL="3200400" algn="l" defTabSz="914400" rtl="0" eaLnBrk="1" latinLnBrk="0" hangingPunct="1">
      <a:defRPr sz="1000" kern="1200">
        <a:solidFill>
          <a:schemeClr val="bg1"/>
        </a:solidFill>
        <a:latin typeface="Arial" pitchFamily="34" charset="0"/>
        <a:ea typeface="+mn-ea"/>
        <a:cs typeface="Arial" pitchFamily="34" charset="0"/>
      </a:defRPr>
    </a:lvl8pPr>
    <a:lvl9pPr marL="3657600" algn="l" defTabSz="914400" rtl="0" eaLnBrk="1" latinLnBrk="0" hangingPunct="1">
      <a:defRPr sz="1000" kern="1200">
        <a:solidFill>
          <a:schemeClr val="bg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E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75" autoAdjust="0"/>
    <p:restoredTop sz="86167" autoAdjust="0"/>
  </p:normalViewPr>
  <p:slideViewPr>
    <p:cSldViewPr>
      <p:cViewPr varScale="1">
        <p:scale>
          <a:sx n="104" d="100"/>
          <a:sy n="104" d="100"/>
        </p:scale>
        <p:origin x="-144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34"/>
    </p:cViewPr>
  </p:sorterViewPr>
  <p:notesViewPr>
    <p:cSldViewPr>
      <p:cViewPr varScale="1">
        <p:scale>
          <a:sx n="60" d="100"/>
          <a:sy n="60" d="100"/>
        </p:scale>
        <p:origin x="-247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0478025589749287"/>
          <c:y val="0.214661606226759"/>
          <c:w val="0.820409504764021"/>
          <c:h val="0.785086515441639"/>
        </c:manualLayout>
      </c:layout>
      <c:pie3DChart>
        <c:varyColors val="1"/>
        <c:ser>
          <c:idx val="0"/>
          <c:order val="0"/>
          <c:tx>
            <c:strRef>
              <c:f>Sheet1!$B$1</c:f>
              <c:strCache>
                <c:ptCount val="1"/>
                <c:pt idx="0">
                  <c:v>Sales</c:v>
                </c:pt>
              </c:strCache>
            </c:strRef>
          </c:tx>
          <c:explosion val="14"/>
          <c:dLbls>
            <c:dLbl>
              <c:idx val="0"/>
              <c:layout>
                <c:manualLayout>
                  <c:x val="-0.236177083333333"/>
                  <c:y val="0.0233011811023622"/>
                </c:manualLayout>
              </c:layout>
              <c:showLegendKey val="0"/>
              <c:showVal val="1"/>
              <c:showCatName val="1"/>
              <c:showSerName val="0"/>
              <c:showPercent val="0"/>
              <c:showBubbleSize val="0"/>
            </c:dLbl>
            <c:dLbl>
              <c:idx val="1"/>
              <c:layout>
                <c:manualLayout>
                  <c:x val="-0.0288960948783468"/>
                  <c:y val="-0.268838593097499"/>
                </c:manualLayout>
              </c:layout>
              <c:showLegendKey val="0"/>
              <c:showVal val="1"/>
              <c:showCatName val="1"/>
              <c:showSerName val="0"/>
              <c:showPercent val="0"/>
              <c:showBubbleSize val="0"/>
            </c:dLbl>
            <c:dLbl>
              <c:idx val="2"/>
              <c:layout>
                <c:manualLayout>
                  <c:x val="0.129140247644442"/>
                  <c:y val="-0.173599447555936"/>
                </c:manualLayout>
              </c:layout>
              <c:showLegendKey val="0"/>
              <c:showVal val="1"/>
              <c:showCatName val="1"/>
              <c:showSerName val="0"/>
              <c:showPercent val="0"/>
              <c:showBubbleSize val="0"/>
            </c:dLbl>
            <c:dLbl>
              <c:idx val="3"/>
              <c:layout>
                <c:manualLayout>
                  <c:x val="0.119602854330709"/>
                  <c:y val="0.0224441437007874"/>
                </c:manualLayout>
              </c:layout>
              <c:showLegendKey val="0"/>
              <c:showVal val="1"/>
              <c:showCatName val="1"/>
              <c:showSerName val="0"/>
              <c:showPercent val="0"/>
              <c:showBubbleSize val="0"/>
            </c:dLbl>
            <c:showLegendKey val="0"/>
            <c:showVal val="1"/>
            <c:showCatName val="1"/>
            <c:showSerName val="0"/>
            <c:showPercent val="0"/>
            <c:showBubbleSize val="0"/>
            <c:showLeaderLines val="1"/>
          </c:dLbls>
          <c:cat>
            <c:strRef>
              <c:f>Sheet1!$A$2:$A$6</c:f>
              <c:strCache>
                <c:ptCount val="5"/>
                <c:pt idx="0">
                  <c:v>A</c:v>
                </c:pt>
                <c:pt idx="1">
                  <c:v>B</c:v>
                </c:pt>
                <c:pt idx="2">
                  <c:v>C</c:v>
                </c:pt>
                <c:pt idx="3">
                  <c:v>D</c:v>
                </c:pt>
                <c:pt idx="4">
                  <c:v>E</c:v>
                </c:pt>
              </c:strCache>
            </c:strRef>
          </c:cat>
          <c:val>
            <c:numRef>
              <c:f>Sheet1!$B$2:$B$6</c:f>
              <c:numCache>
                <c:formatCode>General</c:formatCode>
                <c:ptCount val="5"/>
                <c:pt idx="0">
                  <c:v>116.0</c:v>
                </c:pt>
                <c:pt idx="1">
                  <c:v>66.0</c:v>
                </c:pt>
                <c:pt idx="2">
                  <c:v>35.0</c:v>
                </c:pt>
                <c:pt idx="3">
                  <c:v>36.0</c:v>
                </c:pt>
                <c:pt idx="4">
                  <c:v>50.0</c:v>
                </c:pt>
              </c:numCache>
            </c:numRef>
          </c:val>
        </c:ser>
        <c:dLbls>
          <c:showLegendKey val="0"/>
          <c:showVal val="1"/>
          <c:showCatName val="1"/>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951820-82B4-47B2-88F2-40292B5673F4}" type="datetimeFigureOut">
              <a:rPr lang="en-AU" smtClean="0"/>
              <a:pPr/>
              <a:t>7/10/2015</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78E1C20-EEED-46D0-BA0E-8C17214B99DC}" type="slidenum">
              <a:rPr lang="en-AU" smtClean="0"/>
              <a:pPr/>
              <a:t>‹#›</a:t>
            </a:fld>
            <a:endParaRPr lang="en-AU"/>
          </a:p>
        </p:txBody>
      </p:sp>
    </p:spTree>
    <p:extLst>
      <p:ext uri="{BB962C8B-B14F-4D97-AF65-F5344CB8AC3E}">
        <p14:creationId xmlns:p14="http://schemas.microsoft.com/office/powerpoint/2010/main" val="2351697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14852FDD-D4E6-4F94-8F8E-4F212BDE9E4D}" type="datetimeFigureOut">
              <a:rPr lang="en-AU"/>
              <a:pPr>
                <a:defRPr/>
              </a:pPr>
              <a:t>7/10/2015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AU"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8C44FC92-6D19-4486-BB81-C4DB13D26FCA}" type="slidenum">
              <a:rPr lang="en-AU"/>
              <a:pPr>
                <a:defRPr/>
              </a:pPr>
              <a:t>‹#›</a:t>
            </a:fld>
            <a:endParaRPr lang="en-AU"/>
          </a:p>
        </p:txBody>
      </p:sp>
    </p:spTree>
    <p:extLst>
      <p:ext uri="{BB962C8B-B14F-4D97-AF65-F5344CB8AC3E}">
        <p14:creationId xmlns:p14="http://schemas.microsoft.com/office/powerpoint/2010/main" val="41343240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3</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4</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5</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10</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16</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8C44FC92-6D19-4486-BB81-C4DB13D26FCA}" type="slidenum">
              <a:rPr lang="en-AU" smtClean="0"/>
              <a:pPr>
                <a:defRPr/>
              </a:pPr>
              <a:t>17</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2625" y="1557338"/>
            <a:ext cx="6553200" cy="1295400"/>
          </a:xfrm>
        </p:spPr>
        <p:txBody>
          <a:bodyPr/>
          <a:lstStyle>
            <a:lvl1pPr>
              <a:defRPr sz="3200">
                <a:solidFill>
                  <a:schemeClr val="bg1"/>
                </a:solidFill>
              </a:defRPr>
            </a:lvl1pPr>
          </a:lstStyle>
          <a:p>
            <a:r>
              <a:rPr lang="en-AU"/>
              <a:t>Click to edit Master title style</a:t>
            </a:r>
          </a:p>
        </p:txBody>
      </p:sp>
      <p:sp>
        <p:nvSpPr>
          <p:cNvPr id="5123" name="Rectangle 3"/>
          <p:cNvSpPr>
            <a:spLocks noGrp="1" noChangeArrowheads="1"/>
          </p:cNvSpPr>
          <p:nvPr>
            <p:ph type="subTitle" idx="1"/>
          </p:nvPr>
        </p:nvSpPr>
        <p:spPr>
          <a:xfrm>
            <a:off x="682625" y="3357563"/>
            <a:ext cx="5859463" cy="503237"/>
          </a:xfrm>
        </p:spPr>
        <p:txBody>
          <a:bodyPr/>
          <a:lstStyle>
            <a:lvl1pPr marL="0" indent="0">
              <a:buFontTx/>
              <a:buNone/>
              <a:defRPr sz="2200">
                <a:solidFill>
                  <a:schemeClr val="bg1"/>
                </a:solidFill>
              </a:defRPr>
            </a:lvl1pPr>
          </a:lstStyle>
          <a:p>
            <a:r>
              <a:rPr lang="en-AU"/>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5" name="Rectangle 6"/>
          <p:cNvSpPr>
            <a:spLocks noGrp="1" noChangeArrowheads="1"/>
          </p:cNvSpPr>
          <p:nvPr>
            <p:ph type="ftr" sz="quarter" idx="11"/>
          </p:nvPr>
        </p:nvSpPr>
        <p:spPr>
          <a:ln/>
        </p:spPr>
        <p:txBody>
          <a:bodyPr/>
          <a:lstStyle>
            <a:lvl1pPr>
              <a:defRPr/>
            </a:lvl1pPr>
          </a:lstStyle>
          <a:p>
            <a:pPr>
              <a:defRPr/>
            </a:pPr>
            <a:endParaRPr lang="en-AU"/>
          </a:p>
        </p:txBody>
      </p:sp>
      <p:sp>
        <p:nvSpPr>
          <p:cNvPr id="6" name="Rectangle 7"/>
          <p:cNvSpPr>
            <a:spLocks noGrp="1" noChangeArrowheads="1"/>
          </p:cNvSpPr>
          <p:nvPr>
            <p:ph type="sldNum" sz="quarter" idx="12"/>
          </p:nvPr>
        </p:nvSpPr>
        <p:spPr>
          <a:ln/>
        </p:spPr>
        <p:txBody>
          <a:bodyPr/>
          <a:lstStyle>
            <a:lvl1pPr>
              <a:defRPr/>
            </a:lvl1pPr>
          </a:lstStyle>
          <a:p>
            <a:pPr>
              <a:defRPr/>
            </a:pPr>
            <a:fld id="{297053E8-D567-4D8E-9C9F-C4676EC0FAF5}" type="slidenum">
              <a:rPr lang="en-AU"/>
              <a:pPr>
                <a:defRPr/>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5" name="Rectangle 6"/>
          <p:cNvSpPr>
            <a:spLocks noGrp="1" noChangeArrowheads="1"/>
          </p:cNvSpPr>
          <p:nvPr>
            <p:ph type="ftr" sz="quarter" idx="11"/>
          </p:nvPr>
        </p:nvSpPr>
        <p:spPr>
          <a:ln/>
        </p:spPr>
        <p:txBody>
          <a:bodyPr/>
          <a:lstStyle>
            <a:lvl1pPr>
              <a:defRPr/>
            </a:lvl1pPr>
          </a:lstStyle>
          <a:p>
            <a:pPr>
              <a:defRPr/>
            </a:pPr>
            <a:endParaRPr lang="en-AU"/>
          </a:p>
        </p:txBody>
      </p:sp>
      <p:sp>
        <p:nvSpPr>
          <p:cNvPr id="6" name="Rectangle 7"/>
          <p:cNvSpPr>
            <a:spLocks noGrp="1" noChangeArrowheads="1"/>
          </p:cNvSpPr>
          <p:nvPr>
            <p:ph type="sldNum" sz="quarter" idx="12"/>
          </p:nvPr>
        </p:nvSpPr>
        <p:spPr>
          <a:ln/>
        </p:spPr>
        <p:txBody>
          <a:bodyPr/>
          <a:lstStyle>
            <a:lvl1pPr>
              <a:defRPr/>
            </a:lvl1pPr>
          </a:lstStyle>
          <a:p>
            <a:pPr>
              <a:defRPr/>
            </a:pPr>
            <a:fld id="{E2DC07C7-B81D-4859-8512-DEE6AF63D6BD}" type="slidenum">
              <a:rPr lang="en-AU"/>
              <a:pPr>
                <a:defRPr/>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81000" y="1300163"/>
            <a:ext cx="4038600" cy="4865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572000" y="1300163"/>
            <a:ext cx="4038600" cy="4865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6" name="Rectangle 6"/>
          <p:cNvSpPr>
            <a:spLocks noGrp="1" noChangeArrowheads="1"/>
          </p:cNvSpPr>
          <p:nvPr>
            <p:ph type="ftr" sz="quarter" idx="11"/>
          </p:nvPr>
        </p:nvSpPr>
        <p:spPr>
          <a:ln/>
        </p:spPr>
        <p:txBody>
          <a:bodyPr/>
          <a:lstStyle>
            <a:lvl1pPr>
              <a:defRPr/>
            </a:lvl1pPr>
          </a:lstStyle>
          <a:p>
            <a:pPr>
              <a:defRPr/>
            </a:pPr>
            <a:endParaRPr lang="en-AU"/>
          </a:p>
        </p:txBody>
      </p:sp>
      <p:sp>
        <p:nvSpPr>
          <p:cNvPr id="7" name="Rectangle 7"/>
          <p:cNvSpPr>
            <a:spLocks noGrp="1" noChangeArrowheads="1"/>
          </p:cNvSpPr>
          <p:nvPr>
            <p:ph type="sldNum" sz="quarter" idx="12"/>
          </p:nvPr>
        </p:nvSpPr>
        <p:spPr>
          <a:ln/>
        </p:spPr>
        <p:txBody>
          <a:bodyPr/>
          <a:lstStyle>
            <a:lvl1pPr>
              <a:defRPr/>
            </a:lvl1pPr>
          </a:lstStyle>
          <a:p>
            <a:pPr>
              <a:defRPr/>
            </a:pPr>
            <a:fld id="{C4BA6DAC-FCAC-4BC1-9AC7-88D4A1CD5BD1}" type="slidenum">
              <a:rPr lang="en-AU"/>
              <a:pPr>
                <a:defRPr/>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8" name="Rectangle 6"/>
          <p:cNvSpPr>
            <a:spLocks noGrp="1" noChangeArrowheads="1"/>
          </p:cNvSpPr>
          <p:nvPr>
            <p:ph type="ftr" sz="quarter" idx="11"/>
          </p:nvPr>
        </p:nvSpPr>
        <p:spPr>
          <a:ln/>
        </p:spPr>
        <p:txBody>
          <a:bodyPr/>
          <a:lstStyle>
            <a:lvl1pPr>
              <a:defRPr/>
            </a:lvl1pPr>
          </a:lstStyle>
          <a:p>
            <a:pPr>
              <a:defRPr/>
            </a:pPr>
            <a:endParaRPr lang="en-AU"/>
          </a:p>
        </p:txBody>
      </p:sp>
      <p:sp>
        <p:nvSpPr>
          <p:cNvPr id="9" name="Rectangle 7"/>
          <p:cNvSpPr>
            <a:spLocks noGrp="1" noChangeArrowheads="1"/>
          </p:cNvSpPr>
          <p:nvPr>
            <p:ph type="sldNum" sz="quarter" idx="12"/>
          </p:nvPr>
        </p:nvSpPr>
        <p:spPr>
          <a:ln/>
        </p:spPr>
        <p:txBody>
          <a:bodyPr/>
          <a:lstStyle>
            <a:lvl1pPr>
              <a:defRPr/>
            </a:lvl1pPr>
          </a:lstStyle>
          <a:p>
            <a:pPr>
              <a:defRPr/>
            </a:pPr>
            <a:fld id="{23AF5ECA-FCD4-4F20-85F9-C48378132309}" type="slidenum">
              <a:rPr lang="en-AU"/>
              <a:pPr>
                <a:defRPr/>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4" name="Rectangle 6"/>
          <p:cNvSpPr>
            <a:spLocks noGrp="1" noChangeArrowheads="1"/>
          </p:cNvSpPr>
          <p:nvPr>
            <p:ph type="ftr" sz="quarter" idx="11"/>
          </p:nvPr>
        </p:nvSpPr>
        <p:spPr>
          <a:ln/>
        </p:spPr>
        <p:txBody>
          <a:bodyPr/>
          <a:lstStyle>
            <a:lvl1pPr>
              <a:defRPr/>
            </a:lvl1pPr>
          </a:lstStyle>
          <a:p>
            <a:pPr>
              <a:defRPr/>
            </a:pPr>
            <a:endParaRPr lang="en-AU"/>
          </a:p>
        </p:txBody>
      </p:sp>
      <p:sp>
        <p:nvSpPr>
          <p:cNvPr id="5" name="Rectangle 7"/>
          <p:cNvSpPr>
            <a:spLocks noGrp="1" noChangeArrowheads="1"/>
          </p:cNvSpPr>
          <p:nvPr>
            <p:ph type="sldNum" sz="quarter" idx="12"/>
          </p:nvPr>
        </p:nvSpPr>
        <p:spPr>
          <a:ln/>
        </p:spPr>
        <p:txBody>
          <a:bodyPr/>
          <a:lstStyle>
            <a:lvl1pPr>
              <a:defRPr/>
            </a:lvl1pPr>
          </a:lstStyle>
          <a:p>
            <a:pPr>
              <a:defRPr/>
            </a:pPr>
            <a:fld id="{1EFD9E8F-7B1D-48D7-8349-2EF1EF2FE2D5}" type="slidenum">
              <a:rPr lang="en-AU"/>
              <a:pPr>
                <a:defRPr/>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3" name="Rectangle 6"/>
          <p:cNvSpPr>
            <a:spLocks noGrp="1" noChangeArrowheads="1"/>
          </p:cNvSpPr>
          <p:nvPr>
            <p:ph type="ftr" sz="quarter" idx="11"/>
          </p:nvPr>
        </p:nvSpPr>
        <p:spPr>
          <a:ln/>
        </p:spPr>
        <p:txBody>
          <a:bodyPr/>
          <a:lstStyle>
            <a:lvl1pPr>
              <a:defRPr/>
            </a:lvl1pPr>
          </a:lstStyle>
          <a:p>
            <a:pPr>
              <a:defRPr/>
            </a:pPr>
            <a:endParaRPr lang="en-AU"/>
          </a:p>
        </p:txBody>
      </p:sp>
      <p:sp>
        <p:nvSpPr>
          <p:cNvPr id="4" name="Rectangle 7"/>
          <p:cNvSpPr>
            <a:spLocks noGrp="1" noChangeArrowheads="1"/>
          </p:cNvSpPr>
          <p:nvPr>
            <p:ph type="sldNum" sz="quarter" idx="12"/>
          </p:nvPr>
        </p:nvSpPr>
        <p:spPr>
          <a:ln/>
        </p:spPr>
        <p:txBody>
          <a:bodyPr/>
          <a:lstStyle>
            <a:lvl1pPr>
              <a:defRPr/>
            </a:lvl1pPr>
          </a:lstStyle>
          <a:p>
            <a:pPr>
              <a:defRPr/>
            </a:pPr>
            <a:fld id="{FE3C74AA-5C8B-4129-B147-CDD2DDC28B9B}" type="slidenum">
              <a:rPr lang="en-AU"/>
              <a:pPr>
                <a:defRPr/>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6" name="Rectangle 6"/>
          <p:cNvSpPr>
            <a:spLocks noGrp="1" noChangeArrowheads="1"/>
          </p:cNvSpPr>
          <p:nvPr>
            <p:ph type="ftr" sz="quarter" idx="11"/>
          </p:nvPr>
        </p:nvSpPr>
        <p:spPr>
          <a:ln/>
        </p:spPr>
        <p:txBody>
          <a:bodyPr/>
          <a:lstStyle>
            <a:lvl1pPr>
              <a:defRPr/>
            </a:lvl1pPr>
          </a:lstStyle>
          <a:p>
            <a:pPr>
              <a:defRPr/>
            </a:pPr>
            <a:endParaRPr lang="en-AU"/>
          </a:p>
        </p:txBody>
      </p:sp>
      <p:sp>
        <p:nvSpPr>
          <p:cNvPr id="7" name="Rectangle 7"/>
          <p:cNvSpPr>
            <a:spLocks noGrp="1" noChangeArrowheads="1"/>
          </p:cNvSpPr>
          <p:nvPr>
            <p:ph type="sldNum" sz="quarter" idx="12"/>
          </p:nvPr>
        </p:nvSpPr>
        <p:spPr>
          <a:ln/>
        </p:spPr>
        <p:txBody>
          <a:bodyPr/>
          <a:lstStyle>
            <a:lvl1pPr>
              <a:defRPr/>
            </a:lvl1pPr>
          </a:lstStyle>
          <a:p>
            <a:pPr>
              <a:defRPr/>
            </a:pPr>
            <a:fld id="{634B966A-C4B0-4DCA-9109-E7A6B268C0AD}" type="slidenum">
              <a:rPr lang="en-AU"/>
              <a:pPr>
                <a:defRPr/>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6" name="Rectangle 6"/>
          <p:cNvSpPr>
            <a:spLocks noGrp="1" noChangeArrowheads="1"/>
          </p:cNvSpPr>
          <p:nvPr>
            <p:ph type="ftr" sz="quarter" idx="11"/>
          </p:nvPr>
        </p:nvSpPr>
        <p:spPr>
          <a:ln/>
        </p:spPr>
        <p:txBody>
          <a:bodyPr/>
          <a:lstStyle>
            <a:lvl1pPr>
              <a:defRPr/>
            </a:lvl1pPr>
          </a:lstStyle>
          <a:p>
            <a:pPr>
              <a:defRPr/>
            </a:pPr>
            <a:endParaRPr lang="en-AU"/>
          </a:p>
        </p:txBody>
      </p:sp>
      <p:sp>
        <p:nvSpPr>
          <p:cNvPr id="7" name="Rectangle 7"/>
          <p:cNvSpPr>
            <a:spLocks noGrp="1" noChangeArrowheads="1"/>
          </p:cNvSpPr>
          <p:nvPr>
            <p:ph type="sldNum" sz="quarter" idx="12"/>
          </p:nvPr>
        </p:nvSpPr>
        <p:spPr>
          <a:ln/>
        </p:spPr>
        <p:txBody>
          <a:bodyPr/>
          <a:lstStyle>
            <a:lvl1pPr>
              <a:defRPr/>
            </a:lvl1pPr>
          </a:lstStyle>
          <a:p>
            <a:pPr>
              <a:defRPr/>
            </a:pPr>
            <a:fld id="{808A3C35-093F-4F48-B416-D292A214AE48}" type="slidenum">
              <a:rPr lang="en-AU"/>
              <a:pPr>
                <a:defRPr/>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5" name="Rectangle 6"/>
          <p:cNvSpPr>
            <a:spLocks noGrp="1" noChangeArrowheads="1"/>
          </p:cNvSpPr>
          <p:nvPr>
            <p:ph type="ftr" sz="quarter" idx="11"/>
          </p:nvPr>
        </p:nvSpPr>
        <p:spPr>
          <a:ln/>
        </p:spPr>
        <p:txBody>
          <a:bodyPr/>
          <a:lstStyle>
            <a:lvl1pPr>
              <a:defRPr/>
            </a:lvl1pPr>
          </a:lstStyle>
          <a:p>
            <a:pPr>
              <a:defRPr/>
            </a:pPr>
            <a:endParaRPr lang="en-AU"/>
          </a:p>
        </p:txBody>
      </p:sp>
      <p:sp>
        <p:nvSpPr>
          <p:cNvPr id="6" name="Rectangle 7"/>
          <p:cNvSpPr>
            <a:spLocks noGrp="1" noChangeArrowheads="1"/>
          </p:cNvSpPr>
          <p:nvPr>
            <p:ph type="sldNum" sz="quarter" idx="12"/>
          </p:nvPr>
        </p:nvSpPr>
        <p:spPr>
          <a:ln/>
        </p:spPr>
        <p:txBody>
          <a:bodyPr/>
          <a:lstStyle>
            <a:lvl1pPr>
              <a:defRPr/>
            </a:lvl1pPr>
          </a:lstStyle>
          <a:p>
            <a:pPr>
              <a:defRPr/>
            </a:pPr>
            <a:fld id="{B4E89E43-B537-440F-B7BB-82761C11E5F2}" type="slidenum">
              <a:rPr lang="en-AU"/>
              <a:pPr>
                <a:defRPr/>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638"/>
            <a:ext cx="2057400" cy="5891212"/>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381000" y="274638"/>
            <a:ext cx="6019800" cy="58912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dt" sz="half" idx="10"/>
          </p:nvPr>
        </p:nvSpPr>
        <p:spPr>
          <a:ln/>
        </p:spPr>
        <p:txBody>
          <a:bodyPr/>
          <a:lstStyle>
            <a:lvl1pPr>
              <a:defRPr/>
            </a:lvl1pPr>
          </a:lstStyle>
          <a:p>
            <a:pPr>
              <a:defRPr/>
            </a:pPr>
            <a:r>
              <a:rPr lang="en-US" smtClean="0"/>
              <a:t>RMIT University©</a:t>
            </a:r>
            <a:endParaRPr lang="en-AU"/>
          </a:p>
        </p:txBody>
      </p:sp>
      <p:sp>
        <p:nvSpPr>
          <p:cNvPr id="5" name="Rectangle 6"/>
          <p:cNvSpPr>
            <a:spLocks noGrp="1" noChangeArrowheads="1"/>
          </p:cNvSpPr>
          <p:nvPr>
            <p:ph type="ftr" sz="quarter" idx="11"/>
          </p:nvPr>
        </p:nvSpPr>
        <p:spPr>
          <a:ln/>
        </p:spPr>
        <p:txBody>
          <a:bodyPr/>
          <a:lstStyle>
            <a:lvl1pPr>
              <a:defRPr/>
            </a:lvl1pPr>
          </a:lstStyle>
          <a:p>
            <a:pPr>
              <a:defRPr/>
            </a:pPr>
            <a:endParaRPr lang="en-AU"/>
          </a:p>
        </p:txBody>
      </p:sp>
      <p:sp>
        <p:nvSpPr>
          <p:cNvPr id="6" name="Rectangle 7"/>
          <p:cNvSpPr>
            <a:spLocks noGrp="1" noChangeArrowheads="1"/>
          </p:cNvSpPr>
          <p:nvPr>
            <p:ph type="sldNum" sz="quarter" idx="12"/>
          </p:nvPr>
        </p:nvSpPr>
        <p:spPr>
          <a:ln/>
        </p:spPr>
        <p:txBody>
          <a:bodyPr/>
          <a:lstStyle>
            <a:lvl1pPr>
              <a:defRPr/>
            </a:lvl1pPr>
          </a:lstStyle>
          <a:p>
            <a:pPr>
              <a:defRPr/>
            </a:pPr>
            <a:fld id="{48EF3720-3B0C-473F-A8B0-1F602F27BA26}" type="slidenum">
              <a:rPr lang="en-AU"/>
              <a:pPr>
                <a:defRPr/>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core footer"/>
          <p:cNvPicPr>
            <a:picLocks noChangeAspect="1" noChangeArrowheads="1"/>
          </p:cNvPicPr>
          <p:nvPr/>
        </p:nvPicPr>
        <p:blipFill>
          <a:blip r:embed="rId13" cstate="print"/>
          <a:srcRect/>
          <a:stretch>
            <a:fillRect/>
          </a:stretch>
        </p:blipFill>
        <p:spPr bwMode="auto">
          <a:xfrm>
            <a:off x="0" y="6534150"/>
            <a:ext cx="9144000" cy="323850"/>
          </a:xfrm>
          <a:prstGeom prst="rect">
            <a:avLst/>
          </a:prstGeom>
          <a:noFill/>
          <a:ln w="9525">
            <a:noFill/>
            <a:miter lim="800000"/>
            <a:headEnd/>
            <a:tailEnd/>
          </a:ln>
        </p:spPr>
      </p:pic>
      <p:sp>
        <p:nvSpPr>
          <p:cNvPr id="1027" name="Rectangle 3"/>
          <p:cNvSpPr>
            <a:spLocks noGrp="1" noChangeArrowheads="1"/>
          </p:cNvSpPr>
          <p:nvPr>
            <p:ph type="title"/>
          </p:nvPr>
        </p:nvSpPr>
        <p:spPr bwMode="auto">
          <a:xfrm>
            <a:off x="381000" y="274638"/>
            <a:ext cx="8229600" cy="922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Header 1</a:t>
            </a:r>
          </a:p>
        </p:txBody>
      </p:sp>
      <p:sp>
        <p:nvSpPr>
          <p:cNvPr id="1028" name="Rectangle 4"/>
          <p:cNvSpPr>
            <a:spLocks noGrp="1" noChangeArrowheads="1"/>
          </p:cNvSpPr>
          <p:nvPr>
            <p:ph type="body" idx="1"/>
          </p:nvPr>
        </p:nvSpPr>
        <p:spPr bwMode="auto">
          <a:xfrm>
            <a:off x="381000" y="1300163"/>
            <a:ext cx="8229600" cy="48656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4101" name="Rectangle 5"/>
          <p:cNvSpPr>
            <a:spLocks noGrp="1" noChangeArrowheads="1"/>
          </p:cNvSpPr>
          <p:nvPr>
            <p:ph type="dt" sz="half" idx="2"/>
          </p:nvPr>
        </p:nvSpPr>
        <p:spPr bwMode="auto">
          <a:xfrm>
            <a:off x="444500" y="6565900"/>
            <a:ext cx="2133600"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base">
              <a:defRPr sz="1100">
                <a:latin typeface="Arial" charset="0"/>
                <a:cs typeface="Arial" charset="0"/>
              </a:defRPr>
            </a:lvl1pPr>
          </a:lstStyle>
          <a:p>
            <a:pPr>
              <a:defRPr/>
            </a:pPr>
            <a:r>
              <a:rPr lang="en-US" smtClean="0"/>
              <a:t>RMIT University©</a:t>
            </a:r>
            <a:endParaRPr lang="en-AU"/>
          </a:p>
        </p:txBody>
      </p:sp>
      <p:sp>
        <p:nvSpPr>
          <p:cNvPr id="4102" name="Rectangle 6"/>
          <p:cNvSpPr>
            <a:spLocks noGrp="1" noChangeArrowheads="1"/>
          </p:cNvSpPr>
          <p:nvPr>
            <p:ph type="ftr" sz="quarter" idx="3"/>
          </p:nvPr>
        </p:nvSpPr>
        <p:spPr bwMode="auto">
          <a:xfrm>
            <a:off x="2611438" y="6575425"/>
            <a:ext cx="3832225" cy="215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ctr" fontAlgn="base">
              <a:defRPr sz="1100">
                <a:latin typeface="Arial" charset="0"/>
                <a:cs typeface="Arial" charset="0"/>
              </a:defRPr>
            </a:lvl1pPr>
          </a:lstStyle>
          <a:p>
            <a:pPr>
              <a:defRPr/>
            </a:pPr>
            <a:endParaRPr lang="en-AU"/>
          </a:p>
        </p:txBody>
      </p:sp>
      <p:sp>
        <p:nvSpPr>
          <p:cNvPr id="4103" name="Rectangle 7"/>
          <p:cNvSpPr>
            <a:spLocks noGrp="1" noChangeArrowheads="1"/>
          </p:cNvSpPr>
          <p:nvPr>
            <p:ph type="sldNum" sz="quarter" idx="4"/>
          </p:nvPr>
        </p:nvSpPr>
        <p:spPr bwMode="auto">
          <a:xfrm>
            <a:off x="6523038" y="6578600"/>
            <a:ext cx="2133600" cy="215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lgn="r" fontAlgn="base">
              <a:defRPr sz="1100">
                <a:latin typeface="Arial" charset="0"/>
                <a:cs typeface="Arial" charset="0"/>
              </a:defRPr>
            </a:lvl1pPr>
          </a:lstStyle>
          <a:p>
            <a:pPr>
              <a:defRPr/>
            </a:pPr>
            <a:fld id="{690CE7B6-5D73-434D-917C-646E764A8F8C}"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708"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0" fontAlgn="base" hangingPunct="0">
        <a:spcBef>
          <a:spcPct val="0"/>
        </a:spcBef>
        <a:spcAft>
          <a:spcPct val="0"/>
        </a:spcAft>
        <a:defRPr sz="2500">
          <a:solidFill>
            <a:srgbClr val="EE3224"/>
          </a:solidFill>
          <a:latin typeface="+mj-lt"/>
          <a:ea typeface="+mj-ea"/>
          <a:cs typeface="+mj-cs"/>
        </a:defRPr>
      </a:lvl1pPr>
      <a:lvl2pPr algn="l" rtl="0" eaLnBrk="0" fontAlgn="base" hangingPunct="0">
        <a:spcBef>
          <a:spcPct val="0"/>
        </a:spcBef>
        <a:spcAft>
          <a:spcPct val="0"/>
        </a:spcAft>
        <a:defRPr sz="2500">
          <a:solidFill>
            <a:srgbClr val="EE3224"/>
          </a:solidFill>
          <a:latin typeface="Arial" charset="0"/>
          <a:cs typeface="Arial" charset="0"/>
        </a:defRPr>
      </a:lvl2pPr>
      <a:lvl3pPr algn="l" rtl="0" eaLnBrk="0" fontAlgn="base" hangingPunct="0">
        <a:spcBef>
          <a:spcPct val="0"/>
        </a:spcBef>
        <a:spcAft>
          <a:spcPct val="0"/>
        </a:spcAft>
        <a:defRPr sz="2500">
          <a:solidFill>
            <a:srgbClr val="EE3224"/>
          </a:solidFill>
          <a:latin typeface="Arial" charset="0"/>
          <a:cs typeface="Arial" charset="0"/>
        </a:defRPr>
      </a:lvl3pPr>
      <a:lvl4pPr algn="l" rtl="0" eaLnBrk="0" fontAlgn="base" hangingPunct="0">
        <a:spcBef>
          <a:spcPct val="0"/>
        </a:spcBef>
        <a:spcAft>
          <a:spcPct val="0"/>
        </a:spcAft>
        <a:defRPr sz="2500">
          <a:solidFill>
            <a:srgbClr val="EE3224"/>
          </a:solidFill>
          <a:latin typeface="Arial" charset="0"/>
          <a:cs typeface="Arial" charset="0"/>
        </a:defRPr>
      </a:lvl4pPr>
      <a:lvl5pPr algn="l" rtl="0" eaLnBrk="0" fontAlgn="base" hangingPunct="0">
        <a:spcBef>
          <a:spcPct val="0"/>
        </a:spcBef>
        <a:spcAft>
          <a:spcPct val="0"/>
        </a:spcAft>
        <a:defRPr sz="2500">
          <a:solidFill>
            <a:srgbClr val="EE3224"/>
          </a:solidFill>
          <a:latin typeface="Arial" charset="0"/>
          <a:cs typeface="Arial" charset="0"/>
        </a:defRPr>
      </a:lvl5pPr>
      <a:lvl6pPr marL="457200" algn="l" rtl="0" fontAlgn="base">
        <a:spcBef>
          <a:spcPct val="0"/>
        </a:spcBef>
        <a:spcAft>
          <a:spcPct val="0"/>
        </a:spcAft>
        <a:defRPr sz="2500">
          <a:solidFill>
            <a:srgbClr val="EE3224"/>
          </a:solidFill>
          <a:latin typeface="Arial" charset="0"/>
          <a:cs typeface="Arial" charset="0"/>
        </a:defRPr>
      </a:lvl6pPr>
      <a:lvl7pPr marL="914400" algn="l" rtl="0" fontAlgn="base">
        <a:spcBef>
          <a:spcPct val="0"/>
        </a:spcBef>
        <a:spcAft>
          <a:spcPct val="0"/>
        </a:spcAft>
        <a:defRPr sz="2500">
          <a:solidFill>
            <a:srgbClr val="EE3224"/>
          </a:solidFill>
          <a:latin typeface="Arial" charset="0"/>
          <a:cs typeface="Arial" charset="0"/>
        </a:defRPr>
      </a:lvl7pPr>
      <a:lvl8pPr marL="1371600" algn="l" rtl="0" fontAlgn="base">
        <a:spcBef>
          <a:spcPct val="0"/>
        </a:spcBef>
        <a:spcAft>
          <a:spcPct val="0"/>
        </a:spcAft>
        <a:defRPr sz="2500">
          <a:solidFill>
            <a:srgbClr val="EE3224"/>
          </a:solidFill>
          <a:latin typeface="Arial" charset="0"/>
          <a:cs typeface="Arial" charset="0"/>
        </a:defRPr>
      </a:lvl8pPr>
      <a:lvl9pPr marL="1828800" algn="l" rtl="0" fontAlgn="base">
        <a:spcBef>
          <a:spcPct val="0"/>
        </a:spcBef>
        <a:spcAft>
          <a:spcPct val="0"/>
        </a:spcAft>
        <a:defRPr sz="2500">
          <a:solidFill>
            <a:srgbClr val="EE3224"/>
          </a:solidFill>
          <a:latin typeface="Arial" charset="0"/>
          <a:cs typeface="Arial" charset="0"/>
        </a:defRPr>
      </a:lvl9pPr>
    </p:titleStyle>
    <p:bodyStyle>
      <a:lvl1pPr marL="180975" indent="-180975" algn="l" rtl="0" eaLnBrk="0" fontAlgn="base" hangingPunct="0">
        <a:spcBef>
          <a:spcPct val="50000"/>
        </a:spcBef>
        <a:spcAft>
          <a:spcPct val="0"/>
        </a:spcAft>
        <a:buClr>
          <a:srgbClr val="887E6E"/>
        </a:buClr>
        <a:buChar char="•"/>
        <a:defRPr>
          <a:solidFill>
            <a:schemeClr val="tx1"/>
          </a:solidFill>
          <a:latin typeface="+mn-lt"/>
          <a:ea typeface="+mn-ea"/>
          <a:cs typeface="+mn-cs"/>
        </a:defRPr>
      </a:lvl1pPr>
      <a:lvl2pPr marL="485775" indent="-161925" algn="l" rtl="0" eaLnBrk="0" fontAlgn="base" hangingPunct="0">
        <a:spcBef>
          <a:spcPct val="25000"/>
        </a:spcBef>
        <a:spcAft>
          <a:spcPct val="0"/>
        </a:spcAft>
        <a:buClr>
          <a:srgbClr val="887E6E"/>
        </a:buClr>
        <a:buFont typeface="Arial" pitchFamily="34" charset="0"/>
        <a:buChar char="–"/>
        <a:defRPr>
          <a:solidFill>
            <a:schemeClr val="tx1"/>
          </a:solidFill>
          <a:latin typeface="+mn-lt"/>
          <a:cs typeface="+mn-cs"/>
        </a:defRPr>
      </a:lvl2pPr>
      <a:lvl3pPr marL="795338" indent="-161925" algn="l" rtl="0" eaLnBrk="0" fontAlgn="base" hangingPunct="0">
        <a:spcBef>
          <a:spcPct val="25000"/>
        </a:spcBef>
        <a:spcAft>
          <a:spcPct val="0"/>
        </a:spcAft>
        <a:buClr>
          <a:srgbClr val="887E6E"/>
        </a:buClr>
        <a:buFont typeface="Arial" pitchFamily="34" charset="0"/>
        <a:buChar char="–"/>
        <a:defRPr>
          <a:solidFill>
            <a:schemeClr val="tx1"/>
          </a:solidFill>
          <a:latin typeface="+mn-lt"/>
          <a:cs typeface="+mn-cs"/>
        </a:defRPr>
      </a:lvl3pPr>
      <a:lvl4pPr marL="1090613" indent="-166688" algn="l" rtl="0" eaLnBrk="0" fontAlgn="base" hangingPunct="0">
        <a:spcBef>
          <a:spcPct val="25000"/>
        </a:spcBef>
        <a:spcAft>
          <a:spcPct val="0"/>
        </a:spcAft>
        <a:buClr>
          <a:srgbClr val="887E6E"/>
        </a:buClr>
        <a:buChar char="–"/>
        <a:defRPr>
          <a:solidFill>
            <a:schemeClr val="tx1"/>
          </a:solidFill>
          <a:latin typeface="+mn-lt"/>
          <a:cs typeface="+mn-cs"/>
        </a:defRPr>
      </a:lvl4pPr>
      <a:lvl5pPr marL="1390650" indent="-171450" algn="l" rtl="0" eaLnBrk="0" fontAlgn="base" hangingPunct="0">
        <a:spcBef>
          <a:spcPct val="25000"/>
        </a:spcBef>
        <a:spcAft>
          <a:spcPct val="0"/>
        </a:spcAft>
        <a:buClr>
          <a:srgbClr val="887E6E"/>
        </a:buClr>
        <a:buFont typeface="Arial" pitchFamily="34" charset="0"/>
        <a:buChar char="–"/>
        <a:defRPr>
          <a:solidFill>
            <a:schemeClr val="tx1"/>
          </a:solidFill>
          <a:latin typeface="+mn-lt"/>
          <a:cs typeface="+mn-cs"/>
        </a:defRPr>
      </a:lvl5pPr>
      <a:lvl6pPr marL="1847850" indent="-171450" algn="l" rtl="0" fontAlgn="base">
        <a:spcBef>
          <a:spcPct val="25000"/>
        </a:spcBef>
        <a:spcAft>
          <a:spcPct val="0"/>
        </a:spcAft>
        <a:buClr>
          <a:srgbClr val="887E6E"/>
        </a:buClr>
        <a:buFont typeface="Arial" charset="0"/>
        <a:buChar char="–"/>
        <a:defRPr>
          <a:solidFill>
            <a:schemeClr val="tx1"/>
          </a:solidFill>
          <a:latin typeface="+mn-lt"/>
          <a:cs typeface="+mn-cs"/>
        </a:defRPr>
      </a:lvl6pPr>
      <a:lvl7pPr marL="2305050" indent="-171450" algn="l" rtl="0" fontAlgn="base">
        <a:spcBef>
          <a:spcPct val="25000"/>
        </a:spcBef>
        <a:spcAft>
          <a:spcPct val="0"/>
        </a:spcAft>
        <a:buClr>
          <a:srgbClr val="887E6E"/>
        </a:buClr>
        <a:buFont typeface="Arial" charset="0"/>
        <a:buChar char="–"/>
        <a:defRPr>
          <a:solidFill>
            <a:schemeClr val="tx1"/>
          </a:solidFill>
          <a:latin typeface="+mn-lt"/>
          <a:cs typeface="+mn-cs"/>
        </a:defRPr>
      </a:lvl7pPr>
      <a:lvl8pPr marL="2762250" indent="-171450" algn="l" rtl="0" fontAlgn="base">
        <a:spcBef>
          <a:spcPct val="25000"/>
        </a:spcBef>
        <a:spcAft>
          <a:spcPct val="0"/>
        </a:spcAft>
        <a:buClr>
          <a:srgbClr val="887E6E"/>
        </a:buClr>
        <a:buFont typeface="Arial" charset="0"/>
        <a:buChar char="–"/>
        <a:defRPr>
          <a:solidFill>
            <a:schemeClr val="tx1"/>
          </a:solidFill>
          <a:latin typeface="+mn-lt"/>
          <a:cs typeface="+mn-cs"/>
        </a:defRPr>
      </a:lvl8pPr>
      <a:lvl9pPr marL="3219450" indent="-171450" algn="l" rtl="0" fontAlgn="base">
        <a:spcBef>
          <a:spcPct val="25000"/>
        </a:spcBef>
        <a:spcAft>
          <a:spcPct val="0"/>
        </a:spcAft>
        <a:buClr>
          <a:srgbClr val="887E6E"/>
        </a:buClr>
        <a:buFont typeface="Arial" charset="0"/>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2008" y="332656"/>
            <a:ext cx="8964488" cy="4104456"/>
          </a:xfrm>
        </p:spPr>
        <p:txBody>
          <a:bodyPr/>
          <a:lstStyle/>
          <a:p>
            <a:pPr algn="ctr"/>
            <a:r>
              <a:rPr lang="en-AU" sz="2800" b="1" i="1" dirty="0" smtClean="0"/>
              <a:t/>
            </a:r>
            <a:br>
              <a:rPr lang="en-AU" sz="2800" b="1" i="1" dirty="0" smtClean="0"/>
            </a:br>
            <a:r>
              <a:rPr lang="en-AU" sz="2800" b="1" i="1" dirty="0" smtClean="0"/>
              <a:t/>
            </a:r>
            <a:br>
              <a:rPr lang="en-AU" sz="2800" b="1" i="1" dirty="0" smtClean="0"/>
            </a:br>
            <a:r>
              <a:rPr lang="en-AU" b="1" i="1" dirty="0" smtClean="0"/>
              <a:t>“Pain Management in Hail Region Hospitals”</a:t>
            </a:r>
            <a:r>
              <a:rPr lang="en-AU" sz="2800" b="1" i="1" dirty="0" smtClean="0"/>
              <a:t/>
            </a:r>
            <a:br>
              <a:rPr lang="en-AU" sz="2800" b="1" i="1" dirty="0" smtClean="0"/>
            </a:br>
            <a:r>
              <a:rPr lang="en-AU" sz="2800" b="1" i="1" dirty="0" smtClean="0"/>
              <a:t/>
            </a:r>
            <a:br>
              <a:rPr lang="en-AU" sz="2800" b="1" i="1" dirty="0" smtClean="0"/>
            </a:br>
            <a:r>
              <a:rPr lang="ar-sa" sz="2800" b="1" i="1" dirty="0" smtClean="0"/>
              <a:t/>
            </a:r>
            <a:br>
              <a:rPr lang="ar-sa" sz="2800" b="1" i="1" dirty="0" smtClean="0"/>
            </a:br>
            <a:r>
              <a:rPr lang="ar-sa" sz="2800" b="1" i="1" dirty="0"/>
              <a:t/>
            </a:r>
            <a:br>
              <a:rPr lang="ar-sa" sz="2800" b="1" i="1" dirty="0"/>
            </a:br>
            <a:r>
              <a:rPr lang="en-AU" sz="2800" b="1" i="1" dirty="0" smtClean="0"/>
              <a:t/>
            </a:r>
            <a:br>
              <a:rPr lang="en-AU" sz="2800" b="1" i="1" dirty="0" smtClean="0"/>
            </a:br>
            <a:r>
              <a:rPr lang="en-AU" sz="2000" b="1" i="1" dirty="0" smtClean="0"/>
              <a:t>By</a:t>
            </a:r>
            <a:br>
              <a:rPr lang="en-AU" sz="2000" b="1" i="1" dirty="0" smtClean="0"/>
            </a:br>
            <a:r>
              <a:rPr lang="en-AU" sz="2000" b="1" i="1" dirty="0" err="1" smtClean="0"/>
              <a:t>Dr.</a:t>
            </a:r>
            <a:r>
              <a:rPr lang="en-AU" sz="2000" b="1" i="1" dirty="0" smtClean="0"/>
              <a:t> Hamdan Albaqawi</a:t>
            </a:r>
            <a:br>
              <a:rPr lang="en-AU" sz="2000" b="1" i="1" dirty="0" smtClean="0"/>
            </a:br>
            <a:endParaRPr lang="en-AU" sz="2400" b="1" i="1" dirty="0" smtClean="0"/>
          </a:p>
        </p:txBody>
      </p:sp>
      <p:sp>
        <p:nvSpPr>
          <p:cNvPr id="3075" name="Rectangle 3"/>
          <p:cNvSpPr>
            <a:spLocks noGrp="1" noChangeArrowheads="1"/>
          </p:cNvSpPr>
          <p:nvPr>
            <p:ph type="subTitle" idx="1"/>
          </p:nvPr>
        </p:nvSpPr>
        <p:spPr>
          <a:xfrm>
            <a:off x="251520" y="3573016"/>
            <a:ext cx="8424937" cy="3168352"/>
          </a:xfrm>
        </p:spPr>
        <p:txBody>
          <a:bodyPr/>
          <a:lstStyle/>
          <a:p>
            <a:endParaRPr lang="id-ID" sz="1800" b="1" dirty="0" smtClean="0"/>
          </a:p>
          <a:p>
            <a:endParaRPr lang="id-ID" sz="1800" b="1" dirty="0"/>
          </a:p>
          <a:p>
            <a:pPr>
              <a:defRPr/>
            </a:pPr>
            <a:endParaRPr lang="en-AU" sz="1800" dirty="0" smtClean="0">
              <a:latin typeface="+mj-lt"/>
            </a:endParaRPr>
          </a:p>
          <a:p>
            <a:pPr>
              <a:defRPr/>
            </a:pPr>
            <a:endParaRPr lang="en-US" altLang="zh-TW" dirty="0" smtClean="0">
              <a:solidFill>
                <a:schemeClr val="tx1"/>
              </a:solidFill>
              <a:latin typeface="Times New Roman" pitchFamily="18" charset="0"/>
              <a:ea typeface="GungsuhChe" pitchFamily="49" charset="-127"/>
              <a:cs typeface="Times New Roman" pitchFamily="18" charset="0"/>
            </a:endParaRPr>
          </a:p>
          <a:p>
            <a:pPr>
              <a:defRPr/>
            </a:pPr>
            <a:r>
              <a:rPr lang="en-US" altLang="zh-TW" dirty="0" smtClean="0">
                <a:solidFill>
                  <a:schemeClr val="tx1"/>
                </a:solidFill>
                <a:latin typeface="Times New Roman" pitchFamily="18" charset="0"/>
                <a:ea typeface="GungsuhChe" pitchFamily="49" charset="-127"/>
                <a:cs typeface="Times New Roman" pitchFamily="18" charset="0"/>
              </a:rPr>
              <a:t> </a:t>
            </a:r>
          </a:p>
          <a:p>
            <a:pPr>
              <a:defRPr/>
            </a:pPr>
            <a:endParaRPr lang="zh-TW" altLang="en-US" dirty="0" smtClean="0">
              <a:solidFill>
                <a:schemeClr val="tx1"/>
              </a:solidFill>
              <a:latin typeface="Times New Roman" pitchFamily="18" charset="0"/>
              <a:ea typeface="GungsuhChe" pitchFamily="49" charset="-127"/>
              <a:cs typeface="Times New Roman" pitchFamily="18" charset="0"/>
            </a:endParaRPr>
          </a:p>
          <a:p>
            <a:pPr eaLnBrk="1" hangingPunct="1">
              <a:defRPr/>
            </a:pPr>
            <a:endParaRPr lang="en-US" altLang="zh-TW" dirty="0" smtClean="0">
              <a:solidFill>
                <a:srgbClr val="0D0D0D"/>
              </a:solidFill>
              <a:latin typeface="Times New Roman" pitchFamily="18" charset="0"/>
              <a:ea typeface="GungsuhChe" pitchFamily="49" charset="-127"/>
              <a:cs typeface="Times New Roman"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3600" b="1" i="1" dirty="0" smtClean="0">
                <a:solidFill>
                  <a:srgbClr val="FF0000"/>
                </a:solidFill>
              </a:rPr>
              <a:t>overview</a:t>
            </a:r>
            <a:endParaRPr lang="en-AU" sz="3600" b="1" i="1" dirty="0">
              <a:solidFill>
                <a:srgbClr val="FF0000"/>
              </a:solidFill>
            </a:endParaRPr>
          </a:p>
        </p:txBody>
      </p:sp>
      <p:sp>
        <p:nvSpPr>
          <p:cNvPr id="3" name="Content Placeholder 2"/>
          <p:cNvSpPr>
            <a:spLocks noGrp="1"/>
          </p:cNvSpPr>
          <p:nvPr>
            <p:ph idx="1"/>
          </p:nvPr>
        </p:nvSpPr>
        <p:spPr>
          <a:xfrm>
            <a:off x="539552" y="836712"/>
            <a:ext cx="3456384" cy="5616624"/>
          </a:xfrm>
        </p:spPr>
        <p:txBody>
          <a:bodyPr/>
          <a:lstStyle/>
          <a:p>
            <a:r>
              <a:rPr lang="en-AU" b="1" dirty="0"/>
              <a:t>Introduction</a:t>
            </a:r>
            <a:endParaRPr lang="en-US" dirty="0"/>
          </a:p>
          <a:p>
            <a:r>
              <a:rPr lang="en-AU" b="1" dirty="0"/>
              <a:t>Literature Review</a:t>
            </a:r>
            <a:endParaRPr lang="en-US" dirty="0"/>
          </a:p>
          <a:p>
            <a:r>
              <a:rPr lang="en-AU" b="1" dirty="0" smtClean="0"/>
              <a:t>Consequences </a:t>
            </a:r>
            <a:r>
              <a:rPr lang="en-AU" b="1" dirty="0"/>
              <a:t>of pain</a:t>
            </a:r>
            <a:endParaRPr lang="en-US" dirty="0"/>
          </a:p>
          <a:p>
            <a:r>
              <a:rPr lang="en-AU" b="1" dirty="0"/>
              <a:t>Current study/ setting</a:t>
            </a:r>
            <a:endParaRPr lang="en-US" dirty="0"/>
          </a:p>
          <a:p>
            <a:r>
              <a:rPr lang="en-AU" b="1" dirty="0"/>
              <a:t>Research </a:t>
            </a:r>
            <a:r>
              <a:rPr lang="en-AU" b="1" dirty="0" smtClean="0"/>
              <a:t>questions	</a:t>
            </a:r>
            <a:endParaRPr lang="en-US" dirty="0" smtClean="0"/>
          </a:p>
          <a:p>
            <a:r>
              <a:rPr lang="en-AU" b="1" dirty="0" smtClean="0"/>
              <a:t>Research Methodology</a:t>
            </a:r>
            <a:r>
              <a:rPr lang="en-AU" b="1" dirty="0"/>
              <a:t>	</a:t>
            </a:r>
            <a:endParaRPr lang="en-US" dirty="0"/>
          </a:p>
          <a:p>
            <a:r>
              <a:rPr lang="en-US" b="1" dirty="0"/>
              <a:t>Objectives</a:t>
            </a:r>
            <a:endParaRPr lang="en-US" dirty="0"/>
          </a:p>
          <a:p>
            <a:r>
              <a:rPr lang="en-US" b="1" dirty="0" smtClean="0"/>
              <a:t>Results</a:t>
            </a:r>
          </a:p>
          <a:p>
            <a:r>
              <a:rPr lang="en-US" b="1" dirty="0" smtClean="0"/>
              <a:t>Recommendations</a:t>
            </a:r>
            <a:endParaRPr lang="en-US" b="1" dirty="0"/>
          </a:p>
          <a:p>
            <a:r>
              <a:rPr lang="en-US" b="1" dirty="0" smtClean="0"/>
              <a:t>References</a:t>
            </a:r>
            <a:endParaRPr lang="en-US" dirty="0"/>
          </a:p>
          <a:p>
            <a:pPr marL="0" indent="0">
              <a:lnSpc>
                <a:spcPct val="200000"/>
              </a:lnSpc>
              <a:buNone/>
            </a:pPr>
            <a:endParaRPr lang="en-AU" b="1" dirty="0" smtClean="0"/>
          </a:p>
        </p:txBody>
      </p:sp>
      <p:sp>
        <p:nvSpPr>
          <p:cNvPr id="5" name="Slide Number Placeholder 4"/>
          <p:cNvSpPr>
            <a:spLocks noGrp="1"/>
          </p:cNvSpPr>
          <p:nvPr>
            <p:ph type="sldNum" sz="quarter" idx="12"/>
          </p:nvPr>
        </p:nvSpPr>
        <p:spPr/>
        <p:txBody>
          <a:bodyPr/>
          <a:lstStyle/>
          <a:p>
            <a:pPr>
              <a:defRPr/>
            </a:pPr>
            <a:fld id="{297053E8-D567-4D8E-9C9F-C4676EC0FAF5}" type="slidenum">
              <a:rPr lang="en-AU" smtClean="0"/>
              <a:pPr>
                <a:defRPr/>
              </a:pPr>
              <a:t>2</a:t>
            </a:fld>
            <a:endParaRPr lang="en-AU"/>
          </a:p>
        </p:txBody>
      </p:sp>
      <p:pic>
        <p:nvPicPr>
          <p:cNvPr id="6" name="Picture 5" descr="aaapai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7904" y="2420888"/>
            <a:ext cx="5256584" cy="39604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8654"/>
            <a:ext cx="8229600" cy="634082"/>
          </a:xfrm>
        </p:spPr>
        <p:txBody>
          <a:bodyPr/>
          <a:lstStyle/>
          <a:p>
            <a:pPr algn="ctr"/>
            <a:r>
              <a:rPr lang="en-AU" sz="2800" b="1" i="1" dirty="0" smtClean="0"/>
              <a:t>Introduction:</a:t>
            </a:r>
            <a:endParaRPr lang="en-AU" sz="2800" i="1" dirty="0"/>
          </a:p>
        </p:txBody>
      </p:sp>
      <p:sp>
        <p:nvSpPr>
          <p:cNvPr id="3" name="Content Placeholder 2"/>
          <p:cNvSpPr>
            <a:spLocks noGrp="1"/>
          </p:cNvSpPr>
          <p:nvPr>
            <p:ph idx="1"/>
          </p:nvPr>
        </p:nvSpPr>
        <p:spPr>
          <a:xfrm>
            <a:off x="381000" y="1268761"/>
            <a:ext cx="8439472" cy="5184576"/>
          </a:xfrm>
        </p:spPr>
        <p:txBody>
          <a:bodyPr/>
          <a:lstStyle/>
          <a:p>
            <a:pPr lvl="0" algn="just">
              <a:lnSpc>
                <a:spcPct val="130000"/>
              </a:lnSpc>
              <a:buClrTx/>
            </a:pPr>
            <a:r>
              <a:rPr lang="en-AU" sz="2000" b="1" dirty="0" smtClean="0"/>
              <a:t>Pain is associated with a wide range of injuries and diseases.</a:t>
            </a:r>
          </a:p>
          <a:p>
            <a:pPr algn="just">
              <a:lnSpc>
                <a:spcPct val="130000"/>
              </a:lnSpc>
              <a:buClrTx/>
            </a:pPr>
            <a:r>
              <a:rPr lang="en-AU" sz="2000" b="1" dirty="0" smtClean="0"/>
              <a:t>Pain assessment and management is the most fundamental part of the nurse’s </a:t>
            </a:r>
            <a:r>
              <a:rPr lang="en-AU" sz="2000" b="1" dirty="0"/>
              <a:t>responsibility </a:t>
            </a:r>
            <a:r>
              <a:rPr lang="en-AU" sz="2000" b="1" dirty="0" smtClean="0"/>
              <a:t>(considered </a:t>
            </a:r>
            <a:r>
              <a:rPr lang="en-AU" sz="2000" b="1" dirty="0"/>
              <a:t>as the 5</a:t>
            </a:r>
            <a:r>
              <a:rPr lang="en-AU" sz="2000" b="1" baseline="30000" dirty="0"/>
              <a:t>th</a:t>
            </a:r>
            <a:r>
              <a:rPr lang="en-AU" sz="2000" b="1" dirty="0"/>
              <a:t> vital </a:t>
            </a:r>
            <a:r>
              <a:rPr lang="en-AU" sz="2000" b="1" dirty="0" smtClean="0"/>
              <a:t>signs).</a:t>
            </a:r>
          </a:p>
          <a:p>
            <a:pPr lvl="0" algn="just">
              <a:lnSpc>
                <a:spcPct val="130000"/>
              </a:lnSpc>
              <a:buClrTx/>
            </a:pPr>
            <a:r>
              <a:rPr lang="en-AU" sz="2000" b="1" dirty="0" smtClean="0"/>
              <a:t>Perception of pain is influenced by cultural, psychological, and emotional factors.</a:t>
            </a:r>
          </a:p>
          <a:p>
            <a:pPr lvl="0" algn="just">
              <a:lnSpc>
                <a:spcPct val="130000"/>
              </a:lnSpc>
              <a:buClrTx/>
            </a:pPr>
            <a:r>
              <a:rPr lang="en-AU" sz="2000" dirty="0" smtClean="0"/>
              <a:t>"</a:t>
            </a:r>
            <a:r>
              <a:rPr lang="en-AU" sz="2000" i="1" dirty="0" smtClean="0"/>
              <a:t>Pain is one of the biggest health issues in Australia today – every bit as big as cancer, AIDS and coronary heart disease. Yet it remains one of the most neglected areas of health-care</a:t>
            </a:r>
            <a:r>
              <a:rPr lang="en-AU" sz="2000" dirty="0" smtClean="0"/>
              <a:t>" </a:t>
            </a:r>
            <a:r>
              <a:rPr lang="en-AU" b="1" dirty="0" smtClean="0"/>
              <a:t>Professor Michael Cousins, Chair National Pain Strategy.</a:t>
            </a:r>
          </a:p>
          <a:p>
            <a:endParaRPr lang="en-AU" dirty="0"/>
          </a:p>
        </p:txBody>
      </p:sp>
      <p:sp>
        <p:nvSpPr>
          <p:cNvPr id="5" name="Slide Number Placeholder 4"/>
          <p:cNvSpPr>
            <a:spLocks noGrp="1"/>
          </p:cNvSpPr>
          <p:nvPr>
            <p:ph type="sldNum" sz="quarter" idx="12"/>
          </p:nvPr>
        </p:nvSpPr>
        <p:spPr/>
        <p:txBody>
          <a:bodyPr/>
          <a:lstStyle/>
          <a:p>
            <a:pPr>
              <a:defRPr/>
            </a:pPr>
            <a:fld id="{297053E8-D567-4D8E-9C9F-C4676EC0FAF5}" type="slidenum">
              <a:rPr lang="en-AU" smtClean="0"/>
              <a:pPr>
                <a:defRPr/>
              </a:pPr>
              <a:t>3</a:t>
            </a:fld>
            <a:endParaRPr lang="en-AU"/>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9"/>
            <a:ext cx="8229600" cy="562074"/>
          </a:xfrm>
        </p:spPr>
        <p:txBody>
          <a:bodyPr/>
          <a:lstStyle/>
          <a:p>
            <a:pPr algn="ctr"/>
            <a:r>
              <a:rPr lang="en-AU" sz="2800" b="1" i="1" dirty="0" smtClean="0"/>
              <a:t>Literature Review:</a:t>
            </a:r>
            <a:endParaRPr lang="en-AU" sz="2800" dirty="0"/>
          </a:p>
        </p:txBody>
      </p:sp>
      <p:sp>
        <p:nvSpPr>
          <p:cNvPr id="3" name="Content Placeholder 2"/>
          <p:cNvSpPr>
            <a:spLocks noGrp="1"/>
          </p:cNvSpPr>
          <p:nvPr>
            <p:ph sz="half" idx="1"/>
          </p:nvPr>
        </p:nvSpPr>
        <p:spPr>
          <a:xfrm>
            <a:off x="395536" y="1268760"/>
            <a:ext cx="8223448" cy="4536503"/>
          </a:xfrm>
        </p:spPr>
        <p:txBody>
          <a:bodyPr/>
          <a:lstStyle/>
          <a:p>
            <a:pPr lvl="0">
              <a:buClrTx/>
            </a:pPr>
            <a:endParaRPr lang="en-AU" sz="2400" b="1" dirty="0" smtClean="0"/>
          </a:p>
          <a:p>
            <a:pPr lvl="0">
              <a:buClrTx/>
            </a:pPr>
            <a:r>
              <a:rPr lang="en-AU" sz="2400" b="1" dirty="0" err="1" smtClean="0"/>
              <a:t>Undertreatment</a:t>
            </a:r>
            <a:r>
              <a:rPr lang="en-AU" sz="2400" b="1" dirty="0" smtClean="0"/>
              <a:t> of pain has been reported for many decades as a major and persistent clinical problem.</a:t>
            </a:r>
          </a:p>
          <a:p>
            <a:pPr marL="0" lvl="0" indent="0">
              <a:buClrTx/>
              <a:buNone/>
            </a:pPr>
            <a:endParaRPr lang="en-AU" sz="2400" b="1" dirty="0" smtClean="0"/>
          </a:p>
          <a:p>
            <a:pPr lvl="0">
              <a:buClrTx/>
            </a:pPr>
            <a:r>
              <a:rPr lang="en-AU" sz="2400" b="1" dirty="0" smtClean="0"/>
              <a:t>Nurses have knowledge deficits and incorrect beliefs about pain assessment and management.</a:t>
            </a:r>
          </a:p>
          <a:p>
            <a:pPr marL="0" lvl="0" indent="0">
              <a:buClrTx/>
              <a:buNone/>
            </a:pPr>
            <a:endParaRPr lang="en-AU" sz="2400" b="1" dirty="0" smtClean="0"/>
          </a:p>
          <a:p>
            <a:pPr lvl="0">
              <a:buClrTx/>
            </a:pPr>
            <a:r>
              <a:rPr lang="en-AU" sz="2400" b="1" dirty="0"/>
              <a:t>P</a:t>
            </a:r>
            <a:r>
              <a:rPr lang="en-AU" sz="2400" b="1" dirty="0" smtClean="0"/>
              <a:t>atients </a:t>
            </a:r>
            <a:r>
              <a:rPr lang="en-AU" sz="2400" b="1" dirty="0"/>
              <a:t>continue to suffer from unnecessary pain.</a:t>
            </a:r>
          </a:p>
          <a:p>
            <a:pPr lvl="0">
              <a:buNone/>
            </a:pPr>
            <a:endParaRPr lang="en-AU" sz="2400" dirty="0"/>
          </a:p>
        </p:txBody>
      </p:sp>
      <p:sp>
        <p:nvSpPr>
          <p:cNvPr id="6" name="Slide Number Placeholder 5"/>
          <p:cNvSpPr>
            <a:spLocks noGrp="1"/>
          </p:cNvSpPr>
          <p:nvPr>
            <p:ph type="sldNum" sz="quarter" idx="12"/>
          </p:nvPr>
        </p:nvSpPr>
        <p:spPr/>
        <p:txBody>
          <a:bodyPr/>
          <a:lstStyle/>
          <a:p>
            <a:pPr>
              <a:defRPr/>
            </a:pPr>
            <a:fld id="{C4BA6DAC-FCAC-4BC1-9AC7-88D4A1CD5BD1}" type="slidenum">
              <a:rPr lang="en-AU" smtClean="0"/>
              <a:pPr>
                <a:defRPr/>
              </a:pPr>
              <a:t>4</a:t>
            </a:fld>
            <a:endParaRPr lang="en-AU"/>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8641"/>
            <a:ext cx="8229600" cy="432047"/>
          </a:xfrm>
        </p:spPr>
        <p:txBody>
          <a:bodyPr/>
          <a:lstStyle/>
          <a:p>
            <a:pPr algn="ctr"/>
            <a:r>
              <a:rPr lang="en-AU" b="1" i="1" dirty="0" smtClean="0"/>
              <a:t>Literature Review:</a:t>
            </a:r>
            <a:endParaRPr lang="en-AU"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505602778"/>
              </p:ext>
            </p:extLst>
          </p:nvPr>
        </p:nvGraphicFramePr>
        <p:xfrm>
          <a:off x="-3" y="692697"/>
          <a:ext cx="9144002" cy="5832646"/>
        </p:xfrm>
        <a:graphic>
          <a:graphicData uri="http://schemas.openxmlformats.org/drawingml/2006/table">
            <a:tbl>
              <a:tblPr firstRow="1" bandRow="1">
                <a:tableStyleId>{912C8C85-51F0-491E-9774-3900AFEF0FD7}</a:tableStyleId>
              </a:tblPr>
              <a:tblGrid>
                <a:gridCol w="2923083"/>
                <a:gridCol w="2923082"/>
                <a:gridCol w="3297837"/>
              </a:tblGrid>
              <a:tr h="428848">
                <a:tc>
                  <a:txBody>
                    <a:bodyPr/>
                    <a:lstStyle/>
                    <a:p>
                      <a:pPr algn="ctr">
                        <a:lnSpc>
                          <a:spcPct val="115000"/>
                        </a:lnSpc>
                        <a:spcAft>
                          <a:spcPts val="0"/>
                        </a:spcAft>
                      </a:pPr>
                      <a:r>
                        <a:rPr lang="en-AU" sz="2400" dirty="0" smtClean="0"/>
                        <a:t>Study </a:t>
                      </a:r>
                      <a:r>
                        <a:rPr lang="en-AU" sz="2400" dirty="0"/>
                        <a:t>/ setting</a:t>
                      </a:r>
                      <a:endParaRPr lang="en-AU" sz="2400" dirty="0">
                        <a:latin typeface="Calibri"/>
                        <a:ea typeface="Calibri"/>
                        <a:cs typeface="Arial"/>
                      </a:endParaRPr>
                    </a:p>
                  </a:txBody>
                  <a:tcPr marL="68580" marR="68580" marT="0" marB="0">
                    <a:lnR w="12700" cap="flat" cmpd="sng" algn="ctr">
                      <a:solidFill>
                        <a:srgbClr val="EE3224"/>
                      </a:solidFill>
                      <a:prstDash val="solid"/>
                      <a:round/>
                      <a:headEnd type="none" w="med" len="med"/>
                      <a:tailEnd type="none" w="med" len="med"/>
                    </a:lnR>
                    <a:solidFill>
                      <a:schemeClr val="accent2"/>
                    </a:solidFill>
                  </a:tcPr>
                </a:tc>
                <a:tc>
                  <a:txBody>
                    <a:bodyPr/>
                    <a:lstStyle/>
                    <a:p>
                      <a:pPr algn="ctr">
                        <a:lnSpc>
                          <a:spcPct val="115000"/>
                        </a:lnSpc>
                        <a:spcAft>
                          <a:spcPts val="0"/>
                        </a:spcAft>
                      </a:pPr>
                      <a:r>
                        <a:rPr lang="en-AU" sz="2400" dirty="0"/>
                        <a:t>Method &amp; sample</a:t>
                      </a:r>
                      <a:endParaRPr lang="en-AU" sz="2400"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R w="12700" cap="flat" cmpd="sng" algn="ctr">
                      <a:solidFill>
                        <a:srgbClr val="EE3224"/>
                      </a:solidFill>
                      <a:prstDash val="solid"/>
                      <a:round/>
                      <a:headEnd type="none" w="med" len="med"/>
                      <a:tailEnd type="none" w="med" len="med"/>
                    </a:lnR>
                    <a:solidFill>
                      <a:schemeClr val="accent2"/>
                    </a:solidFill>
                  </a:tcPr>
                </a:tc>
                <a:tc>
                  <a:txBody>
                    <a:bodyPr/>
                    <a:lstStyle/>
                    <a:p>
                      <a:pPr algn="ctr">
                        <a:lnSpc>
                          <a:spcPct val="115000"/>
                        </a:lnSpc>
                        <a:spcAft>
                          <a:spcPts val="0"/>
                        </a:spcAft>
                      </a:pPr>
                      <a:r>
                        <a:rPr lang="en-AU" sz="2400" dirty="0"/>
                        <a:t>Results</a:t>
                      </a:r>
                      <a:endParaRPr lang="en-AU" sz="24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solidFill>
                      <a:schemeClr val="accent2"/>
                    </a:solidFill>
                  </a:tcPr>
                </a:tc>
              </a:tr>
              <a:tr h="1409293">
                <a:tc>
                  <a:txBody>
                    <a:bodyPr/>
                    <a:lstStyle/>
                    <a:p>
                      <a:pPr>
                        <a:lnSpc>
                          <a:spcPct val="115000"/>
                        </a:lnSpc>
                        <a:spcAft>
                          <a:spcPts val="0"/>
                        </a:spcAft>
                      </a:pPr>
                      <a:r>
                        <a:rPr lang="en-AU" sz="1600" dirty="0" err="1"/>
                        <a:t>Lui</a:t>
                      </a:r>
                      <a:r>
                        <a:rPr lang="en-AU" sz="1600" dirty="0"/>
                        <a:t>, So &amp; Fong (2008).</a:t>
                      </a:r>
                    </a:p>
                    <a:p>
                      <a:pPr>
                        <a:lnSpc>
                          <a:spcPct val="115000"/>
                        </a:lnSpc>
                        <a:spcAft>
                          <a:spcPts val="0"/>
                        </a:spcAft>
                      </a:pPr>
                      <a:r>
                        <a:rPr lang="en-AU" sz="1600" dirty="0"/>
                        <a:t>China</a:t>
                      </a:r>
                    </a:p>
                    <a:p>
                      <a:pPr>
                        <a:lnSpc>
                          <a:spcPct val="115000"/>
                        </a:lnSpc>
                        <a:spcAft>
                          <a:spcPts val="0"/>
                        </a:spcAft>
                      </a:pPr>
                      <a:r>
                        <a:rPr lang="en-AU" sz="1600" dirty="0"/>
                        <a:t>143 nurses working at medical units in a public hospital</a:t>
                      </a:r>
                      <a:endParaRPr lang="en-AU" sz="1600" b="1" dirty="0">
                        <a:latin typeface="Calibri"/>
                        <a:ea typeface="Calibri"/>
                        <a:cs typeface="Arial"/>
                      </a:endParaRPr>
                    </a:p>
                  </a:txBody>
                  <a:tcPr marL="68580" marR="68580" marT="0" marB="0">
                    <a:lnR w="12700" cap="flat" cmpd="sng" algn="ctr">
                      <a:solidFill>
                        <a:srgbClr val="EE3224"/>
                      </a:solidFill>
                      <a:prstDash val="solid"/>
                      <a:round/>
                      <a:headEnd type="none" w="med" len="med"/>
                      <a:tailEnd type="none" w="med" len="med"/>
                    </a:lnR>
                    <a:lnB w="12700" cap="flat" cmpd="sng" algn="ctr">
                      <a:solidFill>
                        <a:srgbClr val="EE3224"/>
                      </a:solidFill>
                      <a:prstDash val="solid"/>
                      <a:round/>
                      <a:headEnd type="none" w="med" len="med"/>
                      <a:tailEnd type="none" w="med" len="med"/>
                    </a:lnB>
                  </a:tcPr>
                </a:tc>
                <a:tc>
                  <a:txBody>
                    <a:bodyPr/>
                    <a:lstStyle/>
                    <a:p>
                      <a:pPr>
                        <a:lnSpc>
                          <a:spcPct val="115000"/>
                        </a:lnSpc>
                        <a:spcAft>
                          <a:spcPts val="0"/>
                        </a:spcAft>
                      </a:pPr>
                      <a:r>
                        <a:rPr lang="en-AU" sz="1600" dirty="0"/>
                        <a:t>Cross-sectional study</a:t>
                      </a:r>
                    </a:p>
                    <a:p>
                      <a:pPr>
                        <a:lnSpc>
                          <a:spcPct val="115000"/>
                        </a:lnSpc>
                        <a:spcAft>
                          <a:spcPts val="0"/>
                        </a:spcAft>
                      </a:pPr>
                      <a:r>
                        <a:rPr lang="en-AU" sz="1600" dirty="0"/>
                        <a:t>Nurses’ knowledge and attitudes survey regarding pain </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R w="12700" cap="flat" cmpd="sng" algn="ctr">
                      <a:solidFill>
                        <a:srgbClr val="EE3224"/>
                      </a:solidFill>
                      <a:prstDash val="solid"/>
                      <a:round/>
                      <a:headEnd type="none" w="med" len="med"/>
                      <a:tailEnd type="none" w="med" len="med"/>
                    </a:lnR>
                    <a:lnB w="12700" cap="flat" cmpd="sng" algn="ctr">
                      <a:solidFill>
                        <a:srgbClr val="EE3224"/>
                      </a:solidFill>
                      <a:prstDash val="solid"/>
                      <a:round/>
                      <a:headEnd type="none" w="med" len="med"/>
                      <a:tailEnd type="none" w="med" len="med"/>
                    </a:lnB>
                  </a:tcPr>
                </a:tc>
                <a:tc>
                  <a:txBody>
                    <a:bodyPr/>
                    <a:lstStyle/>
                    <a:p>
                      <a:pPr>
                        <a:lnSpc>
                          <a:spcPct val="115000"/>
                        </a:lnSpc>
                        <a:spcAft>
                          <a:spcPts val="0"/>
                        </a:spcAft>
                      </a:pPr>
                      <a:r>
                        <a:rPr lang="en-AU" sz="1600" dirty="0"/>
                        <a:t>-Severe deficit in knowledge and attitudes related to pain management.</a:t>
                      </a:r>
                    </a:p>
                    <a:p>
                      <a:pPr>
                        <a:lnSpc>
                          <a:spcPct val="115000"/>
                        </a:lnSpc>
                        <a:spcAft>
                          <a:spcPts val="0"/>
                        </a:spcAft>
                      </a:pPr>
                      <a:r>
                        <a:rPr lang="en-AU" sz="1600" dirty="0" smtClean="0"/>
                        <a:t>-Overall mean score = </a:t>
                      </a:r>
                      <a:r>
                        <a:rPr lang="en-AU" sz="1600" dirty="0"/>
                        <a:t>47.72%</a:t>
                      </a:r>
                    </a:p>
                    <a:p>
                      <a:pPr>
                        <a:lnSpc>
                          <a:spcPct val="115000"/>
                        </a:lnSpc>
                        <a:spcAft>
                          <a:spcPts val="0"/>
                        </a:spcAft>
                      </a:pPr>
                      <a:r>
                        <a:rPr lang="en-AU" sz="1600" dirty="0"/>
                        <a:t> -Range = 20–76%</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B w="12700" cap="flat" cmpd="sng" algn="ctr">
                      <a:solidFill>
                        <a:srgbClr val="EE3224"/>
                      </a:solidFill>
                      <a:prstDash val="solid"/>
                      <a:round/>
                      <a:headEnd type="none" w="med" len="med"/>
                      <a:tailEnd type="none" w="med" len="med"/>
                    </a:lnB>
                  </a:tcPr>
                </a:tc>
              </a:tr>
              <a:tr h="1142334">
                <a:tc>
                  <a:txBody>
                    <a:bodyPr/>
                    <a:lstStyle/>
                    <a:p>
                      <a:pPr>
                        <a:lnSpc>
                          <a:spcPct val="115000"/>
                        </a:lnSpc>
                        <a:spcAft>
                          <a:spcPts val="0"/>
                        </a:spcAft>
                      </a:pPr>
                      <a:r>
                        <a:rPr lang="en-AU" sz="1600" dirty="0"/>
                        <a:t>Matthews &amp; Malcolm (2007).</a:t>
                      </a:r>
                    </a:p>
                    <a:p>
                      <a:pPr>
                        <a:lnSpc>
                          <a:spcPct val="115000"/>
                        </a:lnSpc>
                        <a:spcAft>
                          <a:spcPts val="0"/>
                        </a:spcAft>
                      </a:pPr>
                      <a:r>
                        <a:rPr lang="en-AU" sz="1600" dirty="0"/>
                        <a:t>United Kingdom</a:t>
                      </a:r>
                    </a:p>
                    <a:p>
                      <a:pPr>
                        <a:lnSpc>
                          <a:spcPct val="115000"/>
                        </a:lnSpc>
                        <a:spcAft>
                          <a:spcPts val="0"/>
                        </a:spcAft>
                      </a:pPr>
                      <a:r>
                        <a:rPr lang="en-AU" sz="1600" dirty="0"/>
                        <a:t>113 nurses</a:t>
                      </a:r>
                      <a:endParaRPr lang="en-AU" sz="1600" b="1" dirty="0">
                        <a:latin typeface="Calibri"/>
                        <a:ea typeface="Calibri"/>
                        <a:cs typeface="Arial"/>
                      </a:endParaRPr>
                    </a:p>
                  </a:txBody>
                  <a:tcPr marL="68580" marR="68580" marT="0" marB="0">
                    <a:lnR w="12700" cap="flat" cmpd="sng" algn="ctr">
                      <a:solidFill>
                        <a:srgbClr val="EE3224"/>
                      </a:solidFill>
                      <a:prstDash val="solid"/>
                      <a:round/>
                      <a:headEnd type="none" w="med" len="med"/>
                      <a:tailEnd type="none" w="med" len="med"/>
                    </a:lnR>
                    <a:lnT w="12700" cap="flat" cmpd="sng" algn="ctr">
                      <a:solidFill>
                        <a:srgbClr val="EE3224"/>
                      </a:solidFill>
                      <a:prstDash val="solid"/>
                      <a:round/>
                      <a:headEnd type="none" w="med" len="med"/>
                      <a:tailEnd type="none" w="med" len="med"/>
                    </a:lnT>
                    <a:lnB w="12700" cap="flat" cmpd="sng" algn="ctr">
                      <a:solidFill>
                        <a:srgbClr val="EE3224"/>
                      </a:solidFill>
                      <a:prstDash val="solid"/>
                      <a:round/>
                      <a:headEnd type="none" w="med" len="med"/>
                      <a:tailEnd type="none" w="med" len="med"/>
                    </a:lnB>
                  </a:tcPr>
                </a:tc>
                <a:tc>
                  <a:txBody>
                    <a:bodyPr/>
                    <a:lstStyle/>
                    <a:p>
                      <a:pPr>
                        <a:lnSpc>
                          <a:spcPct val="115000"/>
                        </a:lnSpc>
                        <a:spcAft>
                          <a:spcPts val="0"/>
                        </a:spcAft>
                      </a:pPr>
                      <a:r>
                        <a:rPr lang="en-AU" sz="1600" dirty="0"/>
                        <a:t>Cross-sectional study</a:t>
                      </a:r>
                    </a:p>
                    <a:p>
                      <a:pPr>
                        <a:lnSpc>
                          <a:spcPct val="115000"/>
                        </a:lnSpc>
                        <a:spcAft>
                          <a:spcPts val="0"/>
                        </a:spcAft>
                      </a:pPr>
                      <a:r>
                        <a:rPr lang="en-AU" sz="1600" dirty="0"/>
                        <a:t>Nurses' Knowledge and Attitudes Survey Regarding Pain</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R w="12700" cap="flat" cmpd="sng" algn="ctr">
                      <a:solidFill>
                        <a:srgbClr val="EE3224"/>
                      </a:solidFill>
                      <a:prstDash val="solid"/>
                      <a:round/>
                      <a:headEnd type="none" w="med" len="med"/>
                      <a:tailEnd type="none" w="med" len="med"/>
                    </a:lnR>
                    <a:lnT w="12700" cap="flat" cmpd="sng" algn="ctr">
                      <a:solidFill>
                        <a:srgbClr val="EE3224"/>
                      </a:solidFill>
                      <a:prstDash val="solid"/>
                      <a:round/>
                      <a:headEnd type="none" w="med" len="med"/>
                      <a:tailEnd type="none" w="med" len="med"/>
                    </a:lnT>
                    <a:lnB w="12700" cap="flat" cmpd="sng" algn="ctr">
                      <a:solidFill>
                        <a:srgbClr val="EE3224"/>
                      </a:solidFill>
                      <a:prstDash val="solid"/>
                      <a:round/>
                      <a:headEnd type="none" w="med" len="med"/>
                      <a:tailEnd type="none" w="med" len="med"/>
                    </a:lnB>
                  </a:tcPr>
                </a:tc>
                <a:tc>
                  <a:txBody>
                    <a:bodyPr/>
                    <a:lstStyle/>
                    <a:p>
                      <a:pPr>
                        <a:lnSpc>
                          <a:spcPct val="115000"/>
                        </a:lnSpc>
                        <a:spcAft>
                          <a:spcPts val="0"/>
                        </a:spcAft>
                      </a:pPr>
                      <a:r>
                        <a:rPr lang="en-AU" sz="1600" dirty="0"/>
                        <a:t>-Deficit in knowledge relating to non-pharmacological methods and opioid </a:t>
                      </a:r>
                      <a:r>
                        <a:rPr lang="en-AU" sz="1600" dirty="0" smtClean="0"/>
                        <a:t>use </a:t>
                      </a:r>
                      <a:r>
                        <a:rPr lang="en-AU" sz="1600" dirty="0"/>
                        <a:t>in chronic pain.</a:t>
                      </a:r>
                    </a:p>
                    <a:p>
                      <a:pPr>
                        <a:lnSpc>
                          <a:spcPct val="115000"/>
                        </a:lnSpc>
                        <a:spcAft>
                          <a:spcPts val="0"/>
                        </a:spcAft>
                      </a:pPr>
                      <a:r>
                        <a:rPr lang="en-AU" sz="1600" dirty="0"/>
                        <a:t>-Overall mean score </a:t>
                      </a:r>
                      <a:r>
                        <a:rPr lang="en-AU" sz="1600" dirty="0" smtClean="0"/>
                        <a:t>= </a:t>
                      </a:r>
                      <a:r>
                        <a:rPr lang="en-AU" sz="1600" dirty="0"/>
                        <a:t>73.8%</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T w="12700" cap="flat" cmpd="sng" algn="ctr">
                      <a:solidFill>
                        <a:srgbClr val="EE3224"/>
                      </a:solidFill>
                      <a:prstDash val="solid"/>
                      <a:round/>
                      <a:headEnd type="none" w="med" len="med"/>
                      <a:tailEnd type="none" w="med" len="med"/>
                    </a:lnT>
                    <a:lnB w="12700" cap="flat" cmpd="sng" algn="ctr">
                      <a:solidFill>
                        <a:srgbClr val="EE3224"/>
                      </a:solidFill>
                      <a:prstDash val="solid"/>
                      <a:round/>
                      <a:headEnd type="none" w="med" len="med"/>
                      <a:tailEnd type="none" w="med" len="med"/>
                    </a:lnB>
                  </a:tcPr>
                </a:tc>
              </a:tr>
              <a:tr h="114086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kern="1200" dirty="0" err="1" smtClean="0">
                          <a:solidFill>
                            <a:schemeClr val="tx1"/>
                          </a:solidFill>
                          <a:effectLst/>
                          <a:latin typeface="+mn-lt"/>
                          <a:ea typeface="+mn-ea"/>
                          <a:cs typeface="+mn-cs"/>
                        </a:rPr>
                        <a:t>Moceri</a:t>
                      </a:r>
                      <a:r>
                        <a:rPr lang="en-US" sz="1800" kern="1200" dirty="0" smtClean="0">
                          <a:solidFill>
                            <a:schemeClr val="tx1"/>
                          </a:solidFill>
                          <a:effectLst/>
                          <a:latin typeface="+mn-lt"/>
                          <a:ea typeface="+mn-ea"/>
                          <a:cs typeface="+mn-cs"/>
                        </a:rPr>
                        <a:t> &amp; </a:t>
                      </a:r>
                      <a:r>
                        <a:rPr lang="en-US" sz="1800" kern="1200" dirty="0" err="1" smtClean="0">
                          <a:solidFill>
                            <a:schemeClr val="tx1"/>
                          </a:solidFill>
                          <a:effectLst/>
                          <a:latin typeface="+mn-lt"/>
                          <a:ea typeface="+mn-ea"/>
                          <a:cs typeface="+mn-cs"/>
                        </a:rPr>
                        <a:t>Drevdahl</a:t>
                      </a:r>
                      <a:r>
                        <a:rPr lang="en-US" sz="1800" kern="1200" baseline="0" dirty="0" smtClean="0">
                          <a:solidFill>
                            <a:schemeClr val="tx1"/>
                          </a:solidFill>
                          <a:effectLst/>
                          <a:latin typeface="+mn-lt"/>
                          <a:ea typeface="+mn-ea"/>
                          <a:cs typeface="+mn-cs"/>
                        </a:rPr>
                        <a:t> </a:t>
                      </a:r>
                      <a:r>
                        <a:rPr lang="en-AU" sz="1600" dirty="0" smtClean="0"/>
                        <a:t>(2012)</a:t>
                      </a:r>
                      <a:r>
                        <a:rPr lang="en-AU" sz="1600" dirty="0"/>
                        <a:t>.</a:t>
                      </a:r>
                    </a:p>
                    <a:p>
                      <a:pPr>
                        <a:lnSpc>
                          <a:spcPct val="115000"/>
                        </a:lnSpc>
                        <a:spcAft>
                          <a:spcPts val="0"/>
                        </a:spcAft>
                      </a:pPr>
                      <a:r>
                        <a:rPr lang="en-AU" sz="1600" dirty="0"/>
                        <a:t>United State</a:t>
                      </a:r>
                    </a:p>
                    <a:p>
                      <a:pPr>
                        <a:lnSpc>
                          <a:spcPct val="115000"/>
                        </a:lnSpc>
                        <a:spcAft>
                          <a:spcPts val="0"/>
                        </a:spcAft>
                      </a:pPr>
                      <a:r>
                        <a:rPr lang="en-AU" sz="1600" dirty="0" smtClean="0"/>
                        <a:t>91 </a:t>
                      </a:r>
                      <a:r>
                        <a:rPr lang="en-AU" sz="1600" baseline="0" dirty="0" smtClean="0"/>
                        <a:t>Emergency </a:t>
                      </a:r>
                      <a:r>
                        <a:rPr lang="en-AU" sz="1600" dirty="0" smtClean="0"/>
                        <a:t>nurses </a:t>
                      </a:r>
                      <a:endParaRPr lang="en-AU" sz="1600" b="1" dirty="0">
                        <a:latin typeface="Calibri"/>
                        <a:ea typeface="Calibri"/>
                        <a:cs typeface="Arial"/>
                      </a:endParaRPr>
                    </a:p>
                  </a:txBody>
                  <a:tcPr marL="68580" marR="68580" marT="0" marB="0">
                    <a:lnR w="12700" cap="flat" cmpd="sng" algn="ctr">
                      <a:solidFill>
                        <a:srgbClr val="EE3224"/>
                      </a:solidFill>
                      <a:prstDash val="solid"/>
                      <a:round/>
                      <a:headEnd type="none" w="med" len="med"/>
                      <a:tailEnd type="none" w="med" len="med"/>
                    </a:lnR>
                    <a:lnT w="12700" cap="flat" cmpd="sng" algn="ctr">
                      <a:solidFill>
                        <a:srgbClr val="EE3224"/>
                      </a:solidFill>
                      <a:prstDash val="solid"/>
                      <a:round/>
                      <a:headEnd type="none" w="med" len="med"/>
                      <a:tailEnd type="none" w="med" len="med"/>
                    </a:lnT>
                    <a:lnB w="12700" cap="flat" cmpd="sng" algn="ctr">
                      <a:solidFill>
                        <a:srgbClr val="EE3224"/>
                      </a:solidFill>
                      <a:prstDash val="solid"/>
                      <a:round/>
                      <a:headEnd type="none" w="med" len="med"/>
                      <a:tailEnd type="none" w="med" len="med"/>
                    </a:lnB>
                  </a:tcPr>
                </a:tc>
                <a:tc>
                  <a:txBody>
                    <a:bodyPr/>
                    <a:lstStyle/>
                    <a:p>
                      <a:pPr>
                        <a:lnSpc>
                          <a:spcPct val="115000"/>
                        </a:lnSpc>
                        <a:spcAft>
                          <a:spcPts val="0"/>
                        </a:spcAft>
                      </a:pPr>
                      <a:r>
                        <a:rPr lang="en-AU" sz="1600" dirty="0"/>
                        <a:t>Descriptive </a:t>
                      </a:r>
                      <a:r>
                        <a:rPr lang="en-AU" sz="1600" dirty="0" smtClean="0"/>
                        <a:t>study</a:t>
                      </a:r>
                      <a:endParaRPr lang="en-AU" sz="1600" dirty="0"/>
                    </a:p>
                    <a:p>
                      <a:pPr>
                        <a:lnSpc>
                          <a:spcPct val="115000"/>
                        </a:lnSpc>
                        <a:spcAft>
                          <a:spcPts val="0"/>
                        </a:spcAft>
                      </a:pPr>
                      <a:r>
                        <a:rPr lang="en-AU" sz="1600" dirty="0"/>
                        <a:t>Nurses' Knowledge and Attitudes Survey Regarding Pain</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R w="12700" cap="flat" cmpd="sng" algn="ctr">
                      <a:solidFill>
                        <a:srgbClr val="EE3224"/>
                      </a:solidFill>
                      <a:prstDash val="solid"/>
                      <a:round/>
                      <a:headEnd type="none" w="med" len="med"/>
                      <a:tailEnd type="none" w="med" len="med"/>
                    </a:lnR>
                    <a:lnT w="12700" cap="flat" cmpd="sng" algn="ctr">
                      <a:solidFill>
                        <a:srgbClr val="EE3224"/>
                      </a:solidFill>
                      <a:prstDash val="solid"/>
                      <a:round/>
                      <a:headEnd type="none" w="med" len="med"/>
                      <a:tailEnd type="none" w="med" len="med"/>
                    </a:lnT>
                    <a:lnB w="12700" cap="flat" cmpd="sng" algn="ctr">
                      <a:solidFill>
                        <a:srgbClr val="EE3224"/>
                      </a:solidFill>
                      <a:prstDash val="solid"/>
                      <a:round/>
                      <a:headEnd type="none" w="med" len="med"/>
                      <a:tailEnd type="none" w="med" len="med"/>
                    </a:lnB>
                  </a:tcPr>
                </a:tc>
                <a:tc>
                  <a:txBody>
                    <a:bodyPr/>
                    <a:lstStyle/>
                    <a:p>
                      <a:pPr>
                        <a:lnSpc>
                          <a:spcPct val="115000"/>
                        </a:lnSpc>
                        <a:spcAft>
                          <a:spcPts val="0"/>
                        </a:spcAft>
                      </a:pPr>
                      <a:r>
                        <a:rPr lang="en-AU" sz="1600" dirty="0"/>
                        <a:t>- </a:t>
                      </a:r>
                      <a:r>
                        <a:rPr lang="en-AU" sz="1600" dirty="0" smtClean="0"/>
                        <a:t>Inadequate </a:t>
                      </a:r>
                      <a:r>
                        <a:rPr lang="en-AU" sz="1600" dirty="0"/>
                        <a:t>knowledge about pain management.</a:t>
                      </a:r>
                    </a:p>
                    <a:p>
                      <a:pPr>
                        <a:lnSpc>
                          <a:spcPct val="115000"/>
                        </a:lnSpc>
                        <a:spcAft>
                          <a:spcPts val="0"/>
                        </a:spcAft>
                      </a:pPr>
                      <a:r>
                        <a:rPr lang="en-AU" sz="1600" dirty="0" smtClean="0"/>
                        <a:t>-Overall mean score = 76%</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T w="12700" cap="flat" cmpd="sng" algn="ctr">
                      <a:solidFill>
                        <a:srgbClr val="EE3224"/>
                      </a:solidFill>
                      <a:prstDash val="solid"/>
                      <a:round/>
                      <a:headEnd type="none" w="med" len="med"/>
                      <a:tailEnd type="none" w="med" len="med"/>
                    </a:lnT>
                    <a:lnB w="12700" cap="flat" cmpd="sng" algn="ctr">
                      <a:solidFill>
                        <a:srgbClr val="EE3224"/>
                      </a:solidFill>
                      <a:prstDash val="solid"/>
                      <a:round/>
                      <a:headEnd type="none" w="med" len="med"/>
                      <a:tailEnd type="none" w="med" len="med"/>
                    </a:lnB>
                  </a:tcPr>
                </a:tc>
              </a:tr>
              <a:tr h="1711303">
                <a:tc>
                  <a:txBody>
                    <a:bodyPr/>
                    <a:lstStyle/>
                    <a:p>
                      <a:pPr>
                        <a:lnSpc>
                          <a:spcPct val="115000"/>
                        </a:lnSpc>
                        <a:spcAft>
                          <a:spcPts val="0"/>
                        </a:spcAft>
                      </a:pPr>
                      <a:r>
                        <a:rPr lang="en-AU" sz="1600" dirty="0" err="1"/>
                        <a:t>Yildirim</a:t>
                      </a:r>
                      <a:r>
                        <a:rPr lang="en-AU" sz="1600" dirty="0"/>
                        <a:t>, </a:t>
                      </a:r>
                      <a:r>
                        <a:rPr lang="en-AU" sz="1600" dirty="0" err="1"/>
                        <a:t>Cicek</a:t>
                      </a:r>
                      <a:r>
                        <a:rPr lang="en-AU" sz="1600" dirty="0"/>
                        <a:t> &amp; </a:t>
                      </a:r>
                      <a:r>
                        <a:rPr lang="en-AU" sz="1600" dirty="0" err="1"/>
                        <a:t>Uyar</a:t>
                      </a:r>
                      <a:r>
                        <a:rPr lang="en-AU" sz="1600" dirty="0"/>
                        <a:t> (2008)</a:t>
                      </a:r>
                    </a:p>
                    <a:p>
                      <a:pPr>
                        <a:lnSpc>
                          <a:spcPct val="115000"/>
                        </a:lnSpc>
                        <a:spcAft>
                          <a:spcPts val="0"/>
                        </a:spcAft>
                      </a:pPr>
                      <a:r>
                        <a:rPr lang="en-AU" sz="1600" dirty="0"/>
                        <a:t>Turkey</a:t>
                      </a:r>
                    </a:p>
                    <a:p>
                      <a:pPr>
                        <a:lnSpc>
                          <a:spcPct val="115000"/>
                        </a:lnSpc>
                        <a:spcAft>
                          <a:spcPts val="0"/>
                        </a:spcAft>
                      </a:pPr>
                      <a:r>
                        <a:rPr lang="en-AU" sz="1600" dirty="0"/>
                        <a:t>68 oncology nurses</a:t>
                      </a:r>
                      <a:endParaRPr lang="en-AU" sz="1600" b="1" dirty="0">
                        <a:latin typeface="Calibri"/>
                        <a:ea typeface="Calibri"/>
                        <a:cs typeface="Arial"/>
                      </a:endParaRPr>
                    </a:p>
                  </a:txBody>
                  <a:tcPr marL="68580" marR="68580" marT="0" marB="0">
                    <a:lnR w="12700" cap="flat" cmpd="sng" algn="ctr">
                      <a:solidFill>
                        <a:srgbClr val="EE3224"/>
                      </a:solidFill>
                      <a:prstDash val="solid"/>
                      <a:round/>
                      <a:headEnd type="none" w="med" len="med"/>
                      <a:tailEnd type="none" w="med" len="med"/>
                    </a:lnR>
                    <a:lnT w="12700" cap="flat" cmpd="sng" algn="ctr">
                      <a:solidFill>
                        <a:srgbClr val="EE3224"/>
                      </a:solidFill>
                      <a:prstDash val="solid"/>
                      <a:round/>
                      <a:headEnd type="none" w="med" len="med"/>
                      <a:tailEnd type="none" w="med" len="med"/>
                    </a:lnT>
                  </a:tcPr>
                </a:tc>
                <a:tc>
                  <a:txBody>
                    <a:bodyPr/>
                    <a:lstStyle/>
                    <a:p>
                      <a:pPr>
                        <a:lnSpc>
                          <a:spcPct val="115000"/>
                        </a:lnSpc>
                        <a:spcAft>
                          <a:spcPts val="0"/>
                        </a:spcAft>
                      </a:pPr>
                      <a:r>
                        <a:rPr lang="en-AU" sz="1600" dirty="0"/>
                        <a:t>Descriptive study</a:t>
                      </a:r>
                    </a:p>
                    <a:p>
                      <a:pPr>
                        <a:lnSpc>
                          <a:spcPct val="115000"/>
                        </a:lnSpc>
                        <a:spcAft>
                          <a:spcPts val="0"/>
                        </a:spcAft>
                      </a:pPr>
                      <a:r>
                        <a:rPr lang="en-AU" sz="1600" dirty="0"/>
                        <a:t>Nurses' Knowledge and Attitudes Survey Regarding Pain</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R w="12700" cap="flat" cmpd="sng" algn="ctr">
                      <a:solidFill>
                        <a:srgbClr val="EE3224"/>
                      </a:solidFill>
                      <a:prstDash val="solid"/>
                      <a:round/>
                      <a:headEnd type="none" w="med" len="med"/>
                      <a:tailEnd type="none" w="med" len="med"/>
                    </a:lnR>
                    <a:lnT w="12700" cap="flat" cmpd="sng" algn="ctr">
                      <a:solidFill>
                        <a:srgbClr val="EE3224"/>
                      </a:solidFill>
                      <a:prstDash val="solid"/>
                      <a:round/>
                      <a:headEnd type="none" w="med" len="med"/>
                      <a:tailEnd type="none" w="med" len="med"/>
                    </a:lnT>
                  </a:tcPr>
                </a:tc>
                <a:tc>
                  <a:txBody>
                    <a:bodyPr/>
                    <a:lstStyle/>
                    <a:p>
                      <a:pPr>
                        <a:lnSpc>
                          <a:spcPct val="115000"/>
                        </a:lnSpc>
                        <a:spcAft>
                          <a:spcPts val="0"/>
                        </a:spcAft>
                      </a:pPr>
                      <a:r>
                        <a:rPr lang="en-AU" sz="1600" dirty="0"/>
                        <a:t>-Severe deficit in knowledge and attitudes related to pain </a:t>
                      </a:r>
                      <a:r>
                        <a:rPr lang="en-AU" sz="1600" dirty="0" smtClean="0"/>
                        <a:t>management.</a:t>
                      </a:r>
                      <a:endParaRPr lang="en-AU" sz="1600" dirty="0"/>
                    </a:p>
                    <a:p>
                      <a:pPr>
                        <a:lnSpc>
                          <a:spcPct val="115000"/>
                        </a:lnSpc>
                        <a:spcAft>
                          <a:spcPts val="0"/>
                        </a:spcAft>
                      </a:pPr>
                      <a:r>
                        <a:rPr lang="en-AU" sz="1600" dirty="0" smtClean="0"/>
                        <a:t>-Overall mean score =</a:t>
                      </a:r>
                      <a:r>
                        <a:rPr lang="en-AU" sz="1600" baseline="0" dirty="0" smtClean="0"/>
                        <a:t> </a:t>
                      </a:r>
                      <a:r>
                        <a:rPr lang="en-AU" sz="1600" dirty="0" smtClean="0"/>
                        <a:t>35.41</a:t>
                      </a:r>
                      <a:r>
                        <a:rPr lang="en-AU" sz="1600" dirty="0"/>
                        <a:t>%</a:t>
                      </a:r>
                    </a:p>
                    <a:p>
                      <a:pPr>
                        <a:lnSpc>
                          <a:spcPct val="115000"/>
                        </a:lnSpc>
                        <a:spcAft>
                          <a:spcPts val="0"/>
                        </a:spcAft>
                      </a:pPr>
                      <a:r>
                        <a:rPr lang="en-AU" sz="1600" dirty="0"/>
                        <a:t>-Range=  5.13% to 56.41%</a:t>
                      </a:r>
                      <a:endParaRPr lang="en-AU" sz="1600" b="1" dirty="0">
                        <a:latin typeface="Calibri"/>
                        <a:ea typeface="Calibri"/>
                        <a:cs typeface="Arial"/>
                      </a:endParaRPr>
                    </a:p>
                  </a:txBody>
                  <a:tcPr marL="68580" marR="68580" marT="0" marB="0">
                    <a:lnL w="12700" cap="flat" cmpd="sng" algn="ctr">
                      <a:solidFill>
                        <a:srgbClr val="EE3224"/>
                      </a:solidFill>
                      <a:prstDash val="solid"/>
                      <a:round/>
                      <a:headEnd type="none" w="med" len="med"/>
                      <a:tailEnd type="none" w="med" len="med"/>
                    </a:lnL>
                    <a:lnT w="12700" cap="flat" cmpd="sng" algn="ctr">
                      <a:solidFill>
                        <a:srgbClr val="EE3224"/>
                      </a:solidFill>
                      <a:prstDash val="solid"/>
                      <a:round/>
                      <a:headEnd type="none" w="med" len="med"/>
                      <a:tailEnd type="none" w="med" len="med"/>
                    </a:lnT>
                  </a:tcPr>
                </a:tc>
              </a:tr>
            </a:tbl>
          </a:graphicData>
        </a:graphic>
      </p:graphicFrame>
      <p:sp>
        <p:nvSpPr>
          <p:cNvPr id="6" name="Slide Number Placeholder 5"/>
          <p:cNvSpPr>
            <a:spLocks noGrp="1"/>
          </p:cNvSpPr>
          <p:nvPr>
            <p:ph type="sldNum" sz="quarter" idx="12"/>
          </p:nvPr>
        </p:nvSpPr>
        <p:spPr/>
        <p:txBody>
          <a:bodyPr/>
          <a:lstStyle/>
          <a:p>
            <a:pPr>
              <a:defRPr/>
            </a:pPr>
            <a:fld id="{C4BA6DAC-FCAC-4BC1-9AC7-88D4A1CD5BD1}" type="slidenum">
              <a:rPr lang="en-AU" smtClean="0"/>
              <a:pPr>
                <a:defRPr/>
              </a:pPr>
              <a:t>5</a:t>
            </a:fld>
            <a:endParaRPr lang="en-AU"/>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634082"/>
          </a:xfrm>
        </p:spPr>
        <p:txBody>
          <a:bodyPr/>
          <a:lstStyle/>
          <a:p>
            <a:pPr lvl="0" algn="ctr"/>
            <a:r>
              <a:rPr lang="en-AU" sz="2800" b="1" i="1" dirty="0" smtClean="0"/>
              <a:t>Consequences of pain</a:t>
            </a:r>
            <a:r>
              <a:rPr lang="en-AU" sz="2800" dirty="0" smtClean="0"/>
              <a:t/>
            </a:r>
            <a:br>
              <a:rPr lang="en-AU" sz="2800" dirty="0" smtClean="0"/>
            </a:br>
            <a:endParaRPr lang="en-AU" sz="2800" dirty="0"/>
          </a:p>
        </p:txBody>
      </p:sp>
      <p:sp>
        <p:nvSpPr>
          <p:cNvPr id="3" name="Content Placeholder 2"/>
          <p:cNvSpPr>
            <a:spLocks noGrp="1"/>
          </p:cNvSpPr>
          <p:nvPr>
            <p:ph sz="half" idx="1"/>
          </p:nvPr>
        </p:nvSpPr>
        <p:spPr>
          <a:xfrm>
            <a:off x="381000" y="1124744"/>
            <a:ext cx="8511480" cy="5041107"/>
          </a:xfrm>
        </p:spPr>
        <p:txBody>
          <a:bodyPr/>
          <a:lstStyle/>
          <a:p>
            <a:pPr>
              <a:buClrTx/>
            </a:pPr>
            <a:r>
              <a:rPr lang="en-AU" sz="2400" b="1" dirty="0"/>
              <a:t>Pain can have physical, psychological and economical impacts on patients, their families and societies.</a:t>
            </a:r>
          </a:p>
          <a:p>
            <a:pPr lvl="0">
              <a:buClrTx/>
            </a:pPr>
            <a:r>
              <a:rPr lang="en-AU" sz="2400" b="1" dirty="0" smtClean="0"/>
              <a:t>Pain</a:t>
            </a:r>
            <a:r>
              <a:rPr lang="en-AU" sz="2400" b="1" dirty="0" smtClean="0">
                <a:solidFill>
                  <a:srgbClr val="FF0000"/>
                </a:solidFill>
              </a:rPr>
              <a:t> </a:t>
            </a:r>
            <a:r>
              <a:rPr lang="en-AU" sz="2400" b="1" dirty="0" smtClean="0"/>
              <a:t>impedes a patient’s recovery from trauma and surgery or prolong the period of healing (postoperative patients).</a:t>
            </a:r>
          </a:p>
          <a:p>
            <a:pPr>
              <a:buClrTx/>
            </a:pPr>
            <a:r>
              <a:rPr lang="en-AU" sz="2400" b="1" dirty="0" smtClean="0"/>
              <a:t>Untreated pain can cause depression, anxiety, impaired sleep, </a:t>
            </a:r>
            <a:r>
              <a:rPr lang="en-US" sz="2400" b="1" dirty="0" smtClean="0"/>
              <a:t>poor appetite, weight loss</a:t>
            </a:r>
            <a:r>
              <a:rPr lang="en-AU" sz="2400" dirty="0"/>
              <a:t> </a:t>
            </a:r>
            <a:r>
              <a:rPr lang="en-AU" sz="2400" b="1" dirty="0" smtClean="0"/>
              <a:t>and social isolation. </a:t>
            </a:r>
          </a:p>
          <a:p>
            <a:pPr lvl="0">
              <a:buClrTx/>
            </a:pPr>
            <a:r>
              <a:rPr lang="en-AU" sz="2400" b="1" dirty="0" smtClean="0"/>
              <a:t>↓  the quality of patients' lives and limit their activities.</a:t>
            </a:r>
          </a:p>
          <a:p>
            <a:pPr lvl="0">
              <a:buClrTx/>
            </a:pPr>
            <a:r>
              <a:rPr lang="en-AU" sz="2400" b="1" dirty="0" smtClean="0"/>
              <a:t>Consumes large amounts of healthcare resources.</a:t>
            </a:r>
          </a:p>
          <a:p>
            <a:pPr>
              <a:buNone/>
            </a:pPr>
            <a:r>
              <a:rPr lang="en-AU" sz="2000" dirty="0" smtClean="0"/>
              <a:t>	</a:t>
            </a:r>
            <a:endParaRPr lang="en-AU" sz="2000" dirty="0"/>
          </a:p>
        </p:txBody>
      </p:sp>
      <p:sp>
        <p:nvSpPr>
          <p:cNvPr id="6" name="Slide Number Placeholder 5"/>
          <p:cNvSpPr>
            <a:spLocks noGrp="1"/>
          </p:cNvSpPr>
          <p:nvPr>
            <p:ph type="sldNum" sz="quarter" idx="12"/>
          </p:nvPr>
        </p:nvSpPr>
        <p:spPr/>
        <p:txBody>
          <a:bodyPr/>
          <a:lstStyle/>
          <a:p>
            <a:pPr>
              <a:defRPr/>
            </a:pPr>
            <a:fld id="{C4BA6DAC-FCAC-4BC1-9AC7-88D4A1CD5BD1}" type="slidenum">
              <a:rPr lang="en-AU" smtClean="0"/>
              <a:pPr>
                <a:defRPr/>
              </a:pPr>
              <a:t>6</a:t>
            </a:fld>
            <a:endParaRPr lang="en-AU"/>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b="1" i="1" dirty="0" smtClean="0"/>
              <a:t>Current study/ setting:</a:t>
            </a:r>
            <a:r>
              <a:rPr lang="en-AU" dirty="0" smtClean="0"/>
              <a:t/>
            </a:r>
            <a:br>
              <a:rPr lang="en-AU" dirty="0" smtClean="0"/>
            </a:br>
            <a:endParaRPr lang="en-AU" dirty="0"/>
          </a:p>
        </p:txBody>
      </p:sp>
      <p:sp>
        <p:nvSpPr>
          <p:cNvPr id="6" name="Content Placeholder 5"/>
          <p:cNvSpPr>
            <a:spLocks noGrp="1"/>
          </p:cNvSpPr>
          <p:nvPr>
            <p:ph sz="half" idx="2"/>
          </p:nvPr>
        </p:nvSpPr>
        <p:spPr>
          <a:xfrm>
            <a:off x="179512" y="980728"/>
            <a:ext cx="4248472" cy="5145435"/>
          </a:xfrm>
        </p:spPr>
        <p:txBody>
          <a:bodyPr/>
          <a:lstStyle/>
          <a:p>
            <a:pPr lvl="0"/>
            <a:r>
              <a:rPr lang="en-AU" sz="2000" dirty="0" smtClean="0"/>
              <a:t>Saudi Arabia’s population  </a:t>
            </a:r>
            <a:r>
              <a:rPr lang="en-AU" sz="2000" dirty="0"/>
              <a:t>29,994,272 </a:t>
            </a:r>
            <a:r>
              <a:rPr lang="en-AU" sz="2000" dirty="0" smtClean="0"/>
              <a:t>million (99%) Muslims.</a:t>
            </a:r>
          </a:p>
          <a:p>
            <a:pPr lvl="0"/>
            <a:endParaRPr lang="en-AU" sz="2000" dirty="0" smtClean="0"/>
          </a:p>
          <a:p>
            <a:pPr lvl="0"/>
            <a:r>
              <a:rPr lang="en-AU" sz="2000" dirty="0" smtClean="0"/>
              <a:t>MOH hospitals are </a:t>
            </a:r>
            <a:r>
              <a:rPr lang="ar-sa" sz="2000" dirty="0" smtClean="0"/>
              <a:t>268</a:t>
            </a:r>
            <a:r>
              <a:rPr lang="en-US" sz="2000" dirty="0" smtClean="0"/>
              <a:t> </a:t>
            </a:r>
            <a:r>
              <a:rPr lang="en-AU" sz="2000" dirty="0" smtClean="0"/>
              <a:t>with capacity of 38,970 beds.</a:t>
            </a:r>
          </a:p>
          <a:p>
            <a:pPr lvl="0">
              <a:buNone/>
            </a:pPr>
            <a:r>
              <a:rPr lang="en-AU" sz="2000" i="1" dirty="0" smtClean="0"/>
              <a:t>	</a:t>
            </a:r>
            <a:endParaRPr lang="en-AU" sz="2000" dirty="0" smtClean="0"/>
          </a:p>
          <a:p>
            <a:r>
              <a:rPr lang="en-AU" sz="2000" dirty="0" smtClean="0"/>
              <a:t>Total number of nurses is </a:t>
            </a:r>
            <a:r>
              <a:rPr lang="ar-sa" sz="2000" dirty="0"/>
              <a:t>65،152</a:t>
            </a:r>
            <a:r>
              <a:rPr lang="en-AU" sz="2000" dirty="0" smtClean="0"/>
              <a:t> and Saudi nurses are (50.8</a:t>
            </a:r>
            <a:r>
              <a:rPr lang="en-AU" sz="2000" dirty="0"/>
              <a:t>%)</a:t>
            </a:r>
            <a:r>
              <a:rPr lang="en-AU" sz="2000" dirty="0" smtClean="0">
                <a:solidFill>
                  <a:srgbClr val="FF0000"/>
                </a:solidFill>
              </a:rPr>
              <a:t> </a:t>
            </a:r>
            <a:r>
              <a:rPr lang="en-AU" sz="2000" dirty="0">
                <a:solidFill>
                  <a:srgbClr val="000000"/>
                </a:solidFill>
              </a:rPr>
              <a:t>and the </a:t>
            </a:r>
            <a:r>
              <a:rPr lang="en-AU" sz="2000" dirty="0" smtClean="0">
                <a:solidFill>
                  <a:srgbClr val="000000"/>
                </a:solidFill>
              </a:rPr>
              <a:t>remaining are </a:t>
            </a:r>
            <a:r>
              <a:rPr lang="en-AU" sz="2000" dirty="0">
                <a:solidFill>
                  <a:srgbClr val="000000"/>
                </a:solidFill>
              </a:rPr>
              <a:t>expatriate </a:t>
            </a:r>
            <a:r>
              <a:rPr lang="en-AU" sz="2000" dirty="0" smtClean="0">
                <a:solidFill>
                  <a:srgbClr val="000000"/>
                </a:solidFill>
              </a:rPr>
              <a:t>nurses.</a:t>
            </a:r>
          </a:p>
          <a:p>
            <a:endParaRPr lang="en-AU" sz="2000" dirty="0"/>
          </a:p>
        </p:txBody>
      </p:sp>
      <p:pic>
        <p:nvPicPr>
          <p:cNvPr id="9" name="Content Placeholder 8" descr="Saudi_map.jpg"/>
          <p:cNvPicPr>
            <a:picLocks noGrp="1" noChangeAspect="1"/>
          </p:cNvPicPr>
          <p:nvPr>
            <p:ph sz="quarter" idx="4"/>
          </p:nvPr>
        </p:nvPicPr>
        <p:blipFill>
          <a:blip r:embed="rId3" cstate="print"/>
          <a:stretch>
            <a:fillRect/>
          </a:stretch>
        </p:blipFill>
        <p:spPr>
          <a:xfrm>
            <a:off x="4355976" y="1268761"/>
            <a:ext cx="4608513" cy="4392488"/>
          </a:xfrm>
        </p:spPr>
      </p:pic>
      <p:sp>
        <p:nvSpPr>
          <p:cNvPr id="7" name="Slide Number Placeholder 6"/>
          <p:cNvSpPr>
            <a:spLocks noGrp="1"/>
          </p:cNvSpPr>
          <p:nvPr>
            <p:ph type="sldNum" sz="quarter" idx="12"/>
          </p:nvPr>
        </p:nvSpPr>
        <p:spPr/>
        <p:txBody>
          <a:bodyPr/>
          <a:lstStyle/>
          <a:p>
            <a:pPr>
              <a:defRPr/>
            </a:pPr>
            <a:fld id="{23AF5ECA-FCD4-4F20-85F9-C48378132309}" type="slidenum">
              <a:rPr lang="en-AU" smtClean="0"/>
              <a:pPr>
                <a:defRPr/>
              </a:pPr>
              <a:t>7</a:t>
            </a:fld>
            <a:endParaRPr lang="en-AU"/>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381000" y="332657"/>
            <a:ext cx="8229600" cy="6120680"/>
          </a:xfrm>
        </p:spPr>
        <p:txBody>
          <a:bodyPr/>
          <a:lstStyle/>
          <a:p>
            <a:pPr>
              <a:buNone/>
            </a:pPr>
            <a:endParaRPr lang="en-AU" sz="2400" b="1" i="1" dirty="0" smtClean="0">
              <a:solidFill>
                <a:srgbClr val="FF0000"/>
              </a:solidFill>
            </a:endParaRPr>
          </a:p>
          <a:p>
            <a:pPr>
              <a:buNone/>
            </a:pPr>
            <a:r>
              <a:rPr lang="en-AU" sz="2400" b="1" i="1" dirty="0" smtClean="0">
                <a:solidFill>
                  <a:srgbClr val="FF0000"/>
                </a:solidFill>
              </a:rPr>
              <a:t>Research questions:</a:t>
            </a:r>
            <a:endParaRPr lang="en-US" sz="2400" dirty="0" smtClean="0">
              <a:solidFill>
                <a:srgbClr val="FF0000"/>
              </a:solidFill>
            </a:endParaRPr>
          </a:p>
          <a:p>
            <a:pPr lvl="0">
              <a:buClrTx/>
              <a:buFont typeface="Wingdings" pitchFamily="2" charset="2"/>
              <a:buChar char="Ø"/>
            </a:pPr>
            <a:r>
              <a:rPr lang="en-US" dirty="0" smtClean="0"/>
              <a:t>What </a:t>
            </a:r>
            <a:r>
              <a:rPr lang="en-US" b="1" u="sng" dirty="0" smtClean="0"/>
              <a:t>knowledge and attitudes </a:t>
            </a:r>
            <a:r>
              <a:rPr lang="en-US" dirty="0" smtClean="0"/>
              <a:t>do nurses hold regarding pain management in Hail Region Hospitals?</a:t>
            </a:r>
            <a:endParaRPr lang="en-AU" dirty="0" smtClean="0"/>
          </a:p>
          <a:p>
            <a:pPr lvl="0">
              <a:buClrTx/>
              <a:buNone/>
            </a:pPr>
            <a:endParaRPr lang="en-AU" b="1" dirty="0" smtClean="0"/>
          </a:p>
          <a:p>
            <a:pPr lvl="0">
              <a:buClrTx/>
            </a:pPr>
            <a:r>
              <a:rPr lang="en-AU" sz="2400" b="1" i="1" dirty="0" smtClean="0">
                <a:solidFill>
                  <a:srgbClr val="FF0000"/>
                </a:solidFill>
              </a:rPr>
              <a:t>Objectives:</a:t>
            </a:r>
            <a:endParaRPr lang="en-AU" sz="2400" i="1" dirty="0" smtClean="0">
              <a:solidFill>
                <a:srgbClr val="FF0000"/>
              </a:solidFill>
            </a:endParaRPr>
          </a:p>
          <a:p>
            <a:pPr lvl="0">
              <a:buClrTx/>
              <a:buFont typeface="Wingdings" charset="2"/>
              <a:buChar char="²"/>
            </a:pPr>
            <a:r>
              <a:rPr lang="en-AU" dirty="0" smtClean="0"/>
              <a:t>Explore and identify  nurses' knowledge and attitude regarding pain and pain management in Hail Region Hospitals.</a:t>
            </a:r>
          </a:p>
          <a:p>
            <a:pPr lvl="0">
              <a:buNone/>
            </a:pPr>
            <a:endParaRPr lang="en-AU" dirty="0" smtClean="0"/>
          </a:p>
          <a:p>
            <a:endParaRPr lang="en-AU" dirty="0"/>
          </a:p>
        </p:txBody>
      </p:sp>
      <p:sp>
        <p:nvSpPr>
          <p:cNvPr id="4" name="Slide Number Placeholder 3"/>
          <p:cNvSpPr>
            <a:spLocks noGrp="1"/>
          </p:cNvSpPr>
          <p:nvPr>
            <p:ph type="sldNum" sz="quarter" idx="12"/>
          </p:nvPr>
        </p:nvSpPr>
        <p:spPr/>
        <p:txBody>
          <a:bodyPr/>
          <a:lstStyle/>
          <a:p>
            <a:pPr>
              <a:defRPr/>
            </a:pPr>
            <a:fld id="{297053E8-D567-4D8E-9C9F-C4676EC0FAF5}" type="slidenum">
              <a:rPr lang="en-AU" smtClean="0"/>
              <a:pPr>
                <a:defRPr/>
              </a:pPr>
              <a:t>8</a:t>
            </a:fld>
            <a:endParaRPr lang="en-AU"/>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188641"/>
            <a:ext cx="8229600" cy="504056"/>
          </a:xfrm>
        </p:spPr>
        <p:txBody>
          <a:bodyPr/>
          <a:lstStyle/>
          <a:p>
            <a:pPr algn="ctr"/>
            <a:r>
              <a:rPr lang="en-AU" b="1" i="1" dirty="0" smtClean="0"/>
              <a:t>Study methods:</a:t>
            </a:r>
            <a:endParaRPr lang="en-AU" b="1" i="1" dirty="0"/>
          </a:p>
        </p:txBody>
      </p:sp>
      <p:sp>
        <p:nvSpPr>
          <p:cNvPr id="7" name="Content Placeholder 6"/>
          <p:cNvSpPr>
            <a:spLocks noGrp="1"/>
          </p:cNvSpPr>
          <p:nvPr>
            <p:ph idx="1"/>
          </p:nvPr>
        </p:nvSpPr>
        <p:spPr>
          <a:xfrm>
            <a:off x="381000" y="692696"/>
            <a:ext cx="8439472" cy="5832647"/>
          </a:xfrm>
        </p:spPr>
        <p:txBody>
          <a:bodyPr/>
          <a:lstStyle/>
          <a:p>
            <a:pPr lvl="0">
              <a:buClrTx/>
            </a:pPr>
            <a:r>
              <a:rPr lang="en-AU" sz="2400" b="1" dirty="0" smtClean="0"/>
              <a:t>Participants: </a:t>
            </a:r>
            <a:r>
              <a:rPr lang="en-US" sz="2400" b="1" dirty="0" smtClean="0"/>
              <a:t>local </a:t>
            </a:r>
            <a:r>
              <a:rPr lang="en-US" sz="2400" b="1" dirty="0"/>
              <a:t>and expatriate </a:t>
            </a:r>
            <a:r>
              <a:rPr lang="en-US" sz="2400" b="1" dirty="0" smtClean="0"/>
              <a:t>nurses </a:t>
            </a:r>
            <a:r>
              <a:rPr lang="en-US" sz="2400" b="1" dirty="0"/>
              <a:t>working in Hail Region </a:t>
            </a:r>
            <a:r>
              <a:rPr lang="en-US" sz="2400" b="1" dirty="0" smtClean="0"/>
              <a:t>Hospitals.</a:t>
            </a:r>
          </a:p>
          <a:p>
            <a:pPr>
              <a:buClrTx/>
            </a:pPr>
            <a:r>
              <a:rPr lang="en-AU" sz="2400" b="1" dirty="0"/>
              <a:t>The inclusion criteria will be: Nurses </a:t>
            </a:r>
            <a:r>
              <a:rPr lang="en-AU" sz="2400" b="1" dirty="0" smtClean="0"/>
              <a:t>aged</a:t>
            </a:r>
            <a:r>
              <a:rPr lang="en-AU" sz="2400" b="1" dirty="0" smtClean="0">
                <a:solidFill>
                  <a:srgbClr val="FF0000"/>
                </a:solidFill>
              </a:rPr>
              <a:t> </a:t>
            </a:r>
            <a:r>
              <a:rPr lang="en-AU" sz="2400" b="1" dirty="0" smtClean="0"/>
              <a:t> </a:t>
            </a:r>
            <a:r>
              <a:rPr lang="en-AU" sz="2400" b="1" dirty="0"/>
              <a:t>21-65 years old.</a:t>
            </a:r>
          </a:p>
          <a:p>
            <a:pPr>
              <a:buClrTx/>
            </a:pPr>
            <a:r>
              <a:rPr lang="en-US" sz="2400" b="1" dirty="0" smtClean="0"/>
              <a:t> </a:t>
            </a:r>
            <a:r>
              <a:rPr lang="en-AU" sz="2400" b="1" dirty="0"/>
              <a:t>Participants are required to answer a survey (Knowledge and Attitudes Survey Regarding Pain) by Ferrell, B. &amp; McCaffery, M.  </a:t>
            </a:r>
            <a:endParaRPr lang="en-US" sz="2400" b="1" dirty="0" smtClean="0"/>
          </a:p>
          <a:p>
            <a:pPr lvl="0">
              <a:buClrTx/>
            </a:pPr>
            <a:r>
              <a:rPr lang="en-AU" sz="2400" b="1" dirty="0" smtClean="0"/>
              <a:t>303 nurses participated in this study.</a:t>
            </a:r>
          </a:p>
          <a:p>
            <a:pPr lvl="0">
              <a:buClrTx/>
            </a:pPr>
            <a:r>
              <a:rPr lang="en-AU" sz="2400" b="1" dirty="0" smtClean="0"/>
              <a:t>Sampling</a:t>
            </a:r>
            <a:r>
              <a:rPr lang="en-AU" sz="2400" b="1" dirty="0"/>
              <a:t>: convenience </a:t>
            </a:r>
            <a:r>
              <a:rPr lang="en-AU" sz="2400" b="1" dirty="0" smtClean="0"/>
              <a:t>sampling.</a:t>
            </a:r>
          </a:p>
          <a:p>
            <a:pPr lvl="0">
              <a:buClrTx/>
            </a:pPr>
            <a:r>
              <a:rPr lang="en-AU" sz="2400" b="1" dirty="0" smtClean="0"/>
              <a:t>Setting: 5 Public hospitals</a:t>
            </a:r>
          </a:p>
          <a:p>
            <a:pPr lvl="0">
              <a:buClrTx/>
            </a:pPr>
            <a:r>
              <a:rPr lang="en-AU" sz="2400" b="1" dirty="0" smtClean="0"/>
              <a:t>Response rate: 60% </a:t>
            </a:r>
            <a:endParaRPr lang="en-US" sz="2400" b="1" dirty="0" smtClean="0"/>
          </a:p>
          <a:p>
            <a:pPr marL="0" lvl="0" indent="0">
              <a:buNone/>
            </a:pPr>
            <a:endParaRPr lang="en-AU" sz="2400" b="1" dirty="0" smtClean="0"/>
          </a:p>
          <a:p>
            <a:pPr lvl="0"/>
            <a:endParaRPr lang="en-AU" sz="2400" b="1" dirty="0"/>
          </a:p>
          <a:p>
            <a:pPr lvl="0"/>
            <a:endParaRPr lang="en-AU" sz="2400" b="1" dirty="0" smtClean="0"/>
          </a:p>
        </p:txBody>
      </p:sp>
      <p:sp>
        <p:nvSpPr>
          <p:cNvPr id="8" name="Slide Number Placeholder 7"/>
          <p:cNvSpPr>
            <a:spLocks noGrp="1"/>
          </p:cNvSpPr>
          <p:nvPr>
            <p:ph type="sldNum" sz="quarter" idx="12"/>
          </p:nvPr>
        </p:nvSpPr>
        <p:spPr/>
        <p:txBody>
          <a:bodyPr/>
          <a:lstStyle/>
          <a:p>
            <a:pPr>
              <a:defRPr/>
            </a:pPr>
            <a:fld id="{297053E8-D567-4D8E-9C9F-C4676EC0FAF5}" type="slidenum">
              <a:rPr lang="en-AU" smtClean="0"/>
              <a:pPr>
                <a:defRPr/>
              </a:pPr>
              <a:t>9</a:t>
            </a:fld>
            <a:endParaRPr lang="en-AU"/>
          </a:p>
        </p:txBody>
      </p:sp>
      <p:graphicFrame>
        <p:nvGraphicFramePr>
          <p:cNvPr id="2" name="Chart 1"/>
          <p:cNvGraphicFramePr/>
          <p:nvPr>
            <p:extLst>
              <p:ext uri="{D42A27DB-BD31-4B8C-83A1-F6EECF244321}">
                <p14:modId xmlns:p14="http://schemas.microsoft.com/office/powerpoint/2010/main" val="3682081771"/>
              </p:ext>
            </p:extLst>
          </p:nvPr>
        </p:nvGraphicFramePr>
        <p:xfrm>
          <a:off x="5292080" y="2924944"/>
          <a:ext cx="4536504" cy="367240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32048"/>
            <a:ext cx="8229600" cy="548680"/>
          </a:xfrm>
        </p:spPr>
        <p:txBody>
          <a:bodyPr/>
          <a:lstStyle/>
          <a:p>
            <a:pPr lvl="0"/>
            <a:r>
              <a:rPr lang="en-AU" b="1" i="1" dirty="0" smtClean="0"/>
              <a:t>Instruments: </a:t>
            </a:r>
            <a:r>
              <a:rPr lang="en-AU" dirty="0" smtClean="0"/>
              <a:t/>
            </a:r>
            <a:br>
              <a:rPr lang="en-AU" dirty="0" smtClean="0"/>
            </a:br>
            <a:endParaRPr lang="en-AU" dirty="0"/>
          </a:p>
        </p:txBody>
      </p:sp>
      <p:sp>
        <p:nvSpPr>
          <p:cNvPr id="3" name="Content Placeholder 2"/>
          <p:cNvSpPr>
            <a:spLocks noGrp="1"/>
          </p:cNvSpPr>
          <p:nvPr>
            <p:ph idx="1"/>
          </p:nvPr>
        </p:nvSpPr>
        <p:spPr>
          <a:xfrm>
            <a:off x="0" y="692696"/>
            <a:ext cx="9144000" cy="5832648"/>
          </a:xfrm>
        </p:spPr>
        <p:txBody>
          <a:bodyPr/>
          <a:lstStyle/>
          <a:p>
            <a:pPr algn="ctr">
              <a:buNone/>
            </a:pPr>
            <a:endParaRPr lang="en-AU" b="1" dirty="0" smtClean="0"/>
          </a:p>
          <a:p>
            <a:pPr algn="ctr">
              <a:buNone/>
            </a:pPr>
            <a:r>
              <a:rPr lang="en-AU" b="1" dirty="0" smtClean="0"/>
              <a:t>Knowledge and Attitudes Survey Regarding Pain</a:t>
            </a:r>
          </a:p>
          <a:p>
            <a:pPr>
              <a:buNone/>
            </a:pPr>
            <a:endParaRPr lang="en-AU" dirty="0"/>
          </a:p>
        </p:txBody>
      </p:sp>
      <p:graphicFrame>
        <p:nvGraphicFramePr>
          <p:cNvPr id="5" name="Table 4"/>
          <p:cNvGraphicFramePr>
            <a:graphicFrameLocks noGrp="1"/>
          </p:cNvGraphicFramePr>
          <p:nvPr>
            <p:extLst>
              <p:ext uri="{D42A27DB-BD31-4B8C-83A1-F6EECF244321}">
                <p14:modId xmlns:p14="http://schemas.microsoft.com/office/powerpoint/2010/main" val="78984076"/>
              </p:ext>
            </p:extLst>
          </p:nvPr>
        </p:nvGraphicFramePr>
        <p:xfrm>
          <a:off x="0" y="1689570"/>
          <a:ext cx="9144000" cy="4835773"/>
        </p:xfrm>
        <a:graphic>
          <a:graphicData uri="http://schemas.openxmlformats.org/drawingml/2006/table">
            <a:tbl>
              <a:tblPr firstRow="1" bandRow="1">
                <a:tableStyleId>{21E4AEA4-8DFA-4A89-87EB-49C32662AFE0}</a:tableStyleId>
              </a:tblPr>
              <a:tblGrid>
                <a:gridCol w="3773657"/>
                <a:gridCol w="1596548"/>
                <a:gridCol w="3773795"/>
              </a:tblGrid>
              <a:tr h="679240">
                <a:tc>
                  <a:txBody>
                    <a:bodyPr/>
                    <a:lstStyle/>
                    <a:p>
                      <a:pPr marL="457200" algn="l">
                        <a:lnSpc>
                          <a:spcPct val="200000"/>
                        </a:lnSpc>
                        <a:spcAft>
                          <a:spcPts val="0"/>
                        </a:spcAft>
                      </a:pPr>
                      <a:r>
                        <a:rPr lang="en-AU" sz="2100" b="1" i="0" dirty="0">
                          <a:latin typeface="Calibri"/>
                          <a:ea typeface="Calibri"/>
                          <a:cs typeface="Arial"/>
                        </a:rPr>
                        <a:t>Questionnaire Components</a:t>
                      </a:r>
                    </a:p>
                  </a:txBody>
                  <a:tcPr marL="68580" marR="68580" marT="0" marB="0" anchor="b">
                    <a:lnL w="571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457200" algn="l">
                        <a:lnSpc>
                          <a:spcPct val="200000"/>
                        </a:lnSpc>
                        <a:spcAft>
                          <a:spcPts val="0"/>
                        </a:spcAft>
                      </a:pPr>
                      <a:r>
                        <a:rPr lang="en-AU" sz="2100" b="1" i="0" dirty="0">
                          <a:latin typeface="Calibri"/>
                          <a:ea typeface="Calibri"/>
                          <a:cs typeface="Arial"/>
                        </a:rPr>
                        <a:t>Items</a:t>
                      </a:r>
                    </a:p>
                  </a:txBody>
                  <a:tcPr marL="68580" marR="68580" marT="0" marB="0" anchor="b">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457200" algn="ctr">
                        <a:lnSpc>
                          <a:spcPct val="200000"/>
                        </a:lnSpc>
                        <a:spcAft>
                          <a:spcPts val="0"/>
                        </a:spcAft>
                      </a:pPr>
                      <a:r>
                        <a:rPr lang="en-AU" sz="2100" b="1" i="0" dirty="0">
                          <a:latin typeface="Calibri"/>
                          <a:ea typeface="Calibri"/>
                          <a:cs typeface="Arial"/>
                        </a:rPr>
                        <a:t>Responses</a:t>
                      </a:r>
                    </a:p>
                  </a:txBody>
                  <a:tcPr marL="68580" marR="68580" marT="0" marB="0" anchor="b">
                    <a:lnL w="381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r>
              <a:tr h="582206">
                <a:tc>
                  <a:txBody>
                    <a:bodyPr/>
                    <a:lstStyle/>
                    <a:p>
                      <a:pPr marL="457200" algn="ctr">
                        <a:lnSpc>
                          <a:spcPct val="200000"/>
                        </a:lnSpc>
                        <a:spcAft>
                          <a:spcPts val="0"/>
                        </a:spcAft>
                      </a:pPr>
                      <a:r>
                        <a:rPr lang="en-AU" sz="1800" b="1" i="0" dirty="0" smtClean="0">
                          <a:latin typeface="Calibri"/>
                          <a:ea typeface="Calibri"/>
                          <a:cs typeface="Arial"/>
                        </a:rPr>
                        <a:t>Knowledge</a:t>
                      </a:r>
                    </a:p>
                  </a:txBody>
                  <a:tcPr marL="68580" marR="68580" marT="0" marB="0" anchor="b">
                    <a:lnL w="571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457200" algn="ctr">
                        <a:lnSpc>
                          <a:spcPct val="200000"/>
                        </a:lnSpc>
                        <a:spcAft>
                          <a:spcPts val="0"/>
                        </a:spcAft>
                      </a:pPr>
                      <a:r>
                        <a:rPr lang="en-AU" sz="1800" b="1" i="0" dirty="0">
                          <a:latin typeface="Calibri"/>
                          <a:ea typeface="Calibri"/>
                          <a:cs typeface="Arial"/>
                        </a:rPr>
                        <a:t>22</a:t>
                      </a:r>
                    </a:p>
                  </a:txBody>
                  <a:tcPr marL="68580" marR="68580" marT="0" marB="0" anchor="b">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457200" algn="ctr">
                        <a:lnSpc>
                          <a:spcPct val="200000"/>
                        </a:lnSpc>
                        <a:spcAft>
                          <a:spcPts val="0"/>
                        </a:spcAft>
                      </a:pPr>
                      <a:r>
                        <a:rPr lang="en-AU" sz="1800" b="1" i="0" dirty="0">
                          <a:latin typeface="Calibri"/>
                          <a:ea typeface="Calibri"/>
                          <a:cs typeface="Arial"/>
                        </a:rPr>
                        <a:t>True / False</a:t>
                      </a:r>
                    </a:p>
                  </a:txBody>
                  <a:tcPr marL="68580" marR="68580" marT="0" marB="0" anchor="b">
                    <a:lnL w="381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r>
              <a:tr h="3574327">
                <a:tc>
                  <a:txBody>
                    <a:bodyPr/>
                    <a:lstStyle/>
                    <a:p>
                      <a:pPr marL="457200" algn="ctr">
                        <a:lnSpc>
                          <a:spcPct val="200000"/>
                        </a:lnSpc>
                        <a:spcAft>
                          <a:spcPts val="0"/>
                        </a:spcAft>
                      </a:pPr>
                      <a:r>
                        <a:rPr lang="en-AU" sz="1800" b="1" i="0" dirty="0">
                          <a:latin typeface="Calibri"/>
                          <a:ea typeface="Calibri"/>
                          <a:cs typeface="Arial"/>
                        </a:rPr>
                        <a:t>Attitudes</a:t>
                      </a:r>
                    </a:p>
                  </a:txBody>
                  <a:tcPr marL="68580" marR="68580" marT="0" marB="0" anchor="ctr">
                    <a:lnL w="5715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marL="457200" algn="ctr">
                        <a:lnSpc>
                          <a:spcPct val="200000"/>
                        </a:lnSpc>
                        <a:spcAft>
                          <a:spcPts val="0"/>
                        </a:spcAft>
                      </a:pPr>
                      <a:r>
                        <a:rPr lang="en-AU" sz="1800" b="1" i="0" dirty="0">
                          <a:latin typeface="Calibri"/>
                          <a:ea typeface="Calibri"/>
                          <a:cs typeface="Arial"/>
                        </a:rPr>
                        <a:t>16</a:t>
                      </a: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marL="342900" lvl="0" indent="-342900" algn="l" rtl="0">
                        <a:lnSpc>
                          <a:spcPct val="200000"/>
                        </a:lnSpc>
                        <a:spcAft>
                          <a:spcPts val="0"/>
                        </a:spcAft>
                        <a:buFont typeface="Symbol"/>
                        <a:buNone/>
                      </a:pPr>
                      <a:r>
                        <a:rPr lang="en-AU" sz="1800" b="1" i="0" dirty="0">
                          <a:latin typeface="Calibri"/>
                          <a:ea typeface="Calibri"/>
                          <a:cs typeface="Arial"/>
                        </a:rPr>
                        <a:t>Multiple choice </a:t>
                      </a:r>
                      <a:r>
                        <a:rPr lang="en-AU" sz="1800" b="1" i="0" dirty="0" smtClean="0">
                          <a:latin typeface="Calibri"/>
                          <a:ea typeface="Calibri"/>
                          <a:cs typeface="Arial"/>
                        </a:rPr>
                        <a:t>including:</a:t>
                      </a:r>
                    </a:p>
                    <a:p>
                      <a:pPr marL="342900" lvl="0" indent="-342900" algn="l" rtl="0">
                        <a:lnSpc>
                          <a:spcPct val="200000"/>
                        </a:lnSpc>
                        <a:spcAft>
                          <a:spcPts val="0"/>
                        </a:spcAft>
                        <a:buFont typeface="Symbol"/>
                        <a:buNone/>
                      </a:pPr>
                      <a:r>
                        <a:rPr lang="en-AU" sz="1800" b="1" i="0" dirty="0" smtClean="0">
                          <a:latin typeface="Calibri"/>
                          <a:ea typeface="Calibri"/>
                          <a:cs typeface="Arial"/>
                        </a:rPr>
                        <a:t>-Pharmacological interventions</a:t>
                      </a:r>
                    </a:p>
                    <a:p>
                      <a:pPr algn="l">
                        <a:lnSpc>
                          <a:spcPct val="200000"/>
                        </a:lnSpc>
                        <a:spcAft>
                          <a:spcPts val="0"/>
                        </a:spcAft>
                      </a:pPr>
                      <a:r>
                        <a:rPr lang="en-AU" sz="1800" b="1" i="0" dirty="0" smtClean="0">
                          <a:latin typeface="Calibri"/>
                          <a:ea typeface="Calibri"/>
                          <a:cs typeface="Arial"/>
                        </a:rPr>
                        <a:t>-Nonpharmacological interventions</a:t>
                      </a:r>
                    </a:p>
                    <a:p>
                      <a:pPr algn="l">
                        <a:lnSpc>
                          <a:spcPct val="200000"/>
                        </a:lnSpc>
                        <a:spcAft>
                          <a:spcPts val="0"/>
                        </a:spcAft>
                      </a:pPr>
                      <a:r>
                        <a:rPr lang="en-AU" sz="1800" b="1" i="0" dirty="0" smtClean="0">
                          <a:latin typeface="Calibri"/>
                          <a:ea typeface="Calibri"/>
                          <a:cs typeface="Arial"/>
                        </a:rPr>
                        <a:t>-Pain assessment</a:t>
                      </a:r>
                    </a:p>
                    <a:p>
                      <a:pPr algn="l">
                        <a:lnSpc>
                          <a:spcPct val="200000"/>
                        </a:lnSpc>
                        <a:spcAft>
                          <a:spcPts val="0"/>
                        </a:spcAft>
                      </a:pPr>
                      <a:r>
                        <a:rPr lang="en-AU" sz="1800" b="1" i="0" dirty="0" smtClean="0">
                          <a:latin typeface="Calibri"/>
                          <a:ea typeface="Calibri"/>
                          <a:cs typeface="Arial"/>
                        </a:rPr>
                        <a:t>-Attitudes </a:t>
                      </a:r>
                      <a:r>
                        <a:rPr lang="en-AU" sz="1800" b="1" i="0" dirty="0">
                          <a:latin typeface="Calibri"/>
                          <a:ea typeface="Calibri"/>
                          <a:cs typeface="Arial"/>
                        </a:rPr>
                        <a:t>on managing </a:t>
                      </a:r>
                      <a:r>
                        <a:rPr lang="en-AU" sz="1800" b="1" i="0" dirty="0" smtClean="0">
                          <a:latin typeface="Calibri"/>
                          <a:ea typeface="Calibri"/>
                          <a:cs typeface="Arial"/>
                        </a:rPr>
                        <a:t>pain</a:t>
                      </a:r>
                    </a:p>
                    <a:p>
                      <a:pPr algn="l">
                        <a:lnSpc>
                          <a:spcPct val="200000"/>
                        </a:lnSpc>
                        <a:spcAft>
                          <a:spcPts val="0"/>
                        </a:spcAft>
                      </a:pPr>
                      <a:r>
                        <a:rPr lang="en-AU" sz="1800" b="1" i="0" dirty="0" smtClean="0">
                          <a:latin typeface="Calibri"/>
                          <a:ea typeface="Calibri"/>
                          <a:cs typeface="Arial"/>
                        </a:rPr>
                        <a:t>-Two </a:t>
                      </a:r>
                      <a:r>
                        <a:rPr lang="en-AU" sz="1800" b="1" i="0" dirty="0">
                          <a:latin typeface="Calibri"/>
                          <a:ea typeface="Calibri"/>
                          <a:cs typeface="Arial"/>
                        </a:rPr>
                        <a:t>case study (scenarios)</a:t>
                      </a:r>
                    </a:p>
                  </a:txBody>
                  <a:tcPr marL="68580" marR="68580" marT="0" marB="0" anchor="ctr">
                    <a:lnL w="381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pPr>
              <a:defRPr/>
            </a:pPr>
            <a:fld id="{297053E8-D567-4D8E-9C9F-C4676EC0FAF5}" type="slidenum">
              <a:rPr lang="en-AU" smtClean="0"/>
              <a:pPr>
                <a:defRPr/>
              </a:pPr>
              <a:t>10</a:t>
            </a:fld>
            <a:endParaRPr lang="en-AU"/>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632"/>
            <a:ext cx="8229600" cy="864096"/>
          </a:xfrm>
        </p:spPr>
        <p:txBody>
          <a:bodyPr/>
          <a:lstStyle/>
          <a:p>
            <a:r>
              <a:rPr lang="en-US" sz="1800" b="1" dirty="0" smtClean="0">
                <a:solidFill>
                  <a:schemeClr val="tx1"/>
                </a:solidFill>
              </a:rPr>
              <a:t/>
            </a:r>
            <a:br>
              <a:rPr lang="en-US" sz="1800" b="1" dirty="0" smtClean="0">
                <a:solidFill>
                  <a:schemeClr val="tx1"/>
                </a:solidFill>
              </a:rPr>
            </a:br>
            <a:r>
              <a:rPr lang="en-US" sz="2400" b="1" i="1" dirty="0" smtClean="0">
                <a:solidFill>
                  <a:schemeClr val="accent2"/>
                </a:solidFill>
                <a:latin typeface="+mn-lt"/>
              </a:rPr>
              <a:t>Results</a:t>
            </a:r>
            <a:r>
              <a:rPr lang="en-US" sz="2400" i="1" dirty="0">
                <a:solidFill>
                  <a:schemeClr val="accent2"/>
                </a:solidFill>
              </a:rPr>
              <a:t>:</a:t>
            </a:r>
            <a:r>
              <a:rPr lang="en-US" sz="2400" dirty="0" smtClean="0">
                <a:solidFill>
                  <a:schemeClr val="accent2"/>
                </a:solidFill>
              </a:rPr>
              <a:t/>
            </a:r>
            <a:br>
              <a:rPr lang="en-US" sz="2400" dirty="0" smtClean="0">
                <a:solidFill>
                  <a:schemeClr val="accent2"/>
                </a:solidFill>
              </a:rPr>
            </a:br>
            <a:r>
              <a:rPr lang="en-US" sz="1800" dirty="0" smtClean="0">
                <a:solidFill>
                  <a:schemeClr val="tx1"/>
                </a:solidFill>
              </a:rPr>
              <a:t/>
            </a:r>
            <a:br>
              <a:rPr lang="en-US" sz="1800" dirty="0" smtClean="0">
                <a:solidFill>
                  <a:schemeClr val="tx1"/>
                </a:solidFill>
              </a:rPr>
            </a:br>
            <a:r>
              <a:rPr lang="en-GB" sz="1800" b="1" dirty="0" smtClean="0">
                <a:solidFill>
                  <a:schemeClr val="tx1"/>
                </a:solidFill>
              </a:rPr>
              <a:t>Frequency </a:t>
            </a:r>
            <a:r>
              <a:rPr lang="en-GB" sz="1800" b="1" dirty="0">
                <a:solidFill>
                  <a:schemeClr val="tx1"/>
                </a:solidFill>
              </a:rPr>
              <a:t>Distribution of Participants by </a:t>
            </a:r>
            <a:r>
              <a:rPr lang="en-GB" sz="1800" b="1" dirty="0" smtClean="0">
                <a:solidFill>
                  <a:schemeClr val="tx1"/>
                </a:solidFill>
              </a:rPr>
              <a:t>Nationality and Gender</a:t>
            </a:r>
            <a:endParaRPr lang="en-US" sz="1800" b="1" dirty="0">
              <a:solidFill>
                <a:schemeClr val="tx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96599458"/>
              </p:ext>
            </p:extLst>
          </p:nvPr>
        </p:nvGraphicFramePr>
        <p:xfrm>
          <a:off x="389385" y="1802612"/>
          <a:ext cx="8287071" cy="1554380"/>
        </p:xfrm>
        <a:graphic>
          <a:graphicData uri="http://schemas.openxmlformats.org/drawingml/2006/table">
            <a:tbl>
              <a:tblPr firstRow="1" bandRow="1">
                <a:tableStyleId>{9DCAF9ED-07DC-4A11-8D7F-57B35C25682E}</a:tableStyleId>
              </a:tblPr>
              <a:tblGrid>
                <a:gridCol w="2762357"/>
                <a:gridCol w="2762357"/>
                <a:gridCol w="2762357"/>
              </a:tblGrid>
              <a:tr h="388595">
                <a:tc>
                  <a:txBody>
                    <a:bodyPr/>
                    <a:lstStyle/>
                    <a:p>
                      <a:pPr algn="ctr">
                        <a:spcAft>
                          <a:spcPts val="0"/>
                        </a:spcAft>
                      </a:pPr>
                      <a:r>
                        <a:rPr lang="en-US" sz="1400" b="1" dirty="0">
                          <a:effectLst/>
                          <a:latin typeface="Times New Roman"/>
                          <a:cs typeface="Times New Roman"/>
                        </a:rPr>
                        <a:t>Nationality</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effectLst/>
                          <a:latin typeface="Times New Roman"/>
                          <a:cs typeface="Times New Roman"/>
                        </a:rPr>
                        <a:t>n</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effectLst/>
                          <a:latin typeface="Times New Roman"/>
                          <a:cs typeface="Times New Roman"/>
                        </a:rPr>
                        <a:t>%</a:t>
                      </a:r>
                      <a:endParaRPr lang="en-US" sz="1200" b="1">
                        <a:effectLst/>
                        <a:latin typeface="Times New Roman"/>
                        <a:ea typeface="ＭＳ 明朝"/>
                        <a:cs typeface="Times New Roman"/>
                      </a:endParaRPr>
                    </a:p>
                  </a:txBody>
                  <a:tcPr marL="19050" marR="19050" marT="19050" marB="19050" anchor="ctr"/>
                </a:tc>
              </a:tr>
              <a:tr h="388595">
                <a:tc>
                  <a:txBody>
                    <a:bodyPr/>
                    <a:lstStyle/>
                    <a:p>
                      <a:pPr algn="ctr">
                        <a:spcAft>
                          <a:spcPts val="0"/>
                        </a:spcAft>
                      </a:pPr>
                      <a:r>
                        <a:rPr lang="en-US" sz="1400" b="1" dirty="0">
                          <a:effectLst/>
                          <a:latin typeface="Times New Roman"/>
                          <a:cs typeface="Times New Roman"/>
                        </a:rPr>
                        <a:t>Saudi</a:t>
                      </a:r>
                      <a:endParaRPr lang="en-US" sz="1200" b="1" dirty="0">
                        <a:effectLst/>
                        <a:latin typeface="Times New Roman"/>
                        <a:ea typeface="ＭＳ 明朝"/>
                        <a:cs typeface="Times New Roman"/>
                      </a:endParaRPr>
                    </a:p>
                  </a:txBody>
                  <a:tcPr marL="19050" marR="19050" marT="19050" marB="19050"/>
                </a:tc>
                <a:tc>
                  <a:txBody>
                    <a:bodyPr/>
                    <a:lstStyle/>
                    <a:p>
                      <a:pPr algn="ctr">
                        <a:spcAft>
                          <a:spcPts val="0"/>
                        </a:spcAft>
                      </a:pPr>
                      <a:r>
                        <a:rPr lang="en-US" sz="1400" b="1" dirty="0">
                          <a:effectLst/>
                          <a:latin typeface="Times New Roman"/>
                          <a:cs typeface="Times New Roman"/>
                        </a:rPr>
                        <a:t>57</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effectLst/>
                          <a:latin typeface="Times New Roman"/>
                          <a:cs typeface="Times New Roman"/>
                        </a:rPr>
                        <a:t>18.8%</a:t>
                      </a:r>
                      <a:endParaRPr lang="en-US" sz="1200" b="1">
                        <a:effectLst/>
                        <a:latin typeface="Times New Roman"/>
                        <a:ea typeface="ＭＳ 明朝"/>
                        <a:cs typeface="Times New Roman"/>
                      </a:endParaRPr>
                    </a:p>
                  </a:txBody>
                  <a:tcPr marL="19050" marR="19050" marT="19050" marB="19050" anchor="ctr"/>
                </a:tc>
              </a:tr>
              <a:tr h="388595">
                <a:tc>
                  <a:txBody>
                    <a:bodyPr/>
                    <a:lstStyle/>
                    <a:p>
                      <a:pPr algn="ctr">
                        <a:spcAft>
                          <a:spcPts val="0"/>
                        </a:spcAft>
                      </a:pPr>
                      <a:r>
                        <a:rPr lang="en-US" sz="1400" b="1" dirty="0">
                          <a:effectLst/>
                          <a:latin typeface="Times New Roman"/>
                          <a:cs typeface="Times New Roman"/>
                        </a:rPr>
                        <a:t>Filipino</a:t>
                      </a:r>
                      <a:endParaRPr lang="en-US" sz="1200" b="1" dirty="0">
                        <a:effectLst/>
                        <a:latin typeface="Times New Roman"/>
                        <a:ea typeface="ＭＳ 明朝"/>
                        <a:cs typeface="Times New Roman"/>
                      </a:endParaRPr>
                    </a:p>
                  </a:txBody>
                  <a:tcPr marL="19050" marR="19050" marT="19050" marB="19050"/>
                </a:tc>
                <a:tc>
                  <a:txBody>
                    <a:bodyPr/>
                    <a:lstStyle/>
                    <a:p>
                      <a:pPr algn="ctr">
                        <a:spcAft>
                          <a:spcPts val="0"/>
                        </a:spcAft>
                      </a:pPr>
                      <a:r>
                        <a:rPr lang="en-US" sz="1400" b="1" dirty="0">
                          <a:effectLst/>
                          <a:latin typeface="Times New Roman"/>
                          <a:cs typeface="Times New Roman"/>
                        </a:rPr>
                        <a:t>112</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effectLst/>
                          <a:latin typeface="Times New Roman"/>
                          <a:cs typeface="Times New Roman"/>
                        </a:rPr>
                        <a:t>37.0%</a:t>
                      </a:r>
                      <a:endParaRPr lang="en-US" sz="1200" b="1">
                        <a:effectLst/>
                        <a:latin typeface="Times New Roman"/>
                        <a:ea typeface="ＭＳ 明朝"/>
                        <a:cs typeface="Times New Roman"/>
                      </a:endParaRPr>
                    </a:p>
                  </a:txBody>
                  <a:tcPr marL="19050" marR="19050" marT="19050" marB="19050" anchor="ctr"/>
                </a:tc>
              </a:tr>
              <a:tr h="388595">
                <a:tc>
                  <a:txBody>
                    <a:bodyPr/>
                    <a:lstStyle/>
                    <a:p>
                      <a:pPr algn="ctr">
                        <a:spcAft>
                          <a:spcPts val="0"/>
                        </a:spcAft>
                      </a:pPr>
                      <a:r>
                        <a:rPr lang="en-US" sz="1400" b="1" dirty="0">
                          <a:effectLst/>
                          <a:latin typeface="Times New Roman"/>
                          <a:cs typeface="Times New Roman"/>
                        </a:rPr>
                        <a:t>Indian</a:t>
                      </a:r>
                      <a:endParaRPr lang="en-US" sz="1200" b="1" dirty="0">
                        <a:effectLst/>
                        <a:latin typeface="Times New Roman"/>
                        <a:ea typeface="ＭＳ 明朝"/>
                        <a:cs typeface="Times New Roman"/>
                      </a:endParaRPr>
                    </a:p>
                  </a:txBody>
                  <a:tcPr marL="19050" marR="19050" marT="19050" marB="19050"/>
                </a:tc>
                <a:tc>
                  <a:txBody>
                    <a:bodyPr/>
                    <a:lstStyle/>
                    <a:p>
                      <a:pPr algn="ctr">
                        <a:spcAft>
                          <a:spcPts val="0"/>
                        </a:spcAft>
                      </a:pPr>
                      <a:r>
                        <a:rPr lang="en-US" sz="1400" b="1" dirty="0">
                          <a:effectLst/>
                          <a:latin typeface="Times New Roman"/>
                          <a:cs typeface="Times New Roman"/>
                        </a:rPr>
                        <a:t>124</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effectLst/>
                          <a:latin typeface="Times New Roman"/>
                          <a:cs typeface="Times New Roman"/>
                        </a:rPr>
                        <a:t>40.9%</a:t>
                      </a:r>
                      <a:endParaRPr lang="en-US" sz="1200" b="1" dirty="0">
                        <a:effectLst/>
                        <a:latin typeface="Times New Roman"/>
                        <a:ea typeface="ＭＳ 明朝"/>
                        <a:cs typeface="Times New Roman"/>
                      </a:endParaRPr>
                    </a:p>
                  </a:txBody>
                  <a:tcPr marL="19050" marR="19050" marT="19050" marB="19050" anchor="ctr"/>
                </a:tc>
              </a:tr>
            </a:tbl>
          </a:graphicData>
        </a:graphic>
      </p:graphicFrame>
      <p:sp>
        <p:nvSpPr>
          <p:cNvPr id="4" name="Slide Number Placeholder 3"/>
          <p:cNvSpPr>
            <a:spLocks noGrp="1"/>
          </p:cNvSpPr>
          <p:nvPr>
            <p:ph type="sldNum" sz="quarter" idx="12"/>
          </p:nvPr>
        </p:nvSpPr>
        <p:spPr/>
        <p:txBody>
          <a:bodyPr/>
          <a:lstStyle/>
          <a:p>
            <a:pPr>
              <a:defRPr/>
            </a:pPr>
            <a:fld id="{297053E8-D567-4D8E-9C9F-C4676EC0FAF5}" type="slidenum">
              <a:rPr lang="en-AU" smtClean="0"/>
              <a:pPr>
                <a:defRPr/>
              </a:pPr>
              <a:t>11</a:t>
            </a:fld>
            <a:endParaRPr lang="en-AU"/>
          </a:p>
        </p:txBody>
      </p:sp>
      <p:graphicFrame>
        <p:nvGraphicFramePr>
          <p:cNvPr id="13" name="Table 12"/>
          <p:cNvGraphicFramePr>
            <a:graphicFrameLocks noGrp="1"/>
          </p:cNvGraphicFramePr>
          <p:nvPr>
            <p:extLst>
              <p:ext uri="{D42A27DB-BD31-4B8C-83A1-F6EECF244321}">
                <p14:modId xmlns:p14="http://schemas.microsoft.com/office/powerpoint/2010/main" val="2210894409"/>
              </p:ext>
            </p:extLst>
          </p:nvPr>
        </p:nvGraphicFramePr>
        <p:xfrm>
          <a:off x="395535" y="4365105"/>
          <a:ext cx="8280921" cy="1598572"/>
        </p:xfrm>
        <a:graphic>
          <a:graphicData uri="http://schemas.openxmlformats.org/drawingml/2006/table">
            <a:tbl>
              <a:tblPr firstRow="1" bandRow="1">
                <a:tableStyleId>{9DCAF9ED-07DC-4A11-8D7F-57B35C25682E}</a:tableStyleId>
              </a:tblPr>
              <a:tblGrid>
                <a:gridCol w="2760307"/>
                <a:gridCol w="2760307"/>
                <a:gridCol w="2760307"/>
              </a:tblGrid>
              <a:tr h="399643">
                <a:tc>
                  <a:txBody>
                    <a:bodyPr/>
                    <a:lstStyle/>
                    <a:p>
                      <a:pPr algn="ctr">
                        <a:spcAft>
                          <a:spcPts val="0"/>
                        </a:spcAft>
                      </a:pPr>
                      <a:r>
                        <a:rPr lang="en-US" sz="1400" b="1">
                          <a:effectLst/>
                          <a:latin typeface="Times New Roman"/>
                          <a:cs typeface="Times New Roman"/>
                        </a:rPr>
                        <a:t>Gender</a:t>
                      </a:r>
                      <a:endParaRPr lang="en-US" sz="1200" b="1">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effectLst/>
                          <a:latin typeface="Times New Roman"/>
                          <a:cs typeface="Times New Roman"/>
                        </a:rPr>
                        <a:t>n</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effectLst/>
                          <a:latin typeface="Times New Roman"/>
                          <a:cs typeface="Times New Roman"/>
                        </a:rPr>
                        <a:t>%</a:t>
                      </a:r>
                      <a:endParaRPr lang="en-US" sz="1200" b="1">
                        <a:effectLst/>
                        <a:latin typeface="Times New Roman"/>
                        <a:ea typeface="ＭＳ 明朝"/>
                        <a:cs typeface="Times New Roman"/>
                      </a:endParaRPr>
                    </a:p>
                  </a:txBody>
                  <a:tcPr marL="19050" marR="19050" marT="19050" marB="19050" anchor="ctr"/>
                </a:tc>
              </a:tr>
              <a:tr h="399643">
                <a:tc>
                  <a:txBody>
                    <a:bodyPr/>
                    <a:lstStyle/>
                    <a:p>
                      <a:pPr algn="ctr">
                        <a:spcAft>
                          <a:spcPts val="0"/>
                        </a:spcAft>
                      </a:pPr>
                      <a:r>
                        <a:rPr lang="en-US" sz="1400" b="1">
                          <a:effectLst/>
                          <a:latin typeface="Times New Roman"/>
                          <a:cs typeface="Times New Roman"/>
                        </a:rPr>
                        <a:t>Male</a:t>
                      </a:r>
                      <a:endParaRPr lang="en-US" sz="1200" b="1">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smtClean="0">
                          <a:effectLst/>
                          <a:latin typeface="Times New Roman"/>
                          <a:cs typeface="Times New Roman"/>
                        </a:rPr>
                        <a:t>22</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smtClean="0">
                          <a:effectLst/>
                          <a:latin typeface="Times New Roman"/>
                          <a:cs typeface="Times New Roman"/>
                        </a:rPr>
                        <a:t>7.3%</a:t>
                      </a:r>
                      <a:endParaRPr lang="en-US" sz="1200" b="1" dirty="0">
                        <a:effectLst/>
                        <a:latin typeface="Times New Roman"/>
                        <a:ea typeface="ＭＳ 明朝"/>
                        <a:cs typeface="Times New Roman"/>
                      </a:endParaRPr>
                    </a:p>
                  </a:txBody>
                  <a:tcPr marL="19050" marR="19050" marT="19050" marB="19050" anchor="ctr"/>
                </a:tc>
              </a:tr>
              <a:tr h="399643">
                <a:tc>
                  <a:txBody>
                    <a:bodyPr/>
                    <a:lstStyle/>
                    <a:p>
                      <a:pPr algn="ctr">
                        <a:spcAft>
                          <a:spcPts val="0"/>
                        </a:spcAft>
                      </a:pPr>
                      <a:r>
                        <a:rPr lang="en-US" sz="1400" b="1">
                          <a:effectLst/>
                          <a:latin typeface="Times New Roman"/>
                          <a:cs typeface="Times New Roman"/>
                        </a:rPr>
                        <a:t>Female</a:t>
                      </a:r>
                      <a:endParaRPr lang="en-US" sz="1200" b="1">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effectLst/>
                          <a:latin typeface="Times New Roman"/>
                          <a:cs typeface="Times New Roman"/>
                        </a:rPr>
                        <a:t>281</a:t>
                      </a:r>
                      <a:endParaRPr lang="en-US" sz="1200" b="1">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effectLst/>
                          <a:latin typeface="Times New Roman"/>
                          <a:cs typeface="Times New Roman"/>
                        </a:rPr>
                        <a:t>92.7%</a:t>
                      </a:r>
                      <a:endParaRPr lang="en-US" sz="1200" b="1" dirty="0">
                        <a:effectLst/>
                        <a:latin typeface="Times New Roman"/>
                        <a:ea typeface="ＭＳ 明朝"/>
                        <a:cs typeface="Times New Roman"/>
                      </a:endParaRPr>
                    </a:p>
                  </a:txBody>
                  <a:tcPr marL="19050" marR="19050" marT="19050" marB="19050" anchor="ctr"/>
                </a:tc>
              </a:tr>
              <a:tr h="399643">
                <a:tc>
                  <a:txBody>
                    <a:bodyPr/>
                    <a:lstStyle/>
                    <a:p>
                      <a:pPr algn="ctr">
                        <a:spcAft>
                          <a:spcPts val="0"/>
                        </a:spcAft>
                      </a:pPr>
                      <a:r>
                        <a:rPr lang="en-US" sz="1400" b="1" dirty="0">
                          <a:effectLst/>
                          <a:latin typeface="Times New Roman"/>
                          <a:cs typeface="Times New Roman"/>
                        </a:rPr>
                        <a:t>Total</a:t>
                      </a:r>
                      <a:endParaRPr lang="en-US" sz="1200" b="1" dirty="0">
                        <a:effectLst/>
                        <a:latin typeface="Times New Roman"/>
                        <a:ea typeface="ＭＳ 明朝"/>
                        <a:cs typeface="Times New Roman"/>
                      </a:endParaRPr>
                    </a:p>
                  </a:txBody>
                  <a:tcPr marL="19050" marR="19050" marT="0" marB="0" anchor="ctr"/>
                </a:tc>
                <a:tc>
                  <a:txBody>
                    <a:bodyPr/>
                    <a:lstStyle/>
                    <a:p>
                      <a:pPr algn="ctr">
                        <a:spcAft>
                          <a:spcPts val="0"/>
                        </a:spcAft>
                      </a:pPr>
                      <a:r>
                        <a:rPr lang="en-US" sz="1400" b="1" dirty="0">
                          <a:effectLst/>
                          <a:latin typeface="Times New Roman"/>
                          <a:cs typeface="Times New Roman"/>
                        </a:rPr>
                        <a:t>303</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effectLst/>
                          <a:latin typeface="Times New Roman"/>
                          <a:cs typeface="Times New Roman"/>
                        </a:rPr>
                        <a:t>100.0%</a:t>
                      </a:r>
                      <a:endParaRPr lang="en-US" sz="1200" b="1" dirty="0">
                        <a:effectLst/>
                        <a:latin typeface="Times New Roman"/>
                        <a:ea typeface="ＭＳ 明朝"/>
                        <a:cs typeface="Times New Roman"/>
                      </a:endParaRPr>
                    </a:p>
                  </a:txBody>
                  <a:tcPr marL="19050" marR="19050" marT="19050" marB="19050" anchor="ctr"/>
                </a:tc>
              </a:tr>
            </a:tbl>
          </a:graphicData>
        </a:graphic>
      </p:graphicFrame>
      <p:sp>
        <p:nvSpPr>
          <p:cNvPr id="3" name="TextBox 2"/>
          <p:cNvSpPr txBox="1"/>
          <p:nvPr/>
        </p:nvSpPr>
        <p:spPr>
          <a:xfrm>
            <a:off x="323185" y="3429000"/>
            <a:ext cx="2736647" cy="307777"/>
          </a:xfrm>
          <a:prstGeom prst="rect">
            <a:avLst/>
          </a:prstGeom>
          <a:noFill/>
        </p:spPr>
        <p:txBody>
          <a:bodyPr wrap="none" rtlCol="0">
            <a:spAutoFit/>
          </a:bodyPr>
          <a:lstStyle/>
          <a:p>
            <a:pPr marL="171450" indent="-171450">
              <a:buFont typeface="Arial"/>
              <a:buChar char="•"/>
            </a:pPr>
            <a:r>
              <a:rPr lang="en-US" sz="1400" b="1" dirty="0" smtClean="0">
                <a:solidFill>
                  <a:schemeClr val="tx1"/>
                </a:solidFill>
                <a:latin typeface="Times New Roman"/>
                <a:cs typeface="Times New Roman"/>
              </a:rPr>
              <a:t>Indonesian and  Chinese  3.4%  </a:t>
            </a:r>
            <a:endParaRPr lang="en-US" sz="1400" dirty="0">
              <a:solidFill>
                <a:schemeClr val="tx1"/>
              </a:solidFill>
            </a:endParaRPr>
          </a:p>
        </p:txBody>
      </p:sp>
    </p:spTree>
    <p:extLst>
      <p:ext uri="{BB962C8B-B14F-4D97-AF65-F5344CB8AC3E}">
        <p14:creationId xmlns:p14="http://schemas.microsoft.com/office/powerpoint/2010/main" val="68074342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354162"/>
          </a:xfrm>
        </p:spPr>
        <p:txBody>
          <a:bodyPr/>
          <a:lstStyle/>
          <a:p>
            <a:r>
              <a:rPr lang="en-US" sz="2400" b="1" i="1" dirty="0" smtClean="0">
                <a:solidFill>
                  <a:schemeClr val="accent2"/>
                </a:solidFill>
              </a:rPr>
              <a:t>Results</a:t>
            </a:r>
            <a:r>
              <a:rPr lang="en-US" sz="2400" i="1" dirty="0" smtClean="0">
                <a:solidFill>
                  <a:schemeClr val="accent2"/>
                </a:solidFill>
              </a:rPr>
              <a:t>:</a:t>
            </a:r>
            <a:r>
              <a:rPr lang="en-US" sz="2400" b="1" dirty="0">
                <a:solidFill>
                  <a:schemeClr val="accent2"/>
                </a:solidFill>
              </a:rPr>
              <a:t/>
            </a:r>
            <a:br>
              <a:rPr lang="en-US" sz="2400" b="1" dirty="0">
                <a:solidFill>
                  <a:schemeClr val="accent2"/>
                </a:solidFill>
              </a:rPr>
            </a:br>
            <a:r>
              <a:rPr lang="en-GB" sz="1800" dirty="0" smtClean="0">
                <a:solidFill>
                  <a:schemeClr val="tx1"/>
                </a:solidFill>
              </a:rPr>
              <a:t/>
            </a:r>
            <a:br>
              <a:rPr lang="en-GB" sz="1800" dirty="0" smtClean="0">
                <a:solidFill>
                  <a:schemeClr val="tx1"/>
                </a:solidFill>
              </a:rPr>
            </a:br>
            <a:r>
              <a:rPr lang="en-GB" sz="1800" dirty="0" smtClean="0">
                <a:solidFill>
                  <a:schemeClr val="tx1"/>
                </a:solidFill>
              </a:rPr>
              <a:t/>
            </a:r>
            <a:br>
              <a:rPr lang="en-GB" sz="1800" dirty="0" smtClean="0">
                <a:solidFill>
                  <a:schemeClr val="tx1"/>
                </a:solidFill>
              </a:rPr>
            </a:br>
            <a:r>
              <a:rPr lang="en-GB" sz="1800" b="1" dirty="0" smtClean="0">
                <a:solidFill>
                  <a:schemeClr val="tx1"/>
                </a:solidFill>
              </a:rPr>
              <a:t>Frequency </a:t>
            </a:r>
            <a:r>
              <a:rPr lang="en-GB" sz="1800" b="1" dirty="0">
                <a:solidFill>
                  <a:schemeClr val="tx1"/>
                </a:solidFill>
              </a:rPr>
              <a:t>Distribution of Participants by Academic Qualification</a:t>
            </a:r>
            <a:r>
              <a:rPr lang="en-US" sz="1800" b="1" dirty="0">
                <a:solidFill>
                  <a:schemeClr val="tx1"/>
                </a:solidFill>
              </a:rPr>
              <a:t/>
            </a:r>
            <a:br>
              <a:rPr lang="en-US" sz="1800" b="1" dirty="0">
                <a:solidFill>
                  <a:schemeClr val="tx1"/>
                </a:solidFill>
              </a:rPr>
            </a:br>
            <a:endParaRPr lang="en-US" sz="1800" b="1" dirty="0">
              <a:solidFill>
                <a:schemeClr val="tx1"/>
              </a:solidFill>
            </a:endParaRPr>
          </a:p>
        </p:txBody>
      </p:sp>
      <p:sp>
        <p:nvSpPr>
          <p:cNvPr id="3" name="Content Placeholder 2"/>
          <p:cNvSpPr>
            <a:spLocks noGrp="1"/>
          </p:cNvSpPr>
          <p:nvPr>
            <p:ph idx="1"/>
          </p:nvPr>
        </p:nvSpPr>
        <p:spPr>
          <a:xfrm>
            <a:off x="381000" y="1628800"/>
            <a:ext cx="8229600" cy="4537050"/>
          </a:xfrm>
        </p:spPr>
        <p:txBody>
          <a:bodyPr/>
          <a:lstStyle/>
          <a:p>
            <a:pPr marL="0" indent="0">
              <a:buNone/>
            </a:pPr>
            <a:endParaRPr lang="en-GB" dirty="0" smtClean="0"/>
          </a:p>
          <a:p>
            <a:endParaRPr lang="en-GB" dirty="0" smtClean="0"/>
          </a:p>
          <a:p>
            <a:endParaRPr lang="en-GB" dirty="0"/>
          </a:p>
          <a:p>
            <a:endParaRPr lang="en-GB" dirty="0" smtClean="0"/>
          </a:p>
          <a:p>
            <a:endParaRPr lang="en-GB" dirty="0"/>
          </a:p>
          <a:p>
            <a:endParaRPr lang="en-GB" dirty="0" smtClean="0"/>
          </a:p>
          <a:p>
            <a:pPr marL="0" indent="0">
              <a:buNone/>
            </a:pPr>
            <a:endParaRPr lang="en-GB" dirty="0"/>
          </a:p>
          <a:p>
            <a:r>
              <a:rPr lang="en-GB" dirty="0" smtClean="0"/>
              <a:t>The </a:t>
            </a:r>
            <a:r>
              <a:rPr lang="en-GB" dirty="0"/>
              <a:t>correct answers </a:t>
            </a:r>
            <a:r>
              <a:rPr lang="en-GB" dirty="0" smtClean="0"/>
              <a:t>ranged  5.0</a:t>
            </a:r>
            <a:r>
              <a:rPr lang="en-GB" dirty="0"/>
              <a:t>% </a:t>
            </a:r>
            <a:r>
              <a:rPr lang="en-GB" dirty="0" smtClean="0"/>
              <a:t>- 87.5</a:t>
            </a:r>
            <a:r>
              <a:rPr lang="en-GB" dirty="0"/>
              <a:t>% </a:t>
            </a:r>
            <a:endParaRPr lang="en-GB" dirty="0" smtClean="0"/>
          </a:p>
          <a:p>
            <a:r>
              <a:rPr lang="en-GB" dirty="0" smtClean="0"/>
              <a:t>Overall mean score = </a:t>
            </a:r>
            <a:r>
              <a:rPr lang="en-GB" b="1" dirty="0" smtClean="0"/>
              <a:t>41.76</a:t>
            </a:r>
            <a:r>
              <a:rPr lang="en-GB" b="1" dirty="0"/>
              <a:t>%</a:t>
            </a:r>
            <a:r>
              <a:rPr lang="en-GB" dirty="0"/>
              <a:t> (SD = 9.83).</a:t>
            </a:r>
            <a:r>
              <a:rPr lang="en-US" dirty="0"/>
              <a:t> </a:t>
            </a:r>
          </a:p>
        </p:txBody>
      </p:sp>
      <p:sp>
        <p:nvSpPr>
          <p:cNvPr id="4" name="Slide Number Placeholder 3"/>
          <p:cNvSpPr>
            <a:spLocks noGrp="1"/>
          </p:cNvSpPr>
          <p:nvPr>
            <p:ph type="sldNum" sz="quarter" idx="12"/>
          </p:nvPr>
        </p:nvSpPr>
        <p:spPr/>
        <p:txBody>
          <a:bodyPr/>
          <a:lstStyle/>
          <a:p>
            <a:pPr>
              <a:defRPr/>
            </a:pPr>
            <a:fld id="{297053E8-D567-4D8E-9C9F-C4676EC0FAF5}" type="slidenum">
              <a:rPr lang="en-AU" smtClean="0"/>
              <a:pPr>
                <a:defRPr/>
              </a:pPr>
              <a:t>12</a:t>
            </a:fld>
            <a:endParaRPr lang="en-AU"/>
          </a:p>
        </p:txBody>
      </p:sp>
      <p:graphicFrame>
        <p:nvGraphicFramePr>
          <p:cNvPr id="5" name="Table 4"/>
          <p:cNvGraphicFramePr>
            <a:graphicFrameLocks noGrp="1"/>
          </p:cNvGraphicFramePr>
          <p:nvPr>
            <p:extLst>
              <p:ext uri="{D42A27DB-BD31-4B8C-83A1-F6EECF244321}">
                <p14:modId xmlns:p14="http://schemas.microsoft.com/office/powerpoint/2010/main" val="3150357077"/>
              </p:ext>
            </p:extLst>
          </p:nvPr>
        </p:nvGraphicFramePr>
        <p:xfrm>
          <a:off x="539553" y="1700808"/>
          <a:ext cx="8064894" cy="2214240"/>
        </p:xfrm>
        <a:graphic>
          <a:graphicData uri="http://schemas.openxmlformats.org/drawingml/2006/table">
            <a:tbl>
              <a:tblPr firstRow="1" bandRow="1">
                <a:tableStyleId>{21E4AEA4-8DFA-4A89-87EB-49C32662AFE0}</a:tableStyleId>
              </a:tblPr>
              <a:tblGrid>
                <a:gridCol w="2688298"/>
                <a:gridCol w="2688298"/>
                <a:gridCol w="2688298"/>
              </a:tblGrid>
              <a:tr h="442848">
                <a:tc>
                  <a:txBody>
                    <a:bodyPr/>
                    <a:lstStyle/>
                    <a:p>
                      <a:pPr algn="ctr">
                        <a:spcAft>
                          <a:spcPts val="0"/>
                        </a:spcAft>
                      </a:pPr>
                      <a:r>
                        <a:rPr lang="en-US" sz="1400" b="1" dirty="0">
                          <a:effectLst/>
                          <a:latin typeface="Times New Roman"/>
                          <a:ea typeface="ＭＳ 明朝"/>
                          <a:cs typeface="Times New Roman"/>
                        </a:rPr>
                        <a:t>Qualification</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i="1" dirty="0">
                          <a:solidFill>
                            <a:srgbClr val="000000"/>
                          </a:solidFill>
                          <a:effectLst/>
                          <a:latin typeface="Times New Roman"/>
                          <a:ea typeface="ＭＳ 明朝"/>
                          <a:cs typeface="Times New Roman"/>
                        </a:rPr>
                        <a:t>n</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solidFill>
                            <a:srgbClr val="000000"/>
                          </a:solidFill>
                          <a:effectLst/>
                          <a:latin typeface="Times New Roman"/>
                          <a:ea typeface="ＭＳ 明朝"/>
                          <a:cs typeface="Times New Roman"/>
                        </a:rPr>
                        <a:t>%</a:t>
                      </a:r>
                      <a:endParaRPr lang="en-US" sz="1200" b="1">
                        <a:effectLst/>
                        <a:latin typeface="Times New Roman"/>
                        <a:ea typeface="ＭＳ 明朝"/>
                        <a:cs typeface="Times New Roman"/>
                      </a:endParaRPr>
                    </a:p>
                  </a:txBody>
                  <a:tcPr marL="19050" marR="19050" marT="19050" marB="19050" anchor="ctr"/>
                </a:tc>
              </a:tr>
              <a:tr h="442848">
                <a:tc>
                  <a:txBody>
                    <a:bodyPr/>
                    <a:lstStyle/>
                    <a:p>
                      <a:pPr algn="ctr">
                        <a:spcAft>
                          <a:spcPts val="0"/>
                        </a:spcAft>
                      </a:pPr>
                      <a:r>
                        <a:rPr lang="en-US" sz="1400" b="1" dirty="0">
                          <a:solidFill>
                            <a:srgbClr val="000000"/>
                          </a:solidFill>
                          <a:effectLst/>
                          <a:latin typeface="Times New Roman"/>
                          <a:ea typeface="ＭＳ 明朝"/>
                          <a:cs typeface="Times New Roman"/>
                        </a:rPr>
                        <a:t>Diploma</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smtClean="0">
                          <a:solidFill>
                            <a:srgbClr val="000000"/>
                          </a:solidFill>
                          <a:effectLst/>
                          <a:latin typeface="Times New Roman"/>
                          <a:ea typeface="ＭＳ 明朝"/>
                          <a:cs typeface="Times New Roman"/>
                        </a:rPr>
                        <a:t>139</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smtClean="0">
                          <a:solidFill>
                            <a:srgbClr val="000000"/>
                          </a:solidFill>
                          <a:effectLst/>
                          <a:latin typeface="Times New Roman"/>
                          <a:ea typeface="ＭＳ 明朝"/>
                          <a:cs typeface="Times New Roman"/>
                        </a:rPr>
                        <a:t>45.8%</a:t>
                      </a:r>
                      <a:endParaRPr lang="en-US" sz="1200" b="1" dirty="0">
                        <a:effectLst/>
                        <a:latin typeface="Times New Roman"/>
                        <a:ea typeface="ＭＳ 明朝"/>
                        <a:cs typeface="Times New Roman"/>
                      </a:endParaRPr>
                    </a:p>
                  </a:txBody>
                  <a:tcPr marL="19050" marR="19050" marT="19050" marB="19050" anchor="ctr"/>
                </a:tc>
              </a:tr>
              <a:tr h="442848">
                <a:tc>
                  <a:txBody>
                    <a:bodyPr/>
                    <a:lstStyle/>
                    <a:p>
                      <a:pPr algn="ctr">
                        <a:spcAft>
                          <a:spcPts val="0"/>
                        </a:spcAft>
                      </a:pPr>
                      <a:r>
                        <a:rPr lang="en-US" sz="1400" b="1" dirty="0">
                          <a:solidFill>
                            <a:srgbClr val="000000"/>
                          </a:solidFill>
                          <a:effectLst/>
                          <a:latin typeface="Times New Roman"/>
                          <a:ea typeface="ＭＳ 明朝"/>
                          <a:cs typeface="Times New Roman"/>
                        </a:rPr>
                        <a:t>Bachelor's Degree</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solidFill>
                            <a:srgbClr val="000000"/>
                          </a:solidFill>
                          <a:effectLst/>
                          <a:latin typeface="Times New Roman"/>
                          <a:ea typeface="ＭＳ 明朝"/>
                          <a:cs typeface="Times New Roman"/>
                        </a:rPr>
                        <a:t>159</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solidFill>
                            <a:srgbClr val="000000"/>
                          </a:solidFill>
                          <a:effectLst/>
                          <a:latin typeface="Times New Roman"/>
                          <a:ea typeface="ＭＳ 明朝"/>
                          <a:cs typeface="Times New Roman"/>
                        </a:rPr>
                        <a:t>52.5%</a:t>
                      </a:r>
                      <a:endParaRPr lang="en-US" sz="1200" b="1">
                        <a:effectLst/>
                        <a:latin typeface="Times New Roman"/>
                        <a:ea typeface="ＭＳ 明朝"/>
                        <a:cs typeface="Times New Roman"/>
                      </a:endParaRPr>
                    </a:p>
                  </a:txBody>
                  <a:tcPr marL="19050" marR="19050" marT="19050" marB="19050" anchor="ctr"/>
                </a:tc>
              </a:tr>
              <a:tr h="442848">
                <a:tc>
                  <a:txBody>
                    <a:bodyPr/>
                    <a:lstStyle/>
                    <a:p>
                      <a:pPr algn="ctr">
                        <a:spcAft>
                          <a:spcPts val="0"/>
                        </a:spcAft>
                      </a:pPr>
                      <a:r>
                        <a:rPr lang="en-US" sz="1400" b="1">
                          <a:solidFill>
                            <a:srgbClr val="000000"/>
                          </a:solidFill>
                          <a:effectLst/>
                          <a:latin typeface="Times New Roman"/>
                          <a:ea typeface="ＭＳ 明朝"/>
                          <a:cs typeface="Times New Roman"/>
                        </a:rPr>
                        <a:t>Master's Degree</a:t>
                      </a:r>
                      <a:endParaRPr lang="en-US" sz="1200" b="1">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solidFill>
                            <a:srgbClr val="000000"/>
                          </a:solidFill>
                          <a:effectLst/>
                          <a:latin typeface="Times New Roman"/>
                          <a:ea typeface="ＭＳ 明朝"/>
                          <a:cs typeface="Times New Roman"/>
                        </a:rPr>
                        <a:t>5</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a:solidFill>
                            <a:srgbClr val="000000"/>
                          </a:solidFill>
                          <a:effectLst/>
                          <a:latin typeface="Times New Roman"/>
                          <a:ea typeface="ＭＳ 明朝"/>
                          <a:cs typeface="Times New Roman"/>
                        </a:rPr>
                        <a:t>1.7%</a:t>
                      </a:r>
                      <a:endParaRPr lang="en-US" sz="1200" b="1">
                        <a:effectLst/>
                        <a:latin typeface="Times New Roman"/>
                        <a:ea typeface="ＭＳ 明朝"/>
                        <a:cs typeface="Times New Roman"/>
                      </a:endParaRPr>
                    </a:p>
                  </a:txBody>
                  <a:tcPr marL="19050" marR="19050" marT="19050" marB="19050" anchor="ctr"/>
                </a:tc>
              </a:tr>
              <a:tr h="442848">
                <a:tc>
                  <a:txBody>
                    <a:bodyPr/>
                    <a:lstStyle/>
                    <a:p>
                      <a:pPr algn="ctr">
                        <a:spcAft>
                          <a:spcPts val="0"/>
                        </a:spcAft>
                      </a:pPr>
                      <a:r>
                        <a:rPr lang="en-US" sz="1400" b="1" dirty="0">
                          <a:solidFill>
                            <a:srgbClr val="000000"/>
                          </a:solidFill>
                          <a:effectLst/>
                          <a:latin typeface="Times New Roman"/>
                          <a:ea typeface="ＭＳ 明朝"/>
                          <a:cs typeface="Times New Roman"/>
                        </a:rPr>
                        <a:t>Total</a:t>
                      </a:r>
                      <a:endParaRPr lang="en-US" sz="1200" b="1" dirty="0">
                        <a:effectLst/>
                        <a:latin typeface="Times New Roman"/>
                        <a:ea typeface="ＭＳ 明朝"/>
                        <a:cs typeface="Times New Roman"/>
                      </a:endParaRPr>
                    </a:p>
                  </a:txBody>
                  <a:tcPr marL="19050" marR="19050" marT="0" marB="0" anchor="ctr"/>
                </a:tc>
                <a:tc>
                  <a:txBody>
                    <a:bodyPr/>
                    <a:lstStyle/>
                    <a:p>
                      <a:pPr algn="ctr">
                        <a:spcAft>
                          <a:spcPts val="0"/>
                        </a:spcAft>
                      </a:pPr>
                      <a:r>
                        <a:rPr lang="en-US" sz="1400" b="1" dirty="0">
                          <a:solidFill>
                            <a:srgbClr val="000000"/>
                          </a:solidFill>
                          <a:effectLst/>
                          <a:latin typeface="Times New Roman"/>
                          <a:ea typeface="ＭＳ 明朝"/>
                          <a:cs typeface="Times New Roman"/>
                        </a:rPr>
                        <a:t>303</a:t>
                      </a:r>
                      <a:endParaRPr lang="en-US" sz="1200" b="1" dirty="0">
                        <a:effectLst/>
                        <a:latin typeface="Times New Roman"/>
                        <a:ea typeface="ＭＳ 明朝"/>
                        <a:cs typeface="Times New Roman"/>
                      </a:endParaRPr>
                    </a:p>
                  </a:txBody>
                  <a:tcPr marL="19050" marR="19050" marT="19050" marB="19050" anchor="ctr"/>
                </a:tc>
                <a:tc>
                  <a:txBody>
                    <a:bodyPr/>
                    <a:lstStyle/>
                    <a:p>
                      <a:pPr algn="ctr">
                        <a:spcAft>
                          <a:spcPts val="0"/>
                        </a:spcAft>
                      </a:pPr>
                      <a:r>
                        <a:rPr lang="en-US" sz="1400" b="1" dirty="0">
                          <a:solidFill>
                            <a:srgbClr val="000000"/>
                          </a:solidFill>
                          <a:effectLst/>
                          <a:latin typeface="Times New Roman"/>
                          <a:ea typeface="ＭＳ 明朝"/>
                          <a:cs typeface="Times New Roman"/>
                        </a:rPr>
                        <a:t>100.0%</a:t>
                      </a:r>
                      <a:endParaRPr lang="en-US" sz="1200" b="1" dirty="0">
                        <a:effectLst/>
                        <a:latin typeface="Times New Roman"/>
                        <a:ea typeface="ＭＳ 明朝"/>
                        <a:cs typeface="Times New Roman"/>
                      </a:endParaRPr>
                    </a:p>
                  </a:txBody>
                  <a:tcPr marL="19050" marR="19050" marT="19050" marB="19050" anchor="ctr"/>
                </a:tc>
              </a:tr>
            </a:tbl>
          </a:graphicData>
        </a:graphic>
      </p:graphicFrame>
    </p:spTree>
    <p:extLst>
      <p:ext uri="{BB962C8B-B14F-4D97-AF65-F5344CB8AC3E}">
        <p14:creationId xmlns:p14="http://schemas.microsoft.com/office/powerpoint/2010/main" val="162179153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632"/>
            <a:ext cx="8229600" cy="634082"/>
          </a:xfrm>
        </p:spPr>
        <p:txBody>
          <a:bodyPr/>
          <a:lstStyle/>
          <a:p>
            <a:r>
              <a:rPr lang="en-US" dirty="0" smtClean="0"/>
              <a:t>Effect of variables</a:t>
            </a:r>
            <a:endParaRPr lang="en-US" dirty="0"/>
          </a:p>
        </p:txBody>
      </p:sp>
      <p:sp>
        <p:nvSpPr>
          <p:cNvPr id="4" name="Slide Number Placeholder 3"/>
          <p:cNvSpPr>
            <a:spLocks noGrp="1"/>
          </p:cNvSpPr>
          <p:nvPr>
            <p:ph type="sldNum" sz="quarter" idx="12"/>
          </p:nvPr>
        </p:nvSpPr>
        <p:spPr/>
        <p:txBody>
          <a:bodyPr/>
          <a:lstStyle/>
          <a:p>
            <a:pPr>
              <a:defRPr/>
            </a:pPr>
            <a:fld id="{297053E8-D567-4D8E-9C9F-C4676EC0FAF5}" type="slidenum">
              <a:rPr lang="en-AU" smtClean="0"/>
              <a:pPr>
                <a:defRPr/>
              </a:pPr>
              <a:t>13</a:t>
            </a:fld>
            <a:endParaRPr lang="en-AU"/>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3909049825"/>
              </p:ext>
            </p:extLst>
          </p:nvPr>
        </p:nvGraphicFramePr>
        <p:xfrm>
          <a:off x="35496" y="404664"/>
          <a:ext cx="8964488" cy="3672408"/>
        </p:xfrm>
        <a:graphic>
          <a:graphicData uri="http://schemas.openxmlformats.org/presentationml/2006/ole">
            <mc:AlternateContent xmlns:mc="http://schemas.openxmlformats.org/markup-compatibility/2006">
              <mc:Choice xmlns:v="urn:schemas-microsoft-com:vml" Requires="v">
                <p:oleObj spid="_x0000_s3336" name="Document" r:id="rId3" imgW="5486400" imgH="4457700" progId="Word.Document.12">
                  <p:embed/>
                </p:oleObj>
              </mc:Choice>
              <mc:Fallback>
                <p:oleObj name="Document" r:id="rId3" imgW="5486400" imgH="4457700" progId="Word.Document.12">
                  <p:embed/>
                  <p:pic>
                    <p:nvPicPr>
                      <p:cNvPr id="0" name=""/>
                      <p:cNvPicPr/>
                      <p:nvPr/>
                    </p:nvPicPr>
                    <p:blipFill>
                      <a:blip r:embed="rId4"/>
                      <a:stretch>
                        <a:fillRect/>
                      </a:stretch>
                    </p:blipFill>
                    <p:spPr>
                      <a:xfrm>
                        <a:off x="35496" y="404664"/>
                        <a:ext cx="8964488" cy="3672408"/>
                      </a:xfrm>
                      <a:prstGeom prst="rect">
                        <a:avLst/>
                      </a:prstGeom>
                    </p:spPr>
                  </p:pic>
                </p:oleObj>
              </mc:Fallback>
            </mc:AlternateContent>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509267937"/>
              </p:ext>
            </p:extLst>
          </p:nvPr>
        </p:nvGraphicFramePr>
        <p:xfrm>
          <a:off x="1475655" y="4135449"/>
          <a:ext cx="6502323" cy="2029855"/>
        </p:xfrm>
        <a:graphic>
          <a:graphicData uri="http://schemas.openxmlformats.org/drawingml/2006/table">
            <a:tbl>
              <a:tblPr firstRow="1" bandRow="1">
                <a:tableStyleId>{10A1B5D5-9B99-4C35-A422-299274C87663}</a:tableStyleId>
              </a:tblPr>
              <a:tblGrid>
                <a:gridCol w="1116243"/>
                <a:gridCol w="1873419"/>
                <a:gridCol w="1014769"/>
                <a:gridCol w="1248946"/>
                <a:gridCol w="1248946"/>
              </a:tblGrid>
              <a:tr h="267505">
                <a:tc>
                  <a:txBody>
                    <a:bodyPr/>
                    <a:lstStyle/>
                    <a:p>
                      <a:pPr algn="ctr"/>
                      <a:r>
                        <a:rPr lang="en-US" sz="1200" dirty="0" smtClean="0"/>
                        <a:t>Variables</a:t>
                      </a:r>
                      <a:endParaRPr lang="en-US" sz="1200" b="0" dirty="0">
                        <a:latin typeface="+mn-lt"/>
                      </a:endParaRPr>
                    </a:p>
                  </a:txBody>
                  <a:tcPr/>
                </a:tc>
                <a:tc>
                  <a:txBody>
                    <a:bodyPr/>
                    <a:lstStyle/>
                    <a:p>
                      <a:pPr algn="ctr"/>
                      <a:r>
                        <a:rPr lang="en-US" sz="1200" dirty="0" smtClean="0"/>
                        <a:t>Highest </a:t>
                      </a:r>
                      <a:endParaRPr lang="en-US" sz="1200" b="0" dirty="0">
                        <a:latin typeface="+mn-lt"/>
                      </a:endParaRPr>
                    </a:p>
                  </a:txBody>
                  <a:tcPr/>
                </a:tc>
                <a:tc>
                  <a:txBody>
                    <a:bodyPr/>
                    <a:lstStyle/>
                    <a:p>
                      <a:pPr algn="ctr"/>
                      <a:r>
                        <a:rPr lang="en-US" sz="1200" dirty="0" smtClean="0"/>
                        <a:t>Mean</a:t>
                      </a:r>
                      <a:endParaRPr lang="en-US" sz="1200" b="0" dirty="0">
                        <a:latin typeface="+mn-lt"/>
                      </a:endParaRPr>
                    </a:p>
                  </a:txBody>
                  <a:tcPr/>
                </a:tc>
                <a:tc>
                  <a:txBody>
                    <a:bodyPr/>
                    <a:lstStyle/>
                    <a:p>
                      <a:pPr algn="ctr"/>
                      <a:r>
                        <a:rPr lang="en-US" sz="1200" dirty="0" smtClean="0"/>
                        <a:t>Lowest</a:t>
                      </a:r>
                      <a:endParaRPr lang="en-US" sz="1200" b="0" dirty="0">
                        <a:latin typeface="+mn-lt"/>
                      </a:endParaRPr>
                    </a:p>
                  </a:txBody>
                  <a:tcPr/>
                </a:tc>
                <a:tc>
                  <a:txBody>
                    <a:bodyPr/>
                    <a:lstStyle/>
                    <a:p>
                      <a:pPr algn="ctr"/>
                      <a:r>
                        <a:rPr lang="en-US" sz="1200" dirty="0" smtClean="0"/>
                        <a:t>Mean</a:t>
                      </a:r>
                      <a:endParaRPr lang="en-US" sz="1200" b="0" dirty="0">
                        <a:latin typeface="+mn-lt"/>
                      </a:endParaRPr>
                    </a:p>
                  </a:txBody>
                  <a:tcPr/>
                </a:tc>
              </a:tr>
              <a:tr h="327924">
                <a:tc>
                  <a:txBody>
                    <a:bodyPr/>
                    <a:lstStyle/>
                    <a:p>
                      <a:pPr algn="ctr"/>
                      <a:r>
                        <a:rPr lang="en-US" sz="1200" dirty="0" smtClean="0"/>
                        <a:t>Nationality </a:t>
                      </a:r>
                      <a:endParaRPr lang="en-US" sz="1200" b="1" dirty="0">
                        <a:latin typeface="+mn-lt"/>
                      </a:endParaRPr>
                    </a:p>
                  </a:txBody>
                  <a:tcPr>
                    <a:solidFill>
                      <a:schemeClr val="accent6">
                        <a:lumMod val="40000"/>
                        <a:lumOff val="60000"/>
                      </a:schemeClr>
                    </a:solidFill>
                  </a:tcPr>
                </a:tc>
                <a:tc>
                  <a:txBody>
                    <a:bodyPr/>
                    <a:lstStyle/>
                    <a:p>
                      <a:pPr algn="ctr"/>
                      <a:r>
                        <a:rPr lang="en-US" sz="1200" dirty="0" smtClean="0"/>
                        <a:t>Filipino </a:t>
                      </a:r>
                      <a:endParaRPr lang="en-US" sz="1200" b="0" dirty="0">
                        <a:latin typeface="+mn-lt"/>
                      </a:endParaRPr>
                    </a:p>
                  </a:txBody>
                  <a:tcPr/>
                </a:tc>
                <a:tc>
                  <a:txBody>
                    <a:bodyPr/>
                    <a:lstStyle/>
                    <a:p>
                      <a:pPr algn="ctr"/>
                      <a:r>
                        <a:rPr lang="en-US" sz="1200" kern="1200" dirty="0" smtClean="0">
                          <a:effectLst/>
                        </a:rPr>
                        <a:t>44.44</a:t>
                      </a:r>
                      <a:r>
                        <a:rPr lang="en-US" sz="1200" dirty="0" smtClean="0">
                          <a:effectLst/>
                        </a:rPr>
                        <a:t> </a:t>
                      </a:r>
                      <a:endParaRPr lang="en-US" sz="1200" b="0" dirty="0">
                        <a:latin typeface="+mn-lt"/>
                      </a:endParaRPr>
                    </a:p>
                  </a:txBody>
                  <a:tcPr/>
                </a:tc>
                <a:tc>
                  <a:txBody>
                    <a:bodyPr/>
                    <a:lstStyle/>
                    <a:p>
                      <a:pPr algn="ctr"/>
                      <a:r>
                        <a:rPr lang="en-US" sz="1200" dirty="0" smtClean="0"/>
                        <a:t>Saudi </a:t>
                      </a:r>
                      <a:endParaRPr lang="en-US" sz="1200" b="0" dirty="0">
                        <a:latin typeface="+mn-lt"/>
                      </a:endParaRPr>
                    </a:p>
                  </a:txBody>
                  <a:tcPr/>
                </a:tc>
                <a:tc>
                  <a:txBody>
                    <a:bodyPr/>
                    <a:lstStyle/>
                    <a:p>
                      <a:pPr algn="ctr"/>
                      <a:r>
                        <a:rPr lang="en-US" sz="1200" kern="1200" dirty="0" smtClean="0">
                          <a:effectLst/>
                        </a:rPr>
                        <a:t>38.77</a:t>
                      </a:r>
                      <a:r>
                        <a:rPr lang="en-US" sz="1200" dirty="0" smtClean="0">
                          <a:effectLst/>
                        </a:rPr>
                        <a:t> </a:t>
                      </a:r>
                      <a:endParaRPr lang="en-US" sz="1200" b="0" dirty="0">
                        <a:latin typeface="+mn-lt"/>
                      </a:endParaRPr>
                    </a:p>
                  </a:txBody>
                  <a:tcPr/>
                </a:tc>
              </a:tr>
              <a:tr h="327924">
                <a:tc>
                  <a:txBody>
                    <a:bodyPr/>
                    <a:lstStyle/>
                    <a:p>
                      <a:pPr algn="ctr"/>
                      <a:r>
                        <a:rPr lang="en-US" sz="1200" dirty="0" smtClean="0"/>
                        <a:t>Experience </a:t>
                      </a:r>
                      <a:endParaRPr lang="en-US" sz="1200" b="1" dirty="0">
                        <a:latin typeface="+mn-lt"/>
                      </a:endParaRPr>
                    </a:p>
                  </a:txBody>
                  <a:tcPr>
                    <a:solidFill>
                      <a:schemeClr val="accent6">
                        <a:lumMod val="40000"/>
                        <a:lumOff val="60000"/>
                      </a:schemeClr>
                    </a:solidFill>
                  </a:tcPr>
                </a:tc>
                <a:tc>
                  <a:txBody>
                    <a:bodyPr/>
                    <a:lstStyle/>
                    <a:p>
                      <a:pPr algn="ctr"/>
                      <a:r>
                        <a:rPr lang="en-PH" sz="1200" kern="1200" dirty="0" smtClean="0">
                          <a:effectLst/>
                        </a:rPr>
                        <a:t>15-20 y</a:t>
                      </a:r>
                      <a:endParaRPr lang="en-US" sz="1200" b="0" dirty="0">
                        <a:latin typeface="+mn-lt"/>
                      </a:endParaRPr>
                    </a:p>
                  </a:txBody>
                  <a:tcPr/>
                </a:tc>
                <a:tc>
                  <a:txBody>
                    <a:bodyPr/>
                    <a:lstStyle/>
                    <a:p>
                      <a:pPr algn="ctr"/>
                      <a:r>
                        <a:rPr lang="en-PH" sz="1200" kern="1200" dirty="0" smtClean="0">
                          <a:effectLst/>
                        </a:rPr>
                        <a:t>46.78</a:t>
                      </a:r>
                      <a:r>
                        <a:rPr lang="en-US" sz="1200" dirty="0" smtClean="0">
                          <a:effectLst/>
                        </a:rPr>
                        <a:t> </a:t>
                      </a:r>
                      <a:endParaRPr lang="en-US" sz="1200" b="0" dirty="0">
                        <a:latin typeface="+mn-lt"/>
                      </a:endParaRPr>
                    </a:p>
                  </a:txBody>
                  <a:tcPr/>
                </a:tc>
                <a:tc>
                  <a:txBody>
                    <a:bodyPr/>
                    <a:lstStyle/>
                    <a:p>
                      <a:pPr algn="ctr"/>
                      <a:r>
                        <a:rPr lang="en-PH" sz="1200" kern="1200" dirty="0" smtClean="0">
                          <a:effectLst/>
                        </a:rPr>
                        <a:t>7-12 m</a:t>
                      </a:r>
                      <a:endParaRPr lang="en-US" sz="1200" b="0" dirty="0">
                        <a:latin typeface="+mn-lt"/>
                      </a:endParaRPr>
                    </a:p>
                  </a:txBody>
                  <a:tcPr/>
                </a:tc>
                <a:tc>
                  <a:txBody>
                    <a:bodyPr/>
                    <a:lstStyle/>
                    <a:p>
                      <a:pPr algn="ctr"/>
                      <a:r>
                        <a:rPr lang="en-PH" sz="1200" kern="1200" dirty="0" smtClean="0">
                          <a:effectLst/>
                        </a:rPr>
                        <a:t>31.43</a:t>
                      </a:r>
                      <a:r>
                        <a:rPr lang="en-US" sz="1200" dirty="0" smtClean="0">
                          <a:effectLst/>
                        </a:rPr>
                        <a:t> </a:t>
                      </a:r>
                      <a:endParaRPr lang="en-US" sz="1200" b="0" dirty="0">
                        <a:latin typeface="+mn-lt"/>
                      </a:endParaRPr>
                    </a:p>
                  </a:txBody>
                  <a:tcPr/>
                </a:tc>
              </a:tr>
              <a:tr h="327924">
                <a:tc>
                  <a:txBody>
                    <a:bodyPr/>
                    <a:lstStyle/>
                    <a:p>
                      <a:pPr algn="ctr"/>
                      <a:r>
                        <a:rPr lang="en-PH" sz="1200" dirty="0" smtClean="0"/>
                        <a:t>Age </a:t>
                      </a:r>
                      <a:endParaRPr lang="en-US" sz="1200" b="1" dirty="0">
                        <a:latin typeface="+mn-lt"/>
                      </a:endParaRPr>
                    </a:p>
                  </a:txBody>
                  <a:tcPr>
                    <a:solidFill>
                      <a:schemeClr val="accent6">
                        <a:lumMod val="40000"/>
                        <a:lumOff val="60000"/>
                      </a:schemeClr>
                    </a:solidFill>
                  </a:tcPr>
                </a:tc>
                <a:tc>
                  <a:txBody>
                    <a:bodyPr/>
                    <a:lstStyle/>
                    <a:p>
                      <a:pPr algn="ctr"/>
                      <a:r>
                        <a:rPr lang="en-US" sz="1200" dirty="0" smtClean="0"/>
                        <a:t>41-60</a:t>
                      </a:r>
                      <a:endParaRPr lang="en-US" sz="1200" b="0" dirty="0">
                        <a:latin typeface="+mn-lt"/>
                      </a:endParaRPr>
                    </a:p>
                  </a:txBody>
                  <a:tcPr/>
                </a:tc>
                <a:tc>
                  <a:txBody>
                    <a:bodyPr/>
                    <a:lstStyle/>
                    <a:p>
                      <a:pPr algn="ctr"/>
                      <a:r>
                        <a:rPr lang="en-US" sz="1200" kern="1200" dirty="0" smtClean="0">
                          <a:effectLst/>
                        </a:rPr>
                        <a:t>47.73</a:t>
                      </a:r>
                      <a:r>
                        <a:rPr lang="en-US" sz="1200" dirty="0" smtClean="0">
                          <a:effectLst/>
                        </a:rPr>
                        <a:t> </a:t>
                      </a:r>
                      <a:endParaRPr lang="en-US" sz="1200" b="0" dirty="0">
                        <a:latin typeface="+mn-lt"/>
                      </a:endParaRPr>
                    </a:p>
                  </a:txBody>
                  <a:tcPr/>
                </a:tc>
                <a:tc>
                  <a:txBody>
                    <a:bodyPr/>
                    <a:lstStyle/>
                    <a:p>
                      <a:pPr algn="ctr"/>
                      <a:r>
                        <a:rPr lang="en-US" sz="1200" dirty="0" smtClean="0"/>
                        <a:t>21-30</a:t>
                      </a:r>
                      <a:endParaRPr lang="en-US" sz="1200" b="0" dirty="0">
                        <a:latin typeface="+mn-lt"/>
                      </a:endParaRPr>
                    </a:p>
                  </a:txBody>
                  <a:tcPr/>
                </a:tc>
                <a:tc>
                  <a:txBody>
                    <a:bodyPr/>
                    <a:lstStyle/>
                    <a:p>
                      <a:pPr algn="ctr"/>
                      <a:r>
                        <a:rPr lang="en-US" sz="1200" kern="1200" dirty="0" smtClean="0">
                          <a:effectLst/>
                        </a:rPr>
                        <a:t>40.25</a:t>
                      </a:r>
                      <a:r>
                        <a:rPr lang="en-US" sz="1200" dirty="0" smtClean="0">
                          <a:effectLst/>
                        </a:rPr>
                        <a:t> </a:t>
                      </a:r>
                      <a:endParaRPr lang="en-US" sz="1200" b="0" dirty="0">
                        <a:latin typeface="+mn-lt"/>
                      </a:endParaRPr>
                    </a:p>
                  </a:txBody>
                  <a:tcPr/>
                </a:tc>
              </a:tr>
              <a:tr h="267505">
                <a:tc>
                  <a:txBody>
                    <a:bodyPr/>
                    <a:lstStyle/>
                    <a:p>
                      <a:pPr algn="ctr"/>
                      <a:r>
                        <a:rPr lang="en-US" sz="1200" dirty="0" smtClean="0"/>
                        <a:t>Hospital</a:t>
                      </a:r>
                      <a:endParaRPr lang="en-US" sz="1200" b="1" dirty="0">
                        <a:latin typeface="+mn-lt"/>
                      </a:endParaRPr>
                    </a:p>
                  </a:txBody>
                  <a:tcPr>
                    <a:solidFill>
                      <a:schemeClr val="accent6">
                        <a:lumMod val="40000"/>
                        <a:lumOff val="60000"/>
                      </a:schemeClr>
                    </a:solidFill>
                  </a:tcPr>
                </a:tc>
                <a:tc>
                  <a:txBody>
                    <a:bodyPr/>
                    <a:lstStyle/>
                    <a:p>
                      <a:pPr algn="ctr"/>
                      <a:r>
                        <a:rPr lang="en-US" sz="1200" dirty="0" smtClean="0"/>
                        <a:t>E</a:t>
                      </a:r>
                      <a:endParaRPr lang="en-US" sz="1200" b="0" dirty="0">
                        <a:latin typeface="+mn-lt"/>
                      </a:endParaRPr>
                    </a:p>
                  </a:txBody>
                  <a:tcPr/>
                </a:tc>
                <a:tc>
                  <a:txBody>
                    <a:bodyPr/>
                    <a:lstStyle/>
                    <a:p>
                      <a:pPr algn="ctr"/>
                      <a:r>
                        <a:rPr lang="en-US" sz="1200" kern="1200" dirty="0" smtClean="0">
                          <a:effectLst/>
                        </a:rPr>
                        <a:t>46.85</a:t>
                      </a:r>
                      <a:r>
                        <a:rPr lang="en-US" sz="1200" dirty="0" smtClean="0">
                          <a:effectLst/>
                        </a:rPr>
                        <a:t> </a:t>
                      </a:r>
                      <a:endParaRPr lang="en-US" sz="1200" b="0" dirty="0">
                        <a:latin typeface="+mn-lt"/>
                      </a:endParaRPr>
                    </a:p>
                  </a:txBody>
                  <a:tcPr/>
                </a:tc>
                <a:tc>
                  <a:txBody>
                    <a:bodyPr/>
                    <a:lstStyle/>
                    <a:p>
                      <a:pPr algn="ctr"/>
                      <a:r>
                        <a:rPr lang="en-US" sz="1200" dirty="0" smtClean="0"/>
                        <a:t>B</a:t>
                      </a:r>
                      <a:endParaRPr lang="en-US" sz="1200" b="0" dirty="0">
                        <a:latin typeface="+mn-lt"/>
                      </a:endParaRPr>
                    </a:p>
                  </a:txBody>
                  <a:tcPr/>
                </a:tc>
                <a:tc>
                  <a:txBody>
                    <a:bodyPr/>
                    <a:lstStyle/>
                    <a:p>
                      <a:pPr algn="ctr"/>
                      <a:r>
                        <a:rPr lang="en-US" sz="1200" kern="1200" dirty="0" smtClean="0">
                          <a:effectLst/>
                        </a:rPr>
                        <a:t>38.86</a:t>
                      </a:r>
                      <a:r>
                        <a:rPr lang="en-US" sz="1200" dirty="0" smtClean="0">
                          <a:effectLst/>
                        </a:rPr>
                        <a:t> </a:t>
                      </a:r>
                      <a:endParaRPr lang="en-US" sz="1200" b="0" dirty="0">
                        <a:latin typeface="+mn-lt"/>
                      </a:endParaRPr>
                    </a:p>
                  </a:txBody>
                  <a:tcPr/>
                </a:tc>
              </a:tr>
              <a:tr h="497443">
                <a:tc>
                  <a:txBody>
                    <a:bodyPr/>
                    <a:lstStyle/>
                    <a:p>
                      <a:pPr algn="ctr"/>
                      <a:r>
                        <a:rPr lang="en-US" sz="1200" dirty="0" smtClean="0"/>
                        <a:t>Department</a:t>
                      </a:r>
                      <a:endParaRPr lang="en-US" sz="1200" b="1" dirty="0">
                        <a:latin typeface="+mn-lt"/>
                      </a:endParaRPr>
                    </a:p>
                  </a:txBody>
                  <a:tcPr>
                    <a:solidFill>
                      <a:schemeClr val="accent6">
                        <a:lumMod val="40000"/>
                        <a:lumOff val="60000"/>
                      </a:schemeClr>
                    </a:solidFill>
                  </a:tcPr>
                </a:tc>
                <a:tc>
                  <a:txBody>
                    <a:bodyPr/>
                    <a:lstStyle/>
                    <a:p>
                      <a:pPr algn="ctr"/>
                      <a:r>
                        <a:rPr lang="en-US" sz="1200" kern="1200" dirty="0" smtClean="0">
                          <a:effectLst/>
                        </a:rPr>
                        <a:t>Education Department/Nursing Office</a:t>
                      </a:r>
                      <a:r>
                        <a:rPr lang="en-US" sz="1200" dirty="0" smtClean="0">
                          <a:effectLst/>
                        </a:rPr>
                        <a:t> </a:t>
                      </a:r>
                      <a:endParaRPr lang="en-US" sz="1200" b="0" dirty="0">
                        <a:latin typeface="+mn-lt"/>
                      </a:endParaRPr>
                    </a:p>
                  </a:txBody>
                  <a:tcPr/>
                </a:tc>
                <a:tc>
                  <a:txBody>
                    <a:bodyPr/>
                    <a:lstStyle/>
                    <a:p>
                      <a:pPr algn="ctr"/>
                      <a:r>
                        <a:rPr lang="en-US" sz="1200" dirty="0" smtClean="0"/>
                        <a:t>50.00</a:t>
                      </a:r>
                      <a:endParaRPr lang="en-US" sz="1200" b="0" dirty="0">
                        <a:latin typeface="+mn-lt"/>
                      </a:endParaRPr>
                    </a:p>
                  </a:txBody>
                  <a:tcPr/>
                </a:tc>
                <a:tc>
                  <a:txBody>
                    <a:bodyPr/>
                    <a:lstStyle/>
                    <a:p>
                      <a:pPr algn="ctr"/>
                      <a:r>
                        <a:rPr lang="en-US" sz="1200" kern="1200" dirty="0" smtClean="0">
                          <a:effectLst/>
                        </a:rPr>
                        <a:t>Pediatric Department</a:t>
                      </a:r>
                      <a:r>
                        <a:rPr lang="en-US" sz="1200" dirty="0" smtClean="0">
                          <a:effectLst/>
                        </a:rPr>
                        <a:t> </a:t>
                      </a:r>
                      <a:endParaRPr lang="en-US" sz="1200" b="0" dirty="0">
                        <a:latin typeface="+mn-lt"/>
                      </a:endParaRPr>
                    </a:p>
                  </a:txBody>
                  <a:tcPr/>
                </a:tc>
                <a:tc>
                  <a:txBody>
                    <a:bodyPr/>
                    <a:lstStyle/>
                    <a:p>
                      <a:pPr algn="ctr"/>
                      <a:r>
                        <a:rPr lang="en-US" sz="1200" dirty="0" smtClean="0"/>
                        <a:t>37.50</a:t>
                      </a:r>
                      <a:endParaRPr lang="en-US" sz="1200" b="0" dirty="0">
                        <a:latin typeface="+mn-lt"/>
                      </a:endParaRPr>
                    </a:p>
                  </a:txBody>
                  <a:tcPr/>
                </a:tc>
              </a:tr>
            </a:tbl>
          </a:graphicData>
        </a:graphic>
      </p:graphicFrame>
    </p:spTree>
    <p:extLst>
      <p:ext uri="{BB962C8B-B14F-4D97-AF65-F5344CB8AC3E}">
        <p14:creationId xmlns:p14="http://schemas.microsoft.com/office/powerpoint/2010/main" val="368289037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9"/>
            <a:ext cx="8229600" cy="634082"/>
          </a:xfrm>
        </p:spPr>
        <p:txBody>
          <a:bodyPr/>
          <a:lstStyle/>
          <a:p>
            <a:r>
              <a:rPr lang="en-US" b="1" dirty="0"/>
              <a:t>Most Frequently Missed Items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5332222"/>
              </p:ext>
            </p:extLst>
          </p:nvPr>
        </p:nvGraphicFramePr>
        <p:xfrm>
          <a:off x="179512" y="980726"/>
          <a:ext cx="8784976" cy="5211108"/>
        </p:xfrm>
        <a:graphic>
          <a:graphicData uri="http://schemas.openxmlformats.org/drawingml/2006/table">
            <a:tbl>
              <a:tblPr firstRow="1" bandRow="1">
                <a:tableStyleId>{21E4AEA4-8DFA-4A89-87EB-49C32662AFE0}</a:tableStyleId>
              </a:tblPr>
              <a:tblGrid>
                <a:gridCol w="7416824"/>
                <a:gridCol w="1368152"/>
              </a:tblGrid>
              <a:tr h="1051317">
                <a:tc>
                  <a:txBody>
                    <a:bodyPr/>
                    <a:lstStyle/>
                    <a:p>
                      <a:pPr algn="ctr"/>
                      <a:endParaRPr lang="en-US" dirty="0" smtClean="0"/>
                    </a:p>
                    <a:p>
                      <a:pPr algn="ctr"/>
                      <a:r>
                        <a:rPr lang="en-US" dirty="0" smtClean="0"/>
                        <a:t>Questions</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effectLst/>
                          <a:latin typeface="+mn-lt"/>
                          <a:ea typeface="+mn-ea"/>
                          <a:cs typeface="+mn-cs"/>
                        </a:rPr>
                        <a:t>Correct </a:t>
                      </a:r>
                    </a:p>
                    <a:p>
                      <a:pPr algn="ctr"/>
                      <a:endParaRPr lang="en-US" dirty="0"/>
                    </a:p>
                  </a:txBody>
                  <a:tcPr/>
                </a:tc>
              </a:tr>
              <a:tr h="10513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38</a:t>
                      </a:r>
                      <a:r>
                        <a:rPr lang="en-US" sz="1800" kern="1200" baseline="0" dirty="0" smtClean="0">
                          <a:solidFill>
                            <a:schemeClr val="dk1"/>
                          </a:solidFill>
                          <a:effectLst/>
                          <a:latin typeface="+mn-lt"/>
                          <a:ea typeface="+mn-ea"/>
                          <a:cs typeface="+mn-cs"/>
                        </a:rPr>
                        <a:t> B</a:t>
                      </a:r>
                      <a:r>
                        <a:rPr lang="en-US" sz="1800" kern="1200" dirty="0" smtClean="0">
                          <a:solidFill>
                            <a:schemeClr val="dk1"/>
                          </a:solidFill>
                          <a:effectLst/>
                          <a:latin typeface="+mn-lt"/>
                          <a:ea typeface="+mn-ea"/>
                          <a:cs typeface="+mn-cs"/>
                        </a:rPr>
                        <a:t>. Check the action you will take at this time: </a:t>
                      </a:r>
                      <a:endParaRPr lang="en-US" sz="1800" dirty="0" smtClean="0"/>
                    </a:p>
                  </a:txBody>
                  <a:tcPr/>
                </a:tc>
                <a:tc>
                  <a:txBody>
                    <a:bodyPr/>
                    <a:lstStyle/>
                    <a:p>
                      <a:pPr algn="ctr"/>
                      <a:endParaRPr lang="en-US" sz="1800" dirty="0" smtClean="0"/>
                    </a:p>
                    <a:p>
                      <a:pPr algn="ctr"/>
                      <a:r>
                        <a:rPr lang="en-US" sz="1800" dirty="0" smtClean="0"/>
                        <a:t>38 (12.5%)</a:t>
                      </a:r>
                      <a:endParaRPr lang="en-US" sz="1800" dirty="0"/>
                    </a:p>
                  </a:txBody>
                  <a:tcPr/>
                </a:tc>
              </a:tr>
              <a:tr h="7759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37 A. </a:t>
                      </a:r>
                      <a:r>
                        <a:rPr lang="en-US" sz="1200" dirty="0" smtClean="0"/>
                        <a:t>Andrew is 25 years old and this is his first day following abdominal surgery. As you enter his room, he smiles at</a:t>
                      </a:r>
                      <a:r>
                        <a:rPr lang="en-US" sz="1200" baseline="0" dirty="0" smtClean="0"/>
                        <a:t> </a:t>
                      </a:r>
                      <a:r>
                        <a:rPr lang="en-US" sz="1200" dirty="0" smtClean="0"/>
                        <a:t>you and continues talking and joking with his visitor. Your assessment reveals the following information: BP = 120/80;</a:t>
                      </a:r>
                      <a:r>
                        <a:rPr lang="en-US" sz="1200" baseline="0" dirty="0" smtClean="0"/>
                        <a:t> </a:t>
                      </a:r>
                      <a:r>
                        <a:rPr lang="en-US" sz="1200" dirty="0" smtClean="0"/>
                        <a:t>HR = 80; R = 18; on a scale of 0 to 10 (0 = no pain/discomfort, 10 = worst pain/discomfort) he rates his pain as 8.</a:t>
                      </a:r>
                      <a:r>
                        <a:rPr lang="en-US" sz="1200" baseline="0" dirty="0" smtClean="0"/>
                        <a:t> </a:t>
                      </a:r>
                      <a:r>
                        <a:rPr lang="en-US" sz="1200" dirty="0" smtClean="0"/>
                        <a:t>On </a:t>
                      </a:r>
                      <a:r>
                        <a:rPr lang="en-US" sz="1200" dirty="0" smtClean="0"/>
                        <a:t>the patient’s record you must mark his pain on the scale below. Circle the number that represents your assessment of Andrew’s pain.</a:t>
                      </a:r>
                      <a:endParaRPr lang="en-US" sz="1200" dirty="0"/>
                    </a:p>
                  </a:txBody>
                  <a:tcPr/>
                </a:tc>
                <a:tc>
                  <a:txBody>
                    <a:bodyPr/>
                    <a:lstStyle/>
                    <a:p>
                      <a:pPr algn="ctr"/>
                      <a:endParaRPr lang="en-US" sz="1800" dirty="0" smtClean="0"/>
                    </a:p>
                    <a:p>
                      <a:pPr algn="ctr"/>
                      <a:r>
                        <a:rPr lang="en-US" sz="1800" dirty="0" smtClean="0"/>
                        <a:t>28 (9.2%)</a:t>
                      </a:r>
                    </a:p>
                    <a:p>
                      <a:pPr algn="ctr"/>
                      <a:endParaRPr lang="en-US" sz="1800" dirty="0" smtClean="0"/>
                    </a:p>
                  </a:txBody>
                  <a:tcPr/>
                </a:tc>
              </a:tr>
              <a:tr h="1051317">
                <a:tc>
                  <a:txBody>
                    <a:bodyPr/>
                    <a:lstStyle/>
                    <a:p>
                      <a:pPr algn="l"/>
                      <a:r>
                        <a:rPr lang="en-US" sz="1800" dirty="0" smtClean="0"/>
                        <a:t>19. If the source of the patient’s pain is unknown, opioids should not be used during the pain evaluation period, as this could mask the ability to correctly diagnose the cause of pain.</a:t>
                      </a:r>
                      <a:endParaRPr lang="en-US" sz="1800" dirty="0"/>
                    </a:p>
                  </a:txBody>
                  <a:tcPr/>
                </a:tc>
                <a:tc>
                  <a:txBody>
                    <a:bodyPr/>
                    <a:lstStyle/>
                    <a:p>
                      <a:pPr algn="ctr"/>
                      <a:endParaRPr lang="en-US" sz="1800" dirty="0" smtClean="0"/>
                    </a:p>
                    <a:p>
                      <a:pPr algn="ctr"/>
                      <a:r>
                        <a:rPr lang="en-US" sz="1800" dirty="0" smtClean="0"/>
                        <a:t>22 (7.3%)</a:t>
                      </a:r>
                      <a:endParaRPr lang="en-US" sz="1800" dirty="0"/>
                    </a:p>
                  </a:txBody>
                  <a:tcPr/>
                </a:tc>
              </a:tr>
              <a:tr h="1051317">
                <a:tc>
                  <a:txBody>
                    <a:bodyPr/>
                    <a:lstStyle/>
                    <a:p>
                      <a:pPr algn="l"/>
                      <a:endParaRPr lang="en-US" sz="1800" dirty="0" smtClean="0"/>
                    </a:p>
                    <a:p>
                      <a:pPr algn="l"/>
                      <a:r>
                        <a:rPr lang="en-US" sz="1800" dirty="0" smtClean="0"/>
                        <a:t>37</a:t>
                      </a:r>
                      <a:r>
                        <a:rPr lang="en-US" sz="1800" baseline="0" dirty="0" smtClean="0"/>
                        <a:t> B</a:t>
                      </a:r>
                      <a:r>
                        <a:rPr lang="en-US" sz="1800" dirty="0" smtClean="0"/>
                        <a:t>. Check the action you will take at this time.</a:t>
                      </a:r>
                      <a:endParaRPr lang="en-US" sz="1800" dirty="0"/>
                    </a:p>
                  </a:txBody>
                  <a:tcPr/>
                </a:tc>
                <a:tc>
                  <a:txBody>
                    <a:bodyPr/>
                    <a:lstStyle/>
                    <a:p>
                      <a:pPr algn="ctr"/>
                      <a:endParaRPr lang="en-US" sz="1800" dirty="0" smtClean="0"/>
                    </a:p>
                    <a:p>
                      <a:pPr algn="ctr"/>
                      <a:r>
                        <a:rPr lang="en-US" sz="1800" dirty="0" smtClean="0"/>
                        <a:t>9 (3.0%)</a:t>
                      </a:r>
                      <a:endParaRPr lang="en-US" sz="1800" dirty="0"/>
                    </a:p>
                  </a:txBody>
                  <a:tcPr/>
                </a:tc>
              </a:tr>
            </a:tbl>
          </a:graphicData>
        </a:graphic>
      </p:graphicFrame>
      <p:sp>
        <p:nvSpPr>
          <p:cNvPr id="4" name="Slide Number Placeholder 3"/>
          <p:cNvSpPr>
            <a:spLocks noGrp="1"/>
          </p:cNvSpPr>
          <p:nvPr>
            <p:ph type="sldNum" sz="quarter" idx="12"/>
          </p:nvPr>
        </p:nvSpPr>
        <p:spPr/>
        <p:txBody>
          <a:bodyPr/>
          <a:lstStyle/>
          <a:p>
            <a:pPr>
              <a:defRPr/>
            </a:pPr>
            <a:fld id="{297053E8-D567-4D8E-9C9F-C4676EC0FAF5}" type="slidenum">
              <a:rPr lang="en-AU" smtClean="0"/>
              <a:pPr>
                <a:defRPr/>
              </a:pPr>
              <a:t>14</a:t>
            </a:fld>
            <a:endParaRPr lang="en-AU"/>
          </a:p>
        </p:txBody>
      </p:sp>
    </p:spTree>
    <p:extLst>
      <p:ext uri="{BB962C8B-B14F-4D97-AF65-F5344CB8AC3E}">
        <p14:creationId xmlns:p14="http://schemas.microsoft.com/office/powerpoint/2010/main" val="248853422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81000" y="274639"/>
            <a:ext cx="8229600" cy="562073"/>
          </a:xfrm>
        </p:spPr>
        <p:txBody>
          <a:bodyPr/>
          <a:lstStyle/>
          <a:p>
            <a:r>
              <a:rPr lang="en-US" dirty="0" smtClean="0"/>
              <a:t>Recommendations</a:t>
            </a:r>
            <a:endParaRPr lang="en-US" dirty="0"/>
          </a:p>
        </p:txBody>
      </p:sp>
      <p:sp>
        <p:nvSpPr>
          <p:cNvPr id="9" name="Content Placeholder 8"/>
          <p:cNvSpPr>
            <a:spLocks noGrp="1"/>
          </p:cNvSpPr>
          <p:nvPr>
            <p:ph idx="1"/>
          </p:nvPr>
        </p:nvSpPr>
        <p:spPr>
          <a:xfrm>
            <a:off x="381000" y="1124744"/>
            <a:ext cx="8229600" cy="5256583"/>
          </a:xfrm>
        </p:spPr>
        <p:txBody>
          <a:bodyPr/>
          <a:lstStyle/>
          <a:p>
            <a:pPr>
              <a:lnSpc>
                <a:spcPct val="150000"/>
              </a:lnSpc>
              <a:buClr>
                <a:schemeClr val="tx1"/>
              </a:buClr>
              <a:buFont typeface="Wingdings" charset="2"/>
              <a:buChar char="²"/>
            </a:pPr>
            <a:r>
              <a:rPr lang="en-US" sz="2000" dirty="0" smtClean="0"/>
              <a:t>Upgrade educational qualifications to a Bachelor for Diploma holder.</a:t>
            </a:r>
          </a:p>
          <a:p>
            <a:pPr>
              <a:lnSpc>
                <a:spcPct val="150000"/>
              </a:lnSpc>
              <a:buClr>
                <a:schemeClr val="tx1"/>
              </a:buClr>
              <a:buFont typeface="Wingdings" charset="2"/>
              <a:buChar char="²"/>
            </a:pPr>
            <a:r>
              <a:rPr lang="en-US" sz="2000" dirty="0" smtClean="0"/>
              <a:t>Continues assessment for nurses to assess their care.</a:t>
            </a:r>
          </a:p>
          <a:p>
            <a:pPr>
              <a:lnSpc>
                <a:spcPct val="150000"/>
              </a:lnSpc>
              <a:buClr>
                <a:schemeClr val="tx1"/>
              </a:buClr>
              <a:buFont typeface="Wingdings" charset="2"/>
              <a:buChar char="²"/>
            </a:pPr>
            <a:r>
              <a:rPr lang="en-US" sz="2000" dirty="0"/>
              <a:t>Provide pain </a:t>
            </a:r>
            <a:r>
              <a:rPr lang="en-US" sz="2000" dirty="0" smtClean="0"/>
              <a:t>courses.</a:t>
            </a:r>
          </a:p>
          <a:p>
            <a:pPr>
              <a:lnSpc>
                <a:spcPct val="150000"/>
              </a:lnSpc>
              <a:buClr>
                <a:schemeClr val="tx1"/>
              </a:buClr>
              <a:buFont typeface="Wingdings" charset="2"/>
              <a:buChar char="²"/>
            </a:pPr>
            <a:r>
              <a:rPr lang="en-US" sz="2000" dirty="0" smtClean="0"/>
              <a:t>Assessment </a:t>
            </a:r>
            <a:r>
              <a:rPr lang="en-US" sz="2000" dirty="0"/>
              <a:t>form should be implemented or charts to ensure </a:t>
            </a:r>
            <a:r>
              <a:rPr lang="en-US" sz="2000" dirty="0" smtClean="0"/>
              <a:t>documentation and assessment of pain.</a:t>
            </a:r>
          </a:p>
          <a:p>
            <a:pPr>
              <a:lnSpc>
                <a:spcPct val="150000"/>
              </a:lnSpc>
              <a:buClr>
                <a:schemeClr val="tx1"/>
              </a:buClr>
              <a:buFont typeface="Wingdings" charset="2"/>
              <a:buChar char="²"/>
            </a:pPr>
            <a:r>
              <a:rPr lang="en-US" sz="2000" dirty="0" smtClean="0"/>
              <a:t>Provide cultural orientation for newcomers.</a:t>
            </a:r>
          </a:p>
          <a:p>
            <a:pPr>
              <a:lnSpc>
                <a:spcPct val="150000"/>
              </a:lnSpc>
              <a:buClr>
                <a:schemeClr val="tx1"/>
              </a:buClr>
              <a:buFont typeface="Wingdings" charset="2"/>
              <a:buChar char="²"/>
            </a:pPr>
            <a:r>
              <a:rPr lang="en-US" sz="2000" dirty="0"/>
              <a:t>Protocol or policy</a:t>
            </a:r>
            <a:r>
              <a:rPr lang="en-US" sz="2000" dirty="0" smtClean="0"/>
              <a:t>.</a:t>
            </a:r>
          </a:p>
          <a:p>
            <a:pPr>
              <a:lnSpc>
                <a:spcPct val="150000"/>
              </a:lnSpc>
              <a:buClr>
                <a:schemeClr val="tx1"/>
              </a:buClr>
              <a:buFont typeface="Wingdings" charset="2"/>
              <a:buChar char="²"/>
            </a:pPr>
            <a:r>
              <a:rPr lang="en-US" sz="2000" dirty="0" smtClean="0"/>
              <a:t> </a:t>
            </a:r>
            <a:r>
              <a:rPr lang="en-US" sz="2000" dirty="0"/>
              <a:t>Encourage </a:t>
            </a:r>
            <a:r>
              <a:rPr lang="en-US" sz="2000" dirty="0" smtClean="0"/>
              <a:t>nurses to use non- pharmacological methods for patients with pain.</a:t>
            </a:r>
          </a:p>
          <a:p>
            <a:pPr>
              <a:buClr>
                <a:schemeClr val="tx1"/>
              </a:buClr>
              <a:buFont typeface="Wingdings" charset="2"/>
              <a:buChar char="²"/>
            </a:pPr>
            <a:endParaRPr lang="en-US" dirty="0" smtClean="0"/>
          </a:p>
          <a:p>
            <a:pPr>
              <a:buClr>
                <a:schemeClr val="tx1"/>
              </a:buClr>
              <a:buFont typeface="Wingdings" charset="2"/>
              <a:buChar char="²"/>
            </a:pPr>
            <a:endParaRPr lang="en-US" dirty="0"/>
          </a:p>
        </p:txBody>
      </p:sp>
      <p:sp>
        <p:nvSpPr>
          <p:cNvPr id="7" name="Slide Number Placeholder 6"/>
          <p:cNvSpPr>
            <a:spLocks noGrp="1"/>
          </p:cNvSpPr>
          <p:nvPr>
            <p:ph type="sldNum" sz="quarter" idx="12"/>
          </p:nvPr>
        </p:nvSpPr>
        <p:spPr/>
        <p:txBody>
          <a:bodyPr/>
          <a:lstStyle/>
          <a:p>
            <a:pPr>
              <a:defRPr/>
            </a:pPr>
            <a:fld id="{23AF5ECA-FCD4-4F20-85F9-C48378132309}" type="slidenum">
              <a:rPr lang="en-AU" smtClean="0"/>
              <a:pPr>
                <a:defRPr/>
              </a:pPr>
              <a:t>15</a:t>
            </a:fld>
            <a:endParaRPr lang="en-AU"/>
          </a:p>
        </p:txBody>
      </p:sp>
    </p:spTree>
    <p:extLst>
      <p:ext uri="{BB962C8B-B14F-4D97-AF65-F5344CB8AC3E}">
        <p14:creationId xmlns:p14="http://schemas.microsoft.com/office/powerpoint/2010/main" val="4130488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i="1" dirty="0" smtClean="0"/>
              <a:t>References:</a:t>
            </a:r>
            <a:r>
              <a:rPr lang="en-AU" dirty="0" smtClean="0"/>
              <a:t/>
            </a:r>
            <a:br>
              <a:rPr lang="en-AU" dirty="0" smtClean="0"/>
            </a:br>
            <a:endParaRPr lang="en-AU" dirty="0"/>
          </a:p>
        </p:txBody>
      </p:sp>
      <p:sp>
        <p:nvSpPr>
          <p:cNvPr id="3" name="Content Placeholder 2"/>
          <p:cNvSpPr>
            <a:spLocks noGrp="1"/>
          </p:cNvSpPr>
          <p:nvPr>
            <p:ph idx="1"/>
          </p:nvPr>
        </p:nvSpPr>
        <p:spPr>
          <a:xfrm>
            <a:off x="381000" y="836712"/>
            <a:ext cx="8367464" cy="5616623"/>
          </a:xfrm>
        </p:spPr>
        <p:txBody>
          <a:bodyPr/>
          <a:lstStyle/>
          <a:p>
            <a:pPr lvl="0">
              <a:buClrTx/>
            </a:pPr>
            <a:r>
              <a:rPr lang="en-AU" sz="1300" dirty="0" err="1" smtClean="0"/>
              <a:t>Fosnocht</a:t>
            </a:r>
            <a:r>
              <a:rPr lang="en-AU" sz="1300" dirty="0" smtClean="0"/>
              <a:t>, D. E., Swanson, E. R., &amp; Barton, E. D. (2005). Changing attitudes about pain and pain control in	 emergency medicine</a:t>
            </a:r>
            <a:r>
              <a:rPr lang="en-AU" sz="1300" i="1" dirty="0" smtClean="0"/>
              <a:t>. Emergency Medicine Clinics of North America, 23</a:t>
            </a:r>
            <a:r>
              <a:rPr lang="en-AU" sz="1300" dirty="0" smtClean="0"/>
              <a:t>, 297-306.</a:t>
            </a:r>
          </a:p>
          <a:p>
            <a:pPr lvl="0">
              <a:buClrTx/>
            </a:pPr>
            <a:r>
              <a:rPr lang="en-AU" sz="1300" dirty="0" smtClean="0"/>
              <a:t>Hughes, R., &amp; Healthcare Research, U. S. A. for, Quality. (2008). </a:t>
            </a:r>
            <a:r>
              <a:rPr lang="en-AU" sz="1300" i="1" dirty="0" smtClean="0"/>
              <a:t>Patient Safety and Quality: An Evidence-	Based Handbook for Nurses. </a:t>
            </a:r>
            <a:r>
              <a:rPr lang="en-AU" sz="1300" dirty="0" smtClean="0"/>
              <a:t>Agency for Healthcare Research and Quality, U.S. Dept. of Health	 and Human Services.</a:t>
            </a:r>
          </a:p>
          <a:p>
            <a:pPr lvl="0">
              <a:buClrTx/>
            </a:pPr>
            <a:r>
              <a:rPr lang="en-AU" sz="1300" dirty="0" smtClean="0"/>
              <a:t>International Association for the Study of Pain. (1986) Pain terms: A current list with definitions and notes on	 usage. </a:t>
            </a:r>
            <a:r>
              <a:rPr lang="en-AU" sz="1300" i="1" dirty="0" smtClean="0"/>
              <a:t>Pain, 3 </a:t>
            </a:r>
            <a:r>
              <a:rPr lang="en-AU" sz="1300" dirty="0" smtClean="0"/>
              <a:t>(</a:t>
            </a:r>
            <a:r>
              <a:rPr lang="en-AU" sz="1300" dirty="0" err="1" smtClean="0"/>
              <a:t>suppl</a:t>
            </a:r>
            <a:r>
              <a:rPr lang="en-AU" sz="1300" dirty="0" smtClean="0"/>
              <a:t>): S216-S221.</a:t>
            </a:r>
          </a:p>
          <a:p>
            <a:pPr lvl="0">
              <a:buClrTx/>
            </a:pPr>
            <a:r>
              <a:rPr lang="en-AU" sz="1300" dirty="0" smtClean="0"/>
              <a:t>Jones, K. R., Fink, R., Pepper, G., Hutt, E., </a:t>
            </a:r>
            <a:r>
              <a:rPr lang="en-AU" sz="1300" dirty="0" err="1" smtClean="0"/>
              <a:t>Vojir</a:t>
            </a:r>
            <a:r>
              <a:rPr lang="en-AU" sz="1300" dirty="0" smtClean="0"/>
              <a:t>, C. P., Scott, J., Clark, L., &amp; </a:t>
            </a:r>
            <a:r>
              <a:rPr lang="en-AU" sz="1300" dirty="0" err="1" smtClean="0"/>
              <a:t>Mellis</a:t>
            </a:r>
            <a:r>
              <a:rPr lang="en-AU" sz="1300" dirty="0" smtClean="0"/>
              <a:t>, K. (2004). Improving	 nursing home staff knowledge and attitudes about pain. </a:t>
            </a:r>
            <a:r>
              <a:rPr lang="en-AU" sz="1300" i="1" dirty="0" smtClean="0"/>
              <a:t>The Gerontologist, 44 </a:t>
            </a:r>
            <a:r>
              <a:rPr lang="en-AU" sz="1300" dirty="0" smtClean="0"/>
              <a:t>(4), 469-478.</a:t>
            </a:r>
          </a:p>
          <a:p>
            <a:pPr lvl="0">
              <a:buClrTx/>
            </a:pPr>
            <a:r>
              <a:rPr lang="en-AU" sz="1300" dirty="0" smtClean="0"/>
              <a:t>Martin, B. I., </a:t>
            </a:r>
            <a:r>
              <a:rPr lang="en-AU" sz="1300" dirty="0" err="1" smtClean="0"/>
              <a:t>Deyo</a:t>
            </a:r>
            <a:r>
              <a:rPr lang="en-AU" sz="1300" dirty="0" smtClean="0"/>
              <a:t>, R. a, Mirza, S. K., Turner, J. a, Comstock, B. a, </a:t>
            </a:r>
            <a:r>
              <a:rPr lang="en-AU" sz="1300" dirty="0" err="1" smtClean="0"/>
              <a:t>Hollingworth</a:t>
            </a:r>
            <a:r>
              <a:rPr lang="en-AU" sz="1300" dirty="0" smtClean="0"/>
              <a:t>, W., et al. (2008).	 	Expenditures and health status among adults with back and neck problems. </a:t>
            </a:r>
            <a:r>
              <a:rPr lang="en-AU" sz="1300" i="1" dirty="0" smtClean="0"/>
              <a:t>JAMA : the journal of	 the American Medical Association, 299 </a:t>
            </a:r>
            <a:r>
              <a:rPr lang="en-AU" sz="1300" dirty="0" smtClean="0"/>
              <a:t>(6), 656-64.</a:t>
            </a:r>
          </a:p>
          <a:p>
            <a:pPr lvl="0">
              <a:buClrTx/>
            </a:pPr>
            <a:r>
              <a:rPr lang="en-AU" sz="1300" dirty="0" err="1" smtClean="0"/>
              <a:t>Mezey</a:t>
            </a:r>
            <a:r>
              <a:rPr lang="en-AU" sz="1300" dirty="0" smtClean="0"/>
              <a:t>, M. (2005). Assessing pain as the fifth vital sign in ling-term care facilities: Recommendations from the	 field</a:t>
            </a:r>
            <a:r>
              <a:rPr lang="en-AU" sz="1300" i="1" dirty="0" smtClean="0"/>
              <a:t>. Journal of Nursing, 31 </a:t>
            </a:r>
            <a:r>
              <a:rPr lang="en-AU" sz="1300" dirty="0" smtClean="0"/>
              <a:t>(3), 16-24.</a:t>
            </a:r>
          </a:p>
          <a:p>
            <a:pPr lvl="0">
              <a:buClrTx/>
            </a:pPr>
            <a:r>
              <a:rPr lang="en-AU" sz="1300" dirty="0" err="1" smtClean="0"/>
              <a:t>Müller</a:t>
            </a:r>
            <a:r>
              <a:rPr lang="en-AU" sz="1300" dirty="0" smtClean="0"/>
              <a:t>, A. (2010). Background information for consultation. Vaccinations in tropical and travel medicine</a:t>
            </a:r>
            <a:r>
              <a:rPr lang="en-AU" sz="1300" i="1" dirty="0" smtClean="0"/>
              <a:t>.	 </a:t>
            </a:r>
            <a:r>
              <a:rPr lang="en-AU" sz="1300" i="1" dirty="0" err="1" smtClean="0"/>
              <a:t>Pharmazie</a:t>
            </a:r>
            <a:r>
              <a:rPr lang="en-AU" sz="1300" i="1" dirty="0" smtClean="0"/>
              <a:t> in </a:t>
            </a:r>
            <a:r>
              <a:rPr lang="en-AU" sz="1300" i="1" dirty="0" err="1" smtClean="0"/>
              <a:t>unserer</a:t>
            </a:r>
            <a:r>
              <a:rPr lang="en-AU" sz="1300" i="1" dirty="0" smtClean="0"/>
              <a:t> </a:t>
            </a:r>
            <a:r>
              <a:rPr lang="en-AU" sz="1300" i="1" dirty="0" err="1" smtClean="0"/>
              <a:t>Zeit</a:t>
            </a:r>
            <a:r>
              <a:rPr lang="en-AU" sz="1300" i="1" dirty="0" smtClean="0"/>
              <a:t>, 39</a:t>
            </a:r>
            <a:r>
              <a:rPr lang="en-AU" sz="1300" dirty="0" smtClean="0"/>
              <a:t>(1), 54-61.</a:t>
            </a:r>
          </a:p>
          <a:p>
            <a:pPr lvl="0">
              <a:buClrTx/>
            </a:pPr>
            <a:r>
              <a:rPr lang="en-AU" sz="1300" dirty="0" err="1" smtClean="0"/>
              <a:t>Pasero</a:t>
            </a:r>
            <a:r>
              <a:rPr lang="en-AU" sz="1300" dirty="0" smtClean="0"/>
              <a:t>, C, &amp; McCaffery, M. (2007). IV opioid range orders for acute pain management. </a:t>
            </a:r>
            <a:r>
              <a:rPr lang="en-AU" sz="1300" i="1" dirty="0" smtClean="0"/>
              <a:t>American Journal of	 Nursing, 107</a:t>
            </a:r>
            <a:r>
              <a:rPr lang="en-AU" sz="1300" dirty="0" smtClean="0"/>
              <a:t>(12), 52-60.</a:t>
            </a:r>
          </a:p>
          <a:p>
            <a:pPr lvl="0">
              <a:buClrTx/>
            </a:pPr>
            <a:r>
              <a:rPr lang="en-AU" sz="1300" dirty="0" err="1" smtClean="0"/>
              <a:t>Solman</a:t>
            </a:r>
            <a:r>
              <a:rPr lang="en-AU" sz="1300" dirty="0" smtClean="0"/>
              <a:t>, R., </a:t>
            </a:r>
            <a:r>
              <a:rPr lang="en-AU" sz="1300" dirty="0" err="1" smtClean="0"/>
              <a:t>Wruble</a:t>
            </a:r>
            <a:r>
              <a:rPr lang="en-AU" sz="1300" dirty="0" smtClean="0"/>
              <a:t>, A., Rosen, G., &amp; Rom, M. (2006). Determination of clinically meaningful level of pain	 reduction in patients experiencing acute postoperative pain. </a:t>
            </a:r>
            <a:r>
              <a:rPr lang="en-AU" sz="1300" i="1" dirty="0" smtClean="0"/>
              <a:t>Pain Management Nursing, 7 </a:t>
            </a:r>
            <a:r>
              <a:rPr lang="en-AU" sz="1300" dirty="0" smtClean="0"/>
              <a:t>(4), 153-	158.</a:t>
            </a:r>
          </a:p>
          <a:p>
            <a:pPr lvl="0">
              <a:buClrTx/>
            </a:pPr>
            <a:r>
              <a:rPr lang="en-AU" sz="1300" dirty="0" smtClean="0"/>
              <a:t>Wells, N., </a:t>
            </a:r>
            <a:r>
              <a:rPr lang="en-AU" sz="1300" dirty="0" err="1" smtClean="0"/>
              <a:t>Pasero</a:t>
            </a:r>
            <a:r>
              <a:rPr lang="en-AU" sz="1300" dirty="0" smtClean="0"/>
              <a:t>, C., &amp; </a:t>
            </a:r>
            <a:r>
              <a:rPr lang="en-AU" sz="1300" dirty="0" err="1" smtClean="0"/>
              <a:t>Mccaffery</a:t>
            </a:r>
            <a:r>
              <a:rPr lang="en-AU" sz="1300" dirty="0" smtClean="0"/>
              <a:t>, M. (2004). Chapter 17. Improving the Quality of Care Through Pain	 Assessment and Management. Management.</a:t>
            </a:r>
          </a:p>
          <a:p>
            <a:pPr>
              <a:lnSpc>
                <a:spcPct val="150000"/>
              </a:lnSpc>
              <a:spcAft>
                <a:spcPts val="0"/>
              </a:spcAft>
            </a:pPr>
            <a:endParaRPr lang="en-AU" sz="1100" dirty="0" smtClean="0">
              <a:latin typeface="Times New Roman" pitchFamily="18" charset="0"/>
              <a:ea typeface="Calibri"/>
              <a:cs typeface="Times New Roman" pitchFamily="18" charset="0"/>
            </a:endParaRPr>
          </a:p>
        </p:txBody>
      </p:sp>
      <p:sp>
        <p:nvSpPr>
          <p:cNvPr id="5" name="Slide Number Placeholder 4"/>
          <p:cNvSpPr>
            <a:spLocks noGrp="1"/>
          </p:cNvSpPr>
          <p:nvPr>
            <p:ph type="sldNum" sz="quarter" idx="12"/>
          </p:nvPr>
        </p:nvSpPr>
        <p:spPr/>
        <p:txBody>
          <a:bodyPr/>
          <a:lstStyle/>
          <a:p>
            <a:pPr>
              <a:defRPr/>
            </a:pPr>
            <a:fld id="{297053E8-D567-4D8E-9C9F-C4676EC0FAF5}" type="slidenum">
              <a:rPr lang="en-AU" smtClean="0"/>
              <a:pPr>
                <a:defRPr/>
              </a:pPr>
              <a:t>16</a:t>
            </a:fld>
            <a:endParaRPr lang="en-AU"/>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lthcare2_520x346.jpg"/>
          <p:cNvPicPr>
            <a:picLocks noChangeAspect="1"/>
          </p:cNvPicPr>
          <p:nvPr/>
        </p:nvPicPr>
        <p:blipFill>
          <a:blip r:embed="rId3" cstate="print"/>
          <a:stretch>
            <a:fillRect/>
          </a:stretch>
        </p:blipFill>
        <p:spPr>
          <a:xfrm>
            <a:off x="4788024" y="277366"/>
            <a:ext cx="4176464" cy="3295650"/>
          </a:xfrm>
          <a:prstGeom prst="rect">
            <a:avLst/>
          </a:prstGeom>
        </p:spPr>
      </p:pic>
      <p:pic>
        <p:nvPicPr>
          <p:cNvPr id="7" name="Picture 6" descr="istockphoto_5431527-friendly-caring-medical-health-doctors.jpg"/>
          <p:cNvPicPr>
            <a:picLocks noChangeAspect="1"/>
          </p:cNvPicPr>
          <p:nvPr/>
        </p:nvPicPr>
        <p:blipFill>
          <a:blip r:embed="rId4" cstate="print"/>
          <a:stretch>
            <a:fillRect/>
          </a:stretch>
        </p:blipFill>
        <p:spPr>
          <a:xfrm>
            <a:off x="395536" y="260648"/>
            <a:ext cx="4463474" cy="3312368"/>
          </a:xfrm>
          <a:prstGeom prst="rect">
            <a:avLst/>
          </a:prstGeom>
        </p:spPr>
      </p:pic>
      <p:sp>
        <p:nvSpPr>
          <p:cNvPr id="8" name="Slide Number Placeholder 7"/>
          <p:cNvSpPr>
            <a:spLocks noGrp="1"/>
          </p:cNvSpPr>
          <p:nvPr>
            <p:ph type="sldNum" sz="quarter" idx="12"/>
          </p:nvPr>
        </p:nvSpPr>
        <p:spPr/>
        <p:txBody>
          <a:bodyPr/>
          <a:lstStyle/>
          <a:p>
            <a:pPr>
              <a:defRPr/>
            </a:pPr>
            <a:fld id="{E2DC07C7-B81D-4859-8512-DEE6AF63D6BD}" type="slidenum">
              <a:rPr lang="en-AU" smtClean="0"/>
              <a:pPr>
                <a:defRPr/>
              </a:pPr>
              <a:t>17</a:t>
            </a:fld>
            <a:endParaRPr lang="en-AU"/>
          </a:p>
        </p:txBody>
      </p:sp>
      <p:sp>
        <p:nvSpPr>
          <p:cNvPr id="5" name="Text Placeholder 4"/>
          <p:cNvSpPr>
            <a:spLocks noGrp="1"/>
          </p:cNvSpPr>
          <p:nvPr>
            <p:ph type="body" idx="1"/>
          </p:nvPr>
        </p:nvSpPr>
        <p:spPr>
          <a:xfrm>
            <a:off x="539553" y="3356992"/>
            <a:ext cx="7955160" cy="3312368"/>
          </a:xfrm>
        </p:spPr>
        <p:txBody>
          <a:bodyPr/>
          <a:lstStyle/>
          <a:p>
            <a:pPr algn="ctr"/>
            <a:r>
              <a:rPr lang="en-AU" sz="2800" b="1" i="1" dirty="0" smtClean="0">
                <a:solidFill>
                  <a:srgbClr val="FF0000"/>
                </a:solidFill>
              </a:rPr>
              <a:t>We </a:t>
            </a:r>
            <a:r>
              <a:rPr lang="en-AU" sz="2800" b="1" i="1" dirty="0">
                <a:solidFill>
                  <a:srgbClr val="FF0000"/>
                </a:solidFill>
              </a:rPr>
              <a:t>have the science, but are we making any progress?</a:t>
            </a:r>
          </a:p>
          <a:p>
            <a:pPr algn="ctr"/>
            <a:endParaRPr lang="en-AU" sz="1800" b="1" i="1" dirty="0">
              <a:solidFill>
                <a:srgbClr val="FF0000"/>
              </a:solidFill>
            </a:endParaRPr>
          </a:p>
          <a:p>
            <a:pPr algn="ctr"/>
            <a:r>
              <a:rPr lang="en-AU" sz="2400" b="1" i="1" dirty="0" smtClean="0">
                <a:solidFill>
                  <a:srgbClr val="FF0000"/>
                </a:solidFill>
              </a:rPr>
              <a:t>Thank </a:t>
            </a:r>
            <a:r>
              <a:rPr lang="en-AU" sz="2400" b="1" i="1" dirty="0">
                <a:solidFill>
                  <a:srgbClr val="FF0000"/>
                </a:solidFill>
              </a:rPr>
              <a:t>you for your attention </a:t>
            </a:r>
            <a:endParaRPr lang="en-AU" sz="2400" b="1" i="1" dirty="0" smtClean="0">
              <a:solidFill>
                <a:srgbClr val="FF0000"/>
              </a:solidFill>
            </a:endParaRPr>
          </a:p>
          <a:p>
            <a:pPr algn="ctr"/>
            <a:r>
              <a:rPr lang="en-AU" sz="2400" b="1" i="1" dirty="0" smtClean="0">
                <a:solidFill>
                  <a:srgbClr val="FF0000"/>
                </a:solidFill>
              </a:rPr>
              <a:t>Any Questions?</a:t>
            </a:r>
            <a:endParaRPr lang="en-AU" sz="2400" b="1" i="1" dirty="0">
              <a:solidFill>
                <a:srgbClr val="FF0000"/>
              </a:solidFill>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a:themeElements>
    <a:clrScheme name="blank 13">
      <a:dk1>
        <a:srgbClr val="000000"/>
      </a:dk1>
      <a:lt1>
        <a:srgbClr val="FFFFFF"/>
      </a:lt1>
      <a:dk2>
        <a:srgbClr val="000000"/>
      </a:dk2>
      <a:lt2>
        <a:srgbClr val="808080"/>
      </a:lt2>
      <a:accent1>
        <a:srgbClr val="BEBDB0"/>
      </a:accent1>
      <a:accent2>
        <a:srgbClr val="EE3224"/>
      </a:accent2>
      <a:accent3>
        <a:srgbClr val="FFFFFF"/>
      </a:accent3>
      <a:accent4>
        <a:srgbClr val="000000"/>
      </a:accent4>
      <a:accent5>
        <a:srgbClr val="DBDBD4"/>
      </a:accent5>
      <a:accent6>
        <a:srgbClr val="D82C20"/>
      </a:accent6>
      <a:hlink>
        <a:srgbClr val="000000"/>
      </a:hlink>
      <a:folHlink>
        <a:srgbClr val="FFEE00"/>
      </a:folHlink>
    </a:clrScheme>
    <a:fontScheme name="blan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 latinLnBrk="0" hangingPunct="1">
          <a:lnSpc>
            <a:spcPct val="100000"/>
          </a:lnSpc>
          <a:spcBef>
            <a:spcPct val="0"/>
          </a:spcBef>
          <a:spcAft>
            <a:spcPct val="0"/>
          </a:spcAft>
          <a:buClrTx/>
          <a:buSzTx/>
          <a:buFontTx/>
          <a:buNone/>
          <a:tabLst/>
          <a:defRPr kumimoji="0" lang="en-AU" sz="10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 latinLnBrk="0" hangingPunct="1">
          <a:lnSpc>
            <a:spcPct val="100000"/>
          </a:lnSpc>
          <a:spcBef>
            <a:spcPct val="0"/>
          </a:spcBef>
          <a:spcAft>
            <a:spcPct val="0"/>
          </a:spcAft>
          <a:buClrTx/>
          <a:buSzTx/>
          <a:buFontTx/>
          <a:buNone/>
          <a:tabLst/>
          <a:defRPr kumimoji="0" lang="en-AU" sz="10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0000"/>
        </a:dk2>
        <a:lt2>
          <a:srgbClr val="808080"/>
        </a:lt2>
        <a:accent1>
          <a:srgbClr val="BEBDB0"/>
        </a:accent1>
        <a:accent2>
          <a:srgbClr val="EE3224"/>
        </a:accent2>
        <a:accent3>
          <a:srgbClr val="FFFFFF"/>
        </a:accent3>
        <a:accent4>
          <a:srgbClr val="000000"/>
        </a:accent4>
        <a:accent5>
          <a:srgbClr val="DBDBD4"/>
        </a:accent5>
        <a:accent6>
          <a:srgbClr val="D82C20"/>
        </a:accent6>
        <a:hlink>
          <a:srgbClr val="000000"/>
        </a:hlink>
        <a:folHlink>
          <a:srgbClr val="FFEE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45356</TotalTime>
  <Words>1101</Words>
  <Application>Microsoft Macintosh PowerPoint</Application>
  <PresentationFormat>On-screen Show (4:3)</PresentationFormat>
  <Paragraphs>264</Paragraphs>
  <Slides>17</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blank</vt:lpstr>
      <vt:lpstr>Document</vt:lpstr>
      <vt:lpstr>  “Pain Management in Hail Region Hospitals”     By Dr. Hamdan Albaqawi </vt:lpstr>
      <vt:lpstr>overview</vt:lpstr>
      <vt:lpstr>Introduction:</vt:lpstr>
      <vt:lpstr>Literature Review:</vt:lpstr>
      <vt:lpstr>Literature Review:</vt:lpstr>
      <vt:lpstr>Consequences of pain </vt:lpstr>
      <vt:lpstr>Current study/ setting: </vt:lpstr>
      <vt:lpstr>PowerPoint Presentation</vt:lpstr>
      <vt:lpstr>Study methods:</vt:lpstr>
      <vt:lpstr>Instruments:  </vt:lpstr>
      <vt:lpstr> Results:  Frequency Distribution of Participants by Nationality and Gender</vt:lpstr>
      <vt:lpstr>Results:   Frequency Distribution of Participants by Academic Qualification </vt:lpstr>
      <vt:lpstr>Effect of variables</vt:lpstr>
      <vt:lpstr>Most Frequently Missed Items </vt:lpstr>
      <vt:lpstr>Recommendations</vt:lpstr>
      <vt:lpstr>References: </vt:lpstr>
      <vt:lpstr>PowerPoint Presentation</vt:lpstr>
    </vt:vector>
  </TitlesOfParts>
  <Company>RMIT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Danny</dc:creator>
  <cp:lastModifiedBy>Hamdan Albaqawi</cp:lastModifiedBy>
  <cp:revision>978</cp:revision>
  <dcterms:created xsi:type="dcterms:W3CDTF">2010-08-18T21:37:14Z</dcterms:created>
  <dcterms:modified xsi:type="dcterms:W3CDTF">2015-10-07T17:24:32Z</dcterms:modified>
</cp:coreProperties>
</file>