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374" r:id="rId3"/>
    <p:sldId id="375" r:id="rId4"/>
    <p:sldId id="333" r:id="rId5"/>
    <p:sldId id="407" r:id="rId6"/>
    <p:sldId id="323" r:id="rId7"/>
    <p:sldId id="357" r:id="rId8"/>
    <p:sldId id="324" r:id="rId9"/>
    <p:sldId id="417" r:id="rId10"/>
    <p:sldId id="337" r:id="rId11"/>
    <p:sldId id="409" r:id="rId12"/>
    <p:sldId id="410" r:id="rId13"/>
    <p:sldId id="419" r:id="rId14"/>
    <p:sldId id="418" r:id="rId15"/>
    <p:sldId id="411" r:id="rId16"/>
    <p:sldId id="413" r:id="rId17"/>
    <p:sldId id="414" r:id="rId18"/>
    <p:sldId id="327" r:id="rId19"/>
    <p:sldId id="345" r:id="rId20"/>
    <p:sldId id="272" r:id="rId21"/>
    <p:sldId id="273" r:id="rId22"/>
    <p:sldId id="397" r:id="rId23"/>
    <p:sldId id="398" r:id="rId24"/>
    <p:sldId id="381" r:id="rId25"/>
    <p:sldId id="382" r:id="rId26"/>
    <p:sldId id="261" r:id="rId27"/>
    <p:sldId id="274" r:id="rId28"/>
    <p:sldId id="383" r:id="rId29"/>
    <p:sldId id="275" r:id="rId30"/>
    <p:sldId id="276" r:id="rId31"/>
    <p:sldId id="277" r:id="rId32"/>
    <p:sldId id="295" r:id="rId33"/>
    <p:sldId id="338" r:id="rId34"/>
    <p:sldId id="339" r:id="rId35"/>
    <p:sldId id="296" r:id="rId36"/>
    <p:sldId id="298" r:id="rId37"/>
    <p:sldId id="299" r:id="rId38"/>
    <p:sldId id="300" r:id="rId39"/>
    <p:sldId id="301" r:id="rId40"/>
    <p:sldId id="304" r:id="rId41"/>
    <p:sldId id="308" r:id="rId42"/>
    <p:sldId id="311" r:id="rId43"/>
    <p:sldId id="310" r:id="rId44"/>
    <p:sldId id="359" r:id="rId45"/>
    <p:sldId id="309" r:id="rId46"/>
    <p:sldId id="385" r:id="rId47"/>
    <p:sldId id="278" r:id="rId48"/>
    <p:sldId id="347" r:id="rId49"/>
    <p:sldId id="342" r:id="rId50"/>
    <p:sldId id="312" r:id="rId51"/>
    <p:sldId id="360" r:id="rId52"/>
    <p:sldId id="346" r:id="rId53"/>
    <p:sldId id="420" r:id="rId54"/>
    <p:sldId id="341" r:id="rId55"/>
    <p:sldId id="279" r:id="rId56"/>
    <p:sldId id="280" r:id="rId57"/>
    <p:sldId id="406" r:id="rId58"/>
    <p:sldId id="281" r:id="rId59"/>
    <p:sldId id="393" r:id="rId60"/>
    <p:sldId id="394" r:id="rId61"/>
    <p:sldId id="395" r:id="rId62"/>
    <p:sldId id="421" r:id="rId63"/>
    <p:sldId id="422" r:id="rId64"/>
    <p:sldId id="404" r:id="rId65"/>
    <p:sldId id="283" r:id="rId66"/>
    <p:sldId id="405" r:id="rId67"/>
    <p:sldId id="378" r:id="rId68"/>
    <p:sldId id="350" r:id="rId69"/>
    <p:sldId id="361" r:id="rId70"/>
    <p:sldId id="284" r:id="rId71"/>
    <p:sldId id="352" r:id="rId72"/>
    <p:sldId id="286" r:id="rId73"/>
    <p:sldId id="362" r:id="rId74"/>
    <p:sldId id="288" r:id="rId75"/>
    <p:sldId id="384" r:id="rId76"/>
    <p:sldId id="387" r:id="rId77"/>
    <p:sldId id="389" r:id="rId78"/>
    <p:sldId id="388" r:id="rId79"/>
    <p:sldId id="330" r:id="rId80"/>
    <p:sldId id="331" r:id="rId81"/>
    <p:sldId id="379" r:id="rId82"/>
    <p:sldId id="380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3855648155688702E-2"/>
          <c:w val="0.74671681171432513"/>
          <c:h val="0.95614435184431135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36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Sheet1!$A$4:$A$6</c:f>
              <c:strCache>
                <c:ptCount val="3"/>
                <c:pt idx="0">
                  <c:v>generalized epilepsy</c:v>
                </c:pt>
                <c:pt idx="1">
                  <c:v> focal</c:v>
                </c:pt>
                <c:pt idx="2">
                  <c:v> focal with secondary generalization</c:v>
                </c:pt>
              </c:strCache>
            </c:strRef>
          </c:cat>
          <c:val>
            <c:numRef>
              <c:f>Sheet1!$B$4:$B$6</c:f>
              <c:numCache>
                <c:formatCode>General</c:formatCode>
                <c:ptCount val="3"/>
                <c:pt idx="0">
                  <c:v>4</c:v>
                </c:pt>
                <c:pt idx="1">
                  <c:v>12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0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0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0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73390398075240593"/>
          <c:y val="0"/>
          <c:w val="0.26331824146981625"/>
          <c:h val="0.97908865558471858"/>
        </c:manualLayout>
      </c:layout>
      <c:overlay val="0"/>
      <c:txPr>
        <a:bodyPr/>
        <a:lstStyle/>
        <a:p>
          <a:pPr>
            <a:defRPr sz="2000" b="1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87490C6-D61E-4C8B-9F8E-4E8EB38AD7A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F231969-29D3-43E0-B038-30968388C7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733800"/>
            <a:ext cx="6781800" cy="24384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Hala A. Shaheen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Prof and head of neurology department, Faculty of medicine, Fayoum university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924800" cy="2762251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en-US" sz="4400" b="1" dirty="0"/>
              <a:t>Obstructive sleep apnea </a:t>
            </a:r>
            <a:r>
              <a:rPr lang="en-US" sz="4400" b="1" dirty="0" smtClean="0"/>
              <a:t>in </a:t>
            </a:r>
            <a:r>
              <a:rPr lang="en-US" sz="4400" b="1" dirty="0"/>
              <a:t>epilepsy: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a </a:t>
            </a:r>
            <a:r>
              <a:rPr lang="en-US" sz="4400" b="1" dirty="0"/>
              <a:t>preliminary Egyptian study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74509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immune thw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"/>
            <a:ext cx="7239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4" descr="15-a2s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44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32769" y="3244334"/>
            <a:ext cx="3278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 preliminary Egyptian study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762000"/>
            <a:ext cx="388806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A </a:t>
            </a:r>
            <a:r>
              <a:rPr lang="en-US" sz="4400" b="1" dirty="0">
                <a:solidFill>
                  <a:schemeClr val="bg1"/>
                </a:solidFill>
              </a:rPr>
              <a:t>preliminary Egyptian study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2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get-10-2008-9fj0gy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9888" y="0"/>
            <a:ext cx="9513888" cy="713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66800" y="762000"/>
            <a:ext cx="57912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Hala A. Shaheen</a:t>
            </a:r>
            <a:r>
              <a:rPr lang="en-US" sz="3600" dirty="0"/>
              <a:t> ,</a:t>
            </a:r>
            <a:r>
              <a:rPr lang="en-US" sz="3600" dirty="0">
                <a:solidFill>
                  <a:schemeClr val="bg1"/>
                </a:solidFill>
              </a:rPr>
              <a:t> Ann A. </a:t>
            </a:r>
            <a:r>
              <a:rPr lang="en-US" sz="3600" dirty="0" err="1">
                <a:solidFill>
                  <a:schemeClr val="bg1"/>
                </a:solidFill>
              </a:rPr>
              <a:t>Abd</a:t>
            </a:r>
            <a:r>
              <a:rPr lang="en-US" sz="3600" dirty="0">
                <a:solidFill>
                  <a:schemeClr val="bg1"/>
                </a:solidFill>
              </a:rPr>
              <a:t> El-Kader , </a:t>
            </a:r>
            <a:r>
              <a:rPr lang="en-US" sz="3600" dirty="0" err="1">
                <a:solidFill>
                  <a:schemeClr val="bg1"/>
                </a:solidFill>
              </a:rPr>
              <a:t>Amira</a:t>
            </a:r>
            <a:r>
              <a:rPr lang="en-US" sz="3600" dirty="0">
                <a:solidFill>
                  <a:schemeClr val="bg1"/>
                </a:solidFill>
              </a:rPr>
              <a:t> M. El </a:t>
            </a:r>
            <a:r>
              <a:rPr lang="en-US" sz="3600" dirty="0" err="1">
                <a:solidFill>
                  <a:schemeClr val="bg1"/>
                </a:solidFill>
              </a:rPr>
              <a:t>Gohary</a:t>
            </a:r>
            <a:r>
              <a:rPr lang="en-US" sz="3600" dirty="0">
                <a:solidFill>
                  <a:schemeClr val="bg1"/>
                </a:solidFill>
              </a:rPr>
              <a:t> , </a:t>
            </a:r>
            <a:r>
              <a:rPr lang="en-US" sz="3600" dirty="0" err="1">
                <a:solidFill>
                  <a:schemeClr val="bg1"/>
                </a:solidFill>
              </a:rPr>
              <a:t>Neveen</a:t>
            </a:r>
            <a:r>
              <a:rPr lang="en-US" sz="3600" dirty="0">
                <a:solidFill>
                  <a:schemeClr val="bg1"/>
                </a:solidFill>
              </a:rPr>
              <a:t> M. El-</a:t>
            </a:r>
            <a:r>
              <a:rPr lang="en-US" sz="3600" dirty="0" err="1">
                <a:solidFill>
                  <a:schemeClr val="bg1"/>
                </a:solidFill>
              </a:rPr>
              <a:t>Fayoumy</a:t>
            </a:r>
            <a:r>
              <a:rPr lang="en-US" sz="3600" dirty="0">
                <a:solidFill>
                  <a:schemeClr val="bg1"/>
                </a:solidFill>
              </a:rPr>
              <a:t> , Lamia M. </a:t>
            </a:r>
            <a:r>
              <a:rPr lang="en-US" sz="3600" dirty="0" err="1">
                <a:solidFill>
                  <a:schemeClr val="bg1"/>
                </a:solidFill>
              </a:rPr>
              <a:t>Afifi</a:t>
            </a:r>
            <a:endParaRPr lang="en-US" sz="36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rgbClr val="FF0000"/>
                </a:solidFill>
              </a:rPr>
              <a:t>Faculty of medicine,  Egypt</a:t>
            </a:r>
            <a:r>
              <a:rPr lang="en-US" sz="3600" dirty="0">
                <a:solidFill>
                  <a:srgbClr val="FF0000"/>
                </a:solidFill>
              </a:rPr>
              <a:t/>
            </a:r>
            <a:br>
              <a:rPr lang="en-US" sz="3600" dirty="0">
                <a:solidFill>
                  <a:srgbClr val="FF0000"/>
                </a:solidFill>
              </a:rPr>
            </a:b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0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731520"/>
            <a:ext cx="685800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sz="3600" dirty="0" smtClean="0"/>
              <a:t>Epilepsy </a:t>
            </a:r>
            <a:r>
              <a:rPr lang="en-US" sz="3600" dirty="0"/>
              <a:t>and obstructive sleep apnea are two </a:t>
            </a:r>
            <a:r>
              <a:rPr lang="en-US" sz="3600" dirty="0" smtClean="0"/>
              <a:t>common disorders that </a:t>
            </a:r>
            <a:r>
              <a:rPr lang="en-US" sz="3600" dirty="0" smtClean="0">
                <a:solidFill>
                  <a:srgbClr val="FF0000"/>
                </a:solidFill>
              </a:rPr>
              <a:t>coexist</a:t>
            </a:r>
            <a:endParaRPr lang="en-US" sz="3600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7471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731520"/>
            <a:ext cx="685800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sz="3600" dirty="0" smtClean="0"/>
              <a:t>Epilepsy </a:t>
            </a:r>
            <a:r>
              <a:rPr lang="en-US" sz="3600" dirty="0"/>
              <a:t>and obstructive sleep apnea </a:t>
            </a:r>
            <a:r>
              <a:rPr lang="en-US" sz="3600" dirty="0" smtClean="0"/>
              <a:t>profoundly </a:t>
            </a:r>
            <a:r>
              <a:rPr lang="en-US" sz="3600" dirty="0">
                <a:solidFill>
                  <a:srgbClr val="FF0000"/>
                </a:solidFill>
              </a:rPr>
              <a:t>exacerbate</a:t>
            </a:r>
            <a:r>
              <a:rPr lang="en-US" sz="3600" dirty="0"/>
              <a:t> </a:t>
            </a:r>
            <a:r>
              <a:rPr lang="en-US" sz="3600" dirty="0" smtClean="0"/>
              <a:t>each other’s </a:t>
            </a:r>
            <a:r>
              <a:rPr lang="en-US" sz="3600" dirty="0"/>
              <a:t>[</a:t>
            </a:r>
            <a:r>
              <a:rPr lang="en-US" sz="3600" dirty="0" err="1" smtClean="0"/>
              <a:t>Peppard</a:t>
            </a:r>
            <a:r>
              <a:rPr lang="en-US" sz="3600" dirty="0" smtClean="0"/>
              <a:t> etal 2000]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676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Several </a:t>
            </a:r>
            <a:r>
              <a:rPr lang="en-US" sz="3600" dirty="0" smtClean="0">
                <a:solidFill>
                  <a:srgbClr val="FF0000"/>
                </a:solidFill>
              </a:rPr>
              <a:t>mechanisms</a:t>
            </a:r>
            <a:r>
              <a:rPr lang="en-US" sz="3600" dirty="0" smtClean="0"/>
              <a:t> may </a:t>
            </a:r>
            <a:r>
              <a:rPr lang="en-US" sz="3600" dirty="0"/>
              <a:t>contribute to the increased incidence of OSA </a:t>
            </a:r>
            <a:r>
              <a:rPr lang="en-US" sz="3600" dirty="0" smtClean="0"/>
              <a:t>in patients </a:t>
            </a:r>
            <a:r>
              <a:rPr lang="en-US" sz="3600" dirty="0"/>
              <a:t>with epilepsy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237691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The adverse effect of 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antiepileptic drugs </a:t>
            </a:r>
            <a:endParaRPr lang="en-US" sz="3600" dirty="0" smtClean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sz="3600" dirty="0" smtClean="0"/>
              <a:t>CNS </a:t>
            </a:r>
            <a:r>
              <a:rPr lang="en-US" sz="3600" dirty="0" smtClean="0">
                <a:solidFill>
                  <a:srgbClr val="FF0000"/>
                </a:solidFill>
              </a:rPr>
              <a:t>depression</a:t>
            </a:r>
            <a:r>
              <a:rPr lang="en-US" sz="3600" dirty="0" smtClean="0"/>
              <a:t>,  </a:t>
            </a:r>
          </a:p>
          <a:p>
            <a:pPr marL="0" indent="0">
              <a:buNone/>
            </a:pPr>
            <a:r>
              <a:rPr lang="en-US" sz="3600" dirty="0" smtClean="0"/>
              <a:t>Effect on </a:t>
            </a:r>
            <a:r>
              <a:rPr lang="en-US" sz="3600" dirty="0" smtClean="0">
                <a:solidFill>
                  <a:srgbClr val="FF0000"/>
                </a:solidFill>
              </a:rPr>
              <a:t>upper airway tone,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Weight gain </a:t>
            </a:r>
            <a:r>
              <a:rPr lang="en-US" sz="3600" dirty="0" smtClean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96891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530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95400" y="914400"/>
            <a:ext cx="6248400" cy="3581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3900" dirty="0" smtClean="0">
              <a:solidFill>
                <a:srgbClr val="00B0F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dirty="0" smtClean="0">
                <a:solidFill>
                  <a:srgbClr val="FF0000"/>
                </a:solidFill>
              </a:rPr>
              <a:t>Reduced </a:t>
            </a:r>
            <a:r>
              <a:rPr lang="en-US" sz="5100" dirty="0">
                <a:solidFill>
                  <a:srgbClr val="FF0000"/>
                </a:solidFill>
              </a:rPr>
              <a:t>physical activity</a:t>
            </a:r>
            <a:r>
              <a:rPr lang="en-US" sz="5100" dirty="0"/>
              <a:t> of patients with epilepsy </a:t>
            </a:r>
          </a:p>
          <a:p>
            <a:pPr marL="4572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dirty="0" smtClean="0"/>
              <a:t>Also </a:t>
            </a:r>
            <a:r>
              <a:rPr lang="en-US" sz="5100" dirty="0">
                <a:solidFill>
                  <a:srgbClr val="FF0000"/>
                </a:solidFill>
              </a:rPr>
              <a:t>seizures prolonged REM</a:t>
            </a:r>
            <a:r>
              <a:rPr lang="en-US" sz="5100" dirty="0">
                <a:solidFill>
                  <a:srgbClr val="00B0F0"/>
                </a:solidFill>
              </a:rPr>
              <a:t> </a:t>
            </a:r>
            <a:endParaRPr lang="en-US" sz="5100" dirty="0" smtClean="0">
              <a:solidFill>
                <a:srgbClr val="00B0F0"/>
              </a:solidFill>
            </a:endParaRPr>
          </a:p>
          <a:p>
            <a:pPr marL="4572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dirty="0" smtClean="0"/>
              <a:t>where </a:t>
            </a:r>
            <a:r>
              <a:rPr lang="en-US" sz="5100" dirty="0"/>
              <a:t>OSA </a:t>
            </a:r>
            <a:r>
              <a:rPr lang="en-US" sz="5100" dirty="0" smtClean="0"/>
              <a:t>became worse </a:t>
            </a:r>
          </a:p>
          <a:p>
            <a:pPr marL="4572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dirty="0" smtClean="0"/>
              <a:t>[</a:t>
            </a:r>
            <a:r>
              <a:rPr lang="en-US" sz="5100" dirty="0" err="1" smtClean="0"/>
              <a:t>Sharafkhaneh</a:t>
            </a:r>
            <a:r>
              <a:rPr lang="en-US" sz="5100" dirty="0" smtClean="0"/>
              <a:t> </a:t>
            </a:r>
            <a:r>
              <a:rPr lang="en-US" sz="5100" dirty="0"/>
              <a:t>A, </a:t>
            </a:r>
            <a:r>
              <a:rPr lang="en-US" sz="5100" dirty="0" smtClean="0"/>
              <a:t>etal 2005)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401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51054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Appearance </a:t>
            </a:r>
            <a:r>
              <a:rPr lang="en-US" sz="3600" dirty="0"/>
              <a:t>of OSA symptoms coincided with clear increase in </a:t>
            </a:r>
            <a:r>
              <a:rPr lang="en-US" sz="3600" dirty="0">
                <a:solidFill>
                  <a:srgbClr val="FF0000"/>
                </a:solidFill>
              </a:rPr>
              <a:t>seizure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frequency</a:t>
            </a:r>
            <a:r>
              <a:rPr lang="en-US" sz="3600" dirty="0"/>
              <a:t> or an emergence of </a:t>
            </a:r>
            <a:r>
              <a:rPr lang="en-US" sz="3600" dirty="0">
                <a:solidFill>
                  <a:srgbClr val="FF0000"/>
                </a:solidFill>
              </a:rPr>
              <a:t>status</a:t>
            </a:r>
            <a:r>
              <a:rPr lang="en-US" sz="3600" dirty="0"/>
              <a:t> in patients with epilepsy [Nieto F, </a:t>
            </a:r>
            <a:r>
              <a:rPr lang="en-US" sz="3600" dirty="0" smtClean="0"/>
              <a:t>etal 2011] </a:t>
            </a:r>
          </a:p>
        </p:txBody>
      </p:sp>
    </p:spTree>
    <p:extLst>
      <p:ext uri="{BB962C8B-B14F-4D97-AF65-F5344CB8AC3E}">
        <p14:creationId xmlns:p14="http://schemas.microsoft.com/office/powerpoint/2010/main" val="3267073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381000"/>
            <a:ext cx="65532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 smtClean="0"/>
          </a:p>
          <a:p>
            <a:pPr marL="0" indent="0" algn="ctr">
              <a:buNone/>
            </a:pPr>
            <a:r>
              <a:rPr lang="en-US" sz="3600" dirty="0" smtClean="0"/>
              <a:t>A variety </a:t>
            </a:r>
            <a:r>
              <a:rPr lang="en-US" sz="3600" dirty="0"/>
              <a:t>of </a:t>
            </a:r>
            <a:r>
              <a:rPr lang="en-US" sz="3600" dirty="0">
                <a:solidFill>
                  <a:srgbClr val="FF0000"/>
                </a:solidFill>
              </a:rPr>
              <a:t>seizure-provoking mechanisms</a:t>
            </a:r>
            <a:r>
              <a:rPr lang="en-US" sz="3600" dirty="0"/>
              <a:t> in OSA patients </a:t>
            </a:r>
            <a:r>
              <a:rPr lang="en-US" sz="3600" dirty="0" smtClean="0"/>
              <a:t>are postulated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4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/>
              <a:t>Obstructive </a:t>
            </a:r>
            <a:r>
              <a:rPr lang="en-US" sz="3600" dirty="0"/>
              <a:t>sleep apnea (OSA) is </a:t>
            </a:r>
            <a:r>
              <a:rPr lang="en-US" sz="3600" dirty="0" smtClean="0"/>
              <a:t>due </a:t>
            </a:r>
            <a:r>
              <a:rPr lang="en-US" sz="3600" dirty="0"/>
              <a:t>to intermittent </a:t>
            </a:r>
            <a:r>
              <a:rPr lang="en-US" sz="3600" dirty="0" smtClean="0"/>
              <a:t> </a:t>
            </a:r>
            <a:r>
              <a:rPr lang="en-US" sz="3600" dirty="0"/>
              <a:t>blockage of the upper airway with Consequent </a:t>
            </a:r>
            <a:r>
              <a:rPr lang="en-US" sz="3600" dirty="0">
                <a:solidFill>
                  <a:srgbClr val="FF0000"/>
                </a:solidFill>
              </a:rPr>
              <a:t>reduction or cessation of airflow</a:t>
            </a:r>
            <a:r>
              <a:rPr lang="en-US" sz="3600" dirty="0"/>
              <a:t> during sleep [</a:t>
            </a:r>
            <a:r>
              <a:rPr lang="en-US" sz="3600" dirty="0" err="1"/>
              <a:t>Frucht</a:t>
            </a:r>
            <a:r>
              <a:rPr lang="en-US" sz="3600" dirty="0"/>
              <a:t> </a:t>
            </a:r>
            <a:r>
              <a:rPr lang="en-US" sz="3600" dirty="0" smtClean="0"/>
              <a:t>M, etal 2000</a:t>
            </a:r>
            <a:r>
              <a:rPr lang="en-US" sz="36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580043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 </a:t>
            </a:r>
          </a:p>
          <a:p>
            <a:pPr marL="0" indent="0">
              <a:buNone/>
            </a:pPr>
            <a:r>
              <a:rPr lang="en-US" sz="3600" dirty="0" smtClean="0"/>
              <a:t>It </a:t>
            </a:r>
            <a:r>
              <a:rPr lang="en-US" sz="3600" dirty="0"/>
              <a:t>leads </a:t>
            </a:r>
            <a:r>
              <a:rPr lang="en-US" sz="3600" dirty="0" smtClean="0"/>
              <a:t>to</a:t>
            </a:r>
          </a:p>
          <a:p>
            <a:pPr marL="0" indent="0">
              <a:buNone/>
            </a:pPr>
            <a:r>
              <a:rPr lang="en-US" sz="3600" dirty="0"/>
              <a:t>Cerebral </a:t>
            </a:r>
            <a:r>
              <a:rPr lang="en-US" sz="3600" dirty="0">
                <a:solidFill>
                  <a:srgbClr val="FF0000"/>
                </a:solidFill>
              </a:rPr>
              <a:t>hypoxemia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cortical arousal</a:t>
            </a:r>
            <a:r>
              <a:rPr lang="en-US" sz="3600" dirty="0"/>
              <a:t>,</a:t>
            </a:r>
            <a:r>
              <a:rPr lang="en-US" sz="3600" dirty="0" smtClean="0"/>
              <a:t>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Sleep </a:t>
            </a:r>
            <a:r>
              <a:rPr lang="en-US" sz="3600" dirty="0">
                <a:solidFill>
                  <a:srgbClr val="FF0000"/>
                </a:solidFill>
              </a:rPr>
              <a:t>fragmentation</a:t>
            </a:r>
            <a:r>
              <a:rPr lang="en-US" sz="3600" dirty="0"/>
              <a:t>, and 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20453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381000"/>
            <a:ext cx="65532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Decrease time spent in deep sleep</a:t>
            </a:r>
            <a:r>
              <a:rPr lang="en-US" sz="3600" dirty="0" smtClean="0"/>
              <a:t>, </a:t>
            </a:r>
            <a:r>
              <a:rPr lang="en-US" sz="3600" dirty="0"/>
              <a:t>and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/>
              <a:t>S</a:t>
            </a:r>
            <a:r>
              <a:rPr lang="en-US" sz="3600" dirty="0" smtClean="0"/>
              <a:t>leep </a:t>
            </a:r>
            <a:r>
              <a:rPr lang="en-US" sz="3600" dirty="0">
                <a:solidFill>
                  <a:srgbClr val="FF0000"/>
                </a:solidFill>
              </a:rPr>
              <a:t>deprivation</a:t>
            </a:r>
            <a:r>
              <a:rPr lang="en-US" sz="3600" dirty="0"/>
              <a:t> </a:t>
            </a:r>
            <a:r>
              <a:rPr lang="en-US" sz="3600" dirty="0" smtClean="0"/>
              <a:t> </a:t>
            </a:r>
          </a:p>
          <a:p>
            <a:pPr marL="0" indent="0">
              <a:buNone/>
            </a:pPr>
            <a:r>
              <a:rPr lang="en-US" sz="3600" dirty="0" smtClean="0"/>
              <a:t>[</a:t>
            </a:r>
            <a:r>
              <a:rPr lang="en-US" sz="3600" dirty="0"/>
              <a:t>Wyler </a:t>
            </a:r>
            <a:r>
              <a:rPr lang="en-US" sz="3600" dirty="0" smtClean="0"/>
              <a:t>A, </a:t>
            </a:r>
            <a:r>
              <a:rPr lang="en-US" sz="3600" dirty="0" err="1"/>
              <a:t>Weymuller</a:t>
            </a:r>
            <a:r>
              <a:rPr lang="en-US" sz="3600" dirty="0"/>
              <a:t> E </a:t>
            </a:r>
            <a:r>
              <a:rPr lang="en-US" sz="3600" dirty="0" smtClean="0"/>
              <a:t>2012].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72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r>
              <a:rPr lang="en-US" sz="4400" dirty="0" smtClean="0"/>
              <a:t>OSA with </a:t>
            </a:r>
            <a:r>
              <a:rPr lang="en-US" sz="4400" dirty="0"/>
              <a:t>subsequent significant </a:t>
            </a:r>
            <a:r>
              <a:rPr lang="en-US" sz="4200" dirty="0" smtClean="0">
                <a:solidFill>
                  <a:srgbClr val="FF0000"/>
                </a:solidFill>
              </a:rPr>
              <a:t>morbidity </a:t>
            </a:r>
            <a:r>
              <a:rPr lang="en-US" sz="4200" dirty="0" smtClean="0"/>
              <a:t>such </a:t>
            </a:r>
            <a:r>
              <a:rPr lang="en-US" sz="4200" dirty="0"/>
              <a:t>as </a:t>
            </a:r>
            <a:endParaRPr lang="en-US" sz="4200" dirty="0" smtClean="0"/>
          </a:p>
          <a:p>
            <a:pPr marL="0" indent="0">
              <a:buNone/>
            </a:pP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339539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200" dirty="0">
                <a:solidFill>
                  <a:srgbClr val="FF0000"/>
                </a:solidFill>
              </a:rPr>
              <a:t>M</a:t>
            </a:r>
            <a:r>
              <a:rPr lang="en-US" sz="4200" dirty="0" smtClean="0">
                <a:solidFill>
                  <a:srgbClr val="FF0000"/>
                </a:solidFill>
              </a:rPr>
              <a:t>orbidity </a:t>
            </a:r>
            <a:r>
              <a:rPr lang="en-US" sz="4200" dirty="0" smtClean="0"/>
              <a:t> </a:t>
            </a:r>
          </a:p>
          <a:p>
            <a:pPr marL="0" indent="0">
              <a:buNone/>
            </a:pPr>
            <a:r>
              <a:rPr lang="en-US" sz="4200" dirty="0" smtClean="0"/>
              <a:t>increased </a:t>
            </a:r>
            <a:r>
              <a:rPr lang="en-US" sz="4200" dirty="0"/>
              <a:t>risk of cardiac, </a:t>
            </a:r>
            <a:endParaRPr lang="en-US" sz="4200" dirty="0" smtClean="0"/>
          </a:p>
          <a:p>
            <a:pPr marL="0" indent="0">
              <a:buNone/>
            </a:pPr>
            <a:r>
              <a:rPr lang="en-US" sz="4200" dirty="0" smtClean="0"/>
              <a:t>respiratory</a:t>
            </a:r>
            <a:r>
              <a:rPr lang="en-US" sz="4200" dirty="0"/>
              <a:t>, and </a:t>
            </a:r>
            <a:endParaRPr lang="en-US" sz="4200" dirty="0" smtClean="0"/>
          </a:p>
          <a:p>
            <a:pPr marL="0" indent="0">
              <a:buNone/>
            </a:pPr>
            <a:r>
              <a:rPr lang="en-US" sz="4200" dirty="0" smtClean="0"/>
              <a:t>metabolic </a:t>
            </a:r>
            <a:r>
              <a:rPr lang="en-US" sz="4200" dirty="0"/>
              <a:t>consequences </a:t>
            </a:r>
            <a:endParaRPr lang="en-US" sz="4200" dirty="0" smtClean="0"/>
          </a:p>
          <a:p>
            <a:pPr marL="0" indent="0">
              <a:buNone/>
            </a:pPr>
            <a:r>
              <a:rPr lang="en-US" sz="4400" dirty="0" smtClean="0"/>
              <a:t>[</a:t>
            </a:r>
            <a:r>
              <a:rPr lang="pt-BR" sz="4400" dirty="0"/>
              <a:t>Parra etal </a:t>
            </a:r>
            <a:r>
              <a:rPr lang="pt-BR" sz="4400" dirty="0" smtClean="0"/>
              <a:t>2010</a:t>
            </a:r>
            <a:r>
              <a:rPr lang="en-US" sz="4400" dirty="0"/>
              <a:t>]</a:t>
            </a:r>
          </a:p>
          <a:p>
            <a:pPr marL="0" indent="0">
              <a:buNone/>
            </a:pP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42996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4196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 </a:t>
            </a:r>
          </a:p>
          <a:p>
            <a:pPr marL="4572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Mortality </a:t>
            </a:r>
          </a:p>
          <a:p>
            <a:pPr marL="45720" indent="0">
              <a:buNone/>
            </a:pPr>
            <a:r>
              <a:rPr lang="en-US" sz="3600" dirty="0" smtClean="0"/>
              <a:t>OSA </a:t>
            </a:r>
            <a:r>
              <a:rPr lang="en-US" sz="3600" dirty="0"/>
              <a:t>postulated as a cause of </a:t>
            </a:r>
            <a:r>
              <a:rPr lang="en-US" sz="3600" dirty="0">
                <a:solidFill>
                  <a:srgbClr val="FF0000"/>
                </a:solidFill>
              </a:rPr>
              <a:t>sudden unexpected death </a:t>
            </a:r>
            <a:r>
              <a:rPr lang="en-US" sz="3600" dirty="0"/>
              <a:t>in </a:t>
            </a:r>
            <a:r>
              <a:rPr lang="en-US" sz="3600" dirty="0" smtClean="0"/>
              <a:t> </a:t>
            </a:r>
            <a:r>
              <a:rPr lang="en-US" sz="3600" dirty="0"/>
              <a:t>patients </a:t>
            </a:r>
            <a:r>
              <a:rPr lang="en-US" sz="3600" dirty="0" smtClean="0"/>
              <a:t>with epilepsy </a:t>
            </a:r>
          </a:p>
          <a:p>
            <a:pPr marL="45720" indent="0">
              <a:buNone/>
            </a:pPr>
            <a:r>
              <a:rPr lang="en-US" sz="3600" dirty="0" smtClean="0"/>
              <a:t>[</a:t>
            </a:r>
            <a:r>
              <a:rPr lang="en-US" sz="3600" dirty="0" err="1" smtClean="0"/>
              <a:t>Malow</a:t>
            </a:r>
            <a:r>
              <a:rPr lang="en-US" sz="3600" dirty="0" smtClean="0"/>
              <a:t> B, etal 2008]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176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sz="3600" dirty="0" smtClean="0"/>
              <a:t>To </a:t>
            </a:r>
            <a:r>
              <a:rPr lang="en-US" sz="3600" dirty="0"/>
              <a:t>make matters worse, obstructive </a:t>
            </a:r>
            <a:r>
              <a:rPr lang="en-US" sz="3600" dirty="0" smtClean="0"/>
              <a:t>sleep apnea </a:t>
            </a:r>
            <a:r>
              <a:rPr lang="en-US" sz="3600" dirty="0"/>
              <a:t>is notoriously </a:t>
            </a:r>
            <a:r>
              <a:rPr lang="en-US" sz="3600" dirty="0">
                <a:solidFill>
                  <a:srgbClr val="FF0000"/>
                </a:solidFill>
              </a:rPr>
              <a:t>underdiagnosed</a:t>
            </a:r>
            <a:r>
              <a:rPr lang="en-US" sz="3600" dirty="0"/>
              <a:t> particularly in </a:t>
            </a:r>
            <a:r>
              <a:rPr lang="en-US" sz="3600" dirty="0" smtClean="0"/>
              <a:t>patients with </a:t>
            </a:r>
            <a:r>
              <a:rPr lang="en-US" sz="3600" dirty="0"/>
              <a:t>epilepsy [</a:t>
            </a:r>
            <a:r>
              <a:rPr lang="en-US" sz="3600" dirty="0" err="1"/>
              <a:t>Decary</a:t>
            </a:r>
            <a:r>
              <a:rPr lang="en-US" sz="3600" dirty="0"/>
              <a:t> A, </a:t>
            </a:r>
            <a:r>
              <a:rPr lang="en-US" sz="3600" dirty="0" smtClean="0"/>
              <a:t>etal 2000</a:t>
            </a:r>
            <a:r>
              <a:rPr lang="en-US" sz="36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40653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/>
              <a:t>The </a:t>
            </a:r>
            <a:r>
              <a:rPr lang="en-US" sz="3600" dirty="0"/>
              <a:t>extent and clinical relevance of the association between epilepsy and sleep apnea are not previously studied in </a:t>
            </a:r>
            <a:r>
              <a:rPr lang="en-US" sz="3600" dirty="0" smtClean="0"/>
              <a:t>Egypt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53837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181600"/>
            <a:ext cx="7391400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What we wanted to know was the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alah\Pictures\sakya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189" y="76200"/>
            <a:ext cx="7446611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964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solidFill>
                  <a:srgbClr val="FF0000"/>
                </a:solidFill>
              </a:rPr>
              <a:t>Aim of </a:t>
            </a:r>
            <a:r>
              <a:rPr lang="en-US" sz="5400" dirty="0" smtClean="0">
                <a:solidFill>
                  <a:srgbClr val="FF0000"/>
                </a:solidFill>
              </a:rPr>
              <a:t>work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/>
              <a:t>This </a:t>
            </a:r>
            <a:r>
              <a:rPr lang="en-US" sz="3600" dirty="0"/>
              <a:t>study aimed to look for the </a:t>
            </a:r>
            <a:r>
              <a:rPr lang="en-US" sz="3600" dirty="0">
                <a:solidFill>
                  <a:srgbClr val="FF0000"/>
                </a:solidFill>
              </a:rPr>
              <a:t>frequency of sleep apnea in Egyptian</a:t>
            </a:r>
            <a:r>
              <a:rPr lang="en-US" sz="3600" dirty="0"/>
              <a:t> patients </a:t>
            </a:r>
            <a:r>
              <a:rPr lang="en-US" sz="3600" dirty="0" smtClean="0"/>
              <a:t>with epilepsy </a:t>
            </a:r>
            <a:r>
              <a:rPr lang="en-US" sz="3600" dirty="0"/>
              <a:t>in comparison to a control group. </a:t>
            </a:r>
          </a:p>
        </p:txBody>
      </p:sp>
    </p:spTree>
    <p:extLst>
      <p:ext uri="{BB962C8B-B14F-4D97-AF65-F5344CB8AC3E}">
        <p14:creationId xmlns:p14="http://schemas.microsoft.com/office/powerpoint/2010/main" val="2841991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>
                <a:solidFill>
                  <a:srgbClr val="FF0000"/>
                </a:solidFill>
              </a:rPr>
              <a:t>Aim of </a:t>
            </a:r>
            <a:r>
              <a:rPr lang="en-US" sz="5400" dirty="0" smtClean="0">
                <a:solidFill>
                  <a:srgbClr val="FF0000"/>
                </a:solidFill>
              </a:rPr>
              <a:t>work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Try </a:t>
            </a:r>
            <a:r>
              <a:rPr lang="en-US" sz="3600" dirty="0">
                <a:solidFill>
                  <a:srgbClr val="FF0000"/>
                </a:solidFill>
              </a:rPr>
              <a:t>to find out sleep apnea relation </a:t>
            </a:r>
            <a:r>
              <a:rPr lang="en-US" sz="3600" dirty="0" smtClean="0">
                <a:solidFill>
                  <a:srgbClr val="FF0000"/>
                </a:solidFill>
              </a:rPr>
              <a:t>to</a:t>
            </a:r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C00000"/>
                </a:solidFill>
              </a:rPr>
              <a:t>Clinical data</a:t>
            </a:r>
            <a:r>
              <a:rPr lang="en-US" sz="3600" dirty="0" smtClean="0"/>
              <a:t>, Sleep complaint  </a:t>
            </a:r>
          </a:p>
          <a:p>
            <a:pPr marL="0" indent="0" algn="just">
              <a:buNone/>
            </a:pPr>
            <a:r>
              <a:rPr lang="en-US" sz="3600" dirty="0" smtClean="0"/>
              <a:t>Polysomnographic findings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86410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just">
              <a:buNone/>
            </a:pPr>
            <a:endParaRPr lang="en-US" sz="3600" dirty="0" smtClean="0"/>
          </a:p>
          <a:p>
            <a:pPr marL="45720" indent="0" algn="just">
              <a:buNone/>
            </a:pPr>
            <a:r>
              <a:rPr lang="en-US" sz="3600" dirty="0" smtClean="0"/>
              <a:t>The </a:t>
            </a:r>
            <a:r>
              <a:rPr lang="en-US" sz="3600" dirty="0"/>
              <a:t>identification </a:t>
            </a:r>
            <a:r>
              <a:rPr lang="en-US" sz="3600" dirty="0" smtClean="0"/>
              <a:t>and </a:t>
            </a:r>
            <a:r>
              <a:rPr lang="en-US" sz="3600" dirty="0"/>
              <a:t>treatment of OSA may have far-reaching consequences in </a:t>
            </a:r>
            <a:r>
              <a:rPr lang="en-US" sz="3600" dirty="0" smtClean="0"/>
              <a:t>improving </a:t>
            </a:r>
            <a:r>
              <a:rPr lang="en-US" sz="3600" dirty="0"/>
              <a:t>patient’s quality of life [</a:t>
            </a:r>
            <a:r>
              <a:rPr lang="en-US" sz="3600" dirty="0" err="1"/>
              <a:t>Trupp</a:t>
            </a:r>
            <a:r>
              <a:rPr lang="en-US" sz="3600" dirty="0"/>
              <a:t> </a:t>
            </a:r>
            <a:r>
              <a:rPr lang="en-US" sz="3600" dirty="0" smtClean="0"/>
              <a:t>R, etal 2004]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47697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/>
              <a:t>Continuous </a:t>
            </a:r>
            <a:r>
              <a:rPr lang="en-US" sz="3600" dirty="0"/>
              <a:t>positive airway </a:t>
            </a:r>
            <a:r>
              <a:rPr lang="en-US" sz="3600" dirty="0" smtClean="0"/>
              <a:t>pressure (</a:t>
            </a:r>
            <a:r>
              <a:rPr lang="en-US" sz="3600" dirty="0" smtClean="0">
                <a:solidFill>
                  <a:srgbClr val="FF0000"/>
                </a:solidFill>
              </a:rPr>
              <a:t>CPAP</a:t>
            </a:r>
            <a:r>
              <a:rPr lang="en-US" sz="3600" dirty="0" smtClean="0"/>
              <a:t>) </a:t>
            </a:r>
            <a:r>
              <a:rPr lang="en-US" sz="3600" dirty="0"/>
              <a:t>treatment was found to improve seizure control in those patients [</a:t>
            </a:r>
            <a:r>
              <a:rPr lang="en-US" sz="3600" dirty="0" err="1"/>
              <a:t>Gami</a:t>
            </a:r>
            <a:r>
              <a:rPr lang="en-US" sz="3600" dirty="0"/>
              <a:t> A, </a:t>
            </a:r>
            <a:r>
              <a:rPr lang="en-US" sz="3600" dirty="0" smtClean="0"/>
              <a:t>etal 2005]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54950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9161463" cy="61087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114800" y="37711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5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 and methods:</a:t>
            </a:r>
            <a:r>
              <a:rPr lang="en-US" sz="5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5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315507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1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>
              <a:tabLst>
                <a:tab pos="855663" algn="l"/>
              </a:tabLst>
            </a:pPr>
            <a:endParaRPr lang="en-US" smtClean="0"/>
          </a:p>
        </p:txBody>
      </p:sp>
      <p:pic>
        <p:nvPicPr>
          <p:cNvPr id="33280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9678988" cy="6858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4" name="Rectangle 3"/>
          <p:cNvSpPr>
            <a:spLocks/>
          </p:cNvSpPr>
          <p:nvPr/>
        </p:nvSpPr>
        <p:spPr bwMode="auto">
          <a:xfrm>
            <a:off x="0" y="1724025"/>
            <a:ext cx="9144000" cy="19288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tabLst>
                <a:tab pos="749300" algn="l"/>
              </a:tabLst>
            </a:pPr>
            <a:r>
              <a:rPr lang="en-US"/>
              <a:t>“</a:t>
            </a:r>
            <a:r>
              <a:rPr lang="en-US" i="1">
                <a:solidFill>
                  <a:srgbClr val="FBFF00"/>
                </a:solidFill>
                <a:cs typeface="Times" pitchFamily="18" charset="0"/>
                <a:sym typeface="Times" pitchFamily="18" charset="0"/>
              </a:rPr>
              <a:t>“ </a:t>
            </a:r>
            <a:endParaRPr lang="en-US" sz="2500" i="1">
              <a:solidFill>
                <a:srgbClr val="FBFF00"/>
              </a:solidFill>
              <a:cs typeface="Times" pitchFamily="18" charset="0"/>
              <a:sym typeface="Times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67000" y="1724025"/>
            <a:ext cx="320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605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 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methods: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is a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case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control study of 26 patients with epilepsy 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and </a:t>
            </a: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26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normal controls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Patients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090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 </a:t>
            </a:r>
            <a:r>
              <a:rPr lang="en-US" sz="4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methods:</a:t>
            </a:r>
            <a:r>
              <a:rPr lang="en-US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Inclusion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criteria</a:t>
            </a:r>
          </a:p>
          <a:p>
            <a:pPr marL="0" indent="0">
              <a:buNone/>
            </a:pP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Children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with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idiopathic epilepsy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390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1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>
              <a:tabLst>
                <a:tab pos="855663" algn="l"/>
              </a:tabLst>
            </a:pPr>
            <a:endParaRPr lang="en-US" smtClean="0"/>
          </a:p>
        </p:txBody>
      </p:sp>
      <p:pic>
        <p:nvPicPr>
          <p:cNvPr id="24781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463" cy="61087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2" name="Rectangle 3"/>
          <p:cNvSpPr>
            <a:spLocks/>
          </p:cNvSpPr>
          <p:nvPr/>
        </p:nvSpPr>
        <p:spPr bwMode="auto">
          <a:xfrm>
            <a:off x="0" y="4286250"/>
            <a:ext cx="8983663" cy="1946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tabLst>
                <a:tab pos="749300" algn="l"/>
              </a:tabLst>
            </a:pPr>
            <a:endParaRPr lang="en-US" sz="6700" i="1">
              <a:solidFill>
                <a:srgbClr val="FBFF00"/>
              </a:solidFill>
              <a:cs typeface="Times" pitchFamily="18" charset="0"/>
              <a:sym typeface="Times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2828836"/>
            <a:ext cx="5791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methods:</a:t>
            </a:r>
            <a:b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Exclusion criteria</a:t>
            </a:r>
            <a:b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2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Patients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with any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neurological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disease apart from epilepsy;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patients with 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psychiatric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illness; patients with history of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hypnotics or sedatives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intake; or those with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liver or kidney failure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were excluded from the study. </a:t>
            </a:r>
          </a:p>
        </p:txBody>
      </p:sp>
    </p:spTree>
    <p:extLst>
      <p:ext uri="{BB962C8B-B14F-4D97-AF65-F5344CB8AC3E}">
        <p14:creationId xmlns:p14="http://schemas.microsoft.com/office/powerpoint/2010/main" val="259902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029200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 and methods: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patients were divided into two subgroups according to apnea/hypopnea index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(AHI)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(1)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patients without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				OSA 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</a:t>
            </a:r>
            <a:r>
              <a: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(2)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patients with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OSA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0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Patients 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methods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control 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</a:t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ealthy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children their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age and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sex matched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to our patients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were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also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studied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0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Clinical 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Epilepsy </a:t>
            </a:r>
            <a:r>
              <a:rPr lang="en-US" sz="3600" dirty="0" smtClean="0"/>
              <a:t>history </a:t>
            </a:r>
            <a:r>
              <a:rPr lang="en-US" sz="3600" dirty="0"/>
              <a:t>and detailed neurological </a:t>
            </a:r>
            <a:r>
              <a:rPr lang="en-US" sz="3600" dirty="0" smtClean="0"/>
              <a:t>examination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Epilepsy history:</a:t>
            </a:r>
            <a:r>
              <a:rPr lang="en-US" sz="3600" dirty="0" smtClean="0"/>
              <a:t> </a:t>
            </a:r>
            <a:r>
              <a:rPr lang="en-US" sz="3600" dirty="0"/>
              <a:t>Neurologist interviewed patients and one of their close relative to inquire about age of onset of epilepsy and disease </a:t>
            </a:r>
            <a:r>
              <a:rPr lang="en-US" sz="3600" dirty="0" smtClean="0"/>
              <a:t>duration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71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Clinical 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Seizures </a:t>
            </a:r>
            <a:r>
              <a:rPr lang="en-US" sz="3600" dirty="0">
                <a:solidFill>
                  <a:srgbClr val="FF0000"/>
                </a:solidFill>
              </a:rPr>
              <a:t>characteristics</a:t>
            </a:r>
            <a:r>
              <a:rPr lang="en-US" sz="3600" dirty="0"/>
              <a:t>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such </a:t>
            </a:r>
            <a:r>
              <a:rPr lang="en-US" sz="3600" dirty="0"/>
              <a:t>as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Seizure </a:t>
            </a:r>
            <a:r>
              <a:rPr lang="en-US" sz="3600" dirty="0"/>
              <a:t>frequency,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status </a:t>
            </a:r>
            <a:r>
              <a:rPr lang="en-US" sz="3600" dirty="0"/>
              <a:t>epilepticus</a:t>
            </a:r>
            <a:r>
              <a:rPr lang="en-US" sz="3600" dirty="0" smtClean="0"/>
              <a:t>,</a:t>
            </a:r>
          </a:p>
          <a:p>
            <a:pPr marL="0" indent="0">
              <a:buNone/>
            </a:pPr>
            <a:r>
              <a:rPr lang="en-US" sz="3600" dirty="0" smtClean="0"/>
              <a:t>Circadian </a:t>
            </a:r>
            <a:r>
              <a:rPr lang="en-US" sz="3600" dirty="0"/>
              <a:t>rhythm, and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/>
              <a:t>D</a:t>
            </a:r>
            <a:r>
              <a:rPr lang="en-US" sz="3600" dirty="0" smtClean="0"/>
              <a:t>osage of medications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8677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Clinical 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Type</a:t>
            </a:r>
            <a:r>
              <a:rPr lang="en-US" sz="3600" dirty="0" smtClean="0"/>
              <a:t> </a:t>
            </a:r>
            <a:r>
              <a:rPr lang="en-US" sz="3600" dirty="0"/>
              <a:t>of epilepsy was determined according to International League against Epilepsy classification </a:t>
            </a:r>
          </a:p>
        </p:txBody>
      </p:sp>
    </p:spTree>
    <p:extLst>
      <p:ext uri="{BB962C8B-B14F-4D97-AF65-F5344CB8AC3E}">
        <p14:creationId xmlns:p14="http://schemas.microsoft.com/office/powerpoint/2010/main" val="89931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Sleep </a:t>
            </a:r>
            <a:r>
              <a:rPr lang="en-US" dirty="0" smtClean="0">
                <a:solidFill>
                  <a:srgbClr val="FF0000"/>
                </a:solidFill>
              </a:rPr>
              <a:t>history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They </a:t>
            </a:r>
            <a:r>
              <a:rPr lang="en-US" sz="3600" dirty="0"/>
              <a:t>were asked about total nocturnal </a:t>
            </a:r>
            <a:r>
              <a:rPr lang="en-US" sz="3600" dirty="0">
                <a:solidFill>
                  <a:srgbClr val="FF0000"/>
                </a:solidFill>
              </a:rPr>
              <a:t>sleep time</a:t>
            </a:r>
            <a:r>
              <a:rPr lang="en-US" sz="3600" dirty="0" smtClean="0"/>
              <a:t>,</a:t>
            </a:r>
            <a:r>
              <a:rPr lang="en-US" sz="3600" dirty="0"/>
              <a:t> repeated </a:t>
            </a:r>
            <a:r>
              <a:rPr lang="en-US" sz="3600" dirty="0">
                <a:solidFill>
                  <a:srgbClr val="FF0000"/>
                </a:solidFill>
              </a:rPr>
              <a:t>awakenings</a:t>
            </a:r>
            <a:r>
              <a:rPr lang="en-US" sz="3600" dirty="0"/>
              <a:t> during sleep, history of excessive </a:t>
            </a:r>
            <a:r>
              <a:rPr lang="en-US" sz="3600" dirty="0">
                <a:solidFill>
                  <a:srgbClr val="FF0000"/>
                </a:solidFill>
              </a:rPr>
              <a:t>daytime</a:t>
            </a:r>
            <a:r>
              <a:rPr lang="en-US" sz="3600" dirty="0"/>
              <a:t> sleepiness, insomnia, and </a:t>
            </a:r>
            <a:r>
              <a:rPr lang="en-US" sz="3600" dirty="0">
                <a:solidFill>
                  <a:srgbClr val="FF0000"/>
                </a:solidFill>
              </a:rPr>
              <a:t>nocturnal </a:t>
            </a:r>
            <a:r>
              <a:rPr lang="en-US" sz="3600" dirty="0" smtClean="0">
                <a:solidFill>
                  <a:srgbClr val="FF0000"/>
                </a:solidFill>
              </a:rPr>
              <a:t>snoring</a:t>
            </a:r>
            <a:r>
              <a:rPr lang="en-US" sz="3600" dirty="0" smtClean="0"/>
              <a:t> </a:t>
            </a:r>
            <a:endParaRPr lang="en-US" sz="3600" dirty="0"/>
          </a:p>
          <a:p>
            <a:pPr marL="0" indent="0"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4426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Electrophysiological 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Electroencephalogram(EEG)</a:t>
            </a:r>
            <a:r>
              <a:rPr lang="en-US" sz="3600" dirty="0" smtClean="0"/>
              <a:t> </a:t>
            </a:r>
            <a:r>
              <a:rPr lang="en-US" sz="3600" dirty="0"/>
              <a:t>was done for all patients using a </a:t>
            </a:r>
            <a:r>
              <a:rPr lang="en-US" sz="3600" dirty="0" err="1"/>
              <a:t>Schwarzer</a:t>
            </a:r>
            <a:r>
              <a:rPr lang="en-US" sz="3600" dirty="0"/>
              <a:t> GmbH medical diagnostic </a:t>
            </a:r>
            <a:r>
              <a:rPr lang="en-US" sz="3600" dirty="0" smtClean="0"/>
              <a:t>equipment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350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Electrophysiological 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Video </a:t>
            </a:r>
            <a:r>
              <a:rPr lang="en-US" sz="3600" dirty="0"/>
              <a:t>EEG monitoring was done for all patients using a </a:t>
            </a:r>
            <a:r>
              <a:rPr lang="en-US" sz="3600" dirty="0" err="1"/>
              <a:t>Schwarzer</a:t>
            </a:r>
            <a:r>
              <a:rPr lang="en-US" sz="3600" dirty="0"/>
              <a:t> GmbH medical diagnostic equipment and a </a:t>
            </a:r>
            <a:r>
              <a:rPr lang="en-US" sz="3600" dirty="0" smtClean="0"/>
              <a:t>digital video-camera Panasonic  AG6040</a:t>
            </a:r>
            <a:r>
              <a:rPr lang="en-US" sz="3600" dirty="0"/>
              <a:t>)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418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Electrophysiological 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04800"/>
            <a:ext cx="8305800" cy="5029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Overnight </a:t>
            </a:r>
            <a:r>
              <a:rPr lang="en-US" sz="3600" dirty="0" smtClean="0">
                <a:solidFill>
                  <a:srgbClr val="FF0000"/>
                </a:solidFill>
              </a:rPr>
              <a:t>polysomnography </a:t>
            </a:r>
            <a:r>
              <a:rPr lang="en-US" sz="3600" dirty="0" smtClean="0"/>
              <a:t>was performed </a:t>
            </a:r>
            <a:r>
              <a:rPr lang="en-US" sz="3600" dirty="0"/>
              <a:t>for both patients and controls using a </a:t>
            </a:r>
            <a:r>
              <a:rPr lang="en-US" sz="3600" dirty="0" err="1"/>
              <a:t>Schwarzer</a:t>
            </a:r>
            <a:r>
              <a:rPr lang="en-US" sz="3600" dirty="0"/>
              <a:t>. Epos 32 GmbH, medical diagnostic </a:t>
            </a:r>
            <a:r>
              <a:rPr lang="en-US" sz="3600" dirty="0" err="1"/>
              <a:t>polysomnogram</a:t>
            </a:r>
            <a:r>
              <a:rPr lang="en-US" sz="3600" dirty="0"/>
              <a:t>, </a:t>
            </a:r>
            <a:r>
              <a:rPr lang="en-US" sz="3600" dirty="0" smtClean="0"/>
              <a:t>Germany</a:t>
            </a:r>
          </a:p>
          <a:p>
            <a:pPr marL="0" indent="0" algn="just">
              <a:buNone/>
            </a:pPr>
            <a:r>
              <a:rPr lang="en-US" sz="3600" dirty="0" smtClean="0"/>
              <a:t>The </a:t>
            </a:r>
            <a:r>
              <a:rPr lang="en-US" sz="3600" dirty="0"/>
              <a:t>software used was </a:t>
            </a:r>
            <a:r>
              <a:rPr lang="en-US" sz="3600" dirty="0" err="1"/>
              <a:t>Somnologica</a:t>
            </a:r>
            <a:r>
              <a:rPr lang="en-US" sz="3600" dirty="0"/>
              <a:t> version 3.1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243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4800" dirty="0" smtClean="0">
                <a:solidFill>
                  <a:srgbClr val="FF0000"/>
                </a:solidFill>
              </a:rPr>
              <a:t>polysomnographic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parameters </a:t>
            </a:r>
            <a:r>
              <a:rPr lang="en-US" dirty="0" smtClean="0">
                <a:solidFill>
                  <a:srgbClr val="FF0000"/>
                </a:solidFill>
              </a:rPr>
              <a:t>were :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Total </a:t>
            </a:r>
            <a:r>
              <a:rPr lang="en-US" sz="3600" dirty="0"/>
              <a:t>sleep time (TST),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Sleep efficiency,</a:t>
            </a:r>
          </a:p>
          <a:p>
            <a:pPr marL="0" indent="0">
              <a:buNone/>
            </a:pPr>
            <a:r>
              <a:rPr lang="en-US" sz="3600" dirty="0" smtClean="0"/>
              <a:t>Percentage </a:t>
            </a:r>
            <a:r>
              <a:rPr lang="en-US" sz="3600" dirty="0"/>
              <a:t>of each </a:t>
            </a:r>
            <a:r>
              <a:rPr lang="en-US" sz="3600" dirty="0" smtClean="0"/>
              <a:t>stage</a:t>
            </a:r>
          </a:p>
          <a:p>
            <a:pPr marL="0" indent="0">
              <a:buNone/>
            </a:pPr>
            <a:r>
              <a:rPr lang="en-US" sz="3600" dirty="0" smtClean="0"/>
              <a:t>Number </a:t>
            </a:r>
            <a:r>
              <a:rPr lang="en-US" sz="3600" dirty="0"/>
              <a:t>of awakenings,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/>
              <a:t>A</a:t>
            </a:r>
            <a:r>
              <a:rPr lang="en-US" sz="3600" dirty="0" smtClean="0"/>
              <a:t>rousal </a:t>
            </a:r>
            <a:r>
              <a:rPr lang="en-US" sz="3600" dirty="0"/>
              <a:t>index </a:t>
            </a:r>
            <a:r>
              <a:rPr lang="en-US" sz="3600" dirty="0" smtClean="0"/>
              <a:t>and</a:t>
            </a:r>
          </a:p>
          <a:p>
            <a:pPr marL="0" indent="0">
              <a:buNone/>
            </a:pPr>
            <a:r>
              <a:rPr lang="en-US" sz="3600" dirty="0" smtClean="0"/>
              <a:t>leg movements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3489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FF0000"/>
                </a:solidFill>
              </a:rPr>
              <a:t>Polysomnographic </a:t>
            </a:r>
            <a:r>
              <a:rPr lang="en-US" dirty="0">
                <a:solidFill>
                  <a:srgbClr val="FF0000"/>
                </a:solidFill>
              </a:rPr>
              <a:t>assessment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Apnea</a:t>
            </a:r>
            <a:r>
              <a:rPr lang="en-US" sz="3600" dirty="0" smtClean="0"/>
              <a:t> </a:t>
            </a:r>
            <a:r>
              <a:rPr lang="en-US" sz="3600" dirty="0"/>
              <a:t>events were counted according to the criteria established by the American Academy of Sleep Medicine </a:t>
            </a:r>
            <a:r>
              <a:rPr lang="en-US" sz="3600" dirty="0" smtClean="0"/>
              <a:t>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529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Statistical analysis: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/>
              <a:t>Statistical package for social science (SPSS) version 15 were used for data management. </a:t>
            </a:r>
            <a:r>
              <a:rPr lang="en-US" sz="3200" dirty="0" smtClean="0">
                <a:solidFill>
                  <a:srgbClr val="FF0000"/>
                </a:solidFill>
              </a:rPr>
              <a:t>Chi square </a:t>
            </a:r>
            <a:r>
              <a:rPr lang="en-US" sz="3200" dirty="0">
                <a:solidFill>
                  <a:srgbClr val="FF0000"/>
                </a:solidFill>
              </a:rPr>
              <a:t>test</a:t>
            </a:r>
            <a:r>
              <a:rPr lang="en-US" sz="3200" dirty="0"/>
              <a:t> was used for comparison between qualitative variables </a:t>
            </a:r>
            <a:r>
              <a:rPr lang="en-US" sz="3200" dirty="0" smtClean="0"/>
              <a:t>groups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31877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Statistical analysis: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Independent </a:t>
            </a:r>
            <a:r>
              <a:rPr lang="en-US" sz="3200" dirty="0">
                <a:solidFill>
                  <a:srgbClr val="FF0000"/>
                </a:solidFill>
              </a:rPr>
              <a:t>sample T test</a:t>
            </a:r>
            <a:r>
              <a:rPr lang="en-US" sz="3200" dirty="0"/>
              <a:t> was used for normally distributed quantitative variables as comparing age mean, seizure duration, and sleep efficiency among patient subgroups.</a:t>
            </a:r>
          </a:p>
        </p:txBody>
      </p:sp>
    </p:spTree>
    <p:extLst>
      <p:ext uri="{BB962C8B-B14F-4D97-AF65-F5344CB8AC3E}">
        <p14:creationId xmlns:p14="http://schemas.microsoft.com/office/powerpoint/2010/main" val="150209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Statistical analysis: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Mann–Whitney </a:t>
            </a:r>
            <a:r>
              <a:rPr lang="en-US" sz="3200" dirty="0">
                <a:solidFill>
                  <a:srgbClr val="FF0000"/>
                </a:solidFill>
              </a:rPr>
              <a:t>test</a:t>
            </a:r>
            <a:r>
              <a:rPr lang="en-US" sz="3200" dirty="0"/>
              <a:t> were used for non normally distributed quantitative variables as age of </a:t>
            </a:r>
            <a:r>
              <a:rPr lang="en-US" sz="3200" dirty="0" smtClean="0"/>
              <a:t>onset, number </a:t>
            </a:r>
            <a:r>
              <a:rPr lang="en-US" sz="3200" dirty="0"/>
              <a:t>of awakening, sleep latency, PLM, and apnea and hypopnea index. </a:t>
            </a:r>
          </a:p>
        </p:txBody>
      </p:sp>
    </p:spTree>
    <p:extLst>
      <p:ext uri="{BB962C8B-B14F-4D97-AF65-F5344CB8AC3E}">
        <p14:creationId xmlns:p14="http://schemas.microsoft.com/office/powerpoint/2010/main" val="6895907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Statistical analysis: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Pearson’s correlation</a:t>
            </a:r>
            <a:r>
              <a:rPr lang="en-US" sz="3200" dirty="0"/>
              <a:t> coefficient was calculated for the association between the apnea/hypopnea index and clinical and polysomnographic data.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88326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Statistical analysis: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The logistic regression </a:t>
            </a:r>
            <a:r>
              <a:rPr lang="en-US" sz="3200" dirty="0">
                <a:solidFill>
                  <a:srgbClr val="FF0000"/>
                </a:solidFill>
              </a:rPr>
              <a:t>analysis</a:t>
            </a:r>
            <a:r>
              <a:rPr lang="en-US" sz="3200" dirty="0"/>
              <a:t> was done to test for significant predictors of OSA among the patients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P </a:t>
            </a:r>
            <a:r>
              <a:rPr lang="en-US" sz="3200" dirty="0">
                <a:solidFill>
                  <a:srgbClr val="FF0000"/>
                </a:solidFill>
              </a:rPr>
              <a:t>value 0.05 was considered </a:t>
            </a:r>
            <a:r>
              <a:rPr lang="en-US" sz="3200" dirty="0" smtClean="0">
                <a:solidFill>
                  <a:srgbClr val="FF0000"/>
                </a:solidFill>
              </a:rPr>
              <a:t>significant </a:t>
            </a:r>
            <a:endParaRPr lang="en-US" sz="32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960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4" descr="get-10-2008-rp0khoh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67000" y="36576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en-US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6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2369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24400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/>
              <a:t>The </a:t>
            </a:r>
            <a:r>
              <a:rPr lang="en-US" sz="3600" dirty="0"/>
              <a:t>patients’ age ranged from 4.5 to 18 </a:t>
            </a:r>
            <a:r>
              <a:rPr lang="en-US" sz="3600" dirty="0" smtClean="0"/>
              <a:t>years. </a:t>
            </a:r>
          </a:p>
          <a:p>
            <a:pPr marL="0" indent="0" algn="just">
              <a:buNone/>
            </a:pPr>
            <a:r>
              <a:rPr lang="en-US" sz="3600" dirty="0" smtClean="0"/>
              <a:t>Ten </a:t>
            </a:r>
            <a:r>
              <a:rPr lang="en-US" sz="3600" dirty="0"/>
              <a:t>(38.5</a:t>
            </a:r>
            <a:r>
              <a:rPr lang="en-US" sz="3600" dirty="0" smtClean="0"/>
              <a:t>%) of </a:t>
            </a:r>
            <a:r>
              <a:rPr lang="en-US" sz="3600" dirty="0"/>
              <a:t>them were </a:t>
            </a:r>
            <a:r>
              <a:rPr lang="en-US" sz="3600" dirty="0" smtClean="0">
                <a:solidFill>
                  <a:srgbClr val="FF0000"/>
                </a:solidFill>
              </a:rPr>
              <a:t>girls</a:t>
            </a:r>
            <a:r>
              <a:rPr lang="en-US" sz="3600" dirty="0" smtClean="0"/>
              <a:t>. </a:t>
            </a:r>
            <a:r>
              <a:rPr lang="en-US" sz="3600" dirty="0"/>
              <a:t>Sixteen (61.5</a:t>
            </a:r>
            <a:r>
              <a:rPr lang="en-US" sz="3600" dirty="0" smtClean="0"/>
              <a:t>%) were </a:t>
            </a:r>
            <a:r>
              <a:rPr lang="en-US" sz="3600" dirty="0" smtClean="0">
                <a:solidFill>
                  <a:srgbClr val="FF0000"/>
                </a:solidFill>
              </a:rPr>
              <a:t>boys</a:t>
            </a:r>
            <a:r>
              <a:rPr lang="en-US" sz="36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79435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The </a:t>
            </a:r>
            <a:r>
              <a:rPr lang="en-US" sz="3600" dirty="0">
                <a:solidFill>
                  <a:srgbClr val="FF0000"/>
                </a:solidFill>
              </a:rPr>
              <a:t>control</a:t>
            </a:r>
            <a:r>
              <a:rPr lang="en-US" sz="3600" dirty="0"/>
              <a:t> group were chosen to be age-and sex-</a:t>
            </a:r>
            <a:r>
              <a:rPr lang="en-US" sz="3600" dirty="0">
                <a:solidFill>
                  <a:srgbClr val="FF0000"/>
                </a:solidFill>
              </a:rPr>
              <a:t>matched </a:t>
            </a:r>
            <a:r>
              <a:rPr lang="en-US" sz="3600" dirty="0"/>
              <a:t>to the patients group</a:t>
            </a:r>
            <a:r>
              <a:rPr lang="en-US" sz="3600" dirty="0" smtClean="0"/>
              <a:t>.</a:t>
            </a:r>
          </a:p>
          <a:p>
            <a:pPr marL="0" indent="0" algn="just">
              <a:buNone/>
            </a:pPr>
            <a:r>
              <a:rPr lang="en-US" sz="3600" dirty="0" smtClean="0"/>
              <a:t>There </a:t>
            </a:r>
            <a:r>
              <a:rPr lang="en-US" sz="3600" dirty="0"/>
              <a:t>were no </a:t>
            </a:r>
            <a:r>
              <a:rPr lang="en-US" sz="3600" dirty="0" smtClean="0"/>
              <a:t>obese children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1273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9530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Type of epilepsy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16718470"/>
              </p:ext>
            </p:extLst>
          </p:nvPr>
        </p:nvGraphicFramePr>
        <p:xfrm>
          <a:off x="990600" y="685800"/>
          <a:ext cx="7696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42910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FF0000"/>
                </a:solidFill>
              </a:rPr>
              <a:t>Clinical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Mean </a:t>
            </a:r>
            <a:r>
              <a:rPr lang="en-US" sz="3600" dirty="0"/>
              <a:t>age of onset of epilepsy was </a:t>
            </a:r>
            <a:r>
              <a:rPr lang="en-US" sz="3600" dirty="0" smtClean="0">
                <a:solidFill>
                  <a:srgbClr val="FF0000"/>
                </a:solidFill>
              </a:rPr>
              <a:t>7</a:t>
            </a:r>
            <a:r>
              <a:rPr lang="en-US" sz="3600" dirty="0" smtClean="0"/>
              <a:t>.49</a:t>
            </a:r>
            <a:r>
              <a:rPr lang="en-US" sz="3600" dirty="0"/>
              <a:t> </a:t>
            </a:r>
            <a:r>
              <a:rPr lang="en-US" sz="3600" dirty="0" smtClean="0"/>
              <a:t>± 4.2 years. </a:t>
            </a:r>
          </a:p>
          <a:p>
            <a:pPr marL="0" indent="0">
              <a:buNone/>
            </a:pPr>
            <a:r>
              <a:rPr lang="en-US" sz="3600" dirty="0" smtClean="0"/>
              <a:t>Mean </a:t>
            </a:r>
            <a:r>
              <a:rPr lang="en-US" sz="3600" dirty="0"/>
              <a:t>duration was </a:t>
            </a:r>
            <a:r>
              <a:rPr lang="en-US" sz="3600" dirty="0" smtClean="0">
                <a:solidFill>
                  <a:srgbClr val="FF0000"/>
                </a:solidFill>
              </a:rPr>
              <a:t>5</a:t>
            </a:r>
            <a:r>
              <a:rPr lang="en-US" sz="3600" dirty="0" smtClean="0"/>
              <a:t>.09± 4.57 minutes.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4252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FF0000"/>
                </a:solidFill>
              </a:rPr>
              <a:t>Clinical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The </a:t>
            </a:r>
            <a:r>
              <a:rPr lang="en-US" sz="3600" dirty="0"/>
              <a:t>seizure frequency ranged from once per month to six per day with mean </a:t>
            </a:r>
            <a:r>
              <a:rPr lang="en-US" sz="3600" dirty="0" smtClean="0"/>
              <a:t>of </a:t>
            </a:r>
            <a:r>
              <a:rPr lang="en-US" sz="3600" dirty="0" smtClean="0">
                <a:solidFill>
                  <a:srgbClr val="FF0000"/>
                </a:solidFill>
              </a:rPr>
              <a:t>47</a:t>
            </a:r>
            <a:r>
              <a:rPr lang="en-US" sz="3600" dirty="0" smtClean="0"/>
              <a:t>.6±53.2 </a:t>
            </a:r>
            <a:r>
              <a:rPr lang="en-US" sz="3600" dirty="0"/>
              <a:t>seizures per </a:t>
            </a:r>
            <a:r>
              <a:rPr lang="en-US" sz="3600" dirty="0" smtClean="0"/>
              <a:t>month</a:t>
            </a: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9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FF0000"/>
                </a:solidFill>
              </a:rPr>
              <a:t>Clinical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5200" cy="34747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Seizures </a:t>
            </a:r>
            <a:r>
              <a:rPr lang="en-US" sz="3600" dirty="0"/>
              <a:t>were </a:t>
            </a:r>
            <a:r>
              <a:rPr lang="en-US" sz="3600" dirty="0">
                <a:solidFill>
                  <a:srgbClr val="FF0000"/>
                </a:solidFill>
              </a:rPr>
              <a:t>uncontrolled</a:t>
            </a:r>
            <a:r>
              <a:rPr lang="en-US" sz="3600" dirty="0"/>
              <a:t> (more than once per month) in 24 patients (</a:t>
            </a:r>
            <a:r>
              <a:rPr lang="en-US" sz="3600" dirty="0">
                <a:solidFill>
                  <a:srgbClr val="FF0000"/>
                </a:solidFill>
              </a:rPr>
              <a:t>92</a:t>
            </a:r>
            <a:r>
              <a:rPr lang="en-US" sz="3600" dirty="0"/>
              <a:t>.3%)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and </a:t>
            </a:r>
            <a:r>
              <a:rPr lang="en-US" sz="3600" dirty="0"/>
              <a:t>three patients (11.5%) had history of </a:t>
            </a:r>
            <a:r>
              <a:rPr lang="en-US" sz="3600" dirty="0">
                <a:solidFill>
                  <a:srgbClr val="FF0000"/>
                </a:solidFill>
              </a:rPr>
              <a:t>status</a:t>
            </a:r>
            <a:r>
              <a:rPr lang="en-US" sz="3600" dirty="0"/>
              <a:t> epilepticus.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FF0000"/>
                </a:solidFill>
              </a:rPr>
              <a:t>Clinical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7620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Circadian </a:t>
            </a:r>
            <a:r>
              <a:rPr lang="en-US" sz="3600" dirty="0">
                <a:solidFill>
                  <a:srgbClr val="FF0000"/>
                </a:solidFill>
              </a:rPr>
              <a:t>distribution </a:t>
            </a:r>
            <a:r>
              <a:rPr lang="en-US" sz="3600" dirty="0" smtClean="0">
                <a:solidFill>
                  <a:srgbClr val="FF0000"/>
                </a:solidFill>
              </a:rPr>
              <a:t>of the </a:t>
            </a:r>
            <a:r>
              <a:rPr lang="en-US" sz="3600" dirty="0">
                <a:solidFill>
                  <a:srgbClr val="FF0000"/>
                </a:solidFill>
              </a:rPr>
              <a:t>attacks</a:t>
            </a:r>
            <a:r>
              <a:rPr lang="en-US" sz="3600" dirty="0"/>
              <a:t> was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diurnal</a:t>
            </a:r>
            <a:r>
              <a:rPr lang="en-US" sz="3600" dirty="0" smtClean="0"/>
              <a:t> </a:t>
            </a:r>
            <a:r>
              <a:rPr lang="en-US" sz="3600" dirty="0"/>
              <a:t>in two patients (7.7%),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nocturnal</a:t>
            </a:r>
            <a:r>
              <a:rPr lang="en-US" sz="3600" dirty="0" smtClean="0"/>
              <a:t> </a:t>
            </a:r>
            <a:r>
              <a:rPr lang="en-US" sz="3600" dirty="0"/>
              <a:t>in 12 (</a:t>
            </a:r>
            <a:r>
              <a:rPr lang="en-US" sz="3600" dirty="0">
                <a:solidFill>
                  <a:srgbClr val="FF0000"/>
                </a:solidFill>
              </a:rPr>
              <a:t>46</a:t>
            </a:r>
            <a:r>
              <a:rPr lang="en-US" sz="3600" dirty="0"/>
              <a:t>.2%),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and </a:t>
            </a:r>
            <a:r>
              <a:rPr lang="en-US" sz="3600" dirty="0">
                <a:solidFill>
                  <a:srgbClr val="FF0000"/>
                </a:solidFill>
              </a:rPr>
              <a:t>both </a:t>
            </a:r>
            <a:r>
              <a:rPr lang="en-US" sz="3600" dirty="0"/>
              <a:t>diurnal and nocturnal in 12 (</a:t>
            </a:r>
            <a:r>
              <a:rPr lang="en-US" sz="3600" dirty="0">
                <a:solidFill>
                  <a:srgbClr val="FF0000"/>
                </a:solidFill>
              </a:rPr>
              <a:t>46.</a:t>
            </a:r>
            <a:r>
              <a:rPr lang="en-US" sz="3600" dirty="0"/>
              <a:t>2%). </a:t>
            </a:r>
          </a:p>
        </p:txBody>
      </p:sp>
    </p:spTree>
    <p:extLst>
      <p:ext uri="{BB962C8B-B14F-4D97-AF65-F5344CB8AC3E}">
        <p14:creationId xmlns:p14="http://schemas.microsoft.com/office/powerpoint/2010/main" val="34611358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191000"/>
            <a:ext cx="8305800" cy="14478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FF0000"/>
                </a:solidFill>
              </a:rPr>
              <a:t>Clinical</a:t>
            </a:r>
            <a:r>
              <a:rPr lang="en-US" dirty="0">
                <a:solidFill>
                  <a:srgbClr val="FF0000"/>
                </a:solidFill>
              </a:rPr>
              <a:t> 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731520"/>
            <a:ext cx="7696200" cy="34747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900" dirty="0" smtClean="0"/>
              <a:t>Six </a:t>
            </a:r>
            <a:r>
              <a:rPr lang="en-US" sz="3900" dirty="0"/>
              <a:t>patients (</a:t>
            </a:r>
            <a:r>
              <a:rPr lang="en-US" sz="3900" dirty="0">
                <a:solidFill>
                  <a:srgbClr val="FF0000"/>
                </a:solidFill>
              </a:rPr>
              <a:t>23.1</a:t>
            </a:r>
            <a:r>
              <a:rPr lang="en-US" sz="3900" dirty="0" smtClean="0"/>
              <a:t>%) diagnosed had </a:t>
            </a:r>
            <a:r>
              <a:rPr lang="en-US" sz="3900" dirty="0"/>
              <a:t>not received medications yet, </a:t>
            </a:r>
            <a:endParaRPr lang="en-US" sz="3900" dirty="0" smtClean="0"/>
          </a:p>
          <a:p>
            <a:pPr marL="0" indent="0">
              <a:buNone/>
            </a:pPr>
            <a:r>
              <a:rPr lang="en-US" sz="3900" dirty="0" smtClean="0"/>
              <a:t>Ten </a:t>
            </a:r>
            <a:r>
              <a:rPr lang="en-US" sz="3900" dirty="0"/>
              <a:t>(</a:t>
            </a:r>
            <a:r>
              <a:rPr lang="en-US" sz="3900" dirty="0">
                <a:solidFill>
                  <a:srgbClr val="FF0000"/>
                </a:solidFill>
              </a:rPr>
              <a:t>38.5</a:t>
            </a:r>
            <a:r>
              <a:rPr lang="en-US" sz="3900" dirty="0"/>
              <a:t>%) were </a:t>
            </a:r>
            <a:r>
              <a:rPr lang="en-US" sz="3900" dirty="0" smtClean="0"/>
              <a:t>on </a:t>
            </a:r>
            <a:r>
              <a:rPr lang="en-US" sz="3900" dirty="0" err="1" smtClean="0"/>
              <a:t>monotherapy</a:t>
            </a:r>
            <a:r>
              <a:rPr lang="en-US" sz="3900" dirty="0"/>
              <a:t>, </a:t>
            </a:r>
            <a:endParaRPr lang="en-US" sz="3900" dirty="0" smtClean="0"/>
          </a:p>
          <a:p>
            <a:pPr marL="0" indent="0">
              <a:buNone/>
            </a:pPr>
            <a:r>
              <a:rPr lang="en-US" sz="3900" dirty="0" smtClean="0"/>
              <a:t>and </a:t>
            </a:r>
            <a:r>
              <a:rPr lang="en-US" sz="3900" dirty="0"/>
              <a:t>10 (</a:t>
            </a:r>
            <a:r>
              <a:rPr lang="en-US" sz="3900" dirty="0">
                <a:solidFill>
                  <a:srgbClr val="FF0000"/>
                </a:solidFill>
              </a:rPr>
              <a:t>38.5</a:t>
            </a:r>
            <a:r>
              <a:rPr lang="en-US" sz="3900" dirty="0"/>
              <a:t>%) were on </a:t>
            </a:r>
            <a:r>
              <a:rPr lang="en-US" sz="3900" dirty="0" err="1" smtClean="0"/>
              <a:t>polytherapy</a:t>
            </a:r>
            <a:r>
              <a:rPr lang="en-US" sz="3900" dirty="0" smtClean="0"/>
              <a:t> </a:t>
            </a:r>
            <a:endParaRPr lang="en-US" sz="3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65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FF0000"/>
                </a:solidFill>
              </a:rPr>
              <a:t>Sleep </a:t>
            </a:r>
            <a:r>
              <a:rPr lang="en-US" dirty="0">
                <a:solidFill>
                  <a:srgbClr val="FF0000"/>
                </a:solidFill>
              </a:rPr>
              <a:t>clinical </a:t>
            </a:r>
            <a:r>
              <a:rPr lang="en-US" dirty="0" smtClean="0">
                <a:solidFill>
                  <a:srgbClr val="FF0000"/>
                </a:solidFill>
              </a:rPr>
              <a:t>results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The </a:t>
            </a:r>
            <a:r>
              <a:rPr lang="en-US" sz="3600" dirty="0"/>
              <a:t>patients’ sleep </a:t>
            </a:r>
            <a:r>
              <a:rPr lang="en-US" sz="3600" dirty="0" smtClean="0"/>
              <a:t>complaint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Repeated </a:t>
            </a:r>
            <a:r>
              <a:rPr lang="en-US" sz="3600" dirty="0">
                <a:solidFill>
                  <a:srgbClr val="FF0000"/>
                </a:solidFill>
              </a:rPr>
              <a:t>awakenings</a:t>
            </a:r>
            <a:r>
              <a:rPr lang="en-US" sz="3600" dirty="0"/>
              <a:t> during sleep in 15 patients (57.7%)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Daytime </a:t>
            </a:r>
            <a:r>
              <a:rPr lang="en-US" sz="3600" dirty="0">
                <a:solidFill>
                  <a:srgbClr val="FF0000"/>
                </a:solidFill>
              </a:rPr>
              <a:t>sleepiness</a:t>
            </a:r>
            <a:r>
              <a:rPr lang="en-US" sz="3600" dirty="0"/>
              <a:t> in 13 patients (50%).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Snoring</a:t>
            </a:r>
            <a:r>
              <a:rPr lang="en-US" sz="3600" dirty="0" smtClean="0"/>
              <a:t> </a:t>
            </a:r>
            <a:r>
              <a:rPr lang="en-US" sz="3600" dirty="0"/>
              <a:t>was encountered in only two patients (7.7%).  </a:t>
            </a: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9029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029200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Polysomnographic </a:t>
            </a: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esults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The </a:t>
            </a:r>
            <a:r>
              <a:rPr lang="en-US" sz="3600" dirty="0"/>
              <a:t>patients had significantly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Higher</a:t>
            </a:r>
            <a:r>
              <a:rPr lang="en-US" sz="3600" dirty="0" smtClean="0"/>
              <a:t> </a:t>
            </a:r>
            <a:r>
              <a:rPr lang="en-US" sz="3600" dirty="0"/>
              <a:t>arousal index and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percent </a:t>
            </a:r>
            <a:r>
              <a:rPr lang="en-US" sz="3600" dirty="0"/>
              <a:t>of stage 2 from total sleep time but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lower</a:t>
            </a:r>
            <a:r>
              <a:rPr lang="en-US" sz="3600" dirty="0" smtClean="0"/>
              <a:t> </a:t>
            </a:r>
            <a:r>
              <a:rPr lang="en-US" sz="3600" dirty="0"/>
              <a:t>SWS percent from TST and </a:t>
            </a:r>
            <a:r>
              <a:rPr lang="en-US" sz="3600" dirty="0" smtClean="0"/>
              <a:t>sleep </a:t>
            </a:r>
            <a:r>
              <a:rPr lang="en-US" sz="3600" dirty="0"/>
              <a:t>efficiency, </a:t>
            </a: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in </a:t>
            </a:r>
            <a:r>
              <a:rPr lang="en-US" sz="3600" dirty="0"/>
              <a:t>comparison to the control </a:t>
            </a:r>
            <a:r>
              <a:rPr lang="en-US" sz="3600" dirty="0" smtClean="0"/>
              <a:t>group.</a:t>
            </a:r>
            <a:endParaRPr lang="en-US" sz="3600" dirty="0"/>
          </a:p>
          <a:p>
            <a:pPr marL="45720" indent="0"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0768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699320"/>
              </p:ext>
            </p:extLst>
          </p:nvPr>
        </p:nvGraphicFramePr>
        <p:xfrm>
          <a:off x="152400" y="228600"/>
          <a:ext cx="8610600" cy="6476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4207"/>
                <a:gridCol w="2038494"/>
                <a:gridCol w="2038494"/>
                <a:gridCol w="1239405"/>
              </a:tblGrid>
              <a:tr h="11174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 smtClean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lang="en-US" sz="24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Polysomnographic data</a:t>
                      </a:r>
                      <a:endParaRPr lang="en-US" sz="24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Patients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group</a:t>
                      </a:r>
                      <a:endParaRPr lang="en-US" sz="24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Controls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group</a:t>
                      </a:r>
                      <a:endParaRPr lang="en-US" sz="24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P-value</a:t>
                      </a:r>
                      <a:endParaRPr lang="en-US" sz="24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onset in min.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18.73 ± 17.5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14.1 ± 12.16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Sleep efficiency %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73.17 ± 7.33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83.12 ± 10.59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.006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No. of awakenings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 ± 6.03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13.67 ± 5.1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.449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to S1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102.01 ± 114.58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102.43 ± 176.07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.530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to S2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51.7 ± 74.76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17.35 ± 13.21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.157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SWS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81.82± 78.9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74.6 ± 47.55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.489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196.88 ± 108.38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224.08 ± 90.67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.572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 of S1 from TST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8.18 ± 7.18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7.22 ± 6.86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.530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% of S2 from TST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57.01 ± 17.12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44.05 ± 14.98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.022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% of SWS from TST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23.11 ± 10.27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36.08 ± 14.9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</a:rPr>
                        <a:t>.012</a:t>
                      </a:r>
                      <a:endParaRPr lang="en-US" sz="1200" b="0" i="0" baseline="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 of REM from TST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12.57 ± 9.33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12.62 ± 6.28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.706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Arousal index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8.23 ± 10.88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.89 ± .62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.000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Periodic Leg Movement index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.82 ± 1.33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.38 ± .35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.545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Apnea index 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.39 ±  1.10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 ± .00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.109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Apnea index in NREM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.31 ± .39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 ± .1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Hypopnea index in 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1.75 ± 4.91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 ± .00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.255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Hypopnea index in NREM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 ± .97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 ± .45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.775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  <a:tr h="29775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Apnea hypopnea index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1.21 ± 1.46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 ± .75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.704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3438" marR="43438" marT="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3116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Eleven patients with </a:t>
            </a:r>
            <a:r>
              <a:rPr lang="en-US" sz="3600" dirty="0"/>
              <a:t>epilepsy</a:t>
            </a:r>
            <a:r>
              <a:rPr lang="en-US" sz="3600" dirty="0">
                <a:solidFill>
                  <a:srgbClr val="FF0000"/>
                </a:solidFill>
              </a:rPr>
              <a:t>(42.3%)</a:t>
            </a:r>
            <a:r>
              <a:rPr lang="en-US" sz="3600" dirty="0"/>
              <a:t> have </a:t>
            </a:r>
            <a:r>
              <a:rPr lang="en-US" sz="3600" dirty="0" smtClean="0"/>
              <a:t>Obstructive sleep apnea </a:t>
            </a:r>
            <a:endParaRPr lang="en-US" sz="3600" dirty="0"/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6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05400"/>
            <a:ext cx="5599112" cy="1066800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7800"/>
            <a:ext cx="5486400" cy="5667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Frequency of sleep apnea in patients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27" y="762000"/>
            <a:ext cx="7638691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5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14400"/>
            <a:ext cx="7175351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4400" b="0" dirty="0" smtClean="0">
                <a:solidFill>
                  <a:srgbClr val="FF0000"/>
                </a:solidFill>
              </a:rPr>
              <a:t>Comparison </a:t>
            </a:r>
            <a:r>
              <a:rPr lang="en-US" sz="4400" b="0" dirty="0">
                <a:solidFill>
                  <a:srgbClr val="FF0000"/>
                </a:solidFill>
              </a:rPr>
              <a:t>between clinical </a:t>
            </a:r>
            <a:r>
              <a:rPr lang="en-US" sz="4400" b="0" dirty="0" smtClean="0">
                <a:solidFill>
                  <a:srgbClr val="FF0000"/>
                </a:solidFill>
              </a:rPr>
              <a:t>variables in </a:t>
            </a:r>
            <a:r>
              <a:rPr lang="en-US" sz="4400" b="0" dirty="0">
                <a:solidFill>
                  <a:srgbClr val="FF0000"/>
                </a:solidFill>
              </a:rPr>
              <a:t>epilepsy </a:t>
            </a:r>
            <a:r>
              <a:rPr lang="en-US" sz="4400" b="0" dirty="0" err="1" smtClean="0">
                <a:solidFill>
                  <a:srgbClr val="FF0000"/>
                </a:solidFill>
              </a:rPr>
              <a:t>patients’groups</a:t>
            </a:r>
            <a:r>
              <a:rPr lang="en-US" sz="4400" b="0" dirty="0" smtClean="0">
                <a:solidFill>
                  <a:srgbClr val="FF0000"/>
                </a:solidFill>
              </a:rPr>
              <a:t/>
            </a:r>
            <a:br>
              <a:rPr lang="en-US" sz="4400" b="0" dirty="0" smtClean="0">
                <a:solidFill>
                  <a:srgbClr val="FF0000"/>
                </a:solidFill>
              </a:rPr>
            </a:br>
            <a:r>
              <a:rPr lang="en-US" sz="4400" b="0" dirty="0" smtClean="0">
                <a:solidFill>
                  <a:srgbClr val="FF0000"/>
                </a:solidFill>
              </a:rPr>
              <a:t>with and without OSA</a:t>
            </a:r>
            <a:r>
              <a:rPr lang="en-US" sz="4400" b="0" dirty="0">
                <a:solidFill>
                  <a:srgbClr val="FF0000"/>
                </a:solidFill>
              </a:rPr>
              <a:t/>
            </a:r>
            <a:br>
              <a:rPr lang="en-US" sz="4400" b="0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4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876800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4400" b="0" dirty="0" smtClean="0">
                <a:solidFill>
                  <a:srgbClr val="FF0000"/>
                </a:solidFill>
              </a:rPr>
              <a:t>Comparison</a:t>
            </a:r>
            <a:br>
              <a:rPr lang="en-US" sz="4400" b="0" dirty="0" smtClean="0">
                <a:solidFill>
                  <a:srgbClr val="FF0000"/>
                </a:solidFill>
              </a:rPr>
            </a:br>
            <a:r>
              <a:rPr lang="en-US" sz="4400" b="0" dirty="0" smtClean="0">
                <a:solidFill>
                  <a:srgbClr val="FF0000"/>
                </a:solidFill>
              </a:rPr>
              <a:t>Results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19200" y="990600"/>
            <a:ext cx="6400800" cy="34747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smtClean="0"/>
              <a:t>Seizure </a:t>
            </a:r>
            <a:r>
              <a:rPr lang="en-US" sz="3600" dirty="0">
                <a:solidFill>
                  <a:srgbClr val="FF0000"/>
                </a:solidFill>
              </a:rPr>
              <a:t>frequency</a:t>
            </a:r>
            <a:r>
              <a:rPr lang="en-US" sz="3600" dirty="0"/>
              <a:t> was significantly </a:t>
            </a:r>
            <a:r>
              <a:rPr lang="en-US" sz="3600" dirty="0">
                <a:solidFill>
                  <a:srgbClr val="FF0000"/>
                </a:solidFill>
              </a:rPr>
              <a:t>higher</a:t>
            </a:r>
            <a:r>
              <a:rPr lang="en-US" sz="3600" dirty="0"/>
              <a:t> in the patients with OSA. All other clinical epilepsy, sleep, and EEG findings did not differ </a:t>
            </a:r>
            <a:r>
              <a:rPr lang="en-US" sz="3600" dirty="0" smtClean="0"/>
              <a:t>significantly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4163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sz="3600" dirty="0"/>
              <a:t>If sleep </a:t>
            </a:r>
            <a:r>
              <a:rPr lang="en-US" sz="3600" dirty="0">
                <a:solidFill>
                  <a:srgbClr val="FF0000"/>
                </a:solidFill>
              </a:rPr>
              <a:t>deprivation</a:t>
            </a:r>
            <a:r>
              <a:rPr lang="en-US" sz="3600" dirty="0"/>
              <a:t> is the assumed mechanism, one</a:t>
            </a:r>
          </a:p>
          <a:p>
            <a:pPr marL="45720" indent="0">
              <a:buNone/>
            </a:pPr>
            <a:r>
              <a:rPr lang="en-US" sz="3600" dirty="0"/>
              <a:t>might expect that seizures during </a:t>
            </a:r>
            <a:r>
              <a:rPr lang="en-US" sz="3600" dirty="0">
                <a:solidFill>
                  <a:srgbClr val="FF0000"/>
                </a:solidFill>
              </a:rPr>
              <a:t>both</a:t>
            </a:r>
            <a:r>
              <a:rPr lang="en-US" sz="3600" dirty="0"/>
              <a:t> sleep and </a:t>
            </a:r>
            <a:r>
              <a:rPr lang="en-US" sz="3600" dirty="0" smtClean="0"/>
              <a:t>wakefulness would </a:t>
            </a:r>
            <a:r>
              <a:rPr lang="en-US" sz="3600" dirty="0"/>
              <a:t>be facilitated </a:t>
            </a:r>
            <a:r>
              <a:rPr lang="en-US" sz="3600" dirty="0" smtClean="0"/>
              <a:t>as in </a:t>
            </a:r>
            <a:r>
              <a:rPr lang="en-US" sz="3600" dirty="0"/>
              <a:t>our study.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08793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1054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731520"/>
            <a:ext cx="6629400" cy="4450080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n-US" sz="3200" dirty="0" smtClean="0"/>
              <a:t>If </a:t>
            </a:r>
            <a:r>
              <a:rPr lang="en-US" sz="3200" dirty="0"/>
              <a:t>sleep </a:t>
            </a:r>
            <a:r>
              <a:rPr lang="en-US" sz="3200" dirty="0" smtClean="0">
                <a:solidFill>
                  <a:srgbClr val="FF0000"/>
                </a:solidFill>
              </a:rPr>
              <a:t>fragmentation</a:t>
            </a:r>
            <a:r>
              <a:rPr lang="en-US" sz="3200" dirty="0" smtClean="0"/>
              <a:t> and </a:t>
            </a:r>
            <a:r>
              <a:rPr lang="en-US" sz="3200" dirty="0"/>
              <a:t>frequent stage </a:t>
            </a:r>
            <a:r>
              <a:rPr lang="en-US" sz="3200" dirty="0">
                <a:solidFill>
                  <a:srgbClr val="FF0000"/>
                </a:solidFill>
              </a:rPr>
              <a:t>shifts</a:t>
            </a:r>
            <a:r>
              <a:rPr lang="en-US" sz="3200" dirty="0"/>
              <a:t> resulting from apneas </a:t>
            </a:r>
            <a:r>
              <a:rPr lang="en-US" sz="3200" dirty="0" smtClean="0"/>
              <a:t>are responsible </a:t>
            </a:r>
            <a:r>
              <a:rPr lang="en-US" sz="3200" dirty="0"/>
              <a:t>for provoking seizures, then seizures </a:t>
            </a:r>
            <a:r>
              <a:rPr lang="en-US" sz="3200" dirty="0" smtClean="0">
                <a:solidFill>
                  <a:srgbClr val="FF0000"/>
                </a:solidFill>
              </a:rPr>
              <a:t>during sleep</a:t>
            </a:r>
            <a:r>
              <a:rPr lang="en-US" sz="3200" dirty="0" smtClean="0"/>
              <a:t> </a:t>
            </a:r>
            <a:r>
              <a:rPr lang="en-US" sz="3200" dirty="0"/>
              <a:t>may be facilitated preferentially </a:t>
            </a:r>
            <a:endParaRPr lang="en-US" sz="3200" dirty="0" smtClean="0"/>
          </a:p>
          <a:p>
            <a:pPr marL="45720" indent="0" algn="just">
              <a:buNone/>
            </a:pPr>
            <a:r>
              <a:rPr lang="en-US" sz="3200" dirty="0" smtClean="0"/>
              <a:t>[</a:t>
            </a:r>
            <a:r>
              <a:rPr lang="en-US" sz="3600" dirty="0"/>
              <a:t>Wyler </a:t>
            </a:r>
            <a:r>
              <a:rPr lang="en-US" sz="3600" dirty="0" smtClean="0"/>
              <a:t>A</a:t>
            </a:r>
            <a:r>
              <a:rPr lang="en-US" sz="3600" dirty="0"/>
              <a:t> </a:t>
            </a:r>
            <a:r>
              <a:rPr lang="en-US" sz="3600" dirty="0" smtClean="0"/>
              <a:t>etal 1981</a:t>
            </a:r>
            <a:r>
              <a:rPr lang="en-US" sz="3200" dirty="0" smtClean="0"/>
              <a:t>]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130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90571"/>
              </p:ext>
            </p:extLst>
          </p:nvPr>
        </p:nvGraphicFramePr>
        <p:xfrm>
          <a:off x="152400" y="20782"/>
          <a:ext cx="8915400" cy="67154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29000"/>
                <a:gridCol w="2057400"/>
                <a:gridCol w="2143125"/>
                <a:gridCol w="1285875"/>
              </a:tblGrid>
              <a:tr h="13290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 smtClean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Clinical </a:t>
                      </a: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variables</a:t>
                      </a:r>
                      <a:endParaRPr lang="en-US" sz="18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Group (1) Patients without OSA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   No. (%)</a:t>
                      </a:r>
                      <a:endParaRPr lang="en-US" sz="18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Group (2) Patients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 with OSA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      No. (%)</a:t>
                      </a:r>
                      <a:endParaRPr lang="en-US" sz="18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8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P-value</a:t>
                      </a:r>
                      <a:endParaRPr lang="en-US" sz="18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Age of onset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7.97 ± 3.37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6.83 ± 5.27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.310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Duration of illness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5.23 ± 3.86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4.89 ± 5.6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.435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Sex Female</a:t>
                      </a:r>
                    </a:p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      Male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 (46.7%)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(27.3%)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.315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 anchor="ctr">
                    <a:noFill/>
                  </a:tcPr>
                </a:tc>
              </a:tr>
              <a:tr h="29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 (53.3%)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 (72.7%)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0672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Type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Generalized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Focal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Focal with secondary generalization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(20%)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 (9%)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.305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 anchor="ctr">
                    <a:noFill/>
                  </a:tcPr>
                </a:tc>
              </a:tr>
              <a:tr h="29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 (33.3%)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 (63.6%)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 (46.7%)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(27.3%)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889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6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Seizure frequency</a:t>
                      </a:r>
                      <a:endParaRPr lang="en-US" sz="16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26.55 ± 36.18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63.07 ± 59.38 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.046</a:t>
                      </a:r>
                      <a:endParaRPr lang="en-US" sz="1200" b="0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Status epilepticus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(13.3%)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1(9%)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.738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Circadian rhythm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Diurnal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Nocturnal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Nocturnal and diurnal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Treatment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.550               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 (13.3%)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 (0%)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860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 (46.7%)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 (40%)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 (45.4%)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 (54.6%)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336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 Medication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Monotherapy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Polytherapy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(20%)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 (27.3%)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.910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</a:tr>
              <a:tr h="29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 (40%)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 (36.3%)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6 (40%)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5830" algn="r"/>
                        </a:tabLs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 (36.3%)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7387" marR="47387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4800" b="0" dirty="0">
                <a:solidFill>
                  <a:srgbClr val="FF0000"/>
                </a:solidFill>
              </a:rPr>
              <a:t>Comparison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accent2"/>
                </a:solidFill>
              </a:rPr>
              <a:t>Comparison </a:t>
            </a:r>
            <a:r>
              <a:rPr lang="en-US" dirty="0">
                <a:solidFill>
                  <a:schemeClr val="accent2"/>
                </a:solidFill>
              </a:rPr>
              <a:t>of sleep parameters patients’ subgroup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smtClean="0"/>
              <a:t>Apart </a:t>
            </a:r>
            <a:r>
              <a:rPr lang="en-US" sz="3600" dirty="0"/>
              <a:t>from apnea and hypopnea indices, all other </a:t>
            </a:r>
            <a:r>
              <a:rPr lang="en-US" sz="3600" dirty="0" smtClean="0"/>
              <a:t>polysomnographic sleep </a:t>
            </a:r>
            <a:r>
              <a:rPr lang="en-US" sz="3600" dirty="0"/>
              <a:t>parameters did not differ between patients’ </a:t>
            </a:r>
            <a:r>
              <a:rPr lang="en-US" sz="3600" dirty="0" smtClean="0"/>
              <a:t>subgroups</a:t>
            </a:r>
            <a:endParaRPr lang="en-US" sz="3600" dirty="0"/>
          </a:p>
          <a:p>
            <a:pPr marL="45720" indent="0"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3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260810"/>
              </p:ext>
            </p:extLst>
          </p:nvPr>
        </p:nvGraphicFramePr>
        <p:xfrm>
          <a:off x="761999" y="45720"/>
          <a:ext cx="7924800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9401"/>
                <a:gridCol w="2339547"/>
                <a:gridCol w="1945789"/>
                <a:gridCol w="820063"/>
              </a:tblGrid>
              <a:tr h="914401">
                <a:tc>
                  <a:txBody>
                    <a:bodyPr/>
                    <a:lstStyle/>
                    <a:p>
                      <a:pPr marL="0" marR="0" indent="45720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Polysomnographic data</a:t>
                      </a:r>
                      <a:endParaRPr lang="en-US" sz="1600" b="1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Group (1)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patients without OSA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Mean ± SD</a:t>
                      </a:r>
                      <a:endParaRPr lang="en-US" sz="1600" b="1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Group (2)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patients with OSA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Mean ± SD</a:t>
                      </a:r>
                      <a:endParaRPr lang="en-US" sz="1600" b="1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baseline="0" dirty="0">
                          <a:solidFill>
                            <a:schemeClr val="accent6"/>
                          </a:solidFill>
                          <a:effectLst/>
                          <a:latin typeface="Arial" pitchFamily="34" charset="0"/>
                        </a:rPr>
                        <a:t>P value</a:t>
                      </a:r>
                      <a:endParaRPr lang="en-US" sz="1600" b="1" i="0" baseline="0" dirty="0">
                        <a:solidFill>
                          <a:schemeClr val="accent6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onset in min.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21.84 ± 21.46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14.49 ± 9.3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.659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efficiency %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85.3 ± 9.39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80.15 ± 11.83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.227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No. of awakenings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10.8 ± 5.02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13.64 ± 7.12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.404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to S1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92.66 ± 128.12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114.76 ± 97.61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.421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to S2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48.83 ± 69.57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55.63 ± 84.66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.659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SWS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79.23 ± 70.47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85.35 ± 92.67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.697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Sleep latency 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182.69 ± 114.59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216.23 ± 101.34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.516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 of S1 from TST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8.53 ± 7.71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7.71 ± 6.72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.795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 of S2 from TST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57.81 ± 17.8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55.93 ± 16.94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.697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 of SWS from TST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22.07 ± 9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24.54 ± 12.08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.406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% of REM from TST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11.62 ± 9.88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13.87 ± 8.81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.311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Arousal index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5.57 ± 6.45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11.85 ± 14.57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.233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Periodic Leg Movement index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.86 ± 1.28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.75 ± 1.45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.546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Apnea index 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 ± .00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.93 ± 1.58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Apnea index in NREM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.16 ± .21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.51 ± .48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.062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Hypopnea index in 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.03 ± .13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4.1 ± 7.05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.000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Hypopnea index in NREM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.23 ± .24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1.34 ± 1.22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.006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Apnea hypopnea index</a:t>
                      </a:r>
                      <a:endParaRPr lang="en-US" sz="1200" b="0" i="0" baseline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.36 ± .27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2.36 ± 1.63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.000</a:t>
                      </a:r>
                      <a:endParaRPr lang="en-US" sz="1200" b="0" i="0" baseline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/>
                      </a:endParaRPr>
                    </a:p>
                  </a:txBody>
                  <a:tcPr marL="49643" marR="49643" marT="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42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4" descr="get-10-2008-ahsxj44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-1588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Correlation between 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apnea/hypopnea </a:t>
            </a:r>
            <a:r>
              <a:rPr lang="en-US" sz="3600" dirty="0">
                <a:solidFill>
                  <a:schemeClr val="bg1"/>
                </a:solidFill>
              </a:rPr>
              <a:t>index, </a:t>
            </a:r>
            <a:endParaRPr lang="en-US" sz="3600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Clinical and </a:t>
            </a:r>
            <a:r>
              <a:rPr lang="en-US" sz="3600" dirty="0">
                <a:solidFill>
                  <a:schemeClr val="bg1"/>
                </a:solidFill>
              </a:rPr>
              <a:t>polysomnographic data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1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495800"/>
            <a:ext cx="6512511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Correlation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Apnea </a:t>
            </a:r>
            <a:r>
              <a:rPr lang="en-US" sz="3600" dirty="0">
                <a:solidFill>
                  <a:srgbClr val="FF0000"/>
                </a:solidFill>
              </a:rPr>
              <a:t>index </a:t>
            </a:r>
            <a:r>
              <a:rPr lang="en-US" sz="3600" dirty="0"/>
              <a:t>in REM positively correlates with </a:t>
            </a:r>
            <a:r>
              <a:rPr lang="en-US" sz="3600" dirty="0">
                <a:solidFill>
                  <a:srgbClr val="FF0000"/>
                </a:solidFill>
              </a:rPr>
              <a:t>latency to </a:t>
            </a:r>
            <a:r>
              <a:rPr lang="en-US" sz="3600" dirty="0" smtClean="0">
                <a:solidFill>
                  <a:srgbClr val="FF0000"/>
                </a:solidFill>
              </a:rPr>
              <a:t>deep sleep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3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r="11349"/>
          <a:stretch>
            <a:fillRect/>
          </a:stretch>
        </p:blipFill>
        <p:spPr bwMode="auto">
          <a:xfrm>
            <a:off x="3276600" y="231920"/>
            <a:ext cx="5809857" cy="441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752" y="5334000"/>
            <a:ext cx="6383538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Correlation </a:t>
            </a:r>
            <a:r>
              <a:rPr lang="en-US" sz="3600" dirty="0">
                <a:solidFill>
                  <a:srgbClr val="FF0000"/>
                </a:solidFill>
              </a:rPr>
              <a:t>between Apnea index </a:t>
            </a:r>
            <a:r>
              <a:rPr lang="en-US" sz="3600" dirty="0"/>
              <a:t>and </a:t>
            </a:r>
            <a:r>
              <a:rPr lang="en-US" sz="3600" dirty="0">
                <a:solidFill>
                  <a:srgbClr val="FF0000"/>
                </a:solidFill>
              </a:rPr>
              <a:t>latency to deep sleep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27709" y="2667000"/>
            <a:ext cx="45122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Correlation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516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</a:rPr>
              <a:t>Correlation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sz="3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Hypopnea </a:t>
            </a:r>
            <a:r>
              <a:rPr lang="en-US" sz="3600" dirty="0">
                <a:solidFill>
                  <a:srgbClr val="FF0000"/>
                </a:solidFill>
              </a:rPr>
              <a:t>index in REM </a:t>
            </a:r>
            <a:r>
              <a:rPr lang="en-US" sz="3600" dirty="0">
                <a:solidFill>
                  <a:srgbClr val="C00000"/>
                </a:solidFill>
              </a:rPr>
              <a:t>positively</a:t>
            </a:r>
            <a:r>
              <a:rPr lang="en-US" sz="3600" dirty="0"/>
              <a:t> correlates with </a:t>
            </a:r>
            <a:r>
              <a:rPr lang="en-US" sz="3600" dirty="0">
                <a:solidFill>
                  <a:srgbClr val="FF0000"/>
                </a:solidFill>
              </a:rPr>
              <a:t>number of awaking</a:t>
            </a:r>
            <a:r>
              <a:rPr lang="en-US" sz="3600" dirty="0"/>
              <a:t> (r=0.393, </a:t>
            </a:r>
            <a:r>
              <a:rPr lang="en-US" sz="3600" dirty="0" smtClean="0"/>
              <a:t>P=0.047). </a:t>
            </a:r>
            <a:endParaRPr lang="en-US" sz="3600" dirty="0"/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94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3" r="11613"/>
          <a:stretch>
            <a:fillRect/>
          </a:stretch>
        </p:blipFill>
        <p:spPr bwMode="auto">
          <a:xfrm>
            <a:off x="3577711" y="685800"/>
            <a:ext cx="5613736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143000"/>
            <a:ext cx="3694114" cy="21630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Correlation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752" y="5334000"/>
            <a:ext cx="6383538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rgbClr val="FF0000"/>
                </a:solidFill>
              </a:rPr>
              <a:t>number of awakening and hypopnea index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7666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Discussions</a:t>
            </a: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3600" dirty="0" smtClean="0"/>
              <a:t>It </a:t>
            </a:r>
            <a:r>
              <a:rPr lang="en-US" sz="3600" dirty="0"/>
              <a:t>is well-known that sleep </a:t>
            </a:r>
            <a:r>
              <a:rPr lang="en-US" sz="3600" dirty="0">
                <a:solidFill>
                  <a:schemeClr val="accent6"/>
                </a:solidFill>
              </a:rPr>
              <a:t>apnea</a:t>
            </a:r>
            <a:r>
              <a:rPr lang="en-US" sz="3600" dirty="0"/>
              <a:t> is not the same throughout the course of the night. It tends to be </a:t>
            </a:r>
            <a:r>
              <a:rPr lang="en-US" sz="3600" dirty="0">
                <a:solidFill>
                  <a:schemeClr val="accent6"/>
                </a:solidFill>
              </a:rPr>
              <a:t>worse in (REM) sleep</a:t>
            </a:r>
            <a:endParaRPr lang="en-US" sz="3600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91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/>
              <a:t>P</a:t>
            </a:r>
            <a:r>
              <a:rPr lang="en-US" sz="3600" dirty="0" smtClean="0"/>
              <a:t>atients </a:t>
            </a:r>
            <a:r>
              <a:rPr lang="en-US" sz="3600" dirty="0"/>
              <a:t>with epilepsy and OSA </a:t>
            </a:r>
            <a:r>
              <a:rPr lang="en-US" sz="3600" dirty="0" smtClean="0"/>
              <a:t>had significantly </a:t>
            </a:r>
            <a:r>
              <a:rPr lang="en-US" sz="3600" dirty="0">
                <a:solidFill>
                  <a:srgbClr val="FF0000"/>
                </a:solidFill>
              </a:rPr>
              <a:t>longer sleep latency and higher arousal </a:t>
            </a:r>
            <a:r>
              <a:rPr lang="en-US" sz="3600" dirty="0" smtClean="0">
                <a:solidFill>
                  <a:srgbClr val="FF0000"/>
                </a:solidFill>
              </a:rPr>
              <a:t>index</a:t>
            </a:r>
            <a:r>
              <a:rPr lang="en-US" sz="3600" dirty="0" smtClean="0"/>
              <a:t>. A significant </a:t>
            </a:r>
            <a:r>
              <a:rPr lang="en-US" sz="3600" dirty="0"/>
              <a:t>tendency towards </a:t>
            </a:r>
            <a:r>
              <a:rPr lang="en-US" sz="3600" dirty="0">
                <a:solidFill>
                  <a:srgbClr val="FF0000"/>
                </a:solidFill>
              </a:rPr>
              <a:t>light sleep </a:t>
            </a:r>
            <a:r>
              <a:rPr lang="en-US" sz="3600" dirty="0"/>
              <a:t>than slow </a:t>
            </a:r>
            <a:r>
              <a:rPr lang="en-US" sz="3600" dirty="0" smtClean="0"/>
              <a:t>wave deep sleep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179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sz="3600" dirty="0"/>
              <a:t>In this study, no epilepsy or sleep data have been</a:t>
            </a:r>
          </a:p>
          <a:p>
            <a:pPr marL="45720" indent="0">
              <a:buNone/>
            </a:pPr>
            <a:r>
              <a:rPr lang="en-US" sz="3600" dirty="0"/>
              <a:t>found to be significant </a:t>
            </a:r>
            <a:r>
              <a:rPr lang="en-US" sz="3600" dirty="0">
                <a:solidFill>
                  <a:srgbClr val="FF0000"/>
                </a:solidFill>
              </a:rPr>
              <a:t>predictors</a:t>
            </a:r>
            <a:r>
              <a:rPr lang="en-US" sz="3600" dirty="0"/>
              <a:t> of OSA in patients </a:t>
            </a:r>
            <a:r>
              <a:rPr lang="en-US" sz="3600" dirty="0" smtClean="0"/>
              <a:t>with epilepsy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9763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Discussions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3600" dirty="0" smtClean="0"/>
              <a:t>Contradictory </a:t>
            </a:r>
            <a:r>
              <a:rPr lang="en-US" sz="3600" dirty="0"/>
              <a:t>to previous study that reported that older</a:t>
            </a:r>
            <a:r>
              <a:rPr lang="en-US" sz="3600" dirty="0" smtClean="0"/>
              <a:t>, heavier </a:t>
            </a:r>
            <a:r>
              <a:rPr lang="en-US" sz="3600" dirty="0"/>
              <a:t>male, and sleepier epileptics are more prone to have</a:t>
            </a:r>
          </a:p>
          <a:p>
            <a:pPr marL="45720" indent="0">
              <a:buNone/>
            </a:pPr>
            <a:r>
              <a:rPr lang="en-US" sz="3600" dirty="0"/>
              <a:t>OSA </a:t>
            </a:r>
            <a:r>
              <a:rPr lang="en-US" sz="3600" dirty="0" smtClean="0"/>
              <a:t>[</a:t>
            </a:r>
            <a:r>
              <a:rPr lang="it-IT" sz="3600" dirty="0"/>
              <a:t>Raffaele M, </a:t>
            </a:r>
            <a:r>
              <a:rPr lang="it-IT" sz="3600" dirty="0" smtClean="0"/>
              <a:t>etal </a:t>
            </a:r>
            <a:r>
              <a:rPr lang="en-US" sz="3600" dirty="0" smtClean="0"/>
              <a:t>2003].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82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" r="660"/>
          <a:stretch>
            <a:fillRect/>
          </a:stretch>
        </p:blipFill>
        <p:spPr bwMode="auto">
          <a:xfrm>
            <a:off x="2875994" y="381000"/>
            <a:ext cx="5914471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00600"/>
            <a:ext cx="79248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accent6"/>
                </a:solidFill>
              </a:rPr>
              <a:t>left </a:t>
            </a:r>
            <a:r>
              <a:rPr lang="en-US" sz="3600" dirty="0" err="1">
                <a:solidFill>
                  <a:schemeClr val="accent6"/>
                </a:solidFill>
              </a:rPr>
              <a:t>centrotemporal</a:t>
            </a:r>
            <a:r>
              <a:rPr lang="en-US" sz="3600" dirty="0">
                <a:solidFill>
                  <a:schemeClr val="accent6"/>
                </a:solidFill>
              </a:rPr>
              <a:t> sharp waves</a:t>
            </a:r>
          </a:p>
        </p:txBody>
      </p:sp>
    </p:spTree>
    <p:extLst>
      <p:ext uri="{BB962C8B-B14F-4D97-AF65-F5344CB8AC3E}">
        <p14:creationId xmlns:p14="http://schemas.microsoft.com/office/powerpoint/2010/main" val="28616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2892" b="2892"/>
          <a:stretch>
            <a:fillRect/>
          </a:stretch>
        </p:blipFill>
        <p:spPr bwMode="auto">
          <a:xfrm>
            <a:off x="2362200" y="304800"/>
            <a:ext cx="641569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0" y="1295400"/>
            <a:ext cx="4419600" cy="2163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5"/>
                </a:solidFill>
              </a:rPr>
              <a:t>Polysomnographic </a:t>
            </a:r>
            <a:r>
              <a:rPr lang="en-US" sz="2800" dirty="0" smtClean="0">
                <a:solidFill>
                  <a:schemeClr val="accent5"/>
                </a:solidFill>
              </a:rPr>
              <a:t>recording</a:t>
            </a:r>
            <a:endParaRPr lang="en-US" sz="2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4191000"/>
            <a:ext cx="6383538" cy="1905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solidFill>
                  <a:schemeClr val="accent6"/>
                </a:solidFill>
              </a:rPr>
              <a:t>O</a:t>
            </a:r>
            <a:r>
              <a:rPr lang="en-US" sz="3600" dirty="0" smtClean="0">
                <a:solidFill>
                  <a:srgbClr val="FF0000"/>
                </a:solidFill>
              </a:rPr>
              <a:t>bstructive sleep </a:t>
            </a:r>
            <a:r>
              <a:rPr lang="en-US" sz="3600" dirty="0" err="1">
                <a:solidFill>
                  <a:srgbClr val="FF0000"/>
                </a:solidFill>
              </a:rPr>
              <a:t>apnoea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rgbClr val="FF0000"/>
                </a:solidFill>
              </a:rPr>
              <a:t/>
            </a:r>
            <a:br>
              <a:rPr lang="en-US" sz="3600" dirty="0">
                <a:solidFill>
                  <a:srgbClr val="FF0000"/>
                </a:solidFill>
              </a:rPr>
            </a:br>
            <a:endParaRPr lang="ar-EG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421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1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>
              <a:tabLst>
                <a:tab pos="855663" algn="l"/>
              </a:tabLst>
            </a:pPr>
            <a:endParaRPr lang="en-US" smtClean="0"/>
          </a:p>
        </p:txBody>
      </p:sp>
      <p:pic>
        <p:nvPicPr>
          <p:cNvPr id="24781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9161463" cy="61087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2" name="Rectangle 3"/>
          <p:cNvSpPr>
            <a:spLocks/>
          </p:cNvSpPr>
          <p:nvPr/>
        </p:nvSpPr>
        <p:spPr bwMode="auto">
          <a:xfrm>
            <a:off x="0" y="4286250"/>
            <a:ext cx="8983663" cy="1946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tabLst>
                <a:tab pos="749300" algn="l"/>
              </a:tabLst>
            </a:pPr>
            <a:endParaRPr lang="en-US" sz="6700" i="1">
              <a:solidFill>
                <a:srgbClr val="FBFF00"/>
              </a:solidFill>
              <a:cs typeface="Times" pitchFamily="18" charset="0"/>
              <a:sym typeface="Times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572000"/>
            <a:ext cx="52494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2655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Obstructive </a:t>
            </a:r>
            <a:r>
              <a:rPr lang="en-US" sz="3200" dirty="0"/>
              <a:t>sleep apnea is </a:t>
            </a:r>
            <a:r>
              <a:rPr lang="en-US" sz="3200" dirty="0">
                <a:solidFill>
                  <a:srgbClr val="FF0000"/>
                </a:solidFill>
              </a:rPr>
              <a:t>frequent</a:t>
            </a:r>
            <a:r>
              <a:rPr lang="en-US" sz="3200" dirty="0"/>
              <a:t> in patients </a:t>
            </a:r>
            <a:r>
              <a:rPr lang="en-US" sz="3200" dirty="0" smtClean="0"/>
              <a:t>with epilepsy</a:t>
            </a:r>
            <a:r>
              <a:rPr lang="en-US" sz="3200" dirty="0"/>
              <a:t>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Obstructive </a:t>
            </a:r>
            <a:r>
              <a:rPr lang="en-US" sz="3200" dirty="0"/>
              <a:t>sleep apnea</a:t>
            </a:r>
            <a:r>
              <a:rPr lang="en-US" sz="3200" dirty="0" smtClean="0"/>
              <a:t> </a:t>
            </a:r>
            <a:r>
              <a:rPr lang="en-US" sz="3200" dirty="0"/>
              <a:t>contribute to </a:t>
            </a:r>
            <a:r>
              <a:rPr lang="en-US" sz="3200" dirty="0" smtClean="0">
                <a:solidFill>
                  <a:srgbClr val="FF0000"/>
                </a:solidFill>
              </a:rPr>
              <a:t>increase seizures </a:t>
            </a:r>
            <a:r>
              <a:rPr lang="en-US" sz="3200" dirty="0"/>
              <a:t>frequency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888569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Recommendations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600" dirty="0" smtClean="0"/>
              <a:t>Investigating </a:t>
            </a:r>
            <a:r>
              <a:rPr lang="en-US" sz="3600" dirty="0"/>
              <a:t>sleep apnea in all </a:t>
            </a:r>
            <a:r>
              <a:rPr lang="en-US" sz="3600" dirty="0" smtClean="0"/>
              <a:t>patients with </a:t>
            </a:r>
            <a:r>
              <a:rPr lang="en-US" sz="3600" dirty="0"/>
              <a:t>epilepsy even those without sleep </a:t>
            </a:r>
            <a:r>
              <a:rPr lang="en-US" sz="3600" dirty="0" smtClean="0"/>
              <a:t>complaint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4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1998"/>
          <a:stretch>
            <a:fillRect/>
          </a:stretch>
        </p:blipFill>
        <p:spPr>
          <a:xfrm>
            <a:off x="4007445" y="533400"/>
            <a:ext cx="5212755" cy="3962400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0" y="138545"/>
            <a:ext cx="3694114" cy="45858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41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Egypt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Fayoum 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neurology 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Conference 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10-12 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November 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rgbClr val="FF0000"/>
                </a:solidFill>
              </a:rPr>
              <a:t>2016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chemeClr val="tx2">
                    <a:lumMod val="75000"/>
                  </a:schemeClr>
                </a:solidFill>
              </a:rPr>
              <a:t>has01@</a:t>
            </a:r>
          </a:p>
          <a:p>
            <a:pPr marL="0" indent="0">
              <a:buNone/>
            </a:pPr>
            <a:r>
              <a:rPr lang="en-US" sz="4100" b="1" dirty="0" smtClean="0">
                <a:solidFill>
                  <a:schemeClr val="tx2">
                    <a:lumMod val="75000"/>
                  </a:schemeClr>
                </a:solidFill>
              </a:rPr>
              <a:t>fayoum.edu.eg</a:t>
            </a:r>
            <a:endParaRPr lang="en-US" sz="41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Finally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2" descr="C:\Users\Dr Sherine\Downloads\Logo.jp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480" y="-76200"/>
            <a:ext cx="2763520" cy="207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3286"/>
            <a:ext cx="3818362" cy="166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Dr Sherine\Documents\Rayan 2010\Rayan 2010 0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813560"/>
            <a:ext cx="5791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29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8" b="11998"/>
          <a:stretch>
            <a:fillRect/>
          </a:stretch>
        </p:blipFill>
        <p:spPr>
          <a:xfrm>
            <a:off x="2971496" y="228600"/>
            <a:ext cx="5914471" cy="44958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smtClean="0">
                <a:solidFill>
                  <a:srgbClr val="FF0000"/>
                </a:solidFill>
              </a:rPr>
              <a:t>Thank You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18" y="1295400"/>
            <a:ext cx="3068782" cy="2346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25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1639</TotalTime>
  <Words>2139</Words>
  <Application>Microsoft Office PowerPoint</Application>
  <PresentationFormat>On-screen Show (4:3)</PresentationFormat>
  <Paragraphs>490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Slipstream</vt:lpstr>
      <vt:lpstr>Obstructive sleep apnea in epilepsy:  a preliminary Egyptian study </vt:lpstr>
      <vt:lpstr>PowerPoint Presentation</vt:lpstr>
      <vt:lpstr>PowerPoint Presentation</vt:lpstr>
      <vt:lpstr>Introduction</vt:lpstr>
      <vt:lpstr>Introduction</vt:lpstr>
      <vt:lpstr>Introduction</vt:lpstr>
      <vt:lpstr> Introduction</vt:lpstr>
      <vt:lpstr>Introduction</vt:lpstr>
      <vt:lpstr>Introduction</vt:lpstr>
      <vt:lpstr> Introduction</vt:lpstr>
      <vt:lpstr>Introduction</vt:lpstr>
      <vt:lpstr>Introduction</vt:lpstr>
      <vt:lpstr> Introduction</vt:lpstr>
      <vt:lpstr>Introduction</vt:lpstr>
      <vt:lpstr>Introduction</vt:lpstr>
      <vt:lpstr>Introduction</vt:lpstr>
      <vt:lpstr>Introduction</vt:lpstr>
      <vt:lpstr>Introduction</vt:lpstr>
      <vt:lpstr>What we wanted to know was the </vt:lpstr>
      <vt:lpstr>Aim of work</vt:lpstr>
      <vt:lpstr>Aim of work</vt:lpstr>
      <vt:lpstr>Introduction</vt:lpstr>
      <vt:lpstr>Introduction</vt:lpstr>
      <vt:lpstr>PowerPoint Presentation</vt:lpstr>
      <vt:lpstr>PowerPoint Presentation</vt:lpstr>
      <vt:lpstr> Patients and methods: </vt:lpstr>
      <vt:lpstr> Patients and methods: </vt:lpstr>
      <vt:lpstr>PowerPoint Presentation</vt:lpstr>
      <vt:lpstr>PowerPoint Presentation</vt:lpstr>
      <vt:lpstr>Patients and methods: </vt:lpstr>
      <vt:lpstr>Patients and methods:  control group </vt:lpstr>
      <vt:lpstr> Methods Clinical assessment    </vt:lpstr>
      <vt:lpstr> Methods Clinical assessment    </vt:lpstr>
      <vt:lpstr>Methods Clinical assessment    </vt:lpstr>
      <vt:lpstr>Methods Sleep history    </vt:lpstr>
      <vt:lpstr>Methods  Electrophysiological assessment  </vt:lpstr>
      <vt:lpstr>Methods  Electrophysiological assessment  </vt:lpstr>
      <vt:lpstr>Methods  Electrophysiological assessment  </vt:lpstr>
      <vt:lpstr>Methods  The polysomnographic parameters were :  </vt:lpstr>
      <vt:lpstr>Methods  Polysomnographic assessment  </vt:lpstr>
      <vt:lpstr>Statistical analysis: </vt:lpstr>
      <vt:lpstr>Statistical analysis: </vt:lpstr>
      <vt:lpstr>Statistical analysis: </vt:lpstr>
      <vt:lpstr>Statistical analysis: </vt:lpstr>
      <vt:lpstr>Statistical analysis: </vt:lpstr>
      <vt:lpstr>PowerPoint Presentation</vt:lpstr>
      <vt:lpstr>Results </vt:lpstr>
      <vt:lpstr> Results </vt:lpstr>
      <vt:lpstr>Type of epilepsy</vt:lpstr>
      <vt:lpstr>Results Clinical   </vt:lpstr>
      <vt:lpstr>Results Clinical   </vt:lpstr>
      <vt:lpstr>Results Clinical  </vt:lpstr>
      <vt:lpstr>Results Clinical  </vt:lpstr>
      <vt:lpstr>Results Clinical  </vt:lpstr>
      <vt:lpstr>  Sleep clinical results   </vt:lpstr>
      <vt:lpstr> Polysomnographic results </vt:lpstr>
      <vt:lpstr>PowerPoint Presentation</vt:lpstr>
      <vt:lpstr>Results </vt:lpstr>
      <vt:lpstr>Frequency of sleep apnea in patients                        </vt:lpstr>
      <vt:lpstr>   Comparison between clinical variables in epilepsy patients’groups with and without OSA </vt:lpstr>
      <vt:lpstr>   Comparison Results </vt:lpstr>
      <vt:lpstr>Results</vt:lpstr>
      <vt:lpstr>Results</vt:lpstr>
      <vt:lpstr>PowerPoint Presentation</vt:lpstr>
      <vt:lpstr>Results Comparison    Results  Comparison of sleep parameters patients’ subgroup  </vt:lpstr>
      <vt:lpstr>PowerPoint Presentation</vt:lpstr>
      <vt:lpstr>PowerPoint Presentation</vt:lpstr>
      <vt:lpstr>Correlation </vt:lpstr>
      <vt:lpstr>Correlation between Apnea index and latency to deep sleep</vt:lpstr>
      <vt:lpstr>Results Correlation </vt:lpstr>
      <vt:lpstr> number of awakening and hypopnea index </vt:lpstr>
      <vt:lpstr>Discussions </vt:lpstr>
      <vt:lpstr>Discussions</vt:lpstr>
      <vt:lpstr>Discussions</vt:lpstr>
      <vt:lpstr>Discussions</vt:lpstr>
      <vt:lpstr>left centrotemporal sharp waves</vt:lpstr>
      <vt:lpstr>   Obstructive sleep apnoea   </vt:lpstr>
      <vt:lpstr>PowerPoint Presentation</vt:lpstr>
      <vt:lpstr>Conclusions</vt:lpstr>
      <vt:lpstr>Recommendations</vt:lpstr>
      <vt:lpstr>Finally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Obstructive sleep apnea in epilepsy: a preliminary Egyptian study</dc:title>
  <dc:creator>salah</dc:creator>
  <cp:lastModifiedBy>omics</cp:lastModifiedBy>
  <cp:revision>145</cp:revision>
  <dcterms:created xsi:type="dcterms:W3CDTF">2015-07-25T09:59:02Z</dcterms:created>
  <dcterms:modified xsi:type="dcterms:W3CDTF">2015-08-11T09:09:37Z</dcterms:modified>
</cp:coreProperties>
</file>