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2" r:id="rId2"/>
  </p:sldMasterIdLst>
  <p:notesMasterIdLst>
    <p:notesMasterId r:id="rId32"/>
  </p:notesMasterIdLst>
  <p:sldIdLst>
    <p:sldId id="257" r:id="rId3"/>
    <p:sldId id="260" r:id="rId4"/>
    <p:sldId id="328" r:id="rId5"/>
    <p:sldId id="329" r:id="rId6"/>
    <p:sldId id="330" r:id="rId7"/>
    <p:sldId id="332" r:id="rId8"/>
    <p:sldId id="331" r:id="rId9"/>
    <p:sldId id="333" r:id="rId10"/>
    <p:sldId id="334" r:id="rId11"/>
    <p:sldId id="335" r:id="rId12"/>
    <p:sldId id="336" r:id="rId13"/>
    <p:sldId id="337" r:id="rId14"/>
    <p:sldId id="338" r:id="rId15"/>
    <p:sldId id="339" r:id="rId16"/>
    <p:sldId id="340" r:id="rId17"/>
    <p:sldId id="341" r:id="rId18"/>
    <p:sldId id="342" r:id="rId19"/>
    <p:sldId id="344" r:id="rId20"/>
    <p:sldId id="353" r:id="rId21"/>
    <p:sldId id="343" r:id="rId22"/>
    <p:sldId id="345" r:id="rId23"/>
    <p:sldId id="346" r:id="rId24"/>
    <p:sldId id="347" r:id="rId25"/>
    <p:sldId id="348" r:id="rId26"/>
    <p:sldId id="349" r:id="rId27"/>
    <p:sldId id="350" r:id="rId28"/>
    <p:sldId id="351" r:id="rId29"/>
    <p:sldId id="352" r:id="rId30"/>
    <p:sldId id="325" r:id="rId31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684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2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3" Type="http://schemas.openxmlformats.org/officeDocument/2006/relationships/image" Target="../media/image14.emf"/><Relationship Id="rId7" Type="http://schemas.openxmlformats.org/officeDocument/2006/relationships/image" Target="../media/image18.wmf"/><Relationship Id="rId2" Type="http://schemas.openxmlformats.org/officeDocument/2006/relationships/image" Target="../media/image13.emf"/><Relationship Id="rId1" Type="http://schemas.openxmlformats.org/officeDocument/2006/relationships/image" Target="../media/image12.emf"/><Relationship Id="rId6" Type="http://schemas.openxmlformats.org/officeDocument/2006/relationships/image" Target="../media/image17.emf"/><Relationship Id="rId5" Type="http://schemas.openxmlformats.org/officeDocument/2006/relationships/image" Target="../media/image16.emf"/><Relationship Id="rId10" Type="http://schemas.openxmlformats.org/officeDocument/2006/relationships/image" Target="../media/image21.wmf"/><Relationship Id="rId4" Type="http://schemas.openxmlformats.org/officeDocument/2006/relationships/image" Target="../media/image15.emf"/><Relationship Id="rId9" Type="http://schemas.openxmlformats.org/officeDocument/2006/relationships/image" Target="../media/image20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302862-323D-40CC-92A6-6033F95D5548}" type="datetimeFigureOut">
              <a:rPr lang="zh-CN" altLang="en-US" smtClean="0"/>
              <a:t>2016/7/25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9C5CB8-55B7-42A5-8FAB-6A37A9CC00B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59490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1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51678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3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894081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4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078048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5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5927012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6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421443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7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889277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8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45533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9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884719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10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426594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11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863691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12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110801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13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3470444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14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04432939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15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82482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16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011848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17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354634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18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226133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19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7667662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20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1353516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21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002768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22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9305396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23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5462926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24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28037655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25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92243382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26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7877722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27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5960288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28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87500827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5235" name="备注占位符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zh-CN" altLang="en-US" dirty="0" smtClean="0">
              <a:latin typeface="Arial" panose="020B0604020202020204" pitchFamily="34" charset="0"/>
            </a:endParaRPr>
          </a:p>
        </p:txBody>
      </p:sp>
      <p:sp>
        <p:nvSpPr>
          <p:cNvPr id="95236" name="灯片编号占位符 3"/>
          <p:cNvSpPr txBox="1">
            <a:spLocks noGrp="1"/>
          </p:cNvSpPr>
          <p:nvPr/>
        </p:nvSpPr>
        <p:spPr bwMode="auto">
          <a:xfrm>
            <a:off x="3830638" y="9444038"/>
            <a:ext cx="2928937" cy="49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/>
            <a:fld id="{D867D62F-0D58-4EA9-8D7B-DECF1DBF4CB2}" type="slidenum">
              <a:rPr lang="zh-CN" altLang="en-US" sz="1200" i="0">
                <a:ea typeface="宋体" panose="02010600030101010101" pitchFamily="2" charset="-122"/>
              </a:rPr>
              <a:pPr eaLnBrk="1" hangingPunct="1"/>
              <a:t>29</a:t>
            </a:fld>
            <a:endParaRPr lang="en-US" altLang="zh-CN" sz="1200" i="0">
              <a:ea typeface="宋体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895167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/>
              <a:t>2016/7/25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01946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/>
              <a:t>2016/7/25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2251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/>
              <a:t>2016/7/25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06061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/>
              <a:t>2016/7/25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3630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/>
              <a:t>2016/7/25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06460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/>
              <a:t>2016/7/25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9924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/>
              <a:t>2016/7/25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88832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/>
              <a:t>2016/7/25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26072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/>
              <a:t>2016/7/25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9569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/>
              <a:t>2016/7/25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127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/>
              <a:t>2016/7/25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0515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171813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97554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14950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82980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3243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40691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859923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766151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820773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99128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4CE6B5-448D-4D41-9545-DFF12340569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ED4A9D-DDF3-4E77-BE01-EE9276EA96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7933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CE6B5-448D-4D41-9545-DFF123405692}" type="datetimeFigureOut">
              <a:rPr lang="zh-CN" altLang="en-US" smtClean="0"/>
              <a:t>2016/7/25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D4A9D-DDF3-4E77-BE01-EE9276EA966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05408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4CE6B5-448D-4D41-9545-DFF123405692}" type="datetimeFigureOut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2016/7/25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ED4A9D-DDF3-4E77-BE01-EE9276EA9666}" type="slidenum">
              <a:rPr lang="zh-CN" alt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zh-CN" alt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540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6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6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6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9.wmf"/><Relationship Id="rId4" Type="http://schemas.openxmlformats.org/officeDocument/2006/relationships/oleObject" Target="../embeddings/oleObject1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emf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image" Target="../media/image16.emf"/><Relationship Id="rId18" Type="http://schemas.openxmlformats.org/officeDocument/2006/relationships/oleObject" Target="../embeddings/oleObject9.bin"/><Relationship Id="rId3" Type="http://schemas.openxmlformats.org/officeDocument/2006/relationships/notesSlide" Target="../notesSlides/notesSlide19.xml"/><Relationship Id="rId21" Type="http://schemas.openxmlformats.org/officeDocument/2006/relationships/image" Target="../media/image20.wmf"/><Relationship Id="rId7" Type="http://schemas.openxmlformats.org/officeDocument/2006/relationships/image" Target="../media/image13.emf"/><Relationship Id="rId12" Type="http://schemas.openxmlformats.org/officeDocument/2006/relationships/oleObject" Target="../embeddings/oleObject6.bin"/><Relationship Id="rId17" Type="http://schemas.openxmlformats.org/officeDocument/2006/relationships/image" Target="../media/image18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.bin"/><Relationship Id="rId20" Type="http://schemas.openxmlformats.org/officeDocument/2006/relationships/oleObject" Target="../embeddings/oleObject10.bin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5.emf"/><Relationship Id="rId5" Type="http://schemas.openxmlformats.org/officeDocument/2006/relationships/image" Target="../media/image12.emf"/><Relationship Id="rId15" Type="http://schemas.openxmlformats.org/officeDocument/2006/relationships/image" Target="../media/image17.emf"/><Relationship Id="rId23" Type="http://schemas.openxmlformats.org/officeDocument/2006/relationships/image" Target="../media/image21.wmf"/><Relationship Id="rId10" Type="http://schemas.openxmlformats.org/officeDocument/2006/relationships/oleObject" Target="../embeddings/oleObject5.bin"/><Relationship Id="rId19" Type="http://schemas.openxmlformats.org/officeDocument/2006/relationships/image" Target="../media/image19.wmf"/><Relationship Id="rId4" Type="http://schemas.openxmlformats.org/officeDocument/2006/relationships/oleObject" Target="../embeddings/oleObject2.bin"/><Relationship Id="rId9" Type="http://schemas.openxmlformats.org/officeDocument/2006/relationships/image" Target="../media/image14.emf"/><Relationship Id="rId14" Type="http://schemas.openxmlformats.org/officeDocument/2006/relationships/oleObject" Target="../embeddings/oleObject7.bin"/><Relationship Id="rId22" Type="http://schemas.openxmlformats.org/officeDocument/2006/relationships/oleObject" Target="../embeddings/oleObject11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e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8.xml"/><Relationship Id="rId6" Type="http://schemas.openxmlformats.org/officeDocument/2006/relationships/hyperlink" Target="mailto:yinhailong@tongji.edu.cn" TargetMode="External"/><Relationship Id="rId5" Type="http://schemas.openxmlformats.org/officeDocument/2006/relationships/hyperlink" Target="mailto:xzx@stcsm.gov.cn" TargetMode="Externa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2320128"/>
            <a:ext cx="9143999" cy="15168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1603460" y="2570716"/>
            <a:ext cx="75239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3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Characteristics of the overflow pollution of storm drains with inappropriate sewage entry</a:t>
            </a:r>
            <a:endParaRPr lang="zh-CN" altLang="zh-CN" sz="3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3" name="Rectangle 10"/>
          <p:cNvSpPr>
            <a:spLocks noChangeArrowheads="1"/>
          </p:cNvSpPr>
          <p:nvPr/>
        </p:nvSpPr>
        <p:spPr bwMode="black">
          <a:xfrm>
            <a:off x="575555" y="4293096"/>
            <a:ext cx="7992888" cy="1406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2400" b="1" dirty="0" err="1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Zuxin</a:t>
            </a:r>
            <a:r>
              <a:rPr lang="en-US" altLang="zh-CN" sz="2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XU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2400" b="1" dirty="0" err="1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Hailong</a:t>
            </a:r>
            <a:r>
              <a:rPr lang="en-US" altLang="zh-CN" sz="2400" b="1" dirty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YIN</a:t>
            </a:r>
          </a:p>
          <a:p>
            <a:pPr eaLnBrk="1" hangingPunct="1">
              <a:lnSpc>
                <a:spcPct val="125000"/>
              </a:lnSpc>
            </a:pPr>
            <a:r>
              <a:rPr lang="en-US" altLang="zh-CN" sz="2400" b="1" i="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College </a:t>
            </a:r>
            <a:r>
              <a:rPr lang="en-US" altLang="zh-CN" sz="2400" b="1" i="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of Environmental Science and </a:t>
            </a:r>
            <a:r>
              <a:rPr lang="en-US" altLang="zh-CN" sz="2400" b="1" i="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Engineering,</a:t>
            </a:r>
            <a:endParaRPr lang="en-US" altLang="zh-CN" sz="2400" b="1" i="0" dirty="0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5000"/>
              </a:lnSpc>
            </a:pPr>
            <a:r>
              <a:rPr lang="en-US" altLang="zh-CN" sz="2400" b="1" i="0" dirty="0" err="1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Tongji</a:t>
            </a:r>
            <a:r>
              <a:rPr lang="en-US" altLang="zh-CN" sz="2400" b="1" i="0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</a:rPr>
              <a:t> University</a:t>
            </a:r>
          </a:p>
        </p:txBody>
      </p:sp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" y="2306019"/>
            <a:ext cx="1600976" cy="153104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373" y="-27384"/>
            <a:ext cx="5633334" cy="8761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813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332656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Framework of Integrated Urban Water system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7" y="836712"/>
            <a:ext cx="8448148" cy="581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06799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" y="2306019"/>
            <a:ext cx="1600976" cy="1531049"/>
          </a:xfrm>
          <a:prstGeom prst="rect">
            <a:avLst/>
          </a:prstGeom>
        </p:spPr>
      </p:pic>
      <p:sp>
        <p:nvSpPr>
          <p:cNvPr id="8" name="TextBox 1"/>
          <p:cNvSpPr txBox="1"/>
          <p:nvPr/>
        </p:nvSpPr>
        <p:spPr>
          <a:xfrm>
            <a:off x="115916" y="23144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Urban drainage systems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Combined sewer system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wps_clip_image-2329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05608"/>
            <a:ext cx="4896544" cy="287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95536" y="4324233"/>
            <a:ext cx="842493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en-US" altLang="zh-CN" sz="2400" dirty="0" smtClean="0">
                <a:solidFill>
                  <a:srgbClr val="000000"/>
                </a:solidFill>
                <a:ea typeface="隶书" panose="02010509060101010101" pitchFamily="49" charset="-122"/>
              </a:rPr>
              <a:t>A sewer </a:t>
            </a:r>
            <a:r>
              <a:rPr lang="en-US" altLang="zh-CN" sz="2400" dirty="0">
                <a:solidFill>
                  <a:srgbClr val="000000"/>
                </a:solidFill>
                <a:ea typeface="隶书" panose="02010509060101010101" pitchFamily="49" charset="-122"/>
              </a:rPr>
              <a:t>designed for receiving surface (dry and wet weather) runoff, municipal (sanitary and industrial ) wastewater, and subsurface waters from infiltration. During wet weather, it acts as a sanitary sewer, but it also carries </a:t>
            </a:r>
            <a:r>
              <a:rPr lang="en-US" altLang="zh-CN" sz="2400" dirty="0" err="1">
                <a:solidFill>
                  <a:srgbClr val="000000"/>
                </a:solidFill>
                <a:ea typeface="隶书" panose="02010509060101010101" pitchFamily="49" charset="-122"/>
              </a:rPr>
              <a:t>stormwater</a:t>
            </a:r>
            <a:r>
              <a:rPr lang="en-US" altLang="zh-CN" sz="2400" dirty="0">
                <a:solidFill>
                  <a:srgbClr val="000000"/>
                </a:solidFill>
                <a:ea typeface="隶书" panose="02010509060101010101" pitchFamily="49" charset="-122"/>
              </a:rPr>
              <a:t> from </a:t>
            </a:r>
            <a:r>
              <a:rPr lang="en-US" altLang="zh-CN" sz="2400" dirty="0" err="1">
                <a:solidFill>
                  <a:srgbClr val="000000"/>
                </a:solidFill>
                <a:ea typeface="隶书" panose="02010509060101010101" pitchFamily="49" charset="-122"/>
              </a:rPr>
              <a:t>wetweather</a:t>
            </a:r>
            <a:r>
              <a:rPr lang="en-US" altLang="zh-CN" sz="2400" dirty="0">
                <a:solidFill>
                  <a:srgbClr val="000000"/>
                </a:solidFill>
                <a:ea typeface="隶书" panose="02010509060101010101" pitchFamily="49" charset="-122"/>
              </a:rPr>
              <a:t> runoff</a:t>
            </a:r>
            <a:r>
              <a:rPr lang="en-US" altLang="zh-CN" sz="2400" dirty="0" smtClean="0">
                <a:solidFill>
                  <a:srgbClr val="000000"/>
                </a:solidFill>
                <a:ea typeface="隶书" panose="02010509060101010101" pitchFamily="49" charset="-122"/>
              </a:rPr>
              <a:t>.</a:t>
            </a:r>
            <a:endParaRPr lang="en-US" altLang="zh-CN" sz="2400" dirty="0">
              <a:solidFill>
                <a:srgbClr val="000000"/>
              </a:solidFill>
              <a:ea typeface="隶书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676967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" y="2306019"/>
            <a:ext cx="1600976" cy="1531049"/>
          </a:xfrm>
          <a:prstGeom prst="rect">
            <a:avLst/>
          </a:prstGeom>
        </p:spPr>
      </p:pic>
      <p:sp>
        <p:nvSpPr>
          <p:cNvPr id="8" name="TextBox 1"/>
          <p:cNvSpPr txBox="1"/>
          <p:nvPr/>
        </p:nvSpPr>
        <p:spPr>
          <a:xfrm>
            <a:off x="115916" y="23144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Urban drainage systems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Combined sewer system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2" descr="wps_clip_image-2329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005608"/>
            <a:ext cx="4896544" cy="2872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Text Box 5"/>
          <p:cNvSpPr txBox="1">
            <a:spLocks noChangeArrowheads="1"/>
          </p:cNvSpPr>
          <p:nvPr/>
        </p:nvSpPr>
        <p:spPr bwMode="auto">
          <a:xfrm>
            <a:off x="395536" y="3983317"/>
            <a:ext cx="7632700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spcBef>
                <a:spcPct val="0"/>
              </a:spcBef>
              <a:buNone/>
            </a:pPr>
            <a:r>
              <a:rPr lang="en-US" altLang="zh-CN" sz="2400" b="1" dirty="0" smtClean="0">
                <a:solidFill>
                  <a:srgbClr val="000000"/>
                </a:solidFill>
                <a:ea typeface="隶书" panose="02010509060101010101" pitchFamily="49" charset="-122"/>
              </a:rPr>
              <a:t>Combined </a:t>
            </a:r>
            <a:r>
              <a:rPr lang="en-US" altLang="zh-CN" sz="2400" b="1" dirty="0">
                <a:solidFill>
                  <a:srgbClr val="000000"/>
                </a:solidFill>
                <a:ea typeface="隶书" panose="02010509060101010101" pitchFamily="49" charset="-122"/>
              </a:rPr>
              <a:t>sewer overflow</a:t>
            </a:r>
            <a:r>
              <a:rPr lang="en-US" altLang="zh-CN" sz="2400" dirty="0">
                <a:solidFill>
                  <a:srgbClr val="000000"/>
                </a:solidFill>
                <a:ea typeface="隶书" panose="02010509060101010101" pitchFamily="49" charset="-122"/>
              </a:rPr>
              <a:t>-flow from an outfall of a combined sewer collection system, in excess of the interceptor capacity or due to a malfunctioning or improperly set flow regulator, that is discharged into a receiving water and/or an auxiliary CSO control storage-treatment system</a:t>
            </a:r>
            <a:r>
              <a:rPr lang="en-US" altLang="zh-CN" sz="2400" dirty="0" smtClean="0">
                <a:solidFill>
                  <a:srgbClr val="000000"/>
                </a:solidFill>
                <a:ea typeface="隶书" panose="02010509060101010101" pitchFamily="49" charset="-122"/>
              </a:rPr>
              <a:t>.</a:t>
            </a:r>
            <a:endParaRPr lang="en-US" altLang="zh-CN" sz="2400" dirty="0">
              <a:solidFill>
                <a:srgbClr val="000000"/>
              </a:solidFill>
              <a:ea typeface="隶书" panose="020105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16142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" y="2306019"/>
            <a:ext cx="1600976" cy="1531049"/>
          </a:xfrm>
          <a:prstGeom prst="rect">
            <a:avLst/>
          </a:prstGeom>
        </p:spPr>
      </p:pic>
      <p:sp>
        <p:nvSpPr>
          <p:cNvPr id="8" name="TextBox 1"/>
          <p:cNvSpPr txBox="1"/>
          <p:nvPr/>
        </p:nvSpPr>
        <p:spPr>
          <a:xfrm>
            <a:off x="115916" y="23144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Urban drainage systems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Separate Storm and sewers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5" t="30240" r="25452" b="8441"/>
          <a:stretch>
            <a:fillRect/>
          </a:stretch>
        </p:blipFill>
        <p:spPr bwMode="auto">
          <a:xfrm>
            <a:off x="323528" y="963069"/>
            <a:ext cx="3315667" cy="298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318727" y="4169010"/>
            <a:ext cx="8428827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Separate sewer systems have been widely introduced since the early 1970s to circumvent the drawbacks of combined sewer systems</a:t>
            </a:r>
            <a:r>
              <a:rPr lang="en-US" altLang="zh-CN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.</a:t>
            </a:r>
          </a:p>
          <a:p>
            <a:pPr algn="just">
              <a:spcBef>
                <a:spcPct val="0"/>
              </a:spcBef>
              <a:defRPr/>
            </a:pP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  <a:p>
            <a:pPr algn="just">
              <a:spcBef>
                <a:spcPct val="0"/>
              </a:spcBef>
              <a:defRPr/>
            </a:pP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A separate sewer system consists of two parallel pipe networks. One is the sewer system, which transports household or industrial wastewater to a sewage treatment plant.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The second is the storm drainage system, which delivers clean rain or storm water to the surface water system without </a:t>
            </a:r>
            <a:r>
              <a:rPr lang="en-US" altLang="zh-CN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treatment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. </a:t>
            </a: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3834414" y="1015899"/>
            <a:ext cx="4781972" cy="132343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en-US" altLang="zh-CN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Issues: Ever 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since the introduction of separate sewer systems, the managers have been faced with </a:t>
            </a:r>
            <a:r>
              <a:rPr lang="en-US" altLang="zh-CN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non-storm water 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entries into storm drains. </a:t>
            </a:r>
          </a:p>
        </p:txBody>
      </p:sp>
    </p:spTree>
    <p:extLst>
      <p:ext uri="{BB962C8B-B14F-4D97-AF65-F5344CB8AC3E}">
        <p14:creationId xmlns:p14="http://schemas.microsoft.com/office/powerpoint/2010/main" val="31191431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" y="2306019"/>
            <a:ext cx="1600976" cy="1531049"/>
          </a:xfrm>
          <a:prstGeom prst="rect">
            <a:avLst/>
          </a:prstGeom>
        </p:spPr>
      </p:pic>
      <p:sp>
        <p:nvSpPr>
          <p:cNvPr id="8" name="TextBox 1"/>
          <p:cNvSpPr txBox="1"/>
          <p:nvPr/>
        </p:nvSpPr>
        <p:spPr>
          <a:xfrm>
            <a:off x="115916" y="23144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Urban drainage systems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Separate Storm and sewers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5" t="30240" r="25452" b="8441"/>
          <a:stretch>
            <a:fillRect/>
          </a:stretch>
        </p:blipFill>
        <p:spPr bwMode="auto">
          <a:xfrm>
            <a:off x="323528" y="963069"/>
            <a:ext cx="3315667" cy="298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83525" y="4990607"/>
            <a:ext cx="8121299" cy="8309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en-US" altLang="zh-CN" sz="2400" b="1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Dry-weather overflow from storm pipes due to inappropriate pollution sources entry into storm drainage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3943606" y="1486761"/>
            <a:ext cx="489585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304800" algn="just">
              <a:defRPr/>
            </a:pP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These entries may originate from illicit connections of unintended sewer cross-connections that connect foul water outlets from residential or industrial premises to the storm drainage system, and extraneous water intrusion into storm drains. </a:t>
            </a:r>
          </a:p>
        </p:txBody>
      </p:sp>
    </p:spTree>
    <p:extLst>
      <p:ext uri="{BB962C8B-B14F-4D97-AF65-F5344CB8AC3E}">
        <p14:creationId xmlns:p14="http://schemas.microsoft.com/office/powerpoint/2010/main" val="3679103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" y="2306019"/>
            <a:ext cx="1600976" cy="1531049"/>
          </a:xfrm>
          <a:prstGeom prst="rect">
            <a:avLst/>
          </a:prstGeom>
        </p:spPr>
      </p:pic>
      <p:sp>
        <p:nvSpPr>
          <p:cNvPr id="8" name="TextBox 1"/>
          <p:cNvSpPr txBox="1"/>
          <p:nvPr/>
        </p:nvSpPr>
        <p:spPr>
          <a:xfrm>
            <a:off x="115916" y="23144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Urban drainage systems</a:t>
            </a:r>
            <a:r>
              <a:rPr lang="zh-CN" altLang="en-US" sz="2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－</a:t>
            </a:r>
            <a:r>
              <a:rPr lang="en-US" altLang="zh-CN" sz="2400" b="1" dirty="0" smtClean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Separate Storm and sewers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025" t="30240" r="25452" b="8441"/>
          <a:stretch>
            <a:fillRect/>
          </a:stretch>
        </p:blipFill>
        <p:spPr bwMode="auto">
          <a:xfrm>
            <a:off x="323528" y="963069"/>
            <a:ext cx="3315667" cy="29863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2"/>
          <p:cNvSpPr txBox="1">
            <a:spLocks noChangeArrowheads="1"/>
          </p:cNvSpPr>
          <p:nvPr/>
        </p:nvSpPr>
        <p:spPr bwMode="auto">
          <a:xfrm>
            <a:off x="483525" y="4990607"/>
            <a:ext cx="8121299" cy="120032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Presentation title:</a:t>
            </a:r>
          </a:p>
          <a:p>
            <a:pPr algn="just">
              <a:spcBef>
                <a:spcPct val="0"/>
              </a:spcBef>
              <a:defRPr/>
            </a:pPr>
            <a:r>
              <a:rPr lang="en-US" altLang="zh-CN" sz="24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Characteristics of overflow pollution of storm drains with inappropriate sewage entry</a:t>
            </a:r>
            <a:endParaRPr lang="zh-CN" altLang="en-US" sz="2400" b="1" dirty="0">
              <a:solidFill>
                <a:srgbClr val="000000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3943606" y="1241011"/>
            <a:ext cx="4895850" cy="2554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>
            <a:spAutoFit/>
          </a:bodyPr>
          <a:lstStyle/>
          <a:p>
            <a:pPr indent="304800" algn="just">
              <a:defRPr/>
            </a:pPr>
            <a:r>
              <a:rPr lang="en-US" altLang="zh-CN" sz="2000" b="1" dirty="0" smtClean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The 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contaminated non-</a:t>
            </a:r>
            <a:r>
              <a:rPr lang="en-US" altLang="zh-CN" sz="2000" b="1" dirty="0" err="1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stormwater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 entries into storm drains are much more problematic, as these result in the release of untreated sewage in the surface water system. </a:t>
            </a:r>
            <a:r>
              <a:rPr lang="en-US" altLang="zh-CN" sz="2000" b="1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If these pollutant sources are not identified and corrected, there would be little improvement in receiving water conditions. </a:t>
            </a:r>
          </a:p>
        </p:txBody>
      </p:sp>
    </p:spTree>
    <p:extLst>
      <p:ext uri="{BB962C8B-B14F-4D97-AF65-F5344CB8AC3E}">
        <p14:creationId xmlns:p14="http://schemas.microsoft.com/office/powerpoint/2010/main" val="6979782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" y="2306019"/>
            <a:ext cx="1600976" cy="1531049"/>
          </a:xfrm>
          <a:prstGeom prst="rect">
            <a:avLst/>
          </a:prstGeom>
        </p:spPr>
      </p:pic>
      <p:sp>
        <p:nvSpPr>
          <p:cNvPr id="8" name="TextBox 1"/>
          <p:cNvSpPr txBox="1"/>
          <p:nvPr/>
        </p:nvSpPr>
        <p:spPr>
          <a:xfrm>
            <a:off x="115916" y="23144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Highlights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31540" y="4217949"/>
            <a:ext cx="8280920" cy="21253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1. Overflow pollution of storm drains on dry and wet weather days was probed.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2. Overflow pollution is highly related to sewage and sediments erosion in storm pipes.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3. First flush mostly occurs under heavy rain with early rainfall intensity peak.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4. Storm drains with serious sewage entry may not be better than combined sewers.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5. On-line treatment units could be better for storm drains with serious sewage entry.</a:t>
            </a:r>
            <a:endParaRPr lang="zh-CN" altLang="zh-CN" sz="1400" kern="100" dirty="0"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796" y="1026288"/>
            <a:ext cx="7128792" cy="2797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7391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" y="2306019"/>
            <a:ext cx="1600976" cy="1531049"/>
          </a:xfrm>
          <a:prstGeom prst="rect">
            <a:avLst/>
          </a:prstGeom>
        </p:spPr>
      </p:pic>
      <p:sp>
        <p:nvSpPr>
          <p:cNvPr id="8" name="TextBox 1"/>
          <p:cNvSpPr txBox="1"/>
          <p:nvPr/>
        </p:nvSpPr>
        <p:spPr>
          <a:xfrm>
            <a:off x="115916" y="23144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Site description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图片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4" r="3539" b="25032"/>
          <a:stretch>
            <a:fillRect/>
          </a:stretch>
        </p:blipFill>
        <p:spPr bwMode="auto">
          <a:xfrm>
            <a:off x="251520" y="1008143"/>
            <a:ext cx="3952875" cy="2828925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矩形 3"/>
          <p:cNvSpPr/>
          <p:nvPr/>
        </p:nvSpPr>
        <p:spPr>
          <a:xfrm>
            <a:off x="4572000" y="1336523"/>
            <a:ext cx="396855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20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A typical high-density </a:t>
            </a:r>
            <a:r>
              <a:rPr lang="en-US" altLang="zh-CN" sz="2000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urbanized catchment (approximately 270 inhabitants/ha) in Shanghai’s downtown area, that is surrounded by three </a:t>
            </a:r>
            <a:r>
              <a:rPr lang="en-US" altLang="zh-CN" sz="20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.</a:t>
            </a:r>
            <a:endParaRPr lang="zh-CN" altLang="en-US" sz="2000" dirty="0"/>
          </a:p>
        </p:txBody>
      </p:sp>
      <p:sp>
        <p:nvSpPr>
          <p:cNvPr id="9" name="矩形 8"/>
          <p:cNvSpPr/>
          <p:nvPr/>
        </p:nvSpPr>
        <p:spPr>
          <a:xfrm>
            <a:off x="539552" y="4011559"/>
            <a:ext cx="7657933" cy="224676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altLang="zh-CN" sz="20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Completed </a:t>
            </a:r>
            <a:r>
              <a:rPr lang="en-US" altLang="zh-CN" sz="2000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in 1986, it is an area served by a separate sewer and storm drainage system covering 374 ha. </a:t>
            </a:r>
            <a:endParaRPr lang="en-US" altLang="zh-CN" sz="2000" kern="100" dirty="0" smtClean="0">
              <a:solidFill>
                <a:srgbClr val="000000"/>
              </a:solidFill>
              <a:latin typeface="Times New Roman" panose="02020603050405020304" pitchFamily="18" charset="0"/>
              <a:ea typeface="仿宋_GB2312"/>
            </a:endParaRPr>
          </a:p>
          <a:p>
            <a:pPr algn="just"/>
            <a:endParaRPr lang="en-US" altLang="zh-CN" sz="2000" kern="10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en-US" altLang="zh-CN" sz="2000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N</a:t>
            </a:r>
            <a:r>
              <a:rPr lang="en-US" altLang="zh-CN" sz="20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on-storm </a:t>
            </a:r>
            <a:r>
              <a:rPr lang="en-US" altLang="zh-CN" sz="2000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water sources also </a:t>
            </a:r>
            <a:r>
              <a:rPr lang="en-US" altLang="zh-CN" sz="20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found </a:t>
            </a:r>
            <a:r>
              <a:rPr lang="en-US" altLang="zh-CN" sz="2000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their way into storm drains and discharge in an untreated state into local watercourses, </a:t>
            </a:r>
            <a:r>
              <a:rPr lang="en-US" altLang="zh-CN" sz="2000" kern="100" dirty="0">
                <a:solidFill>
                  <a:srgbClr val="FF0000"/>
                </a:solidFill>
                <a:latin typeface="Times New Roman" panose="02020603050405020304" pitchFamily="18" charset="0"/>
                <a:ea typeface="仿宋_GB2312"/>
              </a:rPr>
              <a:t>resulting in the receiving water bodies’ blackness and stench.</a:t>
            </a:r>
            <a:endParaRPr lang="zh-CN" altLang="zh-CN" sz="2000" kern="100" dirty="0">
              <a:solidFill>
                <a:srgbClr val="FF0000"/>
              </a:solidFill>
              <a:latin typeface="Times New Roman" panose="02020603050405020304" pitchFamily="18" charset="0"/>
              <a:ea typeface="仿宋_GB2312"/>
            </a:endParaRPr>
          </a:p>
          <a:p>
            <a:pPr algn="just"/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537614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" y="2306019"/>
            <a:ext cx="1600976" cy="1531049"/>
          </a:xfrm>
          <a:prstGeom prst="rect">
            <a:avLst/>
          </a:prstGeom>
        </p:spPr>
      </p:pic>
      <p:sp>
        <p:nvSpPr>
          <p:cNvPr id="8" name="TextBox 1"/>
          <p:cNvSpPr txBox="1"/>
          <p:nvPr/>
        </p:nvSpPr>
        <p:spPr>
          <a:xfrm>
            <a:off x="115916" y="23144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Site description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/>
          <a:srcRect r="38218"/>
          <a:stretch/>
        </p:blipFill>
        <p:spPr>
          <a:xfrm>
            <a:off x="4605899" y="990041"/>
            <a:ext cx="3709190" cy="2356161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4" r="3539" b="25032"/>
          <a:stretch>
            <a:fillRect/>
          </a:stretch>
        </p:blipFill>
        <p:spPr bwMode="auto">
          <a:xfrm>
            <a:off x="611560" y="1005608"/>
            <a:ext cx="3401896" cy="2387817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矩形 1"/>
          <p:cNvSpPr/>
          <p:nvPr/>
        </p:nvSpPr>
        <p:spPr>
          <a:xfrm>
            <a:off x="611560" y="3652402"/>
            <a:ext cx="69931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Three ways of flows discharged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from the storm </a:t>
            </a: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drains:</a:t>
            </a:r>
            <a:endParaRPr lang="zh-CN" altLang="zh-CN" sz="2000" kern="100" dirty="0">
              <a:latin typeface="Times New Roman" panose="02020603050405020304" pitchFamily="18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11560" y="4225691"/>
            <a:ext cx="7848872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25000"/>
              </a:lnSpc>
              <a:buAutoNum type="arabicPeriod"/>
            </a:pPr>
            <a:r>
              <a:rPr lang="en-US" altLang="zh-CN" i="1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Dry-weather </a:t>
            </a: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discharge under gravity flow</a:t>
            </a:r>
            <a:r>
              <a:rPr lang="en-US" altLang="zh-CN" i="1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. </a:t>
            </a:r>
          </a:p>
          <a:p>
            <a:pPr algn="just">
              <a:lnSpc>
                <a:spcPct val="125000"/>
              </a:lnSpc>
            </a:pP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i="1" kern="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S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ewage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mixed with infiltrated groundwater flow from the storm drains on dry-weather days. 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5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The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sewage outflow was collected by end-of-storm pipe sewers and ultimately transported to the nearby wastewater treatment plant.</a:t>
            </a: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94240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" y="2306019"/>
            <a:ext cx="1600976" cy="1531049"/>
          </a:xfrm>
          <a:prstGeom prst="rect">
            <a:avLst/>
          </a:prstGeom>
        </p:spPr>
      </p:pic>
      <p:sp>
        <p:nvSpPr>
          <p:cNvPr id="8" name="TextBox 1"/>
          <p:cNvSpPr txBox="1"/>
          <p:nvPr/>
        </p:nvSpPr>
        <p:spPr>
          <a:xfrm>
            <a:off x="115916" y="23144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Site description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/>
          <a:srcRect r="38218"/>
          <a:stretch/>
        </p:blipFill>
        <p:spPr>
          <a:xfrm>
            <a:off x="4605899" y="990041"/>
            <a:ext cx="3709190" cy="2356161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4" r="3539" b="25032"/>
          <a:stretch>
            <a:fillRect/>
          </a:stretch>
        </p:blipFill>
        <p:spPr bwMode="auto">
          <a:xfrm>
            <a:off x="611560" y="1005608"/>
            <a:ext cx="3401896" cy="238781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矩形 4"/>
          <p:cNvSpPr/>
          <p:nvPr/>
        </p:nvSpPr>
        <p:spPr>
          <a:xfrm>
            <a:off x="647564" y="3938298"/>
            <a:ext cx="7848872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i="1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2. Dry-weather </a:t>
            </a: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discharge under storm pump </a:t>
            </a:r>
            <a:r>
              <a:rPr lang="en-US" altLang="zh-CN" i="1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operation</a:t>
            </a:r>
          </a:p>
          <a:p>
            <a:pPr algn="just">
              <a:lnSpc>
                <a:spcPct val="125000"/>
              </a:lnSpc>
            </a:pP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i="1" kern="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River water back flow into storm drains triggers storm pumps operation on dry-weather days.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28,593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en-US" altLang="zh-CN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average within duration of about 180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min per event. </a:t>
            </a:r>
          </a:p>
          <a:p>
            <a:pPr algn="just">
              <a:lnSpc>
                <a:spcPct val="125000"/>
              </a:lnSpc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pumped non-storm water was discharged into the receiving watercourse, that is, </a:t>
            </a:r>
            <a:r>
              <a:rPr lang="en-US" altLang="zh-CN" kern="1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storm drains overflow on dry-weather days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kern="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322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" y="2306019"/>
            <a:ext cx="1600976" cy="1531049"/>
          </a:xfrm>
          <a:prstGeom prst="rect">
            <a:avLst/>
          </a:prstGeom>
        </p:spPr>
      </p:pic>
      <p:sp>
        <p:nvSpPr>
          <p:cNvPr id="8" name="TextBox 1"/>
          <p:cNvSpPr txBox="1"/>
          <p:nvPr/>
        </p:nvSpPr>
        <p:spPr>
          <a:xfrm>
            <a:off x="115916" y="23144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Site description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/>
          <a:srcRect r="38218"/>
          <a:stretch/>
        </p:blipFill>
        <p:spPr>
          <a:xfrm>
            <a:off x="4605899" y="990041"/>
            <a:ext cx="3709190" cy="2356161"/>
          </a:xfrm>
          <a:prstGeom prst="rect">
            <a:avLst/>
          </a:prstGeom>
        </p:spPr>
      </p:pic>
      <p:pic>
        <p:nvPicPr>
          <p:cNvPr id="7" name="图片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4" r="3539" b="25032"/>
          <a:stretch>
            <a:fillRect/>
          </a:stretch>
        </p:blipFill>
        <p:spPr bwMode="auto">
          <a:xfrm>
            <a:off x="611560" y="1005608"/>
            <a:ext cx="3401896" cy="238781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矩形 4"/>
          <p:cNvSpPr/>
          <p:nvPr/>
        </p:nvSpPr>
        <p:spPr>
          <a:xfrm>
            <a:off x="647564" y="3938298"/>
            <a:ext cx="7848872" cy="18235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</a:pPr>
            <a:r>
              <a:rPr lang="en-US" altLang="zh-CN" i="1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3. Wet-weather </a:t>
            </a: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discharge under storm pump </a:t>
            </a:r>
            <a:r>
              <a:rPr lang="en-US" altLang="zh-CN" i="1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operation</a:t>
            </a:r>
          </a:p>
          <a:p>
            <a:pPr algn="just">
              <a:lnSpc>
                <a:spcPct val="125000"/>
              </a:lnSpc>
            </a:pP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i="1" kern="1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storm pumps are started to prevent the runoff from accumulating on the surface road and to drain the surface runoff into the nearby watercourse. 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25000"/>
              </a:lnSpc>
            </a:pPr>
            <a:r>
              <a:rPr lang="en-US" altLang="zh-CN" dirty="0" smtClean="0"/>
              <a:t>   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 increase of rainfall intensity, the number of storm pumps put into operation increases.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13.8 m</a:t>
            </a:r>
            <a:r>
              <a:rPr lang="en-US" altLang="zh-CN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/s to the maximum.</a:t>
            </a:r>
            <a:endParaRPr lang="zh-CN" altLang="en-US" kern="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67267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/>
          <p:nvPr/>
        </p:nvSpPr>
        <p:spPr>
          <a:xfrm>
            <a:off x="115916" y="23144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2. Materials and methods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4211960" y="1413555"/>
            <a:ext cx="4176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Samples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were collected from the terminal wet well using an automatic </a:t>
            </a:r>
            <a:r>
              <a:rPr lang="en-US" altLang="zh-CN" kern="100" dirty="0" err="1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vacuometric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 sampler (ISCO 6712, Teledyne, Lincoln, Nebraska, USA). 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/>
          <a:srcRect r="38218"/>
          <a:stretch/>
        </p:blipFill>
        <p:spPr>
          <a:xfrm>
            <a:off x="611560" y="1005608"/>
            <a:ext cx="3174044" cy="2016224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467544" y="3501008"/>
            <a:ext cx="8208912" cy="2646878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b="1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Dry-weather discharge under gravity flow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: 11 </a:t>
            </a: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events during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the period Mar. 28, 2011 to May 7, 2012. Each monitoring event lasted 24 hours, 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with a fixed sampling time interval of 1 h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. </a:t>
            </a:r>
            <a:endParaRPr lang="en-US" altLang="zh-CN" kern="100" dirty="0" smtClean="0">
              <a:solidFill>
                <a:srgbClr val="000000"/>
              </a:solidFill>
              <a:latin typeface="Times New Roman" panose="02020603050405020304" pitchFamily="18" charset="0"/>
              <a:ea typeface="仿宋_GB231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zh-CN" altLang="zh-CN" sz="20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b="1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Pumping discharge on dry-weather days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: 10 events during the period May 4, 2011 to Mar. 27, 2012, 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with a sampling time interval of 20 min for each event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. </a:t>
            </a:r>
            <a:endParaRPr lang="en-US" altLang="zh-CN" kern="100" dirty="0" smtClean="0">
              <a:solidFill>
                <a:srgbClr val="000000"/>
              </a:solidFill>
              <a:latin typeface="Times New Roman" panose="02020603050405020304" pitchFamily="18" charset="0"/>
              <a:ea typeface="仿宋_GB2312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zh-CN" altLang="zh-CN" sz="20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b="1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Pumping discharge on wet-weather days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: 23 rainfall events during the period Aug. 18, 2008 to Mar. 1, 2012, </a:t>
            </a:r>
            <a:r>
              <a:rPr lang="en-US" altLang="zh-CN" b="1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with a sampling time interval of 10–20 min for each </a:t>
            </a:r>
            <a:r>
              <a:rPr lang="en-US" altLang="zh-CN" b="1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event</a:t>
            </a: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.</a:t>
            </a:r>
            <a:endParaRPr lang="zh-CN" altLang="zh-CN" sz="20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13185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/>
          <p:nvPr/>
        </p:nvSpPr>
        <p:spPr>
          <a:xfrm>
            <a:off x="115916" y="23144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2. Materials and methods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923928" y="1543725"/>
            <a:ext cx="496855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Water quality indicators:</a:t>
            </a: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Suspended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solids (SS), 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hemical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oxygen demand (COD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Five-day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biochemical oxygen demand (BOD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Ammonia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nitrogen (NH</a:t>
            </a:r>
            <a:r>
              <a:rPr lang="en-US" altLang="zh-CN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-N), total nitrogen (TN) 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buFont typeface="Wingdings" panose="05000000000000000000" pitchFamily="2" charset="2"/>
              <a:buChar char="l"/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phosphorus (TP). </a:t>
            </a: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 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/>
          <a:srcRect r="38218"/>
          <a:stretch/>
        </p:blipFill>
        <p:spPr>
          <a:xfrm>
            <a:off x="539552" y="1412776"/>
            <a:ext cx="3174044" cy="2016224"/>
          </a:xfrm>
          <a:prstGeom prst="rect">
            <a:avLst/>
          </a:prstGeom>
        </p:spPr>
      </p:pic>
      <p:sp>
        <p:nvSpPr>
          <p:cNvPr id="16" name="矩形 15"/>
          <p:cNvSpPr/>
          <p:nvPr/>
        </p:nvSpPr>
        <p:spPr>
          <a:xfrm>
            <a:off x="539552" y="3933056"/>
            <a:ext cx="7920880" cy="2137380"/>
          </a:xfrm>
          <a:prstGeom prst="rect">
            <a:avLst/>
          </a:prstGeom>
          <a:ln>
            <a:solidFill>
              <a:schemeClr val="accent1">
                <a:shade val="95000"/>
                <a:satMod val="105000"/>
              </a:schemeClr>
            </a:solidFill>
          </a:ln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25000"/>
              </a:lnSpc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Dry-weather discharge under gravity flow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: 11 </a:t>
            </a: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events during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the period Mar. 28, 2011 to May 7, 2012. </a:t>
            </a:r>
            <a:endParaRPr lang="zh-CN" altLang="zh-CN" sz="20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25000"/>
              </a:lnSpc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Pumping discharge on dry-weather days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: 10 events during the period May 4, 2011 to Mar. 27, </a:t>
            </a: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2012. </a:t>
            </a:r>
            <a:endParaRPr lang="zh-CN" altLang="zh-CN" sz="20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 algn="just">
              <a:lnSpc>
                <a:spcPct val="125000"/>
              </a:lnSpc>
              <a:spcAft>
                <a:spcPts val="0"/>
              </a:spcAft>
              <a:buFont typeface="Wingdings" panose="05000000000000000000" pitchFamily="2" charset="2"/>
              <a:buChar char="p"/>
            </a:pPr>
            <a:r>
              <a:rPr lang="en-US" altLang="zh-CN" i="1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Pumping discharge on wet-weather days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: 23 rainfall events during the period Aug. 18, 2008 to Mar. 1, </a:t>
            </a: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  <a:cs typeface="Times New Roman" panose="02020603050405020304" pitchFamily="18" charset="0"/>
              </a:rPr>
              <a:t>2012.</a:t>
            </a:r>
            <a:endParaRPr lang="zh-CN" altLang="zh-CN" sz="20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061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/>
          <p:nvPr/>
        </p:nvSpPr>
        <p:spPr>
          <a:xfrm>
            <a:off x="115916" y="23144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Results and discussions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23528" y="1196752"/>
            <a:ext cx="6912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(1) Event mean concentrations of storm drains discharges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995935" y="1967955"/>
            <a:ext cx="1005493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4" name="对象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33357543"/>
              </p:ext>
            </p:extLst>
          </p:nvPr>
        </p:nvGraphicFramePr>
        <p:xfrm>
          <a:off x="3995935" y="1607188"/>
          <a:ext cx="2630204" cy="81297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6877" name="Equation" r:id="rId4" imgW="2095500" imgH="647700" progId="Equation.DSMT4">
                  <p:embed/>
                </p:oleObj>
              </mc:Choice>
              <mc:Fallback>
                <p:oleObj name="Equation" r:id="rId4" imgW="2095500" imgH="647700" progId="Equation.DSMT4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95935" y="1607188"/>
                        <a:ext cx="2630204" cy="812972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矩形 10"/>
          <p:cNvSpPr/>
          <p:nvPr/>
        </p:nvSpPr>
        <p:spPr>
          <a:xfrm>
            <a:off x="3136045" y="1783289"/>
            <a:ext cx="17197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EMCs=</a:t>
            </a:r>
            <a:endParaRPr lang="zh-CN" alt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05728891"/>
              </p:ext>
            </p:extLst>
          </p:nvPr>
        </p:nvGraphicFramePr>
        <p:xfrm>
          <a:off x="457201" y="2996952"/>
          <a:ext cx="8229598" cy="34702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18382"/>
                <a:gridCol w="1318382"/>
                <a:gridCol w="1018824"/>
                <a:gridCol w="1018824"/>
                <a:gridCol w="934882"/>
                <a:gridCol w="934882"/>
                <a:gridCol w="934882"/>
                <a:gridCol w="750540"/>
              </a:tblGrid>
              <a:tr h="1358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Discharge scenario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Statistical Parameters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COD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BOD</a:t>
                      </a:r>
                      <a:r>
                        <a:rPr lang="en-US" sz="1200" kern="1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en-US" sz="1200" kern="1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-N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TN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TP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43432">
                <a:tc row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Dry-weather discharge under gravity flow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EMC range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61~175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117~284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40~85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20.3~29.0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24.8~32.4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2.8~4.7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434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EMC averaged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434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47.2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434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CV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0.23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row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Dry-weather discharge under pumping flow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EMC range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117~319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195~807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82~145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18.9~29.3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27.6~37.2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2.08~10.3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EMC averaged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24.8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91.7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25.7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3.41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3.02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2.42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0384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CV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0.23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row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Wet-weather discharge under pumping flow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EMC range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80~336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47~714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16~126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1.4~33.6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5.9~42.2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0.60~8.16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EMC averaged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20.8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3.32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81.2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35.1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8.05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1.67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4031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CV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0.53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row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Combined sewer overflows (Li, 2006)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EMC range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30~140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113~436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40~184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6.4~14.1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EMC averaged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9.5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CV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6" name="矩形 5"/>
          <p:cNvSpPr/>
          <p:nvPr/>
        </p:nvSpPr>
        <p:spPr>
          <a:xfrm>
            <a:off x="741026" y="2627038"/>
            <a:ext cx="82295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Event mean concentrations (EMCs) of the study site and some combined sewers in Shanghai.</a:t>
            </a:r>
            <a:endParaRPr lang="zh-CN" altLang="zh-CN" sz="1400" kern="1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2334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/>
          <p:nvPr/>
        </p:nvSpPr>
        <p:spPr>
          <a:xfrm>
            <a:off x="115916" y="23144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Results and discussions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995935" y="1967955"/>
            <a:ext cx="1005493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294835" y="1052638"/>
            <a:ext cx="82295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Event mean concentrations (EMCs) of the study site and some combined sewers in Shanghai.</a:t>
            </a:r>
            <a:endParaRPr lang="zh-CN" altLang="zh-CN" sz="1400" kern="100" dirty="0">
              <a:latin typeface="Times New Roman" panose="02020603050405020304" pitchFamily="18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23528" y="3885369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仿宋_GB2312"/>
              </a:rPr>
              <a:t>The concentrations </a:t>
            </a:r>
            <a:r>
              <a:rPr lang="en-US" altLang="zh-CN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仿宋_GB2312"/>
              </a:rPr>
              <a:t>of pumping discharge are higher than those of gravity </a:t>
            </a:r>
            <a:r>
              <a:rPr lang="en-US" altLang="zh-CN" b="1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仿宋_GB2312"/>
              </a:rPr>
              <a:t>discharge, especially for SS and associated COD and BOD</a:t>
            </a:r>
            <a:r>
              <a:rPr lang="en-US" altLang="zh-CN" b="1" kern="100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ea typeface="仿宋_GB2312"/>
              </a:rPr>
              <a:t>5</a:t>
            </a:r>
            <a:r>
              <a:rPr lang="en-US" altLang="zh-CN" b="1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仿宋_GB2312"/>
              </a:rPr>
              <a:t>.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sp>
        <p:nvSpPr>
          <p:cNvPr id="12" name="TextBox 8"/>
          <p:cNvSpPr txBox="1"/>
          <p:nvPr/>
        </p:nvSpPr>
        <p:spPr>
          <a:xfrm>
            <a:off x="344048" y="4731467"/>
            <a:ext cx="7802760" cy="1477328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Phenomenon: when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the storm pump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starts,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the water flowing velocity increases significantly; therefore sediments retained in the storm drains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on dry-weather days would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flush out, leading to an increased SS associated with COD and BOD</a:t>
            </a:r>
            <a:r>
              <a:rPr lang="en-US" altLang="zh-CN" baseline="-25000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. </a:t>
            </a:r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altLang="zh-CN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overflow concentration of COD could be up to 1000 mg/L or even higher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zh-CN" altLang="en-US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表格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79194232"/>
              </p:ext>
            </p:extLst>
          </p:nvPr>
        </p:nvGraphicFramePr>
        <p:xfrm>
          <a:off x="294834" y="1406294"/>
          <a:ext cx="8229598" cy="2372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0028"/>
                <a:gridCol w="1320028"/>
                <a:gridCol w="1018824"/>
                <a:gridCol w="1018824"/>
                <a:gridCol w="934882"/>
                <a:gridCol w="934882"/>
                <a:gridCol w="934882"/>
                <a:gridCol w="747248"/>
              </a:tblGrid>
              <a:tr h="1358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Discharge scenario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Statistical Parameters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COD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BOD</a:t>
                      </a:r>
                      <a:r>
                        <a:rPr lang="en-US" sz="1000" kern="1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en-US" sz="1000" kern="1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-N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TN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TP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43432">
                <a:tc row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Dry-weather discharge under gravity flow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EMC range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61~175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117~284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40~85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20.3~29.0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24.8~32.4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2.8~4.7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434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EMC averaged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135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188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25.6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29.4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3.76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434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31.4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47.2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2.86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2.40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43432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CV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0.23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0.25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0.11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0.08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0.15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row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Dry-weather discharge under pumping flow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EMC range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117~319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195~807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82~145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18.9~29.3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27.6~37.2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2.08~10.3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EMC averaged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194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327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24.8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31.0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4.64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91.7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175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25.7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3.41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3.02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2.42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303849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CV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0.23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0.14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0.10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row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Wet-weather discharge under pumping flow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EMC range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80~336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47~714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16~126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1.4~33.6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5.9~42.2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0.60~8.16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EMC averaged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20.8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3.32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81.2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35.1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8.05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7.64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1.67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4031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CV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0.53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</a:t>
                      </a:r>
                      <a:endParaRPr lang="zh-CN" sz="10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0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zh-CN" sz="10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571702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/>
          <p:nvPr/>
        </p:nvSpPr>
        <p:spPr>
          <a:xfrm>
            <a:off x="115916" y="231442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Results and discussions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995935" y="1967955"/>
            <a:ext cx="1005493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30630" y="1098517"/>
            <a:ext cx="822959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Event mean concentrations (EMCs) of the study site and some combined sewers in Shanghai.</a:t>
            </a:r>
            <a:endParaRPr lang="zh-CN" altLang="zh-CN" sz="1400" kern="100" dirty="0">
              <a:latin typeface="Times New Roman" panose="02020603050405020304" pitchFamily="18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247376" y="3566928"/>
            <a:ext cx="811285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b="1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仿宋_GB2312"/>
              </a:rPr>
              <a:t>The overflow </a:t>
            </a:r>
            <a:r>
              <a:rPr lang="en-US" altLang="zh-CN" b="1" kern="100" dirty="0">
                <a:solidFill>
                  <a:srgbClr val="FF0000"/>
                </a:solidFill>
                <a:latin typeface="Times New Roman" panose="02020603050405020304" pitchFamily="18" charset="0"/>
                <a:ea typeface="仿宋_GB2312"/>
              </a:rPr>
              <a:t>concentration of </a:t>
            </a:r>
            <a:r>
              <a:rPr lang="en-US" altLang="zh-CN" b="1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仿宋_GB2312"/>
              </a:rPr>
              <a:t>storm drains was even worse than that of traditional combined sewers, especially for NH</a:t>
            </a:r>
            <a:r>
              <a:rPr lang="en-US" altLang="zh-CN" b="1" kern="100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ea typeface="仿宋_GB2312"/>
              </a:rPr>
              <a:t>3</a:t>
            </a:r>
            <a:r>
              <a:rPr lang="en-US" altLang="zh-CN" b="1" kern="100" dirty="0" smtClean="0">
                <a:solidFill>
                  <a:srgbClr val="FF0000"/>
                </a:solidFill>
                <a:latin typeface="Times New Roman" panose="02020603050405020304" pitchFamily="18" charset="0"/>
                <a:ea typeface="仿宋_GB2312"/>
              </a:rPr>
              <a:t>-N, due to the relatively in-line storage of the former case. </a:t>
            </a:r>
            <a:endParaRPr lang="zh-CN" altLang="en-US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2574951"/>
              </p:ext>
            </p:extLst>
          </p:nvPr>
        </p:nvGraphicFramePr>
        <p:xfrm>
          <a:off x="130630" y="1442202"/>
          <a:ext cx="8229598" cy="1886231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20028"/>
                <a:gridCol w="1320028"/>
                <a:gridCol w="1018824"/>
                <a:gridCol w="1018824"/>
                <a:gridCol w="934882"/>
                <a:gridCol w="934882"/>
                <a:gridCol w="934882"/>
                <a:gridCol w="747248"/>
              </a:tblGrid>
              <a:tr h="135883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Discharge scenario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Statistical Parameters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SS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COD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BOD</a:t>
                      </a:r>
                      <a:r>
                        <a:rPr lang="en-US" sz="1200" kern="1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NH</a:t>
                      </a:r>
                      <a:r>
                        <a:rPr lang="en-US" sz="1200" kern="100" baseline="-250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-N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TN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TP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row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Wet-weather discharge under pumping flow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EMC range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80~336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47~714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16~126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1.4~33.6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5.9~42.2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0.60~8.16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EMC averaged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172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15.0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20.8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3.32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81.2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169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35.1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8.05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7.64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1.67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240311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CV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0.47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0.58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0.53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0.37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rowSpan="4"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Combined sewer overflows (Li, 2006)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EMC range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30~140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113~436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40~184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6.4~14.1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EMC averaged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110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268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9.5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SD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39.6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131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56.6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3.14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  <a:tr h="135883">
                <a:tc v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CV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67941" marR="67941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0.49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0.56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0.33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200" kern="1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en-US" sz="1200" kern="10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zh-CN" sz="1200" kern="100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247376" y="4653136"/>
            <a:ext cx="8428827" cy="707886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algn="just">
              <a:spcBef>
                <a:spcPct val="0"/>
              </a:spcBef>
              <a:defRPr/>
            </a:pPr>
            <a:r>
              <a:rPr lang="en-US" altLang="zh-CN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Retrospect: Separate </a:t>
            </a:r>
            <a:r>
              <a:rPr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sewer systems have been widely introduced since the early 1970s to circumvent the drawbacks of combined sewer systems</a:t>
            </a:r>
            <a:r>
              <a:rPr lang="en-US" altLang="zh-CN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隶书" panose="02010509060101010101" pitchFamily="49" charset="-122"/>
              </a:rPr>
              <a:t>.</a:t>
            </a:r>
            <a:endParaRPr lang="en-US" altLang="zh-CN" sz="2000" dirty="0">
              <a:solidFill>
                <a:srgbClr val="000000"/>
              </a:solidFill>
              <a:latin typeface="Times New Roman" panose="02020603050405020304" pitchFamily="18" charset="0"/>
              <a:ea typeface="隶书" panose="02010509060101010101" pitchFamily="49" charset="-122"/>
            </a:endParaRPr>
          </a:p>
        </p:txBody>
      </p:sp>
      <p:sp>
        <p:nvSpPr>
          <p:cNvPr id="9" name="下箭头 8"/>
          <p:cNvSpPr/>
          <p:nvPr/>
        </p:nvSpPr>
        <p:spPr>
          <a:xfrm>
            <a:off x="4245428" y="5445224"/>
            <a:ext cx="758620" cy="504056"/>
          </a:xfrm>
          <a:prstGeom prst="down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爆炸形 1 13"/>
          <p:cNvSpPr/>
          <p:nvPr/>
        </p:nvSpPr>
        <p:spPr>
          <a:xfrm>
            <a:off x="3419872" y="5986696"/>
            <a:ext cx="2808312" cy="717830"/>
          </a:xfrm>
          <a:prstGeom prst="irregularSeal1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Questionable!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63674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/>
          <p:nvPr/>
        </p:nvSpPr>
        <p:spPr>
          <a:xfrm>
            <a:off x="138647" y="16875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Results and discussions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995935" y="1967955"/>
            <a:ext cx="1005493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0421" y="978111"/>
            <a:ext cx="82295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0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(2) First flush effect</a:t>
            </a:r>
            <a:endParaRPr lang="zh-CN" altLang="zh-CN" sz="2000" kern="1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11560" y="1681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28281" y="17170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836584" y="3772288"/>
            <a:ext cx="8192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7153576" y="1731297"/>
            <a:ext cx="680752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211399" y="3987851"/>
            <a:ext cx="840243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2377251" y="39431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8" name="Rectangle 19"/>
          <p:cNvSpPr>
            <a:spLocks noChangeArrowheads="1"/>
          </p:cNvSpPr>
          <p:nvPr/>
        </p:nvSpPr>
        <p:spPr bwMode="auto">
          <a:xfrm>
            <a:off x="5261829" y="4664639"/>
            <a:ext cx="1038744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" name="Rectangle 21"/>
          <p:cNvSpPr>
            <a:spLocks noChangeArrowheads="1"/>
          </p:cNvSpPr>
          <p:nvPr/>
        </p:nvSpPr>
        <p:spPr bwMode="auto">
          <a:xfrm>
            <a:off x="5261828" y="5179501"/>
            <a:ext cx="1204211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2" name="Rectangle 23"/>
          <p:cNvSpPr>
            <a:spLocks noChangeArrowheads="1"/>
          </p:cNvSpPr>
          <p:nvPr/>
        </p:nvSpPr>
        <p:spPr bwMode="auto">
          <a:xfrm>
            <a:off x="5261828" y="5644357"/>
            <a:ext cx="1261197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7" name="Text Box 2"/>
          <p:cNvSpPr txBox="1">
            <a:spLocks noChangeArrowheads="1"/>
          </p:cNvSpPr>
          <p:nvPr/>
        </p:nvSpPr>
        <p:spPr bwMode="auto">
          <a:xfrm>
            <a:off x="229586" y="3541254"/>
            <a:ext cx="8280400" cy="2246769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190500" lvl="1" algn="just" eaLnBrk="1" hangingPunct="1">
              <a:buFont typeface="Wingdings" pitchFamily="2" charset="2"/>
              <a:buNone/>
              <a:defRPr/>
            </a:pPr>
            <a:r>
              <a:rPr kumimoji="1" lang="en-US" altLang="zh-CN" sz="2000" dirty="0" smtClean="0">
                <a:solidFill>
                  <a:srgbClr val="000000"/>
                </a:solidFill>
                <a:latin typeface="Times New Roman" panose="02020603050405020304" pitchFamily="18" charset="0"/>
                <a:ea typeface="黑体" pitchFamily="2" charset="-122"/>
                <a:cs typeface="Times New Roman" panose="02020603050405020304" pitchFamily="18" charset="0"/>
              </a:rPr>
              <a:t>Definition: Storm water </a:t>
            </a:r>
            <a:r>
              <a:rPr kumimoji="1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黑体" pitchFamily="2" charset="-122"/>
                <a:cs typeface="Times New Roman" panose="02020603050405020304" pitchFamily="18" charset="0"/>
              </a:rPr>
              <a:t>runoff typically contains significant amounts of anthropogenic pollutants as well as naturally occurring materials such as soil erosion. </a:t>
            </a:r>
            <a:r>
              <a:rPr kumimoji="1" lang="en-US" altLang="zh-CN" sz="2000" dirty="0">
                <a:solidFill>
                  <a:srgbClr val="000000"/>
                </a:solidFill>
                <a:latin typeface="Times New Roman" panose="02020603050405020304" pitchFamily="18" charset="0"/>
                <a:ea typeface="黑体" pitchFamily="2" charset="-122"/>
                <a:cs typeface="Times New Roman" panose="02020603050405020304" pitchFamily="18" charset="0"/>
              </a:rPr>
              <a:t>The early runoff in a storm event is often more contaminated than the later part of runoff, which may be due to several factors, including the mobilization of material accumulated during antecedent dry periods, a lack of dilution flow and a disproportionate runoff volume from the impervious surfaces, where pollutants may accumulate. </a:t>
            </a:r>
            <a:endParaRPr kumimoji="1" lang="zh-CN" altLang="en-US" sz="2000" dirty="0">
              <a:solidFill>
                <a:srgbClr val="000000"/>
              </a:solidFill>
              <a:latin typeface="Times New Roman" panose="02020603050405020304" pitchFamily="18" charset="0"/>
              <a:ea typeface="黑体" pitchFamily="2" charset="-122"/>
              <a:cs typeface="Times New Roman" panose="02020603050405020304" pitchFamily="18" charset="0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211399" y="1832488"/>
            <a:ext cx="822959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altLang="zh-CN" sz="20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First flush effect does exist: best management practices are practical.</a:t>
            </a:r>
          </a:p>
          <a:p>
            <a:pPr algn="just">
              <a:lnSpc>
                <a:spcPct val="150000"/>
              </a:lnSpc>
            </a:pPr>
            <a:r>
              <a:rPr lang="en-US" altLang="zh-CN" sz="2000" kern="1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First flush effect doesn’t exist: </a:t>
            </a:r>
            <a:r>
              <a:rPr lang="en-US" altLang="zh-CN" sz="2000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best management </a:t>
            </a:r>
            <a:r>
              <a:rPr lang="en-US" altLang="zh-CN" sz="20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practices are not  practical.</a:t>
            </a:r>
            <a:endParaRPr lang="en-US" altLang="zh-CN" sz="2000" kern="100" dirty="0">
              <a:solidFill>
                <a:srgbClr val="000000"/>
              </a:solidFill>
              <a:latin typeface="Times New Roman" panose="02020603050405020304" pitchFamily="18" charset="0"/>
              <a:ea typeface="仿宋_GB2312"/>
            </a:endParaRPr>
          </a:p>
          <a:p>
            <a:pPr algn="just">
              <a:lnSpc>
                <a:spcPct val="150000"/>
              </a:lnSpc>
              <a:spcAft>
                <a:spcPts val="0"/>
              </a:spcAft>
            </a:pPr>
            <a:endParaRPr lang="zh-CN" altLang="zh-CN" sz="2000" kern="1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69750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/>
          <p:nvPr/>
        </p:nvSpPr>
        <p:spPr>
          <a:xfrm>
            <a:off x="138647" y="16875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Results and discussions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0421" y="978111"/>
            <a:ext cx="822959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20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(2) First flush effect</a:t>
            </a:r>
            <a:endParaRPr lang="zh-CN" altLang="zh-CN" sz="2000" kern="1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11560" y="1681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28281" y="17170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836584" y="3772288"/>
            <a:ext cx="8192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7153576" y="1731297"/>
            <a:ext cx="680752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211399" y="3987851"/>
            <a:ext cx="840243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2377251" y="39431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8" name="Rectangle 19"/>
          <p:cNvSpPr>
            <a:spLocks noChangeArrowheads="1"/>
          </p:cNvSpPr>
          <p:nvPr/>
        </p:nvSpPr>
        <p:spPr bwMode="auto">
          <a:xfrm>
            <a:off x="5261829" y="4664639"/>
            <a:ext cx="1038744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2" name="Rectangle 23"/>
          <p:cNvSpPr>
            <a:spLocks noChangeArrowheads="1"/>
          </p:cNvSpPr>
          <p:nvPr/>
        </p:nvSpPr>
        <p:spPr bwMode="auto">
          <a:xfrm>
            <a:off x="5261828" y="5644357"/>
            <a:ext cx="1261197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873" y="1363373"/>
            <a:ext cx="3726040" cy="4758877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138647" y="6132355"/>
            <a:ext cx="414532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</a:rPr>
              <a:t>Monitored water quality data sets plotted with pumping discharge duration</a:t>
            </a:r>
            <a:endParaRPr lang="zh-CN" altLang="en-US" sz="14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3720" y="1427686"/>
            <a:ext cx="4090352" cy="4630249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4661487" y="6187936"/>
            <a:ext cx="404183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latin typeface="Times New Roman" panose="02020603050405020304" pitchFamily="18" charset="0"/>
              </a:rPr>
              <a:t>M(v) curves for different water pollutant indicators during wet-weather pumping discharge.</a:t>
            </a:r>
            <a:endParaRPr lang="zh-CN" altLang="en-US" sz="1400" dirty="0"/>
          </a:p>
        </p:txBody>
      </p:sp>
      <p:sp>
        <p:nvSpPr>
          <p:cNvPr id="11" name="右箭头 10"/>
          <p:cNvSpPr/>
          <p:nvPr/>
        </p:nvSpPr>
        <p:spPr>
          <a:xfrm>
            <a:off x="4011710" y="3327376"/>
            <a:ext cx="400905" cy="530810"/>
          </a:xfrm>
          <a:prstGeom prst="rightArrow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9629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/>
          <p:nvPr/>
        </p:nvSpPr>
        <p:spPr>
          <a:xfrm>
            <a:off x="138647" y="16875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Results and discussions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3995935" y="1967955"/>
            <a:ext cx="1005493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120421" y="978111"/>
            <a:ext cx="82295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(2) First flush effect and pollutant mass distributions</a:t>
            </a:r>
            <a:endParaRPr lang="zh-CN" altLang="zh-CN" kern="1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11560" y="1681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7" name="对象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2213866"/>
              </p:ext>
            </p:extLst>
          </p:nvPr>
        </p:nvGraphicFramePr>
        <p:xfrm>
          <a:off x="211399" y="1492194"/>
          <a:ext cx="2162175" cy="1685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18" name="Graph" r:id="rId4" imgW="3291119" imgH="2742525" progId="Origin50.Graph">
                  <p:embed/>
                </p:oleObj>
              </mc:Choice>
              <mc:Fallback>
                <p:oleObj name="Graph" r:id="rId4" imgW="3291119" imgH="2742525" progId="Origin50.Graph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349"/>
                      <a:stretch>
                        <a:fillRect/>
                      </a:stretch>
                    </p:blipFill>
                    <p:spPr bwMode="auto">
                      <a:xfrm>
                        <a:off x="211399" y="1492194"/>
                        <a:ext cx="2162175" cy="1685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28281" y="17170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3" name="对象 1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61685071"/>
              </p:ext>
            </p:extLst>
          </p:nvPr>
        </p:nvGraphicFramePr>
        <p:xfrm>
          <a:off x="2588681" y="1509334"/>
          <a:ext cx="2162175" cy="170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19" name="Graph" r:id="rId6" imgW="3291119" imgH="2742525" progId="Origin50.Graph">
                  <p:embed/>
                </p:oleObj>
              </mc:Choice>
              <mc:Fallback>
                <p:oleObj name="Graph" r:id="rId6" imgW="3291119" imgH="2742525" progId="Origin50.Graph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292"/>
                      <a:stretch>
                        <a:fillRect/>
                      </a:stretch>
                    </p:blipFill>
                    <p:spPr bwMode="auto">
                      <a:xfrm>
                        <a:off x="2588681" y="1509334"/>
                        <a:ext cx="2162175" cy="170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矩形 14"/>
          <p:cNvSpPr/>
          <p:nvPr/>
        </p:nvSpPr>
        <p:spPr>
          <a:xfrm>
            <a:off x="2013170" y="3339410"/>
            <a:ext cx="1151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Light rain</a:t>
            </a:r>
            <a:endParaRPr lang="zh-CN" altLang="zh-CN" sz="1400" kern="100" dirty="0">
              <a:latin typeface="Times New Roman" panose="02020603050405020304" pitchFamily="18" charset="0"/>
            </a:endParaRPr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836584" y="3772288"/>
            <a:ext cx="8192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7" name="对象 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42460501"/>
              </p:ext>
            </p:extLst>
          </p:nvPr>
        </p:nvGraphicFramePr>
        <p:xfrm>
          <a:off x="4975354" y="1573650"/>
          <a:ext cx="1987751" cy="153240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0" name="Graph" r:id="rId8" imgW="3291119" imgH="2742525" progId="Origin50.Graph">
                  <p:embed/>
                </p:oleObj>
              </mc:Choice>
              <mc:Fallback>
                <p:oleObj name="Graph" r:id="rId8" imgW="3291119" imgH="2742525" progId="Origin50.Graph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7408"/>
                      <a:stretch>
                        <a:fillRect/>
                      </a:stretch>
                    </p:blipFill>
                    <p:spPr bwMode="auto">
                      <a:xfrm>
                        <a:off x="4975354" y="1573650"/>
                        <a:ext cx="1987751" cy="1532407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7153576" y="1731297"/>
            <a:ext cx="680752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19" name="对象 1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43711240"/>
              </p:ext>
            </p:extLst>
          </p:nvPr>
        </p:nvGraphicFramePr>
        <p:xfrm>
          <a:off x="7024224" y="1667114"/>
          <a:ext cx="1999178" cy="153240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1" name="Graph" r:id="rId10" imgW="3291119" imgH="2742525" progId="Origin50.Graph">
                  <p:embed/>
                </p:oleObj>
              </mc:Choice>
              <mc:Fallback>
                <p:oleObj name="Graph" r:id="rId10" imgW="3291119" imgH="2742525" progId="Origin50.Graph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7936"/>
                      <a:stretch>
                        <a:fillRect/>
                      </a:stretch>
                    </p:blipFill>
                    <p:spPr bwMode="auto">
                      <a:xfrm>
                        <a:off x="7024224" y="1667114"/>
                        <a:ext cx="1999178" cy="153240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0" name="矩形 19"/>
          <p:cNvSpPr/>
          <p:nvPr/>
        </p:nvSpPr>
        <p:spPr>
          <a:xfrm>
            <a:off x="6064121" y="3295447"/>
            <a:ext cx="1151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Medium rain</a:t>
            </a:r>
            <a:endParaRPr lang="zh-CN" altLang="zh-CN" sz="1400" kern="100" dirty="0">
              <a:latin typeface="Times New Roman" panose="02020603050405020304" pitchFamily="18" charset="0"/>
            </a:endParaRPr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211399" y="3987851"/>
            <a:ext cx="8402432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22" name="对象 2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6147716"/>
              </p:ext>
            </p:extLst>
          </p:nvPr>
        </p:nvGraphicFramePr>
        <p:xfrm>
          <a:off x="211400" y="3987852"/>
          <a:ext cx="2109068" cy="15887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2" name="Graph" r:id="rId12" imgW="3291119" imgH="2742525" progId="Origin50.Graph">
                  <p:embed/>
                </p:oleObj>
              </mc:Choice>
              <mc:Fallback>
                <p:oleObj name="Graph" r:id="rId12" imgW="3291119" imgH="2742525" progId="Origin50.Graph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9525"/>
                      <a:stretch>
                        <a:fillRect/>
                      </a:stretch>
                    </p:blipFill>
                    <p:spPr bwMode="auto">
                      <a:xfrm>
                        <a:off x="211400" y="3987852"/>
                        <a:ext cx="2109068" cy="1588769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2377251" y="39431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24" name="对象 2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51558541"/>
              </p:ext>
            </p:extLst>
          </p:nvPr>
        </p:nvGraphicFramePr>
        <p:xfrm>
          <a:off x="2377251" y="3943108"/>
          <a:ext cx="2162175" cy="169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3" name="Graph" r:id="rId14" imgW="3291119" imgH="2742525" progId="Origin50.Graph">
                  <p:embed/>
                </p:oleObj>
              </mc:Choice>
              <mc:Fallback>
                <p:oleObj name="Graph" r:id="rId14" imgW="3291119" imgH="2742525" progId="Origin50.Graph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5820"/>
                      <a:stretch>
                        <a:fillRect/>
                      </a:stretch>
                    </p:blipFill>
                    <p:spPr bwMode="auto">
                      <a:xfrm>
                        <a:off x="2377251" y="3943108"/>
                        <a:ext cx="2162175" cy="1695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5" name="矩形 24"/>
          <p:cNvSpPr/>
          <p:nvPr/>
        </p:nvSpPr>
        <p:spPr>
          <a:xfrm>
            <a:off x="2018298" y="5863322"/>
            <a:ext cx="115102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Heavy rain</a:t>
            </a:r>
            <a:endParaRPr lang="zh-CN" altLang="zh-CN" sz="1400" kern="100" dirty="0">
              <a:latin typeface="Times New Roman" panose="02020603050405020304" pitchFamily="18" charset="0"/>
            </a:endParaRPr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27" name="对象 2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84477846"/>
              </p:ext>
            </p:extLst>
          </p:nvPr>
        </p:nvGraphicFramePr>
        <p:xfrm>
          <a:off x="5261829" y="4023162"/>
          <a:ext cx="1077216" cy="3708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4" name="Equation" r:id="rId16" imgW="583947" imgH="203112" progId="Equation.DSMT4">
                  <p:embed/>
                </p:oleObj>
              </mc:Choice>
              <mc:Fallback>
                <p:oleObj name="Equation" r:id="rId16" imgW="583947" imgH="203112" progId="Equation.DSMT4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1829" y="4023162"/>
                        <a:ext cx="1077216" cy="37084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" name="Rectangle 19"/>
          <p:cNvSpPr>
            <a:spLocks noChangeArrowheads="1"/>
          </p:cNvSpPr>
          <p:nvPr/>
        </p:nvSpPr>
        <p:spPr bwMode="auto">
          <a:xfrm>
            <a:off x="5261829" y="4664639"/>
            <a:ext cx="1038744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29" name="对象 2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47886820"/>
              </p:ext>
            </p:extLst>
          </p:nvPr>
        </p:nvGraphicFramePr>
        <p:xfrm>
          <a:off x="5261829" y="4664640"/>
          <a:ext cx="1377803" cy="30819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5" name="Equation" r:id="rId18" imgW="723586" imgH="165028" progId="Equation.DSMT4">
                  <p:embed/>
                </p:oleObj>
              </mc:Choice>
              <mc:Fallback>
                <p:oleObj name="Equation" r:id="rId18" imgW="723586" imgH="165028" progId="Equation.DSMT4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1829" y="4664640"/>
                        <a:ext cx="1377803" cy="30819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Rectangle 21"/>
          <p:cNvSpPr>
            <a:spLocks noChangeArrowheads="1"/>
          </p:cNvSpPr>
          <p:nvPr/>
        </p:nvSpPr>
        <p:spPr bwMode="auto">
          <a:xfrm>
            <a:off x="5261828" y="5179501"/>
            <a:ext cx="1204211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31" name="对象 3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07159810"/>
              </p:ext>
            </p:extLst>
          </p:nvPr>
        </p:nvGraphicFramePr>
        <p:xfrm>
          <a:off x="5261829" y="5179502"/>
          <a:ext cx="1484624" cy="2523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6" name="Equation" r:id="rId20" imgW="952087" imgH="165028" progId="Equation.DSMT4">
                  <p:embed/>
                </p:oleObj>
              </mc:Choice>
              <mc:Fallback>
                <p:oleObj name="Equation" r:id="rId20" imgW="952087" imgH="165028" progId="Equation.DSMT4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1829" y="5179502"/>
                        <a:ext cx="1484624" cy="252386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2" name="Rectangle 23"/>
          <p:cNvSpPr>
            <a:spLocks noChangeArrowheads="1"/>
          </p:cNvSpPr>
          <p:nvPr/>
        </p:nvSpPr>
        <p:spPr bwMode="auto">
          <a:xfrm>
            <a:off x="5261828" y="5644357"/>
            <a:ext cx="12611978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graphicFrame>
        <p:nvGraphicFramePr>
          <p:cNvPr id="33" name="对象 3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2650054"/>
              </p:ext>
            </p:extLst>
          </p:nvPr>
        </p:nvGraphicFramePr>
        <p:xfrm>
          <a:off x="5261828" y="5644358"/>
          <a:ext cx="1484625" cy="2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7" name="Equation" r:id="rId22" imgW="812447" imgH="165028" progId="Equation.DSMT4">
                  <p:embed/>
                </p:oleObj>
              </mc:Choice>
              <mc:Fallback>
                <p:oleObj name="Equation" r:id="rId22" imgW="812447" imgH="165028" progId="Equation.DSMT4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61828" y="5644358"/>
                        <a:ext cx="1484625" cy="296925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矩形 33"/>
          <p:cNvSpPr/>
          <p:nvPr/>
        </p:nvSpPr>
        <p:spPr>
          <a:xfrm>
            <a:off x="6963105" y="4662155"/>
            <a:ext cx="16507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High first flush</a:t>
            </a:r>
            <a:endParaRPr lang="zh-CN" altLang="zh-CN" sz="1400" kern="100" dirty="0">
              <a:latin typeface="Times New Roman" panose="02020603050405020304" pitchFamily="18" charset="0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949251" y="5127011"/>
            <a:ext cx="1650726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Medium first flush</a:t>
            </a:r>
            <a:endParaRPr lang="zh-CN" altLang="zh-CN" sz="1400" kern="100" dirty="0">
              <a:latin typeface="Times New Roman" panose="02020603050405020304" pitchFamily="18" charset="0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6906898" y="5664774"/>
            <a:ext cx="193206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sz="1400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Negligible first flush</a:t>
            </a:r>
            <a:endParaRPr lang="zh-CN" altLang="zh-CN" sz="1400" kern="1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2842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/>
          <p:nvPr/>
        </p:nvSpPr>
        <p:spPr>
          <a:xfrm>
            <a:off x="138647" y="16875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Results and discussions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0421" y="978111"/>
            <a:ext cx="82295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(2) First flush effect and pollutant mass distributions</a:t>
            </a:r>
            <a:endParaRPr lang="zh-CN" altLang="zh-CN" kern="1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11560" y="1681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28281" y="17170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836584" y="3772288"/>
            <a:ext cx="8192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7153576" y="1731297"/>
            <a:ext cx="680752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2377251" y="39431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8" name="Rectangle 19"/>
          <p:cNvSpPr>
            <a:spLocks noChangeArrowheads="1"/>
          </p:cNvSpPr>
          <p:nvPr/>
        </p:nvSpPr>
        <p:spPr bwMode="auto">
          <a:xfrm>
            <a:off x="5261829" y="4664639"/>
            <a:ext cx="1038744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" name="Rectangle 21"/>
          <p:cNvSpPr>
            <a:spLocks noChangeArrowheads="1"/>
          </p:cNvSpPr>
          <p:nvPr/>
        </p:nvSpPr>
        <p:spPr bwMode="auto">
          <a:xfrm>
            <a:off x="5261828" y="5179501"/>
            <a:ext cx="1204211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56531" y="153376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019028" y="155992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99" y="1721599"/>
            <a:ext cx="5275256" cy="3910443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456531" y="5797626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altLang="zh-CN" sz="1400" dirty="0">
                <a:latin typeface="Times New Roman" panose="02020603050405020304" pitchFamily="18" charset="0"/>
                <a:ea typeface="仿宋_GB2312"/>
              </a:rPr>
              <a:t>Parameter </a:t>
            </a:r>
            <a:r>
              <a:rPr lang="en-US" altLang="zh-CN" sz="1400" i="1" dirty="0">
                <a:latin typeface="Times New Roman" panose="02020603050405020304" pitchFamily="18" charset="0"/>
                <a:ea typeface="仿宋_GB2312"/>
              </a:rPr>
              <a:t>b</a:t>
            </a:r>
            <a:r>
              <a:rPr lang="en-US" altLang="zh-CN" sz="1400" dirty="0">
                <a:latin typeface="Times New Roman" panose="02020603050405020304" pitchFamily="18" charset="0"/>
                <a:ea typeface="仿宋_GB2312"/>
              </a:rPr>
              <a:t> as a function of (a) rainfall, (b) maximum rainfall intensity, (c) maximum pumping discharge, and (d) antecedent dry weather period.</a:t>
            </a:r>
            <a:endParaRPr lang="zh-CN" altLang="en-US" sz="1400" dirty="0"/>
          </a:p>
        </p:txBody>
      </p:sp>
      <p:sp>
        <p:nvSpPr>
          <p:cNvPr id="40" name="矩形 39"/>
          <p:cNvSpPr/>
          <p:nvPr/>
        </p:nvSpPr>
        <p:spPr>
          <a:xfrm>
            <a:off x="5521492" y="1589436"/>
            <a:ext cx="310549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With the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increase of rainfall, maximum rainfall intensity, and maximum pumping discharge flow, the </a:t>
            </a: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first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flush effect tended to be intensified.</a:t>
            </a:r>
            <a:endParaRPr lang="zh-CN" altLang="en-US" dirty="0"/>
          </a:p>
        </p:txBody>
      </p:sp>
      <p:sp>
        <p:nvSpPr>
          <p:cNvPr id="41" name="矩形 40"/>
          <p:cNvSpPr/>
          <p:nvPr/>
        </p:nvSpPr>
        <p:spPr>
          <a:xfrm>
            <a:off x="5390589" y="3272004"/>
            <a:ext cx="3525973" cy="147732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Scenario: rainfall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greater than 30mm, maximum rainfall intensity greater than 26.3 mm/h, and maximum pumping discharge flow greater than 9.2 </a:t>
            </a: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m</a:t>
            </a:r>
            <a:r>
              <a:rPr lang="en-US" altLang="zh-CN" kern="100" baseline="300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3</a:t>
            </a: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/s.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80535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/>
          <p:nvPr/>
        </p:nvSpPr>
        <p:spPr>
          <a:xfrm>
            <a:off x="138647" y="16875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Results and discussions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0421" y="978111"/>
            <a:ext cx="82295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(2) First flush effect and pollutant mass distributions</a:t>
            </a:r>
            <a:endParaRPr lang="zh-CN" altLang="zh-CN" kern="1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11560" y="1681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28281" y="17170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836584" y="3772288"/>
            <a:ext cx="8192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7153576" y="1731297"/>
            <a:ext cx="680752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2377251" y="39431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8" name="Rectangle 19"/>
          <p:cNvSpPr>
            <a:spLocks noChangeArrowheads="1"/>
          </p:cNvSpPr>
          <p:nvPr/>
        </p:nvSpPr>
        <p:spPr bwMode="auto">
          <a:xfrm>
            <a:off x="5261829" y="4664639"/>
            <a:ext cx="10387440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" name="Rectangle 21"/>
          <p:cNvSpPr>
            <a:spLocks noChangeArrowheads="1"/>
          </p:cNvSpPr>
          <p:nvPr/>
        </p:nvSpPr>
        <p:spPr bwMode="auto">
          <a:xfrm>
            <a:off x="5261828" y="5179501"/>
            <a:ext cx="1204211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56531" y="153376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019028" y="155992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38" name="图片 3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399" y="1721599"/>
            <a:ext cx="5275256" cy="3910443"/>
          </a:xfrm>
          <a:prstGeom prst="rect">
            <a:avLst/>
          </a:prstGeom>
        </p:spPr>
      </p:pic>
      <p:sp>
        <p:nvSpPr>
          <p:cNvPr id="39" name="矩形 38"/>
          <p:cNvSpPr/>
          <p:nvPr/>
        </p:nvSpPr>
        <p:spPr>
          <a:xfrm>
            <a:off x="456531" y="5797626"/>
            <a:ext cx="4572000" cy="738664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altLang="zh-CN" sz="1400" dirty="0">
                <a:latin typeface="Times New Roman" panose="02020603050405020304" pitchFamily="18" charset="0"/>
                <a:ea typeface="仿宋_GB2312"/>
              </a:rPr>
              <a:t>Parameter </a:t>
            </a:r>
            <a:r>
              <a:rPr lang="en-US" altLang="zh-CN" sz="1400" i="1" dirty="0">
                <a:latin typeface="Times New Roman" panose="02020603050405020304" pitchFamily="18" charset="0"/>
                <a:ea typeface="仿宋_GB2312"/>
              </a:rPr>
              <a:t>b</a:t>
            </a:r>
            <a:r>
              <a:rPr lang="en-US" altLang="zh-CN" sz="1400" dirty="0">
                <a:latin typeface="Times New Roman" panose="02020603050405020304" pitchFamily="18" charset="0"/>
                <a:ea typeface="仿宋_GB2312"/>
              </a:rPr>
              <a:t> as a function of (a) rainfall, (b) maximum rainfall intensity, (c) maximum pumping discharge, and (d) antecedent dry weather period.</a:t>
            </a:r>
            <a:endParaRPr lang="zh-CN" altLang="en-US" sz="1400" dirty="0"/>
          </a:p>
        </p:txBody>
      </p:sp>
      <p:sp>
        <p:nvSpPr>
          <p:cNvPr id="41" name="矩形 40"/>
          <p:cNvSpPr/>
          <p:nvPr/>
        </p:nvSpPr>
        <p:spPr>
          <a:xfrm>
            <a:off x="5415997" y="3554069"/>
            <a:ext cx="3525973" cy="2031325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or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storm drains with serious sewage entry, sediments deposition and the following sediments flush plays a more important role in weakening first flush effect as compared to that of combined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sewers.</a:t>
            </a:r>
            <a:endParaRPr lang="zh-CN" alt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90589" y="1330600"/>
            <a:ext cx="348072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with the increase of antecedent dry weather period, the first flush effect tended to be weakened. </a:t>
            </a:r>
            <a:r>
              <a:rPr lang="en-US" altLang="zh-CN" kern="100" dirty="0">
                <a:solidFill>
                  <a:srgbClr val="FF0000"/>
                </a:solidFill>
                <a:latin typeface="Times New Roman" panose="02020603050405020304" pitchFamily="18" charset="0"/>
              </a:rPr>
              <a:t>On condition that the antecedent dry weather period was above 8 days, the first flush didn’t occur. 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23111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/>
          <p:nvPr/>
        </p:nvSpPr>
        <p:spPr>
          <a:xfrm>
            <a:off x="138647" y="16875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Results and discussions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0421" y="978111"/>
            <a:ext cx="82295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(2) First flush effect and pollutant mass distributions</a:t>
            </a:r>
            <a:endParaRPr lang="zh-CN" altLang="zh-CN" kern="1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11560" y="1681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28281" y="17170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836584" y="3772288"/>
            <a:ext cx="8192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7153576" y="1731297"/>
            <a:ext cx="680752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" name="Rectangle 21"/>
          <p:cNvSpPr>
            <a:spLocks noChangeArrowheads="1"/>
          </p:cNvSpPr>
          <p:nvPr/>
        </p:nvSpPr>
        <p:spPr bwMode="auto">
          <a:xfrm>
            <a:off x="5261828" y="5179501"/>
            <a:ext cx="1204211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56531" y="153376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019028" y="155992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4369" r="11000"/>
          <a:stretch/>
        </p:blipFill>
        <p:spPr>
          <a:xfrm>
            <a:off x="120421" y="1564894"/>
            <a:ext cx="4176464" cy="4411139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73685" y="6007164"/>
            <a:ext cx="4123200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MFF describes the fractional mass of pollutants emitted as a function of the pumping discharge process ranging from 0% to 100% </a:t>
            </a:r>
            <a:endParaRPr lang="zh-CN" altLang="en-US" sz="1400" dirty="0"/>
          </a:p>
        </p:txBody>
      </p:sp>
      <p:sp>
        <p:nvSpPr>
          <p:cNvPr id="11" name="矩形 10"/>
          <p:cNvSpPr/>
          <p:nvPr/>
        </p:nvSpPr>
        <p:spPr>
          <a:xfrm>
            <a:off x="4451607" y="1528301"/>
            <a:ext cx="4463379" cy="92333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e.g. MFF</a:t>
            </a:r>
            <a:r>
              <a:rPr lang="en-US" altLang="zh-CN" kern="100" baseline="-250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30</a:t>
            </a: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equal to 2.0 </a:t>
            </a: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indicating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60% of the pollutant mass </a:t>
            </a: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contained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in the first 30% of the pumping discharge volume.</a:t>
            </a:r>
            <a:endParaRPr lang="zh-CN" altLang="en-US" dirty="0"/>
          </a:p>
        </p:txBody>
      </p:sp>
      <p:sp>
        <p:nvSpPr>
          <p:cNvPr id="13" name="矩形 12"/>
          <p:cNvSpPr/>
          <p:nvPr/>
        </p:nvSpPr>
        <p:spPr>
          <a:xfrm>
            <a:off x="4456941" y="2881204"/>
            <a:ext cx="4458045" cy="341632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Reported catchments: </a:t>
            </a:r>
            <a:endParaRPr lang="en-US" altLang="zh-CN" kern="1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Typical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of designed drainage system characterizing relatively high slopes that don’t allow sediments to accumulate, and a strong first flush </a:t>
            </a: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may occur.</a:t>
            </a:r>
          </a:p>
          <a:p>
            <a:pPr algn="just">
              <a:spcAft>
                <a:spcPts val="0"/>
              </a:spcAft>
            </a:pP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zh-CN" altLang="zh-CN" sz="2000" kern="100" dirty="0">
              <a:latin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Our study site: </a:t>
            </a:r>
            <a:endParaRPr lang="en-US" altLang="zh-CN" kern="100" dirty="0" smtClean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</a:rPr>
              <a:t>Exhibiting </a:t>
            </a:r>
            <a:r>
              <a:rPr lang="en-US" altLang="zh-CN" kern="100" dirty="0">
                <a:solidFill>
                  <a:srgbClr val="000000"/>
                </a:solidFill>
                <a:latin typeface="Times New Roman" panose="02020603050405020304" pitchFamily="18" charset="0"/>
              </a:rPr>
              <a:t>flat topography that don’t reduce sediment deposition by maintaining higher velocity, and severe sediment deposition within the storm drains would occur on dry-weather days. </a:t>
            </a:r>
            <a:endParaRPr lang="zh-CN" altLang="zh-CN" sz="2000" kern="100" dirty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506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/>
          <p:nvPr/>
        </p:nvSpPr>
        <p:spPr>
          <a:xfrm>
            <a:off x="138647" y="16875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Results and discussions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0421" y="978111"/>
            <a:ext cx="82295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(3) Overall pollution characteristics</a:t>
            </a:r>
            <a:endParaRPr lang="zh-CN" altLang="zh-CN" kern="1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11560" y="1681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28281" y="17170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836584" y="3772288"/>
            <a:ext cx="8192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7153576" y="1731297"/>
            <a:ext cx="680752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" name="Rectangle 21"/>
          <p:cNvSpPr>
            <a:spLocks noChangeArrowheads="1"/>
          </p:cNvSpPr>
          <p:nvPr/>
        </p:nvSpPr>
        <p:spPr bwMode="auto">
          <a:xfrm>
            <a:off x="5261828" y="5179501"/>
            <a:ext cx="1204211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56531" y="153376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019028" y="155992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611560" y="5179501"/>
            <a:ext cx="8095343" cy="1477328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first cluster: the pumping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events of dry-weather, light and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medium rain.</a:t>
            </a:r>
          </a:p>
          <a:p>
            <a:pPr algn="just">
              <a:spcAft>
                <a:spcPts val="0"/>
              </a:spcAft>
            </a:pPr>
            <a:endParaRPr lang="en-US" altLang="zh-CN" kern="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overflow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concentration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predominantly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decided by sewage and consistent sediments erosion within the storm pipes.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mass first flush or only weak first flush mostly occurs. </a:t>
            </a:r>
            <a:endParaRPr lang="en-US" altLang="zh-CN" kern="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323528" y="1533762"/>
            <a:ext cx="3390899" cy="3394711"/>
            <a:chOff x="0" y="0"/>
            <a:chExt cx="3389887" cy="3393843"/>
          </a:xfrm>
        </p:grpSpPr>
        <p:sp>
          <p:nvSpPr>
            <p:cNvPr id="20" name="椭圆 19"/>
            <p:cNvSpPr/>
            <p:nvPr/>
          </p:nvSpPr>
          <p:spPr>
            <a:xfrm rot="20398877">
              <a:off x="1837973" y="1471491"/>
              <a:ext cx="756000" cy="1584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050" kern="100">
                  <a:effectLst/>
                  <a:ea typeface="宋体" panose="02010600030101010101" pitchFamily="2" charset="-122"/>
                  <a:cs typeface="Times New Roman" panose="02020603050405020304" pitchFamily="18" charset="0"/>
                </a:rPr>
                <a:t> </a:t>
              </a:r>
              <a:endParaRPr lang="zh-CN" sz="1050" kern="100">
                <a:effectLst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 rot="662049">
              <a:off x="1160999" y="701468"/>
              <a:ext cx="828000" cy="1620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050" kern="100">
                  <a:effectLst/>
                  <a:ea typeface="宋体" panose="02010600030101010101" pitchFamily="2" charset="-122"/>
                  <a:cs typeface="Times New Roman" panose="02020603050405020304" pitchFamily="18" charset="0"/>
                </a:rPr>
                <a:t> </a:t>
              </a:r>
              <a:endParaRPr lang="zh-CN" sz="1050" kern="100">
                <a:effectLst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2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06" r="13066" b="3613"/>
            <a:stretch/>
          </p:blipFill>
          <p:spPr bwMode="auto">
            <a:xfrm>
              <a:off x="0" y="0"/>
              <a:ext cx="3389887" cy="33938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pic>
        <p:nvPicPr>
          <p:cNvPr id="23" name="图片 2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1208" y="1957447"/>
            <a:ext cx="3329143" cy="271416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6404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/>
          <p:nvPr/>
        </p:nvSpPr>
        <p:spPr>
          <a:xfrm>
            <a:off x="138647" y="16875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Results and discussions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20421" y="978111"/>
            <a:ext cx="822959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kern="100" dirty="0" smtClean="0">
                <a:solidFill>
                  <a:srgbClr val="000000"/>
                </a:solidFill>
                <a:latin typeface="Times New Roman" panose="02020603050405020304" pitchFamily="18" charset="0"/>
                <a:ea typeface="仿宋_GB2312"/>
              </a:rPr>
              <a:t>(3) Overall pollution characteristics</a:t>
            </a:r>
            <a:endParaRPr lang="zh-CN" altLang="zh-CN" kern="100" dirty="0">
              <a:latin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11560" y="1681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28281" y="17170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836584" y="3772288"/>
            <a:ext cx="8192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7153576" y="1731297"/>
            <a:ext cx="680752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" name="Rectangle 21"/>
          <p:cNvSpPr>
            <a:spLocks noChangeArrowheads="1"/>
          </p:cNvSpPr>
          <p:nvPr/>
        </p:nvSpPr>
        <p:spPr bwMode="auto">
          <a:xfrm>
            <a:off x="5261828" y="5179501"/>
            <a:ext cx="1204211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56531" y="153376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019028" y="155992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3974608" y="2218167"/>
            <a:ext cx="4375410" cy="341632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second cluster: the pumping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events of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heavy rain.</a:t>
            </a:r>
          </a:p>
          <a:p>
            <a:pPr algn="just">
              <a:spcAft>
                <a:spcPts val="0"/>
              </a:spcAft>
            </a:pPr>
            <a:endParaRPr lang="en-US" altLang="zh-CN" kern="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mass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flush process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relatively slightly influenced by sewage and sediments erosion within the storm pipes. </a:t>
            </a:r>
            <a:endParaRPr lang="en-US" altLang="zh-CN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endParaRPr lang="en-US" altLang="zh-CN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significantly increased pumping flow as well as surface road wash-off in the incipient rainfall, could trigger the mass first flush to some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extent,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especially </a:t>
            </a:r>
            <a:r>
              <a:rPr lang="en-US" altLang="zh-CN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the rainstorm with early rainfall </a:t>
            </a:r>
            <a:r>
              <a:rPr lang="en-US" altLang="zh-CN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peak .</a:t>
            </a:r>
            <a:endParaRPr lang="en-US" altLang="zh-CN" kern="100" dirty="0">
              <a:solidFill>
                <a:srgbClr val="0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242828" y="2222453"/>
            <a:ext cx="3390899" cy="3394711"/>
            <a:chOff x="0" y="0"/>
            <a:chExt cx="3389887" cy="3393843"/>
          </a:xfrm>
        </p:grpSpPr>
        <p:sp>
          <p:nvSpPr>
            <p:cNvPr id="20" name="椭圆 19"/>
            <p:cNvSpPr/>
            <p:nvPr/>
          </p:nvSpPr>
          <p:spPr>
            <a:xfrm rot="20398877">
              <a:off x="1837973" y="1471491"/>
              <a:ext cx="756000" cy="1584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050" kern="100">
                  <a:effectLst/>
                  <a:ea typeface="宋体" panose="02010600030101010101" pitchFamily="2" charset="-122"/>
                  <a:cs typeface="Times New Roman" panose="02020603050405020304" pitchFamily="18" charset="0"/>
                </a:rPr>
                <a:t> </a:t>
              </a:r>
              <a:endParaRPr lang="zh-CN" sz="1050" kern="100">
                <a:effectLst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sp>
          <p:nvSpPr>
            <p:cNvPr id="21" name="椭圆 20"/>
            <p:cNvSpPr/>
            <p:nvPr/>
          </p:nvSpPr>
          <p:spPr>
            <a:xfrm rot="662049">
              <a:off x="1160999" y="701468"/>
              <a:ext cx="828000" cy="162000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spcAft>
                  <a:spcPts val="0"/>
                </a:spcAft>
              </a:pPr>
              <a:r>
                <a:rPr lang="en-US" sz="1050" kern="100">
                  <a:effectLst/>
                  <a:ea typeface="宋体" panose="02010600030101010101" pitchFamily="2" charset="-122"/>
                  <a:cs typeface="Times New Roman" panose="02020603050405020304" pitchFamily="18" charset="0"/>
                </a:rPr>
                <a:t> </a:t>
              </a:r>
              <a:endParaRPr lang="zh-CN" sz="1050" kern="100">
                <a:effectLst/>
                <a:ea typeface="宋体" panose="02010600030101010101" pitchFamily="2" charset="-122"/>
                <a:cs typeface="Times New Roman" panose="02020603050405020304" pitchFamily="18" charset="0"/>
              </a:endParaRPr>
            </a:p>
          </p:txBody>
        </p:sp>
        <p:pic>
          <p:nvPicPr>
            <p:cNvPr id="22" name="Picture 3"/>
            <p:cNvPicPr>
              <a:picLocks noChangeAspect="1" noChangeArrowheads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506" r="13066" b="3613"/>
            <a:stretch/>
          </p:blipFill>
          <p:spPr bwMode="auto">
            <a:xfrm>
              <a:off x="0" y="0"/>
              <a:ext cx="3389887" cy="339384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96892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/>
          <p:nvPr/>
        </p:nvSpPr>
        <p:spPr>
          <a:xfrm>
            <a:off x="138647" y="16875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4. Strategies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211960" y="2107078"/>
            <a:ext cx="4312915" cy="1979837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spcAft>
                <a:spcPts val="0"/>
              </a:spcAft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Strategy 1: Correcting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situation of sewage that illicitly enters the storm drains, especially the key entries featuring large amounts of wastewater discharge. </a:t>
            </a:r>
            <a:endParaRPr lang="zh-CN" altLang="zh-CN" sz="20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11560" y="16819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28281" y="17170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836584" y="3772288"/>
            <a:ext cx="8192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7153576" y="1731297"/>
            <a:ext cx="680752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" name="Rectangle 21"/>
          <p:cNvSpPr>
            <a:spLocks noChangeArrowheads="1"/>
          </p:cNvSpPr>
          <p:nvPr/>
        </p:nvSpPr>
        <p:spPr bwMode="auto">
          <a:xfrm>
            <a:off x="5261828" y="5179501"/>
            <a:ext cx="1204211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56531" y="153376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019028" y="155992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3" name="图片 2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54" r="3539" b="25032"/>
          <a:stretch>
            <a:fillRect/>
          </a:stretch>
        </p:blipFill>
        <p:spPr bwMode="auto">
          <a:xfrm>
            <a:off x="138647" y="1752116"/>
            <a:ext cx="3952875" cy="282892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矩形 23"/>
          <p:cNvSpPr/>
          <p:nvPr/>
        </p:nvSpPr>
        <p:spPr>
          <a:xfrm>
            <a:off x="611560" y="5202360"/>
            <a:ext cx="8202999" cy="861774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>
              <a:lnSpc>
                <a:spcPct val="125000"/>
              </a:lnSpc>
              <a:spcAft>
                <a:spcPts val="0"/>
              </a:spcAft>
            </a:pPr>
            <a:r>
              <a:rPr lang="en-US" altLang="zh-CN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However, for widespread </a:t>
            </a:r>
            <a:r>
              <a:rPr lang="en-US" altLang="zh-CN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sewage connections to storm drains, point-by-point corrections may not be feasible in very busy downtown areas. </a:t>
            </a:r>
            <a:endParaRPr lang="zh-CN" altLang="zh-CN" sz="2000" kern="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065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/>
          <p:nvPr/>
        </p:nvSpPr>
        <p:spPr>
          <a:xfrm>
            <a:off x="138647" y="168753"/>
            <a:ext cx="74888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dirty="0" smtClean="0">
                <a:latin typeface="Times New Roman" pitchFamily="18" charset="0"/>
                <a:cs typeface="Times New Roman" pitchFamily="18" charset="0"/>
              </a:rPr>
              <a:t>4. Strategies</a:t>
            </a:r>
            <a:endParaRPr lang="zh-CN" altLang="en-US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28281" y="17170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836584" y="3772288"/>
            <a:ext cx="8192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7153576" y="1731297"/>
            <a:ext cx="680752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" name="Rectangle 21"/>
          <p:cNvSpPr>
            <a:spLocks noChangeArrowheads="1"/>
          </p:cNvSpPr>
          <p:nvPr/>
        </p:nvSpPr>
        <p:spPr bwMode="auto">
          <a:xfrm>
            <a:off x="5261828" y="5179501"/>
            <a:ext cx="1204211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456531" y="1533762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019028" y="155992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7" name="TextBox 8"/>
          <p:cNvSpPr txBox="1"/>
          <p:nvPr/>
        </p:nvSpPr>
        <p:spPr>
          <a:xfrm>
            <a:off x="501844" y="4725144"/>
            <a:ext cx="7802760" cy="1631216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Wingdings" pitchFamily="2" charset="2"/>
              <a:buChar char="l"/>
            </a:pP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reating </a:t>
            </a: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a continuous overflow rate is a better strategy than treating the maximum amount of early part of the overflow. </a:t>
            </a:r>
            <a:endParaRPr lang="en-US" altLang="zh-CN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buFont typeface="Wingdings" pitchFamily="2" charset="2"/>
              <a:buChar char="l"/>
            </a:pPr>
            <a:r>
              <a:rPr lang="en-US" altLang="zh-CN" sz="2000" dirty="0">
                <a:latin typeface="Times New Roman" pitchFamily="18" charset="0"/>
                <a:cs typeface="Times New Roman" pitchFamily="18" charset="0"/>
              </a:rPr>
              <a:t>On-line treatment-type units like water detention tanks combined with enhanced flocculation sedimentation tanks and vortex separators may be more effective to treat overflow pollutants </a:t>
            </a:r>
            <a:r>
              <a:rPr lang="en-US" altLang="zh-CN" sz="2000" dirty="0" smtClean="0">
                <a:latin typeface="Times New Roman" pitchFamily="18" charset="0"/>
                <a:cs typeface="Times New Roman" pitchFamily="18" charset="0"/>
              </a:rPr>
              <a:t>continuously.</a:t>
            </a:r>
            <a:endParaRPr lang="zh-CN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" name="图片 18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844" y="1760777"/>
            <a:ext cx="2990036" cy="2172279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右箭头 19"/>
          <p:cNvSpPr/>
          <p:nvPr/>
        </p:nvSpPr>
        <p:spPr>
          <a:xfrm>
            <a:off x="3779912" y="2564904"/>
            <a:ext cx="616808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1" name="Picture 12" descr="流程图    005B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8625" y="1504275"/>
            <a:ext cx="3865979" cy="2573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Box 13"/>
          <p:cNvSpPr txBox="1"/>
          <p:nvPr/>
        </p:nvSpPr>
        <p:spPr>
          <a:xfrm>
            <a:off x="5508104" y="4077464"/>
            <a:ext cx="2170816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lang="en-US" altLang="zh-CN" sz="2000" b="1" dirty="0" smtClean="0">
                <a:latin typeface="Times New Roman" pitchFamily="18" charset="0"/>
                <a:cs typeface="Times New Roman" pitchFamily="18" charset="0"/>
              </a:rPr>
              <a:t>Vortex separators</a:t>
            </a:r>
            <a:endParaRPr lang="zh-CN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2344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"/>
          <p:cNvSpPr txBox="1"/>
          <p:nvPr/>
        </p:nvSpPr>
        <p:spPr>
          <a:xfrm>
            <a:off x="138646" y="168753"/>
            <a:ext cx="832178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 smtClean="0">
                <a:latin typeface="Times New Roman" pitchFamily="18" charset="0"/>
                <a:cs typeface="Times New Roman" pitchFamily="18" charset="0"/>
              </a:rPr>
              <a:t>Supplementation: studies in </a:t>
            </a:r>
            <a:r>
              <a:rPr lang="en-US" altLang="zh-CN" sz="2000" b="1" dirty="0" err="1" smtClean="0">
                <a:latin typeface="Times New Roman" pitchFamily="18" charset="0"/>
                <a:cs typeface="Times New Roman" pitchFamily="18" charset="0"/>
              </a:rPr>
              <a:t>Dianchi</a:t>
            </a:r>
            <a:r>
              <a:rPr lang="en-US" altLang="zh-CN" sz="2000" b="1" dirty="0" smtClean="0">
                <a:latin typeface="Times New Roman" pitchFamily="18" charset="0"/>
                <a:cs typeface="Times New Roman" pitchFamily="18" charset="0"/>
              </a:rPr>
              <a:t> Lake, </a:t>
            </a:r>
            <a:r>
              <a:rPr lang="en-US" altLang="zh-CN" sz="2000" b="1" dirty="0" err="1" smtClean="0">
                <a:latin typeface="Times New Roman" pitchFamily="18" charset="0"/>
                <a:cs typeface="Times New Roman" pitchFamily="18" charset="0"/>
              </a:rPr>
              <a:t>Yun’nan</a:t>
            </a:r>
            <a:r>
              <a:rPr lang="en-US" altLang="zh-CN" sz="2000" b="1" dirty="0" smtClean="0">
                <a:latin typeface="Times New Roman" pitchFamily="18" charset="0"/>
                <a:cs typeface="Times New Roman" pitchFamily="18" charset="0"/>
              </a:rPr>
              <a:t> Province, China</a:t>
            </a:r>
            <a:endParaRPr lang="zh-CN" altLang="en-US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3028281" y="17170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6" name="Rectangle 6"/>
          <p:cNvSpPr>
            <a:spLocks noChangeArrowheads="1"/>
          </p:cNvSpPr>
          <p:nvPr/>
        </p:nvSpPr>
        <p:spPr bwMode="auto">
          <a:xfrm>
            <a:off x="836584" y="3772288"/>
            <a:ext cx="8192357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8" name="Rectangle 11"/>
          <p:cNvSpPr>
            <a:spLocks noChangeArrowheads="1"/>
          </p:cNvSpPr>
          <p:nvPr/>
        </p:nvSpPr>
        <p:spPr bwMode="auto">
          <a:xfrm>
            <a:off x="7153576" y="1731297"/>
            <a:ext cx="680752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26" name="Rectangle 17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30" name="Rectangle 21"/>
          <p:cNvSpPr>
            <a:spLocks noChangeArrowheads="1"/>
          </p:cNvSpPr>
          <p:nvPr/>
        </p:nvSpPr>
        <p:spPr bwMode="auto">
          <a:xfrm>
            <a:off x="5261828" y="5179501"/>
            <a:ext cx="12042115" cy="457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9" name="Rectangle 4"/>
          <p:cNvSpPr>
            <a:spLocks noChangeArrowheads="1"/>
          </p:cNvSpPr>
          <p:nvPr/>
        </p:nvSpPr>
        <p:spPr bwMode="auto">
          <a:xfrm>
            <a:off x="3019028" y="1559924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9990" y="1405127"/>
            <a:ext cx="4079937" cy="2943095"/>
          </a:xfrm>
          <a:prstGeom prst="rect">
            <a:avLst/>
          </a:prstGeom>
        </p:spPr>
      </p:pic>
      <p:pic>
        <p:nvPicPr>
          <p:cNvPr id="2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31" y="1338783"/>
            <a:ext cx="2906844" cy="3009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矩形 24"/>
          <p:cNvSpPr/>
          <p:nvPr/>
        </p:nvSpPr>
        <p:spPr>
          <a:xfrm>
            <a:off x="435615" y="4579143"/>
            <a:ext cx="8031712" cy="203132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(1) Source </a:t>
            </a:r>
            <a:r>
              <a:rPr lang="en-US" altLang="zh-CN" dirty="0" smtClean="0">
                <a:latin typeface="Times New Roman" pitchFamily="18" charset="0"/>
                <a:cs typeface="Times New Roman" pitchFamily="18" charset="0"/>
              </a:rPr>
              <a:t>control</a:t>
            </a:r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. Reducing runoff coefficient will abate the overflow pollution by 24%;</a:t>
            </a:r>
            <a:endParaRPr lang="zh-CN" altLang="zh-CN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(2) </a:t>
            </a:r>
            <a:r>
              <a:rPr lang="en-US" altLang="zh-CN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Midway control (wastewater interception system): Alleviating the sediments deposition within the sewer network, will abate the overflow by 45%;</a:t>
            </a:r>
            <a:endParaRPr lang="zh-CN" altLang="zh-CN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altLang="zh-CN" dirty="0">
                <a:latin typeface="Times New Roman" pitchFamily="18" charset="0"/>
                <a:cs typeface="Times New Roman" pitchFamily="18" charset="0"/>
              </a:rPr>
              <a:t>(3) Midway Control (wastewater interception system): increasing the wet-weather interception capacity from one times of the dry-weather flow to three times of dry-weather flow, will abate the overflow pollution by 16%.</a:t>
            </a:r>
            <a:endParaRPr lang="zh-CN" altLang="zh-CN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7736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0" y="2320128"/>
            <a:ext cx="9143999" cy="1516840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CN" altLang="en-US" sz="2800" dirty="0"/>
          </a:p>
        </p:txBody>
      </p:sp>
      <p:sp>
        <p:nvSpPr>
          <p:cNvPr id="7" name="文本框 6"/>
          <p:cNvSpPr txBox="1"/>
          <p:nvPr/>
        </p:nvSpPr>
        <p:spPr>
          <a:xfrm>
            <a:off x="1406318" y="2711604"/>
            <a:ext cx="7523906" cy="719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5000"/>
              </a:lnSpc>
            </a:pPr>
            <a:r>
              <a:rPr lang="en-US" altLang="zh-CN" sz="3600" dirty="0" smtClean="0">
                <a:solidFill>
                  <a:schemeClr val="bg1"/>
                </a:solidFill>
                <a:latin typeface="Times New Roman" pitchFamily="18" charset="0"/>
                <a:ea typeface="微软雅黑" panose="020B0503020204020204" pitchFamily="34" charset="-122"/>
                <a:cs typeface="Times New Roman" pitchFamily="18" charset="0"/>
              </a:rPr>
              <a:t>Thanks for your attention!</a:t>
            </a:r>
            <a:endParaRPr lang="zh-CN" altLang="en-US" sz="3600" dirty="0" smtClean="0">
              <a:solidFill>
                <a:schemeClr val="bg1"/>
              </a:solidFill>
              <a:latin typeface="Times New Roman" pitchFamily="18" charset="0"/>
              <a:ea typeface="微软雅黑" panose="020B0503020204020204" pitchFamily="34" charset="-122"/>
              <a:cs typeface="Times New Roman" pitchFamily="18" charset="0"/>
            </a:endParaRPr>
          </a:p>
        </p:txBody>
      </p:sp>
      <p:cxnSp>
        <p:nvCxnSpPr>
          <p:cNvPr id="10" name="直接连接符 9"/>
          <p:cNvCxnSpPr/>
          <p:nvPr/>
        </p:nvCxnSpPr>
        <p:spPr>
          <a:xfrm>
            <a:off x="0" y="849357"/>
            <a:ext cx="9144000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图片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17" y="2306019"/>
            <a:ext cx="1600976" cy="153104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4373" y="-27384"/>
            <a:ext cx="5633334" cy="876191"/>
          </a:xfrm>
          <a:prstGeom prst="rect">
            <a:avLst/>
          </a:prstGeom>
        </p:spPr>
      </p:pic>
      <p:sp>
        <p:nvSpPr>
          <p:cNvPr id="11" name="Rectangle 10"/>
          <p:cNvSpPr>
            <a:spLocks noChangeArrowheads="1"/>
          </p:cNvSpPr>
          <p:nvPr/>
        </p:nvSpPr>
        <p:spPr bwMode="black">
          <a:xfrm>
            <a:off x="395536" y="4365104"/>
            <a:ext cx="7992888" cy="1406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1pPr>
            <a:lvl2pPr marL="742950" indent="-28575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2pPr>
            <a:lvl3pPr marL="11430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3pPr>
            <a:lvl4pPr marL="16002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4pPr>
            <a:lvl5pPr marL="2057400" indent="-228600" eaLnBrk="0" hangingPunct="0"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5pPr>
            <a:lvl6pPr marL="25146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6pPr>
            <a:lvl7pPr marL="29718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7pPr>
            <a:lvl8pPr marL="34290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8pPr>
            <a:lvl9pPr marL="3886200" indent="-228600" algn="r" eaLnBrk="0" fontAlgn="base" hangingPunct="0">
              <a:spcBef>
                <a:spcPct val="0"/>
              </a:spcBef>
              <a:spcAft>
                <a:spcPct val="0"/>
              </a:spcAft>
              <a:defRPr i="1">
                <a:solidFill>
                  <a:schemeClr val="tx1"/>
                </a:solidFill>
                <a:latin typeface="Arial" panose="020B0604020202020204" pitchFamily="34" charset="0"/>
                <a:ea typeface="华文细黑" panose="02010600040101010101" pitchFamily="2" charset="-122"/>
              </a:defRPr>
            </a:lvl9pPr>
          </a:lstStyle>
          <a:p>
            <a:pPr eaLnBrk="1" hangingPunct="1">
              <a:lnSpc>
                <a:spcPct val="125000"/>
              </a:lnSpc>
            </a:pPr>
            <a:r>
              <a:rPr lang="en-US" altLang="zh-CN" sz="2400" b="1" u="sng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hlinkClick r:id="rId5"/>
              </a:rPr>
              <a:t>xzx@stcsm.gov.cn</a:t>
            </a:r>
            <a:endParaRPr lang="en-US" altLang="zh-CN" sz="2400" b="1" u="sng" dirty="0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25000"/>
              </a:lnSpc>
            </a:pPr>
            <a:r>
              <a:rPr lang="en-US" altLang="zh-CN" sz="2400" b="1" dirty="0" smtClean="0">
                <a:latin typeface="Times New Roman" panose="02020603050405020304" pitchFamily="18" charset="0"/>
                <a:ea typeface="微软雅黑" panose="020B0503020204020204" pitchFamily="34" charset="-122"/>
                <a:cs typeface="Times New Roman" panose="02020603050405020304" pitchFamily="18" charset="0"/>
                <a:hlinkClick r:id="rId6"/>
              </a:rPr>
              <a:t>yinhailong@tongji.edu.cn</a:t>
            </a:r>
            <a:endParaRPr lang="en-US" altLang="zh-CN" sz="2400" b="1" dirty="0" smtClean="0">
              <a:latin typeface="Times New Roman" panose="02020603050405020304" pitchFamily="18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0507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8014"/>
    </mc:Choice>
    <mc:Fallback xmlns="">
      <p:transition spd="slow" advTm="48014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1696</TotalTime>
  <Words>2380</Words>
  <Application>Microsoft Office PowerPoint</Application>
  <PresentationFormat>全屏显示(4:3)</PresentationFormat>
  <Paragraphs>457</Paragraphs>
  <Slides>29</Slides>
  <Notes>28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29</vt:i4>
      </vt:variant>
    </vt:vector>
  </HeadingPairs>
  <TitlesOfParts>
    <vt:vector size="42" baseType="lpstr">
      <vt:lpstr>仿宋_GB2312</vt:lpstr>
      <vt:lpstr>黑体</vt:lpstr>
      <vt:lpstr>隶书</vt:lpstr>
      <vt:lpstr>宋体</vt:lpstr>
      <vt:lpstr>微软雅黑</vt:lpstr>
      <vt:lpstr>Arial</vt:lpstr>
      <vt:lpstr>Calibri</vt:lpstr>
      <vt:lpstr>Times New Roman</vt:lpstr>
      <vt:lpstr>Wingdings</vt:lpstr>
      <vt:lpstr>Office 主题​​</vt:lpstr>
      <vt:lpstr>1_Office 主题​​</vt:lpstr>
      <vt:lpstr>MathType 6.0 Equation</vt:lpstr>
      <vt:lpstr>Origin Graph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yinhailong</dc:creator>
  <cp:lastModifiedBy>海龙</cp:lastModifiedBy>
  <cp:revision>77</cp:revision>
  <dcterms:created xsi:type="dcterms:W3CDTF">2016-03-03T09:56:08Z</dcterms:created>
  <dcterms:modified xsi:type="dcterms:W3CDTF">2016-07-25T05:27:51Z</dcterms:modified>
</cp:coreProperties>
</file>