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" ContentType="image/tiff"/>
  <Default Extension="doc" ContentType="application/msword"/>
  <Default Extension="m4v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87" r:id="rId2"/>
    <p:sldId id="695" r:id="rId3"/>
    <p:sldId id="687" r:id="rId4"/>
    <p:sldId id="694" r:id="rId5"/>
    <p:sldId id="506" r:id="rId6"/>
    <p:sldId id="538" r:id="rId7"/>
    <p:sldId id="684" r:id="rId8"/>
    <p:sldId id="693" r:id="rId9"/>
    <p:sldId id="686" r:id="rId10"/>
    <p:sldId id="526" r:id="rId11"/>
    <p:sldId id="682" r:id="rId12"/>
    <p:sldId id="662" r:id="rId13"/>
    <p:sldId id="679" r:id="rId14"/>
    <p:sldId id="552" r:id="rId15"/>
    <p:sldId id="553" r:id="rId16"/>
    <p:sldId id="678" r:id="rId17"/>
    <p:sldId id="683" r:id="rId18"/>
    <p:sldId id="663" r:id="rId19"/>
    <p:sldId id="681" r:id="rId20"/>
    <p:sldId id="680" r:id="rId21"/>
    <p:sldId id="692" r:id="rId22"/>
    <p:sldId id="665" r:id="rId23"/>
    <p:sldId id="389" r:id="rId2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E11"/>
    <a:srgbClr val="E205FF"/>
    <a:srgbClr val="FFAD02"/>
    <a:srgbClr val="FA00FF"/>
    <a:srgbClr val="FF4602"/>
    <a:srgbClr val="FFCA00"/>
    <a:srgbClr val="FFB509"/>
    <a:srgbClr val="B96B6E"/>
    <a:srgbClr val="D3A6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12"/>
    <p:restoredTop sz="50000" autoAdjust="0"/>
  </p:normalViewPr>
  <p:slideViewPr>
    <p:cSldViewPr>
      <p:cViewPr>
        <p:scale>
          <a:sx n="120" d="100"/>
          <a:sy n="120" d="100"/>
        </p:scale>
        <p:origin x="252" y="22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6" d="100"/>
        <a:sy n="126" d="100"/>
      </p:scale>
      <p:origin x="0" y="14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" pitchFamily="2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2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75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5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" pitchFamily="2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6599F9-8589-0447-84B5-054C017C2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7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26" charset="-128"/>
        <a:cs typeface="ＭＳ Ｐゴシック" pitchFamily="2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6F69FC0-0F14-B94F-B0EE-1AB81E7EDD4F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383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F71B1698-B680-4C49-846C-22052F5EF557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861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3884D-6F06-4E42-ABE7-026993B00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4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FFD353-B676-7640-880D-4B694DD818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76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F2F739-B3F0-9B44-8B7F-052D632C67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967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38F22-C842-7D4A-8388-DA383109CD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4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14685-FF95-6D45-AB12-0EA32B8A87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0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04531-D9E5-2840-A60C-17801D971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19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EF795-DC9E-E743-8CF0-2318BED572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520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C9D6E-C08E-C24E-8D10-133B6004C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39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48C6F-585F-AD48-9FEF-6E362D895B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87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ED7F5-93B5-0B4B-84F6-4F42169DCE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58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71CE6-39FD-D74C-BBE2-EEACE77495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23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69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Body Level One</a:t>
            </a:r>
          </a:p>
          <a:p>
            <a:pPr lvl="1">
              <a:defRPr sz="1800"/>
            </a:pPr>
            <a:r>
              <a:rPr sz="2200"/>
              <a:t>Body Level Two</a:t>
            </a:r>
          </a:p>
          <a:p>
            <a:pPr lvl="2">
              <a:defRPr sz="1800"/>
            </a:pPr>
            <a:r>
              <a:rPr sz="2200"/>
              <a:t>Body Level Three</a:t>
            </a:r>
          </a:p>
          <a:p>
            <a:pPr lvl="3">
              <a:defRPr sz="1800"/>
            </a:pPr>
            <a:r>
              <a:rPr sz="2200"/>
              <a:t>Body Level Four</a:t>
            </a:r>
          </a:p>
          <a:p>
            <a:pPr lvl="4">
              <a:defRPr sz="1800"/>
            </a:pPr>
            <a:r>
              <a:rPr sz="220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5208801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Times" pitchFamily="2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" pitchFamily="26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5B7AFD6-F673-7444-A9A2-0199D88B8E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26" charset="-128"/>
          <a:cs typeface="ＭＳ Ｐゴシック" pitchFamily="2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26" charset="-128"/>
          <a:cs typeface="ＭＳ Ｐゴシック" pitchFamily="2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26" charset="-128"/>
          <a:cs typeface="ＭＳ Ｐゴシック" pitchFamily="2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26" charset="-128"/>
          <a:cs typeface="ＭＳ Ｐゴシック" pitchFamily="2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  <a:ea typeface="ＭＳ Ｐゴシック" pitchFamily="26" charset="-128"/>
          <a:cs typeface="ＭＳ Ｐゴシック" pitchFamily="2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26" charset="-128"/>
          <a:cs typeface="ＭＳ Ｐゴシック" pitchFamily="2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Microsoft_Word_97_-_2003_Document1.doc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3.wdp"/><Relationship Id="rId3" Type="http://schemas.openxmlformats.org/officeDocument/2006/relationships/image" Target="../media/image49.emf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55.tif"/><Relationship Id="rId5" Type="http://schemas.openxmlformats.org/officeDocument/2006/relationships/image" Target="../media/image51.png"/><Relationship Id="rId15" Type="http://schemas.openxmlformats.org/officeDocument/2006/relationships/image" Target="../media/image58.png"/><Relationship Id="rId10" Type="http://schemas.openxmlformats.org/officeDocument/2006/relationships/image" Target="../media/image54.tif"/><Relationship Id="rId4" Type="http://schemas.openxmlformats.org/officeDocument/2006/relationships/image" Target="../media/image50.emf"/><Relationship Id="rId9" Type="http://schemas.openxmlformats.org/officeDocument/2006/relationships/image" Target="../media/image53.tif"/><Relationship Id="rId1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021_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196850" y="457200"/>
            <a:ext cx="89471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Small RNAs and Cross-Kingdom </a:t>
            </a:r>
            <a:r>
              <a:rPr lang="en-US" sz="3200" b="1" dirty="0" err="1" smtClean="0">
                <a:solidFill>
                  <a:srgbClr val="000090"/>
                </a:solidFill>
              </a:rPr>
              <a:t>RNAi</a:t>
            </a:r>
            <a:r>
              <a:rPr lang="en-US" sz="3200" b="1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3200" b="1" dirty="0" smtClean="0">
                <a:solidFill>
                  <a:srgbClr val="000090"/>
                </a:solidFill>
              </a:rPr>
              <a:t>in Plant-Microbial Interaction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1143000" y="2819400"/>
            <a:ext cx="6532563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000090"/>
                </a:solidFill>
                <a:latin typeface="Times New Roman" charset="0"/>
              </a:rPr>
              <a:t>Hailing Jin</a:t>
            </a:r>
            <a:endParaRPr lang="en-US" b="1" dirty="0">
              <a:solidFill>
                <a:srgbClr val="000090"/>
              </a:solidFill>
              <a:latin typeface="Times New Roman" charset="0"/>
            </a:endParaRPr>
          </a:p>
          <a:p>
            <a:endParaRPr lang="en-US" b="1" dirty="0">
              <a:solidFill>
                <a:srgbClr val="000090"/>
              </a:solidFill>
              <a:latin typeface="Times New Roman" charset="0"/>
            </a:endParaRPr>
          </a:p>
          <a:p>
            <a:r>
              <a:rPr lang="en-US" b="1" dirty="0">
                <a:solidFill>
                  <a:srgbClr val="000090"/>
                </a:solidFill>
                <a:latin typeface="Times New Roman" charset="0"/>
              </a:rPr>
              <a:t>Department of Plant Pathology &amp; Microbiology</a:t>
            </a:r>
          </a:p>
          <a:p>
            <a:r>
              <a:rPr lang="en-US" b="1" dirty="0">
                <a:solidFill>
                  <a:srgbClr val="000090"/>
                </a:solidFill>
                <a:latin typeface="Times New Roman" charset="0"/>
              </a:rPr>
              <a:t>Institute for Integrative Genome Biology</a:t>
            </a:r>
          </a:p>
        </p:txBody>
      </p:sp>
      <p:graphicFrame>
        <p:nvGraphicFramePr>
          <p:cNvPr id="1434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479176"/>
              </p:ext>
            </p:extLst>
          </p:nvPr>
        </p:nvGraphicFramePr>
        <p:xfrm>
          <a:off x="2674938" y="5711825"/>
          <a:ext cx="3716337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14" name="Document" r:id="rId5" imgW="3058518" imgH="665620" progId="Word.Document.8">
                  <p:embed/>
                </p:oleObj>
              </mc:Choice>
              <mc:Fallback>
                <p:oleObj name="Document" r:id="rId5" imgW="3058518" imgH="66562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4938" y="5711825"/>
                        <a:ext cx="3716337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roup 258"/>
          <p:cNvGrpSpPr/>
          <p:nvPr/>
        </p:nvGrpSpPr>
        <p:grpSpPr>
          <a:xfrm>
            <a:off x="6524352" y="4084086"/>
            <a:ext cx="1441361" cy="853411"/>
            <a:chOff x="0" y="0"/>
            <a:chExt cx="1232440" cy="885514"/>
          </a:xfrm>
        </p:grpSpPr>
        <p:sp>
          <p:nvSpPr>
            <p:cNvPr id="256" name="Shape 256"/>
            <p:cNvSpPr/>
            <p:nvPr/>
          </p:nvSpPr>
          <p:spPr>
            <a:xfrm>
              <a:off x="0" y="0"/>
              <a:ext cx="1232440" cy="885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9999"/>
                </a:gs>
                <a:gs pos="100000">
                  <a:srgbClr val="005493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57" name="Shape 257"/>
            <p:cNvSpPr/>
            <p:nvPr/>
          </p:nvSpPr>
          <p:spPr>
            <a:xfrm>
              <a:off x="177872" y="65049"/>
              <a:ext cx="876696" cy="3938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lvl="0">
                <a:defRPr sz="1800"/>
              </a:pPr>
              <a:r>
                <a:rPr sz="1800" dirty="0">
                  <a:solidFill>
                    <a:srgbClr val="000000"/>
                  </a:solidFill>
                </a:rPr>
                <a:t>AGO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783990" y="5595943"/>
            <a:ext cx="1341355" cy="894382"/>
            <a:chOff x="-1" y="-1"/>
            <a:chExt cx="1907703" cy="1272008"/>
          </a:xfrm>
        </p:grpSpPr>
        <p:grpSp>
          <p:nvGrpSpPr>
            <p:cNvPr id="36" name="Group 36"/>
            <p:cNvGrpSpPr/>
            <p:nvPr/>
          </p:nvGrpSpPr>
          <p:grpSpPr>
            <a:xfrm>
              <a:off x="-1" y="-1"/>
              <a:ext cx="1907703" cy="1272008"/>
              <a:chOff x="0" y="0"/>
              <a:chExt cx="1907701" cy="1272006"/>
            </a:xfrm>
          </p:grpSpPr>
          <p:sp>
            <p:nvSpPr>
              <p:cNvPr id="32" name="Shape 32"/>
              <p:cNvSpPr/>
              <p:nvPr/>
            </p:nvSpPr>
            <p:spPr>
              <a:xfrm>
                <a:off x="0" y="0"/>
                <a:ext cx="716959" cy="7369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Shape 33"/>
              <p:cNvSpPr/>
              <p:nvPr/>
            </p:nvSpPr>
            <p:spPr>
              <a:xfrm>
                <a:off x="1190742" y="235151"/>
                <a:ext cx="716960" cy="736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Shape 34"/>
              <p:cNvSpPr/>
              <p:nvPr/>
            </p:nvSpPr>
            <p:spPr>
              <a:xfrm>
                <a:off x="147113" y="29665"/>
                <a:ext cx="1552741" cy="1130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Shape 35"/>
              <p:cNvSpPr/>
              <p:nvPr/>
            </p:nvSpPr>
            <p:spPr>
              <a:xfrm>
                <a:off x="291912" y="535008"/>
                <a:ext cx="716960" cy="736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7" name="Shape 37"/>
            <p:cNvSpPr/>
            <p:nvPr/>
          </p:nvSpPr>
          <p:spPr>
            <a:xfrm>
              <a:off x="0" y="625402"/>
              <a:ext cx="1907702" cy="539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lvl="0">
                <a:defRPr sz="1800"/>
              </a:pPr>
              <a:r>
                <a:rPr sz="1800">
                  <a:solidFill>
                    <a:srgbClr val="000000"/>
                  </a:solidFill>
                </a:rPr>
                <a:t>RISC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428634" y="5389443"/>
            <a:ext cx="214540" cy="409127"/>
            <a:chOff x="0" y="0"/>
            <a:chExt cx="305122" cy="581868"/>
          </a:xfrm>
        </p:grpSpPr>
        <p:sp>
          <p:nvSpPr>
            <p:cNvPr id="39" name="Shape 39"/>
            <p:cNvSpPr/>
            <p:nvPr/>
          </p:nvSpPr>
          <p:spPr>
            <a:xfrm rot="17400000">
              <a:off x="-136208" y="233685"/>
              <a:ext cx="577539" cy="114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0859" extrusionOk="0">
                  <a:moveTo>
                    <a:pt x="0" y="3615"/>
                  </a:moveTo>
                  <a:lnTo>
                    <a:pt x="11664" y="13865"/>
                  </a:lnTo>
                  <a:lnTo>
                    <a:pt x="15332" y="16296"/>
                  </a:lnTo>
                  <a:cubicBezTo>
                    <a:pt x="16315" y="18698"/>
                    <a:pt x="17290" y="20065"/>
                    <a:pt x="18290" y="20672"/>
                  </a:cubicBezTo>
                  <a:cubicBezTo>
                    <a:pt x="19816" y="21600"/>
                    <a:pt x="21530" y="19130"/>
                    <a:pt x="21562" y="11881"/>
                  </a:cubicBezTo>
                  <a:cubicBezTo>
                    <a:pt x="21600" y="3603"/>
                    <a:pt x="19687" y="722"/>
                    <a:pt x="17967" y="2907"/>
                  </a:cubicBezTo>
                  <a:cubicBezTo>
                    <a:pt x="17157" y="3936"/>
                    <a:pt x="16412" y="5685"/>
                    <a:pt x="15738" y="8521"/>
                  </a:cubicBezTo>
                  <a:lnTo>
                    <a:pt x="11727" y="5871"/>
                  </a:lnTo>
                  <a:lnTo>
                    <a:pt x="2000" y="0"/>
                  </a:lnTo>
                  <a:cubicBezTo>
                    <a:pt x="1692" y="39"/>
                    <a:pt x="1387" y="288"/>
                    <a:pt x="1094" y="739"/>
                  </a:cubicBezTo>
                  <a:cubicBezTo>
                    <a:pt x="695" y="1352"/>
                    <a:pt x="324" y="2328"/>
                    <a:pt x="0" y="3615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" name="Shape 40"/>
            <p:cNvSpPr/>
            <p:nvPr/>
          </p:nvSpPr>
          <p:spPr>
            <a:xfrm rot="17400000">
              <a:off x="184496" y="70584"/>
              <a:ext cx="93440" cy="48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0" h="20554" extrusionOk="0">
                  <a:moveTo>
                    <a:pt x="20832" y="8743"/>
                  </a:moveTo>
                  <a:cubicBezTo>
                    <a:pt x="20503" y="2953"/>
                    <a:pt x="17103" y="557"/>
                    <a:pt x="13808" y="84"/>
                  </a:cubicBezTo>
                  <a:cubicBezTo>
                    <a:pt x="10413" y="-404"/>
                    <a:pt x="7117" y="1340"/>
                    <a:pt x="4542" y="2830"/>
                  </a:cubicBezTo>
                  <a:cubicBezTo>
                    <a:pt x="2139" y="4220"/>
                    <a:pt x="190" y="6359"/>
                    <a:pt x="12" y="11025"/>
                  </a:cubicBezTo>
                  <a:cubicBezTo>
                    <a:pt x="-302" y="19287"/>
                    <a:pt x="5390" y="21196"/>
                    <a:pt x="10776" y="20382"/>
                  </a:cubicBezTo>
                  <a:cubicBezTo>
                    <a:pt x="15865" y="19613"/>
                    <a:pt x="21298" y="16938"/>
                    <a:pt x="20832" y="8743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42" name="Shape 42"/>
          <p:cNvSpPr/>
          <p:nvPr/>
        </p:nvSpPr>
        <p:spPr>
          <a:xfrm flipV="1">
            <a:off x="863068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3" name="Shape 43"/>
          <p:cNvSpPr/>
          <p:nvPr/>
        </p:nvSpPr>
        <p:spPr>
          <a:xfrm flipV="1">
            <a:off x="921111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4" name="Shape 44"/>
          <p:cNvSpPr/>
          <p:nvPr/>
        </p:nvSpPr>
        <p:spPr>
          <a:xfrm flipV="1">
            <a:off x="979154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5" name="Shape 45"/>
          <p:cNvSpPr/>
          <p:nvPr/>
        </p:nvSpPr>
        <p:spPr>
          <a:xfrm flipV="1">
            <a:off x="1037197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6" name="Shape 46"/>
          <p:cNvSpPr/>
          <p:nvPr/>
        </p:nvSpPr>
        <p:spPr>
          <a:xfrm flipV="1">
            <a:off x="1095240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7" name="Shape 47"/>
          <p:cNvSpPr/>
          <p:nvPr/>
        </p:nvSpPr>
        <p:spPr>
          <a:xfrm flipV="1">
            <a:off x="863068" y="1865632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8" name="Shape 48"/>
          <p:cNvSpPr/>
          <p:nvPr/>
        </p:nvSpPr>
        <p:spPr>
          <a:xfrm flipV="1">
            <a:off x="921111" y="1865632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9" name="Shape 49"/>
          <p:cNvSpPr/>
          <p:nvPr/>
        </p:nvSpPr>
        <p:spPr>
          <a:xfrm flipV="1">
            <a:off x="979154" y="1865632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0" name="Shape 50"/>
          <p:cNvSpPr/>
          <p:nvPr/>
        </p:nvSpPr>
        <p:spPr>
          <a:xfrm flipV="1">
            <a:off x="1037197" y="1865632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1" name="Shape 51"/>
          <p:cNvSpPr/>
          <p:nvPr/>
        </p:nvSpPr>
        <p:spPr>
          <a:xfrm flipV="1">
            <a:off x="1095240" y="1865632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2" name="Shape 52"/>
          <p:cNvSpPr/>
          <p:nvPr/>
        </p:nvSpPr>
        <p:spPr>
          <a:xfrm flipV="1">
            <a:off x="2023928" y="1865632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3" name="Shape 53"/>
          <p:cNvSpPr/>
          <p:nvPr/>
        </p:nvSpPr>
        <p:spPr>
          <a:xfrm flipV="1">
            <a:off x="2081971" y="1865632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4" name="Shape 54"/>
          <p:cNvSpPr/>
          <p:nvPr/>
        </p:nvSpPr>
        <p:spPr>
          <a:xfrm flipV="1">
            <a:off x="2023928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5" name="Shape 55"/>
          <p:cNvSpPr/>
          <p:nvPr/>
        </p:nvSpPr>
        <p:spPr>
          <a:xfrm flipV="1">
            <a:off x="2081971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6" name="Shape 56"/>
          <p:cNvSpPr/>
          <p:nvPr/>
        </p:nvSpPr>
        <p:spPr>
          <a:xfrm flipV="1">
            <a:off x="1153283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7" name="Shape 57"/>
          <p:cNvSpPr/>
          <p:nvPr/>
        </p:nvSpPr>
        <p:spPr>
          <a:xfrm flipV="1">
            <a:off x="1211326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8" name="Shape 58"/>
          <p:cNvSpPr/>
          <p:nvPr/>
        </p:nvSpPr>
        <p:spPr>
          <a:xfrm flipV="1">
            <a:off x="1269369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59" name="Shape 59"/>
          <p:cNvSpPr/>
          <p:nvPr/>
        </p:nvSpPr>
        <p:spPr>
          <a:xfrm flipV="1">
            <a:off x="1327412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0" name="Shape 60"/>
          <p:cNvSpPr/>
          <p:nvPr/>
        </p:nvSpPr>
        <p:spPr>
          <a:xfrm flipV="1">
            <a:off x="1385455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1" name="Shape 61"/>
          <p:cNvSpPr/>
          <p:nvPr/>
        </p:nvSpPr>
        <p:spPr>
          <a:xfrm flipV="1">
            <a:off x="1443498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2" name="Shape 62"/>
          <p:cNvSpPr/>
          <p:nvPr/>
        </p:nvSpPr>
        <p:spPr>
          <a:xfrm flipV="1">
            <a:off x="1617627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3" name="Shape 63"/>
          <p:cNvSpPr/>
          <p:nvPr/>
        </p:nvSpPr>
        <p:spPr>
          <a:xfrm flipV="1">
            <a:off x="1675670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4" name="Shape 64"/>
          <p:cNvSpPr/>
          <p:nvPr/>
        </p:nvSpPr>
        <p:spPr>
          <a:xfrm flipV="1">
            <a:off x="1733713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5" name="Shape 65"/>
          <p:cNvSpPr/>
          <p:nvPr/>
        </p:nvSpPr>
        <p:spPr>
          <a:xfrm flipV="1">
            <a:off x="1791756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6" name="Shape 66"/>
          <p:cNvSpPr/>
          <p:nvPr/>
        </p:nvSpPr>
        <p:spPr>
          <a:xfrm flipV="1">
            <a:off x="1849799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7" name="Shape 67"/>
          <p:cNvSpPr/>
          <p:nvPr/>
        </p:nvSpPr>
        <p:spPr>
          <a:xfrm flipV="1">
            <a:off x="1907842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8" name="Shape 68"/>
          <p:cNvSpPr/>
          <p:nvPr/>
        </p:nvSpPr>
        <p:spPr>
          <a:xfrm flipV="1">
            <a:off x="1965885" y="1967395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69" name="Shape 69"/>
          <p:cNvSpPr/>
          <p:nvPr/>
        </p:nvSpPr>
        <p:spPr>
          <a:xfrm flipV="1">
            <a:off x="1153283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0" name="Shape 70"/>
          <p:cNvSpPr/>
          <p:nvPr/>
        </p:nvSpPr>
        <p:spPr>
          <a:xfrm flipV="1">
            <a:off x="1211326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1" name="Shape 71"/>
          <p:cNvSpPr/>
          <p:nvPr/>
        </p:nvSpPr>
        <p:spPr>
          <a:xfrm flipV="1">
            <a:off x="1269369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2" name="Shape 72"/>
          <p:cNvSpPr/>
          <p:nvPr/>
        </p:nvSpPr>
        <p:spPr>
          <a:xfrm flipV="1">
            <a:off x="1327412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3" name="Shape 73"/>
          <p:cNvSpPr/>
          <p:nvPr/>
        </p:nvSpPr>
        <p:spPr>
          <a:xfrm flipV="1">
            <a:off x="1385455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4" name="Shape 74"/>
          <p:cNvSpPr/>
          <p:nvPr/>
        </p:nvSpPr>
        <p:spPr>
          <a:xfrm flipV="1">
            <a:off x="1443498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5" name="Shape 75"/>
          <p:cNvSpPr/>
          <p:nvPr/>
        </p:nvSpPr>
        <p:spPr>
          <a:xfrm flipV="1">
            <a:off x="1617627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6" name="Shape 76"/>
          <p:cNvSpPr/>
          <p:nvPr/>
        </p:nvSpPr>
        <p:spPr>
          <a:xfrm flipV="1">
            <a:off x="1675670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7" name="Shape 77"/>
          <p:cNvSpPr/>
          <p:nvPr/>
        </p:nvSpPr>
        <p:spPr>
          <a:xfrm flipV="1">
            <a:off x="1733713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8" name="Shape 78"/>
          <p:cNvSpPr/>
          <p:nvPr/>
        </p:nvSpPr>
        <p:spPr>
          <a:xfrm flipV="1">
            <a:off x="1791756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V="1">
            <a:off x="1849799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80" name="Shape 80"/>
          <p:cNvSpPr/>
          <p:nvPr/>
        </p:nvSpPr>
        <p:spPr>
          <a:xfrm flipV="1">
            <a:off x="1907842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81" name="Shape 81"/>
          <p:cNvSpPr/>
          <p:nvPr/>
        </p:nvSpPr>
        <p:spPr>
          <a:xfrm flipV="1">
            <a:off x="1965885" y="1866936"/>
            <a:ext cx="1" cy="85208"/>
          </a:xfrm>
          <a:prstGeom prst="line">
            <a:avLst/>
          </a:prstGeom>
          <a:ln w="508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97" name="Group 97"/>
          <p:cNvGrpSpPr/>
          <p:nvPr/>
        </p:nvGrpSpPr>
        <p:grpSpPr>
          <a:xfrm>
            <a:off x="6791314" y="4524201"/>
            <a:ext cx="812603" cy="85208"/>
            <a:chOff x="0" y="0"/>
            <a:chExt cx="1155700" cy="121183"/>
          </a:xfrm>
        </p:grpSpPr>
        <p:sp>
          <p:nvSpPr>
            <p:cNvPr id="82" name="Shape 82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84" name="Shape 84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85" name="Shape 85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86" name="Shape 86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89" name="Shape 89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0" name="Shape 90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3" name="Shape 93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4" name="Shape 94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5" name="Shape 95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6" name="Shape 96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6856969" y="3449118"/>
            <a:ext cx="812603" cy="85208"/>
            <a:chOff x="0" y="0"/>
            <a:chExt cx="1155700" cy="121183"/>
          </a:xfrm>
        </p:grpSpPr>
        <p:sp>
          <p:nvSpPr>
            <p:cNvPr id="98" name="Shape 98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99" name="Shape 99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0" name="Shape 100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1" name="Shape 101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2" name="Shape 102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3" name="Shape 103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4" name="Shape 104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5" name="Shape 105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6" name="Shape 106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7" name="Shape 107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8" name="Shape 108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09" name="Shape 109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0" name="Shape 110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1" name="Shape 111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2" name="Shape 112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6856969" y="3348659"/>
            <a:ext cx="812603" cy="85208"/>
            <a:chOff x="0" y="0"/>
            <a:chExt cx="1155700" cy="121183"/>
          </a:xfrm>
        </p:grpSpPr>
        <p:sp>
          <p:nvSpPr>
            <p:cNvPr id="114" name="Shape 114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5" name="Shape 115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6" name="Shape 116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19" name="Shape 119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0" name="Shape 120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1" name="Shape 121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2" name="Shape 122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3" name="Shape 123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4" name="Shape 124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5" name="Shape 125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6" name="Shape 126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7" name="Shape 127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28" name="Shape 128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1247924" y="3151063"/>
            <a:ext cx="812602" cy="85208"/>
            <a:chOff x="0" y="0"/>
            <a:chExt cx="1155700" cy="121183"/>
          </a:xfrm>
        </p:grpSpPr>
        <p:sp>
          <p:nvSpPr>
            <p:cNvPr id="130" name="Shape 130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1" name="Shape 131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2" name="Shape 132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3" name="Shape 133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4" name="Shape 134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5" name="Shape 135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6" name="Shape 136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7" name="Shape 137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8" name="Shape 138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39" name="Shape 139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0" name="Shape 140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1" name="Shape 141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2" name="Shape 142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57" name="Group 157"/>
          <p:cNvGrpSpPr/>
          <p:nvPr/>
        </p:nvGrpSpPr>
        <p:grpSpPr>
          <a:xfrm>
            <a:off x="1247924" y="3050604"/>
            <a:ext cx="812602" cy="85208"/>
            <a:chOff x="0" y="0"/>
            <a:chExt cx="1155700" cy="121183"/>
          </a:xfrm>
        </p:grpSpPr>
        <p:sp>
          <p:nvSpPr>
            <p:cNvPr id="144" name="Shape 144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5" name="Shape 145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6" name="Shape 146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7" name="Shape 147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8" name="Shape 148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49" name="Shape 149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50" name="Shape 150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51" name="Shape 151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52" name="Shape 152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53" name="Shape 153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54" name="Shape 154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55" name="Shape 155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56" name="Shape 156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1269306" y="5590364"/>
            <a:ext cx="1341354" cy="894382"/>
            <a:chOff x="-1" y="-1"/>
            <a:chExt cx="1907703" cy="1272008"/>
          </a:xfrm>
        </p:grpSpPr>
        <p:grpSp>
          <p:nvGrpSpPr>
            <p:cNvPr id="162" name="Group 162"/>
            <p:cNvGrpSpPr/>
            <p:nvPr/>
          </p:nvGrpSpPr>
          <p:grpSpPr>
            <a:xfrm>
              <a:off x="-1" y="-1"/>
              <a:ext cx="1907703" cy="1272008"/>
              <a:chOff x="0" y="0"/>
              <a:chExt cx="1907701" cy="1272006"/>
            </a:xfrm>
          </p:grpSpPr>
          <p:sp>
            <p:nvSpPr>
              <p:cNvPr id="158" name="Shape 158"/>
              <p:cNvSpPr/>
              <p:nvPr/>
            </p:nvSpPr>
            <p:spPr>
              <a:xfrm>
                <a:off x="0" y="0"/>
                <a:ext cx="716959" cy="7369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59" name="Shape 159"/>
              <p:cNvSpPr/>
              <p:nvPr/>
            </p:nvSpPr>
            <p:spPr>
              <a:xfrm>
                <a:off x="1190742" y="235151"/>
                <a:ext cx="716960" cy="736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60" name="Shape 160"/>
              <p:cNvSpPr/>
              <p:nvPr/>
            </p:nvSpPr>
            <p:spPr>
              <a:xfrm>
                <a:off x="147113" y="29665"/>
                <a:ext cx="1552741" cy="1130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  <p:sp>
            <p:nvSpPr>
              <p:cNvPr id="161" name="Shape 161"/>
              <p:cNvSpPr/>
              <p:nvPr/>
            </p:nvSpPr>
            <p:spPr>
              <a:xfrm>
                <a:off x="291912" y="535008"/>
                <a:ext cx="716960" cy="7369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9999"/>
                  </a:gs>
                  <a:gs pos="100000">
                    <a:srgbClr val="005493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63" name="Shape 163"/>
            <p:cNvSpPr/>
            <p:nvPr/>
          </p:nvSpPr>
          <p:spPr>
            <a:xfrm>
              <a:off x="0" y="625402"/>
              <a:ext cx="1907702" cy="539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lvl="0">
                <a:defRPr sz="1800"/>
              </a:pPr>
              <a:r>
                <a:rPr sz="1800">
                  <a:solidFill>
                    <a:srgbClr val="000000"/>
                  </a:solidFill>
                </a:rPr>
                <a:t>RISC</a:t>
              </a:r>
            </a:p>
          </p:txBody>
        </p:sp>
      </p:grpSp>
      <p:sp>
        <p:nvSpPr>
          <p:cNvPr id="165" name="Shape 165"/>
          <p:cNvSpPr/>
          <p:nvPr/>
        </p:nvSpPr>
        <p:spPr>
          <a:xfrm>
            <a:off x="697626" y="1795510"/>
            <a:ext cx="1801439" cy="3676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15724" extrusionOk="0">
                <a:moveTo>
                  <a:pt x="609" y="1338"/>
                </a:moveTo>
                <a:cubicBezTo>
                  <a:pt x="2286" y="2272"/>
                  <a:pt x="3980" y="2793"/>
                  <a:pt x="5677" y="2897"/>
                </a:cubicBezTo>
                <a:cubicBezTo>
                  <a:pt x="6801" y="2967"/>
                  <a:pt x="7924" y="2853"/>
                  <a:pt x="9045" y="2557"/>
                </a:cubicBezTo>
                <a:cubicBezTo>
                  <a:pt x="9244" y="1464"/>
                  <a:pt x="9576" y="773"/>
                  <a:pt x="9939" y="697"/>
                </a:cubicBezTo>
                <a:cubicBezTo>
                  <a:pt x="10335" y="613"/>
                  <a:pt x="10715" y="1264"/>
                  <a:pt x="10946" y="2420"/>
                </a:cubicBezTo>
                <a:cubicBezTo>
                  <a:pt x="12095" y="2156"/>
                  <a:pt x="13246" y="2110"/>
                  <a:pt x="14397" y="2283"/>
                </a:cubicBezTo>
                <a:cubicBezTo>
                  <a:pt x="15464" y="2444"/>
                  <a:pt x="16529" y="2793"/>
                  <a:pt x="17587" y="3329"/>
                </a:cubicBezTo>
                <a:cubicBezTo>
                  <a:pt x="18819" y="-3060"/>
                  <a:pt x="21590" y="404"/>
                  <a:pt x="21498" y="8163"/>
                </a:cubicBezTo>
                <a:cubicBezTo>
                  <a:pt x="21409" y="15661"/>
                  <a:pt x="18743" y="18540"/>
                  <a:pt x="17555" y="12357"/>
                </a:cubicBezTo>
                <a:cubicBezTo>
                  <a:pt x="16499" y="11756"/>
                  <a:pt x="15436" y="11343"/>
                  <a:pt x="14368" y="11121"/>
                </a:cubicBezTo>
                <a:cubicBezTo>
                  <a:pt x="13284" y="10895"/>
                  <a:pt x="12197" y="10866"/>
                  <a:pt x="11111" y="11033"/>
                </a:cubicBezTo>
                <a:cubicBezTo>
                  <a:pt x="10763" y="10884"/>
                  <a:pt x="10412" y="10828"/>
                  <a:pt x="10062" y="10866"/>
                </a:cubicBezTo>
                <a:cubicBezTo>
                  <a:pt x="9717" y="10904"/>
                  <a:pt x="9374" y="11032"/>
                  <a:pt x="9035" y="11249"/>
                </a:cubicBezTo>
                <a:cubicBezTo>
                  <a:pt x="7904" y="11618"/>
                  <a:pt x="6770" y="11817"/>
                  <a:pt x="5634" y="11847"/>
                </a:cubicBezTo>
                <a:cubicBezTo>
                  <a:pt x="3905" y="11893"/>
                  <a:pt x="2176" y="11545"/>
                  <a:pt x="459" y="10806"/>
                </a:cubicBezTo>
                <a:cubicBezTo>
                  <a:pt x="216" y="10850"/>
                  <a:pt x="9" y="10172"/>
                  <a:pt x="1" y="9299"/>
                </a:cubicBezTo>
                <a:cubicBezTo>
                  <a:pt x="-10" y="8257"/>
                  <a:pt x="253" y="7452"/>
                  <a:pt x="539" y="7653"/>
                </a:cubicBezTo>
                <a:cubicBezTo>
                  <a:pt x="1376" y="8595"/>
                  <a:pt x="2243" y="9146"/>
                  <a:pt x="3119" y="9294"/>
                </a:cubicBezTo>
                <a:cubicBezTo>
                  <a:pt x="3985" y="9439"/>
                  <a:pt x="4850" y="9190"/>
                  <a:pt x="5715" y="9021"/>
                </a:cubicBezTo>
                <a:cubicBezTo>
                  <a:pt x="6309" y="8905"/>
                  <a:pt x="6904" y="8828"/>
                  <a:pt x="7498" y="8789"/>
                </a:cubicBezTo>
                <a:lnTo>
                  <a:pt x="9124" y="9111"/>
                </a:lnTo>
                <a:cubicBezTo>
                  <a:pt x="9350" y="10105"/>
                  <a:pt x="9695" y="10649"/>
                  <a:pt x="10052" y="10574"/>
                </a:cubicBezTo>
                <a:cubicBezTo>
                  <a:pt x="10398" y="10500"/>
                  <a:pt x="10714" y="9852"/>
                  <a:pt x="10907" y="8820"/>
                </a:cubicBezTo>
                <a:lnTo>
                  <a:pt x="14407" y="8391"/>
                </a:lnTo>
                <a:lnTo>
                  <a:pt x="18043" y="9888"/>
                </a:lnTo>
                <a:cubicBezTo>
                  <a:pt x="18674" y="14704"/>
                  <a:pt x="20700" y="12731"/>
                  <a:pt x="20563" y="7432"/>
                </a:cubicBezTo>
                <a:cubicBezTo>
                  <a:pt x="20431" y="2299"/>
                  <a:pt x="18422" y="1564"/>
                  <a:pt x="18003" y="6496"/>
                </a:cubicBezTo>
                <a:cubicBezTo>
                  <a:pt x="16802" y="5872"/>
                  <a:pt x="15595" y="5434"/>
                  <a:pt x="14384" y="5184"/>
                </a:cubicBezTo>
                <a:cubicBezTo>
                  <a:pt x="13130" y="4925"/>
                  <a:pt x="11874" y="4867"/>
                  <a:pt x="10619" y="5010"/>
                </a:cubicBezTo>
                <a:cubicBezTo>
                  <a:pt x="10565" y="3942"/>
                  <a:pt x="10303" y="3170"/>
                  <a:pt x="10001" y="3188"/>
                </a:cubicBezTo>
                <a:cubicBezTo>
                  <a:pt x="9681" y="3207"/>
                  <a:pt x="9418" y="4090"/>
                  <a:pt x="9391" y="5231"/>
                </a:cubicBezTo>
                <a:cubicBezTo>
                  <a:pt x="8774" y="5344"/>
                  <a:pt x="8157" y="5438"/>
                  <a:pt x="7540" y="5513"/>
                </a:cubicBezTo>
                <a:cubicBezTo>
                  <a:pt x="6956" y="5584"/>
                  <a:pt x="6372" y="5638"/>
                  <a:pt x="5788" y="5637"/>
                </a:cubicBezTo>
                <a:cubicBezTo>
                  <a:pt x="4051" y="5635"/>
                  <a:pt x="2317" y="5150"/>
                  <a:pt x="601" y="4186"/>
                </a:cubicBezTo>
                <a:cubicBezTo>
                  <a:pt x="331" y="4321"/>
                  <a:pt x="101" y="3492"/>
                  <a:pt x="139" y="2527"/>
                </a:cubicBezTo>
                <a:cubicBezTo>
                  <a:pt x="171" y="1721"/>
                  <a:pt x="386" y="1177"/>
                  <a:pt x="609" y="1338"/>
                </a:cubicBezTo>
                <a:close/>
              </a:path>
            </a:pathLst>
          </a:custGeom>
          <a:solidFill>
            <a:srgbClr val="0096FF"/>
          </a:solidFill>
          <a:ln w="25400">
            <a:solidFill>
              <a:srgbClr val="003366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1161890" y="3175426"/>
            <a:ext cx="1087417" cy="130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0964" extrusionOk="0">
                <a:moveTo>
                  <a:pt x="20612" y="19348"/>
                </a:moveTo>
                <a:cubicBezTo>
                  <a:pt x="18858" y="17396"/>
                  <a:pt x="17094" y="16021"/>
                  <a:pt x="15327" y="15228"/>
                </a:cubicBezTo>
                <a:cubicBezTo>
                  <a:pt x="13757" y="14523"/>
                  <a:pt x="12185" y="14277"/>
                  <a:pt x="10613" y="14490"/>
                </a:cubicBezTo>
                <a:cubicBezTo>
                  <a:pt x="10310" y="18448"/>
                  <a:pt x="9781" y="20886"/>
                  <a:pt x="9208" y="20962"/>
                </a:cubicBezTo>
                <a:cubicBezTo>
                  <a:pt x="8581" y="21045"/>
                  <a:pt x="7999" y="18312"/>
                  <a:pt x="7695" y="13855"/>
                </a:cubicBezTo>
                <a:cubicBezTo>
                  <a:pt x="6596" y="14534"/>
                  <a:pt x="5494" y="14687"/>
                  <a:pt x="4394" y="14313"/>
                </a:cubicBezTo>
                <a:cubicBezTo>
                  <a:pt x="3171" y="13898"/>
                  <a:pt x="1954" y="12833"/>
                  <a:pt x="748" y="11126"/>
                </a:cubicBezTo>
                <a:cubicBezTo>
                  <a:pt x="347" y="11446"/>
                  <a:pt x="0" y="8886"/>
                  <a:pt x="0" y="5613"/>
                </a:cubicBezTo>
                <a:cubicBezTo>
                  <a:pt x="0" y="2095"/>
                  <a:pt x="394" y="-555"/>
                  <a:pt x="819" y="100"/>
                </a:cubicBezTo>
                <a:cubicBezTo>
                  <a:pt x="1771" y="1512"/>
                  <a:pt x="2731" y="2571"/>
                  <a:pt x="3695" y="3272"/>
                </a:cubicBezTo>
                <a:cubicBezTo>
                  <a:pt x="5170" y="4346"/>
                  <a:pt x="6653" y="4582"/>
                  <a:pt x="8132" y="3978"/>
                </a:cubicBezTo>
                <a:cubicBezTo>
                  <a:pt x="8243" y="7520"/>
                  <a:pt x="8609" y="10152"/>
                  <a:pt x="9055" y="10618"/>
                </a:cubicBezTo>
                <a:cubicBezTo>
                  <a:pt x="9617" y="11204"/>
                  <a:pt x="10144" y="8318"/>
                  <a:pt x="10289" y="3872"/>
                </a:cubicBezTo>
                <a:cubicBezTo>
                  <a:pt x="12485" y="2490"/>
                  <a:pt x="14692" y="2565"/>
                  <a:pt x="16886" y="4095"/>
                </a:cubicBezTo>
                <a:cubicBezTo>
                  <a:pt x="18204" y="5014"/>
                  <a:pt x="19515" y="6456"/>
                  <a:pt x="20815" y="8416"/>
                </a:cubicBezTo>
                <a:cubicBezTo>
                  <a:pt x="21200" y="8050"/>
                  <a:pt x="21544" y="10386"/>
                  <a:pt x="21568" y="13530"/>
                </a:cubicBezTo>
                <a:cubicBezTo>
                  <a:pt x="21600" y="17702"/>
                  <a:pt x="21095" y="20772"/>
                  <a:pt x="20612" y="19348"/>
                </a:cubicBezTo>
                <a:close/>
              </a:path>
            </a:pathLst>
          </a:custGeom>
          <a:solidFill>
            <a:srgbClr val="B21703"/>
          </a:solidFill>
          <a:ln w="25400">
            <a:solidFill>
              <a:srgbClr val="5900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1056887" y="2986590"/>
            <a:ext cx="1073909" cy="128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1" h="20443" extrusionOk="0">
                <a:moveTo>
                  <a:pt x="795" y="106"/>
                </a:moveTo>
                <a:cubicBezTo>
                  <a:pt x="2585" y="3555"/>
                  <a:pt x="4410" y="5766"/>
                  <a:pt x="6249" y="6712"/>
                </a:cubicBezTo>
                <a:cubicBezTo>
                  <a:pt x="7472" y="7342"/>
                  <a:pt x="8698" y="7410"/>
                  <a:pt x="9922" y="6917"/>
                </a:cubicBezTo>
                <a:cubicBezTo>
                  <a:pt x="10272" y="3117"/>
                  <a:pt x="10830" y="893"/>
                  <a:pt x="11422" y="943"/>
                </a:cubicBezTo>
                <a:cubicBezTo>
                  <a:pt x="11938" y="987"/>
                  <a:pt x="12428" y="2772"/>
                  <a:pt x="12769" y="5856"/>
                </a:cubicBezTo>
                <a:cubicBezTo>
                  <a:pt x="13583" y="5650"/>
                  <a:pt x="14398" y="5635"/>
                  <a:pt x="15212" y="5811"/>
                </a:cubicBezTo>
                <a:cubicBezTo>
                  <a:pt x="17089" y="6219"/>
                  <a:pt x="18960" y="7643"/>
                  <a:pt x="20813" y="10073"/>
                </a:cubicBezTo>
                <a:cubicBezTo>
                  <a:pt x="21211" y="9841"/>
                  <a:pt x="21542" y="12501"/>
                  <a:pt x="21509" y="15674"/>
                </a:cubicBezTo>
                <a:cubicBezTo>
                  <a:pt x="21475" y="18906"/>
                  <a:pt x="21081" y="21105"/>
                  <a:pt x="20688" y="20261"/>
                </a:cubicBezTo>
                <a:cubicBezTo>
                  <a:pt x="19689" y="18965"/>
                  <a:pt x="18684" y="17988"/>
                  <a:pt x="17676" y="17331"/>
                </a:cubicBezTo>
                <a:cubicBezTo>
                  <a:pt x="15931" y="16196"/>
                  <a:pt x="14178" y="16025"/>
                  <a:pt x="12430" y="16819"/>
                </a:cubicBezTo>
                <a:cubicBezTo>
                  <a:pt x="12251" y="12516"/>
                  <a:pt x="11695" y="9971"/>
                  <a:pt x="11137" y="10901"/>
                </a:cubicBezTo>
                <a:cubicBezTo>
                  <a:pt x="10730" y="11581"/>
                  <a:pt x="10409" y="14059"/>
                  <a:pt x="10310" y="17275"/>
                </a:cubicBezTo>
                <a:cubicBezTo>
                  <a:pt x="8465" y="18432"/>
                  <a:pt x="6611" y="18189"/>
                  <a:pt x="4772" y="16548"/>
                </a:cubicBezTo>
                <a:cubicBezTo>
                  <a:pt x="3426" y="15348"/>
                  <a:pt x="2093" y="13402"/>
                  <a:pt x="781" y="10726"/>
                </a:cubicBezTo>
                <a:cubicBezTo>
                  <a:pt x="329" y="11229"/>
                  <a:pt x="-58" y="8139"/>
                  <a:pt x="7" y="4538"/>
                </a:cubicBezTo>
                <a:cubicBezTo>
                  <a:pt x="61" y="1532"/>
                  <a:pt x="421" y="-495"/>
                  <a:pt x="795" y="106"/>
                </a:cubicBezTo>
                <a:close/>
              </a:path>
            </a:pathLst>
          </a:custGeom>
          <a:solidFill>
            <a:srgbClr val="0096FF"/>
          </a:solidFill>
          <a:ln w="254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6775113" y="3475028"/>
            <a:ext cx="1087417" cy="122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19954" extrusionOk="0">
                <a:moveTo>
                  <a:pt x="20612" y="19596"/>
                </a:moveTo>
                <a:cubicBezTo>
                  <a:pt x="18861" y="17411"/>
                  <a:pt x="17096" y="16018"/>
                  <a:pt x="15327" y="15423"/>
                </a:cubicBezTo>
                <a:cubicBezTo>
                  <a:pt x="11684" y="14198"/>
                  <a:pt x="8033" y="16361"/>
                  <a:pt x="4394" y="14497"/>
                </a:cubicBezTo>
                <a:cubicBezTo>
                  <a:pt x="3173" y="13872"/>
                  <a:pt x="1957" y="12795"/>
                  <a:pt x="748" y="11269"/>
                </a:cubicBezTo>
                <a:cubicBezTo>
                  <a:pt x="347" y="11593"/>
                  <a:pt x="0" y="9000"/>
                  <a:pt x="0" y="5685"/>
                </a:cubicBezTo>
                <a:cubicBezTo>
                  <a:pt x="0" y="2122"/>
                  <a:pt x="394" y="-562"/>
                  <a:pt x="819" y="101"/>
                </a:cubicBezTo>
                <a:cubicBezTo>
                  <a:pt x="1771" y="1556"/>
                  <a:pt x="2731" y="2628"/>
                  <a:pt x="3695" y="3314"/>
                </a:cubicBezTo>
                <a:cubicBezTo>
                  <a:pt x="8082" y="6434"/>
                  <a:pt x="12495" y="1535"/>
                  <a:pt x="16886" y="4148"/>
                </a:cubicBezTo>
                <a:cubicBezTo>
                  <a:pt x="18206" y="4933"/>
                  <a:pt x="19518" y="6394"/>
                  <a:pt x="20815" y="8524"/>
                </a:cubicBezTo>
                <a:cubicBezTo>
                  <a:pt x="21200" y="8153"/>
                  <a:pt x="21544" y="10519"/>
                  <a:pt x="21568" y="13704"/>
                </a:cubicBezTo>
                <a:cubicBezTo>
                  <a:pt x="21600" y="17929"/>
                  <a:pt x="21095" y="21038"/>
                  <a:pt x="20612" y="19596"/>
                </a:cubicBezTo>
                <a:close/>
              </a:path>
            </a:pathLst>
          </a:custGeom>
          <a:solidFill>
            <a:srgbClr val="B21703"/>
          </a:solidFill>
          <a:ln w="25400">
            <a:solidFill>
              <a:srgbClr val="5900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6670111" y="3286172"/>
            <a:ext cx="1073909" cy="128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1" h="20443" extrusionOk="0">
                <a:moveTo>
                  <a:pt x="795" y="106"/>
                </a:moveTo>
                <a:cubicBezTo>
                  <a:pt x="2581" y="3729"/>
                  <a:pt x="4408" y="5942"/>
                  <a:pt x="6249" y="6712"/>
                </a:cubicBezTo>
                <a:cubicBezTo>
                  <a:pt x="9235" y="7962"/>
                  <a:pt x="12223" y="5405"/>
                  <a:pt x="15212" y="5811"/>
                </a:cubicBezTo>
                <a:cubicBezTo>
                  <a:pt x="17090" y="6067"/>
                  <a:pt x="18962" y="7492"/>
                  <a:pt x="20813" y="10073"/>
                </a:cubicBezTo>
                <a:cubicBezTo>
                  <a:pt x="21211" y="9841"/>
                  <a:pt x="21542" y="12501"/>
                  <a:pt x="21509" y="15674"/>
                </a:cubicBezTo>
                <a:cubicBezTo>
                  <a:pt x="21475" y="18906"/>
                  <a:pt x="21081" y="21105"/>
                  <a:pt x="20688" y="20261"/>
                </a:cubicBezTo>
                <a:cubicBezTo>
                  <a:pt x="19690" y="18904"/>
                  <a:pt x="18685" y="17926"/>
                  <a:pt x="17676" y="17331"/>
                </a:cubicBezTo>
                <a:cubicBezTo>
                  <a:pt x="15931" y="16304"/>
                  <a:pt x="14179" y="16424"/>
                  <a:pt x="12430" y="16819"/>
                </a:cubicBezTo>
                <a:cubicBezTo>
                  <a:pt x="9876" y="17395"/>
                  <a:pt x="7316" y="18555"/>
                  <a:pt x="4772" y="16548"/>
                </a:cubicBezTo>
                <a:cubicBezTo>
                  <a:pt x="3424" y="15485"/>
                  <a:pt x="2089" y="13538"/>
                  <a:pt x="781" y="10726"/>
                </a:cubicBezTo>
                <a:cubicBezTo>
                  <a:pt x="329" y="11229"/>
                  <a:pt x="-58" y="8139"/>
                  <a:pt x="7" y="4538"/>
                </a:cubicBezTo>
                <a:cubicBezTo>
                  <a:pt x="61" y="1532"/>
                  <a:pt x="421" y="-495"/>
                  <a:pt x="795" y="106"/>
                </a:cubicBezTo>
                <a:close/>
              </a:path>
            </a:pathLst>
          </a:custGeom>
          <a:solidFill>
            <a:srgbClr val="0096FF"/>
          </a:solidFill>
          <a:ln w="25400">
            <a:solidFill>
              <a:srgbClr val="002D5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6705240" y="4553103"/>
            <a:ext cx="1087417" cy="122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19954" extrusionOk="0">
                <a:moveTo>
                  <a:pt x="20612" y="19596"/>
                </a:moveTo>
                <a:cubicBezTo>
                  <a:pt x="18861" y="17411"/>
                  <a:pt x="17096" y="16018"/>
                  <a:pt x="15327" y="15423"/>
                </a:cubicBezTo>
                <a:cubicBezTo>
                  <a:pt x="11684" y="14198"/>
                  <a:pt x="8033" y="16361"/>
                  <a:pt x="4394" y="14497"/>
                </a:cubicBezTo>
                <a:cubicBezTo>
                  <a:pt x="3173" y="13872"/>
                  <a:pt x="1957" y="12795"/>
                  <a:pt x="748" y="11269"/>
                </a:cubicBezTo>
                <a:cubicBezTo>
                  <a:pt x="347" y="11593"/>
                  <a:pt x="0" y="9000"/>
                  <a:pt x="0" y="5685"/>
                </a:cubicBezTo>
                <a:cubicBezTo>
                  <a:pt x="0" y="2122"/>
                  <a:pt x="394" y="-562"/>
                  <a:pt x="819" y="101"/>
                </a:cubicBezTo>
                <a:cubicBezTo>
                  <a:pt x="1771" y="1556"/>
                  <a:pt x="2731" y="2628"/>
                  <a:pt x="3695" y="3314"/>
                </a:cubicBezTo>
                <a:cubicBezTo>
                  <a:pt x="8082" y="6434"/>
                  <a:pt x="12495" y="1535"/>
                  <a:pt x="16886" y="4148"/>
                </a:cubicBezTo>
                <a:cubicBezTo>
                  <a:pt x="18206" y="4933"/>
                  <a:pt x="19518" y="6394"/>
                  <a:pt x="20815" y="8524"/>
                </a:cubicBezTo>
                <a:cubicBezTo>
                  <a:pt x="21200" y="8153"/>
                  <a:pt x="21544" y="10519"/>
                  <a:pt x="21568" y="13704"/>
                </a:cubicBezTo>
                <a:cubicBezTo>
                  <a:pt x="21600" y="17929"/>
                  <a:pt x="21095" y="21038"/>
                  <a:pt x="20612" y="19596"/>
                </a:cubicBezTo>
                <a:close/>
              </a:path>
            </a:pathLst>
          </a:custGeom>
          <a:solidFill>
            <a:srgbClr val="B21703"/>
          </a:solidFill>
          <a:ln w="25400">
            <a:solidFill>
              <a:srgbClr val="5900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233" name="Group 233"/>
          <p:cNvGrpSpPr/>
          <p:nvPr/>
        </p:nvGrpSpPr>
        <p:grpSpPr>
          <a:xfrm rot="2100000">
            <a:off x="6412149" y="4777449"/>
            <a:ext cx="2353577" cy="2061080"/>
            <a:chOff x="0" y="364132"/>
            <a:chExt cx="3347309" cy="2931313"/>
          </a:xfrm>
        </p:grpSpPr>
        <p:sp>
          <p:nvSpPr>
            <p:cNvPr id="171" name="Shape 171"/>
            <p:cNvSpPr/>
            <p:nvPr/>
          </p:nvSpPr>
          <p:spPr>
            <a:xfrm rot="10800000">
              <a:off x="2995975" y="364132"/>
              <a:ext cx="351334" cy="188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347" extrusionOk="0">
                  <a:moveTo>
                    <a:pt x="134" y="19874"/>
                  </a:moveTo>
                  <a:cubicBezTo>
                    <a:pt x="1647" y="16393"/>
                    <a:pt x="3723" y="13512"/>
                    <a:pt x="6178" y="11488"/>
                  </a:cubicBezTo>
                  <a:cubicBezTo>
                    <a:pt x="9078" y="9097"/>
                    <a:pt x="12377" y="8006"/>
                    <a:pt x="15336" y="5817"/>
                  </a:cubicBezTo>
                  <a:cubicBezTo>
                    <a:pt x="17214" y="4427"/>
                    <a:pt x="18934" y="2613"/>
                    <a:pt x="20432" y="438"/>
                  </a:cubicBezTo>
                  <a:cubicBezTo>
                    <a:pt x="20586" y="5"/>
                    <a:pt x="20964" y="-133"/>
                    <a:pt x="21239" y="143"/>
                  </a:cubicBezTo>
                  <a:cubicBezTo>
                    <a:pt x="21499" y="405"/>
                    <a:pt x="21556" y="934"/>
                    <a:pt x="21363" y="1300"/>
                  </a:cubicBezTo>
                  <a:cubicBezTo>
                    <a:pt x="19770" y="3683"/>
                    <a:pt x="17925" y="5666"/>
                    <a:pt x="15901" y="7174"/>
                  </a:cubicBezTo>
                  <a:cubicBezTo>
                    <a:pt x="12963" y="9364"/>
                    <a:pt x="9695" y="10512"/>
                    <a:pt x="6830" y="12938"/>
                  </a:cubicBezTo>
                  <a:cubicBezTo>
                    <a:pt x="4432" y="14968"/>
                    <a:pt x="2405" y="17817"/>
                    <a:pt x="923" y="21244"/>
                  </a:cubicBezTo>
                  <a:cubicBezTo>
                    <a:pt x="627" y="21467"/>
                    <a:pt x="264" y="21318"/>
                    <a:pt x="91" y="20903"/>
                  </a:cubicBezTo>
                  <a:cubicBezTo>
                    <a:pt x="-44" y="20581"/>
                    <a:pt x="-27" y="20169"/>
                    <a:pt x="134" y="19874"/>
                  </a:cubicBezTo>
                  <a:close/>
                </a:path>
              </a:pathLst>
            </a:custGeom>
            <a:solidFill>
              <a:srgbClr val="531B93"/>
            </a:solidFill>
            <a:ln w="25400" cap="flat">
              <a:solidFill>
                <a:srgbClr val="1A003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72" name="Shape 172"/>
            <p:cNvSpPr/>
            <p:nvPr/>
          </p:nvSpPr>
          <p:spPr>
            <a:xfrm rot="10800000">
              <a:off x="2216246" y="652379"/>
              <a:ext cx="814889" cy="553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347" extrusionOk="0">
                  <a:moveTo>
                    <a:pt x="134" y="19874"/>
                  </a:moveTo>
                  <a:cubicBezTo>
                    <a:pt x="1647" y="16393"/>
                    <a:pt x="3723" y="13512"/>
                    <a:pt x="6178" y="11488"/>
                  </a:cubicBezTo>
                  <a:cubicBezTo>
                    <a:pt x="9078" y="9097"/>
                    <a:pt x="12377" y="8006"/>
                    <a:pt x="15336" y="5817"/>
                  </a:cubicBezTo>
                  <a:cubicBezTo>
                    <a:pt x="17214" y="4427"/>
                    <a:pt x="18934" y="2613"/>
                    <a:pt x="20432" y="438"/>
                  </a:cubicBezTo>
                  <a:cubicBezTo>
                    <a:pt x="20586" y="5"/>
                    <a:pt x="20964" y="-133"/>
                    <a:pt x="21239" y="143"/>
                  </a:cubicBezTo>
                  <a:cubicBezTo>
                    <a:pt x="21499" y="405"/>
                    <a:pt x="21556" y="934"/>
                    <a:pt x="21363" y="1300"/>
                  </a:cubicBezTo>
                  <a:cubicBezTo>
                    <a:pt x="19770" y="3683"/>
                    <a:pt x="17925" y="5666"/>
                    <a:pt x="15901" y="7174"/>
                  </a:cubicBezTo>
                  <a:cubicBezTo>
                    <a:pt x="12963" y="9364"/>
                    <a:pt x="9695" y="10512"/>
                    <a:pt x="6830" y="12938"/>
                  </a:cubicBezTo>
                  <a:cubicBezTo>
                    <a:pt x="4432" y="14968"/>
                    <a:pt x="2405" y="17817"/>
                    <a:pt x="923" y="21244"/>
                  </a:cubicBezTo>
                  <a:cubicBezTo>
                    <a:pt x="627" y="21467"/>
                    <a:pt x="264" y="21318"/>
                    <a:pt x="91" y="20903"/>
                  </a:cubicBezTo>
                  <a:cubicBezTo>
                    <a:pt x="-44" y="20581"/>
                    <a:pt x="-27" y="20169"/>
                    <a:pt x="134" y="19874"/>
                  </a:cubicBezTo>
                  <a:close/>
                </a:path>
              </a:pathLst>
            </a:custGeom>
            <a:solidFill>
              <a:srgbClr val="531B93"/>
            </a:solidFill>
            <a:ln w="25400" cap="flat">
              <a:solidFill>
                <a:srgbClr val="1A003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73" name="Shape 173"/>
            <p:cNvSpPr/>
            <p:nvPr/>
          </p:nvSpPr>
          <p:spPr>
            <a:xfrm rot="11340000">
              <a:off x="2236583" y="1027682"/>
              <a:ext cx="787700" cy="438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282" extrusionOk="0">
                  <a:moveTo>
                    <a:pt x="138" y="19431"/>
                  </a:moveTo>
                  <a:cubicBezTo>
                    <a:pt x="1676" y="15019"/>
                    <a:pt x="3829" y="11389"/>
                    <a:pt x="6389" y="8897"/>
                  </a:cubicBezTo>
                  <a:cubicBezTo>
                    <a:pt x="9368" y="5996"/>
                    <a:pt x="12731" y="4786"/>
                    <a:pt x="15982" y="3125"/>
                  </a:cubicBezTo>
                  <a:cubicBezTo>
                    <a:pt x="17469" y="2365"/>
                    <a:pt x="18940" y="1506"/>
                    <a:pt x="20391" y="550"/>
                  </a:cubicBezTo>
                  <a:cubicBezTo>
                    <a:pt x="20551" y="6"/>
                    <a:pt x="20942" y="-167"/>
                    <a:pt x="21226" y="180"/>
                  </a:cubicBezTo>
                  <a:cubicBezTo>
                    <a:pt x="21495" y="509"/>
                    <a:pt x="21554" y="1173"/>
                    <a:pt x="21354" y="1634"/>
                  </a:cubicBezTo>
                  <a:cubicBezTo>
                    <a:pt x="19792" y="2854"/>
                    <a:pt x="18194" y="3921"/>
                    <a:pt x="16566" y="4830"/>
                  </a:cubicBezTo>
                  <a:cubicBezTo>
                    <a:pt x="13361" y="6621"/>
                    <a:pt x="10016" y="7814"/>
                    <a:pt x="7064" y="10718"/>
                  </a:cubicBezTo>
                  <a:cubicBezTo>
                    <a:pt x="4551" y="13190"/>
                    <a:pt x="2444" y="16787"/>
                    <a:pt x="954" y="21152"/>
                  </a:cubicBezTo>
                  <a:cubicBezTo>
                    <a:pt x="648" y="21433"/>
                    <a:pt x="273" y="21246"/>
                    <a:pt x="93" y="20725"/>
                  </a:cubicBezTo>
                  <a:cubicBezTo>
                    <a:pt x="-46" y="20320"/>
                    <a:pt x="-28" y="19803"/>
                    <a:pt x="138" y="19431"/>
                  </a:cubicBezTo>
                  <a:close/>
                </a:path>
              </a:pathLst>
            </a:custGeom>
            <a:solidFill>
              <a:srgbClr val="531B93"/>
            </a:solidFill>
            <a:ln w="25400" cap="flat">
              <a:solidFill>
                <a:srgbClr val="1A003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 rot="10800000">
              <a:off x="2200433" y="1229962"/>
              <a:ext cx="814889" cy="553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347" extrusionOk="0">
                  <a:moveTo>
                    <a:pt x="134" y="19874"/>
                  </a:moveTo>
                  <a:cubicBezTo>
                    <a:pt x="1647" y="16393"/>
                    <a:pt x="3723" y="13512"/>
                    <a:pt x="6178" y="11488"/>
                  </a:cubicBezTo>
                  <a:cubicBezTo>
                    <a:pt x="9078" y="9097"/>
                    <a:pt x="12377" y="8006"/>
                    <a:pt x="15336" y="5817"/>
                  </a:cubicBezTo>
                  <a:cubicBezTo>
                    <a:pt x="17214" y="4427"/>
                    <a:pt x="18934" y="2613"/>
                    <a:pt x="20432" y="438"/>
                  </a:cubicBezTo>
                  <a:cubicBezTo>
                    <a:pt x="20586" y="5"/>
                    <a:pt x="20964" y="-133"/>
                    <a:pt x="21239" y="143"/>
                  </a:cubicBezTo>
                  <a:cubicBezTo>
                    <a:pt x="21499" y="405"/>
                    <a:pt x="21556" y="934"/>
                    <a:pt x="21363" y="1300"/>
                  </a:cubicBezTo>
                  <a:cubicBezTo>
                    <a:pt x="19770" y="3683"/>
                    <a:pt x="17925" y="5666"/>
                    <a:pt x="15901" y="7174"/>
                  </a:cubicBezTo>
                  <a:cubicBezTo>
                    <a:pt x="12963" y="9364"/>
                    <a:pt x="9695" y="10512"/>
                    <a:pt x="6830" y="12938"/>
                  </a:cubicBezTo>
                  <a:cubicBezTo>
                    <a:pt x="4432" y="14968"/>
                    <a:pt x="2405" y="17817"/>
                    <a:pt x="923" y="21244"/>
                  </a:cubicBezTo>
                  <a:cubicBezTo>
                    <a:pt x="627" y="21467"/>
                    <a:pt x="264" y="21318"/>
                    <a:pt x="91" y="20903"/>
                  </a:cubicBezTo>
                  <a:cubicBezTo>
                    <a:pt x="-44" y="20581"/>
                    <a:pt x="-27" y="20169"/>
                    <a:pt x="134" y="19874"/>
                  </a:cubicBezTo>
                  <a:close/>
                </a:path>
              </a:pathLst>
            </a:custGeom>
            <a:solidFill>
              <a:srgbClr val="531B93"/>
            </a:solidFill>
            <a:ln w="25400" cap="flat">
              <a:solidFill>
                <a:srgbClr val="1A003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175" name="Shape 175"/>
            <p:cNvSpPr/>
            <p:nvPr/>
          </p:nvSpPr>
          <p:spPr>
            <a:xfrm rot="10800000">
              <a:off x="1541976" y="1827677"/>
              <a:ext cx="814889" cy="553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347" extrusionOk="0">
                  <a:moveTo>
                    <a:pt x="134" y="19874"/>
                  </a:moveTo>
                  <a:cubicBezTo>
                    <a:pt x="1647" y="16393"/>
                    <a:pt x="3723" y="13512"/>
                    <a:pt x="6178" y="11488"/>
                  </a:cubicBezTo>
                  <a:cubicBezTo>
                    <a:pt x="9078" y="9097"/>
                    <a:pt x="12377" y="8006"/>
                    <a:pt x="15336" y="5817"/>
                  </a:cubicBezTo>
                  <a:cubicBezTo>
                    <a:pt x="17214" y="4427"/>
                    <a:pt x="18934" y="2613"/>
                    <a:pt x="20432" y="438"/>
                  </a:cubicBezTo>
                  <a:cubicBezTo>
                    <a:pt x="20586" y="5"/>
                    <a:pt x="20964" y="-133"/>
                    <a:pt x="21239" y="143"/>
                  </a:cubicBezTo>
                  <a:cubicBezTo>
                    <a:pt x="21499" y="405"/>
                    <a:pt x="21556" y="934"/>
                    <a:pt x="21363" y="1300"/>
                  </a:cubicBezTo>
                  <a:cubicBezTo>
                    <a:pt x="19770" y="3683"/>
                    <a:pt x="17925" y="5666"/>
                    <a:pt x="15901" y="7174"/>
                  </a:cubicBezTo>
                  <a:cubicBezTo>
                    <a:pt x="12963" y="9364"/>
                    <a:pt x="9695" y="10512"/>
                    <a:pt x="6830" y="12938"/>
                  </a:cubicBezTo>
                  <a:cubicBezTo>
                    <a:pt x="4432" y="14968"/>
                    <a:pt x="2405" y="17817"/>
                    <a:pt x="923" y="21244"/>
                  </a:cubicBezTo>
                  <a:cubicBezTo>
                    <a:pt x="627" y="21467"/>
                    <a:pt x="264" y="21318"/>
                    <a:pt x="91" y="20903"/>
                  </a:cubicBezTo>
                  <a:cubicBezTo>
                    <a:pt x="-44" y="20581"/>
                    <a:pt x="-27" y="20169"/>
                    <a:pt x="134" y="19874"/>
                  </a:cubicBezTo>
                  <a:close/>
                </a:path>
              </a:pathLst>
            </a:custGeom>
            <a:solidFill>
              <a:srgbClr val="531B93"/>
            </a:solidFill>
            <a:ln w="25400" cap="flat">
              <a:solidFill>
                <a:srgbClr val="1A003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grpSp>
          <p:nvGrpSpPr>
            <p:cNvPr id="179" name="Group 179"/>
            <p:cNvGrpSpPr/>
            <p:nvPr/>
          </p:nvGrpSpPr>
          <p:grpSpPr>
            <a:xfrm>
              <a:off x="811574" y="1928963"/>
              <a:ext cx="514318" cy="511577"/>
              <a:chOff x="0" y="0"/>
              <a:chExt cx="514317" cy="511575"/>
            </a:xfrm>
          </p:grpSpPr>
          <p:sp>
            <p:nvSpPr>
              <p:cNvPr id="176" name="Shape 176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77" name="Shape 177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178" name="Shape 178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183" name="Group 183"/>
            <p:cNvGrpSpPr/>
            <p:nvPr/>
          </p:nvGrpSpPr>
          <p:grpSpPr>
            <a:xfrm>
              <a:off x="2109372" y="1568610"/>
              <a:ext cx="514319" cy="511577"/>
              <a:chOff x="0" y="0"/>
              <a:chExt cx="514317" cy="511575"/>
            </a:xfrm>
          </p:grpSpPr>
          <p:sp>
            <p:nvSpPr>
              <p:cNvPr id="180" name="Shape 180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81" name="Shape 181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182" name="Shape 182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187" name="Group 187"/>
            <p:cNvGrpSpPr/>
            <p:nvPr/>
          </p:nvGrpSpPr>
          <p:grpSpPr>
            <a:xfrm>
              <a:off x="2109372" y="963687"/>
              <a:ext cx="514319" cy="511577"/>
              <a:chOff x="0" y="0"/>
              <a:chExt cx="514317" cy="511575"/>
            </a:xfrm>
          </p:grpSpPr>
          <p:sp>
            <p:nvSpPr>
              <p:cNvPr id="184" name="Shape 184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85" name="Shape 185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186" name="Shape 186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191" name="Group 191"/>
            <p:cNvGrpSpPr/>
            <p:nvPr/>
          </p:nvGrpSpPr>
          <p:grpSpPr>
            <a:xfrm>
              <a:off x="2783408" y="1045361"/>
              <a:ext cx="514319" cy="511577"/>
              <a:chOff x="0" y="0"/>
              <a:chExt cx="514317" cy="511575"/>
            </a:xfrm>
          </p:grpSpPr>
          <p:sp>
            <p:nvSpPr>
              <p:cNvPr id="188" name="Shape 188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89" name="Shape 189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190" name="Shape 190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195" name="Group 195"/>
            <p:cNvGrpSpPr/>
            <p:nvPr/>
          </p:nvGrpSpPr>
          <p:grpSpPr>
            <a:xfrm>
              <a:off x="2783408" y="413963"/>
              <a:ext cx="514319" cy="511577"/>
              <a:chOff x="0" y="0"/>
              <a:chExt cx="514317" cy="511575"/>
            </a:xfrm>
          </p:grpSpPr>
          <p:sp>
            <p:nvSpPr>
              <p:cNvPr id="192" name="Shape 192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3" name="Shape 193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194" name="Shape 194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199" name="Group 199"/>
            <p:cNvGrpSpPr/>
            <p:nvPr/>
          </p:nvGrpSpPr>
          <p:grpSpPr>
            <a:xfrm>
              <a:off x="1104609" y="1928963"/>
              <a:ext cx="514319" cy="511577"/>
              <a:chOff x="0" y="0"/>
              <a:chExt cx="514317" cy="511575"/>
            </a:xfrm>
          </p:grpSpPr>
          <p:sp>
            <p:nvSpPr>
              <p:cNvPr id="196" name="Shape 196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97" name="Shape 197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198" name="Shape 198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203" name="Group 203"/>
            <p:cNvGrpSpPr/>
            <p:nvPr/>
          </p:nvGrpSpPr>
          <p:grpSpPr>
            <a:xfrm>
              <a:off x="1104609" y="2230978"/>
              <a:ext cx="514319" cy="511577"/>
              <a:chOff x="0" y="0"/>
              <a:chExt cx="514317" cy="511575"/>
            </a:xfrm>
          </p:grpSpPr>
          <p:sp>
            <p:nvSpPr>
              <p:cNvPr id="200" name="Shape 200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1" name="Shape 201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02" name="Shape 202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207" name="Group 207"/>
            <p:cNvGrpSpPr/>
            <p:nvPr/>
          </p:nvGrpSpPr>
          <p:grpSpPr>
            <a:xfrm>
              <a:off x="382872" y="2230978"/>
              <a:ext cx="514318" cy="511577"/>
              <a:chOff x="0" y="0"/>
              <a:chExt cx="514317" cy="511575"/>
            </a:xfrm>
          </p:grpSpPr>
          <p:sp>
            <p:nvSpPr>
              <p:cNvPr id="204" name="Shape 204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5" name="Shape 205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06" name="Shape 206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211" name="Group 211"/>
            <p:cNvGrpSpPr/>
            <p:nvPr/>
          </p:nvGrpSpPr>
          <p:grpSpPr>
            <a:xfrm>
              <a:off x="675908" y="2230978"/>
              <a:ext cx="514318" cy="511577"/>
              <a:chOff x="0" y="0"/>
              <a:chExt cx="514317" cy="511575"/>
            </a:xfrm>
          </p:grpSpPr>
          <p:sp>
            <p:nvSpPr>
              <p:cNvPr id="208" name="Shape 208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9" name="Shape 209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10" name="Shape 210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215" name="Group 215"/>
            <p:cNvGrpSpPr/>
            <p:nvPr/>
          </p:nvGrpSpPr>
          <p:grpSpPr>
            <a:xfrm>
              <a:off x="675908" y="2532993"/>
              <a:ext cx="514318" cy="511577"/>
              <a:chOff x="0" y="0"/>
              <a:chExt cx="514317" cy="511575"/>
            </a:xfrm>
          </p:grpSpPr>
          <p:sp>
            <p:nvSpPr>
              <p:cNvPr id="212" name="Shape 212"/>
              <p:cNvSpPr/>
              <p:nvPr/>
            </p:nvSpPr>
            <p:spPr>
              <a:xfrm>
                <a:off x="0" y="0"/>
                <a:ext cx="514318" cy="5115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D479"/>
                  </a:gs>
                  <a:gs pos="100000">
                    <a:srgbClr val="995900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13" name="Shape 213"/>
              <p:cNvSpPr/>
              <p:nvPr/>
            </p:nvSpPr>
            <p:spPr>
              <a:xfrm>
                <a:off x="13914" y="45253"/>
                <a:ext cx="404871" cy="325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4" h="21173" extrusionOk="0">
                    <a:moveTo>
                      <a:pt x="267" y="18689"/>
                    </a:moveTo>
                    <a:cubicBezTo>
                      <a:pt x="4316" y="17615"/>
                      <a:pt x="8121" y="15445"/>
                      <a:pt x="11408" y="12336"/>
                    </a:cubicBezTo>
                    <a:cubicBezTo>
                      <a:pt x="14688" y="9233"/>
                      <a:pt x="17370" y="5272"/>
                      <a:pt x="19261" y="737"/>
                    </a:cubicBezTo>
                    <a:cubicBezTo>
                      <a:pt x="19570" y="7"/>
                      <a:pt x="20326" y="-225"/>
                      <a:pt x="20876" y="241"/>
                    </a:cubicBezTo>
                    <a:cubicBezTo>
                      <a:pt x="21398" y="682"/>
                      <a:pt x="21511" y="1574"/>
                      <a:pt x="21124" y="2191"/>
                    </a:cubicBezTo>
                    <a:cubicBezTo>
                      <a:pt x="19161" y="7145"/>
                      <a:pt x="16279" y="11457"/>
                      <a:pt x="12712" y="14780"/>
                    </a:cubicBezTo>
                    <a:cubicBezTo>
                      <a:pt x="9490" y="17782"/>
                      <a:pt x="5785" y="19902"/>
                      <a:pt x="1846" y="20998"/>
                    </a:cubicBezTo>
                    <a:cubicBezTo>
                      <a:pt x="1255" y="21375"/>
                      <a:pt x="528" y="21124"/>
                      <a:pt x="181" y="20424"/>
                    </a:cubicBezTo>
                    <a:cubicBezTo>
                      <a:pt x="-89" y="19881"/>
                      <a:pt x="-54" y="19187"/>
                      <a:pt x="267" y="18689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14" name="Shape 214"/>
              <p:cNvSpPr/>
              <p:nvPr/>
            </p:nvSpPr>
            <p:spPr>
              <a:xfrm>
                <a:off x="104885" y="168259"/>
                <a:ext cx="399625" cy="314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160" extrusionOk="0">
                    <a:moveTo>
                      <a:pt x="271" y="18594"/>
                    </a:moveTo>
                    <a:cubicBezTo>
                      <a:pt x="4702" y="17291"/>
                      <a:pt x="8834" y="14718"/>
                      <a:pt x="12345" y="11077"/>
                    </a:cubicBezTo>
                    <a:cubicBezTo>
                      <a:pt x="15122" y="8197"/>
                      <a:pt x="17456" y="4700"/>
                      <a:pt x="19231" y="761"/>
                    </a:cubicBezTo>
                    <a:cubicBezTo>
                      <a:pt x="19544" y="8"/>
                      <a:pt x="20310" y="-232"/>
                      <a:pt x="20867" y="249"/>
                    </a:cubicBezTo>
                    <a:cubicBezTo>
                      <a:pt x="21395" y="705"/>
                      <a:pt x="21510" y="1626"/>
                      <a:pt x="21118" y="2263"/>
                    </a:cubicBezTo>
                    <a:cubicBezTo>
                      <a:pt x="19252" y="6623"/>
                      <a:pt x="16719" y="10476"/>
                      <a:pt x="13666" y="13601"/>
                    </a:cubicBezTo>
                    <a:cubicBezTo>
                      <a:pt x="10218" y="17131"/>
                      <a:pt x="6189" y="19651"/>
                      <a:pt x="1870" y="20979"/>
                    </a:cubicBezTo>
                    <a:cubicBezTo>
                      <a:pt x="1271" y="21368"/>
                      <a:pt x="535" y="21109"/>
                      <a:pt x="183" y="20386"/>
                    </a:cubicBezTo>
                    <a:cubicBezTo>
                      <a:pt x="-90" y="19825"/>
                      <a:pt x="-55" y="19109"/>
                      <a:pt x="271" y="18594"/>
                    </a:cubicBezTo>
                    <a:close/>
                  </a:path>
                </a:pathLst>
              </a:custGeom>
              <a:solidFill>
                <a:srgbClr val="531B93"/>
              </a:solidFill>
              <a:ln w="25400" cap="flat">
                <a:solidFill>
                  <a:srgbClr val="1A0033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232" name="Group 232"/>
            <p:cNvGrpSpPr/>
            <p:nvPr/>
          </p:nvGrpSpPr>
          <p:grpSpPr>
            <a:xfrm>
              <a:off x="0" y="2481854"/>
              <a:ext cx="807354" cy="813591"/>
              <a:chOff x="0" y="0"/>
              <a:chExt cx="807353" cy="813590"/>
            </a:xfrm>
          </p:grpSpPr>
          <p:grpSp>
            <p:nvGrpSpPr>
              <p:cNvPr id="219" name="Group 219"/>
              <p:cNvGrpSpPr/>
              <p:nvPr/>
            </p:nvGrpSpPr>
            <p:grpSpPr>
              <a:xfrm>
                <a:off x="0" y="0"/>
                <a:ext cx="514318" cy="511576"/>
                <a:chOff x="0" y="0"/>
                <a:chExt cx="514317" cy="511575"/>
              </a:xfrm>
            </p:grpSpPr>
            <p:sp>
              <p:nvSpPr>
                <p:cNvPr id="216" name="Shape 216"/>
                <p:cNvSpPr/>
                <p:nvPr/>
              </p:nvSpPr>
              <p:spPr>
                <a:xfrm>
                  <a:off x="0" y="0"/>
                  <a:ext cx="514318" cy="5115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D479"/>
                    </a:gs>
                    <a:gs pos="100000">
                      <a:srgbClr val="995900"/>
                    </a:gs>
                  </a:gsLst>
                  <a:path path="circle">
                    <a:fillToRect l="37721" t="-19636" r="62278" b="119636"/>
                  </a:path>
                </a:gradFill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17" name="Shape 217"/>
                <p:cNvSpPr/>
                <p:nvPr/>
              </p:nvSpPr>
              <p:spPr>
                <a:xfrm>
                  <a:off x="13914" y="45253"/>
                  <a:ext cx="404871" cy="3253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4" h="21173" extrusionOk="0">
                      <a:moveTo>
                        <a:pt x="267" y="18689"/>
                      </a:moveTo>
                      <a:cubicBezTo>
                        <a:pt x="4316" y="17615"/>
                        <a:pt x="8121" y="15445"/>
                        <a:pt x="11408" y="12336"/>
                      </a:cubicBezTo>
                      <a:cubicBezTo>
                        <a:pt x="14688" y="9233"/>
                        <a:pt x="17370" y="5272"/>
                        <a:pt x="19261" y="737"/>
                      </a:cubicBezTo>
                      <a:cubicBezTo>
                        <a:pt x="19570" y="7"/>
                        <a:pt x="20326" y="-225"/>
                        <a:pt x="20876" y="241"/>
                      </a:cubicBezTo>
                      <a:cubicBezTo>
                        <a:pt x="21398" y="682"/>
                        <a:pt x="21511" y="1574"/>
                        <a:pt x="21124" y="2191"/>
                      </a:cubicBezTo>
                      <a:cubicBezTo>
                        <a:pt x="19161" y="7145"/>
                        <a:pt x="16279" y="11457"/>
                        <a:pt x="12712" y="14780"/>
                      </a:cubicBezTo>
                      <a:cubicBezTo>
                        <a:pt x="9490" y="17782"/>
                        <a:pt x="5785" y="19902"/>
                        <a:pt x="1846" y="20998"/>
                      </a:cubicBezTo>
                      <a:cubicBezTo>
                        <a:pt x="1255" y="21375"/>
                        <a:pt x="528" y="21124"/>
                        <a:pt x="181" y="20424"/>
                      </a:cubicBezTo>
                      <a:cubicBezTo>
                        <a:pt x="-89" y="19881"/>
                        <a:pt x="-54" y="19187"/>
                        <a:pt x="267" y="18689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  <p:sp>
              <p:nvSpPr>
                <p:cNvPr id="218" name="Shape 218"/>
                <p:cNvSpPr/>
                <p:nvPr/>
              </p:nvSpPr>
              <p:spPr>
                <a:xfrm>
                  <a:off x="104885" y="168259"/>
                  <a:ext cx="399625" cy="3149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1" h="21160" extrusionOk="0">
                      <a:moveTo>
                        <a:pt x="271" y="18594"/>
                      </a:moveTo>
                      <a:cubicBezTo>
                        <a:pt x="4702" y="17291"/>
                        <a:pt x="8834" y="14718"/>
                        <a:pt x="12345" y="11077"/>
                      </a:cubicBezTo>
                      <a:cubicBezTo>
                        <a:pt x="15122" y="8197"/>
                        <a:pt x="17456" y="4700"/>
                        <a:pt x="19231" y="761"/>
                      </a:cubicBezTo>
                      <a:cubicBezTo>
                        <a:pt x="19544" y="8"/>
                        <a:pt x="20310" y="-232"/>
                        <a:pt x="20867" y="249"/>
                      </a:cubicBezTo>
                      <a:cubicBezTo>
                        <a:pt x="21395" y="705"/>
                        <a:pt x="21510" y="1626"/>
                        <a:pt x="21118" y="2263"/>
                      </a:cubicBezTo>
                      <a:cubicBezTo>
                        <a:pt x="19252" y="6623"/>
                        <a:pt x="16719" y="10476"/>
                        <a:pt x="13666" y="13601"/>
                      </a:cubicBezTo>
                      <a:cubicBezTo>
                        <a:pt x="10218" y="17131"/>
                        <a:pt x="6189" y="19651"/>
                        <a:pt x="1870" y="20979"/>
                      </a:cubicBezTo>
                      <a:cubicBezTo>
                        <a:pt x="1271" y="21368"/>
                        <a:pt x="535" y="21109"/>
                        <a:pt x="183" y="20386"/>
                      </a:cubicBezTo>
                      <a:cubicBezTo>
                        <a:pt x="-90" y="19825"/>
                        <a:pt x="-55" y="19109"/>
                        <a:pt x="271" y="18594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</p:grpSp>
          <p:grpSp>
            <p:nvGrpSpPr>
              <p:cNvPr id="223" name="Group 223"/>
              <p:cNvGrpSpPr/>
              <p:nvPr/>
            </p:nvGrpSpPr>
            <p:grpSpPr>
              <a:xfrm>
                <a:off x="293035" y="0"/>
                <a:ext cx="514319" cy="511576"/>
                <a:chOff x="0" y="0"/>
                <a:chExt cx="514317" cy="511575"/>
              </a:xfrm>
            </p:grpSpPr>
            <p:sp>
              <p:nvSpPr>
                <p:cNvPr id="220" name="Shape 220"/>
                <p:cNvSpPr/>
                <p:nvPr/>
              </p:nvSpPr>
              <p:spPr>
                <a:xfrm>
                  <a:off x="0" y="0"/>
                  <a:ext cx="514318" cy="5115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D479"/>
                    </a:gs>
                    <a:gs pos="100000">
                      <a:srgbClr val="995900"/>
                    </a:gs>
                  </a:gsLst>
                  <a:path path="circle">
                    <a:fillToRect l="37721" t="-19636" r="62278" b="119636"/>
                  </a:path>
                </a:gradFill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21" name="Shape 221"/>
                <p:cNvSpPr/>
                <p:nvPr/>
              </p:nvSpPr>
              <p:spPr>
                <a:xfrm>
                  <a:off x="13914" y="45253"/>
                  <a:ext cx="404871" cy="3253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4" h="21173" extrusionOk="0">
                      <a:moveTo>
                        <a:pt x="267" y="18689"/>
                      </a:moveTo>
                      <a:cubicBezTo>
                        <a:pt x="4316" y="17615"/>
                        <a:pt x="8121" y="15445"/>
                        <a:pt x="11408" y="12336"/>
                      </a:cubicBezTo>
                      <a:cubicBezTo>
                        <a:pt x="14688" y="9233"/>
                        <a:pt x="17370" y="5272"/>
                        <a:pt x="19261" y="737"/>
                      </a:cubicBezTo>
                      <a:cubicBezTo>
                        <a:pt x="19570" y="7"/>
                        <a:pt x="20326" y="-225"/>
                        <a:pt x="20876" y="241"/>
                      </a:cubicBezTo>
                      <a:cubicBezTo>
                        <a:pt x="21398" y="682"/>
                        <a:pt x="21511" y="1574"/>
                        <a:pt x="21124" y="2191"/>
                      </a:cubicBezTo>
                      <a:cubicBezTo>
                        <a:pt x="19161" y="7145"/>
                        <a:pt x="16279" y="11457"/>
                        <a:pt x="12712" y="14780"/>
                      </a:cubicBezTo>
                      <a:cubicBezTo>
                        <a:pt x="9490" y="17782"/>
                        <a:pt x="5785" y="19902"/>
                        <a:pt x="1846" y="20998"/>
                      </a:cubicBezTo>
                      <a:cubicBezTo>
                        <a:pt x="1255" y="21375"/>
                        <a:pt x="528" y="21124"/>
                        <a:pt x="181" y="20424"/>
                      </a:cubicBezTo>
                      <a:cubicBezTo>
                        <a:pt x="-89" y="19881"/>
                        <a:pt x="-54" y="19187"/>
                        <a:pt x="267" y="18689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  <p:sp>
              <p:nvSpPr>
                <p:cNvPr id="222" name="Shape 222"/>
                <p:cNvSpPr/>
                <p:nvPr/>
              </p:nvSpPr>
              <p:spPr>
                <a:xfrm>
                  <a:off x="104885" y="168259"/>
                  <a:ext cx="399625" cy="3149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1" h="21160" extrusionOk="0">
                      <a:moveTo>
                        <a:pt x="271" y="18594"/>
                      </a:moveTo>
                      <a:cubicBezTo>
                        <a:pt x="4702" y="17291"/>
                        <a:pt x="8834" y="14718"/>
                        <a:pt x="12345" y="11077"/>
                      </a:cubicBezTo>
                      <a:cubicBezTo>
                        <a:pt x="15122" y="8197"/>
                        <a:pt x="17456" y="4700"/>
                        <a:pt x="19231" y="761"/>
                      </a:cubicBezTo>
                      <a:cubicBezTo>
                        <a:pt x="19544" y="8"/>
                        <a:pt x="20310" y="-232"/>
                        <a:pt x="20867" y="249"/>
                      </a:cubicBezTo>
                      <a:cubicBezTo>
                        <a:pt x="21395" y="705"/>
                        <a:pt x="21510" y="1626"/>
                        <a:pt x="21118" y="2263"/>
                      </a:cubicBezTo>
                      <a:cubicBezTo>
                        <a:pt x="19252" y="6623"/>
                        <a:pt x="16719" y="10476"/>
                        <a:pt x="13666" y="13601"/>
                      </a:cubicBezTo>
                      <a:cubicBezTo>
                        <a:pt x="10218" y="17131"/>
                        <a:pt x="6189" y="19651"/>
                        <a:pt x="1870" y="20979"/>
                      </a:cubicBezTo>
                      <a:cubicBezTo>
                        <a:pt x="1271" y="21368"/>
                        <a:pt x="535" y="21109"/>
                        <a:pt x="183" y="20386"/>
                      </a:cubicBezTo>
                      <a:cubicBezTo>
                        <a:pt x="-90" y="19825"/>
                        <a:pt x="-55" y="19109"/>
                        <a:pt x="271" y="18594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</p:grpSp>
          <p:grpSp>
            <p:nvGrpSpPr>
              <p:cNvPr id="227" name="Group 227"/>
              <p:cNvGrpSpPr/>
              <p:nvPr/>
            </p:nvGrpSpPr>
            <p:grpSpPr>
              <a:xfrm>
                <a:off x="293035" y="302014"/>
                <a:ext cx="514319" cy="511577"/>
                <a:chOff x="0" y="0"/>
                <a:chExt cx="514317" cy="511575"/>
              </a:xfrm>
            </p:grpSpPr>
            <p:sp>
              <p:nvSpPr>
                <p:cNvPr id="224" name="Shape 224"/>
                <p:cNvSpPr/>
                <p:nvPr/>
              </p:nvSpPr>
              <p:spPr>
                <a:xfrm>
                  <a:off x="0" y="0"/>
                  <a:ext cx="514318" cy="5115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D479"/>
                    </a:gs>
                    <a:gs pos="100000">
                      <a:srgbClr val="995900"/>
                    </a:gs>
                  </a:gsLst>
                  <a:path path="circle">
                    <a:fillToRect l="37721" t="-19636" r="62278" b="119636"/>
                  </a:path>
                </a:gradFill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25" name="Shape 225"/>
                <p:cNvSpPr/>
                <p:nvPr/>
              </p:nvSpPr>
              <p:spPr>
                <a:xfrm>
                  <a:off x="13914" y="45253"/>
                  <a:ext cx="404871" cy="3253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4" h="21173" extrusionOk="0">
                      <a:moveTo>
                        <a:pt x="267" y="18689"/>
                      </a:moveTo>
                      <a:cubicBezTo>
                        <a:pt x="4316" y="17615"/>
                        <a:pt x="8121" y="15445"/>
                        <a:pt x="11408" y="12336"/>
                      </a:cubicBezTo>
                      <a:cubicBezTo>
                        <a:pt x="14688" y="9233"/>
                        <a:pt x="17370" y="5272"/>
                        <a:pt x="19261" y="737"/>
                      </a:cubicBezTo>
                      <a:cubicBezTo>
                        <a:pt x="19570" y="7"/>
                        <a:pt x="20326" y="-225"/>
                        <a:pt x="20876" y="241"/>
                      </a:cubicBezTo>
                      <a:cubicBezTo>
                        <a:pt x="21398" y="682"/>
                        <a:pt x="21511" y="1574"/>
                        <a:pt x="21124" y="2191"/>
                      </a:cubicBezTo>
                      <a:cubicBezTo>
                        <a:pt x="19161" y="7145"/>
                        <a:pt x="16279" y="11457"/>
                        <a:pt x="12712" y="14780"/>
                      </a:cubicBezTo>
                      <a:cubicBezTo>
                        <a:pt x="9490" y="17782"/>
                        <a:pt x="5785" y="19902"/>
                        <a:pt x="1846" y="20998"/>
                      </a:cubicBezTo>
                      <a:cubicBezTo>
                        <a:pt x="1255" y="21375"/>
                        <a:pt x="528" y="21124"/>
                        <a:pt x="181" y="20424"/>
                      </a:cubicBezTo>
                      <a:cubicBezTo>
                        <a:pt x="-89" y="19881"/>
                        <a:pt x="-54" y="19187"/>
                        <a:pt x="267" y="18689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  <p:sp>
              <p:nvSpPr>
                <p:cNvPr id="226" name="Shape 226"/>
                <p:cNvSpPr/>
                <p:nvPr/>
              </p:nvSpPr>
              <p:spPr>
                <a:xfrm>
                  <a:off x="104885" y="168259"/>
                  <a:ext cx="399625" cy="3149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1" h="21160" extrusionOk="0">
                      <a:moveTo>
                        <a:pt x="271" y="18594"/>
                      </a:moveTo>
                      <a:cubicBezTo>
                        <a:pt x="4702" y="17291"/>
                        <a:pt x="8834" y="14718"/>
                        <a:pt x="12345" y="11077"/>
                      </a:cubicBezTo>
                      <a:cubicBezTo>
                        <a:pt x="15122" y="8197"/>
                        <a:pt x="17456" y="4700"/>
                        <a:pt x="19231" y="761"/>
                      </a:cubicBezTo>
                      <a:cubicBezTo>
                        <a:pt x="19544" y="8"/>
                        <a:pt x="20310" y="-232"/>
                        <a:pt x="20867" y="249"/>
                      </a:cubicBezTo>
                      <a:cubicBezTo>
                        <a:pt x="21395" y="705"/>
                        <a:pt x="21510" y="1626"/>
                        <a:pt x="21118" y="2263"/>
                      </a:cubicBezTo>
                      <a:cubicBezTo>
                        <a:pt x="19252" y="6623"/>
                        <a:pt x="16719" y="10476"/>
                        <a:pt x="13666" y="13601"/>
                      </a:cubicBezTo>
                      <a:cubicBezTo>
                        <a:pt x="10218" y="17131"/>
                        <a:pt x="6189" y="19651"/>
                        <a:pt x="1870" y="20979"/>
                      </a:cubicBezTo>
                      <a:cubicBezTo>
                        <a:pt x="1271" y="21368"/>
                        <a:pt x="535" y="21109"/>
                        <a:pt x="183" y="20386"/>
                      </a:cubicBezTo>
                      <a:cubicBezTo>
                        <a:pt x="-90" y="19825"/>
                        <a:pt x="-55" y="19109"/>
                        <a:pt x="271" y="18594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</p:grpSp>
          <p:grpSp>
            <p:nvGrpSpPr>
              <p:cNvPr id="231" name="Group 231"/>
              <p:cNvGrpSpPr/>
              <p:nvPr/>
            </p:nvGrpSpPr>
            <p:grpSpPr>
              <a:xfrm>
                <a:off x="0" y="302014"/>
                <a:ext cx="514318" cy="511577"/>
                <a:chOff x="0" y="0"/>
                <a:chExt cx="514317" cy="511575"/>
              </a:xfrm>
            </p:grpSpPr>
            <p:sp>
              <p:nvSpPr>
                <p:cNvPr id="228" name="Shape 228"/>
                <p:cNvSpPr/>
                <p:nvPr/>
              </p:nvSpPr>
              <p:spPr>
                <a:xfrm>
                  <a:off x="0" y="0"/>
                  <a:ext cx="514318" cy="5115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D479"/>
                    </a:gs>
                    <a:gs pos="100000">
                      <a:srgbClr val="995900"/>
                    </a:gs>
                  </a:gsLst>
                  <a:path path="circle">
                    <a:fillToRect l="37721" t="-19636" r="62278" b="119636"/>
                  </a:path>
                </a:gradFill>
                <a:ln w="12700" cap="flat">
                  <a:noFill/>
                  <a:miter lim="400000"/>
                </a:ln>
                <a:effectLst>
                  <a:outerShdw blurRad="38100" dist="25400" dir="5400000" rotWithShape="0">
                    <a:srgbClr val="000000">
                      <a:alpha val="50000"/>
                    </a:srgbClr>
                  </a:outerShdw>
                </a:effectLst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29" name="Shape 229"/>
                <p:cNvSpPr/>
                <p:nvPr/>
              </p:nvSpPr>
              <p:spPr>
                <a:xfrm>
                  <a:off x="13914" y="45253"/>
                  <a:ext cx="404871" cy="3253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4" h="21173" extrusionOk="0">
                      <a:moveTo>
                        <a:pt x="267" y="18689"/>
                      </a:moveTo>
                      <a:cubicBezTo>
                        <a:pt x="4316" y="17615"/>
                        <a:pt x="8121" y="15445"/>
                        <a:pt x="11408" y="12336"/>
                      </a:cubicBezTo>
                      <a:cubicBezTo>
                        <a:pt x="14688" y="9233"/>
                        <a:pt x="17370" y="5272"/>
                        <a:pt x="19261" y="737"/>
                      </a:cubicBezTo>
                      <a:cubicBezTo>
                        <a:pt x="19570" y="7"/>
                        <a:pt x="20326" y="-225"/>
                        <a:pt x="20876" y="241"/>
                      </a:cubicBezTo>
                      <a:cubicBezTo>
                        <a:pt x="21398" y="682"/>
                        <a:pt x="21511" y="1574"/>
                        <a:pt x="21124" y="2191"/>
                      </a:cubicBezTo>
                      <a:cubicBezTo>
                        <a:pt x="19161" y="7145"/>
                        <a:pt x="16279" y="11457"/>
                        <a:pt x="12712" y="14780"/>
                      </a:cubicBezTo>
                      <a:cubicBezTo>
                        <a:pt x="9490" y="17782"/>
                        <a:pt x="5785" y="19902"/>
                        <a:pt x="1846" y="20998"/>
                      </a:cubicBezTo>
                      <a:cubicBezTo>
                        <a:pt x="1255" y="21375"/>
                        <a:pt x="528" y="21124"/>
                        <a:pt x="181" y="20424"/>
                      </a:cubicBezTo>
                      <a:cubicBezTo>
                        <a:pt x="-89" y="19881"/>
                        <a:pt x="-54" y="19187"/>
                        <a:pt x="267" y="18689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  <p:sp>
              <p:nvSpPr>
                <p:cNvPr id="230" name="Shape 230"/>
                <p:cNvSpPr/>
                <p:nvPr/>
              </p:nvSpPr>
              <p:spPr>
                <a:xfrm>
                  <a:off x="104885" y="168259"/>
                  <a:ext cx="399625" cy="3149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1" h="21160" extrusionOk="0">
                      <a:moveTo>
                        <a:pt x="271" y="18594"/>
                      </a:moveTo>
                      <a:cubicBezTo>
                        <a:pt x="4702" y="17291"/>
                        <a:pt x="8834" y="14718"/>
                        <a:pt x="12345" y="11077"/>
                      </a:cubicBezTo>
                      <a:cubicBezTo>
                        <a:pt x="15122" y="8197"/>
                        <a:pt x="17456" y="4700"/>
                        <a:pt x="19231" y="761"/>
                      </a:cubicBezTo>
                      <a:cubicBezTo>
                        <a:pt x="19544" y="8"/>
                        <a:pt x="20310" y="-232"/>
                        <a:pt x="20867" y="249"/>
                      </a:cubicBezTo>
                      <a:cubicBezTo>
                        <a:pt x="21395" y="705"/>
                        <a:pt x="21510" y="1626"/>
                        <a:pt x="21118" y="2263"/>
                      </a:cubicBezTo>
                      <a:cubicBezTo>
                        <a:pt x="19252" y="6623"/>
                        <a:pt x="16719" y="10476"/>
                        <a:pt x="13666" y="13601"/>
                      </a:cubicBezTo>
                      <a:cubicBezTo>
                        <a:pt x="10218" y="17131"/>
                        <a:pt x="6189" y="19651"/>
                        <a:pt x="1870" y="20979"/>
                      </a:cubicBezTo>
                      <a:cubicBezTo>
                        <a:pt x="1271" y="21368"/>
                        <a:pt x="535" y="21109"/>
                        <a:pt x="183" y="20386"/>
                      </a:cubicBezTo>
                      <a:cubicBezTo>
                        <a:pt x="-90" y="19825"/>
                        <a:pt x="-55" y="19109"/>
                        <a:pt x="271" y="18594"/>
                      </a:cubicBezTo>
                      <a:close/>
                    </a:path>
                  </a:pathLst>
                </a:custGeom>
                <a:solidFill>
                  <a:srgbClr val="531B93"/>
                </a:solidFill>
                <a:ln w="25400" cap="flat">
                  <a:solidFill>
                    <a:srgbClr val="1A0033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2400"/>
                  </a:pPr>
                  <a:endParaRPr/>
                </a:p>
              </p:txBody>
            </p:sp>
          </p:grpSp>
        </p:grpSp>
      </p:grpSp>
      <p:sp>
        <p:nvSpPr>
          <p:cNvPr id="234" name="Shape 234"/>
          <p:cNvSpPr/>
          <p:nvPr/>
        </p:nvSpPr>
        <p:spPr>
          <a:xfrm>
            <a:off x="1705599" y="2257596"/>
            <a:ext cx="1" cy="579085"/>
          </a:xfrm>
          <a:prstGeom prst="line">
            <a:avLst/>
          </a:prstGeom>
          <a:ln w="762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1705599" y="3386816"/>
            <a:ext cx="1" cy="579086"/>
          </a:xfrm>
          <a:prstGeom prst="line">
            <a:avLst/>
          </a:prstGeom>
          <a:ln w="762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6" name="Shape 236"/>
          <p:cNvSpPr/>
          <p:nvPr/>
        </p:nvSpPr>
        <p:spPr>
          <a:xfrm>
            <a:off x="1705599" y="4898102"/>
            <a:ext cx="1370108" cy="433388"/>
          </a:xfrm>
          <a:prstGeom prst="line">
            <a:avLst/>
          </a:prstGeom>
          <a:ln w="762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7" name="Shape 237"/>
          <p:cNvSpPr/>
          <p:nvPr/>
        </p:nvSpPr>
        <p:spPr>
          <a:xfrm>
            <a:off x="7253168" y="2585885"/>
            <a:ext cx="1" cy="579085"/>
          </a:xfrm>
          <a:prstGeom prst="line">
            <a:avLst/>
          </a:prstGeom>
          <a:ln w="762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7253168" y="3663729"/>
            <a:ext cx="1" cy="433489"/>
          </a:xfrm>
          <a:prstGeom prst="line">
            <a:avLst/>
          </a:prstGeom>
          <a:ln w="762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39" name="Shape 239"/>
          <p:cNvSpPr/>
          <p:nvPr/>
        </p:nvSpPr>
        <p:spPr>
          <a:xfrm flipH="1">
            <a:off x="5979062" y="4953000"/>
            <a:ext cx="1031337" cy="407604"/>
          </a:xfrm>
          <a:prstGeom prst="line">
            <a:avLst/>
          </a:prstGeom>
          <a:ln w="762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7253168" y="1573611"/>
            <a:ext cx="1" cy="579086"/>
          </a:xfrm>
          <a:prstGeom prst="line">
            <a:avLst/>
          </a:prstGeom>
          <a:ln w="76200">
            <a:solidFill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-9" y="5360605"/>
            <a:ext cx="9144018" cy="1"/>
          </a:xfrm>
          <a:prstGeom prst="line">
            <a:avLst/>
          </a:prstGeom>
          <a:ln w="762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2" name="Shape 242"/>
          <p:cNvSpPr/>
          <p:nvPr/>
        </p:nvSpPr>
        <p:spPr>
          <a:xfrm flipV="1">
            <a:off x="3075707" y="5379877"/>
            <a:ext cx="1" cy="1884116"/>
          </a:xfrm>
          <a:prstGeom prst="line">
            <a:avLst/>
          </a:prstGeom>
          <a:ln w="762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3" name="Shape 243"/>
          <p:cNvSpPr/>
          <p:nvPr/>
        </p:nvSpPr>
        <p:spPr>
          <a:xfrm flipV="1">
            <a:off x="5979063" y="5379877"/>
            <a:ext cx="1" cy="1884116"/>
          </a:xfrm>
          <a:prstGeom prst="line">
            <a:avLst/>
          </a:prstGeom>
          <a:ln w="76200">
            <a:solidFill/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2889957" y="152400"/>
            <a:ext cx="2419229" cy="626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>
              <a:defRPr sz="6000" b="1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 b="0"/>
            </a:pPr>
            <a:r>
              <a:rPr sz="3600" dirty="0">
                <a:solidFill>
                  <a:srgbClr val="000090"/>
                </a:solidFill>
                <a:latin typeface="Times New Roman"/>
                <a:cs typeface="Times New Roman"/>
              </a:rPr>
              <a:t>Small RNAs</a:t>
            </a:r>
          </a:p>
        </p:txBody>
      </p:sp>
      <p:sp>
        <p:nvSpPr>
          <p:cNvPr id="245" name="Shape 245"/>
          <p:cNvSpPr/>
          <p:nvPr/>
        </p:nvSpPr>
        <p:spPr>
          <a:xfrm>
            <a:off x="921112" y="745471"/>
            <a:ext cx="1341354" cy="626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/>
          <a:p>
            <a:pPr lvl="0">
              <a:defRPr sz="1800"/>
            </a:pPr>
            <a:r>
              <a:rPr sz="1800" b="1" dirty="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microRNAs</a:t>
            </a:r>
          </a:p>
          <a:p>
            <a:pPr lvl="0">
              <a:defRPr sz="1800"/>
            </a:pPr>
            <a:r>
              <a:rPr sz="1800" b="1" dirty="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(miRNAs)</a:t>
            </a:r>
          </a:p>
        </p:txBody>
      </p:sp>
      <p:sp>
        <p:nvSpPr>
          <p:cNvPr id="246" name="Shape 246"/>
          <p:cNvSpPr/>
          <p:nvPr/>
        </p:nvSpPr>
        <p:spPr>
          <a:xfrm>
            <a:off x="5773919" y="701048"/>
            <a:ext cx="2842028" cy="626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lvl="0">
              <a:defRPr sz="1800"/>
            </a:pPr>
            <a:r>
              <a:rPr sz="1800" b="1" dirty="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Small interfering RNAs</a:t>
            </a:r>
          </a:p>
          <a:p>
            <a:pPr lvl="0">
              <a:defRPr sz="1800"/>
            </a:pPr>
            <a:r>
              <a:rPr sz="1800" b="1" dirty="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(siRNAs)</a:t>
            </a:r>
          </a:p>
        </p:txBody>
      </p:sp>
      <p:grpSp>
        <p:nvGrpSpPr>
          <p:cNvPr id="249" name="Group 249"/>
          <p:cNvGrpSpPr/>
          <p:nvPr/>
        </p:nvGrpSpPr>
        <p:grpSpPr>
          <a:xfrm>
            <a:off x="1544198" y="2215924"/>
            <a:ext cx="1341354" cy="622628"/>
            <a:chOff x="-1189032" y="-93547"/>
            <a:chExt cx="1907702" cy="885514"/>
          </a:xfrm>
        </p:grpSpPr>
        <p:sp>
          <p:nvSpPr>
            <p:cNvPr id="247" name="Shape 247"/>
            <p:cNvSpPr/>
            <p:nvPr/>
          </p:nvSpPr>
          <p:spPr>
            <a:xfrm>
              <a:off x="-853472" y="-93547"/>
              <a:ext cx="1232441" cy="885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8000"/>
                </a:gs>
                <a:gs pos="100000">
                  <a:srgbClr val="B35900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48" name="Shape 248"/>
            <p:cNvSpPr/>
            <p:nvPr/>
          </p:nvSpPr>
          <p:spPr>
            <a:xfrm>
              <a:off x="-1189032" y="79280"/>
              <a:ext cx="1907702" cy="539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lvl="0">
                <a:defRPr sz="1800"/>
              </a:pPr>
              <a:r>
                <a:rPr sz="1800" dirty="0">
                  <a:solidFill>
                    <a:srgbClr val="000000"/>
                  </a:solidFill>
                </a:rPr>
                <a:t>DCL</a:t>
              </a:r>
            </a:p>
          </p:txBody>
        </p:sp>
      </p:grpSp>
      <p:grpSp>
        <p:nvGrpSpPr>
          <p:cNvPr id="252" name="Group 252"/>
          <p:cNvGrpSpPr/>
          <p:nvPr/>
        </p:nvGrpSpPr>
        <p:grpSpPr>
          <a:xfrm>
            <a:off x="7216887" y="2590317"/>
            <a:ext cx="1341354" cy="622628"/>
            <a:chOff x="0" y="0"/>
            <a:chExt cx="1907702" cy="885514"/>
          </a:xfrm>
        </p:grpSpPr>
        <p:sp>
          <p:nvSpPr>
            <p:cNvPr id="250" name="Shape 250"/>
            <p:cNvSpPr/>
            <p:nvPr/>
          </p:nvSpPr>
          <p:spPr>
            <a:xfrm>
              <a:off x="337630" y="0"/>
              <a:ext cx="1232441" cy="885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8000"/>
                </a:gs>
                <a:gs pos="100000">
                  <a:srgbClr val="B35900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51" name="Shape 251"/>
            <p:cNvSpPr/>
            <p:nvPr/>
          </p:nvSpPr>
          <p:spPr>
            <a:xfrm>
              <a:off x="0" y="203816"/>
              <a:ext cx="1907702" cy="539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lvl="0">
                <a:defRPr sz="1800"/>
              </a:pPr>
              <a:r>
                <a:rPr sz="1800" dirty="0">
                  <a:solidFill>
                    <a:srgbClr val="000000"/>
                  </a:solidFill>
                </a:rPr>
                <a:t>DCL</a:t>
              </a:r>
            </a:p>
          </p:txBody>
        </p:sp>
      </p:grpSp>
      <p:grpSp>
        <p:nvGrpSpPr>
          <p:cNvPr id="255" name="Group 255"/>
          <p:cNvGrpSpPr/>
          <p:nvPr/>
        </p:nvGrpSpPr>
        <p:grpSpPr>
          <a:xfrm>
            <a:off x="1141147" y="4044545"/>
            <a:ext cx="1249816" cy="747255"/>
            <a:chOff x="0" y="0"/>
            <a:chExt cx="1232440" cy="885514"/>
          </a:xfrm>
        </p:grpSpPr>
        <p:sp>
          <p:nvSpPr>
            <p:cNvPr id="253" name="Shape 253"/>
            <p:cNvSpPr/>
            <p:nvPr/>
          </p:nvSpPr>
          <p:spPr>
            <a:xfrm>
              <a:off x="0" y="0"/>
              <a:ext cx="1232440" cy="885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9999"/>
                </a:gs>
                <a:gs pos="100000">
                  <a:srgbClr val="005493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54" name="Shape 254"/>
            <p:cNvSpPr/>
            <p:nvPr/>
          </p:nvSpPr>
          <p:spPr>
            <a:xfrm>
              <a:off x="177872" y="31084"/>
              <a:ext cx="876696" cy="449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lvl="0">
                <a:defRPr sz="1800"/>
              </a:pPr>
              <a:r>
                <a:rPr sz="1800" dirty="0">
                  <a:solidFill>
                    <a:srgbClr val="000000"/>
                  </a:solidFill>
                </a:rPr>
                <a:t>AGO</a:t>
              </a:r>
            </a:p>
          </p:txBody>
        </p:sp>
      </p:grpSp>
      <p:sp>
        <p:nvSpPr>
          <p:cNvPr id="259" name="Shape 259"/>
          <p:cNvSpPr/>
          <p:nvPr/>
        </p:nvSpPr>
        <p:spPr>
          <a:xfrm>
            <a:off x="6210322" y="5394668"/>
            <a:ext cx="368209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 dirty="0">
                <a:solidFill>
                  <a:srgbClr val="000000"/>
                </a:solidFill>
              </a:rPr>
              <a:t>M</a:t>
            </a:r>
          </a:p>
        </p:txBody>
      </p:sp>
      <p:sp>
        <p:nvSpPr>
          <p:cNvPr id="260" name="Shape 260"/>
          <p:cNvSpPr/>
          <p:nvPr/>
        </p:nvSpPr>
        <p:spPr>
          <a:xfrm>
            <a:off x="6381602" y="5522073"/>
            <a:ext cx="368208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>
                <a:solidFill>
                  <a:srgbClr val="000000"/>
                </a:solidFill>
              </a:rPr>
              <a:t>M</a:t>
            </a:r>
          </a:p>
        </p:txBody>
      </p:sp>
      <p:sp>
        <p:nvSpPr>
          <p:cNvPr id="261" name="Shape 261"/>
          <p:cNvSpPr/>
          <p:nvPr/>
        </p:nvSpPr>
        <p:spPr>
          <a:xfrm>
            <a:off x="6915285" y="5394668"/>
            <a:ext cx="368209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>
                <a:solidFill>
                  <a:srgbClr val="000000"/>
                </a:solidFill>
              </a:rPr>
              <a:t>M</a:t>
            </a:r>
          </a:p>
        </p:txBody>
      </p:sp>
      <p:sp>
        <p:nvSpPr>
          <p:cNvPr id="262" name="Shape 262"/>
          <p:cNvSpPr/>
          <p:nvPr/>
        </p:nvSpPr>
        <p:spPr>
          <a:xfrm>
            <a:off x="7401987" y="5808373"/>
            <a:ext cx="368209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>
                <a:solidFill>
                  <a:srgbClr val="000000"/>
                </a:solidFill>
              </a:rPr>
              <a:t>M</a:t>
            </a:r>
          </a:p>
        </p:txBody>
      </p:sp>
      <p:sp>
        <p:nvSpPr>
          <p:cNvPr id="263" name="Shape 263"/>
          <p:cNvSpPr/>
          <p:nvPr/>
        </p:nvSpPr>
        <p:spPr>
          <a:xfrm>
            <a:off x="8353660" y="5423847"/>
            <a:ext cx="368209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>
                <a:solidFill>
                  <a:srgbClr val="000000"/>
                </a:solidFill>
              </a:rPr>
              <a:t>M</a:t>
            </a:r>
          </a:p>
        </p:txBody>
      </p:sp>
      <p:grpSp>
        <p:nvGrpSpPr>
          <p:cNvPr id="266" name="Group 266"/>
          <p:cNvGrpSpPr/>
          <p:nvPr/>
        </p:nvGrpSpPr>
        <p:grpSpPr>
          <a:xfrm>
            <a:off x="7241896" y="1530069"/>
            <a:ext cx="1341354" cy="622628"/>
            <a:chOff x="3265726" y="47407"/>
            <a:chExt cx="1907702" cy="885514"/>
          </a:xfrm>
        </p:grpSpPr>
        <p:sp>
          <p:nvSpPr>
            <p:cNvPr id="264" name="Shape 264"/>
            <p:cNvSpPr/>
            <p:nvPr/>
          </p:nvSpPr>
          <p:spPr>
            <a:xfrm>
              <a:off x="3548826" y="47407"/>
              <a:ext cx="1232441" cy="885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437FF"/>
                </a:gs>
                <a:gs pos="100000">
                  <a:srgbClr val="5F26BF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265" name="Shape 265"/>
            <p:cNvSpPr/>
            <p:nvPr/>
          </p:nvSpPr>
          <p:spPr>
            <a:xfrm>
              <a:off x="3265726" y="179421"/>
              <a:ext cx="1907702" cy="539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500">
                  <a:latin typeface="Gill Sans SemiBold"/>
                  <a:ea typeface="Gill Sans SemiBold"/>
                  <a:cs typeface="Gill Sans SemiBold"/>
                  <a:sym typeface="Gill Sans SemiBold"/>
                </a:defRPr>
              </a:lvl1pPr>
            </a:lstStyle>
            <a:p>
              <a:pPr lvl="0">
                <a:defRPr sz="1800"/>
              </a:pPr>
              <a:r>
                <a:rPr sz="1800" dirty="0">
                  <a:solidFill>
                    <a:srgbClr val="000000"/>
                  </a:solidFill>
                </a:rPr>
                <a:t>RDR</a:t>
              </a:r>
            </a:p>
          </p:txBody>
        </p:sp>
      </p:grpSp>
      <p:sp>
        <p:nvSpPr>
          <p:cNvPr id="267" name="Shape 267"/>
          <p:cNvSpPr/>
          <p:nvPr/>
        </p:nvSpPr>
        <p:spPr>
          <a:xfrm>
            <a:off x="5257005" y="1139684"/>
            <a:ext cx="742042" cy="626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/>
          <a:p>
            <a:pPr lvl="0">
              <a:defRPr sz="1800"/>
            </a:pPr>
            <a:r>
              <a:rPr sz="1800" dirty="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Pol</a:t>
            </a:r>
            <a:r>
              <a:rPr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</a:t>
            </a:r>
            <a:endParaRPr sz="1800" dirty="0">
              <a:solidFill>
                <a:srgbClr val="000000"/>
              </a:solidFill>
              <a:latin typeface="Gill Sans SemiBold"/>
              <a:ea typeface="Gill Sans SemiBold"/>
              <a:cs typeface="Gill Sans SemiBold"/>
              <a:sym typeface="Gill Sans SemiBold"/>
            </a:endParaRPr>
          </a:p>
          <a:p>
            <a:pPr lvl="0">
              <a:defRPr sz="1800"/>
            </a:pPr>
            <a:r>
              <a:rPr sz="1800" dirty="0">
                <a:solidFill>
                  <a:srgbClr val="000000"/>
                </a:solidFill>
                <a:latin typeface="Gill Sans SemiBold"/>
                <a:ea typeface="Gill Sans SemiBold"/>
                <a:cs typeface="Gill Sans SemiBold"/>
                <a:sym typeface="Gill Sans SemiBold"/>
              </a:rPr>
              <a:t>Pol</a:t>
            </a:r>
            <a:r>
              <a:rPr sz="18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IV</a:t>
            </a:r>
          </a:p>
        </p:txBody>
      </p:sp>
      <p:sp>
        <p:nvSpPr>
          <p:cNvPr id="268" name="Shape 268"/>
          <p:cNvSpPr/>
          <p:nvPr/>
        </p:nvSpPr>
        <p:spPr>
          <a:xfrm>
            <a:off x="52524" y="6492131"/>
            <a:ext cx="3139421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 dirty="0">
                <a:solidFill>
                  <a:srgbClr val="000000"/>
                </a:solidFill>
              </a:rPr>
              <a:t>Translation Inhibition</a:t>
            </a:r>
          </a:p>
        </p:txBody>
      </p:sp>
      <p:sp>
        <p:nvSpPr>
          <p:cNvPr id="269" name="Shape 269"/>
          <p:cNvSpPr/>
          <p:nvPr/>
        </p:nvSpPr>
        <p:spPr>
          <a:xfrm>
            <a:off x="3522975" y="6492130"/>
            <a:ext cx="2090422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>
                <a:solidFill>
                  <a:srgbClr val="000000"/>
                </a:solidFill>
              </a:rPr>
              <a:t>mRNA Degradation</a:t>
            </a:r>
          </a:p>
        </p:txBody>
      </p:sp>
      <p:sp>
        <p:nvSpPr>
          <p:cNvPr id="270" name="Shape 270"/>
          <p:cNvSpPr/>
          <p:nvPr/>
        </p:nvSpPr>
        <p:spPr>
          <a:xfrm>
            <a:off x="6372803" y="6495683"/>
            <a:ext cx="2426576" cy="349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7" tIns="35717" rIns="35717" bIns="35717" anchor="ctr">
            <a:spAutoFit/>
          </a:bodyPr>
          <a:lstStyle>
            <a:lvl1pPr>
              <a:defRPr sz="25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 lvl="0">
              <a:defRPr sz="1800"/>
            </a:pPr>
            <a:r>
              <a:rPr sz="1800">
                <a:solidFill>
                  <a:srgbClr val="000000"/>
                </a:solidFill>
              </a:rPr>
              <a:t>Chromatin Modification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27544" y="4442174"/>
            <a:ext cx="1087417" cy="143904"/>
            <a:chOff x="1652465" y="6261730"/>
            <a:chExt cx="1546549" cy="204663"/>
          </a:xfrm>
        </p:grpSpPr>
        <p:grpSp>
          <p:nvGrpSpPr>
            <p:cNvPr id="284" name="Group 284"/>
            <p:cNvGrpSpPr/>
            <p:nvPr/>
          </p:nvGrpSpPr>
          <p:grpSpPr>
            <a:xfrm>
              <a:off x="1762125" y="6261730"/>
              <a:ext cx="1155701" cy="121185"/>
              <a:chOff x="0" y="0"/>
              <a:chExt cx="1155700" cy="121183"/>
            </a:xfrm>
          </p:grpSpPr>
          <p:sp>
            <p:nvSpPr>
              <p:cNvPr id="271" name="Shape 271"/>
              <p:cNvSpPr/>
              <p:nvPr/>
            </p:nvSpPr>
            <p:spPr>
              <a:xfrm flipV="1">
                <a:off x="-1" y="0"/>
                <a:ext cx="2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2" name="Shape 272"/>
              <p:cNvSpPr/>
              <p:nvPr/>
            </p:nvSpPr>
            <p:spPr>
              <a:xfrm flipV="1">
                <a:off x="825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3" name="Shape 273"/>
              <p:cNvSpPr/>
              <p:nvPr/>
            </p:nvSpPr>
            <p:spPr>
              <a:xfrm flipV="1">
                <a:off x="1651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4" name="Shape 274"/>
              <p:cNvSpPr/>
              <p:nvPr/>
            </p:nvSpPr>
            <p:spPr>
              <a:xfrm flipV="1">
                <a:off x="2476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5" name="Shape 275"/>
              <p:cNvSpPr/>
              <p:nvPr/>
            </p:nvSpPr>
            <p:spPr>
              <a:xfrm flipV="1">
                <a:off x="3302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6" name="Shape 276"/>
              <p:cNvSpPr/>
              <p:nvPr/>
            </p:nvSpPr>
            <p:spPr>
              <a:xfrm flipV="1">
                <a:off x="4127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7" name="Shape 277"/>
              <p:cNvSpPr/>
              <p:nvPr/>
            </p:nvSpPr>
            <p:spPr>
              <a:xfrm flipV="1">
                <a:off x="6604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8" name="Shape 278"/>
              <p:cNvSpPr/>
              <p:nvPr/>
            </p:nvSpPr>
            <p:spPr>
              <a:xfrm flipV="1">
                <a:off x="7429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79" name="Shape 279"/>
              <p:cNvSpPr/>
              <p:nvPr/>
            </p:nvSpPr>
            <p:spPr>
              <a:xfrm flipV="1">
                <a:off x="8255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80" name="Shape 280"/>
              <p:cNvSpPr/>
              <p:nvPr/>
            </p:nvSpPr>
            <p:spPr>
              <a:xfrm flipV="1">
                <a:off x="9080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81" name="Shape 281"/>
              <p:cNvSpPr/>
              <p:nvPr/>
            </p:nvSpPr>
            <p:spPr>
              <a:xfrm flipV="1">
                <a:off x="9906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82" name="Shape 282"/>
              <p:cNvSpPr/>
              <p:nvPr/>
            </p:nvSpPr>
            <p:spPr>
              <a:xfrm flipV="1">
                <a:off x="10731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283" name="Shape 283"/>
              <p:cNvSpPr/>
              <p:nvPr/>
            </p:nvSpPr>
            <p:spPr>
              <a:xfrm flipV="1">
                <a:off x="11557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590601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sp>
          <p:nvSpPr>
            <p:cNvPr id="285" name="Shape 285"/>
            <p:cNvSpPr/>
            <p:nvPr/>
          </p:nvSpPr>
          <p:spPr>
            <a:xfrm>
              <a:off x="1652465" y="6283680"/>
              <a:ext cx="1546549" cy="182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0756" extrusionOk="0">
                  <a:moveTo>
                    <a:pt x="20612" y="19396"/>
                  </a:moveTo>
                  <a:cubicBezTo>
                    <a:pt x="18856" y="17585"/>
                    <a:pt x="17093" y="16207"/>
                    <a:pt x="15327" y="15265"/>
                  </a:cubicBezTo>
                  <a:cubicBezTo>
                    <a:pt x="13816" y="14459"/>
                    <a:pt x="12302" y="13972"/>
                    <a:pt x="10788" y="13804"/>
                  </a:cubicBezTo>
                  <a:cubicBezTo>
                    <a:pt x="10459" y="17875"/>
                    <a:pt x="9913" y="20442"/>
                    <a:pt x="9316" y="20729"/>
                  </a:cubicBezTo>
                  <a:cubicBezTo>
                    <a:pt x="8661" y="21044"/>
                    <a:pt x="8032" y="18597"/>
                    <a:pt x="7650" y="14250"/>
                  </a:cubicBezTo>
                  <a:cubicBezTo>
                    <a:pt x="6566" y="14744"/>
                    <a:pt x="5479" y="14777"/>
                    <a:pt x="4394" y="14349"/>
                  </a:cubicBezTo>
                  <a:cubicBezTo>
                    <a:pt x="3172" y="13866"/>
                    <a:pt x="1955" y="12799"/>
                    <a:pt x="748" y="11154"/>
                  </a:cubicBezTo>
                  <a:cubicBezTo>
                    <a:pt x="347" y="11474"/>
                    <a:pt x="0" y="8908"/>
                    <a:pt x="0" y="5627"/>
                  </a:cubicBezTo>
                  <a:cubicBezTo>
                    <a:pt x="0" y="2100"/>
                    <a:pt x="394" y="-556"/>
                    <a:pt x="819" y="100"/>
                  </a:cubicBezTo>
                  <a:cubicBezTo>
                    <a:pt x="1772" y="1486"/>
                    <a:pt x="2731" y="2547"/>
                    <a:pt x="3695" y="3280"/>
                  </a:cubicBezTo>
                  <a:cubicBezTo>
                    <a:pt x="5155" y="4391"/>
                    <a:pt x="6622" y="4748"/>
                    <a:pt x="8088" y="4348"/>
                  </a:cubicBezTo>
                  <a:cubicBezTo>
                    <a:pt x="8214" y="8545"/>
                    <a:pt x="8683" y="11454"/>
                    <a:pt x="9214" y="11333"/>
                  </a:cubicBezTo>
                  <a:cubicBezTo>
                    <a:pt x="9743" y="11213"/>
                    <a:pt x="10190" y="8113"/>
                    <a:pt x="10289" y="3881"/>
                  </a:cubicBezTo>
                  <a:cubicBezTo>
                    <a:pt x="12485" y="2496"/>
                    <a:pt x="14692" y="2571"/>
                    <a:pt x="16886" y="4105"/>
                  </a:cubicBezTo>
                  <a:cubicBezTo>
                    <a:pt x="18204" y="5026"/>
                    <a:pt x="19515" y="6472"/>
                    <a:pt x="20815" y="8437"/>
                  </a:cubicBezTo>
                  <a:cubicBezTo>
                    <a:pt x="21201" y="8070"/>
                    <a:pt x="21544" y="10412"/>
                    <a:pt x="21568" y="13564"/>
                  </a:cubicBezTo>
                  <a:cubicBezTo>
                    <a:pt x="21600" y="17745"/>
                    <a:pt x="21095" y="20822"/>
                    <a:pt x="20612" y="19396"/>
                  </a:cubicBezTo>
                  <a:close/>
                </a:path>
              </a:pathLst>
            </a:custGeom>
            <a:solidFill>
              <a:srgbClr val="B21703"/>
            </a:solidFill>
            <a:ln w="25400">
              <a:solidFill>
                <a:srgbClr val="590001"/>
              </a:solidFill>
              <a:miter lim="400000"/>
            </a:ln>
          </p:spPr>
          <p:txBody>
            <a:bodyPr lIns="0" tIns="0" rIns="0" bIns="0" anchor="ctr"/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292" name="Group 292"/>
          <p:cNvGrpSpPr/>
          <p:nvPr/>
        </p:nvGrpSpPr>
        <p:grpSpPr>
          <a:xfrm>
            <a:off x="1610533" y="5812039"/>
            <a:ext cx="290216" cy="85208"/>
            <a:chOff x="0" y="0"/>
            <a:chExt cx="412750" cy="121183"/>
          </a:xfrm>
        </p:grpSpPr>
        <p:sp>
          <p:nvSpPr>
            <p:cNvPr id="286" name="Shape 286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87" name="Shape 287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88" name="Shape 288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89" name="Shape 289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0" name="Shape 290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1" name="Shape 291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300" name="Group 300"/>
          <p:cNvGrpSpPr/>
          <p:nvPr/>
        </p:nvGrpSpPr>
        <p:grpSpPr>
          <a:xfrm>
            <a:off x="2074878" y="5812039"/>
            <a:ext cx="348259" cy="85208"/>
            <a:chOff x="0" y="0"/>
            <a:chExt cx="495300" cy="121183"/>
          </a:xfrm>
        </p:grpSpPr>
        <p:sp>
          <p:nvSpPr>
            <p:cNvPr id="293" name="Shape 293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4" name="Shape 294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5" name="Shape 295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6" name="Shape 296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7" name="Shape 297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8" name="Shape 298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299" name="Shape 299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325" name="Group 325"/>
          <p:cNvGrpSpPr/>
          <p:nvPr/>
        </p:nvGrpSpPr>
        <p:grpSpPr>
          <a:xfrm>
            <a:off x="1086964" y="5716472"/>
            <a:ext cx="1336354" cy="85208"/>
            <a:chOff x="0" y="0"/>
            <a:chExt cx="1900590" cy="121183"/>
          </a:xfrm>
        </p:grpSpPr>
        <p:sp>
          <p:nvSpPr>
            <p:cNvPr id="301" name="Shape 301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2" name="Shape 302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3" name="Shape 303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4" name="Shape 304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5" name="Shape 305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6" name="Shape 306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7" name="Shape 307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8" name="Shape 308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09" name="Shape 309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0" name="Shape 310"/>
            <p:cNvSpPr/>
            <p:nvPr/>
          </p:nvSpPr>
          <p:spPr>
            <a:xfrm flipV="1">
              <a:off x="74488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1" name="Shape 311"/>
            <p:cNvSpPr/>
            <p:nvPr/>
          </p:nvSpPr>
          <p:spPr>
            <a:xfrm flipV="1">
              <a:off x="82743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2" name="Shape 312"/>
            <p:cNvSpPr/>
            <p:nvPr/>
          </p:nvSpPr>
          <p:spPr>
            <a:xfrm flipV="1">
              <a:off x="90998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3" name="Shape 313"/>
            <p:cNvSpPr/>
            <p:nvPr/>
          </p:nvSpPr>
          <p:spPr>
            <a:xfrm flipV="1">
              <a:off x="99253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4" name="Shape 314"/>
            <p:cNvSpPr/>
            <p:nvPr/>
          </p:nvSpPr>
          <p:spPr>
            <a:xfrm flipV="1">
              <a:off x="107508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5" name="Shape 315"/>
            <p:cNvSpPr/>
            <p:nvPr/>
          </p:nvSpPr>
          <p:spPr>
            <a:xfrm flipV="1">
              <a:off x="115763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6" name="Shape 316"/>
            <p:cNvSpPr/>
            <p:nvPr/>
          </p:nvSpPr>
          <p:spPr>
            <a:xfrm flipV="1">
              <a:off x="12401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7" name="Shape 317"/>
            <p:cNvSpPr/>
            <p:nvPr/>
          </p:nvSpPr>
          <p:spPr>
            <a:xfrm flipV="1">
              <a:off x="13227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8" name="Shape 318"/>
            <p:cNvSpPr/>
            <p:nvPr/>
          </p:nvSpPr>
          <p:spPr>
            <a:xfrm flipV="1">
              <a:off x="14052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19" name="Shape 319"/>
            <p:cNvSpPr/>
            <p:nvPr/>
          </p:nvSpPr>
          <p:spPr>
            <a:xfrm flipV="1">
              <a:off x="14878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20" name="Shape 320"/>
            <p:cNvSpPr/>
            <p:nvPr/>
          </p:nvSpPr>
          <p:spPr>
            <a:xfrm flipV="1">
              <a:off x="15703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 flipV="1">
              <a:off x="16529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 flipV="1">
              <a:off x="17354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23" name="Shape 323"/>
            <p:cNvSpPr/>
            <p:nvPr/>
          </p:nvSpPr>
          <p:spPr>
            <a:xfrm flipV="1">
              <a:off x="18180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24" name="Shape 324"/>
            <p:cNvSpPr/>
            <p:nvPr/>
          </p:nvSpPr>
          <p:spPr>
            <a:xfrm flipV="1">
              <a:off x="19005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328" name="Group 328"/>
          <p:cNvGrpSpPr/>
          <p:nvPr/>
        </p:nvGrpSpPr>
        <p:grpSpPr>
          <a:xfrm rot="10800000" flipH="1">
            <a:off x="335692" y="5571816"/>
            <a:ext cx="2274968" cy="388363"/>
            <a:chOff x="-11046" y="32897"/>
            <a:chExt cx="3235508" cy="552338"/>
          </a:xfrm>
        </p:grpSpPr>
        <p:sp>
          <p:nvSpPr>
            <p:cNvPr id="326" name="Shape 326"/>
            <p:cNvSpPr/>
            <p:nvPr/>
          </p:nvSpPr>
          <p:spPr>
            <a:xfrm rot="10800000">
              <a:off x="-11047" y="264130"/>
              <a:ext cx="3235509" cy="321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030" extrusionOk="0">
                  <a:moveTo>
                    <a:pt x="4944" y="9772"/>
                  </a:moveTo>
                  <a:cubicBezTo>
                    <a:pt x="6910" y="8836"/>
                    <a:pt x="8873" y="9345"/>
                    <a:pt x="10837" y="10394"/>
                  </a:cubicBezTo>
                  <a:cubicBezTo>
                    <a:pt x="12049" y="11042"/>
                    <a:pt x="13261" y="11896"/>
                    <a:pt x="14475" y="11855"/>
                  </a:cubicBezTo>
                  <a:cubicBezTo>
                    <a:pt x="15398" y="11825"/>
                    <a:pt x="16319" y="11278"/>
                    <a:pt x="17232" y="10018"/>
                  </a:cubicBezTo>
                  <a:cubicBezTo>
                    <a:pt x="18080" y="8848"/>
                    <a:pt x="18919" y="7066"/>
                    <a:pt x="19742" y="4753"/>
                  </a:cubicBezTo>
                  <a:cubicBezTo>
                    <a:pt x="20234" y="3373"/>
                    <a:pt x="20719" y="1806"/>
                    <a:pt x="21198" y="54"/>
                  </a:cubicBezTo>
                  <a:cubicBezTo>
                    <a:pt x="21369" y="-288"/>
                    <a:pt x="21535" y="1045"/>
                    <a:pt x="21541" y="2866"/>
                  </a:cubicBezTo>
                  <a:cubicBezTo>
                    <a:pt x="21547" y="4384"/>
                    <a:pt x="21434" y="5666"/>
                    <a:pt x="21290" y="5802"/>
                  </a:cubicBezTo>
                  <a:cubicBezTo>
                    <a:pt x="20910" y="7175"/>
                    <a:pt x="20527" y="8442"/>
                    <a:pt x="20140" y="9602"/>
                  </a:cubicBezTo>
                  <a:cubicBezTo>
                    <a:pt x="19226" y="12344"/>
                    <a:pt x="18294" y="14483"/>
                    <a:pt x="17349" y="15882"/>
                  </a:cubicBezTo>
                  <a:cubicBezTo>
                    <a:pt x="16365" y="17338"/>
                    <a:pt x="15372" y="17987"/>
                    <a:pt x="14378" y="18087"/>
                  </a:cubicBezTo>
                  <a:cubicBezTo>
                    <a:pt x="13196" y="18205"/>
                    <a:pt x="12015" y="17548"/>
                    <a:pt x="10834" y="17027"/>
                  </a:cubicBezTo>
                  <a:cubicBezTo>
                    <a:pt x="9011" y="16224"/>
                    <a:pt x="7186" y="15747"/>
                    <a:pt x="5362" y="16367"/>
                  </a:cubicBezTo>
                  <a:cubicBezTo>
                    <a:pt x="4248" y="16745"/>
                    <a:pt x="3136" y="17531"/>
                    <a:pt x="2028" y="18765"/>
                  </a:cubicBezTo>
                  <a:cubicBezTo>
                    <a:pt x="1479" y="19378"/>
                    <a:pt x="930" y="20101"/>
                    <a:pt x="384" y="20933"/>
                  </a:cubicBezTo>
                  <a:cubicBezTo>
                    <a:pt x="238" y="21312"/>
                    <a:pt x="86" y="20551"/>
                    <a:pt x="26" y="19149"/>
                  </a:cubicBezTo>
                  <a:cubicBezTo>
                    <a:pt x="-53" y="17289"/>
                    <a:pt x="53" y="15193"/>
                    <a:pt x="246" y="14794"/>
                  </a:cubicBezTo>
                  <a:cubicBezTo>
                    <a:pt x="1800" y="12199"/>
                    <a:pt x="3369" y="10522"/>
                    <a:pt x="4944" y="9772"/>
                  </a:cubicBezTo>
                  <a:close/>
                </a:path>
              </a:pathLst>
            </a:custGeom>
            <a:solidFill>
              <a:srgbClr val="009051"/>
            </a:solidFill>
            <a:ln w="25400" cap="flat">
              <a:solidFill>
                <a:srgbClr val="00402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27" name="Shape 327"/>
            <p:cNvSpPr/>
            <p:nvPr/>
          </p:nvSpPr>
          <p:spPr>
            <a:xfrm rot="10800000" flipH="1">
              <a:off x="1510640" y="32897"/>
              <a:ext cx="1534344" cy="155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20517" extrusionOk="0">
                  <a:moveTo>
                    <a:pt x="20560" y="18632"/>
                  </a:moveTo>
                  <a:cubicBezTo>
                    <a:pt x="19403" y="16511"/>
                    <a:pt x="18236" y="14847"/>
                    <a:pt x="17064" y="13646"/>
                  </a:cubicBezTo>
                  <a:cubicBezTo>
                    <a:pt x="15811" y="12360"/>
                    <a:pt x="14552" y="11604"/>
                    <a:pt x="13291" y="11379"/>
                  </a:cubicBezTo>
                  <a:cubicBezTo>
                    <a:pt x="12923" y="17480"/>
                    <a:pt x="12211" y="21023"/>
                    <a:pt x="11466" y="20459"/>
                  </a:cubicBezTo>
                  <a:cubicBezTo>
                    <a:pt x="10859" y="19999"/>
                    <a:pt x="10313" y="16821"/>
                    <a:pt x="9999" y="11924"/>
                  </a:cubicBezTo>
                  <a:cubicBezTo>
                    <a:pt x="8340" y="11745"/>
                    <a:pt x="6681" y="12357"/>
                    <a:pt x="5029" y="13758"/>
                  </a:cubicBezTo>
                  <a:cubicBezTo>
                    <a:pt x="3630" y="14944"/>
                    <a:pt x="2237" y="16694"/>
                    <a:pt x="854" y="19003"/>
                  </a:cubicBezTo>
                  <a:cubicBezTo>
                    <a:pt x="466" y="20206"/>
                    <a:pt x="57" y="17785"/>
                    <a:pt x="6" y="13978"/>
                  </a:cubicBezTo>
                  <a:cubicBezTo>
                    <a:pt x="-46" y="10150"/>
                    <a:pt x="289" y="6839"/>
                    <a:pt x="700" y="7127"/>
                  </a:cubicBezTo>
                  <a:cubicBezTo>
                    <a:pt x="1643" y="5434"/>
                    <a:pt x="2592" y="4040"/>
                    <a:pt x="3545" y="2948"/>
                  </a:cubicBezTo>
                  <a:cubicBezTo>
                    <a:pt x="5873" y="283"/>
                    <a:pt x="8219" y="-577"/>
                    <a:pt x="10562" y="376"/>
                  </a:cubicBezTo>
                  <a:cubicBezTo>
                    <a:pt x="10603" y="5444"/>
                    <a:pt x="11044" y="9409"/>
                    <a:pt x="11586" y="9572"/>
                  </a:cubicBezTo>
                  <a:cubicBezTo>
                    <a:pt x="12154" y="9742"/>
                    <a:pt x="12636" y="5722"/>
                    <a:pt x="12685" y="417"/>
                  </a:cubicBezTo>
                  <a:cubicBezTo>
                    <a:pt x="14596" y="-279"/>
                    <a:pt x="16510" y="439"/>
                    <a:pt x="18409" y="2566"/>
                  </a:cubicBezTo>
                  <a:cubicBezTo>
                    <a:pt x="19198" y="3449"/>
                    <a:pt x="19984" y="4575"/>
                    <a:pt x="20765" y="5941"/>
                  </a:cubicBezTo>
                  <a:cubicBezTo>
                    <a:pt x="21152" y="5516"/>
                    <a:pt x="21498" y="8228"/>
                    <a:pt x="21522" y="11878"/>
                  </a:cubicBezTo>
                  <a:cubicBezTo>
                    <a:pt x="21554" y="16720"/>
                    <a:pt x="21046" y="20283"/>
                    <a:pt x="20560" y="18632"/>
                  </a:cubicBezTo>
                  <a:close/>
                </a:path>
              </a:pathLst>
            </a:custGeom>
            <a:solidFill>
              <a:srgbClr val="B21703"/>
            </a:solidFill>
            <a:ln w="25400" cap="flat">
              <a:solidFill>
                <a:srgbClr val="5900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331" name="Group 331"/>
          <p:cNvGrpSpPr/>
          <p:nvPr/>
        </p:nvGrpSpPr>
        <p:grpSpPr>
          <a:xfrm rot="10800000" flipH="1">
            <a:off x="448124" y="5468662"/>
            <a:ext cx="616427" cy="795029"/>
            <a:chOff x="0" y="0"/>
            <a:chExt cx="876694" cy="1130707"/>
          </a:xfrm>
        </p:grpSpPr>
        <p:sp>
          <p:nvSpPr>
            <p:cNvPr id="329" name="Shape 329"/>
            <p:cNvSpPr/>
            <p:nvPr/>
          </p:nvSpPr>
          <p:spPr>
            <a:xfrm>
              <a:off x="0" y="0"/>
              <a:ext cx="876695" cy="976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9A9A9">
                    <a:alpha val="50000"/>
                  </a:srgbClr>
                </a:gs>
                <a:gs pos="100000">
                  <a:srgbClr val="4D4D4C">
                    <a:alpha val="5000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0" name="Shape 330"/>
            <p:cNvSpPr/>
            <p:nvPr/>
          </p:nvSpPr>
          <p:spPr>
            <a:xfrm>
              <a:off x="54047" y="639180"/>
              <a:ext cx="768601" cy="491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A9A9A9">
                    <a:alpha val="50000"/>
                  </a:srgbClr>
                </a:gs>
                <a:gs pos="100000">
                  <a:srgbClr val="4D4D4C">
                    <a:alpha val="50000"/>
                  </a:srgbClr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6" name="Group 356"/>
          <p:cNvGrpSpPr/>
          <p:nvPr/>
        </p:nvGrpSpPr>
        <p:grpSpPr>
          <a:xfrm>
            <a:off x="3777561" y="5716472"/>
            <a:ext cx="1336354" cy="85208"/>
            <a:chOff x="0" y="0"/>
            <a:chExt cx="1900590" cy="121183"/>
          </a:xfrm>
        </p:grpSpPr>
        <p:sp>
          <p:nvSpPr>
            <p:cNvPr id="332" name="Shape 332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33" name="Shape 333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34" name="Shape 334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35" name="Shape 335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38" name="Shape 338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39" name="Shape 339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0" name="Shape 340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1" name="Shape 341"/>
            <p:cNvSpPr/>
            <p:nvPr/>
          </p:nvSpPr>
          <p:spPr>
            <a:xfrm flipV="1">
              <a:off x="74488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2" name="Shape 342"/>
            <p:cNvSpPr/>
            <p:nvPr/>
          </p:nvSpPr>
          <p:spPr>
            <a:xfrm flipV="1">
              <a:off x="82743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3" name="Shape 343"/>
            <p:cNvSpPr/>
            <p:nvPr/>
          </p:nvSpPr>
          <p:spPr>
            <a:xfrm flipV="1">
              <a:off x="90998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4" name="Shape 344"/>
            <p:cNvSpPr/>
            <p:nvPr/>
          </p:nvSpPr>
          <p:spPr>
            <a:xfrm flipV="1">
              <a:off x="99253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5" name="Shape 345"/>
            <p:cNvSpPr/>
            <p:nvPr/>
          </p:nvSpPr>
          <p:spPr>
            <a:xfrm flipV="1">
              <a:off x="107508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6" name="Shape 346"/>
            <p:cNvSpPr/>
            <p:nvPr/>
          </p:nvSpPr>
          <p:spPr>
            <a:xfrm flipV="1">
              <a:off x="1157639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7" name="Shape 347"/>
            <p:cNvSpPr/>
            <p:nvPr/>
          </p:nvSpPr>
          <p:spPr>
            <a:xfrm flipV="1">
              <a:off x="12401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8" name="Shape 348"/>
            <p:cNvSpPr/>
            <p:nvPr/>
          </p:nvSpPr>
          <p:spPr>
            <a:xfrm flipV="1">
              <a:off x="13227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49" name="Shape 349"/>
            <p:cNvSpPr/>
            <p:nvPr/>
          </p:nvSpPr>
          <p:spPr>
            <a:xfrm flipV="1">
              <a:off x="14052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0" name="Shape 350"/>
            <p:cNvSpPr/>
            <p:nvPr/>
          </p:nvSpPr>
          <p:spPr>
            <a:xfrm flipV="1">
              <a:off x="14878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1" name="Shape 351"/>
            <p:cNvSpPr/>
            <p:nvPr/>
          </p:nvSpPr>
          <p:spPr>
            <a:xfrm flipV="1">
              <a:off x="15703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2" name="Shape 352"/>
            <p:cNvSpPr/>
            <p:nvPr/>
          </p:nvSpPr>
          <p:spPr>
            <a:xfrm flipV="1">
              <a:off x="16529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3" name="Shape 353"/>
            <p:cNvSpPr/>
            <p:nvPr/>
          </p:nvSpPr>
          <p:spPr>
            <a:xfrm flipV="1">
              <a:off x="17354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4" name="Shape 354"/>
            <p:cNvSpPr/>
            <p:nvPr/>
          </p:nvSpPr>
          <p:spPr>
            <a:xfrm flipV="1">
              <a:off x="181804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5" name="Shape 355"/>
            <p:cNvSpPr/>
            <p:nvPr/>
          </p:nvSpPr>
          <p:spPr>
            <a:xfrm flipV="1">
              <a:off x="190059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402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357" name="Shape 357"/>
          <p:cNvSpPr/>
          <p:nvPr/>
        </p:nvSpPr>
        <p:spPr>
          <a:xfrm flipH="1">
            <a:off x="3434939" y="5647763"/>
            <a:ext cx="2193087" cy="120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4" h="21337" extrusionOk="0">
                <a:moveTo>
                  <a:pt x="6406" y="5623"/>
                </a:moveTo>
                <a:cubicBezTo>
                  <a:pt x="7973" y="4730"/>
                  <a:pt x="9534" y="2057"/>
                  <a:pt x="11100" y="3111"/>
                </a:cubicBezTo>
                <a:cubicBezTo>
                  <a:pt x="12141" y="3813"/>
                  <a:pt x="13176" y="6161"/>
                  <a:pt x="14214" y="7739"/>
                </a:cubicBezTo>
                <a:cubicBezTo>
                  <a:pt x="15156" y="9171"/>
                  <a:pt x="16101" y="9967"/>
                  <a:pt x="17047" y="10146"/>
                </a:cubicBezTo>
                <a:cubicBezTo>
                  <a:pt x="17768" y="10282"/>
                  <a:pt x="18489" y="10059"/>
                  <a:pt x="19208" y="9047"/>
                </a:cubicBezTo>
                <a:cubicBezTo>
                  <a:pt x="19876" y="8106"/>
                  <a:pt x="20540" y="6486"/>
                  <a:pt x="21198" y="4195"/>
                </a:cubicBezTo>
                <a:cubicBezTo>
                  <a:pt x="21375" y="3542"/>
                  <a:pt x="21547" y="6085"/>
                  <a:pt x="21554" y="9557"/>
                </a:cubicBezTo>
                <a:cubicBezTo>
                  <a:pt x="21560" y="12453"/>
                  <a:pt x="21443" y="14897"/>
                  <a:pt x="21293" y="15157"/>
                </a:cubicBezTo>
                <a:cubicBezTo>
                  <a:pt x="20676" y="17305"/>
                  <a:pt x="20054" y="18877"/>
                  <a:pt x="19428" y="19865"/>
                </a:cubicBezTo>
                <a:cubicBezTo>
                  <a:pt x="18677" y="21051"/>
                  <a:pt x="17922" y="21395"/>
                  <a:pt x="17168" y="21329"/>
                </a:cubicBezTo>
                <a:cubicBezTo>
                  <a:pt x="16230" y="21247"/>
                  <a:pt x="15292" y="20531"/>
                  <a:pt x="14355" y="19623"/>
                </a:cubicBezTo>
                <a:cubicBezTo>
                  <a:pt x="13351" y="18651"/>
                  <a:pt x="12349" y="17460"/>
                  <a:pt x="11347" y="16050"/>
                </a:cubicBezTo>
                <a:lnTo>
                  <a:pt x="11068" y="5101"/>
                </a:lnTo>
                <a:lnTo>
                  <a:pt x="10740" y="15621"/>
                </a:lnTo>
                <a:cubicBezTo>
                  <a:pt x="9308" y="17391"/>
                  <a:pt x="7872" y="18121"/>
                  <a:pt x="6436" y="17809"/>
                </a:cubicBezTo>
                <a:cubicBezTo>
                  <a:pt x="4369" y="17359"/>
                  <a:pt x="2304" y="14748"/>
                  <a:pt x="253" y="9989"/>
                </a:cubicBezTo>
                <a:cubicBezTo>
                  <a:pt x="76" y="9646"/>
                  <a:pt x="-40" y="6453"/>
                  <a:pt x="14" y="3378"/>
                </a:cubicBezTo>
                <a:cubicBezTo>
                  <a:pt x="52" y="1195"/>
                  <a:pt x="169" y="-205"/>
                  <a:pt x="296" y="25"/>
                </a:cubicBezTo>
                <a:cubicBezTo>
                  <a:pt x="2321" y="4914"/>
                  <a:pt x="4364" y="6786"/>
                  <a:pt x="6406" y="5623"/>
                </a:cubicBezTo>
                <a:close/>
              </a:path>
            </a:pathLst>
          </a:custGeom>
          <a:solidFill>
            <a:srgbClr val="007339"/>
          </a:solidFill>
          <a:ln w="25400">
            <a:solidFill>
              <a:srgbClr val="00402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373" name="Group 373"/>
          <p:cNvGrpSpPr/>
          <p:nvPr/>
        </p:nvGrpSpPr>
        <p:grpSpPr>
          <a:xfrm>
            <a:off x="4125180" y="5814687"/>
            <a:ext cx="812603" cy="85208"/>
            <a:chOff x="0" y="0"/>
            <a:chExt cx="1155700" cy="121183"/>
          </a:xfrm>
        </p:grpSpPr>
        <p:sp>
          <p:nvSpPr>
            <p:cNvPr id="358" name="Shape 358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59" name="Shape 359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0" name="Shape 360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1" name="Shape 361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2" name="Shape 362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3" name="Shape 363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5" name="Shape 365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6" name="Shape 366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8" name="Shape 368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69" name="Shape 369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1" name="Shape 371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2" name="Shape 372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374" name="Shape 374"/>
          <p:cNvSpPr/>
          <p:nvPr/>
        </p:nvSpPr>
        <p:spPr>
          <a:xfrm flipH="1">
            <a:off x="3944997" y="5852546"/>
            <a:ext cx="1067959" cy="127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0183" extrusionOk="0">
                <a:moveTo>
                  <a:pt x="20590" y="19836"/>
                </a:moveTo>
                <a:cubicBezTo>
                  <a:pt x="18923" y="16367"/>
                  <a:pt x="17225" y="13877"/>
                  <a:pt x="15510" y="12387"/>
                </a:cubicBezTo>
                <a:cubicBezTo>
                  <a:pt x="13733" y="10842"/>
                  <a:pt x="11945" y="10377"/>
                  <a:pt x="10157" y="10128"/>
                </a:cubicBezTo>
                <a:cubicBezTo>
                  <a:pt x="8521" y="9900"/>
                  <a:pt x="6883" y="9852"/>
                  <a:pt x="5250" y="10780"/>
                </a:cubicBezTo>
                <a:cubicBezTo>
                  <a:pt x="3741" y="11637"/>
                  <a:pt x="2241" y="13326"/>
                  <a:pt x="762" y="15833"/>
                </a:cubicBezTo>
                <a:cubicBezTo>
                  <a:pt x="355" y="16110"/>
                  <a:pt x="4" y="13613"/>
                  <a:pt x="0" y="10408"/>
                </a:cubicBezTo>
                <a:cubicBezTo>
                  <a:pt x="-4" y="7602"/>
                  <a:pt x="267" y="5243"/>
                  <a:pt x="622" y="4982"/>
                </a:cubicBezTo>
                <a:cubicBezTo>
                  <a:pt x="1654" y="3278"/>
                  <a:pt x="2698" y="2029"/>
                  <a:pt x="3748" y="1238"/>
                </a:cubicBezTo>
                <a:cubicBezTo>
                  <a:pt x="5875" y="-363"/>
                  <a:pt x="8015" y="-71"/>
                  <a:pt x="10151" y="261"/>
                </a:cubicBezTo>
                <a:cubicBezTo>
                  <a:pt x="12487" y="624"/>
                  <a:pt x="14828" y="1037"/>
                  <a:pt x="17145" y="3482"/>
                </a:cubicBezTo>
                <a:cubicBezTo>
                  <a:pt x="18376" y="4781"/>
                  <a:pt x="19595" y="6649"/>
                  <a:pt x="20797" y="9078"/>
                </a:cubicBezTo>
                <a:cubicBezTo>
                  <a:pt x="21189" y="8717"/>
                  <a:pt x="21539" y="11016"/>
                  <a:pt x="21564" y="14110"/>
                </a:cubicBezTo>
                <a:cubicBezTo>
                  <a:pt x="21596" y="18216"/>
                  <a:pt x="21082" y="21237"/>
                  <a:pt x="20590" y="19836"/>
                </a:cubicBezTo>
                <a:close/>
              </a:path>
            </a:pathLst>
          </a:custGeom>
          <a:solidFill>
            <a:srgbClr val="B21703"/>
          </a:solidFill>
          <a:ln w="25400">
            <a:solidFill>
              <a:srgbClr val="5900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390" name="Group 390"/>
          <p:cNvGrpSpPr/>
          <p:nvPr/>
        </p:nvGrpSpPr>
        <p:grpSpPr>
          <a:xfrm>
            <a:off x="7324863" y="2391079"/>
            <a:ext cx="812603" cy="85208"/>
            <a:chOff x="0" y="0"/>
            <a:chExt cx="1155700" cy="121183"/>
          </a:xfrm>
        </p:grpSpPr>
        <p:sp>
          <p:nvSpPr>
            <p:cNvPr id="375" name="Shape 375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7" name="Shape 377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8" name="Shape 378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79" name="Shape 379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0" name="Shape 380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1" name="Shape 381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2" name="Shape 382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3" name="Shape 383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4" name="Shape 384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6" name="Shape 386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7" name="Shape 387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8" name="Shape 388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89" name="Shape 389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grpSp>
        <p:nvGrpSpPr>
          <p:cNvPr id="406" name="Group 406"/>
          <p:cNvGrpSpPr/>
          <p:nvPr/>
        </p:nvGrpSpPr>
        <p:grpSpPr>
          <a:xfrm>
            <a:off x="6451986" y="2388847"/>
            <a:ext cx="812603" cy="85208"/>
            <a:chOff x="0" y="0"/>
            <a:chExt cx="1155700" cy="121183"/>
          </a:xfrm>
        </p:grpSpPr>
        <p:sp>
          <p:nvSpPr>
            <p:cNvPr id="391" name="Shape 391"/>
            <p:cNvSpPr/>
            <p:nvPr/>
          </p:nvSpPr>
          <p:spPr>
            <a:xfrm flipV="1">
              <a:off x="-1" y="0"/>
              <a:ext cx="2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2" name="Shape 392"/>
            <p:cNvSpPr/>
            <p:nvPr/>
          </p:nvSpPr>
          <p:spPr>
            <a:xfrm flipV="1">
              <a:off x="825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3" name="Shape 393"/>
            <p:cNvSpPr/>
            <p:nvPr/>
          </p:nvSpPr>
          <p:spPr>
            <a:xfrm flipV="1">
              <a:off x="1651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4" name="Shape 394"/>
            <p:cNvSpPr/>
            <p:nvPr/>
          </p:nvSpPr>
          <p:spPr>
            <a:xfrm flipV="1">
              <a:off x="2476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5" name="Shape 395"/>
            <p:cNvSpPr/>
            <p:nvPr/>
          </p:nvSpPr>
          <p:spPr>
            <a:xfrm flipV="1">
              <a:off x="3302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6" name="Shape 396"/>
            <p:cNvSpPr/>
            <p:nvPr/>
          </p:nvSpPr>
          <p:spPr>
            <a:xfrm flipV="1">
              <a:off x="4127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7" name="Shape 397"/>
            <p:cNvSpPr/>
            <p:nvPr/>
          </p:nvSpPr>
          <p:spPr>
            <a:xfrm flipV="1">
              <a:off x="4953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8" name="Shape 398"/>
            <p:cNvSpPr/>
            <p:nvPr/>
          </p:nvSpPr>
          <p:spPr>
            <a:xfrm flipV="1">
              <a:off x="5778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399" name="Shape 399"/>
            <p:cNvSpPr/>
            <p:nvPr/>
          </p:nvSpPr>
          <p:spPr>
            <a:xfrm flipV="1">
              <a:off x="6604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0" name="Shape 400"/>
            <p:cNvSpPr/>
            <p:nvPr/>
          </p:nvSpPr>
          <p:spPr>
            <a:xfrm flipV="1">
              <a:off x="7429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1" name="Shape 401"/>
            <p:cNvSpPr/>
            <p:nvPr/>
          </p:nvSpPr>
          <p:spPr>
            <a:xfrm flipV="1">
              <a:off x="8255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2" name="Shape 402"/>
            <p:cNvSpPr/>
            <p:nvPr/>
          </p:nvSpPr>
          <p:spPr>
            <a:xfrm flipV="1">
              <a:off x="9080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3" name="Shape 403"/>
            <p:cNvSpPr/>
            <p:nvPr/>
          </p:nvSpPr>
          <p:spPr>
            <a:xfrm flipV="1">
              <a:off x="9906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4" name="Shape 404"/>
            <p:cNvSpPr/>
            <p:nvPr/>
          </p:nvSpPr>
          <p:spPr>
            <a:xfrm flipV="1">
              <a:off x="107315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05" name="Shape 405"/>
            <p:cNvSpPr/>
            <p:nvPr/>
          </p:nvSpPr>
          <p:spPr>
            <a:xfrm flipV="1">
              <a:off x="1155700" y="0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59060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407" name="Shape 407"/>
          <p:cNvSpPr/>
          <p:nvPr/>
        </p:nvSpPr>
        <p:spPr>
          <a:xfrm flipV="1">
            <a:off x="6159540" y="2382791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08" name="Shape 408"/>
          <p:cNvSpPr/>
          <p:nvPr/>
        </p:nvSpPr>
        <p:spPr>
          <a:xfrm flipV="1">
            <a:off x="6217583" y="2382791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09" name="Shape 409"/>
          <p:cNvSpPr/>
          <p:nvPr/>
        </p:nvSpPr>
        <p:spPr>
          <a:xfrm flipV="1">
            <a:off x="6275626" y="2382791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10" name="Shape 410"/>
          <p:cNvSpPr/>
          <p:nvPr/>
        </p:nvSpPr>
        <p:spPr>
          <a:xfrm flipV="1">
            <a:off x="6333669" y="2382791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sp>
        <p:nvSpPr>
          <p:cNvPr id="411" name="Shape 411"/>
          <p:cNvSpPr/>
          <p:nvPr/>
        </p:nvSpPr>
        <p:spPr>
          <a:xfrm flipV="1">
            <a:off x="6391712" y="2382791"/>
            <a:ext cx="1" cy="85208"/>
          </a:xfrm>
          <a:prstGeom prst="line">
            <a:avLst/>
          </a:prstGeom>
          <a:ln w="508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450" name="Group 450"/>
          <p:cNvGrpSpPr/>
          <p:nvPr/>
        </p:nvGrpSpPr>
        <p:grpSpPr>
          <a:xfrm>
            <a:off x="6011818" y="2208354"/>
            <a:ext cx="2319107" cy="167474"/>
            <a:chOff x="0" y="0"/>
            <a:chExt cx="3298284" cy="238184"/>
          </a:xfrm>
        </p:grpSpPr>
        <p:grpSp>
          <p:nvGrpSpPr>
            <p:cNvPr id="427" name="Group 427"/>
            <p:cNvGrpSpPr/>
            <p:nvPr/>
          </p:nvGrpSpPr>
          <p:grpSpPr>
            <a:xfrm>
              <a:off x="1867442" y="117000"/>
              <a:ext cx="1155701" cy="121185"/>
              <a:chOff x="0" y="0"/>
              <a:chExt cx="1155700" cy="121183"/>
            </a:xfrm>
          </p:grpSpPr>
          <p:sp>
            <p:nvSpPr>
              <p:cNvPr id="412" name="Shape 412"/>
              <p:cNvSpPr/>
              <p:nvPr/>
            </p:nvSpPr>
            <p:spPr>
              <a:xfrm flipV="1">
                <a:off x="-1" y="0"/>
                <a:ext cx="2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13" name="Shape 413"/>
              <p:cNvSpPr/>
              <p:nvPr/>
            </p:nvSpPr>
            <p:spPr>
              <a:xfrm flipV="1">
                <a:off x="825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14" name="Shape 414"/>
              <p:cNvSpPr/>
              <p:nvPr/>
            </p:nvSpPr>
            <p:spPr>
              <a:xfrm flipV="1">
                <a:off x="1651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15" name="Shape 415"/>
              <p:cNvSpPr/>
              <p:nvPr/>
            </p:nvSpPr>
            <p:spPr>
              <a:xfrm flipV="1">
                <a:off x="2476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16" name="Shape 416"/>
              <p:cNvSpPr/>
              <p:nvPr/>
            </p:nvSpPr>
            <p:spPr>
              <a:xfrm flipV="1">
                <a:off x="3302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17" name="Shape 417"/>
              <p:cNvSpPr/>
              <p:nvPr/>
            </p:nvSpPr>
            <p:spPr>
              <a:xfrm flipV="1">
                <a:off x="4127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18" name="Shape 418"/>
              <p:cNvSpPr/>
              <p:nvPr/>
            </p:nvSpPr>
            <p:spPr>
              <a:xfrm flipV="1">
                <a:off x="4953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19" name="Shape 419"/>
              <p:cNvSpPr/>
              <p:nvPr/>
            </p:nvSpPr>
            <p:spPr>
              <a:xfrm flipV="1">
                <a:off x="5778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0" name="Shape 420"/>
              <p:cNvSpPr/>
              <p:nvPr/>
            </p:nvSpPr>
            <p:spPr>
              <a:xfrm flipV="1">
                <a:off x="6604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1" name="Shape 421"/>
              <p:cNvSpPr/>
              <p:nvPr/>
            </p:nvSpPr>
            <p:spPr>
              <a:xfrm flipV="1">
                <a:off x="7429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2" name="Shape 422"/>
              <p:cNvSpPr/>
              <p:nvPr/>
            </p:nvSpPr>
            <p:spPr>
              <a:xfrm flipV="1">
                <a:off x="8255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3" name="Shape 423"/>
              <p:cNvSpPr/>
              <p:nvPr/>
            </p:nvSpPr>
            <p:spPr>
              <a:xfrm flipV="1">
                <a:off x="9080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4" name="Shape 424"/>
              <p:cNvSpPr/>
              <p:nvPr/>
            </p:nvSpPr>
            <p:spPr>
              <a:xfrm flipV="1">
                <a:off x="9906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5" name="Shape 425"/>
              <p:cNvSpPr/>
              <p:nvPr/>
            </p:nvSpPr>
            <p:spPr>
              <a:xfrm flipV="1">
                <a:off x="10731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6" name="Shape 426"/>
              <p:cNvSpPr/>
              <p:nvPr/>
            </p:nvSpPr>
            <p:spPr>
              <a:xfrm flipV="1">
                <a:off x="11557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443" name="Group 443"/>
            <p:cNvGrpSpPr/>
            <p:nvPr/>
          </p:nvGrpSpPr>
          <p:grpSpPr>
            <a:xfrm>
              <a:off x="626017" y="113825"/>
              <a:ext cx="1155702" cy="121185"/>
              <a:chOff x="0" y="0"/>
              <a:chExt cx="1155700" cy="121183"/>
            </a:xfrm>
          </p:grpSpPr>
          <p:sp>
            <p:nvSpPr>
              <p:cNvPr id="428" name="Shape 428"/>
              <p:cNvSpPr/>
              <p:nvPr/>
            </p:nvSpPr>
            <p:spPr>
              <a:xfrm flipV="1">
                <a:off x="-1" y="0"/>
                <a:ext cx="2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29" name="Shape 429"/>
              <p:cNvSpPr/>
              <p:nvPr/>
            </p:nvSpPr>
            <p:spPr>
              <a:xfrm flipV="1">
                <a:off x="825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0" name="Shape 430"/>
              <p:cNvSpPr/>
              <p:nvPr/>
            </p:nvSpPr>
            <p:spPr>
              <a:xfrm flipV="1">
                <a:off x="1651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1" name="Shape 431"/>
              <p:cNvSpPr/>
              <p:nvPr/>
            </p:nvSpPr>
            <p:spPr>
              <a:xfrm flipV="1">
                <a:off x="2476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2" name="Shape 432"/>
              <p:cNvSpPr/>
              <p:nvPr/>
            </p:nvSpPr>
            <p:spPr>
              <a:xfrm flipV="1">
                <a:off x="3302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3" name="Shape 433"/>
              <p:cNvSpPr/>
              <p:nvPr/>
            </p:nvSpPr>
            <p:spPr>
              <a:xfrm flipV="1">
                <a:off x="4127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4" name="Shape 434"/>
              <p:cNvSpPr/>
              <p:nvPr/>
            </p:nvSpPr>
            <p:spPr>
              <a:xfrm flipV="1">
                <a:off x="4953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5" name="Shape 435"/>
              <p:cNvSpPr/>
              <p:nvPr/>
            </p:nvSpPr>
            <p:spPr>
              <a:xfrm flipV="1">
                <a:off x="5778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6" name="Shape 436"/>
              <p:cNvSpPr/>
              <p:nvPr/>
            </p:nvSpPr>
            <p:spPr>
              <a:xfrm flipV="1">
                <a:off x="6604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7" name="Shape 437"/>
              <p:cNvSpPr/>
              <p:nvPr/>
            </p:nvSpPr>
            <p:spPr>
              <a:xfrm flipV="1">
                <a:off x="7429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8" name="Shape 438"/>
              <p:cNvSpPr/>
              <p:nvPr/>
            </p:nvSpPr>
            <p:spPr>
              <a:xfrm flipV="1">
                <a:off x="8255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39" name="Shape 439"/>
              <p:cNvSpPr/>
              <p:nvPr/>
            </p:nvSpPr>
            <p:spPr>
              <a:xfrm flipV="1">
                <a:off x="9080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40" name="Shape 440"/>
              <p:cNvSpPr/>
              <p:nvPr/>
            </p:nvSpPr>
            <p:spPr>
              <a:xfrm flipV="1">
                <a:off x="9906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41" name="Shape 441"/>
              <p:cNvSpPr/>
              <p:nvPr/>
            </p:nvSpPr>
            <p:spPr>
              <a:xfrm flipV="1">
                <a:off x="10731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42" name="Shape 442"/>
              <p:cNvSpPr/>
              <p:nvPr/>
            </p:nvSpPr>
            <p:spPr>
              <a:xfrm flipV="1">
                <a:off x="11557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sp>
          <p:nvSpPr>
            <p:cNvPr id="444" name="Shape 444"/>
            <p:cNvSpPr/>
            <p:nvPr/>
          </p:nvSpPr>
          <p:spPr>
            <a:xfrm flipV="1">
              <a:off x="21009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5" name="Shape 445"/>
            <p:cNvSpPr/>
            <p:nvPr/>
          </p:nvSpPr>
          <p:spPr>
            <a:xfrm flipV="1">
              <a:off x="29264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 flipV="1">
              <a:off x="37519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7" name="Shape 447"/>
            <p:cNvSpPr/>
            <p:nvPr/>
          </p:nvSpPr>
          <p:spPr>
            <a:xfrm flipV="1">
              <a:off x="45774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8" name="Shape 448"/>
            <p:cNvSpPr/>
            <p:nvPr/>
          </p:nvSpPr>
          <p:spPr>
            <a:xfrm flipV="1">
              <a:off x="54029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49" name="Shape 449"/>
            <p:cNvSpPr/>
            <p:nvPr/>
          </p:nvSpPr>
          <p:spPr>
            <a:xfrm>
              <a:off x="0" y="0"/>
              <a:ext cx="3298285" cy="189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085" extrusionOk="0">
                  <a:moveTo>
                    <a:pt x="8170" y="6719"/>
                  </a:moveTo>
                  <a:cubicBezTo>
                    <a:pt x="9416" y="5645"/>
                    <a:pt x="10664" y="6072"/>
                    <a:pt x="11908" y="7485"/>
                  </a:cubicBezTo>
                  <a:cubicBezTo>
                    <a:pt x="13262" y="9023"/>
                    <a:pt x="14613" y="11730"/>
                    <a:pt x="15971" y="11799"/>
                  </a:cubicBezTo>
                  <a:cubicBezTo>
                    <a:pt x="17117" y="11858"/>
                    <a:pt x="18260" y="10036"/>
                    <a:pt x="19389" y="6734"/>
                  </a:cubicBezTo>
                  <a:cubicBezTo>
                    <a:pt x="20000" y="4949"/>
                    <a:pt x="20606" y="2733"/>
                    <a:pt x="21206" y="91"/>
                  </a:cubicBezTo>
                  <a:cubicBezTo>
                    <a:pt x="21373" y="-492"/>
                    <a:pt x="21536" y="1780"/>
                    <a:pt x="21543" y="4883"/>
                  </a:cubicBezTo>
                  <a:cubicBezTo>
                    <a:pt x="21548" y="7471"/>
                    <a:pt x="21437" y="9655"/>
                    <a:pt x="21295" y="9888"/>
                  </a:cubicBezTo>
                  <a:cubicBezTo>
                    <a:pt x="21088" y="10675"/>
                    <a:pt x="20881" y="11430"/>
                    <a:pt x="20673" y="12152"/>
                  </a:cubicBezTo>
                  <a:cubicBezTo>
                    <a:pt x="19120" y="17539"/>
                    <a:pt x="17546" y="21108"/>
                    <a:pt x="15962" y="21085"/>
                  </a:cubicBezTo>
                  <a:cubicBezTo>
                    <a:pt x="14597" y="21065"/>
                    <a:pt x="13239" y="18373"/>
                    <a:pt x="11877" y="16922"/>
                  </a:cubicBezTo>
                  <a:cubicBezTo>
                    <a:pt x="10671" y="15638"/>
                    <a:pt x="9461" y="15327"/>
                    <a:pt x="8254" y="16420"/>
                  </a:cubicBezTo>
                  <a:cubicBezTo>
                    <a:pt x="7036" y="17523"/>
                    <a:pt x="5822" y="20053"/>
                    <a:pt x="4602" y="20375"/>
                  </a:cubicBezTo>
                  <a:cubicBezTo>
                    <a:pt x="3180" y="20749"/>
                    <a:pt x="1761" y="18122"/>
                    <a:pt x="376" y="12554"/>
                  </a:cubicBezTo>
                  <a:cubicBezTo>
                    <a:pt x="233" y="13199"/>
                    <a:pt x="84" y="11903"/>
                    <a:pt x="26" y="9513"/>
                  </a:cubicBezTo>
                  <a:cubicBezTo>
                    <a:pt x="-52" y="6343"/>
                    <a:pt x="52" y="2772"/>
                    <a:pt x="241" y="2092"/>
                  </a:cubicBezTo>
                  <a:cubicBezTo>
                    <a:pt x="1658" y="7995"/>
                    <a:pt x="3113" y="10809"/>
                    <a:pt x="4572" y="10465"/>
                  </a:cubicBezTo>
                  <a:cubicBezTo>
                    <a:pt x="5774" y="10182"/>
                    <a:pt x="6970" y="7754"/>
                    <a:pt x="8170" y="6719"/>
                  </a:cubicBezTo>
                  <a:close/>
                </a:path>
              </a:pathLst>
            </a:custGeom>
            <a:solidFill>
              <a:srgbClr val="0096FF"/>
            </a:solidFill>
            <a:ln w="254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451" name="Shape 451"/>
          <p:cNvSpPr/>
          <p:nvPr/>
        </p:nvSpPr>
        <p:spPr>
          <a:xfrm rot="10800000">
            <a:off x="5990140" y="2388874"/>
            <a:ext cx="2321546" cy="144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153" extrusionOk="0">
                <a:moveTo>
                  <a:pt x="2805" y="1669"/>
                </a:moveTo>
                <a:cubicBezTo>
                  <a:pt x="3855" y="-112"/>
                  <a:pt x="4912" y="-447"/>
                  <a:pt x="5966" y="566"/>
                </a:cubicBezTo>
                <a:cubicBezTo>
                  <a:pt x="7368" y="1915"/>
                  <a:pt x="8758" y="5650"/>
                  <a:pt x="10165" y="5840"/>
                </a:cubicBezTo>
                <a:cubicBezTo>
                  <a:pt x="11505" y="6022"/>
                  <a:pt x="12837" y="2977"/>
                  <a:pt x="14176" y="2184"/>
                </a:cubicBezTo>
                <a:cubicBezTo>
                  <a:pt x="15553" y="1368"/>
                  <a:pt x="16930" y="2935"/>
                  <a:pt x="18299" y="5419"/>
                </a:cubicBezTo>
                <a:cubicBezTo>
                  <a:pt x="19272" y="7184"/>
                  <a:pt x="20241" y="9413"/>
                  <a:pt x="21206" y="12101"/>
                </a:cubicBezTo>
                <a:cubicBezTo>
                  <a:pt x="21373" y="11562"/>
                  <a:pt x="21536" y="13662"/>
                  <a:pt x="21543" y="16529"/>
                </a:cubicBezTo>
                <a:cubicBezTo>
                  <a:pt x="21548" y="18920"/>
                  <a:pt x="21437" y="20938"/>
                  <a:pt x="21296" y="21153"/>
                </a:cubicBezTo>
                <a:cubicBezTo>
                  <a:pt x="20173" y="17664"/>
                  <a:pt x="19041" y="14999"/>
                  <a:pt x="17903" y="13168"/>
                </a:cubicBezTo>
                <a:cubicBezTo>
                  <a:pt x="16621" y="11106"/>
                  <a:pt x="15332" y="10102"/>
                  <a:pt x="14044" y="11023"/>
                </a:cubicBezTo>
                <a:cubicBezTo>
                  <a:pt x="12746" y="11952"/>
                  <a:pt x="11453" y="14838"/>
                  <a:pt x="10153" y="14611"/>
                </a:cubicBezTo>
                <a:cubicBezTo>
                  <a:pt x="8815" y="14379"/>
                  <a:pt x="7490" y="10853"/>
                  <a:pt x="6154" y="9466"/>
                </a:cubicBezTo>
                <a:cubicBezTo>
                  <a:pt x="5033" y="8301"/>
                  <a:pt x="3906" y="8648"/>
                  <a:pt x="2791" y="10855"/>
                </a:cubicBezTo>
                <a:cubicBezTo>
                  <a:pt x="1974" y="12470"/>
                  <a:pt x="1167" y="15077"/>
                  <a:pt x="376" y="18652"/>
                </a:cubicBezTo>
                <a:cubicBezTo>
                  <a:pt x="233" y="19249"/>
                  <a:pt x="84" y="18051"/>
                  <a:pt x="25" y="15843"/>
                </a:cubicBezTo>
                <a:cubicBezTo>
                  <a:pt x="-52" y="12914"/>
                  <a:pt x="52" y="9614"/>
                  <a:pt x="241" y="8986"/>
                </a:cubicBezTo>
                <a:cubicBezTo>
                  <a:pt x="1083" y="5581"/>
                  <a:pt x="1941" y="3136"/>
                  <a:pt x="2805" y="1669"/>
                </a:cubicBezTo>
                <a:close/>
              </a:path>
            </a:pathLst>
          </a:custGeom>
          <a:solidFill>
            <a:srgbClr val="B21703"/>
          </a:solidFill>
          <a:ln w="25400">
            <a:solidFill>
              <a:srgbClr val="5900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490" name="Group 490"/>
          <p:cNvGrpSpPr/>
          <p:nvPr/>
        </p:nvGrpSpPr>
        <p:grpSpPr>
          <a:xfrm>
            <a:off x="6093615" y="1319847"/>
            <a:ext cx="2319107" cy="167474"/>
            <a:chOff x="0" y="0"/>
            <a:chExt cx="3298284" cy="238184"/>
          </a:xfrm>
        </p:grpSpPr>
        <p:grpSp>
          <p:nvGrpSpPr>
            <p:cNvPr id="467" name="Group 467"/>
            <p:cNvGrpSpPr/>
            <p:nvPr/>
          </p:nvGrpSpPr>
          <p:grpSpPr>
            <a:xfrm>
              <a:off x="1867442" y="117000"/>
              <a:ext cx="1155701" cy="121185"/>
              <a:chOff x="0" y="0"/>
              <a:chExt cx="1155700" cy="121183"/>
            </a:xfrm>
          </p:grpSpPr>
          <p:sp>
            <p:nvSpPr>
              <p:cNvPr id="452" name="Shape 452"/>
              <p:cNvSpPr/>
              <p:nvPr/>
            </p:nvSpPr>
            <p:spPr>
              <a:xfrm flipV="1">
                <a:off x="-1" y="0"/>
                <a:ext cx="2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53" name="Shape 453"/>
              <p:cNvSpPr/>
              <p:nvPr/>
            </p:nvSpPr>
            <p:spPr>
              <a:xfrm flipV="1">
                <a:off x="825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54" name="Shape 454"/>
              <p:cNvSpPr/>
              <p:nvPr/>
            </p:nvSpPr>
            <p:spPr>
              <a:xfrm flipV="1">
                <a:off x="1651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55" name="Shape 455"/>
              <p:cNvSpPr/>
              <p:nvPr/>
            </p:nvSpPr>
            <p:spPr>
              <a:xfrm flipV="1">
                <a:off x="2476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56" name="Shape 456"/>
              <p:cNvSpPr/>
              <p:nvPr/>
            </p:nvSpPr>
            <p:spPr>
              <a:xfrm flipV="1">
                <a:off x="3302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57" name="Shape 457"/>
              <p:cNvSpPr/>
              <p:nvPr/>
            </p:nvSpPr>
            <p:spPr>
              <a:xfrm flipV="1">
                <a:off x="4127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58" name="Shape 458"/>
              <p:cNvSpPr/>
              <p:nvPr/>
            </p:nvSpPr>
            <p:spPr>
              <a:xfrm flipV="1">
                <a:off x="4953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59" name="Shape 459"/>
              <p:cNvSpPr/>
              <p:nvPr/>
            </p:nvSpPr>
            <p:spPr>
              <a:xfrm flipV="1">
                <a:off x="5778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0" name="Shape 460"/>
              <p:cNvSpPr/>
              <p:nvPr/>
            </p:nvSpPr>
            <p:spPr>
              <a:xfrm flipV="1">
                <a:off x="6604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1" name="Shape 461"/>
              <p:cNvSpPr/>
              <p:nvPr/>
            </p:nvSpPr>
            <p:spPr>
              <a:xfrm flipV="1">
                <a:off x="7429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2" name="Shape 462"/>
              <p:cNvSpPr/>
              <p:nvPr/>
            </p:nvSpPr>
            <p:spPr>
              <a:xfrm flipV="1">
                <a:off x="8255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3" name="Shape 463"/>
              <p:cNvSpPr/>
              <p:nvPr/>
            </p:nvSpPr>
            <p:spPr>
              <a:xfrm flipV="1">
                <a:off x="9080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4" name="Shape 464"/>
              <p:cNvSpPr/>
              <p:nvPr/>
            </p:nvSpPr>
            <p:spPr>
              <a:xfrm flipV="1">
                <a:off x="9906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5" name="Shape 465"/>
              <p:cNvSpPr/>
              <p:nvPr/>
            </p:nvSpPr>
            <p:spPr>
              <a:xfrm flipV="1">
                <a:off x="10731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6" name="Shape 466"/>
              <p:cNvSpPr/>
              <p:nvPr/>
            </p:nvSpPr>
            <p:spPr>
              <a:xfrm flipV="1">
                <a:off x="11557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grpSp>
          <p:nvGrpSpPr>
            <p:cNvPr id="483" name="Group 483"/>
            <p:cNvGrpSpPr/>
            <p:nvPr/>
          </p:nvGrpSpPr>
          <p:grpSpPr>
            <a:xfrm>
              <a:off x="626017" y="113825"/>
              <a:ext cx="1155702" cy="121185"/>
              <a:chOff x="0" y="0"/>
              <a:chExt cx="1155700" cy="121183"/>
            </a:xfrm>
          </p:grpSpPr>
          <p:sp>
            <p:nvSpPr>
              <p:cNvPr id="468" name="Shape 468"/>
              <p:cNvSpPr/>
              <p:nvPr/>
            </p:nvSpPr>
            <p:spPr>
              <a:xfrm flipV="1">
                <a:off x="-1" y="0"/>
                <a:ext cx="2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69" name="Shape 469"/>
              <p:cNvSpPr/>
              <p:nvPr/>
            </p:nvSpPr>
            <p:spPr>
              <a:xfrm flipV="1">
                <a:off x="825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0" name="Shape 470"/>
              <p:cNvSpPr/>
              <p:nvPr/>
            </p:nvSpPr>
            <p:spPr>
              <a:xfrm flipV="1">
                <a:off x="1651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1" name="Shape 471"/>
              <p:cNvSpPr/>
              <p:nvPr/>
            </p:nvSpPr>
            <p:spPr>
              <a:xfrm flipV="1">
                <a:off x="2476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2" name="Shape 472"/>
              <p:cNvSpPr/>
              <p:nvPr/>
            </p:nvSpPr>
            <p:spPr>
              <a:xfrm flipV="1">
                <a:off x="3302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3" name="Shape 473"/>
              <p:cNvSpPr/>
              <p:nvPr/>
            </p:nvSpPr>
            <p:spPr>
              <a:xfrm flipV="1">
                <a:off x="4127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4" name="Shape 474"/>
              <p:cNvSpPr/>
              <p:nvPr/>
            </p:nvSpPr>
            <p:spPr>
              <a:xfrm flipV="1">
                <a:off x="4953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5" name="Shape 475"/>
              <p:cNvSpPr/>
              <p:nvPr/>
            </p:nvSpPr>
            <p:spPr>
              <a:xfrm flipV="1">
                <a:off x="5778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6" name="Shape 476"/>
              <p:cNvSpPr/>
              <p:nvPr/>
            </p:nvSpPr>
            <p:spPr>
              <a:xfrm flipV="1">
                <a:off x="6604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7" name="Shape 477"/>
              <p:cNvSpPr/>
              <p:nvPr/>
            </p:nvSpPr>
            <p:spPr>
              <a:xfrm flipV="1">
                <a:off x="7429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8" name="Shape 478"/>
              <p:cNvSpPr/>
              <p:nvPr/>
            </p:nvSpPr>
            <p:spPr>
              <a:xfrm flipV="1">
                <a:off x="8255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79" name="Shape 479"/>
              <p:cNvSpPr/>
              <p:nvPr/>
            </p:nvSpPr>
            <p:spPr>
              <a:xfrm flipV="1">
                <a:off x="9080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80" name="Shape 480"/>
              <p:cNvSpPr/>
              <p:nvPr/>
            </p:nvSpPr>
            <p:spPr>
              <a:xfrm flipV="1">
                <a:off x="9906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81" name="Shape 481"/>
              <p:cNvSpPr/>
              <p:nvPr/>
            </p:nvSpPr>
            <p:spPr>
              <a:xfrm flipV="1">
                <a:off x="107315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82" name="Shape 482"/>
              <p:cNvSpPr/>
              <p:nvPr/>
            </p:nvSpPr>
            <p:spPr>
              <a:xfrm flipV="1">
                <a:off x="1155700" y="0"/>
                <a:ext cx="1" cy="121184"/>
              </a:xfrm>
              <a:prstGeom prst="line">
                <a:avLst/>
              </a:prstGeom>
              <a:noFill/>
              <a:ln w="50800" cap="flat">
                <a:solidFill>
                  <a:srgbClr val="002D59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sp>
          <p:nvSpPr>
            <p:cNvPr id="484" name="Shape 484"/>
            <p:cNvSpPr/>
            <p:nvPr/>
          </p:nvSpPr>
          <p:spPr>
            <a:xfrm flipV="1">
              <a:off x="21009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85" name="Shape 485"/>
            <p:cNvSpPr/>
            <p:nvPr/>
          </p:nvSpPr>
          <p:spPr>
            <a:xfrm flipV="1">
              <a:off x="29264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86" name="Shape 486"/>
            <p:cNvSpPr/>
            <p:nvPr/>
          </p:nvSpPr>
          <p:spPr>
            <a:xfrm flipV="1">
              <a:off x="37519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87" name="Shape 487"/>
            <p:cNvSpPr/>
            <p:nvPr/>
          </p:nvSpPr>
          <p:spPr>
            <a:xfrm flipV="1">
              <a:off x="45774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88" name="Shape 488"/>
            <p:cNvSpPr/>
            <p:nvPr/>
          </p:nvSpPr>
          <p:spPr>
            <a:xfrm flipV="1">
              <a:off x="540293" y="105213"/>
              <a:ext cx="1" cy="121184"/>
            </a:xfrm>
            <a:prstGeom prst="line">
              <a:avLst/>
            </a:prstGeom>
            <a:noFill/>
            <a:ln w="508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  <p:sp>
          <p:nvSpPr>
            <p:cNvPr id="489" name="Shape 489"/>
            <p:cNvSpPr/>
            <p:nvPr/>
          </p:nvSpPr>
          <p:spPr>
            <a:xfrm>
              <a:off x="0" y="0"/>
              <a:ext cx="3298285" cy="189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085" extrusionOk="0">
                  <a:moveTo>
                    <a:pt x="8170" y="6719"/>
                  </a:moveTo>
                  <a:cubicBezTo>
                    <a:pt x="9416" y="5645"/>
                    <a:pt x="10664" y="6072"/>
                    <a:pt x="11908" y="7485"/>
                  </a:cubicBezTo>
                  <a:cubicBezTo>
                    <a:pt x="13262" y="9023"/>
                    <a:pt x="14613" y="11730"/>
                    <a:pt x="15971" y="11799"/>
                  </a:cubicBezTo>
                  <a:cubicBezTo>
                    <a:pt x="17117" y="11858"/>
                    <a:pt x="18260" y="10036"/>
                    <a:pt x="19389" y="6734"/>
                  </a:cubicBezTo>
                  <a:cubicBezTo>
                    <a:pt x="20000" y="4949"/>
                    <a:pt x="20606" y="2733"/>
                    <a:pt x="21206" y="91"/>
                  </a:cubicBezTo>
                  <a:cubicBezTo>
                    <a:pt x="21373" y="-492"/>
                    <a:pt x="21536" y="1780"/>
                    <a:pt x="21543" y="4883"/>
                  </a:cubicBezTo>
                  <a:cubicBezTo>
                    <a:pt x="21548" y="7471"/>
                    <a:pt x="21437" y="9655"/>
                    <a:pt x="21295" y="9888"/>
                  </a:cubicBezTo>
                  <a:cubicBezTo>
                    <a:pt x="21088" y="10675"/>
                    <a:pt x="20881" y="11430"/>
                    <a:pt x="20673" y="12152"/>
                  </a:cubicBezTo>
                  <a:cubicBezTo>
                    <a:pt x="19120" y="17539"/>
                    <a:pt x="17546" y="21108"/>
                    <a:pt x="15962" y="21085"/>
                  </a:cubicBezTo>
                  <a:cubicBezTo>
                    <a:pt x="14597" y="21065"/>
                    <a:pt x="13239" y="18373"/>
                    <a:pt x="11877" y="16922"/>
                  </a:cubicBezTo>
                  <a:cubicBezTo>
                    <a:pt x="10671" y="15638"/>
                    <a:pt x="9461" y="15327"/>
                    <a:pt x="8254" y="16420"/>
                  </a:cubicBezTo>
                  <a:cubicBezTo>
                    <a:pt x="7036" y="17523"/>
                    <a:pt x="5822" y="20053"/>
                    <a:pt x="4602" y="20375"/>
                  </a:cubicBezTo>
                  <a:cubicBezTo>
                    <a:pt x="3180" y="20749"/>
                    <a:pt x="1761" y="18122"/>
                    <a:pt x="376" y="12554"/>
                  </a:cubicBezTo>
                  <a:cubicBezTo>
                    <a:pt x="233" y="13199"/>
                    <a:pt x="84" y="11903"/>
                    <a:pt x="26" y="9513"/>
                  </a:cubicBezTo>
                  <a:cubicBezTo>
                    <a:pt x="-52" y="6343"/>
                    <a:pt x="52" y="2772"/>
                    <a:pt x="241" y="2092"/>
                  </a:cubicBezTo>
                  <a:cubicBezTo>
                    <a:pt x="1658" y="7995"/>
                    <a:pt x="3113" y="10809"/>
                    <a:pt x="4572" y="10465"/>
                  </a:cubicBezTo>
                  <a:cubicBezTo>
                    <a:pt x="5774" y="10182"/>
                    <a:pt x="6970" y="7754"/>
                    <a:pt x="8170" y="6719"/>
                  </a:cubicBezTo>
                  <a:close/>
                </a:path>
              </a:pathLst>
            </a:custGeom>
            <a:solidFill>
              <a:srgbClr val="0096FF"/>
            </a:solidFill>
            <a:ln w="25400" cap="flat">
              <a:solidFill>
                <a:srgbClr val="002D59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/>
              </a:pPr>
              <a:endParaRPr/>
            </a:p>
          </p:txBody>
        </p:sp>
      </p:grpSp>
      <p:sp>
        <p:nvSpPr>
          <p:cNvPr id="491" name="Shape 491"/>
          <p:cNvSpPr/>
          <p:nvPr/>
        </p:nvSpPr>
        <p:spPr>
          <a:xfrm>
            <a:off x="697627" y="1973732"/>
            <a:ext cx="1504118" cy="121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0899" extrusionOk="0">
                <a:moveTo>
                  <a:pt x="21112" y="19004"/>
                </a:moveTo>
                <a:cubicBezTo>
                  <a:pt x="19841" y="16662"/>
                  <a:pt x="18562" y="15007"/>
                  <a:pt x="17279" y="14042"/>
                </a:cubicBezTo>
                <a:cubicBezTo>
                  <a:pt x="15905" y="13009"/>
                  <a:pt x="14528" y="12769"/>
                  <a:pt x="13152" y="13324"/>
                </a:cubicBezTo>
                <a:cubicBezTo>
                  <a:pt x="12932" y="18016"/>
                  <a:pt x="12517" y="20915"/>
                  <a:pt x="12068" y="20899"/>
                </a:cubicBezTo>
                <a:cubicBezTo>
                  <a:pt x="11651" y="20884"/>
                  <a:pt x="11263" y="18345"/>
                  <a:pt x="11037" y="14155"/>
                </a:cubicBezTo>
                <a:cubicBezTo>
                  <a:pt x="9621" y="15855"/>
                  <a:pt x="8199" y="16791"/>
                  <a:pt x="6775" y="16958"/>
                </a:cubicBezTo>
                <a:cubicBezTo>
                  <a:pt x="4696" y="17202"/>
                  <a:pt x="2617" y="15806"/>
                  <a:pt x="552" y="12779"/>
                </a:cubicBezTo>
                <a:cubicBezTo>
                  <a:pt x="260" y="12956"/>
                  <a:pt x="11" y="10233"/>
                  <a:pt x="1" y="6728"/>
                </a:cubicBezTo>
                <a:cubicBezTo>
                  <a:pt x="-12" y="2546"/>
                  <a:pt x="305" y="-685"/>
                  <a:pt x="648" y="124"/>
                </a:cubicBezTo>
                <a:cubicBezTo>
                  <a:pt x="2705" y="4153"/>
                  <a:pt x="4788" y="5991"/>
                  <a:pt x="6873" y="5615"/>
                </a:cubicBezTo>
                <a:cubicBezTo>
                  <a:pt x="7588" y="5486"/>
                  <a:pt x="8303" y="5096"/>
                  <a:pt x="9017" y="4683"/>
                </a:cubicBezTo>
                <a:cubicBezTo>
                  <a:pt x="9785" y="4239"/>
                  <a:pt x="10552" y="3769"/>
                  <a:pt x="11319" y="3272"/>
                </a:cubicBezTo>
                <a:cubicBezTo>
                  <a:pt x="11364" y="7309"/>
                  <a:pt x="11640" y="10411"/>
                  <a:pt x="11979" y="10696"/>
                </a:cubicBezTo>
                <a:cubicBezTo>
                  <a:pt x="12366" y="11022"/>
                  <a:pt x="12707" y="7675"/>
                  <a:pt x="12755" y="3073"/>
                </a:cubicBezTo>
                <a:cubicBezTo>
                  <a:pt x="14277" y="1975"/>
                  <a:pt x="15803" y="1979"/>
                  <a:pt x="17325" y="3083"/>
                </a:cubicBezTo>
                <a:cubicBezTo>
                  <a:pt x="18754" y="4121"/>
                  <a:pt x="20178" y="6128"/>
                  <a:pt x="21588" y="9095"/>
                </a:cubicBezTo>
                <a:lnTo>
                  <a:pt x="21112" y="19004"/>
                </a:lnTo>
                <a:close/>
              </a:path>
            </a:pathLst>
          </a:custGeom>
          <a:solidFill>
            <a:srgbClr val="B21703"/>
          </a:solidFill>
          <a:ln w="25400">
            <a:solidFill>
              <a:srgbClr val="59060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/>
          </a:p>
        </p:txBody>
      </p:sp>
      <p:grpSp>
        <p:nvGrpSpPr>
          <p:cNvPr id="496" name="Group 496"/>
          <p:cNvGrpSpPr/>
          <p:nvPr/>
        </p:nvGrpSpPr>
        <p:grpSpPr>
          <a:xfrm>
            <a:off x="4350405" y="5420434"/>
            <a:ext cx="261006" cy="370770"/>
            <a:chOff x="0" y="0"/>
            <a:chExt cx="371207" cy="527316"/>
          </a:xfrm>
        </p:grpSpPr>
        <p:grpSp>
          <p:nvGrpSpPr>
            <p:cNvPr id="494" name="Group 494"/>
            <p:cNvGrpSpPr/>
            <p:nvPr/>
          </p:nvGrpSpPr>
          <p:grpSpPr>
            <a:xfrm>
              <a:off x="0" y="-1"/>
              <a:ext cx="371208" cy="527318"/>
              <a:chOff x="0" y="0"/>
              <a:chExt cx="371207" cy="527316"/>
            </a:xfrm>
          </p:grpSpPr>
          <p:sp>
            <p:nvSpPr>
              <p:cNvPr id="492" name="Shape 492"/>
              <p:cNvSpPr/>
              <p:nvPr/>
            </p:nvSpPr>
            <p:spPr>
              <a:xfrm rot="17400000">
                <a:off x="-54954" y="153698"/>
                <a:ext cx="481116" cy="2199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7" h="20927" extrusionOk="0">
                    <a:moveTo>
                      <a:pt x="0" y="20328"/>
                    </a:moveTo>
                    <a:lnTo>
                      <a:pt x="12602" y="15243"/>
                    </a:lnTo>
                    <a:lnTo>
                      <a:pt x="15821" y="9824"/>
                    </a:lnTo>
                    <a:cubicBezTo>
                      <a:pt x="15757" y="7211"/>
                      <a:pt x="16149" y="4673"/>
                      <a:pt x="16917" y="2681"/>
                    </a:cubicBezTo>
                    <a:cubicBezTo>
                      <a:pt x="17716" y="610"/>
                      <a:pt x="18878" y="-643"/>
                      <a:pt x="19927" y="343"/>
                    </a:cubicBezTo>
                    <a:cubicBezTo>
                      <a:pt x="21275" y="1608"/>
                      <a:pt x="21600" y="5546"/>
                      <a:pt x="20569" y="8334"/>
                    </a:cubicBezTo>
                    <a:cubicBezTo>
                      <a:pt x="20264" y="9160"/>
                      <a:pt x="19860" y="9775"/>
                      <a:pt x="19463" y="10391"/>
                    </a:cubicBezTo>
                    <a:cubicBezTo>
                      <a:pt x="18777" y="11455"/>
                      <a:pt x="18095" y="12535"/>
                      <a:pt x="17419" y="13630"/>
                    </a:cubicBezTo>
                    <a:lnTo>
                      <a:pt x="13475" y="19146"/>
                    </a:lnTo>
                    <a:lnTo>
                      <a:pt x="2406" y="20863"/>
                    </a:lnTo>
                    <a:cubicBezTo>
                      <a:pt x="1969" y="20957"/>
                      <a:pt x="1529" y="20948"/>
                      <a:pt x="1092" y="20835"/>
                    </a:cubicBezTo>
                    <a:cubicBezTo>
                      <a:pt x="722" y="20739"/>
                      <a:pt x="356" y="20570"/>
                      <a:pt x="0" y="20328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  <p:sp>
            <p:nvSpPr>
              <p:cNvPr id="493" name="Shape 493"/>
              <p:cNvSpPr/>
              <p:nvPr/>
            </p:nvSpPr>
            <p:spPr>
              <a:xfrm rot="14700000">
                <a:off x="164447" y="54939"/>
                <a:ext cx="81176" cy="51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0" h="19977" extrusionOk="0">
                    <a:moveTo>
                      <a:pt x="21300" y="10148"/>
                    </a:moveTo>
                    <a:cubicBezTo>
                      <a:pt x="21272" y="5420"/>
                      <a:pt x="18576" y="1957"/>
                      <a:pt x="15448" y="613"/>
                    </a:cubicBezTo>
                    <a:cubicBezTo>
                      <a:pt x="11648" y="-1020"/>
                      <a:pt x="7717" y="884"/>
                      <a:pt x="4556" y="3138"/>
                    </a:cubicBezTo>
                    <a:cubicBezTo>
                      <a:pt x="2008" y="4956"/>
                      <a:pt x="-275" y="7844"/>
                      <a:pt x="27" y="11858"/>
                    </a:cubicBezTo>
                    <a:cubicBezTo>
                      <a:pt x="426" y="17149"/>
                      <a:pt x="4361" y="18721"/>
                      <a:pt x="8134" y="19342"/>
                    </a:cubicBezTo>
                    <a:cubicBezTo>
                      <a:pt x="10654" y="19757"/>
                      <a:pt x="13553" y="20580"/>
                      <a:pt x="16298" y="19252"/>
                    </a:cubicBezTo>
                    <a:cubicBezTo>
                      <a:pt x="19108" y="17892"/>
                      <a:pt x="21325" y="14449"/>
                      <a:pt x="21300" y="10148"/>
                    </a:cubicBezTo>
                    <a:close/>
                  </a:path>
                </a:pathLst>
              </a:custGeom>
              <a:solidFill>
                <a:srgbClr val="FFFFFF"/>
              </a:solidFill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2400"/>
                </a:pPr>
                <a:endParaRPr/>
              </a:p>
            </p:txBody>
          </p:sp>
        </p:grpSp>
        <p:sp>
          <p:nvSpPr>
            <p:cNvPr id="495" name="Shape 495"/>
            <p:cNvSpPr/>
            <p:nvPr/>
          </p:nvSpPr>
          <p:spPr>
            <a:xfrm rot="17400000">
              <a:off x="251745" y="213347"/>
              <a:ext cx="28092" cy="30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E5E5E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4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8307077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00" y="1600200"/>
            <a:ext cx="79640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2600" b="1" dirty="0">
                <a:solidFill>
                  <a:srgbClr val="000000"/>
                </a:solidFill>
              </a:rPr>
              <a:t>H</a:t>
            </a:r>
            <a:r>
              <a:rPr lang="en-US" sz="2600" b="1" dirty="0" smtClean="0">
                <a:solidFill>
                  <a:srgbClr val="000000"/>
                </a:solidFill>
              </a:rPr>
              <a:t>ost </a:t>
            </a:r>
            <a:r>
              <a:rPr lang="en-US" sz="2600" b="1" dirty="0">
                <a:solidFill>
                  <a:srgbClr val="000000"/>
                </a:solidFill>
              </a:rPr>
              <a:t>e</a:t>
            </a:r>
            <a:r>
              <a:rPr lang="en-US" sz="2600" b="1" dirty="0" smtClean="0">
                <a:solidFill>
                  <a:srgbClr val="000000"/>
                </a:solidFill>
              </a:rPr>
              <a:t>ndogenous </a:t>
            </a:r>
            <a:r>
              <a:rPr lang="en-US" sz="2600" b="1" dirty="0">
                <a:solidFill>
                  <a:srgbClr val="000000"/>
                </a:solidFill>
              </a:rPr>
              <a:t>s</a:t>
            </a:r>
            <a:r>
              <a:rPr lang="en-US" sz="2600" b="1" dirty="0" smtClean="0">
                <a:solidFill>
                  <a:srgbClr val="000000"/>
                </a:solidFill>
              </a:rPr>
              <a:t>mall RNAs and </a:t>
            </a:r>
            <a:r>
              <a:rPr lang="en-US" sz="2600" b="1" dirty="0" err="1" smtClean="0">
                <a:solidFill>
                  <a:srgbClr val="000000"/>
                </a:solidFill>
              </a:rPr>
              <a:t>RNAi</a:t>
            </a:r>
            <a:r>
              <a:rPr lang="en-US" sz="2600" b="1" dirty="0" smtClean="0">
                <a:solidFill>
                  <a:srgbClr val="000000"/>
                </a:solidFill>
              </a:rPr>
              <a:t> machinery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5" r="1971"/>
          <a:stretch>
            <a:fillRect/>
          </a:stretch>
        </p:blipFill>
        <p:spPr bwMode="auto">
          <a:xfrm>
            <a:off x="1981200" y="2374089"/>
            <a:ext cx="1447800" cy="1512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 descr="Screen Shot 2012-04-27 at 4.17.4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374090"/>
            <a:ext cx="1371600" cy="1465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Picture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74090"/>
            <a:ext cx="171581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04800" y="95071"/>
            <a:ext cx="8686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600" b="1" dirty="0">
                <a:solidFill>
                  <a:srgbClr val="0300A5"/>
                </a:solidFill>
              </a:rPr>
              <a:t>S</a:t>
            </a:r>
            <a:r>
              <a:rPr lang="en-US" sz="3600" b="1" dirty="0" smtClean="0">
                <a:solidFill>
                  <a:srgbClr val="0300A5"/>
                </a:solidFill>
              </a:rPr>
              <a:t>mall </a:t>
            </a:r>
            <a:r>
              <a:rPr lang="en-US" sz="3600" b="1" dirty="0">
                <a:solidFill>
                  <a:srgbClr val="0300A5"/>
                </a:solidFill>
              </a:rPr>
              <a:t>RNAs and </a:t>
            </a:r>
            <a:r>
              <a:rPr lang="en-US" sz="3600" b="1" dirty="0" smtClean="0">
                <a:solidFill>
                  <a:srgbClr val="0300A5"/>
                </a:solidFill>
              </a:rPr>
              <a:t>Cross-Kingdom </a:t>
            </a:r>
            <a:r>
              <a:rPr lang="en-US" sz="3600" b="1" dirty="0" err="1" smtClean="0">
                <a:solidFill>
                  <a:srgbClr val="0300A5"/>
                </a:solidFill>
              </a:rPr>
              <a:t>RNAi</a:t>
            </a:r>
            <a:r>
              <a:rPr lang="en-US" sz="3600" b="1" dirty="0" smtClean="0">
                <a:solidFill>
                  <a:srgbClr val="0300A5"/>
                </a:solidFill>
              </a:rPr>
              <a:t> </a:t>
            </a:r>
          </a:p>
          <a:p>
            <a:r>
              <a:rPr lang="en-US" sz="3600" b="1" dirty="0" smtClean="0">
                <a:solidFill>
                  <a:srgbClr val="0300A5"/>
                </a:solidFill>
              </a:rPr>
              <a:t>in </a:t>
            </a:r>
            <a:r>
              <a:rPr lang="en-US" sz="3600" b="1" dirty="0">
                <a:solidFill>
                  <a:srgbClr val="0300A5"/>
                </a:solidFill>
              </a:rPr>
              <a:t>p</a:t>
            </a:r>
            <a:r>
              <a:rPr lang="en-US" sz="3600" b="1" dirty="0" smtClean="0">
                <a:solidFill>
                  <a:srgbClr val="0300A5"/>
                </a:solidFill>
              </a:rPr>
              <a:t>lant-pathogen </a:t>
            </a:r>
            <a:r>
              <a:rPr lang="en-US" sz="3600" b="1" dirty="0">
                <a:solidFill>
                  <a:srgbClr val="0300A5"/>
                </a:solidFill>
              </a:rPr>
              <a:t>i</a:t>
            </a:r>
            <a:r>
              <a:rPr lang="en-US" sz="3600" b="1" dirty="0" smtClean="0">
                <a:solidFill>
                  <a:srgbClr val="0300A5"/>
                </a:solidFill>
              </a:rPr>
              <a:t>nteractions</a:t>
            </a:r>
            <a:endParaRPr lang="en-US" sz="3600" b="1" dirty="0">
              <a:solidFill>
                <a:srgbClr val="0300A5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9613" y="4015033"/>
            <a:ext cx="8799973" cy="2314859"/>
            <a:chOff x="19613" y="4015033"/>
            <a:chExt cx="8799973" cy="2314859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4572000"/>
              <a:ext cx="1752600" cy="1757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9613" y="4015033"/>
              <a:ext cx="879997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457200" algn="l">
                <a:buFont typeface="Arial"/>
                <a:buChar char="•"/>
              </a:pPr>
              <a:r>
                <a:rPr lang="en-US" sz="2600" b="1" dirty="0" smtClean="0">
                  <a:solidFill>
                    <a:srgbClr val="000000"/>
                  </a:solidFill>
                </a:rPr>
                <a:t>Pathogen-derived small RNAs and Cross-Kingdom </a:t>
              </a:r>
              <a:r>
                <a:rPr lang="en-US" sz="2600" b="1" dirty="0" err="1" smtClean="0">
                  <a:solidFill>
                    <a:srgbClr val="000000"/>
                  </a:solidFill>
                </a:rPr>
                <a:t>RNAi</a:t>
              </a:r>
              <a:endParaRPr lang="en-US" sz="2600" b="1" dirty="0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741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3" name="TextBox 25"/>
          <p:cNvSpPr txBox="1">
            <a:spLocks noChangeArrowheads="1"/>
          </p:cNvSpPr>
          <p:nvPr/>
        </p:nvSpPr>
        <p:spPr bwMode="auto">
          <a:xfrm>
            <a:off x="228600" y="76200"/>
            <a:ext cx="8763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 smtClean="0">
                <a:solidFill>
                  <a:srgbClr val="0502CB"/>
                </a:solidFill>
              </a:rPr>
              <a:t>Pathogen-induced </a:t>
            </a:r>
            <a:r>
              <a:rPr lang="en-US" sz="2800" b="1" dirty="0">
                <a:solidFill>
                  <a:srgbClr val="0502CB"/>
                </a:solidFill>
              </a:rPr>
              <a:t>h</a:t>
            </a:r>
            <a:r>
              <a:rPr lang="en-US" sz="2800" b="1" dirty="0" smtClean="0">
                <a:solidFill>
                  <a:srgbClr val="0502CB"/>
                </a:solidFill>
              </a:rPr>
              <a:t>ost </a:t>
            </a:r>
            <a:r>
              <a:rPr lang="en-US" sz="2800" b="1" dirty="0">
                <a:solidFill>
                  <a:srgbClr val="0502CB"/>
                </a:solidFill>
              </a:rPr>
              <a:t>s</a:t>
            </a:r>
            <a:r>
              <a:rPr lang="en-US" sz="2800" b="1" dirty="0" smtClean="0">
                <a:solidFill>
                  <a:srgbClr val="0502CB"/>
                </a:solidFill>
              </a:rPr>
              <a:t>mall </a:t>
            </a:r>
            <a:r>
              <a:rPr lang="en-US" sz="2800" b="1" dirty="0">
                <a:solidFill>
                  <a:srgbClr val="0502CB"/>
                </a:solidFill>
              </a:rPr>
              <a:t>RNAs r</a:t>
            </a:r>
            <a:r>
              <a:rPr lang="en-US" sz="2800" b="1" dirty="0" smtClean="0">
                <a:solidFill>
                  <a:srgbClr val="0502CB"/>
                </a:solidFill>
              </a:rPr>
              <a:t>egulate </a:t>
            </a:r>
            <a:r>
              <a:rPr lang="en-US" sz="2800" b="1" dirty="0">
                <a:solidFill>
                  <a:srgbClr val="0502CB"/>
                </a:solidFill>
              </a:rPr>
              <a:t>i</a:t>
            </a:r>
            <a:r>
              <a:rPr lang="en-US" sz="2800" b="1" dirty="0" smtClean="0">
                <a:solidFill>
                  <a:srgbClr val="0502CB"/>
                </a:solidFill>
              </a:rPr>
              <a:t>mmunity by suppressing </a:t>
            </a:r>
            <a:r>
              <a:rPr lang="en-US" sz="2800" b="1" dirty="0">
                <a:solidFill>
                  <a:srgbClr val="0502CB"/>
                </a:solidFill>
              </a:rPr>
              <a:t>n</a:t>
            </a:r>
            <a:r>
              <a:rPr lang="en-US" sz="2800" b="1" dirty="0" smtClean="0">
                <a:solidFill>
                  <a:srgbClr val="0502CB"/>
                </a:solidFill>
              </a:rPr>
              <a:t>egative </a:t>
            </a:r>
            <a:r>
              <a:rPr lang="en-US" sz="2800" b="1" dirty="0">
                <a:solidFill>
                  <a:srgbClr val="0502CB"/>
                </a:solidFill>
              </a:rPr>
              <a:t>r</a:t>
            </a:r>
            <a:r>
              <a:rPr lang="en-US" sz="2800" b="1" dirty="0" smtClean="0">
                <a:solidFill>
                  <a:srgbClr val="0502CB"/>
                </a:solidFill>
              </a:rPr>
              <a:t>egulators of plant </a:t>
            </a:r>
            <a:r>
              <a:rPr lang="en-US" sz="2800" b="1" dirty="0">
                <a:solidFill>
                  <a:srgbClr val="0502CB"/>
                </a:solidFill>
              </a:rPr>
              <a:t>d</a:t>
            </a:r>
            <a:r>
              <a:rPr lang="en-US" sz="2800" b="1" dirty="0" smtClean="0">
                <a:solidFill>
                  <a:srgbClr val="0502CB"/>
                </a:solidFill>
              </a:rPr>
              <a:t>efense</a:t>
            </a:r>
            <a:endParaRPr lang="en-US" sz="2800" b="1" dirty="0">
              <a:solidFill>
                <a:srgbClr val="0502CB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917987" y="1219200"/>
            <a:ext cx="3429000" cy="5294531"/>
            <a:chOff x="4625686" y="956846"/>
            <a:chExt cx="4442114" cy="5576511"/>
          </a:xfrm>
        </p:grpSpPr>
        <p:grpSp>
          <p:nvGrpSpPr>
            <p:cNvPr id="13" name="Group 12"/>
            <p:cNvGrpSpPr/>
            <p:nvPr/>
          </p:nvGrpSpPr>
          <p:grpSpPr>
            <a:xfrm>
              <a:off x="4625686" y="1219201"/>
              <a:ext cx="4442114" cy="5314156"/>
              <a:chOff x="4625686" y="1219201"/>
              <a:chExt cx="4442114" cy="5314156"/>
            </a:xfrm>
          </p:grpSpPr>
          <p:grpSp>
            <p:nvGrpSpPr>
              <p:cNvPr id="6" name="Group 5"/>
              <p:cNvGrpSpPr/>
              <p:nvPr/>
            </p:nvGrpSpPr>
            <p:grpSpPr>
              <a:xfrm rot="5400000">
                <a:off x="6225887" y="4212806"/>
                <a:ext cx="609600" cy="304800"/>
                <a:chOff x="4819680" y="2153949"/>
                <a:chExt cx="533400" cy="533400"/>
              </a:xfrm>
            </p:grpSpPr>
            <p:sp>
              <p:nvSpPr>
                <p:cNvPr id="33" name="Line 77"/>
                <p:cNvSpPr>
                  <a:spLocks noChangeShapeType="1"/>
                </p:cNvSpPr>
                <p:nvPr/>
              </p:nvSpPr>
              <p:spPr bwMode="auto">
                <a:xfrm>
                  <a:off x="5353080" y="2153949"/>
                  <a:ext cx="0" cy="533400"/>
                </a:xfrm>
                <a:prstGeom prst="line">
                  <a:avLst/>
                </a:prstGeom>
                <a:noFill/>
                <a:ln w="28575">
                  <a:solidFill>
                    <a:schemeClr val="tx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4819680" y="2458749"/>
                  <a:ext cx="533400" cy="0"/>
                </a:xfrm>
                <a:prstGeom prst="line">
                  <a:avLst/>
                </a:prstGeom>
                <a:noFill/>
                <a:ln w="381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n>
                      <a:solidFill>
                        <a:srgbClr val="000000"/>
                      </a:solidFill>
                    </a:ln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5596372" y="1219201"/>
                <a:ext cx="3471428" cy="2773856"/>
                <a:chOff x="1288000" y="3276600"/>
                <a:chExt cx="3126838" cy="2324275"/>
              </a:xfrm>
            </p:grpSpPr>
            <p:pic>
              <p:nvPicPr>
                <p:cNvPr id="38" name="Picture 28" descr="Picture 2.png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511"/>
                <a:stretch/>
              </p:blipFill>
              <p:spPr bwMode="auto">
                <a:xfrm>
                  <a:off x="1288000" y="3276600"/>
                  <a:ext cx="1760000" cy="2286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3006662" y="3998270"/>
                  <a:ext cx="1408176" cy="16026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" charset="0"/>
                      <a:ea typeface="ＭＳ Ｐゴシック" charset="0"/>
                    </a:defRPr>
                  </a:lvl9pPr>
                </a:lstStyle>
                <a:p>
                  <a:pPr algn="l"/>
                  <a:r>
                    <a:rPr lang="en-US" sz="1400" b="1" dirty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AtlsiRNA-</a:t>
                  </a:r>
                  <a:r>
                    <a:rPr lang="en-US" sz="1400" b="1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1</a:t>
                  </a:r>
                </a:p>
                <a:p>
                  <a:pPr algn="l"/>
                  <a:endParaRPr lang="en-US" sz="1400" b="1" dirty="0" smtClean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  <a:p>
                  <a:pPr algn="l"/>
                  <a:endParaRPr lang="en-US" sz="1400" b="1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  <a:p>
                  <a:pPr algn="l"/>
                  <a:endParaRPr lang="en-US" sz="1400" b="1" dirty="0" smtClean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  <a:p>
                  <a:pPr algn="l"/>
                  <a:endParaRPr lang="en-US" sz="1400" b="1" dirty="0" smtClean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  <a:p>
                  <a:pPr algn="l"/>
                  <a:endParaRPr lang="en-US" sz="1400" b="1" dirty="0" smtClean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  <a:p>
                  <a:pPr algn="l"/>
                  <a:endParaRPr lang="en-US" sz="1400" b="1" dirty="0" smtClean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  <a:p>
                  <a:pPr algn="l"/>
                  <a:r>
                    <a:rPr lang="en-US" sz="1400" b="1" dirty="0" smtClean="0">
                      <a:solidFill>
                        <a:srgbClr val="000000"/>
                      </a:solidFill>
                      <a:latin typeface="Arial" charset="0"/>
                      <a:cs typeface="Arial" charset="0"/>
                    </a:rPr>
                    <a:t>U6</a:t>
                  </a:r>
                  <a:endParaRPr lang="en-US" sz="1400" b="1" dirty="0">
                    <a:solidFill>
                      <a:srgbClr val="000000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43" name="Rectangle 42"/>
              <p:cNvSpPr/>
              <p:nvPr/>
            </p:nvSpPr>
            <p:spPr>
              <a:xfrm>
                <a:off x="4625686" y="4746205"/>
                <a:ext cx="3886199" cy="421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err="1" smtClean="0">
                    <a:solidFill>
                      <a:srgbClr val="000000"/>
                    </a:solidFill>
                  </a:rPr>
                  <a:t>AtRAP</a:t>
                </a:r>
                <a:endParaRPr lang="en-US" sz="20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Rectangle 81"/>
              <p:cNvSpPr>
                <a:spLocks noChangeArrowheads="1"/>
              </p:cNvSpPr>
              <p:nvPr/>
            </p:nvSpPr>
            <p:spPr bwMode="auto">
              <a:xfrm>
                <a:off x="5119255" y="5821884"/>
                <a:ext cx="3051859" cy="711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800" b="1" dirty="0" err="1">
                    <a:solidFill>
                      <a:srgbClr val="000000"/>
                    </a:solidFill>
                  </a:rPr>
                  <a:t>Katiyar-Agawal</a:t>
                </a:r>
                <a:r>
                  <a:rPr lang="en-US" sz="1800" b="1" dirty="0">
                    <a:solidFill>
                      <a:srgbClr val="000000"/>
                    </a:solidFill>
                  </a:rPr>
                  <a:t> et al., </a:t>
                </a:r>
                <a:endParaRPr lang="en-US" sz="1800" b="1" dirty="0" smtClean="0">
                  <a:solidFill>
                    <a:srgbClr val="000000"/>
                  </a:solidFill>
                </a:endParaRPr>
              </a:p>
              <a:p>
                <a:r>
                  <a:rPr lang="en-US" sz="1800" b="1" dirty="0" smtClean="0">
                    <a:solidFill>
                      <a:srgbClr val="000000"/>
                    </a:solidFill>
                  </a:rPr>
                  <a:t>Genes &amp; </a:t>
                </a:r>
                <a:r>
                  <a:rPr lang="en-US" sz="1800" b="1" dirty="0" err="1" smtClean="0">
                    <a:solidFill>
                      <a:srgbClr val="000000"/>
                    </a:solidFill>
                  </a:rPr>
                  <a:t>Dev</a:t>
                </a:r>
                <a:r>
                  <a:rPr lang="en-US" sz="1800" b="1" dirty="0">
                    <a:solidFill>
                      <a:srgbClr val="000000"/>
                    </a:solidFill>
                  </a:rPr>
                  <a:t> </a:t>
                </a:r>
                <a:r>
                  <a:rPr lang="en-US" sz="1800" b="1" dirty="0" smtClean="0">
                    <a:solidFill>
                      <a:srgbClr val="000000"/>
                    </a:solidFill>
                  </a:rPr>
                  <a:t>2007</a:t>
                </a:r>
                <a:endParaRPr lang="en-US" sz="1800" b="1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6542679" y="956846"/>
              <a:ext cx="46772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 err="1" smtClean="0">
                  <a:solidFill>
                    <a:srgbClr val="000000"/>
                  </a:solidFill>
                </a:rPr>
                <a:t>Pst</a:t>
              </a:r>
              <a:endParaRPr lang="en-US" sz="16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2648" y="1509931"/>
            <a:ext cx="2565400" cy="5029200"/>
            <a:chOff x="795867" y="1334077"/>
            <a:chExt cx="3038156" cy="5066723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14" r="15238" b="17081"/>
            <a:stretch/>
          </p:blipFill>
          <p:spPr bwMode="auto">
            <a:xfrm>
              <a:off x="795867" y="1334077"/>
              <a:ext cx="3038156" cy="1817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81"/>
            <p:cNvSpPr>
              <a:spLocks noChangeArrowheads="1"/>
            </p:cNvSpPr>
            <p:nvPr/>
          </p:nvSpPr>
          <p:spPr bwMode="auto">
            <a:xfrm>
              <a:off x="880153" y="5687312"/>
              <a:ext cx="2489581" cy="713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1" dirty="0" err="1">
                  <a:solidFill>
                    <a:srgbClr val="000000"/>
                  </a:solidFill>
                </a:rPr>
                <a:t>Katiyar-Agawal</a:t>
              </a:r>
              <a:r>
                <a:rPr lang="en-US" sz="1800" b="1" dirty="0">
                  <a:solidFill>
                    <a:srgbClr val="000000"/>
                  </a:solidFill>
                </a:rPr>
                <a:t> et al., </a:t>
              </a:r>
              <a:endParaRPr lang="en-US" sz="1800" b="1" dirty="0" smtClean="0">
                <a:solidFill>
                  <a:srgbClr val="000000"/>
                </a:solidFill>
              </a:endParaRPr>
            </a:p>
            <a:p>
              <a:r>
                <a:rPr lang="en-US" sz="1800" b="1" dirty="0" smtClean="0">
                  <a:solidFill>
                    <a:srgbClr val="000000"/>
                  </a:solidFill>
                </a:rPr>
                <a:t>PNAS </a:t>
              </a:r>
              <a:r>
                <a:rPr lang="en-US" sz="1800" b="1" dirty="0">
                  <a:solidFill>
                    <a:srgbClr val="000000"/>
                  </a:solidFill>
                </a:rPr>
                <a:t>2006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 rot="5400000">
              <a:off x="1511816" y="4096610"/>
              <a:ext cx="609602" cy="304800"/>
              <a:chOff x="4718010" y="3907522"/>
              <a:chExt cx="533402" cy="533400"/>
            </a:xfrm>
          </p:grpSpPr>
          <p:sp>
            <p:nvSpPr>
              <p:cNvPr id="40" name="Line 77"/>
              <p:cNvSpPr>
                <a:spLocks noChangeShapeType="1"/>
              </p:cNvSpPr>
              <p:nvPr/>
            </p:nvSpPr>
            <p:spPr bwMode="auto">
              <a:xfrm>
                <a:off x="5251412" y="3907522"/>
                <a:ext cx="0" cy="53340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Line 78"/>
              <p:cNvSpPr>
                <a:spLocks noChangeShapeType="1"/>
              </p:cNvSpPr>
              <p:nvPr/>
            </p:nvSpPr>
            <p:spPr bwMode="auto">
              <a:xfrm flipV="1">
                <a:off x="4718010" y="4212331"/>
                <a:ext cx="533400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n>
                    <a:solidFill>
                      <a:srgbClr val="000000"/>
                    </a:solidFill>
                  </a:ln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427563" y="4630012"/>
              <a:ext cx="8542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</a:rPr>
                <a:t>PPRL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676400" y="5257800"/>
            <a:ext cx="546264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N</a:t>
            </a:r>
            <a:r>
              <a:rPr lang="en-US" sz="2600" b="1" dirty="0" smtClean="0">
                <a:solidFill>
                  <a:srgbClr val="FF0000"/>
                </a:solidFill>
              </a:rPr>
              <a:t>egative Regulators of Plant Defense</a:t>
            </a:r>
            <a:endParaRPr lang="en-US" sz="2600" b="1" dirty="0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101094" y="1677948"/>
            <a:ext cx="3124200" cy="4799310"/>
            <a:chOff x="6096000" y="1676400"/>
            <a:chExt cx="3429000" cy="4799310"/>
          </a:xfrm>
        </p:grpSpPr>
        <p:pic>
          <p:nvPicPr>
            <p:cNvPr id="2" name="Picture 1" descr="Screen Shot 2015-04-26 at 12.11.32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7916" y="1676400"/>
              <a:ext cx="1438884" cy="1676400"/>
            </a:xfrm>
            <a:prstGeom prst="rect">
              <a:avLst/>
            </a:prstGeom>
          </p:spPr>
        </p:pic>
        <p:sp>
          <p:nvSpPr>
            <p:cNvPr id="36" name="TextBox 2"/>
            <p:cNvSpPr txBox="1">
              <a:spLocks noChangeArrowheads="1"/>
            </p:cNvSpPr>
            <p:nvPr/>
          </p:nvSpPr>
          <p:spPr bwMode="auto">
            <a:xfrm>
              <a:off x="6096000" y="2895600"/>
              <a:ext cx="120680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r"/>
              <a:r>
                <a:rPr lang="en-US" sz="14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miR393b*</a:t>
              </a:r>
            </a:p>
            <a:p>
              <a:pPr algn="r"/>
              <a:endParaRPr lang="en-US" sz="1400" b="1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 algn="r"/>
              <a:endParaRPr lang="en-US" sz="1400" b="1" dirty="0" smtClean="0">
                <a:solidFill>
                  <a:srgbClr val="000000"/>
                </a:solidFill>
                <a:latin typeface="Arial" charset="0"/>
                <a:cs typeface="Arial" charset="0"/>
              </a:endParaRPr>
            </a:p>
            <a:p>
              <a:pPr algn="r"/>
              <a:r>
                <a:rPr lang="en-US" sz="1400" b="1" dirty="0" smtClean="0">
                  <a:solidFill>
                    <a:srgbClr val="000000"/>
                  </a:solidFill>
                  <a:latin typeface="Arial" charset="0"/>
                  <a:cs typeface="Arial" charset="0"/>
                </a:rPr>
                <a:t>U6</a:t>
              </a:r>
            </a:p>
          </p:txBody>
        </p:sp>
        <p:sp>
          <p:nvSpPr>
            <p:cNvPr id="42" name="Line 77"/>
            <p:cNvSpPr>
              <a:spLocks noChangeShapeType="1"/>
            </p:cNvSpPr>
            <p:nvPr/>
          </p:nvSpPr>
          <p:spPr bwMode="auto">
            <a:xfrm rot="5400000">
              <a:off x="7995653" y="4550944"/>
              <a:ext cx="0" cy="23528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endParaRPr>
            </a:p>
          </p:txBody>
        </p:sp>
        <p:sp>
          <p:nvSpPr>
            <p:cNvPr id="45" name="Line 78"/>
            <p:cNvSpPr>
              <a:spLocks noChangeShapeType="1"/>
            </p:cNvSpPr>
            <p:nvPr/>
          </p:nvSpPr>
          <p:spPr bwMode="auto">
            <a:xfrm rot="5400000" flipV="1">
              <a:off x="7701954" y="4391693"/>
              <a:ext cx="55378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525125" y="4737809"/>
              <a:ext cx="29998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b="1" dirty="0" smtClean="0">
                  <a:solidFill>
                    <a:srgbClr val="000000"/>
                  </a:solidFill>
                </a:rPr>
                <a:t>MEMB12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pic>
          <p:nvPicPr>
            <p:cNvPr id="3" name="Picture 2" descr="Screen Shot 2015-04-26 at 12.14.17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5201" y="3429000"/>
              <a:ext cx="1396898" cy="558800"/>
            </a:xfrm>
            <a:prstGeom prst="rect">
              <a:avLst/>
            </a:prstGeom>
          </p:spPr>
        </p:pic>
        <p:sp>
          <p:nvSpPr>
            <p:cNvPr id="47" name="Rectangle 81"/>
            <p:cNvSpPr>
              <a:spLocks noChangeArrowheads="1"/>
            </p:cNvSpPr>
            <p:nvPr/>
          </p:nvSpPr>
          <p:spPr bwMode="auto">
            <a:xfrm>
              <a:off x="6800414" y="5829379"/>
              <a:ext cx="215519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 b="1" dirty="0" smtClean="0">
                  <a:solidFill>
                    <a:srgbClr val="000000"/>
                  </a:solidFill>
                </a:rPr>
                <a:t>Zhang et al.,</a:t>
              </a:r>
            </a:p>
            <a:p>
              <a:r>
                <a:rPr lang="en-US" sz="1800" b="1" dirty="0" smtClean="0">
                  <a:solidFill>
                    <a:srgbClr val="000000"/>
                  </a:solidFill>
                </a:rPr>
                <a:t>Molecular Cell 2011</a:t>
              </a:r>
              <a:endParaRPr lang="en-US" sz="18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35" name="Line 77"/>
          <p:cNvSpPr>
            <a:spLocks noChangeShapeType="1"/>
          </p:cNvSpPr>
          <p:nvPr/>
        </p:nvSpPr>
        <p:spPr bwMode="auto">
          <a:xfrm rot="5400000">
            <a:off x="7574785" y="4637601"/>
            <a:ext cx="0" cy="21437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8" name="Line 78"/>
          <p:cNvSpPr>
            <a:spLocks noChangeShapeType="1"/>
          </p:cNvSpPr>
          <p:nvPr/>
        </p:nvSpPr>
        <p:spPr bwMode="auto">
          <a:xfrm rot="5400000" flipV="1">
            <a:off x="7282580" y="4467893"/>
            <a:ext cx="553786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n>
                <a:solidFill>
                  <a:srgbClr val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410781" y="4800600"/>
            <a:ext cx="27332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 smtClean="0">
                <a:solidFill>
                  <a:srgbClr val="000000"/>
                </a:solidFill>
              </a:rPr>
              <a:t>ARLPK1/2, SE</a:t>
            </a:r>
            <a:endParaRPr lang="en-US" sz="2000" b="1" i="1" dirty="0">
              <a:solidFill>
                <a:srgbClr val="000000"/>
              </a:solidFill>
            </a:endParaRPr>
          </a:p>
        </p:txBody>
      </p:sp>
      <p:sp>
        <p:nvSpPr>
          <p:cNvPr id="50" name="Rectangle 81"/>
          <p:cNvSpPr>
            <a:spLocks noChangeArrowheads="1"/>
          </p:cNvSpPr>
          <p:nvPr/>
        </p:nvSpPr>
        <p:spPr bwMode="auto">
          <a:xfrm>
            <a:off x="6850170" y="5820310"/>
            <a:ext cx="21171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 err="1" smtClean="0">
                <a:solidFill>
                  <a:srgbClr val="000000"/>
                </a:solidFill>
              </a:rPr>
              <a:t>Niu</a:t>
            </a:r>
            <a:r>
              <a:rPr lang="en-US" sz="1800" b="1" dirty="0" smtClean="0">
                <a:solidFill>
                  <a:srgbClr val="000000"/>
                </a:solidFill>
              </a:rPr>
              <a:t> et al.,</a:t>
            </a:r>
          </a:p>
          <a:p>
            <a:r>
              <a:rPr lang="en-US" sz="1800" b="1" dirty="0" smtClean="0">
                <a:solidFill>
                  <a:srgbClr val="000000"/>
                </a:solidFill>
              </a:rPr>
              <a:t>Nature </a:t>
            </a:r>
            <a:r>
              <a:rPr lang="en-US" sz="1800" b="1" dirty="0" err="1" smtClean="0">
                <a:solidFill>
                  <a:srgbClr val="000000"/>
                </a:solidFill>
              </a:rPr>
              <a:t>Comm</a:t>
            </a:r>
            <a:r>
              <a:rPr lang="en-US" sz="1800" b="1" dirty="0" smtClean="0">
                <a:solidFill>
                  <a:srgbClr val="000000"/>
                </a:solidFill>
              </a:rPr>
              <a:t> 2016</a:t>
            </a:r>
            <a:endParaRPr lang="en-US" sz="1800" b="1" dirty="0">
              <a:solidFill>
                <a:srgbClr val="0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"/>
          <a:stretch/>
        </p:blipFill>
        <p:spPr>
          <a:xfrm>
            <a:off x="6673522" y="1540635"/>
            <a:ext cx="2470478" cy="25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03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3"/>
          <p:cNvSpPr>
            <a:spLocks noChangeArrowheads="1"/>
          </p:cNvSpPr>
          <p:nvPr/>
        </p:nvSpPr>
        <p:spPr bwMode="auto">
          <a:xfrm>
            <a:off x="-381000" y="1106487"/>
            <a:ext cx="8839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/>
            <a:r>
              <a:rPr lang="en-US" b="1">
                <a:solidFill>
                  <a:schemeClr val="tx2"/>
                </a:solidFill>
              </a:rPr>
              <a:t>                Fungal Pathogen                                       Plant Hosts</a:t>
            </a:r>
          </a:p>
          <a:p>
            <a:pPr algn="l"/>
            <a:r>
              <a:rPr lang="en-US" b="1" i="1">
                <a:solidFill>
                  <a:schemeClr val="tx2"/>
                </a:solidFill>
              </a:rPr>
              <a:t>                 </a:t>
            </a:r>
            <a:r>
              <a:rPr lang="en-US" i="1">
                <a:solidFill>
                  <a:srgbClr val="000000"/>
                </a:solidFill>
              </a:rPr>
              <a:t>Botrytis cinerea</a:t>
            </a:r>
            <a:endParaRPr lang="en-US">
              <a:solidFill>
                <a:schemeClr val="tx2"/>
              </a:solidFill>
            </a:endParaRPr>
          </a:p>
        </p:txBody>
      </p:sp>
      <p:pic>
        <p:nvPicPr>
          <p:cNvPr id="19458" name="Picture 1" descr="Screen Shot 2012-04-27 at 4.17.4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63687"/>
            <a:ext cx="1600200" cy="159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0" y="2249487"/>
            <a:ext cx="14446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Left-Right Arrow 29"/>
          <p:cNvSpPr>
            <a:spLocks noChangeArrowheads="1"/>
          </p:cNvSpPr>
          <p:nvPr/>
        </p:nvSpPr>
        <p:spPr bwMode="auto">
          <a:xfrm>
            <a:off x="3276600" y="3011487"/>
            <a:ext cx="1371600" cy="15240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TextBox 1"/>
          <p:cNvSpPr txBox="1">
            <a:spLocks noChangeArrowheads="1"/>
          </p:cNvSpPr>
          <p:nvPr/>
        </p:nvSpPr>
        <p:spPr bwMode="auto">
          <a:xfrm>
            <a:off x="327025" y="4002087"/>
            <a:ext cx="45497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l"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Super aggressive</a:t>
            </a:r>
          </a:p>
          <a:p>
            <a:pPr marL="0" indent="0" algn="l"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     Infect more than 200 species        </a:t>
            </a:r>
          </a:p>
          <a:p>
            <a:pPr marL="0" indent="0" algn="l"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     including almost all the fruits </a:t>
            </a:r>
          </a:p>
          <a:p>
            <a:pPr marL="0" indent="0" algn="l"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     and vegetables</a:t>
            </a:r>
          </a:p>
          <a:p>
            <a:pPr algn="l"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</a:rPr>
              <a:t>Has its own </a:t>
            </a:r>
            <a:r>
              <a:rPr lang="en-US" sz="2000" dirty="0" err="1" smtClean="0">
                <a:solidFill>
                  <a:srgbClr val="000000"/>
                </a:solidFill>
              </a:rPr>
              <a:t>sRNA</a:t>
            </a:r>
            <a:r>
              <a:rPr lang="en-US" sz="2000" dirty="0" smtClean="0">
                <a:solidFill>
                  <a:srgbClr val="000000"/>
                </a:solidFill>
              </a:rPr>
              <a:t> machinery </a:t>
            </a:r>
          </a:p>
          <a:p>
            <a:pPr algn="l">
              <a:buFont typeface="Arial" charset="0"/>
              <a:buChar char="•"/>
              <a:defRPr/>
            </a:pPr>
            <a:endParaRPr lang="en-US" sz="2000" dirty="0" smtClean="0">
              <a:solidFill>
                <a:srgbClr val="000000"/>
              </a:solidFill>
            </a:endParaRPr>
          </a:p>
        </p:txBody>
      </p:sp>
      <p:pic>
        <p:nvPicPr>
          <p:cNvPr id="1946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96"/>
          <a:stretch>
            <a:fillRect/>
          </a:stretch>
        </p:blipFill>
        <p:spPr bwMode="auto">
          <a:xfrm>
            <a:off x="5257800" y="3240087"/>
            <a:ext cx="1600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2"/>
          <p:cNvSpPr txBox="1">
            <a:spLocks noChangeArrowheads="1"/>
          </p:cNvSpPr>
          <p:nvPr/>
        </p:nvSpPr>
        <p:spPr bwMode="auto">
          <a:xfrm>
            <a:off x="76200" y="420687"/>
            <a:ext cx="8839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dirty="0">
                <a:solidFill>
                  <a:srgbClr val="000090"/>
                </a:solidFill>
              </a:rPr>
              <a:t>Fungal </a:t>
            </a:r>
            <a:r>
              <a:rPr lang="en-US" sz="3200" b="1" dirty="0" smtClean="0">
                <a:solidFill>
                  <a:srgbClr val="000090"/>
                </a:solidFill>
              </a:rPr>
              <a:t>small </a:t>
            </a:r>
            <a:r>
              <a:rPr lang="en-US" sz="3200" b="1" dirty="0">
                <a:solidFill>
                  <a:srgbClr val="000090"/>
                </a:solidFill>
              </a:rPr>
              <a:t>RNAs in </a:t>
            </a:r>
            <a:r>
              <a:rPr lang="en-US" sz="3200" b="1" dirty="0" smtClean="0">
                <a:solidFill>
                  <a:srgbClr val="000090"/>
                </a:solidFill>
              </a:rPr>
              <a:t>host </a:t>
            </a:r>
            <a:r>
              <a:rPr lang="en-US" sz="3200" b="1" dirty="0">
                <a:solidFill>
                  <a:srgbClr val="000090"/>
                </a:solidFill>
              </a:rPr>
              <a:t>p</a:t>
            </a:r>
            <a:r>
              <a:rPr lang="en-US" sz="3200" b="1" dirty="0" smtClean="0">
                <a:solidFill>
                  <a:srgbClr val="000090"/>
                </a:solidFill>
              </a:rPr>
              <a:t>athogen </a:t>
            </a:r>
            <a:r>
              <a:rPr lang="en-US" sz="3200" b="1" dirty="0">
                <a:solidFill>
                  <a:srgbClr val="000090"/>
                </a:solidFill>
              </a:rPr>
              <a:t>i</a:t>
            </a:r>
            <a:r>
              <a:rPr lang="en-US" sz="3200" b="1" dirty="0" smtClean="0">
                <a:solidFill>
                  <a:srgbClr val="000090"/>
                </a:solidFill>
              </a:rPr>
              <a:t>nteraction</a:t>
            </a:r>
            <a:endParaRPr lang="en-US" sz="3200" b="1" dirty="0">
              <a:solidFill>
                <a:srgbClr val="000090"/>
              </a:solidFill>
            </a:endParaRPr>
          </a:p>
        </p:txBody>
      </p:sp>
      <p:pic>
        <p:nvPicPr>
          <p:cNvPr id="2" name="Picture 1" descr="Screen Shot 2013-07-06 at 4.28.53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764087"/>
            <a:ext cx="164465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2" descr="Screen Shot 2013-07-06 at 4.27.54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764087"/>
            <a:ext cx="16113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TextBox 1"/>
          <p:cNvSpPr txBox="1">
            <a:spLocks noChangeArrowheads="1"/>
          </p:cNvSpPr>
          <p:nvPr/>
        </p:nvSpPr>
        <p:spPr bwMode="auto">
          <a:xfrm>
            <a:off x="2876550" y="2554287"/>
            <a:ext cx="2208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 b="1">
                <a:solidFill>
                  <a:schemeClr val="tx2"/>
                </a:solidFill>
              </a:rPr>
              <a:t>Gray mold disease</a:t>
            </a:r>
          </a:p>
        </p:txBody>
      </p:sp>
      <p:pic>
        <p:nvPicPr>
          <p:cNvPr id="19467" name="Picture 2" descr="Screen Shot 2013-09-25 at 2.03.44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28" b="8084"/>
          <a:stretch>
            <a:fillRect/>
          </a:stretch>
        </p:blipFill>
        <p:spPr bwMode="auto">
          <a:xfrm>
            <a:off x="6934200" y="1563687"/>
            <a:ext cx="16192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3" descr="Screen Shot 2013-09-25 at 2.08.21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60" b="10001"/>
          <a:stretch>
            <a:fillRect/>
          </a:stretch>
        </p:blipFill>
        <p:spPr bwMode="auto">
          <a:xfrm>
            <a:off x="6934200" y="3240087"/>
            <a:ext cx="1638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3"/>
          <p:cNvSpPr txBox="1">
            <a:spLocks noChangeArrowheads="1"/>
          </p:cNvSpPr>
          <p:nvPr/>
        </p:nvSpPr>
        <p:spPr bwMode="auto">
          <a:xfrm>
            <a:off x="228600" y="-30163"/>
            <a:ext cx="84582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dirty="0" smtClean="0">
                <a:solidFill>
                  <a:srgbClr val="000090"/>
                </a:solidFill>
              </a:rPr>
              <a:t>Some </a:t>
            </a:r>
            <a:r>
              <a:rPr lang="en-US" sz="3200" b="1" i="1" dirty="0" err="1">
                <a:solidFill>
                  <a:srgbClr val="000090"/>
                </a:solidFill>
              </a:rPr>
              <a:t>Bc-</a:t>
            </a:r>
            <a:r>
              <a:rPr lang="en-US" sz="3200" b="1" dirty="0" err="1">
                <a:solidFill>
                  <a:srgbClr val="000090"/>
                </a:solidFill>
              </a:rPr>
              <a:t>s</a:t>
            </a:r>
            <a:r>
              <a:rPr lang="en-US" sz="3000" b="1" dirty="0" err="1">
                <a:solidFill>
                  <a:srgbClr val="000090"/>
                </a:solidFill>
              </a:rPr>
              <a:t>RNAs</a:t>
            </a:r>
            <a:r>
              <a:rPr lang="en-US" sz="3000" b="1" dirty="0">
                <a:solidFill>
                  <a:srgbClr val="000090"/>
                </a:solidFill>
              </a:rPr>
              <a:t> h</a:t>
            </a:r>
            <a:r>
              <a:rPr lang="en-US" sz="3000" b="1" dirty="0" smtClean="0">
                <a:solidFill>
                  <a:srgbClr val="000090"/>
                </a:solidFill>
              </a:rPr>
              <a:t>ave </a:t>
            </a:r>
            <a:r>
              <a:rPr lang="en-US" sz="3000" b="1" dirty="0">
                <a:solidFill>
                  <a:srgbClr val="000090"/>
                </a:solidFill>
              </a:rPr>
              <a:t>p</a:t>
            </a:r>
            <a:r>
              <a:rPr lang="en-US" sz="3000" b="1" dirty="0" smtClean="0">
                <a:solidFill>
                  <a:srgbClr val="000090"/>
                </a:solidFill>
              </a:rPr>
              <a:t>redicted </a:t>
            </a:r>
            <a:r>
              <a:rPr lang="en-US" sz="3000" b="1" dirty="0">
                <a:solidFill>
                  <a:srgbClr val="000090"/>
                </a:solidFill>
              </a:rPr>
              <a:t>t</a:t>
            </a:r>
            <a:r>
              <a:rPr lang="en-US" sz="3000" b="1" dirty="0" smtClean="0">
                <a:solidFill>
                  <a:srgbClr val="000090"/>
                </a:solidFill>
              </a:rPr>
              <a:t>argets </a:t>
            </a:r>
            <a:r>
              <a:rPr lang="en-US" sz="3000" b="1" dirty="0">
                <a:solidFill>
                  <a:srgbClr val="000090"/>
                </a:solidFill>
              </a:rPr>
              <a:t>in </a:t>
            </a:r>
            <a:r>
              <a:rPr lang="en-US" sz="3000" b="1" dirty="0" smtClean="0">
                <a:solidFill>
                  <a:srgbClr val="000090"/>
                </a:solidFill>
              </a:rPr>
              <a:t>both Arabidopsis </a:t>
            </a:r>
            <a:r>
              <a:rPr lang="en-US" sz="3000" b="1" dirty="0">
                <a:solidFill>
                  <a:srgbClr val="000090"/>
                </a:solidFill>
              </a:rPr>
              <a:t>and t</a:t>
            </a:r>
            <a:r>
              <a:rPr lang="en-US" sz="3000" b="1" dirty="0" smtClean="0">
                <a:solidFill>
                  <a:srgbClr val="000090"/>
                </a:solidFill>
              </a:rPr>
              <a:t>omato</a:t>
            </a:r>
            <a:endParaRPr lang="en-US" sz="3000" b="1" dirty="0">
              <a:solidFill>
                <a:srgbClr val="000090"/>
              </a:solidFill>
            </a:endParaRPr>
          </a:p>
        </p:txBody>
      </p:sp>
      <p:pic>
        <p:nvPicPr>
          <p:cNvPr id="20482" name="Picture 1" descr="Screen Shot 2013-04-16 at 8.29.3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6629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1"/>
          <p:cNvSpPr txBox="1">
            <a:spLocks noChangeArrowheads="1"/>
          </p:cNvSpPr>
          <p:nvPr/>
        </p:nvSpPr>
        <p:spPr bwMode="auto">
          <a:xfrm>
            <a:off x="533400" y="5638800"/>
            <a:ext cx="838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l"/>
            <a:r>
              <a:rPr lang="en-US" sz="1800" dirty="0">
                <a:solidFill>
                  <a:srgbClr val="000000"/>
                </a:solidFill>
              </a:rPr>
              <a:t>73 </a:t>
            </a:r>
            <a:r>
              <a:rPr lang="en-US" sz="1800" dirty="0" err="1">
                <a:solidFill>
                  <a:srgbClr val="000000"/>
                </a:solidFill>
              </a:rPr>
              <a:t>Bc-sRNAs</a:t>
            </a:r>
            <a:r>
              <a:rPr lang="en-US" sz="1800" dirty="0">
                <a:solidFill>
                  <a:srgbClr val="000000"/>
                </a:solidFill>
              </a:rPr>
              <a:t> that present in both Arabidopsis- and tomato-infected libraries have predicted host targets in both hosts. (using stringent target prediction criteria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</a:p>
          <a:p>
            <a:pPr algn="l"/>
            <a:r>
              <a:rPr lang="en-US" sz="1800" dirty="0">
                <a:solidFill>
                  <a:schemeClr val="tx2"/>
                </a:solidFill>
              </a:rPr>
              <a:t>12 out of 73 </a:t>
            </a:r>
            <a:r>
              <a:rPr lang="en-US" sz="1800" dirty="0" err="1" smtClean="0">
                <a:solidFill>
                  <a:schemeClr val="tx2"/>
                </a:solidFill>
              </a:rPr>
              <a:t>sRNAs</a:t>
            </a:r>
            <a:r>
              <a:rPr lang="en-US" sz="1800" dirty="0" smtClean="0">
                <a:solidFill>
                  <a:schemeClr val="tx2"/>
                </a:solidFill>
              </a:rPr>
              <a:t> have at </a:t>
            </a:r>
            <a:r>
              <a:rPr lang="en-US" sz="1800" dirty="0">
                <a:solidFill>
                  <a:schemeClr val="tx2"/>
                </a:solidFill>
              </a:rPr>
              <a:t>least 2 targets </a:t>
            </a:r>
            <a:r>
              <a:rPr lang="en-US" sz="1800" dirty="0" smtClean="0">
                <a:solidFill>
                  <a:schemeClr val="tx2"/>
                </a:solidFill>
              </a:rPr>
              <a:t>belong </a:t>
            </a:r>
            <a:r>
              <a:rPr lang="en-US" sz="1800" dirty="0">
                <a:solidFill>
                  <a:schemeClr val="tx2"/>
                </a:solidFill>
              </a:rPr>
              <a:t>to </a:t>
            </a:r>
            <a:r>
              <a:rPr lang="en-US" sz="1800" dirty="0" smtClean="0">
                <a:solidFill>
                  <a:schemeClr val="tx2"/>
                </a:solidFill>
              </a:rPr>
              <a:t>the same </a:t>
            </a:r>
            <a:r>
              <a:rPr lang="en-US" sz="1800" dirty="0">
                <a:solidFill>
                  <a:schemeClr val="tx2"/>
                </a:solidFill>
              </a:rPr>
              <a:t>gene </a:t>
            </a:r>
            <a:r>
              <a:rPr lang="en-US" sz="1800" dirty="0" smtClean="0">
                <a:solidFill>
                  <a:schemeClr val="tx2"/>
                </a:solidFill>
              </a:rPr>
              <a:t>family, such as MPKs, NLRs, F-box proteins, WD-40, RLKs, etc.</a:t>
            </a: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62497" y="6581001"/>
            <a:ext cx="2681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solidFill>
                  <a:srgbClr val="000000"/>
                </a:solidFill>
              </a:rPr>
              <a:t>Weiberg</a:t>
            </a:r>
            <a:r>
              <a:rPr lang="en-US" sz="1200" b="1" dirty="0" smtClean="0">
                <a:solidFill>
                  <a:srgbClr val="000000"/>
                </a:solidFill>
              </a:rPr>
              <a:t> et al., Science </a:t>
            </a:r>
            <a:r>
              <a:rPr lang="en-US" sz="1200" b="1" dirty="0">
                <a:solidFill>
                  <a:srgbClr val="000000"/>
                </a:solidFill>
              </a:rPr>
              <a:t>342, 118 (2013</a:t>
            </a:r>
            <a:r>
              <a:rPr lang="en-US" sz="1200" b="1" dirty="0" smtClean="0">
                <a:solidFill>
                  <a:srgbClr val="000000"/>
                </a:solidFill>
              </a:rPr>
              <a:t>)</a:t>
            </a:r>
            <a:endParaRPr lang="en-US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 noChangeArrowheads="1"/>
          </p:cNvSpPr>
          <p:nvPr/>
        </p:nvSpPr>
        <p:spPr bwMode="auto">
          <a:xfrm>
            <a:off x="12700" y="152400"/>
            <a:ext cx="8788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</a:rPr>
              <a:t>Transgenic </a:t>
            </a:r>
            <a:r>
              <a:rPr lang="en-US" sz="2800" b="1" dirty="0" smtClean="0">
                <a:solidFill>
                  <a:srgbClr val="000090"/>
                </a:solidFill>
              </a:rPr>
              <a:t>plants </a:t>
            </a:r>
            <a:r>
              <a:rPr lang="en-US" sz="2800" b="1" dirty="0">
                <a:solidFill>
                  <a:srgbClr val="000090"/>
                </a:solidFill>
              </a:rPr>
              <a:t>e</a:t>
            </a:r>
            <a:r>
              <a:rPr lang="en-US" sz="2800" b="1" dirty="0" smtClean="0">
                <a:solidFill>
                  <a:srgbClr val="000090"/>
                </a:solidFill>
              </a:rPr>
              <a:t>xpressing </a:t>
            </a:r>
            <a:r>
              <a:rPr lang="en-US" sz="2800" b="1" i="1" dirty="0" err="1">
                <a:solidFill>
                  <a:srgbClr val="000090"/>
                </a:solidFill>
              </a:rPr>
              <a:t>Bc-</a:t>
            </a:r>
            <a:r>
              <a:rPr lang="en-US" sz="2800" b="1" dirty="0" err="1">
                <a:solidFill>
                  <a:srgbClr val="000090"/>
                </a:solidFill>
              </a:rPr>
              <a:t>sRNAs</a:t>
            </a:r>
            <a:r>
              <a:rPr lang="en-US" sz="2800" b="1" dirty="0">
                <a:solidFill>
                  <a:srgbClr val="000090"/>
                </a:solidFill>
              </a:rPr>
              <a:t> </a:t>
            </a:r>
            <a:r>
              <a:rPr lang="en-US" sz="2800" b="1" dirty="0" smtClean="0">
                <a:solidFill>
                  <a:srgbClr val="000090"/>
                </a:solidFill>
              </a:rPr>
              <a:t>display </a:t>
            </a:r>
            <a:r>
              <a:rPr lang="en-US" sz="2800" b="1" dirty="0">
                <a:solidFill>
                  <a:srgbClr val="000090"/>
                </a:solidFill>
              </a:rPr>
              <a:t>e</a:t>
            </a:r>
            <a:r>
              <a:rPr lang="en-US" sz="2800" b="1" dirty="0" smtClean="0">
                <a:solidFill>
                  <a:srgbClr val="000090"/>
                </a:solidFill>
              </a:rPr>
              <a:t>nhanced </a:t>
            </a:r>
            <a:r>
              <a:rPr lang="en-US" sz="2800" b="1" dirty="0">
                <a:solidFill>
                  <a:srgbClr val="000090"/>
                </a:solidFill>
              </a:rPr>
              <a:t>d</a:t>
            </a:r>
            <a:r>
              <a:rPr lang="en-US" sz="2800" b="1" dirty="0" smtClean="0">
                <a:solidFill>
                  <a:srgbClr val="000090"/>
                </a:solidFill>
              </a:rPr>
              <a:t>isease </a:t>
            </a:r>
            <a:r>
              <a:rPr lang="en-US" sz="2800" b="1" dirty="0">
                <a:solidFill>
                  <a:srgbClr val="000090"/>
                </a:solidFill>
              </a:rPr>
              <a:t>s</a:t>
            </a:r>
            <a:r>
              <a:rPr lang="en-US" sz="2800" b="1" dirty="0" smtClean="0">
                <a:solidFill>
                  <a:srgbClr val="000090"/>
                </a:solidFill>
              </a:rPr>
              <a:t>usceptibility </a:t>
            </a:r>
            <a:r>
              <a:rPr lang="en-US" sz="2800" b="1" dirty="0">
                <a:solidFill>
                  <a:srgbClr val="000090"/>
                </a:solidFill>
              </a:rPr>
              <a:t>to </a:t>
            </a:r>
            <a:r>
              <a:rPr lang="en-US" sz="2800" b="1" i="1" dirty="0">
                <a:solidFill>
                  <a:srgbClr val="000090"/>
                </a:solidFill>
              </a:rPr>
              <a:t>B. </a:t>
            </a:r>
            <a:r>
              <a:rPr lang="en-US" sz="2800" b="1" i="1" dirty="0" err="1">
                <a:solidFill>
                  <a:srgbClr val="000090"/>
                </a:solidFill>
              </a:rPr>
              <a:t>cinerea</a:t>
            </a:r>
            <a:r>
              <a:rPr lang="en-US" sz="2800" dirty="0">
                <a:solidFill>
                  <a:srgbClr val="000090"/>
                </a:solidFill>
              </a:rPr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38200" y="1600200"/>
            <a:ext cx="7620000" cy="4829175"/>
            <a:chOff x="838200" y="1600200"/>
            <a:chExt cx="7620000" cy="4829175"/>
          </a:xfrm>
        </p:grpSpPr>
        <p:pic>
          <p:nvPicPr>
            <p:cNvPr id="25605" name="Picture 2" descr="Screen Shot 2013-04-18 at 6.57.34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30"/>
            <a:stretch>
              <a:fillRect/>
            </a:stretch>
          </p:blipFill>
          <p:spPr bwMode="auto">
            <a:xfrm>
              <a:off x="1995487" y="1600200"/>
              <a:ext cx="4557713" cy="198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6" name="Picture 3" descr="Screen Shot 2013-04-18 at 6.57.54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3836988"/>
              <a:ext cx="7620000" cy="2592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4" name="Rectangle 4"/>
            <p:cNvSpPr>
              <a:spLocks noChangeArrowheads="1"/>
            </p:cNvSpPr>
            <p:nvPr/>
          </p:nvSpPr>
          <p:spPr bwMode="auto">
            <a:xfrm>
              <a:off x="2133600" y="1676400"/>
              <a:ext cx="2286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400" y="6457890"/>
            <a:ext cx="4244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Weiberg</a:t>
            </a:r>
            <a:r>
              <a:rPr lang="en-US" sz="2000" dirty="0" smtClean="0">
                <a:solidFill>
                  <a:srgbClr val="000000"/>
                </a:solidFill>
              </a:rPr>
              <a:t> et al., Science </a:t>
            </a:r>
            <a:r>
              <a:rPr lang="en-US" sz="2000" dirty="0">
                <a:solidFill>
                  <a:srgbClr val="000000"/>
                </a:solidFill>
              </a:rPr>
              <a:t>342, 118 (2013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650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ChangeArrowheads="1"/>
          </p:cNvSpPr>
          <p:nvPr/>
        </p:nvSpPr>
        <p:spPr bwMode="auto">
          <a:xfrm>
            <a:off x="609600" y="152400"/>
            <a:ext cx="7848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</a:rPr>
              <a:t>Arabidopsis </a:t>
            </a:r>
            <a:r>
              <a:rPr lang="en-US" sz="2800" b="1" dirty="0" smtClean="0">
                <a:solidFill>
                  <a:srgbClr val="000090"/>
                </a:solidFill>
              </a:rPr>
              <a:t>target </a:t>
            </a:r>
            <a:r>
              <a:rPr lang="en-US" sz="2800" b="1" dirty="0">
                <a:solidFill>
                  <a:srgbClr val="000090"/>
                </a:solidFill>
              </a:rPr>
              <a:t>g</a:t>
            </a:r>
            <a:r>
              <a:rPr lang="en-US" sz="2800" b="1" dirty="0" smtClean="0">
                <a:solidFill>
                  <a:srgbClr val="000090"/>
                </a:solidFill>
              </a:rPr>
              <a:t>enes </a:t>
            </a:r>
            <a:r>
              <a:rPr lang="en-US" sz="2800" b="1" dirty="0">
                <a:solidFill>
                  <a:srgbClr val="000090"/>
                </a:solidFill>
              </a:rPr>
              <a:t>of </a:t>
            </a:r>
            <a:r>
              <a:rPr lang="en-US" sz="2800" b="1" i="1" dirty="0" err="1">
                <a:solidFill>
                  <a:srgbClr val="000090"/>
                </a:solidFill>
              </a:rPr>
              <a:t>Bc-</a:t>
            </a:r>
            <a:r>
              <a:rPr lang="en-US" sz="2800" b="1" dirty="0" err="1">
                <a:solidFill>
                  <a:srgbClr val="000090"/>
                </a:solidFill>
              </a:rPr>
              <a:t>sRNAs</a:t>
            </a:r>
            <a:r>
              <a:rPr lang="en-US" sz="2800" b="1" dirty="0">
                <a:solidFill>
                  <a:srgbClr val="000090"/>
                </a:solidFill>
              </a:rPr>
              <a:t> </a:t>
            </a:r>
            <a:r>
              <a:rPr lang="en-US" sz="2800" b="1" dirty="0" smtClean="0">
                <a:solidFill>
                  <a:srgbClr val="000090"/>
                </a:solidFill>
              </a:rPr>
              <a:t>are important for host </a:t>
            </a:r>
            <a:r>
              <a:rPr lang="en-US" sz="2800" b="1" dirty="0">
                <a:solidFill>
                  <a:srgbClr val="000090"/>
                </a:solidFill>
              </a:rPr>
              <a:t>d</a:t>
            </a:r>
            <a:r>
              <a:rPr lang="en-US" sz="2800" b="1" dirty="0" smtClean="0">
                <a:solidFill>
                  <a:srgbClr val="000090"/>
                </a:solidFill>
              </a:rPr>
              <a:t>efense </a:t>
            </a:r>
            <a:r>
              <a:rPr lang="en-US" sz="2800" b="1" dirty="0">
                <a:solidFill>
                  <a:srgbClr val="000090"/>
                </a:solidFill>
              </a:rPr>
              <a:t>a</a:t>
            </a:r>
            <a:r>
              <a:rPr lang="en-US" sz="2800" b="1" dirty="0" smtClean="0">
                <a:solidFill>
                  <a:srgbClr val="000090"/>
                </a:solidFill>
              </a:rPr>
              <a:t>gainst </a:t>
            </a:r>
            <a:r>
              <a:rPr lang="en-US" sz="2800" b="1" i="1" dirty="0">
                <a:solidFill>
                  <a:srgbClr val="000090"/>
                </a:solidFill>
              </a:rPr>
              <a:t>Botrytis</a:t>
            </a:r>
          </a:p>
        </p:txBody>
      </p:sp>
      <p:sp>
        <p:nvSpPr>
          <p:cNvPr id="26626" name="TextBox 2"/>
          <p:cNvSpPr txBox="1">
            <a:spLocks noChangeArrowheads="1"/>
          </p:cNvSpPr>
          <p:nvPr/>
        </p:nvSpPr>
        <p:spPr bwMode="auto">
          <a:xfrm>
            <a:off x="457200" y="1219200"/>
            <a:ext cx="21796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 b="1">
                <a:solidFill>
                  <a:schemeClr val="tx2"/>
                </a:solidFill>
              </a:rPr>
              <a:t>Bc-siR3.2 Targets</a:t>
            </a:r>
          </a:p>
          <a:p>
            <a:r>
              <a:rPr lang="en-US" sz="2000" b="1">
                <a:solidFill>
                  <a:schemeClr val="tx2"/>
                </a:solidFill>
              </a:rPr>
              <a:t>MPK1 and MPK2</a:t>
            </a:r>
          </a:p>
        </p:txBody>
      </p:sp>
      <p:pic>
        <p:nvPicPr>
          <p:cNvPr id="26627" name="Picture 1" descr="Screen Shot 2013-09-25 at 3.30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133600"/>
            <a:ext cx="201930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2" descr="Screen Shot 2013-09-25 at 3.29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4419600"/>
            <a:ext cx="5689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 descr="Screen Shot 2013-09-25 at 3.29.3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5588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Box 14"/>
          <p:cNvSpPr txBox="1">
            <a:spLocks noChangeArrowheads="1"/>
          </p:cNvSpPr>
          <p:nvPr/>
        </p:nvSpPr>
        <p:spPr bwMode="auto">
          <a:xfrm>
            <a:off x="609600" y="3810000"/>
            <a:ext cx="1816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 b="1">
                <a:solidFill>
                  <a:schemeClr val="tx2"/>
                </a:solidFill>
              </a:rPr>
              <a:t>Bc-siR5 Target</a:t>
            </a:r>
          </a:p>
          <a:p>
            <a:r>
              <a:rPr lang="en-US" sz="2000" b="1">
                <a:solidFill>
                  <a:schemeClr val="tx2"/>
                </a:solidFill>
              </a:rPr>
              <a:t>WAK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1330" y="6381690"/>
            <a:ext cx="4244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Weiberg</a:t>
            </a:r>
            <a:r>
              <a:rPr lang="en-US" sz="2000" dirty="0" smtClean="0">
                <a:solidFill>
                  <a:srgbClr val="000000"/>
                </a:solidFill>
              </a:rPr>
              <a:t> et al., Science </a:t>
            </a:r>
            <a:r>
              <a:rPr lang="en-US" sz="2000" dirty="0">
                <a:solidFill>
                  <a:srgbClr val="000000"/>
                </a:solidFill>
              </a:rPr>
              <a:t>342, 118 (2013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49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3" descr="Screen Shot 2013-04-18 at 6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1"/>
          <a:stretch>
            <a:fillRect/>
          </a:stretch>
        </p:blipFill>
        <p:spPr bwMode="auto">
          <a:xfrm>
            <a:off x="4724400" y="3190875"/>
            <a:ext cx="377190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152400" y="3810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 b="1" i="1" dirty="0">
                <a:solidFill>
                  <a:srgbClr val="000090"/>
                </a:solidFill>
              </a:rPr>
              <a:t>B. </a:t>
            </a:r>
            <a:r>
              <a:rPr lang="en-US" sz="3200" b="1" i="1" dirty="0" err="1">
                <a:solidFill>
                  <a:srgbClr val="000090"/>
                </a:solidFill>
              </a:rPr>
              <a:t>cinerea</a:t>
            </a:r>
            <a:r>
              <a:rPr lang="en-US" sz="3200" b="1" i="1" dirty="0">
                <a:solidFill>
                  <a:srgbClr val="000090"/>
                </a:solidFill>
              </a:rPr>
              <a:t> </a:t>
            </a:r>
            <a:r>
              <a:rPr lang="en-US" sz="3200" b="1" dirty="0" err="1">
                <a:solidFill>
                  <a:srgbClr val="000090"/>
                </a:solidFill>
              </a:rPr>
              <a:t>siRNAs</a:t>
            </a:r>
            <a:r>
              <a:rPr lang="en-US" sz="3200" b="1" dirty="0">
                <a:solidFill>
                  <a:srgbClr val="000090"/>
                </a:solidFill>
              </a:rPr>
              <a:t> </a:t>
            </a:r>
            <a:r>
              <a:rPr lang="en-US" sz="3200" b="1" dirty="0" smtClean="0">
                <a:solidFill>
                  <a:srgbClr val="000090"/>
                </a:solidFill>
              </a:rPr>
              <a:t>hijack </a:t>
            </a:r>
            <a:r>
              <a:rPr lang="en-US" sz="3200" b="1" dirty="0">
                <a:solidFill>
                  <a:srgbClr val="000090"/>
                </a:solidFill>
              </a:rPr>
              <a:t>Arabidopsis AGO1 </a:t>
            </a:r>
            <a:r>
              <a:rPr lang="en-US" sz="3200" b="1" dirty="0" smtClean="0">
                <a:solidFill>
                  <a:srgbClr val="000090"/>
                </a:solidFill>
              </a:rPr>
              <a:t>during </a:t>
            </a:r>
            <a:r>
              <a:rPr lang="en-US" sz="3200" b="1" dirty="0">
                <a:solidFill>
                  <a:srgbClr val="000090"/>
                </a:solidFill>
              </a:rPr>
              <a:t>i</a:t>
            </a:r>
            <a:r>
              <a:rPr lang="en-US" sz="3200" b="1" dirty="0" smtClean="0">
                <a:solidFill>
                  <a:srgbClr val="000090"/>
                </a:solidFill>
              </a:rPr>
              <a:t>nfection </a:t>
            </a:r>
            <a:r>
              <a:rPr lang="en-US" sz="3200" b="1" dirty="0">
                <a:solidFill>
                  <a:srgbClr val="000090"/>
                </a:solidFill>
              </a:rPr>
              <a:t>to </a:t>
            </a:r>
            <a:r>
              <a:rPr lang="en-US" sz="3200" b="1" dirty="0" smtClean="0">
                <a:solidFill>
                  <a:srgbClr val="000090"/>
                </a:solidFill>
              </a:rPr>
              <a:t>silence </a:t>
            </a:r>
            <a:r>
              <a:rPr lang="en-US" sz="3200" b="1" dirty="0">
                <a:solidFill>
                  <a:srgbClr val="000090"/>
                </a:solidFill>
              </a:rPr>
              <a:t>h</a:t>
            </a:r>
            <a:r>
              <a:rPr lang="en-US" sz="3200" b="1" dirty="0" smtClean="0">
                <a:solidFill>
                  <a:srgbClr val="000090"/>
                </a:solidFill>
              </a:rPr>
              <a:t>ost </a:t>
            </a:r>
            <a:r>
              <a:rPr lang="en-US" sz="3200" b="1" dirty="0">
                <a:solidFill>
                  <a:srgbClr val="000090"/>
                </a:solidFill>
              </a:rPr>
              <a:t>g</a:t>
            </a:r>
            <a:r>
              <a:rPr lang="en-US" sz="3200" b="1" dirty="0" smtClean="0">
                <a:solidFill>
                  <a:srgbClr val="000090"/>
                </a:solidFill>
              </a:rPr>
              <a:t>enes</a:t>
            </a:r>
            <a:endParaRPr lang="en-US" sz="3200" dirty="0">
              <a:solidFill>
                <a:srgbClr val="000090"/>
              </a:solidFill>
            </a:endParaRPr>
          </a:p>
        </p:txBody>
      </p:sp>
      <p:grpSp>
        <p:nvGrpSpPr>
          <p:cNvPr id="33795" name="Group 27"/>
          <p:cNvGrpSpPr>
            <a:grpSpLocks/>
          </p:cNvGrpSpPr>
          <p:nvPr/>
        </p:nvGrpSpPr>
        <p:grpSpPr bwMode="auto">
          <a:xfrm>
            <a:off x="228600" y="3048000"/>
            <a:ext cx="3816350" cy="1570038"/>
            <a:chOff x="-76200" y="1828800"/>
            <a:chExt cx="3816140" cy="1569660"/>
          </a:xfrm>
        </p:grpSpPr>
        <p:sp>
          <p:nvSpPr>
            <p:cNvPr id="28679" name="TextBox 10"/>
            <p:cNvSpPr txBox="1">
              <a:spLocks noChangeArrowheads="1"/>
            </p:cNvSpPr>
            <p:nvPr/>
          </p:nvSpPr>
          <p:spPr bwMode="auto">
            <a:xfrm>
              <a:off x="-76200" y="1828800"/>
              <a:ext cx="381614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AGO-IP</a:t>
              </a:r>
            </a:p>
            <a:p>
              <a:endParaRPr lang="en-US" dirty="0">
                <a:solidFill>
                  <a:srgbClr val="000000"/>
                </a:solidFill>
              </a:endParaRPr>
            </a:p>
            <a:p>
              <a:endParaRPr lang="en-US" dirty="0">
                <a:solidFill>
                  <a:srgbClr val="000000"/>
                </a:solidFill>
              </a:endParaRPr>
            </a:p>
            <a:p>
              <a:r>
                <a:rPr lang="en-US" dirty="0" err="1">
                  <a:solidFill>
                    <a:srgbClr val="000000"/>
                  </a:solidFill>
                </a:rPr>
                <a:t>sRNA</a:t>
              </a:r>
              <a:r>
                <a:rPr lang="en-US" dirty="0">
                  <a:solidFill>
                    <a:srgbClr val="000000"/>
                  </a:solidFill>
                </a:rPr>
                <a:t> Analysis</a:t>
              </a:r>
            </a:p>
          </p:txBody>
        </p:sp>
        <p:sp>
          <p:nvSpPr>
            <p:cNvPr id="28680" name="Down Arrow 11"/>
            <p:cNvSpPr>
              <a:spLocks noChangeArrowheads="1"/>
            </p:cNvSpPr>
            <p:nvPr/>
          </p:nvSpPr>
          <p:spPr bwMode="auto">
            <a:xfrm>
              <a:off x="1752600" y="2438400"/>
              <a:ext cx="198119" cy="3810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6" name="TextBox 27"/>
          <p:cNvSpPr txBox="1">
            <a:spLocks noChangeArrowheads="1"/>
          </p:cNvSpPr>
          <p:nvPr/>
        </p:nvSpPr>
        <p:spPr bwMode="auto">
          <a:xfrm>
            <a:off x="358775" y="1789113"/>
            <a:ext cx="37401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chemeClr val="tx2"/>
                </a:solidFill>
                <a:latin typeface="Courier New" charset="0"/>
                <a:cs typeface="Courier New" charset="0"/>
              </a:rPr>
              <a:t>Bc-siR3.1 5`UUGUGGAUCUUGUAGGUGGGC</a:t>
            </a:r>
          </a:p>
          <a:p>
            <a:r>
              <a:rPr lang="en-US" sz="1400" b="1">
                <a:solidFill>
                  <a:schemeClr val="tx2"/>
                </a:solidFill>
                <a:latin typeface="Courier New" charset="0"/>
                <a:cs typeface="Courier New" charset="0"/>
              </a:rPr>
              <a:t>Bc-siR3.2 5`UACAUUGUGGAUCUUGUAGGU</a:t>
            </a:r>
          </a:p>
          <a:p>
            <a:r>
              <a:rPr lang="en-US" sz="1400" b="1">
                <a:solidFill>
                  <a:schemeClr val="tx2"/>
                </a:solidFill>
                <a:latin typeface="Courier New" charset="0"/>
                <a:cs typeface="Courier New" charset="0"/>
              </a:rPr>
              <a:t>Bc-siR5   5`UUUGACUCGGAAUGUAUACUU</a:t>
            </a:r>
          </a:p>
        </p:txBody>
      </p:sp>
      <p:pic>
        <p:nvPicPr>
          <p:cNvPr id="33797" name="Picture 1" descr="Screen Shot 2013-04-18 at 7.08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38225"/>
            <a:ext cx="3276600" cy="259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Rectangle 4"/>
          <p:cNvSpPr>
            <a:spLocks noChangeArrowheads="1"/>
          </p:cNvSpPr>
          <p:nvPr/>
        </p:nvSpPr>
        <p:spPr bwMode="auto">
          <a:xfrm>
            <a:off x="4800600" y="1219200"/>
            <a:ext cx="3048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30929" y="6248400"/>
            <a:ext cx="3839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rgbClr val="000000"/>
                </a:solidFill>
              </a:rPr>
              <a:t>Weiberg</a:t>
            </a:r>
            <a:r>
              <a:rPr lang="en-US" sz="1800" dirty="0" smtClean="0">
                <a:solidFill>
                  <a:srgbClr val="000000"/>
                </a:solidFill>
              </a:rPr>
              <a:t> et al., Science </a:t>
            </a:r>
            <a:r>
              <a:rPr lang="en-US" sz="1800" dirty="0">
                <a:solidFill>
                  <a:srgbClr val="000000"/>
                </a:solidFill>
              </a:rPr>
              <a:t>342, 118 (2013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777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36800" y="62992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Improved Animation 6.19.2014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990600"/>
            <a:ext cx="7848600" cy="5429250"/>
          </a:xfrm>
          <a:prstGeom prst="rect">
            <a:avLst/>
          </a:prstGeom>
        </p:spPr>
      </p:pic>
      <p:sp>
        <p:nvSpPr>
          <p:cNvPr id="5" name="TextBox 52"/>
          <p:cNvSpPr txBox="1">
            <a:spLocks noChangeArrowheads="1"/>
          </p:cNvSpPr>
          <p:nvPr/>
        </p:nvSpPr>
        <p:spPr bwMode="auto">
          <a:xfrm>
            <a:off x="990600" y="0"/>
            <a:ext cx="7543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 b="1" dirty="0" smtClean="0">
                <a:solidFill>
                  <a:srgbClr val="000090"/>
                </a:solidFill>
              </a:rPr>
              <a:t>Naturally Occurring Cross-Kingdom </a:t>
            </a:r>
            <a:r>
              <a:rPr lang="en-US" sz="2800" b="1" dirty="0" err="1" smtClean="0">
                <a:solidFill>
                  <a:srgbClr val="000090"/>
                </a:solidFill>
              </a:rPr>
              <a:t>RNAi</a:t>
            </a:r>
            <a:r>
              <a:rPr lang="en-US" sz="2800" b="1" dirty="0" smtClean="0">
                <a:solidFill>
                  <a:srgbClr val="000090"/>
                </a:solidFill>
              </a:rPr>
              <a:t> </a:t>
            </a:r>
          </a:p>
          <a:p>
            <a:r>
              <a:rPr lang="en-US" sz="2800" b="1" dirty="0">
                <a:solidFill>
                  <a:srgbClr val="000090"/>
                </a:solidFill>
              </a:rPr>
              <a:t>(</a:t>
            </a:r>
            <a:r>
              <a:rPr lang="en-US" sz="2800" b="1" dirty="0" smtClean="0">
                <a:solidFill>
                  <a:srgbClr val="000090"/>
                </a:solidFill>
              </a:rPr>
              <a:t>as an Advanced </a:t>
            </a:r>
            <a:r>
              <a:rPr lang="en-US" sz="2800" b="1" dirty="0">
                <a:solidFill>
                  <a:srgbClr val="000090"/>
                </a:solidFill>
              </a:rPr>
              <a:t>V</a:t>
            </a:r>
            <a:r>
              <a:rPr lang="en-US" sz="2800" b="1" dirty="0" smtClean="0">
                <a:solidFill>
                  <a:srgbClr val="000090"/>
                </a:solidFill>
              </a:rPr>
              <a:t>irulence Mechanism)</a:t>
            </a:r>
            <a:endParaRPr lang="en-US" sz="2800" b="1" dirty="0">
              <a:solidFill>
                <a:srgbClr val="00009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6450568"/>
            <a:ext cx="3839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>
                <a:solidFill>
                  <a:srgbClr val="000000"/>
                </a:solidFill>
              </a:rPr>
              <a:t>Weiberg</a:t>
            </a:r>
            <a:r>
              <a:rPr lang="en-US" sz="1800" dirty="0" smtClean="0">
                <a:solidFill>
                  <a:srgbClr val="000000"/>
                </a:solidFill>
              </a:rPr>
              <a:t> et al., Science </a:t>
            </a:r>
            <a:r>
              <a:rPr lang="en-US" sz="1800" dirty="0">
                <a:solidFill>
                  <a:srgbClr val="000000"/>
                </a:solidFill>
              </a:rPr>
              <a:t>342, 118 (2013</a:t>
            </a:r>
            <a:r>
              <a:rPr lang="en-US" sz="1800" dirty="0" smtClean="0">
                <a:solidFill>
                  <a:srgbClr val="000000"/>
                </a:solidFill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739739" y="3124200"/>
            <a:ext cx="4051465" cy="3387991"/>
            <a:chOff x="5029200" y="3382962"/>
            <a:chExt cx="4051465" cy="3387991"/>
          </a:xfrm>
        </p:grpSpPr>
        <p:grpSp>
          <p:nvGrpSpPr>
            <p:cNvPr id="13" name="Group 27"/>
            <p:cNvGrpSpPr>
              <a:grpSpLocks/>
            </p:cNvGrpSpPr>
            <p:nvPr/>
          </p:nvGrpSpPr>
          <p:grpSpPr bwMode="auto">
            <a:xfrm>
              <a:off x="5029200" y="3382962"/>
              <a:ext cx="3816350" cy="1570038"/>
              <a:chOff x="-76200" y="1706591"/>
              <a:chExt cx="3816140" cy="1569660"/>
            </a:xfrm>
          </p:grpSpPr>
          <p:sp>
            <p:nvSpPr>
              <p:cNvPr id="14" name="TextBox 10"/>
              <p:cNvSpPr txBox="1">
                <a:spLocks noChangeArrowheads="1"/>
              </p:cNvSpPr>
              <p:nvPr/>
            </p:nvSpPr>
            <p:spPr bwMode="auto">
              <a:xfrm>
                <a:off x="-76200" y="1706591"/>
                <a:ext cx="3816140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ＭＳ Ｐゴシック" charset="0"/>
                  </a:defRPr>
                </a:lvl9pPr>
              </a:lstStyle>
              <a:p>
                <a:r>
                  <a:rPr lang="en-US" dirty="0" smtClean="0">
                    <a:solidFill>
                      <a:srgbClr val="000000"/>
                    </a:solidFill>
                  </a:rPr>
                  <a:t>AGO1- and AGO2-IP </a:t>
                </a:r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r>
                  <a:rPr lang="en-US" dirty="0" err="1">
                    <a:solidFill>
                      <a:srgbClr val="000000"/>
                    </a:solidFill>
                  </a:rPr>
                  <a:t>sRNA</a:t>
                </a:r>
                <a:r>
                  <a:rPr lang="en-US" dirty="0">
                    <a:solidFill>
                      <a:srgbClr val="000000"/>
                    </a:solidFill>
                  </a:rPr>
                  <a:t> Analysis</a:t>
                </a:r>
              </a:p>
            </p:txBody>
          </p:sp>
          <p:sp>
            <p:nvSpPr>
              <p:cNvPr id="15" name="Down Arrow 11"/>
              <p:cNvSpPr>
                <a:spLocks noChangeArrowheads="1"/>
              </p:cNvSpPr>
              <p:nvPr/>
            </p:nvSpPr>
            <p:spPr bwMode="auto">
              <a:xfrm>
                <a:off x="1752600" y="2362071"/>
                <a:ext cx="198119" cy="381000"/>
              </a:xfrm>
              <a:prstGeom prst="downArrow">
                <a:avLst>
                  <a:gd name="adj1" fmla="val 50000"/>
                  <a:gd name="adj2" fmla="val 50000"/>
                </a:avLst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Down Arrow 11"/>
            <p:cNvSpPr>
              <a:spLocks noChangeArrowheads="1"/>
            </p:cNvSpPr>
            <p:nvPr/>
          </p:nvSpPr>
          <p:spPr bwMode="auto">
            <a:xfrm>
              <a:off x="6858000" y="4953000"/>
              <a:ext cx="198130" cy="381092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42065" y="5509069"/>
              <a:ext cx="4038600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>
                  <a:solidFill>
                    <a:srgbClr val="000000"/>
                  </a:solidFill>
                </a:rPr>
                <a:t>We found more than 135 </a:t>
              </a:r>
              <a:r>
                <a:rPr lang="en-US" sz="1800" b="1" dirty="0" err="1">
                  <a:solidFill>
                    <a:srgbClr val="000000"/>
                  </a:solidFill>
                </a:rPr>
                <a:t>Vd-sRNAs</a:t>
              </a:r>
              <a:r>
                <a:rPr lang="en-US" sz="1800" b="1" dirty="0">
                  <a:solidFill>
                    <a:srgbClr val="000000"/>
                  </a:solidFill>
                </a:rPr>
                <a:t> have At </a:t>
              </a:r>
              <a:r>
                <a:rPr lang="en-US" sz="1800" b="1" dirty="0" smtClean="0">
                  <a:solidFill>
                    <a:srgbClr val="000000"/>
                  </a:solidFill>
                </a:rPr>
                <a:t>Targets in AGO1-IP fraction, </a:t>
              </a:r>
              <a:r>
                <a:rPr lang="en-US" sz="1800" b="1" dirty="0" err="1" smtClean="0">
                  <a:solidFill>
                    <a:srgbClr val="000000"/>
                  </a:solidFill>
                </a:rPr>
                <a:t>vs</a:t>
              </a:r>
              <a:r>
                <a:rPr lang="en-US" sz="1800" b="1" dirty="0" smtClean="0">
                  <a:solidFill>
                    <a:srgbClr val="000000"/>
                  </a:solidFill>
                </a:rPr>
                <a:t> only 15 in AGO2-IP fraction</a:t>
              </a:r>
            </a:p>
            <a:p>
              <a:endParaRPr lang="en-US" sz="800" b="1" dirty="0">
                <a:solidFill>
                  <a:srgbClr val="000000"/>
                </a:solidFill>
              </a:endParaRPr>
            </a:p>
            <a:p>
              <a:r>
                <a:rPr lang="en-US" sz="1400" b="1" dirty="0">
                  <a:solidFill>
                    <a:srgbClr val="000000"/>
                  </a:solidFill>
                </a:rPr>
                <a:t> (using  100 rpm and 10 fold enrichment as cutoff) 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99"/>
          <a:stretch/>
        </p:blipFill>
        <p:spPr>
          <a:xfrm>
            <a:off x="369124" y="3048000"/>
            <a:ext cx="4113851" cy="3505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1975" y="37550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>
                <a:solidFill>
                  <a:srgbClr val="003399"/>
                </a:solidFill>
              </a:rPr>
              <a:t>Is such cross</a:t>
            </a:r>
            <a:r>
              <a:rPr lang="en-GB" sz="2800" b="1" dirty="0">
                <a:solidFill>
                  <a:srgbClr val="003399"/>
                </a:solidFill>
              </a:rPr>
              <a:t>-kingdom </a:t>
            </a:r>
            <a:r>
              <a:rPr lang="en-GB" sz="2800" b="1" dirty="0" err="1">
                <a:solidFill>
                  <a:srgbClr val="003399"/>
                </a:solidFill>
              </a:rPr>
              <a:t>RNAi</a:t>
            </a:r>
            <a:r>
              <a:rPr lang="en-GB" sz="2800" b="1" dirty="0">
                <a:solidFill>
                  <a:srgbClr val="003399"/>
                </a:solidFill>
              </a:rPr>
              <a:t> </a:t>
            </a:r>
            <a:r>
              <a:rPr lang="en-GB" sz="2800" b="1" dirty="0" smtClean="0">
                <a:solidFill>
                  <a:srgbClr val="003399"/>
                </a:solidFill>
              </a:rPr>
              <a:t>virulence mechanism present in other eukaryotic pathogens?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87423" y="1204633"/>
            <a:ext cx="7991104" cy="1668389"/>
            <a:chOff x="495300" y="1676400"/>
            <a:chExt cx="8572500" cy="1854200"/>
          </a:xfrm>
        </p:grpSpPr>
        <p:pic>
          <p:nvPicPr>
            <p:cNvPr id="12" name="Picture 11" descr="Screen Shot 2014-07-08 at 11.26.59 A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" y="2514600"/>
              <a:ext cx="8267700" cy="101600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33400" y="1676400"/>
              <a:ext cx="8534400" cy="904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tx2"/>
                  </a:solidFill>
                </a:rPr>
                <a:t>Another fungal plant pathogen, </a:t>
              </a:r>
              <a:r>
                <a:rPr lang="en-US" sz="1800" b="1" i="1" dirty="0" err="1">
                  <a:solidFill>
                    <a:schemeClr val="tx2"/>
                  </a:solidFill>
                </a:rPr>
                <a:t>Verticllium</a:t>
              </a:r>
              <a:r>
                <a:rPr lang="en-US" sz="1800" b="1" i="1" dirty="0">
                  <a:solidFill>
                    <a:schemeClr val="tx2"/>
                  </a:solidFill>
                </a:rPr>
                <a:t> </a:t>
              </a:r>
              <a:r>
                <a:rPr lang="en-US" sz="1800" b="1" i="1" dirty="0" err="1">
                  <a:solidFill>
                    <a:schemeClr val="tx2"/>
                  </a:solidFill>
                </a:rPr>
                <a:t>dahliae</a:t>
              </a:r>
              <a:r>
                <a:rPr lang="en-US" sz="1800" b="1" dirty="0">
                  <a:solidFill>
                    <a:schemeClr val="tx2"/>
                  </a:solidFill>
                </a:rPr>
                <a:t>, also depends on AGO1 function for its </a:t>
              </a:r>
              <a:r>
                <a:rPr lang="en-US" sz="1800" b="1" dirty="0" smtClean="0">
                  <a:solidFill>
                    <a:schemeClr val="tx2"/>
                  </a:solidFill>
                </a:rPr>
                <a:t>pathogenicity</a:t>
              </a:r>
              <a:r>
                <a:rPr lang="en-US" sz="1800" b="1" dirty="0">
                  <a:solidFill>
                    <a:schemeClr val="tx2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56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26 at 11.57.1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4873"/>
            <a:ext cx="9144000" cy="1445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78400" y="2683673"/>
            <a:ext cx="4089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000000"/>
                </a:solidFill>
              </a:rPr>
              <a:t>These parasite small RNAs suppress host genes </a:t>
            </a:r>
            <a:r>
              <a:rPr lang="en-US" dirty="0">
                <a:solidFill>
                  <a:srgbClr val="000000"/>
                </a:solidFill>
              </a:rPr>
              <a:t>involved in inflammation and immunity, including the receptor for the </a:t>
            </a:r>
            <a:r>
              <a:rPr lang="en-US" dirty="0" err="1">
                <a:solidFill>
                  <a:srgbClr val="000000"/>
                </a:solidFill>
              </a:rPr>
              <a:t>alarmin</a:t>
            </a:r>
            <a:r>
              <a:rPr lang="en-US" dirty="0">
                <a:solidFill>
                  <a:srgbClr val="000000"/>
                </a:solidFill>
              </a:rPr>
              <a:t> IL-33 and </a:t>
            </a:r>
            <a:r>
              <a:rPr lang="en-US" dirty="0">
                <a:solidFill>
                  <a:srgbClr val="FF0000"/>
                </a:solidFill>
              </a:rPr>
              <a:t>a key regulator of mitogen-activated protein kinase (MAPK) </a:t>
            </a:r>
            <a:r>
              <a:rPr lang="en-US" dirty="0" smtClean="0">
                <a:solidFill>
                  <a:srgbClr val="FF0000"/>
                </a:solidFill>
              </a:rPr>
              <a:t>signaling </a:t>
            </a:r>
            <a:endParaRPr lang="en-US" dirty="0">
              <a:solidFill>
                <a:srgbClr val="FF0000"/>
              </a:solidFill>
            </a:endParaRPr>
          </a:p>
          <a:p>
            <a:pPr algn="l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 descr="Screen Shot 2015-04-26 at 12.07.1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31273"/>
            <a:ext cx="4705350" cy="42505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1600" y="76200"/>
            <a:ext cx="644840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Similar Findings in Animal Systems</a:t>
            </a:r>
            <a:endParaRPr lang="en-US" sz="32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45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6154986"/>
            <a:ext cx="77608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Is cross-kingdom </a:t>
            </a:r>
            <a:r>
              <a:rPr lang="en-US" sz="3600" b="1" dirty="0" err="1" smtClean="0">
                <a:solidFill>
                  <a:schemeClr val="accent1"/>
                </a:solidFill>
              </a:rPr>
              <a:t>RNAi</a:t>
            </a:r>
            <a:r>
              <a:rPr lang="en-US" sz="3600" b="1" dirty="0" smtClean="0">
                <a:solidFill>
                  <a:schemeClr val="accent1"/>
                </a:solidFill>
              </a:rPr>
              <a:t> bidirectional? 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pic>
        <p:nvPicPr>
          <p:cNvPr id="5" name="Picture 4" descr="Screen Shot 2015-10-11 at 6.16.41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4"/>
          <a:stretch/>
        </p:blipFill>
        <p:spPr>
          <a:xfrm>
            <a:off x="1752600" y="1115318"/>
            <a:ext cx="5105400" cy="49752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38100"/>
            <a:ext cx="77648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</a:rPr>
              <a:t>Can we develop an efficient way to control pathogens using small RNA effectors? </a:t>
            </a:r>
            <a:endParaRPr lang="en-US" sz="3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05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9"/>
          <p:cNvSpPr>
            <a:spLocks noChangeArrowheads="1"/>
          </p:cNvSpPr>
          <p:nvPr/>
        </p:nvSpPr>
        <p:spPr bwMode="auto">
          <a:xfrm>
            <a:off x="202375" y="381000"/>
            <a:ext cx="83345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 err="1" smtClean="0">
                <a:solidFill>
                  <a:srgbClr val="000090"/>
                </a:solidFill>
              </a:rPr>
              <a:t>Bc-sRNA</a:t>
            </a:r>
            <a:r>
              <a:rPr lang="en-US" sz="2800" b="1" dirty="0" smtClean="0">
                <a:solidFill>
                  <a:srgbClr val="000090"/>
                </a:solidFill>
              </a:rPr>
              <a:t> effectors are dependent on </a:t>
            </a:r>
            <a:r>
              <a:rPr lang="en-US" sz="2800" b="1" i="1" dirty="0" smtClean="0">
                <a:solidFill>
                  <a:srgbClr val="000090"/>
                </a:solidFill>
              </a:rPr>
              <a:t>B</a:t>
            </a:r>
            <a:r>
              <a:rPr lang="en-US" sz="2800" b="1" i="1" dirty="0">
                <a:solidFill>
                  <a:srgbClr val="000090"/>
                </a:solidFill>
              </a:rPr>
              <a:t>. </a:t>
            </a:r>
            <a:r>
              <a:rPr lang="en-US" sz="2800" b="1" i="1" dirty="0" err="1">
                <a:solidFill>
                  <a:srgbClr val="000090"/>
                </a:solidFill>
              </a:rPr>
              <a:t>cinerea</a:t>
            </a:r>
            <a:r>
              <a:rPr lang="en-US" sz="2800" b="1" dirty="0">
                <a:solidFill>
                  <a:srgbClr val="000090"/>
                </a:solidFill>
              </a:rPr>
              <a:t> DCLs</a:t>
            </a:r>
            <a:endParaRPr lang="en-US" sz="2800" dirty="0">
              <a:solidFill>
                <a:srgbClr val="000090"/>
              </a:solidFill>
            </a:endParaRPr>
          </a:p>
        </p:txBody>
      </p:sp>
      <p:pic>
        <p:nvPicPr>
          <p:cNvPr id="36866" name="Picture 2" descr="Screen Shot 2013-04-18 at 7.26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6" t="64577" r="52515" b="-2"/>
          <a:stretch>
            <a:fillRect/>
          </a:stretch>
        </p:blipFill>
        <p:spPr bwMode="auto">
          <a:xfrm>
            <a:off x="838200" y="2438400"/>
            <a:ext cx="34417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1"/>
          <p:cNvSpPr>
            <a:spLocks noChangeArrowheads="1"/>
          </p:cNvSpPr>
          <p:nvPr/>
        </p:nvSpPr>
        <p:spPr bwMode="auto">
          <a:xfrm>
            <a:off x="5105400" y="24384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81000" y="24384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6869" name="Picture 2" descr="Screen Shot 2013-04-18 at 7.26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2" t="57748"/>
          <a:stretch>
            <a:fillRect/>
          </a:stretch>
        </p:blipFill>
        <p:spPr bwMode="auto">
          <a:xfrm>
            <a:off x="5105400" y="1447800"/>
            <a:ext cx="3505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2" descr="Screen Shot 2013-08-11 at 10.27.1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72000"/>
            <a:ext cx="2609850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" y="6381690"/>
            <a:ext cx="4244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Weiberg</a:t>
            </a:r>
            <a:r>
              <a:rPr lang="en-US" sz="2000" dirty="0" smtClean="0">
                <a:solidFill>
                  <a:srgbClr val="000000"/>
                </a:solidFill>
              </a:rPr>
              <a:t> et al., Science </a:t>
            </a:r>
            <a:r>
              <a:rPr lang="en-US" sz="2000" dirty="0">
                <a:solidFill>
                  <a:srgbClr val="000000"/>
                </a:solidFill>
              </a:rPr>
              <a:t>342, 118 (2013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9"/>
          <p:cNvSpPr>
            <a:spLocks noChangeArrowheads="1"/>
          </p:cNvSpPr>
          <p:nvPr/>
        </p:nvSpPr>
        <p:spPr bwMode="auto">
          <a:xfrm>
            <a:off x="91084" y="304800"/>
            <a:ext cx="8928496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b="1" i="1" dirty="0">
                <a:solidFill>
                  <a:srgbClr val="000090"/>
                </a:solidFill>
              </a:rPr>
              <a:t>B. </a:t>
            </a:r>
            <a:r>
              <a:rPr lang="en-US" sz="3200" b="1" i="1" dirty="0" err="1">
                <a:solidFill>
                  <a:srgbClr val="000090"/>
                </a:solidFill>
              </a:rPr>
              <a:t>cinerea</a:t>
            </a:r>
            <a:r>
              <a:rPr lang="en-US" sz="3200" b="1" dirty="0">
                <a:solidFill>
                  <a:srgbClr val="000090"/>
                </a:solidFill>
              </a:rPr>
              <a:t> DCLs </a:t>
            </a:r>
            <a:r>
              <a:rPr lang="en-US" sz="3200" b="1" dirty="0" smtClean="0">
                <a:solidFill>
                  <a:srgbClr val="000090"/>
                </a:solidFill>
              </a:rPr>
              <a:t>are </a:t>
            </a:r>
            <a:r>
              <a:rPr lang="en-US" sz="3200" b="1" dirty="0">
                <a:solidFill>
                  <a:srgbClr val="000090"/>
                </a:solidFill>
              </a:rPr>
              <a:t>e</a:t>
            </a:r>
            <a:r>
              <a:rPr lang="en-US" sz="3200" b="1" dirty="0" smtClean="0">
                <a:solidFill>
                  <a:srgbClr val="000090"/>
                </a:solidFill>
              </a:rPr>
              <a:t>ssential </a:t>
            </a:r>
            <a:r>
              <a:rPr lang="en-US" sz="3200" b="1" dirty="0">
                <a:solidFill>
                  <a:srgbClr val="000090"/>
                </a:solidFill>
              </a:rPr>
              <a:t>for its </a:t>
            </a:r>
            <a:r>
              <a:rPr lang="en-US" sz="3200" b="1" dirty="0" smtClean="0">
                <a:solidFill>
                  <a:srgbClr val="000090"/>
                </a:solidFill>
              </a:rPr>
              <a:t>pathogenicity  </a:t>
            </a:r>
            <a:endParaRPr lang="en-US" sz="3200" dirty="0">
              <a:solidFill>
                <a:srgbClr val="000090"/>
              </a:solidFill>
            </a:endParaRPr>
          </a:p>
        </p:txBody>
      </p:sp>
      <p:pic>
        <p:nvPicPr>
          <p:cNvPr id="37890" name="Picture 2" descr="Screen Shot 2013-04-18 at 7.20.4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6248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 descr="Screen Shot 2013-04-18 at 7.21.5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124200"/>
            <a:ext cx="56388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 descr="Screen Shot 2013-04-18 at 7.21.4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962400"/>
            <a:ext cx="2327275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 descr="Screen Shot 2013-04-18 at 7.24.27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143000"/>
            <a:ext cx="20891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6381690"/>
            <a:ext cx="4244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solidFill>
                  <a:srgbClr val="000000"/>
                </a:solidFill>
              </a:rPr>
              <a:t>Weiberg</a:t>
            </a:r>
            <a:r>
              <a:rPr lang="en-US" sz="2000" dirty="0" smtClean="0">
                <a:solidFill>
                  <a:srgbClr val="000000"/>
                </a:solidFill>
              </a:rPr>
              <a:t> et al., Science </a:t>
            </a:r>
            <a:r>
              <a:rPr lang="en-US" sz="2000" dirty="0">
                <a:solidFill>
                  <a:srgbClr val="000000"/>
                </a:solidFill>
              </a:rPr>
              <a:t>342, 118 (2013</a:t>
            </a:r>
            <a:r>
              <a:rPr lang="en-US" sz="2000" dirty="0" smtClean="0">
                <a:solidFill>
                  <a:srgbClr val="000000"/>
                </a:solidFill>
              </a:rPr>
              <a:t>)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377"/>
          <a:stretch/>
        </p:blipFill>
        <p:spPr>
          <a:xfrm>
            <a:off x="4572000" y="1219200"/>
            <a:ext cx="3428644" cy="3886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88"/>
          <a:stretch/>
        </p:blipFill>
        <p:spPr>
          <a:xfrm>
            <a:off x="497848" y="1143000"/>
            <a:ext cx="3426452" cy="41255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4197" y="76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Plants expressing Bc-DCL1/2 targeting </a:t>
            </a:r>
            <a:r>
              <a:rPr lang="en-US" b="1" dirty="0" err="1" smtClean="0">
                <a:solidFill>
                  <a:schemeClr val="accent1"/>
                </a:solidFill>
              </a:rPr>
              <a:t>sRNAs</a:t>
            </a:r>
            <a:r>
              <a:rPr lang="en-US" b="1" dirty="0" smtClean="0">
                <a:solidFill>
                  <a:schemeClr val="accent1"/>
                </a:solidFill>
              </a:rPr>
              <a:t> are more resistance to </a:t>
            </a:r>
            <a:r>
              <a:rPr lang="en-US" b="1" i="1" dirty="0" smtClean="0">
                <a:solidFill>
                  <a:schemeClr val="accent1"/>
                </a:solidFill>
              </a:rPr>
              <a:t>B. </a:t>
            </a:r>
            <a:r>
              <a:rPr lang="en-US" b="1" i="1" dirty="0" err="1" smtClean="0">
                <a:solidFill>
                  <a:schemeClr val="accent1"/>
                </a:solidFill>
              </a:rPr>
              <a:t>cinerea</a:t>
            </a:r>
            <a:r>
              <a:rPr lang="en-US" b="1" i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infection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" t="77493"/>
          <a:stretch/>
        </p:blipFill>
        <p:spPr>
          <a:xfrm>
            <a:off x="1485900" y="5181600"/>
            <a:ext cx="2438400" cy="13531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6" t="76464"/>
          <a:stretch/>
        </p:blipFill>
        <p:spPr>
          <a:xfrm>
            <a:off x="5486400" y="5109358"/>
            <a:ext cx="2362200" cy="142931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714500" y="838200"/>
            <a:ext cx="56007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Cross-Kingdom </a:t>
            </a:r>
            <a:r>
              <a:rPr lang="en-US" b="1" dirty="0" err="1">
                <a:solidFill>
                  <a:srgbClr val="FF0000"/>
                </a:solidFill>
              </a:rPr>
              <a:t>RNAi</a:t>
            </a:r>
            <a:r>
              <a:rPr lang="en-US" b="1" dirty="0">
                <a:solidFill>
                  <a:srgbClr val="FF0000"/>
                </a:solidFill>
              </a:rPr>
              <a:t> is bidirectional </a:t>
            </a:r>
          </a:p>
        </p:txBody>
      </p:sp>
    </p:spTree>
    <p:extLst>
      <p:ext uri="{BB962C8B-B14F-4D97-AF65-F5344CB8AC3E}">
        <p14:creationId xmlns:p14="http://schemas.microsoft.com/office/powerpoint/2010/main" val="2403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422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Cross-Kingdom </a:t>
            </a:r>
            <a:r>
              <a:rPr lang="en-US" b="1" dirty="0" err="1" smtClean="0">
                <a:solidFill>
                  <a:schemeClr val="accent1"/>
                </a:solidFill>
              </a:rPr>
              <a:t>RNAi</a:t>
            </a:r>
            <a:r>
              <a:rPr lang="en-US" b="1" dirty="0" smtClean="0">
                <a:solidFill>
                  <a:schemeClr val="accent1"/>
                </a:solidFill>
              </a:rPr>
              <a:t>-based disease control strategy allows targeting multiple pathogens  </a:t>
            </a:r>
            <a:endParaRPr lang="en-US" b="1" dirty="0">
              <a:solidFill>
                <a:schemeClr val="accent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24000"/>
            <a:ext cx="2979420" cy="17526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0" y="3810000"/>
            <a:ext cx="4724400" cy="2436145"/>
            <a:chOff x="0" y="3810000"/>
            <a:chExt cx="4724400" cy="243614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267200"/>
              <a:ext cx="4724400" cy="197894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321691" y="3810000"/>
              <a:ext cx="20810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>
                  <a:solidFill>
                    <a:schemeClr val="tx2"/>
                  </a:solidFill>
                </a:rPr>
                <a:t>Botrytis </a:t>
              </a:r>
              <a:r>
                <a:rPr lang="en-US" sz="2000" dirty="0" smtClean="0">
                  <a:solidFill>
                    <a:schemeClr val="tx2"/>
                  </a:solidFill>
                </a:rPr>
                <a:t>resistance</a:t>
              </a:r>
              <a:endParaRPr lang="en-US" sz="2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73809" y="1352490"/>
            <a:ext cx="4621644" cy="2726241"/>
            <a:chOff x="4173809" y="1352490"/>
            <a:chExt cx="4621644" cy="272624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3809" y="1809690"/>
              <a:ext cx="3533073" cy="226904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638800" y="1352490"/>
              <a:ext cx="24776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err="1" smtClean="0">
                  <a:solidFill>
                    <a:schemeClr val="tx2"/>
                  </a:solidFill>
                </a:rPr>
                <a:t>Verticillium</a:t>
              </a:r>
              <a:r>
                <a:rPr lang="en-US" sz="2000" dirty="0" smtClean="0">
                  <a:solidFill>
                    <a:schemeClr val="tx2"/>
                  </a:solidFill>
                </a:rPr>
                <a:t> resistance</a:t>
              </a:r>
              <a:endParaRPr lang="en-US" sz="2000" dirty="0">
                <a:solidFill>
                  <a:schemeClr val="tx2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653" y="2236113"/>
              <a:ext cx="1066800" cy="1652337"/>
            </a:xfrm>
            <a:prstGeom prst="rect">
              <a:avLst/>
            </a:prstGeom>
          </p:spPr>
        </p:pic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245736"/>
            <a:ext cx="1901259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26 at 2.38.59 P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8"/>
          <a:stretch/>
        </p:blipFill>
        <p:spPr>
          <a:xfrm>
            <a:off x="0" y="0"/>
            <a:ext cx="9144000" cy="266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3505200"/>
            <a:ext cx="734050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>
                <a:solidFill>
                  <a:srgbClr val="000000"/>
                </a:solidFill>
              </a:rPr>
              <a:t>miR451 and let-7i are highly enriched in hemoglobin  allele (</a:t>
            </a:r>
            <a:r>
              <a:rPr lang="en-US" dirty="0" err="1" smtClean="0">
                <a:solidFill>
                  <a:srgbClr val="000000"/>
                </a:solidFill>
              </a:rPr>
              <a:t>HbS</a:t>
            </a:r>
            <a:r>
              <a:rPr lang="en-US" dirty="0" smtClean="0">
                <a:solidFill>
                  <a:srgbClr val="000000"/>
                </a:solidFill>
              </a:rPr>
              <a:t>) heterozygous and homozygous erythrocytes, which contributes to resistance against P. falciparum.  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63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52400"/>
            <a:ext cx="7664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chemeClr val="accent1"/>
                </a:solidFill>
              </a:rPr>
              <a:t>B. </a:t>
            </a:r>
            <a:r>
              <a:rPr lang="en-US" sz="2800" b="1" i="1" dirty="0" err="1">
                <a:solidFill>
                  <a:schemeClr val="accent1"/>
                </a:solidFill>
              </a:rPr>
              <a:t>c</a:t>
            </a:r>
            <a:r>
              <a:rPr lang="en-US" sz="2800" b="1" i="1" dirty="0" err="1" smtClean="0">
                <a:solidFill>
                  <a:schemeClr val="accent1"/>
                </a:solidFill>
              </a:rPr>
              <a:t>inerea</a:t>
            </a:r>
            <a:r>
              <a:rPr lang="en-US" sz="2800" b="1" i="1" dirty="0" smtClean="0">
                <a:solidFill>
                  <a:schemeClr val="accent1"/>
                </a:solidFill>
              </a:rPr>
              <a:t> </a:t>
            </a:r>
            <a:r>
              <a:rPr lang="en-US" sz="2800" b="1" dirty="0" smtClean="0">
                <a:solidFill>
                  <a:schemeClr val="accent1"/>
                </a:solidFill>
              </a:rPr>
              <a:t>could uptake RNAs from environment</a:t>
            </a:r>
            <a:endParaRPr lang="en-US" sz="2800" b="1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0"/>
          <a:stretch/>
        </p:blipFill>
        <p:spPr>
          <a:xfrm>
            <a:off x="1676400" y="896394"/>
            <a:ext cx="5257800" cy="596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066800"/>
            <a:ext cx="5676900" cy="55101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2057820" cy="449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9305" y="5822466"/>
            <a:ext cx="2283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tx2"/>
                </a:solidFill>
              </a:rPr>
              <a:t>In </a:t>
            </a:r>
            <a:r>
              <a:rPr lang="en-US" sz="1800" b="1" smtClean="0">
                <a:solidFill>
                  <a:schemeClr val="tx2"/>
                </a:solidFill>
              </a:rPr>
              <a:t>vitro transcription</a:t>
            </a: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586" y="269557"/>
            <a:ext cx="79042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Spraying Bc-DCL1/2 </a:t>
            </a:r>
            <a:r>
              <a:rPr lang="en-US" b="1" dirty="0" err="1" smtClean="0">
                <a:solidFill>
                  <a:schemeClr val="accent1"/>
                </a:solidFill>
              </a:rPr>
              <a:t>dsRNAs</a:t>
            </a:r>
            <a:r>
              <a:rPr lang="en-US" b="1" dirty="0" smtClean="0">
                <a:solidFill>
                  <a:schemeClr val="accent1"/>
                </a:solidFill>
              </a:rPr>
              <a:t> or siRNAs inhibits infection 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25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827825" y="4198331"/>
            <a:ext cx="3118021" cy="2050069"/>
            <a:chOff x="8274270" y="1521162"/>
            <a:chExt cx="1993380" cy="1292051"/>
          </a:xfrm>
        </p:grpSpPr>
        <p:sp>
          <p:nvSpPr>
            <p:cNvPr id="40" name="TextBox 39"/>
            <p:cNvSpPr txBox="1"/>
            <p:nvPr/>
          </p:nvSpPr>
          <p:spPr>
            <a:xfrm rot="16200000">
              <a:off x="9633718" y="2121653"/>
              <a:ext cx="949529" cy="3183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>
                  <a:solidFill>
                    <a:schemeClr val="tx2"/>
                  </a:solidFill>
                </a:rPr>
                <a:t>WB: GFP</a:t>
              </a:r>
              <a:endParaRPr lang="zh-CN" altLang="en-US" sz="1800" b="1" dirty="0">
                <a:solidFill>
                  <a:schemeClr val="tx2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754720" y="1521162"/>
              <a:ext cx="794546" cy="300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b="1" dirty="0">
                  <a:solidFill>
                    <a:schemeClr val="tx2"/>
                  </a:solidFill>
                </a:rPr>
                <a:t>Total </a:t>
              </a:r>
              <a:endParaRPr lang="zh-CN" altLang="en-US" sz="1800" b="1" dirty="0">
                <a:solidFill>
                  <a:schemeClr val="tx2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9418471" y="1521162"/>
              <a:ext cx="530844" cy="3008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chemeClr val="tx2"/>
                  </a:solidFill>
                </a:rPr>
                <a:t>EVs</a:t>
              </a:r>
              <a:endParaRPr lang="zh-CN" altLang="en-US" sz="1800" b="1" dirty="0">
                <a:solidFill>
                  <a:schemeClr val="tx2"/>
                </a:solidFill>
              </a:endParaRPr>
            </a:p>
          </p:txBody>
        </p:sp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2"/>
            <a:srcRect r="13601"/>
            <a:stretch/>
          </p:blipFill>
          <p:spPr>
            <a:xfrm>
              <a:off x="8959975" y="2106835"/>
              <a:ext cx="948969" cy="34199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56358" y="1742931"/>
              <a:ext cx="952586" cy="338736"/>
            </a:xfrm>
            <a:prstGeom prst="rect">
              <a:avLst/>
            </a:prstGeom>
          </p:spPr>
        </p:pic>
        <p:cxnSp>
          <p:nvCxnSpPr>
            <p:cNvPr id="45" name="Straight Connector 44"/>
            <p:cNvCxnSpPr/>
            <p:nvPr/>
          </p:nvCxnSpPr>
          <p:spPr>
            <a:xfrm>
              <a:off x="9959769" y="1732605"/>
              <a:ext cx="0" cy="108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8277429" y="2205675"/>
              <a:ext cx="782919" cy="19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2"/>
                  </a:solidFill>
                </a:rPr>
                <a:t>ARA6-GFP</a:t>
              </a:r>
              <a:endParaRPr lang="zh-CN" altLang="en-US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74270" y="2497533"/>
              <a:ext cx="781028" cy="19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2"/>
                  </a:solidFill>
                </a:rPr>
                <a:t>ARA7-YFP</a:t>
              </a:r>
              <a:endParaRPr lang="zh-CN" altLang="en-US" sz="1400" b="1" dirty="0">
                <a:solidFill>
                  <a:schemeClr val="tx2"/>
                </a:solidFill>
              </a:endParaRPr>
            </a:p>
          </p:txBody>
        </p:sp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47971" y="2475474"/>
              <a:ext cx="960975" cy="337739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8307652" y="1824293"/>
              <a:ext cx="752696" cy="19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2"/>
                  </a:solidFill>
                </a:rPr>
                <a:t>PEN1-GFP</a:t>
              </a:r>
              <a:endParaRPr lang="zh-CN" altLang="en-US" sz="1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953666" y="85171"/>
            <a:ext cx="71664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solidFill>
                  <a:srgbClr val="0622B2"/>
                </a:solidFill>
                <a:latin typeface="Arial" charset="0"/>
                <a:ea typeface="Arial" charset="0"/>
                <a:cs typeface="Arial" charset="0"/>
              </a:rPr>
              <a:t>Plant and fungal </a:t>
            </a:r>
            <a:r>
              <a:rPr lang="en-US" altLang="zh-CN" sz="3200" b="1" dirty="0" err="1" smtClean="0">
                <a:solidFill>
                  <a:srgbClr val="0622B2"/>
                </a:solidFill>
                <a:latin typeface="Arial" charset="0"/>
                <a:ea typeface="Arial" charset="0"/>
                <a:cs typeface="Arial" charset="0"/>
              </a:rPr>
              <a:t>sRNAs</a:t>
            </a:r>
            <a:r>
              <a:rPr lang="en-US" altLang="zh-CN" sz="3200" b="1" dirty="0" smtClean="0">
                <a:solidFill>
                  <a:srgbClr val="0622B2"/>
                </a:solidFill>
                <a:latin typeface="Arial" charset="0"/>
                <a:ea typeface="Arial" charset="0"/>
                <a:cs typeface="Arial" charset="0"/>
              </a:rPr>
              <a:t> are present in extracellular </a:t>
            </a:r>
            <a:r>
              <a:rPr lang="en-US" altLang="zh-CN" sz="3200" b="1" dirty="0">
                <a:solidFill>
                  <a:srgbClr val="0622B2"/>
                </a:solidFill>
                <a:latin typeface="Arial" charset="0"/>
                <a:ea typeface="Arial" charset="0"/>
                <a:cs typeface="Arial" charset="0"/>
              </a:rPr>
              <a:t>vesicles</a:t>
            </a:r>
            <a:endParaRPr lang="zh-CN" altLang="en-US" sz="3200" b="1" dirty="0">
              <a:solidFill>
                <a:srgbClr val="0622B2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95400" y="1122019"/>
            <a:ext cx="6388099" cy="3446257"/>
            <a:chOff x="304800" y="1600200"/>
            <a:chExt cx="6388099" cy="3446257"/>
          </a:xfrm>
        </p:grpSpPr>
        <p:sp>
          <p:nvSpPr>
            <p:cNvPr id="11" name="Rectangle 10"/>
            <p:cNvSpPr/>
            <p:nvPr/>
          </p:nvSpPr>
          <p:spPr>
            <a:xfrm>
              <a:off x="2622441" y="1600200"/>
              <a:ext cx="167802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chemeClr val="tx2"/>
                  </a:solidFill>
                </a:rPr>
                <a:t>FM-64 staining</a:t>
              </a:r>
              <a:endParaRPr lang="zh-CN" altLang="en-US" sz="1800" b="1" dirty="0">
                <a:solidFill>
                  <a:schemeClr val="tx2"/>
                </a:solidFill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484019" y="1997062"/>
              <a:ext cx="1958005" cy="2185626"/>
              <a:chOff x="3862080" y="1277831"/>
              <a:chExt cx="1656015" cy="1698708"/>
            </a:xfrm>
          </p:grpSpPr>
          <p:cxnSp>
            <p:nvCxnSpPr>
              <p:cNvPr id="5" name="直接连接符 11"/>
              <p:cNvCxnSpPr/>
              <p:nvPr/>
            </p:nvCxnSpPr>
            <p:spPr>
              <a:xfrm>
                <a:off x="4388320" y="2976539"/>
                <a:ext cx="170064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" name="图片 2"/>
              <p:cNvPicPr>
                <a:picLocks noChangeAspect="1"/>
              </p:cNvPicPr>
              <p:nvPr/>
            </p:nvPicPr>
            <p:blipFill rotWithShape="1"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15000"/>
                        </a14:imgEffect>
                        <a14:imgEffect>
                          <a14:brightnessContrast bright="69000" contrast="1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3580" t="-2" r="-2103" b="37198"/>
              <a:stretch/>
            </p:blipFill>
            <p:spPr>
              <a:xfrm>
                <a:off x="3862080" y="1277831"/>
                <a:ext cx="1656015" cy="1536707"/>
              </a:xfrm>
              <a:prstGeom prst="rect">
                <a:avLst/>
              </a:prstGeom>
            </p:spPr>
          </p:pic>
          <p:sp>
            <p:nvSpPr>
              <p:cNvPr id="18" name="文本框 15"/>
              <p:cNvSpPr txBox="1"/>
              <p:nvPr/>
            </p:nvSpPr>
            <p:spPr>
              <a:xfrm>
                <a:off x="4760522" y="2474497"/>
                <a:ext cx="479985" cy="2377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b="1" dirty="0">
                    <a:solidFill>
                      <a:schemeClr val="bg1"/>
                    </a:solidFill>
                  </a:rPr>
                  <a:t>2 </a:t>
                </a:r>
                <a:r>
                  <a:rPr lang="el-GR" altLang="zh-CN" sz="1200" b="1" dirty="0">
                    <a:solidFill>
                      <a:schemeClr val="bg1"/>
                    </a:solidFill>
                  </a:rPr>
                  <a:t>μ</a:t>
                </a:r>
                <a:r>
                  <a:rPr lang="en-US" altLang="zh-CN" sz="1200" b="1" dirty="0">
                    <a:solidFill>
                      <a:schemeClr val="bg1"/>
                    </a:solidFill>
                  </a:rPr>
                  <a:t>m</a:t>
                </a:r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304800" y="1997062"/>
              <a:ext cx="1999871" cy="1979083"/>
              <a:chOff x="5702560" y="1277830"/>
              <a:chExt cx="2124604" cy="2200060"/>
            </a:xfrm>
          </p:grpSpPr>
          <p:grpSp>
            <p:nvGrpSpPr>
              <p:cNvPr id="12" name="组合 2"/>
              <p:cNvGrpSpPr/>
              <p:nvPr/>
            </p:nvGrpSpPr>
            <p:grpSpPr>
              <a:xfrm>
                <a:off x="5702560" y="1277830"/>
                <a:ext cx="2124604" cy="2200060"/>
                <a:chOff x="514040" y="783240"/>
                <a:chExt cx="3090624" cy="2896919"/>
              </a:xfrm>
            </p:grpSpPr>
            <p:pic>
              <p:nvPicPr>
                <p:cNvPr id="13" name="图片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harpenSoften amount="100000"/>
                          </a14:imgEffect>
                          <a14:imgEffect>
                            <a14:brightnessContrast bright="1000" contrast="27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4040" y="783240"/>
                  <a:ext cx="3090624" cy="2896919"/>
                </a:xfrm>
                <a:prstGeom prst="rect">
                  <a:avLst/>
                </a:prstGeom>
              </p:spPr>
            </p:pic>
            <p:sp>
              <p:nvSpPr>
                <p:cNvPr id="16" name="文本框 15"/>
                <p:cNvSpPr txBox="1"/>
                <p:nvPr/>
              </p:nvSpPr>
              <p:spPr>
                <a:xfrm>
                  <a:off x="2611287" y="3061442"/>
                  <a:ext cx="948787" cy="39883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50" b="1" dirty="0">
                      <a:solidFill>
                        <a:schemeClr val="bg1"/>
                      </a:solidFill>
                    </a:rPr>
                    <a:t>0.5 </a:t>
                  </a:r>
                  <a:r>
                    <a:rPr lang="el-GR" altLang="zh-CN" sz="1050" b="1" dirty="0">
                      <a:solidFill>
                        <a:schemeClr val="bg1"/>
                      </a:solidFill>
                    </a:rPr>
                    <a:t>μ</a:t>
                  </a:r>
                  <a:r>
                    <a:rPr lang="en-US" altLang="zh-CN" sz="1050" b="1" dirty="0">
                      <a:solidFill>
                        <a:schemeClr val="bg1"/>
                      </a:solidFill>
                    </a:rPr>
                    <a:t>m</a:t>
                  </a:r>
                  <a:endParaRPr lang="zh-CN" altLang="en-US" sz="1050" b="1" dirty="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21" name="直接连接符 13"/>
              <p:cNvCxnSpPr/>
              <p:nvPr/>
            </p:nvCxnSpPr>
            <p:spPr>
              <a:xfrm>
                <a:off x="7449751" y="3351405"/>
                <a:ext cx="203075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/>
          </p:nvGrpSpPr>
          <p:grpSpPr>
            <a:xfrm>
              <a:off x="4434842" y="5043877"/>
              <a:ext cx="2482" cy="2580"/>
              <a:chOff x="5928016" y="3756555"/>
              <a:chExt cx="3083" cy="3083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28016" y="3756555"/>
                <a:ext cx="3083" cy="3083"/>
              </a:xfrm>
              <a:prstGeom prst="rect">
                <a:avLst/>
              </a:prstGeom>
            </p:spPr>
          </p:pic>
          <p:pic>
            <p:nvPicPr>
              <p:cNvPr id="32" name="Picture 31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28016" y="3756555"/>
                <a:ext cx="3083" cy="3083"/>
              </a:xfrm>
              <a:prstGeom prst="rect">
                <a:avLst/>
              </a:prstGeom>
            </p:spPr>
          </p:pic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28016" y="3756555"/>
                <a:ext cx="3083" cy="3083"/>
              </a:xfrm>
              <a:prstGeom prst="rect">
                <a:avLst/>
              </a:prstGeom>
            </p:spPr>
          </p:pic>
        </p:grpSp>
        <p:sp>
          <p:nvSpPr>
            <p:cNvPr id="38" name="Rectangle 37"/>
            <p:cNvSpPr/>
            <p:nvPr/>
          </p:nvSpPr>
          <p:spPr>
            <a:xfrm>
              <a:off x="748599" y="1610835"/>
              <a:ext cx="167804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chemeClr val="tx2"/>
                  </a:solidFill>
                </a:rPr>
                <a:t>Bright field </a:t>
              </a:r>
              <a:endParaRPr lang="zh-CN" altLang="en-US" sz="1800" b="1" dirty="0">
                <a:solidFill>
                  <a:schemeClr val="tx2"/>
                </a:solidFill>
              </a:endParaRPr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48312" t="48599" r="16862" b="18305"/>
            <a:stretch/>
          </p:blipFill>
          <p:spPr>
            <a:xfrm>
              <a:off x="4606127" y="1987509"/>
              <a:ext cx="2011209" cy="1986742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4577376" y="1620959"/>
              <a:ext cx="21155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b="1" dirty="0">
                  <a:solidFill>
                    <a:schemeClr val="tx2"/>
                  </a:solidFill>
                </a:rPr>
                <a:t>35S:PEN1-GFP</a:t>
              </a:r>
              <a:endParaRPr lang="zh-CN" altLang="en-US" sz="1800" b="1" dirty="0">
                <a:solidFill>
                  <a:schemeClr val="tx2"/>
                </a:solidFill>
              </a:endParaRPr>
            </a:p>
          </p:txBody>
        </p:sp>
        <p:cxnSp>
          <p:nvCxnSpPr>
            <p:cNvPr id="56" name="直接连接符 13"/>
            <p:cNvCxnSpPr/>
            <p:nvPr/>
          </p:nvCxnSpPr>
          <p:spPr>
            <a:xfrm>
              <a:off x="3755167" y="3810000"/>
              <a:ext cx="15230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13"/>
            <p:cNvCxnSpPr/>
            <p:nvPr/>
          </p:nvCxnSpPr>
          <p:spPr>
            <a:xfrm>
              <a:off x="5981048" y="3796414"/>
              <a:ext cx="152306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15"/>
            <p:cNvSpPr txBox="1"/>
            <p:nvPr/>
          </p:nvSpPr>
          <p:spPr>
            <a:xfrm>
              <a:off x="5801700" y="3533001"/>
              <a:ext cx="5229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</a:rPr>
                <a:t>2 </a:t>
              </a:r>
              <a:r>
                <a:rPr lang="el-GR" altLang="zh-CN" sz="1200" b="1" dirty="0">
                  <a:solidFill>
                    <a:schemeClr val="bg1"/>
                  </a:solidFill>
                </a:rPr>
                <a:t>μ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m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14862" y="3733800"/>
            <a:ext cx="3352738" cy="2853940"/>
            <a:chOff x="4114862" y="3733800"/>
            <a:chExt cx="3352738" cy="285394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862" y="3733800"/>
              <a:ext cx="3352738" cy="246365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337" t="60137"/>
            <a:stretch/>
          </p:blipFill>
          <p:spPr>
            <a:xfrm>
              <a:off x="5198215" y="6228858"/>
              <a:ext cx="2268902" cy="358882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360015" y="6245265"/>
              <a:ext cx="9300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mtClean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Bc-siRY1</a:t>
              </a:r>
              <a:endParaRPr lang="en-US" sz="140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408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0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90"/>
                </a:solidFill>
              </a:rPr>
              <a:t>C</a:t>
            </a:r>
            <a:r>
              <a:rPr lang="en-US" sz="2800" b="1" dirty="0" smtClean="0">
                <a:solidFill>
                  <a:srgbClr val="000090"/>
                </a:solidFill>
              </a:rPr>
              <a:t>ross-kingdom </a:t>
            </a:r>
            <a:r>
              <a:rPr lang="en-US" sz="2800" b="1" dirty="0" err="1" smtClean="0">
                <a:solidFill>
                  <a:srgbClr val="000090"/>
                </a:solidFill>
              </a:rPr>
              <a:t>RNAi</a:t>
            </a:r>
            <a:r>
              <a:rPr lang="en-US" sz="2800" b="1" dirty="0" smtClean="0">
                <a:solidFill>
                  <a:srgbClr val="000090"/>
                </a:solidFill>
              </a:rPr>
              <a:t> in host-pathogen/pest interaction</a:t>
            </a:r>
            <a:endParaRPr lang="en-US" sz="2800" b="1" dirty="0">
              <a:solidFill>
                <a:srgbClr val="00009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8478" y="6396335"/>
            <a:ext cx="444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err="1" smtClean="0">
                <a:solidFill>
                  <a:schemeClr val="tx2"/>
                </a:solidFill>
              </a:rPr>
              <a:t>Weiberg</a:t>
            </a:r>
            <a:r>
              <a:rPr lang="en-US" sz="1800" b="1" dirty="0" smtClean="0">
                <a:solidFill>
                  <a:schemeClr val="tx2"/>
                </a:solidFill>
              </a:rPr>
              <a:t> et al., </a:t>
            </a:r>
            <a:r>
              <a:rPr lang="en-US" sz="1800" b="1" dirty="0" err="1" smtClean="0">
                <a:solidFill>
                  <a:schemeClr val="tx2"/>
                </a:solidFill>
              </a:rPr>
              <a:t>Curr</a:t>
            </a:r>
            <a:r>
              <a:rPr lang="en-US" sz="1800" b="1" dirty="0" smtClean="0">
                <a:solidFill>
                  <a:schemeClr val="tx2"/>
                </a:solidFill>
              </a:rPr>
              <a:t>. </a:t>
            </a:r>
            <a:r>
              <a:rPr lang="en-US" sz="1800" b="1" dirty="0" err="1" smtClean="0">
                <a:solidFill>
                  <a:schemeClr val="tx2"/>
                </a:solidFill>
              </a:rPr>
              <a:t>Opin</a:t>
            </a:r>
            <a:r>
              <a:rPr lang="en-US" sz="1800" b="1" dirty="0" smtClean="0">
                <a:solidFill>
                  <a:schemeClr val="tx2"/>
                </a:solidFill>
              </a:rPr>
              <a:t>. in Biotech. 2015</a:t>
            </a:r>
            <a:endParaRPr lang="en-US" sz="1800" b="1" dirty="0">
              <a:solidFill>
                <a:schemeClr val="tx2"/>
              </a:solidFill>
            </a:endParaRPr>
          </a:p>
        </p:txBody>
      </p:sp>
      <p:pic>
        <p:nvPicPr>
          <p:cNvPr id="2" name="Picture 1" descr="Screen Shot 2015-02-23 at 7.24.5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33400"/>
            <a:ext cx="4953000" cy="592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3"/>
          <p:cNvSpPr>
            <a:spLocks noChangeArrowheads="1"/>
          </p:cNvSpPr>
          <p:nvPr/>
        </p:nvSpPr>
        <p:spPr bwMode="auto">
          <a:xfrm>
            <a:off x="2590800" y="76200"/>
            <a:ext cx="3905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3600" b="1">
                <a:solidFill>
                  <a:srgbClr val="0502CB"/>
                </a:solidFill>
              </a:rPr>
              <a:t>Acknowledgement </a:t>
            </a:r>
          </a:p>
        </p:txBody>
      </p:sp>
      <p:sp>
        <p:nvSpPr>
          <p:cNvPr id="33797" name="TextBox 19"/>
          <p:cNvSpPr txBox="1">
            <a:spLocks noChangeArrowheads="1"/>
          </p:cNvSpPr>
          <p:nvPr/>
        </p:nvSpPr>
        <p:spPr bwMode="auto">
          <a:xfrm>
            <a:off x="7069279" y="685800"/>
            <a:ext cx="1922321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l"/>
            <a:r>
              <a:rPr lang="en-US" sz="1800" b="1" dirty="0" smtClean="0">
                <a:solidFill>
                  <a:srgbClr val="000000"/>
                </a:solidFill>
              </a:rPr>
              <a:t>Arne </a:t>
            </a:r>
            <a:r>
              <a:rPr lang="en-US" sz="1800" b="1" dirty="0" err="1">
                <a:solidFill>
                  <a:srgbClr val="000000"/>
                </a:solidFill>
              </a:rPr>
              <a:t>Weiberg</a:t>
            </a:r>
            <a:endParaRPr lang="en-US" sz="1800" b="1" dirty="0">
              <a:solidFill>
                <a:srgbClr val="000000"/>
              </a:solidFill>
            </a:endParaRPr>
          </a:p>
          <a:p>
            <a:pPr algn="l"/>
            <a:r>
              <a:rPr lang="en-US" sz="1800" b="1" dirty="0">
                <a:solidFill>
                  <a:srgbClr val="000000"/>
                </a:solidFill>
              </a:rPr>
              <a:t>Ming </a:t>
            </a:r>
            <a:r>
              <a:rPr lang="en-US" sz="1800" b="1" dirty="0" smtClean="0">
                <a:solidFill>
                  <a:srgbClr val="000000"/>
                </a:solidFill>
              </a:rPr>
              <a:t>Wang</a:t>
            </a:r>
          </a:p>
          <a:p>
            <a:pPr algn="l"/>
            <a:r>
              <a:rPr lang="en-US" sz="1800" b="1" dirty="0" err="1" smtClean="0">
                <a:solidFill>
                  <a:srgbClr val="000000"/>
                </a:solidFill>
              </a:rPr>
              <a:t>Yifan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</a:rPr>
              <a:t>Lii</a:t>
            </a:r>
            <a:endParaRPr lang="en-US" sz="1800" b="1" dirty="0" smtClean="0">
              <a:solidFill>
                <a:srgbClr val="00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000000"/>
                </a:solidFill>
              </a:rPr>
              <a:t>Dongdong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  <a:r>
              <a:rPr lang="en-US" sz="1800" b="1" dirty="0" err="1" smtClean="0">
                <a:solidFill>
                  <a:srgbClr val="000000"/>
                </a:solidFill>
              </a:rPr>
              <a:t>Niu</a:t>
            </a:r>
            <a:endParaRPr lang="en-US" sz="1800" b="1" dirty="0" smtClean="0">
              <a:solidFill>
                <a:srgbClr val="00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000000"/>
                </a:solidFill>
              </a:rPr>
              <a:t>Padmanabhan</a:t>
            </a:r>
            <a:endParaRPr lang="en-US" sz="1800" b="1" dirty="0" smtClean="0">
              <a:solidFill>
                <a:srgbClr val="00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000000"/>
                </a:solidFill>
              </a:rPr>
              <a:t>Challeppan</a:t>
            </a:r>
            <a:r>
              <a:rPr lang="en-US" sz="1800" b="1" dirty="0" smtClean="0">
                <a:solidFill>
                  <a:srgbClr val="000000"/>
                </a:solidFill>
              </a:rPr>
              <a:t> </a:t>
            </a:r>
          </a:p>
          <a:p>
            <a:pPr algn="l"/>
            <a:endParaRPr lang="en-US" sz="1800" dirty="0">
              <a:solidFill>
                <a:srgbClr val="000000"/>
              </a:solidFill>
            </a:endParaRPr>
          </a:p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Natasha </a:t>
            </a:r>
            <a:r>
              <a:rPr lang="en-US" sz="1800" dirty="0" err="1" smtClean="0">
                <a:solidFill>
                  <a:srgbClr val="000000"/>
                </a:solidFill>
              </a:rPr>
              <a:t>Raikhel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</a:p>
          <a:p>
            <a:pPr algn="l"/>
            <a:r>
              <a:rPr lang="en-US" sz="1800" dirty="0" err="1" smtClean="0">
                <a:solidFill>
                  <a:srgbClr val="000000"/>
                </a:solidFill>
              </a:rPr>
              <a:t>Isgouhi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Kaloshian</a:t>
            </a:r>
            <a:endParaRPr lang="en-US" sz="1800" dirty="0">
              <a:solidFill>
                <a:srgbClr val="000000"/>
              </a:solidFill>
            </a:endParaRPr>
          </a:p>
          <a:p>
            <a:pPr algn="l"/>
            <a:r>
              <a:rPr lang="en-US" sz="1800" dirty="0">
                <a:solidFill>
                  <a:srgbClr val="000000"/>
                </a:solidFill>
              </a:rPr>
              <a:t>Bryan Huang</a:t>
            </a:r>
          </a:p>
          <a:p>
            <a:pPr algn="l"/>
            <a:r>
              <a:rPr lang="en-US" sz="1800" dirty="0" err="1">
                <a:solidFill>
                  <a:srgbClr val="000000"/>
                </a:solidFill>
              </a:rPr>
              <a:t>Feng</a:t>
            </a:r>
            <a:r>
              <a:rPr lang="en-US" sz="1800" dirty="0">
                <a:solidFill>
                  <a:srgbClr val="000000"/>
                </a:solidFill>
              </a:rPr>
              <a:t>-Mao </a:t>
            </a:r>
            <a:r>
              <a:rPr lang="en-US" sz="1800" dirty="0" smtClean="0">
                <a:solidFill>
                  <a:srgbClr val="000000"/>
                </a:solidFill>
              </a:rPr>
              <a:t>Lin</a:t>
            </a:r>
          </a:p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Bart </a:t>
            </a:r>
            <a:r>
              <a:rPr lang="en-US" sz="1800" dirty="0" err="1">
                <a:solidFill>
                  <a:srgbClr val="000000"/>
                </a:solidFill>
              </a:rPr>
              <a:t>Thomma</a:t>
            </a:r>
            <a:endParaRPr lang="en-US" sz="1800" dirty="0">
              <a:solidFill>
                <a:srgbClr val="000000"/>
              </a:solidFill>
            </a:endParaRPr>
          </a:p>
          <a:p>
            <a:pPr algn="l"/>
            <a:endParaRPr lang="en-US" sz="1800" dirty="0" smtClean="0">
              <a:solidFill>
                <a:srgbClr val="000000"/>
              </a:solidFill>
            </a:endParaRPr>
          </a:p>
          <a:p>
            <a:pPr algn="l"/>
            <a:r>
              <a:rPr lang="en-US" sz="1800" dirty="0" err="1">
                <a:solidFill>
                  <a:srgbClr val="000000"/>
                </a:solidFill>
              </a:rPr>
              <a:t>Artur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Jarmolowski</a:t>
            </a:r>
            <a:endParaRPr lang="en-US" sz="1800" dirty="0" smtClean="0">
              <a:solidFill>
                <a:srgbClr val="000000"/>
              </a:solidFill>
            </a:endParaRPr>
          </a:p>
          <a:p>
            <a:pPr algn="l"/>
            <a:r>
              <a:rPr lang="en-US" sz="1800" dirty="0" err="1" smtClean="0">
                <a:solidFill>
                  <a:srgbClr val="000000"/>
                </a:solidFill>
              </a:rPr>
              <a:t>Sascha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</a:rPr>
              <a:t>Laubinger</a:t>
            </a:r>
            <a:endParaRPr lang="en-US" sz="1800" dirty="0" smtClean="0">
              <a:solidFill>
                <a:srgbClr val="000000"/>
              </a:solidFill>
            </a:endParaRPr>
          </a:p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Mike </a:t>
            </a:r>
            <a:r>
              <a:rPr lang="en-US" sz="1800" dirty="0" err="1" smtClean="0">
                <a:solidFill>
                  <a:srgbClr val="000000"/>
                </a:solidFill>
              </a:rPr>
              <a:t>Prigge</a:t>
            </a:r>
            <a:endParaRPr lang="en-US" sz="1800" dirty="0" smtClean="0">
              <a:solidFill>
                <a:srgbClr val="000000"/>
              </a:solidFill>
            </a:endParaRPr>
          </a:p>
          <a:p>
            <a:pPr algn="l"/>
            <a:r>
              <a:rPr lang="en-US" sz="1800" dirty="0" smtClean="0">
                <a:solidFill>
                  <a:srgbClr val="000000"/>
                </a:solidFill>
              </a:rPr>
              <a:t>David </a:t>
            </a:r>
            <a:r>
              <a:rPr lang="en-US" sz="1800" dirty="0" err="1" smtClean="0">
                <a:solidFill>
                  <a:srgbClr val="000000"/>
                </a:solidFill>
              </a:rPr>
              <a:t>Baulcombe</a:t>
            </a:r>
            <a:endParaRPr lang="en-US" sz="1800" dirty="0" smtClean="0">
              <a:solidFill>
                <a:srgbClr val="000000"/>
              </a:solidFill>
            </a:endParaRPr>
          </a:p>
          <a:p>
            <a:pPr algn="l"/>
            <a:r>
              <a:rPr lang="en-US" sz="1800" dirty="0" err="1" smtClean="0">
                <a:solidFill>
                  <a:srgbClr val="000000"/>
                </a:solidFill>
              </a:rPr>
              <a:t>Herve</a:t>
            </a:r>
            <a:r>
              <a:rPr lang="en-US" sz="1800" dirty="0" smtClean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Vaucheret</a:t>
            </a:r>
            <a:endParaRPr lang="en-US" sz="1800" dirty="0">
              <a:solidFill>
                <a:srgbClr val="000000"/>
              </a:solidFill>
            </a:endParaRPr>
          </a:p>
          <a:p>
            <a:pPr algn="l"/>
            <a:r>
              <a:rPr lang="en-US" sz="1800" dirty="0" err="1">
                <a:solidFill>
                  <a:srgbClr val="000000"/>
                </a:solidFill>
              </a:rPr>
              <a:t>María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Marcote</a:t>
            </a:r>
            <a:endParaRPr lang="en-US" sz="1800" dirty="0">
              <a:solidFill>
                <a:srgbClr val="000000"/>
              </a:solidFill>
            </a:endParaRPr>
          </a:p>
          <a:p>
            <a:pPr algn="l"/>
            <a:r>
              <a:rPr lang="en-US" sz="1800" dirty="0" err="1">
                <a:solidFill>
                  <a:srgbClr val="00003C"/>
                </a:solidFill>
              </a:rPr>
              <a:t>Petr</a:t>
            </a:r>
            <a:r>
              <a:rPr lang="en-US" sz="1800" dirty="0">
                <a:solidFill>
                  <a:srgbClr val="00003C"/>
                </a:solidFill>
              </a:rPr>
              <a:t> </a:t>
            </a:r>
            <a:r>
              <a:rPr lang="en-US" sz="1800" dirty="0" err="1" smtClean="0">
                <a:solidFill>
                  <a:srgbClr val="00003C"/>
                </a:solidFill>
              </a:rPr>
              <a:t>Karlovsky</a:t>
            </a:r>
            <a:endParaRPr lang="en-US" sz="1800" dirty="0">
              <a:solidFill>
                <a:srgbClr val="00003C"/>
              </a:solidFill>
            </a:endParaRP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486400"/>
            <a:ext cx="1295400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Picture 1 22-54-3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410200"/>
            <a:ext cx="1295400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3123006" y="5486400"/>
            <a:ext cx="169148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 dirty="0" smtClean="0">
                <a:solidFill>
                  <a:srgbClr val="000000"/>
                </a:solidFill>
              </a:rPr>
              <a:t>IOS 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MCB </a:t>
            </a:r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(CAREER</a:t>
            </a:r>
            <a:r>
              <a:rPr lang="en-US" b="1" dirty="0" smtClean="0">
                <a:solidFill>
                  <a:srgbClr val="000000"/>
                </a:solidFill>
              </a:rPr>
              <a:t>)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1219200" y="5638800"/>
            <a:ext cx="9191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NIH </a:t>
            </a:r>
          </a:p>
          <a:p>
            <a:r>
              <a:rPr lang="en-US" b="1">
                <a:solidFill>
                  <a:srgbClr val="000000"/>
                </a:solidFill>
              </a:rPr>
              <a:t>(R01)</a:t>
            </a:r>
          </a:p>
        </p:txBody>
      </p:sp>
      <p:pic>
        <p:nvPicPr>
          <p:cNvPr id="15" name="Picture 1" descr="Screen Shot 2012-03-19 at 7.19.04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638800"/>
            <a:ext cx="123825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6024562" y="5715000"/>
            <a:ext cx="833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b="1">
                <a:solidFill>
                  <a:srgbClr val="000000"/>
                </a:solidFill>
              </a:rPr>
              <a:t>CRB</a:t>
            </a:r>
          </a:p>
        </p:txBody>
      </p:sp>
      <p:pic>
        <p:nvPicPr>
          <p:cNvPr id="2" name="Picture 1" descr="Screen Shot 2015-06-14 at 11.55.00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8" y="838200"/>
            <a:ext cx="6935008" cy="4495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65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129771</TotalTime>
  <Words>690</Words>
  <Application>Microsoft Office PowerPoint</Application>
  <PresentationFormat>On-screen Show (4:3)</PresentationFormat>
  <Paragraphs>163</Paragraphs>
  <Slides>23</Slides>
  <Notes>2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Blank Presentation</vt:lpstr>
      <vt:lpstr>Microsoft Word 97 - 2003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California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Hailing Jin</dc:creator>
  <cp:lastModifiedBy>human genetics</cp:lastModifiedBy>
  <cp:revision>1208</cp:revision>
  <cp:lastPrinted>2005-02-18T22:18:26Z</cp:lastPrinted>
  <dcterms:created xsi:type="dcterms:W3CDTF">2011-08-07T12:12:10Z</dcterms:created>
  <dcterms:modified xsi:type="dcterms:W3CDTF">2016-08-08T10:00:38Z</dcterms:modified>
</cp:coreProperties>
</file>