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56" r:id="rId2"/>
    <p:sldId id="365" r:id="rId3"/>
    <p:sldId id="359" r:id="rId4"/>
    <p:sldId id="380" r:id="rId5"/>
    <p:sldId id="361" r:id="rId6"/>
    <p:sldId id="407" r:id="rId7"/>
    <p:sldId id="257" r:id="rId8"/>
    <p:sldId id="366" r:id="rId9"/>
    <p:sldId id="367" r:id="rId10"/>
    <p:sldId id="379" r:id="rId11"/>
    <p:sldId id="385" r:id="rId12"/>
    <p:sldId id="375" r:id="rId13"/>
    <p:sldId id="410" r:id="rId14"/>
    <p:sldId id="376" r:id="rId15"/>
    <p:sldId id="377" r:id="rId16"/>
    <p:sldId id="378" r:id="rId17"/>
    <p:sldId id="411" r:id="rId18"/>
    <p:sldId id="374" r:id="rId19"/>
    <p:sldId id="400" r:id="rId20"/>
    <p:sldId id="399" r:id="rId21"/>
    <p:sldId id="398" r:id="rId22"/>
    <p:sldId id="396" r:id="rId23"/>
    <p:sldId id="397" r:id="rId24"/>
    <p:sldId id="384" r:id="rId25"/>
    <p:sldId id="383" r:id="rId26"/>
    <p:sldId id="403" r:id="rId27"/>
    <p:sldId id="402" r:id="rId28"/>
    <p:sldId id="405" r:id="rId29"/>
    <p:sldId id="404" r:id="rId30"/>
    <p:sldId id="355" r:id="rId31"/>
    <p:sldId id="406" r:id="rId32"/>
    <p:sldId id="408" r:id="rId33"/>
    <p:sldId id="401" r:id="rId34"/>
    <p:sldId id="395"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4358"/>
    <a:srgbClr val="F6C344"/>
    <a:srgbClr val="666666"/>
    <a:srgbClr val="8F8FBF"/>
    <a:srgbClr val="1FC1B1"/>
    <a:srgbClr val="F3C35B"/>
    <a:srgbClr val="F8F8F8"/>
    <a:srgbClr val="000000"/>
    <a:srgbClr val="4F81BD"/>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43"/>
    <p:restoredTop sz="94660"/>
  </p:normalViewPr>
  <p:slideViewPr>
    <p:cSldViewPr>
      <p:cViewPr>
        <p:scale>
          <a:sx n="120" d="100"/>
          <a:sy n="120" d="100"/>
        </p:scale>
        <p:origin x="978" y="4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7603E87-3BF2-664E-9980-2DEFF1FC66D4}" type="datetimeFigureOut">
              <a:rPr lang="en-US" smtClean="0"/>
              <a:t>9/22/2015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0987F2D-A425-DF42-BD3B-5743F715D67B}" type="slidenum">
              <a:rPr lang="en-US" smtClean="0"/>
              <a:t>‹#›</a:t>
            </a:fld>
            <a:endParaRPr lang="en-US"/>
          </a:p>
        </p:txBody>
      </p:sp>
    </p:spTree>
    <p:extLst>
      <p:ext uri="{BB962C8B-B14F-4D97-AF65-F5344CB8AC3E}">
        <p14:creationId xmlns:p14="http://schemas.microsoft.com/office/powerpoint/2010/main" val="916055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7A66A4-1E7D-456A-8184-DC4C6F8BA548}" type="datetimeFigureOut">
              <a:rPr lang="en-US" smtClean="0"/>
              <a:pPr/>
              <a:t>9/22/2015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18CE7B1-EEFF-4325-B8A5-590AB514CB10}" type="slidenum">
              <a:rPr lang="en-US" smtClean="0"/>
              <a:pPr/>
              <a:t>‹#›</a:t>
            </a:fld>
            <a:endParaRPr lang="en-US"/>
          </a:p>
        </p:txBody>
      </p:sp>
    </p:spTree>
    <p:extLst>
      <p:ext uri="{BB962C8B-B14F-4D97-AF65-F5344CB8AC3E}">
        <p14:creationId xmlns:p14="http://schemas.microsoft.com/office/powerpoint/2010/main" val="624506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9634F18-6064-7946-8A2A-2A05A3658F94}" type="slidenum">
              <a:rPr lang="en-US" smtClean="0"/>
              <a:t>24</a:t>
            </a:fld>
            <a:endParaRPr lang="en-US"/>
          </a:p>
        </p:txBody>
      </p:sp>
    </p:spTree>
    <p:extLst>
      <p:ext uri="{BB962C8B-B14F-4D97-AF65-F5344CB8AC3E}">
        <p14:creationId xmlns:p14="http://schemas.microsoft.com/office/powerpoint/2010/main" val="1887907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41DDEF7-E63B-46B8-8D51-70EAE65685F2}" type="datetimeFigureOut">
              <a:rPr lang="en-US" smtClean="0"/>
              <a:pPr/>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A0127-A86A-4F76-B694-EBB82CEF345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0" name="Title 19"/>
          <p:cNvSpPr>
            <a:spLocks noGrp="1"/>
          </p:cNvSpPr>
          <p:nvPr>
            <p:ph type="title"/>
          </p:nvPr>
        </p:nvSpPr>
        <p:spPr/>
        <p:txBody>
          <a:bodyPr/>
          <a:lstStyle/>
          <a:p>
            <a:r>
              <a:rPr lang="en-US" smtClean="0"/>
              <a:t>Click to edit Master title style</a:t>
            </a:r>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4"/>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sz="1000">
                <a:latin typeface="+mj-lt"/>
              </a:defRPr>
            </a:lvl1pPr>
          </a:lstStyle>
          <a:p>
            <a:endParaRPr lang="en-US" dirty="0"/>
          </a:p>
        </p:txBody>
      </p:sp>
      <p:sp>
        <p:nvSpPr>
          <p:cNvPr id="5" name="Footer Placeholder 4"/>
          <p:cNvSpPr>
            <a:spLocks noGrp="1"/>
          </p:cNvSpPr>
          <p:nvPr>
            <p:ph type="ftr" sz="quarter" idx="11"/>
          </p:nvPr>
        </p:nvSpPr>
        <p:spPr/>
        <p:txBody>
          <a:bodyPr/>
          <a:lstStyle>
            <a:lvl1pPr>
              <a:defRPr sz="1000">
                <a:latin typeface="+mj-lt"/>
              </a:defRPr>
            </a:lvl1pPr>
          </a:lstStyle>
          <a:p>
            <a:endParaRPr lang="en-US" dirty="0"/>
          </a:p>
        </p:txBody>
      </p:sp>
      <p:sp>
        <p:nvSpPr>
          <p:cNvPr id="6" name="Slide Number Placeholder 5"/>
          <p:cNvSpPr>
            <a:spLocks noGrp="1"/>
          </p:cNvSpPr>
          <p:nvPr>
            <p:ph type="sldNum" sz="quarter" idx="12"/>
          </p:nvPr>
        </p:nvSpPr>
        <p:spPr/>
        <p:txBody>
          <a:bodyPr/>
          <a:lstStyle>
            <a:lvl1pPr>
              <a:defRPr sz="1000">
                <a:latin typeface="+mj-lt"/>
              </a:defRPr>
            </a:lvl1pPr>
          </a:lstStyle>
          <a:p>
            <a:fld id="{9C04C079-7F5F-4255-A626-46765369A455}"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41DDEF7-E63B-46B8-8D51-70EAE65685F2}" type="datetimeFigureOut">
              <a:rPr lang="en-US" smtClean="0"/>
              <a:pPr/>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A0127-A86A-4F76-B694-EBB82CEF345C}"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8"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41DDEF7-E63B-46B8-8D51-70EAE65685F2}" type="datetimeFigureOut">
              <a:rPr lang="en-US" smtClean="0"/>
              <a:pPr/>
              <a:t>9/22/2015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2FA0127-A86A-4F76-B694-EBB82CEF345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1DDEF7-E63B-46B8-8D51-70EAE65685F2}" type="datetimeFigureOut">
              <a:rPr lang="en-US" smtClean="0"/>
              <a:pPr/>
              <a:t>9/22/2015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2FA0127-A86A-4F76-B694-EBB82CEF345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1DDEF7-E63B-46B8-8D51-70EAE65685F2}" type="datetimeFigureOut">
              <a:rPr lang="en-US" smtClean="0"/>
              <a:pPr/>
              <a:t>9/22/2015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2FA0127-A86A-4F76-B694-EBB82CEF345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1DDEF7-E63B-46B8-8D51-70EAE65685F2}" type="datetimeFigureOut">
              <a:rPr lang="en-US" smtClean="0"/>
              <a:pPr/>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A0127-A86A-4F76-B694-EBB82CEF345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41DDEF7-E63B-46B8-8D51-70EAE65685F2}" type="datetimeFigureOut">
              <a:rPr lang="en-US" smtClean="0"/>
              <a:pPr/>
              <a:t>9/22/2015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2FA0127-A86A-4F76-B694-EBB82CEF345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1DDEF7-E63B-46B8-8D51-70EAE65685F2}" type="datetimeFigureOut">
              <a:rPr lang="en-US" smtClean="0"/>
              <a:pPr/>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A0127-A86A-4F76-B694-EBB82CEF345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41DDEF7-E63B-46B8-8D51-70EAE65685F2}" type="datetimeFigureOut">
              <a:rPr lang="en-US" smtClean="0"/>
              <a:pPr/>
              <a:t>9/22/2015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2FA0127-A86A-4F76-B694-EBB82CEF345C}"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1DDEF7-E63B-46B8-8D51-70EAE65685F2}" type="datetimeFigureOut">
              <a:rPr lang="en-US" smtClean="0"/>
              <a:pPr/>
              <a:t>9/22/2015</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FA0127-A86A-4F76-B694-EBB82CEF345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0"/>
    </mc:Choice>
    <mc:Fallback xmlns="">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 Id="rId5" Type="http://schemas.openxmlformats.org/officeDocument/2006/relationships/image" Target="../media/image24.emf"/><Relationship Id="rId4" Type="http://schemas.openxmlformats.org/officeDocument/2006/relationships/image" Target="../media/image23.emf"/></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gray">
          <a:xfrm>
            <a:off x="0" y="4648200"/>
            <a:ext cx="9144000" cy="2209800"/>
          </a:xfrm>
          <a:prstGeom prst="rect">
            <a:avLst/>
          </a:prstGeom>
          <a:solidFill>
            <a:schemeClr val="accent6"/>
          </a:solidFill>
          <a:ln w="6350" cap="flat" cmpd="sng">
            <a:noFill/>
            <a:prstDash val="solid"/>
            <a:round/>
            <a:headEnd type="none" w="med" len="med"/>
            <a:tailEnd type="none" w="med" len="med"/>
          </a:ln>
          <a:effectLst/>
        </p:spPr>
        <p:txBody>
          <a:bodyPr rtlCol="0" anchor="ctr"/>
          <a:lstStyle/>
          <a:p>
            <a:pPr algn="ctr"/>
            <a:endParaRPr lang="en-US" dirty="0"/>
          </a:p>
        </p:txBody>
      </p:sp>
      <p:sp>
        <p:nvSpPr>
          <p:cNvPr id="9" name="Title 3"/>
          <p:cNvSpPr>
            <a:spLocks noGrp="1"/>
          </p:cNvSpPr>
          <p:nvPr>
            <p:ph type="ctrTitle"/>
          </p:nvPr>
        </p:nvSpPr>
        <p:spPr>
          <a:xfrm>
            <a:off x="914400" y="1985962"/>
            <a:ext cx="7239000" cy="1747838"/>
          </a:xfrm>
        </p:spPr>
        <p:txBody>
          <a:bodyPr>
            <a:noAutofit/>
          </a:bodyPr>
          <a:lstStyle/>
          <a:p>
            <a:r>
              <a:rPr lang="en-US" sz="2800" dirty="0">
                <a:solidFill>
                  <a:schemeClr val="tx1">
                    <a:lumMod val="50000"/>
                    <a:lumOff val="50000"/>
                  </a:schemeClr>
                </a:solidFill>
                <a:latin typeface="Arial" charset="0"/>
                <a:ea typeface="Arial" charset="0"/>
                <a:cs typeface="Arial" charset="0"/>
              </a:rPr>
              <a:t>Understanding the </a:t>
            </a:r>
            <a:r>
              <a:rPr lang="en-US" sz="2800" dirty="0" smtClean="0">
                <a:solidFill>
                  <a:schemeClr val="tx1">
                    <a:lumMod val="50000"/>
                    <a:lumOff val="50000"/>
                  </a:schemeClr>
                </a:solidFill>
                <a:latin typeface="Arial" charset="0"/>
                <a:ea typeface="Arial" charset="0"/>
                <a:cs typeface="Arial" charset="0"/>
              </a:rPr>
              <a:t>effects </a:t>
            </a:r>
            <a:r>
              <a:rPr lang="en-US" sz="2800" dirty="0">
                <a:solidFill>
                  <a:schemeClr val="tx1">
                    <a:lumMod val="50000"/>
                    <a:lumOff val="50000"/>
                  </a:schemeClr>
                </a:solidFill>
                <a:latin typeface="Arial" charset="0"/>
                <a:ea typeface="Arial" charset="0"/>
                <a:cs typeface="Arial" charset="0"/>
              </a:rPr>
              <a:t>of steroid hormone exposure on regulation of P53 and Bcl-2 gene expression</a:t>
            </a:r>
          </a:p>
        </p:txBody>
      </p:sp>
      <p:sp>
        <p:nvSpPr>
          <p:cNvPr id="10" name="Subtitle 4"/>
          <p:cNvSpPr>
            <a:spLocks noGrp="1"/>
          </p:cNvSpPr>
          <p:nvPr>
            <p:ph type="subTitle" idx="1"/>
          </p:nvPr>
        </p:nvSpPr>
        <p:spPr>
          <a:xfrm>
            <a:off x="1809750" y="5076253"/>
            <a:ext cx="5448300" cy="414909"/>
          </a:xfrm>
        </p:spPr>
        <p:txBody>
          <a:bodyPr>
            <a:noAutofit/>
          </a:bodyPr>
          <a:lstStyle/>
          <a:p>
            <a:r>
              <a:rPr lang="en-US" sz="2400" dirty="0" smtClean="0">
                <a:solidFill>
                  <a:schemeClr val="bg1"/>
                </a:solidFill>
                <a:latin typeface="Arial" charset="0"/>
                <a:ea typeface="Arial" charset="0"/>
                <a:cs typeface="Arial" charset="0"/>
              </a:rPr>
              <a:t>T.S. WILEY</a:t>
            </a:r>
            <a:endParaRPr lang="en-US" sz="2400" dirty="0">
              <a:solidFill>
                <a:schemeClr val="bg1"/>
              </a:solidFill>
              <a:latin typeface="Arial" charset="0"/>
              <a:ea typeface="Arial" charset="0"/>
              <a:cs typeface="Arial" charset="0"/>
            </a:endParaRPr>
          </a:p>
        </p:txBody>
      </p:sp>
      <p:cxnSp>
        <p:nvCxnSpPr>
          <p:cNvPr id="12" name="Straight Connector 11"/>
          <p:cNvCxnSpPr/>
          <p:nvPr/>
        </p:nvCxnSpPr>
        <p:spPr>
          <a:xfrm>
            <a:off x="3352800" y="3884612"/>
            <a:ext cx="2362200" cy="1588"/>
          </a:xfrm>
          <a:prstGeom prst="line">
            <a:avLst/>
          </a:prstGeom>
          <a:ln w="31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5" name="Subtitle 4"/>
          <p:cNvSpPr txBox="1">
            <a:spLocks/>
          </p:cNvSpPr>
          <p:nvPr/>
        </p:nvSpPr>
        <p:spPr>
          <a:xfrm>
            <a:off x="1809750" y="5762053"/>
            <a:ext cx="5448300" cy="414909"/>
          </a:xfrm>
          <a:prstGeom prst="rect">
            <a:avLst/>
          </a:prstGeom>
        </p:spPr>
        <p:txBody>
          <a:bodyPr vert="horz" lIns="91440" tIns="45720" rIns="91440" bIns="45720" rtlCol="0">
            <a:normAutofit fontScale="92500" lnSpcReduction="20000"/>
          </a:bodyPr>
          <a:lstStyle/>
          <a:p>
            <a:pPr lvl="0" algn="ctr">
              <a:spcBef>
                <a:spcPct val="20000"/>
              </a:spcBef>
              <a:defRPr/>
            </a:pPr>
            <a:r>
              <a:rPr lang="en-US" sz="1200" spc="300" dirty="0">
                <a:solidFill>
                  <a:schemeClr val="bg1"/>
                </a:solidFill>
                <a:latin typeface="Arial" charset="0"/>
                <a:ea typeface="Arial" charset="0"/>
                <a:cs typeface="Arial" charset="0"/>
              </a:rPr>
              <a:t>Wiley Compounding </a:t>
            </a:r>
            <a:r>
              <a:rPr lang="en-US" sz="1200" spc="300" dirty="0" smtClean="0">
                <a:solidFill>
                  <a:schemeClr val="bg1"/>
                </a:solidFill>
                <a:latin typeface="Arial" charset="0"/>
                <a:ea typeface="Arial" charset="0"/>
                <a:cs typeface="Arial" charset="0"/>
              </a:rPr>
              <a:t>Systems</a:t>
            </a:r>
          </a:p>
          <a:p>
            <a:pPr lvl="0" algn="ctr">
              <a:spcBef>
                <a:spcPct val="20000"/>
              </a:spcBef>
              <a:defRPr/>
            </a:pPr>
            <a:r>
              <a:rPr lang="en-US" sz="1200" spc="300" dirty="0" smtClean="0">
                <a:solidFill>
                  <a:schemeClr val="bg1"/>
                </a:solidFill>
                <a:latin typeface="Arial" charset="0"/>
                <a:ea typeface="Arial" charset="0"/>
                <a:cs typeface="Arial" charset="0"/>
              </a:rPr>
              <a:t>Genomics 2015</a:t>
            </a:r>
            <a:endParaRPr lang="en-US" sz="1200" spc="300" dirty="0">
              <a:solidFill>
                <a:schemeClr val="bg1"/>
              </a:solidFill>
              <a:latin typeface="Arial" charset="0"/>
              <a:ea typeface="Arial" charset="0"/>
              <a:cs typeface="Arial" charset="0"/>
            </a:endParaRPr>
          </a:p>
        </p:txBody>
      </p:sp>
      <p:cxnSp>
        <p:nvCxnSpPr>
          <p:cNvPr id="7" name="Straight Connector 6"/>
          <p:cNvCxnSpPr/>
          <p:nvPr/>
        </p:nvCxnSpPr>
        <p:spPr>
          <a:xfrm>
            <a:off x="3352800" y="1828800"/>
            <a:ext cx="2362200" cy="1747"/>
          </a:xfrm>
          <a:prstGeom prst="line">
            <a:avLst/>
          </a:prstGeom>
          <a:ln w="31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92259" y="1348923"/>
            <a:ext cx="4723141" cy="4118459"/>
            <a:chOff x="3276600" y="1364461"/>
            <a:chExt cx="5715000" cy="4983335"/>
          </a:xfrm>
        </p:grpSpPr>
        <p:pic>
          <p:nvPicPr>
            <p:cNvPr id="8" name="Picture 7"/>
            <p:cNvPicPr>
              <a:picLocks noChangeAspect="1"/>
            </p:cNvPicPr>
            <p:nvPr/>
          </p:nvPicPr>
          <p:blipFill>
            <a:blip r:embed="rId2"/>
            <a:stretch>
              <a:fillRect/>
            </a:stretch>
          </p:blipFill>
          <p:spPr>
            <a:xfrm>
              <a:off x="3867348" y="1364461"/>
              <a:ext cx="5124252" cy="4983335"/>
            </a:xfrm>
            <a:prstGeom prst="rect">
              <a:avLst/>
            </a:prstGeom>
          </p:spPr>
        </p:pic>
        <p:sp>
          <p:nvSpPr>
            <p:cNvPr id="2" name="Rectangle 1"/>
            <p:cNvSpPr/>
            <p:nvPr/>
          </p:nvSpPr>
          <p:spPr>
            <a:xfrm>
              <a:off x="3810000" y="1364461"/>
              <a:ext cx="3200400" cy="3351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276600" y="1600200"/>
              <a:ext cx="3200400" cy="235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4" name="Rectangle 23"/>
          <p:cNvSpPr/>
          <p:nvPr/>
        </p:nvSpPr>
        <p:spPr>
          <a:xfrm>
            <a:off x="457200" y="1676400"/>
            <a:ext cx="4114800" cy="5105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b="1" dirty="0">
                <a:solidFill>
                  <a:schemeClr val="tx1">
                    <a:lumMod val="50000"/>
                    <a:lumOff val="50000"/>
                  </a:schemeClr>
                </a:solidFill>
                <a:latin typeface="Arial" charset="0"/>
                <a:ea typeface="Arial" charset="0"/>
                <a:cs typeface="Arial" charset="0"/>
              </a:rPr>
              <a:t>Steroid hormones can be grouped into five groups by the receptors to which </a:t>
            </a:r>
            <a:r>
              <a:rPr lang="en-US" sz="1400" b="1" dirty="0" smtClean="0">
                <a:solidFill>
                  <a:schemeClr val="tx1">
                    <a:lumMod val="50000"/>
                    <a:lumOff val="50000"/>
                  </a:schemeClr>
                </a:solidFill>
                <a:latin typeface="Arial" charset="0"/>
                <a:ea typeface="Arial" charset="0"/>
                <a:cs typeface="Arial" charset="0"/>
              </a:rPr>
              <a:t>they bind: glucocorticoids, mineralocorticoids, androgens</a:t>
            </a:r>
            <a:r>
              <a:rPr lang="en-US" sz="1400" b="1" dirty="0">
                <a:solidFill>
                  <a:schemeClr val="tx1">
                    <a:lumMod val="50000"/>
                    <a:lumOff val="50000"/>
                  </a:schemeClr>
                </a:solidFill>
                <a:latin typeface="Arial" charset="0"/>
                <a:ea typeface="Arial" charset="0"/>
                <a:cs typeface="Arial" charset="0"/>
              </a:rPr>
              <a:t>, estrogens, and </a:t>
            </a:r>
            <a:r>
              <a:rPr lang="en-US" sz="1400" b="1" dirty="0" err="1">
                <a:solidFill>
                  <a:schemeClr val="tx1">
                    <a:lumMod val="50000"/>
                    <a:lumOff val="50000"/>
                  </a:schemeClr>
                </a:solidFill>
                <a:latin typeface="Arial" charset="0"/>
                <a:ea typeface="Arial" charset="0"/>
                <a:cs typeface="Arial" charset="0"/>
              </a:rPr>
              <a:t>progestogens</a:t>
            </a:r>
            <a:r>
              <a:rPr lang="en-US" sz="1400" b="1" dirty="0">
                <a:solidFill>
                  <a:schemeClr val="tx1">
                    <a:lumMod val="50000"/>
                    <a:lumOff val="50000"/>
                  </a:schemeClr>
                </a:solidFill>
                <a:latin typeface="Arial" charset="0"/>
                <a:ea typeface="Arial" charset="0"/>
                <a:cs typeface="Arial" charset="0"/>
              </a:rPr>
              <a:t>. </a:t>
            </a:r>
            <a:endParaRPr lang="en-US" sz="1400" b="1" dirty="0" smtClean="0">
              <a:solidFill>
                <a:schemeClr val="tx1">
                  <a:lumMod val="50000"/>
                  <a:lumOff val="50000"/>
                </a:schemeClr>
              </a:solidFill>
              <a:latin typeface="Arial" charset="0"/>
              <a:ea typeface="Arial" charset="0"/>
              <a:cs typeface="Arial" charset="0"/>
            </a:endParaRPr>
          </a:p>
          <a:p>
            <a:endParaRPr lang="en-US" sz="1400" b="1" dirty="0">
              <a:solidFill>
                <a:schemeClr val="tx1">
                  <a:lumMod val="50000"/>
                  <a:lumOff val="50000"/>
                </a:schemeClr>
              </a:solidFill>
              <a:latin typeface="Arial" charset="0"/>
              <a:ea typeface="Arial" charset="0"/>
              <a:cs typeface="Arial" charset="0"/>
            </a:endParaRPr>
          </a:p>
          <a:p>
            <a:r>
              <a:rPr lang="en-US" sz="1400" b="1" dirty="0" smtClean="0">
                <a:solidFill>
                  <a:schemeClr val="tx1">
                    <a:lumMod val="50000"/>
                    <a:lumOff val="50000"/>
                  </a:schemeClr>
                </a:solidFill>
                <a:latin typeface="Arial" charset="0"/>
                <a:ea typeface="Arial" charset="0"/>
                <a:cs typeface="Arial" charset="0"/>
              </a:rPr>
              <a:t>Vitamin D derivatives </a:t>
            </a:r>
            <a:r>
              <a:rPr lang="en-US" sz="1400" b="1" dirty="0">
                <a:solidFill>
                  <a:schemeClr val="tx1">
                    <a:lumMod val="50000"/>
                    <a:lumOff val="50000"/>
                  </a:schemeClr>
                </a:solidFill>
                <a:latin typeface="Arial" charset="0"/>
                <a:ea typeface="Arial" charset="0"/>
                <a:cs typeface="Arial" charset="0"/>
              </a:rPr>
              <a:t>are a sixth closely related hormone system with homologous receptors. They have some of the characteristics of true steroids as receptor ligands.</a:t>
            </a:r>
          </a:p>
          <a:p>
            <a:endParaRPr lang="en-US" sz="1400" b="1" dirty="0" smtClean="0">
              <a:solidFill>
                <a:schemeClr val="tx1">
                  <a:lumMod val="50000"/>
                  <a:lumOff val="50000"/>
                </a:schemeClr>
              </a:solidFill>
              <a:latin typeface="Arial" charset="0"/>
              <a:ea typeface="Arial" charset="0"/>
              <a:cs typeface="Arial" charset="0"/>
            </a:endParaRPr>
          </a:p>
          <a:p>
            <a:r>
              <a:rPr lang="en-US" sz="1400" b="1" dirty="0" smtClean="0">
                <a:solidFill>
                  <a:schemeClr val="tx1">
                    <a:lumMod val="50000"/>
                    <a:lumOff val="50000"/>
                  </a:schemeClr>
                </a:solidFill>
                <a:latin typeface="Arial" charset="0"/>
                <a:ea typeface="Arial" charset="0"/>
                <a:cs typeface="Arial" charset="0"/>
              </a:rPr>
              <a:t>Adrenal </a:t>
            </a:r>
            <a:r>
              <a:rPr lang="en-US" sz="1400" b="1" dirty="0">
                <a:solidFill>
                  <a:schemeClr val="tx1">
                    <a:lumMod val="50000"/>
                    <a:lumOff val="50000"/>
                  </a:schemeClr>
                </a:solidFill>
                <a:latin typeface="Arial" charset="0"/>
                <a:ea typeface="Arial" charset="0"/>
                <a:cs typeface="Arial" charset="0"/>
              </a:rPr>
              <a:t>Hormones</a:t>
            </a:r>
          </a:p>
          <a:p>
            <a:pPr marL="342900" indent="-342900">
              <a:buFont typeface="Arial" charset="0"/>
              <a:buChar char="•"/>
            </a:pPr>
            <a:r>
              <a:rPr lang="en-US" sz="1400" dirty="0">
                <a:solidFill>
                  <a:schemeClr val="tx1">
                    <a:lumMod val="50000"/>
                    <a:lumOff val="50000"/>
                  </a:schemeClr>
                </a:solidFill>
                <a:latin typeface="Arial" charset="0"/>
                <a:ea typeface="Arial" charset="0"/>
                <a:cs typeface="Arial" charset="0"/>
              </a:rPr>
              <a:t>Cortisol</a:t>
            </a:r>
          </a:p>
          <a:p>
            <a:pPr marL="342900" indent="-342900">
              <a:buFont typeface="Arial" charset="0"/>
              <a:buChar char="•"/>
            </a:pPr>
            <a:r>
              <a:rPr lang="en-US" sz="1400" dirty="0">
                <a:solidFill>
                  <a:schemeClr val="tx1">
                    <a:lumMod val="50000"/>
                    <a:lumOff val="50000"/>
                  </a:schemeClr>
                </a:solidFill>
                <a:latin typeface="Arial" charset="0"/>
                <a:ea typeface="Arial" charset="0"/>
                <a:cs typeface="Arial" charset="0"/>
              </a:rPr>
              <a:t>DHEA</a:t>
            </a:r>
          </a:p>
          <a:p>
            <a:pPr marL="342900" indent="-342900">
              <a:buFont typeface="Arial" charset="0"/>
              <a:buChar char="•"/>
            </a:pPr>
            <a:r>
              <a:rPr lang="en-US" sz="1400" dirty="0" err="1">
                <a:solidFill>
                  <a:schemeClr val="tx1">
                    <a:lumMod val="50000"/>
                    <a:lumOff val="50000"/>
                  </a:schemeClr>
                </a:solidFill>
                <a:latin typeface="Arial" charset="0"/>
                <a:ea typeface="Arial" charset="0"/>
                <a:cs typeface="Arial" charset="0"/>
              </a:rPr>
              <a:t>Androstenediol</a:t>
            </a:r>
            <a:endParaRPr lang="en-US" sz="1400" dirty="0">
              <a:solidFill>
                <a:schemeClr val="tx1">
                  <a:lumMod val="50000"/>
                  <a:lumOff val="50000"/>
                </a:schemeClr>
              </a:solidFill>
              <a:latin typeface="Arial" charset="0"/>
              <a:ea typeface="Arial" charset="0"/>
              <a:cs typeface="Arial" charset="0"/>
            </a:endParaRPr>
          </a:p>
          <a:p>
            <a:endParaRPr lang="en-US" sz="1400" dirty="0">
              <a:solidFill>
                <a:schemeClr val="tx1">
                  <a:lumMod val="50000"/>
                  <a:lumOff val="50000"/>
                </a:schemeClr>
              </a:solidFill>
              <a:latin typeface="Arial" charset="0"/>
              <a:ea typeface="Arial" charset="0"/>
              <a:cs typeface="Arial" charset="0"/>
            </a:endParaRPr>
          </a:p>
          <a:p>
            <a:endParaRPr lang="en-US" sz="1400" dirty="0">
              <a:solidFill>
                <a:schemeClr val="tx1">
                  <a:lumMod val="50000"/>
                  <a:lumOff val="50000"/>
                </a:schemeClr>
              </a:solidFill>
              <a:latin typeface="Arial" charset="0"/>
              <a:ea typeface="Arial" charset="0"/>
              <a:cs typeface="Arial" charset="0"/>
            </a:endParaRPr>
          </a:p>
          <a:p>
            <a:r>
              <a:rPr lang="en-US" sz="1400" b="1" dirty="0">
                <a:solidFill>
                  <a:schemeClr val="tx1">
                    <a:lumMod val="50000"/>
                    <a:lumOff val="50000"/>
                  </a:schemeClr>
                </a:solidFill>
                <a:latin typeface="Arial" charset="0"/>
                <a:ea typeface="Arial" charset="0"/>
                <a:cs typeface="Arial" charset="0"/>
              </a:rPr>
              <a:t>Sex Hormones</a:t>
            </a:r>
          </a:p>
          <a:p>
            <a:pPr marL="342900" indent="-342900">
              <a:buFont typeface="Arial" charset="0"/>
              <a:buChar char="•"/>
            </a:pPr>
            <a:r>
              <a:rPr lang="en-US" sz="1400" dirty="0">
                <a:solidFill>
                  <a:schemeClr val="tx1">
                    <a:lumMod val="50000"/>
                    <a:lumOff val="50000"/>
                  </a:schemeClr>
                </a:solidFill>
                <a:latin typeface="Arial" charset="0"/>
                <a:ea typeface="Arial" charset="0"/>
                <a:cs typeface="Arial" charset="0"/>
              </a:rPr>
              <a:t>Progesterone</a:t>
            </a:r>
          </a:p>
          <a:p>
            <a:pPr marL="342900" indent="-342900">
              <a:buFont typeface="Arial" charset="0"/>
              <a:buChar char="•"/>
            </a:pPr>
            <a:r>
              <a:rPr lang="en-US" sz="1400" dirty="0">
                <a:solidFill>
                  <a:schemeClr val="tx1">
                    <a:lumMod val="50000"/>
                    <a:lumOff val="50000"/>
                  </a:schemeClr>
                </a:solidFill>
                <a:latin typeface="Arial" charset="0"/>
                <a:ea typeface="Arial" charset="0"/>
                <a:cs typeface="Arial" charset="0"/>
              </a:rPr>
              <a:t>Testosterone</a:t>
            </a:r>
          </a:p>
          <a:p>
            <a:pPr marL="342900" indent="-342900">
              <a:buFont typeface="Arial" charset="0"/>
              <a:buChar char="•"/>
            </a:pPr>
            <a:r>
              <a:rPr lang="en-US" sz="1400" dirty="0">
                <a:solidFill>
                  <a:schemeClr val="tx1">
                    <a:lumMod val="50000"/>
                    <a:lumOff val="50000"/>
                  </a:schemeClr>
                </a:solidFill>
                <a:latin typeface="Arial" charset="0"/>
                <a:ea typeface="Arial" charset="0"/>
                <a:cs typeface="Arial" charset="0"/>
              </a:rPr>
              <a:t>Estrogen</a:t>
            </a:r>
          </a:p>
          <a:p>
            <a:endParaRPr lang="en-US" sz="1400" b="1" dirty="0">
              <a:solidFill>
                <a:schemeClr val="tx1">
                  <a:lumMod val="50000"/>
                  <a:lumOff val="50000"/>
                </a:schemeClr>
              </a:solidFill>
              <a:latin typeface="Arial" charset="0"/>
              <a:ea typeface="Arial" charset="0"/>
              <a:cs typeface="Arial" charset="0"/>
            </a:endParaRP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457200" y="-1730"/>
            <a:ext cx="8229600" cy="1297130"/>
          </a:xfrm>
        </p:spPr>
        <p:txBody>
          <a:bodyPr>
            <a:noAutofit/>
          </a:bodyPr>
          <a:lstStyle/>
          <a:p>
            <a:r>
              <a:rPr lang="en-US" sz="2800" dirty="0">
                <a:solidFill>
                  <a:schemeClr val="tx1">
                    <a:lumMod val="50000"/>
                    <a:lumOff val="50000"/>
                  </a:schemeClr>
                </a:solidFill>
                <a:latin typeface="Arial" charset="0"/>
                <a:ea typeface="Arial" charset="0"/>
                <a:cs typeface="Arial" charset="0"/>
              </a:rPr>
              <a:t>Steroid Hormones</a:t>
            </a:r>
          </a:p>
        </p:txBody>
      </p:sp>
    </p:spTree>
    <p:extLst>
      <p:ext uri="{BB962C8B-B14F-4D97-AF65-F5344CB8AC3E}">
        <p14:creationId xmlns:p14="http://schemas.microsoft.com/office/powerpoint/2010/main" val="18374282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13" name="Rectangle 12"/>
          <p:cNvSpPr/>
          <p:nvPr/>
        </p:nvSpPr>
        <p:spPr>
          <a:xfrm>
            <a:off x="685800" y="1981200"/>
            <a:ext cx="8001000" cy="4154984"/>
          </a:xfrm>
          <a:prstGeom prst="rect">
            <a:avLst/>
          </a:prstGeom>
        </p:spPr>
        <p:txBody>
          <a:bodyPr wrap="square" numCol="1" spcCol="274320">
            <a:spAutoFit/>
          </a:bodyPr>
          <a:lstStyle/>
          <a:p>
            <a:pPr marL="171450" indent="-171450">
              <a:buFont typeface="Arial" charset="0"/>
              <a:buChar char="•"/>
            </a:pPr>
            <a:r>
              <a:rPr lang="en-US" sz="2400" dirty="0" smtClean="0">
                <a:solidFill>
                  <a:schemeClr val="bg1">
                    <a:lumMod val="65000"/>
                  </a:schemeClr>
                </a:solidFill>
                <a:latin typeface="Arial" charset="0"/>
                <a:ea typeface="Arial" charset="0"/>
                <a:cs typeface="Arial" charset="0"/>
              </a:rPr>
              <a:t>Endocrine rhythms of all hormones control genetic regulation</a:t>
            </a:r>
          </a:p>
          <a:p>
            <a:pPr marL="171450" indent="-171450">
              <a:buFont typeface="Arial" charset="0"/>
              <a:buChar char="•"/>
            </a:pPr>
            <a:endParaRPr lang="en-US" sz="2400" dirty="0" smtClean="0">
              <a:solidFill>
                <a:schemeClr val="bg1">
                  <a:lumMod val="65000"/>
                </a:schemeClr>
              </a:solidFill>
              <a:latin typeface="Arial" charset="0"/>
              <a:ea typeface="Arial" charset="0"/>
              <a:cs typeface="Arial" charset="0"/>
            </a:endParaRPr>
          </a:p>
          <a:p>
            <a:pPr marL="171450" indent="-171450">
              <a:buFont typeface="Arial" charset="0"/>
              <a:buChar char="•"/>
            </a:pPr>
            <a:r>
              <a:rPr lang="en-US" sz="2400" dirty="0" smtClean="0">
                <a:solidFill>
                  <a:schemeClr val="bg1">
                    <a:lumMod val="65000"/>
                  </a:schemeClr>
                </a:solidFill>
                <a:latin typeface="Arial" charset="0"/>
                <a:ea typeface="Arial" charset="0"/>
                <a:cs typeface="Arial" charset="0"/>
              </a:rPr>
              <a:t>In the womb – epigenetics</a:t>
            </a:r>
          </a:p>
          <a:p>
            <a:pPr marL="171450" indent="-171450">
              <a:buFont typeface="Arial" charset="0"/>
              <a:buChar char="•"/>
            </a:pPr>
            <a:endParaRPr lang="en-US" sz="2400" dirty="0" smtClean="0">
              <a:solidFill>
                <a:schemeClr val="bg1">
                  <a:lumMod val="65000"/>
                </a:schemeClr>
              </a:solidFill>
              <a:latin typeface="Arial" charset="0"/>
              <a:ea typeface="Arial" charset="0"/>
              <a:cs typeface="Arial" charset="0"/>
            </a:endParaRPr>
          </a:p>
          <a:p>
            <a:pPr marL="171450" indent="-171450">
              <a:buFont typeface="Arial" charset="0"/>
              <a:buChar char="•"/>
            </a:pPr>
            <a:r>
              <a:rPr lang="en-US" sz="2400" dirty="0" smtClean="0">
                <a:solidFill>
                  <a:schemeClr val="bg1">
                    <a:lumMod val="65000"/>
                  </a:schemeClr>
                </a:solidFill>
                <a:latin typeface="Arial" charset="0"/>
                <a:ea typeface="Arial" charset="0"/>
                <a:cs typeface="Arial" charset="0"/>
              </a:rPr>
              <a:t>In the world – light, food, temperature, crowding </a:t>
            </a:r>
          </a:p>
          <a:p>
            <a:pPr marL="171450" indent="-171450">
              <a:buFont typeface="Arial" charset="0"/>
              <a:buChar char="•"/>
            </a:pPr>
            <a:endParaRPr lang="en-US" sz="2400" dirty="0" smtClean="0">
              <a:solidFill>
                <a:schemeClr val="bg1">
                  <a:lumMod val="65000"/>
                </a:schemeClr>
              </a:solidFill>
              <a:latin typeface="Arial" charset="0"/>
              <a:ea typeface="Arial" charset="0"/>
              <a:cs typeface="Arial" charset="0"/>
            </a:endParaRPr>
          </a:p>
          <a:p>
            <a:pPr marL="171450" indent="-171450">
              <a:buFont typeface="Arial" charset="0"/>
              <a:buChar char="•"/>
            </a:pPr>
            <a:r>
              <a:rPr lang="en-US" sz="2400" dirty="0" smtClean="0">
                <a:solidFill>
                  <a:schemeClr val="bg1">
                    <a:lumMod val="65000"/>
                  </a:schemeClr>
                </a:solidFill>
                <a:latin typeface="Arial" charset="0"/>
                <a:ea typeface="Arial" charset="0"/>
                <a:cs typeface="Arial" charset="0"/>
              </a:rPr>
              <a:t>Genesis, fluorescence and decay (growth, stasis, death) in soft-tissue vs. nerve and skeletal tissue is controlled by steroid hormones in fetal development and throughout life</a:t>
            </a:r>
            <a:endParaRPr lang="en-US" sz="2400" dirty="0">
              <a:solidFill>
                <a:schemeClr val="bg1">
                  <a:lumMod val="65000"/>
                </a:schemeClr>
              </a:solidFill>
              <a:latin typeface="Arial" charset="0"/>
              <a:ea typeface="Arial" charset="0"/>
              <a:cs typeface="Arial" charset="0"/>
            </a:endParaRPr>
          </a:p>
        </p:txBody>
      </p:sp>
      <p:sp>
        <p:nvSpPr>
          <p:cNvPr id="14" name="Title 1"/>
          <p:cNvSpPr>
            <a:spLocks noGrp="1"/>
          </p:cNvSpPr>
          <p:nvPr>
            <p:ph type="title"/>
          </p:nvPr>
        </p:nvSpPr>
        <p:spPr>
          <a:xfrm>
            <a:off x="457200" y="457200"/>
            <a:ext cx="8229600" cy="369092"/>
          </a:xfrm>
        </p:spPr>
        <p:txBody>
          <a:bodyPr>
            <a:noAutofit/>
          </a:bodyPr>
          <a:lstStyle/>
          <a:p>
            <a:r>
              <a:rPr lang="en-US" sz="2800" dirty="0" smtClean="0">
                <a:solidFill>
                  <a:schemeClr val="tx1">
                    <a:lumMod val="50000"/>
                    <a:lumOff val="50000"/>
                  </a:schemeClr>
                </a:solidFill>
                <a:latin typeface="Arial" charset="0"/>
                <a:ea typeface="Arial" charset="0"/>
                <a:cs typeface="Arial" charset="0"/>
              </a:rPr>
              <a:t>Steroid Hormones </a:t>
            </a:r>
            <a:r>
              <a:rPr lang="en-US" sz="2800" dirty="0">
                <a:solidFill>
                  <a:schemeClr val="tx1">
                    <a:lumMod val="50000"/>
                    <a:lumOff val="50000"/>
                  </a:schemeClr>
                </a:solidFill>
                <a:latin typeface="Arial" charset="0"/>
                <a:ea typeface="Arial" charset="0"/>
                <a:cs typeface="Arial" charset="0"/>
              </a:rPr>
              <a:t>in Rhythmic Patterns </a:t>
            </a:r>
            <a:r>
              <a:rPr lang="en-US" sz="2800" dirty="0" smtClean="0">
                <a:solidFill>
                  <a:schemeClr val="tx1">
                    <a:lumMod val="50000"/>
                    <a:lumOff val="50000"/>
                  </a:schemeClr>
                </a:solidFill>
                <a:latin typeface="Arial" charset="0"/>
                <a:ea typeface="Arial" charset="0"/>
                <a:cs typeface="Arial" charset="0"/>
              </a:rPr>
              <a:t/>
            </a:r>
            <a:br>
              <a:rPr lang="en-US" sz="2800" dirty="0" smtClean="0">
                <a:solidFill>
                  <a:schemeClr val="tx1">
                    <a:lumMod val="50000"/>
                    <a:lumOff val="50000"/>
                  </a:schemeClr>
                </a:solidFill>
                <a:latin typeface="Arial" charset="0"/>
                <a:ea typeface="Arial" charset="0"/>
                <a:cs typeface="Arial" charset="0"/>
              </a:rPr>
            </a:br>
            <a:r>
              <a:rPr lang="en-US" sz="2800" dirty="0" smtClean="0">
                <a:solidFill>
                  <a:schemeClr val="tx1">
                    <a:lumMod val="50000"/>
                    <a:lumOff val="50000"/>
                  </a:schemeClr>
                </a:solidFill>
                <a:latin typeface="Arial" charset="0"/>
                <a:ea typeface="Arial" charset="0"/>
                <a:cs typeface="Arial" charset="0"/>
              </a:rPr>
              <a:t>Control Gene </a:t>
            </a:r>
            <a:r>
              <a:rPr lang="en-US" sz="2800" dirty="0">
                <a:solidFill>
                  <a:schemeClr val="tx1">
                    <a:lumMod val="50000"/>
                    <a:lumOff val="50000"/>
                  </a:schemeClr>
                </a:solidFill>
                <a:latin typeface="Arial" charset="0"/>
                <a:ea typeface="Arial" charset="0"/>
                <a:cs typeface="Arial" charset="0"/>
              </a:rPr>
              <a:t>Activation</a:t>
            </a:r>
          </a:p>
        </p:txBody>
      </p:sp>
    </p:spTree>
    <p:extLst>
      <p:ext uri="{BB962C8B-B14F-4D97-AF65-F5344CB8AC3E}">
        <p14:creationId xmlns:p14="http://schemas.microsoft.com/office/powerpoint/2010/main" val="7466080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bwMode="gray">
          <a:xfrm>
            <a:off x="0" y="0"/>
            <a:ext cx="9144000" cy="1676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9" name="Rectangle 28"/>
          <p:cNvSpPr/>
          <p:nvPr/>
        </p:nvSpPr>
        <p:spPr>
          <a:xfrm>
            <a:off x="152400" y="2169616"/>
            <a:ext cx="8839200" cy="2554545"/>
          </a:xfrm>
          <a:prstGeom prst="rect">
            <a:avLst/>
          </a:prstGeom>
        </p:spPr>
        <p:txBody>
          <a:bodyPr wrap="square">
            <a:spAutoFit/>
          </a:bodyPr>
          <a:lstStyle/>
          <a:p>
            <a:pPr algn="ctr"/>
            <a:r>
              <a:rPr lang="en-US" sz="2000" dirty="0">
                <a:solidFill>
                  <a:schemeClr val="bg1">
                    <a:lumMod val="65000"/>
                  </a:schemeClr>
                </a:solidFill>
                <a:latin typeface="Arial" charset="0"/>
                <a:ea typeface="Arial" charset="0"/>
                <a:cs typeface="Arial" charset="0"/>
              </a:rPr>
              <a:t>450 Million years ago, estrogen receptors first appeared in jawless fish that do not have estrogen.</a:t>
            </a:r>
          </a:p>
          <a:p>
            <a:pPr algn="ctr"/>
            <a:endParaRPr lang="en-US" sz="2000" dirty="0">
              <a:solidFill>
                <a:schemeClr val="bg1">
                  <a:lumMod val="65000"/>
                </a:schemeClr>
              </a:solidFill>
              <a:latin typeface="Arial" charset="0"/>
              <a:ea typeface="Arial" charset="0"/>
              <a:cs typeface="Arial" charset="0"/>
            </a:endParaRPr>
          </a:p>
          <a:p>
            <a:pPr algn="ctr"/>
            <a:r>
              <a:rPr lang="en-US" sz="2000" dirty="0">
                <a:solidFill>
                  <a:schemeClr val="bg1">
                    <a:lumMod val="65000"/>
                  </a:schemeClr>
                </a:solidFill>
                <a:latin typeface="Arial" charset="0"/>
                <a:ea typeface="Arial" charset="0"/>
                <a:cs typeface="Arial" charset="0"/>
              </a:rPr>
              <a:t>The human hormone progesterone has been document simple microscopic aquatic animals (rotifers) 100’s of millions of years ago.</a:t>
            </a:r>
          </a:p>
          <a:p>
            <a:pPr algn="ctr"/>
            <a:endParaRPr lang="en-US" sz="2000" dirty="0">
              <a:solidFill>
                <a:schemeClr val="bg1">
                  <a:lumMod val="65000"/>
                </a:schemeClr>
              </a:solidFill>
              <a:latin typeface="Arial" charset="0"/>
              <a:ea typeface="Arial" charset="0"/>
              <a:cs typeface="Arial" charset="0"/>
            </a:endParaRPr>
          </a:p>
          <a:p>
            <a:pPr algn="ctr"/>
            <a:r>
              <a:rPr lang="en-US" sz="2000" dirty="0">
                <a:solidFill>
                  <a:schemeClr val="bg1">
                    <a:lumMod val="65000"/>
                  </a:schemeClr>
                </a:solidFill>
                <a:latin typeface="Arial" charset="0"/>
                <a:ea typeface="Arial" charset="0"/>
                <a:cs typeface="Arial" charset="0"/>
              </a:rPr>
              <a:t>The mechanisms </a:t>
            </a:r>
            <a:r>
              <a:rPr lang="en-US" sz="2000" dirty="0" smtClean="0">
                <a:solidFill>
                  <a:schemeClr val="bg1">
                    <a:lumMod val="65000"/>
                  </a:schemeClr>
                </a:solidFill>
                <a:latin typeface="Arial" charset="0"/>
                <a:ea typeface="Arial" charset="0"/>
                <a:cs typeface="Arial" charset="0"/>
              </a:rPr>
              <a:t>of steroids from </a:t>
            </a:r>
            <a:r>
              <a:rPr lang="en-US" sz="2000" dirty="0">
                <a:solidFill>
                  <a:schemeClr val="bg1">
                    <a:lumMod val="65000"/>
                  </a:schemeClr>
                </a:solidFill>
                <a:latin typeface="Arial" charset="0"/>
                <a:ea typeface="Arial" charset="0"/>
                <a:cs typeface="Arial" charset="0"/>
              </a:rPr>
              <a:t>million of years ago are the same </a:t>
            </a:r>
            <a:r>
              <a:rPr lang="en-US" sz="2000" dirty="0" smtClean="0">
                <a:solidFill>
                  <a:schemeClr val="bg1">
                    <a:lumMod val="65000"/>
                  </a:schemeClr>
                </a:solidFill>
                <a:latin typeface="Arial" charset="0"/>
                <a:ea typeface="Arial" charset="0"/>
                <a:cs typeface="Arial" charset="0"/>
              </a:rPr>
              <a:t>ones that </a:t>
            </a:r>
            <a:r>
              <a:rPr lang="en-US" sz="2000" dirty="0">
                <a:solidFill>
                  <a:schemeClr val="bg1">
                    <a:lumMod val="65000"/>
                  </a:schemeClr>
                </a:solidFill>
                <a:latin typeface="Arial" charset="0"/>
                <a:ea typeface="Arial" charset="0"/>
                <a:cs typeface="Arial" charset="0"/>
              </a:rPr>
              <a:t>govern the </a:t>
            </a:r>
            <a:r>
              <a:rPr lang="en-US" sz="2000" dirty="0" smtClean="0">
                <a:solidFill>
                  <a:schemeClr val="bg1">
                    <a:lumMod val="65000"/>
                  </a:schemeClr>
                </a:solidFill>
                <a:latin typeface="Arial" charset="0"/>
                <a:ea typeface="Arial" charset="0"/>
                <a:cs typeface="Arial" charset="0"/>
              </a:rPr>
              <a:t>evolutionary changes </a:t>
            </a:r>
            <a:r>
              <a:rPr lang="en-US" sz="2000" dirty="0">
                <a:solidFill>
                  <a:schemeClr val="bg1">
                    <a:lumMod val="65000"/>
                  </a:schemeClr>
                </a:solidFill>
                <a:latin typeface="Arial" charset="0"/>
                <a:ea typeface="Arial" charset="0"/>
                <a:cs typeface="Arial" charset="0"/>
              </a:rPr>
              <a:t>we observe today.</a:t>
            </a:r>
          </a:p>
        </p:txBody>
      </p:sp>
      <p:sp>
        <p:nvSpPr>
          <p:cNvPr id="57" name="Title 1"/>
          <p:cNvSpPr txBox="1">
            <a:spLocks/>
          </p:cNvSpPr>
          <p:nvPr/>
        </p:nvSpPr>
        <p:spPr>
          <a:xfrm>
            <a:off x="457200" y="782838"/>
            <a:ext cx="8229600" cy="36909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solidFill>
                  <a:schemeClr val="tx1">
                    <a:lumMod val="50000"/>
                    <a:lumOff val="50000"/>
                  </a:schemeClr>
                </a:solidFill>
                <a:latin typeface="Arial" charset="0"/>
                <a:ea typeface="Arial" charset="0"/>
                <a:cs typeface="Arial" charset="0"/>
              </a:rPr>
              <a:t>Regulatory Mechanisms of Steroid Hormones are Ancient and Ubiquitous. </a:t>
            </a:r>
          </a:p>
        </p:txBody>
      </p:sp>
    </p:spTree>
    <p:extLst>
      <p:ext uri="{BB962C8B-B14F-4D97-AF65-F5344CB8AC3E}">
        <p14:creationId xmlns:p14="http://schemas.microsoft.com/office/powerpoint/2010/main" val="12361597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3276600" y="1569864"/>
            <a:ext cx="5715000" cy="4983336"/>
            <a:chOff x="3276600" y="1364461"/>
            <a:chExt cx="5715000" cy="4983335"/>
          </a:xfrm>
        </p:grpSpPr>
        <p:pic>
          <p:nvPicPr>
            <p:cNvPr id="8" name="Picture 7"/>
            <p:cNvPicPr>
              <a:picLocks noChangeAspect="1"/>
            </p:cNvPicPr>
            <p:nvPr/>
          </p:nvPicPr>
          <p:blipFill>
            <a:blip r:embed="rId2"/>
            <a:stretch>
              <a:fillRect/>
            </a:stretch>
          </p:blipFill>
          <p:spPr>
            <a:xfrm>
              <a:off x="3867348" y="1364461"/>
              <a:ext cx="5124252" cy="4983335"/>
            </a:xfrm>
            <a:prstGeom prst="rect">
              <a:avLst/>
            </a:prstGeom>
          </p:spPr>
        </p:pic>
        <p:sp>
          <p:nvSpPr>
            <p:cNvPr id="2" name="Rectangle 1"/>
            <p:cNvSpPr/>
            <p:nvPr/>
          </p:nvSpPr>
          <p:spPr>
            <a:xfrm>
              <a:off x="3810000" y="1364461"/>
              <a:ext cx="3200400" cy="235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276600" y="1600200"/>
              <a:ext cx="3200400" cy="2357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p:cNvSpPr>
            <a:spLocks noGrp="1"/>
          </p:cNvSpPr>
          <p:nvPr>
            <p:ph type="title"/>
          </p:nvPr>
        </p:nvSpPr>
        <p:spPr>
          <a:xfrm>
            <a:off x="457200" y="-1730"/>
            <a:ext cx="8229600" cy="1297130"/>
          </a:xfrm>
        </p:spPr>
        <p:txBody>
          <a:bodyPr>
            <a:noAutofit/>
          </a:bodyPr>
          <a:lstStyle/>
          <a:p>
            <a:r>
              <a:rPr lang="en-US" sz="2800" dirty="0">
                <a:solidFill>
                  <a:schemeClr val="tx1">
                    <a:lumMod val="50000"/>
                    <a:lumOff val="50000"/>
                  </a:schemeClr>
                </a:solidFill>
                <a:latin typeface="Arial" charset="0"/>
                <a:ea typeface="Arial" charset="0"/>
                <a:cs typeface="Arial" charset="0"/>
              </a:rPr>
              <a:t>Steroid </a:t>
            </a:r>
            <a:r>
              <a:rPr lang="en-US" sz="2800" dirty="0" smtClean="0">
                <a:solidFill>
                  <a:schemeClr val="tx1">
                    <a:lumMod val="50000"/>
                    <a:lumOff val="50000"/>
                  </a:schemeClr>
                </a:solidFill>
                <a:latin typeface="Arial" charset="0"/>
                <a:ea typeface="Arial" charset="0"/>
                <a:cs typeface="Arial" charset="0"/>
              </a:rPr>
              <a:t>Hormones</a:t>
            </a:r>
            <a:br>
              <a:rPr lang="en-US" sz="2800" dirty="0" smtClean="0">
                <a:solidFill>
                  <a:schemeClr val="tx1">
                    <a:lumMod val="50000"/>
                    <a:lumOff val="50000"/>
                  </a:schemeClr>
                </a:solidFill>
                <a:latin typeface="Arial" charset="0"/>
                <a:ea typeface="Arial" charset="0"/>
                <a:cs typeface="Arial" charset="0"/>
              </a:rPr>
            </a:br>
            <a:r>
              <a:rPr lang="en-US" sz="2800" dirty="0" smtClean="0">
                <a:solidFill>
                  <a:schemeClr val="tx1">
                    <a:lumMod val="50000"/>
                    <a:lumOff val="50000"/>
                  </a:schemeClr>
                </a:solidFill>
                <a:latin typeface="Arial" charset="0"/>
                <a:ea typeface="Arial" charset="0"/>
                <a:cs typeface="Arial" charset="0"/>
              </a:rPr>
              <a:t>and Homeostasis</a:t>
            </a:r>
            <a:endParaRPr lang="en-US" sz="2800" dirty="0">
              <a:solidFill>
                <a:schemeClr val="tx1">
                  <a:lumMod val="50000"/>
                  <a:lumOff val="50000"/>
                </a:schemeClr>
              </a:solidFill>
              <a:latin typeface="Arial" charset="0"/>
              <a:ea typeface="Arial" charset="0"/>
              <a:cs typeface="Arial" charset="0"/>
            </a:endParaRPr>
          </a:p>
        </p:txBody>
      </p:sp>
      <p:sp>
        <p:nvSpPr>
          <p:cNvPr id="24" name="Rectangle 23"/>
          <p:cNvSpPr/>
          <p:nvPr/>
        </p:nvSpPr>
        <p:spPr>
          <a:xfrm>
            <a:off x="457200" y="2053406"/>
            <a:ext cx="3352800" cy="4103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smtClean="0">
                <a:solidFill>
                  <a:schemeClr val="tx1">
                    <a:lumMod val="50000"/>
                    <a:lumOff val="50000"/>
                  </a:schemeClr>
                </a:solidFill>
                <a:latin typeface="Arial" charset="0"/>
                <a:ea typeface="Arial" charset="0"/>
                <a:cs typeface="Arial" charset="0"/>
              </a:rPr>
              <a:t>Steroid Hormone Pathway</a:t>
            </a:r>
          </a:p>
          <a:p>
            <a:r>
              <a:rPr lang="en-US" sz="1600" dirty="0" smtClean="0">
                <a:solidFill>
                  <a:schemeClr val="tx1">
                    <a:lumMod val="50000"/>
                    <a:lumOff val="50000"/>
                  </a:schemeClr>
                </a:solidFill>
                <a:latin typeface="Arial" charset="0"/>
                <a:ea typeface="Arial" charset="0"/>
                <a:cs typeface="Arial" charset="0"/>
              </a:rPr>
              <a:t>(</a:t>
            </a:r>
            <a:r>
              <a:rPr lang="en-US" sz="1600" dirty="0" err="1" smtClean="0">
                <a:solidFill>
                  <a:schemeClr val="tx1">
                    <a:lumMod val="50000"/>
                    <a:lumOff val="50000"/>
                  </a:schemeClr>
                </a:solidFill>
                <a:latin typeface="Arial" charset="0"/>
                <a:ea typeface="Arial" charset="0"/>
                <a:cs typeface="Arial" charset="0"/>
              </a:rPr>
              <a:t>Steroidogenic</a:t>
            </a:r>
            <a:r>
              <a:rPr lang="en-US" sz="1600" dirty="0" smtClean="0">
                <a:solidFill>
                  <a:schemeClr val="tx1">
                    <a:lumMod val="50000"/>
                    <a:lumOff val="50000"/>
                  </a:schemeClr>
                </a:solidFill>
                <a:latin typeface="Arial" charset="0"/>
                <a:ea typeface="Arial" charset="0"/>
                <a:cs typeface="Arial" charset="0"/>
              </a:rPr>
              <a:t> Pathway)</a:t>
            </a:r>
          </a:p>
          <a:p>
            <a:endParaRPr lang="en-US" sz="1600" dirty="0" smtClean="0">
              <a:solidFill>
                <a:schemeClr val="tx1">
                  <a:lumMod val="50000"/>
                  <a:lumOff val="50000"/>
                </a:schemeClr>
              </a:solidFill>
              <a:latin typeface="Arial" charset="0"/>
              <a:ea typeface="Arial" charset="0"/>
              <a:cs typeface="Arial" charset="0"/>
            </a:endParaRPr>
          </a:p>
          <a:p>
            <a:r>
              <a:rPr lang="en-US" sz="1600" dirty="0" smtClean="0">
                <a:solidFill>
                  <a:schemeClr val="tx1">
                    <a:lumMod val="50000"/>
                    <a:lumOff val="50000"/>
                  </a:schemeClr>
                </a:solidFill>
                <a:latin typeface="Arial" charset="0"/>
                <a:ea typeface="Arial" charset="0"/>
                <a:cs typeface="Arial" charset="0"/>
              </a:rPr>
              <a:t>The </a:t>
            </a:r>
            <a:r>
              <a:rPr lang="en-US" sz="1600" dirty="0">
                <a:solidFill>
                  <a:schemeClr val="tx1">
                    <a:lumMod val="50000"/>
                    <a:lumOff val="50000"/>
                  </a:schemeClr>
                </a:solidFill>
                <a:latin typeface="Arial" charset="0"/>
                <a:ea typeface="Arial" charset="0"/>
                <a:cs typeface="Arial" charset="0"/>
              </a:rPr>
              <a:t>expression of regulatory genes is critical for the sustainability of life. Through the production of protein complexes such as amino acids, enzymes, and steroid receptors, these regulatory pathways control how and when specific genes are expressed. </a:t>
            </a:r>
          </a:p>
          <a:p>
            <a:endParaRPr lang="en-US" sz="1600" dirty="0">
              <a:solidFill>
                <a:schemeClr val="tx1">
                  <a:lumMod val="50000"/>
                  <a:lumOff val="50000"/>
                </a:schemeClr>
              </a:solidFill>
              <a:latin typeface="Arial" charset="0"/>
              <a:ea typeface="Arial" charset="0"/>
              <a:cs typeface="Arial" charset="0"/>
            </a:endParaRPr>
          </a:p>
          <a:p>
            <a:r>
              <a:rPr lang="en-US" sz="1600" dirty="0">
                <a:solidFill>
                  <a:schemeClr val="tx1">
                    <a:lumMod val="50000"/>
                    <a:lumOff val="50000"/>
                  </a:schemeClr>
                </a:solidFill>
                <a:latin typeface="Arial" charset="0"/>
                <a:ea typeface="Arial" charset="0"/>
                <a:cs typeface="Arial" charset="0"/>
              </a:rPr>
              <a:t>These cascades of steroid controlled gene activity can either enhance or diminish the level of functionality down stream of all other genes products throughout the body. </a:t>
            </a:r>
          </a:p>
        </p:txBody>
      </p:sp>
    </p:spTree>
    <p:extLst>
      <p:ext uri="{BB962C8B-B14F-4D97-AF65-F5344CB8AC3E}">
        <p14:creationId xmlns:p14="http://schemas.microsoft.com/office/powerpoint/2010/main" val="17545754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4" name="Rectangle 23"/>
          <p:cNvSpPr/>
          <p:nvPr/>
        </p:nvSpPr>
        <p:spPr>
          <a:xfrm>
            <a:off x="381000" y="1992184"/>
            <a:ext cx="3352800" cy="4103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a:solidFill>
                  <a:schemeClr val="tx1">
                    <a:lumMod val="50000"/>
                    <a:lumOff val="50000"/>
                  </a:schemeClr>
                </a:solidFill>
                <a:latin typeface="Arial" charset="0"/>
                <a:ea typeface="Arial" charset="0"/>
                <a:cs typeface="Arial" charset="0"/>
              </a:rPr>
              <a:t>Steroids exert a wide variety of effects, mediated by slow genomic as well as by rapid </a:t>
            </a:r>
            <a:r>
              <a:rPr lang="en-US" sz="2000" dirty="0" smtClean="0">
                <a:solidFill>
                  <a:schemeClr val="tx1">
                    <a:lumMod val="50000"/>
                    <a:lumOff val="50000"/>
                  </a:schemeClr>
                </a:solidFill>
                <a:latin typeface="Arial" charset="0"/>
                <a:ea typeface="Arial" charset="0"/>
                <a:cs typeface="Arial" charset="0"/>
              </a:rPr>
              <a:t>non-genomic </a:t>
            </a:r>
            <a:r>
              <a:rPr lang="en-US" sz="2000" dirty="0">
                <a:solidFill>
                  <a:schemeClr val="tx1">
                    <a:lumMod val="50000"/>
                    <a:lumOff val="50000"/>
                  </a:schemeClr>
                </a:solidFill>
                <a:latin typeface="Arial" charset="0"/>
                <a:ea typeface="Arial" charset="0"/>
                <a:cs typeface="Arial" charset="0"/>
              </a:rPr>
              <a:t>mechanisms. They bind to nuclear receptors in the cell nucleus for genomic actions. Membrane-associated steroid receptors activate intracellular signaling cascades involved in </a:t>
            </a:r>
            <a:r>
              <a:rPr lang="en-US" sz="2000" dirty="0" smtClean="0">
                <a:solidFill>
                  <a:schemeClr val="tx1">
                    <a:lumMod val="50000"/>
                    <a:lumOff val="50000"/>
                  </a:schemeClr>
                </a:solidFill>
                <a:latin typeface="Arial" charset="0"/>
                <a:ea typeface="Arial" charset="0"/>
                <a:cs typeface="Arial" charset="0"/>
              </a:rPr>
              <a:t>non-genomic </a:t>
            </a:r>
            <a:r>
              <a:rPr lang="en-US" sz="2000" dirty="0">
                <a:solidFill>
                  <a:schemeClr val="tx1">
                    <a:lumMod val="50000"/>
                    <a:lumOff val="50000"/>
                  </a:schemeClr>
                </a:solidFill>
                <a:latin typeface="Arial" charset="0"/>
                <a:ea typeface="Arial" charset="0"/>
                <a:cs typeface="Arial" charset="0"/>
              </a:rPr>
              <a:t>actions.</a:t>
            </a: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457200" y="-1730"/>
            <a:ext cx="8229600" cy="1297130"/>
          </a:xfrm>
        </p:spPr>
        <p:txBody>
          <a:bodyPr>
            <a:noAutofit/>
          </a:bodyPr>
          <a:lstStyle/>
          <a:p>
            <a:r>
              <a:rPr lang="en-US" sz="2800" dirty="0" smtClean="0">
                <a:solidFill>
                  <a:schemeClr val="tx1">
                    <a:lumMod val="50000"/>
                    <a:lumOff val="50000"/>
                  </a:schemeClr>
                </a:solidFill>
                <a:latin typeface="Arial" charset="0"/>
                <a:ea typeface="Arial" charset="0"/>
                <a:cs typeface="Arial" charset="0"/>
              </a:rPr>
              <a:t>Steroid Hormones</a:t>
            </a:r>
            <a:endParaRPr lang="en-US" sz="2800" dirty="0">
              <a:solidFill>
                <a:schemeClr val="tx1">
                  <a:lumMod val="50000"/>
                  <a:lumOff val="50000"/>
                </a:schemeClr>
              </a:solidFill>
              <a:latin typeface="Arial" charset="0"/>
              <a:ea typeface="Arial" charset="0"/>
              <a:cs typeface="Arial" charset="0"/>
            </a:endParaRPr>
          </a:p>
        </p:txBody>
      </p:sp>
      <p:pic>
        <p:nvPicPr>
          <p:cNvPr id="12" name="Picture 11" descr="g1 arr2"/>
          <p:cNvPicPr>
            <a:picLocks noChangeAspect="1" noChangeArrowheads="1"/>
          </p:cNvPicPr>
          <p:nvPr/>
        </p:nvPicPr>
        <p:blipFill>
          <a:blip r:embed="rId2"/>
          <a:srcRect/>
          <a:stretch>
            <a:fillRect/>
          </a:stretch>
        </p:blipFill>
        <p:spPr bwMode="auto">
          <a:xfrm>
            <a:off x="3939437" y="2116377"/>
            <a:ext cx="5204563" cy="3903423"/>
          </a:xfrm>
          <a:prstGeom prst="rect">
            <a:avLst/>
          </a:prstGeom>
          <a:noFill/>
          <a:ln w="9525">
            <a:noFill/>
            <a:miter lim="800000"/>
            <a:headEnd/>
            <a:tailEnd/>
          </a:ln>
          <a:effectLst>
            <a:glow>
              <a:schemeClr val="accent1">
                <a:alpha val="40000"/>
              </a:schemeClr>
            </a:glow>
            <a:softEdge rad="0"/>
          </a:effectLst>
        </p:spPr>
      </p:pic>
    </p:spTree>
    <p:extLst>
      <p:ext uri="{BB962C8B-B14F-4D97-AF65-F5344CB8AC3E}">
        <p14:creationId xmlns:p14="http://schemas.microsoft.com/office/powerpoint/2010/main" val="1853917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0"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Steroid Hormones</a:t>
            </a:r>
          </a:p>
        </p:txBody>
      </p:sp>
      <p:sp>
        <p:nvSpPr>
          <p:cNvPr id="24" name="Rectangle 23"/>
          <p:cNvSpPr/>
          <p:nvPr/>
        </p:nvSpPr>
        <p:spPr>
          <a:xfrm>
            <a:off x="685800" y="1763584"/>
            <a:ext cx="3352800" cy="4865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lumMod val="50000"/>
                    <a:lumOff val="50000"/>
                  </a:schemeClr>
                </a:solidFill>
                <a:latin typeface="Arial" charset="0"/>
                <a:ea typeface="Arial" charset="0"/>
                <a:cs typeface="Arial" charset="0"/>
              </a:rPr>
              <a:t>Steroid hormones </a:t>
            </a:r>
            <a:r>
              <a:rPr lang="en-US" sz="1600" dirty="0" smtClean="0">
                <a:solidFill>
                  <a:schemeClr val="tx1">
                    <a:lumMod val="50000"/>
                    <a:lumOff val="50000"/>
                  </a:schemeClr>
                </a:solidFill>
                <a:latin typeface="Arial" charset="0"/>
                <a:ea typeface="Arial" charset="0"/>
                <a:cs typeface="Arial" charset="0"/>
              </a:rPr>
              <a:t>are </a:t>
            </a:r>
            <a:r>
              <a:rPr lang="en-US" sz="1600" dirty="0">
                <a:solidFill>
                  <a:schemeClr val="tx1">
                    <a:lumMod val="50000"/>
                    <a:lumOff val="50000"/>
                  </a:schemeClr>
                </a:solidFill>
                <a:latin typeface="Arial" charset="0"/>
                <a:ea typeface="Arial" charset="0"/>
                <a:cs typeface="Arial" charset="0"/>
              </a:rPr>
              <a:t>critical to the natural development of multicellular organisms and complex cellular functions for all planets, animals, and </a:t>
            </a:r>
            <a:r>
              <a:rPr lang="en-US" sz="1600" dirty="0" smtClean="0">
                <a:solidFill>
                  <a:schemeClr val="tx1">
                    <a:lumMod val="50000"/>
                    <a:lumOff val="50000"/>
                  </a:schemeClr>
                </a:solidFill>
                <a:latin typeface="Arial" charset="0"/>
                <a:ea typeface="Arial" charset="0"/>
                <a:cs typeface="Arial" charset="0"/>
              </a:rPr>
              <a:t>insects by interpreting environmental cues. </a:t>
            </a:r>
            <a:endParaRPr lang="en-US" sz="1600" dirty="0">
              <a:solidFill>
                <a:schemeClr val="tx1">
                  <a:lumMod val="50000"/>
                  <a:lumOff val="50000"/>
                </a:schemeClr>
              </a:solidFill>
              <a:latin typeface="Arial" charset="0"/>
              <a:ea typeface="Arial" charset="0"/>
              <a:cs typeface="Arial" charset="0"/>
            </a:endParaRPr>
          </a:p>
          <a:p>
            <a:endParaRPr lang="en-US" sz="1600" dirty="0" smtClean="0">
              <a:solidFill>
                <a:schemeClr val="tx1">
                  <a:lumMod val="50000"/>
                  <a:lumOff val="50000"/>
                </a:schemeClr>
              </a:solidFill>
              <a:latin typeface="Arial" charset="0"/>
              <a:ea typeface="Arial" charset="0"/>
              <a:cs typeface="Arial" charset="0"/>
            </a:endParaRPr>
          </a:p>
          <a:p>
            <a:r>
              <a:rPr lang="en-US" sz="1400" dirty="0" smtClean="0">
                <a:solidFill>
                  <a:schemeClr val="tx1">
                    <a:lumMod val="50000"/>
                    <a:lumOff val="50000"/>
                  </a:schemeClr>
                </a:solidFill>
                <a:latin typeface="Arial" charset="0"/>
                <a:ea typeface="Arial" charset="0"/>
                <a:cs typeface="Arial" charset="0"/>
              </a:rPr>
              <a:t>Through </a:t>
            </a:r>
            <a:r>
              <a:rPr lang="en-US" sz="1400" dirty="0">
                <a:solidFill>
                  <a:schemeClr val="tx1">
                    <a:lumMod val="50000"/>
                    <a:lumOff val="50000"/>
                  </a:schemeClr>
                </a:solidFill>
                <a:latin typeface="Arial" charset="0"/>
                <a:ea typeface="Arial" charset="0"/>
                <a:cs typeface="Arial" charset="0"/>
              </a:rPr>
              <a:t>the use of receptors and gene products, steroid hormones constantly control these regulatory systems using iterative hormone interactions. Since many diseases can be traced back to the amplified or silenced gene expression, understanding the mechanisms by which steroid hormones control or modify gene products is paramount for the medical community.</a:t>
            </a:r>
          </a:p>
          <a:p>
            <a:endParaRPr lang="en-US" sz="1400" dirty="0">
              <a:solidFill>
                <a:schemeClr val="tx1">
                  <a:lumMod val="50000"/>
                  <a:lumOff val="50000"/>
                </a:schemeClr>
              </a:solidFill>
              <a:latin typeface="Arial" charset="0"/>
              <a:ea typeface="Arial" charset="0"/>
              <a:cs typeface="Arial" charset="0"/>
            </a:endParaRP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dna transcription 2"/>
          <p:cNvPicPr>
            <a:picLocks noChangeAspect="1" noChangeArrowheads="1"/>
          </p:cNvPicPr>
          <p:nvPr/>
        </p:nvPicPr>
        <p:blipFill>
          <a:blip r:embed="rId2"/>
          <a:srcRect/>
          <a:stretch>
            <a:fillRect/>
          </a:stretch>
        </p:blipFill>
        <p:spPr bwMode="auto">
          <a:xfrm>
            <a:off x="4276567" y="2057400"/>
            <a:ext cx="4943633" cy="3707725"/>
          </a:xfrm>
          <a:prstGeom prst="rect">
            <a:avLst/>
          </a:prstGeom>
          <a:noFill/>
          <a:ln w="9525">
            <a:noFill/>
            <a:miter lim="800000"/>
            <a:headEnd/>
            <a:tailEnd/>
          </a:ln>
          <a:effectLst>
            <a:softEdge rad="0"/>
          </a:effectLst>
        </p:spPr>
      </p:pic>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9" name="Rectangle 28"/>
          <p:cNvSpPr/>
          <p:nvPr/>
        </p:nvSpPr>
        <p:spPr>
          <a:xfrm>
            <a:off x="838200" y="4800600"/>
            <a:ext cx="7467600" cy="1785104"/>
          </a:xfrm>
          <a:prstGeom prst="rect">
            <a:avLst/>
          </a:prstGeom>
        </p:spPr>
        <p:txBody>
          <a:bodyPr wrap="square">
            <a:spAutoFit/>
          </a:bodyPr>
          <a:lstStyle/>
          <a:p>
            <a:pPr algn="ctr"/>
            <a:r>
              <a:rPr lang="en-US" sz="2200" b="1" dirty="0" smtClean="0">
                <a:solidFill>
                  <a:schemeClr val="bg1">
                    <a:lumMod val="65000"/>
                  </a:schemeClr>
                </a:solidFill>
                <a:latin typeface="Arial" charset="0"/>
                <a:ea typeface="Arial" charset="0"/>
                <a:cs typeface="Arial" charset="0"/>
              </a:rPr>
              <a:t>Glucocorticoids</a:t>
            </a:r>
            <a:r>
              <a:rPr lang="en-US" sz="2200" dirty="0" smtClean="0">
                <a:solidFill>
                  <a:schemeClr val="bg1">
                    <a:lumMod val="65000"/>
                  </a:schemeClr>
                </a:solidFill>
                <a:latin typeface="Arial" charset="0"/>
                <a:ea typeface="Arial" charset="0"/>
                <a:cs typeface="Arial" charset="0"/>
              </a:rPr>
              <a:t> are one </a:t>
            </a:r>
            <a:r>
              <a:rPr lang="en-US" sz="2200" dirty="0">
                <a:solidFill>
                  <a:schemeClr val="bg1">
                    <a:lumMod val="65000"/>
                  </a:schemeClr>
                </a:solidFill>
                <a:latin typeface="Arial" charset="0"/>
                <a:ea typeface="Arial" charset="0"/>
                <a:cs typeface="Arial" charset="0"/>
              </a:rPr>
              <a:t>type of steroid whose method of controlling gene expression has been determined.</a:t>
            </a:r>
          </a:p>
          <a:p>
            <a:pPr algn="ctr"/>
            <a:endParaRPr lang="en-US" sz="2200" dirty="0">
              <a:solidFill>
                <a:schemeClr val="bg1">
                  <a:lumMod val="65000"/>
                </a:schemeClr>
              </a:solidFill>
              <a:latin typeface="Arial" charset="0"/>
              <a:ea typeface="Arial" charset="0"/>
              <a:cs typeface="Arial" charset="0"/>
            </a:endParaRPr>
          </a:p>
          <a:p>
            <a:pPr algn="ctr"/>
            <a:r>
              <a:rPr lang="en-US" sz="2200" dirty="0">
                <a:solidFill>
                  <a:schemeClr val="bg1">
                    <a:lumMod val="65000"/>
                  </a:schemeClr>
                </a:solidFill>
                <a:latin typeface="Arial" charset="0"/>
                <a:ea typeface="Arial" charset="0"/>
                <a:cs typeface="Arial" charset="0"/>
              </a:rPr>
              <a:t>Works by </a:t>
            </a:r>
            <a:r>
              <a:rPr lang="en-US" sz="2200" dirty="0" smtClean="0">
                <a:solidFill>
                  <a:schemeClr val="bg1">
                    <a:lumMod val="65000"/>
                  </a:schemeClr>
                </a:solidFill>
                <a:latin typeface="Arial" charset="0"/>
                <a:ea typeface="Arial" charset="0"/>
                <a:cs typeface="Arial" charset="0"/>
              </a:rPr>
              <a:t>controlling the mechanisms by </a:t>
            </a:r>
            <a:r>
              <a:rPr lang="en-US" sz="2200" dirty="0">
                <a:solidFill>
                  <a:schemeClr val="bg1">
                    <a:lumMod val="65000"/>
                  </a:schemeClr>
                </a:solidFill>
                <a:latin typeface="Arial" charset="0"/>
                <a:ea typeface="Arial" charset="0"/>
                <a:cs typeface="Arial" charset="0"/>
              </a:rPr>
              <a:t>which genes </a:t>
            </a:r>
            <a:r>
              <a:rPr lang="en-US" sz="2200" dirty="0" smtClean="0">
                <a:solidFill>
                  <a:schemeClr val="bg1">
                    <a:lumMod val="65000"/>
                  </a:schemeClr>
                </a:solidFill>
                <a:latin typeface="Arial" charset="0"/>
                <a:ea typeface="Arial" charset="0"/>
                <a:cs typeface="Arial" charset="0"/>
              </a:rPr>
              <a:t>are regulated </a:t>
            </a:r>
            <a:r>
              <a:rPr lang="en-US" sz="2200" dirty="0">
                <a:solidFill>
                  <a:schemeClr val="bg1">
                    <a:lumMod val="65000"/>
                  </a:schemeClr>
                </a:solidFill>
                <a:latin typeface="Arial" charset="0"/>
                <a:ea typeface="Arial" charset="0"/>
                <a:cs typeface="Arial" charset="0"/>
              </a:rPr>
              <a:t>and control </a:t>
            </a:r>
            <a:r>
              <a:rPr lang="en-US" sz="2200" dirty="0" smtClean="0">
                <a:solidFill>
                  <a:schemeClr val="bg1">
                    <a:lumMod val="65000"/>
                  </a:schemeClr>
                </a:solidFill>
                <a:latin typeface="Arial" charset="0"/>
                <a:ea typeface="Arial" charset="0"/>
                <a:cs typeface="Arial" charset="0"/>
              </a:rPr>
              <a:t>for expression</a:t>
            </a:r>
            <a:r>
              <a:rPr lang="en-US" sz="2200" dirty="0">
                <a:solidFill>
                  <a:schemeClr val="bg1">
                    <a:lumMod val="65000"/>
                  </a:schemeClr>
                </a:solidFill>
                <a:latin typeface="Arial" charset="0"/>
                <a:ea typeface="Arial" charset="0"/>
                <a:cs typeface="Arial" charset="0"/>
              </a:rPr>
              <a:t>.</a:t>
            </a:r>
          </a:p>
        </p:txBody>
      </p:sp>
      <p:sp>
        <p:nvSpPr>
          <p:cNvPr id="57" name="Title 1"/>
          <p:cNvSpPr txBox="1">
            <a:spLocks/>
          </p:cNvSpPr>
          <p:nvPr/>
        </p:nvSpPr>
        <p:spPr>
          <a:xfrm>
            <a:off x="457200" y="0"/>
            <a:ext cx="8229600" cy="1295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50000"/>
                    <a:lumOff val="50000"/>
                  </a:schemeClr>
                </a:solidFill>
                <a:latin typeface="Arial" charset="0"/>
                <a:ea typeface="Arial" charset="0"/>
                <a:cs typeface="Arial" charset="0"/>
              </a:rPr>
              <a:t>Example of Steroid </a:t>
            </a:r>
            <a:r>
              <a:rPr lang="en-US" sz="2800" dirty="0">
                <a:solidFill>
                  <a:schemeClr val="tx1">
                    <a:lumMod val="50000"/>
                    <a:lumOff val="50000"/>
                  </a:schemeClr>
                </a:solidFill>
                <a:latin typeface="Arial" charset="0"/>
                <a:ea typeface="Arial" charset="0"/>
                <a:cs typeface="Arial" charset="0"/>
              </a:rPr>
              <a:t>Hormone Control </a:t>
            </a:r>
            <a:endParaRPr lang="en-US" sz="2800" dirty="0" smtClean="0">
              <a:solidFill>
                <a:schemeClr val="tx1">
                  <a:lumMod val="50000"/>
                  <a:lumOff val="50000"/>
                </a:schemeClr>
              </a:solidFill>
              <a:latin typeface="Arial" charset="0"/>
              <a:ea typeface="Arial" charset="0"/>
              <a:cs typeface="Arial" charset="0"/>
            </a:endParaRPr>
          </a:p>
          <a:p>
            <a:r>
              <a:rPr lang="en-US" sz="2800" dirty="0" smtClean="0">
                <a:solidFill>
                  <a:schemeClr val="tx1">
                    <a:lumMod val="50000"/>
                    <a:lumOff val="50000"/>
                  </a:schemeClr>
                </a:solidFill>
                <a:latin typeface="Arial" charset="0"/>
                <a:ea typeface="Arial" charset="0"/>
                <a:cs typeface="Arial" charset="0"/>
              </a:rPr>
              <a:t>of </a:t>
            </a:r>
            <a:r>
              <a:rPr lang="en-US" sz="2800" dirty="0">
                <a:solidFill>
                  <a:schemeClr val="tx1">
                    <a:lumMod val="50000"/>
                    <a:lumOff val="50000"/>
                  </a:schemeClr>
                </a:solidFill>
                <a:latin typeface="Arial" charset="0"/>
                <a:ea typeface="Arial" charset="0"/>
                <a:cs typeface="Arial" charset="0"/>
              </a:rPr>
              <a:t>Gene Expression</a:t>
            </a:r>
          </a:p>
        </p:txBody>
      </p:sp>
      <p:pic>
        <p:nvPicPr>
          <p:cNvPr id="19" name="Picture 18"/>
          <p:cNvPicPr>
            <a:picLocks noChangeAspect="1"/>
          </p:cNvPicPr>
          <p:nvPr/>
        </p:nvPicPr>
        <p:blipFill>
          <a:blip r:embed="rId2"/>
          <a:stretch>
            <a:fillRect/>
          </a:stretch>
        </p:blipFill>
        <p:spPr>
          <a:xfrm>
            <a:off x="2289539" y="1524000"/>
            <a:ext cx="5101861" cy="3214173"/>
          </a:xfrm>
          <a:prstGeom prst="rect">
            <a:avLst/>
          </a:prstGeom>
        </p:spPr>
      </p:pic>
    </p:spTree>
    <p:extLst>
      <p:ext uri="{BB962C8B-B14F-4D97-AF65-F5344CB8AC3E}">
        <p14:creationId xmlns:p14="http://schemas.microsoft.com/office/powerpoint/2010/main" val="13542037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4" name="Rectangle 23"/>
          <p:cNvSpPr/>
          <p:nvPr/>
        </p:nvSpPr>
        <p:spPr>
          <a:xfrm>
            <a:off x="4648200" y="2053406"/>
            <a:ext cx="4419600" cy="4103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err="1">
                <a:solidFill>
                  <a:schemeClr val="tx1">
                    <a:lumMod val="50000"/>
                    <a:lumOff val="50000"/>
                  </a:schemeClr>
                </a:solidFill>
                <a:latin typeface="Arial" charset="0"/>
                <a:ea typeface="Arial" charset="0"/>
                <a:cs typeface="Arial" charset="0"/>
              </a:rPr>
              <a:t>Takasu</a:t>
            </a:r>
            <a:r>
              <a:rPr lang="en-US" sz="2000" dirty="0">
                <a:solidFill>
                  <a:schemeClr val="tx1">
                    <a:lumMod val="50000"/>
                    <a:lumOff val="50000"/>
                  </a:schemeClr>
                </a:solidFill>
                <a:latin typeface="Arial" charset="0"/>
                <a:ea typeface="Arial" charset="0"/>
                <a:cs typeface="Arial" charset="0"/>
              </a:rPr>
              <a:t> et al. show that weekly perturbation of the light-dark cycle disrupts estrous cycles in middle-aged female mice, and early infertility evident in female mice deficient in core circadian clock genes is improved by coordinating environmental and endogenous circadian rhythms. These findings suggest that an age-related decline in fertility may </a:t>
            </a:r>
            <a:r>
              <a:rPr lang="en-US" sz="2000" dirty="0" smtClean="0">
                <a:solidFill>
                  <a:schemeClr val="tx1">
                    <a:lumMod val="50000"/>
                    <a:lumOff val="50000"/>
                  </a:schemeClr>
                </a:solidFill>
                <a:latin typeface="Arial" charset="0"/>
                <a:ea typeface="Arial" charset="0"/>
                <a:cs typeface="Arial" charset="0"/>
              </a:rPr>
              <a:t>be rescued </a:t>
            </a:r>
            <a:r>
              <a:rPr lang="en-US" sz="2000" dirty="0">
                <a:solidFill>
                  <a:schemeClr val="tx1">
                    <a:lumMod val="50000"/>
                    <a:lumOff val="50000"/>
                  </a:schemeClr>
                </a:solidFill>
                <a:latin typeface="Arial" charset="0"/>
                <a:ea typeface="Arial" charset="0"/>
                <a:cs typeface="Arial" charset="0"/>
              </a:rPr>
              <a:t>by control of environmental timing </a:t>
            </a:r>
            <a:r>
              <a:rPr lang="en-US" sz="2000" dirty="0" smtClean="0">
                <a:solidFill>
                  <a:schemeClr val="tx1">
                    <a:lumMod val="50000"/>
                    <a:lumOff val="50000"/>
                  </a:schemeClr>
                </a:solidFill>
                <a:latin typeface="Arial" charset="0"/>
                <a:ea typeface="Arial" charset="0"/>
                <a:cs typeface="Arial" charset="0"/>
              </a:rPr>
              <a:t>signals via Cortisol.</a:t>
            </a:r>
            <a:endParaRPr lang="en-US" sz="2000" dirty="0">
              <a:solidFill>
                <a:schemeClr val="tx1">
                  <a:lumMod val="50000"/>
                  <a:lumOff val="50000"/>
                </a:schemeClr>
              </a:solidFill>
              <a:latin typeface="Arial" charset="0"/>
              <a:ea typeface="Arial" charset="0"/>
              <a:cs typeface="Arial" charset="0"/>
            </a:endParaRP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5" name="Title 1"/>
          <p:cNvSpPr>
            <a:spLocks noGrp="1"/>
          </p:cNvSpPr>
          <p:nvPr>
            <p:ph type="title"/>
          </p:nvPr>
        </p:nvSpPr>
        <p:spPr>
          <a:xfrm>
            <a:off x="457200" y="0"/>
            <a:ext cx="8229600" cy="1295400"/>
          </a:xfrm>
        </p:spPr>
        <p:txBody>
          <a:bodyPr>
            <a:noAutofit/>
          </a:bodyPr>
          <a:lstStyle/>
          <a:p>
            <a:r>
              <a:rPr lang="en-US" sz="2800" dirty="0" smtClean="0">
                <a:solidFill>
                  <a:schemeClr val="tx1">
                    <a:lumMod val="50000"/>
                    <a:lumOff val="50000"/>
                  </a:schemeClr>
                </a:solidFill>
                <a:latin typeface="Arial" charset="0"/>
                <a:ea typeface="Arial" charset="0"/>
                <a:cs typeface="Arial" charset="0"/>
              </a:rPr>
              <a:t>Daylight Control of Steroid Hormone </a:t>
            </a:r>
            <a:br>
              <a:rPr lang="en-US" sz="2800" dirty="0" smtClean="0">
                <a:solidFill>
                  <a:schemeClr val="tx1">
                    <a:lumMod val="50000"/>
                    <a:lumOff val="50000"/>
                  </a:schemeClr>
                </a:solidFill>
                <a:latin typeface="Arial" charset="0"/>
                <a:ea typeface="Arial" charset="0"/>
                <a:cs typeface="Arial" charset="0"/>
              </a:rPr>
            </a:br>
            <a:r>
              <a:rPr lang="en-US" sz="2800" dirty="0" smtClean="0">
                <a:solidFill>
                  <a:schemeClr val="tx1">
                    <a:lumMod val="50000"/>
                    <a:lumOff val="50000"/>
                  </a:schemeClr>
                </a:solidFill>
                <a:latin typeface="Arial" charset="0"/>
                <a:ea typeface="Arial" charset="0"/>
                <a:cs typeface="Arial" charset="0"/>
              </a:rPr>
              <a:t>Regulation of Gene </a:t>
            </a:r>
            <a:r>
              <a:rPr lang="en-US" sz="2800" dirty="0">
                <a:solidFill>
                  <a:schemeClr val="tx1">
                    <a:lumMod val="50000"/>
                    <a:lumOff val="50000"/>
                  </a:schemeClr>
                </a:solidFill>
                <a:latin typeface="Arial" charset="0"/>
                <a:ea typeface="Arial" charset="0"/>
                <a:cs typeface="Arial" charset="0"/>
              </a:rPr>
              <a:t>Expression</a:t>
            </a:r>
          </a:p>
        </p:txBody>
      </p:sp>
      <p:pic>
        <p:nvPicPr>
          <p:cNvPr id="12" name="Picture 11"/>
          <p:cNvPicPr>
            <a:picLocks noChangeAspect="1"/>
          </p:cNvPicPr>
          <p:nvPr/>
        </p:nvPicPr>
        <p:blipFill>
          <a:blip r:embed="rId2"/>
          <a:stretch>
            <a:fillRect/>
          </a:stretch>
        </p:blipFill>
        <p:spPr>
          <a:xfrm>
            <a:off x="244935" y="2044848"/>
            <a:ext cx="4250865" cy="4234743"/>
          </a:xfrm>
          <a:prstGeom prst="rect">
            <a:avLst/>
          </a:prstGeom>
        </p:spPr>
      </p:pic>
    </p:spTree>
    <p:extLst>
      <p:ext uri="{BB962C8B-B14F-4D97-AF65-F5344CB8AC3E}">
        <p14:creationId xmlns:p14="http://schemas.microsoft.com/office/powerpoint/2010/main" val="20597870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bwMode="gray">
          <a:xfrm>
            <a:off x="0" y="0"/>
            <a:ext cx="9144000" cy="12192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9" name="Rectangle 28"/>
          <p:cNvSpPr/>
          <p:nvPr/>
        </p:nvSpPr>
        <p:spPr>
          <a:xfrm>
            <a:off x="838200" y="5933182"/>
            <a:ext cx="7467600" cy="1077218"/>
          </a:xfrm>
          <a:prstGeom prst="rect">
            <a:avLst/>
          </a:prstGeom>
        </p:spPr>
        <p:txBody>
          <a:bodyPr wrap="square">
            <a:spAutoFit/>
          </a:bodyPr>
          <a:lstStyle/>
          <a:p>
            <a:pPr algn="ctr"/>
            <a:r>
              <a:rPr lang="en-US" sz="1600" dirty="0">
                <a:solidFill>
                  <a:schemeClr val="bg1">
                    <a:lumMod val="65000"/>
                  </a:schemeClr>
                </a:solidFill>
                <a:latin typeface="Arial" charset="0"/>
                <a:ea typeface="Arial" charset="0"/>
                <a:cs typeface="Arial" charset="0"/>
              </a:rPr>
              <a:t>The environment communicates through steroid hormones to the nucleus of the cell to promoter regions and response elements. </a:t>
            </a:r>
          </a:p>
          <a:p>
            <a:pPr algn="ctr"/>
            <a:endParaRPr lang="en-US" sz="1600" dirty="0">
              <a:solidFill>
                <a:schemeClr val="bg1">
                  <a:lumMod val="65000"/>
                </a:schemeClr>
              </a:solidFill>
              <a:latin typeface="Arial" charset="0"/>
              <a:ea typeface="Arial" charset="0"/>
              <a:cs typeface="Arial" charset="0"/>
            </a:endParaRPr>
          </a:p>
          <a:p>
            <a:pPr algn="ctr"/>
            <a:endParaRPr lang="en-US" sz="1600" dirty="0">
              <a:solidFill>
                <a:schemeClr val="bg1">
                  <a:lumMod val="65000"/>
                </a:schemeClr>
              </a:solidFill>
              <a:latin typeface="Arial" charset="0"/>
              <a:ea typeface="Arial" charset="0"/>
              <a:cs typeface="Arial" charset="0"/>
            </a:endParaRPr>
          </a:p>
        </p:txBody>
      </p:sp>
      <p:sp>
        <p:nvSpPr>
          <p:cNvPr id="57" name="Title 1"/>
          <p:cNvSpPr txBox="1">
            <a:spLocks/>
          </p:cNvSpPr>
          <p:nvPr/>
        </p:nvSpPr>
        <p:spPr>
          <a:xfrm>
            <a:off x="457200" y="0"/>
            <a:ext cx="8229600" cy="119094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solidFill>
                  <a:schemeClr val="tx1">
                    <a:lumMod val="50000"/>
                    <a:lumOff val="50000"/>
                  </a:schemeClr>
                </a:solidFill>
                <a:latin typeface="Arial" charset="0"/>
                <a:ea typeface="Arial" charset="0"/>
                <a:cs typeface="Arial" charset="0"/>
              </a:rPr>
              <a:t>The Environment’s Effects on </a:t>
            </a:r>
            <a:r>
              <a:rPr lang="en-US" sz="2800" dirty="0" smtClean="0">
                <a:solidFill>
                  <a:schemeClr val="tx1">
                    <a:lumMod val="50000"/>
                    <a:lumOff val="50000"/>
                  </a:schemeClr>
                </a:solidFill>
                <a:latin typeface="Arial" charset="0"/>
                <a:ea typeface="Arial" charset="0"/>
                <a:cs typeface="Arial" charset="0"/>
              </a:rPr>
              <a:t>Genetic Transcription via Steroid Hormones  </a:t>
            </a:r>
            <a:endParaRPr lang="en-US" sz="2800" dirty="0">
              <a:solidFill>
                <a:schemeClr val="tx1">
                  <a:lumMod val="50000"/>
                  <a:lumOff val="50000"/>
                </a:schemeClr>
              </a:solidFill>
              <a:latin typeface="Arial" charset="0"/>
              <a:ea typeface="Arial" charset="0"/>
              <a:cs typeface="Arial" charset="0"/>
            </a:endParaRPr>
          </a:p>
        </p:txBody>
      </p:sp>
      <p:pic>
        <p:nvPicPr>
          <p:cNvPr id="9" name="Picture 8" descr="dna transcription"/>
          <p:cNvPicPr>
            <a:picLocks noChangeAspect="1" noChangeArrowheads="1"/>
          </p:cNvPicPr>
          <p:nvPr/>
        </p:nvPicPr>
        <p:blipFill>
          <a:blip r:embed="rId2"/>
          <a:srcRect/>
          <a:stretch>
            <a:fillRect/>
          </a:stretch>
        </p:blipFill>
        <p:spPr bwMode="auto">
          <a:xfrm>
            <a:off x="1599818" y="1332928"/>
            <a:ext cx="5944363" cy="4458272"/>
          </a:xfrm>
          <a:prstGeom prst="rect">
            <a:avLst/>
          </a:prstGeom>
          <a:noFill/>
          <a:ln w="9525">
            <a:noFill/>
            <a:miter lim="800000"/>
            <a:headEnd/>
            <a:tailEnd/>
          </a:ln>
          <a:effectLst>
            <a:softEdge rad="0"/>
          </a:effectLst>
        </p:spPr>
      </p:pic>
    </p:spTree>
    <p:extLst>
      <p:ext uri="{BB962C8B-B14F-4D97-AF65-F5344CB8AC3E}">
        <p14:creationId xmlns:p14="http://schemas.microsoft.com/office/powerpoint/2010/main" val="9257253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304800" y="457200"/>
            <a:ext cx="8312728" cy="6104659"/>
            <a:chOff x="415636" y="319889"/>
            <a:chExt cx="8312728" cy="6104659"/>
          </a:xfrm>
        </p:grpSpPr>
        <p:pic>
          <p:nvPicPr>
            <p:cNvPr id="3" name="Picture 2"/>
            <p:cNvPicPr>
              <a:picLocks noChangeAspect="1"/>
            </p:cNvPicPr>
            <p:nvPr/>
          </p:nvPicPr>
          <p:blipFill>
            <a:blip r:embed="rId2"/>
            <a:stretch>
              <a:fillRect/>
            </a:stretch>
          </p:blipFill>
          <p:spPr>
            <a:xfrm>
              <a:off x="415636" y="319889"/>
              <a:ext cx="8312728" cy="6104659"/>
            </a:xfrm>
            <a:prstGeom prst="rect">
              <a:avLst/>
            </a:prstGeom>
            <a:solidFill>
              <a:srgbClr val="FFFFFF"/>
            </a:solidFill>
          </p:spPr>
        </p:pic>
        <p:sp>
          <p:nvSpPr>
            <p:cNvPr id="4" name="Rectangle 3"/>
            <p:cNvSpPr/>
            <p:nvPr/>
          </p:nvSpPr>
          <p:spPr>
            <a:xfrm>
              <a:off x="3886200" y="457200"/>
              <a:ext cx="685800" cy="15240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90131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752600" y="1501815"/>
            <a:ext cx="6500031" cy="5203785"/>
            <a:chOff x="1752600" y="1501815"/>
            <a:chExt cx="6500031" cy="5203785"/>
          </a:xfrm>
        </p:grpSpPr>
        <p:pic>
          <p:nvPicPr>
            <p:cNvPr id="8"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8860" y="6515357"/>
              <a:ext cx="1673740" cy="19024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grpSp>
          <p:nvGrpSpPr>
            <p:cNvPr id="10" name="Group 9"/>
            <p:cNvGrpSpPr/>
            <p:nvPr/>
          </p:nvGrpSpPr>
          <p:grpSpPr>
            <a:xfrm>
              <a:off x="1752600" y="1501815"/>
              <a:ext cx="6500031" cy="4517985"/>
              <a:chOff x="1340519" y="457200"/>
              <a:chExt cx="7865037" cy="5466762"/>
            </a:xfrm>
          </p:grpSpPr>
          <p:pic>
            <p:nvPicPr>
              <p:cNvPr id="11"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0519" y="457200"/>
                <a:ext cx="6510884" cy="54667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2" name="Rectangle 11"/>
              <p:cNvSpPr/>
              <p:nvPr/>
            </p:nvSpPr>
            <p:spPr>
              <a:xfrm>
                <a:off x="5562600" y="5105400"/>
                <a:ext cx="23622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5486400" y="5094144"/>
                <a:ext cx="3719156" cy="409650"/>
              </a:xfrm>
              <a:prstGeom prst="rect">
                <a:avLst/>
              </a:prstGeom>
              <a:noFill/>
            </p:spPr>
            <p:txBody>
              <a:bodyPr wrap="square" rtlCol="0">
                <a:spAutoFit/>
              </a:bodyPr>
              <a:lstStyle/>
              <a:p>
                <a:r>
                  <a:rPr lang="en-US" sz="1600" dirty="0" err="1" smtClean="0"/>
                  <a:t>Transgenerational</a:t>
                </a:r>
                <a:r>
                  <a:rPr lang="en-US" sz="1600" dirty="0" smtClean="0"/>
                  <a:t> genetics</a:t>
                </a:r>
                <a:endParaRPr lang="en-US" sz="1600" dirty="0"/>
              </a:p>
            </p:txBody>
          </p:sp>
        </p:grpSp>
      </p:grpSp>
      <p:sp>
        <p:nvSpPr>
          <p:cNvPr id="14" name="Rectangle 13"/>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15" name="Title 1"/>
          <p:cNvSpPr>
            <a:spLocks noGrp="1"/>
          </p:cNvSpPr>
          <p:nvPr>
            <p:ph type="title"/>
          </p:nvPr>
        </p:nvSpPr>
        <p:spPr>
          <a:xfrm>
            <a:off x="457200" y="457200"/>
            <a:ext cx="8229600" cy="369092"/>
          </a:xfrm>
        </p:spPr>
        <p:txBody>
          <a:bodyPr>
            <a:noAutofit/>
          </a:bodyPr>
          <a:lstStyle/>
          <a:p>
            <a:r>
              <a:rPr lang="en-US" sz="2000" dirty="0">
                <a:solidFill>
                  <a:schemeClr val="tx1">
                    <a:lumMod val="50000"/>
                    <a:lumOff val="50000"/>
                  </a:schemeClr>
                </a:solidFill>
                <a:latin typeface="Arial" charset="0"/>
                <a:ea typeface="Arial" charset="0"/>
                <a:cs typeface="Arial" charset="0"/>
              </a:rPr>
              <a:t>Epigenetic activity through methylation, histones, &amp; </a:t>
            </a:r>
            <a:r>
              <a:rPr lang="en-US" sz="2000" dirty="0" err="1">
                <a:solidFill>
                  <a:schemeClr val="tx1">
                    <a:lumMod val="50000"/>
                    <a:lumOff val="50000"/>
                  </a:schemeClr>
                </a:solidFill>
                <a:latin typeface="Arial" charset="0"/>
                <a:ea typeface="Arial" charset="0"/>
                <a:cs typeface="Arial" charset="0"/>
              </a:rPr>
              <a:t>RNAi</a:t>
            </a:r>
            <a:r>
              <a:rPr lang="en-US" sz="2000" dirty="0">
                <a:solidFill>
                  <a:schemeClr val="tx1">
                    <a:lumMod val="50000"/>
                    <a:lumOff val="50000"/>
                  </a:schemeClr>
                </a:solidFill>
                <a:latin typeface="Arial" charset="0"/>
                <a:ea typeface="Arial" charset="0"/>
                <a:cs typeface="Arial" charset="0"/>
              </a:rPr>
              <a:t> </a:t>
            </a:r>
            <a:r>
              <a:rPr lang="en-US" sz="2000" dirty="0" smtClean="0">
                <a:solidFill>
                  <a:schemeClr val="tx1">
                    <a:lumMod val="50000"/>
                    <a:lumOff val="50000"/>
                  </a:schemeClr>
                </a:solidFill>
                <a:latin typeface="Arial" charset="0"/>
                <a:ea typeface="Arial" charset="0"/>
                <a:cs typeface="Arial" charset="0"/>
              </a:rPr>
              <a:t>links </a:t>
            </a:r>
            <a:r>
              <a:rPr lang="en-US" sz="2000" dirty="0">
                <a:solidFill>
                  <a:schemeClr val="tx1">
                    <a:lumMod val="50000"/>
                    <a:lumOff val="50000"/>
                  </a:schemeClr>
                </a:solidFill>
                <a:latin typeface="Arial" charset="0"/>
                <a:ea typeface="Arial" charset="0"/>
                <a:cs typeface="Arial" charset="0"/>
              </a:rPr>
              <a:t>genetic changes to </a:t>
            </a:r>
            <a:r>
              <a:rPr lang="en-US" sz="2000" dirty="0" smtClean="0">
                <a:solidFill>
                  <a:schemeClr val="tx1">
                    <a:lumMod val="50000"/>
                    <a:lumOff val="50000"/>
                  </a:schemeClr>
                </a:solidFill>
                <a:latin typeface="Arial" charset="0"/>
                <a:ea typeface="Arial" charset="0"/>
                <a:cs typeface="Arial" charset="0"/>
              </a:rPr>
              <a:t>environmental </a:t>
            </a:r>
            <a:r>
              <a:rPr lang="en-US" sz="2000" dirty="0">
                <a:solidFill>
                  <a:schemeClr val="tx1">
                    <a:lumMod val="50000"/>
                    <a:lumOff val="50000"/>
                  </a:schemeClr>
                </a:solidFill>
                <a:latin typeface="Arial" charset="0"/>
                <a:ea typeface="Arial" charset="0"/>
                <a:cs typeface="Arial" charset="0"/>
              </a:rPr>
              <a:t>adaptation via endocrine function</a:t>
            </a:r>
            <a:endParaRPr lang="en-US" sz="2000" dirty="0">
              <a:solidFill>
                <a:schemeClr val="tx1">
                  <a:lumMod val="50000"/>
                  <a:lumOff val="50000"/>
                </a:schemeClr>
              </a:solidFill>
              <a:latin typeface="Source Sans Pro" pitchFamily="34" charset="0"/>
            </a:endParaRPr>
          </a:p>
        </p:txBody>
      </p:sp>
    </p:spTree>
    <p:extLst>
      <p:ext uri="{BB962C8B-B14F-4D97-AF65-F5344CB8AC3E}">
        <p14:creationId xmlns:p14="http://schemas.microsoft.com/office/powerpoint/2010/main" val="2292211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ctrTitle"/>
          </p:nvPr>
        </p:nvSpPr>
        <p:spPr>
          <a:xfrm>
            <a:off x="914400" y="2819400"/>
            <a:ext cx="7239000" cy="914400"/>
          </a:xfrm>
        </p:spPr>
        <p:txBody>
          <a:bodyPr>
            <a:noAutofit/>
          </a:bodyPr>
          <a:lstStyle/>
          <a:p>
            <a:r>
              <a:rPr lang="en-US" sz="3200" dirty="0" smtClean="0">
                <a:solidFill>
                  <a:schemeClr val="tx1">
                    <a:lumMod val="50000"/>
                    <a:lumOff val="50000"/>
                  </a:schemeClr>
                </a:solidFill>
                <a:latin typeface="Arial" charset="0"/>
                <a:ea typeface="Arial" charset="0"/>
                <a:cs typeface="Arial" charset="0"/>
              </a:rPr>
              <a:t>Epigenetic </a:t>
            </a:r>
            <a:r>
              <a:rPr lang="en-US" sz="3200" dirty="0">
                <a:solidFill>
                  <a:schemeClr val="tx1">
                    <a:lumMod val="50000"/>
                    <a:lumOff val="50000"/>
                  </a:schemeClr>
                </a:solidFill>
                <a:latin typeface="Arial" charset="0"/>
                <a:ea typeface="Arial" charset="0"/>
                <a:cs typeface="Arial" charset="0"/>
              </a:rPr>
              <a:t>S</a:t>
            </a:r>
            <a:r>
              <a:rPr lang="en-US" sz="3200" dirty="0" smtClean="0">
                <a:solidFill>
                  <a:schemeClr val="tx1">
                    <a:lumMod val="50000"/>
                    <a:lumOff val="50000"/>
                  </a:schemeClr>
                </a:solidFill>
                <a:latin typeface="Arial" charset="0"/>
                <a:ea typeface="Arial" charset="0"/>
                <a:cs typeface="Arial" charset="0"/>
              </a:rPr>
              <a:t>teroid </a:t>
            </a:r>
            <a:r>
              <a:rPr lang="en-US" sz="3200" dirty="0">
                <a:solidFill>
                  <a:schemeClr val="tx1">
                    <a:lumMod val="50000"/>
                    <a:lumOff val="50000"/>
                  </a:schemeClr>
                </a:solidFill>
                <a:latin typeface="Arial" charset="0"/>
                <a:ea typeface="Arial" charset="0"/>
                <a:cs typeface="Arial" charset="0"/>
              </a:rPr>
              <a:t>D</a:t>
            </a:r>
            <a:r>
              <a:rPr lang="en-US" sz="3200" dirty="0" smtClean="0">
                <a:solidFill>
                  <a:schemeClr val="tx1">
                    <a:lumMod val="50000"/>
                    <a:lumOff val="50000"/>
                  </a:schemeClr>
                </a:solidFill>
                <a:latin typeface="Arial" charset="0"/>
                <a:ea typeface="Arial" charset="0"/>
                <a:cs typeface="Arial" charset="0"/>
              </a:rPr>
              <a:t>riven </a:t>
            </a:r>
            <a:r>
              <a:rPr lang="en-US" sz="3200" dirty="0">
                <a:solidFill>
                  <a:schemeClr val="tx1">
                    <a:lumMod val="50000"/>
                    <a:lumOff val="50000"/>
                  </a:schemeClr>
                </a:solidFill>
                <a:latin typeface="Arial" charset="0"/>
                <a:ea typeface="Arial" charset="0"/>
                <a:cs typeface="Arial" charset="0"/>
              </a:rPr>
              <a:t>M</a:t>
            </a:r>
            <a:r>
              <a:rPr lang="en-US" sz="3200" dirty="0" smtClean="0">
                <a:solidFill>
                  <a:schemeClr val="tx1">
                    <a:lumMod val="50000"/>
                    <a:lumOff val="50000"/>
                  </a:schemeClr>
                </a:solidFill>
                <a:latin typeface="Arial" charset="0"/>
                <a:ea typeface="Arial" charset="0"/>
                <a:cs typeface="Arial" charset="0"/>
              </a:rPr>
              <a:t>echanisms</a:t>
            </a:r>
            <a:endParaRPr lang="en-US" sz="3200" dirty="0">
              <a:solidFill>
                <a:schemeClr val="tx1">
                  <a:lumMod val="50000"/>
                  <a:lumOff val="50000"/>
                </a:schemeClr>
              </a:solidFill>
              <a:latin typeface="Arial" charset="0"/>
              <a:ea typeface="Arial" charset="0"/>
              <a:cs typeface="Arial" charset="0"/>
            </a:endParaRPr>
          </a:p>
        </p:txBody>
      </p:sp>
      <p:cxnSp>
        <p:nvCxnSpPr>
          <p:cNvPr id="12" name="Straight Connector 11"/>
          <p:cNvCxnSpPr/>
          <p:nvPr/>
        </p:nvCxnSpPr>
        <p:spPr>
          <a:xfrm>
            <a:off x="3352800" y="3733800"/>
            <a:ext cx="2362200" cy="1588"/>
          </a:xfrm>
          <a:prstGeom prst="line">
            <a:avLst/>
          </a:prstGeom>
          <a:ln w="31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352800" y="2819400"/>
            <a:ext cx="2362200" cy="1588"/>
          </a:xfrm>
          <a:prstGeom prst="line">
            <a:avLst/>
          </a:prstGeom>
          <a:ln w="317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81291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4" name="Rectangle 23"/>
          <p:cNvSpPr/>
          <p:nvPr/>
        </p:nvSpPr>
        <p:spPr>
          <a:xfrm>
            <a:off x="4648200" y="3276600"/>
            <a:ext cx="4419600" cy="41038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a:solidFill>
                  <a:schemeClr val="tx1">
                    <a:lumMod val="50000"/>
                    <a:lumOff val="50000"/>
                  </a:schemeClr>
                </a:solidFill>
                <a:latin typeface="Arial" charset="0"/>
                <a:ea typeface="Arial" charset="0"/>
                <a:cs typeface="Arial" charset="0"/>
              </a:rPr>
              <a:t>The methylation of DNA is a process in which a methyl group (CH3) bonds to the 5 position of cytosine (C) only. This process is critical for the development of organisms due to its control over cellular differentiation, and its ability to alter gene expression over evolution.</a:t>
            </a: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457200" y="-17347"/>
            <a:ext cx="8229600" cy="1312747"/>
          </a:xfrm>
        </p:spPr>
        <p:txBody>
          <a:bodyPr>
            <a:noAutofit/>
          </a:bodyPr>
          <a:lstStyle/>
          <a:p>
            <a:r>
              <a:rPr lang="en-US" sz="2800" dirty="0">
                <a:solidFill>
                  <a:schemeClr val="tx1">
                    <a:lumMod val="50000"/>
                    <a:lumOff val="50000"/>
                  </a:schemeClr>
                </a:solidFill>
                <a:latin typeface="Arial" charset="0"/>
                <a:ea typeface="Arial" charset="0"/>
                <a:cs typeface="Arial" charset="0"/>
              </a:rPr>
              <a:t>DNA Methylation</a:t>
            </a:r>
          </a:p>
        </p:txBody>
      </p:sp>
      <p:pic>
        <p:nvPicPr>
          <p:cNvPr id="8" name="Picture 7" descr="methylation.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1981200"/>
            <a:ext cx="4392134" cy="3958088"/>
          </a:xfrm>
          <a:prstGeom prst="rect">
            <a:avLst/>
          </a:prstGeom>
        </p:spPr>
      </p:pic>
      <p:sp>
        <p:nvSpPr>
          <p:cNvPr id="9" name="Rectangle 8"/>
          <p:cNvSpPr/>
          <p:nvPr/>
        </p:nvSpPr>
        <p:spPr>
          <a:xfrm>
            <a:off x="152400" y="6032835"/>
            <a:ext cx="4572000" cy="246221"/>
          </a:xfrm>
          <a:prstGeom prst="rect">
            <a:avLst/>
          </a:prstGeom>
        </p:spPr>
        <p:txBody>
          <a:bodyPr>
            <a:spAutoFit/>
          </a:bodyPr>
          <a:lstStyle/>
          <a:p>
            <a:r>
              <a:rPr lang="en-US" sz="1000" dirty="0" smtClean="0"/>
              <a:t>T.S. Wiley Med. Hypotheses (2014). </a:t>
            </a:r>
            <a:endParaRPr lang="en-US" sz="1000" dirty="0"/>
          </a:p>
        </p:txBody>
      </p:sp>
    </p:spTree>
    <p:extLst>
      <p:ext uri="{BB962C8B-B14F-4D97-AF65-F5344CB8AC3E}">
        <p14:creationId xmlns:p14="http://schemas.microsoft.com/office/powerpoint/2010/main" val="184871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4" name="Rectangle 23"/>
          <p:cNvSpPr/>
          <p:nvPr/>
        </p:nvSpPr>
        <p:spPr>
          <a:xfrm>
            <a:off x="4876800" y="2297908"/>
            <a:ext cx="4038600" cy="50825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2000" dirty="0">
                <a:solidFill>
                  <a:schemeClr val="tx1">
                    <a:lumMod val="50000"/>
                    <a:lumOff val="50000"/>
                  </a:schemeClr>
                </a:solidFill>
                <a:latin typeface="Arial" charset="0"/>
                <a:ea typeface="Arial" charset="0"/>
                <a:cs typeface="Arial" charset="0"/>
              </a:rPr>
              <a:t>Histones are proteins that affect the compaction and contraction of DNA using tightly wound bundles called nucleosomes. Histones, through chromatin, control the winding and unwinding of DNA for transcription controlling the expression of the gene. When DNA needs to be transcribed, the histones unravel, allowing the DNA transcription process to occur.</a:t>
            </a: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Histone Methylation</a:t>
            </a:r>
          </a:p>
        </p:txBody>
      </p:sp>
      <p:pic>
        <p:nvPicPr>
          <p:cNvPr id="10" name="Picture 9" descr="Histones.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48" y="2001126"/>
            <a:ext cx="3990934" cy="3624501"/>
          </a:xfrm>
          <a:prstGeom prst="rect">
            <a:avLst/>
          </a:prstGeom>
        </p:spPr>
      </p:pic>
      <p:sp>
        <p:nvSpPr>
          <p:cNvPr id="11" name="Rectangle 10"/>
          <p:cNvSpPr/>
          <p:nvPr/>
        </p:nvSpPr>
        <p:spPr>
          <a:xfrm>
            <a:off x="152400" y="6044912"/>
            <a:ext cx="4572000" cy="246221"/>
          </a:xfrm>
          <a:prstGeom prst="rect">
            <a:avLst/>
          </a:prstGeom>
        </p:spPr>
        <p:txBody>
          <a:bodyPr>
            <a:spAutoFit/>
          </a:bodyPr>
          <a:lstStyle/>
          <a:p>
            <a:r>
              <a:rPr lang="en-US" sz="1000" dirty="0" smtClean="0">
                <a:latin typeface="Arial" charset="0"/>
                <a:ea typeface="Arial" charset="0"/>
                <a:cs typeface="Arial" charset="0"/>
              </a:rPr>
              <a:t>T.S. Wiley Med. Hypotheses (2014). </a:t>
            </a:r>
            <a:endParaRPr lang="en-US" sz="1000" dirty="0">
              <a:latin typeface="Arial" charset="0"/>
              <a:ea typeface="Arial" charset="0"/>
              <a:cs typeface="Arial" charset="0"/>
            </a:endParaRPr>
          </a:p>
        </p:txBody>
      </p:sp>
    </p:spTree>
    <p:extLst>
      <p:ext uri="{BB962C8B-B14F-4D97-AF65-F5344CB8AC3E}">
        <p14:creationId xmlns:p14="http://schemas.microsoft.com/office/powerpoint/2010/main" val="16755586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9" name="Rectangle 28"/>
          <p:cNvSpPr/>
          <p:nvPr/>
        </p:nvSpPr>
        <p:spPr>
          <a:xfrm>
            <a:off x="838200" y="5334000"/>
            <a:ext cx="7467600" cy="1169551"/>
          </a:xfrm>
          <a:prstGeom prst="rect">
            <a:avLst/>
          </a:prstGeom>
        </p:spPr>
        <p:txBody>
          <a:bodyPr wrap="square">
            <a:spAutoFit/>
          </a:bodyPr>
          <a:lstStyle/>
          <a:p>
            <a:pPr algn="ctr"/>
            <a:r>
              <a:rPr lang="en-US" sz="1400" dirty="0" err="1">
                <a:solidFill>
                  <a:schemeClr val="bg1">
                    <a:lumMod val="65000"/>
                  </a:schemeClr>
                </a:solidFill>
                <a:latin typeface="Arial" charset="0"/>
                <a:ea typeface="Arial" charset="0"/>
                <a:cs typeface="Arial" charset="0"/>
              </a:rPr>
              <a:t>RNAi</a:t>
            </a:r>
            <a:r>
              <a:rPr lang="en-US" sz="1400" dirty="0">
                <a:solidFill>
                  <a:schemeClr val="bg1">
                    <a:lumMod val="65000"/>
                  </a:schemeClr>
                </a:solidFill>
                <a:latin typeface="Arial" charset="0"/>
                <a:ea typeface="Arial" charset="0"/>
                <a:cs typeface="Arial" charset="0"/>
              </a:rPr>
              <a:t> silencing is a critical process in eukaryotic cells (plants, animals, and fungi), because it can easily stop or enhance the production of vital gene products for functional or even evolutionary purposes. The silencing of gene products through </a:t>
            </a:r>
            <a:r>
              <a:rPr lang="en-US" sz="1400" dirty="0" err="1">
                <a:solidFill>
                  <a:schemeClr val="bg1">
                    <a:lumMod val="65000"/>
                  </a:schemeClr>
                </a:solidFill>
                <a:latin typeface="Arial" charset="0"/>
                <a:ea typeface="Arial" charset="0"/>
                <a:cs typeface="Arial" charset="0"/>
              </a:rPr>
              <a:t>RNAi</a:t>
            </a:r>
            <a:r>
              <a:rPr lang="en-US" sz="1400" dirty="0">
                <a:solidFill>
                  <a:schemeClr val="bg1">
                    <a:lumMod val="65000"/>
                  </a:schemeClr>
                </a:solidFill>
                <a:latin typeface="Arial" charset="0"/>
                <a:ea typeface="Arial" charset="0"/>
                <a:cs typeface="Arial" charset="0"/>
              </a:rPr>
              <a:t> is critical for an organism’s protection against viral infections or even cancer. The under or over expression of various gene products creates an instability in the cell.</a:t>
            </a:r>
          </a:p>
        </p:txBody>
      </p:sp>
      <p:sp>
        <p:nvSpPr>
          <p:cNvPr id="57" name="Title 1"/>
          <p:cNvSpPr txBox="1">
            <a:spLocks/>
          </p:cNvSpPr>
          <p:nvPr/>
        </p:nvSpPr>
        <p:spPr>
          <a:xfrm>
            <a:off x="457200" y="0"/>
            <a:ext cx="8229600" cy="1295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solidFill>
                  <a:schemeClr val="tx1">
                    <a:lumMod val="50000"/>
                    <a:lumOff val="50000"/>
                  </a:schemeClr>
                </a:solidFill>
                <a:latin typeface="Arial" charset="0"/>
                <a:ea typeface="Arial" charset="0"/>
                <a:cs typeface="Arial" charset="0"/>
              </a:rPr>
              <a:t>RNA interference</a:t>
            </a:r>
          </a:p>
        </p:txBody>
      </p:sp>
      <p:pic>
        <p:nvPicPr>
          <p:cNvPr id="7" name="Picture 6"/>
          <p:cNvPicPr>
            <a:picLocks noChangeAspect="1"/>
          </p:cNvPicPr>
          <p:nvPr/>
        </p:nvPicPr>
        <p:blipFill>
          <a:blip r:embed="rId2"/>
          <a:stretch>
            <a:fillRect/>
          </a:stretch>
        </p:blipFill>
        <p:spPr>
          <a:xfrm>
            <a:off x="1375196" y="1447800"/>
            <a:ext cx="6393608" cy="3596405"/>
          </a:xfrm>
          <a:prstGeom prst="rect">
            <a:avLst/>
          </a:prstGeom>
        </p:spPr>
      </p:pic>
      <p:sp>
        <p:nvSpPr>
          <p:cNvPr id="8" name="Rectangle 7"/>
          <p:cNvSpPr/>
          <p:nvPr/>
        </p:nvSpPr>
        <p:spPr>
          <a:xfrm>
            <a:off x="1295400" y="5063845"/>
            <a:ext cx="4572000" cy="246221"/>
          </a:xfrm>
          <a:prstGeom prst="rect">
            <a:avLst/>
          </a:prstGeom>
        </p:spPr>
        <p:txBody>
          <a:bodyPr>
            <a:spAutoFit/>
          </a:bodyPr>
          <a:lstStyle/>
          <a:p>
            <a:r>
              <a:rPr lang="en-US" sz="1000" dirty="0" smtClean="0">
                <a:latin typeface="Arial" charset="0"/>
                <a:ea typeface="Arial" charset="0"/>
                <a:cs typeface="Arial" charset="0"/>
              </a:rPr>
              <a:t>Nature Reviews Genetics</a:t>
            </a:r>
            <a:endParaRPr lang="en-US" sz="1000" dirty="0">
              <a:latin typeface="Arial" charset="0"/>
              <a:ea typeface="Arial" charset="0"/>
              <a:cs typeface="Arial" charset="0"/>
            </a:endParaRPr>
          </a:p>
        </p:txBody>
      </p:sp>
    </p:spTree>
    <p:extLst>
      <p:ext uri="{BB962C8B-B14F-4D97-AF65-F5344CB8AC3E}">
        <p14:creationId xmlns:p14="http://schemas.microsoft.com/office/powerpoint/2010/main" val="334460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81000" y="6172200"/>
            <a:ext cx="7459458" cy="369332"/>
          </a:xfrm>
          <a:prstGeom prst="rect">
            <a:avLst/>
          </a:prstGeom>
        </p:spPr>
        <p:txBody>
          <a:bodyPr wrap="square">
            <a:spAutoFit/>
          </a:bodyPr>
          <a:lstStyle/>
          <a:p>
            <a:r>
              <a:rPr lang="en-US" dirty="0" err="1">
                <a:latin typeface="Arial" charset="0"/>
                <a:ea typeface="Arial" charset="0"/>
                <a:cs typeface="Arial" charset="0"/>
              </a:rPr>
              <a:t>learn.genetics.utah.edu</a:t>
            </a:r>
            <a:r>
              <a:rPr lang="en-US" dirty="0">
                <a:latin typeface="Arial" charset="0"/>
                <a:ea typeface="Arial" charset="0"/>
                <a:cs typeface="Arial" charset="0"/>
              </a:rPr>
              <a:t>/content/</a:t>
            </a:r>
            <a:r>
              <a:rPr lang="en-US" b="1" dirty="0">
                <a:latin typeface="Arial" charset="0"/>
                <a:ea typeface="Arial" charset="0"/>
                <a:cs typeface="Arial" charset="0"/>
              </a:rPr>
              <a:t>epigenetics</a:t>
            </a:r>
            <a:r>
              <a:rPr lang="en-US" dirty="0">
                <a:latin typeface="Arial" charset="0"/>
                <a:ea typeface="Arial" charset="0"/>
                <a:cs typeface="Arial" charset="0"/>
              </a:rPr>
              <a:t>/intro/</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0900"/>
            <a:ext cx="9144000" cy="5146158"/>
          </a:xfrm>
          <a:prstGeom prst="rect">
            <a:avLst/>
          </a:prstGeom>
        </p:spPr>
      </p:pic>
    </p:spTree>
    <p:extLst>
      <p:ext uri="{BB962C8B-B14F-4D97-AF65-F5344CB8AC3E}">
        <p14:creationId xmlns:p14="http://schemas.microsoft.com/office/powerpoint/2010/main" val="9594634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440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Bcl-2 – Cellular Protective protein</a:t>
            </a:r>
          </a:p>
        </p:txBody>
      </p:sp>
      <p:pic>
        <p:nvPicPr>
          <p:cNvPr id="8" name="Picture 7"/>
          <p:cNvPicPr>
            <a:picLocks noChangeAspect="1"/>
          </p:cNvPicPr>
          <p:nvPr/>
        </p:nvPicPr>
        <p:blipFill>
          <a:blip r:embed="rId2"/>
          <a:stretch>
            <a:fillRect/>
          </a:stretch>
        </p:blipFill>
        <p:spPr>
          <a:xfrm>
            <a:off x="1743351" y="1480457"/>
            <a:ext cx="5657298" cy="2939143"/>
          </a:xfrm>
          <a:prstGeom prst="rect">
            <a:avLst/>
          </a:prstGeom>
        </p:spPr>
      </p:pic>
      <p:sp>
        <p:nvSpPr>
          <p:cNvPr id="10" name="Rectangle 9"/>
          <p:cNvSpPr/>
          <p:nvPr/>
        </p:nvSpPr>
        <p:spPr>
          <a:xfrm>
            <a:off x="3590000" y="4462790"/>
            <a:ext cx="1963999" cy="261610"/>
          </a:xfrm>
          <a:prstGeom prst="rect">
            <a:avLst/>
          </a:prstGeom>
        </p:spPr>
        <p:txBody>
          <a:bodyPr wrap="none">
            <a:spAutoFit/>
          </a:bodyPr>
          <a:lstStyle/>
          <a:p>
            <a:pPr algn="ctr"/>
            <a:r>
              <a:rPr lang="en-US" sz="1100" dirty="0" smtClean="0">
                <a:latin typeface="Arial" charset="0"/>
                <a:ea typeface="Arial" charset="0"/>
                <a:cs typeface="Arial" charset="0"/>
              </a:rPr>
              <a:t>PNAS 98: 3012-3017 (2001)</a:t>
            </a:r>
            <a:endParaRPr lang="en-US" sz="1100" dirty="0">
              <a:latin typeface="Arial" charset="0"/>
              <a:ea typeface="Arial" charset="0"/>
              <a:cs typeface="Arial" charset="0"/>
            </a:endParaRPr>
          </a:p>
        </p:txBody>
      </p:sp>
      <p:sp>
        <p:nvSpPr>
          <p:cNvPr id="11" name="Rectangle 10"/>
          <p:cNvSpPr/>
          <p:nvPr/>
        </p:nvSpPr>
        <p:spPr>
          <a:xfrm>
            <a:off x="685800" y="4769584"/>
            <a:ext cx="7772400" cy="1938992"/>
          </a:xfrm>
          <a:prstGeom prst="rect">
            <a:avLst/>
          </a:prstGeom>
        </p:spPr>
        <p:txBody>
          <a:bodyPr wrap="square">
            <a:spAutoFit/>
          </a:bodyPr>
          <a:lstStyle/>
          <a:p>
            <a:r>
              <a:rPr lang="en-US" sz="2000" dirty="0">
                <a:solidFill>
                  <a:schemeClr val="bg1">
                    <a:lumMod val="65000"/>
                  </a:schemeClr>
                </a:solidFill>
                <a:latin typeface="Arial" charset="0"/>
                <a:ea typeface="Arial" charset="0"/>
                <a:cs typeface="Arial" charset="0"/>
              </a:rPr>
              <a:t>The two isoforms of Bcl-2, Isoform 1, also known as 1G5M, and Isoform 2, also known as 1G5O/1GJH, exhibit similar fold. However, results in the ability of these isoforms to bind to the BAD and BAK proteins, as well as in the structural topology and electrostatic potential of the binding groove, suggest differences in anti-apoptotic activity for the two isoforms.</a:t>
            </a:r>
          </a:p>
        </p:txBody>
      </p:sp>
    </p:spTree>
    <p:extLst>
      <p:ext uri="{BB962C8B-B14F-4D97-AF65-F5344CB8AC3E}">
        <p14:creationId xmlns:p14="http://schemas.microsoft.com/office/powerpoint/2010/main" val="7930783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4" name="Rectangle 23"/>
          <p:cNvSpPr/>
          <p:nvPr/>
        </p:nvSpPr>
        <p:spPr>
          <a:xfrm>
            <a:off x="421341" y="1676400"/>
            <a:ext cx="4038600" cy="5652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charset="0"/>
              <a:buChar char="•"/>
            </a:pPr>
            <a:r>
              <a:rPr lang="en-US" sz="1600" dirty="0">
                <a:solidFill>
                  <a:schemeClr val="tx1">
                    <a:lumMod val="50000"/>
                    <a:lumOff val="50000"/>
                  </a:schemeClr>
                </a:solidFill>
                <a:latin typeface="Arial" charset="0"/>
                <a:ea typeface="Arial" charset="0"/>
                <a:cs typeface="Arial" charset="0"/>
              </a:rPr>
              <a:t>It can activate DNA repair proteins when DNA has sustained damage. Thus, it may be an important factor in aging.</a:t>
            </a:r>
          </a:p>
          <a:p>
            <a:pPr marL="285750" indent="-285750">
              <a:buFont typeface="Arial" charset="0"/>
              <a:buChar char="•"/>
            </a:pPr>
            <a:endParaRPr lang="en-US" sz="1600" dirty="0">
              <a:solidFill>
                <a:schemeClr val="tx1">
                  <a:lumMod val="50000"/>
                  <a:lumOff val="50000"/>
                </a:schemeClr>
              </a:solidFill>
              <a:latin typeface="Arial" charset="0"/>
              <a:ea typeface="Arial" charset="0"/>
              <a:cs typeface="Arial" charset="0"/>
            </a:endParaRPr>
          </a:p>
          <a:p>
            <a:pPr marL="285750" indent="-285750">
              <a:buFont typeface="Arial" charset="0"/>
              <a:buChar char="•"/>
            </a:pPr>
            <a:r>
              <a:rPr lang="en-US" sz="1600" dirty="0">
                <a:solidFill>
                  <a:schemeClr val="tx1">
                    <a:lumMod val="50000"/>
                    <a:lumOff val="50000"/>
                  </a:schemeClr>
                </a:solidFill>
                <a:latin typeface="Arial" charset="0"/>
                <a:ea typeface="Arial" charset="0"/>
                <a:cs typeface="Arial" charset="0"/>
              </a:rPr>
              <a:t>It can arrest growth by holding the cell cycle at the G1/S regulation point on DNA damage recognition (if it holds the cell here for long enough, the DNA repair proteins will have time to fix the damage and the cell will be allowed to continue the cell cycle).</a:t>
            </a:r>
          </a:p>
          <a:p>
            <a:pPr marL="285750" indent="-285750">
              <a:buFont typeface="Arial" charset="0"/>
              <a:buChar char="•"/>
            </a:pPr>
            <a:endParaRPr lang="en-US" sz="1600" dirty="0">
              <a:solidFill>
                <a:schemeClr val="tx1">
                  <a:lumMod val="50000"/>
                  <a:lumOff val="50000"/>
                </a:schemeClr>
              </a:solidFill>
              <a:latin typeface="Arial" charset="0"/>
              <a:ea typeface="Arial" charset="0"/>
              <a:cs typeface="Arial" charset="0"/>
            </a:endParaRPr>
          </a:p>
          <a:p>
            <a:pPr marL="285750" indent="-285750">
              <a:buFont typeface="Arial" charset="0"/>
              <a:buChar char="•"/>
            </a:pPr>
            <a:r>
              <a:rPr lang="en-US" sz="1600" dirty="0">
                <a:solidFill>
                  <a:schemeClr val="tx1">
                    <a:lumMod val="50000"/>
                    <a:lumOff val="50000"/>
                  </a:schemeClr>
                </a:solidFill>
                <a:latin typeface="Arial" charset="0"/>
                <a:ea typeface="Arial" charset="0"/>
                <a:cs typeface="Arial" charset="0"/>
              </a:rPr>
              <a:t>It can initiate apoptosis – programmed cell death – if DNA damage proves to be irreparable.</a:t>
            </a: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P53 – Tumor Suppressor Protein</a:t>
            </a:r>
          </a:p>
        </p:txBody>
      </p:sp>
      <p:pic>
        <p:nvPicPr>
          <p:cNvPr id="8" name="Picture 7"/>
          <p:cNvPicPr>
            <a:picLocks noChangeAspect="1"/>
          </p:cNvPicPr>
          <p:nvPr/>
        </p:nvPicPr>
        <p:blipFill>
          <a:blip r:embed="rId2"/>
          <a:stretch>
            <a:fillRect/>
          </a:stretch>
        </p:blipFill>
        <p:spPr>
          <a:xfrm>
            <a:off x="4953000" y="1438014"/>
            <a:ext cx="3492500" cy="4554220"/>
          </a:xfrm>
          <a:prstGeom prst="rect">
            <a:avLst/>
          </a:prstGeom>
        </p:spPr>
      </p:pic>
      <p:sp>
        <p:nvSpPr>
          <p:cNvPr id="10" name="Rectangle 9"/>
          <p:cNvSpPr/>
          <p:nvPr/>
        </p:nvSpPr>
        <p:spPr>
          <a:xfrm>
            <a:off x="4607442" y="6129532"/>
            <a:ext cx="4572000" cy="246221"/>
          </a:xfrm>
          <a:prstGeom prst="rect">
            <a:avLst/>
          </a:prstGeom>
        </p:spPr>
        <p:txBody>
          <a:bodyPr>
            <a:spAutoFit/>
          </a:bodyPr>
          <a:lstStyle/>
          <a:p>
            <a:r>
              <a:rPr lang="en-US" sz="1000" dirty="0" smtClean="0">
                <a:latin typeface="Arial" charset="0"/>
                <a:ea typeface="Arial" charset="0"/>
                <a:cs typeface="Arial" charset="0"/>
              </a:rPr>
              <a:t>Developmental Biology, 10th ed. USA: </a:t>
            </a:r>
            <a:r>
              <a:rPr lang="en-US" sz="1000" dirty="0" err="1" smtClean="0">
                <a:latin typeface="Arial" charset="0"/>
                <a:ea typeface="Arial" charset="0"/>
                <a:cs typeface="Arial" charset="0"/>
              </a:rPr>
              <a:t>Sinauer</a:t>
            </a:r>
            <a:r>
              <a:rPr lang="en-US" sz="1000" dirty="0" smtClean="0">
                <a:latin typeface="Arial" charset="0"/>
                <a:ea typeface="Arial" charset="0"/>
                <a:cs typeface="Arial" charset="0"/>
              </a:rPr>
              <a:t> Associates, Inc. Publishers</a:t>
            </a:r>
            <a:endParaRPr lang="en-US" sz="1000" dirty="0">
              <a:latin typeface="Arial" charset="0"/>
              <a:ea typeface="Arial" charset="0"/>
              <a:cs typeface="Arial" charset="0"/>
            </a:endParaRPr>
          </a:p>
        </p:txBody>
      </p:sp>
    </p:spTree>
    <p:extLst>
      <p:ext uri="{BB962C8B-B14F-4D97-AF65-F5344CB8AC3E}">
        <p14:creationId xmlns:p14="http://schemas.microsoft.com/office/powerpoint/2010/main" val="16786149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4" name="Rectangle 23"/>
          <p:cNvSpPr/>
          <p:nvPr/>
        </p:nvSpPr>
        <p:spPr>
          <a:xfrm>
            <a:off x="4876800" y="1676400"/>
            <a:ext cx="4038600" cy="5652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a:solidFill>
                  <a:schemeClr val="tx1">
                    <a:lumMod val="50000"/>
                    <a:lumOff val="50000"/>
                  </a:schemeClr>
                </a:solidFill>
                <a:latin typeface="Arial" charset="0"/>
                <a:ea typeface="Arial" charset="0"/>
                <a:cs typeface="Arial" charset="0"/>
              </a:rPr>
              <a:t>The normal cycles of estrogen and progesterone manifest predictable regulatory gene expression through the repression or expression of genes like P53 and Bcl-2 and their gene products, which are timed throughout the cycle as well as initiating cascades of other functional gene products. The normal cycle consists of an estrogen peak on day 12. This produces an increase in Bcl-2 until day 12 and a decrease in P53. On day 21, the progesterone peaks and commands the cells to begin apoptosis and signals a decrease in Bcl-2 by blocking E2 and an increase in P53. This allows for regulation and control of the increase and decrease of cells all over the body.</a:t>
            </a: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Steroid hormones: P53 and Bcl-2</a:t>
            </a:r>
          </a:p>
        </p:txBody>
      </p:sp>
      <p:grpSp>
        <p:nvGrpSpPr>
          <p:cNvPr id="3" name="Group 2"/>
          <p:cNvGrpSpPr/>
          <p:nvPr/>
        </p:nvGrpSpPr>
        <p:grpSpPr>
          <a:xfrm>
            <a:off x="381000" y="1727898"/>
            <a:ext cx="4122485" cy="4749102"/>
            <a:chOff x="381000" y="1727898"/>
            <a:chExt cx="4122485" cy="4749102"/>
          </a:xfrm>
        </p:grpSpPr>
        <p:pic>
          <p:nvPicPr>
            <p:cNvPr id="9" name="Picture 8"/>
            <p:cNvPicPr>
              <a:picLocks noChangeAspect="1"/>
            </p:cNvPicPr>
            <p:nvPr/>
          </p:nvPicPr>
          <p:blipFill>
            <a:blip r:embed="rId2"/>
            <a:stretch>
              <a:fillRect/>
            </a:stretch>
          </p:blipFill>
          <p:spPr>
            <a:xfrm>
              <a:off x="381000" y="1727898"/>
              <a:ext cx="4122485" cy="4749102"/>
            </a:xfrm>
            <a:prstGeom prst="rect">
              <a:avLst/>
            </a:prstGeom>
          </p:spPr>
        </p:pic>
        <p:sp>
          <p:nvSpPr>
            <p:cNvPr id="2" name="Rectangle 1"/>
            <p:cNvSpPr/>
            <p:nvPr/>
          </p:nvSpPr>
          <p:spPr>
            <a:xfrm>
              <a:off x="3094454" y="4066401"/>
              <a:ext cx="1401346" cy="276999"/>
            </a:xfrm>
            <a:prstGeom prst="rect">
              <a:avLst/>
            </a:prstGeom>
          </p:spPr>
          <p:txBody>
            <a:bodyPr wrap="none">
              <a:spAutoFit/>
            </a:bodyPr>
            <a:lstStyle/>
            <a:p>
              <a:r>
                <a:rPr lang="en-US" sz="1200" b="1" dirty="0">
                  <a:solidFill>
                    <a:srgbClr val="222222"/>
                  </a:solidFill>
                  <a:latin typeface="Arial" charset="0"/>
                  <a:ea typeface="Arial" charset="0"/>
                  <a:cs typeface="Arial" charset="0"/>
                </a:rPr>
                <a:t>Phosphorylation</a:t>
              </a:r>
              <a:endParaRPr lang="en-US" sz="1200" dirty="0">
                <a:latin typeface="Arial" charset="0"/>
                <a:ea typeface="Arial" charset="0"/>
                <a:cs typeface="Arial" charset="0"/>
              </a:endParaRPr>
            </a:p>
          </p:txBody>
        </p:sp>
      </p:grpSp>
    </p:spTree>
    <p:extLst>
      <p:ext uri="{BB962C8B-B14F-4D97-AF65-F5344CB8AC3E}">
        <p14:creationId xmlns:p14="http://schemas.microsoft.com/office/powerpoint/2010/main" val="16001857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gray">
          <a:xfrm>
            <a:off x="0" y="0"/>
            <a:ext cx="9144000" cy="12192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9" name="Rectangle 28"/>
          <p:cNvSpPr/>
          <p:nvPr/>
        </p:nvSpPr>
        <p:spPr>
          <a:xfrm>
            <a:off x="685800" y="1956637"/>
            <a:ext cx="7772400" cy="3416320"/>
          </a:xfrm>
          <a:prstGeom prst="rect">
            <a:avLst/>
          </a:prstGeom>
        </p:spPr>
        <p:txBody>
          <a:bodyPr wrap="square">
            <a:spAutoFit/>
          </a:bodyPr>
          <a:lstStyle/>
          <a:p>
            <a:pPr marL="342900" indent="-342900">
              <a:buFont typeface="Arial" charset="0"/>
              <a:buChar char="•"/>
            </a:pPr>
            <a:r>
              <a:rPr lang="en-US" sz="2400" dirty="0">
                <a:solidFill>
                  <a:schemeClr val="bg1">
                    <a:lumMod val="65000"/>
                  </a:schemeClr>
                </a:solidFill>
                <a:latin typeface="Arial" charset="0"/>
                <a:ea typeface="Arial" charset="0"/>
                <a:cs typeface="Arial" charset="0"/>
              </a:rPr>
              <a:t>Decrease in hormone levels in mid-life causes a decrease in the regulatory mechanisms of the body.</a:t>
            </a:r>
          </a:p>
          <a:p>
            <a:pPr marL="342900" indent="-342900">
              <a:buFont typeface="Arial" charset="0"/>
              <a:buChar char="•"/>
            </a:pPr>
            <a:endParaRPr lang="en-US" sz="2400" dirty="0">
              <a:solidFill>
                <a:schemeClr val="bg1">
                  <a:lumMod val="65000"/>
                </a:schemeClr>
              </a:solidFill>
              <a:latin typeface="Arial" charset="0"/>
              <a:ea typeface="Arial" charset="0"/>
              <a:cs typeface="Arial" charset="0"/>
            </a:endParaRPr>
          </a:p>
          <a:p>
            <a:pPr marL="342900" indent="-342900">
              <a:buFont typeface="Arial" charset="0"/>
              <a:buChar char="•"/>
            </a:pPr>
            <a:r>
              <a:rPr lang="en-US" sz="2400" dirty="0">
                <a:solidFill>
                  <a:schemeClr val="bg1">
                    <a:lumMod val="65000"/>
                  </a:schemeClr>
                </a:solidFill>
                <a:latin typeface="Arial" charset="0"/>
                <a:ea typeface="Arial" charset="0"/>
                <a:cs typeface="Arial" charset="0"/>
              </a:rPr>
              <a:t>Lack of proper regulatory mechanisms increase the risk of cancerous growth.</a:t>
            </a:r>
          </a:p>
          <a:p>
            <a:pPr marL="342900" indent="-342900">
              <a:buFont typeface="Arial" charset="0"/>
              <a:buChar char="•"/>
            </a:pPr>
            <a:endParaRPr lang="en-US" sz="2400" dirty="0">
              <a:solidFill>
                <a:schemeClr val="bg1">
                  <a:lumMod val="65000"/>
                </a:schemeClr>
              </a:solidFill>
              <a:latin typeface="Arial" charset="0"/>
              <a:ea typeface="Arial" charset="0"/>
              <a:cs typeface="Arial" charset="0"/>
            </a:endParaRPr>
          </a:p>
          <a:p>
            <a:pPr marL="342900" indent="-342900">
              <a:buFont typeface="Arial" charset="0"/>
              <a:buChar char="•"/>
            </a:pPr>
            <a:r>
              <a:rPr lang="en-US" sz="2400" dirty="0">
                <a:solidFill>
                  <a:schemeClr val="bg1">
                    <a:lumMod val="65000"/>
                  </a:schemeClr>
                </a:solidFill>
                <a:latin typeface="Arial" charset="0"/>
                <a:ea typeface="Arial" charset="0"/>
                <a:cs typeface="Arial" charset="0"/>
              </a:rPr>
              <a:t>Therefore, we want to look at the possibility of controlling these mechanism through external control of hormone levels.</a:t>
            </a:r>
          </a:p>
        </p:txBody>
      </p:sp>
      <p:sp>
        <p:nvSpPr>
          <p:cNvPr id="57" name="Title 1"/>
          <p:cNvSpPr txBox="1">
            <a:spLocks/>
          </p:cNvSpPr>
          <p:nvPr/>
        </p:nvSpPr>
        <p:spPr>
          <a:xfrm>
            <a:off x="228600" y="0"/>
            <a:ext cx="8686800" cy="121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smtClean="0">
                <a:solidFill>
                  <a:schemeClr val="tx1">
                    <a:lumMod val="50000"/>
                    <a:lumOff val="50000"/>
                  </a:schemeClr>
                </a:solidFill>
                <a:latin typeface="Arial" charset="0"/>
                <a:ea typeface="Arial" charset="0"/>
                <a:cs typeface="Arial" charset="0"/>
              </a:rPr>
              <a:t>For Example:</a:t>
            </a:r>
          </a:p>
          <a:p>
            <a:r>
              <a:rPr lang="en-US" sz="2000" dirty="0" smtClean="0">
                <a:solidFill>
                  <a:schemeClr val="tx1">
                    <a:lumMod val="50000"/>
                    <a:lumOff val="50000"/>
                  </a:schemeClr>
                </a:solidFill>
                <a:latin typeface="Arial" charset="0"/>
                <a:ea typeface="Arial" charset="0"/>
                <a:cs typeface="Arial" charset="0"/>
              </a:rPr>
              <a:t>Steroid Hormone </a:t>
            </a:r>
            <a:r>
              <a:rPr lang="en-US" sz="2000" dirty="0">
                <a:solidFill>
                  <a:schemeClr val="tx1">
                    <a:lumMod val="50000"/>
                    <a:lumOff val="50000"/>
                  </a:schemeClr>
                </a:solidFill>
                <a:latin typeface="Arial" charset="0"/>
                <a:ea typeface="Arial" charset="0"/>
                <a:cs typeface="Arial" charset="0"/>
              </a:rPr>
              <a:t>Effects on Regulatory Genes in Breast Cancer</a:t>
            </a:r>
          </a:p>
        </p:txBody>
      </p:sp>
    </p:spTree>
    <p:extLst>
      <p:ext uri="{BB962C8B-B14F-4D97-AF65-F5344CB8AC3E}">
        <p14:creationId xmlns:p14="http://schemas.microsoft.com/office/powerpoint/2010/main" val="1601369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gray">
          <a:xfrm>
            <a:off x="0" y="0"/>
            <a:ext cx="9144000" cy="12192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57" name="Title 1"/>
          <p:cNvSpPr txBox="1">
            <a:spLocks/>
          </p:cNvSpPr>
          <p:nvPr/>
        </p:nvSpPr>
        <p:spPr>
          <a:xfrm>
            <a:off x="457200" y="0"/>
            <a:ext cx="8229600" cy="1219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a:solidFill>
                  <a:schemeClr val="tx1">
                    <a:lumMod val="50000"/>
                    <a:lumOff val="50000"/>
                  </a:schemeClr>
                </a:solidFill>
                <a:latin typeface="Arial" charset="0"/>
                <a:ea typeface="Arial" charset="0"/>
                <a:cs typeface="Arial" charset="0"/>
              </a:rPr>
              <a:t>Breast cancer by age</a:t>
            </a:r>
          </a:p>
        </p:txBody>
      </p:sp>
      <p:pic>
        <p:nvPicPr>
          <p:cNvPr id="7" name="Picture 6"/>
          <p:cNvPicPr>
            <a:picLocks noChangeAspect="1"/>
          </p:cNvPicPr>
          <p:nvPr/>
        </p:nvPicPr>
        <p:blipFill>
          <a:blip r:embed="rId2"/>
          <a:stretch>
            <a:fillRect/>
          </a:stretch>
        </p:blipFill>
        <p:spPr>
          <a:xfrm>
            <a:off x="775763" y="1503242"/>
            <a:ext cx="7592473" cy="4565921"/>
          </a:xfrm>
          <a:prstGeom prst="rect">
            <a:avLst/>
          </a:prstGeom>
        </p:spPr>
      </p:pic>
    </p:spTree>
    <p:extLst>
      <p:ext uri="{BB962C8B-B14F-4D97-AF65-F5344CB8AC3E}">
        <p14:creationId xmlns:p14="http://schemas.microsoft.com/office/powerpoint/2010/main" val="15230051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estrogen-cancer plot.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1442010"/>
            <a:ext cx="6499948" cy="4882590"/>
          </a:xfrm>
          <a:prstGeom prst="rect">
            <a:avLst/>
          </a:prstGeom>
        </p:spPr>
      </p:pic>
      <p:sp>
        <p:nvSpPr>
          <p:cNvPr id="4" name="Rectangle 3"/>
          <p:cNvSpPr/>
          <p:nvPr/>
        </p:nvSpPr>
        <p:spPr>
          <a:xfrm>
            <a:off x="2286000" y="6400800"/>
            <a:ext cx="4572000" cy="246221"/>
          </a:xfrm>
          <a:prstGeom prst="rect">
            <a:avLst/>
          </a:prstGeom>
        </p:spPr>
        <p:txBody>
          <a:bodyPr>
            <a:spAutoFit/>
          </a:bodyPr>
          <a:lstStyle/>
          <a:p>
            <a:r>
              <a:rPr lang="en-US" sz="1000" dirty="0" smtClean="0">
                <a:latin typeface="Arial" charset="0"/>
                <a:ea typeface="Arial" charset="0"/>
                <a:cs typeface="Arial" charset="0"/>
              </a:rPr>
              <a:t>T.S. Wiley Med. Hypotheses (2014). </a:t>
            </a:r>
            <a:endParaRPr lang="en-US" sz="1000" dirty="0">
              <a:latin typeface="Arial" charset="0"/>
              <a:ea typeface="Arial" charset="0"/>
              <a:cs typeface="Arial" charset="0"/>
            </a:endParaRPr>
          </a:p>
        </p:txBody>
      </p:sp>
      <p:sp>
        <p:nvSpPr>
          <p:cNvPr id="7" name="Rectangle 6"/>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8" name="Title 1"/>
          <p:cNvSpPr>
            <a:spLocks noGrp="1"/>
          </p:cNvSpPr>
          <p:nvPr>
            <p:ph type="title"/>
          </p:nvPr>
        </p:nvSpPr>
        <p:spPr>
          <a:xfrm>
            <a:off x="457200" y="0"/>
            <a:ext cx="8229600" cy="1295400"/>
          </a:xfrm>
        </p:spPr>
        <p:txBody>
          <a:bodyPr>
            <a:noAutofit/>
          </a:bodyPr>
          <a:lstStyle/>
          <a:p>
            <a:r>
              <a:rPr lang="en-US" sz="2800" dirty="0" smtClean="0">
                <a:solidFill>
                  <a:schemeClr val="tx1">
                    <a:lumMod val="50000"/>
                    <a:lumOff val="50000"/>
                  </a:schemeClr>
                </a:solidFill>
                <a:latin typeface="Arial" charset="0"/>
                <a:ea typeface="Arial" charset="0"/>
                <a:cs typeface="Arial" charset="0"/>
              </a:rPr>
              <a:t>The Hormone Estrogen Over a Woman’s Lifetime</a:t>
            </a:r>
            <a:endParaRPr lang="en-US" sz="2800" dirty="0">
              <a:solidFill>
                <a:schemeClr val="tx1">
                  <a:lumMod val="50000"/>
                  <a:lumOff val="50000"/>
                </a:schemeClr>
              </a:solidFill>
              <a:latin typeface="Arial" charset="0"/>
              <a:ea typeface="Arial" charset="0"/>
              <a:cs typeface="Arial" charset="0"/>
            </a:endParaRPr>
          </a:p>
        </p:txBody>
      </p:sp>
    </p:spTree>
    <p:extLst>
      <p:ext uri="{BB962C8B-B14F-4D97-AF65-F5344CB8AC3E}">
        <p14:creationId xmlns:p14="http://schemas.microsoft.com/office/powerpoint/2010/main" val="19744633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Hormones_estradiol,_progesterone,_LH_and_FSH_during_menstrual_cycle.png"/>
          <p:cNvPicPr>
            <a:picLocks noChangeAspect="1"/>
          </p:cNvPicPr>
          <p:nvPr/>
        </p:nvPicPr>
        <p:blipFill rotWithShape="1">
          <a:blip r:embed="rId2" cstate="print">
            <a:extLst>
              <a:ext uri="{28A0092B-C50C-407E-A947-70E740481C1C}">
                <a14:useLocalDpi xmlns:a14="http://schemas.microsoft.com/office/drawing/2010/main" val="0"/>
              </a:ext>
            </a:extLst>
          </a:blip>
          <a:srcRect b="52222"/>
          <a:stretch/>
        </p:blipFill>
        <p:spPr>
          <a:xfrm>
            <a:off x="1676400" y="1433945"/>
            <a:ext cx="5625108" cy="2707934"/>
          </a:xfrm>
          <a:prstGeom prst="rect">
            <a:avLst/>
          </a:prstGeom>
          <a:solidFill>
            <a:srgbClr val="FFFFFF"/>
          </a:solidFill>
        </p:spPr>
      </p:pic>
      <p:pic>
        <p:nvPicPr>
          <p:cNvPr id="4" name="Picture 3" descr="Hormones_estradiol,_progesterone,_LH_and_FSH_during_menstrual_cycle.png"/>
          <p:cNvPicPr>
            <a:picLocks noChangeAspect="1"/>
          </p:cNvPicPr>
          <p:nvPr/>
        </p:nvPicPr>
        <p:blipFill rotWithShape="1">
          <a:blip r:embed="rId2" cstate="print">
            <a:extLst>
              <a:ext uri="{28A0092B-C50C-407E-A947-70E740481C1C}">
                <a14:useLocalDpi xmlns:a14="http://schemas.microsoft.com/office/drawing/2010/main" val="0"/>
              </a:ext>
            </a:extLst>
          </a:blip>
          <a:srcRect t="50000" b="1111"/>
          <a:stretch/>
        </p:blipFill>
        <p:spPr>
          <a:xfrm>
            <a:off x="1676400" y="3934691"/>
            <a:ext cx="5625108" cy="2770909"/>
          </a:xfrm>
          <a:prstGeom prst="rect">
            <a:avLst/>
          </a:prstGeom>
          <a:solidFill>
            <a:srgbClr val="FFFFFF"/>
          </a:solidFill>
        </p:spPr>
      </p:pic>
      <p:sp>
        <p:nvSpPr>
          <p:cNvPr id="5" name="Rectangle 4"/>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6" name="Title 1"/>
          <p:cNvSpPr>
            <a:spLocks noGrp="1"/>
          </p:cNvSpPr>
          <p:nvPr>
            <p:ph type="title"/>
          </p:nvPr>
        </p:nvSpPr>
        <p:spPr>
          <a:xfrm>
            <a:off x="457200" y="0"/>
            <a:ext cx="8229600" cy="1295400"/>
          </a:xfrm>
        </p:spPr>
        <p:txBody>
          <a:bodyPr>
            <a:noAutofit/>
          </a:bodyPr>
          <a:lstStyle/>
          <a:p>
            <a:r>
              <a:rPr lang="en-US" sz="2800" dirty="0" smtClean="0">
                <a:solidFill>
                  <a:schemeClr val="tx1">
                    <a:lumMod val="50000"/>
                    <a:lumOff val="50000"/>
                  </a:schemeClr>
                </a:solidFill>
                <a:latin typeface="Arial" charset="0"/>
                <a:ea typeface="Arial" charset="0"/>
                <a:cs typeface="Arial" charset="0"/>
              </a:rPr>
              <a:t>Estrogen</a:t>
            </a:r>
            <a:r>
              <a:rPr lang="en-US" sz="2800" dirty="0">
                <a:solidFill>
                  <a:schemeClr val="tx1">
                    <a:lumMod val="50000"/>
                    <a:lumOff val="50000"/>
                  </a:schemeClr>
                </a:solidFill>
                <a:latin typeface="Arial" charset="0"/>
                <a:ea typeface="Arial" charset="0"/>
                <a:cs typeface="Arial" charset="0"/>
              </a:rPr>
              <a:t> </a:t>
            </a:r>
            <a:r>
              <a:rPr lang="en-US" sz="2800" dirty="0" smtClean="0">
                <a:solidFill>
                  <a:schemeClr val="tx1">
                    <a:lumMod val="50000"/>
                    <a:lumOff val="50000"/>
                  </a:schemeClr>
                </a:solidFill>
                <a:latin typeface="Arial" charset="0"/>
                <a:ea typeface="Arial" charset="0"/>
                <a:cs typeface="Arial" charset="0"/>
              </a:rPr>
              <a:t>&amp; Progesterone</a:t>
            </a:r>
            <a:br>
              <a:rPr lang="en-US" sz="2800" dirty="0" smtClean="0">
                <a:solidFill>
                  <a:schemeClr val="tx1">
                    <a:lumMod val="50000"/>
                    <a:lumOff val="50000"/>
                  </a:schemeClr>
                </a:solidFill>
                <a:latin typeface="Arial" charset="0"/>
                <a:ea typeface="Arial" charset="0"/>
                <a:cs typeface="Arial" charset="0"/>
              </a:rPr>
            </a:br>
            <a:r>
              <a:rPr lang="en-US" sz="2800" dirty="0" smtClean="0">
                <a:solidFill>
                  <a:schemeClr val="tx1">
                    <a:lumMod val="50000"/>
                    <a:lumOff val="50000"/>
                  </a:schemeClr>
                </a:solidFill>
                <a:latin typeface="Arial" charset="0"/>
                <a:ea typeface="Arial" charset="0"/>
                <a:cs typeface="Arial" charset="0"/>
              </a:rPr>
              <a:t>Over 28 Days</a:t>
            </a:r>
            <a:endParaRPr lang="en-US" sz="2800" dirty="0">
              <a:solidFill>
                <a:schemeClr val="tx1">
                  <a:lumMod val="50000"/>
                  <a:lumOff val="50000"/>
                </a:schemeClr>
              </a:solidFill>
              <a:latin typeface="Arial" charset="0"/>
              <a:ea typeface="Arial" charset="0"/>
              <a:cs typeface="Arial" charset="0"/>
            </a:endParaRPr>
          </a:p>
        </p:txBody>
      </p:sp>
    </p:spTree>
    <p:extLst>
      <p:ext uri="{BB962C8B-B14F-4D97-AF65-F5344CB8AC3E}">
        <p14:creationId xmlns:p14="http://schemas.microsoft.com/office/powerpoint/2010/main" val="279812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Control of P53 and </a:t>
            </a:r>
            <a:r>
              <a:rPr lang="en-US" sz="2800" dirty="0" smtClean="0">
                <a:solidFill>
                  <a:schemeClr val="tx1">
                    <a:lumMod val="50000"/>
                    <a:lumOff val="50000"/>
                  </a:schemeClr>
                </a:solidFill>
                <a:latin typeface="Arial" charset="0"/>
                <a:ea typeface="Arial" charset="0"/>
                <a:cs typeface="Arial" charset="0"/>
              </a:rPr>
              <a:t>Bcl-2</a:t>
            </a:r>
            <a:br>
              <a:rPr lang="en-US" sz="2800" dirty="0" smtClean="0">
                <a:solidFill>
                  <a:schemeClr val="tx1">
                    <a:lumMod val="50000"/>
                    <a:lumOff val="50000"/>
                  </a:schemeClr>
                </a:solidFill>
                <a:latin typeface="Arial" charset="0"/>
                <a:ea typeface="Arial" charset="0"/>
                <a:cs typeface="Arial" charset="0"/>
              </a:rPr>
            </a:br>
            <a:r>
              <a:rPr lang="en-US" sz="2800" dirty="0" smtClean="0">
                <a:solidFill>
                  <a:schemeClr val="tx1">
                    <a:lumMod val="50000"/>
                    <a:lumOff val="50000"/>
                  </a:schemeClr>
                </a:solidFill>
                <a:latin typeface="Arial" charset="0"/>
                <a:ea typeface="Arial" charset="0"/>
                <a:cs typeface="Arial" charset="0"/>
              </a:rPr>
              <a:t>for Growth &amp; Death</a:t>
            </a:r>
            <a:endParaRPr lang="en-US" sz="2800" dirty="0">
              <a:solidFill>
                <a:schemeClr val="tx1">
                  <a:lumMod val="50000"/>
                  <a:lumOff val="50000"/>
                </a:schemeClr>
              </a:solidFill>
              <a:latin typeface="Arial" charset="0"/>
              <a:ea typeface="Arial" charset="0"/>
              <a:cs typeface="Arial"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448" y="1331970"/>
            <a:ext cx="3830152" cy="4912389"/>
          </a:xfrm>
          <a:prstGeom prst="rect">
            <a:avLst/>
          </a:prstGeom>
          <a:solidFill>
            <a:srgbClr val="FFFFFF"/>
          </a:solidFill>
        </p:spPr>
      </p:pic>
      <p:sp>
        <p:nvSpPr>
          <p:cNvPr id="10" name="Rectangle 9"/>
          <p:cNvSpPr/>
          <p:nvPr/>
        </p:nvSpPr>
        <p:spPr>
          <a:xfrm>
            <a:off x="1371600" y="6218699"/>
            <a:ext cx="4572000" cy="246221"/>
          </a:xfrm>
          <a:prstGeom prst="rect">
            <a:avLst/>
          </a:prstGeom>
        </p:spPr>
        <p:txBody>
          <a:bodyPr>
            <a:spAutoFit/>
          </a:bodyPr>
          <a:lstStyle/>
          <a:p>
            <a:r>
              <a:rPr lang="en-US" sz="1000" dirty="0" smtClean="0">
                <a:latin typeface="Arial" charset="0"/>
                <a:ea typeface="Arial" charset="0"/>
                <a:cs typeface="Arial" charset="0"/>
              </a:rPr>
              <a:t>T.S. Wiley Med. Hypotheses (2014). </a:t>
            </a:r>
            <a:endParaRPr lang="en-US" sz="1000" dirty="0">
              <a:latin typeface="Arial" charset="0"/>
              <a:ea typeface="Arial" charset="0"/>
              <a:cs typeface="Arial" charset="0"/>
            </a:endParaRPr>
          </a:p>
        </p:txBody>
      </p:sp>
      <p:sp>
        <p:nvSpPr>
          <p:cNvPr id="14" name="Rectangle 13"/>
          <p:cNvSpPr/>
          <p:nvPr/>
        </p:nvSpPr>
        <p:spPr>
          <a:xfrm>
            <a:off x="2286000" y="1828800"/>
            <a:ext cx="126023" cy="3800439"/>
          </a:xfrm>
          <a:prstGeom prst="rect">
            <a:avLst/>
          </a:prstGeom>
          <a:solidFill>
            <a:schemeClr val="accent1">
              <a:alpha val="3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6" name="Rectangle 15"/>
          <p:cNvSpPr/>
          <p:nvPr/>
        </p:nvSpPr>
        <p:spPr>
          <a:xfrm>
            <a:off x="3068519" y="1828800"/>
            <a:ext cx="126023" cy="3800439"/>
          </a:xfrm>
          <a:prstGeom prst="rect">
            <a:avLst/>
          </a:prstGeom>
          <a:solidFill>
            <a:schemeClr val="accent1">
              <a:alpha val="34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Arial" charset="0"/>
              <a:ea typeface="Arial" charset="0"/>
              <a:cs typeface="Arial" charset="0"/>
            </a:endParaRPr>
          </a:p>
        </p:txBody>
      </p:sp>
      <p:grpSp>
        <p:nvGrpSpPr>
          <p:cNvPr id="17" name="Group 16"/>
          <p:cNvGrpSpPr/>
          <p:nvPr/>
        </p:nvGrpSpPr>
        <p:grpSpPr>
          <a:xfrm>
            <a:off x="4419600" y="2605581"/>
            <a:ext cx="2041705" cy="3150004"/>
            <a:chOff x="2209251" y="1338769"/>
            <a:chExt cx="1626359" cy="2509199"/>
          </a:xfrm>
        </p:grpSpPr>
        <p:grpSp>
          <p:nvGrpSpPr>
            <p:cNvPr id="18" name="Group 17"/>
            <p:cNvGrpSpPr/>
            <p:nvPr/>
          </p:nvGrpSpPr>
          <p:grpSpPr>
            <a:xfrm>
              <a:off x="2209251" y="1338769"/>
              <a:ext cx="1626359" cy="2509199"/>
              <a:chOff x="2209251" y="729169"/>
              <a:chExt cx="1626359" cy="2509199"/>
            </a:xfrm>
            <a:solidFill>
              <a:schemeClr val="accent4"/>
            </a:solidFill>
          </p:grpSpPr>
          <p:sp>
            <p:nvSpPr>
              <p:cNvPr id="29" name="Rounded Rectangle 28"/>
              <p:cNvSpPr/>
              <p:nvPr/>
            </p:nvSpPr>
            <p:spPr>
              <a:xfrm>
                <a:off x="2613414" y="729169"/>
                <a:ext cx="792973" cy="6858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Arial" charset="0"/>
                    <a:ea typeface="Arial" charset="0"/>
                    <a:cs typeface="Arial" charset="0"/>
                  </a:rPr>
                  <a:t>E2</a:t>
                </a:r>
                <a:endParaRPr lang="en-US" sz="1400" dirty="0">
                  <a:latin typeface="Arial" charset="0"/>
                  <a:ea typeface="Arial" charset="0"/>
                  <a:cs typeface="Arial" charset="0"/>
                </a:endParaRPr>
              </a:p>
            </p:txBody>
          </p:sp>
          <p:sp>
            <p:nvSpPr>
              <p:cNvPr id="33" name="Rounded Rectangle 32"/>
              <p:cNvSpPr/>
              <p:nvPr/>
            </p:nvSpPr>
            <p:spPr>
              <a:xfrm>
                <a:off x="2209251" y="2303106"/>
                <a:ext cx="711544" cy="9352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00" dirty="0" smtClean="0">
                  <a:latin typeface="Arial" charset="0"/>
                  <a:ea typeface="Arial" charset="0"/>
                  <a:cs typeface="Arial" charset="0"/>
                </a:endParaRPr>
              </a:p>
              <a:p>
                <a:pPr algn="ctr"/>
                <a:r>
                  <a:rPr lang="en-US" sz="1000" dirty="0" smtClean="0">
                    <a:latin typeface="Arial" charset="0"/>
                    <a:ea typeface="Arial" charset="0"/>
                    <a:cs typeface="Arial" charset="0"/>
                  </a:rPr>
                  <a:t>P53</a:t>
                </a:r>
                <a:endParaRPr lang="en-US" sz="1000" dirty="0">
                  <a:latin typeface="Arial" charset="0"/>
                  <a:ea typeface="Arial" charset="0"/>
                  <a:cs typeface="Arial" charset="0"/>
                </a:endParaRPr>
              </a:p>
            </p:txBody>
          </p:sp>
          <p:sp>
            <p:nvSpPr>
              <p:cNvPr id="37" name="Rounded Rectangle 36"/>
              <p:cNvSpPr/>
              <p:nvPr/>
            </p:nvSpPr>
            <p:spPr>
              <a:xfrm>
                <a:off x="3124066" y="2303106"/>
                <a:ext cx="711544" cy="9352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00" dirty="0" smtClean="0">
                  <a:latin typeface="Arial" charset="0"/>
                  <a:ea typeface="Arial" charset="0"/>
                  <a:cs typeface="Arial" charset="0"/>
                </a:endParaRPr>
              </a:p>
              <a:p>
                <a:pPr algn="ctr"/>
                <a:r>
                  <a:rPr lang="en-US" sz="1000" dirty="0" smtClean="0">
                    <a:latin typeface="Arial" charset="0"/>
                    <a:ea typeface="Arial" charset="0"/>
                    <a:cs typeface="Arial" charset="0"/>
                  </a:rPr>
                  <a:t>Bcl-2</a:t>
                </a:r>
                <a:endParaRPr lang="en-US" sz="1000" dirty="0">
                  <a:latin typeface="Arial" charset="0"/>
                  <a:ea typeface="Arial" charset="0"/>
                  <a:cs typeface="Arial" charset="0"/>
                </a:endParaRPr>
              </a:p>
            </p:txBody>
          </p:sp>
        </p:grpSp>
        <p:cxnSp>
          <p:nvCxnSpPr>
            <p:cNvPr id="19" name="Straight Connector 18"/>
            <p:cNvCxnSpPr/>
            <p:nvPr/>
          </p:nvCxnSpPr>
          <p:spPr>
            <a:xfrm flipH="1">
              <a:off x="3009900" y="2024569"/>
              <a:ext cx="1" cy="524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565024" y="2550755"/>
              <a:ext cx="2721"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565023" y="2543084"/>
              <a:ext cx="914816" cy="6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479839" y="2550755"/>
              <a:ext cx="2721" cy="36195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6" name="Down Arrow 35"/>
          <p:cNvSpPr/>
          <p:nvPr/>
        </p:nvSpPr>
        <p:spPr>
          <a:xfrm>
            <a:off x="4776203" y="5069785"/>
            <a:ext cx="190942" cy="385487"/>
          </a:xfrm>
          <a:prstGeom prst="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38" name="Down Arrow 37"/>
          <p:cNvSpPr/>
          <p:nvPr/>
        </p:nvSpPr>
        <p:spPr>
          <a:xfrm flipV="1">
            <a:off x="5927909" y="5069784"/>
            <a:ext cx="190942" cy="385488"/>
          </a:xfrm>
          <a:prstGeom prst="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grpSp>
        <p:nvGrpSpPr>
          <p:cNvPr id="39" name="Group 38"/>
          <p:cNvGrpSpPr/>
          <p:nvPr/>
        </p:nvGrpSpPr>
        <p:grpSpPr>
          <a:xfrm>
            <a:off x="6797495" y="2605581"/>
            <a:ext cx="2041705" cy="3150004"/>
            <a:chOff x="2209251" y="1338769"/>
            <a:chExt cx="1626359" cy="2509199"/>
          </a:xfrm>
        </p:grpSpPr>
        <p:grpSp>
          <p:nvGrpSpPr>
            <p:cNvPr id="40" name="Group 39"/>
            <p:cNvGrpSpPr/>
            <p:nvPr/>
          </p:nvGrpSpPr>
          <p:grpSpPr>
            <a:xfrm>
              <a:off x="2209251" y="1338769"/>
              <a:ext cx="1626359" cy="2509199"/>
              <a:chOff x="2209251" y="729169"/>
              <a:chExt cx="1626359" cy="2509199"/>
            </a:xfrm>
            <a:solidFill>
              <a:schemeClr val="accent4"/>
            </a:solidFill>
          </p:grpSpPr>
          <p:sp>
            <p:nvSpPr>
              <p:cNvPr id="45" name="Rounded Rectangle 44"/>
              <p:cNvSpPr/>
              <p:nvPr/>
            </p:nvSpPr>
            <p:spPr>
              <a:xfrm>
                <a:off x="2613414" y="729169"/>
                <a:ext cx="792973" cy="6858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Arial" charset="0"/>
                    <a:ea typeface="Arial" charset="0"/>
                    <a:cs typeface="Arial" charset="0"/>
                  </a:rPr>
                  <a:t>P4</a:t>
                </a:r>
                <a:endParaRPr lang="en-US" sz="1400" dirty="0">
                  <a:latin typeface="Arial" charset="0"/>
                  <a:ea typeface="Arial" charset="0"/>
                  <a:cs typeface="Arial" charset="0"/>
                </a:endParaRPr>
              </a:p>
            </p:txBody>
          </p:sp>
          <p:sp>
            <p:nvSpPr>
              <p:cNvPr id="46" name="Rounded Rectangle 45"/>
              <p:cNvSpPr/>
              <p:nvPr/>
            </p:nvSpPr>
            <p:spPr>
              <a:xfrm>
                <a:off x="2209251" y="2303106"/>
                <a:ext cx="711544" cy="9352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00" dirty="0" smtClean="0">
                  <a:latin typeface="Arial" charset="0"/>
                  <a:ea typeface="Arial" charset="0"/>
                  <a:cs typeface="Arial" charset="0"/>
                </a:endParaRPr>
              </a:p>
              <a:p>
                <a:pPr algn="ctr"/>
                <a:r>
                  <a:rPr lang="en-US" sz="1000" dirty="0" smtClean="0">
                    <a:latin typeface="Arial" charset="0"/>
                    <a:ea typeface="Arial" charset="0"/>
                    <a:cs typeface="Arial" charset="0"/>
                  </a:rPr>
                  <a:t>P53</a:t>
                </a:r>
                <a:endParaRPr lang="en-US" sz="1000" dirty="0">
                  <a:latin typeface="Arial" charset="0"/>
                  <a:ea typeface="Arial" charset="0"/>
                  <a:cs typeface="Arial" charset="0"/>
                </a:endParaRPr>
              </a:p>
            </p:txBody>
          </p:sp>
          <p:sp>
            <p:nvSpPr>
              <p:cNvPr id="47" name="Rounded Rectangle 46"/>
              <p:cNvSpPr/>
              <p:nvPr/>
            </p:nvSpPr>
            <p:spPr>
              <a:xfrm>
                <a:off x="3124066" y="2303106"/>
                <a:ext cx="711544" cy="9352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00" dirty="0" smtClean="0">
                  <a:latin typeface="Arial" charset="0"/>
                  <a:ea typeface="Arial" charset="0"/>
                  <a:cs typeface="Arial" charset="0"/>
                </a:endParaRPr>
              </a:p>
              <a:p>
                <a:pPr algn="ctr"/>
                <a:r>
                  <a:rPr lang="en-US" sz="1000" dirty="0" smtClean="0">
                    <a:latin typeface="Arial" charset="0"/>
                    <a:ea typeface="Arial" charset="0"/>
                    <a:cs typeface="Arial" charset="0"/>
                  </a:rPr>
                  <a:t>Bcl-2</a:t>
                </a:r>
                <a:endParaRPr lang="en-US" sz="1000" dirty="0">
                  <a:latin typeface="Arial" charset="0"/>
                  <a:ea typeface="Arial" charset="0"/>
                  <a:cs typeface="Arial" charset="0"/>
                </a:endParaRPr>
              </a:p>
            </p:txBody>
          </p:sp>
        </p:grpSp>
        <p:cxnSp>
          <p:nvCxnSpPr>
            <p:cNvPr id="41" name="Straight Connector 40"/>
            <p:cNvCxnSpPr/>
            <p:nvPr/>
          </p:nvCxnSpPr>
          <p:spPr>
            <a:xfrm flipH="1">
              <a:off x="3009900" y="2024569"/>
              <a:ext cx="1" cy="524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565024" y="2550755"/>
              <a:ext cx="2721"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565023" y="2543084"/>
              <a:ext cx="914816" cy="6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479839" y="2550755"/>
              <a:ext cx="2721" cy="36195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9" name="Down Arrow 48"/>
          <p:cNvSpPr/>
          <p:nvPr/>
        </p:nvSpPr>
        <p:spPr>
          <a:xfrm flipV="1">
            <a:off x="7148654" y="5069784"/>
            <a:ext cx="190942" cy="385488"/>
          </a:xfrm>
          <a:prstGeom prst="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50" name="Down Arrow 49"/>
          <p:cNvSpPr/>
          <p:nvPr/>
        </p:nvSpPr>
        <p:spPr>
          <a:xfrm>
            <a:off x="8300361" y="5069785"/>
            <a:ext cx="190942" cy="385487"/>
          </a:xfrm>
          <a:prstGeom prst="downArrow">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51" name="Title 1"/>
          <p:cNvSpPr txBox="1">
            <a:spLocks/>
          </p:cNvSpPr>
          <p:nvPr/>
        </p:nvSpPr>
        <p:spPr>
          <a:xfrm>
            <a:off x="4419599" y="1295400"/>
            <a:ext cx="2041706" cy="1295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smtClean="0">
                <a:solidFill>
                  <a:schemeClr val="tx1">
                    <a:lumMod val="50000"/>
                    <a:lumOff val="50000"/>
                  </a:schemeClr>
                </a:solidFill>
                <a:latin typeface="Arial" charset="0"/>
                <a:ea typeface="Arial" charset="0"/>
                <a:cs typeface="Arial" charset="0"/>
              </a:rPr>
              <a:t>FSH</a:t>
            </a:r>
          </a:p>
          <a:p>
            <a:r>
              <a:rPr lang="en-US" sz="2000" dirty="0" smtClean="0">
                <a:solidFill>
                  <a:schemeClr val="tx1">
                    <a:lumMod val="50000"/>
                    <a:lumOff val="50000"/>
                  </a:schemeClr>
                </a:solidFill>
                <a:latin typeface="Arial" charset="0"/>
                <a:ea typeface="Arial" charset="0"/>
                <a:cs typeface="Arial" charset="0"/>
              </a:rPr>
              <a:t>Day 12</a:t>
            </a:r>
          </a:p>
          <a:p>
            <a:r>
              <a:rPr lang="en-US" sz="1600" dirty="0" smtClean="0">
                <a:solidFill>
                  <a:schemeClr val="tx1">
                    <a:lumMod val="50000"/>
                    <a:lumOff val="50000"/>
                  </a:schemeClr>
                </a:solidFill>
                <a:latin typeface="Arial" charset="0"/>
                <a:ea typeface="Arial" charset="0"/>
                <a:cs typeface="Arial" charset="0"/>
              </a:rPr>
              <a:t>G1 arrest</a:t>
            </a:r>
            <a:r>
              <a:rPr lang="en-US" sz="1600" dirty="0">
                <a:solidFill>
                  <a:schemeClr val="tx1">
                    <a:lumMod val="50000"/>
                    <a:lumOff val="50000"/>
                  </a:schemeClr>
                </a:solidFill>
                <a:latin typeface="Arial" charset="0"/>
                <a:ea typeface="Arial" charset="0"/>
                <a:cs typeface="Arial" charset="0"/>
              </a:rPr>
              <a:t> </a:t>
            </a:r>
            <a:r>
              <a:rPr lang="en-US" sz="1600" dirty="0" smtClean="0">
                <a:solidFill>
                  <a:schemeClr val="tx1">
                    <a:lumMod val="50000"/>
                    <a:lumOff val="50000"/>
                  </a:schemeClr>
                </a:solidFill>
                <a:latin typeface="Arial" charset="0"/>
                <a:ea typeface="Arial" charset="0"/>
                <a:cs typeface="Arial" charset="0"/>
              </a:rPr>
              <a:t>&amp; PR Provocation</a:t>
            </a:r>
          </a:p>
        </p:txBody>
      </p:sp>
      <p:sp>
        <p:nvSpPr>
          <p:cNvPr id="52" name="Title 1"/>
          <p:cNvSpPr txBox="1">
            <a:spLocks/>
          </p:cNvSpPr>
          <p:nvPr/>
        </p:nvSpPr>
        <p:spPr>
          <a:xfrm>
            <a:off x="7173369" y="1295400"/>
            <a:ext cx="1289956" cy="1295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600" dirty="0" smtClean="0">
                <a:solidFill>
                  <a:schemeClr val="tx1">
                    <a:lumMod val="50000"/>
                    <a:lumOff val="50000"/>
                  </a:schemeClr>
                </a:solidFill>
                <a:latin typeface="Arial" charset="0"/>
                <a:ea typeface="Arial" charset="0"/>
                <a:cs typeface="Arial" charset="0"/>
              </a:rPr>
              <a:t>LH</a:t>
            </a:r>
          </a:p>
          <a:p>
            <a:r>
              <a:rPr lang="en-US" sz="2000" dirty="0" smtClean="0">
                <a:solidFill>
                  <a:schemeClr val="tx1">
                    <a:lumMod val="50000"/>
                    <a:lumOff val="50000"/>
                  </a:schemeClr>
                </a:solidFill>
                <a:latin typeface="Arial" charset="0"/>
                <a:ea typeface="Arial" charset="0"/>
                <a:cs typeface="Arial" charset="0"/>
              </a:rPr>
              <a:t>Day 21</a:t>
            </a:r>
          </a:p>
          <a:p>
            <a:r>
              <a:rPr lang="en-US" sz="1600" dirty="0">
                <a:solidFill>
                  <a:schemeClr val="tx1">
                    <a:lumMod val="50000"/>
                    <a:lumOff val="50000"/>
                  </a:schemeClr>
                </a:solidFill>
                <a:latin typeface="Arial" charset="0"/>
                <a:ea typeface="Arial" charset="0"/>
                <a:cs typeface="Arial" charset="0"/>
              </a:rPr>
              <a:t>A</a:t>
            </a:r>
            <a:r>
              <a:rPr lang="en-US" sz="1600" dirty="0" smtClean="0">
                <a:solidFill>
                  <a:schemeClr val="tx1">
                    <a:lumMod val="50000"/>
                    <a:lumOff val="50000"/>
                  </a:schemeClr>
                </a:solidFill>
                <a:latin typeface="Arial" charset="0"/>
                <a:ea typeface="Arial" charset="0"/>
                <a:cs typeface="Arial" charset="0"/>
              </a:rPr>
              <a:t>poptosis</a:t>
            </a:r>
            <a:endParaRPr lang="en-US" sz="1600" dirty="0">
              <a:solidFill>
                <a:schemeClr val="tx1">
                  <a:lumMod val="50000"/>
                  <a:lumOff val="50000"/>
                </a:schemeClr>
              </a:solidFill>
              <a:latin typeface="Arial" charset="0"/>
              <a:ea typeface="Arial" charset="0"/>
              <a:cs typeface="Arial" charset="0"/>
            </a:endParaRPr>
          </a:p>
        </p:txBody>
      </p:sp>
    </p:spTree>
    <p:extLst>
      <p:ext uri="{BB962C8B-B14F-4D97-AF65-F5344CB8AC3E}">
        <p14:creationId xmlns:p14="http://schemas.microsoft.com/office/powerpoint/2010/main" val="1560023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4" name="Rectangle 23"/>
          <p:cNvSpPr/>
          <p:nvPr/>
        </p:nvSpPr>
        <p:spPr>
          <a:xfrm>
            <a:off x="4876800" y="1676400"/>
            <a:ext cx="4038600" cy="5652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a:solidFill>
                  <a:schemeClr val="tx1">
                    <a:lumMod val="50000"/>
                    <a:lumOff val="50000"/>
                  </a:schemeClr>
                </a:solidFill>
                <a:latin typeface="Arial" charset="0"/>
                <a:ea typeface="Arial" charset="0"/>
                <a:cs typeface="Arial" charset="0"/>
              </a:rPr>
              <a:t>We refer to the only bio-mimetic, bio-identical </a:t>
            </a:r>
            <a:r>
              <a:rPr lang="en-US" sz="1600" dirty="0" smtClean="0">
                <a:solidFill>
                  <a:schemeClr val="tx1">
                    <a:lumMod val="50000"/>
                    <a:lumOff val="50000"/>
                  </a:schemeClr>
                </a:solidFill>
                <a:latin typeface="Arial" charset="0"/>
                <a:ea typeface="Arial" charset="0"/>
                <a:cs typeface="Arial" charset="0"/>
              </a:rPr>
              <a:t>hormone treatment available</a:t>
            </a:r>
            <a:r>
              <a:rPr lang="en-US" sz="1600" dirty="0">
                <a:solidFill>
                  <a:schemeClr val="tx1">
                    <a:lumMod val="50000"/>
                    <a:lumOff val="50000"/>
                  </a:schemeClr>
                </a:solidFill>
                <a:latin typeface="Arial" charset="0"/>
                <a:ea typeface="Arial" charset="0"/>
                <a:cs typeface="Arial" charset="0"/>
              </a:rPr>
              <a:t>, because it is such a regimen that takes these normal templates of reproductive fitness into account. The reestablishment of this well-established template of hormone production </a:t>
            </a:r>
            <a:r>
              <a:rPr lang="en-US" sz="1600" dirty="0" smtClean="0">
                <a:solidFill>
                  <a:schemeClr val="tx1">
                    <a:lumMod val="50000"/>
                    <a:lumOff val="50000"/>
                  </a:schemeClr>
                </a:solidFill>
                <a:latin typeface="Arial" charset="0"/>
                <a:ea typeface="Arial" charset="0"/>
                <a:cs typeface="Arial" charset="0"/>
              </a:rPr>
              <a:t>may control </a:t>
            </a:r>
            <a:r>
              <a:rPr lang="en-US" sz="1600" dirty="0">
                <a:solidFill>
                  <a:schemeClr val="tx1">
                    <a:lumMod val="50000"/>
                    <a:lumOff val="50000"/>
                  </a:schemeClr>
                </a:solidFill>
                <a:latin typeface="Arial" charset="0"/>
                <a:ea typeface="Arial" charset="0"/>
                <a:cs typeface="Arial" charset="0"/>
              </a:rPr>
              <a:t>gene expression as well. This therapy provides </a:t>
            </a:r>
            <a:r>
              <a:rPr lang="en-US" sz="1600" dirty="0" smtClean="0">
                <a:solidFill>
                  <a:schemeClr val="tx1">
                    <a:lumMod val="50000"/>
                    <a:lumOff val="50000"/>
                  </a:schemeClr>
                </a:solidFill>
                <a:latin typeface="Arial" charset="0"/>
                <a:ea typeface="Arial" charset="0"/>
                <a:cs typeface="Arial" charset="0"/>
              </a:rPr>
              <a:t>transdermal hormones that consist of </a:t>
            </a:r>
            <a:r>
              <a:rPr lang="en-US" sz="1600" dirty="0">
                <a:solidFill>
                  <a:schemeClr val="tx1">
                    <a:lumMod val="50000"/>
                    <a:lumOff val="50000"/>
                  </a:schemeClr>
                </a:solidFill>
                <a:latin typeface="Arial" charset="0"/>
                <a:ea typeface="Arial" charset="0"/>
                <a:cs typeface="Arial" charset="0"/>
              </a:rPr>
              <a:t>estrogen and progesterone provided topically. Recent unpublished studies of this regimen have demonstrated that women have an increase in sleep, energy, bone </a:t>
            </a:r>
            <a:r>
              <a:rPr lang="en-US" sz="1600" dirty="0" smtClean="0">
                <a:solidFill>
                  <a:schemeClr val="tx1">
                    <a:lumMod val="50000"/>
                    <a:lumOff val="50000"/>
                  </a:schemeClr>
                </a:solidFill>
                <a:latin typeface="Arial" charset="0"/>
                <a:ea typeface="Arial" charset="0"/>
                <a:cs typeface="Arial" charset="0"/>
              </a:rPr>
              <a:t>growth and diminished uterine overgrowth and other tissue controls.</a:t>
            </a:r>
            <a:endParaRPr lang="en-US" sz="1600" dirty="0">
              <a:solidFill>
                <a:schemeClr val="tx1">
                  <a:lumMod val="50000"/>
                  <a:lumOff val="50000"/>
                </a:schemeClr>
              </a:solidFill>
              <a:latin typeface="Arial" charset="0"/>
              <a:ea typeface="Arial" charset="0"/>
              <a:cs typeface="Arial" charset="0"/>
            </a:endParaRP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Bio-mimetic, </a:t>
            </a:r>
            <a:r>
              <a:rPr lang="en-US" sz="2800" dirty="0" smtClean="0">
                <a:solidFill>
                  <a:schemeClr val="tx1">
                    <a:lumMod val="50000"/>
                    <a:lumOff val="50000"/>
                  </a:schemeClr>
                </a:solidFill>
                <a:latin typeface="Arial" charset="0"/>
                <a:ea typeface="Arial" charset="0"/>
                <a:cs typeface="Arial" charset="0"/>
              </a:rPr>
              <a:t>Bio-identical</a:t>
            </a:r>
            <a:endParaRPr lang="en-US" sz="2800" dirty="0">
              <a:solidFill>
                <a:schemeClr val="tx1">
                  <a:lumMod val="50000"/>
                  <a:lumOff val="50000"/>
                </a:schemeClr>
              </a:solidFill>
              <a:latin typeface="Arial" charset="0"/>
              <a:ea typeface="Arial" charset="0"/>
              <a:cs typeface="Arial"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448" y="1331970"/>
            <a:ext cx="3830152" cy="4912389"/>
          </a:xfrm>
          <a:prstGeom prst="rect">
            <a:avLst/>
          </a:prstGeom>
          <a:solidFill>
            <a:srgbClr val="FFFFFF"/>
          </a:solidFill>
        </p:spPr>
      </p:pic>
      <p:sp>
        <p:nvSpPr>
          <p:cNvPr id="10" name="Rectangle 9"/>
          <p:cNvSpPr/>
          <p:nvPr/>
        </p:nvSpPr>
        <p:spPr>
          <a:xfrm>
            <a:off x="1371600" y="6218699"/>
            <a:ext cx="4572000" cy="246221"/>
          </a:xfrm>
          <a:prstGeom prst="rect">
            <a:avLst/>
          </a:prstGeom>
        </p:spPr>
        <p:txBody>
          <a:bodyPr>
            <a:spAutoFit/>
          </a:bodyPr>
          <a:lstStyle/>
          <a:p>
            <a:r>
              <a:rPr lang="en-US" sz="1000" dirty="0" smtClean="0">
                <a:latin typeface="Arial" charset="0"/>
                <a:ea typeface="Arial" charset="0"/>
                <a:cs typeface="Arial" charset="0"/>
              </a:rPr>
              <a:t>T.S. Wiley Med. Hypotheses (2014). </a:t>
            </a:r>
            <a:endParaRPr lang="en-US" sz="1000" dirty="0">
              <a:latin typeface="Arial" charset="0"/>
              <a:ea typeface="Arial" charset="0"/>
              <a:cs typeface="Arial" charset="0"/>
            </a:endParaRPr>
          </a:p>
        </p:txBody>
      </p:sp>
    </p:spTree>
    <p:extLst>
      <p:ext uri="{BB962C8B-B14F-4D97-AF65-F5344CB8AC3E}">
        <p14:creationId xmlns:p14="http://schemas.microsoft.com/office/powerpoint/2010/main" val="17393731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latin typeface="Arial" charset="0"/>
              <a:ea typeface="Arial" charset="0"/>
              <a:cs typeface="Arial" charset="0"/>
            </a:endParaRP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charset="0"/>
              <a:ea typeface="Arial" charset="0"/>
              <a:cs typeface="Arial" charset="0"/>
            </a:endParaRPr>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Proposed Clinical Experiment</a:t>
            </a:r>
          </a:p>
        </p:txBody>
      </p:sp>
      <p:grpSp>
        <p:nvGrpSpPr>
          <p:cNvPr id="17" name="Group 16"/>
          <p:cNvGrpSpPr/>
          <p:nvPr/>
        </p:nvGrpSpPr>
        <p:grpSpPr>
          <a:xfrm>
            <a:off x="4419600" y="2605581"/>
            <a:ext cx="2041705" cy="3150004"/>
            <a:chOff x="2209251" y="1338769"/>
            <a:chExt cx="1626359" cy="2509199"/>
          </a:xfrm>
        </p:grpSpPr>
        <p:grpSp>
          <p:nvGrpSpPr>
            <p:cNvPr id="18" name="Group 17"/>
            <p:cNvGrpSpPr/>
            <p:nvPr/>
          </p:nvGrpSpPr>
          <p:grpSpPr>
            <a:xfrm>
              <a:off x="2209251" y="1338769"/>
              <a:ext cx="1626359" cy="2509199"/>
              <a:chOff x="2209251" y="729169"/>
              <a:chExt cx="1626359" cy="2509199"/>
            </a:xfrm>
            <a:solidFill>
              <a:schemeClr val="accent4"/>
            </a:solidFill>
          </p:grpSpPr>
          <p:sp>
            <p:nvSpPr>
              <p:cNvPr id="29" name="Rounded Rectangle 28"/>
              <p:cNvSpPr/>
              <p:nvPr/>
            </p:nvSpPr>
            <p:spPr>
              <a:xfrm>
                <a:off x="2613414" y="729169"/>
                <a:ext cx="792973" cy="6858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smtClean="0">
                    <a:latin typeface="Arial" charset="0"/>
                    <a:ea typeface="Arial" charset="0"/>
                    <a:cs typeface="Arial" charset="0"/>
                  </a:rPr>
                  <a:t>E2</a:t>
                </a:r>
                <a:endParaRPr lang="en-US" sz="1400" dirty="0">
                  <a:latin typeface="Arial" charset="0"/>
                  <a:ea typeface="Arial" charset="0"/>
                  <a:cs typeface="Arial" charset="0"/>
                </a:endParaRPr>
              </a:p>
            </p:txBody>
          </p:sp>
          <p:sp>
            <p:nvSpPr>
              <p:cNvPr id="33" name="Rounded Rectangle 32"/>
              <p:cNvSpPr/>
              <p:nvPr/>
            </p:nvSpPr>
            <p:spPr>
              <a:xfrm>
                <a:off x="2209251" y="2303106"/>
                <a:ext cx="711544" cy="9352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00" dirty="0" smtClean="0">
                  <a:latin typeface="Arial" charset="0"/>
                  <a:ea typeface="Arial" charset="0"/>
                  <a:cs typeface="Arial" charset="0"/>
                </a:endParaRPr>
              </a:p>
              <a:p>
                <a:pPr algn="ctr"/>
                <a:r>
                  <a:rPr lang="en-US" sz="1000" dirty="0" smtClean="0">
                    <a:latin typeface="Arial" charset="0"/>
                    <a:ea typeface="Arial" charset="0"/>
                    <a:cs typeface="Arial" charset="0"/>
                  </a:rPr>
                  <a:t>P53</a:t>
                </a:r>
                <a:endParaRPr lang="en-US" sz="1000" dirty="0">
                  <a:latin typeface="Arial" charset="0"/>
                  <a:ea typeface="Arial" charset="0"/>
                  <a:cs typeface="Arial" charset="0"/>
                </a:endParaRPr>
              </a:p>
            </p:txBody>
          </p:sp>
          <p:sp>
            <p:nvSpPr>
              <p:cNvPr id="37" name="Rounded Rectangle 36"/>
              <p:cNvSpPr/>
              <p:nvPr/>
            </p:nvSpPr>
            <p:spPr>
              <a:xfrm>
                <a:off x="3124066" y="2303106"/>
                <a:ext cx="711544" cy="9352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00" dirty="0" smtClean="0">
                  <a:latin typeface="Arial" charset="0"/>
                  <a:ea typeface="Arial" charset="0"/>
                  <a:cs typeface="Arial" charset="0"/>
                </a:endParaRPr>
              </a:p>
              <a:p>
                <a:pPr algn="ctr"/>
                <a:r>
                  <a:rPr lang="en-US" sz="1000" dirty="0" smtClean="0">
                    <a:latin typeface="Arial" charset="0"/>
                    <a:ea typeface="Arial" charset="0"/>
                    <a:cs typeface="Arial" charset="0"/>
                  </a:rPr>
                  <a:t>Bcl-2</a:t>
                </a:r>
                <a:endParaRPr lang="en-US" sz="1000" dirty="0">
                  <a:latin typeface="Arial" charset="0"/>
                  <a:ea typeface="Arial" charset="0"/>
                  <a:cs typeface="Arial" charset="0"/>
                </a:endParaRPr>
              </a:p>
            </p:txBody>
          </p:sp>
        </p:grpSp>
        <p:cxnSp>
          <p:nvCxnSpPr>
            <p:cNvPr id="19" name="Straight Connector 18"/>
            <p:cNvCxnSpPr/>
            <p:nvPr/>
          </p:nvCxnSpPr>
          <p:spPr>
            <a:xfrm flipH="1">
              <a:off x="3009900" y="2024569"/>
              <a:ext cx="1" cy="524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2565024" y="2550755"/>
              <a:ext cx="2721"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2565023" y="2543084"/>
              <a:ext cx="914816" cy="6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479839" y="2550755"/>
              <a:ext cx="2721" cy="36195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9" name="Group 38"/>
          <p:cNvGrpSpPr/>
          <p:nvPr/>
        </p:nvGrpSpPr>
        <p:grpSpPr>
          <a:xfrm>
            <a:off x="6797495" y="2605581"/>
            <a:ext cx="2041705" cy="3150004"/>
            <a:chOff x="2209251" y="1338769"/>
            <a:chExt cx="1626359" cy="2509199"/>
          </a:xfrm>
        </p:grpSpPr>
        <p:grpSp>
          <p:nvGrpSpPr>
            <p:cNvPr id="40" name="Group 39"/>
            <p:cNvGrpSpPr/>
            <p:nvPr/>
          </p:nvGrpSpPr>
          <p:grpSpPr>
            <a:xfrm>
              <a:off x="2209251" y="1338769"/>
              <a:ext cx="1626359" cy="2509199"/>
              <a:chOff x="2209251" y="729169"/>
              <a:chExt cx="1626359" cy="2509199"/>
            </a:xfrm>
            <a:solidFill>
              <a:schemeClr val="accent4"/>
            </a:solidFill>
          </p:grpSpPr>
          <p:sp>
            <p:nvSpPr>
              <p:cNvPr id="45" name="Rounded Rectangle 44"/>
              <p:cNvSpPr/>
              <p:nvPr/>
            </p:nvSpPr>
            <p:spPr>
              <a:xfrm>
                <a:off x="2613414" y="729169"/>
                <a:ext cx="792973" cy="6858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latin typeface="Arial" charset="0"/>
                    <a:ea typeface="Arial" charset="0"/>
                    <a:cs typeface="Arial" charset="0"/>
                  </a:rPr>
                  <a:t>P4</a:t>
                </a:r>
                <a:endParaRPr lang="en-US" sz="1400" dirty="0">
                  <a:latin typeface="Arial" charset="0"/>
                  <a:ea typeface="Arial" charset="0"/>
                  <a:cs typeface="Arial" charset="0"/>
                </a:endParaRPr>
              </a:p>
            </p:txBody>
          </p:sp>
          <p:sp>
            <p:nvSpPr>
              <p:cNvPr id="46" name="Rounded Rectangle 45"/>
              <p:cNvSpPr/>
              <p:nvPr/>
            </p:nvSpPr>
            <p:spPr>
              <a:xfrm>
                <a:off x="2209251" y="2303106"/>
                <a:ext cx="711544" cy="9352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00" dirty="0" smtClean="0">
                  <a:latin typeface="Arial" charset="0"/>
                  <a:ea typeface="Arial" charset="0"/>
                  <a:cs typeface="Arial" charset="0"/>
                </a:endParaRPr>
              </a:p>
              <a:p>
                <a:pPr algn="ctr"/>
                <a:r>
                  <a:rPr lang="en-US" sz="1000" dirty="0" smtClean="0">
                    <a:latin typeface="Arial" charset="0"/>
                    <a:ea typeface="Arial" charset="0"/>
                    <a:cs typeface="Arial" charset="0"/>
                  </a:rPr>
                  <a:t>P53</a:t>
                </a:r>
                <a:endParaRPr lang="en-US" sz="1000" dirty="0">
                  <a:latin typeface="Arial" charset="0"/>
                  <a:ea typeface="Arial" charset="0"/>
                  <a:cs typeface="Arial" charset="0"/>
                </a:endParaRPr>
              </a:p>
            </p:txBody>
          </p:sp>
          <p:sp>
            <p:nvSpPr>
              <p:cNvPr id="47" name="Rounded Rectangle 46"/>
              <p:cNvSpPr/>
              <p:nvPr/>
            </p:nvSpPr>
            <p:spPr>
              <a:xfrm>
                <a:off x="3124066" y="2303106"/>
                <a:ext cx="711544" cy="93526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000" dirty="0" smtClean="0">
                  <a:latin typeface="Arial" charset="0"/>
                  <a:ea typeface="Arial" charset="0"/>
                  <a:cs typeface="Arial" charset="0"/>
                </a:endParaRPr>
              </a:p>
              <a:p>
                <a:pPr algn="ctr"/>
                <a:r>
                  <a:rPr lang="en-US" sz="1000" dirty="0" smtClean="0">
                    <a:latin typeface="Arial" charset="0"/>
                    <a:ea typeface="Arial" charset="0"/>
                    <a:cs typeface="Arial" charset="0"/>
                  </a:rPr>
                  <a:t>Bcl-2</a:t>
                </a:r>
                <a:endParaRPr lang="en-US" sz="1000" dirty="0">
                  <a:latin typeface="Arial" charset="0"/>
                  <a:ea typeface="Arial" charset="0"/>
                  <a:cs typeface="Arial" charset="0"/>
                </a:endParaRPr>
              </a:p>
            </p:txBody>
          </p:sp>
        </p:grpSp>
        <p:cxnSp>
          <p:nvCxnSpPr>
            <p:cNvPr id="41" name="Straight Connector 40"/>
            <p:cNvCxnSpPr/>
            <p:nvPr/>
          </p:nvCxnSpPr>
          <p:spPr>
            <a:xfrm flipH="1">
              <a:off x="3009900" y="2024569"/>
              <a:ext cx="1" cy="524989"/>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565024" y="2550755"/>
              <a:ext cx="2721" cy="3619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2565023" y="2543084"/>
              <a:ext cx="914816" cy="6474"/>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3479839" y="2550755"/>
              <a:ext cx="2721" cy="361950"/>
            </a:xfrm>
            <a:prstGeom prst="line">
              <a:avLst/>
            </a:prstGeom>
          </p:spPr>
          <p:style>
            <a:lnRef idx="1">
              <a:schemeClr val="accent1"/>
            </a:lnRef>
            <a:fillRef idx="0">
              <a:schemeClr val="accent1"/>
            </a:fillRef>
            <a:effectRef idx="0">
              <a:schemeClr val="accent1"/>
            </a:effectRef>
            <a:fontRef idx="minor">
              <a:schemeClr val="tx1"/>
            </a:fontRef>
          </p:style>
        </p:cxnSp>
      </p:grpSp>
      <p:sp>
        <p:nvSpPr>
          <p:cNvPr id="51" name="Title 1"/>
          <p:cNvSpPr txBox="1">
            <a:spLocks/>
          </p:cNvSpPr>
          <p:nvPr/>
        </p:nvSpPr>
        <p:spPr>
          <a:xfrm>
            <a:off x="4795474" y="1295400"/>
            <a:ext cx="1289956" cy="1295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smtClean="0">
                <a:solidFill>
                  <a:schemeClr val="tx1">
                    <a:lumMod val="50000"/>
                    <a:lumOff val="50000"/>
                  </a:schemeClr>
                </a:solidFill>
                <a:latin typeface="Arial" charset="0"/>
                <a:ea typeface="Arial" charset="0"/>
                <a:cs typeface="Arial" charset="0"/>
              </a:rPr>
              <a:t>Day 12</a:t>
            </a:r>
            <a:endParaRPr lang="en-US" sz="2000" dirty="0">
              <a:solidFill>
                <a:schemeClr val="tx1">
                  <a:lumMod val="50000"/>
                  <a:lumOff val="50000"/>
                </a:schemeClr>
              </a:solidFill>
              <a:latin typeface="Arial" charset="0"/>
              <a:ea typeface="Arial" charset="0"/>
              <a:cs typeface="Arial" charset="0"/>
            </a:endParaRPr>
          </a:p>
        </p:txBody>
      </p:sp>
      <p:sp>
        <p:nvSpPr>
          <p:cNvPr id="52" name="Title 1"/>
          <p:cNvSpPr txBox="1">
            <a:spLocks/>
          </p:cNvSpPr>
          <p:nvPr/>
        </p:nvSpPr>
        <p:spPr>
          <a:xfrm>
            <a:off x="7173369" y="1295400"/>
            <a:ext cx="1289956" cy="12954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smtClean="0">
                <a:solidFill>
                  <a:schemeClr val="tx1">
                    <a:lumMod val="50000"/>
                    <a:lumOff val="50000"/>
                  </a:schemeClr>
                </a:solidFill>
                <a:latin typeface="Arial" charset="0"/>
                <a:ea typeface="Arial" charset="0"/>
                <a:cs typeface="Arial" charset="0"/>
              </a:rPr>
              <a:t>Day 21</a:t>
            </a:r>
            <a:endParaRPr lang="en-US" sz="2000" dirty="0">
              <a:solidFill>
                <a:schemeClr val="tx1">
                  <a:lumMod val="50000"/>
                  <a:lumOff val="50000"/>
                </a:schemeClr>
              </a:solidFill>
              <a:latin typeface="Arial" charset="0"/>
              <a:ea typeface="Arial" charset="0"/>
              <a:cs typeface="Arial" charset="0"/>
            </a:endParaRPr>
          </a:p>
        </p:txBody>
      </p:sp>
      <p:sp>
        <p:nvSpPr>
          <p:cNvPr id="34" name="Rectangle 33"/>
          <p:cNvSpPr/>
          <p:nvPr/>
        </p:nvSpPr>
        <p:spPr>
          <a:xfrm>
            <a:off x="421341" y="1943100"/>
            <a:ext cx="4038600" cy="5652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a:buFont typeface="Arial" charset="0"/>
              <a:buChar char="•"/>
            </a:pPr>
            <a:r>
              <a:rPr lang="en-US" dirty="0">
                <a:solidFill>
                  <a:schemeClr val="tx1">
                    <a:lumMod val="50000"/>
                    <a:lumOff val="50000"/>
                  </a:schemeClr>
                </a:solidFill>
                <a:latin typeface="Arial" charset="0"/>
                <a:ea typeface="Arial" charset="0"/>
                <a:cs typeface="Arial" charset="0"/>
              </a:rPr>
              <a:t>Three groups: </a:t>
            </a:r>
            <a:r>
              <a:rPr lang="en-US" dirty="0" smtClean="0">
                <a:solidFill>
                  <a:schemeClr val="tx1">
                    <a:lumMod val="50000"/>
                    <a:lumOff val="50000"/>
                  </a:schemeClr>
                </a:solidFill>
                <a:latin typeface="Arial" charset="0"/>
                <a:ea typeface="Arial" charset="0"/>
                <a:cs typeface="Arial" charset="0"/>
              </a:rPr>
              <a:t>young, reproductive,</a:t>
            </a:r>
            <a:r>
              <a:rPr lang="en-US" dirty="0">
                <a:solidFill>
                  <a:schemeClr val="tx1">
                    <a:lumMod val="50000"/>
                    <a:lumOff val="50000"/>
                  </a:schemeClr>
                </a:solidFill>
                <a:latin typeface="Arial" charset="0"/>
                <a:ea typeface="Arial" charset="0"/>
                <a:cs typeface="Arial" charset="0"/>
              </a:rPr>
              <a:t> </a:t>
            </a:r>
            <a:r>
              <a:rPr lang="en-US" dirty="0" smtClean="0">
                <a:solidFill>
                  <a:schemeClr val="tx1">
                    <a:lumMod val="50000"/>
                    <a:lumOff val="50000"/>
                  </a:schemeClr>
                </a:solidFill>
                <a:latin typeface="Arial" charset="0"/>
                <a:ea typeface="Arial" charset="0"/>
                <a:cs typeface="Arial" charset="0"/>
              </a:rPr>
              <a:t>post-menopausal women on Biomimetic E</a:t>
            </a:r>
            <a:r>
              <a:rPr lang="en-US" baseline="30000" dirty="0" smtClean="0">
                <a:solidFill>
                  <a:schemeClr val="tx1">
                    <a:lumMod val="50000"/>
                    <a:lumOff val="50000"/>
                  </a:schemeClr>
                </a:solidFill>
                <a:latin typeface="Arial" charset="0"/>
                <a:ea typeface="Arial" charset="0"/>
                <a:cs typeface="Arial" charset="0"/>
              </a:rPr>
              <a:t>2 </a:t>
            </a:r>
            <a:r>
              <a:rPr lang="en-US" dirty="0" smtClean="0">
                <a:solidFill>
                  <a:schemeClr val="tx1">
                    <a:lumMod val="50000"/>
                    <a:lumOff val="50000"/>
                  </a:schemeClr>
                </a:solidFill>
                <a:latin typeface="Arial" charset="0"/>
                <a:ea typeface="Arial" charset="0"/>
                <a:cs typeface="Arial" charset="0"/>
              </a:rPr>
              <a:t>&amp; P</a:t>
            </a:r>
            <a:r>
              <a:rPr lang="en-US" baseline="30000" dirty="0" smtClean="0">
                <a:solidFill>
                  <a:schemeClr val="tx1">
                    <a:lumMod val="50000"/>
                    <a:lumOff val="50000"/>
                  </a:schemeClr>
                </a:solidFill>
                <a:latin typeface="Arial" charset="0"/>
                <a:ea typeface="Arial" charset="0"/>
                <a:cs typeface="Arial" charset="0"/>
              </a:rPr>
              <a:t>4</a:t>
            </a:r>
            <a:endParaRPr lang="en-US" baseline="30000" dirty="0">
              <a:solidFill>
                <a:schemeClr val="tx1">
                  <a:lumMod val="50000"/>
                  <a:lumOff val="50000"/>
                </a:schemeClr>
              </a:solidFill>
              <a:latin typeface="Arial" charset="0"/>
              <a:ea typeface="Arial" charset="0"/>
              <a:cs typeface="Arial" charset="0"/>
            </a:endParaRPr>
          </a:p>
          <a:p>
            <a:pPr marL="285750" indent="-285750">
              <a:buFont typeface="Arial" charset="0"/>
              <a:buChar char="•"/>
            </a:pPr>
            <a:endParaRPr lang="en-US" dirty="0">
              <a:solidFill>
                <a:schemeClr val="tx1">
                  <a:lumMod val="50000"/>
                  <a:lumOff val="50000"/>
                </a:schemeClr>
              </a:solidFill>
              <a:latin typeface="Arial" charset="0"/>
              <a:ea typeface="Arial" charset="0"/>
              <a:cs typeface="Arial" charset="0"/>
            </a:endParaRPr>
          </a:p>
          <a:p>
            <a:pPr marL="285750" indent="-285750">
              <a:buFont typeface="Arial" charset="0"/>
              <a:buChar char="•"/>
            </a:pPr>
            <a:r>
              <a:rPr lang="en-US" dirty="0">
                <a:solidFill>
                  <a:schemeClr val="tx1">
                    <a:lumMod val="50000"/>
                    <a:lumOff val="50000"/>
                  </a:schemeClr>
                </a:solidFill>
                <a:latin typeface="Arial" charset="0"/>
                <a:ea typeface="Arial" charset="0"/>
                <a:cs typeface="Arial" charset="0"/>
              </a:rPr>
              <a:t>Three </a:t>
            </a:r>
            <a:r>
              <a:rPr lang="en-US" dirty="0" smtClean="0">
                <a:solidFill>
                  <a:schemeClr val="tx1">
                    <a:lumMod val="50000"/>
                    <a:lumOff val="50000"/>
                  </a:schemeClr>
                </a:solidFill>
                <a:latin typeface="Arial" charset="0"/>
                <a:ea typeface="Arial" charset="0"/>
                <a:cs typeface="Arial" charset="0"/>
              </a:rPr>
              <a:t>study corridors: </a:t>
            </a:r>
            <a:r>
              <a:rPr lang="en-US" dirty="0">
                <a:solidFill>
                  <a:schemeClr val="tx1">
                    <a:lumMod val="50000"/>
                    <a:lumOff val="50000"/>
                  </a:schemeClr>
                </a:solidFill>
                <a:latin typeface="Arial" charset="0"/>
                <a:ea typeface="Arial" charset="0"/>
                <a:cs typeface="Arial" charset="0"/>
              </a:rPr>
              <a:t>static, </a:t>
            </a:r>
            <a:r>
              <a:rPr lang="en-US" dirty="0" smtClean="0">
                <a:solidFill>
                  <a:schemeClr val="tx1">
                    <a:lumMod val="50000"/>
                    <a:lumOff val="50000"/>
                  </a:schemeClr>
                </a:solidFill>
                <a:latin typeface="Arial" charset="0"/>
                <a:ea typeface="Arial" charset="0"/>
                <a:cs typeface="Arial" charset="0"/>
              </a:rPr>
              <a:t/>
            </a:r>
            <a:br>
              <a:rPr lang="en-US" dirty="0" smtClean="0">
                <a:solidFill>
                  <a:schemeClr val="tx1">
                    <a:lumMod val="50000"/>
                    <a:lumOff val="50000"/>
                  </a:schemeClr>
                </a:solidFill>
                <a:latin typeface="Arial" charset="0"/>
                <a:ea typeface="Arial" charset="0"/>
                <a:cs typeface="Arial" charset="0"/>
              </a:rPr>
            </a:br>
            <a:r>
              <a:rPr lang="en-US" dirty="0" smtClean="0">
                <a:solidFill>
                  <a:schemeClr val="tx1">
                    <a:lumMod val="50000"/>
                    <a:lumOff val="50000"/>
                  </a:schemeClr>
                </a:solidFill>
                <a:latin typeface="Arial" charset="0"/>
                <a:ea typeface="Arial" charset="0"/>
                <a:cs typeface="Arial" charset="0"/>
              </a:rPr>
              <a:t>bio-mimetic</a:t>
            </a:r>
            <a:r>
              <a:rPr lang="en-US" dirty="0">
                <a:solidFill>
                  <a:schemeClr val="tx1">
                    <a:lumMod val="50000"/>
                    <a:lumOff val="50000"/>
                  </a:schemeClr>
                </a:solidFill>
                <a:latin typeface="Arial" charset="0"/>
                <a:ea typeface="Arial" charset="0"/>
                <a:cs typeface="Arial" charset="0"/>
              </a:rPr>
              <a:t>, and none</a:t>
            </a:r>
          </a:p>
          <a:p>
            <a:pPr marL="285750" indent="-285750">
              <a:buFont typeface="Arial" charset="0"/>
              <a:buChar char="•"/>
            </a:pPr>
            <a:endParaRPr lang="en-US" dirty="0">
              <a:solidFill>
                <a:schemeClr val="tx1">
                  <a:lumMod val="50000"/>
                  <a:lumOff val="50000"/>
                </a:schemeClr>
              </a:solidFill>
              <a:latin typeface="Arial" charset="0"/>
              <a:ea typeface="Arial" charset="0"/>
              <a:cs typeface="Arial" charset="0"/>
            </a:endParaRPr>
          </a:p>
          <a:p>
            <a:pPr marL="285750" indent="-285750">
              <a:buFont typeface="Arial" charset="0"/>
              <a:buChar char="•"/>
            </a:pPr>
            <a:r>
              <a:rPr lang="en-US" dirty="0">
                <a:solidFill>
                  <a:schemeClr val="tx1">
                    <a:lumMod val="50000"/>
                    <a:lumOff val="50000"/>
                  </a:schemeClr>
                </a:solidFill>
                <a:latin typeface="Arial" charset="0"/>
                <a:ea typeface="Arial" charset="0"/>
                <a:cs typeface="Arial" charset="0"/>
              </a:rPr>
              <a:t>Test blood spots on days 12 and 21 for expression and repression of P53 and </a:t>
            </a:r>
            <a:r>
              <a:rPr lang="en-US" dirty="0" smtClean="0">
                <a:solidFill>
                  <a:schemeClr val="tx1">
                    <a:lumMod val="50000"/>
                    <a:lumOff val="50000"/>
                  </a:schemeClr>
                </a:solidFill>
                <a:latin typeface="Arial" charset="0"/>
                <a:ea typeface="Arial" charset="0"/>
                <a:cs typeface="Arial" charset="0"/>
              </a:rPr>
              <a:t>Bcl-2</a:t>
            </a:r>
          </a:p>
          <a:p>
            <a:pPr marL="285750" indent="-285750">
              <a:buFont typeface="Arial" charset="0"/>
              <a:buChar char="•"/>
            </a:pPr>
            <a:endParaRPr lang="en-US" dirty="0">
              <a:solidFill>
                <a:schemeClr val="tx1">
                  <a:lumMod val="50000"/>
                  <a:lumOff val="50000"/>
                </a:schemeClr>
              </a:solidFill>
              <a:latin typeface="Arial" charset="0"/>
              <a:ea typeface="Arial" charset="0"/>
              <a:cs typeface="Arial" charset="0"/>
            </a:endParaRPr>
          </a:p>
          <a:p>
            <a:pPr marL="285750" indent="-285750">
              <a:buFont typeface="Arial" charset="0"/>
              <a:buChar char="•"/>
            </a:pPr>
            <a:r>
              <a:rPr lang="en-US" dirty="0" smtClean="0">
                <a:solidFill>
                  <a:schemeClr val="tx1">
                    <a:lumMod val="50000"/>
                    <a:lumOff val="50000"/>
                  </a:schemeClr>
                </a:solidFill>
                <a:latin typeface="Arial" charset="0"/>
                <a:ea typeface="Arial" charset="0"/>
                <a:cs typeface="Arial" charset="0"/>
              </a:rPr>
              <a:t>Goal: Test if Bio-mimetic treatment restores normal youthful gene activity</a:t>
            </a:r>
            <a:endParaRPr lang="en-US" dirty="0">
              <a:solidFill>
                <a:schemeClr val="tx1">
                  <a:lumMod val="50000"/>
                  <a:lumOff val="50000"/>
                </a:schemeClr>
              </a:solidFill>
              <a:latin typeface="Arial" charset="0"/>
              <a:ea typeface="Arial" charset="0"/>
              <a:cs typeface="Arial" charset="0"/>
            </a:endParaRPr>
          </a:p>
        </p:txBody>
      </p:sp>
      <p:sp>
        <p:nvSpPr>
          <p:cNvPr id="2" name="Rectangle 1"/>
          <p:cNvSpPr/>
          <p:nvPr/>
        </p:nvSpPr>
        <p:spPr>
          <a:xfrm>
            <a:off x="4419600" y="4800600"/>
            <a:ext cx="893261" cy="923330"/>
          </a:xfrm>
          <a:prstGeom prst="rect">
            <a:avLst/>
          </a:prstGeom>
        </p:spPr>
        <p:txBody>
          <a:bodyPr wrap="square">
            <a:spAutoFit/>
          </a:bodyPr>
          <a:lstStyle/>
          <a:p>
            <a:pPr algn="ctr"/>
            <a:r>
              <a:rPr lang="en-US" sz="5400" b="1" dirty="0">
                <a:solidFill>
                  <a:schemeClr val="bg1"/>
                </a:solidFill>
                <a:latin typeface="Arial" charset="0"/>
                <a:ea typeface="Arial" charset="0"/>
                <a:cs typeface="Arial" charset="0"/>
              </a:rPr>
              <a:t>?</a:t>
            </a:r>
          </a:p>
        </p:txBody>
      </p:sp>
      <p:sp>
        <p:nvSpPr>
          <p:cNvPr id="32" name="Rectangle 31"/>
          <p:cNvSpPr/>
          <p:nvPr/>
        </p:nvSpPr>
        <p:spPr>
          <a:xfrm>
            <a:off x="5568044" y="4800600"/>
            <a:ext cx="893261" cy="923330"/>
          </a:xfrm>
          <a:prstGeom prst="rect">
            <a:avLst/>
          </a:prstGeom>
        </p:spPr>
        <p:txBody>
          <a:bodyPr wrap="square">
            <a:spAutoFit/>
          </a:bodyPr>
          <a:lstStyle/>
          <a:p>
            <a:pPr algn="ctr"/>
            <a:r>
              <a:rPr lang="en-US" sz="5400" b="1" dirty="0">
                <a:solidFill>
                  <a:schemeClr val="bg1"/>
                </a:solidFill>
                <a:latin typeface="Arial" charset="0"/>
                <a:ea typeface="Arial" charset="0"/>
                <a:cs typeface="Arial" charset="0"/>
              </a:rPr>
              <a:t>?</a:t>
            </a:r>
          </a:p>
        </p:txBody>
      </p:sp>
      <p:sp>
        <p:nvSpPr>
          <p:cNvPr id="35" name="Rectangle 34"/>
          <p:cNvSpPr/>
          <p:nvPr/>
        </p:nvSpPr>
        <p:spPr>
          <a:xfrm>
            <a:off x="6797495" y="4800600"/>
            <a:ext cx="893261" cy="923330"/>
          </a:xfrm>
          <a:prstGeom prst="rect">
            <a:avLst/>
          </a:prstGeom>
        </p:spPr>
        <p:txBody>
          <a:bodyPr wrap="square">
            <a:spAutoFit/>
          </a:bodyPr>
          <a:lstStyle/>
          <a:p>
            <a:pPr algn="ctr"/>
            <a:r>
              <a:rPr lang="en-US" sz="5400" b="1" dirty="0">
                <a:solidFill>
                  <a:schemeClr val="bg1"/>
                </a:solidFill>
                <a:latin typeface="Arial" charset="0"/>
                <a:ea typeface="Arial" charset="0"/>
                <a:cs typeface="Arial" charset="0"/>
              </a:rPr>
              <a:t>?</a:t>
            </a:r>
          </a:p>
        </p:txBody>
      </p:sp>
      <p:sp>
        <p:nvSpPr>
          <p:cNvPr id="48" name="Rectangle 47"/>
          <p:cNvSpPr/>
          <p:nvPr/>
        </p:nvSpPr>
        <p:spPr>
          <a:xfrm>
            <a:off x="7945939" y="4800600"/>
            <a:ext cx="893261" cy="923330"/>
          </a:xfrm>
          <a:prstGeom prst="rect">
            <a:avLst/>
          </a:prstGeom>
        </p:spPr>
        <p:txBody>
          <a:bodyPr wrap="square">
            <a:spAutoFit/>
          </a:bodyPr>
          <a:lstStyle/>
          <a:p>
            <a:pPr algn="ctr"/>
            <a:r>
              <a:rPr lang="en-US" sz="5400" b="1" dirty="0">
                <a:solidFill>
                  <a:schemeClr val="bg1"/>
                </a:solidFill>
                <a:latin typeface="Arial" charset="0"/>
                <a:ea typeface="Arial" charset="0"/>
                <a:cs typeface="Arial" charset="0"/>
              </a:rPr>
              <a:t>?</a:t>
            </a:r>
          </a:p>
        </p:txBody>
      </p:sp>
    </p:spTree>
    <p:extLst>
      <p:ext uri="{BB962C8B-B14F-4D97-AF65-F5344CB8AC3E}">
        <p14:creationId xmlns:p14="http://schemas.microsoft.com/office/powerpoint/2010/main" val="10659658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4" name="Rectangle 23"/>
          <p:cNvSpPr/>
          <p:nvPr/>
        </p:nvSpPr>
        <p:spPr>
          <a:xfrm>
            <a:off x="4876800" y="1676400"/>
            <a:ext cx="4038600" cy="56525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600" dirty="0">
                <a:solidFill>
                  <a:schemeClr val="tx1">
                    <a:lumMod val="50000"/>
                    <a:lumOff val="50000"/>
                  </a:schemeClr>
                </a:solidFill>
                <a:latin typeface="Arial" charset="0"/>
                <a:ea typeface="Arial" charset="0"/>
                <a:cs typeface="Arial" charset="0"/>
              </a:rPr>
              <a:t>Overall, we propose that steroid hormones affect gene expression through changes in both amplitude and frequency of dosing or exposure. A key example of this would be through the changing of hormones in women during a menstrual period. Advances in hormone replacement therapy provide a wide range of testable parameters for this claim. We suggest the investigation of the expression of P53 and Bcl-2 in both </a:t>
            </a:r>
            <a:r>
              <a:rPr lang="en-US" sz="1600" dirty="0" err="1">
                <a:solidFill>
                  <a:schemeClr val="tx1">
                    <a:lumMod val="50000"/>
                    <a:lumOff val="50000"/>
                  </a:schemeClr>
                </a:solidFill>
                <a:latin typeface="Arial" charset="0"/>
                <a:ea typeface="Arial" charset="0"/>
                <a:cs typeface="Arial" charset="0"/>
              </a:rPr>
              <a:t>peri</a:t>
            </a:r>
            <a:r>
              <a:rPr lang="en-US" sz="1600" dirty="0">
                <a:solidFill>
                  <a:schemeClr val="tx1">
                    <a:lumMod val="50000"/>
                    <a:lumOff val="50000"/>
                  </a:schemeClr>
                </a:solidFill>
                <a:latin typeface="Arial" charset="0"/>
                <a:ea typeface="Arial" charset="0"/>
                <a:cs typeface="Arial" charset="0"/>
              </a:rPr>
              <a:t>- and post-menopausal women.</a:t>
            </a:r>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457200" y="0"/>
            <a:ext cx="8229600" cy="1295400"/>
          </a:xfrm>
        </p:spPr>
        <p:txBody>
          <a:bodyPr>
            <a:noAutofit/>
          </a:bodyPr>
          <a:lstStyle/>
          <a:p>
            <a:r>
              <a:rPr lang="en-US" sz="2800" dirty="0" smtClean="0">
                <a:solidFill>
                  <a:schemeClr val="tx1">
                    <a:lumMod val="50000"/>
                    <a:lumOff val="50000"/>
                  </a:schemeClr>
                </a:solidFill>
                <a:latin typeface="Arial" charset="0"/>
                <a:ea typeface="Arial" charset="0"/>
                <a:cs typeface="Arial" charset="0"/>
              </a:rPr>
              <a:t>Conclusion</a:t>
            </a:r>
            <a:endParaRPr lang="en-US" sz="2800" dirty="0">
              <a:solidFill>
                <a:schemeClr val="tx1">
                  <a:lumMod val="50000"/>
                  <a:lumOff val="50000"/>
                </a:schemeClr>
              </a:solidFill>
              <a:latin typeface="Arial" charset="0"/>
              <a:ea typeface="Arial" charset="0"/>
              <a:cs typeface="Arial"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9448" y="1331970"/>
            <a:ext cx="3830152" cy="4912389"/>
          </a:xfrm>
          <a:prstGeom prst="rect">
            <a:avLst/>
          </a:prstGeom>
          <a:solidFill>
            <a:srgbClr val="FFFFFF"/>
          </a:solidFill>
        </p:spPr>
      </p:pic>
      <p:sp>
        <p:nvSpPr>
          <p:cNvPr id="10" name="Rectangle 9"/>
          <p:cNvSpPr/>
          <p:nvPr/>
        </p:nvSpPr>
        <p:spPr>
          <a:xfrm>
            <a:off x="1371600" y="6218699"/>
            <a:ext cx="4572000" cy="246221"/>
          </a:xfrm>
          <a:prstGeom prst="rect">
            <a:avLst/>
          </a:prstGeom>
        </p:spPr>
        <p:txBody>
          <a:bodyPr>
            <a:spAutoFit/>
          </a:bodyPr>
          <a:lstStyle/>
          <a:p>
            <a:r>
              <a:rPr lang="en-US" sz="1000" dirty="0" smtClean="0"/>
              <a:t>T.S. Wiley Med. Hypotheses (2014). </a:t>
            </a:r>
            <a:endParaRPr lang="en-US" sz="1000" dirty="0"/>
          </a:p>
        </p:txBody>
      </p:sp>
    </p:spTree>
    <p:extLst>
      <p:ext uri="{BB962C8B-B14F-4D97-AF65-F5344CB8AC3E}">
        <p14:creationId xmlns:p14="http://schemas.microsoft.com/office/powerpoint/2010/main" val="2045905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32" name="Title 1"/>
          <p:cNvSpPr>
            <a:spLocks noGrp="1"/>
          </p:cNvSpPr>
          <p:nvPr>
            <p:ph type="title"/>
          </p:nvPr>
        </p:nvSpPr>
        <p:spPr>
          <a:xfrm>
            <a:off x="457200" y="457200"/>
            <a:ext cx="8229600" cy="369092"/>
          </a:xfrm>
        </p:spPr>
        <p:txBody>
          <a:bodyPr>
            <a:noAutofit/>
          </a:bodyPr>
          <a:lstStyle/>
          <a:p>
            <a:r>
              <a:rPr lang="en-US" sz="2800" dirty="0">
                <a:solidFill>
                  <a:schemeClr val="tx1">
                    <a:lumMod val="50000"/>
                    <a:lumOff val="50000"/>
                  </a:schemeClr>
                </a:solidFill>
                <a:latin typeface="Arial" charset="0"/>
                <a:ea typeface="Arial" charset="0"/>
                <a:cs typeface="Arial" charset="0"/>
              </a:rPr>
              <a:t>Dynamic Damage</a:t>
            </a:r>
          </a:p>
        </p:txBody>
      </p:sp>
      <p:sp>
        <p:nvSpPr>
          <p:cNvPr id="34" name="Rectangle 33"/>
          <p:cNvSpPr/>
          <p:nvPr/>
        </p:nvSpPr>
        <p:spPr bwMode="gray">
          <a:xfrm>
            <a:off x="0" y="4648200"/>
            <a:ext cx="9144000" cy="2209800"/>
          </a:xfrm>
          <a:prstGeom prst="rect">
            <a:avLst/>
          </a:prstGeom>
          <a:solidFill>
            <a:schemeClr val="accent6"/>
          </a:solidFill>
          <a:ln w="6350" cap="flat" cmpd="sng">
            <a:noFill/>
            <a:prstDash val="solid"/>
            <a:round/>
            <a:headEnd type="none" w="med" len="med"/>
            <a:tailEnd type="none" w="med" len="med"/>
          </a:ln>
          <a:effectLst/>
        </p:spPr>
        <p:txBody>
          <a:bodyPr rtlCol="0" anchor="ctr"/>
          <a:lstStyle/>
          <a:p>
            <a:pPr algn="ctr"/>
            <a:endParaRPr lang="en-US" dirty="0"/>
          </a:p>
        </p:txBody>
      </p:sp>
      <p:sp>
        <p:nvSpPr>
          <p:cNvPr id="35" name="Rectangle 34"/>
          <p:cNvSpPr/>
          <p:nvPr/>
        </p:nvSpPr>
        <p:spPr>
          <a:xfrm>
            <a:off x="990600" y="5337601"/>
            <a:ext cx="7162800" cy="954107"/>
          </a:xfrm>
          <a:prstGeom prst="rect">
            <a:avLst/>
          </a:prstGeom>
        </p:spPr>
        <p:txBody>
          <a:bodyPr wrap="square">
            <a:spAutoFit/>
          </a:bodyPr>
          <a:lstStyle/>
          <a:p>
            <a:pPr algn="ctr"/>
            <a:r>
              <a:rPr lang="en-US" sz="2800" b="1" dirty="0" smtClean="0">
                <a:solidFill>
                  <a:schemeClr val="bg1"/>
                </a:solidFill>
                <a:latin typeface="Arial" charset="0"/>
                <a:ea typeface="Arial" charset="0"/>
                <a:cs typeface="Arial" charset="0"/>
              </a:rPr>
              <a:t>If </a:t>
            </a:r>
            <a:r>
              <a:rPr lang="en-US" sz="2800" b="1" dirty="0">
                <a:solidFill>
                  <a:schemeClr val="bg1"/>
                </a:solidFill>
                <a:latin typeface="Arial" charset="0"/>
                <a:ea typeface="Arial" charset="0"/>
                <a:cs typeface="Arial" charset="0"/>
              </a:rPr>
              <a:t>you change the environment, it changes you</a:t>
            </a:r>
            <a:r>
              <a:rPr lang="en-US" sz="2800" b="1" dirty="0" smtClean="0">
                <a:solidFill>
                  <a:schemeClr val="bg1"/>
                </a:solidFill>
                <a:latin typeface="Arial" charset="0"/>
                <a:ea typeface="Arial" charset="0"/>
                <a:cs typeface="Arial" charset="0"/>
              </a:rPr>
              <a:t>… through hormone action</a:t>
            </a:r>
            <a:endParaRPr lang="en-US" sz="2800" b="1" dirty="0">
              <a:solidFill>
                <a:schemeClr val="bg1"/>
              </a:solidFill>
              <a:latin typeface="Arial" charset="0"/>
              <a:ea typeface="Arial" charset="0"/>
              <a:cs typeface="Arial" charset="0"/>
            </a:endParaRPr>
          </a:p>
        </p:txBody>
      </p:sp>
      <p:sp>
        <p:nvSpPr>
          <p:cNvPr id="39" name="Rectangle 38"/>
          <p:cNvSpPr/>
          <p:nvPr/>
        </p:nvSpPr>
        <p:spPr>
          <a:xfrm>
            <a:off x="533400" y="2990671"/>
            <a:ext cx="2433112" cy="923330"/>
          </a:xfrm>
          <a:prstGeom prst="rect">
            <a:avLst/>
          </a:prstGeom>
        </p:spPr>
        <p:txBody>
          <a:bodyPr wrap="square">
            <a:spAutoFit/>
          </a:bodyPr>
          <a:lstStyle/>
          <a:p>
            <a:pPr algn="ctr"/>
            <a:r>
              <a:rPr lang="en-US" dirty="0">
                <a:solidFill>
                  <a:schemeClr val="bg1">
                    <a:lumMod val="65000"/>
                  </a:schemeClr>
                </a:solidFill>
                <a:latin typeface="Arial" charset="0"/>
                <a:ea typeface="Arial" charset="0"/>
                <a:cs typeface="Arial" charset="0"/>
              </a:rPr>
              <a:t>The basic dynamics of evolution includes </a:t>
            </a:r>
            <a:r>
              <a:rPr lang="en-US" b="1" dirty="0">
                <a:solidFill>
                  <a:schemeClr val="bg1">
                    <a:lumMod val="65000"/>
                  </a:schemeClr>
                </a:solidFill>
                <a:latin typeface="Arial" charset="0"/>
                <a:ea typeface="Arial" charset="0"/>
                <a:cs typeface="Arial" charset="0"/>
              </a:rPr>
              <a:t>creativity</a:t>
            </a:r>
          </a:p>
        </p:txBody>
      </p:sp>
      <p:sp>
        <p:nvSpPr>
          <p:cNvPr id="50" name="Rectangle 49"/>
          <p:cNvSpPr/>
          <p:nvPr/>
        </p:nvSpPr>
        <p:spPr>
          <a:xfrm>
            <a:off x="3195112" y="2990671"/>
            <a:ext cx="2748488" cy="1200329"/>
          </a:xfrm>
          <a:prstGeom prst="rect">
            <a:avLst/>
          </a:prstGeom>
        </p:spPr>
        <p:txBody>
          <a:bodyPr wrap="square">
            <a:spAutoFit/>
          </a:bodyPr>
          <a:lstStyle/>
          <a:p>
            <a:pPr algn="ctr"/>
            <a:r>
              <a:rPr lang="en-US" dirty="0">
                <a:solidFill>
                  <a:schemeClr val="bg1">
                    <a:lumMod val="65000"/>
                  </a:schemeClr>
                </a:solidFill>
                <a:latin typeface="Arial" charset="0"/>
                <a:ea typeface="Arial" charset="0"/>
                <a:cs typeface="Arial" charset="0"/>
              </a:rPr>
              <a:t>Evolution is not just adaptation, it is </a:t>
            </a:r>
            <a:r>
              <a:rPr lang="en-US" dirty="0" smtClean="0">
                <a:solidFill>
                  <a:schemeClr val="bg1">
                    <a:lumMod val="65000"/>
                  </a:schemeClr>
                </a:solidFill>
                <a:latin typeface="Arial" charset="0"/>
                <a:ea typeface="Arial" charset="0"/>
                <a:cs typeface="Arial" charset="0"/>
              </a:rPr>
              <a:t>an </a:t>
            </a:r>
            <a:r>
              <a:rPr lang="en-US" b="1" dirty="0" smtClean="0">
                <a:solidFill>
                  <a:schemeClr val="bg1">
                    <a:lumMod val="65000"/>
                  </a:schemeClr>
                </a:solidFill>
                <a:latin typeface="Arial" charset="0"/>
                <a:ea typeface="Arial" charset="0"/>
                <a:cs typeface="Arial" charset="0"/>
              </a:rPr>
              <a:t>iterative </a:t>
            </a:r>
            <a:r>
              <a:rPr lang="en-US" b="1" dirty="0">
                <a:solidFill>
                  <a:schemeClr val="bg1">
                    <a:lumMod val="65000"/>
                  </a:schemeClr>
                </a:solidFill>
                <a:latin typeface="Arial" charset="0"/>
                <a:ea typeface="Arial" charset="0"/>
                <a:cs typeface="Arial" charset="0"/>
              </a:rPr>
              <a:t>process with a living environment</a:t>
            </a:r>
          </a:p>
        </p:txBody>
      </p:sp>
      <p:sp>
        <p:nvSpPr>
          <p:cNvPr id="58" name="Rectangle 57"/>
          <p:cNvSpPr/>
          <p:nvPr/>
        </p:nvSpPr>
        <p:spPr>
          <a:xfrm>
            <a:off x="6177488" y="2990671"/>
            <a:ext cx="2128312" cy="923330"/>
          </a:xfrm>
          <a:prstGeom prst="rect">
            <a:avLst/>
          </a:prstGeom>
        </p:spPr>
        <p:txBody>
          <a:bodyPr wrap="square">
            <a:spAutoFit/>
          </a:bodyPr>
          <a:lstStyle/>
          <a:p>
            <a:pPr algn="ctr"/>
            <a:r>
              <a:rPr lang="en-US" dirty="0">
                <a:solidFill>
                  <a:schemeClr val="bg1">
                    <a:lumMod val="65000"/>
                  </a:schemeClr>
                </a:solidFill>
                <a:latin typeface="Arial" charset="0"/>
                <a:ea typeface="Arial" charset="0"/>
                <a:cs typeface="Arial" charset="0"/>
              </a:rPr>
              <a:t>Evolution is an ongoing dance, a </a:t>
            </a:r>
            <a:r>
              <a:rPr lang="en-US" b="1" dirty="0">
                <a:solidFill>
                  <a:schemeClr val="bg1">
                    <a:lumMod val="65000"/>
                  </a:schemeClr>
                </a:solidFill>
                <a:latin typeface="Arial" charset="0"/>
                <a:ea typeface="Arial" charset="0"/>
                <a:cs typeface="Arial" charset="0"/>
              </a:rPr>
              <a:t>conversation</a:t>
            </a:r>
          </a:p>
        </p:txBody>
      </p:sp>
      <p:grpSp>
        <p:nvGrpSpPr>
          <p:cNvPr id="9" name="Group 8"/>
          <p:cNvGrpSpPr/>
          <p:nvPr/>
        </p:nvGrpSpPr>
        <p:grpSpPr>
          <a:xfrm>
            <a:off x="4147876" y="1981200"/>
            <a:ext cx="805124" cy="825405"/>
            <a:chOff x="4114800" y="1896859"/>
            <a:chExt cx="974200" cy="998741"/>
          </a:xfrm>
        </p:grpSpPr>
        <p:pic>
          <p:nvPicPr>
            <p:cNvPr id="3" name="Picture 2"/>
            <p:cNvPicPr>
              <a:picLocks noChangeAspect="1"/>
            </p:cNvPicPr>
            <p:nvPr/>
          </p:nvPicPr>
          <p:blipFill>
            <a:blip r:embed="rId2"/>
            <a:stretch>
              <a:fillRect/>
            </a:stretch>
          </p:blipFill>
          <p:spPr>
            <a:xfrm>
              <a:off x="4438430" y="2201658"/>
              <a:ext cx="650570" cy="693942"/>
            </a:xfrm>
            <a:prstGeom prst="rect">
              <a:avLst/>
            </a:prstGeom>
          </p:spPr>
        </p:pic>
        <p:pic>
          <p:nvPicPr>
            <p:cNvPr id="2" name="Picture 1"/>
            <p:cNvPicPr>
              <a:picLocks noChangeAspect="1"/>
            </p:cNvPicPr>
            <p:nvPr/>
          </p:nvPicPr>
          <p:blipFill>
            <a:blip r:embed="rId3"/>
            <a:stretch>
              <a:fillRect/>
            </a:stretch>
          </p:blipFill>
          <p:spPr>
            <a:xfrm>
              <a:off x="4114800" y="1896859"/>
              <a:ext cx="609600" cy="609600"/>
            </a:xfrm>
            <a:prstGeom prst="rect">
              <a:avLst/>
            </a:prstGeom>
          </p:spPr>
        </p:pic>
      </p:grpSp>
      <p:pic>
        <p:nvPicPr>
          <p:cNvPr id="4" name="Picture 3"/>
          <p:cNvPicPr>
            <a:picLocks noChangeAspect="1"/>
          </p:cNvPicPr>
          <p:nvPr/>
        </p:nvPicPr>
        <p:blipFill>
          <a:blip r:embed="rId4"/>
          <a:stretch>
            <a:fillRect/>
          </a:stretch>
        </p:blipFill>
        <p:spPr>
          <a:xfrm>
            <a:off x="6705600" y="2018031"/>
            <a:ext cx="954169" cy="725169"/>
          </a:xfrm>
          <a:prstGeom prst="rect">
            <a:avLst/>
          </a:prstGeom>
        </p:spPr>
      </p:pic>
      <p:pic>
        <p:nvPicPr>
          <p:cNvPr id="7" name="Picture 6"/>
          <p:cNvPicPr>
            <a:picLocks noChangeAspect="1"/>
          </p:cNvPicPr>
          <p:nvPr/>
        </p:nvPicPr>
        <p:blipFill>
          <a:blip r:embed="rId5"/>
          <a:stretch>
            <a:fillRect/>
          </a:stretch>
        </p:blipFill>
        <p:spPr>
          <a:xfrm>
            <a:off x="990600" y="2175476"/>
            <a:ext cx="1437050" cy="643924"/>
          </a:xfrm>
          <a:prstGeom prst="rect">
            <a:avLst/>
          </a:prstGeom>
        </p:spPr>
      </p:pic>
    </p:spTree>
    <p:extLst>
      <p:ext uri="{BB962C8B-B14F-4D97-AF65-F5344CB8AC3E}">
        <p14:creationId xmlns:p14="http://schemas.microsoft.com/office/powerpoint/2010/main" val="13376938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457200" y="0"/>
            <a:ext cx="8229600" cy="1295400"/>
          </a:xfrm>
        </p:spPr>
        <p:txBody>
          <a:bodyPr>
            <a:noAutofit/>
          </a:bodyPr>
          <a:lstStyle/>
          <a:p>
            <a:r>
              <a:rPr lang="en-US" sz="2800" dirty="0" smtClean="0">
                <a:solidFill>
                  <a:schemeClr val="tx1">
                    <a:lumMod val="50000"/>
                    <a:lumOff val="50000"/>
                  </a:schemeClr>
                </a:solidFill>
                <a:latin typeface="Arial" charset="0"/>
                <a:ea typeface="Arial" charset="0"/>
                <a:cs typeface="Arial" charset="0"/>
              </a:rPr>
              <a:t>Using Steroids for Good, Not Evil</a:t>
            </a:r>
            <a:endParaRPr lang="en-US" sz="2800" dirty="0">
              <a:solidFill>
                <a:schemeClr val="tx1">
                  <a:lumMod val="50000"/>
                  <a:lumOff val="50000"/>
                </a:schemeClr>
              </a:solidFill>
              <a:latin typeface="Arial" charset="0"/>
              <a:ea typeface="Arial" charset="0"/>
              <a:cs typeface="Arial" charset="0"/>
            </a:endParaRPr>
          </a:p>
        </p:txBody>
      </p:sp>
      <p:sp>
        <p:nvSpPr>
          <p:cNvPr id="11" name="Rectangle 10"/>
          <p:cNvSpPr/>
          <p:nvPr/>
        </p:nvSpPr>
        <p:spPr>
          <a:xfrm>
            <a:off x="685800" y="1427043"/>
            <a:ext cx="7772400" cy="1836400"/>
          </a:xfrm>
          <a:prstGeom prst="rect">
            <a:avLst/>
          </a:prstGeom>
        </p:spPr>
        <p:txBody>
          <a:bodyPr wrap="square">
            <a:spAutoFit/>
          </a:bodyPr>
          <a:lstStyle/>
          <a:p>
            <a:r>
              <a:rPr lang="en-US" sz="1600" dirty="0" smtClean="0">
                <a:solidFill>
                  <a:schemeClr val="bg1">
                    <a:lumMod val="65000"/>
                  </a:schemeClr>
                </a:solidFill>
                <a:latin typeface="Arial" charset="0"/>
                <a:ea typeface="Arial" charset="0"/>
                <a:cs typeface="Arial" charset="0"/>
              </a:rPr>
              <a:t>Dr</a:t>
            </a:r>
            <a:r>
              <a:rPr lang="en-US" sz="1600" dirty="0">
                <a:solidFill>
                  <a:schemeClr val="bg1">
                    <a:lumMod val="65000"/>
                  </a:schemeClr>
                </a:solidFill>
                <a:latin typeface="Arial" charset="0"/>
                <a:ea typeface="Arial" charset="0"/>
                <a:cs typeface="Arial" charset="0"/>
              </a:rPr>
              <a:t>. </a:t>
            </a:r>
            <a:r>
              <a:rPr lang="en-US" sz="1600" dirty="0" err="1">
                <a:solidFill>
                  <a:schemeClr val="bg1">
                    <a:lumMod val="65000"/>
                  </a:schemeClr>
                </a:solidFill>
                <a:latin typeface="Arial" charset="0"/>
                <a:ea typeface="Arial" charset="0"/>
                <a:cs typeface="Arial" charset="0"/>
              </a:rPr>
              <a:t>Doudna</a:t>
            </a:r>
            <a:r>
              <a:rPr lang="en-US" sz="1600" dirty="0">
                <a:solidFill>
                  <a:schemeClr val="bg1">
                    <a:lumMod val="65000"/>
                  </a:schemeClr>
                </a:solidFill>
                <a:latin typeface="Arial" charset="0"/>
                <a:ea typeface="Arial" charset="0"/>
                <a:cs typeface="Arial" charset="0"/>
              </a:rPr>
              <a:t>, Biochemist, University of California, Berkeley</a:t>
            </a:r>
          </a:p>
          <a:p>
            <a:endParaRPr lang="en-US" sz="1600" dirty="0">
              <a:solidFill>
                <a:schemeClr val="bg1">
                  <a:lumMod val="65000"/>
                </a:schemeClr>
              </a:solidFill>
              <a:latin typeface="Arial" charset="0"/>
              <a:ea typeface="Arial" charset="0"/>
              <a:cs typeface="Arial" charset="0"/>
            </a:endParaRPr>
          </a:p>
          <a:p>
            <a:r>
              <a:rPr lang="en-US" sz="1600" dirty="0">
                <a:solidFill>
                  <a:schemeClr val="bg1">
                    <a:lumMod val="65000"/>
                  </a:schemeClr>
                </a:solidFill>
                <a:latin typeface="Arial" charset="0"/>
                <a:ea typeface="Arial" charset="0"/>
                <a:cs typeface="Arial" charset="0"/>
              </a:rPr>
              <a:t>Found a relatively easy way to alter any organism’s DNA, just as a computer user can edit a word in a </a:t>
            </a:r>
            <a:r>
              <a:rPr lang="en-US" sz="1600" dirty="0" smtClean="0">
                <a:solidFill>
                  <a:schemeClr val="bg1">
                    <a:lumMod val="65000"/>
                  </a:schemeClr>
                </a:solidFill>
                <a:latin typeface="Arial" charset="0"/>
                <a:ea typeface="Arial" charset="0"/>
                <a:cs typeface="Arial" charset="0"/>
              </a:rPr>
              <a:t>document.</a:t>
            </a:r>
            <a:endParaRPr lang="en-US" sz="1600" baseline="30000" dirty="0">
              <a:solidFill>
                <a:schemeClr val="bg1">
                  <a:lumMod val="65000"/>
                </a:schemeClr>
              </a:solidFill>
              <a:latin typeface="Arial" charset="0"/>
              <a:ea typeface="Arial" charset="0"/>
              <a:cs typeface="Arial" charset="0"/>
            </a:endParaRPr>
          </a:p>
          <a:p>
            <a:endParaRPr lang="en-US" sz="1600" baseline="30000" dirty="0" smtClean="0">
              <a:solidFill>
                <a:schemeClr val="bg1">
                  <a:lumMod val="65000"/>
                </a:schemeClr>
              </a:solidFill>
              <a:latin typeface="Arial" charset="0"/>
              <a:ea typeface="Arial" charset="0"/>
              <a:cs typeface="Arial" charset="0"/>
            </a:endParaRPr>
          </a:p>
          <a:p>
            <a:r>
              <a:rPr lang="en-US" sz="1400" dirty="0" err="1">
                <a:solidFill>
                  <a:schemeClr val="bg1">
                    <a:lumMod val="65000"/>
                  </a:schemeClr>
                </a:solidFill>
                <a:latin typeface="Arial" charset="0"/>
                <a:ea typeface="Arial" charset="0"/>
                <a:cs typeface="Arial" charset="0"/>
              </a:rPr>
              <a:t>Doudna</a:t>
            </a:r>
            <a:r>
              <a:rPr lang="en-US" sz="1400" dirty="0">
                <a:solidFill>
                  <a:schemeClr val="bg1">
                    <a:lumMod val="65000"/>
                  </a:schemeClr>
                </a:solidFill>
                <a:latin typeface="Arial" charset="0"/>
                <a:ea typeface="Arial" charset="0"/>
                <a:cs typeface="Arial" charset="0"/>
              </a:rPr>
              <a:t> J. The new frontier of genome engineering with CRISPR-Cas9. Science. 2014 Nov 28; 346(6213)</a:t>
            </a:r>
          </a:p>
          <a:p>
            <a:endParaRPr lang="en-US" sz="1600" baseline="30000" dirty="0">
              <a:solidFill>
                <a:schemeClr val="bg1">
                  <a:lumMod val="65000"/>
                </a:schemeClr>
              </a:solidFill>
              <a:latin typeface="Arial" charset="0"/>
              <a:ea typeface="Arial" charset="0"/>
              <a:cs typeface="Arial" charset="0"/>
            </a:endParaRPr>
          </a:p>
        </p:txBody>
      </p:sp>
      <p:grpSp>
        <p:nvGrpSpPr>
          <p:cNvPr id="9" name="Group 8"/>
          <p:cNvGrpSpPr/>
          <p:nvPr/>
        </p:nvGrpSpPr>
        <p:grpSpPr>
          <a:xfrm>
            <a:off x="2031755" y="3124200"/>
            <a:ext cx="5080490" cy="3558596"/>
            <a:chOff x="1162668" y="2286019"/>
            <a:chExt cx="6762132" cy="4305902"/>
          </a:xfrm>
        </p:grpSpPr>
        <p:pic>
          <p:nvPicPr>
            <p:cNvPr id="13" name="Picture 12" descr="Screen Shot 2015-07-26 at 6.51.01 P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2669" y="2286019"/>
              <a:ext cx="3441951" cy="1961068"/>
            </a:xfrm>
            <a:prstGeom prst="rect">
              <a:avLst/>
            </a:prstGeom>
            <a:ln w="38100" cmpd="sng">
              <a:solidFill>
                <a:schemeClr val="bg1"/>
              </a:solidFill>
            </a:ln>
          </p:spPr>
        </p:pic>
        <p:pic>
          <p:nvPicPr>
            <p:cNvPr id="14" name="Picture 13" descr="Screen Shot 2015-07-26 at 6.51.42 P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4620" y="2286019"/>
              <a:ext cx="3320180" cy="1958681"/>
            </a:xfrm>
            <a:prstGeom prst="rect">
              <a:avLst/>
            </a:prstGeom>
            <a:ln w="38100" cmpd="sng">
              <a:solidFill>
                <a:schemeClr val="bg1"/>
              </a:solidFill>
            </a:ln>
          </p:spPr>
        </p:pic>
        <p:pic>
          <p:nvPicPr>
            <p:cNvPr id="16" name="Picture 15" descr="Screen Shot 2015-07-26 at 6.51.53 P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62668" y="4244700"/>
              <a:ext cx="3441951" cy="2344834"/>
            </a:xfrm>
            <a:prstGeom prst="rect">
              <a:avLst/>
            </a:prstGeom>
            <a:ln w="38100" cmpd="sng">
              <a:solidFill>
                <a:schemeClr val="bg1"/>
              </a:solidFill>
            </a:ln>
          </p:spPr>
        </p:pic>
        <p:pic>
          <p:nvPicPr>
            <p:cNvPr id="17" name="Picture 16" descr="Screen Shot 2015-07-26 at 6.52.00 PM.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4620" y="4247087"/>
              <a:ext cx="3320180" cy="2344834"/>
            </a:xfrm>
            <a:prstGeom prst="rect">
              <a:avLst/>
            </a:prstGeom>
            <a:ln w="38100" cmpd="sng">
              <a:solidFill>
                <a:schemeClr val="bg1"/>
              </a:solidFill>
            </a:ln>
          </p:spPr>
        </p:pic>
      </p:grpSp>
    </p:spTree>
    <p:extLst>
      <p:ext uri="{BB962C8B-B14F-4D97-AF65-F5344CB8AC3E}">
        <p14:creationId xmlns:p14="http://schemas.microsoft.com/office/powerpoint/2010/main" val="1634296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Relevant </a:t>
            </a:r>
            <a:r>
              <a:rPr lang="en-US" sz="2800" dirty="0" smtClean="0">
                <a:solidFill>
                  <a:schemeClr val="tx1">
                    <a:lumMod val="50000"/>
                    <a:lumOff val="50000"/>
                  </a:schemeClr>
                </a:solidFill>
                <a:latin typeface="Arial" charset="0"/>
                <a:ea typeface="Arial" charset="0"/>
                <a:cs typeface="Arial" charset="0"/>
              </a:rPr>
              <a:t>Publications</a:t>
            </a:r>
            <a:endParaRPr lang="en-US" sz="2800" dirty="0">
              <a:solidFill>
                <a:schemeClr val="tx1">
                  <a:lumMod val="50000"/>
                  <a:lumOff val="50000"/>
                </a:schemeClr>
              </a:solidFill>
              <a:latin typeface="Arial" charset="0"/>
              <a:ea typeface="Arial" charset="0"/>
              <a:cs typeface="Arial" charset="0"/>
            </a:endParaRPr>
          </a:p>
        </p:txBody>
      </p:sp>
      <p:sp>
        <p:nvSpPr>
          <p:cNvPr id="11" name="Rectangle 10"/>
          <p:cNvSpPr/>
          <p:nvPr/>
        </p:nvSpPr>
        <p:spPr>
          <a:xfrm>
            <a:off x="685800" y="1539419"/>
            <a:ext cx="7772400" cy="5016758"/>
          </a:xfrm>
          <a:prstGeom prst="rect">
            <a:avLst/>
          </a:prstGeom>
        </p:spPr>
        <p:txBody>
          <a:bodyPr wrap="square">
            <a:spAutoFit/>
          </a:bodyPr>
          <a:lstStyle/>
          <a:p>
            <a:pPr marL="457200" indent="-457200">
              <a:buFont typeface="+mj-lt"/>
              <a:buAutoNum type="arabicPeriod"/>
            </a:pPr>
            <a:r>
              <a:rPr lang="en-US" sz="2000" dirty="0">
                <a:solidFill>
                  <a:schemeClr val="bg1">
                    <a:lumMod val="65000"/>
                  </a:schemeClr>
                </a:solidFill>
                <a:latin typeface="Arial" charset="0"/>
                <a:ea typeface="Arial" charset="0"/>
                <a:cs typeface="Arial" charset="0"/>
              </a:rPr>
              <a:t>Wiley TS, </a:t>
            </a:r>
            <a:r>
              <a:rPr lang="en-US" sz="2000" dirty="0" err="1">
                <a:solidFill>
                  <a:schemeClr val="bg1">
                    <a:lumMod val="65000"/>
                  </a:schemeClr>
                </a:solidFill>
                <a:latin typeface="Arial" charset="0"/>
                <a:ea typeface="Arial" charset="0"/>
                <a:cs typeface="Arial" charset="0"/>
              </a:rPr>
              <a:t>Haraldsen</a:t>
            </a:r>
            <a:r>
              <a:rPr lang="en-US" sz="2000" dirty="0">
                <a:solidFill>
                  <a:schemeClr val="bg1">
                    <a:lumMod val="65000"/>
                  </a:schemeClr>
                </a:solidFill>
                <a:latin typeface="Arial" charset="0"/>
                <a:ea typeface="Arial" charset="0"/>
                <a:cs typeface="Arial" charset="0"/>
              </a:rPr>
              <a:t> </a:t>
            </a:r>
            <a:r>
              <a:rPr lang="en-US" sz="2000" dirty="0" smtClean="0">
                <a:solidFill>
                  <a:schemeClr val="bg1">
                    <a:lumMod val="65000"/>
                  </a:schemeClr>
                </a:solidFill>
                <a:latin typeface="Arial" charset="0"/>
                <a:ea typeface="Arial" charset="0"/>
                <a:cs typeface="Arial" charset="0"/>
              </a:rPr>
              <a:t>JT. </a:t>
            </a:r>
            <a:r>
              <a:rPr lang="en-US" sz="2000" dirty="0">
                <a:solidFill>
                  <a:schemeClr val="bg1">
                    <a:lumMod val="65000"/>
                  </a:schemeClr>
                </a:solidFill>
                <a:latin typeface="Arial" charset="0"/>
                <a:ea typeface="Arial" charset="0"/>
                <a:cs typeface="Arial" charset="0"/>
              </a:rPr>
              <a:t>The theory of modulated hormone therapy for the treatment of  breast cancer in pre- and post-menopausal women. AIP Advances. 2012;2:011206.</a:t>
            </a:r>
          </a:p>
          <a:p>
            <a:pPr marL="457200" indent="-457200">
              <a:buFont typeface="+mj-lt"/>
              <a:buAutoNum type="arabicPeriod"/>
            </a:pPr>
            <a:r>
              <a:rPr lang="en-US" sz="2000" dirty="0">
                <a:solidFill>
                  <a:schemeClr val="bg1">
                    <a:lumMod val="65000"/>
                  </a:schemeClr>
                </a:solidFill>
                <a:latin typeface="Arial" charset="0"/>
                <a:ea typeface="Arial" charset="0"/>
                <a:cs typeface="Arial" charset="0"/>
              </a:rPr>
              <a:t>Wiley TS, </a:t>
            </a:r>
            <a:r>
              <a:rPr lang="en-US" sz="2000" dirty="0" err="1">
                <a:solidFill>
                  <a:schemeClr val="bg1">
                    <a:lumMod val="65000"/>
                  </a:schemeClr>
                </a:solidFill>
                <a:latin typeface="Arial" charset="0"/>
                <a:ea typeface="Arial" charset="0"/>
                <a:cs typeface="Arial" charset="0"/>
              </a:rPr>
              <a:t>Haraldsen</a:t>
            </a:r>
            <a:r>
              <a:rPr lang="en-US" sz="2000" dirty="0">
                <a:solidFill>
                  <a:schemeClr val="bg1">
                    <a:lumMod val="65000"/>
                  </a:schemeClr>
                </a:solidFill>
                <a:latin typeface="Arial" charset="0"/>
                <a:ea typeface="Arial" charset="0"/>
                <a:cs typeface="Arial" charset="0"/>
              </a:rPr>
              <a:t> </a:t>
            </a:r>
            <a:r>
              <a:rPr lang="en-US" sz="2000" dirty="0" smtClean="0">
                <a:solidFill>
                  <a:schemeClr val="bg1">
                    <a:lumMod val="65000"/>
                  </a:schemeClr>
                </a:solidFill>
                <a:latin typeface="Arial" charset="0"/>
                <a:ea typeface="Arial" charset="0"/>
                <a:cs typeface="Arial" charset="0"/>
              </a:rPr>
              <a:t>JT. </a:t>
            </a:r>
            <a:r>
              <a:rPr lang="en-US" sz="2000" dirty="0">
                <a:solidFill>
                  <a:schemeClr val="bg1">
                    <a:lumMod val="65000"/>
                  </a:schemeClr>
                </a:solidFill>
                <a:latin typeface="Arial" charset="0"/>
                <a:ea typeface="Arial" charset="0"/>
                <a:cs typeface="Arial" charset="0"/>
              </a:rPr>
              <a:t>The effects of steroid hormone exposure on direct gene regulation. Med. Hypotheses. 2014;83:436-440. http://</a:t>
            </a:r>
            <a:r>
              <a:rPr lang="en-US" sz="2000" dirty="0" err="1">
                <a:solidFill>
                  <a:schemeClr val="bg1">
                    <a:lumMod val="65000"/>
                  </a:schemeClr>
                </a:solidFill>
                <a:latin typeface="Arial" charset="0"/>
                <a:ea typeface="Arial" charset="0"/>
                <a:cs typeface="Arial" charset="0"/>
              </a:rPr>
              <a:t>dx.doi.org</a:t>
            </a:r>
            <a:r>
              <a:rPr lang="en-US" sz="2000" dirty="0">
                <a:solidFill>
                  <a:schemeClr val="bg1">
                    <a:lumMod val="65000"/>
                  </a:schemeClr>
                </a:solidFill>
                <a:latin typeface="Arial" charset="0"/>
                <a:ea typeface="Arial" charset="0"/>
                <a:cs typeface="Arial" charset="0"/>
              </a:rPr>
              <a:t>/10.1016/j.mehy.2014.07.010</a:t>
            </a:r>
          </a:p>
          <a:p>
            <a:pPr marL="457200" indent="-457200">
              <a:buFont typeface="+mj-lt"/>
              <a:buAutoNum type="arabicPeriod"/>
            </a:pPr>
            <a:r>
              <a:rPr lang="en-US" sz="2000" dirty="0">
                <a:solidFill>
                  <a:schemeClr val="bg1">
                    <a:lumMod val="65000"/>
                  </a:schemeClr>
                </a:solidFill>
                <a:latin typeface="Arial" charset="0"/>
                <a:ea typeface="Arial" charset="0"/>
                <a:cs typeface="Arial" charset="0"/>
              </a:rPr>
              <a:t>Wiley TS, </a:t>
            </a:r>
            <a:r>
              <a:rPr lang="en-US" sz="2000" dirty="0" err="1">
                <a:solidFill>
                  <a:schemeClr val="bg1">
                    <a:lumMod val="65000"/>
                  </a:schemeClr>
                </a:solidFill>
                <a:latin typeface="Arial" charset="0"/>
                <a:ea typeface="Arial" charset="0"/>
                <a:cs typeface="Arial" charset="0"/>
              </a:rPr>
              <a:t>Odegard</a:t>
            </a:r>
            <a:r>
              <a:rPr lang="en-US" sz="2000" dirty="0">
                <a:solidFill>
                  <a:schemeClr val="bg1">
                    <a:lumMod val="65000"/>
                  </a:schemeClr>
                </a:solidFill>
                <a:latin typeface="Arial" charset="0"/>
                <a:ea typeface="Arial" charset="0"/>
                <a:cs typeface="Arial" charset="0"/>
              </a:rPr>
              <a:t>, </a:t>
            </a:r>
            <a:r>
              <a:rPr lang="en-US" sz="2000" dirty="0" err="1">
                <a:solidFill>
                  <a:schemeClr val="bg1">
                    <a:lumMod val="65000"/>
                  </a:schemeClr>
                </a:solidFill>
                <a:latin typeface="Arial" charset="0"/>
                <a:ea typeface="Arial" charset="0"/>
                <a:cs typeface="Arial" charset="0"/>
              </a:rPr>
              <a:t>Raden</a:t>
            </a:r>
            <a:r>
              <a:rPr lang="en-US" sz="2000" dirty="0">
                <a:solidFill>
                  <a:schemeClr val="bg1">
                    <a:lumMod val="65000"/>
                  </a:schemeClr>
                </a:solidFill>
                <a:latin typeface="Arial" charset="0"/>
                <a:ea typeface="Arial" charset="0"/>
                <a:cs typeface="Arial" charset="0"/>
              </a:rPr>
              <a:t> J. </a:t>
            </a:r>
            <a:r>
              <a:rPr lang="en-US" sz="2000" dirty="0" err="1">
                <a:solidFill>
                  <a:schemeClr val="bg1">
                    <a:lumMod val="65000"/>
                  </a:schemeClr>
                </a:solidFill>
                <a:latin typeface="Arial" charset="0"/>
                <a:ea typeface="Arial" charset="0"/>
                <a:cs typeface="Arial" charset="0"/>
              </a:rPr>
              <a:t>Haraldsen</a:t>
            </a:r>
            <a:r>
              <a:rPr lang="en-US" sz="2000" dirty="0">
                <a:solidFill>
                  <a:schemeClr val="bg1">
                    <a:lumMod val="65000"/>
                  </a:schemeClr>
                </a:solidFill>
                <a:latin typeface="Arial" charset="0"/>
                <a:ea typeface="Arial" charset="0"/>
                <a:cs typeface="Arial" charset="0"/>
              </a:rPr>
              <a:t> J.T.  The standardization of non-sterile compounding: A study in quality control and assessment for hormone compounding. International Journal of Pharmaceutical Compounding. 2014;18(2):162. </a:t>
            </a:r>
          </a:p>
          <a:p>
            <a:pPr marL="457200" indent="-457200">
              <a:buFont typeface="+mj-lt"/>
              <a:buAutoNum type="arabicPeriod"/>
            </a:pPr>
            <a:r>
              <a:rPr lang="en-US" sz="2000" dirty="0">
                <a:solidFill>
                  <a:schemeClr val="bg1">
                    <a:lumMod val="65000"/>
                  </a:schemeClr>
                </a:solidFill>
                <a:latin typeface="Arial" charset="0"/>
                <a:ea typeface="Arial" charset="0"/>
                <a:cs typeface="Arial" charset="0"/>
              </a:rPr>
              <a:t>Formby B, Wiley TS. Progesterone inhibits growth and induces apoptosis in breast cancer cells: inverse effects on Bcl-2 and p53. Ann </a:t>
            </a:r>
            <a:r>
              <a:rPr lang="en-US" sz="2000" dirty="0" err="1">
                <a:solidFill>
                  <a:schemeClr val="bg1">
                    <a:lumMod val="65000"/>
                  </a:schemeClr>
                </a:solidFill>
                <a:latin typeface="Arial" charset="0"/>
                <a:ea typeface="Arial" charset="0"/>
                <a:cs typeface="Arial" charset="0"/>
              </a:rPr>
              <a:t>Clin</a:t>
            </a:r>
            <a:r>
              <a:rPr lang="en-US" sz="2000" dirty="0">
                <a:solidFill>
                  <a:schemeClr val="bg1">
                    <a:lumMod val="65000"/>
                  </a:schemeClr>
                </a:solidFill>
                <a:latin typeface="Arial" charset="0"/>
                <a:ea typeface="Arial" charset="0"/>
                <a:cs typeface="Arial" charset="0"/>
              </a:rPr>
              <a:t> Lab Sci. 1998 Nov 1;28(6):360–9. </a:t>
            </a:r>
          </a:p>
          <a:p>
            <a:pPr marL="457200" indent="-457200">
              <a:buFont typeface="+mj-lt"/>
              <a:buAutoNum type="arabicPeriod"/>
            </a:pPr>
            <a:r>
              <a:rPr lang="en-US" sz="2000" dirty="0">
                <a:solidFill>
                  <a:schemeClr val="bg1">
                    <a:lumMod val="65000"/>
                  </a:schemeClr>
                </a:solidFill>
                <a:latin typeface="Arial" charset="0"/>
                <a:ea typeface="Arial" charset="0"/>
                <a:cs typeface="Arial" charset="0"/>
              </a:rPr>
              <a:t>Taguchi </a:t>
            </a:r>
            <a:r>
              <a:rPr lang="en-US" sz="2000" dirty="0" smtClean="0">
                <a:solidFill>
                  <a:schemeClr val="bg1">
                    <a:lumMod val="65000"/>
                  </a:schemeClr>
                </a:solidFill>
                <a:latin typeface="Arial" charset="0"/>
                <a:ea typeface="Arial" charset="0"/>
                <a:cs typeface="Arial" charset="0"/>
              </a:rPr>
              <a:t>J. </a:t>
            </a:r>
            <a:r>
              <a:rPr lang="en-US" sz="2000" dirty="0">
                <a:solidFill>
                  <a:schemeClr val="bg1">
                    <a:lumMod val="65000"/>
                  </a:schemeClr>
                </a:solidFill>
                <a:latin typeface="Arial" charset="0"/>
                <a:ea typeface="Arial" charset="0"/>
                <a:cs typeface="Arial" charset="0"/>
              </a:rPr>
              <a:t>Observational report of transdermal rhythmic bio-identical hormones in an oncology population. IRB # 07- 80</a:t>
            </a:r>
          </a:p>
        </p:txBody>
      </p:sp>
    </p:spTree>
    <p:extLst>
      <p:ext uri="{BB962C8B-B14F-4D97-AF65-F5344CB8AC3E}">
        <p14:creationId xmlns:p14="http://schemas.microsoft.com/office/powerpoint/2010/main" val="18978207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sp>
        <p:nvSpPr>
          <p:cNvPr id="26" name="Rectangle 25"/>
          <p:cNvSpPr/>
          <p:nvPr/>
        </p:nvSpPr>
        <p:spPr>
          <a:xfrm>
            <a:off x="0" y="2073756"/>
            <a:ext cx="45719" cy="228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p:nvPr>
        </p:nvSpPr>
        <p:spPr>
          <a:xfrm>
            <a:off x="457200" y="0"/>
            <a:ext cx="8229600" cy="1295400"/>
          </a:xfrm>
        </p:spPr>
        <p:txBody>
          <a:bodyPr>
            <a:noAutofit/>
          </a:bodyPr>
          <a:lstStyle/>
          <a:p>
            <a:r>
              <a:rPr lang="en-US" sz="2800" dirty="0">
                <a:solidFill>
                  <a:schemeClr val="tx1">
                    <a:lumMod val="50000"/>
                    <a:lumOff val="50000"/>
                  </a:schemeClr>
                </a:solidFill>
                <a:latin typeface="Arial" charset="0"/>
                <a:ea typeface="Arial" charset="0"/>
                <a:cs typeface="Arial" charset="0"/>
              </a:rPr>
              <a:t>Relevant </a:t>
            </a:r>
            <a:r>
              <a:rPr lang="en-US" sz="2800" dirty="0" smtClean="0">
                <a:solidFill>
                  <a:schemeClr val="tx1">
                    <a:lumMod val="50000"/>
                    <a:lumOff val="50000"/>
                  </a:schemeClr>
                </a:solidFill>
                <a:latin typeface="Arial" charset="0"/>
                <a:ea typeface="Arial" charset="0"/>
                <a:cs typeface="Arial" charset="0"/>
              </a:rPr>
              <a:t>Publications</a:t>
            </a:r>
            <a:endParaRPr lang="en-US" sz="2800" dirty="0">
              <a:solidFill>
                <a:schemeClr val="tx1">
                  <a:lumMod val="50000"/>
                  <a:lumOff val="50000"/>
                </a:schemeClr>
              </a:solidFill>
              <a:latin typeface="Arial" charset="0"/>
              <a:ea typeface="Arial" charset="0"/>
              <a:cs typeface="Arial" charset="0"/>
            </a:endParaRPr>
          </a:p>
        </p:txBody>
      </p:sp>
      <p:sp>
        <p:nvSpPr>
          <p:cNvPr id="11" name="Rectangle 10"/>
          <p:cNvSpPr/>
          <p:nvPr/>
        </p:nvSpPr>
        <p:spPr>
          <a:xfrm>
            <a:off x="685800" y="1539419"/>
            <a:ext cx="7772400" cy="5632311"/>
          </a:xfrm>
          <a:prstGeom prst="rect">
            <a:avLst/>
          </a:prstGeom>
        </p:spPr>
        <p:txBody>
          <a:bodyPr wrap="square">
            <a:spAutoFit/>
          </a:bodyPr>
          <a:lstStyle/>
          <a:p>
            <a:pPr marL="457200" indent="-457200">
              <a:buFont typeface="+mj-lt"/>
              <a:buAutoNum type="arabicPeriod" startAt="6"/>
            </a:pPr>
            <a:r>
              <a:rPr lang="en-US" sz="2000" dirty="0" err="1" smtClean="0">
                <a:solidFill>
                  <a:schemeClr val="bg1">
                    <a:lumMod val="65000"/>
                  </a:schemeClr>
                </a:solidFill>
                <a:latin typeface="Arial" charset="0"/>
                <a:ea typeface="Arial" charset="0"/>
                <a:cs typeface="Arial" charset="0"/>
              </a:rPr>
              <a:t>Takasu</a:t>
            </a:r>
            <a:r>
              <a:rPr lang="en-US" sz="2000" dirty="0">
                <a:solidFill>
                  <a:schemeClr val="bg1">
                    <a:lumMod val="65000"/>
                  </a:schemeClr>
                </a:solidFill>
                <a:latin typeface="Arial" charset="0"/>
                <a:ea typeface="Arial" charset="0"/>
                <a:cs typeface="Arial" charset="0"/>
              </a:rPr>
              <a:t> </a:t>
            </a:r>
            <a:r>
              <a:rPr lang="en-US" sz="2000" dirty="0" smtClean="0">
                <a:solidFill>
                  <a:schemeClr val="bg1">
                    <a:lumMod val="65000"/>
                  </a:schemeClr>
                </a:solidFill>
                <a:latin typeface="Arial" charset="0"/>
                <a:ea typeface="Arial" charset="0"/>
                <a:cs typeface="Arial" charset="0"/>
              </a:rPr>
              <a:t>N. </a:t>
            </a:r>
            <a:r>
              <a:rPr lang="en-US" sz="2000" dirty="0">
                <a:solidFill>
                  <a:schemeClr val="bg1">
                    <a:lumMod val="65000"/>
                  </a:schemeClr>
                </a:solidFill>
                <a:latin typeface="Arial" charset="0"/>
                <a:ea typeface="Arial" charset="0"/>
                <a:cs typeface="Arial" charset="0"/>
              </a:rPr>
              <a:t>Recovery from Age-Related Infertility under Environmental Light-Dark Cycles Adjusted to the Intrinsic Circadian </a:t>
            </a:r>
            <a:r>
              <a:rPr lang="en-US" sz="2000" dirty="0" smtClean="0">
                <a:solidFill>
                  <a:schemeClr val="bg1">
                    <a:lumMod val="65000"/>
                  </a:schemeClr>
                </a:solidFill>
                <a:latin typeface="Arial" charset="0"/>
                <a:ea typeface="Arial" charset="0"/>
                <a:cs typeface="Arial" charset="0"/>
              </a:rPr>
              <a:t>Period</a:t>
            </a:r>
            <a:r>
              <a:rPr lang="en-US" sz="2000" dirty="0">
                <a:solidFill>
                  <a:schemeClr val="bg1">
                    <a:lumMod val="65000"/>
                  </a:schemeClr>
                </a:solidFill>
                <a:latin typeface="Arial" charset="0"/>
                <a:ea typeface="Arial" charset="0"/>
                <a:cs typeface="Arial" charset="0"/>
              </a:rPr>
              <a:t>. Cell </a:t>
            </a:r>
            <a:r>
              <a:rPr lang="en-US" sz="2000" dirty="0" smtClean="0">
                <a:solidFill>
                  <a:schemeClr val="bg1">
                    <a:lumMod val="65000"/>
                  </a:schemeClr>
                </a:solidFill>
                <a:latin typeface="Arial" charset="0"/>
                <a:ea typeface="Arial" charset="0"/>
                <a:cs typeface="Arial" charset="0"/>
              </a:rPr>
              <a:t>Reports. 2015 Sept 1; 12(9):1407-13</a:t>
            </a:r>
          </a:p>
          <a:p>
            <a:pPr marL="457200" indent="-457200">
              <a:buFont typeface="+mj-lt"/>
              <a:buAutoNum type="arabicPeriod" startAt="6"/>
            </a:pPr>
            <a:r>
              <a:rPr lang="en-US" sz="2000" dirty="0" err="1" smtClean="0">
                <a:solidFill>
                  <a:schemeClr val="bg1">
                    <a:lumMod val="65000"/>
                  </a:schemeClr>
                </a:solidFill>
                <a:latin typeface="Arial" charset="0"/>
                <a:ea typeface="Arial" charset="0"/>
                <a:cs typeface="Arial" charset="0"/>
              </a:rPr>
              <a:t>Waszak</a:t>
            </a:r>
            <a:r>
              <a:rPr lang="en-US" sz="2000" dirty="0">
                <a:solidFill>
                  <a:schemeClr val="bg1">
                    <a:lumMod val="65000"/>
                  </a:schemeClr>
                </a:solidFill>
                <a:latin typeface="Arial" charset="0"/>
                <a:ea typeface="Arial" charset="0"/>
                <a:cs typeface="Arial" charset="0"/>
              </a:rPr>
              <a:t> </a:t>
            </a:r>
            <a:r>
              <a:rPr lang="en-US" sz="2000" dirty="0" smtClean="0">
                <a:solidFill>
                  <a:schemeClr val="bg1">
                    <a:lumMod val="65000"/>
                  </a:schemeClr>
                </a:solidFill>
                <a:latin typeface="Arial" charset="0"/>
                <a:ea typeface="Arial" charset="0"/>
                <a:cs typeface="Arial" charset="0"/>
              </a:rPr>
              <a:t>M. </a:t>
            </a:r>
            <a:r>
              <a:rPr lang="en-US" sz="2000" dirty="0">
                <a:solidFill>
                  <a:schemeClr val="bg1">
                    <a:lumMod val="65000"/>
                  </a:schemeClr>
                </a:solidFill>
                <a:latin typeface="Arial" charset="0"/>
                <a:ea typeface="Arial" charset="0"/>
                <a:cs typeface="Arial" charset="0"/>
              </a:rPr>
              <a:t>Population Variation and Genetic Control of Modular Chromatin Architecture in </a:t>
            </a:r>
            <a:r>
              <a:rPr lang="en-US" sz="2000" dirty="0" smtClean="0">
                <a:solidFill>
                  <a:schemeClr val="bg1">
                    <a:lumMod val="65000"/>
                  </a:schemeClr>
                </a:solidFill>
                <a:latin typeface="Arial" charset="0"/>
                <a:ea typeface="Arial" charset="0"/>
                <a:cs typeface="Arial" charset="0"/>
              </a:rPr>
              <a:t>Humans. Cell. 2015 Aug 27; 162(4): 1039-50</a:t>
            </a:r>
          </a:p>
          <a:p>
            <a:pPr marL="457200" indent="-457200">
              <a:buFont typeface="+mj-lt"/>
              <a:buAutoNum type="arabicPeriod" startAt="6"/>
            </a:pPr>
            <a:r>
              <a:rPr lang="en-US" sz="2000" dirty="0" err="1" smtClean="0">
                <a:solidFill>
                  <a:schemeClr val="bg1">
                    <a:lumMod val="65000"/>
                  </a:schemeClr>
                </a:solidFill>
                <a:latin typeface="Arial" charset="0"/>
                <a:ea typeface="Arial" charset="0"/>
                <a:cs typeface="Arial" charset="0"/>
              </a:rPr>
              <a:t>Jinek</a:t>
            </a:r>
            <a:r>
              <a:rPr lang="en-US" sz="2000" dirty="0" smtClean="0">
                <a:solidFill>
                  <a:schemeClr val="bg1">
                    <a:lumMod val="65000"/>
                  </a:schemeClr>
                </a:solidFill>
                <a:latin typeface="Arial" charset="0"/>
                <a:ea typeface="Arial" charset="0"/>
                <a:cs typeface="Arial" charset="0"/>
              </a:rPr>
              <a:t> M. </a:t>
            </a:r>
            <a:r>
              <a:rPr lang="en-US" sz="2000" dirty="0">
                <a:solidFill>
                  <a:schemeClr val="bg1">
                    <a:lumMod val="65000"/>
                  </a:schemeClr>
                </a:solidFill>
                <a:latin typeface="Arial" charset="0"/>
                <a:ea typeface="Arial" charset="0"/>
                <a:cs typeface="Arial" charset="0"/>
              </a:rPr>
              <a:t>A Programmable Dual-RNA–Guided DNA Endonuclease in Adaptive Bacterial </a:t>
            </a:r>
            <a:r>
              <a:rPr lang="en-US" sz="2000" dirty="0" smtClean="0">
                <a:solidFill>
                  <a:schemeClr val="bg1">
                    <a:lumMod val="65000"/>
                  </a:schemeClr>
                </a:solidFill>
                <a:latin typeface="Arial" charset="0"/>
                <a:ea typeface="Arial" charset="0"/>
                <a:cs typeface="Arial" charset="0"/>
              </a:rPr>
              <a:t>Immunity. Science. </a:t>
            </a:r>
            <a:r>
              <a:rPr lang="en-US" sz="2000" dirty="0">
                <a:solidFill>
                  <a:schemeClr val="bg1">
                    <a:lumMod val="65000"/>
                  </a:schemeClr>
                </a:solidFill>
                <a:latin typeface="Arial" charset="0"/>
                <a:ea typeface="Arial" charset="0"/>
                <a:cs typeface="Arial" charset="0"/>
              </a:rPr>
              <a:t>2012 Aug 17; </a:t>
            </a:r>
            <a:r>
              <a:rPr lang="en-US" sz="2000" dirty="0" smtClean="0">
                <a:solidFill>
                  <a:schemeClr val="bg1">
                    <a:lumMod val="65000"/>
                  </a:schemeClr>
                </a:solidFill>
                <a:latin typeface="Arial" charset="0"/>
                <a:ea typeface="Arial" charset="0"/>
                <a:cs typeface="Arial" charset="0"/>
              </a:rPr>
              <a:t>337(6096):816-21</a:t>
            </a:r>
          </a:p>
          <a:p>
            <a:pPr marL="457200" indent="-457200">
              <a:buFont typeface="+mj-lt"/>
              <a:buAutoNum type="arabicPeriod" startAt="6"/>
            </a:pPr>
            <a:r>
              <a:rPr lang="en-US" sz="2000" dirty="0" smtClean="0">
                <a:solidFill>
                  <a:schemeClr val="bg1">
                    <a:lumMod val="65000"/>
                  </a:schemeClr>
                </a:solidFill>
                <a:latin typeface="Arial" charset="0"/>
                <a:ea typeface="Arial" charset="0"/>
                <a:cs typeface="Arial" charset="0"/>
              </a:rPr>
              <a:t>Baltimore D. </a:t>
            </a:r>
            <a:r>
              <a:rPr lang="en-US" sz="2000" dirty="0">
                <a:solidFill>
                  <a:schemeClr val="bg1">
                    <a:lumMod val="65000"/>
                  </a:schemeClr>
                </a:solidFill>
                <a:latin typeface="Arial" charset="0"/>
                <a:ea typeface="Arial" charset="0"/>
                <a:cs typeface="Arial" charset="0"/>
              </a:rPr>
              <a:t>A prudent path forward for genomic engineering and </a:t>
            </a:r>
            <a:r>
              <a:rPr lang="en-US" sz="2000" dirty="0" err="1">
                <a:solidFill>
                  <a:schemeClr val="bg1">
                    <a:lumMod val="65000"/>
                  </a:schemeClr>
                </a:solidFill>
                <a:latin typeface="Arial" charset="0"/>
                <a:ea typeface="Arial" charset="0"/>
                <a:cs typeface="Arial" charset="0"/>
              </a:rPr>
              <a:t>germline</a:t>
            </a:r>
            <a:r>
              <a:rPr lang="en-US" sz="2000" dirty="0">
                <a:solidFill>
                  <a:schemeClr val="bg1">
                    <a:lumMod val="65000"/>
                  </a:schemeClr>
                </a:solidFill>
                <a:latin typeface="Arial" charset="0"/>
                <a:ea typeface="Arial" charset="0"/>
                <a:cs typeface="Arial" charset="0"/>
              </a:rPr>
              <a:t> gene </a:t>
            </a:r>
            <a:r>
              <a:rPr lang="en-US" sz="2000" dirty="0" smtClean="0">
                <a:solidFill>
                  <a:schemeClr val="bg1">
                    <a:lumMod val="65000"/>
                  </a:schemeClr>
                </a:solidFill>
                <a:latin typeface="Arial" charset="0"/>
                <a:ea typeface="Arial" charset="0"/>
                <a:cs typeface="Arial" charset="0"/>
              </a:rPr>
              <a:t>modification. Science. 2015 Apr 3</a:t>
            </a:r>
            <a:r>
              <a:rPr lang="en-US" sz="2000" dirty="0">
                <a:solidFill>
                  <a:schemeClr val="bg1">
                    <a:lumMod val="65000"/>
                  </a:schemeClr>
                </a:solidFill>
                <a:latin typeface="Arial" charset="0"/>
                <a:ea typeface="Arial" charset="0"/>
                <a:cs typeface="Arial" charset="0"/>
              </a:rPr>
              <a:t>; </a:t>
            </a:r>
            <a:r>
              <a:rPr lang="en-US" sz="2000" dirty="0" smtClean="0">
                <a:solidFill>
                  <a:schemeClr val="bg1">
                    <a:lumMod val="65000"/>
                  </a:schemeClr>
                </a:solidFill>
                <a:latin typeface="Arial" charset="0"/>
                <a:ea typeface="Arial" charset="0"/>
                <a:cs typeface="Arial" charset="0"/>
              </a:rPr>
              <a:t>348(6230):36-8</a:t>
            </a:r>
            <a:r>
              <a:rPr lang="en-US" sz="2000" dirty="0">
                <a:solidFill>
                  <a:schemeClr val="bg1">
                    <a:lumMod val="65000"/>
                  </a:schemeClr>
                </a:solidFill>
                <a:latin typeface="Arial" charset="0"/>
                <a:ea typeface="Arial" charset="0"/>
                <a:cs typeface="Arial" charset="0"/>
              </a:rPr>
              <a:t> </a:t>
            </a:r>
            <a:endParaRPr lang="en-US" sz="2000" dirty="0" smtClean="0">
              <a:solidFill>
                <a:schemeClr val="bg1">
                  <a:lumMod val="65000"/>
                </a:schemeClr>
              </a:solidFill>
              <a:latin typeface="Arial" charset="0"/>
              <a:ea typeface="Arial" charset="0"/>
              <a:cs typeface="Arial" charset="0"/>
            </a:endParaRPr>
          </a:p>
          <a:p>
            <a:pPr marL="457200" indent="-457200">
              <a:buFont typeface="+mj-lt"/>
              <a:buAutoNum type="arabicPeriod" startAt="6"/>
            </a:pPr>
            <a:r>
              <a:rPr lang="en-US" sz="2000" dirty="0" err="1" smtClean="0">
                <a:solidFill>
                  <a:schemeClr val="bg1">
                    <a:lumMod val="65000"/>
                  </a:schemeClr>
                </a:solidFill>
                <a:latin typeface="Arial" charset="0"/>
                <a:ea typeface="Arial" charset="0"/>
                <a:cs typeface="Arial" charset="0"/>
              </a:rPr>
              <a:t>Wiedenheft</a:t>
            </a:r>
            <a:r>
              <a:rPr lang="en-US" sz="2000" dirty="0">
                <a:solidFill>
                  <a:schemeClr val="bg1">
                    <a:lumMod val="65000"/>
                  </a:schemeClr>
                </a:solidFill>
                <a:latin typeface="Arial" charset="0"/>
                <a:ea typeface="Arial" charset="0"/>
                <a:cs typeface="Arial" charset="0"/>
              </a:rPr>
              <a:t> </a:t>
            </a:r>
            <a:r>
              <a:rPr lang="en-US" sz="2000" dirty="0" smtClean="0">
                <a:solidFill>
                  <a:schemeClr val="bg1">
                    <a:lumMod val="65000"/>
                  </a:schemeClr>
                </a:solidFill>
                <a:latin typeface="Arial" charset="0"/>
                <a:ea typeface="Arial" charset="0"/>
                <a:cs typeface="Arial" charset="0"/>
              </a:rPr>
              <a:t>B. </a:t>
            </a:r>
            <a:r>
              <a:rPr lang="en-US" sz="2000" dirty="0">
                <a:solidFill>
                  <a:schemeClr val="bg1">
                    <a:lumMod val="65000"/>
                  </a:schemeClr>
                </a:solidFill>
                <a:latin typeface="Arial" charset="0"/>
                <a:ea typeface="Arial" charset="0"/>
                <a:cs typeface="Arial" charset="0"/>
              </a:rPr>
              <a:t>RNA-guided genetic silencing systems in bacteria and </a:t>
            </a:r>
            <a:r>
              <a:rPr lang="en-US" sz="2000" dirty="0" smtClean="0">
                <a:solidFill>
                  <a:schemeClr val="bg1">
                    <a:lumMod val="65000"/>
                  </a:schemeClr>
                </a:solidFill>
                <a:latin typeface="Arial" charset="0"/>
                <a:ea typeface="Arial" charset="0"/>
                <a:cs typeface="Arial" charset="0"/>
              </a:rPr>
              <a:t>archaea. Nature</a:t>
            </a:r>
            <a:r>
              <a:rPr lang="en-US" sz="2000" dirty="0">
                <a:solidFill>
                  <a:schemeClr val="bg1">
                    <a:lumMod val="65000"/>
                  </a:schemeClr>
                </a:solidFill>
                <a:latin typeface="Arial" charset="0"/>
                <a:ea typeface="Arial" charset="0"/>
                <a:cs typeface="Arial" charset="0"/>
              </a:rPr>
              <a:t>. 2012 Feb 5; </a:t>
            </a:r>
            <a:r>
              <a:rPr lang="en-US" sz="2000" dirty="0" smtClean="0">
                <a:solidFill>
                  <a:schemeClr val="bg1">
                    <a:lumMod val="65000"/>
                  </a:schemeClr>
                </a:solidFill>
                <a:latin typeface="Arial" charset="0"/>
                <a:ea typeface="Arial" charset="0"/>
                <a:cs typeface="Arial" charset="0"/>
              </a:rPr>
              <a:t>482:331-8.</a:t>
            </a:r>
          </a:p>
          <a:p>
            <a:pPr marL="457200" indent="-457200">
              <a:buFont typeface="+mj-lt"/>
              <a:buAutoNum type="arabicPeriod" startAt="6"/>
            </a:pPr>
            <a:r>
              <a:rPr lang="en-US" sz="2000" dirty="0" err="1" smtClean="0">
                <a:solidFill>
                  <a:schemeClr val="bg1">
                    <a:lumMod val="65000"/>
                  </a:schemeClr>
                </a:solidFill>
                <a:latin typeface="Arial" charset="0"/>
                <a:ea typeface="Arial" charset="0"/>
                <a:cs typeface="Arial" charset="0"/>
              </a:rPr>
              <a:t>Jinek</a:t>
            </a:r>
            <a:r>
              <a:rPr lang="en-US" sz="2000" dirty="0" smtClean="0">
                <a:solidFill>
                  <a:schemeClr val="bg1">
                    <a:lumMod val="65000"/>
                  </a:schemeClr>
                </a:solidFill>
                <a:latin typeface="Arial" charset="0"/>
                <a:ea typeface="Arial" charset="0"/>
                <a:cs typeface="Arial" charset="0"/>
              </a:rPr>
              <a:t> M</a:t>
            </a:r>
            <a:r>
              <a:rPr lang="en-US" sz="2000" dirty="0">
                <a:solidFill>
                  <a:schemeClr val="bg1">
                    <a:lumMod val="65000"/>
                  </a:schemeClr>
                </a:solidFill>
                <a:latin typeface="Arial" charset="0"/>
                <a:ea typeface="Arial" charset="0"/>
                <a:cs typeface="Arial" charset="0"/>
              </a:rPr>
              <a:t>. RNA-programmed genome editing in human </a:t>
            </a:r>
            <a:r>
              <a:rPr lang="en-US" sz="2000" dirty="0" smtClean="0">
                <a:solidFill>
                  <a:schemeClr val="bg1">
                    <a:lumMod val="65000"/>
                  </a:schemeClr>
                </a:solidFill>
                <a:latin typeface="Arial" charset="0"/>
                <a:ea typeface="Arial" charset="0"/>
                <a:cs typeface="Arial" charset="0"/>
              </a:rPr>
              <a:t>cells. </a:t>
            </a:r>
            <a:r>
              <a:rPr lang="en-US" sz="2000" dirty="0" err="1" smtClean="0">
                <a:solidFill>
                  <a:schemeClr val="bg1">
                    <a:lumMod val="65000"/>
                  </a:schemeClr>
                </a:solidFill>
                <a:latin typeface="Arial" charset="0"/>
                <a:ea typeface="Arial" charset="0"/>
                <a:cs typeface="Arial" charset="0"/>
              </a:rPr>
              <a:t>Elife</a:t>
            </a:r>
            <a:r>
              <a:rPr lang="en-US" sz="2000" dirty="0" smtClean="0">
                <a:solidFill>
                  <a:schemeClr val="bg1">
                    <a:lumMod val="65000"/>
                  </a:schemeClr>
                </a:solidFill>
                <a:latin typeface="Arial" charset="0"/>
                <a:ea typeface="Arial" charset="0"/>
                <a:cs typeface="Arial" charset="0"/>
              </a:rPr>
              <a:t>. </a:t>
            </a:r>
            <a:r>
              <a:rPr lang="en-US" sz="2000" dirty="0">
                <a:solidFill>
                  <a:schemeClr val="bg1">
                    <a:lumMod val="65000"/>
                  </a:schemeClr>
                </a:solidFill>
                <a:latin typeface="Arial" charset="0"/>
                <a:ea typeface="Arial" charset="0"/>
                <a:cs typeface="Arial" charset="0"/>
              </a:rPr>
              <a:t>2013 Jan </a:t>
            </a:r>
            <a:r>
              <a:rPr lang="en-US" sz="2000" dirty="0" smtClean="0">
                <a:solidFill>
                  <a:schemeClr val="bg1">
                    <a:lumMod val="65000"/>
                  </a:schemeClr>
                </a:solidFill>
                <a:latin typeface="Arial" charset="0"/>
                <a:ea typeface="Arial" charset="0"/>
                <a:cs typeface="Arial" charset="0"/>
              </a:rPr>
              <a:t>29; 2:e00471</a:t>
            </a:r>
            <a:endParaRPr lang="en-US" sz="2000" dirty="0">
              <a:solidFill>
                <a:schemeClr val="bg1">
                  <a:lumMod val="65000"/>
                </a:schemeClr>
              </a:solidFill>
              <a:latin typeface="Arial" charset="0"/>
              <a:ea typeface="Arial" charset="0"/>
              <a:cs typeface="Arial" charset="0"/>
            </a:endParaRPr>
          </a:p>
          <a:p>
            <a:pPr marL="457200" indent="-457200">
              <a:buFont typeface="+mj-lt"/>
              <a:buAutoNum type="arabicPeriod" startAt="6"/>
            </a:pPr>
            <a:endParaRPr lang="en-US" sz="2000" dirty="0">
              <a:solidFill>
                <a:schemeClr val="bg1">
                  <a:lumMod val="65000"/>
                </a:schemeClr>
              </a:solidFill>
              <a:latin typeface="Arial" charset="0"/>
              <a:ea typeface="Arial" charset="0"/>
              <a:cs typeface="Arial" charset="0"/>
            </a:endParaRPr>
          </a:p>
          <a:p>
            <a:pPr marL="457200" indent="-457200">
              <a:buFont typeface="+mj-lt"/>
              <a:buAutoNum type="arabicPeriod" startAt="6"/>
            </a:pPr>
            <a:endParaRPr lang="en-US" sz="2000" dirty="0">
              <a:solidFill>
                <a:schemeClr val="bg1">
                  <a:lumMod val="65000"/>
                </a:schemeClr>
              </a:solidFill>
              <a:latin typeface="Arial" charset="0"/>
              <a:ea typeface="Arial" charset="0"/>
              <a:cs typeface="Arial" charset="0"/>
            </a:endParaRPr>
          </a:p>
        </p:txBody>
      </p:sp>
    </p:spTree>
    <p:extLst>
      <p:ext uri="{BB962C8B-B14F-4D97-AF65-F5344CB8AC3E}">
        <p14:creationId xmlns:p14="http://schemas.microsoft.com/office/powerpoint/2010/main" val="1061511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gray">
          <a:xfrm>
            <a:off x="0" y="0"/>
            <a:ext cx="9144000" cy="1295400"/>
          </a:xfrm>
          <a:prstGeom prst="rect">
            <a:avLst/>
          </a:prstGeom>
          <a:solidFill>
            <a:schemeClr val="bg2"/>
          </a:solidFill>
          <a:ln w="6350" cap="flat" cmpd="sng">
            <a:noFill/>
            <a:prstDash val="solid"/>
            <a:round/>
            <a:headEnd type="none" w="med" len="med"/>
            <a:tailEnd type="none" w="med" len="med"/>
          </a:ln>
          <a:effectLst/>
        </p:spPr>
        <p:txBody>
          <a:bodyPr rtlCol="0" anchor="ctr"/>
          <a:lstStyle/>
          <a:p>
            <a:pPr algn="ctr"/>
            <a:endParaRPr lang="en-US" dirty="0"/>
          </a:p>
        </p:txBody>
      </p:sp>
      <p:pic>
        <p:nvPicPr>
          <p:cNvPr id="3" name="Picture 2"/>
          <p:cNvPicPr>
            <a:picLocks noChangeAspect="1"/>
          </p:cNvPicPr>
          <p:nvPr/>
        </p:nvPicPr>
        <p:blipFill>
          <a:blip r:embed="rId2"/>
          <a:stretch>
            <a:fillRect/>
          </a:stretch>
        </p:blipFill>
        <p:spPr>
          <a:xfrm>
            <a:off x="533400" y="1239428"/>
            <a:ext cx="3282063" cy="5097872"/>
          </a:xfrm>
          <a:prstGeom prst="rect">
            <a:avLst/>
          </a:prstGeom>
        </p:spPr>
      </p:pic>
      <p:pic>
        <p:nvPicPr>
          <p:cNvPr id="6" name="Picture 5"/>
          <p:cNvPicPr>
            <a:picLocks noChangeAspect="1"/>
          </p:cNvPicPr>
          <p:nvPr/>
        </p:nvPicPr>
        <p:blipFill>
          <a:blip r:embed="rId3"/>
          <a:stretch>
            <a:fillRect/>
          </a:stretch>
        </p:blipFill>
        <p:spPr>
          <a:xfrm>
            <a:off x="5029200" y="1239428"/>
            <a:ext cx="3473500" cy="5097872"/>
          </a:xfrm>
          <a:prstGeom prst="rect">
            <a:avLst/>
          </a:prstGeom>
        </p:spPr>
      </p:pic>
      <p:sp>
        <p:nvSpPr>
          <p:cNvPr id="8" name="Title 1"/>
          <p:cNvSpPr txBox="1">
            <a:spLocks/>
          </p:cNvSpPr>
          <p:nvPr/>
        </p:nvSpPr>
        <p:spPr>
          <a:xfrm>
            <a:off x="457200" y="0"/>
            <a:ext cx="8229600" cy="123942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tx1">
                    <a:lumMod val="50000"/>
                    <a:lumOff val="50000"/>
                  </a:schemeClr>
                </a:solidFill>
                <a:latin typeface="Arial" charset="0"/>
                <a:ea typeface="Arial" charset="0"/>
                <a:cs typeface="Arial" charset="0"/>
              </a:rPr>
              <a:t>Relevant Publications</a:t>
            </a:r>
            <a:endParaRPr lang="en-US" sz="2800" dirty="0">
              <a:solidFill>
                <a:schemeClr val="tx1">
                  <a:lumMod val="50000"/>
                  <a:lumOff val="50000"/>
                </a:schemeClr>
              </a:solidFill>
              <a:latin typeface="Arial" charset="0"/>
              <a:ea typeface="Arial" charset="0"/>
              <a:cs typeface="Arial" charset="0"/>
            </a:endParaRPr>
          </a:p>
        </p:txBody>
      </p:sp>
    </p:spTree>
    <p:extLst>
      <p:ext uri="{BB962C8B-B14F-4D97-AF65-F5344CB8AC3E}">
        <p14:creationId xmlns:p14="http://schemas.microsoft.com/office/powerpoint/2010/main" val="510769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000000"/>
      </a:dk1>
      <a:lt1>
        <a:sysClr val="window" lastClr="FFFFFF"/>
      </a:lt1>
      <a:dk2>
        <a:srgbClr val="3F3F3F"/>
      </a:dk2>
      <a:lt2>
        <a:srgbClr val="FCFCFC"/>
      </a:lt2>
      <a:accent1>
        <a:srgbClr val="F8D35E"/>
      </a:accent1>
      <a:accent2>
        <a:srgbClr val="1B6AA3"/>
      </a:accent2>
      <a:accent3>
        <a:srgbClr val="3FD5BA"/>
      </a:accent3>
      <a:accent4>
        <a:srgbClr val="F47264"/>
      </a:accent4>
      <a:accent5>
        <a:srgbClr val="8F8FBF"/>
      </a:accent5>
      <a:accent6>
        <a:srgbClr val="7CC8EC"/>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lumMod val="20000"/>
            <a:lumOff val="80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14449</TotalTime>
  <Words>1669</Words>
  <Application>Microsoft Office PowerPoint</Application>
  <PresentationFormat>On-screen Show (4:3)</PresentationFormat>
  <Paragraphs>166</Paragraphs>
  <Slides>34</Slides>
  <Notes>1</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Understanding the effects of steroid hormone exposure on regulation of P53 and Bcl-2 gene expression</vt:lpstr>
      <vt:lpstr>Steroid Hormones</vt:lpstr>
      <vt:lpstr>Steroid Hormones in Rhythmic Patterns  Control Gene Activation</vt:lpstr>
      <vt:lpstr>PowerPoint Presentation</vt:lpstr>
      <vt:lpstr>Steroid Hormones and Homeostasis</vt:lpstr>
      <vt:lpstr>Steroid Hormones</vt:lpstr>
      <vt:lpstr>Steroid Hormones</vt:lpstr>
      <vt:lpstr>PowerPoint Presentation</vt:lpstr>
      <vt:lpstr>Daylight Control of Steroid Hormone  Regulation of Gene Expression</vt:lpstr>
      <vt:lpstr>PowerPoint Presentation</vt:lpstr>
      <vt:lpstr>PowerPoint Presentation</vt:lpstr>
      <vt:lpstr>Epigenetic activity through methylation, histones, &amp; RNAi links genetic changes to environmental adaptation via endocrine function</vt:lpstr>
      <vt:lpstr>Epigenetic Steroid Driven Mechanisms</vt:lpstr>
      <vt:lpstr>DNA Methylation</vt:lpstr>
      <vt:lpstr>Histone Methylation</vt:lpstr>
      <vt:lpstr>PowerPoint Presentation</vt:lpstr>
      <vt:lpstr>PowerPoint Presentation</vt:lpstr>
      <vt:lpstr>PowerPoint Presentation</vt:lpstr>
      <vt:lpstr>Bcl-2 – Cellular Protective protein</vt:lpstr>
      <vt:lpstr>P53 – Tumor Suppressor Protein</vt:lpstr>
      <vt:lpstr>Steroid hormones: P53 and Bcl-2</vt:lpstr>
      <vt:lpstr>PowerPoint Presentation</vt:lpstr>
      <vt:lpstr>PowerPoint Presentation</vt:lpstr>
      <vt:lpstr>The Hormone Estrogen Over a Woman’s Lifetime</vt:lpstr>
      <vt:lpstr>Estrogen &amp; Progesterone Over 28 Days</vt:lpstr>
      <vt:lpstr>Control of P53 and Bcl-2 for Growth &amp; Death</vt:lpstr>
      <vt:lpstr>Bio-mimetic, Bio-identical</vt:lpstr>
      <vt:lpstr>Proposed Clinical Experiment</vt:lpstr>
      <vt:lpstr>Conclusion</vt:lpstr>
      <vt:lpstr>Dynamic Damage</vt:lpstr>
      <vt:lpstr>Using Steroids for Good, Not Evil</vt:lpstr>
      <vt:lpstr>Relevant Publications</vt:lpstr>
      <vt:lpstr>Relevant Publications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Asus</dc:creator>
  <cp:lastModifiedBy>omics</cp:lastModifiedBy>
  <cp:revision>558</cp:revision>
  <cp:lastPrinted>2015-09-20T18:33:40Z</cp:lastPrinted>
  <dcterms:created xsi:type="dcterms:W3CDTF">2014-06-10T02:15:29Z</dcterms:created>
  <dcterms:modified xsi:type="dcterms:W3CDTF">2015-09-22T12:44:58Z</dcterms:modified>
</cp:coreProperties>
</file>