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339" r:id="rId2"/>
    <p:sldId id="348" r:id="rId3"/>
    <p:sldId id="341" r:id="rId4"/>
    <p:sldId id="306" r:id="rId5"/>
    <p:sldId id="332" r:id="rId6"/>
    <p:sldId id="333" r:id="rId7"/>
    <p:sldId id="334" r:id="rId8"/>
    <p:sldId id="259" r:id="rId9"/>
    <p:sldId id="337" r:id="rId10"/>
    <p:sldId id="263" r:id="rId11"/>
    <p:sldId id="335" r:id="rId12"/>
    <p:sldId id="338" r:id="rId13"/>
    <p:sldId id="264" r:id="rId14"/>
    <p:sldId id="265" r:id="rId15"/>
    <p:sldId id="266" r:id="rId16"/>
    <p:sldId id="267" r:id="rId17"/>
    <p:sldId id="342" r:id="rId18"/>
    <p:sldId id="296" r:id="rId19"/>
    <p:sldId id="297" r:id="rId20"/>
    <p:sldId id="298" r:id="rId21"/>
    <p:sldId id="299" r:id="rId22"/>
    <p:sldId id="300" r:id="rId23"/>
    <p:sldId id="301" r:id="rId24"/>
    <p:sldId id="303" r:id="rId25"/>
    <p:sldId id="304" r:id="rId26"/>
    <p:sldId id="353" r:id="rId27"/>
    <p:sldId id="354" r:id="rId28"/>
    <p:sldId id="305" r:id="rId29"/>
    <p:sldId id="311" r:id="rId30"/>
    <p:sldId id="312" r:id="rId31"/>
    <p:sldId id="351" r:id="rId32"/>
    <p:sldId id="349" r:id="rId33"/>
    <p:sldId id="350" r:id="rId34"/>
    <p:sldId id="313" r:id="rId35"/>
    <p:sldId id="314" r:id="rId36"/>
    <p:sldId id="343" r:id="rId37"/>
    <p:sldId id="315" r:id="rId38"/>
    <p:sldId id="316" r:id="rId39"/>
    <p:sldId id="317" r:id="rId40"/>
    <p:sldId id="318" r:id="rId41"/>
    <p:sldId id="319" r:id="rId42"/>
    <p:sldId id="344" r:id="rId43"/>
    <p:sldId id="320" r:id="rId44"/>
    <p:sldId id="321" r:id="rId45"/>
    <p:sldId id="322" r:id="rId46"/>
    <p:sldId id="324" r:id="rId47"/>
    <p:sldId id="325" r:id="rId48"/>
    <p:sldId id="329" r:id="rId49"/>
    <p:sldId id="326" r:id="rId50"/>
    <p:sldId id="327" r:id="rId51"/>
    <p:sldId id="345" r:id="rId52"/>
    <p:sldId id="328" r:id="rId53"/>
    <p:sldId id="346" r:id="rId54"/>
    <p:sldId id="331" r:id="rId55"/>
    <p:sldId id="330"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506" y="-1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oleObject" Target="file:///E:\My%20folder\Statistical%20analysis\Dr.Gihan\Waitting%20List\016-Hady%20Atef\Figure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My%20folder\Statistical%20analysis\Dr.Gihan\Waitting%20List\016-Hady%20Atef\Figures.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My%20folder\Statistical%20analysis\Dr.Gihan\Waitting%20List\016-Hady%20Atef\Figures.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My%20folder\Statistical%20analysis\Dr.Gihan\Waitting%20List\016-Hady%20Atef\Figures.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E:\My%20folder\Statistical%20analysis\Dr.Gihan\Waitting%20List\016-Hady%20Atef\Figures.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spPr>
        <a:solidFill>
          <a:srgbClr val="FFFF99"/>
        </a:solidFill>
      </c:spPr>
    </c:floor>
    <c:sideWall>
      <c:thickness val="0"/>
      <c:spPr>
        <a:solidFill>
          <a:srgbClr val="FFFF99"/>
        </a:solidFill>
      </c:spPr>
    </c:sideWall>
    <c:backWall>
      <c:thickness val="0"/>
      <c:spPr>
        <a:solidFill>
          <a:srgbClr val="FFFF99"/>
        </a:solidFill>
      </c:spPr>
    </c:backWall>
    <c:plotArea>
      <c:layout/>
      <c:bar3DChart>
        <c:barDir val="col"/>
        <c:grouping val="clustered"/>
        <c:varyColors val="0"/>
        <c:ser>
          <c:idx val="0"/>
          <c:order val="0"/>
          <c:invertIfNegative val="0"/>
          <c:dLbls>
            <c:dLbl>
              <c:idx val="0"/>
              <c:layout>
                <c:manualLayout>
                  <c:x val="3.7141052133054055E-2"/>
                  <c:y val="-4.8437390129577922E-2"/>
                </c:manualLayout>
              </c:layout>
              <c:tx>
                <c:rich>
                  <a:bodyPr/>
                  <a:lstStyle/>
                  <a:p>
                    <a:r>
                      <a:rPr lang="en-US"/>
                      <a:t>8.00</a:t>
                    </a:r>
                  </a:p>
                </c:rich>
              </c:tx>
              <c:showLegendKey val="0"/>
              <c:showVal val="1"/>
              <c:showCatName val="0"/>
              <c:showSerName val="0"/>
              <c:showPercent val="0"/>
              <c:showBubbleSize val="0"/>
            </c:dLbl>
            <c:dLbl>
              <c:idx val="1"/>
              <c:layout>
                <c:manualLayout>
                  <c:x val="4.4444444444444932E-2"/>
                  <c:y val="-5.092592592592643E-2"/>
                </c:manualLayout>
              </c:layout>
              <c:showLegendKey val="0"/>
              <c:showVal val="1"/>
              <c:showCatName val="0"/>
              <c:showSerName val="0"/>
              <c:showPercent val="0"/>
              <c:showBubbleSize val="0"/>
            </c:dLbl>
            <c:txPr>
              <a:bodyPr/>
              <a:lstStyle/>
              <a:p>
                <a:pPr>
                  <a:defRPr lang="ar-SA"/>
                </a:pPr>
                <a:endParaRPr lang="en-US"/>
              </a:p>
            </c:txPr>
            <c:showLegendKey val="0"/>
            <c:showVal val="1"/>
            <c:showCatName val="0"/>
            <c:showSerName val="0"/>
            <c:showPercent val="0"/>
            <c:showBubbleSize val="0"/>
            <c:showLeaderLines val="0"/>
          </c:dLbls>
          <c:cat>
            <c:strRef>
              <c:f>DD!$A$1:$B$1</c:f>
              <c:strCache>
                <c:ptCount val="2"/>
                <c:pt idx="0">
                  <c:v>Age</c:v>
                </c:pt>
                <c:pt idx="1">
                  <c:v>Weight</c:v>
                </c:pt>
              </c:strCache>
            </c:strRef>
          </c:cat>
          <c:val>
            <c:numRef>
              <c:f>DD!$A$2:$B$2</c:f>
              <c:numCache>
                <c:formatCode>General</c:formatCode>
                <c:ptCount val="2"/>
                <c:pt idx="0">
                  <c:v>8</c:v>
                </c:pt>
                <c:pt idx="1">
                  <c:v>2.75</c:v>
                </c:pt>
              </c:numCache>
            </c:numRef>
          </c:val>
        </c:ser>
        <c:dLbls>
          <c:showLegendKey val="0"/>
          <c:showVal val="0"/>
          <c:showCatName val="0"/>
          <c:showSerName val="0"/>
          <c:showPercent val="0"/>
          <c:showBubbleSize val="0"/>
        </c:dLbls>
        <c:gapWidth val="150"/>
        <c:shape val="box"/>
        <c:axId val="107664384"/>
        <c:axId val="74534272"/>
        <c:axId val="0"/>
      </c:bar3DChart>
      <c:catAx>
        <c:axId val="107664384"/>
        <c:scaling>
          <c:orientation val="minMax"/>
        </c:scaling>
        <c:delete val="0"/>
        <c:axPos val="b"/>
        <c:majorTickMark val="out"/>
        <c:minorTickMark val="none"/>
        <c:tickLblPos val="nextTo"/>
        <c:txPr>
          <a:bodyPr/>
          <a:lstStyle/>
          <a:p>
            <a:pPr>
              <a:defRPr lang="ar-SA"/>
            </a:pPr>
            <a:endParaRPr lang="en-US"/>
          </a:p>
        </c:txPr>
        <c:crossAx val="74534272"/>
        <c:crosses val="autoZero"/>
        <c:auto val="1"/>
        <c:lblAlgn val="ctr"/>
        <c:lblOffset val="100"/>
        <c:noMultiLvlLbl val="0"/>
      </c:catAx>
      <c:valAx>
        <c:axId val="74534272"/>
        <c:scaling>
          <c:orientation val="minMax"/>
          <c:max val="10"/>
        </c:scaling>
        <c:delete val="0"/>
        <c:axPos val="l"/>
        <c:majorGridlines/>
        <c:numFmt formatCode="General" sourceLinked="1"/>
        <c:majorTickMark val="out"/>
        <c:minorTickMark val="none"/>
        <c:tickLblPos val="nextTo"/>
        <c:txPr>
          <a:bodyPr/>
          <a:lstStyle/>
          <a:p>
            <a:pPr>
              <a:defRPr lang="ar-SA"/>
            </a:pPr>
            <a:endParaRPr lang="en-US"/>
          </a:p>
        </c:txPr>
        <c:crossAx val="107664384"/>
        <c:crosses val="autoZero"/>
        <c:crossBetween val="between"/>
        <c:majorUnit val="2"/>
      </c:valAx>
    </c:plotArea>
    <c:plotVisOnly val="1"/>
    <c:dispBlanksAs val="gap"/>
    <c:showDLblsOverMax val="0"/>
  </c:chart>
  <c:txPr>
    <a:bodyPr/>
    <a:lstStyle/>
    <a:p>
      <a:pPr>
        <a:defRPr sz="1200" b="1">
          <a:latin typeface="Times New Roman" pitchFamily="18" charset="0"/>
          <a:cs typeface="Times New Roman" pitchFamily="18"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solidFill>
          <a:srgbClr val="FFFF99"/>
        </a:solidFill>
      </c:spPr>
    </c:floor>
    <c:sideWall>
      <c:thickness val="0"/>
      <c:spPr>
        <a:solidFill>
          <a:srgbClr val="FFFF99"/>
        </a:solidFill>
      </c:spPr>
    </c:sideWall>
    <c:backWall>
      <c:thickness val="0"/>
      <c:spPr>
        <a:solidFill>
          <a:srgbClr val="FFFF99"/>
        </a:solidFill>
      </c:spPr>
    </c:backWall>
    <c:plotArea>
      <c:layout>
        <c:manualLayout>
          <c:layoutTarget val="inner"/>
          <c:xMode val="edge"/>
          <c:yMode val="edge"/>
          <c:x val="7.398784176259536E-2"/>
          <c:y val="2.7609600314566163E-2"/>
          <c:w val="0.88808183243793271"/>
          <c:h val="0.81229473177445011"/>
        </c:manualLayout>
      </c:layout>
      <c:bar3DChart>
        <c:barDir val="col"/>
        <c:grouping val="clustered"/>
        <c:varyColors val="0"/>
        <c:ser>
          <c:idx val="0"/>
          <c:order val="0"/>
          <c:invertIfNegative val="0"/>
          <c:dPt>
            <c:idx val="1"/>
            <c:invertIfNegative val="0"/>
            <c:bubble3D val="0"/>
            <c:spPr>
              <a:solidFill>
                <a:srgbClr val="C00000"/>
              </a:solidFill>
            </c:spPr>
          </c:dPt>
          <c:dLbls>
            <c:dLbl>
              <c:idx val="0"/>
              <c:layout>
                <c:manualLayout>
                  <c:x val="3.0555555555555582E-2"/>
                  <c:y val="-4.1666666666666664E-2"/>
                </c:manualLayout>
              </c:layout>
              <c:tx>
                <c:rich>
                  <a:bodyPr/>
                  <a:lstStyle/>
                  <a:p>
                    <a:r>
                      <a:rPr lang="en-US"/>
                      <a:t>0.70</a:t>
                    </a:r>
                  </a:p>
                </c:rich>
              </c:tx>
              <c:showLegendKey val="0"/>
              <c:showVal val="0"/>
              <c:showCatName val="0"/>
              <c:showSerName val="0"/>
              <c:showPercent val="0"/>
              <c:showBubbleSize val="0"/>
            </c:dLbl>
            <c:dLbl>
              <c:idx val="1"/>
              <c:layout>
                <c:manualLayout>
                  <c:x val="3.6111111111111212E-2"/>
                  <c:y val="-4.6296296296296523E-2"/>
                </c:manualLayout>
              </c:layout>
              <c:tx>
                <c:rich>
                  <a:bodyPr/>
                  <a:lstStyle/>
                  <a:p>
                    <a:r>
                      <a:rPr lang="en-US"/>
                      <a:t>0.70</a:t>
                    </a:r>
                  </a:p>
                </c:rich>
              </c:tx>
              <c:showLegendKey val="0"/>
              <c:showVal val="0"/>
              <c:showCatName val="0"/>
              <c:showSerName val="0"/>
              <c:showPercent val="0"/>
              <c:showBubbleSize val="0"/>
            </c:dLbl>
            <c:txPr>
              <a:bodyPr/>
              <a:lstStyle/>
              <a:p>
                <a:pPr>
                  <a:defRPr lang="ar-SA"/>
                </a:pPr>
                <a:endParaRPr lang="en-US"/>
              </a:p>
            </c:txPr>
            <c:showLegendKey val="0"/>
            <c:showVal val="1"/>
            <c:showCatName val="0"/>
            <c:showSerName val="0"/>
            <c:showPercent val="0"/>
            <c:showBubbleSize val="0"/>
            <c:showLeaderLines val="0"/>
          </c:dLbls>
          <c:cat>
            <c:strRef>
              <c:f>control!$A$1:$A$2</c:f>
              <c:strCache>
                <c:ptCount val="2"/>
                <c:pt idx="0">
                  <c:v>Before application</c:v>
                </c:pt>
                <c:pt idx="1">
                  <c:v>After application</c:v>
                </c:pt>
              </c:strCache>
            </c:strRef>
          </c:cat>
          <c:val>
            <c:numRef>
              <c:f>control!$B$1:$B$2</c:f>
              <c:numCache>
                <c:formatCode>General</c:formatCode>
                <c:ptCount val="2"/>
                <c:pt idx="0">
                  <c:v>0.70000000000000062</c:v>
                </c:pt>
                <c:pt idx="1">
                  <c:v>0.70000000000000062</c:v>
                </c:pt>
              </c:numCache>
            </c:numRef>
          </c:val>
        </c:ser>
        <c:dLbls>
          <c:showLegendKey val="0"/>
          <c:showVal val="0"/>
          <c:showCatName val="0"/>
          <c:showSerName val="0"/>
          <c:showPercent val="0"/>
          <c:showBubbleSize val="0"/>
        </c:dLbls>
        <c:gapWidth val="150"/>
        <c:shape val="box"/>
        <c:axId val="107665920"/>
        <c:axId val="105832448"/>
        <c:axId val="0"/>
      </c:bar3DChart>
      <c:catAx>
        <c:axId val="107665920"/>
        <c:scaling>
          <c:orientation val="minMax"/>
        </c:scaling>
        <c:delete val="0"/>
        <c:axPos val="b"/>
        <c:numFmt formatCode="General" sourceLinked="1"/>
        <c:majorTickMark val="out"/>
        <c:minorTickMark val="none"/>
        <c:tickLblPos val="nextTo"/>
        <c:txPr>
          <a:bodyPr/>
          <a:lstStyle/>
          <a:p>
            <a:pPr>
              <a:defRPr lang="ar-SA"/>
            </a:pPr>
            <a:endParaRPr lang="en-US"/>
          </a:p>
        </c:txPr>
        <c:crossAx val="105832448"/>
        <c:crosses val="autoZero"/>
        <c:auto val="1"/>
        <c:lblAlgn val="ctr"/>
        <c:lblOffset val="100"/>
        <c:noMultiLvlLbl val="0"/>
      </c:catAx>
      <c:valAx>
        <c:axId val="105832448"/>
        <c:scaling>
          <c:orientation val="minMax"/>
          <c:max val="1"/>
          <c:min val="0"/>
        </c:scaling>
        <c:delete val="0"/>
        <c:axPos val="l"/>
        <c:majorGridlines/>
        <c:numFmt formatCode="General" sourceLinked="1"/>
        <c:majorTickMark val="out"/>
        <c:minorTickMark val="none"/>
        <c:tickLblPos val="nextTo"/>
        <c:txPr>
          <a:bodyPr/>
          <a:lstStyle/>
          <a:p>
            <a:pPr>
              <a:defRPr lang="ar-SA"/>
            </a:pPr>
            <a:endParaRPr lang="en-US"/>
          </a:p>
        </c:txPr>
        <c:crossAx val="107665920"/>
        <c:crosses val="autoZero"/>
        <c:crossBetween val="between"/>
        <c:majorUnit val="0.2"/>
      </c:valAx>
      <c:spPr>
        <a:noFill/>
        <a:ln w="25400">
          <a:noFill/>
        </a:ln>
      </c:spPr>
    </c:plotArea>
    <c:plotVisOnly val="1"/>
    <c:dispBlanksAs val="gap"/>
    <c:showDLblsOverMax val="0"/>
  </c:chart>
  <c:txPr>
    <a:bodyPr/>
    <a:lstStyle/>
    <a:p>
      <a:pPr>
        <a:defRPr sz="1200" b="1">
          <a:latin typeface="Times New Roman" pitchFamily="18" charset="0"/>
          <a:cs typeface="Times New Roman" pitchFamily="18"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solidFill>
          <a:srgbClr val="FFFF99"/>
        </a:solidFill>
      </c:spPr>
    </c:floor>
    <c:sideWall>
      <c:thickness val="0"/>
      <c:spPr>
        <a:solidFill>
          <a:srgbClr val="FFFF99"/>
        </a:solidFill>
      </c:spPr>
    </c:sideWall>
    <c:backWall>
      <c:thickness val="0"/>
      <c:spPr>
        <a:solidFill>
          <a:srgbClr val="FFFF99"/>
        </a:solidFill>
      </c:spPr>
    </c:backWall>
    <c:plotArea>
      <c:layout/>
      <c:bar3DChart>
        <c:barDir val="col"/>
        <c:grouping val="clustered"/>
        <c:varyColors val="0"/>
        <c:ser>
          <c:idx val="0"/>
          <c:order val="0"/>
          <c:invertIfNegative val="0"/>
          <c:dPt>
            <c:idx val="1"/>
            <c:invertIfNegative val="0"/>
            <c:bubble3D val="0"/>
            <c:spPr>
              <a:solidFill>
                <a:srgbClr val="C00000"/>
              </a:solidFill>
            </c:spPr>
          </c:dPt>
          <c:dLbls>
            <c:dLbl>
              <c:idx val="0"/>
              <c:layout>
                <c:manualLayout>
                  <c:x val="3.333333333333334E-2"/>
                  <c:y val="-8.3333333333333343E-2"/>
                </c:manualLayout>
              </c:layout>
              <c:tx>
                <c:rich>
                  <a:bodyPr/>
                  <a:lstStyle/>
                  <a:p>
                    <a:r>
                      <a:rPr lang="en-US"/>
                      <a:t>0.600</a:t>
                    </a:r>
                  </a:p>
                </c:rich>
              </c:tx>
              <c:showLegendKey val="0"/>
              <c:showVal val="0"/>
              <c:showCatName val="0"/>
              <c:showSerName val="0"/>
              <c:showPercent val="0"/>
              <c:showBubbleSize val="0"/>
            </c:dLbl>
            <c:dLbl>
              <c:idx val="1"/>
              <c:layout>
                <c:manualLayout>
                  <c:x val="3.6111111111111212E-2"/>
                  <c:y val="-4.6296296296296523E-2"/>
                </c:manualLayout>
              </c:layout>
              <c:tx>
                <c:rich>
                  <a:bodyPr/>
                  <a:lstStyle/>
                  <a:p>
                    <a:r>
                      <a:rPr lang="en-US"/>
                      <a:t>0.467</a:t>
                    </a:r>
                  </a:p>
                </c:rich>
              </c:tx>
              <c:showLegendKey val="0"/>
              <c:showVal val="0"/>
              <c:showCatName val="0"/>
              <c:showSerName val="0"/>
              <c:showPercent val="0"/>
              <c:showBubbleSize val="0"/>
            </c:dLbl>
            <c:txPr>
              <a:bodyPr/>
              <a:lstStyle/>
              <a:p>
                <a:pPr>
                  <a:defRPr lang="ar-SA"/>
                </a:pPr>
                <a:endParaRPr lang="en-US"/>
              </a:p>
            </c:txPr>
            <c:showLegendKey val="0"/>
            <c:showVal val="1"/>
            <c:showCatName val="0"/>
            <c:showSerName val="0"/>
            <c:showPercent val="0"/>
            <c:showBubbleSize val="0"/>
            <c:showLeaderLines val="0"/>
          </c:dLbls>
          <c:cat>
            <c:strRef>
              <c:f>study!$A$1:$A$2</c:f>
              <c:strCache>
                <c:ptCount val="2"/>
                <c:pt idx="0">
                  <c:v>Before application</c:v>
                </c:pt>
                <c:pt idx="1">
                  <c:v>After application</c:v>
                </c:pt>
              </c:strCache>
            </c:strRef>
          </c:cat>
          <c:val>
            <c:numRef>
              <c:f>study!$B$1:$B$2</c:f>
              <c:numCache>
                <c:formatCode>General</c:formatCode>
                <c:ptCount val="2"/>
                <c:pt idx="0">
                  <c:v>0.60000000000000064</c:v>
                </c:pt>
                <c:pt idx="1">
                  <c:v>0.46700000000000008</c:v>
                </c:pt>
              </c:numCache>
            </c:numRef>
          </c:val>
        </c:ser>
        <c:dLbls>
          <c:showLegendKey val="0"/>
          <c:showVal val="0"/>
          <c:showCatName val="0"/>
          <c:showSerName val="0"/>
          <c:showPercent val="0"/>
          <c:showBubbleSize val="0"/>
        </c:dLbls>
        <c:gapWidth val="150"/>
        <c:shape val="box"/>
        <c:axId val="110256640"/>
        <c:axId val="105834752"/>
        <c:axId val="0"/>
      </c:bar3DChart>
      <c:catAx>
        <c:axId val="110256640"/>
        <c:scaling>
          <c:orientation val="minMax"/>
        </c:scaling>
        <c:delete val="0"/>
        <c:axPos val="b"/>
        <c:numFmt formatCode="General" sourceLinked="1"/>
        <c:majorTickMark val="out"/>
        <c:minorTickMark val="none"/>
        <c:tickLblPos val="nextTo"/>
        <c:txPr>
          <a:bodyPr/>
          <a:lstStyle/>
          <a:p>
            <a:pPr>
              <a:defRPr lang="ar-SA"/>
            </a:pPr>
            <a:endParaRPr lang="en-US"/>
          </a:p>
        </c:txPr>
        <c:crossAx val="105834752"/>
        <c:crosses val="autoZero"/>
        <c:auto val="1"/>
        <c:lblAlgn val="ctr"/>
        <c:lblOffset val="100"/>
        <c:noMultiLvlLbl val="0"/>
      </c:catAx>
      <c:valAx>
        <c:axId val="105834752"/>
        <c:scaling>
          <c:orientation val="minMax"/>
          <c:max val="1"/>
          <c:min val="0"/>
        </c:scaling>
        <c:delete val="0"/>
        <c:axPos val="l"/>
        <c:majorGridlines/>
        <c:numFmt formatCode="General" sourceLinked="1"/>
        <c:majorTickMark val="out"/>
        <c:minorTickMark val="none"/>
        <c:tickLblPos val="nextTo"/>
        <c:txPr>
          <a:bodyPr/>
          <a:lstStyle/>
          <a:p>
            <a:pPr>
              <a:defRPr lang="ar-SA"/>
            </a:pPr>
            <a:endParaRPr lang="en-US"/>
          </a:p>
        </c:txPr>
        <c:crossAx val="110256640"/>
        <c:crosses val="autoZero"/>
        <c:crossBetween val="between"/>
        <c:majorUnit val="0.2"/>
      </c:valAx>
      <c:spPr>
        <a:noFill/>
        <a:ln w="25400">
          <a:noFill/>
        </a:ln>
      </c:spPr>
    </c:plotArea>
    <c:plotVisOnly val="1"/>
    <c:dispBlanksAs val="gap"/>
    <c:showDLblsOverMax val="0"/>
  </c:chart>
  <c:txPr>
    <a:bodyPr/>
    <a:lstStyle/>
    <a:p>
      <a:pPr>
        <a:defRPr sz="1200" b="1">
          <a:latin typeface="Times New Roman" pitchFamily="18" charset="0"/>
          <a:cs typeface="Times New Roman" pitchFamily="18"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perspective val="30"/>
    </c:view3D>
    <c:floor>
      <c:thickness val="0"/>
    </c:floor>
    <c:sideWall>
      <c:thickness val="0"/>
    </c:sideWall>
    <c:backWall>
      <c:thickness val="0"/>
    </c:backWall>
    <c:plotArea>
      <c:layout/>
      <c:pie3DChart>
        <c:varyColors val="1"/>
        <c:ser>
          <c:idx val="0"/>
          <c:order val="0"/>
          <c:dLbls>
            <c:dLbl>
              <c:idx val="0"/>
              <c:layout>
                <c:manualLayout>
                  <c:x val="-2.1929133858267742E-2"/>
                  <c:y val="-3.5005468066491685E-2"/>
                </c:manualLayout>
              </c:layout>
              <c:tx>
                <c:rich>
                  <a:bodyPr/>
                  <a:lstStyle/>
                  <a:p>
                    <a:r>
                      <a:rPr lang="en-US"/>
                      <a:t>22.17%</a:t>
                    </a:r>
                  </a:p>
                </c:rich>
              </c:tx>
              <c:dLblPos val="bestFit"/>
              <c:showLegendKey val="0"/>
              <c:showVal val="0"/>
              <c:showCatName val="0"/>
              <c:showSerName val="0"/>
              <c:showPercent val="0"/>
              <c:showBubbleSize val="0"/>
            </c:dLbl>
            <c:dLbl>
              <c:idx val="1"/>
              <c:layout>
                <c:manualLayout>
                  <c:x val="2.4355861767279212E-2"/>
                  <c:y val="4.1696558763487247E-2"/>
                </c:manualLayout>
              </c:layout>
              <c:tx>
                <c:rich>
                  <a:bodyPr/>
                  <a:lstStyle/>
                  <a:p>
                    <a:r>
                      <a:rPr lang="en-US"/>
                      <a:t>77.83%</a:t>
                    </a:r>
                  </a:p>
                </c:rich>
              </c:tx>
              <c:dLblPos val="bestFit"/>
              <c:showLegendKey val="0"/>
              <c:showVal val="0"/>
              <c:showCatName val="0"/>
              <c:showSerName val="0"/>
              <c:showPercent val="0"/>
              <c:showBubbleSize val="0"/>
            </c:dLbl>
            <c:txPr>
              <a:bodyPr/>
              <a:lstStyle/>
              <a:p>
                <a:pPr>
                  <a:defRPr lang="ar-SA"/>
                </a:pPr>
                <a:endParaRPr lang="en-US"/>
              </a:p>
            </c:txPr>
            <c:showLegendKey val="0"/>
            <c:showVal val="1"/>
            <c:showCatName val="0"/>
            <c:showSerName val="0"/>
            <c:showPercent val="0"/>
            <c:showBubbleSize val="0"/>
            <c:showLeaderLines val="0"/>
          </c:dLbls>
          <c:cat>
            <c:strRef>
              <c:f>study!$A$23:$A$24</c:f>
              <c:strCache>
                <c:ptCount val="2"/>
                <c:pt idx="0">
                  <c:v>% of changes</c:v>
                </c:pt>
                <c:pt idx="1">
                  <c:v>% of unchanges</c:v>
                </c:pt>
              </c:strCache>
            </c:strRef>
          </c:cat>
          <c:val>
            <c:numRef>
              <c:f>study!$B$23:$B$24</c:f>
              <c:numCache>
                <c:formatCode>General</c:formatCode>
                <c:ptCount val="2"/>
                <c:pt idx="0">
                  <c:v>22.17</c:v>
                </c:pt>
                <c:pt idx="1">
                  <c:v>77.83</c:v>
                </c:pt>
              </c:numCache>
            </c:numRef>
          </c:val>
        </c:ser>
        <c:dLbls>
          <c:showLegendKey val="0"/>
          <c:showVal val="0"/>
          <c:showCatName val="0"/>
          <c:showSerName val="0"/>
          <c:showPercent val="0"/>
          <c:showBubbleSize val="0"/>
          <c:showLeaderLines val="0"/>
        </c:dLbls>
      </c:pie3DChart>
      <c:spPr>
        <a:noFill/>
        <a:ln w="25400">
          <a:noFill/>
        </a:ln>
      </c:spPr>
    </c:plotArea>
    <c:legend>
      <c:legendPos val="r"/>
      <c:layout/>
      <c:overlay val="0"/>
      <c:txPr>
        <a:bodyPr/>
        <a:lstStyle/>
        <a:p>
          <a:pPr>
            <a:defRPr lang="ar-SA"/>
          </a:pPr>
          <a:endParaRPr lang="en-US"/>
        </a:p>
      </c:txPr>
    </c:legend>
    <c:plotVisOnly val="1"/>
    <c:dispBlanksAs val="zero"/>
    <c:showDLblsOverMax val="0"/>
  </c:chart>
  <c:txPr>
    <a:bodyPr/>
    <a:lstStyle/>
    <a:p>
      <a:pPr>
        <a:defRPr sz="1200" b="1">
          <a:latin typeface="Times New Roman" pitchFamily="18" charset="0"/>
          <a:cs typeface="Times New Roman" pitchFamily="18"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spPr>
        <a:solidFill>
          <a:srgbClr val="FFFF99"/>
        </a:solidFill>
      </c:spPr>
    </c:floor>
    <c:sideWall>
      <c:thickness val="0"/>
      <c:spPr>
        <a:solidFill>
          <a:srgbClr val="FFFF99"/>
        </a:solidFill>
      </c:spPr>
    </c:sideWall>
    <c:backWall>
      <c:thickness val="0"/>
      <c:spPr>
        <a:solidFill>
          <a:srgbClr val="FFFF99"/>
        </a:solidFill>
      </c:spPr>
    </c:backWall>
    <c:plotArea>
      <c:layout/>
      <c:bar3DChart>
        <c:barDir val="col"/>
        <c:grouping val="clustered"/>
        <c:varyColors val="0"/>
        <c:ser>
          <c:idx val="0"/>
          <c:order val="0"/>
          <c:tx>
            <c:strRef>
              <c:f>Sheet2!$A$2</c:f>
              <c:strCache>
                <c:ptCount val="1"/>
                <c:pt idx="0">
                  <c:v>Control group</c:v>
                </c:pt>
              </c:strCache>
            </c:strRef>
          </c:tx>
          <c:invertIfNegative val="0"/>
          <c:cat>
            <c:strRef>
              <c:f>Sheet2!$B$1:$C$1</c:f>
              <c:strCache>
                <c:ptCount val="2"/>
                <c:pt idx="0">
                  <c:v>Before application</c:v>
                </c:pt>
                <c:pt idx="1">
                  <c:v>After application</c:v>
                </c:pt>
              </c:strCache>
            </c:strRef>
          </c:cat>
          <c:val>
            <c:numRef>
              <c:f>Sheet2!$B$2:$C$2</c:f>
              <c:numCache>
                <c:formatCode>General</c:formatCode>
                <c:ptCount val="2"/>
                <c:pt idx="0">
                  <c:v>0.70000000000000062</c:v>
                </c:pt>
                <c:pt idx="1">
                  <c:v>0.70000000000000062</c:v>
                </c:pt>
              </c:numCache>
            </c:numRef>
          </c:val>
        </c:ser>
        <c:ser>
          <c:idx val="1"/>
          <c:order val="1"/>
          <c:tx>
            <c:strRef>
              <c:f>Sheet2!$A$3</c:f>
              <c:strCache>
                <c:ptCount val="1"/>
                <c:pt idx="0">
                  <c:v>Study group </c:v>
                </c:pt>
              </c:strCache>
            </c:strRef>
          </c:tx>
          <c:invertIfNegative val="0"/>
          <c:cat>
            <c:strRef>
              <c:f>Sheet2!$B$1:$C$1</c:f>
              <c:strCache>
                <c:ptCount val="2"/>
                <c:pt idx="0">
                  <c:v>Before application</c:v>
                </c:pt>
                <c:pt idx="1">
                  <c:v>After application</c:v>
                </c:pt>
              </c:strCache>
            </c:strRef>
          </c:cat>
          <c:val>
            <c:numRef>
              <c:f>Sheet2!$B$3:$C$3</c:f>
              <c:numCache>
                <c:formatCode>General</c:formatCode>
                <c:ptCount val="2"/>
                <c:pt idx="0">
                  <c:v>0.60000000000000064</c:v>
                </c:pt>
                <c:pt idx="1">
                  <c:v>0.46700000000000008</c:v>
                </c:pt>
              </c:numCache>
            </c:numRef>
          </c:val>
        </c:ser>
        <c:dLbls>
          <c:showLegendKey val="0"/>
          <c:showVal val="0"/>
          <c:showCatName val="0"/>
          <c:showSerName val="0"/>
          <c:showPercent val="0"/>
          <c:showBubbleSize val="0"/>
        </c:dLbls>
        <c:gapWidth val="150"/>
        <c:shape val="box"/>
        <c:axId val="110489600"/>
        <c:axId val="105838784"/>
        <c:axId val="0"/>
      </c:bar3DChart>
      <c:catAx>
        <c:axId val="110489600"/>
        <c:scaling>
          <c:orientation val="minMax"/>
        </c:scaling>
        <c:delete val="0"/>
        <c:axPos val="b"/>
        <c:majorTickMark val="out"/>
        <c:minorTickMark val="none"/>
        <c:tickLblPos val="nextTo"/>
        <c:txPr>
          <a:bodyPr/>
          <a:lstStyle/>
          <a:p>
            <a:pPr>
              <a:defRPr lang="ar-SA"/>
            </a:pPr>
            <a:endParaRPr lang="en-US"/>
          </a:p>
        </c:txPr>
        <c:crossAx val="105838784"/>
        <c:crosses val="autoZero"/>
        <c:auto val="1"/>
        <c:lblAlgn val="ctr"/>
        <c:lblOffset val="100"/>
        <c:noMultiLvlLbl val="0"/>
      </c:catAx>
      <c:valAx>
        <c:axId val="105838784"/>
        <c:scaling>
          <c:orientation val="minMax"/>
          <c:max val="1"/>
        </c:scaling>
        <c:delete val="0"/>
        <c:axPos val="l"/>
        <c:majorGridlines/>
        <c:numFmt formatCode="General" sourceLinked="1"/>
        <c:majorTickMark val="out"/>
        <c:minorTickMark val="none"/>
        <c:tickLblPos val="nextTo"/>
        <c:txPr>
          <a:bodyPr/>
          <a:lstStyle/>
          <a:p>
            <a:pPr>
              <a:defRPr lang="ar-SA"/>
            </a:pPr>
            <a:endParaRPr lang="en-US"/>
          </a:p>
        </c:txPr>
        <c:crossAx val="110489600"/>
        <c:crosses val="autoZero"/>
        <c:crossBetween val="between"/>
        <c:majorUnit val="0.2"/>
      </c:valAx>
    </c:plotArea>
    <c:legend>
      <c:legendPos val="r"/>
      <c:layout/>
      <c:overlay val="0"/>
      <c:txPr>
        <a:bodyPr/>
        <a:lstStyle/>
        <a:p>
          <a:pPr>
            <a:defRPr lang="ar-SA"/>
          </a:pPr>
          <a:endParaRPr lang="en-US"/>
        </a:p>
      </c:txPr>
    </c:legend>
    <c:plotVisOnly val="1"/>
    <c:dispBlanksAs val="gap"/>
    <c:showDLblsOverMax val="0"/>
  </c:chart>
  <c:txPr>
    <a:bodyPr/>
    <a:lstStyle/>
    <a:p>
      <a:pPr>
        <a:defRPr sz="1200" b="1">
          <a:latin typeface="Times New Roman" pitchFamily="18" charset="0"/>
          <a:cs typeface="Times New Roman" pitchFamily="18"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784037-EEEA-478F-BEEF-859EEB192524}" type="doc">
      <dgm:prSet loTypeId="urn:microsoft.com/office/officeart/2005/8/layout/lProcess2" loCatId="list" qsTypeId="urn:microsoft.com/office/officeart/2005/8/quickstyle/simple1" qsCatId="simple" csTypeId="urn:microsoft.com/office/officeart/2005/8/colors/colorful3" csCatId="colorful" phldr="1"/>
      <dgm:spPr/>
      <dgm:t>
        <a:bodyPr/>
        <a:lstStyle/>
        <a:p>
          <a:endParaRPr lang="en-US"/>
        </a:p>
      </dgm:t>
    </dgm:pt>
    <dgm:pt modelId="{F6AA5128-1974-4703-A510-8CA2E02F8EB3}">
      <dgm:prSet phldrT="[Text]"/>
      <dgm:spPr/>
      <dgm:t>
        <a:bodyPr/>
        <a:lstStyle/>
        <a:p>
          <a:r>
            <a:rPr lang="en-US" dirty="0" smtClean="0"/>
            <a:t>L.A.</a:t>
          </a:r>
          <a:endParaRPr lang="en-US" dirty="0"/>
        </a:p>
      </dgm:t>
    </dgm:pt>
    <dgm:pt modelId="{B367D96E-740D-4922-9CDA-54771B1D4F43}" type="parTrans" cxnId="{676721C2-2A67-4977-8CD2-651E3BF1ABDD}">
      <dgm:prSet/>
      <dgm:spPr/>
      <dgm:t>
        <a:bodyPr/>
        <a:lstStyle/>
        <a:p>
          <a:endParaRPr lang="en-US"/>
        </a:p>
      </dgm:t>
    </dgm:pt>
    <dgm:pt modelId="{456C0805-DE57-4189-A80F-8907DC97540B}" type="sibTrans" cxnId="{676721C2-2A67-4977-8CD2-651E3BF1ABDD}">
      <dgm:prSet/>
      <dgm:spPr/>
      <dgm:t>
        <a:bodyPr/>
        <a:lstStyle/>
        <a:p>
          <a:endParaRPr lang="en-US"/>
        </a:p>
      </dgm:t>
    </dgm:pt>
    <dgm:pt modelId="{7651C62D-A683-4E60-8D1B-46CE2382A728}">
      <dgm:prSet phldrT="[Text]"/>
      <dgm:spPr/>
      <dgm:t>
        <a:bodyPr/>
        <a:lstStyle/>
        <a:p>
          <a:r>
            <a:rPr lang="en-US" b="1" dirty="0" smtClean="0"/>
            <a:t>nitric oxide (NO) </a:t>
          </a:r>
          <a:endParaRPr lang="en-US" dirty="0"/>
        </a:p>
      </dgm:t>
    </dgm:pt>
    <dgm:pt modelId="{D6F86E39-7949-4C95-9DB0-CFA102907927}" type="parTrans" cxnId="{9589000C-EA3F-4DF7-AD36-9F7FCC382CF7}">
      <dgm:prSet/>
      <dgm:spPr/>
      <dgm:t>
        <a:bodyPr/>
        <a:lstStyle/>
        <a:p>
          <a:endParaRPr lang="en-US"/>
        </a:p>
      </dgm:t>
    </dgm:pt>
    <dgm:pt modelId="{16DFDF65-5554-4D14-8ED6-D1EFB86CDC92}" type="sibTrans" cxnId="{9589000C-EA3F-4DF7-AD36-9F7FCC382CF7}">
      <dgm:prSet/>
      <dgm:spPr/>
      <dgm:t>
        <a:bodyPr/>
        <a:lstStyle/>
        <a:p>
          <a:endParaRPr lang="en-US"/>
        </a:p>
      </dgm:t>
    </dgm:pt>
    <dgm:pt modelId="{1A5D062B-56BE-4ED0-9A16-F9B0F7C12883}">
      <dgm:prSet phldrT="[Text]"/>
      <dgm:spPr/>
      <dgm:t>
        <a:bodyPr/>
        <a:lstStyle/>
        <a:p>
          <a:r>
            <a:rPr lang="en-US" dirty="0" smtClean="0"/>
            <a:t>S</a:t>
          </a:r>
          <a:endParaRPr lang="en-US" dirty="0"/>
        </a:p>
      </dgm:t>
    </dgm:pt>
    <dgm:pt modelId="{E670C4BC-3E54-4FD2-83D5-2434DC8AF5DF}" type="parTrans" cxnId="{2F574CEF-B99D-4EF3-B42D-68EEFD387AA8}">
      <dgm:prSet/>
      <dgm:spPr/>
      <dgm:t>
        <a:bodyPr/>
        <a:lstStyle/>
        <a:p>
          <a:endParaRPr lang="en-US"/>
        </a:p>
      </dgm:t>
    </dgm:pt>
    <dgm:pt modelId="{FA7430FC-456E-46FA-9401-EFE9ABDA0F34}" type="sibTrans" cxnId="{2F574CEF-B99D-4EF3-B42D-68EEFD387AA8}">
      <dgm:prSet/>
      <dgm:spPr/>
      <dgm:t>
        <a:bodyPr/>
        <a:lstStyle/>
        <a:p>
          <a:endParaRPr lang="en-US"/>
        </a:p>
      </dgm:t>
    </dgm:pt>
    <dgm:pt modelId="{11901F33-458E-4B36-B2A1-14DF3C3C55CB}">
      <dgm:prSet phldrT="[Text]"/>
      <dgm:spPr/>
      <dgm:t>
        <a:bodyPr/>
        <a:lstStyle/>
        <a:p>
          <a:r>
            <a:rPr lang="en-US" b="1" dirty="0" smtClean="0"/>
            <a:t>DNA, RNA and protein synthesis </a:t>
          </a:r>
          <a:endParaRPr lang="en-US" dirty="0"/>
        </a:p>
      </dgm:t>
    </dgm:pt>
    <dgm:pt modelId="{96B986AD-23FF-4493-9C72-47FAB394BA6F}" type="parTrans" cxnId="{B1B6AF6D-1F02-4A68-8574-73BE0169DA66}">
      <dgm:prSet/>
      <dgm:spPr/>
      <dgm:t>
        <a:bodyPr/>
        <a:lstStyle/>
        <a:p>
          <a:endParaRPr lang="en-US"/>
        </a:p>
      </dgm:t>
    </dgm:pt>
    <dgm:pt modelId="{D9644FFD-E349-4D0C-8BAE-F7C934CB6CF5}" type="sibTrans" cxnId="{B1B6AF6D-1F02-4A68-8574-73BE0169DA66}">
      <dgm:prSet/>
      <dgm:spPr/>
      <dgm:t>
        <a:bodyPr/>
        <a:lstStyle/>
        <a:p>
          <a:endParaRPr lang="en-US"/>
        </a:p>
      </dgm:t>
    </dgm:pt>
    <dgm:pt modelId="{5DDD423A-4862-4A11-AAB4-405062AE2D5D}">
      <dgm:prSet phldrT="[Text]"/>
      <dgm:spPr/>
      <dgm:t>
        <a:bodyPr/>
        <a:lstStyle/>
        <a:p>
          <a:r>
            <a:rPr lang="en-US" b="1" dirty="0" smtClean="0"/>
            <a:t>Reactive oxygen species and gene transcription</a:t>
          </a:r>
          <a:endParaRPr lang="en-US" dirty="0"/>
        </a:p>
      </dgm:t>
    </dgm:pt>
    <dgm:pt modelId="{27AA34FC-0F32-4159-87FB-D558615B8943}" type="parTrans" cxnId="{1A3726D3-F7A4-4AE9-AB9D-1CF741552756}">
      <dgm:prSet/>
      <dgm:spPr/>
      <dgm:t>
        <a:bodyPr/>
        <a:lstStyle/>
        <a:p>
          <a:endParaRPr lang="en-US"/>
        </a:p>
      </dgm:t>
    </dgm:pt>
    <dgm:pt modelId="{E9B24DEA-12D8-44EB-B71D-EB1FAC5A17B2}" type="sibTrans" cxnId="{1A3726D3-F7A4-4AE9-AB9D-1CF741552756}">
      <dgm:prSet/>
      <dgm:spPr/>
      <dgm:t>
        <a:bodyPr/>
        <a:lstStyle/>
        <a:p>
          <a:endParaRPr lang="en-US"/>
        </a:p>
      </dgm:t>
    </dgm:pt>
    <dgm:pt modelId="{491F1D1D-F800-47B6-A78B-8F2862F19AF9}">
      <dgm:prSet phldrT="[Text]"/>
      <dgm:spPr/>
      <dgm:t>
        <a:bodyPr/>
        <a:lstStyle/>
        <a:p>
          <a:r>
            <a:rPr lang="en-US" dirty="0" smtClean="0"/>
            <a:t>.E.R</a:t>
          </a:r>
          <a:endParaRPr lang="en-US" dirty="0"/>
        </a:p>
      </dgm:t>
    </dgm:pt>
    <dgm:pt modelId="{90EB2F8D-C55C-4B76-A8D1-5F83DECA6495}" type="parTrans" cxnId="{5F4FDD5C-7595-40C7-B14B-98D65155E0E6}">
      <dgm:prSet/>
      <dgm:spPr/>
      <dgm:t>
        <a:bodyPr/>
        <a:lstStyle/>
        <a:p>
          <a:endParaRPr lang="en-US"/>
        </a:p>
      </dgm:t>
    </dgm:pt>
    <dgm:pt modelId="{421EA90B-55DF-4024-9359-360097F68340}" type="sibTrans" cxnId="{5F4FDD5C-7595-40C7-B14B-98D65155E0E6}">
      <dgm:prSet/>
      <dgm:spPr/>
      <dgm:t>
        <a:bodyPr/>
        <a:lstStyle/>
        <a:p>
          <a:endParaRPr lang="en-US"/>
        </a:p>
      </dgm:t>
    </dgm:pt>
    <dgm:pt modelId="{7EE249CF-8130-4918-9F9D-0965852F4CE0}">
      <dgm:prSet/>
      <dgm:spPr/>
      <dgm:t>
        <a:bodyPr/>
        <a:lstStyle/>
        <a:p>
          <a:r>
            <a:rPr lang="en-US" b="1" dirty="0" smtClean="0"/>
            <a:t>mitochondrial activity, ATP synthesis and </a:t>
          </a:r>
          <a:r>
            <a:rPr lang="en-US" b="1" dirty="0" err="1" smtClean="0"/>
            <a:t>cytochrome</a:t>
          </a:r>
          <a:r>
            <a:rPr lang="en-US" b="1" dirty="0" smtClean="0"/>
            <a:t> C </a:t>
          </a:r>
          <a:r>
            <a:rPr lang="en-US" b="1" dirty="0" err="1" smtClean="0"/>
            <a:t>oxidas</a:t>
          </a:r>
          <a:endParaRPr lang="en-US" dirty="0"/>
        </a:p>
      </dgm:t>
    </dgm:pt>
    <dgm:pt modelId="{14993B54-A80B-4067-BF7A-774A052DAF5C}" type="parTrans" cxnId="{4FD1741F-68D4-4E04-ACC2-08D31252D998}">
      <dgm:prSet/>
      <dgm:spPr/>
      <dgm:t>
        <a:bodyPr/>
        <a:lstStyle/>
        <a:p>
          <a:endParaRPr lang="en-US"/>
        </a:p>
      </dgm:t>
    </dgm:pt>
    <dgm:pt modelId="{C7527B82-31CB-4C3C-AC7D-34A26DA532AE}" type="sibTrans" cxnId="{4FD1741F-68D4-4E04-ACC2-08D31252D998}">
      <dgm:prSet/>
      <dgm:spPr/>
      <dgm:t>
        <a:bodyPr/>
        <a:lstStyle/>
        <a:p>
          <a:endParaRPr lang="en-US"/>
        </a:p>
      </dgm:t>
    </dgm:pt>
    <dgm:pt modelId="{34FC793C-87E6-46BB-B315-2A9221835D17}">
      <dgm:prSet/>
      <dgm:spPr/>
      <dgm:t>
        <a:bodyPr/>
        <a:lstStyle/>
        <a:p>
          <a:r>
            <a:rPr lang="en-US" b="1" smtClean="0"/>
            <a:t>angiogenesis and neovascularisation:</a:t>
          </a:r>
          <a:endParaRPr lang="en-US"/>
        </a:p>
      </dgm:t>
    </dgm:pt>
    <dgm:pt modelId="{44450D6B-7F10-4222-BBD7-AEE764DB35B3}" type="parTrans" cxnId="{7FB427D1-475C-4A16-B359-3172A497D770}">
      <dgm:prSet/>
      <dgm:spPr/>
      <dgm:t>
        <a:bodyPr/>
        <a:lstStyle/>
        <a:p>
          <a:endParaRPr lang="en-US"/>
        </a:p>
      </dgm:t>
    </dgm:pt>
    <dgm:pt modelId="{81FFB18D-2FD6-41B4-9356-242F637D12C9}" type="sibTrans" cxnId="{7FB427D1-475C-4A16-B359-3172A497D770}">
      <dgm:prSet/>
      <dgm:spPr/>
      <dgm:t>
        <a:bodyPr/>
        <a:lstStyle/>
        <a:p>
          <a:endParaRPr lang="en-US"/>
        </a:p>
      </dgm:t>
    </dgm:pt>
    <dgm:pt modelId="{71BE84E0-A336-41F9-8D16-371900427AC2}">
      <dgm:prSet/>
      <dgm:spPr/>
      <dgm:t>
        <a:bodyPr/>
        <a:lstStyle/>
        <a:p>
          <a:r>
            <a:rPr lang="en-US" b="1" smtClean="0"/>
            <a:t>collagen synthesis to promote healing:</a:t>
          </a:r>
          <a:endParaRPr lang="en-US"/>
        </a:p>
      </dgm:t>
    </dgm:pt>
    <dgm:pt modelId="{56D0A2ED-47F5-4EC4-A7AB-F7F035DB0707}" type="parTrans" cxnId="{04BA50FA-ABE0-4B74-845C-616859AE0E3D}">
      <dgm:prSet/>
      <dgm:spPr/>
      <dgm:t>
        <a:bodyPr/>
        <a:lstStyle/>
        <a:p>
          <a:endParaRPr lang="en-US"/>
        </a:p>
      </dgm:t>
    </dgm:pt>
    <dgm:pt modelId="{2A106AE6-F47B-423F-B73B-0D1A74BD45F6}" type="sibTrans" cxnId="{04BA50FA-ABE0-4B74-845C-616859AE0E3D}">
      <dgm:prSet/>
      <dgm:spPr/>
      <dgm:t>
        <a:bodyPr/>
        <a:lstStyle/>
        <a:p>
          <a:endParaRPr lang="en-US"/>
        </a:p>
      </dgm:t>
    </dgm:pt>
    <dgm:pt modelId="{B189728A-BE97-45EA-9305-106A481D0AD3}" type="pres">
      <dgm:prSet presAssocID="{46784037-EEEA-478F-BEEF-859EEB192524}" presName="theList" presStyleCnt="0">
        <dgm:presLayoutVars>
          <dgm:dir/>
          <dgm:animLvl val="lvl"/>
          <dgm:resizeHandles val="exact"/>
        </dgm:presLayoutVars>
      </dgm:prSet>
      <dgm:spPr/>
      <dgm:t>
        <a:bodyPr/>
        <a:lstStyle/>
        <a:p>
          <a:endParaRPr lang="en-US"/>
        </a:p>
      </dgm:t>
    </dgm:pt>
    <dgm:pt modelId="{4CC0B69B-0324-4EEE-80B5-7287FA6FEBA7}" type="pres">
      <dgm:prSet presAssocID="{F6AA5128-1974-4703-A510-8CA2E02F8EB3}" presName="compNode" presStyleCnt="0"/>
      <dgm:spPr/>
    </dgm:pt>
    <dgm:pt modelId="{35097807-B1B6-420D-9EE0-C12ABB4AF58B}" type="pres">
      <dgm:prSet presAssocID="{F6AA5128-1974-4703-A510-8CA2E02F8EB3}" presName="aNode" presStyleLbl="bgShp" presStyleIdx="0" presStyleCnt="3"/>
      <dgm:spPr/>
      <dgm:t>
        <a:bodyPr/>
        <a:lstStyle/>
        <a:p>
          <a:endParaRPr lang="en-US"/>
        </a:p>
      </dgm:t>
    </dgm:pt>
    <dgm:pt modelId="{969029AA-C119-4041-8F12-F93643A930FF}" type="pres">
      <dgm:prSet presAssocID="{F6AA5128-1974-4703-A510-8CA2E02F8EB3}" presName="textNode" presStyleLbl="bgShp" presStyleIdx="0" presStyleCnt="3"/>
      <dgm:spPr/>
      <dgm:t>
        <a:bodyPr/>
        <a:lstStyle/>
        <a:p>
          <a:endParaRPr lang="en-US"/>
        </a:p>
      </dgm:t>
    </dgm:pt>
    <dgm:pt modelId="{D77D84A0-4D37-4341-A6C1-5647AA24AE15}" type="pres">
      <dgm:prSet presAssocID="{F6AA5128-1974-4703-A510-8CA2E02F8EB3}" presName="compChildNode" presStyleCnt="0"/>
      <dgm:spPr/>
    </dgm:pt>
    <dgm:pt modelId="{C902C20C-12FD-494D-BDAF-04D873794385}" type="pres">
      <dgm:prSet presAssocID="{F6AA5128-1974-4703-A510-8CA2E02F8EB3}" presName="theInnerList" presStyleCnt="0"/>
      <dgm:spPr/>
    </dgm:pt>
    <dgm:pt modelId="{48C2A987-1FA2-4157-8073-B929264E1F86}" type="pres">
      <dgm:prSet presAssocID="{7EE249CF-8130-4918-9F9D-0965852F4CE0}" presName="childNode" presStyleLbl="node1" presStyleIdx="0" presStyleCnt="6">
        <dgm:presLayoutVars>
          <dgm:bulletEnabled val="1"/>
        </dgm:presLayoutVars>
      </dgm:prSet>
      <dgm:spPr/>
      <dgm:t>
        <a:bodyPr/>
        <a:lstStyle/>
        <a:p>
          <a:endParaRPr lang="en-US"/>
        </a:p>
      </dgm:t>
    </dgm:pt>
    <dgm:pt modelId="{592080F9-EF09-4D32-8C7E-B4AA32A0C850}" type="pres">
      <dgm:prSet presAssocID="{7EE249CF-8130-4918-9F9D-0965852F4CE0}" presName="aSpace2" presStyleCnt="0"/>
      <dgm:spPr/>
    </dgm:pt>
    <dgm:pt modelId="{9B324E48-0149-4EF1-B7F7-37EFEBD5C3B0}" type="pres">
      <dgm:prSet presAssocID="{7651C62D-A683-4E60-8D1B-46CE2382A728}" presName="childNode" presStyleLbl="node1" presStyleIdx="1" presStyleCnt="6">
        <dgm:presLayoutVars>
          <dgm:bulletEnabled val="1"/>
        </dgm:presLayoutVars>
      </dgm:prSet>
      <dgm:spPr/>
      <dgm:t>
        <a:bodyPr/>
        <a:lstStyle/>
        <a:p>
          <a:endParaRPr lang="en-US"/>
        </a:p>
      </dgm:t>
    </dgm:pt>
    <dgm:pt modelId="{0330D450-5048-4F3F-AB2D-C7AC14B2F087}" type="pres">
      <dgm:prSet presAssocID="{F6AA5128-1974-4703-A510-8CA2E02F8EB3}" presName="aSpace" presStyleCnt="0"/>
      <dgm:spPr/>
    </dgm:pt>
    <dgm:pt modelId="{2F4CAB76-773F-4DA3-B622-8CC9E1C5A80B}" type="pres">
      <dgm:prSet presAssocID="{1A5D062B-56BE-4ED0-9A16-F9B0F7C12883}" presName="compNode" presStyleCnt="0"/>
      <dgm:spPr/>
    </dgm:pt>
    <dgm:pt modelId="{E9BAEAA2-0D03-4A71-BF03-109F86CE5E59}" type="pres">
      <dgm:prSet presAssocID="{1A5D062B-56BE-4ED0-9A16-F9B0F7C12883}" presName="aNode" presStyleLbl="bgShp" presStyleIdx="1" presStyleCnt="3"/>
      <dgm:spPr/>
      <dgm:t>
        <a:bodyPr/>
        <a:lstStyle/>
        <a:p>
          <a:endParaRPr lang="en-US"/>
        </a:p>
      </dgm:t>
    </dgm:pt>
    <dgm:pt modelId="{34097E03-4637-467C-85A6-B7C90DD35DC5}" type="pres">
      <dgm:prSet presAssocID="{1A5D062B-56BE-4ED0-9A16-F9B0F7C12883}" presName="textNode" presStyleLbl="bgShp" presStyleIdx="1" presStyleCnt="3"/>
      <dgm:spPr/>
      <dgm:t>
        <a:bodyPr/>
        <a:lstStyle/>
        <a:p>
          <a:endParaRPr lang="en-US"/>
        </a:p>
      </dgm:t>
    </dgm:pt>
    <dgm:pt modelId="{FBD9C9FB-30A9-4844-83A3-C48A0EF0AD06}" type="pres">
      <dgm:prSet presAssocID="{1A5D062B-56BE-4ED0-9A16-F9B0F7C12883}" presName="compChildNode" presStyleCnt="0"/>
      <dgm:spPr/>
    </dgm:pt>
    <dgm:pt modelId="{F414ABCE-F801-4D27-9CFA-40D6B0FD239D}" type="pres">
      <dgm:prSet presAssocID="{1A5D062B-56BE-4ED0-9A16-F9B0F7C12883}" presName="theInnerList" presStyleCnt="0"/>
      <dgm:spPr/>
    </dgm:pt>
    <dgm:pt modelId="{FF04753D-2A92-4E52-A08D-E3EB560E5480}" type="pres">
      <dgm:prSet presAssocID="{11901F33-458E-4B36-B2A1-14DF3C3C55CB}" presName="childNode" presStyleLbl="node1" presStyleIdx="2" presStyleCnt="6">
        <dgm:presLayoutVars>
          <dgm:bulletEnabled val="1"/>
        </dgm:presLayoutVars>
      </dgm:prSet>
      <dgm:spPr/>
      <dgm:t>
        <a:bodyPr/>
        <a:lstStyle/>
        <a:p>
          <a:endParaRPr lang="en-US"/>
        </a:p>
      </dgm:t>
    </dgm:pt>
    <dgm:pt modelId="{604D7056-28A5-4BD0-9BD7-D038EC755E2D}" type="pres">
      <dgm:prSet presAssocID="{11901F33-458E-4B36-B2A1-14DF3C3C55CB}" presName="aSpace2" presStyleCnt="0"/>
      <dgm:spPr/>
    </dgm:pt>
    <dgm:pt modelId="{FE0C37B9-7519-43D0-93C6-3F79F1403A92}" type="pres">
      <dgm:prSet presAssocID="{5DDD423A-4862-4A11-AAB4-405062AE2D5D}" presName="childNode" presStyleLbl="node1" presStyleIdx="3" presStyleCnt="6">
        <dgm:presLayoutVars>
          <dgm:bulletEnabled val="1"/>
        </dgm:presLayoutVars>
      </dgm:prSet>
      <dgm:spPr/>
      <dgm:t>
        <a:bodyPr/>
        <a:lstStyle/>
        <a:p>
          <a:endParaRPr lang="en-US"/>
        </a:p>
      </dgm:t>
    </dgm:pt>
    <dgm:pt modelId="{F130A8E6-9481-46A7-828E-4304633C4E9F}" type="pres">
      <dgm:prSet presAssocID="{1A5D062B-56BE-4ED0-9A16-F9B0F7C12883}" presName="aSpace" presStyleCnt="0"/>
      <dgm:spPr/>
    </dgm:pt>
    <dgm:pt modelId="{2F15ED14-F124-48BE-A662-62D5989514AB}" type="pres">
      <dgm:prSet presAssocID="{491F1D1D-F800-47B6-A78B-8F2862F19AF9}" presName="compNode" presStyleCnt="0"/>
      <dgm:spPr/>
    </dgm:pt>
    <dgm:pt modelId="{0AF433BA-8A2E-400B-826C-D180E564CC6C}" type="pres">
      <dgm:prSet presAssocID="{491F1D1D-F800-47B6-A78B-8F2862F19AF9}" presName="aNode" presStyleLbl="bgShp" presStyleIdx="2" presStyleCnt="3"/>
      <dgm:spPr/>
      <dgm:t>
        <a:bodyPr/>
        <a:lstStyle/>
        <a:p>
          <a:endParaRPr lang="en-US"/>
        </a:p>
      </dgm:t>
    </dgm:pt>
    <dgm:pt modelId="{9A5F4D61-E9EC-4119-AB32-2C45EDA7566D}" type="pres">
      <dgm:prSet presAssocID="{491F1D1D-F800-47B6-A78B-8F2862F19AF9}" presName="textNode" presStyleLbl="bgShp" presStyleIdx="2" presStyleCnt="3"/>
      <dgm:spPr/>
      <dgm:t>
        <a:bodyPr/>
        <a:lstStyle/>
        <a:p>
          <a:endParaRPr lang="en-US"/>
        </a:p>
      </dgm:t>
    </dgm:pt>
    <dgm:pt modelId="{2199284C-1263-48E3-8559-0BE16E02031C}" type="pres">
      <dgm:prSet presAssocID="{491F1D1D-F800-47B6-A78B-8F2862F19AF9}" presName="compChildNode" presStyleCnt="0"/>
      <dgm:spPr/>
    </dgm:pt>
    <dgm:pt modelId="{0CD960C4-A4B4-487E-8AF2-937C924DE024}" type="pres">
      <dgm:prSet presAssocID="{491F1D1D-F800-47B6-A78B-8F2862F19AF9}" presName="theInnerList" presStyleCnt="0"/>
      <dgm:spPr/>
    </dgm:pt>
    <dgm:pt modelId="{061DD948-ED68-4848-9161-40209B585093}" type="pres">
      <dgm:prSet presAssocID="{34FC793C-87E6-46BB-B315-2A9221835D17}" presName="childNode" presStyleLbl="node1" presStyleIdx="4" presStyleCnt="6">
        <dgm:presLayoutVars>
          <dgm:bulletEnabled val="1"/>
        </dgm:presLayoutVars>
      </dgm:prSet>
      <dgm:spPr/>
      <dgm:t>
        <a:bodyPr/>
        <a:lstStyle/>
        <a:p>
          <a:endParaRPr lang="en-US"/>
        </a:p>
      </dgm:t>
    </dgm:pt>
    <dgm:pt modelId="{2BC40E57-FD4D-4598-818F-48335FFE9C54}" type="pres">
      <dgm:prSet presAssocID="{34FC793C-87E6-46BB-B315-2A9221835D17}" presName="aSpace2" presStyleCnt="0"/>
      <dgm:spPr/>
    </dgm:pt>
    <dgm:pt modelId="{D8B6C258-5E69-4052-82BF-E10F13F8B43F}" type="pres">
      <dgm:prSet presAssocID="{71BE84E0-A336-41F9-8D16-371900427AC2}" presName="childNode" presStyleLbl="node1" presStyleIdx="5" presStyleCnt="6">
        <dgm:presLayoutVars>
          <dgm:bulletEnabled val="1"/>
        </dgm:presLayoutVars>
      </dgm:prSet>
      <dgm:spPr/>
      <dgm:t>
        <a:bodyPr/>
        <a:lstStyle/>
        <a:p>
          <a:endParaRPr lang="en-US"/>
        </a:p>
      </dgm:t>
    </dgm:pt>
  </dgm:ptLst>
  <dgm:cxnLst>
    <dgm:cxn modelId="{4FD1741F-68D4-4E04-ACC2-08D31252D998}" srcId="{F6AA5128-1974-4703-A510-8CA2E02F8EB3}" destId="{7EE249CF-8130-4918-9F9D-0965852F4CE0}" srcOrd="0" destOrd="0" parTransId="{14993B54-A80B-4067-BF7A-774A052DAF5C}" sibTransId="{C7527B82-31CB-4C3C-AC7D-34A26DA532AE}"/>
    <dgm:cxn modelId="{5F4FDD5C-7595-40C7-B14B-98D65155E0E6}" srcId="{46784037-EEEA-478F-BEEF-859EEB192524}" destId="{491F1D1D-F800-47B6-A78B-8F2862F19AF9}" srcOrd="2" destOrd="0" parTransId="{90EB2F8D-C55C-4B76-A8D1-5F83DECA6495}" sibTransId="{421EA90B-55DF-4024-9359-360097F68340}"/>
    <dgm:cxn modelId="{04BA50FA-ABE0-4B74-845C-616859AE0E3D}" srcId="{491F1D1D-F800-47B6-A78B-8F2862F19AF9}" destId="{71BE84E0-A336-41F9-8D16-371900427AC2}" srcOrd="1" destOrd="0" parTransId="{56D0A2ED-47F5-4EC4-A7AB-F7F035DB0707}" sibTransId="{2A106AE6-F47B-423F-B73B-0D1A74BD45F6}"/>
    <dgm:cxn modelId="{0B16DBBA-7B5F-463F-A366-40610BE49AAF}" type="presOf" srcId="{1A5D062B-56BE-4ED0-9A16-F9B0F7C12883}" destId="{34097E03-4637-467C-85A6-B7C90DD35DC5}" srcOrd="1" destOrd="0" presId="urn:microsoft.com/office/officeart/2005/8/layout/lProcess2"/>
    <dgm:cxn modelId="{8A9059F6-FBAB-423F-B4C0-FF93AAA7878D}" type="presOf" srcId="{46784037-EEEA-478F-BEEF-859EEB192524}" destId="{B189728A-BE97-45EA-9305-106A481D0AD3}" srcOrd="0" destOrd="0" presId="urn:microsoft.com/office/officeart/2005/8/layout/lProcess2"/>
    <dgm:cxn modelId="{20C6F2DE-805F-406B-9CE3-2AAE3B9E5D2A}" type="presOf" srcId="{34FC793C-87E6-46BB-B315-2A9221835D17}" destId="{061DD948-ED68-4848-9161-40209B585093}" srcOrd="0" destOrd="0" presId="urn:microsoft.com/office/officeart/2005/8/layout/lProcess2"/>
    <dgm:cxn modelId="{676721C2-2A67-4977-8CD2-651E3BF1ABDD}" srcId="{46784037-EEEA-478F-BEEF-859EEB192524}" destId="{F6AA5128-1974-4703-A510-8CA2E02F8EB3}" srcOrd="0" destOrd="0" parTransId="{B367D96E-740D-4922-9CDA-54771B1D4F43}" sibTransId="{456C0805-DE57-4189-A80F-8907DC97540B}"/>
    <dgm:cxn modelId="{C7E1316C-F6BB-47A2-B7DC-F963668C906B}" type="presOf" srcId="{1A5D062B-56BE-4ED0-9A16-F9B0F7C12883}" destId="{E9BAEAA2-0D03-4A71-BF03-109F86CE5E59}" srcOrd="0" destOrd="0" presId="urn:microsoft.com/office/officeart/2005/8/layout/lProcess2"/>
    <dgm:cxn modelId="{AC87E0F1-29DF-496E-95EF-FCC5A0E41A72}" type="presOf" srcId="{71BE84E0-A336-41F9-8D16-371900427AC2}" destId="{D8B6C258-5E69-4052-82BF-E10F13F8B43F}" srcOrd="0" destOrd="0" presId="urn:microsoft.com/office/officeart/2005/8/layout/lProcess2"/>
    <dgm:cxn modelId="{E6E378DE-FC1F-4361-99EA-DE6E6E530381}" type="presOf" srcId="{F6AA5128-1974-4703-A510-8CA2E02F8EB3}" destId="{969029AA-C119-4041-8F12-F93643A930FF}" srcOrd="1" destOrd="0" presId="urn:microsoft.com/office/officeart/2005/8/layout/lProcess2"/>
    <dgm:cxn modelId="{AAEB025B-45A2-4598-8D74-89DF3048374C}" type="presOf" srcId="{11901F33-458E-4B36-B2A1-14DF3C3C55CB}" destId="{FF04753D-2A92-4E52-A08D-E3EB560E5480}" srcOrd="0" destOrd="0" presId="urn:microsoft.com/office/officeart/2005/8/layout/lProcess2"/>
    <dgm:cxn modelId="{2F574CEF-B99D-4EF3-B42D-68EEFD387AA8}" srcId="{46784037-EEEA-478F-BEEF-859EEB192524}" destId="{1A5D062B-56BE-4ED0-9A16-F9B0F7C12883}" srcOrd="1" destOrd="0" parTransId="{E670C4BC-3E54-4FD2-83D5-2434DC8AF5DF}" sibTransId="{FA7430FC-456E-46FA-9401-EFE9ABDA0F34}"/>
    <dgm:cxn modelId="{1A3726D3-F7A4-4AE9-AB9D-1CF741552756}" srcId="{1A5D062B-56BE-4ED0-9A16-F9B0F7C12883}" destId="{5DDD423A-4862-4A11-AAB4-405062AE2D5D}" srcOrd="1" destOrd="0" parTransId="{27AA34FC-0F32-4159-87FB-D558615B8943}" sibTransId="{E9B24DEA-12D8-44EB-B71D-EB1FAC5A17B2}"/>
    <dgm:cxn modelId="{BCCFB193-59F5-4875-AF6E-BF9A315B67AD}" type="presOf" srcId="{491F1D1D-F800-47B6-A78B-8F2862F19AF9}" destId="{9A5F4D61-E9EC-4119-AB32-2C45EDA7566D}" srcOrd="1" destOrd="0" presId="urn:microsoft.com/office/officeart/2005/8/layout/lProcess2"/>
    <dgm:cxn modelId="{0033FF47-0488-43D6-A4B7-C28788B69223}" type="presOf" srcId="{5DDD423A-4862-4A11-AAB4-405062AE2D5D}" destId="{FE0C37B9-7519-43D0-93C6-3F79F1403A92}" srcOrd="0" destOrd="0" presId="urn:microsoft.com/office/officeart/2005/8/layout/lProcess2"/>
    <dgm:cxn modelId="{9589000C-EA3F-4DF7-AD36-9F7FCC382CF7}" srcId="{F6AA5128-1974-4703-A510-8CA2E02F8EB3}" destId="{7651C62D-A683-4E60-8D1B-46CE2382A728}" srcOrd="1" destOrd="0" parTransId="{D6F86E39-7949-4C95-9DB0-CFA102907927}" sibTransId="{16DFDF65-5554-4D14-8ED6-D1EFB86CDC92}"/>
    <dgm:cxn modelId="{B6963A75-6FE6-4EBD-A727-66AED776DCC8}" type="presOf" srcId="{7EE249CF-8130-4918-9F9D-0965852F4CE0}" destId="{48C2A987-1FA2-4157-8073-B929264E1F86}" srcOrd="0" destOrd="0" presId="urn:microsoft.com/office/officeart/2005/8/layout/lProcess2"/>
    <dgm:cxn modelId="{B1B6AF6D-1F02-4A68-8574-73BE0169DA66}" srcId="{1A5D062B-56BE-4ED0-9A16-F9B0F7C12883}" destId="{11901F33-458E-4B36-B2A1-14DF3C3C55CB}" srcOrd="0" destOrd="0" parTransId="{96B986AD-23FF-4493-9C72-47FAB394BA6F}" sibTransId="{D9644FFD-E349-4D0C-8BAE-F7C934CB6CF5}"/>
    <dgm:cxn modelId="{94F0CD30-E5F4-4E04-9719-979BBB9E4B84}" type="presOf" srcId="{F6AA5128-1974-4703-A510-8CA2E02F8EB3}" destId="{35097807-B1B6-420D-9EE0-C12ABB4AF58B}" srcOrd="0" destOrd="0" presId="urn:microsoft.com/office/officeart/2005/8/layout/lProcess2"/>
    <dgm:cxn modelId="{DA29BED6-8ACD-48E6-9E81-82940F5B3297}" type="presOf" srcId="{7651C62D-A683-4E60-8D1B-46CE2382A728}" destId="{9B324E48-0149-4EF1-B7F7-37EFEBD5C3B0}" srcOrd="0" destOrd="0" presId="urn:microsoft.com/office/officeart/2005/8/layout/lProcess2"/>
    <dgm:cxn modelId="{7FB427D1-475C-4A16-B359-3172A497D770}" srcId="{491F1D1D-F800-47B6-A78B-8F2862F19AF9}" destId="{34FC793C-87E6-46BB-B315-2A9221835D17}" srcOrd="0" destOrd="0" parTransId="{44450D6B-7F10-4222-BBD7-AEE764DB35B3}" sibTransId="{81FFB18D-2FD6-41B4-9356-242F637D12C9}"/>
    <dgm:cxn modelId="{3236633E-98AE-46E2-B3F6-5A26BCBE929F}" type="presOf" srcId="{491F1D1D-F800-47B6-A78B-8F2862F19AF9}" destId="{0AF433BA-8A2E-400B-826C-D180E564CC6C}" srcOrd="0" destOrd="0" presId="urn:microsoft.com/office/officeart/2005/8/layout/lProcess2"/>
    <dgm:cxn modelId="{1D8A51AF-325B-4DA0-ABD4-2A181A606DDF}" type="presParOf" srcId="{B189728A-BE97-45EA-9305-106A481D0AD3}" destId="{4CC0B69B-0324-4EEE-80B5-7287FA6FEBA7}" srcOrd="0" destOrd="0" presId="urn:microsoft.com/office/officeart/2005/8/layout/lProcess2"/>
    <dgm:cxn modelId="{4D8196B2-8D8D-4D34-A9EB-E063900FAB14}" type="presParOf" srcId="{4CC0B69B-0324-4EEE-80B5-7287FA6FEBA7}" destId="{35097807-B1B6-420D-9EE0-C12ABB4AF58B}" srcOrd="0" destOrd="0" presId="urn:microsoft.com/office/officeart/2005/8/layout/lProcess2"/>
    <dgm:cxn modelId="{78ABBD96-DBED-4A18-B16B-3B3B2D262391}" type="presParOf" srcId="{4CC0B69B-0324-4EEE-80B5-7287FA6FEBA7}" destId="{969029AA-C119-4041-8F12-F93643A930FF}" srcOrd="1" destOrd="0" presId="urn:microsoft.com/office/officeart/2005/8/layout/lProcess2"/>
    <dgm:cxn modelId="{D90AE50A-A538-4B35-94D3-A3E2BCCE60AD}" type="presParOf" srcId="{4CC0B69B-0324-4EEE-80B5-7287FA6FEBA7}" destId="{D77D84A0-4D37-4341-A6C1-5647AA24AE15}" srcOrd="2" destOrd="0" presId="urn:microsoft.com/office/officeart/2005/8/layout/lProcess2"/>
    <dgm:cxn modelId="{BAF92219-B15A-43F5-AA85-63F785649EF0}" type="presParOf" srcId="{D77D84A0-4D37-4341-A6C1-5647AA24AE15}" destId="{C902C20C-12FD-494D-BDAF-04D873794385}" srcOrd="0" destOrd="0" presId="urn:microsoft.com/office/officeart/2005/8/layout/lProcess2"/>
    <dgm:cxn modelId="{05C2F712-4B0A-47CC-8076-09A6A0918927}" type="presParOf" srcId="{C902C20C-12FD-494D-BDAF-04D873794385}" destId="{48C2A987-1FA2-4157-8073-B929264E1F86}" srcOrd="0" destOrd="0" presId="urn:microsoft.com/office/officeart/2005/8/layout/lProcess2"/>
    <dgm:cxn modelId="{E8498CEC-EC19-479B-BD36-EA126D5267CB}" type="presParOf" srcId="{C902C20C-12FD-494D-BDAF-04D873794385}" destId="{592080F9-EF09-4D32-8C7E-B4AA32A0C850}" srcOrd="1" destOrd="0" presId="urn:microsoft.com/office/officeart/2005/8/layout/lProcess2"/>
    <dgm:cxn modelId="{D202A7E5-F4E7-4F1B-B3D8-398D5ED1483F}" type="presParOf" srcId="{C902C20C-12FD-494D-BDAF-04D873794385}" destId="{9B324E48-0149-4EF1-B7F7-37EFEBD5C3B0}" srcOrd="2" destOrd="0" presId="urn:microsoft.com/office/officeart/2005/8/layout/lProcess2"/>
    <dgm:cxn modelId="{2725FFAD-D64D-4FFE-8862-856C256716E8}" type="presParOf" srcId="{B189728A-BE97-45EA-9305-106A481D0AD3}" destId="{0330D450-5048-4F3F-AB2D-C7AC14B2F087}" srcOrd="1" destOrd="0" presId="urn:microsoft.com/office/officeart/2005/8/layout/lProcess2"/>
    <dgm:cxn modelId="{E5294C16-AD7E-4595-87BD-BFA4E3F456B2}" type="presParOf" srcId="{B189728A-BE97-45EA-9305-106A481D0AD3}" destId="{2F4CAB76-773F-4DA3-B622-8CC9E1C5A80B}" srcOrd="2" destOrd="0" presId="urn:microsoft.com/office/officeart/2005/8/layout/lProcess2"/>
    <dgm:cxn modelId="{13F48215-38E0-4532-9103-F2DB92F8AC93}" type="presParOf" srcId="{2F4CAB76-773F-4DA3-B622-8CC9E1C5A80B}" destId="{E9BAEAA2-0D03-4A71-BF03-109F86CE5E59}" srcOrd="0" destOrd="0" presId="urn:microsoft.com/office/officeart/2005/8/layout/lProcess2"/>
    <dgm:cxn modelId="{CFFCA3EA-6525-41DD-AF47-F683FE87B192}" type="presParOf" srcId="{2F4CAB76-773F-4DA3-B622-8CC9E1C5A80B}" destId="{34097E03-4637-467C-85A6-B7C90DD35DC5}" srcOrd="1" destOrd="0" presId="urn:microsoft.com/office/officeart/2005/8/layout/lProcess2"/>
    <dgm:cxn modelId="{E56F728E-34B9-4CB8-A5BE-F4C653FA4036}" type="presParOf" srcId="{2F4CAB76-773F-4DA3-B622-8CC9E1C5A80B}" destId="{FBD9C9FB-30A9-4844-83A3-C48A0EF0AD06}" srcOrd="2" destOrd="0" presId="urn:microsoft.com/office/officeart/2005/8/layout/lProcess2"/>
    <dgm:cxn modelId="{FEAE1C4B-403B-480B-8E03-9BC337A7B0A3}" type="presParOf" srcId="{FBD9C9FB-30A9-4844-83A3-C48A0EF0AD06}" destId="{F414ABCE-F801-4D27-9CFA-40D6B0FD239D}" srcOrd="0" destOrd="0" presId="urn:microsoft.com/office/officeart/2005/8/layout/lProcess2"/>
    <dgm:cxn modelId="{6C06BA8E-C5AD-40EB-8717-AAB3B484CC78}" type="presParOf" srcId="{F414ABCE-F801-4D27-9CFA-40D6B0FD239D}" destId="{FF04753D-2A92-4E52-A08D-E3EB560E5480}" srcOrd="0" destOrd="0" presId="urn:microsoft.com/office/officeart/2005/8/layout/lProcess2"/>
    <dgm:cxn modelId="{4972D55C-D081-4579-94A9-8EDE6B351E2E}" type="presParOf" srcId="{F414ABCE-F801-4D27-9CFA-40D6B0FD239D}" destId="{604D7056-28A5-4BD0-9BD7-D038EC755E2D}" srcOrd="1" destOrd="0" presId="urn:microsoft.com/office/officeart/2005/8/layout/lProcess2"/>
    <dgm:cxn modelId="{91249389-62A1-4D44-82EA-0940EDFFB398}" type="presParOf" srcId="{F414ABCE-F801-4D27-9CFA-40D6B0FD239D}" destId="{FE0C37B9-7519-43D0-93C6-3F79F1403A92}" srcOrd="2" destOrd="0" presId="urn:microsoft.com/office/officeart/2005/8/layout/lProcess2"/>
    <dgm:cxn modelId="{B1A2DF68-1C1F-4D4E-8CBF-EBDE4C74F680}" type="presParOf" srcId="{B189728A-BE97-45EA-9305-106A481D0AD3}" destId="{F130A8E6-9481-46A7-828E-4304633C4E9F}" srcOrd="3" destOrd="0" presId="urn:microsoft.com/office/officeart/2005/8/layout/lProcess2"/>
    <dgm:cxn modelId="{0710BA8E-57EB-4267-8050-9482084E475A}" type="presParOf" srcId="{B189728A-BE97-45EA-9305-106A481D0AD3}" destId="{2F15ED14-F124-48BE-A662-62D5989514AB}" srcOrd="4" destOrd="0" presId="urn:microsoft.com/office/officeart/2005/8/layout/lProcess2"/>
    <dgm:cxn modelId="{D0D06138-2250-4921-9D68-1C99AB8B4D71}" type="presParOf" srcId="{2F15ED14-F124-48BE-A662-62D5989514AB}" destId="{0AF433BA-8A2E-400B-826C-D180E564CC6C}" srcOrd="0" destOrd="0" presId="urn:microsoft.com/office/officeart/2005/8/layout/lProcess2"/>
    <dgm:cxn modelId="{A725C594-B198-4D4F-B5D1-8D2F8459FCD8}" type="presParOf" srcId="{2F15ED14-F124-48BE-A662-62D5989514AB}" destId="{9A5F4D61-E9EC-4119-AB32-2C45EDA7566D}" srcOrd="1" destOrd="0" presId="urn:microsoft.com/office/officeart/2005/8/layout/lProcess2"/>
    <dgm:cxn modelId="{6169DAE3-1D53-463E-AB0F-D2000010B7C0}" type="presParOf" srcId="{2F15ED14-F124-48BE-A662-62D5989514AB}" destId="{2199284C-1263-48E3-8559-0BE16E02031C}" srcOrd="2" destOrd="0" presId="urn:microsoft.com/office/officeart/2005/8/layout/lProcess2"/>
    <dgm:cxn modelId="{C39E662C-CB12-4BD2-8BD3-69C7F4CE5A58}" type="presParOf" srcId="{2199284C-1263-48E3-8559-0BE16E02031C}" destId="{0CD960C4-A4B4-487E-8AF2-937C924DE024}" srcOrd="0" destOrd="0" presId="urn:microsoft.com/office/officeart/2005/8/layout/lProcess2"/>
    <dgm:cxn modelId="{37DD7B62-84F0-4F52-B6F2-86B1A226B93E}" type="presParOf" srcId="{0CD960C4-A4B4-487E-8AF2-937C924DE024}" destId="{061DD948-ED68-4848-9161-40209B585093}" srcOrd="0" destOrd="0" presId="urn:microsoft.com/office/officeart/2005/8/layout/lProcess2"/>
    <dgm:cxn modelId="{9B83BAF0-2141-422F-AE87-F505B3A9AFD8}" type="presParOf" srcId="{0CD960C4-A4B4-487E-8AF2-937C924DE024}" destId="{2BC40E57-FD4D-4598-818F-48335FFE9C54}" srcOrd="1" destOrd="0" presId="urn:microsoft.com/office/officeart/2005/8/layout/lProcess2"/>
    <dgm:cxn modelId="{34709ECE-CD0E-4C55-BEA1-4A6D1667A40A}" type="presParOf" srcId="{0CD960C4-A4B4-487E-8AF2-937C924DE024}" destId="{D8B6C258-5E69-4052-82BF-E10F13F8B43F}"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677572F-F358-48BA-B467-A82FDDEFBBD1}" type="doc">
      <dgm:prSet loTypeId="urn:microsoft.com/office/officeart/2005/8/layout/lProcess2" loCatId="list" qsTypeId="urn:microsoft.com/office/officeart/2005/8/quickstyle/simple2" qsCatId="simple" csTypeId="urn:microsoft.com/office/officeart/2005/8/colors/colorful3" csCatId="colorful" phldr="1"/>
      <dgm:spPr/>
      <dgm:t>
        <a:bodyPr/>
        <a:lstStyle/>
        <a:p>
          <a:endParaRPr lang="en-US"/>
        </a:p>
      </dgm:t>
    </dgm:pt>
    <dgm:pt modelId="{7529CAC0-F66F-4857-A1D2-3A1EA80BB34A}">
      <dgm:prSet phldrT="[Text]"/>
      <dgm:spPr/>
      <dgm:t>
        <a:bodyPr/>
        <a:lstStyle/>
        <a:p>
          <a:r>
            <a:rPr lang="en-US" b="1" dirty="0" smtClean="0"/>
            <a:t>Activation of, mitochondrial activity, ATP synthesis and </a:t>
          </a:r>
          <a:r>
            <a:rPr lang="en-US" b="1" dirty="0" err="1" smtClean="0"/>
            <a:t>cytochrome</a:t>
          </a:r>
          <a:r>
            <a:rPr lang="en-US" b="1" dirty="0" smtClean="0"/>
            <a:t> C </a:t>
          </a:r>
          <a:r>
            <a:rPr lang="en-US" b="1" dirty="0" err="1" smtClean="0"/>
            <a:t>oxidase</a:t>
          </a:r>
          <a:r>
            <a:rPr lang="en-US" b="1" dirty="0" smtClean="0"/>
            <a:t>:</a:t>
          </a:r>
          <a:endParaRPr lang="en-US" dirty="0"/>
        </a:p>
      </dgm:t>
    </dgm:pt>
    <dgm:pt modelId="{9F608565-B275-4726-905C-440EC633436F}" type="parTrans" cxnId="{DD1FE0CD-EC34-4413-B474-67225484291F}">
      <dgm:prSet/>
      <dgm:spPr/>
      <dgm:t>
        <a:bodyPr/>
        <a:lstStyle/>
        <a:p>
          <a:endParaRPr lang="en-US"/>
        </a:p>
      </dgm:t>
    </dgm:pt>
    <dgm:pt modelId="{61BB5B6F-44C3-4A21-A5DB-456442235CAB}" type="sibTrans" cxnId="{DD1FE0CD-EC34-4413-B474-67225484291F}">
      <dgm:prSet/>
      <dgm:spPr/>
      <dgm:t>
        <a:bodyPr/>
        <a:lstStyle/>
        <a:p>
          <a:endParaRPr lang="en-US"/>
        </a:p>
      </dgm:t>
    </dgm:pt>
    <dgm:pt modelId="{01B48835-A8A6-420C-943C-B3C7ADFEB0ED}">
      <dgm:prSet phldrT="[Text]"/>
      <dgm:spPr/>
      <dgm:t>
        <a:bodyPr/>
        <a:lstStyle/>
        <a:p>
          <a:r>
            <a:rPr lang="en-US" b="1" dirty="0" smtClean="0"/>
            <a:t>Activation of nitric oxide (NO) release</a:t>
          </a:r>
          <a:endParaRPr lang="en-US" dirty="0"/>
        </a:p>
      </dgm:t>
    </dgm:pt>
    <dgm:pt modelId="{92AF4F34-011B-40E5-AB9D-ABD113259BDF}" type="parTrans" cxnId="{84EA7634-2754-43FF-821C-5DF94D431196}">
      <dgm:prSet/>
      <dgm:spPr/>
      <dgm:t>
        <a:bodyPr/>
        <a:lstStyle/>
        <a:p>
          <a:endParaRPr lang="en-US"/>
        </a:p>
      </dgm:t>
    </dgm:pt>
    <dgm:pt modelId="{22A68E8E-3EC4-4B22-B46B-2289852977B1}" type="sibTrans" cxnId="{84EA7634-2754-43FF-821C-5DF94D431196}">
      <dgm:prSet/>
      <dgm:spPr/>
      <dgm:t>
        <a:bodyPr/>
        <a:lstStyle/>
        <a:p>
          <a:endParaRPr lang="en-US"/>
        </a:p>
      </dgm:t>
    </dgm:pt>
    <dgm:pt modelId="{99C6A281-A4D2-47B2-9C5C-9123C49E32ED}">
      <dgm:prSet phldrT="[Text]"/>
      <dgm:spPr/>
      <dgm:t>
        <a:bodyPr/>
        <a:lstStyle/>
        <a:p>
          <a:r>
            <a:rPr lang="en-US" b="1" dirty="0" err="1" smtClean="0"/>
            <a:t>Houreld</a:t>
          </a:r>
          <a:r>
            <a:rPr lang="en-US" b="1" dirty="0" smtClean="0"/>
            <a:t> and his colleagues in 2013</a:t>
          </a:r>
          <a:endParaRPr lang="en-US" dirty="0"/>
        </a:p>
      </dgm:t>
    </dgm:pt>
    <dgm:pt modelId="{15C035A7-7EF0-4FB2-A670-E4A74BB6811F}" type="sibTrans" cxnId="{53329016-CAEE-4589-A920-614F371623C8}">
      <dgm:prSet/>
      <dgm:spPr/>
      <dgm:t>
        <a:bodyPr/>
        <a:lstStyle/>
        <a:p>
          <a:endParaRPr lang="en-US"/>
        </a:p>
      </dgm:t>
    </dgm:pt>
    <dgm:pt modelId="{48FEE17E-5D65-4159-B0C2-B4200CB52EE3}" type="parTrans" cxnId="{53329016-CAEE-4589-A920-614F371623C8}">
      <dgm:prSet/>
      <dgm:spPr/>
      <dgm:t>
        <a:bodyPr/>
        <a:lstStyle/>
        <a:p>
          <a:endParaRPr lang="en-US"/>
        </a:p>
      </dgm:t>
    </dgm:pt>
    <dgm:pt modelId="{DA0A4C49-34F5-4C5D-A523-DE13C08FCCE0}">
      <dgm:prSet/>
      <dgm:spPr/>
      <dgm:t>
        <a:bodyPr/>
        <a:lstStyle/>
        <a:p>
          <a:r>
            <a:rPr lang="en-US" b="1" smtClean="0"/>
            <a:t>Mitchell and Mack (2013)</a:t>
          </a:r>
          <a:endParaRPr lang="en-US"/>
        </a:p>
      </dgm:t>
    </dgm:pt>
    <dgm:pt modelId="{FAA68D05-F127-4767-9631-02036A61FDB3}" type="sibTrans" cxnId="{F56E3A78-C890-42C9-B48C-96450F7FDCC7}">
      <dgm:prSet/>
      <dgm:spPr/>
      <dgm:t>
        <a:bodyPr/>
        <a:lstStyle/>
        <a:p>
          <a:endParaRPr lang="en-US"/>
        </a:p>
      </dgm:t>
    </dgm:pt>
    <dgm:pt modelId="{D0936A39-3E33-434C-9AC8-4B56F94AA4B6}" type="parTrans" cxnId="{F56E3A78-C890-42C9-B48C-96450F7FDCC7}">
      <dgm:prSet/>
      <dgm:spPr/>
      <dgm:t>
        <a:bodyPr/>
        <a:lstStyle/>
        <a:p>
          <a:endParaRPr lang="en-US"/>
        </a:p>
      </dgm:t>
    </dgm:pt>
    <dgm:pt modelId="{47C3C272-EB11-48C3-99C7-875CD0F2A171}">
      <dgm:prSet phldrT="[Text]"/>
      <dgm:spPr/>
      <dgm:t>
        <a:bodyPr/>
        <a:lstStyle/>
        <a:p>
          <a:r>
            <a:rPr lang="en-US" b="1" dirty="0" smtClean="0"/>
            <a:t>Activation of DNA, RNA and protein synthesis </a:t>
          </a:r>
          <a:endParaRPr lang="en-US" dirty="0"/>
        </a:p>
      </dgm:t>
    </dgm:pt>
    <dgm:pt modelId="{C6BE97CD-C892-47B4-A1CB-F7900E0A297C}" type="sibTrans" cxnId="{96689A4B-1D1B-4135-946B-3BCCB1A0D555}">
      <dgm:prSet/>
      <dgm:spPr/>
      <dgm:t>
        <a:bodyPr/>
        <a:lstStyle/>
        <a:p>
          <a:endParaRPr lang="en-US"/>
        </a:p>
      </dgm:t>
    </dgm:pt>
    <dgm:pt modelId="{CEC2DA19-4BDB-4D4E-B50A-46F3DAADEED7}" type="parTrans" cxnId="{96689A4B-1D1B-4135-946B-3BCCB1A0D555}">
      <dgm:prSet/>
      <dgm:spPr/>
      <dgm:t>
        <a:bodyPr/>
        <a:lstStyle/>
        <a:p>
          <a:endParaRPr lang="en-US"/>
        </a:p>
      </dgm:t>
    </dgm:pt>
    <dgm:pt modelId="{29C3546E-47BD-4826-A85C-0B7BF9478506}">
      <dgm:prSet/>
      <dgm:spPr/>
      <dgm:t>
        <a:bodyPr/>
        <a:lstStyle/>
        <a:p>
          <a:r>
            <a:rPr lang="en-US" b="1" smtClean="0"/>
            <a:t>Fonesca et al (2014)</a:t>
          </a:r>
          <a:endParaRPr lang="en-US"/>
        </a:p>
      </dgm:t>
    </dgm:pt>
    <dgm:pt modelId="{1BEE7DA7-8D75-4357-8418-1E8F0463EA92}" type="parTrans" cxnId="{54A7B08C-2CF5-4E30-B13A-44842C874709}">
      <dgm:prSet/>
      <dgm:spPr/>
      <dgm:t>
        <a:bodyPr/>
        <a:lstStyle/>
        <a:p>
          <a:endParaRPr lang="en-US"/>
        </a:p>
      </dgm:t>
    </dgm:pt>
    <dgm:pt modelId="{604C2573-66CF-4C15-8641-1D658965219E}" type="sibTrans" cxnId="{54A7B08C-2CF5-4E30-B13A-44842C874709}">
      <dgm:prSet/>
      <dgm:spPr/>
      <dgm:t>
        <a:bodyPr/>
        <a:lstStyle/>
        <a:p>
          <a:endParaRPr lang="en-US"/>
        </a:p>
      </dgm:t>
    </dgm:pt>
    <dgm:pt modelId="{37708F31-1750-4F17-B729-A18EE58BC62A}" type="pres">
      <dgm:prSet presAssocID="{D677572F-F358-48BA-B467-A82FDDEFBBD1}" presName="theList" presStyleCnt="0">
        <dgm:presLayoutVars>
          <dgm:dir/>
          <dgm:animLvl val="lvl"/>
          <dgm:resizeHandles val="exact"/>
        </dgm:presLayoutVars>
      </dgm:prSet>
      <dgm:spPr/>
      <dgm:t>
        <a:bodyPr/>
        <a:lstStyle/>
        <a:p>
          <a:endParaRPr lang="en-US"/>
        </a:p>
      </dgm:t>
    </dgm:pt>
    <dgm:pt modelId="{DED7026F-7494-4CF2-AB32-5B8EA801329E}" type="pres">
      <dgm:prSet presAssocID="{7529CAC0-F66F-4857-A1D2-3A1EA80BB34A}" presName="compNode" presStyleCnt="0"/>
      <dgm:spPr/>
      <dgm:t>
        <a:bodyPr/>
        <a:lstStyle/>
        <a:p>
          <a:endParaRPr lang="en-US"/>
        </a:p>
      </dgm:t>
    </dgm:pt>
    <dgm:pt modelId="{9BF09F1B-6BAA-4DBB-B7A1-E669B670A414}" type="pres">
      <dgm:prSet presAssocID="{7529CAC0-F66F-4857-A1D2-3A1EA80BB34A}" presName="aNode" presStyleLbl="bgShp" presStyleIdx="0" presStyleCnt="3"/>
      <dgm:spPr/>
      <dgm:t>
        <a:bodyPr/>
        <a:lstStyle/>
        <a:p>
          <a:endParaRPr lang="en-US"/>
        </a:p>
      </dgm:t>
    </dgm:pt>
    <dgm:pt modelId="{C1AFD01F-BB9F-4528-AB9D-66992CF3E386}" type="pres">
      <dgm:prSet presAssocID="{7529CAC0-F66F-4857-A1D2-3A1EA80BB34A}" presName="textNode" presStyleLbl="bgShp" presStyleIdx="0" presStyleCnt="3"/>
      <dgm:spPr/>
      <dgm:t>
        <a:bodyPr/>
        <a:lstStyle/>
        <a:p>
          <a:endParaRPr lang="en-US"/>
        </a:p>
      </dgm:t>
    </dgm:pt>
    <dgm:pt modelId="{244869A3-1950-49BB-BD8C-C0A3E6ABDBD7}" type="pres">
      <dgm:prSet presAssocID="{7529CAC0-F66F-4857-A1D2-3A1EA80BB34A}" presName="compChildNode" presStyleCnt="0"/>
      <dgm:spPr/>
      <dgm:t>
        <a:bodyPr/>
        <a:lstStyle/>
        <a:p>
          <a:endParaRPr lang="en-US"/>
        </a:p>
      </dgm:t>
    </dgm:pt>
    <dgm:pt modelId="{C0F751B4-AB4A-4C79-928D-7067394284D7}" type="pres">
      <dgm:prSet presAssocID="{7529CAC0-F66F-4857-A1D2-3A1EA80BB34A}" presName="theInnerList" presStyleCnt="0"/>
      <dgm:spPr/>
      <dgm:t>
        <a:bodyPr/>
        <a:lstStyle/>
        <a:p>
          <a:endParaRPr lang="en-US"/>
        </a:p>
      </dgm:t>
    </dgm:pt>
    <dgm:pt modelId="{E8F58EC5-BCE6-4CD5-9C36-93C6D7F65F97}" type="pres">
      <dgm:prSet presAssocID="{99C6A281-A4D2-47B2-9C5C-9123C49E32ED}" presName="childNode" presStyleLbl="node1" presStyleIdx="0" presStyleCnt="3">
        <dgm:presLayoutVars>
          <dgm:bulletEnabled val="1"/>
        </dgm:presLayoutVars>
      </dgm:prSet>
      <dgm:spPr/>
      <dgm:t>
        <a:bodyPr/>
        <a:lstStyle/>
        <a:p>
          <a:endParaRPr lang="en-US"/>
        </a:p>
      </dgm:t>
    </dgm:pt>
    <dgm:pt modelId="{AC9EBA9D-3158-4120-9A46-18CEDA6CA71E}" type="pres">
      <dgm:prSet presAssocID="{7529CAC0-F66F-4857-A1D2-3A1EA80BB34A}" presName="aSpace" presStyleCnt="0"/>
      <dgm:spPr/>
      <dgm:t>
        <a:bodyPr/>
        <a:lstStyle/>
        <a:p>
          <a:endParaRPr lang="en-US"/>
        </a:p>
      </dgm:t>
    </dgm:pt>
    <dgm:pt modelId="{DB64EAD1-C526-4EB2-8FDA-60931E703074}" type="pres">
      <dgm:prSet presAssocID="{01B48835-A8A6-420C-943C-B3C7ADFEB0ED}" presName="compNode" presStyleCnt="0"/>
      <dgm:spPr/>
      <dgm:t>
        <a:bodyPr/>
        <a:lstStyle/>
        <a:p>
          <a:endParaRPr lang="en-US"/>
        </a:p>
      </dgm:t>
    </dgm:pt>
    <dgm:pt modelId="{5206B44D-D2B1-43E9-9CDD-4EB1EEB19D82}" type="pres">
      <dgm:prSet presAssocID="{01B48835-A8A6-420C-943C-B3C7ADFEB0ED}" presName="aNode" presStyleLbl="bgShp" presStyleIdx="1" presStyleCnt="3"/>
      <dgm:spPr/>
      <dgm:t>
        <a:bodyPr/>
        <a:lstStyle/>
        <a:p>
          <a:endParaRPr lang="en-US"/>
        </a:p>
      </dgm:t>
    </dgm:pt>
    <dgm:pt modelId="{85DE2E4F-469B-4A29-B1AF-C99547FBB00B}" type="pres">
      <dgm:prSet presAssocID="{01B48835-A8A6-420C-943C-B3C7ADFEB0ED}" presName="textNode" presStyleLbl="bgShp" presStyleIdx="1" presStyleCnt="3"/>
      <dgm:spPr/>
      <dgm:t>
        <a:bodyPr/>
        <a:lstStyle/>
        <a:p>
          <a:endParaRPr lang="en-US"/>
        </a:p>
      </dgm:t>
    </dgm:pt>
    <dgm:pt modelId="{3432F909-CB54-4584-AE24-8CD00CB507A0}" type="pres">
      <dgm:prSet presAssocID="{01B48835-A8A6-420C-943C-B3C7ADFEB0ED}" presName="compChildNode" presStyleCnt="0"/>
      <dgm:spPr/>
      <dgm:t>
        <a:bodyPr/>
        <a:lstStyle/>
        <a:p>
          <a:endParaRPr lang="en-US"/>
        </a:p>
      </dgm:t>
    </dgm:pt>
    <dgm:pt modelId="{EF13D26A-846C-4E9A-97D9-13DAF02D3373}" type="pres">
      <dgm:prSet presAssocID="{01B48835-A8A6-420C-943C-B3C7ADFEB0ED}" presName="theInnerList" presStyleCnt="0"/>
      <dgm:spPr/>
      <dgm:t>
        <a:bodyPr/>
        <a:lstStyle/>
        <a:p>
          <a:endParaRPr lang="en-US"/>
        </a:p>
      </dgm:t>
    </dgm:pt>
    <dgm:pt modelId="{A6EFBD12-BEDB-4DBA-8E3D-4A566E5C3890}" type="pres">
      <dgm:prSet presAssocID="{DA0A4C49-34F5-4C5D-A523-DE13C08FCCE0}" presName="childNode" presStyleLbl="node1" presStyleIdx="1" presStyleCnt="3">
        <dgm:presLayoutVars>
          <dgm:bulletEnabled val="1"/>
        </dgm:presLayoutVars>
      </dgm:prSet>
      <dgm:spPr/>
      <dgm:t>
        <a:bodyPr/>
        <a:lstStyle/>
        <a:p>
          <a:endParaRPr lang="en-US"/>
        </a:p>
      </dgm:t>
    </dgm:pt>
    <dgm:pt modelId="{486CA5DE-F1D7-4257-9A3D-80B626390021}" type="pres">
      <dgm:prSet presAssocID="{01B48835-A8A6-420C-943C-B3C7ADFEB0ED}" presName="aSpace" presStyleCnt="0"/>
      <dgm:spPr/>
      <dgm:t>
        <a:bodyPr/>
        <a:lstStyle/>
        <a:p>
          <a:endParaRPr lang="en-US"/>
        </a:p>
      </dgm:t>
    </dgm:pt>
    <dgm:pt modelId="{B531B17F-26E7-4E4A-B51F-BC4CD68D7919}" type="pres">
      <dgm:prSet presAssocID="{47C3C272-EB11-48C3-99C7-875CD0F2A171}" presName="compNode" presStyleCnt="0"/>
      <dgm:spPr/>
      <dgm:t>
        <a:bodyPr/>
        <a:lstStyle/>
        <a:p>
          <a:endParaRPr lang="en-US"/>
        </a:p>
      </dgm:t>
    </dgm:pt>
    <dgm:pt modelId="{3F74DCF0-4943-4610-B6AE-80066ABE9454}" type="pres">
      <dgm:prSet presAssocID="{47C3C272-EB11-48C3-99C7-875CD0F2A171}" presName="aNode" presStyleLbl="bgShp" presStyleIdx="2" presStyleCnt="3"/>
      <dgm:spPr/>
      <dgm:t>
        <a:bodyPr/>
        <a:lstStyle/>
        <a:p>
          <a:endParaRPr lang="en-US"/>
        </a:p>
      </dgm:t>
    </dgm:pt>
    <dgm:pt modelId="{2D73E594-5A35-4671-8AD0-5E3E05DE2B85}" type="pres">
      <dgm:prSet presAssocID="{47C3C272-EB11-48C3-99C7-875CD0F2A171}" presName="textNode" presStyleLbl="bgShp" presStyleIdx="2" presStyleCnt="3"/>
      <dgm:spPr/>
      <dgm:t>
        <a:bodyPr/>
        <a:lstStyle/>
        <a:p>
          <a:endParaRPr lang="en-US"/>
        </a:p>
      </dgm:t>
    </dgm:pt>
    <dgm:pt modelId="{8B79F96A-34FB-415A-831B-CF830DD7EB68}" type="pres">
      <dgm:prSet presAssocID="{47C3C272-EB11-48C3-99C7-875CD0F2A171}" presName="compChildNode" presStyleCnt="0"/>
      <dgm:spPr/>
      <dgm:t>
        <a:bodyPr/>
        <a:lstStyle/>
        <a:p>
          <a:endParaRPr lang="en-US"/>
        </a:p>
      </dgm:t>
    </dgm:pt>
    <dgm:pt modelId="{3A25027C-1102-49FA-927E-EB6E7080D951}" type="pres">
      <dgm:prSet presAssocID="{47C3C272-EB11-48C3-99C7-875CD0F2A171}" presName="theInnerList" presStyleCnt="0"/>
      <dgm:spPr/>
      <dgm:t>
        <a:bodyPr/>
        <a:lstStyle/>
        <a:p>
          <a:endParaRPr lang="en-US"/>
        </a:p>
      </dgm:t>
    </dgm:pt>
    <dgm:pt modelId="{5471B531-8205-4D9D-BC87-99AA4E12DB40}" type="pres">
      <dgm:prSet presAssocID="{29C3546E-47BD-4826-A85C-0B7BF9478506}" presName="childNode" presStyleLbl="node1" presStyleIdx="2" presStyleCnt="3">
        <dgm:presLayoutVars>
          <dgm:bulletEnabled val="1"/>
        </dgm:presLayoutVars>
      </dgm:prSet>
      <dgm:spPr/>
      <dgm:t>
        <a:bodyPr/>
        <a:lstStyle/>
        <a:p>
          <a:endParaRPr lang="en-US"/>
        </a:p>
      </dgm:t>
    </dgm:pt>
  </dgm:ptLst>
  <dgm:cxnLst>
    <dgm:cxn modelId="{53329016-CAEE-4589-A920-614F371623C8}" srcId="{7529CAC0-F66F-4857-A1D2-3A1EA80BB34A}" destId="{99C6A281-A4D2-47B2-9C5C-9123C49E32ED}" srcOrd="0" destOrd="0" parTransId="{48FEE17E-5D65-4159-B0C2-B4200CB52EE3}" sibTransId="{15C035A7-7EF0-4FB2-A670-E4A74BB6811F}"/>
    <dgm:cxn modelId="{DD1FE0CD-EC34-4413-B474-67225484291F}" srcId="{D677572F-F358-48BA-B467-A82FDDEFBBD1}" destId="{7529CAC0-F66F-4857-A1D2-3A1EA80BB34A}" srcOrd="0" destOrd="0" parTransId="{9F608565-B275-4726-905C-440EC633436F}" sibTransId="{61BB5B6F-44C3-4A21-A5DB-456442235CAB}"/>
    <dgm:cxn modelId="{19924698-A41A-4337-8E99-24AF03D89AED}" type="presOf" srcId="{47C3C272-EB11-48C3-99C7-875CD0F2A171}" destId="{2D73E594-5A35-4671-8AD0-5E3E05DE2B85}" srcOrd="1" destOrd="0" presId="urn:microsoft.com/office/officeart/2005/8/layout/lProcess2"/>
    <dgm:cxn modelId="{128469B3-C2B4-4308-AB07-9E35A07DDE80}" type="presOf" srcId="{7529CAC0-F66F-4857-A1D2-3A1EA80BB34A}" destId="{C1AFD01F-BB9F-4528-AB9D-66992CF3E386}" srcOrd="1" destOrd="0" presId="urn:microsoft.com/office/officeart/2005/8/layout/lProcess2"/>
    <dgm:cxn modelId="{7A7BE0FF-19D4-4E7B-9509-BF15404B5854}" type="presOf" srcId="{29C3546E-47BD-4826-A85C-0B7BF9478506}" destId="{5471B531-8205-4D9D-BC87-99AA4E12DB40}" srcOrd="0" destOrd="0" presId="urn:microsoft.com/office/officeart/2005/8/layout/lProcess2"/>
    <dgm:cxn modelId="{96689A4B-1D1B-4135-946B-3BCCB1A0D555}" srcId="{D677572F-F358-48BA-B467-A82FDDEFBBD1}" destId="{47C3C272-EB11-48C3-99C7-875CD0F2A171}" srcOrd="2" destOrd="0" parTransId="{CEC2DA19-4BDB-4D4E-B50A-46F3DAADEED7}" sibTransId="{C6BE97CD-C892-47B4-A1CB-F7900E0A297C}"/>
    <dgm:cxn modelId="{03D12D24-8924-4D46-BBC9-216833074A4F}" type="presOf" srcId="{D677572F-F358-48BA-B467-A82FDDEFBBD1}" destId="{37708F31-1750-4F17-B729-A18EE58BC62A}" srcOrd="0" destOrd="0" presId="urn:microsoft.com/office/officeart/2005/8/layout/lProcess2"/>
    <dgm:cxn modelId="{070C1CB4-1894-4239-B23E-C44D6B78FF29}" type="presOf" srcId="{7529CAC0-F66F-4857-A1D2-3A1EA80BB34A}" destId="{9BF09F1B-6BAA-4DBB-B7A1-E669B670A414}" srcOrd="0" destOrd="0" presId="urn:microsoft.com/office/officeart/2005/8/layout/lProcess2"/>
    <dgm:cxn modelId="{F97DDA43-27EA-4D78-B54D-9C8676283B7D}" type="presOf" srcId="{01B48835-A8A6-420C-943C-B3C7ADFEB0ED}" destId="{85DE2E4F-469B-4A29-B1AF-C99547FBB00B}" srcOrd="1" destOrd="0" presId="urn:microsoft.com/office/officeart/2005/8/layout/lProcess2"/>
    <dgm:cxn modelId="{F56E3A78-C890-42C9-B48C-96450F7FDCC7}" srcId="{01B48835-A8A6-420C-943C-B3C7ADFEB0ED}" destId="{DA0A4C49-34F5-4C5D-A523-DE13C08FCCE0}" srcOrd="0" destOrd="0" parTransId="{D0936A39-3E33-434C-9AC8-4B56F94AA4B6}" sibTransId="{FAA68D05-F127-4767-9631-02036A61FDB3}"/>
    <dgm:cxn modelId="{CC425542-E691-4796-B240-21A0B0605476}" type="presOf" srcId="{DA0A4C49-34F5-4C5D-A523-DE13C08FCCE0}" destId="{A6EFBD12-BEDB-4DBA-8E3D-4A566E5C3890}" srcOrd="0" destOrd="0" presId="urn:microsoft.com/office/officeart/2005/8/layout/lProcess2"/>
    <dgm:cxn modelId="{A14AF96A-1C0C-42A8-B0C4-03393C5403ED}" type="presOf" srcId="{47C3C272-EB11-48C3-99C7-875CD0F2A171}" destId="{3F74DCF0-4943-4610-B6AE-80066ABE9454}" srcOrd="0" destOrd="0" presId="urn:microsoft.com/office/officeart/2005/8/layout/lProcess2"/>
    <dgm:cxn modelId="{9A63091F-200C-449C-91A4-05EDF66159F5}" type="presOf" srcId="{99C6A281-A4D2-47B2-9C5C-9123C49E32ED}" destId="{E8F58EC5-BCE6-4CD5-9C36-93C6D7F65F97}" srcOrd="0" destOrd="0" presId="urn:microsoft.com/office/officeart/2005/8/layout/lProcess2"/>
    <dgm:cxn modelId="{84EA7634-2754-43FF-821C-5DF94D431196}" srcId="{D677572F-F358-48BA-B467-A82FDDEFBBD1}" destId="{01B48835-A8A6-420C-943C-B3C7ADFEB0ED}" srcOrd="1" destOrd="0" parTransId="{92AF4F34-011B-40E5-AB9D-ABD113259BDF}" sibTransId="{22A68E8E-3EC4-4B22-B46B-2289852977B1}"/>
    <dgm:cxn modelId="{AC5E405E-6A0B-4D03-94CD-7BF1F79A13BF}" type="presOf" srcId="{01B48835-A8A6-420C-943C-B3C7ADFEB0ED}" destId="{5206B44D-D2B1-43E9-9CDD-4EB1EEB19D82}" srcOrd="0" destOrd="0" presId="urn:microsoft.com/office/officeart/2005/8/layout/lProcess2"/>
    <dgm:cxn modelId="{54A7B08C-2CF5-4E30-B13A-44842C874709}" srcId="{47C3C272-EB11-48C3-99C7-875CD0F2A171}" destId="{29C3546E-47BD-4826-A85C-0B7BF9478506}" srcOrd="0" destOrd="0" parTransId="{1BEE7DA7-8D75-4357-8418-1E8F0463EA92}" sibTransId="{604C2573-66CF-4C15-8641-1D658965219E}"/>
    <dgm:cxn modelId="{C4507300-F816-4760-91A0-393D685EFA11}" type="presParOf" srcId="{37708F31-1750-4F17-B729-A18EE58BC62A}" destId="{DED7026F-7494-4CF2-AB32-5B8EA801329E}" srcOrd="0" destOrd="0" presId="urn:microsoft.com/office/officeart/2005/8/layout/lProcess2"/>
    <dgm:cxn modelId="{CB7479C8-65A3-4820-B989-74DF19977B31}" type="presParOf" srcId="{DED7026F-7494-4CF2-AB32-5B8EA801329E}" destId="{9BF09F1B-6BAA-4DBB-B7A1-E669B670A414}" srcOrd="0" destOrd="0" presId="urn:microsoft.com/office/officeart/2005/8/layout/lProcess2"/>
    <dgm:cxn modelId="{0E3CBDD2-01FC-43A2-841D-2872D0B32300}" type="presParOf" srcId="{DED7026F-7494-4CF2-AB32-5B8EA801329E}" destId="{C1AFD01F-BB9F-4528-AB9D-66992CF3E386}" srcOrd="1" destOrd="0" presId="urn:microsoft.com/office/officeart/2005/8/layout/lProcess2"/>
    <dgm:cxn modelId="{F8139AC1-6F4E-44B0-960A-505FDDDE28F6}" type="presParOf" srcId="{DED7026F-7494-4CF2-AB32-5B8EA801329E}" destId="{244869A3-1950-49BB-BD8C-C0A3E6ABDBD7}" srcOrd="2" destOrd="0" presId="urn:microsoft.com/office/officeart/2005/8/layout/lProcess2"/>
    <dgm:cxn modelId="{2CB53907-E523-4884-B4A9-0B196659207A}" type="presParOf" srcId="{244869A3-1950-49BB-BD8C-C0A3E6ABDBD7}" destId="{C0F751B4-AB4A-4C79-928D-7067394284D7}" srcOrd="0" destOrd="0" presId="urn:microsoft.com/office/officeart/2005/8/layout/lProcess2"/>
    <dgm:cxn modelId="{C943029F-B434-41FF-80A2-BDF9475B88C8}" type="presParOf" srcId="{C0F751B4-AB4A-4C79-928D-7067394284D7}" destId="{E8F58EC5-BCE6-4CD5-9C36-93C6D7F65F97}" srcOrd="0" destOrd="0" presId="urn:microsoft.com/office/officeart/2005/8/layout/lProcess2"/>
    <dgm:cxn modelId="{36F46DAC-99FD-45A1-90AA-95C79286A365}" type="presParOf" srcId="{37708F31-1750-4F17-B729-A18EE58BC62A}" destId="{AC9EBA9D-3158-4120-9A46-18CEDA6CA71E}" srcOrd="1" destOrd="0" presId="urn:microsoft.com/office/officeart/2005/8/layout/lProcess2"/>
    <dgm:cxn modelId="{650AD68C-7899-48A9-9F16-395D6CA57633}" type="presParOf" srcId="{37708F31-1750-4F17-B729-A18EE58BC62A}" destId="{DB64EAD1-C526-4EB2-8FDA-60931E703074}" srcOrd="2" destOrd="0" presId="urn:microsoft.com/office/officeart/2005/8/layout/lProcess2"/>
    <dgm:cxn modelId="{837CE7B7-FA14-486B-8DE3-6AF42ADA5069}" type="presParOf" srcId="{DB64EAD1-C526-4EB2-8FDA-60931E703074}" destId="{5206B44D-D2B1-43E9-9CDD-4EB1EEB19D82}" srcOrd="0" destOrd="0" presId="urn:microsoft.com/office/officeart/2005/8/layout/lProcess2"/>
    <dgm:cxn modelId="{F39EB14A-4673-4257-B933-387B3D057150}" type="presParOf" srcId="{DB64EAD1-C526-4EB2-8FDA-60931E703074}" destId="{85DE2E4F-469B-4A29-B1AF-C99547FBB00B}" srcOrd="1" destOrd="0" presId="urn:microsoft.com/office/officeart/2005/8/layout/lProcess2"/>
    <dgm:cxn modelId="{023CCB94-470D-4225-8F7E-6B07B87AC69A}" type="presParOf" srcId="{DB64EAD1-C526-4EB2-8FDA-60931E703074}" destId="{3432F909-CB54-4584-AE24-8CD00CB507A0}" srcOrd="2" destOrd="0" presId="urn:microsoft.com/office/officeart/2005/8/layout/lProcess2"/>
    <dgm:cxn modelId="{D2519FD8-7F9D-4502-AE0A-0A5BDEE9623D}" type="presParOf" srcId="{3432F909-CB54-4584-AE24-8CD00CB507A0}" destId="{EF13D26A-846C-4E9A-97D9-13DAF02D3373}" srcOrd="0" destOrd="0" presId="urn:microsoft.com/office/officeart/2005/8/layout/lProcess2"/>
    <dgm:cxn modelId="{5A3C4DDE-B9AD-4C6F-B74C-F96CA0D18D65}" type="presParOf" srcId="{EF13D26A-846C-4E9A-97D9-13DAF02D3373}" destId="{A6EFBD12-BEDB-4DBA-8E3D-4A566E5C3890}" srcOrd="0" destOrd="0" presId="urn:microsoft.com/office/officeart/2005/8/layout/lProcess2"/>
    <dgm:cxn modelId="{AEC7A22B-0224-4E15-A404-05E6FDE29505}" type="presParOf" srcId="{37708F31-1750-4F17-B729-A18EE58BC62A}" destId="{486CA5DE-F1D7-4257-9A3D-80B626390021}" srcOrd="3" destOrd="0" presId="urn:microsoft.com/office/officeart/2005/8/layout/lProcess2"/>
    <dgm:cxn modelId="{8FD08429-6F7F-4C1D-9679-2F5B2E58629D}" type="presParOf" srcId="{37708F31-1750-4F17-B729-A18EE58BC62A}" destId="{B531B17F-26E7-4E4A-B51F-BC4CD68D7919}" srcOrd="4" destOrd="0" presId="urn:microsoft.com/office/officeart/2005/8/layout/lProcess2"/>
    <dgm:cxn modelId="{29425399-DE16-4C90-958B-7AC1C7CF3ECB}" type="presParOf" srcId="{B531B17F-26E7-4E4A-B51F-BC4CD68D7919}" destId="{3F74DCF0-4943-4610-B6AE-80066ABE9454}" srcOrd="0" destOrd="0" presId="urn:microsoft.com/office/officeart/2005/8/layout/lProcess2"/>
    <dgm:cxn modelId="{2DC73863-1469-4434-B70B-039D49301803}" type="presParOf" srcId="{B531B17F-26E7-4E4A-B51F-BC4CD68D7919}" destId="{2D73E594-5A35-4671-8AD0-5E3E05DE2B85}" srcOrd="1" destOrd="0" presId="urn:microsoft.com/office/officeart/2005/8/layout/lProcess2"/>
    <dgm:cxn modelId="{E465719B-61D1-45CD-924C-07DE79F7D052}" type="presParOf" srcId="{B531B17F-26E7-4E4A-B51F-BC4CD68D7919}" destId="{8B79F96A-34FB-415A-831B-CF830DD7EB68}" srcOrd="2" destOrd="0" presId="urn:microsoft.com/office/officeart/2005/8/layout/lProcess2"/>
    <dgm:cxn modelId="{53119DCD-CFF4-4E0C-82A4-8BBB2E6FD635}" type="presParOf" srcId="{8B79F96A-34FB-415A-831B-CF830DD7EB68}" destId="{3A25027C-1102-49FA-927E-EB6E7080D951}" srcOrd="0" destOrd="0" presId="urn:microsoft.com/office/officeart/2005/8/layout/lProcess2"/>
    <dgm:cxn modelId="{ECF56B4F-DF3A-4DFC-828D-0D1961D843B0}" type="presParOf" srcId="{3A25027C-1102-49FA-927E-EB6E7080D951}" destId="{5471B531-8205-4D9D-BC87-99AA4E12DB4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677572F-F358-48BA-B467-A82FDDEFBBD1}" type="doc">
      <dgm:prSet loTypeId="urn:microsoft.com/office/officeart/2005/8/layout/lProcess2" loCatId="list" qsTypeId="urn:microsoft.com/office/officeart/2005/8/quickstyle/simple2" qsCatId="simple" csTypeId="urn:microsoft.com/office/officeart/2005/8/colors/colorful3" csCatId="colorful" phldr="1"/>
      <dgm:spPr/>
      <dgm:t>
        <a:bodyPr/>
        <a:lstStyle/>
        <a:p>
          <a:endParaRPr lang="en-US"/>
        </a:p>
      </dgm:t>
    </dgm:pt>
    <dgm:pt modelId="{7529CAC0-F66F-4857-A1D2-3A1EA80BB34A}">
      <dgm:prSet phldrT="[Text]"/>
      <dgm:spPr/>
      <dgm:t>
        <a:bodyPr/>
        <a:lstStyle/>
        <a:p>
          <a:r>
            <a:rPr lang="en-US" b="1" dirty="0" smtClean="0"/>
            <a:t>activation of Reactive oxygen species and gene transcription</a:t>
          </a:r>
          <a:endParaRPr lang="en-US" dirty="0"/>
        </a:p>
      </dgm:t>
    </dgm:pt>
    <dgm:pt modelId="{9F608565-B275-4726-905C-440EC633436F}" type="parTrans" cxnId="{DD1FE0CD-EC34-4413-B474-67225484291F}">
      <dgm:prSet/>
      <dgm:spPr/>
      <dgm:t>
        <a:bodyPr/>
        <a:lstStyle/>
        <a:p>
          <a:endParaRPr lang="en-US"/>
        </a:p>
      </dgm:t>
    </dgm:pt>
    <dgm:pt modelId="{61BB5B6F-44C3-4A21-A5DB-456442235CAB}" type="sibTrans" cxnId="{DD1FE0CD-EC34-4413-B474-67225484291F}">
      <dgm:prSet/>
      <dgm:spPr/>
      <dgm:t>
        <a:bodyPr/>
        <a:lstStyle/>
        <a:p>
          <a:endParaRPr lang="en-US"/>
        </a:p>
      </dgm:t>
    </dgm:pt>
    <dgm:pt modelId="{01B48835-A8A6-420C-943C-B3C7ADFEB0ED}">
      <dgm:prSet phldrT="[Text]"/>
      <dgm:spPr/>
      <dgm:t>
        <a:bodyPr/>
        <a:lstStyle/>
        <a:p>
          <a:r>
            <a:rPr lang="en-US" b="1" dirty="0" smtClean="0"/>
            <a:t>activation of angiogenesis and </a:t>
          </a:r>
          <a:r>
            <a:rPr lang="en-US" b="1" dirty="0" err="1" smtClean="0"/>
            <a:t>neovascularisation</a:t>
          </a:r>
          <a:r>
            <a:rPr lang="en-US" b="1" dirty="0" smtClean="0"/>
            <a:t> </a:t>
          </a:r>
          <a:endParaRPr lang="en-US" dirty="0"/>
        </a:p>
      </dgm:t>
    </dgm:pt>
    <dgm:pt modelId="{92AF4F34-011B-40E5-AB9D-ABD113259BDF}" type="parTrans" cxnId="{84EA7634-2754-43FF-821C-5DF94D431196}">
      <dgm:prSet/>
      <dgm:spPr/>
      <dgm:t>
        <a:bodyPr/>
        <a:lstStyle/>
        <a:p>
          <a:endParaRPr lang="en-US"/>
        </a:p>
      </dgm:t>
    </dgm:pt>
    <dgm:pt modelId="{22A68E8E-3EC4-4B22-B46B-2289852977B1}" type="sibTrans" cxnId="{84EA7634-2754-43FF-821C-5DF94D431196}">
      <dgm:prSet/>
      <dgm:spPr/>
      <dgm:t>
        <a:bodyPr/>
        <a:lstStyle/>
        <a:p>
          <a:endParaRPr lang="en-US"/>
        </a:p>
      </dgm:t>
    </dgm:pt>
    <dgm:pt modelId="{47C3C272-EB11-48C3-99C7-875CD0F2A171}">
      <dgm:prSet phldrT="[Text]"/>
      <dgm:spPr/>
      <dgm:t>
        <a:bodyPr/>
        <a:lstStyle/>
        <a:p>
          <a:r>
            <a:rPr lang="en-US" b="1" dirty="0" smtClean="0"/>
            <a:t>activation of collagen synthesis to promote healing </a:t>
          </a:r>
          <a:endParaRPr lang="en-US" dirty="0"/>
        </a:p>
      </dgm:t>
    </dgm:pt>
    <dgm:pt modelId="{C6BE97CD-C892-47B4-A1CB-F7900E0A297C}" type="sibTrans" cxnId="{96689A4B-1D1B-4135-946B-3BCCB1A0D555}">
      <dgm:prSet/>
      <dgm:spPr/>
      <dgm:t>
        <a:bodyPr/>
        <a:lstStyle/>
        <a:p>
          <a:endParaRPr lang="en-US"/>
        </a:p>
      </dgm:t>
    </dgm:pt>
    <dgm:pt modelId="{CEC2DA19-4BDB-4D4E-B50A-46F3DAADEED7}" type="parTrans" cxnId="{96689A4B-1D1B-4135-946B-3BCCB1A0D555}">
      <dgm:prSet/>
      <dgm:spPr/>
      <dgm:t>
        <a:bodyPr/>
        <a:lstStyle/>
        <a:p>
          <a:endParaRPr lang="en-US"/>
        </a:p>
      </dgm:t>
    </dgm:pt>
    <dgm:pt modelId="{502E28D2-E70B-45B5-A526-F6EA0D108BAA}">
      <dgm:prSet/>
      <dgm:spPr/>
      <dgm:t>
        <a:bodyPr/>
        <a:lstStyle/>
        <a:p>
          <a:r>
            <a:rPr lang="en-US" b="1" smtClean="0"/>
            <a:t>Kushibiki et al (2013)</a:t>
          </a:r>
          <a:endParaRPr lang="en-US"/>
        </a:p>
      </dgm:t>
    </dgm:pt>
    <dgm:pt modelId="{21AC5666-C7A3-4872-955D-8451A17EA22B}" type="parTrans" cxnId="{7D9C73C6-AEEB-4C7B-ADE1-73EB1E5AA1A9}">
      <dgm:prSet/>
      <dgm:spPr/>
      <dgm:t>
        <a:bodyPr/>
        <a:lstStyle/>
        <a:p>
          <a:endParaRPr lang="en-US"/>
        </a:p>
      </dgm:t>
    </dgm:pt>
    <dgm:pt modelId="{4030A867-1E82-46D4-A803-4CFD1D261734}" type="sibTrans" cxnId="{7D9C73C6-AEEB-4C7B-ADE1-73EB1E5AA1A9}">
      <dgm:prSet/>
      <dgm:spPr/>
      <dgm:t>
        <a:bodyPr/>
        <a:lstStyle/>
        <a:p>
          <a:endParaRPr lang="en-US"/>
        </a:p>
      </dgm:t>
    </dgm:pt>
    <dgm:pt modelId="{701F31F1-BDDD-44F8-AFBA-48CF4A26C95C}">
      <dgm:prSet/>
      <dgm:spPr/>
      <dgm:t>
        <a:bodyPr/>
        <a:lstStyle/>
        <a:p>
          <a:r>
            <a:rPr lang="en-US" b="1" dirty="0" err="1" smtClean="0"/>
            <a:t>Coloumbo</a:t>
          </a:r>
          <a:r>
            <a:rPr lang="en-US" b="1" dirty="0" smtClean="0"/>
            <a:t> et al (2013)</a:t>
          </a:r>
          <a:endParaRPr lang="en-US" dirty="0"/>
        </a:p>
      </dgm:t>
    </dgm:pt>
    <dgm:pt modelId="{1393ED09-1197-47DB-A40D-0D7A889C27A9}" type="parTrans" cxnId="{6EFAB5FD-EBBB-4D37-9A45-BE6D6DB1864A}">
      <dgm:prSet/>
      <dgm:spPr/>
      <dgm:t>
        <a:bodyPr/>
        <a:lstStyle/>
        <a:p>
          <a:endParaRPr lang="en-US"/>
        </a:p>
      </dgm:t>
    </dgm:pt>
    <dgm:pt modelId="{C05154F0-F642-4E46-94EE-70AFE68FB2A6}" type="sibTrans" cxnId="{6EFAB5FD-EBBB-4D37-9A45-BE6D6DB1864A}">
      <dgm:prSet/>
      <dgm:spPr/>
      <dgm:t>
        <a:bodyPr/>
        <a:lstStyle/>
        <a:p>
          <a:endParaRPr lang="en-US"/>
        </a:p>
      </dgm:t>
    </dgm:pt>
    <dgm:pt modelId="{D2EF6DAF-96BD-4FAF-A84A-162188301B23}">
      <dgm:prSet/>
      <dgm:spPr/>
      <dgm:t>
        <a:bodyPr/>
        <a:lstStyle/>
        <a:p>
          <a:r>
            <a:rPr lang="en-US" b="1" smtClean="0"/>
            <a:t>Kana et al (2012)</a:t>
          </a:r>
          <a:endParaRPr lang="en-US"/>
        </a:p>
      </dgm:t>
    </dgm:pt>
    <dgm:pt modelId="{0AF97FC8-1C84-4D33-B951-A1A5DD915978}" type="parTrans" cxnId="{658B6087-0D1C-42BE-A213-A11A70A8738B}">
      <dgm:prSet/>
      <dgm:spPr/>
      <dgm:t>
        <a:bodyPr/>
        <a:lstStyle/>
        <a:p>
          <a:endParaRPr lang="en-US"/>
        </a:p>
      </dgm:t>
    </dgm:pt>
    <dgm:pt modelId="{869E4423-E636-430C-A268-23C90F6A0B82}" type="sibTrans" cxnId="{658B6087-0D1C-42BE-A213-A11A70A8738B}">
      <dgm:prSet/>
      <dgm:spPr/>
      <dgm:t>
        <a:bodyPr/>
        <a:lstStyle/>
        <a:p>
          <a:endParaRPr lang="en-US"/>
        </a:p>
      </dgm:t>
    </dgm:pt>
    <dgm:pt modelId="{37708F31-1750-4F17-B729-A18EE58BC62A}" type="pres">
      <dgm:prSet presAssocID="{D677572F-F358-48BA-B467-A82FDDEFBBD1}" presName="theList" presStyleCnt="0">
        <dgm:presLayoutVars>
          <dgm:dir/>
          <dgm:animLvl val="lvl"/>
          <dgm:resizeHandles val="exact"/>
        </dgm:presLayoutVars>
      </dgm:prSet>
      <dgm:spPr/>
      <dgm:t>
        <a:bodyPr/>
        <a:lstStyle/>
        <a:p>
          <a:endParaRPr lang="en-US"/>
        </a:p>
      </dgm:t>
    </dgm:pt>
    <dgm:pt modelId="{DED7026F-7494-4CF2-AB32-5B8EA801329E}" type="pres">
      <dgm:prSet presAssocID="{7529CAC0-F66F-4857-A1D2-3A1EA80BB34A}" presName="compNode" presStyleCnt="0"/>
      <dgm:spPr/>
      <dgm:t>
        <a:bodyPr/>
        <a:lstStyle/>
        <a:p>
          <a:endParaRPr lang="en-US"/>
        </a:p>
      </dgm:t>
    </dgm:pt>
    <dgm:pt modelId="{9BF09F1B-6BAA-4DBB-B7A1-E669B670A414}" type="pres">
      <dgm:prSet presAssocID="{7529CAC0-F66F-4857-A1D2-3A1EA80BB34A}" presName="aNode" presStyleLbl="bgShp" presStyleIdx="0" presStyleCnt="3"/>
      <dgm:spPr/>
      <dgm:t>
        <a:bodyPr/>
        <a:lstStyle/>
        <a:p>
          <a:endParaRPr lang="en-US"/>
        </a:p>
      </dgm:t>
    </dgm:pt>
    <dgm:pt modelId="{C1AFD01F-BB9F-4528-AB9D-66992CF3E386}" type="pres">
      <dgm:prSet presAssocID="{7529CAC0-F66F-4857-A1D2-3A1EA80BB34A}" presName="textNode" presStyleLbl="bgShp" presStyleIdx="0" presStyleCnt="3"/>
      <dgm:spPr/>
      <dgm:t>
        <a:bodyPr/>
        <a:lstStyle/>
        <a:p>
          <a:endParaRPr lang="en-US"/>
        </a:p>
      </dgm:t>
    </dgm:pt>
    <dgm:pt modelId="{244869A3-1950-49BB-BD8C-C0A3E6ABDBD7}" type="pres">
      <dgm:prSet presAssocID="{7529CAC0-F66F-4857-A1D2-3A1EA80BB34A}" presName="compChildNode" presStyleCnt="0"/>
      <dgm:spPr/>
      <dgm:t>
        <a:bodyPr/>
        <a:lstStyle/>
        <a:p>
          <a:endParaRPr lang="en-US"/>
        </a:p>
      </dgm:t>
    </dgm:pt>
    <dgm:pt modelId="{C0F751B4-AB4A-4C79-928D-7067394284D7}" type="pres">
      <dgm:prSet presAssocID="{7529CAC0-F66F-4857-A1D2-3A1EA80BB34A}" presName="theInnerList" presStyleCnt="0"/>
      <dgm:spPr/>
      <dgm:t>
        <a:bodyPr/>
        <a:lstStyle/>
        <a:p>
          <a:endParaRPr lang="en-US"/>
        </a:p>
      </dgm:t>
    </dgm:pt>
    <dgm:pt modelId="{BC7126C0-1429-4273-A970-A159A0F986AD}" type="pres">
      <dgm:prSet presAssocID="{502E28D2-E70B-45B5-A526-F6EA0D108BAA}" presName="childNode" presStyleLbl="node1" presStyleIdx="0" presStyleCnt="3">
        <dgm:presLayoutVars>
          <dgm:bulletEnabled val="1"/>
        </dgm:presLayoutVars>
      </dgm:prSet>
      <dgm:spPr/>
      <dgm:t>
        <a:bodyPr/>
        <a:lstStyle/>
        <a:p>
          <a:endParaRPr lang="en-US"/>
        </a:p>
      </dgm:t>
    </dgm:pt>
    <dgm:pt modelId="{AC9EBA9D-3158-4120-9A46-18CEDA6CA71E}" type="pres">
      <dgm:prSet presAssocID="{7529CAC0-F66F-4857-A1D2-3A1EA80BB34A}" presName="aSpace" presStyleCnt="0"/>
      <dgm:spPr/>
      <dgm:t>
        <a:bodyPr/>
        <a:lstStyle/>
        <a:p>
          <a:endParaRPr lang="en-US"/>
        </a:p>
      </dgm:t>
    </dgm:pt>
    <dgm:pt modelId="{DB64EAD1-C526-4EB2-8FDA-60931E703074}" type="pres">
      <dgm:prSet presAssocID="{01B48835-A8A6-420C-943C-B3C7ADFEB0ED}" presName="compNode" presStyleCnt="0"/>
      <dgm:spPr/>
      <dgm:t>
        <a:bodyPr/>
        <a:lstStyle/>
        <a:p>
          <a:endParaRPr lang="en-US"/>
        </a:p>
      </dgm:t>
    </dgm:pt>
    <dgm:pt modelId="{5206B44D-D2B1-43E9-9CDD-4EB1EEB19D82}" type="pres">
      <dgm:prSet presAssocID="{01B48835-A8A6-420C-943C-B3C7ADFEB0ED}" presName="aNode" presStyleLbl="bgShp" presStyleIdx="1" presStyleCnt="3"/>
      <dgm:spPr/>
      <dgm:t>
        <a:bodyPr/>
        <a:lstStyle/>
        <a:p>
          <a:endParaRPr lang="en-US"/>
        </a:p>
      </dgm:t>
    </dgm:pt>
    <dgm:pt modelId="{85DE2E4F-469B-4A29-B1AF-C99547FBB00B}" type="pres">
      <dgm:prSet presAssocID="{01B48835-A8A6-420C-943C-B3C7ADFEB0ED}" presName="textNode" presStyleLbl="bgShp" presStyleIdx="1" presStyleCnt="3"/>
      <dgm:spPr/>
      <dgm:t>
        <a:bodyPr/>
        <a:lstStyle/>
        <a:p>
          <a:endParaRPr lang="en-US"/>
        </a:p>
      </dgm:t>
    </dgm:pt>
    <dgm:pt modelId="{3432F909-CB54-4584-AE24-8CD00CB507A0}" type="pres">
      <dgm:prSet presAssocID="{01B48835-A8A6-420C-943C-B3C7ADFEB0ED}" presName="compChildNode" presStyleCnt="0"/>
      <dgm:spPr/>
      <dgm:t>
        <a:bodyPr/>
        <a:lstStyle/>
        <a:p>
          <a:endParaRPr lang="en-US"/>
        </a:p>
      </dgm:t>
    </dgm:pt>
    <dgm:pt modelId="{EF13D26A-846C-4E9A-97D9-13DAF02D3373}" type="pres">
      <dgm:prSet presAssocID="{01B48835-A8A6-420C-943C-B3C7ADFEB0ED}" presName="theInnerList" presStyleCnt="0"/>
      <dgm:spPr/>
      <dgm:t>
        <a:bodyPr/>
        <a:lstStyle/>
        <a:p>
          <a:endParaRPr lang="en-US"/>
        </a:p>
      </dgm:t>
    </dgm:pt>
    <dgm:pt modelId="{73140246-1B49-4D92-8C4C-326F13197EB0}" type="pres">
      <dgm:prSet presAssocID="{701F31F1-BDDD-44F8-AFBA-48CF4A26C95C}" presName="childNode" presStyleLbl="node1" presStyleIdx="1" presStyleCnt="3">
        <dgm:presLayoutVars>
          <dgm:bulletEnabled val="1"/>
        </dgm:presLayoutVars>
      </dgm:prSet>
      <dgm:spPr/>
      <dgm:t>
        <a:bodyPr/>
        <a:lstStyle/>
        <a:p>
          <a:endParaRPr lang="en-US"/>
        </a:p>
      </dgm:t>
    </dgm:pt>
    <dgm:pt modelId="{486CA5DE-F1D7-4257-9A3D-80B626390021}" type="pres">
      <dgm:prSet presAssocID="{01B48835-A8A6-420C-943C-B3C7ADFEB0ED}" presName="aSpace" presStyleCnt="0"/>
      <dgm:spPr/>
      <dgm:t>
        <a:bodyPr/>
        <a:lstStyle/>
        <a:p>
          <a:endParaRPr lang="en-US"/>
        </a:p>
      </dgm:t>
    </dgm:pt>
    <dgm:pt modelId="{B531B17F-26E7-4E4A-B51F-BC4CD68D7919}" type="pres">
      <dgm:prSet presAssocID="{47C3C272-EB11-48C3-99C7-875CD0F2A171}" presName="compNode" presStyleCnt="0"/>
      <dgm:spPr/>
      <dgm:t>
        <a:bodyPr/>
        <a:lstStyle/>
        <a:p>
          <a:endParaRPr lang="en-US"/>
        </a:p>
      </dgm:t>
    </dgm:pt>
    <dgm:pt modelId="{3F74DCF0-4943-4610-B6AE-80066ABE9454}" type="pres">
      <dgm:prSet presAssocID="{47C3C272-EB11-48C3-99C7-875CD0F2A171}" presName="aNode" presStyleLbl="bgShp" presStyleIdx="2" presStyleCnt="3"/>
      <dgm:spPr/>
      <dgm:t>
        <a:bodyPr/>
        <a:lstStyle/>
        <a:p>
          <a:endParaRPr lang="en-US"/>
        </a:p>
      </dgm:t>
    </dgm:pt>
    <dgm:pt modelId="{2D73E594-5A35-4671-8AD0-5E3E05DE2B85}" type="pres">
      <dgm:prSet presAssocID="{47C3C272-EB11-48C3-99C7-875CD0F2A171}" presName="textNode" presStyleLbl="bgShp" presStyleIdx="2" presStyleCnt="3"/>
      <dgm:spPr/>
      <dgm:t>
        <a:bodyPr/>
        <a:lstStyle/>
        <a:p>
          <a:endParaRPr lang="en-US"/>
        </a:p>
      </dgm:t>
    </dgm:pt>
    <dgm:pt modelId="{8B79F96A-34FB-415A-831B-CF830DD7EB68}" type="pres">
      <dgm:prSet presAssocID="{47C3C272-EB11-48C3-99C7-875CD0F2A171}" presName="compChildNode" presStyleCnt="0"/>
      <dgm:spPr/>
      <dgm:t>
        <a:bodyPr/>
        <a:lstStyle/>
        <a:p>
          <a:endParaRPr lang="en-US"/>
        </a:p>
      </dgm:t>
    </dgm:pt>
    <dgm:pt modelId="{3A25027C-1102-49FA-927E-EB6E7080D951}" type="pres">
      <dgm:prSet presAssocID="{47C3C272-EB11-48C3-99C7-875CD0F2A171}" presName="theInnerList" presStyleCnt="0"/>
      <dgm:spPr/>
      <dgm:t>
        <a:bodyPr/>
        <a:lstStyle/>
        <a:p>
          <a:endParaRPr lang="en-US"/>
        </a:p>
      </dgm:t>
    </dgm:pt>
    <dgm:pt modelId="{C9B0D953-A2E8-4F4C-AE98-A3DD6960F130}" type="pres">
      <dgm:prSet presAssocID="{D2EF6DAF-96BD-4FAF-A84A-162188301B23}" presName="childNode" presStyleLbl="node1" presStyleIdx="2" presStyleCnt="3">
        <dgm:presLayoutVars>
          <dgm:bulletEnabled val="1"/>
        </dgm:presLayoutVars>
      </dgm:prSet>
      <dgm:spPr/>
      <dgm:t>
        <a:bodyPr/>
        <a:lstStyle/>
        <a:p>
          <a:endParaRPr lang="en-US"/>
        </a:p>
      </dgm:t>
    </dgm:pt>
  </dgm:ptLst>
  <dgm:cxnLst>
    <dgm:cxn modelId="{DD1FE0CD-EC34-4413-B474-67225484291F}" srcId="{D677572F-F358-48BA-B467-A82FDDEFBBD1}" destId="{7529CAC0-F66F-4857-A1D2-3A1EA80BB34A}" srcOrd="0" destOrd="0" parTransId="{9F608565-B275-4726-905C-440EC633436F}" sibTransId="{61BB5B6F-44C3-4A21-A5DB-456442235CAB}"/>
    <dgm:cxn modelId="{063D0421-77A7-403D-93BF-24D86F073C53}" type="presOf" srcId="{502E28D2-E70B-45B5-A526-F6EA0D108BAA}" destId="{BC7126C0-1429-4273-A970-A159A0F986AD}" srcOrd="0" destOrd="0" presId="urn:microsoft.com/office/officeart/2005/8/layout/lProcess2"/>
    <dgm:cxn modelId="{4C94591C-4B88-4C3A-B5DF-DEC67576CE97}" type="presOf" srcId="{01B48835-A8A6-420C-943C-B3C7ADFEB0ED}" destId="{85DE2E4F-469B-4A29-B1AF-C99547FBB00B}" srcOrd="1" destOrd="0" presId="urn:microsoft.com/office/officeart/2005/8/layout/lProcess2"/>
    <dgm:cxn modelId="{7B6CD628-9934-4167-B54A-82DF397287C0}" type="presOf" srcId="{7529CAC0-F66F-4857-A1D2-3A1EA80BB34A}" destId="{9BF09F1B-6BAA-4DBB-B7A1-E669B670A414}" srcOrd="0" destOrd="0" presId="urn:microsoft.com/office/officeart/2005/8/layout/lProcess2"/>
    <dgm:cxn modelId="{0C9813B2-FE5E-4C7C-B6F6-DCA0D0BDC0CD}" type="presOf" srcId="{47C3C272-EB11-48C3-99C7-875CD0F2A171}" destId="{3F74DCF0-4943-4610-B6AE-80066ABE9454}" srcOrd="0" destOrd="0" presId="urn:microsoft.com/office/officeart/2005/8/layout/lProcess2"/>
    <dgm:cxn modelId="{CE21F248-3F6F-4720-83F0-AF4B30C821DC}" type="presOf" srcId="{D677572F-F358-48BA-B467-A82FDDEFBBD1}" destId="{37708F31-1750-4F17-B729-A18EE58BC62A}" srcOrd="0" destOrd="0" presId="urn:microsoft.com/office/officeart/2005/8/layout/lProcess2"/>
    <dgm:cxn modelId="{6EFAB5FD-EBBB-4D37-9A45-BE6D6DB1864A}" srcId="{01B48835-A8A6-420C-943C-B3C7ADFEB0ED}" destId="{701F31F1-BDDD-44F8-AFBA-48CF4A26C95C}" srcOrd="0" destOrd="0" parTransId="{1393ED09-1197-47DB-A40D-0D7A889C27A9}" sibTransId="{C05154F0-F642-4E46-94EE-70AFE68FB2A6}"/>
    <dgm:cxn modelId="{3509AF3E-A6C0-4FA4-A471-DBE7976D3818}" type="presOf" srcId="{01B48835-A8A6-420C-943C-B3C7ADFEB0ED}" destId="{5206B44D-D2B1-43E9-9CDD-4EB1EEB19D82}" srcOrd="0" destOrd="0" presId="urn:microsoft.com/office/officeart/2005/8/layout/lProcess2"/>
    <dgm:cxn modelId="{96689A4B-1D1B-4135-946B-3BCCB1A0D555}" srcId="{D677572F-F358-48BA-B467-A82FDDEFBBD1}" destId="{47C3C272-EB11-48C3-99C7-875CD0F2A171}" srcOrd="2" destOrd="0" parTransId="{CEC2DA19-4BDB-4D4E-B50A-46F3DAADEED7}" sibTransId="{C6BE97CD-C892-47B4-A1CB-F7900E0A297C}"/>
    <dgm:cxn modelId="{7D9C73C6-AEEB-4C7B-ADE1-73EB1E5AA1A9}" srcId="{7529CAC0-F66F-4857-A1D2-3A1EA80BB34A}" destId="{502E28D2-E70B-45B5-A526-F6EA0D108BAA}" srcOrd="0" destOrd="0" parTransId="{21AC5666-C7A3-4872-955D-8451A17EA22B}" sibTransId="{4030A867-1E82-46D4-A803-4CFD1D261734}"/>
    <dgm:cxn modelId="{0353ABC0-A688-4305-9ED2-EDFBE059382A}" type="presOf" srcId="{701F31F1-BDDD-44F8-AFBA-48CF4A26C95C}" destId="{73140246-1B49-4D92-8C4C-326F13197EB0}" srcOrd="0" destOrd="0" presId="urn:microsoft.com/office/officeart/2005/8/layout/lProcess2"/>
    <dgm:cxn modelId="{7AD162C2-8BE8-433C-BC0F-C2D7F50275A2}" type="presOf" srcId="{7529CAC0-F66F-4857-A1D2-3A1EA80BB34A}" destId="{C1AFD01F-BB9F-4528-AB9D-66992CF3E386}" srcOrd="1" destOrd="0" presId="urn:microsoft.com/office/officeart/2005/8/layout/lProcess2"/>
    <dgm:cxn modelId="{31F2C1BA-5221-49C1-98EB-11C101FA3854}" type="presOf" srcId="{47C3C272-EB11-48C3-99C7-875CD0F2A171}" destId="{2D73E594-5A35-4671-8AD0-5E3E05DE2B85}" srcOrd="1" destOrd="0" presId="urn:microsoft.com/office/officeart/2005/8/layout/lProcess2"/>
    <dgm:cxn modelId="{658B6087-0D1C-42BE-A213-A11A70A8738B}" srcId="{47C3C272-EB11-48C3-99C7-875CD0F2A171}" destId="{D2EF6DAF-96BD-4FAF-A84A-162188301B23}" srcOrd="0" destOrd="0" parTransId="{0AF97FC8-1C84-4D33-B951-A1A5DD915978}" sibTransId="{869E4423-E636-430C-A268-23C90F6A0B82}"/>
    <dgm:cxn modelId="{84EA7634-2754-43FF-821C-5DF94D431196}" srcId="{D677572F-F358-48BA-B467-A82FDDEFBBD1}" destId="{01B48835-A8A6-420C-943C-B3C7ADFEB0ED}" srcOrd="1" destOrd="0" parTransId="{92AF4F34-011B-40E5-AB9D-ABD113259BDF}" sibTransId="{22A68E8E-3EC4-4B22-B46B-2289852977B1}"/>
    <dgm:cxn modelId="{3A82F787-3911-4817-9B10-3400C34A626D}" type="presOf" srcId="{D2EF6DAF-96BD-4FAF-A84A-162188301B23}" destId="{C9B0D953-A2E8-4F4C-AE98-A3DD6960F130}" srcOrd="0" destOrd="0" presId="urn:microsoft.com/office/officeart/2005/8/layout/lProcess2"/>
    <dgm:cxn modelId="{97AE7759-1532-4AE4-9BF9-C36E70BF5C4F}" type="presParOf" srcId="{37708F31-1750-4F17-B729-A18EE58BC62A}" destId="{DED7026F-7494-4CF2-AB32-5B8EA801329E}" srcOrd="0" destOrd="0" presId="urn:microsoft.com/office/officeart/2005/8/layout/lProcess2"/>
    <dgm:cxn modelId="{7C4B42D0-D31B-485A-8B94-14727AE0CC08}" type="presParOf" srcId="{DED7026F-7494-4CF2-AB32-5B8EA801329E}" destId="{9BF09F1B-6BAA-4DBB-B7A1-E669B670A414}" srcOrd="0" destOrd="0" presId="urn:microsoft.com/office/officeart/2005/8/layout/lProcess2"/>
    <dgm:cxn modelId="{0A160CB7-1AC6-4B62-9856-C89AC24574AA}" type="presParOf" srcId="{DED7026F-7494-4CF2-AB32-5B8EA801329E}" destId="{C1AFD01F-BB9F-4528-AB9D-66992CF3E386}" srcOrd="1" destOrd="0" presId="urn:microsoft.com/office/officeart/2005/8/layout/lProcess2"/>
    <dgm:cxn modelId="{AE0CBF70-5F08-4DD3-A640-CA1F80B1716D}" type="presParOf" srcId="{DED7026F-7494-4CF2-AB32-5B8EA801329E}" destId="{244869A3-1950-49BB-BD8C-C0A3E6ABDBD7}" srcOrd="2" destOrd="0" presId="urn:microsoft.com/office/officeart/2005/8/layout/lProcess2"/>
    <dgm:cxn modelId="{FFAC120E-76E6-4445-BB4A-D493E946E060}" type="presParOf" srcId="{244869A3-1950-49BB-BD8C-C0A3E6ABDBD7}" destId="{C0F751B4-AB4A-4C79-928D-7067394284D7}" srcOrd="0" destOrd="0" presId="urn:microsoft.com/office/officeart/2005/8/layout/lProcess2"/>
    <dgm:cxn modelId="{C61B380D-DF97-4959-90EA-80CBFE7C3843}" type="presParOf" srcId="{C0F751B4-AB4A-4C79-928D-7067394284D7}" destId="{BC7126C0-1429-4273-A970-A159A0F986AD}" srcOrd="0" destOrd="0" presId="urn:microsoft.com/office/officeart/2005/8/layout/lProcess2"/>
    <dgm:cxn modelId="{E44399C4-937F-4600-8FF2-1A51F75C61B2}" type="presParOf" srcId="{37708F31-1750-4F17-B729-A18EE58BC62A}" destId="{AC9EBA9D-3158-4120-9A46-18CEDA6CA71E}" srcOrd="1" destOrd="0" presId="urn:microsoft.com/office/officeart/2005/8/layout/lProcess2"/>
    <dgm:cxn modelId="{B41B80D9-DE73-4E84-9EBF-50F18758B070}" type="presParOf" srcId="{37708F31-1750-4F17-B729-A18EE58BC62A}" destId="{DB64EAD1-C526-4EB2-8FDA-60931E703074}" srcOrd="2" destOrd="0" presId="urn:microsoft.com/office/officeart/2005/8/layout/lProcess2"/>
    <dgm:cxn modelId="{D425F21D-E170-4076-8DB1-F1E9303F6725}" type="presParOf" srcId="{DB64EAD1-C526-4EB2-8FDA-60931E703074}" destId="{5206B44D-D2B1-43E9-9CDD-4EB1EEB19D82}" srcOrd="0" destOrd="0" presId="urn:microsoft.com/office/officeart/2005/8/layout/lProcess2"/>
    <dgm:cxn modelId="{73BED79B-1F1A-4DA8-AB58-2178DB8B6A87}" type="presParOf" srcId="{DB64EAD1-C526-4EB2-8FDA-60931E703074}" destId="{85DE2E4F-469B-4A29-B1AF-C99547FBB00B}" srcOrd="1" destOrd="0" presId="urn:microsoft.com/office/officeart/2005/8/layout/lProcess2"/>
    <dgm:cxn modelId="{4C853339-48E4-4FA0-AB40-4E20FED88EC2}" type="presParOf" srcId="{DB64EAD1-C526-4EB2-8FDA-60931E703074}" destId="{3432F909-CB54-4584-AE24-8CD00CB507A0}" srcOrd="2" destOrd="0" presId="urn:microsoft.com/office/officeart/2005/8/layout/lProcess2"/>
    <dgm:cxn modelId="{F1302D29-20AB-41C7-9750-DA2545C54560}" type="presParOf" srcId="{3432F909-CB54-4584-AE24-8CD00CB507A0}" destId="{EF13D26A-846C-4E9A-97D9-13DAF02D3373}" srcOrd="0" destOrd="0" presId="urn:microsoft.com/office/officeart/2005/8/layout/lProcess2"/>
    <dgm:cxn modelId="{2B686AC8-97CB-4BF5-844C-8417DE9EE74A}" type="presParOf" srcId="{EF13D26A-846C-4E9A-97D9-13DAF02D3373}" destId="{73140246-1B49-4D92-8C4C-326F13197EB0}" srcOrd="0" destOrd="0" presId="urn:microsoft.com/office/officeart/2005/8/layout/lProcess2"/>
    <dgm:cxn modelId="{281779D7-AA69-4F93-BD41-3F1E5A48E1D2}" type="presParOf" srcId="{37708F31-1750-4F17-B729-A18EE58BC62A}" destId="{486CA5DE-F1D7-4257-9A3D-80B626390021}" srcOrd="3" destOrd="0" presId="urn:microsoft.com/office/officeart/2005/8/layout/lProcess2"/>
    <dgm:cxn modelId="{A3F941FE-5AE6-43F5-A475-F5B01F4A9E52}" type="presParOf" srcId="{37708F31-1750-4F17-B729-A18EE58BC62A}" destId="{B531B17F-26E7-4E4A-B51F-BC4CD68D7919}" srcOrd="4" destOrd="0" presId="urn:microsoft.com/office/officeart/2005/8/layout/lProcess2"/>
    <dgm:cxn modelId="{018DBA32-DFC5-4436-A53C-982AF07AEC02}" type="presParOf" srcId="{B531B17F-26E7-4E4A-B51F-BC4CD68D7919}" destId="{3F74DCF0-4943-4610-B6AE-80066ABE9454}" srcOrd="0" destOrd="0" presId="urn:microsoft.com/office/officeart/2005/8/layout/lProcess2"/>
    <dgm:cxn modelId="{072BCF6D-5B3B-4BFC-A0C4-A2E95E322174}" type="presParOf" srcId="{B531B17F-26E7-4E4A-B51F-BC4CD68D7919}" destId="{2D73E594-5A35-4671-8AD0-5E3E05DE2B85}" srcOrd="1" destOrd="0" presId="urn:microsoft.com/office/officeart/2005/8/layout/lProcess2"/>
    <dgm:cxn modelId="{2A5DC445-2EBA-472A-A67C-8E5D24EE9759}" type="presParOf" srcId="{B531B17F-26E7-4E4A-B51F-BC4CD68D7919}" destId="{8B79F96A-34FB-415A-831B-CF830DD7EB68}" srcOrd="2" destOrd="0" presId="urn:microsoft.com/office/officeart/2005/8/layout/lProcess2"/>
    <dgm:cxn modelId="{5375E4E8-4F8E-4CC6-9105-B2FB183D6538}" type="presParOf" srcId="{8B79F96A-34FB-415A-831B-CF830DD7EB68}" destId="{3A25027C-1102-49FA-927E-EB6E7080D951}" srcOrd="0" destOrd="0" presId="urn:microsoft.com/office/officeart/2005/8/layout/lProcess2"/>
    <dgm:cxn modelId="{ACA411C0-2359-46AC-A9A2-C8E418495A49}" type="presParOf" srcId="{3A25027C-1102-49FA-927E-EB6E7080D951}" destId="{C9B0D953-A2E8-4F4C-AE98-A3DD6960F13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097807-B1B6-420D-9EE0-C12ABB4AF58B}">
      <dsp:nvSpPr>
        <dsp:cNvPr id="0" name=""/>
        <dsp:cNvSpPr/>
      </dsp:nvSpPr>
      <dsp:spPr>
        <a:xfrm>
          <a:off x="1004" y="0"/>
          <a:ext cx="2611933" cy="490696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smtClean="0"/>
            <a:t>L.A.</a:t>
          </a:r>
          <a:endParaRPr lang="en-US" sz="6500" kern="1200" dirty="0"/>
        </a:p>
      </dsp:txBody>
      <dsp:txXfrm>
        <a:off x="1004" y="0"/>
        <a:ext cx="2611933" cy="1472088"/>
      </dsp:txXfrm>
    </dsp:sp>
    <dsp:sp modelId="{48C2A987-1FA2-4157-8073-B929264E1F86}">
      <dsp:nvSpPr>
        <dsp:cNvPr id="0" name=""/>
        <dsp:cNvSpPr/>
      </dsp:nvSpPr>
      <dsp:spPr>
        <a:xfrm>
          <a:off x="262197" y="1473526"/>
          <a:ext cx="2089546" cy="147951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mitochondrial activity, ATP synthesis and </a:t>
          </a:r>
          <a:r>
            <a:rPr lang="en-US" sz="1800" b="1" kern="1200" dirty="0" err="1" smtClean="0"/>
            <a:t>cytochrome</a:t>
          </a:r>
          <a:r>
            <a:rPr lang="en-US" sz="1800" b="1" kern="1200" dirty="0" smtClean="0"/>
            <a:t> C </a:t>
          </a:r>
          <a:r>
            <a:rPr lang="en-US" sz="1800" b="1" kern="1200" dirty="0" err="1" smtClean="0"/>
            <a:t>oxidas</a:t>
          </a:r>
          <a:endParaRPr lang="en-US" sz="1800" kern="1200" dirty="0"/>
        </a:p>
      </dsp:txBody>
      <dsp:txXfrm>
        <a:off x="305531" y="1516860"/>
        <a:ext cx="2002878" cy="1392848"/>
      </dsp:txXfrm>
    </dsp:sp>
    <dsp:sp modelId="{9B324E48-0149-4EF1-B7F7-37EFEBD5C3B0}">
      <dsp:nvSpPr>
        <dsp:cNvPr id="0" name=""/>
        <dsp:cNvSpPr/>
      </dsp:nvSpPr>
      <dsp:spPr>
        <a:xfrm>
          <a:off x="262197" y="3180660"/>
          <a:ext cx="2089546" cy="1479516"/>
        </a:xfrm>
        <a:prstGeom prst="roundRect">
          <a:avLst>
            <a:gd name="adj" fmla="val 10000"/>
          </a:avLst>
        </a:prstGeom>
        <a:solidFill>
          <a:schemeClr val="accent3">
            <a:hueOff val="2250053"/>
            <a:satOff val="-337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nitric oxide (NO) </a:t>
          </a:r>
          <a:endParaRPr lang="en-US" sz="1800" kern="1200" dirty="0"/>
        </a:p>
      </dsp:txBody>
      <dsp:txXfrm>
        <a:off x="305531" y="3223994"/>
        <a:ext cx="2002878" cy="1392848"/>
      </dsp:txXfrm>
    </dsp:sp>
    <dsp:sp modelId="{E9BAEAA2-0D03-4A71-BF03-109F86CE5E59}">
      <dsp:nvSpPr>
        <dsp:cNvPr id="0" name=""/>
        <dsp:cNvSpPr/>
      </dsp:nvSpPr>
      <dsp:spPr>
        <a:xfrm>
          <a:off x="2808833" y="0"/>
          <a:ext cx="2611933" cy="490696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smtClean="0"/>
            <a:t>S</a:t>
          </a:r>
          <a:endParaRPr lang="en-US" sz="6500" kern="1200" dirty="0"/>
        </a:p>
      </dsp:txBody>
      <dsp:txXfrm>
        <a:off x="2808833" y="0"/>
        <a:ext cx="2611933" cy="1472088"/>
      </dsp:txXfrm>
    </dsp:sp>
    <dsp:sp modelId="{FF04753D-2A92-4E52-A08D-E3EB560E5480}">
      <dsp:nvSpPr>
        <dsp:cNvPr id="0" name=""/>
        <dsp:cNvSpPr/>
      </dsp:nvSpPr>
      <dsp:spPr>
        <a:xfrm>
          <a:off x="3070026" y="1473526"/>
          <a:ext cx="2089546" cy="1479516"/>
        </a:xfrm>
        <a:prstGeom prst="roundRect">
          <a:avLst>
            <a:gd name="adj" fmla="val 10000"/>
          </a:avLst>
        </a:prstGeom>
        <a:solidFill>
          <a:schemeClr val="accent3">
            <a:hueOff val="4500106"/>
            <a:satOff val="-6752"/>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DNA, RNA and protein synthesis </a:t>
          </a:r>
          <a:endParaRPr lang="en-US" sz="1800" kern="1200" dirty="0"/>
        </a:p>
      </dsp:txBody>
      <dsp:txXfrm>
        <a:off x="3113360" y="1516860"/>
        <a:ext cx="2002878" cy="1392848"/>
      </dsp:txXfrm>
    </dsp:sp>
    <dsp:sp modelId="{FE0C37B9-7519-43D0-93C6-3F79F1403A92}">
      <dsp:nvSpPr>
        <dsp:cNvPr id="0" name=""/>
        <dsp:cNvSpPr/>
      </dsp:nvSpPr>
      <dsp:spPr>
        <a:xfrm>
          <a:off x="3070026" y="3180660"/>
          <a:ext cx="2089546" cy="1479516"/>
        </a:xfrm>
        <a:prstGeom prst="roundRect">
          <a:avLst>
            <a:gd name="adj" fmla="val 10000"/>
          </a:avLst>
        </a:prstGeom>
        <a:solidFill>
          <a:schemeClr val="accent3">
            <a:hueOff val="6750158"/>
            <a:satOff val="-10128"/>
            <a:lumOff val="-16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Reactive oxygen species and gene transcription</a:t>
          </a:r>
          <a:endParaRPr lang="en-US" sz="1800" kern="1200" dirty="0"/>
        </a:p>
      </dsp:txBody>
      <dsp:txXfrm>
        <a:off x="3113360" y="3223994"/>
        <a:ext cx="2002878" cy="1392848"/>
      </dsp:txXfrm>
    </dsp:sp>
    <dsp:sp modelId="{0AF433BA-8A2E-400B-826C-D180E564CC6C}">
      <dsp:nvSpPr>
        <dsp:cNvPr id="0" name=""/>
        <dsp:cNvSpPr/>
      </dsp:nvSpPr>
      <dsp:spPr>
        <a:xfrm>
          <a:off x="5616661" y="0"/>
          <a:ext cx="2611933" cy="490696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smtClean="0"/>
            <a:t>.E.R</a:t>
          </a:r>
          <a:endParaRPr lang="en-US" sz="6500" kern="1200" dirty="0"/>
        </a:p>
      </dsp:txBody>
      <dsp:txXfrm>
        <a:off x="5616661" y="0"/>
        <a:ext cx="2611933" cy="1472088"/>
      </dsp:txXfrm>
    </dsp:sp>
    <dsp:sp modelId="{061DD948-ED68-4848-9161-40209B585093}">
      <dsp:nvSpPr>
        <dsp:cNvPr id="0" name=""/>
        <dsp:cNvSpPr/>
      </dsp:nvSpPr>
      <dsp:spPr>
        <a:xfrm>
          <a:off x="5877855" y="1473526"/>
          <a:ext cx="2089546" cy="1479516"/>
        </a:xfrm>
        <a:prstGeom prst="roundRect">
          <a:avLst>
            <a:gd name="adj" fmla="val 10000"/>
          </a:avLst>
        </a:prstGeom>
        <a:solidFill>
          <a:schemeClr val="accent3">
            <a:hueOff val="9000211"/>
            <a:satOff val="-13504"/>
            <a:lumOff val="-2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smtClean="0"/>
            <a:t>angiogenesis and neovascularisation:</a:t>
          </a:r>
          <a:endParaRPr lang="en-US" sz="1800" kern="1200"/>
        </a:p>
      </dsp:txBody>
      <dsp:txXfrm>
        <a:off x="5921189" y="1516860"/>
        <a:ext cx="2002878" cy="1392848"/>
      </dsp:txXfrm>
    </dsp:sp>
    <dsp:sp modelId="{D8B6C258-5E69-4052-82BF-E10F13F8B43F}">
      <dsp:nvSpPr>
        <dsp:cNvPr id="0" name=""/>
        <dsp:cNvSpPr/>
      </dsp:nvSpPr>
      <dsp:spPr>
        <a:xfrm>
          <a:off x="5877855" y="3180660"/>
          <a:ext cx="2089546" cy="1479516"/>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smtClean="0"/>
            <a:t>collagen synthesis to promote healing:</a:t>
          </a:r>
          <a:endParaRPr lang="en-US" sz="1800" kern="1200"/>
        </a:p>
      </dsp:txBody>
      <dsp:txXfrm>
        <a:off x="5921189" y="3223994"/>
        <a:ext cx="2002878" cy="13928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F09F1B-6BAA-4DBB-B7A1-E669B670A414}">
      <dsp:nvSpPr>
        <dsp:cNvPr id="0" name=""/>
        <dsp:cNvSpPr/>
      </dsp:nvSpPr>
      <dsp:spPr>
        <a:xfrm>
          <a:off x="1004" y="0"/>
          <a:ext cx="2611933" cy="460216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Activation of, mitochondrial activity, ATP synthesis and </a:t>
          </a:r>
          <a:r>
            <a:rPr lang="en-US" sz="2000" b="1" kern="1200" dirty="0" err="1" smtClean="0"/>
            <a:t>cytochrome</a:t>
          </a:r>
          <a:r>
            <a:rPr lang="en-US" sz="2000" b="1" kern="1200" dirty="0" smtClean="0"/>
            <a:t> C </a:t>
          </a:r>
          <a:r>
            <a:rPr lang="en-US" sz="2000" b="1" kern="1200" dirty="0" err="1" smtClean="0"/>
            <a:t>oxidase</a:t>
          </a:r>
          <a:r>
            <a:rPr lang="en-US" sz="2000" b="1" kern="1200" dirty="0" smtClean="0"/>
            <a:t>:</a:t>
          </a:r>
          <a:endParaRPr lang="en-US" sz="2000" kern="1200" dirty="0"/>
        </a:p>
      </dsp:txBody>
      <dsp:txXfrm>
        <a:off x="1004" y="0"/>
        <a:ext cx="2611933" cy="1380648"/>
      </dsp:txXfrm>
    </dsp:sp>
    <dsp:sp modelId="{E8F58EC5-BCE6-4CD5-9C36-93C6D7F65F97}">
      <dsp:nvSpPr>
        <dsp:cNvPr id="0" name=""/>
        <dsp:cNvSpPr/>
      </dsp:nvSpPr>
      <dsp:spPr>
        <a:xfrm>
          <a:off x="262197" y="1380648"/>
          <a:ext cx="2089546" cy="2991405"/>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1280" tIns="60960" rIns="81280" bIns="60960" numCol="1" spcCol="1270" anchor="ctr" anchorCtr="0">
          <a:noAutofit/>
        </a:bodyPr>
        <a:lstStyle/>
        <a:p>
          <a:pPr lvl="0" algn="ctr" defTabSz="1422400">
            <a:lnSpc>
              <a:spcPct val="90000"/>
            </a:lnSpc>
            <a:spcBef>
              <a:spcPct val="0"/>
            </a:spcBef>
            <a:spcAft>
              <a:spcPct val="35000"/>
            </a:spcAft>
          </a:pPr>
          <a:r>
            <a:rPr lang="en-US" sz="3200" b="1" kern="1200" dirty="0" err="1" smtClean="0"/>
            <a:t>Houreld</a:t>
          </a:r>
          <a:r>
            <a:rPr lang="en-US" sz="3200" b="1" kern="1200" dirty="0" smtClean="0"/>
            <a:t> and his colleagues in 2013</a:t>
          </a:r>
          <a:endParaRPr lang="en-US" sz="3200" kern="1200" dirty="0"/>
        </a:p>
      </dsp:txBody>
      <dsp:txXfrm>
        <a:off x="323398" y="1441849"/>
        <a:ext cx="1967144" cy="2869003"/>
      </dsp:txXfrm>
    </dsp:sp>
    <dsp:sp modelId="{5206B44D-D2B1-43E9-9CDD-4EB1EEB19D82}">
      <dsp:nvSpPr>
        <dsp:cNvPr id="0" name=""/>
        <dsp:cNvSpPr/>
      </dsp:nvSpPr>
      <dsp:spPr>
        <a:xfrm>
          <a:off x="2808833" y="0"/>
          <a:ext cx="2611933" cy="460216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Activation of nitric oxide (NO) release</a:t>
          </a:r>
          <a:endParaRPr lang="en-US" sz="2000" kern="1200" dirty="0"/>
        </a:p>
      </dsp:txBody>
      <dsp:txXfrm>
        <a:off x="2808833" y="0"/>
        <a:ext cx="2611933" cy="1380648"/>
      </dsp:txXfrm>
    </dsp:sp>
    <dsp:sp modelId="{A6EFBD12-BEDB-4DBA-8E3D-4A566E5C3890}">
      <dsp:nvSpPr>
        <dsp:cNvPr id="0" name=""/>
        <dsp:cNvSpPr/>
      </dsp:nvSpPr>
      <dsp:spPr>
        <a:xfrm>
          <a:off x="3070026" y="1380648"/>
          <a:ext cx="2089546" cy="2991405"/>
        </a:xfrm>
        <a:prstGeom prst="roundRect">
          <a:avLst>
            <a:gd name="adj" fmla="val 10000"/>
          </a:avLst>
        </a:prstGeom>
        <a:solidFill>
          <a:schemeClr val="accent3">
            <a:hueOff val="5625132"/>
            <a:satOff val="-8440"/>
            <a:lumOff val="-13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1280" tIns="60960" rIns="81280" bIns="60960" numCol="1" spcCol="1270" anchor="ctr" anchorCtr="0">
          <a:noAutofit/>
        </a:bodyPr>
        <a:lstStyle/>
        <a:p>
          <a:pPr lvl="0" algn="ctr" defTabSz="1422400">
            <a:lnSpc>
              <a:spcPct val="90000"/>
            </a:lnSpc>
            <a:spcBef>
              <a:spcPct val="0"/>
            </a:spcBef>
            <a:spcAft>
              <a:spcPct val="35000"/>
            </a:spcAft>
          </a:pPr>
          <a:r>
            <a:rPr lang="en-US" sz="3200" b="1" kern="1200" smtClean="0"/>
            <a:t>Mitchell and Mack (2013)</a:t>
          </a:r>
          <a:endParaRPr lang="en-US" sz="3200" kern="1200"/>
        </a:p>
      </dsp:txBody>
      <dsp:txXfrm>
        <a:off x="3131227" y="1441849"/>
        <a:ext cx="1967144" cy="2869003"/>
      </dsp:txXfrm>
    </dsp:sp>
    <dsp:sp modelId="{3F74DCF0-4943-4610-B6AE-80066ABE9454}">
      <dsp:nvSpPr>
        <dsp:cNvPr id="0" name=""/>
        <dsp:cNvSpPr/>
      </dsp:nvSpPr>
      <dsp:spPr>
        <a:xfrm>
          <a:off x="5616661" y="0"/>
          <a:ext cx="2611933" cy="460216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Activation of DNA, RNA and protein synthesis </a:t>
          </a:r>
          <a:endParaRPr lang="en-US" sz="2000" kern="1200" dirty="0"/>
        </a:p>
      </dsp:txBody>
      <dsp:txXfrm>
        <a:off x="5616661" y="0"/>
        <a:ext cx="2611933" cy="1380648"/>
      </dsp:txXfrm>
    </dsp:sp>
    <dsp:sp modelId="{5471B531-8205-4D9D-BC87-99AA4E12DB40}">
      <dsp:nvSpPr>
        <dsp:cNvPr id="0" name=""/>
        <dsp:cNvSpPr/>
      </dsp:nvSpPr>
      <dsp:spPr>
        <a:xfrm>
          <a:off x="5877855" y="1380648"/>
          <a:ext cx="2089546" cy="2991405"/>
        </a:xfrm>
        <a:prstGeom prst="roundRect">
          <a:avLst>
            <a:gd name="adj" fmla="val 10000"/>
          </a:avLst>
        </a:prstGeom>
        <a:solidFill>
          <a:schemeClr val="accent3">
            <a:hueOff val="11250264"/>
            <a:satOff val="-16880"/>
            <a:lumOff val="-2745"/>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1280" tIns="60960" rIns="81280" bIns="60960" numCol="1" spcCol="1270" anchor="ctr" anchorCtr="0">
          <a:noAutofit/>
        </a:bodyPr>
        <a:lstStyle/>
        <a:p>
          <a:pPr lvl="0" algn="ctr" defTabSz="1422400">
            <a:lnSpc>
              <a:spcPct val="90000"/>
            </a:lnSpc>
            <a:spcBef>
              <a:spcPct val="0"/>
            </a:spcBef>
            <a:spcAft>
              <a:spcPct val="35000"/>
            </a:spcAft>
          </a:pPr>
          <a:r>
            <a:rPr lang="en-US" sz="3200" b="1" kern="1200" smtClean="0"/>
            <a:t>Fonesca et al (2014)</a:t>
          </a:r>
          <a:endParaRPr lang="en-US" sz="3200" kern="1200"/>
        </a:p>
      </dsp:txBody>
      <dsp:txXfrm>
        <a:off x="5939056" y="1441849"/>
        <a:ext cx="1967144" cy="28690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F09F1B-6BAA-4DBB-B7A1-E669B670A414}">
      <dsp:nvSpPr>
        <dsp:cNvPr id="0" name=""/>
        <dsp:cNvSpPr/>
      </dsp:nvSpPr>
      <dsp:spPr>
        <a:xfrm>
          <a:off x="1004" y="0"/>
          <a:ext cx="2611933" cy="460216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dirty="0" smtClean="0"/>
            <a:t>activation of Reactive oxygen species and gene transcription</a:t>
          </a:r>
          <a:endParaRPr lang="en-US" sz="2100" kern="1200" dirty="0"/>
        </a:p>
      </dsp:txBody>
      <dsp:txXfrm>
        <a:off x="1004" y="0"/>
        <a:ext cx="2611933" cy="1380648"/>
      </dsp:txXfrm>
    </dsp:sp>
    <dsp:sp modelId="{BC7126C0-1429-4273-A970-A159A0F986AD}">
      <dsp:nvSpPr>
        <dsp:cNvPr id="0" name=""/>
        <dsp:cNvSpPr/>
      </dsp:nvSpPr>
      <dsp:spPr>
        <a:xfrm>
          <a:off x="262197" y="1380648"/>
          <a:ext cx="2089546" cy="2991405"/>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62865" rIns="83820" bIns="62865" numCol="1" spcCol="1270" anchor="ctr" anchorCtr="0">
          <a:noAutofit/>
        </a:bodyPr>
        <a:lstStyle/>
        <a:p>
          <a:pPr lvl="0" algn="ctr" defTabSz="1466850">
            <a:lnSpc>
              <a:spcPct val="90000"/>
            </a:lnSpc>
            <a:spcBef>
              <a:spcPct val="0"/>
            </a:spcBef>
            <a:spcAft>
              <a:spcPct val="35000"/>
            </a:spcAft>
          </a:pPr>
          <a:r>
            <a:rPr lang="en-US" sz="3300" b="1" kern="1200" smtClean="0"/>
            <a:t>Kushibiki et al (2013)</a:t>
          </a:r>
          <a:endParaRPr lang="en-US" sz="3300" kern="1200"/>
        </a:p>
      </dsp:txBody>
      <dsp:txXfrm>
        <a:off x="323398" y="1441849"/>
        <a:ext cx="1967144" cy="2869003"/>
      </dsp:txXfrm>
    </dsp:sp>
    <dsp:sp modelId="{5206B44D-D2B1-43E9-9CDD-4EB1EEB19D82}">
      <dsp:nvSpPr>
        <dsp:cNvPr id="0" name=""/>
        <dsp:cNvSpPr/>
      </dsp:nvSpPr>
      <dsp:spPr>
        <a:xfrm>
          <a:off x="2808833" y="0"/>
          <a:ext cx="2611933" cy="460216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dirty="0" smtClean="0"/>
            <a:t>activation of angiogenesis and </a:t>
          </a:r>
          <a:r>
            <a:rPr lang="en-US" sz="2100" b="1" kern="1200" dirty="0" err="1" smtClean="0"/>
            <a:t>neovascularisation</a:t>
          </a:r>
          <a:r>
            <a:rPr lang="en-US" sz="2100" b="1" kern="1200" dirty="0" smtClean="0"/>
            <a:t> </a:t>
          </a:r>
          <a:endParaRPr lang="en-US" sz="2100" kern="1200" dirty="0"/>
        </a:p>
      </dsp:txBody>
      <dsp:txXfrm>
        <a:off x="2808833" y="0"/>
        <a:ext cx="2611933" cy="1380648"/>
      </dsp:txXfrm>
    </dsp:sp>
    <dsp:sp modelId="{73140246-1B49-4D92-8C4C-326F13197EB0}">
      <dsp:nvSpPr>
        <dsp:cNvPr id="0" name=""/>
        <dsp:cNvSpPr/>
      </dsp:nvSpPr>
      <dsp:spPr>
        <a:xfrm>
          <a:off x="3070026" y="1380648"/>
          <a:ext cx="2089546" cy="2991405"/>
        </a:xfrm>
        <a:prstGeom prst="roundRect">
          <a:avLst>
            <a:gd name="adj" fmla="val 10000"/>
          </a:avLst>
        </a:prstGeom>
        <a:solidFill>
          <a:schemeClr val="accent3">
            <a:hueOff val="5625132"/>
            <a:satOff val="-8440"/>
            <a:lumOff val="-13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62865" rIns="83820" bIns="62865" numCol="1" spcCol="1270" anchor="ctr" anchorCtr="0">
          <a:noAutofit/>
        </a:bodyPr>
        <a:lstStyle/>
        <a:p>
          <a:pPr lvl="0" algn="ctr" defTabSz="1466850">
            <a:lnSpc>
              <a:spcPct val="90000"/>
            </a:lnSpc>
            <a:spcBef>
              <a:spcPct val="0"/>
            </a:spcBef>
            <a:spcAft>
              <a:spcPct val="35000"/>
            </a:spcAft>
          </a:pPr>
          <a:r>
            <a:rPr lang="en-US" sz="3300" b="1" kern="1200" dirty="0" err="1" smtClean="0"/>
            <a:t>Coloumbo</a:t>
          </a:r>
          <a:r>
            <a:rPr lang="en-US" sz="3300" b="1" kern="1200" dirty="0" smtClean="0"/>
            <a:t> et al (2013)</a:t>
          </a:r>
          <a:endParaRPr lang="en-US" sz="3300" kern="1200" dirty="0"/>
        </a:p>
      </dsp:txBody>
      <dsp:txXfrm>
        <a:off x="3131227" y="1441849"/>
        <a:ext cx="1967144" cy="2869003"/>
      </dsp:txXfrm>
    </dsp:sp>
    <dsp:sp modelId="{3F74DCF0-4943-4610-B6AE-80066ABE9454}">
      <dsp:nvSpPr>
        <dsp:cNvPr id="0" name=""/>
        <dsp:cNvSpPr/>
      </dsp:nvSpPr>
      <dsp:spPr>
        <a:xfrm>
          <a:off x="5616661" y="0"/>
          <a:ext cx="2611933" cy="460216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dirty="0" smtClean="0"/>
            <a:t>activation of collagen synthesis to promote healing </a:t>
          </a:r>
          <a:endParaRPr lang="en-US" sz="2100" kern="1200" dirty="0"/>
        </a:p>
      </dsp:txBody>
      <dsp:txXfrm>
        <a:off x="5616661" y="0"/>
        <a:ext cx="2611933" cy="1380648"/>
      </dsp:txXfrm>
    </dsp:sp>
    <dsp:sp modelId="{C9B0D953-A2E8-4F4C-AE98-A3DD6960F130}">
      <dsp:nvSpPr>
        <dsp:cNvPr id="0" name=""/>
        <dsp:cNvSpPr/>
      </dsp:nvSpPr>
      <dsp:spPr>
        <a:xfrm>
          <a:off x="5877855" y="1380648"/>
          <a:ext cx="2089546" cy="2991405"/>
        </a:xfrm>
        <a:prstGeom prst="roundRect">
          <a:avLst>
            <a:gd name="adj" fmla="val 10000"/>
          </a:avLst>
        </a:prstGeom>
        <a:solidFill>
          <a:schemeClr val="accent3">
            <a:hueOff val="11250264"/>
            <a:satOff val="-16880"/>
            <a:lumOff val="-2745"/>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62865" rIns="83820" bIns="62865" numCol="1" spcCol="1270" anchor="ctr" anchorCtr="0">
          <a:noAutofit/>
        </a:bodyPr>
        <a:lstStyle/>
        <a:p>
          <a:pPr lvl="0" algn="ctr" defTabSz="1466850">
            <a:lnSpc>
              <a:spcPct val="90000"/>
            </a:lnSpc>
            <a:spcBef>
              <a:spcPct val="0"/>
            </a:spcBef>
            <a:spcAft>
              <a:spcPct val="35000"/>
            </a:spcAft>
          </a:pPr>
          <a:r>
            <a:rPr lang="en-US" sz="3300" b="1" kern="1200" smtClean="0"/>
            <a:t>Kana et al (2012)</a:t>
          </a:r>
          <a:endParaRPr lang="en-US" sz="3300" kern="1200"/>
        </a:p>
      </dsp:txBody>
      <dsp:txXfrm>
        <a:off x="5939056" y="1441849"/>
        <a:ext cx="1967144" cy="2869003"/>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1DA7CC-12E7-43D9-A1DA-5685D96F75F3}" type="datetimeFigureOut">
              <a:rPr lang="en-US" smtClean="0"/>
              <a:pPr/>
              <a:t>9/23/2015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A075BB-DED5-49CB-B62C-5C5F9D104018}" type="slidenum">
              <a:rPr lang="en-US" smtClean="0"/>
              <a:pPr/>
              <a:t>‹#›</a:t>
            </a:fld>
            <a:endParaRPr lang="en-US"/>
          </a:p>
        </p:txBody>
      </p:sp>
    </p:spTree>
    <p:extLst>
      <p:ext uri="{BB962C8B-B14F-4D97-AF65-F5344CB8AC3E}">
        <p14:creationId xmlns:p14="http://schemas.microsoft.com/office/powerpoint/2010/main" val="300176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en-US"/>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B34CA128-05D1-4A37-A0A0-7AC6652DEB70}" type="datetimeFigureOut">
              <a:rPr lang="en-US" smtClean="0"/>
              <a:pPr/>
              <a:t>9/23/2015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2D200F88-2DD8-4713-86BB-95E4767C039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B34CA128-05D1-4A37-A0A0-7AC6652DEB70}" type="datetimeFigureOut">
              <a:rPr lang="en-US" smtClean="0"/>
              <a:pPr/>
              <a:t>9/23/2015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2D200F88-2DD8-4713-86BB-95E4767C039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en-US"/>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34CA128-05D1-4A37-A0A0-7AC6652DEB70}" type="datetimeFigureOut">
              <a:rPr lang="en-US" smtClean="0"/>
              <a:pPr/>
              <a:t>9/23/2015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2D200F88-2DD8-4713-86BB-95E4767C039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B34CA128-05D1-4A37-A0A0-7AC6652DEB70}" type="datetimeFigureOut">
              <a:rPr lang="en-US" smtClean="0"/>
              <a:pPr/>
              <a:t>9/23/2015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2D200F88-2DD8-4713-86BB-95E4767C039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B34CA128-05D1-4A37-A0A0-7AC6652DEB70}" type="datetimeFigureOut">
              <a:rPr lang="en-US" smtClean="0"/>
              <a:pPr/>
              <a:t>9/23/2015</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2D200F88-2DD8-4713-86BB-95E4767C039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B34CA128-05D1-4A37-A0A0-7AC6652DEB70}" type="datetimeFigureOut">
              <a:rPr lang="en-US" smtClean="0"/>
              <a:pPr/>
              <a:t>9/23/2015</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2D200F88-2DD8-4713-86BB-95E4767C039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34CA128-05D1-4A37-A0A0-7AC6652DEB70}" type="datetimeFigureOut">
              <a:rPr lang="en-US" smtClean="0"/>
              <a:pPr/>
              <a:t>9/23/2015</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2D200F88-2DD8-4713-86BB-95E4767C039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en-US"/>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34CA128-05D1-4A37-A0A0-7AC6652DEB70}" type="datetimeFigureOut">
              <a:rPr lang="en-US" smtClean="0"/>
              <a:pPr/>
              <a:t>9/23/2015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2D200F88-2DD8-4713-86BB-95E4767C039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en-US"/>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34CA128-05D1-4A37-A0A0-7AC6652DEB70}" type="datetimeFigureOut">
              <a:rPr lang="en-US" smtClean="0"/>
              <a:pPr/>
              <a:t>9/23/2015</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2D200F88-2DD8-4713-86BB-95E4767C039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B34CA128-05D1-4A37-A0A0-7AC6652DEB70}" type="datetimeFigureOut">
              <a:rPr lang="en-US" smtClean="0"/>
              <a:pPr/>
              <a:t>9/23/2015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2D200F88-2DD8-4713-86BB-95E4767C039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B34CA128-05D1-4A37-A0A0-7AC6652DEB70}" type="datetimeFigureOut">
              <a:rPr lang="en-US" smtClean="0"/>
              <a:pPr/>
              <a:t>9/23/2015</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2D200F88-2DD8-4713-86BB-95E4767C039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4CA128-05D1-4A37-A0A0-7AC6652DEB70}" type="datetimeFigureOut">
              <a:rPr lang="en-US" smtClean="0"/>
              <a:pPr/>
              <a:t>9/23/2015</a:t>
            </a:fld>
            <a:endParaRPr lang="en-US"/>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00F88-2DD8-4713-86BB-95E4767C039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en.wikipedia.org/wiki/File:VSD_plug.jp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4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292087"/>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sz="2800" b="1" dirty="0" smtClean="0">
                <a:solidFill>
                  <a:schemeClr val="tx2">
                    <a:lumMod val="60000"/>
                    <a:lumOff val="40000"/>
                  </a:schemeClr>
                </a:solidFill>
                <a:latin typeface="Times New Roman" pitchFamily="18" charset="0"/>
                <a:cs typeface="Times New Roman" pitchFamily="18" charset="0"/>
              </a:rPr>
              <a:t/>
            </a:r>
            <a:br>
              <a:rPr lang="en-US" sz="2800" b="1" dirty="0" smtClean="0">
                <a:solidFill>
                  <a:schemeClr val="tx2">
                    <a:lumMod val="60000"/>
                    <a:lumOff val="40000"/>
                  </a:schemeClr>
                </a:solidFill>
                <a:latin typeface="Times New Roman" pitchFamily="18" charset="0"/>
                <a:cs typeface="Times New Roman" pitchFamily="18" charset="0"/>
              </a:rPr>
            </a:br>
            <a:r>
              <a:rPr lang="en-US" sz="2800" b="1" dirty="0" smtClean="0">
                <a:solidFill>
                  <a:schemeClr val="tx2">
                    <a:lumMod val="60000"/>
                    <a:lumOff val="40000"/>
                  </a:schemeClr>
                </a:solidFill>
                <a:latin typeface="Times New Roman" pitchFamily="18" charset="0"/>
                <a:cs typeface="Times New Roman" pitchFamily="18" charset="0"/>
              </a:rPr>
              <a:t>EFFECT OF LOW LEVEL LASER ON HEALING OF MODERATE SIZED INDUCED </a:t>
            </a:r>
            <a:r>
              <a:rPr lang="en-US" sz="2800" dirty="0" smtClean="0">
                <a:solidFill>
                  <a:schemeClr val="tx2">
                    <a:lumMod val="60000"/>
                    <a:lumOff val="40000"/>
                  </a:schemeClr>
                </a:solidFill>
                <a:latin typeface="Times New Roman" pitchFamily="18" charset="0"/>
                <a:cs typeface="Times New Roman" pitchFamily="18" charset="0"/>
              </a:rPr>
              <a:t/>
            </a:r>
            <a:br>
              <a:rPr lang="en-US" sz="2800" dirty="0" smtClean="0">
                <a:solidFill>
                  <a:schemeClr val="tx2">
                    <a:lumMod val="60000"/>
                    <a:lumOff val="40000"/>
                  </a:schemeClr>
                </a:solidFill>
                <a:latin typeface="Times New Roman" pitchFamily="18" charset="0"/>
                <a:cs typeface="Times New Roman" pitchFamily="18" charset="0"/>
              </a:rPr>
            </a:br>
            <a:r>
              <a:rPr lang="en-US" sz="2800" b="1" dirty="0" smtClean="0">
                <a:solidFill>
                  <a:schemeClr val="tx2">
                    <a:lumMod val="60000"/>
                    <a:lumOff val="40000"/>
                  </a:schemeClr>
                </a:solidFill>
                <a:latin typeface="Times New Roman" pitchFamily="18" charset="0"/>
                <a:cs typeface="Times New Roman" pitchFamily="18" charset="0"/>
              </a:rPr>
              <a:t>SEPTAL DEFECTS ON RABBITS</a:t>
            </a:r>
            <a:br>
              <a:rPr lang="en-US" sz="2800" b="1" dirty="0" smtClean="0">
                <a:solidFill>
                  <a:schemeClr val="tx2">
                    <a:lumMod val="60000"/>
                    <a:lumOff val="40000"/>
                  </a:schemeClr>
                </a:solidFill>
                <a:latin typeface="Times New Roman" pitchFamily="18" charset="0"/>
                <a:cs typeface="Times New Roman" pitchFamily="18" charset="0"/>
              </a:rPr>
            </a:br>
            <a:endParaRPr lang="en-US" sz="2800" dirty="0">
              <a:solidFill>
                <a:schemeClr val="tx2">
                  <a:lumMod val="60000"/>
                  <a:lumOff val="40000"/>
                </a:schemeClr>
              </a:solidFill>
            </a:endParaRPr>
          </a:p>
        </p:txBody>
      </p:sp>
      <p:pic>
        <p:nvPicPr>
          <p:cNvPr id="1026"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0" y="1524000"/>
            <a:ext cx="9144000" cy="5334000"/>
          </a:xfrm>
          <a:prstGeom prst="rect">
            <a:avLst/>
          </a:prstGeom>
          <a:noFill/>
          <a:ln w="9525">
            <a:noFill/>
            <a:miter lim="800000"/>
            <a:headEnd/>
            <a:tailEnd/>
          </a:ln>
          <a:effectLst/>
        </p:spPr>
      </p:pic>
      <p:sp>
        <p:nvSpPr>
          <p:cNvPr id="6" name="TextBox 5"/>
          <p:cNvSpPr txBox="1"/>
          <p:nvPr/>
        </p:nvSpPr>
        <p:spPr>
          <a:xfrm>
            <a:off x="4419600" y="4419600"/>
            <a:ext cx="4724400" cy="2185214"/>
          </a:xfrm>
          <a:prstGeom prst="rect">
            <a:avLst/>
          </a:prstGeom>
          <a:noFill/>
        </p:spPr>
        <p:txBody>
          <a:bodyPr wrap="square" rtlCol="0">
            <a:spAutoFit/>
          </a:bodyPr>
          <a:lstStyle/>
          <a:p>
            <a:pPr algn="ctr"/>
            <a:endParaRPr lang="en-US" sz="2800" b="1" dirty="0" smtClean="0">
              <a:solidFill>
                <a:srgbClr val="FF0000"/>
              </a:solidFill>
              <a:latin typeface="Times New Roman" pitchFamily="18" charset="0"/>
              <a:cs typeface="Times New Roman" pitchFamily="18" charset="0"/>
            </a:endParaRPr>
          </a:p>
          <a:p>
            <a:pPr algn="ctr"/>
            <a:r>
              <a:rPr lang="en-US" sz="3600" b="1" dirty="0" smtClean="0">
                <a:solidFill>
                  <a:schemeClr val="bg1"/>
                </a:solidFill>
                <a:latin typeface="Times New Roman" pitchFamily="18" charset="0"/>
                <a:cs typeface="Times New Roman" pitchFamily="18" charset="0"/>
              </a:rPr>
              <a:t>By</a:t>
            </a:r>
            <a:br>
              <a:rPr lang="en-US" sz="3600" b="1" dirty="0" smtClean="0">
                <a:solidFill>
                  <a:schemeClr val="bg1"/>
                </a:solidFill>
                <a:latin typeface="Times New Roman" pitchFamily="18" charset="0"/>
                <a:cs typeface="Times New Roman" pitchFamily="18" charset="0"/>
              </a:rPr>
            </a:br>
            <a:r>
              <a:rPr lang="en-US" sz="3600" b="1" dirty="0" err="1" smtClean="0">
                <a:solidFill>
                  <a:schemeClr val="bg1"/>
                </a:solidFill>
                <a:latin typeface="Times New Roman" pitchFamily="18" charset="0"/>
                <a:cs typeface="Times New Roman" pitchFamily="18" charset="0"/>
              </a:rPr>
              <a:t>Hady</a:t>
            </a:r>
            <a:r>
              <a:rPr lang="en-US" sz="3600" b="1" dirty="0" smtClean="0">
                <a:solidFill>
                  <a:schemeClr val="bg1"/>
                </a:solidFill>
                <a:latin typeface="Times New Roman" pitchFamily="18" charset="0"/>
                <a:cs typeface="Times New Roman" pitchFamily="18" charset="0"/>
              </a:rPr>
              <a:t> </a:t>
            </a:r>
            <a:r>
              <a:rPr lang="en-US" sz="3600" b="1" dirty="0" err="1" smtClean="0">
                <a:solidFill>
                  <a:schemeClr val="bg1"/>
                </a:solidFill>
                <a:latin typeface="Times New Roman" pitchFamily="18" charset="0"/>
                <a:cs typeface="Times New Roman" pitchFamily="18" charset="0"/>
              </a:rPr>
              <a:t>Atef</a:t>
            </a:r>
            <a:r>
              <a:rPr lang="en-US" sz="3600" b="1" dirty="0" smtClean="0">
                <a:solidFill>
                  <a:schemeClr val="bg1"/>
                </a:solidFill>
                <a:latin typeface="Times New Roman" pitchFamily="18" charset="0"/>
                <a:cs typeface="Times New Roman" pitchFamily="18" charset="0"/>
              </a:rPr>
              <a:t> </a:t>
            </a:r>
            <a:r>
              <a:rPr lang="en-US" sz="3600" b="1" dirty="0" err="1" smtClean="0">
                <a:solidFill>
                  <a:schemeClr val="bg1"/>
                </a:solidFill>
                <a:latin typeface="Times New Roman" pitchFamily="18" charset="0"/>
                <a:cs typeface="Times New Roman" pitchFamily="18" charset="0"/>
              </a:rPr>
              <a:t>Labib</a:t>
            </a:r>
            <a:r>
              <a:rPr lang="en-US" sz="3600" b="1" dirty="0" smtClean="0">
                <a:solidFill>
                  <a:schemeClr val="bg1"/>
                </a:solidFill>
                <a:latin typeface="Times New Roman" pitchFamily="18" charset="0"/>
                <a:cs typeface="Times New Roman" pitchFamily="18" charset="0"/>
              </a:rPr>
              <a:t> Mohamed</a:t>
            </a:r>
            <a:endParaRPr lang="en-US" sz="36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382000" cy="990600"/>
          </a:xfrm>
        </p:spPr>
        <p:txBody>
          <a:bodyPr>
            <a:normAutofit fontScale="90000"/>
          </a:bodyPr>
          <a:lstStyle/>
          <a:p>
            <a:r>
              <a:rPr lang="en-US" b="1" dirty="0" smtClean="0">
                <a:solidFill>
                  <a:srgbClr val="00B0F0"/>
                </a:solidFill>
                <a:latin typeface="Times New Roman" pitchFamily="18" charset="0"/>
                <a:cs typeface="Times New Roman" pitchFamily="18" charset="0"/>
              </a:rPr>
              <a:t/>
            </a:r>
            <a:br>
              <a:rPr lang="en-US" b="1" dirty="0" smtClean="0">
                <a:solidFill>
                  <a:srgbClr val="00B0F0"/>
                </a:solidFill>
                <a:latin typeface="Times New Roman" pitchFamily="18" charset="0"/>
                <a:cs typeface="Times New Roman" pitchFamily="18" charset="0"/>
              </a:rPr>
            </a:br>
            <a:r>
              <a:rPr lang="en-US" dirty="0" smtClean="0">
                <a:solidFill>
                  <a:srgbClr val="00B0F0"/>
                </a:solidFill>
                <a:latin typeface="Times New Roman" pitchFamily="18" charset="0"/>
                <a:cs typeface="Times New Roman" pitchFamily="18" charset="0"/>
              </a:rPr>
              <a:t>Authors</a:t>
            </a:r>
            <a:br>
              <a:rPr lang="en-US" dirty="0" smtClean="0">
                <a:solidFill>
                  <a:srgbClr val="00B0F0"/>
                </a:solidFill>
                <a:latin typeface="Times New Roman" pitchFamily="18" charset="0"/>
                <a:cs typeface="Times New Roman" pitchFamily="18" charset="0"/>
              </a:rPr>
            </a:br>
            <a:endParaRPr lang="en-US" dirty="0">
              <a:solidFill>
                <a:srgbClr val="00B0F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066800"/>
            <a:ext cx="8229600" cy="5059363"/>
          </a:xfrm>
        </p:spPr>
        <p:txBody>
          <a:bodyPr>
            <a:normAutofit fontScale="70000" lnSpcReduction="20000"/>
          </a:bodyPr>
          <a:lstStyle/>
          <a:p>
            <a:pPr>
              <a:buNone/>
            </a:pP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Hady</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Atef</a:t>
            </a:r>
            <a:r>
              <a:rPr lang="en-US" dirty="0" smtClean="0">
                <a:latin typeface="Times New Roman" pitchFamily="18" charset="0"/>
                <a:cs typeface="Times New Roman" pitchFamily="18" charset="0"/>
              </a:rPr>
              <a:t>: Teacher assistant of Cardiovascular/Respiratory Disorder and Geriatrics</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Faculty of Physical Therapy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Cairo University.</a:t>
            </a:r>
          </a:p>
          <a:p>
            <a:r>
              <a:rPr lang="en-US" b="1" dirty="0" smtClean="0">
                <a:latin typeface="Times New Roman" pitchFamily="18" charset="0"/>
                <a:cs typeface="Times New Roman" pitchFamily="18" charset="0"/>
              </a:rPr>
              <a:t>Prof. Dr. </a:t>
            </a:r>
            <a:r>
              <a:rPr lang="en-US" b="1" dirty="0" err="1" smtClean="0">
                <a:latin typeface="Times New Roman" pitchFamily="18" charset="0"/>
                <a:cs typeface="Times New Roman" pitchFamily="18" charset="0"/>
              </a:rPr>
              <a:t>Zeinab</a:t>
            </a:r>
            <a:r>
              <a:rPr lang="en-US" b="1" dirty="0" smtClean="0">
                <a:latin typeface="Times New Roman" pitchFamily="18" charset="0"/>
                <a:cs typeface="Times New Roman" pitchFamily="18" charset="0"/>
              </a:rPr>
              <a:t> Mohamed </a:t>
            </a:r>
            <a:r>
              <a:rPr lang="en-US" b="1" dirty="0" err="1" smtClean="0">
                <a:latin typeface="Times New Roman" pitchFamily="18" charset="0"/>
                <a:cs typeface="Times New Roman" pitchFamily="18" charset="0"/>
              </a:rPr>
              <a:t>Helmy</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Professor of Physical Therapy for Cardiovascular/Respiratory Disorder and Geriatrics</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Faculty of Physical Therapy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Cairo University.</a:t>
            </a:r>
          </a:p>
          <a:p>
            <a:r>
              <a:rPr lang="en-US" b="1" dirty="0" smtClean="0">
                <a:latin typeface="Times New Roman" pitchFamily="18" charset="0"/>
                <a:cs typeface="Times New Roman" pitchFamily="18" charset="0"/>
              </a:rPr>
              <a:t>Prof. Dr.  </a:t>
            </a:r>
            <a:r>
              <a:rPr lang="en-US" b="1" dirty="0" err="1" smtClean="0">
                <a:latin typeface="Times New Roman" pitchFamily="18" charset="0"/>
                <a:cs typeface="Times New Roman" pitchFamily="18" charset="0"/>
              </a:rPr>
              <a:t>Mostafa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Fadel</a:t>
            </a: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Professor of </a:t>
            </a:r>
            <a:r>
              <a:rPr lang="en-US" dirty="0" err="1" smtClean="0">
                <a:latin typeface="Times New Roman" pitchFamily="18" charset="0"/>
                <a:cs typeface="Times New Roman" pitchFamily="18" charset="0"/>
              </a:rPr>
              <a:t>Vetrinary</a:t>
            </a:r>
            <a:r>
              <a:rPr lang="en-US" dirty="0" smtClean="0">
                <a:latin typeface="Times New Roman" pitchFamily="18" charset="0"/>
                <a:cs typeface="Times New Roman" pitchFamily="18" charset="0"/>
              </a:rPr>
              <a:t> medicine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Faculty of  </a:t>
            </a:r>
            <a:r>
              <a:rPr lang="en-US" dirty="0" err="1" smtClean="0">
                <a:latin typeface="Times New Roman" pitchFamily="18" charset="0"/>
                <a:cs typeface="Times New Roman" pitchFamily="18" charset="0"/>
              </a:rPr>
              <a:t>Vetrinary</a:t>
            </a:r>
            <a:r>
              <a:rPr lang="en-US" dirty="0" smtClean="0">
                <a:latin typeface="Times New Roman" pitchFamily="18" charset="0"/>
                <a:cs typeface="Times New Roman" pitchFamily="18" charset="0"/>
              </a:rPr>
              <a:t> medicine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Cairo University.</a:t>
            </a:r>
          </a:p>
          <a:p>
            <a:r>
              <a:rPr lang="en-US" b="1" dirty="0" err="1" smtClean="0">
                <a:latin typeface="Times New Roman" pitchFamily="18" charset="0"/>
                <a:cs typeface="Times New Roman" pitchFamily="18" charset="0"/>
              </a:rPr>
              <a:t>Dr.Heba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Abdin</a:t>
            </a:r>
            <a:r>
              <a:rPr lang="en-US" dirty="0" smtClean="0">
                <a:latin typeface="Times New Roman" pitchFamily="18" charset="0"/>
                <a:cs typeface="Times New Roman" pitchFamily="18" charset="0"/>
              </a:rPr>
              <a:t>: Lecturer of Cardiovascular/Respiratory Disorder and Geriatrics</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Faculty of Physical Therapy</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Cairo University.</a:t>
            </a:r>
          </a:p>
          <a:p>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3535362"/>
          </a:xfrm>
        </p:spPr>
        <p:txBody>
          <a:bodyPr>
            <a:normAutofit/>
          </a:bodyPr>
          <a:lstStyle/>
          <a:p>
            <a:r>
              <a:rPr lang="en-US" sz="8800" dirty="0" smtClean="0">
                <a:solidFill>
                  <a:schemeClr val="accent5">
                    <a:lumMod val="60000"/>
                    <a:lumOff val="40000"/>
                  </a:schemeClr>
                </a:solidFill>
                <a:latin typeface="Times New Roman" pitchFamily="18" charset="0"/>
                <a:cs typeface="Times New Roman" pitchFamily="18" charset="0"/>
              </a:rPr>
              <a:t>I</a:t>
            </a:r>
            <a:r>
              <a:rPr lang="en-US" sz="8800" dirty="0" smtClean="0">
                <a:solidFill>
                  <a:srgbClr val="FFFF00"/>
                </a:solidFill>
                <a:latin typeface="Times New Roman" pitchFamily="18" charset="0"/>
                <a:cs typeface="Times New Roman" pitchFamily="18" charset="0"/>
              </a:rPr>
              <a:t>n</a:t>
            </a:r>
            <a:r>
              <a:rPr lang="en-US" sz="8800" dirty="0" smtClean="0">
                <a:solidFill>
                  <a:srgbClr val="00B050"/>
                </a:solidFill>
                <a:latin typeface="Times New Roman" pitchFamily="18" charset="0"/>
                <a:cs typeface="Times New Roman" pitchFamily="18" charset="0"/>
              </a:rPr>
              <a:t>t</a:t>
            </a:r>
            <a:r>
              <a:rPr lang="en-US" sz="8800" dirty="0" smtClean="0">
                <a:solidFill>
                  <a:srgbClr val="FF0000"/>
                </a:solidFill>
                <a:latin typeface="Times New Roman" pitchFamily="18" charset="0"/>
                <a:cs typeface="Times New Roman" pitchFamily="18" charset="0"/>
              </a:rPr>
              <a:t>r</a:t>
            </a:r>
            <a:r>
              <a:rPr lang="en-US" sz="8800" dirty="0" smtClean="0">
                <a:solidFill>
                  <a:schemeClr val="accent6">
                    <a:lumMod val="60000"/>
                    <a:lumOff val="40000"/>
                  </a:schemeClr>
                </a:solidFill>
                <a:latin typeface="Times New Roman" pitchFamily="18" charset="0"/>
                <a:cs typeface="Times New Roman" pitchFamily="18" charset="0"/>
              </a:rPr>
              <a:t>o</a:t>
            </a:r>
            <a:r>
              <a:rPr lang="en-US" sz="8800" dirty="0" smtClean="0">
                <a:solidFill>
                  <a:srgbClr val="92D050"/>
                </a:solidFill>
                <a:latin typeface="Times New Roman" pitchFamily="18" charset="0"/>
                <a:cs typeface="Times New Roman" pitchFamily="18" charset="0"/>
              </a:rPr>
              <a:t>d</a:t>
            </a:r>
            <a:r>
              <a:rPr lang="en-US" sz="8800" dirty="0" smtClean="0">
                <a:solidFill>
                  <a:schemeClr val="accent2">
                    <a:lumMod val="60000"/>
                    <a:lumOff val="40000"/>
                  </a:schemeClr>
                </a:solidFill>
                <a:latin typeface="Times New Roman" pitchFamily="18" charset="0"/>
                <a:cs typeface="Times New Roman" pitchFamily="18" charset="0"/>
              </a:rPr>
              <a:t>u</a:t>
            </a:r>
            <a:r>
              <a:rPr lang="en-US" sz="8800" dirty="0" smtClean="0">
                <a:solidFill>
                  <a:srgbClr val="FFC000"/>
                </a:solidFill>
                <a:latin typeface="Times New Roman" pitchFamily="18" charset="0"/>
                <a:cs typeface="Times New Roman" pitchFamily="18" charset="0"/>
              </a:rPr>
              <a:t>c</a:t>
            </a:r>
            <a:r>
              <a:rPr lang="en-US" sz="8800" dirty="0" smtClean="0">
                <a:solidFill>
                  <a:schemeClr val="tx2">
                    <a:lumMod val="60000"/>
                    <a:lumOff val="40000"/>
                  </a:schemeClr>
                </a:solidFill>
                <a:latin typeface="Times New Roman" pitchFamily="18" charset="0"/>
                <a:cs typeface="Times New Roman" pitchFamily="18" charset="0"/>
              </a:rPr>
              <a:t>t</a:t>
            </a:r>
            <a:r>
              <a:rPr lang="en-US" sz="8800" dirty="0" smtClean="0">
                <a:solidFill>
                  <a:srgbClr val="C00000"/>
                </a:solidFill>
                <a:latin typeface="Times New Roman" pitchFamily="18" charset="0"/>
                <a:cs typeface="Times New Roman" pitchFamily="18" charset="0"/>
              </a:rPr>
              <a:t>i</a:t>
            </a:r>
            <a:r>
              <a:rPr lang="en-US" sz="8800" dirty="0" smtClean="0">
                <a:solidFill>
                  <a:schemeClr val="accent4">
                    <a:lumMod val="60000"/>
                    <a:lumOff val="40000"/>
                  </a:schemeClr>
                </a:solidFill>
                <a:latin typeface="Times New Roman" pitchFamily="18" charset="0"/>
                <a:cs typeface="Times New Roman" pitchFamily="18" charset="0"/>
              </a:rPr>
              <a:t>o</a:t>
            </a:r>
            <a:r>
              <a:rPr lang="en-US" sz="8800" dirty="0" smtClean="0">
                <a:solidFill>
                  <a:srgbClr val="FFC000"/>
                </a:solidFill>
                <a:latin typeface="Times New Roman" pitchFamily="18" charset="0"/>
                <a:cs typeface="Times New Roman" pitchFamily="18" charset="0"/>
              </a:rPr>
              <a:t>n</a:t>
            </a:r>
            <a:r>
              <a:rPr lang="en-US" sz="8800" dirty="0" smtClean="0">
                <a:solidFill>
                  <a:schemeClr val="tx2">
                    <a:lumMod val="60000"/>
                    <a:lumOff val="40000"/>
                  </a:schemeClr>
                </a:solidFill>
                <a:latin typeface="Times New Roman" pitchFamily="18" charset="0"/>
                <a:cs typeface="Times New Roman" pitchFamily="18" charset="0"/>
              </a:rPr>
              <a:t> </a:t>
            </a:r>
            <a:br>
              <a:rPr lang="en-US" sz="8800" dirty="0" smtClean="0">
                <a:solidFill>
                  <a:schemeClr val="tx2">
                    <a:lumMod val="60000"/>
                    <a:lumOff val="40000"/>
                  </a:schemeClr>
                </a:solidFill>
                <a:latin typeface="Times New Roman" pitchFamily="18" charset="0"/>
                <a:cs typeface="Times New Roman" pitchFamily="18" charset="0"/>
              </a:rPr>
            </a:br>
            <a:r>
              <a:rPr lang="en-US" sz="3100" dirty="0" smtClean="0">
                <a:solidFill>
                  <a:schemeClr val="tx2">
                    <a:lumMod val="60000"/>
                    <a:lumOff val="40000"/>
                  </a:schemeClr>
                </a:solidFill>
                <a:latin typeface="Times New Roman" pitchFamily="18" charset="0"/>
                <a:cs typeface="Times New Roman" pitchFamily="18" charset="0"/>
              </a:rPr>
              <a:t>Help them to be what they dream to be…</a:t>
            </a:r>
            <a:endParaRPr lang="en-US" sz="3100" dirty="0">
              <a:solidFill>
                <a:schemeClr val="tx2">
                  <a:lumMod val="60000"/>
                  <a:lumOff val="40000"/>
                </a:schemeClr>
              </a:solidFill>
              <a:latin typeface="Times New Roman" pitchFamily="18" charset="0"/>
              <a:cs typeface="Times New Roman" pitchFamily="18" charset="0"/>
            </a:endParaRPr>
          </a:p>
        </p:txBody>
      </p:sp>
      <p:pic>
        <p:nvPicPr>
          <p:cNvPr id="4" name="Content Placeholder 3" descr="27c9744.png"/>
          <p:cNvPicPr>
            <a:picLocks noGrp="1" noChangeAspect="1"/>
          </p:cNvPicPr>
          <p:nvPr>
            <p:ph idx="1"/>
          </p:nvPr>
        </p:nvPicPr>
        <p:blipFill>
          <a:blip r:embed="rId2"/>
          <a:stretch>
            <a:fillRect/>
          </a:stretch>
        </p:blipFill>
        <p:spPr>
          <a:xfrm>
            <a:off x="0" y="3147578"/>
            <a:ext cx="9144000" cy="3710421"/>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dirty="0" smtClean="0">
                <a:solidFill>
                  <a:schemeClr val="tx2">
                    <a:lumMod val="60000"/>
                    <a:lumOff val="40000"/>
                  </a:schemeClr>
                </a:solidFill>
                <a:latin typeface="Times New Roman" pitchFamily="18" charset="0"/>
                <a:cs typeface="Times New Roman" pitchFamily="18" charset="0"/>
              </a:rPr>
              <a:t>About congenital shunts</a:t>
            </a:r>
            <a:endParaRPr lang="en-US" sz="3200" dirty="0">
              <a:solidFill>
                <a:srgbClr val="00B0F0"/>
              </a:solidFill>
            </a:endParaRPr>
          </a:p>
        </p:txBody>
      </p:sp>
      <p:sp>
        <p:nvSpPr>
          <p:cNvPr id="3" name="Содержимое 2"/>
          <p:cNvSpPr>
            <a:spLocks noGrp="1"/>
          </p:cNvSpPr>
          <p:nvPr>
            <p:ph idx="1"/>
          </p:nvPr>
        </p:nvSpPr>
        <p:spPr/>
        <p:txBody>
          <a:bodyPr>
            <a:normAutofit/>
          </a:bodyPr>
          <a:lstStyle/>
          <a:p>
            <a:r>
              <a:rPr lang="en-US" sz="2400" dirty="0" smtClean="0">
                <a:latin typeface="Times New Roman" pitchFamily="18" charset="0"/>
                <a:cs typeface="Times New Roman" pitchFamily="18" charset="0"/>
              </a:rPr>
              <a:t>A </a:t>
            </a:r>
            <a:r>
              <a:rPr lang="en-US" sz="2400" b="1" dirty="0" smtClean="0">
                <a:latin typeface="Times New Roman" pitchFamily="18" charset="0"/>
                <a:cs typeface="Times New Roman" pitchFamily="18" charset="0"/>
              </a:rPr>
              <a:t>cardiac shunt</a:t>
            </a:r>
            <a:r>
              <a:rPr lang="en-US" sz="2400" dirty="0" smtClean="0">
                <a:latin typeface="Times New Roman" pitchFamily="18" charset="0"/>
                <a:cs typeface="Times New Roman" pitchFamily="18" charset="0"/>
              </a:rPr>
              <a:t> is a pattern of blood flow in the heart that deviates from the normal circuit of the </a:t>
            </a:r>
            <a:r>
              <a:rPr lang="en-US" sz="2400" u="sng" dirty="0" smtClean="0">
                <a:latin typeface="Times New Roman" pitchFamily="18" charset="0"/>
                <a:cs typeface="Times New Roman" pitchFamily="18" charset="0"/>
              </a:rPr>
              <a:t>circulatory system</a:t>
            </a:r>
            <a:r>
              <a:rPr lang="en-US" sz="2400" dirty="0" smtClean="0">
                <a:latin typeface="Times New Roman" pitchFamily="18" charset="0"/>
                <a:cs typeface="Times New Roman" pitchFamily="18" charset="0"/>
              </a:rPr>
              <a:t>. It may be described as right-left, left-right or bidirectional, or as systemic-to-pulmonary or pulmonary-to-systemic. The direction may be controlled by left and/or right heart pressure, a biological or artificial heart valve or both. The presence of a shunt may also affect left and/or right heart pressure either beneficially or detrimentally (</a:t>
            </a:r>
            <a:r>
              <a:rPr lang="en-US" sz="2400" b="1" dirty="0" err="1" smtClean="0">
                <a:latin typeface="Times New Roman" pitchFamily="18" charset="0"/>
                <a:cs typeface="Times New Roman" pitchFamily="18" charset="0"/>
              </a:rPr>
              <a:t>Dugdale</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et</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al., 2012).</a:t>
            </a:r>
            <a:endParaRPr lang="en-US" sz="2400" dirty="0" smtClean="0"/>
          </a:p>
          <a:p>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b="1" dirty="0" smtClean="0">
                <a:solidFill>
                  <a:schemeClr val="tx2">
                    <a:lumMod val="60000"/>
                    <a:lumOff val="40000"/>
                  </a:schemeClr>
                </a:solidFill>
                <a:latin typeface="Times New Roman" pitchFamily="18" charset="0"/>
                <a:cs typeface="Times New Roman" pitchFamily="18" charset="0"/>
              </a:rPr>
              <a:t>congenital heart defects (CHD)</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295400"/>
            <a:ext cx="8229600" cy="4830763"/>
          </a:xfrm>
        </p:spPr>
        <p:txBody>
          <a:bodyPr>
            <a:normAutofit/>
          </a:bodyPr>
          <a:lstStyle/>
          <a:p>
            <a:pPr>
              <a:buNone/>
            </a:pPr>
            <a:r>
              <a:rPr lang="en-US" sz="2400" b="1" dirty="0" smtClean="0">
                <a:latin typeface="Times New Roman" pitchFamily="18" charset="0"/>
                <a:cs typeface="Times New Roman" pitchFamily="18" charset="0"/>
              </a:rPr>
              <a:t>     Prevalence:</a:t>
            </a:r>
          </a:p>
          <a:p>
            <a:r>
              <a:rPr lang="en-US" sz="2400" dirty="0" smtClean="0">
                <a:latin typeface="Times New Roman" pitchFamily="18" charset="0"/>
                <a:cs typeface="Times New Roman" pitchFamily="18" charset="0"/>
              </a:rPr>
              <a:t>Congenital heart defects (CHDs) are the most common types of birth defects. They affect nearly 1% of―or about 40,000―births per year in the United States </a:t>
            </a:r>
            <a:r>
              <a:rPr lang="en-US" sz="2400" b="1" dirty="0" smtClean="0">
                <a:latin typeface="Times New Roman" pitchFamily="18" charset="0"/>
                <a:cs typeface="Times New Roman" pitchFamily="18" charset="0"/>
              </a:rPr>
              <a:t>(Arroyo-</a:t>
            </a:r>
            <a:r>
              <a:rPr lang="en-US" sz="2400" b="1" dirty="0" err="1" smtClean="0">
                <a:latin typeface="Times New Roman" pitchFamily="18" charset="0"/>
                <a:cs typeface="Times New Roman" pitchFamily="18" charset="0"/>
              </a:rPr>
              <a:t>Espliguero</a:t>
            </a:r>
            <a:r>
              <a:rPr lang="en-US" sz="2400" b="1" dirty="0" smtClean="0">
                <a:latin typeface="Times New Roman" pitchFamily="18" charset="0"/>
                <a:cs typeface="Times New Roman" pitchFamily="18" charset="0"/>
              </a:rPr>
              <a:t> et al., 2004).</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About 25% of babies with a CHD have a critical CHD. Infants with critical CHDs generally need surgery or other procedures in their first year of life </a:t>
            </a:r>
            <a:r>
              <a:rPr lang="en-US" sz="2400" b="1" dirty="0" smtClean="0">
                <a:latin typeface="Times New Roman" pitchFamily="18" charset="0"/>
                <a:cs typeface="Times New Roman" pitchFamily="18" charset="0"/>
              </a:rPr>
              <a:t>(</a:t>
            </a:r>
            <a:r>
              <a:rPr lang="en-US" sz="2400" b="1" dirty="0" err="1" smtClean="0">
                <a:latin typeface="Times New Roman" pitchFamily="18" charset="0"/>
                <a:cs typeface="Times New Roman" pitchFamily="18" charset="0"/>
              </a:rPr>
              <a:t>Schelbert</a:t>
            </a:r>
            <a:r>
              <a:rPr lang="en-US" sz="2400" b="1" dirty="0" smtClean="0">
                <a:latin typeface="Times New Roman" pitchFamily="18" charset="0"/>
                <a:cs typeface="Times New Roman" pitchFamily="18" charset="0"/>
              </a:rPr>
              <a:t>, 2010).</a:t>
            </a:r>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b="1" dirty="0" smtClean="0">
                <a:solidFill>
                  <a:schemeClr val="tx2">
                    <a:lumMod val="60000"/>
                    <a:lumOff val="40000"/>
                  </a:schemeClr>
                </a:solidFill>
                <a:latin typeface="Times New Roman" pitchFamily="18" charset="0"/>
                <a:cs typeface="Times New Roman" pitchFamily="18" charset="0"/>
              </a:rPr>
              <a:t>How are pediatric congenital heart defects treated?</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685800" y="1371601"/>
            <a:ext cx="8001000" cy="4572000"/>
          </a:xfrm>
        </p:spPr>
        <p:txBody>
          <a:bodyPr>
            <a:normAutofit/>
          </a:bodyPr>
          <a:lstStyle/>
          <a:p>
            <a:pPr>
              <a:buNone/>
            </a:pPr>
            <a:r>
              <a:rPr lang="en-US" sz="2400" dirty="0" smtClean="0">
                <a:latin typeface="Times New Roman" pitchFamily="18" charset="0"/>
                <a:cs typeface="Times New Roman" pitchFamily="18" charset="0"/>
              </a:rPr>
              <a:t>There are two main options: treatment with a catheter, or open heart surgery</a:t>
            </a:r>
            <a:r>
              <a:rPr lang="en-US" sz="2400" b="1" dirty="0" smtClean="0">
                <a:latin typeface="Times New Roman" pitchFamily="18" charset="0"/>
                <a:cs typeface="Times New Roman" pitchFamily="18" charset="0"/>
              </a:rPr>
              <a:t>(</a:t>
            </a:r>
            <a:r>
              <a:rPr lang="en-US" sz="2400" b="1" dirty="0" err="1" smtClean="0">
                <a:latin typeface="Times New Roman" pitchFamily="18" charset="0"/>
                <a:cs typeface="Times New Roman" pitchFamily="18" charset="0"/>
              </a:rPr>
              <a:t>Virani</a:t>
            </a:r>
            <a:r>
              <a:rPr lang="en-US" sz="2400" b="1" dirty="0" smtClean="0">
                <a:latin typeface="Times New Roman" pitchFamily="18" charset="0"/>
                <a:cs typeface="Times New Roman" pitchFamily="18" charset="0"/>
              </a:rPr>
              <a:t> et al., 2012).</a:t>
            </a:r>
            <a:endParaRPr lang="en-US" sz="2400" dirty="0" smtClean="0">
              <a:latin typeface="Times New Roman" pitchFamily="18" charset="0"/>
              <a:cs typeface="Times New Roman" pitchFamily="18" charset="0"/>
            </a:endParaRPr>
          </a:p>
          <a:p>
            <a:pPr fontAlgn="t">
              <a:buNone/>
            </a:pPr>
            <a:r>
              <a:rPr lang="en-US" sz="2400" b="1" dirty="0" smtClean="0">
                <a:latin typeface="Times New Roman" pitchFamily="18" charset="0"/>
                <a:cs typeface="Times New Roman" pitchFamily="18" charset="0"/>
              </a:rPr>
              <a:t>1. Catheter treatment	</a:t>
            </a:r>
          </a:p>
          <a:p>
            <a:pPr fontAlgn="t"/>
            <a:r>
              <a:rPr lang="en-US" sz="2400" dirty="0" smtClean="0">
                <a:latin typeface="Times New Roman" pitchFamily="18" charset="0"/>
                <a:cs typeface="Times New Roman" pitchFamily="18" charset="0"/>
              </a:rPr>
              <a:t>   Treatment with a catheter is much easier for the child to go through than surgery.</a:t>
            </a:r>
          </a:p>
          <a:p>
            <a:pPr fontAlgn="t"/>
            <a:r>
              <a:rPr lang="en-US" sz="2400" dirty="0" smtClean="0">
                <a:latin typeface="Times New Roman" pitchFamily="18" charset="0"/>
                <a:cs typeface="Times New Roman" pitchFamily="18" charset="0"/>
              </a:rPr>
              <a:t>The catheter places a small device into the </a:t>
            </a:r>
            <a:r>
              <a:rPr lang="en-US" sz="2400" dirty="0" err="1" smtClean="0">
                <a:latin typeface="Times New Roman" pitchFamily="18" charset="0"/>
                <a:cs typeface="Times New Roman" pitchFamily="18" charset="0"/>
              </a:rPr>
              <a:t>septal</a:t>
            </a:r>
            <a:r>
              <a:rPr lang="en-US" sz="2400" dirty="0" smtClean="0">
                <a:latin typeface="Times New Roman" pitchFamily="18" charset="0"/>
                <a:cs typeface="Times New Roman" pitchFamily="18" charset="0"/>
              </a:rPr>
              <a:t> defect to close it up by introduction into the vein. The catheter is then removed </a:t>
            </a:r>
            <a:r>
              <a:rPr lang="en-US" sz="2400" b="1" dirty="0" smtClean="0">
                <a:latin typeface="Times New Roman" pitchFamily="18" charset="0"/>
                <a:cs typeface="Times New Roman" pitchFamily="18" charset="0"/>
              </a:rPr>
              <a:t>(Allen et al., 2012).</a:t>
            </a:r>
            <a:endParaRPr lang="en-US" sz="2400" dirty="0" smtClean="0">
              <a:latin typeface="Times New Roman" pitchFamily="18" charset="0"/>
              <a:cs typeface="Times New Roman" pitchFamily="18" charset="0"/>
            </a:endParaRPr>
          </a:p>
          <a:p>
            <a:pPr>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dirty="0" smtClean="0">
                <a:solidFill>
                  <a:srgbClr val="00B0F0"/>
                </a:solidFill>
              </a:rPr>
              <a:t>The Catheter </a:t>
            </a:r>
            <a:endParaRPr lang="en-US" sz="3200" dirty="0">
              <a:solidFill>
                <a:srgbClr val="00B0F0"/>
              </a:solidFill>
            </a:endParaRPr>
          </a:p>
        </p:txBody>
      </p:sp>
      <p:pic>
        <p:nvPicPr>
          <p:cNvPr id="4" name="Content Placeholder 3" descr="http://upload.wikimedia.org/wikipedia/commons/thumb/b/ba/VSD_plug.jpg/300px-VSD_plug.jpg">
            <a:hlinkClick r:id="rId2"/>
          </p:cNvPr>
          <p:cNvPicPr>
            <a:picLocks noGrp="1"/>
          </p:cNvPicPr>
          <p:nvPr>
            <p:ph idx="1"/>
          </p:nvPr>
        </p:nvPicPr>
        <p:blipFill>
          <a:blip r:embed="rId3" cstate="print"/>
          <a:srcRect/>
          <a:stretch>
            <a:fillRect/>
          </a:stretch>
        </p:blipFill>
        <p:spPr bwMode="auto">
          <a:xfrm>
            <a:off x="1600200" y="1981200"/>
            <a:ext cx="5334000" cy="21288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53400" cy="715962"/>
          </a:xfrm>
        </p:spPr>
        <p:txBody>
          <a:bodyPr>
            <a:normAutofit/>
          </a:bodyPr>
          <a:lstStyle/>
          <a:p>
            <a:pPr algn="l"/>
            <a:r>
              <a:rPr lang="en-US" sz="3200" dirty="0" smtClean="0">
                <a:solidFill>
                  <a:schemeClr val="tx2">
                    <a:lumMod val="60000"/>
                    <a:lumOff val="40000"/>
                  </a:schemeClr>
                </a:solidFill>
                <a:latin typeface="Times New Roman" pitchFamily="18" charset="0"/>
                <a:cs typeface="Times New Roman" pitchFamily="18" charset="0"/>
              </a:rPr>
              <a:t>   Surgical repair</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066800"/>
            <a:ext cx="8229600" cy="5059363"/>
          </a:xfrm>
        </p:spPr>
        <p:txBody>
          <a:bodyPr>
            <a:normAutofit/>
          </a:bodyPr>
          <a:lstStyle/>
          <a:p>
            <a:r>
              <a:rPr lang="en-US" sz="2400" dirty="0" smtClean="0">
                <a:latin typeface="Times New Roman" pitchFamily="18" charset="0"/>
                <a:cs typeface="Times New Roman" pitchFamily="18" charset="0"/>
              </a:rPr>
              <a:t>Surgical</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Repair is via a median </a:t>
            </a:r>
            <a:r>
              <a:rPr lang="en-US" sz="2400" dirty="0" err="1" smtClean="0">
                <a:latin typeface="Times New Roman" pitchFamily="18" charset="0"/>
                <a:cs typeface="Times New Roman" pitchFamily="18" charset="0"/>
              </a:rPr>
              <a:t>sternotomy</a:t>
            </a:r>
            <a:r>
              <a:rPr lang="en-US" sz="2400" dirty="0" smtClean="0">
                <a:latin typeface="Times New Roman" pitchFamily="18" charset="0"/>
                <a:cs typeface="Times New Roman" pitchFamily="18" charset="0"/>
              </a:rPr>
              <a:t> incision with use of cardiopulmonary bypass. The </a:t>
            </a:r>
            <a:r>
              <a:rPr lang="en-US" sz="2400" dirty="0" err="1" smtClean="0">
                <a:latin typeface="Times New Roman" pitchFamily="18" charset="0"/>
                <a:cs typeface="Times New Roman" pitchFamily="18" charset="0"/>
              </a:rPr>
              <a:t>septal</a:t>
            </a:r>
            <a:r>
              <a:rPr lang="en-US" sz="2400" dirty="0" smtClean="0">
                <a:latin typeface="Times New Roman" pitchFamily="18" charset="0"/>
                <a:cs typeface="Times New Roman" pitchFamily="18" charset="0"/>
              </a:rPr>
              <a:t> wall may be closed directly with sutures, or with a pericardial patch   </a:t>
            </a:r>
            <a:r>
              <a:rPr lang="en-US" sz="2400" b="1" dirty="0" smtClean="0">
                <a:latin typeface="Times New Roman" pitchFamily="18" charset="0"/>
                <a:cs typeface="Times New Roman" pitchFamily="18" charset="0"/>
              </a:rPr>
              <a:t>(Paul,2012).</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Postoperative</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Complications may include heart block and </a:t>
            </a:r>
            <a:r>
              <a:rPr lang="en-US" sz="2400" dirty="0" err="1" smtClean="0">
                <a:latin typeface="Times New Roman" pitchFamily="18" charset="0"/>
                <a:cs typeface="Times New Roman" pitchFamily="18" charset="0"/>
              </a:rPr>
              <a:t>junctional</a:t>
            </a:r>
            <a:r>
              <a:rPr lang="en-US" sz="2400" dirty="0" smtClean="0">
                <a:latin typeface="Times New Roman" pitchFamily="18" charset="0"/>
                <a:cs typeface="Times New Roman" pitchFamily="18" charset="0"/>
              </a:rPr>
              <a:t> ectopic tachycardia (in infants). Residual VSD’s may also remain </a:t>
            </a:r>
            <a:r>
              <a:rPr lang="en-US" sz="2400" b="1" dirty="0" smtClean="0">
                <a:latin typeface="Times New Roman" pitchFamily="18" charset="0"/>
                <a:cs typeface="Times New Roman" pitchFamily="18" charset="0"/>
              </a:rPr>
              <a:t>(Dedieu,2012).</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Surgery is generally performed electively at 3-4 years of age. Very few VSD’s close spontaneously after the 1st year of life   </a:t>
            </a:r>
            <a:r>
              <a:rPr lang="en-US" sz="2400" b="1" dirty="0" smtClean="0">
                <a:latin typeface="Times New Roman" pitchFamily="18" charset="0"/>
                <a:cs typeface="Times New Roman" pitchFamily="18" charset="0"/>
              </a:rPr>
              <a:t>(Zion,2006).</a:t>
            </a:r>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6600" b="1" u="sng" dirty="0" smtClean="0">
                <a:solidFill>
                  <a:schemeClr val="tx2">
                    <a:lumMod val="60000"/>
                    <a:lumOff val="40000"/>
                  </a:schemeClr>
                </a:solidFill>
                <a:latin typeface="Times New Roman" pitchFamily="18" charset="0"/>
                <a:cs typeface="Times New Roman" pitchFamily="18" charset="0"/>
              </a:rPr>
              <a:t>L.A.S.E.R</a:t>
            </a:r>
            <a:endParaRPr lang="en-US" sz="66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r>
              <a:rPr lang="en-US" sz="2400" b="1" dirty="0" smtClean="0">
                <a:latin typeface="Times New Roman" pitchFamily="18" charset="0"/>
                <a:cs typeface="Times New Roman" pitchFamily="18" charset="0"/>
              </a:rPr>
              <a:t>Definition</a:t>
            </a:r>
            <a:endParaRPr lang="en-US" sz="2400" dirty="0" smtClean="0">
              <a:latin typeface="Times New Roman" pitchFamily="18" charset="0"/>
              <a:cs typeface="Times New Roman" pitchFamily="18" charset="0"/>
            </a:endParaRPr>
          </a:p>
          <a:p>
            <a:pPr algn="ctr">
              <a:buNone/>
            </a:pPr>
            <a:r>
              <a:rPr lang="en-US" sz="2800" dirty="0" smtClean="0">
                <a:latin typeface="Times New Roman" pitchFamily="18" charset="0"/>
                <a:cs typeface="Times New Roman" pitchFamily="18" charset="0"/>
              </a:rPr>
              <a:t>A </a:t>
            </a:r>
            <a:r>
              <a:rPr lang="en-US" sz="2800" b="1" dirty="0" smtClean="0">
                <a:latin typeface="Times New Roman" pitchFamily="18" charset="0"/>
                <a:cs typeface="Times New Roman" pitchFamily="18" charset="0"/>
              </a:rPr>
              <a:t>laser</a:t>
            </a:r>
            <a:r>
              <a:rPr lang="en-US" sz="2800" dirty="0" smtClean="0">
                <a:latin typeface="Times New Roman" pitchFamily="18" charset="0"/>
                <a:cs typeface="Times New Roman" pitchFamily="18" charset="0"/>
              </a:rPr>
              <a:t> is a device that emits light through a process of optical amplification based on the stimulated emission of electromagnetic radiation. The term "laser" originated as an acronym for "</a:t>
            </a:r>
            <a:r>
              <a:rPr lang="en-US" sz="2800" b="1" dirty="0" smtClean="0">
                <a:latin typeface="Times New Roman" pitchFamily="18" charset="0"/>
                <a:cs typeface="Times New Roman" pitchFamily="18" charset="0"/>
              </a:rPr>
              <a:t>light amplification by stimulated emission of radiation</a:t>
            </a:r>
            <a:r>
              <a:rPr lang="en-US" sz="2800"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(Chu et al.,2003).</a:t>
            </a:r>
            <a:endParaRPr lang="en-US" sz="2800" dirty="0" smtClean="0">
              <a:latin typeface="Times New Roman" pitchFamily="18" charset="0"/>
              <a:cs typeface="Times New Roman" pitchFamily="18" charset="0"/>
            </a:endParaRPr>
          </a:p>
          <a:p>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53400" cy="792162"/>
          </a:xfrm>
        </p:spPr>
        <p:txBody>
          <a:bodyPr>
            <a:normAutofit/>
          </a:bodyPr>
          <a:lstStyle/>
          <a:p>
            <a:pPr algn="l"/>
            <a:r>
              <a:rPr lang="en-US" sz="3200" b="1" dirty="0" smtClean="0">
                <a:solidFill>
                  <a:schemeClr val="tx2">
                    <a:lumMod val="60000"/>
                    <a:lumOff val="40000"/>
                  </a:schemeClr>
                </a:solidFill>
                <a:latin typeface="Times New Roman" pitchFamily="18" charset="0"/>
                <a:cs typeface="Times New Roman" pitchFamily="18" charset="0"/>
              </a:rPr>
              <a:t>   Low level LASER therapy(LLLT)</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143000"/>
            <a:ext cx="8229600" cy="4983163"/>
          </a:xfrm>
        </p:spPr>
        <p:txBody>
          <a:bodyPr>
            <a:normAutofit/>
          </a:bodyPr>
          <a:lstStyle/>
          <a:p>
            <a:r>
              <a:rPr lang="en-US" sz="2400" dirty="0" smtClean="0">
                <a:latin typeface="Times New Roman" pitchFamily="18" charset="0"/>
                <a:cs typeface="Times New Roman" pitchFamily="18" charset="0"/>
              </a:rPr>
              <a:t>Low level laser therapy (LLLT) is the application of light (usually a low power laser in the range of 1mW – 500mW) to a pathology to promote tissue regeneration, reduce inflammation and relieve pain. The light is typically of narrow spectral width in the red or near infrared (NIR) spectrum (600nm – 1000nm), with a power density (irradiance) between 1mw-5W/cm2.  </a:t>
            </a:r>
            <a:r>
              <a:rPr lang="en-US" sz="2400" b="1" dirty="0" smtClean="0">
                <a:latin typeface="Times New Roman" pitchFamily="18" charset="0"/>
                <a:cs typeface="Times New Roman" pitchFamily="18" charset="0"/>
              </a:rPr>
              <a:t>(</a:t>
            </a:r>
            <a:r>
              <a:rPr lang="en-US" sz="2400" b="1" dirty="0" err="1" smtClean="0">
                <a:latin typeface="Times New Roman" pitchFamily="18" charset="0"/>
                <a:cs typeface="Times New Roman" pitchFamily="18" charset="0"/>
              </a:rPr>
              <a:t>Fillipin</a:t>
            </a:r>
            <a:r>
              <a:rPr lang="en-US" sz="2400" b="1" dirty="0" smtClean="0">
                <a:latin typeface="Times New Roman" pitchFamily="18" charset="0"/>
                <a:cs typeface="Times New Roman" pitchFamily="18" charset="0"/>
              </a:rPr>
              <a:t> et al,2005).</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200" b="1" u="sng" dirty="0" smtClean="0">
                <a:solidFill>
                  <a:schemeClr val="tx2">
                    <a:lumMod val="60000"/>
                    <a:lumOff val="40000"/>
                  </a:schemeClr>
                </a:solidFill>
                <a:latin typeface="Times New Roman" pitchFamily="18" charset="0"/>
                <a:cs typeface="Times New Roman" pitchFamily="18" charset="0"/>
              </a:rPr>
              <a:t>Low level laser therapy( LLLT)</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r>
              <a:rPr lang="en-US" sz="2400" b="1" dirty="0" smtClean="0">
                <a:latin typeface="Times New Roman" pitchFamily="18" charset="0"/>
                <a:cs typeface="Times New Roman" pitchFamily="18" charset="0"/>
              </a:rPr>
              <a:t>Low-level laser therapy</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LLLT</a:t>
            </a:r>
            <a:r>
              <a:rPr lang="en-US" sz="2400" dirty="0" smtClean="0">
                <a:latin typeface="Times New Roman" pitchFamily="18" charset="0"/>
                <a:cs typeface="Times New Roman" pitchFamily="18" charset="0"/>
              </a:rPr>
              <a:t>) is a form of laser medicine used in physical therapy and veterinary treatment that uses low-level (low-power) lasers or light-emitting diodes to alter cellular function. Other names for the therapy include low-power laser, soft laser, cold laser, </a:t>
            </a:r>
            <a:r>
              <a:rPr lang="en-US" sz="2400" dirty="0" err="1" smtClean="0">
                <a:latin typeface="Times New Roman" pitchFamily="18" charset="0"/>
                <a:cs typeface="Times New Roman" pitchFamily="18" charset="0"/>
              </a:rPr>
              <a:t>biostimulation</a:t>
            </a:r>
            <a:r>
              <a:rPr lang="en-US" sz="2400" dirty="0" smtClean="0">
                <a:latin typeface="Times New Roman" pitchFamily="18" charset="0"/>
                <a:cs typeface="Times New Roman" pitchFamily="18" charset="0"/>
              </a:rPr>
              <a:t> laser, therapeutic laser, and laser acupuncture. Whereas high-power lasers ablate tissue, low-power lasers are claimed to stimulate it and to encourage the cells to function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Brosseau</a:t>
            </a:r>
            <a:r>
              <a:rPr lang="en-US" sz="2400" b="1" dirty="0" smtClean="0">
                <a:latin typeface="Times New Roman" pitchFamily="18" charset="0"/>
                <a:cs typeface="Times New Roman" pitchFamily="18" charset="0"/>
              </a:rPr>
              <a:t> et al., 2005).</a:t>
            </a:r>
            <a:endParaRPr lang="en-US" sz="2400" dirty="0" smtClean="0">
              <a:latin typeface="Times New Roman" pitchFamily="18" charset="0"/>
              <a:cs typeface="Times New Roman" pitchFamily="18" charset="0"/>
            </a:endParaRPr>
          </a:p>
          <a:p>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dirty="0" smtClean="0">
                <a:solidFill>
                  <a:schemeClr val="tx2">
                    <a:lumMod val="60000"/>
                    <a:lumOff val="40000"/>
                  </a:schemeClr>
                </a:solidFill>
                <a:latin typeface="Times New Roman" pitchFamily="18" charset="0"/>
                <a:cs typeface="Times New Roman" pitchFamily="18" charset="0"/>
              </a:rPr>
              <a:t>Laser can heal </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219200"/>
            <a:ext cx="8229600" cy="4906963"/>
          </a:xfrm>
        </p:spPr>
        <p:txBody>
          <a:bodyPr>
            <a:normAutofit/>
          </a:bodyPr>
          <a:lstStyle/>
          <a:p>
            <a:r>
              <a:rPr lang="en-US" sz="2400" dirty="0" smtClean="0">
                <a:latin typeface="Times New Roman" pitchFamily="18" charset="0"/>
                <a:cs typeface="Times New Roman" pitchFamily="18" charset="0"/>
              </a:rPr>
              <a:t>There have been a large number of both animal model and clinical studies that demonstrated highly beneficial LLLT effects on a variety of diseases, injuries, and has been widely used in both chronic and acute conditions .It may enhance </a:t>
            </a:r>
            <a:r>
              <a:rPr lang="en-US" sz="2400" dirty="0" err="1" smtClean="0">
                <a:latin typeface="Times New Roman" pitchFamily="18" charset="0"/>
                <a:cs typeface="Times New Roman" pitchFamily="18" charset="0"/>
              </a:rPr>
              <a:t>neovascularisation</a:t>
            </a:r>
            <a:r>
              <a:rPr lang="en-US" sz="2400" dirty="0" smtClean="0">
                <a:latin typeface="Times New Roman" pitchFamily="18" charset="0"/>
                <a:cs typeface="Times New Roman" pitchFamily="18" charset="0"/>
              </a:rPr>
              <a:t>, promote angiogenesis and increase collagen synthesis to promote healing of acute and chronic wounds. </a:t>
            </a:r>
            <a:r>
              <a:rPr lang="en-US" sz="2400" b="1" dirty="0" smtClean="0">
                <a:latin typeface="Times New Roman" pitchFamily="18" charset="0"/>
                <a:cs typeface="Times New Roman" pitchFamily="18" charset="0"/>
              </a:rPr>
              <a:t>(Hopkins </a:t>
            </a:r>
            <a:r>
              <a:rPr lang="en-US" sz="2400" b="1" i="1" dirty="0" smtClean="0">
                <a:latin typeface="Times New Roman" pitchFamily="18" charset="0"/>
                <a:cs typeface="Times New Roman" pitchFamily="18" charset="0"/>
              </a:rPr>
              <a:t>et al. </a:t>
            </a:r>
            <a:r>
              <a:rPr lang="en-US" sz="2400" b="1" dirty="0" smtClean="0">
                <a:latin typeface="Times New Roman" pitchFamily="18" charset="0"/>
                <a:cs typeface="Times New Roman" pitchFamily="18" charset="0"/>
              </a:rPr>
              <a:t>2004)</a:t>
            </a:r>
            <a:r>
              <a:rPr lang="en-US" sz="2400" dirty="0" smtClean="0">
                <a:latin typeface="Times New Roman" pitchFamily="18" charset="0"/>
                <a:cs typeface="Times New Roman" pitchFamily="18" charset="0"/>
              </a:rPr>
              <a:t>.</a:t>
            </a:r>
          </a:p>
          <a:p>
            <a:pPr>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b="1" dirty="0" smtClean="0">
                <a:solidFill>
                  <a:schemeClr val="tx2">
                    <a:lumMod val="60000"/>
                    <a:lumOff val="40000"/>
                  </a:schemeClr>
                </a:solidFill>
                <a:latin typeface="Times New Roman" pitchFamily="18" charset="0"/>
                <a:cs typeface="Times New Roman" pitchFamily="18" charset="0"/>
              </a:rPr>
              <a:t>   Statement of the problem:</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371600"/>
            <a:ext cx="8229600" cy="4754563"/>
          </a:xfrm>
        </p:spPr>
        <p:txBody>
          <a:bodyPr>
            <a:normAutofit/>
          </a:bodyPr>
          <a:lstStyle/>
          <a:p>
            <a:r>
              <a:rPr lang="en-US" dirty="0" smtClean="0">
                <a:latin typeface="Times New Roman" pitchFamily="18" charset="0"/>
                <a:cs typeface="Times New Roman" pitchFamily="18" charset="0"/>
              </a:rPr>
              <a:t>Would Low level LASER therapy (LLLT) have an effect on the healing of moderate-sized induced ventricular </a:t>
            </a:r>
            <a:r>
              <a:rPr lang="en-US" dirty="0" err="1" smtClean="0">
                <a:latin typeface="Times New Roman" pitchFamily="18" charset="0"/>
                <a:cs typeface="Times New Roman" pitchFamily="18" charset="0"/>
              </a:rPr>
              <a:t>septal</a:t>
            </a:r>
            <a:r>
              <a:rPr lang="en-US" dirty="0" smtClean="0">
                <a:latin typeface="Times New Roman" pitchFamily="18" charset="0"/>
                <a:cs typeface="Times New Roman" pitchFamily="18" charset="0"/>
              </a:rPr>
              <a:t> defects of the heart on rabbits?.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dirty="0" smtClean="0">
                <a:solidFill>
                  <a:schemeClr val="tx2">
                    <a:lumMod val="60000"/>
                    <a:lumOff val="40000"/>
                  </a:schemeClr>
                </a:solidFill>
                <a:latin typeface="Times New Roman" pitchFamily="18" charset="0"/>
                <a:cs typeface="Times New Roman" pitchFamily="18" charset="0"/>
              </a:rPr>
              <a:t>   Purpose of the study</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295400"/>
            <a:ext cx="8229600" cy="4830763"/>
          </a:xfrm>
        </p:spPr>
        <p:txBody>
          <a:bodyPr>
            <a:normAutofit/>
          </a:bodyPr>
          <a:lstStyle/>
          <a:p>
            <a:r>
              <a:rPr lang="en-US" sz="2400" dirty="0" smtClean="0">
                <a:latin typeface="Times New Roman" pitchFamily="18" charset="0"/>
                <a:cs typeface="Times New Roman" pitchFamily="18" charset="0"/>
              </a:rPr>
              <a:t>1. To investigate whether low level Laser had any effect on the healing of moderate sized induced ventricular </a:t>
            </a:r>
            <a:r>
              <a:rPr lang="en-US" sz="2400" dirty="0" err="1" smtClean="0">
                <a:latin typeface="Times New Roman" pitchFamily="18" charset="0"/>
                <a:cs typeface="Times New Roman" pitchFamily="18" charset="0"/>
              </a:rPr>
              <a:t>septal</a:t>
            </a:r>
            <a:r>
              <a:rPr lang="en-US" sz="2400" dirty="0" smtClean="0">
                <a:latin typeface="Times New Roman" pitchFamily="18" charset="0"/>
                <a:cs typeface="Times New Roman" pitchFamily="18" charset="0"/>
              </a:rPr>
              <a:t> defects.</a:t>
            </a:r>
          </a:p>
          <a:p>
            <a:r>
              <a:rPr lang="en-US" sz="2400" dirty="0" smtClean="0">
                <a:latin typeface="Times New Roman" pitchFamily="18" charset="0"/>
                <a:cs typeface="Times New Roman" pitchFamily="18" charset="0"/>
              </a:rPr>
              <a:t>2. To investigate whether low level Laser had any side effects on the patient.</a:t>
            </a:r>
          </a:p>
          <a:p>
            <a:r>
              <a:rPr lang="en-US" sz="2400" dirty="0" smtClean="0">
                <a:latin typeface="Times New Roman" pitchFamily="18" charset="0"/>
                <a:cs typeface="Times New Roman" pitchFamily="18" charset="0"/>
              </a:rPr>
              <a:t>3. To investigate whether treatment with low level Laser could be an adjunctive method of treatment for the traditional surgical choices.</a:t>
            </a:r>
          </a:p>
          <a:p>
            <a:pPr>
              <a:buNone/>
            </a:pPr>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dirty="0" smtClean="0">
                <a:solidFill>
                  <a:schemeClr val="tx2">
                    <a:lumMod val="60000"/>
                    <a:lumOff val="40000"/>
                  </a:schemeClr>
                </a:solidFill>
                <a:latin typeface="Times New Roman" pitchFamily="18" charset="0"/>
                <a:cs typeface="Times New Roman" pitchFamily="18" charset="0"/>
              </a:rPr>
              <a:t>Significance of the study</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295400"/>
            <a:ext cx="8229600" cy="4830763"/>
          </a:xfrm>
        </p:spPr>
        <p:txBody>
          <a:bodyPr>
            <a:normAutofit/>
          </a:bodyPr>
          <a:lstStyle/>
          <a:p>
            <a:r>
              <a:rPr lang="en-US" sz="2400" dirty="0" smtClean="0">
                <a:latin typeface="Times New Roman" pitchFamily="18" charset="0"/>
                <a:cs typeface="Times New Roman" pitchFamily="18" charset="0"/>
              </a:rPr>
              <a:t>There is no past studies conducted in that field but another studies were conducted on the thermal effect of argon laser in palliation of obstructive congenital lesions such as aortic </a:t>
            </a:r>
            <a:r>
              <a:rPr lang="en-US" sz="2400" dirty="0" err="1" smtClean="0">
                <a:latin typeface="Times New Roman" pitchFamily="18" charset="0"/>
                <a:cs typeface="Times New Roman" pitchFamily="18" charset="0"/>
              </a:rPr>
              <a:t>stenosis</a:t>
            </a:r>
            <a:r>
              <a:rPr lang="en-US" sz="2400" dirty="0" smtClean="0">
                <a:latin typeface="Times New Roman" pitchFamily="18" charset="0"/>
                <a:cs typeface="Times New Roman" pitchFamily="18" charset="0"/>
              </a:rPr>
              <a:t> and </a:t>
            </a:r>
            <a:r>
              <a:rPr lang="en-US" sz="2400" dirty="0" err="1" smtClean="0">
                <a:latin typeface="Times New Roman" pitchFamily="18" charset="0"/>
                <a:cs typeface="Times New Roman" pitchFamily="18" charset="0"/>
              </a:rPr>
              <a:t>coartication</a:t>
            </a:r>
            <a:r>
              <a:rPr lang="en-US" sz="2400" dirty="0" smtClean="0">
                <a:latin typeface="Times New Roman" pitchFamily="18" charset="0"/>
                <a:cs typeface="Times New Roman" pitchFamily="18" charset="0"/>
              </a:rPr>
              <a:t> of the aorta and it was found to be effective in that issue.</a:t>
            </a:r>
          </a:p>
          <a:p>
            <a:r>
              <a:rPr lang="en-US" sz="2400" dirty="0" smtClean="0">
                <a:latin typeface="Times New Roman" pitchFamily="18" charset="0"/>
                <a:cs typeface="Times New Roman" pitchFamily="18" charset="0"/>
              </a:rPr>
              <a:t>This study is the first of its type to conduct that method of treatment for induced ventricular </a:t>
            </a:r>
            <a:r>
              <a:rPr lang="en-US" sz="2400" dirty="0" err="1" smtClean="0">
                <a:latin typeface="Times New Roman" pitchFamily="18" charset="0"/>
                <a:cs typeface="Times New Roman" pitchFamily="18" charset="0"/>
              </a:rPr>
              <a:t>septal</a:t>
            </a:r>
            <a:r>
              <a:rPr lang="en-US" sz="2400" dirty="0" smtClean="0">
                <a:latin typeface="Times New Roman" pitchFamily="18" charset="0"/>
                <a:cs typeface="Times New Roman" pitchFamily="18" charset="0"/>
              </a:rPr>
              <a:t> defects.</a:t>
            </a:r>
          </a:p>
          <a:p>
            <a:r>
              <a:rPr lang="en-US" sz="2400" dirty="0" smtClean="0">
                <a:latin typeface="Times New Roman" pitchFamily="18" charset="0"/>
                <a:cs typeface="Times New Roman" pitchFamily="18" charset="0"/>
              </a:rPr>
              <a:t>This study would try to conduct a new non-surgical intervention that may lead to healing of moderate sized induced ventricular </a:t>
            </a:r>
            <a:r>
              <a:rPr lang="en-US" sz="2400" dirty="0" err="1" smtClean="0">
                <a:latin typeface="Times New Roman" pitchFamily="18" charset="0"/>
                <a:cs typeface="Times New Roman" pitchFamily="18" charset="0"/>
              </a:rPr>
              <a:t>septal</a:t>
            </a:r>
            <a:r>
              <a:rPr lang="en-US" sz="2400" dirty="0" smtClean="0">
                <a:latin typeface="Times New Roman" pitchFamily="18" charset="0"/>
                <a:cs typeface="Times New Roman" pitchFamily="18" charset="0"/>
              </a:rPr>
              <a:t> defects</a:t>
            </a:r>
            <a:r>
              <a:rPr lang="en-US" sz="2400" dirty="0" smtClean="0"/>
              <a:t>.</a:t>
            </a:r>
          </a:p>
          <a:p>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dirty="0" smtClean="0">
                <a:solidFill>
                  <a:schemeClr val="tx2">
                    <a:lumMod val="60000"/>
                    <a:lumOff val="40000"/>
                  </a:schemeClr>
                </a:solidFill>
                <a:latin typeface="Times New Roman" pitchFamily="18" charset="0"/>
                <a:cs typeface="Times New Roman" pitchFamily="18" charset="0"/>
              </a:rPr>
              <a:t>   Null hypothesis</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r>
              <a:rPr lang="en-US" dirty="0" smtClean="0">
                <a:latin typeface="Times New Roman" pitchFamily="18" charset="0"/>
                <a:cs typeface="Times New Roman" pitchFamily="18" charset="0"/>
              </a:rPr>
              <a:t>There would be no significant effect of low level Laser on the healing of induced ventricular </a:t>
            </a:r>
            <a:r>
              <a:rPr lang="en-US" dirty="0" err="1" smtClean="0">
                <a:latin typeface="Times New Roman" pitchFamily="18" charset="0"/>
                <a:cs typeface="Times New Roman" pitchFamily="18" charset="0"/>
              </a:rPr>
              <a:t>septal</a:t>
            </a:r>
            <a:r>
              <a:rPr lang="en-US" dirty="0" smtClean="0">
                <a:latin typeface="Times New Roman" pitchFamily="18" charset="0"/>
                <a:cs typeface="Times New Roman" pitchFamily="18" charset="0"/>
              </a:rPr>
              <a:t> defects.</a:t>
            </a:r>
          </a:p>
          <a:p>
            <a:pPr>
              <a:buNone/>
            </a:pPr>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lumMod val="65000"/>
                  </a:schemeClr>
                </a:solidFill>
                <a:latin typeface="Times New Roman" pitchFamily="18" charset="0"/>
                <a:cs typeface="Times New Roman" pitchFamily="18" charset="0"/>
              </a:rPr>
              <a:t>SUBJECTS AND METHODS</a:t>
            </a:r>
            <a:endParaRPr lang="en-US" dirty="0">
              <a:solidFill>
                <a:schemeClr val="bg1">
                  <a:lumMod val="65000"/>
                </a:schemeClr>
              </a:solidFill>
            </a:endParaRPr>
          </a:p>
        </p:txBody>
      </p:sp>
      <p:pic>
        <p:nvPicPr>
          <p:cNvPr id="4" name="Content Placeholder 3" descr="1.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0" y="1371599"/>
            <a:ext cx="9144000" cy="5486401"/>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b="1" dirty="0" smtClean="0">
                <a:solidFill>
                  <a:schemeClr val="tx2">
                    <a:lumMod val="60000"/>
                    <a:lumOff val="40000"/>
                  </a:schemeClr>
                </a:solidFill>
                <a:latin typeface="Times New Roman" pitchFamily="18" charset="0"/>
                <a:cs typeface="Times New Roman" pitchFamily="18" charset="0"/>
              </a:rPr>
              <a:t>SUBJECTS AND METHODS</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143000"/>
            <a:ext cx="8229600" cy="4983163"/>
          </a:xfrm>
        </p:spPr>
        <p:txBody>
          <a:bodyPr>
            <a:normAutofit/>
          </a:bodyPr>
          <a:lstStyle/>
          <a:p>
            <a:r>
              <a:rPr lang="en-US" sz="2400" b="1" dirty="0" smtClean="0">
                <a:latin typeface="Times New Roman" pitchFamily="18" charset="0"/>
                <a:cs typeface="Times New Roman" pitchFamily="18" charset="0"/>
              </a:rPr>
              <a:t>I- Subjects:</a:t>
            </a: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Twenty male rabbits who underwent surgical induction of moderate sized </a:t>
            </a:r>
            <a:r>
              <a:rPr lang="en-US" sz="2400" dirty="0" err="1" smtClean="0">
                <a:latin typeface="Times New Roman" pitchFamily="18" charset="0"/>
                <a:cs typeface="Times New Roman" pitchFamily="18" charset="0"/>
              </a:rPr>
              <a:t>septal</a:t>
            </a:r>
            <a:r>
              <a:rPr lang="en-US" sz="2400" dirty="0" smtClean="0">
                <a:latin typeface="Times New Roman" pitchFamily="18" charset="0"/>
                <a:cs typeface="Times New Roman" pitchFamily="18" charset="0"/>
              </a:rPr>
              <a:t> defects in their hearts via catheterization were included in the study, aged from 6-10 months and recruited from the Department of physiology at the faculty of veterinary medicine, Cairo University. All subjects of the study were hospitalized and received care in the animal house in Al </a:t>
            </a:r>
            <a:r>
              <a:rPr lang="en-US" sz="2400" dirty="0" err="1" smtClean="0">
                <a:latin typeface="Times New Roman" pitchFamily="18" charset="0"/>
                <a:cs typeface="Times New Roman" pitchFamily="18" charset="0"/>
              </a:rPr>
              <a:t>kasr</a:t>
            </a:r>
            <a:r>
              <a:rPr lang="en-US" sz="2400" dirty="0" smtClean="0">
                <a:latin typeface="Times New Roman" pitchFamily="18" charset="0"/>
                <a:cs typeface="Times New Roman" pitchFamily="18" charset="0"/>
              </a:rPr>
              <a:t> el </a:t>
            </a:r>
            <a:r>
              <a:rPr lang="en-US" sz="2400" dirty="0" err="1" smtClean="0">
                <a:latin typeface="Times New Roman" pitchFamily="18" charset="0"/>
                <a:cs typeface="Times New Roman" pitchFamily="18" charset="0"/>
              </a:rPr>
              <a:t>Aini</a:t>
            </a:r>
            <a:r>
              <a:rPr lang="en-US" sz="2400" dirty="0" smtClean="0">
                <a:latin typeface="Times New Roman" pitchFamily="18" charset="0"/>
                <a:cs typeface="Times New Roman" pitchFamily="18" charset="0"/>
              </a:rPr>
              <a:t> faculty of medicine. They were randomly assigned into two groups:  </a:t>
            </a:r>
          </a:p>
          <a:p>
            <a:pPr>
              <a:buNone/>
            </a:pP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4000" dirty="0" smtClean="0">
                <a:solidFill>
                  <a:srgbClr val="00B0F0"/>
                </a:solidFill>
                <a:latin typeface="Times New Roman" pitchFamily="18" charset="0"/>
                <a:cs typeface="Times New Roman" pitchFamily="18" charset="0"/>
              </a:rPr>
              <a:t>Subjects </a:t>
            </a:r>
            <a:endParaRPr lang="en-US" sz="4000" dirty="0">
              <a:solidFill>
                <a:srgbClr val="00B0F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219200"/>
            <a:ext cx="8229600" cy="4906963"/>
          </a:xfrm>
        </p:spPr>
        <p:txBody>
          <a:bodyPr>
            <a:normAutofit/>
          </a:bodyPr>
          <a:lstStyle/>
          <a:p>
            <a:r>
              <a:rPr lang="en-US" sz="2400" b="1" dirty="0" smtClean="0">
                <a:latin typeface="Times New Roman" pitchFamily="18" charset="0"/>
                <a:cs typeface="Times New Roman" pitchFamily="18" charset="0"/>
              </a:rPr>
              <a:t>Group (A):</a:t>
            </a: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The study group consisted of 10 rabbits, which received low level LASER therapy at the site of the induced shunt </a:t>
            </a:r>
            <a:r>
              <a:rPr lang="en-US" sz="2400" dirty="0" err="1" smtClean="0">
                <a:latin typeface="Times New Roman" pitchFamily="18" charset="0"/>
                <a:cs typeface="Times New Roman" pitchFamily="18" charset="0"/>
              </a:rPr>
              <a:t>percutaneusly</a:t>
            </a:r>
            <a:r>
              <a:rPr lang="en-US" sz="2400" dirty="0" smtClean="0">
                <a:latin typeface="Times New Roman" pitchFamily="18" charset="0"/>
                <a:cs typeface="Times New Roman" pitchFamily="18" charset="0"/>
              </a:rPr>
              <a:t> plus routine animal care (feeding, and psychological support). </a:t>
            </a:r>
          </a:p>
          <a:p>
            <a:pPr>
              <a:buNone/>
            </a:pPr>
            <a:r>
              <a:rPr lang="en-US" sz="2400" b="1"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Group (B):	</a:t>
            </a: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The control group consisted of (10) rabbits, which received only routine animal care (feeding, and psychological support).</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b="1" dirty="0" smtClean="0">
                <a:solidFill>
                  <a:schemeClr val="tx2">
                    <a:lumMod val="60000"/>
                    <a:lumOff val="40000"/>
                  </a:schemeClr>
                </a:solidFill>
                <a:latin typeface="Times New Roman" pitchFamily="18" charset="0"/>
                <a:cs typeface="Times New Roman" pitchFamily="18" charset="0"/>
              </a:rPr>
              <a:t>Inclusion criteria:</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r>
              <a:rPr lang="en-US" sz="2800" dirty="0" smtClean="0">
                <a:latin typeface="Times New Roman" pitchFamily="18" charset="0"/>
                <a:cs typeface="Times New Roman" pitchFamily="18" charset="0"/>
              </a:rPr>
              <a:t>1-Male rabbits who underwent surgical induction of moderate sized </a:t>
            </a:r>
            <a:r>
              <a:rPr lang="en-US" sz="2800" dirty="0" err="1" smtClean="0">
                <a:latin typeface="Times New Roman" pitchFamily="18" charset="0"/>
                <a:cs typeface="Times New Roman" pitchFamily="18" charset="0"/>
              </a:rPr>
              <a:t>septal</a:t>
            </a:r>
            <a:r>
              <a:rPr lang="en-US" sz="2800" dirty="0" smtClean="0">
                <a:latin typeface="Times New Roman" pitchFamily="18" charset="0"/>
                <a:cs typeface="Times New Roman" pitchFamily="18" charset="0"/>
              </a:rPr>
              <a:t> defects in their hearts via catheterization.</a:t>
            </a:r>
          </a:p>
          <a:p>
            <a:r>
              <a:rPr lang="en-US" sz="2800" dirty="0" smtClean="0">
                <a:latin typeface="Times New Roman" pitchFamily="18" charset="0"/>
                <a:cs typeface="Times New Roman" pitchFamily="18" charset="0"/>
              </a:rPr>
              <a:t>2-Their age ranged from 6-10 months old. </a:t>
            </a:r>
          </a:p>
          <a:p>
            <a:r>
              <a:rPr lang="en-US" sz="2800" dirty="0" smtClean="0">
                <a:latin typeface="Times New Roman" pitchFamily="18" charset="0"/>
                <a:cs typeface="Times New Roman" pitchFamily="18" charset="0"/>
              </a:rPr>
              <a:t>3- Rabbits with clinically and medically stable conditions. </a:t>
            </a:r>
          </a:p>
          <a:p>
            <a:pPr>
              <a:buNone/>
            </a:pP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b="1" dirty="0" smtClean="0">
                <a:solidFill>
                  <a:schemeClr val="tx2">
                    <a:lumMod val="60000"/>
                    <a:lumOff val="40000"/>
                  </a:schemeClr>
                </a:solidFill>
                <a:latin typeface="Times New Roman" pitchFamily="18" charset="0"/>
                <a:cs typeface="Times New Roman" pitchFamily="18" charset="0"/>
              </a:rPr>
              <a:t>Exclusion criteria</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buNone/>
            </a:pPr>
            <a:r>
              <a:rPr lang="en-US" dirty="0" smtClean="0">
                <a:latin typeface="Times New Roman" pitchFamily="18" charset="0"/>
                <a:cs typeface="Times New Roman" pitchFamily="18" charset="0"/>
              </a:rPr>
              <a:t>    Rabbits that are apparently not healthy or known to have any kind of illness</a:t>
            </a:r>
          </a:p>
          <a:p>
            <a:pPr>
              <a:buNone/>
            </a:pPr>
            <a:endParaRPr lang="en-US"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20762"/>
          </a:xfrm>
        </p:spPr>
        <p:txBody>
          <a:bodyPr>
            <a:normAutofit/>
          </a:bodyPr>
          <a:lstStyle/>
          <a:p>
            <a:pPr algn="l"/>
            <a:r>
              <a:rPr lang="en-US" sz="3200" b="1" dirty="0" smtClean="0">
                <a:solidFill>
                  <a:schemeClr val="tx2">
                    <a:lumMod val="60000"/>
                    <a:lumOff val="40000"/>
                  </a:schemeClr>
                </a:solidFill>
                <a:latin typeface="Times New Roman" pitchFamily="18" charset="0"/>
                <a:cs typeface="Times New Roman" pitchFamily="18" charset="0"/>
              </a:rPr>
              <a:t>II- Instrumentations</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219200"/>
            <a:ext cx="8229600" cy="4906963"/>
          </a:xfrm>
        </p:spPr>
        <p:txBody>
          <a:bodyPr>
            <a:normAutofit/>
          </a:bodyPr>
          <a:lstStyle/>
          <a:p>
            <a:r>
              <a:rPr lang="en-US" sz="2800" b="1" dirty="0" smtClean="0">
                <a:latin typeface="Times New Roman" pitchFamily="18" charset="0"/>
                <a:cs typeface="Times New Roman" pitchFamily="18" charset="0"/>
              </a:rPr>
              <a:t>A)Induction equipment:</a:t>
            </a:r>
            <a:endParaRPr lang="en-US" sz="2800" dirty="0" smtClean="0">
              <a:latin typeface="Times New Roman" pitchFamily="18" charset="0"/>
              <a:cs typeface="Times New Roman" pitchFamily="18" charset="0"/>
            </a:endParaRPr>
          </a:p>
          <a:p>
            <a:r>
              <a:rPr lang="en-US" sz="2800" b="1" dirty="0" smtClean="0">
                <a:latin typeface="Times New Roman" pitchFamily="18" charset="0"/>
                <a:cs typeface="Times New Roman" pitchFamily="18" charset="0"/>
              </a:rPr>
              <a:t>1-surgical needle: </a:t>
            </a:r>
            <a:r>
              <a:rPr lang="en-US" sz="2800" dirty="0" smtClean="0">
                <a:latin typeface="Times New Roman" pitchFamily="18" charset="0"/>
                <a:cs typeface="Times New Roman" pitchFamily="18" charset="0"/>
              </a:rPr>
              <a:t>its size is</a:t>
            </a: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24 </a:t>
            </a:r>
            <a:r>
              <a:rPr lang="en-US" sz="2800" dirty="0" err="1" smtClean="0">
                <a:latin typeface="Times New Roman" pitchFamily="18" charset="0"/>
                <a:cs typeface="Times New Roman" pitchFamily="18" charset="0"/>
              </a:rPr>
              <a:t>guage</a:t>
            </a:r>
            <a:r>
              <a:rPr lang="en-US" sz="2800" dirty="0" smtClean="0">
                <a:latin typeface="Times New Roman" pitchFamily="18" charset="0"/>
                <a:cs typeface="Times New Roman" pitchFamily="18" charset="0"/>
              </a:rPr>
              <a:t> used in the induction of the lesion within the heart whilst the heart is exposed.         </a:t>
            </a:r>
          </a:p>
          <a:p>
            <a:r>
              <a:rPr lang="en-US" sz="2800" b="1" dirty="0" smtClean="0">
                <a:latin typeface="Times New Roman" pitchFamily="18" charset="0"/>
                <a:cs typeface="Times New Roman" pitchFamily="18" charset="0"/>
              </a:rPr>
              <a:t>b-Anesthesia protocol:</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General anesthesia with </a:t>
            </a:r>
            <a:r>
              <a:rPr lang="en-US" sz="2800" dirty="0" err="1" smtClean="0">
                <a:latin typeface="Times New Roman" pitchFamily="18" charset="0"/>
                <a:cs typeface="Times New Roman" pitchFamily="18" charset="0"/>
              </a:rPr>
              <a:t>ketamine</a:t>
            </a:r>
            <a:r>
              <a:rPr lang="en-US" sz="2800" dirty="0" smtClean="0">
                <a:latin typeface="Times New Roman" pitchFamily="18" charset="0"/>
                <a:cs typeface="Times New Roman" pitchFamily="18" charset="0"/>
              </a:rPr>
              <a:t> hydrochloride and </a:t>
            </a:r>
            <a:r>
              <a:rPr lang="en-US" sz="2800" dirty="0" err="1" smtClean="0">
                <a:latin typeface="Times New Roman" pitchFamily="18" charset="0"/>
                <a:cs typeface="Times New Roman" pitchFamily="18" charset="0"/>
              </a:rPr>
              <a:t>xylazine</a:t>
            </a:r>
            <a:r>
              <a:rPr lang="en-US" sz="2800" dirty="0" smtClean="0">
                <a:latin typeface="Times New Roman" pitchFamily="18" charset="0"/>
                <a:cs typeface="Times New Roman" pitchFamily="18" charset="0"/>
              </a:rPr>
              <a:t> 0.1mg/kg </a:t>
            </a:r>
            <a:r>
              <a:rPr lang="en-US" sz="2800" b="1" dirty="0" smtClean="0">
                <a:latin typeface="Times New Roman" pitchFamily="18" charset="0"/>
                <a:cs typeface="Times New Roman" pitchFamily="18" charset="0"/>
              </a:rPr>
              <a:t>(</a:t>
            </a:r>
            <a:r>
              <a:rPr lang="en-US" sz="2800" b="1" dirty="0" err="1" smtClean="0">
                <a:latin typeface="Times New Roman" pitchFamily="18" charset="0"/>
                <a:cs typeface="Times New Roman" pitchFamily="18" charset="0"/>
              </a:rPr>
              <a:t>Hedenqvist</a:t>
            </a:r>
            <a:r>
              <a:rPr lang="en-US" sz="2800" b="1" dirty="0" smtClean="0">
                <a:latin typeface="Times New Roman" pitchFamily="18" charset="0"/>
                <a:cs typeface="Times New Roman" pitchFamily="18" charset="0"/>
              </a:rPr>
              <a:t> P et al., 2001)</a:t>
            </a:r>
            <a:endParaRPr lang="en-US" sz="2800" dirty="0" smtClean="0">
              <a:latin typeface="Times New Roman" pitchFamily="18" charset="0"/>
              <a:cs typeface="Times New Roman" pitchFamily="18" charset="0"/>
            </a:endParaRPr>
          </a:p>
          <a:p>
            <a:r>
              <a:rPr lang="en-US" sz="2800" b="1" dirty="0" smtClean="0">
                <a:latin typeface="Times New Roman" pitchFamily="18" charset="0"/>
                <a:cs typeface="Times New Roman" pitchFamily="18" charset="0"/>
              </a:rPr>
              <a:t>B) Evaluating equipment:</a:t>
            </a:r>
            <a:endParaRPr lang="en-US" sz="2800" dirty="0" smtClean="0">
              <a:latin typeface="Times New Roman" pitchFamily="18" charset="0"/>
              <a:cs typeface="Times New Roman" pitchFamily="18" charset="0"/>
            </a:endParaRPr>
          </a:p>
          <a:p>
            <a:r>
              <a:rPr lang="en-US" sz="2800" b="1" dirty="0" smtClean="0">
                <a:latin typeface="Times New Roman" pitchFamily="18" charset="0"/>
                <a:cs typeface="Times New Roman" pitchFamily="18" charset="0"/>
              </a:rPr>
              <a:t>1-Echocardiography:</a:t>
            </a:r>
            <a:endParaRPr lang="en-US" sz="2800" dirty="0" smtClean="0">
              <a:latin typeface="Times New Roman" pitchFamily="18" charset="0"/>
              <a:cs typeface="Times New Roman" pitchFamily="18" charset="0"/>
            </a:endParaRPr>
          </a:p>
          <a:p>
            <a:pPr>
              <a:buNone/>
            </a:pPr>
            <a:endParaRPr lang="en-US" sz="2800" dirty="0" smtClean="0">
              <a:latin typeface="Times New Roman" pitchFamily="18" charset="0"/>
              <a:cs typeface="Times New Roman" pitchFamily="18" charset="0"/>
            </a:endParaRPr>
          </a:p>
          <a:p>
            <a:pPr>
              <a:buNone/>
            </a:pPr>
            <a:endParaRPr lang="en-US"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200"/>
            <a:ext cx="8229600" cy="960438"/>
          </a:xfrm>
        </p:spPr>
        <p:txBody>
          <a:bodyPr>
            <a:normAutofit/>
          </a:bodyPr>
          <a:lstStyle/>
          <a:p>
            <a:r>
              <a:rPr lang="en-US" b="1" dirty="0" smtClean="0">
                <a:solidFill>
                  <a:schemeClr val="tx2">
                    <a:lumMod val="60000"/>
                    <a:lumOff val="40000"/>
                  </a:schemeClr>
                </a:solidFill>
                <a:latin typeface="Times New Roman" pitchFamily="18" charset="0"/>
                <a:cs typeface="Times New Roman" pitchFamily="18" charset="0"/>
              </a:rPr>
              <a:t>Echocardiography</a:t>
            </a:r>
            <a:endParaRPr lang="en-US"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lgn="ctr">
              <a:buNone/>
            </a:pPr>
            <a:r>
              <a:rPr lang="en-US" sz="2400" dirty="0" smtClean="0">
                <a:latin typeface="Times New Roman" pitchFamily="18" charset="0"/>
                <a:cs typeface="Times New Roman" pitchFamily="18" charset="0"/>
              </a:rPr>
              <a:t>(PHOX PLUS C 402103020</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America)</a:t>
            </a:r>
            <a:r>
              <a:rPr lang="en-US" sz="2400" b="1"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endParaRPr lang="en-US" sz="2400" dirty="0"/>
          </a:p>
        </p:txBody>
      </p:sp>
      <p:pic>
        <p:nvPicPr>
          <p:cNvPr id="4" name="Picture 3" descr="C:\Users\Fady &amp; Hady\Desktop\pics master\DSC_0010.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2971800" y="2209800"/>
            <a:ext cx="3429000"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b="1" dirty="0" smtClean="0">
                <a:solidFill>
                  <a:schemeClr val="tx2">
                    <a:lumMod val="60000"/>
                    <a:lumOff val="40000"/>
                  </a:schemeClr>
                </a:solidFill>
                <a:latin typeface="Times New Roman" pitchFamily="18" charset="0"/>
                <a:cs typeface="Times New Roman" pitchFamily="18" charset="0"/>
              </a:rPr>
              <a:t>C) Therapeutic equipment:</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buNone/>
            </a:pPr>
            <a:r>
              <a:rPr lang="en-US" sz="2400" b="1" dirty="0" smtClean="0"/>
              <a:t>The LASER device</a:t>
            </a:r>
            <a:r>
              <a:rPr lang="en-US" sz="2400" dirty="0" smtClean="0"/>
              <a:t>:</a:t>
            </a:r>
            <a:endParaRPr lang="ar-EG" sz="2400" dirty="0" smtClean="0"/>
          </a:p>
          <a:p>
            <a:pPr>
              <a:buNone/>
            </a:pPr>
            <a:r>
              <a:rPr lang="en-US" sz="2400" dirty="0" smtClean="0">
                <a:cs typeface="+mj-cs"/>
              </a:rPr>
              <a:t>(laserklasse2M,EN60825-1,+A2:2002,w.l=635-670nm,p&lt;6mW, German) </a:t>
            </a:r>
            <a:endParaRPr lang="ar-EG" sz="2400" dirty="0" smtClean="0">
              <a:cs typeface="+mj-cs"/>
            </a:endParaRPr>
          </a:p>
          <a:p>
            <a:pPr>
              <a:buNone/>
            </a:pPr>
            <a:endParaRPr lang="en-US" sz="2400" dirty="0" smtClean="0"/>
          </a:p>
          <a:p>
            <a:endParaRPr lang="en-US" sz="2400" dirty="0"/>
          </a:p>
        </p:txBody>
      </p:sp>
      <p:pic>
        <p:nvPicPr>
          <p:cNvPr id="4" name="Picture 3" descr="DSC_0017.jpg"/>
          <p:cNvPicPr/>
          <p:nvPr/>
        </p:nvPicPr>
        <p:blipFill>
          <a:blip r:embed="rId2" cstate="email">
            <a:extLst>
              <a:ext uri="{28A0092B-C50C-407E-A947-70E740481C1C}">
                <a14:useLocalDpi xmlns:a14="http://schemas.microsoft.com/office/drawing/2010/main"/>
              </a:ext>
            </a:extLst>
          </a:blip>
          <a:stretch>
            <a:fillRect/>
          </a:stretch>
        </p:blipFill>
        <p:spPr>
          <a:xfrm>
            <a:off x="2286001" y="3048000"/>
            <a:ext cx="4648200" cy="21336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15962"/>
          </a:xfrm>
        </p:spPr>
        <p:txBody>
          <a:bodyPr>
            <a:normAutofit/>
          </a:bodyPr>
          <a:lstStyle/>
          <a:p>
            <a:pPr algn="l"/>
            <a:r>
              <a:rPr lang="en-US" sz="3200" b="1" dirty="0" smtClean="0">
                <a:solidFill>
                  <a:schemeClr val="tx2">
                    <a:lumMod val="60000"/>
                    <a:lumOff val="40000"/>
                  </a:schemeClr>
                </a:solidFill>
                <a:latin typeface="Times New Roman" pitchFamily="18" charset="0"/>
                <a:cs typeface="Times New Roman" pitchFamily="18" charset="0"/>
              </a:rPr>
              <a:t>III- Procedures:</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990600"/>
            <a:ext cx="8229600" cy="5135563"/>
          </a:xfrm>
        </p:spPr>
        <p:txBody>
          <a:bodyPr>
            <a:normAutofit/>
          </a:bodyPr>
          <a:lstStyle/>
          <a:p>
            <a:r>
              <a:rPr lang="en-US" dirty="0" smtClean="0">
                <a:latin typeface="Times New Roman" pitchFamily="18" charset="0"/>
                <a:cs typeface="Times New Roman" pitchFamily="18" charset="0"/>
              </a:rPr>
              <a:t>Demographic data, clinical characteristics and all medical history were collected from rabbits' file.</a:t>
            </a:r>
          </a:p>
          <a:p>
            <a:r>
              <a:rPr lang="en-US" b="1" dirty="0" smtClean="0">
                <a:latin typeface="Times New Roman" pitchFamily="18" charset="0"/>
                <a:cs typeface="Times New Roman" pitchFamily="18" charset="0"/>
              </a:rPr>
              <a:t>A- Induction procedure (induction of </a:t>
            </a:r>
            <a:r>
              <a:rPr lang="en-US" b="1" dirty="0" err="1" smtClean="0">
                <a:latin typeface="Times New Roman" pitchFamily="18" charset="0"/>
                <a:cs typeface="Times New Roman" pitchFamily="18" charset="0"/>
              </a:rPr>
              <a:t>septal</a:t>
            </a:r>
            <a:r>
              <a:rPr lang="en-US" b="1" dirty="0" smtClean="0">
                <a:latin typeface="Times New Roman" pitchFamily="18" charset="0"/>
                <a:cs typeface="Times New Roman" pitchFamily="18" charset="0"/>
              </a:rPr>
              <a:t> defects): </a:t>
            </a:r>
            <a:r>
              <a:rPr lang="en-US" dirty="0" smtClean="0">
                <a:latin typeface="Times New Roman" pitchFamily="18" charset="0"/>
                <a:cs typeface="Times New Roman" pitchFamily="18" charset="0"/>
              </a:rPr>
              <a:t>has been done for all rabbits as follows:</a:t>
            </a:r>
          </a:p>
          <a:p>
            <a:pPr>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chemeClr val="tx2">
                    <a:lumMod val="60000"/>
                    <a:lumOff val="40000"/>
                  </a:schemeClr>
                </a:solidFill>
                <a:latin typeface="Times New Roman" pitchFamily="18" charset="0"/>
                <a:cs typeface="Times New Roman" pitchFamily="18" charset="0"/>
              </a:rPr>
              <a:t>III- Procedures:</a:t>
            </a: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For each rabbit before the study, the induction of the ventricular </a:t>
            </a:r>
            <a:r>
              <a:rPr lang="en-US" dirty="0" err="1" smtClean="0">
                <a:latin typeface="Times New Roman" pitchFamily="18" charset="0"/>
                <a:cs typeface="Times New Roman" pitchFamily="18" charset="0"/>
              </a:rPr>
              <a:t>septal</a:t>
            </a:r>
            <a:r>
              <a:rPr lang="en-US" dirty="0" smtClean="0">
                <a:latin typeface="Times New Roman" pitchFamily="18" charset="0"/>
                <a:cs typeface="Times New Roman" pitchFamily="18" charset="0"/>
              </a:rPr>
              <a:t> defects via opening of the chest via lateral </a:t>
            </a:r>
            <a:r>
              <a:rPr lang="en-US" dirty="0" err="1" smtClean="0">
                <a:latin typeface="Times New Roman" pitchFamily="18" charset="0"/>
                <a:cs typeface="Times New Roman" pitchFamily="18" charset="0"/>
              </a:rPr>
              <a:t>thoracotomy</a:t>
            </a:r>
            <a:r>
              <a:rPr lang="en-US" dirty="0" smtClean="0">
                <a:latin typeface="Times New Roman" pitchFamily="18" charset="0"/>
                <a:cs typeface="Times New Roman" pitchFamily="18" charset="0"/>
              </a:rPr>
              <a:t> incision and whilst the heart is exposed a needle is inserted directly into the heart with a cardiac puncture technique to induce moderate sized induced </a:t>
            </a:r>
            <a:r>
              <a:rPr lang="en-US" dirty="0" err="1" smtClean="0">
                <a:latin typeface="Times New Roman" pitchFamily="18" charset="0"/>
                <a:cs typeface="Times New Roman" pitchFamily="18" charset="0"/>
              </a:rPr>
              <a:t>septal</a:t>
            </a:r>
            <a:r>
              <a:rPr lang="en-US" dirty="0" smtClean="0">
                <a:latin typeface="Times New Roman" pitchFamily="18" charset="0"/>
                <a:cs typeface="Times New Roman" pitchFamily="18" charset="0"/>
              </a:rPr>
              <a:t> defects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chemeClr val="tx2">
                    <a:lumMod val="60000"/>
                    <a:lumOff val="40000"/>
                  </a:schemeClr>
                </a:solidFill>
                <a:latin typeface="Times New Roman" pitchFamily="18" charset="0"/>
                <a:cs typeface="Times New Roman" pitchFamily="18" charset="0"/>
              </a:rPr>
              <a:t>III- Procedures:</a:t>
            </a: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It was defined as moderate sized when we measured the annulus of the aortic valve by the echocardiography and divided by 2, the diameter of the annulus of the aortic valve was 1.2+/-0.2cm, so the diameter of the induced shunt was 0.6+/-0.1cm ) in the hearts of the rabbits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dirty="0" smtClean="0">
                <a:solidFill>
                  <a:srgbClr val="00B0F0"/>
                </a:solidFill>
              </a:rPr>
              <a:t>The induction of the shunt (exposed heart)</a:t>
            </a:r>
            <a:endParaRPr lang="en-US" sz="3200" dirty="0">
              <a:solidFill>
                <a:srgbClr val="00B0F0"/>
              </a:solidFill>
            </a:endParaRPr>
          </a:p>
        </p:txBody>
      </p:sp>
      <p:pic>
        <p:nvPicPr>
          <p:cNvPr id="5" name="Content Placeholder 4" descr="DSC_0007.jpg"/>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a:off x="2286000" y="1676400"/>
            <a:ext cx="5333999" cy="3254967"/>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b="1" dirty="0" smtClean="0">
                <a:solidFill>
                  <a:schemeClr val="tx2">
                    <a:lumMod val="60000"/>
                    <a:lumOff val="40000"/>
                  </a:schemeClr>
                </a:solidFill>
                <a:latin typeface="Times New Roman" pitchFamily="18" charset="0"/>
                <a:cs typeface="Times New Roman" pitchFamily="18" charset="0"/>
              </a:rPr>
              <a:t>B- Evaluation procedure</a:t>
            </a:r>
            <a:endParaRPr lang="en-US" sz="3200" b="1"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r>
              <a:rPr lang="en-US" sz="2800" b="1" dirty="0" smtClean="0">
                <a:latin typeface="Times New Roman" pitchFamily="18" charset="0"/>
                <a:cs typeface="Times New Roman" pitchFamily="18" charset="0"/>
              </a:rPr>
              <a:t>Echocardiography: </a:t>
            </a:r>
            <a:r>
              <a:rPr lang="en-US" sz="2800" dirty="0" smtClean="0">
                <a:latin typeface="Times New Roman" pitchFamily="18" charset="0"/>
                <a:cs typeface="Times New Roman" pitchFamily="18" charset="0"/>
              </a:rPr>
              <a:t>has been done for all rabbits as follows:</a:t>
            </a:r>
          </a:p>
          <a:p>
            <a:r>
              <a:rPr lang="en-US" sz="2800" dirty="0" smtClean="0">
                <a:latin typeface="Times New Roman" pitchFamily="18" charset="0"/>
                <a:cs typeface="Times New Roman" pitchFamily="18" charset="0"/>
              </a:rPr>
              <a:t>For each rabbit before and after the study, the echocardiography  was used</a:t>
            </a:r>
          </a:p>
          <a:p>
            <a:pPr lvl="0"/>
            <a:r>
              <a:rPr lang="en-US" sz="2800" dirty="0" smtClean="0">
                <a:latin typeface="Times New Roman" pitchFamily="18" charset="0"/>
                <a:cs typeface="Times New Roman" pitchFamily="18" charset="0"/>
              </a:rPr>
              <a:t>Before the study, to investigate the exact site of the shunt to apply the laser therapy on it.</a:t>
            </a:r>
          </a:p>
          <a:p>
            <a:pPr>
              <a:buNone/>
            </a:pPr>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dirty="0" smtClean="0">
                <a:solidFill>
                  <a:srgbClr val="00B0F0"/>
                </a:solidFill>
              </a:rPr>
              <a:t>Echocardiography applied on the rabbit</a:t>
            </a:r>
            <a:endParaRPr lang="en-US" sz="3200" dirty="0">
              <a:solidFill>
                <a:srgbClr val="00B0F0"/>
              </a:solidFill>
            </a:endParaRPr>
          </a:p>
        </p:txBody>
      </p:sp>
      <p:pic>
        <p:nvPicPr>
          <p:cNvPr id="66562" name="Picture 2" descr="C:\Users\Fady &amp; Hady\Desktop\the master thesis\pics master\DSC_0011.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2590800" y="1748631"/>
            <a:ext cx="4800600" cy="360045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dirty="0" smtClean="0">
                <a:solidFill>
                  <a:srgbClr val="00B0F0"/>
                </a:solidFill>
                <a:latin typeface="Times New Roman" pitchFamily="18" charset="0"/>
                <a:cs typeface="Times New Roman" pitchFamily="18" charset="0"/>
              </a:rPr>
              <a:t>Echocardiography showing the mosaic appearance that happened after induction of the shunt at the beginning of the study</a:t>
            </a:r>
            <a:endParaRPr lang="en-US" sz="2700" dirty="0">
              <a:solidFill>
                <a:srgbClr val="00B0F0"/>
              </a:solidFill>
              <a:latin typeface="Times New Roman" pitchFamily="18" charset="0"/>
              <a:cs typeface="Times New Roman" pitchFamily="18" charset="0"/>
            </a:endParaRPr>
          </a:p>
        </p:txBody>
      </p:sp>
      <p:pic>
        <p:nvPicPr>
          <p:cNvPr id="4" name="Content Placeholder 3" descr="all_61.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554691" y="1600200"/>
            <a:ext cx="6034617" cy="4525963"/>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305800" cy="5364163"/>
          </a:xfrm>
        </p:spPr>
        <p:txBody>
          <a:bodyPr/>
          <a:lstStyle/>
          <a:p>
            <a:pPr lvl="0"/>
            <a:r>
              <a:rPr lang="en-US" sz="4000" dirty="0" smtClean="0">
                <a:latin typeface="Times New Roman" pitchFamily="18" charset="0"/>
                <a:cs typeface="Times New Roman" pitchFamily="18" charset="0"/>
              </a:rPr>
              <a:t>After the study, we investigated the differences happened to the shunt after the application of the laser therapy at the end of the study.</a:t>
            </a:r>
          </a:p>
          <a:p>
            <a:pP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solidFill>
                  <a:srgbClr val="00B0F0"/>
                </a:solidFill>
                <a:latin typeface="Times New Roman" pitchFamily="18" charset="0"/>
                <a:cs typeface="Times New Roman" pitchFamily="18" charset="0"/>
              </a:rPr>
              <a:t>Echocardiography showing marked improvement and decrease in the amount of the mixed blood after laser therapy for the shunt (at the end of the study)</a:t>
            </a:r>
            <a:br>
              <a:rPr lang="en-US" sz="2400" b="1" dirty="0" smtClean="0">
                <a:solidFill>
                  <a:srgbClr val="00B0F0"/>
                </a:solidFill>
                <a:latin typeface="Times New Roman" pitchFamily="18" charset="0"/>
                <a:cs typeface="Times New Roman" pitchFamily="18" charset="0"/>
              </a:rPr>
            </a:br>
            <a:endParaRPr lang="en-US" sz="2400" dirty="0">
              <a:solidFill>
                <a:srgbClr val="00B0F0"/>
              </a:solidFill>
              <a:latin typeface="Times New Roman" pitchFamily="18" charset="0"/>
              <a:cs typeface="Times New Roman" pitchFamily="18" charset="0"/>
            </a:endParaRPr>
          </a:p>
        </p:txBody>
      </p:sp>
      <p:pic>
        <p:nvPicPr>
          <p:cNvPr id="4" name="Content Placeholder 3" descr="all_55.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554691" y="1600200"/>
            <a:ext cx="6034617" cy="4525963"/>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b="1" dirty="0" smtClean="0">
                <a:solidFill>
                  <a:schemeClr val="tx2">
                    <a:lumMod val="60000"/>
                    <a:lumOff val="40000"/>
                  </a:schemeClr>
                </a:solidFill>
                <a:latin typeface="Times New Roman" pitchFamily="18" charset="0"/>
                <a:cs typeface="Times New Roman" pitchFamily="18" charset="0"/>
              </a:rPr>
              <a:t>C)Treatment procedure</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676400"/>
            <a:ext cx="8229600" cy="4449763"/>
          </a:xfrm>
        </p:spPr>
        <p:txBody>
          <a:bodyPr>
            <a:normAutofit/>
          </a:bodyPr>
          <a:lstStyle/>
          <a:p>
            <a:pPr>
              <a:buNone/>
            </a:pPr>
            <a:r>
              <a:rPr lang="en-US" sz="2400" b="1" u="sng" dirty="0" smtClean="0">
                <a:latin typeface="Times New Roman" pitchFamily="18" charset="0"/>
                <a:cs typeface="Times New Roman" pitchFamily="18" charset="0"/>
              </a:rPr>
              <a:t>LASER device: </a:t>
            </a:r>
            <a:endParaRPr lang="en-US" sz="24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Each rabbit in the study group received laser therapy at the site of the shunt </a:t>
            </a:r>
            <a:r>
              <a:rPr lang="en-US" sz="2800" dirty="0" err="1" smtClean="0">
                <a:latin typeface="Times New Roman" pitchFamily="18" charset="0"/>
                <a:cs typeface="Times New Roman" pitchFamily="18" charset="0"/>
              </a:rPr>
              <a:t>percutaneusly</a:t>
            </a:r>
            <a:r>
              <a:rPr lang="en-US" sz="2800" dirty="0" smtClean="0">
                <a:latin typeface="Times New Roman" pitchFamily="18" charset="0"/>
                <a:cs typeface="Times New Roman" pitchFamily="18" charset="0"/>
              </a:rPr>
              <a:t> for 10 minutes (gradual increase up to 20 minutes) with two sessions daily for six consecutive weeks. </a:t>
            </a:r>
          </a:p>
          <a:p>
            <a:pPr>
              <a:buNone/>
            </a:pPr>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pPr>
              <a:buNone/>
            </a:pP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dirty="0" smtClean="0">
                <a:solidFill>
                  <a:srgbClr val="00B0F0"/>
                </a:solidFill>
              </a:rPr>
              <a:t>The steps of the application</a:t>
            </a:r>
            <a:endParaRPr lang="en-US" sz="3200" dirty="0">
              <a:solidFill>
                <a:srgbClr val="00B0F0"/>
              </a:solidFill>
            </a:endParaRPr>
          </a:p>
        </p:txBody>
      </p:sp>
      <p:pic>
        <p:nvPicPr>
          <p:cNvPr id="4" name="Content Placeholder 3" descr="DSC_0006.jpg"/>
          <p:cNvPicPr>
            <a:picLocks noGrp="1"/>
          </p:cNvPicPr>
          <p:nvPr>
            <p:ph idx="1"/>
          </p:nvPr>
        </p:nvPicPr>
        <p:blipFill>
          <a:blip r:embed="rId2" cstate="email">
            <a:extLst>
              <a:ext uri="{28A0092B-C50C-407E-A947-70E740481C1C}">
                <a14:useLocalDpi xmlns:a14="http://schemas.microsoft.com/office/drawing/2010/main"/>
              </a:ext>
            </a:extLst>
          </a:blip>
          <a:stretch>
            <a:fillRect/>
          </a:stretch>
        </p:blipFill>
        <p:spPr>
          <a:xfrm>
            <a:off x="838200" y="1371600"/>
            <a:ext cx="2984269" cy="2518756"/>
          </a:xfrm>
          <a:prstGeom prst="rect">
            <a:avLst/>
          </a:prstGeom>
        </p:spPr>
      </p:pic>
      <p:pic>
        <p:nvPicPr>
          <p:cNvPr id="5" name="Picture 4" descr="DSC_0023.jpg"/>
          <p:cNvPicPr/>
          <p:nvPr/>
        </p:nvPicPr>
        <p:blipFill>
          <a:blip r:embed="rId3" cstate="email">
            <a:extLst>
              <a:ext uri="{28A0092B-C50C-407E-A947-70E740481C1C}">
                <a14:useLocalDpi xmlns:a14="http://schemas.microsoft.com/office/drawing/2010/main"/>
              </a:ext>
            </a:extLst>
          </a:blip>
          <a:stretch>
            <a:fillRect/>
          </a:stretch>
        </p:blipFill>
        <p:spPr>
          <a:xfrm>
            <a:off x="4953000" y="1371600"/>
            <a:ext cx="3581400" cy="4238625"/>
          </a:xfrm>
          <a:prstGeom prst="rect">
            <a:avLst/>
          </a:prstGeom>
        </p:spPr>
      </p:pic>
      <p:pic>
        <p:nvPicPr>
          <p:cNvPr id="67587" name="Picture 3" descr="C:\Users\Fady &amp; Hady\Desktop\the master thesis\pics master\DSC_001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95400" y="4191000"/>
            <a:ext cx="3251200" cy="2438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587"/>
                                        </p:tgtEl>
                                        <p:attrNameLst>
                                          <p:attrName>style.visibility</p:attrName>
                                        </p:attrNameLst>
                                      </p:cBhvr>
                                      <p:to>
                                        <p:strVal val="visible"/>
                                      </p:to>
                                    </p:set>
                                    <p:animEffect transition="in" filter="fade">
                                      <p:cBhvr>
                                        <p:cTn id="12" dur="2000"/>
                                        <p:tgtEl>
                                          <p:spTgt spid="6758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05000"/>
          </a:xfrm>
        </p:spPr>
        <p:txBody>
          <a:bodyPr>
            <a:noAutofit/>
          </a:bodyPr>
          <a:lstStyle/>
          <a:p>
            <a:r>
              <a:rPr lang="en-US" sz="6000" b="1" dirty="0" smtClean="0">
                <a:solidFill>
                  <a:schemeClr val="tx2">
                    <a:lumMod val="60000"/>
                    <a:lumOff val="40000"/>
                  </a:schemeClr>
                </a:solidFill>
                <a:latin typeface="Times New Roman" pitchFamily="18" charset="0"/>
                <a:cs typeface="Times New Roman" pitchFamily="18" charset="0"/>
              </a:rPr>
              <a:t>R</a:t>
            </a:r>
            <a:r>
              <a:rPr lang="en-US" sz="6000" b="1" dirty="0" smtClean="0">
                <a:solidFill>
                  <a:srgbClr val="FF0000"/>
                </a:solidFill>
                <a:latin typeface="Times New Roman" pitchFamily="18" charset="0"/>
                <a:cs typeface="Times New Roman" pitchFamily="18" charset="0"/>
              </a:rPr>
              <a:t>E</a:t>
            </a:r>
            <a:r>
              <a:rPr lang="en-US" sz="6000" b="1" dirty="0" smtClean="0">
                <a:solidFill>
                  <a:schemeClr val="tx2">
                    <a:lumMod val="60000"/>
                    <a:lumOff val="40000"/>
                  </a:schemeClr>
                </a:solidFill>
                <a:latin typeface="Times New Roman" pitchFamily="18" charset="0"/>
                <a:cs typeface="Times New Roman" pitchFamily="18" charset="0"/>
              </a:rPr>
              <a:t>S</a:t>
            </a:r>
            <a:r>
              <a:rPr lang="en-US" sz="6000" b="1" dirty="0" smtClean="0">
                <a:solidFill>
                  <a:srgbClr val="FF0000"/>
                </a:solidFill>
                <a:latin typeface="Times New Roman" pitchFamily="18" charset="0"/>
                <a:cs typeface="Times New Roman" pitchFamily="18" charset="0"/>
              </a:rPr>
              <a:t>U</a:t>
            </a:r>
            <a:r>
              <a:rPr lang="en-US" sz="6000" b="1" dirty="0" smtClean="0">
                <a:solidFill>
                  <a:schemeClr val="tx2">
                    <a:lumMod val="60000"/>
                    <a:lumOff val="40000"/>
                  </a:schemeClr>
                </a:solidFill>
                <a:latin typeface="Times New Roman" pitchFamily="18" charset="0"/>
                <a:cs typeface="Times New Roman" pitchFamily="18" charset="0"/>
              </a:rPr>
              <a:t>L</a:t>
            </a:r>
            <a:r>
              <a:rPr lang="en-US" sz="6000" b="1" dirty="0" smtClean="0">
                <a:solidFill>
                  <a:srgbClr val="FF0000"/>
                </a:solidFill>
                <a:latin typeface="Times New Roman" pitchFamily="18" charset="0"/>
                <a:cs typeface="Times New Roman" pitchFamily="18" charset="0"/>
              </a:rPr>
              <a:t>T</a:t>
            </a:r>
            <a:r>
              <a:rPr lang="en-US" sz="6000" b="1" dirty="0" smtClean="0">
                <a:solidFill>
                  <a:schemeClr val="tx2">
                    <a:lumMod val="60000"/>
                    <a:lumOff val="40000"/>
                  </a:schemeClr>
                </a:solidFill>
                <a:latin typeface="Times New Roman" pitchFamily="18" charset="0"/>
                <a:cs typeface="Times New Roman" pitchFamily="18" charset="0"/>
              </a:rPr>
              <a:t>S</a:t>
            </a:r>
            <a:r>
              <a:rPr lang="en-US" sz="3600" b="1" dirty="0" smtClean="0">
                <a:solidFill>
                  <a:schemeClr val="tx2">
                    <a:lumMod val="60000"/>
                    <a:lumOff val="40000"/>
                  </a:schemeClr>
                </a:solidFill>
                <a:latin typeface="Times New Roman" pitchFamily="18" charset="0"/>
                <a:cs typeface="Times New Roman" pitchFamily="18" charset="0"/>
              </a:rPr>
              <a:t/>
            </a:r>
            <a:br>
              <a:rPr lang="en-US" sz="3600" b="1" dirty="0" smtClean="0">
                <a:solidFill>
                  <a:schemeClr val="tx2">
                    <a:lumMod val="60000"/>
                    <a:lumOff val="40000"/>
                  </a:schemeClr>
                </a:solidFill>
                <a:latin typeface="Times New Roman" pitchFamily="18" charset="0"/>
                <a:cs typeface="Times New Roman" pitchFamily="18" charset="0"/>
              </a:rPr>
            </a:br>
            <a:r>
              <a:rPr lang="en-US" sz="2800" b="1" dirty="0" smtClean="0">
                <a:solidFill>
                  <a:schemeClr val="tx2">
                    <a:lumMod val="60000"/>
                    <a:lumOff val="40000"/>
                  </a:schemeClr>
                </a:solidFill>
                <a:latin typeface="Times New Roman" pitchFamily="18" charset="0"/>
                <a:cs typeface="Times New Roman" pitchFamily="18" charset="0"/>
              </a:rPr>
              <a:t>They are waiting us to make a difference…</a:t>
            </a:r>
            <a:endParaRPr lang="en-US" sz="2800" dirty="0"/>
          </a:p>
        </p:txBody>
      </p:sp>
      <p:pic>
        <p:nvPicPr>
          <p:cNvPr id="7" name="Content Placeholder 6" descr="child-waiting.jpg"/>
          <p:cNvPicPr>
            <a:picLocks noGrp="1" noChangeAspect="1"/>
          </p:cNvPicPr>
          <p:nvPr>
            <p:ph idx="1"/>
          </p:nvPr>
        </p:nvPicPr>
        <p:blipFill>
          <a:blip r:embed="rId2"/>
          <a:stretch>
            <a:fillRect/>
          </a:stretch>
        </p:blipFill>
        <p:spPr>
          <a:xfrm>
            <a:off x="0" y="1905000"/>
            <a:ext cx="9144000" cy="4953000"/>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200" b="1" dirty="0" smtClean="0">
                <a:solidFill>
                  <a:schemeClr val="tx2">
                    <a:lumMod val="60000"/>
                    <a:lumOff val="40000"/>
                  </a:schemeClr>
                </a:solidFill>
                <a:latin typeface="Times New Roman" pitchFamily="18" charset="0"/>
                <a:cs typeface="Times New Roman" pitchFamily="18" charset="0"/>
              </a:rPr>
              <a:t>ANALYSIS OF RESULTS</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r>
              <a:rPr lang="en-US" sz="2400" b="1" u="sng" dirty="0" smtClean="0">
                <a:solidFill>
                  <a:schemeClr val="tx2">
                    <a:lumMod val="60000"/>
                    <a:lumOff val="40000"/>
                  </a:schemeClr>
                </a:solidFill>
              </a:rPr>
              <a:t>1- Results of rabbits age and weight:</a:t>
            </a:r>
            <a:endParaRPr lang="en-US" sz="2400" dirty="0" smtClean="0">
              <a:solidFill>
                <a:schemeClr val="tx2">
                  <a:lumMod val="60000"/>
                  <a:lumOff val="40000"/>
                </a:schemeClr>
              </a:solidFill>
            </a:endParaRPr>
          </a:p>
          <a:p>
            <a:pPr algn="ctr">
              <a:buNone/>
            </a:pPr>
            <a:r>
              <a:rPr lang="en-US" sz="2400" b="1" dirty="0" smtClean="0"/>
              <a:t>Mean values of rabbits age and weight.</a:t>
            </a:r>
          </a:p>
          <a:p>
            <a:pPr algn="ctr">
              <a:buNone/>
            </a:pPr>
            <a:endParaRPr lang="en-US" sz="2400" dirty="0" smtClean="0"/>
          </a:p>
          <a:p>
            <a:pPr>
              <a:buNone/>
            </a:pPr>
            <a:endParaRPr lang="en-US" sz="2400" dirty="0"/>
          </a:p>
        </p:txBody>
      </p:sp>
      <p:graphicFrame>
        <p:nvGraphicFramePr>
          <p:cNvPr id="4" name="Chart 3"/>
          <p:cNvGraphicFramePr/>
          <p:nvPr/>
        </p:nvGraphicFramePr>
        <p:xfrm>
          <a:off x="1828800" y="2590800"/>
          <a:ext cx="5638800" cy="2971799"/>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b="1" u="sng" dirty="0" smtClean="0">
                <a:solidFill>
                  <a:schemeClr val="tx2">
                    <a:lumMod val="60000"/>
                    <a:lumOff val="40000"/>
                  </a:schemeClr>
                </a:solidFill>
                <a:latin typeface="Times New Roman" pitchFamily="18" charset="0"/>
                <a:cs typeface="Times New Roman" pitchFamily="18" charset="0"/>
              </a:rPr>
              <a:t>2) Mean values of the diameter of VSD in control group Pre and Post study:</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lgn="ctr">
              <a:buNone/>
            </a:pPr>
            <a:endParaRPr lang="en-US" sz="2400" dirty="0" smtClean="0"/>
          </a:p>
          <a:p>
            <a:pPr algn="ctr">
              <a:buNone/>
            </a:pPr>
            <a:endParaRPr lang="en-US" sz="2400" dirty="0"/>
          </a:p>
        </p:txBody>
      </p:sp>
      <p:graphicFrame>
        <p:nvGraphicFramePr>
          <p:cNvPr id="4" name="Chart 3"/>
          <p:cNvGraphicFramePr/>
          <p:nvPr/>
        </p:nvGraphicFramePr>
        <p:xfrm>
          <a:off x="1371600" y="2362200"/>
          <a:ext cx="6400799" cy="453555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b="1" u="sng" dirty="0" smtClean="0">
                <a:solidFill>
                  <a:schemeClr val="tx2">
                    <a:lumMod val="60000"/>
                    <a:lumOff val="40000"/>
                  </a:schemeClr>
                </a:solidFill>
                <a:latin typeface="Times New Roman" pitchFamily="18" charset="0"/>
                <a:cs typeface="Times New Roman" pitchFamily="18" charset="0"/>
              </a:rPr>
              <a:t>3) Results of laser on the diameter of the ventricular </a:t>
            </a:r>
            <a:r>
              <a:rPr lang="en-US" sz="3200" b="1" u="sng" dirty="0" err="1" smtClean="0">
                <a:solidFill>
                  <a:schemeClr val="tx2">
                    <a:lumMod val="60000"/>
                    <a:lumOff val="40000"/>
                  </a:schemeClr>
                </a:solidFill>
                <a:latin typeface="Times New Roman" pitchFamily="18" charset="0"/>
                <a:cs typeface="Times New Roman" pitchFamily="18" charset="0"/>
              </a:rPr>
              <a:t>septal</a:t>
            </a:r>
            <a:r>
              <a:rPr lang="en-US" sz="3200" b="1" u="sng" dirty="0" smtClean="0">
                <a:solidFill>
                  <a:schemeClr val="tx2">
                    <a:lumMod val="60000"/>
                    <a:lumOff val="40000"/>
                  </a:schemeClr>
                </a:solidFill>
                <a:latin typeface="Times New Roman" pitchFamily="18" charset="0"/>
                <a:cs typeface="Times New Roman" pitchFamily="18" charset="0"/>
              </a:rPr>
              <a:t> defects in study group:</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lgn="ctr">
              <a:buNone/>
            </a:pPr>
            <a:r>
              <a:rPr lang="en-US" sz="2400" dirty="0" smtClean="0"/>
              <a:t>Before and after application of laser on diameter of the ventricular </a:t>
            </a:r>
            <a:r>
              <a:rPr lang="en-US" sz="2400" dirty="0" err="1" smtClean="0"/>
              <a:t>septal</a:t>
            </a:r>
            <a:r>
              <a:rPr lang="en-US" sz="2400" dirty="0" smtClean="0"/>
              <a:t> defects means in study group	</a:t>
            </a:r>
          </a:p>
          <a:p>
            <a:pPr algn="ctr">
              <a:buNone/>
            </a:pPr>
            <a:endParaRPr lang="en-US" sz="2400" dirty="0"/>
          </a:p>
        </p:txBody>
      </p:sp>
      <p:graphicFrame>
        <p:nvGraphicFramePr>
          <p:cNvPr id="4" name="Chart 3"/>
          <p:cNvGraphicFramePr/>
          <p:nvPr/>
        </p:nvGraphicFramePr>
        <p:xfrm>
          <a:off x="1828800" y="2461590"/>
          <a:ext cx="5549348" cy="439641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dirty="0" smtClean="0">
                <a:solidFill>
                  <a:schemeClr val="tx2">
                    <a:lumMod val="60000"/>
                    <a:lumOff val="40000"/>
                  </a:schemeClr>
                </a:solidFill>
                <a:latin typeface="Times New Roman" pitchFamily="18" charset="0"/>
                <a:cs typeface="Times New Roman" pitchFamily="18" charset="0"/>
              </a:rPr>
              <a:t>The improvement percentage of diameter of the ventricular </a:t>
            </a:r>
            <a:r>
              <a:rPr lang="en-US" sz="3200" dirty="0" err="1" smtClean="0">
                <a:solidFill>
                  <a:schemeClr val="tx2">
                    <a:lumMod val="60000"/>
                    <a:lumOff val="40000"/>
                  </a:schemeClr>
                </a:solidFill>
                <a:latin typeface="Times New Roman" pitchFamily="18" charset="0"/>
                <a:cs typeface="Times New Roman" pitchFamily="18" charset="0"/>
              </a:rPr>
              <a:t>septal</a:t>
            </a:r>
            <a:r>
              <a:rPr lang="en-US" sz="3200" dirty="0" smtClean="0">
                <a:solidFill>
                  <a:schemeClr val="tx2">
                    <a:lumMod val="60000"/>
                    <a:lumOff val="40000"/>
                  </a:schemeClr>
                </a:solidFill>
                <a:latin typeface="Times New Roman" pitchFamily="18" charset="0"/>
                <a:cs typeface="Times New Roman" pitchFamily="18" charset="0"/>
              </a:rPr>
              <a:t> defects in the study group.</a:t>
            </a: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lgn="ctr">
              <a:buNone/>
            </a:pPr>
            <a:endParaRPr lang="en-US" sz="2400" dirty="0"/>
          </a:p>
        </p:txBody>
      </p:sp>
      <p:graphicFrame>
        <p:nvGraphicFramePr>
          <p:cNvPr id="6" name="Chart 5"/>
          <p:cNvGraphicFramePr/>
          <p:nvPr/>
        </p:nvGraphicFramePr>
        <p:xfrm>
          <a:off x="304800" y="1600200"/>
          <a:ext cx="8382000" cy="5029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a:r>
              <a:rPr lang="en-US" sz="3200" b="1" u="sng" dirty="0" smtClean="0">
                <a:solidFill>
                  <a:schemeClr val="tx2">
                    <a:lumMod val="60000"/>
                    <a:lumOff val="40000"/>
                  </a:schemeClr>
                </a:solidFill>
                <a:latin typeface="Times New Roman" pitchFamily="18" charset="0"/>
                <a:cs typeface="Times New Roman" pitchFamily="18" charset="0"/>
              </a:rPr>
              <a:t>C. Comparative analysis between control group and study group:</a:t>
            </a:r>
            <a:r>
              <a:rPr lang="en-US" sz="3200" dirty="0" smtClean="0">
                <a:solidFill>
                  <a:schemeClr val="tx2">
                    <a:lumMod val="60000"/>
                    <a:lumOff val="40000"/>
                  </a:schemeClr>
                </a:solidFill>
                <a:latin typeface="Times New Roman" pitchFamily="18" charset="0"/>
                <a:cs typeface="Times New Roman" pitchFamily="18" charset="0"/>
              </a:rPr>
              <a:t/>
            </a:r>
            <a:br>
              <a:rPr lang="en-US" sz="3200" dirty="0" smtClean="0">
                <a:solidFill>
                  <a:schemeClr val="tx2">
                    <a:lumMod val="60000"/>
                    <a:lumOff val="40000"/>
                  </a:schemeClr>
                </a:solidFill>
                <a:latin typeface="Times New Roman" pitchFamily="18" charset="0"/>
                <a:cs typeface="Times New Roman" pitchFamily="18" charset="0"/>
              </a:rPr>
            </a:br>
            <a:endParaRPr lang="en-US" sz="3200" dirty="0">
              <a:solidFill>
                <a:schemeClr val="tx2">
                  <a:lumMod val="60000"/>
                  <a:lumOff val="40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066800"/>
            <a:ext cx="8229600" cy="5059363"/>
          </a:xfrm>
        </p:spPr>
        <p:txBody>
          <a:bodyPr>
            <a:normAutofit/>
          </a:bodyPr>
          <a:lstStyle/>
          <a:p>
            <a:pPr algn="ctr">
              <a:buNone/>
            </a:pPr>
            <a:r>
              <a:rPr lang="en-US" sz="2400" dirty="0" smtClean="0">
                <a:latin typeface="Times New Roman" pitchFamily="18" charset="0"/>
                <a:cs typeface="Times New Roman" pitchFamily="18" charset="0"/>
              </a:rPr>
              <a:t>The mean values of the diameter of the VSD between control group and study group.</a:t>
            </a:r>
          </a:p>
          <a:p>
            <a:pPr algn="ctr">
              <a:buNone/>
            </a:pPr>
            <a:endParaRPr lang="en-US" sz="2400" dirty="0" smtClean="0"/>
          </a:p>
          <a:p>
            <a:endParaRPr lang="en-US" sz="2400" dirty="0"/>
          </a:p>
        </p:txBody>
      </p:sp>
      <p:graphicFrame>
        <p:nvGraphicFramePr>
          <p:cNvPr id="4" name="Chart 3"/>
          <p:cNvGraphicFramePr/>
          <p:nvPr/>
        </p:nvGraphicFramePr>
        <p:xfrm>
          <a:off x="1752600" y="2209800"/>
          <a:ext cx="5334000" cy="4648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Times New Roman" pitchFamily="18" charset="0"/>
                <a:cs typeface="Times New Roman" pitchFamily="18" charset="0"/>
              </a:rPr>
              <a:t>DISCUSSION</a:t>
            </a:r>
            <a:endParaRPr lang="en-US" dirty="0">
              <a:solidFill>
                <a:srgbClr val="FF0000"/>
              </a:solidFill>
            </a:endParaRPr>
          </a:p>
        </p:txBody>
      </p:sp>
      <p:pic>
        <p:nvPicPr>
          <p:cNvPr id="4" name="Content Placeholder 3" descr="school-kids-computer.jpg"/>
          <p:cNvPicPr>
            <a:picLocks noGrp="1" noChangeAspect="1"/>
          </p:cNvPicPr>
          <p:nvPr>
            <p:ph idx="1"/>
          </p:nvPr>
        </p:nvPicPr>
        <p:blipFill>
          <a:blip r:embed="rId2"/>
          <a:stretch>
            <a:fillRect/>
          </a:stretch>
        </p:blipFill>
        <p:spPr>
          <a:xfrm>
            <a:off x="0" y="1349362"/>
            <a:ext cx="9144000" cy="5780497"/>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44562"/>
          </a:xfrm>
        </p:spPr>
        <p:txBody>
          <a:bodyPr>
            <a:normAutofit/>
          </a:bodyPr>
          <a:lstStyle/>
          <a:p>
            <a:r>
              <a:rPr lang="en-US" sz="3200" dirty="0" smtClean="0">
                <a:solidFill>
                  <a:srgbClr val="FF0000"/>
                </a:solidFill>
                <a:latin typeface="Times New Roman" pitchFamily="18" charset="0"/>
                <a:cs typeface="Times New Roman" pitchFamily="18" charset="0"/>
              </a:rPr>
              <a:t> Why we do all of this ?!!!!</a:t>
            </a:r>
            <a:endParaRPr lang="en-US" sz="3200"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152400" y="1219200"/>
            <a:ext cx="8991600" cy="4906963"/>
          </a:xfrm>
        </p:spPr>
        <p:txBody>
          <a:bodyPr>
            <a:normAutofit/>
          </a:bodyPr>
          <a:lstStyle/>
          <a:p>
            <a:pPr algn="ctr">
              <a:buNone/>
            </a:pPr>
            <a:r>
              <a:rPr lang="en-US" sz="3600" i="1" dirty="0" smtClean="0">
                <a:solidFill>
                  <a:schemeClr val="tx2">
                    <a:lumMod val="60000"/>
                    <a:lumOff val="40000"/>
                  </a:schemeClr>
                </a:solidFill>
                <a:latin typeface="Times New Roman" pitchFamily="18" charset="0"/>
                <a:cs typeface="Times New Roman" pitchFamily="18" charset="0"/>
              </a:rPr>
              <a:t>Simply for those</a:t>
            </a:r>
            <a:endParaRPr lang="en-US" sz="3600" i="1" dirty="0">
              <a:solidFill>
                <a:schemeClr val="tx2">
                  <a:lumMod val="60000"/>
                  <a:lumOff val="40000"/>
                </a:schemeClr>
              </a:solidFill>
              <a:latin typeface="Times New Roman" pitchFamily="18" charset="0"/>
              <a:cs typeface="Times New Roman" pitchFamily="18" charset="0"/>
            </a:endParaRPr>
          </a:p>
        </p:txBody>
      </p:sp>
      <p:pic>
        <p:nvPicPr>
          <p:cNvPr id="4" name="Picture 4" descr="download - Copy.jpg"/>
          <p:cNvPicPr>
            <a:picLocks noChangeAspect="1"/>
          </p:cNvPicPr>
          <p:nvPr/>
        </p:nvPicPr>
        <p:blipFill>
          <a:blip r:embed="rId2"/>
          <a:srcRect/>
          <a:stretch>
            <a:fillRect/>
          </a:stretch>
        </p:blipFill>
        <p:spPr bwMode="auto">
          <a:xfrm>
            <a:off x="152400" y="1981200"/>
            <a:ext cx="2922229" cy="2133600"/>
          </a:xfrm>
          <a:prstGeom prst="rect">
            <a:avLst/>
          </a:prstGeom>
          <a:noFill/>
          <a:ln w="9525">
            <a:noFill/>
            <a:miter lim="800000"/>
            <a:headEnd/>
            <a:tailEnd/>
          </a:ln>
        </p:spPr>
      </p:pic>
      <p:pic>
        <p:nvPicPr>
          <p:cNvPr id="5" name="Picture 6" descr="images (8).jpg"/>
          <p:cNvPicPr>
            <a:picLocks noChangeAspect="1"/>
          </p:cNvPicPr>
          <p:nvPr/>
        </p:nvPicPr>
        <p:blipFill>
          <a:blip r:embed="rId3"/>
          <a:srcRect/>
          <a:stretch>
            <a:fillRect/>
          </a:stretch>
        </p:blipFill>
        <p:spPr bwMode="auto">
          <a:xfrm>
            <a:off x="6248400" y="2133600"/>
            <a:ext cx="2438400" cy="2352675"/>
          </a:xfrm>
          <a:prstGeom prst="rect">
            <a:avLst/>
          </a:prstGeom>
          <a:noFill/>
          <a:ln w="9525">
            <a:noFill/>
            <a:miter lim="800000"/>
            <a:headEnd/>
            <a:tailEnd/>
          </a:ln>
        </p:spPr>
      </p:pic>
      <p:pic>
        <p:nvPicPr>
          <p:cNvPr id="6" name="Picture 3" descr="download (1).jpg"/>
          <p:cNvPicPr>
            <a:picLocks noChangeAspect="1"/>
          </p:cNvPicPr>
          <p:nvPr/>
        </p:nvPicPr>
        <p:blipFill>
          <a:blip r:embed="rId4"/>
          <a:srcRect/>
          <a:stretch>
            <a:fillRect/>
          </a:stretch>
        </p:blipFill>
        <p:spPr bwMode="auto">
          <a:xfrm>
            <a:off x="152400" y="4343400"/>
            <a:ext cx="2957513" cy="1905000"/>
          </a:xfrm>
          <a:prstGeom prst="rect">
            <a:avLst/>
          </a:prstGeom>
          <a:noFill/>
          <a:ln w="9525">
            <a:noFill/>
            <a:miter lim="800000"/>
            <a:headEnd/>
            <a:tailEnd/>
          </a:ln>
        </p:spPr>
      </p:pic>
      <p:pic>
        <p:nvPicPr>
          <p:cNvPr id="7" name="Picture 4" descr="download (2).jpg"/>
          <p:cNvPicPr>
            <a:picLocks noChangeAspect="1"/>
          </p:cNvPicPr>
          <p:nvPr/>
        </p:nvPicPr>
        <p:blipFill>
          <a:blip r:embed="rId5"/>
          <a:srcRect/>
          <a:stretch>
            <a:fillRect/>
          </a:stretch>
        </p:blipFill>
        <p:spPr bwMode="auto">
          <a:xfrm>
            <a:off x="3276600" y="2743200"/>
            <a:ext cx="2744788" cy="2832100"/>
          </a:xfrm>
          <a:prstGeom prst="rect">
            <a:avLst/>
          </a:prstGeom>
          <a:noFill/>
          <a:ln w="9525">
            <a:noFill/>
            <a:miter lim="800000"/>
            <a:headEnd/>
            <a:tailEnd/>
          </a:ln>
        </p:spPr>
      </p:pic>
      <p:pic>
        <p:nvPicPr>
          <p:cNvPr id="8" name="Picture 6" descr="download (6).jpg"/>
          <p:cNvPicPr>
            <a:picLocks noChangeAspect="1"/>
          </p:cNvPicPr>
          <p:nvPr/>
        </p:nvPicPr>
        <p:blipFill>
          <a:blip r:embed="rId6"/>
          <a:srcRect/>
          <a:stretch>
            <a:fillRect/>
          </a:stretch>
        </p:blipFill>
        <p:spPr bwMode="auto">
          <a:xfrm>
            <a:off x="6248400" y="4800600"/>
            <a:ext cx="2895600" cy="1720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dirty="0" smtClean="0">
                <a:solidFill>
                  <a:srgbClr val="00B0F0"/>
                </a:solidFill>
              </a:rPr>
              <a:t>Aim of our work</a:t>
            </a:r>
            <a:endParaRPr lang="en-US" sz="3600" dirty="0">
              <a:solidFill>
                <a:srgbClr val="00B0F0"/>
              </a:solidFill>
            </a:endParaRPr>
          </a:p>
        </p:txBody>
      </p:sp>
      <p:sp>
        <p:nvSpPr>
          <p:cNvPr id="3" name="Содержимое 2"/>
          <p:cNvSpPr>
            <a:spLocks noGrp="1"/>
          </p:cNvSpPr>
          <p:nvPr>
            <p:ph idx="1"/>
          </p:nvPr>
        </p:nvSpPr>
        <p:spPr/>
        <p:txBody>
          <a:bodyPr>
            <a:normAutofit/>
          </a:bodyPr>
          <a:lstStyle/>
          <a:p>
            <a:r>
              <a:rPr lang="en-US" sz="2400" dirty="0" smtClean="0">
                <a:latin typeface="Times New Roman" pitchFamily="18" charset="0"/>
                <a:cs typeface="Times New Roman" pitchFamily="18" charset="0"/>
              </a:rPr>
              <a:t>This study aimed to find an alternative or even adjunctive non surgical method for some congenital heart defects like </a:t>
            </a:r>
            <a:r>
              <a:rPr lang="en-US" sz="2400" dirty="0" err="1" smtClean="0">
                <a:latin typeface="Times New Roman" pitchFamily="18" charset="0"/>
                <a:cs typeface="Times New Roman" pitchFamily="18" charset="0"/>
              </a:rPr>
              <a:t>septal</a:t>
            </a:r>
            <a:r>
              <a:rPr lang="en-US" sz="2400" dirty="0" smtClean="0">
                <a:latin typeface="Times New Roman" pitchFamily="18" charset="0"/>
                <a:cs typeface="Times New Roman" pitchFamily="18" charset="0"/>
              </a:rPr>
              <a:t> defects whether it is ventricular or </a:t>
            </a:r>
            <a:r>
              <a:rPr lang="en-US" sz="2400" dirty="0" err="1" smtClean="0">
                <a:latin typeface="Times New Roman" pitchFamily="18" charset="0"/>
                <a:cs typeface="Times New Roman" pitchFamily="18" charset="0"/>
              </a:rPr>
              <a:t>atrial</a:t>
            </a:r>
            <a:r>
              <a:rPr lang="en-US" sz="2400" dirty="0" smtClean="0">
                <a:latin typeface="Times New Roman" pitchFamily="18" charset="0"/>
                <a:cs typeface="Times New Roman" pitchFamily="18" charset="0"/>
              </a:rPr>
              <a:t>, in order to avoid or decrease -at least- open heart surgeries complications, which is still till now the only method for treatment of such cases.</a:t>
            </a:r>
          </a:p>
          <a:p>
            <a:endParaRPr lang="en-US" sz="2400" dirty="0" smtClean="0"/>
          </a:p>
          <a:p>
            <a:endParaRPr lang="en-US" sz="2400" dirty="0" smtClean="0"/>
          </a:p>
          <a:p>
            <a:pPr>
              <a:buNone/>
            </a:pPr>
            <a:endParaRPr lang="en-US" sz="2400" dirty="0"/>
          </a:p>
        </p:txBody>
      </p:sp>
      <p:pic>
        <p:nvPicPr>
          <p:cNvPr id="9" name="Picture 8" descr="images.jpg"/>
          <p:cNvPicPr>
            <a:picLocks noChangeAspect="1"/>
          </p:cNvPicPr>
          <p:nvPr/>
        </p:nvPicPr>
        <p:blipFill>
          <a:blip r:embed="rId2"/>
          <a:stretch>
            <a:fillRect/>
          </a:stretch>
        </p:blipFill>
        <p:spPr>
          <a:xfrm>
            <a:off x="2286000" y="3581400"/>
            <a:ext cx="4495799" cy="1905000"/>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en-US" sz="3200" dirty="0" smtClean="0">
                <a:solidFill>
                  <a:srgbClr val="00B0F0"/>
                </a:solidFill>
              </a:rPr>
              <a:t>What happened? </a:t>
            </a:r>
            <a:endParaRPr lang="en-US" sz="3200" dirty="0">
              <a:solidFill>
                <a:srgbClr val="00B0F0"/>
              </a:solidFill>
            </a:endParaRPr>
          </a:p>
        </p:txBody>
      </p:sp>
      <p:sp>
        <p:nvSpPr>
          <p:cNvPr id="3" name="Содержимое 2"/>
          <p:cNvSpPr>
            <a:spLocks noGrp="1"/>
          </p:cNvSpPr>
          <p:nvPr>
            <p:ph idx="1"/>
          </p:nvPr>
        </p:nvSpPr>
        <p:spPr>
          <a:xfrm>
            <a:off x="457200" y="1143000"/>
            <a:ext cx="8229600" cy="4983163"/>
          </a:xfrm>
        </p:spPr>
        <p:txBody>
          <a:bodyPr>
            <a:normAutofit/>
          </a:bodyPr>
          <a:lstStyle/>
          <a:p>
            <a:r>
              <a:rPr lang="en-US" sz="2400" dirty="0" smtClean="0">
                <a:latin typeface="Times New Roman" pitchFamily="18" charset="0"/>
                <a:cs typeface="Times New Roman" pitchFamily="18" charset="0"/>
              </a:rPr>
              <a:t>The current study reflected that improvement of healing process of the induced </a:t>
            </a:r>
            <a:r>
              <a:rPr lang="en-US" sz="2400" dirty="0" err="1" smtClean="0">
                <a:latin typeface="Times New Roman" pitchFamily="18" charset="0"/>
                <a:cs typeface="Times New Roman" pitchFamily="18" charset="0"/>
              </a:rPr>
              <a:t>septal</a:t>
            </a:r>
            <a:r>
              <a:rPr lang="en-US" sz="2400" dirty="0" smtClean="0">
                <a:latin typeface="Times New Roman" pitchFamily="18" charset="0"/>
                <a:cs typeface="Times New Roman" pitchFamily="18" charset="0"/>
              </a:rPr>
              <a:t> defect using pulsed LASER (Group A) which was better than routine animal care only (Group B) after one and half month due to the following possible explanations: LASER, 1)able to induce </a:t>
            </a:r>
            <a:r>
              <a:rPr lang="en-US" sz="2400" dirty="0" err="1" smtClean="0">
                <a:latin typeface="Times New Roman" pitchFamily="18" charset="0"/>
                <a:cs typeface="Times New Roman" pitchFamily="18" charset="0"/>
              </a:rPr>
              <a:t>photobiological</a:t>
            </a:r>
            <a:r>
              <a:rPr lang="en-US" sz="2400" dirty="0" smtClean="0">
                <a:latin typeface="Times New Roman" pitchFamily="18" charset="0"/>
                <a:cs typeface="Times New Roman" pitchFamily="18" charset="0"/>
              </a:rPr>
              <a:t> processes in cells by activation of mitochondria, increase ATP synthesis, 2)activate </a:t>
            </a:r>
            <a:r>
              <a:rPr lang="en-US" sz="2400" dirty="0" err="1" smtClean="0">
                <a:latin typeface="Times New Roman" pitchFamily="18" charset="0"/>
                <a:cs typeface="Times New Roman" pitchFamily="18" charset="0"/>
              </a:rPr>
              <a:t>Cytochrome</a:t>
            </a:r>
            <a:r>
              <a:rPr lang="en-US" sz="2400" dirty="0" smtClean="0">
                <a:latin typeface="Times New Roman" pitchFamily="18" charset="0"/>
                <a:cs typeface="Times New Roman" pitchFamily="18" charset="0"/>
              </a:rPr>
              <a:t> C </a:t>
            </a:r>
            <a:r>
              <a:rPr lang="en-US" sz="2400" dirty="0" err="1" smtClean="0">
                <a:latin typeface="Times New Roman" pitchFamily="18" charset="0"/>
                <a:cs typeface="Times New Roman" pitchFamily="18" charset="0"/>
              </a:rPr>
              <a:t>oxidase</a:t>
            </a:r>
            <a:r>
              <a:rPr lang="en-US" sz="2400" dirty="0" smtClean="0">
                <a:latin typeface="Times New Roman" pitchFamily="18" charset="0"/>
                <a:cs typeface="Times New Roman" pitchFamily="18" charset="0"/>
              </a:rPr>
              <a:t> and nitric oxide release,  3)increase DNA,RNA and protein synthesis, 4)activate Reactive oxygen species and gene transcription, 5)promote angiogenesis and </a:t>
            </a:r>
            <a:r>
              <a:rPr lang="en-US" sz="2400" dirty="0" err="1" smtClean="0">
                <a:latin typeface="Times New Roman" pitchFamily="18" charset="0"/>
                <a:cs typeface="Times New Roman" pitchFamily="18" charset="0"/>
              </a:rPr>
              <a:t>neovascularisation</a:t>
            </a:r>
            <a:r>
              <a:rPr lang="en-US" sz="2400" dirty="0" smtClean="0">
                <a:latin typeface="Times New Roman" pitchFamily="18" charset="0"/>
                <a:cs typeface="Times New Roman" pitchFamily="18" charset="0"/>
              </a:rPr>
              <a:t> and 6)increase collagen synthesis to promote healing.</a:t>
            </a:r>
          </a:p>
          <a:p>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792162"/>
          </a:xfrm>
        </p:spPr>
        <p:txBody>
          <a:bodyPr>
            <a:normAutofit fontScale="90000"/>
          </a:bodyPr>
          <a:lstStyle/>
          <a:p>
            <a:r>
              <a:rPr lang="en-US" dirty="0" smtClean="0">
                <a:solidFill>
                  <a:schemeClr val="tx2">
                    <a:lumMod val="60000"/>
                    <a:lumOff val="40000"/>
                  </a:schemeClr>
                </a:solidFill>
                <a:latin typeface="Times New Roman" pitchFamily="18" charset="0"/>
                <a:cs typeface="Times New Roman" pitchFamily="18" charset="0"/>
              </a:rPr>
              <a:t>By this we supposed that it healed!!</a:t>
            </a:r>
            <a:endParaRPr lang="en-US" dirty="0">
              <a:solidFill>
                <a:schemeClr val="tx2">
                  <a:lumMod val="60000"/>
                  <a:lumOff val="40000"/>
                </a:schemeClr>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219200"/>
          <a:ext cx="8229600" cy="4906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lumMod val="60000"/>
                    <a:lumOff val="40000"/>
                  </a:schemeClr>
                </a:solidFill>
                <a:latin typeface="Times New Roman" pitchFamily="18" charset="0"/>
                <a:cs typeface="Times New Roman" pitchFamily="18" charset="0"/>
              </a:rPr>
              <a:t>Who confirmed that this LLLT can do this??</a:t>
            </a:r>
            <a:endParaRPr lang="en-US" dirty="0">
              <a:solidFill>
                <a:schemeClr val="tx2">
                  <a:lumMod val="60000"/>
                  <a:lumOff val="40000"/>
                </a:schemeClr>
              </a:solidFill>
              <a:latin typeface="Times New Roman" pitchFamily="18" charset="0"/>
              <a:cs typeface="Times New Roman" pitchFamily="18" charset="0"/>
            </a:endParaRPr>
          </a:p>
        </p:txBody>
      </p:sp>
      <p:graphicFrame>
        <p:nvGraphicFramePr>
          <p:cNvPr id="5" name="Content Placeholder 4"/>
          <p:cNvGraphicFramePr>
            <a:graphicFrameLocks noGrp="1"/>
          </p:cNvGraphicFramePr>
          <p:nvPr>
            <p:ph idx="1"/>
          </p:nvPr>
        </p:nvGraphicFramePr>
        <p:xfrm>
          <a:off x="457200" y="1524000"/>
          <a:ext cx="8229600" cy="4602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lumMod val="60000"/>
                    <a:lumOff val="40000"/>
                  </a:schemeClr>
                </a:solidFill>
                <a:latin typeface="Times New Roman" pitchFamily="18" charset="0"/>
                <a:cs typeface="Times New Roman" pitchFamily="18" charset="0"/>
              </a:rPr>
              <a:t>Who confirmed that this LLLT can do this??</a:t>
            </a:r>
            <a:endParaRPr lang="en-US" dirty="0">
              <a:solidFill>
                <a:schemeClr val="tx2">
                  <a:lumMod val="60000"/>
                  <a:lumOff val="40000"/>
                </a:schemeClr>
              </a:solidFill>
              <a:latin typeface="Times New Roman" pitchFamily="18" charset="0"/>
              <a:cs typeface="Times New Roman" pitchFamily="18" charset="0"/>
            </a:endParaRPr>
          </a:p>
        </p:txBody>
      </p:sp>
      <p:graphicFrame>
        <p:nvGraphicFramePr>
          <p:cNvPr id="5" name="Content Placeholder 4"/>
          <p:cNvGraphicFramePr>
            <a:graphicFrameLocks noGrp="1"/>
          </p:cNvGraphicFramePr>
          <p:nvPr>
            <p:ph idx="1"/>
          </p:nvPr>
        </p:nvGraphicFramePr>
        <p:xfrm>
          <a:off x="457200" y="1524000"/>
          <a:ext cx="8229600" cy="4602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solidFill>
                  <a:schemeClr val="tx2">
                    <a:lumMod val="60000"/>
                    <a:lumOff val="40000"/>
                  </a:schemeClr>
                </a:solidFill>
                <a:latin typeface="Times New Roman" pitchFamily="18" charset="0"/>
                <a:cs typeface="Times New Roman" pitchFamily="18" charset="0"/>
              </a:rPr>
              <a:t>Is it safe?</a:t>
            </a:r>
            <a:endParaRPr lang="en-US" sz="4800" dirty="0">
              <a:solidFill>
                <a:schemeClr val="tx2">
                  <a:lumMod val="60000"/>
                  <a:lumOff val="40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754563"/>
          </a:xfrm>
        </p:spPr>
        <p:txBody>
          <a:bodyPr>
            <a:normAutofit/>
          </a:bodyPr>
          <a:lstStyle/>
          <a:p>
            <a:r>
              <a:rPr lang="en-US" sz="2400" dirty="0" smtClean="0">
                <a:latin typeface="Times New Roman" pitchFamily="18" charset="0"/>
                <a:cs typeface="Times New Roman" pitchFamily="18" charset="0"/>
              </a:rPr>
              <a:t>Several studies such as </a:t>
            </a:r>
            <a:r>
              <a:rPr lang="en-US" sz="2400" b="1" dirty="0" smtClean="0">
                <a:latin typeface="Times New Roman" pitchFamily="18" charset="0"/>
                <a:cs typeface="Times New Roman" pitchFamily="18" charset="0"/>
              </a:rPr>
              <a:t>Pal et al., (2007</a:t>
            </a:r>
            <a:r>
              <a:rPr lang="en-US" sz="2400" dirty="0" smtClean="0">
                <a:latin typeface="Times New Roman" pitchFamily="18" charset="0"/>
                <a:cs typeface="Times New Roman" pitchFamily="18" charset="0"/>
              </a:rPr>
              <a:t>) reported that continuous  wave of laser but not pulsed laser angioplasty may be complicated by arterial spasm when applied laser </a:t>
            </a:r>
            <a:r>
              <a:rPr lang="en-US" sz="2400" dirty="0" err="1" smtClean="0">
                <a:latin typeface="Times New Roman" pitchFamily="18" charset="0"/>
                <a:cs typeface="Times New Roman" pitchFamily="18" charset="0"/>
              </a:rPr>
              <a:t>percutaneously</a:t>
            </a:r>
            <a:r>
              <a:rPr lang="en-US" sz="2400" dirty="0" smtClean="0">
                <a:latin typeface="Times New Roman" pitchFamily="18" charset="0"/>
                <a:cs typeface="Times New Roman" pitchFamily="18" charset="0"/>
              </a:rPr>
              <a:t> at New Zealand white rabbits . Such spasm presumably reflects the potent vasoconstrictor effects of heat generated during continuous wave laser irradiation; the absence of spasm during pulsed laser irradiation presumably reflects less marked rise in tissue temperature typical of pulsed lasers</a:t>
            </a:r>
            <a:r>
              <a:rPr lang="en-US" sz="2400" b="1"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current work reflects that pulsed LASER improves healing of cardiac and vascular structures and don’t lead to any vascular damage.</a:t>
            </a:r>
          </a:p>
          <a:p>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001000" cy="944562"/>
          </a:xfrm>
        </p:spPr>
        <p:txBody>
          <a:bodyPr/>
          <a:lstStyle/>
          <a:p>
            <a:r>
              <a:rPr lang="en-US" dirty="0" smtClean="0">
                <a:solidFill>
                  <a:schemeClr val="tx2">
                    <a:lumMod val="60000"/>
                    <a:lumOff val="40000"/>
                  </a:schemeClr>
                </a:solidFill>
                <a:latin typeface="Times New Roman" pitchFamily="18" charset="0"/>
                <a:cs typeface="Times New Roman" pitchFamily="18" charset="0"/>
              </a:rPr>
              <a:t>Contradictory opinions</a:t>
            </a:r>
            <a:endParaRPr lang="en-US" dirty="0">
              <a:solidFill>
                <a:schemeClr val="tx2">
                  <a:lumMod val="60000"/>
                  <a:lumOff val="40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754563"/>
          </a:xfrm>
        </p:spPr>
        <p:txBody>
          <a:bodyPr>
            <a:normAutofit fontScale="92500"/>
          </a:bodyPr>
          <a:lstStyle/>
          <a:p>
            <a:r>
              <a:rPr lang="en-US" dirty="0" smtClean="0">
                <a:latin typeface="Times New Roman" pitchFamily="18" charset="0"/>
                <a:cs typeface="Times New Roman" pitchFamily="18" charset="0"/>
              </a:rPr>
              <a:t>In contrast, a study conducted by </a:t>
            </a:r>
            <a:r>
              <a:rPr lang="en-US" b="1" dirty="0" err="1" smtClean="0">
                <a:latin typeface="Times New Roman" pitchFamily="18" charset="0"/>
                <a:cs typeface="Times New Roman" pitchFamily="18" charset="0"/>
              </a:rPr>
              <a:t>Bagis</a:t>
            </a:r>
            <a:r>
              <a:rPr lang="en-US" b="1" dirty="0" smtClean="0">
                <a:latin typeface="Times New Roman" pitchFamily="18" charset="0"/>
                <a:cs typeface="Times New Roman" pitchFamily="18" charset="0"/>
              </a:rPr>
              <a:t> et al., (2003)</a:t>
            </a:r>
            <a:r>
              <a:rPr lang="en-US" b="1"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on sciatic nerve healing in rats via laser application</a:t>
            </a:r>
            <a:r>
              <a:rPr lang="en-US" b="1"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showed that low-energy </a:t>
            </a:r>
            <a:r>
              <a:rPr lang="en-US" dirty="0" err="1" smtClean="0">
                <a:latin typeface="Times New Roman" pitchFamily="18" charset="0"/>
                <a:cs typeface="Times New Roman" pitchFamily="18" charset="0"/>
              </a:rPr>
              <a:t>GaAs</a:t>
            </a:r>
            <a:r>
              <a:rPr lang="en-US" dirty="0" smtClean="0">
                <a:latin typeface="Times New Roman" pitchFamily="18" charset="0"/>
                <a:cs typeface="Times New Roman" pitchFamily="18" charset="0"/>
              </a:rPr>
              <a:t> irradiation did not have any effect on the injured rat sciatic nerve. The contradiction between the results of both studies was because of the very high dose of the study done by</a:t>
            </a:r>
            <a:r>
              <a:rPr lang="en-US" b="1" i="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Bagis</a:t>
            </a:r>
            <a:r>
              <a:rPr lang="en-US" b="1" dirty="0" smtClean="0">
                <a:latin typeface="Times New Roman" pitchFamily="18" charset="0"/>
                <a:cs typeface="Times New Roman" pitchFamily="18" charset="0"/>
              </a:rPr>
              <a:t> et al., (2003),</a:t>
            </a:r>
            <a:r>
              <a:rPr lang="en-US" b="1"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which was 19 J/cm2</a:t>
            </a:r>
            <a:r>
              <a:rPr lang="en-US" b="1"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hence it is recommended not to exceed the dose to that extent and stick to the safe limits only. </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57400"/>
          </a:xfrm>
        </p:spPr>
        <p:txBody>
          <a:bodyPr>
            <a:noAutofit/>
          </a:bodyPr>
          <a:lstStyle/>
          <a:p>
            <a:r>
              <a:rPr lang="en-US" sz="8000" dirty="0" smtClean="0">
                <a:solidFill>
                  <a:schemeClr val="tx2">
                    <a:lumMod val="60000"/>
                    <a:lumOff val="40000"/>
                  </a:schemeClr>
                </a:solidFill>
                <a:latin typeface="Times New Roman" pitchFamily="18" charset="0"/>
                <a:cs typeface="Times New Roman" pitchFamily="18" charset="0"/>
              </a:rPr>
              <a:t>Conclusion</a:t>
            </a:r>
            <a:endParaRPr lang="en-US" sz="8000" dirty="0"/>
          </a:p>
        </p:txBody>
      </p:sp>
      <p:pic>
        <p:nvPicPr>
          <p:cNvPr id="4" name="Content Placeholder 3" descr="kids-better-grades.jpg"/>
          <p:cNvPicPr>
            <a:picLocks noGrp="1" noChangeAspect="1"/>
          </p:cNvPicPr>
          <p:nvPr>
            <p:ph idx="1"/>
          </p:nvPr>
        </p:nvPicPr>
        <p:blipFill>
          <a:blip r:embed="rId2"/>
          <a:stretch>
            <a:fillRect/>
          </a:stretch>
        </p:blipFill>
        <p:spPr>
          <a:xfrm>
            <a:off x="0" y="2057400"/>
            <a:ext cx="9144000" cy="4800600"/>
          </a:xfr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60000"/>
                    <a:lumOff val="40000"/>
                  </a:schemeClr>
                </a:solidFill>
                <a:latin typeface="Times New Roman" pitchFamily="18" charset="0"/>
                <a:cs typeface="Times New Roman" pitchFamily="18" charset="0"/>
              </a:rPr>
              <a:t>Conclusion </a:t>
            </a:r>
            <a:endParaRPr lang="en-US" dirty="0">
              <a:solidFill>
                <a:schemeClr val="tx2">
                  <a:lumMod val="60000"/>
                  <a:lumOff val="40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sz="3600" dirty="0" smtClean="0">
                <a:latin typeface="Times New Roman" pitchFamily="18" charset="0"/>
                <a:cs typeface="Times New Roman" pitchFamily="18" charset="0"/>
              </a:rPr>
              <a:t>It was concluded that low level LASER therapy can be considered as a promising therapy for congenital heart defects in animals and to be examined on children with similar congenital lesions after then.</a:t>
            </a:r>
          </a:p>
          <a:p>
            <a:endParaRPr lang="en-US" sz="3600" dirty="0" smtClean="0">
              <a:latin typeface="Times New Roman" pitchFamily="18" charset="0"/>
              <a:cs typeface="Times New Roman" pitchFamily="18" charset="0"/>
            </a:endParaRPr>
          </a:p>
          <a:p>
            <a:endParaRPr lang="en-US" sz="3600" dirty="0" smtClean="0">
              <a:latin typeface="Times New Roman" pitchFamily="18" charset="0"/>
              <a:cs typeface="Times New Roman" pitchFamily="18" charset="0"/>
            </a:endParaRPr>
          </a:p>
          <a:p>
            <a:endParaRPr lang="en-US" sz="3600" dirty="0" smtClean="0">
              <a:latin typeface="Times New Roman" pitchFamily="18" charset="0"/>
              <a:cs typeface="Times New Roman" pitchFamily="18" charset="0"/>
            </a:endParaRPr>
          </a:p>
          <a:p>
            <a:endParaRPr lang="en-US" sz="3600" dirty="0" smtClean="0">
              <a:latin typeface="Times New Roman" pitchFamily="18" charset="0"/>
              <a:cs typeface="Times New Roman" pitchFamily="18" charset="0"/>
            </a:endParaRPr>
          </a:p>
          <a:p>
            <a:endParaRPr lang="en-US" sz="3600" dirty="0" smtClean="0">
              <a:latin typeface="Times New Roman" pitchFamily="18" charset="0"/>
              <a:cs typeface="Times New Roman" pitchFamily="18" charset="0"/>
            </a:endParaRPr>
          </a:p>
          <a:p>
            <a:endParaRPr lang="en-US" sz="3600" dirty="0" smtClean="0">
              <a:latin typeface="Times New Roman" pitchFamily="18" charset="0"/>
              <a:cs typeface="Times New Roman" pitchFamily="18" charset="0"/>
            </a:endParaRPr>
          </a:p>
          <a:p>
            <a:endParaRPr lang="en-US" sz="3600" dirty="0" smtClean="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697162"/>
          </a:xfrm>
        </p:spPr>
        <p:txBody>
          <a:bodyPr/>
          <a:lstStyle/>
          <a:p>
            <a:r>
              <a:rPr lang="en-US" dirty="0" smtClean="0">
                <a:solidFill>
                  <a:schemeClr val="tx2">
                    <a:lumMod val="60000"/>
                    <a:lumOff val="40000"/>
                  </a:schemeClr>
                </a:solidFill>
                <a:latin typeface="Times New Roman" pitchFamily="18" charset="0"/>
                <a:cs typeface="Times New Roman" pitchFamily="18" charset="0"/>
              </a:rPr>
              <a:t>RECOMMENDATIONS</a:t>
            </a:r>
            <a:endParaRPr lang="en-US" dirty="0"/>
          </a:p>
        </p:txBody>
      </p:sp>
      <p:pic>
        <p:nvPicPr>
          <p:cNvPr id="6" name="Content Placeholder 5" descr="ID-10068784.jpg"/>
          <p:cNvPicPr>
            <a:picLocks noGrp="1" noChangeAspect="1"/>
          </p:cNvPicPr>
          <p:nvPr>
            <p:ph idx="1"/>
          </p:nvPr>
        </p:nvPicPr>
        <p:blipFill>
          <a:blip r:embed="rId2"/>
          <a:stretch>
            <a:fillRect/>
          </a:stretch>
        </p:blipFill>
        <p:spPr>
          <a:xfrm>
            <a:off x="1" y="2286000"/>
            <a:ext cx="9144000" cy="4572000"/>
          </a:xfr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rmAutofit/>
          </a:bodyPr>
          <a:lstStyle/>
          <a:p>
            <a:r>
              <a:rPr lang="en-US" sz="4000" dirty="0" smtClean="0">
                <a:solidFill>
                  <a:schemeClr val="tx2">
                    <a:lumMod val="60000"/>
                    <a:lumOff val="40000"/>
                  </a:schemeClr>
                </a:solidFill>
                <a:latin typeface="Times New Roman" pitchFamily="18" charset="0"/>
                <a:cs typeface="Times New Roman" pitchFamily="18" charset="0"/>
              </a:rPr>
              <a:t>RECOMMENDATIONS</a:t>
            </a:r>
            <a:endParaRPr lang="en-US" sz="4000" dirty="0">
              <a:solidFill>
                <a:schemeClr val="tx2">
                  <a:lumMod val="60000"/>
                  <a:lumOff val="40000"/>
                </a:schemeClr>
              </a:solidFill>
              <a:latin typeface="Times New Roman" pitchFamily="18" charset="0"/>
              <a:cs typeface="Times New Roman" pitchFamily="18" charset="0"/>
            </a:endParaRPr>
          </a:p>
        </p:txBody>
      </p:sp>
      <p:sp>
        <p:nvSpPr>
          <p:cNvPr id="3" name="Text Placeholder 2"/>
          <p:cNvSpPr>
            <a:spLocks noGrp="1"/>
          </p:cNvSpPr>
          <p:nvPr>
            <p:ph type="body" idx="1"/>
          </p:nvPr>
        </p:nvSpPr>
        <p:spPr/>
        <p:txBody>
          <a:bodyPr>
            <a:normAutofit/>
          </a:bodyPr>
          <a:lstStyle/>
          <a:p>
            <a:r>
              <a:rPr lang="en-US" sz="2800" dirty="0" smtClean="0">
                <a:solidFill>
                  <a:schemeClr val="tx2">
                    <a:lumMod val="60000"/>
                    <a:lumOff val="40000"/>
                  </a:schemeClr>
                </a:solidFill>
                <a:latin typeface="Times New Roman" pitchFamily="18" charset="0"/>
                <a:cs typeface="Times New Roman" pitchFamily="18" charset="0"/>
              </a:rPr>
              <a:t>Effect of LLLT on</a:t>
            </a:r>
            <a:endParaRPr lang="en-US" sz="2800" dirty="0">
              <a:solidFill>
                <a:schemeClr val="tx2">
                  <a:lumMod val="60000"/>
                  <a:lumOff val="40000"/>
                </a:schemeClr>
              </a:solidFill>
              <a:latin typeface="Times New Roman" pitchFamily="18" charset="0"/>
              <a:cs typeface="Times New Roman" pitchFamily="18" charset="0"/>
            </a:endParaRPr>
          </a:p>
        </p:txBody>
      </p:sp>
      <p:sp>
        <p:nvSpPr>
          <p:cNvPr id="4" name="Content Placeholder 3"/>
          <p:cNvSpPr>
            <a:spLocks noGrp="1"/>
          </p:cNvSpPr>
          <p:nvPr>
            <p:ph sz="half" idx="2"/>
          </p:nvPr>
        </p:nvSpPr>
        <p:spPr/>
        <p:txBody>
          <a:bodyPr>
            <a:normAutofit fontScale="92500" lnSpcReduction="10000"/>
          </a:bodyPr>
          <a:lstStyle/>
          <a:p>
            <a:pPr marL="457200" indent="-457200">
              <a:buAutoNum type="arabicPeriod"/>
            </a:pPr>
            <a:r>
              <a:rPr lang="en-US" dirty="0" smtClean="0">
                <a:latin typeface="Times New Roman" pitchFamily="18" charset="0"/>
                <a:cs typeface="Times New Roman" pitchFamily="18" charset="0"/>
              </a:rPr>
              <a:t>Quality of life.</a:t>
            </a:r>
          </a:p>
          <a:p>
            <a:pPr marL="457200" lvl="0" indent="-457200">
              <a:buFont typeface="Arial" pitchFamily="34" charset="0"/>
              <a:buAutoNum type="arabicPeriod"/>
            </a:pPr>
            <a:r>
              <a:rPr lang="en-US" dirty="0" smtClean="0">
                <a:latin typeface="Times New Roman" pitchFamily="18" charset="0"/>
                <a:cs typeface="Times New Roman" pitchFamily="18" charset="0"/>
              </a:rPr>
              <a:t>Healing of induced cardiac shunts. </a:t>
            </a:r>
          </a:p>
          <a:p>
            <a:pPr marL="457200" indent="-457200">
              <a:buAutoNum type="arabicPeriod"/>
            </a:pPr>
            <a:r>
              <a:rPr lang="en-US" dirty="0" smtClean="0">
                <a:latin typeface="Times New Roman" pitchFamily="18" charset="0"/>
                <a:cs typeface="Times New Roman" pitchFamily="18" charset="0"/>
              </a:rPr>
              <a:t>Different animal models.</a:t>
            </a:r>
          </a:p>
          <a:p>
            <a:pPr marL="457200" indent="-457200">
              <a:buAutoNum type="arabicPeriod"/>
            </a:pPr>
            <a:r>
              <a:rPr lang="en-US" sz="3200" dirty="0" smtClean="0">
                <a:solidFill>
                  <a:schemeClr val="tx2">
                    <a:lumMod val="60000"/>
                    <a:lumOff val="40000"/>
                  </a:schemeClr>
                </a:solidFill>
                <a:latin typeface="Times New Roman" pitchFamily="18" charset="0"/>
                <a:cs typeface="Times New Roman" pitchFamily="18" charset="0"/>
              </a:rPr>
              <a:t>Congenital </a:t>
            </a:r>
            <a:r>
              <a:rPr lang="en-US" sz="3200" dirty="0" err="1" smtClean="0">
                <a:solidFill>
                  <a:schemeClr val="tx2">
                    <a:lumMod val="60000"/>
                    <a:lumOff val="40000"/>
                  </a:schemeClr>
                </a:solidFill>
                <a:latin typeface="Times New Roman" pitchFamily="18" charset="0"/>
                <a:cs typeface="Times New Roman" pitchFamily="18" charset="0"/>
              </a:rPr>
              <a:t>septal</a:t>
            </a:r>
            <a:r>
              <a:rPr lang="en-US" sz="3200" dirty="0" smtClean="0">
                <a:solidFill>
                  <a:schemeClr val="tx2">
                    <a:lumMod val="60000"/>
                    <a:lumOff val="40000"/>
                  </a:schemeClr>
                </a:solidFill>
                <a:latin typeface="Times New Roman" pitchFamily="18" charset="0"/>
                <a:cs typeface="Times New Roman" pitchFamily="18" charset="0"/>
              </a:rPr>
              <a:t> defects in children.</a:t>
            </a:r>
          </a:p>
          <a:p>
            <a:pPr marL="457200" indent="-457200">
              <a:buAutoNum type="arabicPeriod"/>
            </a:pPr>
            <a:r>
              <a:rPr lang="en-US" dirty="0" smtClean="0">
                <a:latin typeface="Times New Roman" pitchFamily="18" charset="0"/>
                <a:cs typeface="Times New Roman" pitchFamily="18" charset="0"/>
              </a:rPr>
              <a:t>Long term.</a:t>
            </a:r>
          </a:p>
          <a:p>
            <a:pPr marL="457200" indent="-457200">
              <a:buAutoNum type="arabicPeriod"/>
            </a:pPr>
            <a:r>
              <a:rPr lang="en-US" dirty="0" smtClean="0">
                <a:latin typeface="Times New Roman" pitchFamily="18" charset="0"/>
                <a:cs typeface="Times New Roman" pitchFamily="18" charset="0"/>
              </a:rPr>
              <a:t>Functional improvement in the cardiovascular measurements</a:t>
            </a:r>
          </a:p>
        </p:txBody>
      </p:sp>
      <p:sp>
        <p:nvSpPr>
          <p:cNvPr id="5" name="Text Placeholder 4"/>
          <p:cNvSpPr>
            <a:spLocks noGrp="1"/>
          </p:cNvSpPr>
          <p:nvPr>
            <p:ph type="body" sz="quarter" idx="3"/>
          </p:nvPr>
        </p:nvSpPr>
        <p:spPr/>
        <p:txBody>
          <a:bodyPr>
            <a:normAutofit/>
          </a:bodyPr>
          <a:lstStyle/>
          <a:p>
            <a:r>
              <a:rPr lang="en-US" sz="2800" dirty="0" smtClean="0">
                <a:solidFill>
                  <a:schemeClr val="tx2">
                    <a:lumMod val="60000"/>
                    <a:lumOff val="40000"/>
                  </a:schemeClr>
                </a:solidFill>
                <a:latin typeface="Times New Roman" pitchFamily="18" charset="0"/>
                <a:cs typeface="Times New Roman" pitchFamily="18" charset="0"/>
              </a:rPr>
              <a:t>Applications</a:t>
            </a:r>
            <a:endParaRPr lang="en-US" sz="2800" dirty="0">
              <a:solidFill>
                <a:schemeClr val="tx2">
                  <a:lumMod val="60000"/>
                  <a:lumOff val="40000"/>
                </a:schemeClr>
              </a:solidFill>
              <a:latin typeface="Times New Roman" pitchFamily="18" charset="0"/>
              <a:cs typeface="Times New Roman" pitchFamily="18" charset="0"/>
            </a:endParaRPr>
          </a:p>
        </p:txBody>
      </p:sp>
      <p:sp>
        <p:nvSpPr>
          <p:cNvPr id="6" name="Content Placeholder 5"/>
          <p:cNvSpPr>
            <a:spLocks noGrp="1"/>
          </p:cNvSpPr>
          <p:nvPr>
            <p:ph sz="quarter" idx="4"/>
          </p:nvPr>
        </p:nvSpPr>
        <p:spPr/>
        <p:txBody>
          <a:bodyPr>
            <a:normAutofit fontScale="92500" lnSpcReduction="10000"/>
          </a:bodyPr>
          <a:lstStyle/>
          <a:p>
            <a:pPr marL="457200" indent="-457200">
              <a:buAutoNum type="arabicPeriod"/>
            </a:pPr>
            <a:r>
              <a:rPr lang="en-US" dirty="0" smtClean="0">
                <a:latin typeface="Times New Roman" pitchFamily="18" charset="0"/>
                <a:cs typeface="Times New Roman" pitchFamily="18" charset="0"/>
              </a:rPr>
              <a:t>Compare between application of low level LASER application </a:t>
            </a:r>
            <a:r>
              <a:rPr lang="en-US" dirty="0" err="1" smtClean="0">
                <a:latin typeface="Times New Roman" pitchFamily="18" charset="0"/>
                <a:cs typeface="Times New Roman" pitchFamily="18" charset="0"/>
              </a:rPr>
              <a:t>percutaneusly</a:t>
            </a:r>
            <a:r>
              <a:rPr lang="en-US" dirty="0" smtClean="0">
                <a:latin typeface="Times New Roman" pitchFamily="18" charset="0"/>
                <a:cs typeface="Times New Roman" pitchFamily="18" charset="0"/>
              </a:rPr>
              <a:t> or </a:t>
            </a:r>
            <a:r>
              <a:rPr lang="en-US" dirty="0" err="1" smtClean="0">
                <a:latin typeface="Times New Roman" pitchFamily="18" charset="0"/>
                <a:cs typeface="Times New Roman" pitchFamily="18" charset="0"/>
              </a:rPr>
              <a:t>intracardiac</a:t>
            </a:r>
            <a:r>
              <a:rPr lang="en-US" dirty="0" smtClean="0">
                <a:latin typeface="Times New Roman" pitchFamily="18" charset="0"/>
                <a:cs typeface="Times New Roman" pitchFamily="18" charset="0"/>
              </a:rPr>
              <a:t>.</a:t>
            </a:r>
          </a:p>
          <a:p>
            <a:pPr marL="457200" indent="-457200">
              <a:buAutoNum type="arabicPeriod"/>
            </a:pPr>
            <a:r>
              <a:rPr lang="en-US" dirty="0" smtClean="0">
                <a:latin typeface="Times New Roman" pitchFamily="18" charset="0"/>
                <a:cs typeface="Times New Roman" pitchFamily="18" charset="0"/>
              </a:rPr>
              <a:t>LASER  application combined with aerobic training</a:t>
            </a:r>
          </a:p>
          <a:p>
            <a:pPr marL="457200" lvl="0" indent="-457200">
              <a:buFont typeface="Arial" pitchFamily="34" charset="0"/>
              <a:buAutoNum type="arabicPeriod"/>
            </a:pPr>
            <a:r>
              <a:rPr lang="en-US" dirty="0" smtClean="0">
                <a:latin typeface="Times New Roman" pitchFamily="18" charset="0"/>
                <a:cs typeface="Times New Roman" pitchFamily="18" charset="0"/>
              </a:rPr>
              <a:t>Compare between the effects of different physiotherapy modalities on healing process of cardiac shunts, and quality of life.</a:t>
            </a:r>
          </a:p>
          <a:p>
            <a:pPr marL="457200" indent="-457200">
              <a:buAutoNum type="arabicPeriod"/>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ownload (1).jpg"/>
          <p:cNvPicPr>
            <a:picLocks noGrp="1" noChangeAspect="1"/>
          </p:cNvPicPr>
          <p:nvPr>
            <p:ph idx="1"/>
          </p:nvPr>
        </p:nvPicPr>
        <p:blipFill>
          <a:blip r:embed="rId2"/>
          <a:stretch>
            <a:fillRect/>
          </a:stretch>
        </p:blipFill>
        <p:spPr>
          <a:xfrm>
            <a:off x="3429000" y="3886200"/>
            <a:ext cx="5423452" cy="2590800"/>
          </a:xfrm>
        </p:spPr>
      </p:pic>
      <p:pic>
        <p:nvPicPr>
          <p:cNvPr id="5" name="Picture 4" descr="download.jpg"/>
          <p:cNvPicPr>
            <a:picLocks noChangeAspect="1"/>
          </p:cNvPicPr>
          <p:nvPr/>
        </p:nvPicPr>
        <p:blipFill>
          <a:blip r:embed="rId3"/>
          <a:stretch>
            <a:fillRect/>
          </a:stretch>
        </p:blipFill>
        <p:spPr>
          <a:xfrm>
            <a:off x="6019800" y="304800"/>
            <a:ext cx="3071191" cy="3276600"/>
          </a:xfrm>
          <a:prstGeom prst="rect">
            <a:avLst/>
          </a:prstGeom>
        </p:spPr>
      </p:pic>
      <p:pic>
        <p:nvPicPr>
          <p:cNvPr id="6" name="Picture 5" descr="ThankYou.png"/>
          <p:cNvPicPr>
            <a:picLocks noChangeAspect="1"/>
          </p:cNvPicPr>
          <p:nvPr/>
        </p:nvPicPr>
        <p:blipFill>
          <a:blip r:embed="rId4"/>
          <a:stretch>
            <a:fillRect/>
          </a:stretch>
        </p:blipFill>
        <p:spPr>
          <a:xfrm>
            <a:off x="228600" y="152400"/>
            <a:ext cx="5658781" cy="37338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804</TotalTime>
  <Words>2012</Words>
  <Application>Microsoft Office PowerPoint</Application>
  <PresentationFormat>On-screen Show (4:3)</PresentationFormat>
  <Paragraphs>172</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Тема Office</vt:lpstr>
      <vt:lpstr> EFFECT OF LOW LEVEL LASER ON HEALING OF MODERATE SIZED INDUCED  SEPTAL DEFECTS ON RABBITS </vt:lpstr>
      <vt:lpstr> Authors </vt:lpstr>
      <vt:lpstr>Introduction  Help them to be what they dream to be…</vt:lpstr>
      <vt:lpstr>About congenital shunts</vt:lpstr>
      <vt:lpstr>congenital heart defects (CHD)</vt:lpstr>
      <vt:lpstr>How are pediatric congenital heart defects treated?</vt:lpstr>
      <vt:lpstr>The Catheter </vt:lpstr>
      <vt:lpstr>   Surgical repair</vt:lpstr>
      <vt:lpstr>L.A.S.E.R</vt:lpstr>
      <vt:lpstr>   Low level LASER therapy(LLLT)</vt:lpstr>
      <vt:lpstr>Low level laser therapy( LLLT)</vt:lpstr>
      <vt:lpstr>Laser can heal </vt:lpstr>
      <vt:lpstr>   Statement of the problem:</vt:lpstr>
      <vt:lpstr>   Purpose of the study</vt:lpstr>
      <vt:lpstr>Significance of the study</vt:lpstr>
      <vt:lpstr>   Null hypothesis</vt:lpstr>
      <vt:lpstr>SUBJECTS AND METHODS</vt:lpstr>
      <vt:lpstr>SUBJECTS AND METHODS</vt:lpstr>
      <vt:lpstr>Subjects </vt:lpstr>
      <vt:lpstr>Inclusion criteria:</vt:lpstr>
      <vt:lpstr>Exclusion criteria</vt:lpstr>
      <vt:lpstr>II- Instrumentations</vt:lpstr>
      <vt:lpstr>Echocardiography</vt:lpstr>
      <vt:lpstr>C) Therapeutic equipment:</vt:lpstr>
      <vt:lpstr>III- Procedures:</vt:lpstr>
      <vt:lpstr>III- Procedures:</vt:lpstr>
      <vt:lpstr>III- Procedures:</vt:lpstr>
      <vt:lpstr>The induction of the shunt (exposed heart)</vt:lpstr>
      <vt:lpstr>B- Evaluation procedure</vt:lpstr>
      <vt:lpstr>Echocardiography applied on the rabbit</vt:lpstr>
      <vt:lpstr>Echocardiography showing the mosaic appearance that happened after induction of the shunt at the beginning of the study</vt:lpstr>
      <vt:lpstr>PowerPoint Presentation</vt:lpstr>
      <vt:lpstr>Echocardiography showing marked improvement and decrease in the amount of the mixed blood after laser therapy for the shunt (at the end of the study) </vt:lpstr>
      <vt:lpstr>C)Treatment procedure</vt:lpstr>
      <vt:lpstr>The steps of the application</vt:lpstr>
      <vt:lpstr>RESULTS They are waiting us to make a difference…</vt:lpstr>
      <vt:lpstr>ANALYSIS OF RESULTS</vt:lpstr>
      <vt:lpstr>2) Mean values of the diameter of VSD in control group Pre and Post study:</vt:lpstr>
      <vt:lpstr>3) Results of laser on the diameter of the ventricular septal defects in study group:</vt:lpstr>
      <vt:lpstr>The improvement percentage of diameter of the ventricular septal defects in the study group.</vt:lpstr>
      <vt:lpstr>C. Comparative analysis between control group and study group: </vt:lpstr>
      <vt:lpstr>DISCUSSION</vt:lpstr>
      <vt:lpstr> Why we do all of this ?!!!!</vt:lpstr>
      <vt:lpstr>Aim of our work</vt:lpstr>
      <vt:lpstr>What happened? </vt:lpstr>
      <vt:lpstr>By this we supposed that it healed!!</vt:lpstr>
      <vt:lpstr>Who confirmed that this LLLT can do this??</vt:lpstr>
      <vt:lpstr>Who confirmed that this LLLT can do this??</vt:lpstr>
      <vt:lpstr>Is it safe?</vt:lpstr>
      <vt:lpstr>Contradictory opinions</vt:lpstr>
      <vt:lpstr>Conclusion</vt:lpstr>
      <vt:lpstr>Conclusion </vt:lpstr>
      <vt:lpstr>RECOMMENDATIONS</vt:lpstr>
      <vt:lpstr>RECOMMENDATIONS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Here</dc:title>
  <dc:creator>1</dc:creator>
  <cp:lastModifiedBy>Shivani Sharma</cp:lastModifiedBy>
  <cp:revision>27</cp:revision>
  <dcterms:created xsi:type="dcterms:W3CDTF">2013-08-14T12:15:59Z</dcterms:created>
  <dcterms:modified xsi:type="dcterms:W3CDTF">2015-09-23T07:15:06Z</dcterms:modified>
</cp:coreProperties>
</file>