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72" r:id="rId2"/>
    <p:sldId id="273" r:id="rId3"/>
    <p:sldId id="256" r:id="rId4"/>
    <p:sldId id="257" r:id="rId5"/>
    <p:sldId id="258" r:id="rId6"/>
    <p:sldId id="276" r:id="rId7"/>
    <p:sldId id="259" r:id="rId8"/>
    <p:sldId id="260" r:id="rId9"/>
    <p:sldId id="261" r:id="rId10"/>
    <p:sldId id="262" r:id="rId11"/>
    <p:sldId id="279" r:id="rId12"/>
    <p:sldId id="277" r:id="rId13"/>
    <p:sldId id="278" r:id="rId14"/>
    <p:sldId id="281" r:id="rId15"/>
    <p:sldId id="265" r:id="rId16"/>
    <p:sldId id="263" r:id="rId17"/>
    <p:sldId id="274" r:id="rId18"/>
    <p:sldId id="266" r:id="rId19"/>
    <p:sldId id="275" r:id="rId2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urcan" initials="n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A408"/>
    <a:srgbClr val="C3B2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BEAF45-26F3-4508-AA38-FFF6AE5FDD96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7E40AC2-C955-4410-BF30-E4E67415D6DA}">
      <dgm:prSet phldrT="[Metin]"/>
      <dgm:spPr/>
      <dgm:t>
        <a:bodyPr/>
        <a:lstStyle/>
        <a:p>
          <a:r>
            <a:rPr lang="tr-TR" dirty="0" smtClean="0"/>
            <a:t>358 </a:t>
          </a:r>
          <a:r>
            <a:rPr lang="tr-TR" dirty="0" err="1" smtClean="0"/>
            <a:t>child</a:t>
          </a:r>
          <a:endParaRPr lang="tr-TR" dirty="0"/>
        </a:p>
      </dgm:t>
    </dgm:pt>
    <dgm:pt modelId="{C6471052-062B-459C-ACFA-FB5B27FC4691}" type="parTrans" cxnId="{74F708AA-8427-430B-9C6D-0E699A4B4065}">
      <dgm:prSet/>
      <dgm:spPr/>
      <dgm:t>
        <a:bodyPr/>
        <a:lstStyle/>
        <a:p>
          <a:endParaRPr lang="tr-TR"/>
        </a:p>
      </dgm:t>
    </dgm:pt>
    <dgm:pt modelId="{D7D4411B-3CD8-4E9A-853E-1A69201817BB}" type="sibTrans" cxnId="{74F708AA-8427-430B-9C6D-0E699A4B4065}">
      <dgm:prSet/>
      <dgm:spPr/>
      <dgm:t>
        <a:bodyPr/>
        <a:lstStyle/>
        <a:p>
          <a:endParaRPr lang="tr-TR"/>
        </a:p>
      </dgm:t>
    </dgm:pt>
    <dgm:pt modelId="{BE536EB0-A8F2-47FB-ACDA-2B22D0C7C148}">
      <dgm:prSet phldrT="[Metin]"/>
      <dgm:spPr/>
      <dgm:t>
        <a:bodyPr/>
        <a:lstStyle/>
        <a:p>
          <a:r>
            <a:rPr lang="tr-TR" dirty="0" smtClean="0"/>
            <a:t>186 </a:t>
          </a:r>
          <a:r>
            <a:rPr lang="tr-TR" dirty="0" err="1" smtClean="0"/>
            <a:t>girls</a:t>
          </a:r>
          <a:endParaRPr lang="tr-TR" dirty="0"/>
        </a:p>
      </dgm:t>
    </dgm:pt>
    <dgm:pt modelId="{8581CAF6-50E8-46AF-9105-12D95CC38448}" type="parTrans" cxnId="{8FD6DF51-EE10-4E44-A278-417779B18539}">
      <dgm:prSet/>
      <dgm:spPr/>
      <dgm:t>
        <a:bodyPr/>
        <a:lstStyle/>
        <a:p>
          <a:endParaRPr lang="tr-TR"/>
        </a:p>
      </dgm:t>
    </dgm:pt>
    <dgm:pt modelId="{E9D458A3-F4E5-4132-89B7-48A9185905E9}" type="sibTrans" cxnId="{8FD6DF51-EE10-4E44-A278-417779B18539}">
      <dgm:prSet/>
      <dgm:spPr>
        <a:noFill/>
      </dgm:spPr>
      <dgm:t>
        <a:bodyPr/>
        <a:lstStyle/>
        <a:p>
          <a:endParaRPr lang="tr-TR"/>
        </a:p>
      </dgm:t>
    </dgm:pt>
    <dgm:pt modelId="{0C520E96-1855-444A-9953-B27A7C1F069C}">
      <dgm:prSet phldrT="[Metin]"/>
      <dgm:spPr/>
      <dgm:t>
        <a:bodyPr/>
        <a:lstStyle/>
        <a:p>
          <a:r>
            <a:rPr lang="tr-TR" dirty="0" smtClean="0"/>
            <a:t>172 </a:t>
          </a:r>
          <a:r>
            <a:rPr lang="tr-TR" dirty="0" err="1" smtClean="0"/>
            <a:t>boys</a:t>
          </a:r>
          <a:endParaRPr lang="tr-TR" dirty="0"/>
        </a:p>
      </dgm:t>
    </dgm:pt>
    <dgm:pt modelId="{D3189C1E-F41F-4087-B8C9-6CC6FBFC0551}" type="parTrans" cxnId="{197F1AE7-AFDC-4AB0-B6D5-B1A570D0A8C6}">
      <dgm:prSet/>
      <dgm:spPr/>
      <dgm:t>
        <a:bodyPr/>
        <a:lstStyle/>
        <a:p>
          <a:endParaRPr lang="tr-TR"/>
        </a:p>
      </dgm:t>
    </dgm:pt>
    <dgm:pt modelId="{383E82B5-523A-483A-B318-4FD5E49659F8}" type="sibTrans" cxnId="{197F1AE7-AFDC-4AB0-B6D5-B1A570D0A8C6}">
      <dgm:prSet/>
      <dgm:spPr/>
      <dgm:t>
        <a:bodyPr/>
        <a:lstStyle/>
        <a:p>
          <a:endParaRPr lang="tr-TR"/>
        </a:p>
      </dgm:t>
    </dgm:pt>
    <dgm:pt modelId="{095E399D-A21F-492A-BB9F-59E58213723C}" type="pres">
      <dgm:prSet presAssocID="{F0BEAF45-26F3-4508-AA38-FFF6AE5FDD9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7BED012-7D20-4A57-9B67-7E6EC4F5C541}" type="pres">
      <dgm:prSet presAssocID="{57E40AC2-C955-4410-BF30-E4E67415D6D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F9E0B39-3A9E-4576-8877-6D13AB06946A}" type="pres">
      <dgm:prSet presAssocID="{D7D4411B-3CD8-4E9A-853E-1A69201817BB}" presName="sibTrans" presStyleLbl="sibTrans2D1" presStyleIdx="0" presStyleCnt="3"/>
      <dgm:spPr/>
      <dgm:t>
        <a:bodyPr/>
        <a:lstStyle/>
        <a:p>
          <a:endParaRPr lang="tr-TR"/>
        </a:p>
      </dgm:t>
    </dgm:pt>
    <dgm:pt modelId="{F0FEF898-7E20-4D09-A614-C5D46B0FD863}" type="pres">
      <dgm:prSet presAssocID="{D7D4411B-3CD8-4E9A-853E-1A69201817BB}" presName="connectorText" presStyleLbl="sibTrans2D1" presStyleIdx="0" presStyleCnt="3"/>
      <dgm:spPr/>
      <dgm:t>
        <a:bodyPr/>
        <a:lstStyle/>
        <a:p>
          <a:endParaRPr lang="tr-TR"/>
        </a:p>
      </dgm:t>
    </dgm:pt>
    <dgm:pt modelId="{D8216319-2AFD-4E08-8CC5-5DFD963BD528}" type="pres">
      <dgm:prSet presAssocID="{BE536EB0-A8F2-47FB-ACDA-2B22D0C7C14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201034F-D81B-4DBD-92AD-4B738216C441}" type="pres">
      <dgm:prSet presAssocID="{E9D458A3-F4E5-4132-89B7-48A9185905E9}" presName="sibTrans" presStyleLbl="sibTrans2D1" presStyleIdx="1" presStyleCnt="3" custLinFactNeighborX="8681" custLinFactNeighborY="-77560"/>
      <dgm:spPr/>
      <dgm:t>
        <a:bodyPr/>
        <a:lstStyle/>
        <a:p>
          <a:endParaRPr lang="tr-TR"/>
        </a:p>
      </dgm:t>
    </dgm:pt>
    <dgm:pt modelId="{B4C3A82A-DB15-4F0D-BF26-3C0A616DA641}" type="pres">
      <dgm:prSet presAssocID="{E9D458A3-F4E5-4132-89B7-48A9185905E9}" presName="connectorText" presStyleLbl="sibTrans2D1" presStyleIdx="1" presStyleCnt="3"/>
      <dgm:spPr/>
      <dgm:t>
        <a:bodyPr/>
        <a:lstStyle/>
        <a:p>
          <a:endParaRPr lang="tr-TR"/>
        </a:p>
      </dgm:t>
    </dgm:pt>
    <dgm:pt modelId="{E2BC4749-72C5-4417-9571-378D2A434D8D}" type="pres">
      <dgm:prSet presAssocID="{0C520E96-1855-444A-9953-B27A7C1F069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613CCC7-2496-458A-BD66-BC864E5F7D25}" type="pres">
      <dgm:prSet presAssocID="{383E82B5-523A-483A-B318-4FD5E49659F8}" presName="sibTrans" presStyleLbl="sibTrans2D1" presStyleIdx="2" presStyleCnt="3"/>
      <dgm:spPr/>
      <dgm:t>
        <a:bodyPr/>
        <a:lstStyle/>
        <a:p>
          <a:endParaRPr lang="tr-TR"/>
        </a:p>
      </dgm:t>
    </dgm:pt>
    <dgm:pt modelId="{ED89C1E8-5CB5-41C6-AEE5-FE5F6F81B8B8}" type="pres">
      <dgm:prSet presAssocID="{383E82B5-523A-483A-B318-4FD5E49659F8}" presName="connectorText" presStyleLbl="sibTrans2D1" presStyleIdx="2" presStyleCnt="3"/>
      <dgm:spPr/>
      <dgm:t>
        <a:bodyPr/>
        <a:lstStyle/>
        <a:p>
          <a:endParaRPr lang="tr-TR"/>
        </a:p>
      </dgm:t>
    </dgm:pt>
  </dgm:ptLst>
  <dgm:cxnLst>
    <dgm:cxn modelId="{FA812812-CE40-4CC4-9979-DEC789DF1A5C}" type="presOf" srcId="{D7D4411B-3CD8-4E9A-853E-1A69201817BB}" destId="{F0FEF898-7E20-4D09-A614-C5D46B0FD863}" srcOrd="1" destOrd="0" presId="urn:microsoft.com/office/officeart/2005/8/layout/cycle7"/>
    <dgm:cxn modelId="{0A3A5BF9-89A6-4AE8-8A3C-3F1787BDDF6A}" type="presOf" srcId="{383E82B5-523A-483A-B318-4FD5E49659F8}" destId="{ED89C1E8-5CB5-41C6-AEE5-FE5F6F81B8B8}" srcOrd="1" destOrd="0" presId="urn:microsoft.com/office/officeart/2005/8/layout/cycle7"/>
    <dgm:cxn modelId="{197F1AE7-AFDC-4AB0-B6D5-B1A570D0A8C6}" srcId="{F0BEAF45-26F3-4508-AA38-FFF6AE5FDD96}" destId="{0C520E96-1855-444A-9953-B27A7C1F069C}" srcOrd="2" destOrd="0" parTransId="{D3189C1E-F41F-4087-B8C9-6CC6FBFC0551}" sibTransId="{383E82B5-523A-483A-B318-4FD5E49659F8}"/>
    <dgm:cxn modelId="{FAE6A053-5663-4DA2-9AEA-82142CAE95B4}" type="presOf" srcId="{383E82B5-523A-483A-B318-4FD5E49659F8}" destId="{B613CCC7-2496-458A-BD66-BC864E5F7D25}" srcOrd="0" destOrd="0" presId="urn:microsoft.com/office/officeart/2005/8/layout/cycle7"/>
    <dgm:cxn modelId="{06DC0031-3765-4690-BB4D-4150285411F0}" type="presOf" srcId="{BE536EB0-A8F2-47FB-ACDA-2B22D0C7C148}" destId="{D8216319-2AFD-4E08-8CC5-5DFD963BD528}" srcOrd="0" destOrd="0" presId="urn:microsoft.com/office/officeart/2005/8/layout/cycle7"/>
    <dgm:cxn modelId="{3A657FFA-9006-4ACB-A783-9F69D28C900F}" type="presOf" srcId="{57E40AC2-C955-4410-BF30-E4E67415D6DA}" destId="{B7BED012-7D20-4A57-9B67-7E6EC4F5C541}" srcOrd="0" destOrd="0" presId="urn:microsoft.com/office/officeart/2005/8/layout/cycle7"/>
    <dgm:cxn modelId="{4A002BB9-AAFC-4AA1-9A50-04DE0E229736}" type="presOf" srcId="{0C520E96-1855-444A-9953-B27A7C1F069C}" destId="{E2BC4749-72C5-4417-9571-378D2A434D8D}" srcOrd="0" destOrd="0" presId="urn:microsoft.com/office/officeart/2005/8/layout/cycle7"/>
    <dgm:cxn modelId="{AF01BD50-E269-4F46-BEB8-E63B41D7DA8B}" type="presOf" srcId="{E9D458A3-F4E5-4132-89B7-48A9185905E9}" destId="{B4C3A82A-DB15-4F0D-BF26-3C0A616DA641}" srcOrd="1" destOrd="0" presId="urn:microsoft.com/office/officeart/2005/8/layout/cycle7"/>
    <dgm:cxn modelId="{2BBBA784-1C70-485B-8EA4-F89871E56573}" type="presOf" srcId="{F0BEAF45-26F3-4508-AA38-FFF6AE5FDD96}" destId="{095E399D-A21F-492A-BB9F-59E58213723C}" srcOrd="0" destOrd="0" presId="urn:microsoft.com/office/officeart/2005/8/layout/cycle7"/>
    <dgm:cxn modelId="{040F99E3-EBD2-4278-A27E-24B6AD16F5A0}" type="presOf" srcId="{D7D4411B-3CD8-4E9A-853E-1A69201817BB}" destId="{DF9E0B39-3A9E-4576-8877-6D13AB06946A}" srcOrd="0" destOrd="0" presId="urn:microsoft.com/office/officeart/2005/8/layout/cycle7"/>
    <dgm:cxn modelId="{8FD6DF51-EE10-4E44-A278-417779B18539}" srcId="{F0BEAF45-26F3-4508-AA38-FFF6AE5FDD96}" destId="{BE536EB0-A8F2-47FB-ACDA-2B22D0C7C148}" srcOrd="1" destOrd="0" parTransId="{8581CAF6-50E8-46AF-9105-12D95CC38448}" sibTransId="{E9D458A3-F4E5-4132-89B7-48A9185905E9}"/>
    <dgm:cxn modelId="{B834ACE5-C403-4451-9B7C-5B51CE22326C}" type="presOf" srcId="{E9D458A3-F4E5-4132-89B7-48A9185905E9}" destId="{4201034F-D81B-4DBD-92AD-4B738216C441}" srcOrd="0" destOrd="0" presId="urn:microsoft.com/office/officeart/2005/8/layout/cycle7"/>
    <dgm:cxn modelId="{74F708AA-8427-430B-9C6D-0E699A4B4065}" srcId="{F0BEAF45-26F3-4508-AA38-FFF6AE5FDD96}" destId="{57E40AC2-C955-4410-BF30-E4E67415D6DA}" srcOrd="0" destOrd="0" parTransId="{C6471052-062B-459C-ACFA-FB5B27FC4691}" sibTransId="{D7D4411B-3CD8-4E9A-853E-1A69201817BB}"/>
    <dgm:cxn modelId="{FB1FEBAB-0B12-4543-A122-559DF4B9D91C}" type="presParOf" srcId="{095E399D-A21F-492A-BB9F-59E58213723C}" destId="{B7BED012-7D20-4A57-9B67-7E6EC4F5C541}" srcOrd="0" destOrd="0" presId="urn:microsoft.com/office/officeart/2005/8/layout/cycle7"/>
    <dgm:cxn modelId="{572969E1-6C25-4EE2-ABC5-D8DD4B541121}" type="presParOf" srcId="{095E399D-A21F-492A-BB9F-59E58213723C}" destId="{DF9E0B39-3A9E-4576-8877-6D13AB06946A}" srcOrd="1" destOrd="0" presId="urn:microsoft.com/office/officeart/2005/8/layout/cycle7"/>
    <dgm:cxn modelId="{86654A2B-26AD-4506-AC58-AD07A7B1FFE9}" type="presParOf" srcId="{DF9E0B39-3A9E-4576-8877-6D13AB06946A}" destId="{F0FEF898-7E20-4D09-A614-C5D46B0FD863}" srcOrd="0" destOrd="0" presId="urn:microsoft.com/office/officeart/2005/8/layout/cycle7"/>
    <dgm:cxn modelId="{7706199E-E850-42EB-A94B-4184059801DF}" type="presParOf" srcId="{095E399D-A21F-492A-BB9F-59E58213723C}" destId="{D8216319-2AFD-4E08-8CC5-5DFD963BD528}" srcOrd="2" destOrd="0" presId="urn:microsoft.com/office/officeart/2005/8/layout/cycle7"/>
    <dgm:cxn modelId="{A579AE56-E044-450A-A864-24239883AFE5}" type="presParOf" srcId="{095E399D-A21F-492A-BB9F-59E58213723C}" destId="{4201034F-D81B-4DBD-92AD-4B738216C441}" srcOrd="3" destOrd="0" presId="urn:microsoft.com/office/officeart/2005/8/layout/cycle7"/>
    <dgm:cxn modelId="{FD4B9534-0EEB-46FC-AA92-3050B559B47C}" type="presParOf" srcId="{4201034F-D81B-4DBD-92AD-4B738216C441}" destId="{B4C3A82A-DB15-4F0D-BF26-3C0A616DA641}" srcOrd="0" destOrd="0" presId="urn:microsoft.com/office/officeart/2005/8/layout/cycle7"/>
    <dgm:cxn modelId="{FC111173-FCED-41BE-ABED-06C40CB4CB9C}" type="presParOf" srcId="{095E399D-A21F-492A-BB9F-59E58213723C}" destId="{E2BC4749-72C5-4417-9571-378D2A434D8D}" srcOrd="4" destOrd="0" presId="urn:microsoft.com/office/officeart/2005/8/layout/cycle7"/>
    <dgm:cxn modelId="{B0D458B2-AB4C-48A0-B967-BC1B7B1D6791}" type="presParOf" srcId="{095E399D-A21F-492A-BB9F-59E58213723C}" destId="{B613CCC7-2496-458A-BD66-BC864E5F7D25}" srcOrd="5" destOrd="0" presId="urn:microsoft.com/office/officeart/2005/8/layout/cycle7"/>
    <dgm:cxn modelId="{84372622-F101-4D80-A012-684EB00406F5}" type="presParOf" srcId="{B613CCC7-2496-458A-BD66-BC864E5F7D25}" destId="{ED89C1E8-5CB5-41C6-AEE5-FE5F6F81B8B8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B987-B74B-4D40-B8FE-A027186FA633}" type="datetimeFigureOut">
              <a:rPr lang="tr-TR" smtClean="0"/>
              <a:pPr/>
              <a:t>08.03.2016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CC4E-7CC2-4733-A172-64A61165365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2387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B987-B74B-4D40-B8FE-A027186FA633}" type="datetimeFigureOut">
              <a:rPr lang="tr-TR" smtClean="0"/>
              <a:pPr/>
              <a:t>08.03.2016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CC4E-7CC2-4733-A172-64A61165365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6600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B987-B74B-4D40-B8FE-A027186FA633}" type="datetimeFigureOut">
              <a:rPr lang="tr-TR" smtClean="0"/>
              <a:pPr/>
              <a:t>08.03.2016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CC4E-7CC2-4733-A172-64A61165365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7118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B987-B74B-4D40-B8FE-A027186FA633}" type="datetimeFigureOut">
              <a:rPr lang="tr-TR" smtClean="0"/>
              <a:pPr/>
              <a:t>08.03.2016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CC4E-7CC2-4733-A172-64A61165365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6716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B987-B74B-4D40-B8FE-A027186FA633}" type="datetimeFigureOut">
              <a:rPr lang="tr-TR" smtClean="0"/>
              <a:pPr/>
              <a:t>08.03.2016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CC4E-7CC2-4733-A172-64A61165365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738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B987-B74B-4D40-B8FE-A027186FA633}" type="datetimeFigureOut">
              <a:rPr lang="tr-TR" smtClean="0"/>
              <a:pPr/>
              <a:t>08.03.2016</a:t>
            </a:fld>
            <a:endParaRPr lang="tr-T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CC4E-7CC2-4733-A172-64A61165365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9886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B987-B74B-4D40-B8FE-A027186FA633}" type="datetimeFigureOut">
              <a:rPr lang="tr-TR" smtClean="0"/>
              <a:pPr/>
              <a:t>08.03.2016</a:t>
            </a:fld>
            <a:endParaRPr lang="tr-T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CC4E-7CC2-4733-A172-64A61165365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1391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B987-B74B-4D40-B8FE-A027186FA633}" type="datetimeFigureOut">
              <a:rPr lang="tr-TR" smtClean="0"/>
              <a:pPr/>
              <a:t>08.03.2016</a:t>
            </a:fld>
            <a:endParaRPr lang="tr-T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CC4E-7CC2-4733-A172-64A61165365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3749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B987-B74B-4D40-B8FE-A027186FA633}" type="datetimeFigureOut">
              <a:rPr lang="tr-TR" smtClean="0"/>
              <a:pPr/>
              <a:t>08.03.2016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CC4E-7CC2-4733-A172-64A61165365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7422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B987-B74B-4D40-B8FE-A027186FA633}" type="datetimeFigureOut">
              <a:rPr lang="tr-TR" smtClean="0"/>
              <a:pPr/>
              <a:t>08.03.2016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CC4E-7CC2-4733-A172-64A61165365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6089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B987-B74B-4D40-B8FE-A027186FA633}" type="datetimeFigureOut">
              <a:rPr lang="tr-TR" smtClean="0"/>
              <a:pPr/>
              <a:t>08.03.2016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CC4E-7CC2-4733-A172-64A61165365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0258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B987-B74B-4D40-B8FE-A027186FA633}" type="datetimeFigureOut">
              <a:rPr lang="tr-TR" smtClean="0"/>
              <a:pPr/>
              <a:t>08.03.2016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CC4E-7CC2-4733-A172-64A61165365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8969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B987-B74B-4D40-B8FE-A027186FA633}" type="datetimeFigureOut">
              <a:rPr lang="tr-TR" smtClean="0"/>
              <a:pPr/>
              <a:t>08.03.2016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CC4E-7CC2-4733-A172-64A61165365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3170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B987-B74B-4D40-B8FE-A027186FA633}" type="datetimeFigureOut">
              <a:rPr lang="tr-TR" smtClean="0"/>
              <a:pPr/>
              <a:t>08.03.2016</a:t>
            </a:fld>
            <a:endParaRPr lang="tr-T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CC4E-7CC2-4733-A172-64A61165365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01771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B987-B74B-4D40-B8FE-A027186FA633}" type="datetimeFigureOut">
              <a:rPr lang="tr-TR" smtClean="0"/>
              <a:pPr/>
              <a:t>08.03.2016</a:t>
            </a:fld>
            <a:endParaRPr lang="tr-T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CC4E-7CC2-4733-A172-64A61165365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7205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B987-B74B-4D40-B8FE-A027186FA633}" type="datetimeFigureOut">
              <a:rPr lang="tr-TR" smtClean="0"/>
              <a:pPr/>
              <a:t>08.03.2016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CC4E-7CC2-4733-A172-64A61165365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1877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B987-B74B-4D40-B8FE-A027186FA633}" type="datetimeFigureOut">
              <a:rPr lang="tr-TR" smtClean="0"/>
              <a:pPr/>
              <a:t>08.03.2016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6CC4E-7CC2-4733-A172-64A61165365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6902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770B987-B74B-4D40-B8FE-A027186FA633}" type="datetimeFigureOut">
              <a:rPr lang="tr-TR" smtClean="0"/>
              <a:pPr/>
              <a:t>08.03.2016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6CC4E-7CC2-4733-A172-64A61165365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19768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hmcrylmz@hotmail.com" TargetMode="External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92271" y="2145039"/>
            <a:ext cx="9404723" cy="1400530"/>
          </a:xfrm>
        </p:spPr>
        <p:txBody>
          <a:bodyPr/>
          <a:lstStyle/>
          <a:p>
            <a:r>
              <a:rPr lang="it-IT" b="1" dirty="0" smtClean="0"/>
              <a:t>FACTORS AFFECTING THE STATUS OF OBESITY IN SCHOOL-AGE CHILDREN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911984" y="3971497"/>
            <a:ext cx="1027076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800" b="1" dirty="0" smtClean="0"/>
              <a:t>Nurcan YABANCI AYHAN, </a:t>
            </a:r>
            <a:r>
              <a:rPr lang="tr-TR" sz="2800" b="1" u="sng" dirty="0" smtClean="0"/>
              <a:t>H.</a:t>
            </a:r>
            <a:r>
              <a:rPr lang="tr-TR" sz="2800" b="1" u="sng" dirty="0" err="1" smtClean="0"/>
              <a:t>Omer</a:t>
            </a:r>
            <a:r>
              <a:rPr lang="tr-TR" sz="2800" b="1" u="sng" dirty="0" smtClean="0"/>
              <a:t> YILMAZ</a:t>
            </a:r>
            <a:r>
              <a:rPr lang="tr-TR" sz="2800" b="1" dirty="0" smtClean="0"/>
              <a:t>, Nida TOKAC ER</a:t>
            </a:r>
          </a:p>
          <a:p>
            <a:pPr algn="ctr"/>
            <a:r>
              <a:rPr lang="tr-TR" sz="2800" b="1" dirty="0" err="1" smtClean="0"/>
              <a:t>Cagdas</a:t>
            </a:r>
            <a:r>
              <a:rPr lang="tr-TR" sz="2800" b="1" dirty="0" smtClean="0"/>
              <a:t> Salih MERIC</a:t>
            </a:r>
            <a:endParaRPr lang="tr-TR" sz="2800" b="1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86" y="173007"/>
            <a:ext cx="1861426" cy="1861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194" y="173007"/>
            <a:ext cx="1697600" cy="1719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Metin kutusu 5"/>
          <p:cNvSpPr txBox="1"/>
          <p:nvPr/>
        </p:nvSpPr>
        <p:spPr>
          <a:xfrm>
            <a:off x="2911638" y="5301341"/>
            <a:ext cx="5959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2060"/>
                </a:solidFill>
              </a:rPr>
              <a:t>ANKARA UNIVERSITY HEALTH SCIENCES FACULTY </a:t>
            </a:r>
          </a:p>
          <a:p>
            <a:pPr algn="ctr"/>
            <a:r>
              <a:rPr lang="tr-TR" b="1" i="1" dirty="0" smtClean="0">
                <a:solidFill>
                  <a:srgbClr val="002060"/>
                </a:solidFill>
              </a:rPr>
              <a:t>DEPARTMENT OF NUTRITION AND DIETETICS </a:t>
            </a:r>
            <a:endParaRPr lang="tr-TR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91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3879" y="1670781"/>
            <a:ext cx="10940103" cy="4195481"/>
          </a:xfrm>
        </p:spPr>
        <p:txBody>
          <a:bodyPr/>
          <a:lstStyle/>
          <a:p>
            <a:r>
              <a:rPr lang="en-US" sz="2400" dirty="0"/>
              <a:t>Obesity occurs when the body consumes more calories </a:t>
            </a:r>
            <a:r>
              <a:rPr lang="en-US" sz="2400" dirty="0" smtClean="0"/>
              <a:t>than</a:t>
            </a:r>
            <a:r>
              <a:rPr lang="tr-TR" sz="2400" dirty="0" smtClean="0"/>
              <a:t> </a:t>
            </a:r>
            <a:r>
              <a:rPr lang="en-US" sz="2400" dirty="0" smtClean="0"/>
              <a:t>it </a:t>
            </a:r>
            <a:r>
              <a:rPr lang="en-US" sz="2400" dirty="0"/>
              <a:t>burns through overeating and </a:t>
            </a:r>
            <a:r>
              <a:rPr lang="en-US" sz="2400" dirty="0" err="1" smtClean="0"/>
              <a:t>underexercising</a:t>
            </a:r>
            <a:r>
              <a:rPr lang="tr-TR" sz="2400" dirty="0" smtClean="0"/>
              <a:t>.</a:t>
            </a:r>
            <a:r>
              <a:rPr lang="en-US" sz="2400" dirty="0" smtClean="0"/>
              <a:t> Childhood</a:t>
            </a:r>
            <a:r>
              <a:rPr lang="tr-TR" sz="2400" dirty="0" smtClean="0"/>
              <a:t> </a:t>
            </a:r>
            <a:r>
              <a:rPr lang="en-US" sz="2400" dirty="0" smtClean="0"/>
              <a:t>obesity </a:t>
            </a:r>
            <a:r>
              <a:rPr lang="en-US" sz="2400" dirty="0"/>
              <a:t>is caused by excessive </a:t>
            </a:r>
            <a:r>
              <a:rPr lang="en-US" sz="2400" dirty="0" smtClean="0"/>
              <a:t>food</a:t>
            </a:r>
            <a:r>
              <a:rPr lang="tr-TR" sz="2400" dirty="0" smtClean="0"/>
              <a:t> </a:t>
            </a:r>
            <a:r>
              <a:rPr lang="en-US" sz="2400" dirty="0" smtClean="0"/>
              <a:t>consumption </a:t>
            </a:r>
            <a:r>
              <a:rPr lang="en-US" sz="2400" dirty="0"/>
              <a:t>and </a:t>
            </a:r>
            <a:r>
              <a:rPr lang="en-US" sz="2400" dirty="0" smtClean="0"/>
              <a:t>drinking</a:t>
            </a:r>
            <a:r>
              <a:rPr lang="tr-TR" sz="2400" dirty="0" smtClean="0"/>
              <a:t> </a:t>
            </a:r>
            <a:r>
              <a:rPr lang="en-US" sz="2400" dirty="0" smtClean="0"/>
              <a:t>of </a:t>
            </a:r>
            <a:r>
              <a:rPr lang="en-US" sz="2400" dirty="0"/>
              <a:t>high-calorie sweetened beverages, no exercise or </a:t>
            </a:r>
            <a:r>
              <a:rPr lang="en-US" sz="2400" dirty="0" smtClean="0"/>
              <a:t>physical</a:t>
            </a:r>
            <a:r>
              <a:rPr lang="tr-TR" sz="2400" dirty="0" smtClean="0"/>
              <a:t> </a:t>
            </a:r>
            <a:r>
              <a:rPr lang="en-US" sz="2400" dirty="0" smtClean="0"/>
              <a:t>activity</a:t>
            </a:r>
            <a:r>
              <a:rPr lang="en-US" sz="2400" dirty="0"/>
              <a:t>, as well as genetic factors.</a:t>
            </a:r>
            <a:r>
              <a:rPr lang="en-US" dirty="0"/>
              <a:t/>
            </a:r>
            <a:br>
              <a:rPr lang="en-US" dirty="0"/>
            </a:b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094761" y="613729"/>
            <a:ext cx="454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u="sng" dirty="0" smtClean="0"/>
              <a:t>INTRODUCTION</a:t>
            </a:r>
            <a:endParaRPr lang="tr-TR" sz="3200" b="1" u="sng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884" y="3957851"/>
            <a:ext cx="4598545" cy="2900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7236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086717" y="1147549"/>
            <a:ext cx="9981618" cy="3329581"/>
          </a:xfrm>
        </p:spPr>
        <p:txBody>
          <a:bodyPr/>
          <a:lstStyle/>
          <a:p>
            <a:r>
              <a:rPr lang="en-US" sz="3200" dirty="0"/>
              <a:t>Pediatric or childhood obesity is a growing global </a:t>
            </a:r>
            <a:r>
              <a:rPr lang="en-US" sz="3200" dirty="0" smtClean="0"/>
              <a:t>epidemic</a:t>
            </a:r>
            <a:r>
              <a:rPr lang="tr-TR" sz="3200" dirty="0" smtClean="0"/>
              <a:t> </a:t>
            </a:r>
            <a:r>
              <a:rPr lang="en-US" sz="3200" dirty="0" smtClean="0"/>
              <a:t>that </a:t>
            </a:r>
            <a:r>
              <a:rPr lang="en-US" sz="3200" dirty="0"/>
              <a:t>requires attention due to the burden placed on the healthcare system for children and </a:t>
            </a:r>
            <a:r>
              <a:rPr lang="en-US" sz="3200" dirty="0" smtClean="0"/>
              <a:t>adults</a:t>
            </a:r>
            <a:r>
              <a:rPr lang="tr-TR" sz="3200" dirty="0" smtClean="0"/>
              <a:t>.</a:t>
            </a:r>
            <a:r>
              <a:rPr lang="en-US" dirty="0"/>
              <a:t/>
            </a:r>
            <a:br>
              <a:rPr lang="en-US" dirty="0"/>
            </a:b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177" y="3439236"/>
            <a:ext cx="3077987" cy="3418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553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12243" y="524371"/>
            <a:ext cx="9432760" cy="3911152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Consumption of </a:t>
            </a:r>
            <a:r>
              <a:rPr lang="en-US" sz="2800" dirty="0" smtClean="0"/>
              <a:t>fatty</a:t>
            </a:r>
            <a:r>
              <a:rPr lang="tr-TR" sz="2800" dirty="0" smtClean="0"/>
              <a:t> </a:t>
            </a:r>
            <a:r>
              <a:rPr lang="en-US" sz="2800" dirty="0" smtClean="0"/>
              <a:t>foods </a:t>
            </a:r>
            <a:r>
              <a:rPr lang="en-US" sz="2800" dirty="0"/>
              <a:t>and a high sugar diet, as well as tobacco smoking, </a:t>
            </a:r>
            <a:r>
              <a:rPr lang="en-US" sz="2800" dirty="0" smtClean="0"/>
              <a:t>and</a:t>
            </a:r>
            <a:r>
              <a:rPr lang="tr-TR" sz="2800" dirty="0" smtClean="0"/>
              <a:t> </a:t>
            </a:r>
            <a:r>
              <a:rPr lang="en-US" sz="2800" dirty="0" smtClean="0"/>
              <a:t>no </a:t>
            </a:r>
            <a:r>
              <a:rPr lang="en-US" sz="2800" dirty="0"/>
              <a:t>exercise qualify as the main reasons for obesity among children and adults</a:t>
            </a:r>
            <a:r>
              <a:rPr lang="en-US" sz="2800" dirty="0" smtClean="0"/>
              <a:t>.</a:t>
            </a:r>
            <a:endParaRPr lang="tr-TR" sz="2800" dirty="0" smtClean="0"/>
          </a:p>
          <a:p>
            <a:r>
              <a:rPr lang="en-US" sz="2800" dirty="0" smtClean="0"/>
              <a:t>Pediatric</a:t>
            </a:r>
            <a:r>
              <a:rPr lang="tr-TR" sz="2800" dirty="0" smtClean="0"/>
              <a:t> </a:t>
            </a:r>
            <a:r>
              <a:rPr lang="en-US" sz="2800" dirty="0" smtClean="0"/>
              <a:t>obesity </a:t>
            </a:r>
            <a:r>
              <a:rPr lang="en-US" sz="2800" dirty="0"/>
              <a:t>affects all the organs in the body and has an </a:t>
            </a:r>
            <a:r>
              <a:rPr lang="en-US" sz="2800" dirty="0" smtClean="0"/>
              <a:t>increasing</a:t>
            </a:r>
            <a:r>
              <a:rPr lang="tr-TR" sz="2800" dirty="0" smtClean="0"/>
              <a:t> </a:t>
            </a:r>
            <a:r>
              <a:rPr lang="en-US" sz="2800" dirty="0"/>
              <a:t>prevalence in young diabetic children</a:t>
            </a:r>
            <a:r>
              <a:rPr lang="en-US" sz="2800" dirty="0" smtClean="0"/>
              <a:t>.</a:t>
            </a:r>
            <a:endParaRPr lang="tr-TR" sz="2800" dirty="0" smtClean="0"/>
          </a:p>
          <a:p>
            <a:r>
              <a:rPr lang="en-US" sz="2800" dirty="0"/>
              <a:t>Childhood obesity </a:t>
            </a:r>
            <a:r>
              <a:rPr lang="en-US" sz="2800" dirty="0" smtClean="0"/>
              <a:t>is</a:t>
            </a:r>
            <a:r>
              <a:rPr lang="tr-TR" sz="2800" dirty="0" smtClean="0"/>
              <a:t> </a:t>
            </a:r>
            <a:r>
              <a:rPr lang="en-US" sz="2800" dirty="0" smtClean="0"/>
              <a:t>connected </a:t>
            </a:r>
            <a:r>
              <a:rPr lang="en-US" sz="2800" dirty="0"/>
              <a:t>with an increased risk of various diseases such </a:t>
            </a:r>
            <a:r>
              <a:rPr lang="en-US" sz="2800" dirty="0" smtClean="0"/>
              <a:t>as</a:t>
            </a:r>
            <a:r>
              <a:rPr lang="tr-TR" sz="2800" dirty="0" smtClean="0"/>
              <a:t> </a:t>
            </a:r>
            <a:r>
              <a:rPr lang="en-US" sz="2800" dirty="0" smtClean="0"/>
              <a:t>diabetes</a:t>
            </a:r>
            <a:r>
              <a:rPr lang="en-US" sz="2800" dirty="0"/>
              <a:t>, cardiovascular, stroke, certain types of cancer </a:t>
            </a:r>
            <a:r>
              <a:rPr lang="en-US" sz="2800" dirty="0" smtClean="0"/>
              <a:t>later</a:t>
            </a:r>
            <a:r>
              <a:rPr lang="tr-TR" sz="2800" dirty="0" smtClean="0"/>
              <a:t> </a:t>
            </a:r>
            <a:r>
              <a:rPr lang="en-US" sz="2800" dirty="0" smtClean="0"/>
              <a:t>in </a:t>
            </a:r>
            <a:r>
              <a:rPr lang="en-US" sz="2800" dirty="0"/>
              <a:t>life, social problems and depression among </a:t>
            </a:r>
            <a:r>
              <a:rPr lang="en-US" sz="2800" dirty="0" smtClean="0"/>
              <a:t>youth</a:t>
            </a:r>
            <a:r>
              <a:rPr lang="tr-TR" sz="2800" dirty="0" smtClean="0"/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043" y="4065563"/>
            <a:ext cx="5357061" cy="2447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7295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07276" y="742733"/>
            <a:ext cx="4642396" cy="5835488"/>
          </a:xfrm>
        </p:spPr>
        <p:txBody>
          <a:bodyPr>
            <a:normAutofit/>
          </a:bodyPr>
          <a:lstStyle/>
          <a:p>
            <a:r>
              <a:rPr lang="en-US" dirty="0" smtClean="0"/>
              <a:t>As</a:t>
            </a:r>
            <a:r>
              <a:rPr lang="tr-TR" dirty="0" smtClean="0"/>
              <a:t> </a:t>
            </a:r>
            <a:r>
              <a:rPr lang="en-US" dirty="0" smtClean="0"/>
              <a:t>an </a:t>
            </a:r>
            <a:r>
              <a:rPr lang="en-US" dirty="0"/>
              <a:t>increasing number of children are becoming </a:t>
            </a:r>
            <a:r>
              <a:rPr lang="en-US" dirty="0" smtClean="0"/>
              <a:t>overweight,</a:t>
            </a:r>
            <a:r>
              <a:rPr lang="tr-TR" dirty="0" smtClean="0"/>
              <a:t> </a:t>
            </a:r>
            <a:r>
              <a:rPr lang="en-US" dirty="0" smtClean="0"/>
              <a:t>health </a:t>
            </a:r>
            <a:r>
              <a:rPr lang="en-US" dirty="0"/>
              <a:t>professionals need to search for effective methods </a:t>
            </a:r>
            <a:r>
              <a:rPr lang="en-US" dirty="0" smtClean="0"/>
              <a:t>for</a:t>
            </a:r>
            <a:r>
              <a:rPr lang="tr-TR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prevention and treatment of obesity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en-US" dirty="0"/>
              <a:t>In the past 30 years,</a:t>
            </a:r>
            <a:br>
              <a:rPr lang="en-US" dirty="0"/>
            </a:br>
            <a:r>
              <a:rPr lang="en-US" dirty="0"/>
              <a:t>pediatric obesity has more than doubled in children and tripled</a:t>
            </a:r>
            <a:br>
              <a:rPr lang="en-US" dirty="0"/>
            </a:br>
            <a:r>
              <a:rPr lang="en-US" dirty="0"/>
              <a:t>in adolescents </a:t>
            </a:r>
            <a:r>
              <a:rPr lang="en-US" dirty="0" smtClean="0"/>
              <a:t>worldwide</a:t>
            </a:r>
            <a:r>
              <a:rPr lang="tr-TR" dirty="0" smtClean="0"/>
              <a:t>.</a:t>
            </a:r>
          </a:p>
          <a:p>
            <a:r>
              <a:rPr lang="en-US" dirty="0"/>
              <a:t>Among children aged 6-11 years,</a:t>
            </a:r>
            <a:br>
              <a:rPr lang="en-US" dirty="0"/>
            </a:br>
            <a:r>
              <a:rPr lang="en-US" dirty="0"/>
              <a:t>the rate of obesity has increased from 7% in 1980 to 18% in 2010.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526" y="742733"/>
            <a:ext cx="4529421" cy="4429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8165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u="sng" dirty="0" smtClean="0">
                <a:solidFill>
                  <a:schemeClr val="tx1"/>
                </a:solidFill>
              </a:rPr>
              <a:t>CHILDHOD OBESITY in TURKEY</a:t>
            </a:r>
            <a:endParaRPr lang="tr-TR" b="1" u="sng" dirty="0">
              <a:solidFill>
                <a:schemeClr val="tx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970672" y="1603718"/>
            <a:ext cx="9079182" cy="4644682"/>
          </a:xfrm>
        </p:spPr>
        <p:txBody>
          <a:bodyPr/>
          <a:lstStyle/>
          <a:p>
            <a:r>
              <a:rPr lang="tr-TR" b="1" dirty="0" smtClean="0"/>
              <a:t>Ankara in </a:t>
            </a:r>
            <a:r>
              <a:rPr lang="tr-TR" b="1" dirty="0" err="1" smtClean="0"/>
              <a:t>Turkey</a:t>
            </a:r>
            <a:r>
              <a:rPr lang="tr-TR" b="1" dirty="0" smtClean="0"/>
              <a:t>, 7-14 </a:t>
            </a:r>
            <a:r>
              <a:rPr lang="tr-TR" b="1" dirty="0" err="1" smtClean="0"/>
              <a:t>aged</a:t>
            </a:r>
            <a:r>
              <a:rPr lang="tr-TR" b="1" dirty="0" smtClean="0"/>
              <a:t> </a:t>
            </a:r>
            <a:r>
              <a:rPr lang="tr-TR" b="1" dirty="0" err="1" smtClean="0"/>
              <a:t>children</a:t>
            </a:r>
            <a:r>
              <a:rPr lang="tr-TR" b="1" dirty="0" smtClean="0"/>
              <a:t> </a:t>
            </a:r>
            <a:r>
              <a:rPr lang="tr-TR" b="1" dirty="0" err="1" smtClean="0"/>
              <a:t>and</a:t>
            </a:r>
            <a:r>
              <a:rPr lang="tr-TR" b="1" dirty="0" smtClean="0"/>
              <a:t> </a:t>
            </a:r>
            <a:r>
              <a:rPr lang="tr-TR" b="1" dirty="0" err="1" smtClean="0"/>
              <a:t>adolescents</a:t>
            </a:r>
            <a:r>
              <a:rPr lang="tr-TR" b="1" dirty="0" smtClean="0"/>
              <a:t> (n:2049) </a:t>
            </a:r>
          </a:p>
          <a:p>
            <a:pPr>
              <a:buNone/>
            </a:pPr>
            <a:r>
              <a:rPr lang="tr-TR" b="1" dirty="0" smtClean="0"/>
              <a:t>     </a:t>
            </a:r>
            <a:r>
              <a:rPr lang="tr-TR" b="1" dirty="0" err="1" smtClean="0"/>
              <a:t>Obesity</a:t>
            </a:r>
            <a:r>
              <a:rPr lang="tr-TR" b="1" dirty="0" smtClean="0"/>
              <a:t> 6.9%  [</a:t>
            </a:r>
            <a:r>
              <a:rPr lang="tr-TR" b="1" dirty="0" err="1" smtClean="0"/>
              <a:t>Boys</a:t>
            </a:r>
            <a:r>
              <a:rPr lang="tr-TR" b="1" dirty="0" smtClean="0"/>
              <a:t> 8.5%, </a:t>
            </a:r>
            <a:r>
              <a:rPr lang="tr-TR" b="1" dirty="0" err="1" smtClean="0"/>
              <a:t>Girl</a:t>
            </a:r>
            <a:r>
              <a:rPr lang="tr-TR" b="1" dirty="0" smtClean="0"/>
              <a:t> :5.3%],</a:t>
            </a:r>
          </a:p>
          <a:p>
            <a:pPr>
              <a:buNone/>
            </a:pPr>
            <a:r>
              <a:rPr lang="tr-TR" b="1" dirty="0" smtClean="0"/>
              <a:t>     </a:t>
            </a:r>
            <a:r>
              <a:rPr lang="tr-TR" b="1" dirty="0" err="1" smtClean="0"/>
              <a:t>Overweight</a:t>
            </a:r>
            <a:r>
              <a:rPr lang="tr-TR" b="1" dirty="0" smtClean="0"/>
              <a:t> 14.3 %   [</a:t>
            </a:r>
            <a:r>
              <a:rPr lang="tr-TR" b="1" dirty="0" err="1" smtClean="0"/>
              <a:t>Boys</a:t>
            </a:r>
            <a:r>
              <a:rPr lang="tr-TR" b="1" dirty="0" smtClean="0"/>
              <a:t> %16.1, </a:t>
            </a:r>
            <a:r>
              <a:rPr lang="tr-TR" b="1" dirty="0" err="1" smtClean="0"/>
              <a:t>Girls</a:t>
            </a:r>
            <a:r>
              <a:rPr lang="tr-TR" b="1" dirty="0" smtClean="0"/>
              <a:t> 12.3%]</a:t>
            </a:r>
          </a:p>
          <a:p>
            <a:pPr>
              <a:buNone/>
            </a:pPr>
            <a:r>
              <a:rPr lang="tr-TR" b="1" dirty="0" smtClean="0"/>
              <a:t>													(Yabancı , 2004)</a:t>
            </a:r>
          </a:p>
          <a:p>
            <a:pPr>
              <a:buNone/>
            </a:pPr>
            <a:endParaRPr lang="tr-TR" b="1" dirty="0" smtClean="0"/>
          </a:p>
          <a:p>
            <a:r>
              <a:rPr lang="tr-TR" b="1" dirty="0" err="1" smtClean="0"/>
              <a:t>School</a:t>
            </a:r>
            <a:r>
              <a:rPr lang="tr-TR" b="1" dirty="0" smtClean="0"/>
              <a:t> </a:t>
            </a:r>
            <a:r>
              <a:rPr lang="tr-TR" b="1" dirty="0" err="1" smtClean="0"/>
              <a:t>children</a:t>
            </a:r>
            <a:r>
              <a:rPr lang="tr-TR" b="1" dirty="0" smtClean="0"/>
              <a:t> (n:12301) (6-10 </a:t>
            </a:r>
            <a:r>
              <a:rPr lang="tr-TR" b="1" dirty="0" err="1" smtClean="0"/>
              <a:t>aged</a:t>
            </a:r>
            <a:r>
              <a:rPr lang="tr-TR" b="1" dirty="0" smtClean="0"/>
              <a:t>) in </a:t>
            </a:r>
            <a:r>
              <a:rPr lang="tr-TR" b="1" dirty="0" err="1" smtClean="0"/>
              <a:t>Turkey</a:t>
            </a:r>
            <a:endParaRPr lang="tr-TR" b="1" dirty="0" smtClean="0"/>
          </a:p>
          <a:p>
            <a:pPr>
              <a:buNone/>
            </a:pPr>
            <a:r>
              <a:rPr lang="tr-TR" b="1" dirty="0" smtClean="0"/>
              <a:t>   </a:t>
            </a:r>
            <a:r>
              <a:rPr lang="tr-TR" b="1" dirty="0" err="1" smtClean="0"/>
              <a:t>Obesity</a:t>
            </a:r>
            <a:r>
              <a:rPr lang="tr-TR" b="1" dirty="0" smtClean="0"/>
              <a:t> 6.5%  [</a:t>
            </a:r>
            <a:r>
              <a:rPr lang="tr-TR" b="1" dirty="0" err="1" smtClean="0"/>
              <a:t>Boys</a:t>
            </a:r>
            <a:r>
              <a:rPr lang="tr-TR" b="1" dirty="0" smtClean="0"/>
              <a:t> 7.5%, </a:t>
            </a:r>
            <a:r>
              <a:rPr lang="tr-TR" b="1" dirty="0" err="1" smtClean="0"/>
              <a:t>Girl</a:t>
            </a:r>
            <a:r>
              <a:rPr lang="tr-TR" b="1" dirty="0" smtClean="0"/>
              <a:t> :5.4%],</a:t>
            </a:r>
          </a:p>
          <a:p>
            <a:pPr>
              <a:buNone/>
            </a:pPr>
            <a:r>
              <a:rPr lang="tr-TR" b="1" dirty="0" smtClean="0"/>
              <a:t>   </a:t>
            </a:r>
            <a:r>
              <a:rPr lang="tr-TR" b="1" dirty="0" err="1" smtClean="0"/>
              <a:t>Overweight</a:t>
            </a:r>
            <a:r>
              <a:rPr lang="tr-TR" b="1" dirty="0" smtClean="0"/>
              <a:t> 14.3 %   [</a:t>
            </a:r>
            <a:r>
              <a:rPr lang="tr-TR" b="1" dirty="0" err="1" smtClean="0"/>
              <a:t>Boys</a:t>
            </a:r>
            <a:r>
              <a:rPr lang="tr-TR" b="1" dirty="0" smtClean="0"/>
              <a:t> %15.1, </a:t>
            </a:r>
            <a:r>
              <a:rPr lang="tr-TR" b="1" dirty="0" err="1" smtClean="0"/>
              <a:t>Girls</a:t>
            </a:r>
            <a:r>
              <a:rPr lang="tr-TR" b="1" dirty="0" smtClean="0"/>
              <a:t> 13.5%   (TOCBİ, 2011)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u="sng" dirty="0" smtClean="0"/>
              <a:t>MATERIAL AND METHODS</a:t>
            </a:r>
            <a:endParaRPr lang="tr-TR" sz="4400" u="sng" dirty="0"/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3192971072"/>
              </p:ext>
            </p:extLst>
          </p:nvPr>
        </p:nvGraphicFramePr>
        <p:xfrm>
          <a:off x="646111" y="1853247"/>
          <a:ext cx="7023931" cy="427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up 4"/>
          <p:cNvGrpSpPr/>
          <p:nvPr/>
        </p:nvGrpSpPr>
        <p:grpSpPr>
          <a:xfrm>
            <a:off x="8656191" y="3067038"/>
            <a:ext cx="2570922" cy="1106063"/>
            <a:chOff x="4232079" y="3164203"/>
            <a:chExt cx="2212126" cy="1106063"/>
          </a:xfrm>
          <a:solidFill>
            <a:schemeClr val="tx1">
              <a:lumMod val="50000"/>
            </a:schemeClr>
          </a:solidFill>
        </p:grpSpPr>
        <p:sp>
          <p:nvSpPr>
            <p:cNvPr id="6" name="Yuvarlatılmış Dikdörtgen 5"/>
            <p:cNvSpPr/>
            <p:nvPr/>
          </p:nvSpPr>
          <p:spPr>
            <a:xfrm>
              <a:off x="4232079" y="3164203"/>
              <a:ext cx="2212126" cy="110606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Yuvarlatılmış Dikdörtgen 4"/>
            <p:cNvSpPr/>
            <p:nvPr/>
          </p:nvSpPr>
          <p:spPr>
            <a:xfrm>
              <a:off x="4264474" y="3196598"/>
              <a:ext cx="2147336" cy="10412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3400" kern="1200" dirty="0" smtClean="0"/>
                <a:t>11-12 </a:t>
              </a:r>
              <a:r>
                <a:rPr lang="tr-TR" sz="3400" kern="1200" dirty="0" err="1" smtClean="0"/>
                <a:t>aged</a:t>
              </a:r>
              <a:endParaRPr lang="tr-TR" sz="3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3759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u="sng" dirty="0"/>
              <a:t>MATERIAL AND </a:t>
            </a:r>
            <a:r>
              <a:rPr lang="tr-TR" sz="4400" u="sng" dirty="0" smtClean="0"/>
              <a:t>METHODS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03312" y="1589650"/>
            <a:ext cx="8946541" cy="4658750"/>
          </a:xfrm>
        </p:spPr>
        <p:txBody>
          <a:bodyPr>
            <a:normAutofit/>
          </a:bodyPr>
          <a:lstStyle/>
          <a:p>
            <a:r>
              <a:rPr lang="tr-TR" dirty="0" smtClean="0"/>
              <a:t>A</a:t>
            </a:r>
            <a:r>
              <a:rPr lang="en-US" dirty="0" err="1" smtClean="0"/>
              <a:t>nthropometric</a:t>
            </a:r>
            <a:r>
              <a:rPr lang="en-US" dirty="0" smtClean="0"/>
              <a:t> </a:t>
            </a:r>
            <a:r>
              <a:rPr lang="en-US" dirty="0"/>
              <a:t>measurements were taken and genetic factors, eating habits, physical activity, television viewing </a:t>
            </a:r>
            <a:r>
              <a:rPr lang="en-US" dirty="0" smtClean="0"/>
              <a:t>time ha</a:t>
            </a:r>
            <a:r>
              <a:rPr lang="tr-TR" dirty="0" smtClean="0"/>
              <a:t>d</a:t>
            </a:r>
            <a:r>
              <a:rPr lang="en-US" dirty="0" smtClean="0"/>
              <a:t> </a:t>
            </a:r>
            <a:r>
              <a:rPr lang="en-US" dirty="0"/>
              <a:t>been questioned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tr-TR" dirty="0" smtClean="0"/>
              <a:t>F</a:t>
            </a:r>
            <a:r>
              <a:rPr lang="en-US" dirty="0" smtClean="0"/>
              <a:t>or</a:t>
            </a:r>
            <a:r>
              <a:rPr lang="tr-TR" dirty="0" smtClean="0"/>
              <a:t> d</a:t>
            </a:r>
            <a:r>
              <a:rPr lang="en-US" dirty="0" err="1" smtClean="0"/>
              <a:t>etermining</a:t>
            </a:r>
            <a:r>
              <a:rPr lang="en-US" dirty="0" smtClean="0"/>
              <a:t> status</a:t>
            </a:r>
            <a:r>
              <a:rPr lang="tr-TR" dirty="0" smtClean="0"/>
              <a:t> of </a:t>
            </a:r>
            <a:r>
              <a:rPr lang="tr-TR" dirty="0"/>
              <a:t>o</a:t>
            </a:r>
            <a:r>
              <a:rPr lang="en-US" dirty="0" err="1" smtClean="0"/>
              <a:t>besity</a:t>
            </a:r>
            <a:r>
              <a:rPr lang="tr-TR" dirty="0" smtClean="0"/>
              <a:t>;</a:t>
            </a:r>
            <a:r>
              <a:rPr lang="en-US" dirty="0" smtClean="0"/>
              <a:t> body weight, </a:t>
            </a:r>
            <a:r>
              <a:rPr lang="en-US" dirty="0"/>
              <a:t>height, waist-hip circumference were </a:t>
            </a:r>
            <a:r>
              <a:rPr lang="en-US" dirty="0" smtClean="0"/>
              <a:t>measured.</a:t>
            </a:r>
            <a:endParaRPr lang="tr-TR" dirty="0"/>
          </a:p>
          <a:p>
            <a:r>
              <a:rPr lang="tr-TR" dirty="0" smtClean="0"/>
              <a:t>I</a:t>
            </a:r>
            <a:r>
              <a:rPr lang="en-US" dirty="0" smtClean="0"/>
              <a:t>n </a:t>
            </a:r>
            <a:r>
              <a:rPr lang="en-US" dirty="0"/>
              <a:t>the </a:t>
            </a:r>
            <a:r>
              <a:rPr lang="en-US" dirty="0" smtClean="0"/>
              <a:t>study</a:t>
            </a:r>
            <a:r>
              <a:rPr lang="tr-TR" dirty="0" smtClean="0"/>
              <a:t>,</a:t>
            </a:r>
            <a:r>
              <a:rPr lang="en-US" dirty="0" smtClean="0"/>
              <a:t> </a:t>
            </a:r>
            <a:r>
              <a:rPr lang="en-US" dirty="0"/>
              <a:t>body weight </a:t>
            </a:r>
            <a:r>
              <a:rPr lang="tr-TR" dirty="0" smtClean="0"/>
              <a:t>of s</a:t>
            </a:r>
            <a:r>
              <a:rPr lang="en-US" dirty="0" err="1" smtClean="0"/>
              <a:t>tudents</a:t>
            </a:r>
            <a:r>
              <a:rPr lang="en-US" dirty="0" smtClean="0"/>
              <a:t> with </a:t>
            </a:r>
            <a:r>
              <a:rPr lang="en-US" dirty="0"/>
              <a:t>electronic scales, </a:t>
            </a:r>
            <a:r>
              <a:rPr lang="en-US" dirty="0" smtClean="0"/>
              <a:t>height</a:t>
            </a:r>
            <a:r>
              <a:rPr lang="tr-TR" dirty="0" smtClean="0"/>
              <a:t>, </a:t>
            </a:r>
            <a:r>
              <a:rPr lang="en-US" dirty="0" smtClean="0"/>
              <a:t>waist </a:t>
            </a:r>
            <a:r>
              <a:rPr lang="en-US" dirty="0"/>
              <a:t>and hip measurements were determined by the measuring cylinder. Body mass index; body weight, </a:t>
            </a:r>
            <a:r>
              <a:rPr lang="tr-TR" dirty="0" err="1" smtClean="0"/>
              <a:t>was</a:t>
            </a:r>
            <a:r>
              <a:rPr lang="en-US" dirty="0" smtClean="0"/>
              <a:t> </a:t>
            </a:r>
            <a:r>
              <a:rPr lang="en-US" dirty="0"/>
              <a:t>calculated by dividing by the square of height </a:t>
            </a:r>
            <a:r>
              <a:rPr lang="en-US" dirty="0" smtClean="0"/>
              <a:t>measured.</a:t>
            </a:r>
            <a:r>
              <a:rPr lang="tr-TR" dirty="0" smtClean="0"/>
              <a:t> </a:t>
            </a:r>
            <a:endParaRPr lang="tr-TR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12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u="sng" dirty="0"/>
              <a:t>MATERIAL AND </a:t>
            </a:r>
            <a:r>
              <a:rPr lang="tr-TR" sz="4400" u="sng" dirty="0" smtClean="0"/>
              <a:t>METHODS</a:t>
            </a:r>
            <a:endParaRPr lang="tr-TR" sz="4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2665" y="1853248"/>
            <a:ext cx="9378169" cy="4195481"/>
          </a:xfrm>
        </p:spPr>
        <p:txBody>
          <a:bodyPr/>
          <a:lstStyle/>
          <a:p>
            <a:r>
              <a:rPr lang="en-US" dirty="0"/>
              <a:t>According to </a:t>
            </a:r>
            <a:r>
              <a:rPr lang="tr-TR" dirty="0"/>
              <a:t>WHO </a:t>
            </a:r>
            <a:r>
              <a:rPr lang="en-US" dirty="0"/>
              <a:t>reference values, underweight, acceptable weight, normal weight, overweight and obesity were classified when the</a:t>
            </a:r>
            <a:r>
              <a:rPr lang="en-US" strike="sngStrike" dirty="0"/>
              <a:t> </a:t>
            </a:r>
            <a:r>
              <a:rPr lang="en-US" dirty="0"/>
              <a:t>BMIs were less than 5., between 5-15., 15-85., 85-95., 95.percentile and over, respectively</a:t>
            </a:r>
            <a:r>
              <a:rPr lang="en-US" b="1" dirty="0">
                <a:latin typeface="Comic Sans MS" pitchFamily="66" charset="0"/>
              </a:rPr>
              <a:t>.</a:t>
            </a:r>
            <a:r>
              <a:rPr lang="en-US" b="1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endParaRPr lang="tr-TR" dirty="0"/>
          </a:p>
          <a:p>
            <a:r>
              <a:rPr lang="en-US" dirty="0" smtClean="0"/>
              <a:t>Data </a:t>
            </a:r>
            <a:r>
              <a:rPr lang="en-US" dirty="0"/>
              <a:t>analysis was performed using SPSS for Windows 16.0 software package</a:t>
            </a:r>
            <a:r>
              <a:rPr lang="en-US" dirty="0" smtClean="0"/>
              <a:t>.</a:t>
            </a:r>
            <a:endParaRPr lang="tr-TR" dirty="0" smtClean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918" y="3962969"/>
            <a:ext cx="4379662" cy="2895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3899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9432" y="0"/>
            <a:ext cx="9404723" cy="1400530"/>
          </a:xfrm>
        </p:spPr>
        <p:txBody>
          <a:bodyPr/>
          <a:lstStyle/>
          <a:p>
            <a:r>
              <a:rPr lang="tr-TR" sz="4400" u="sng" dirty="0" smtClean="0"/>
              <a:t>RESULTS</a:t>
            </a:r>
            <a:endParaRPr lang="tr-TR" sz="4400" u="sng" dirty="0"/>
          </a:p>
        </p:txBody>
      </p:sp>
      <p:graphicFrame>
        <p:nvGraphicFramePr>
          <p:cNvPr id="9" name="Tablo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775785"/>
              </p:ext>
            </p:extLst>
          </p:nvPr>
        </p:nvGraphicFramePr>
        <p:xfrm>
          <a:off x="509635" y="1259992"/>
          <a:ext cx="10435869" cy="51303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5485"/>
                <a:gridCol w="1317764"/>
                <a:gridCol w="722003"/>
                <a:gridCol w="1543525"/>
                <a:gridCol w="1187355"/>
                <a:gridCol w="777923"/>
                <a:gridCol w="1487606"/>
                <a:gridCol w="968991"/>
                <a:gridCol w="805217"/>
              </a:tblGrid>
              <a:tr h="625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 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Boy </a:t>
                      </a:r>
                      <a:r>
                        <a:rPr lang="tr-TR" sz="2000" dirty="0">
                          <a:effectLst/>
                        </a:rPr>
                        <a:t>(n:172)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Girl </a:t>
                      </a:r>
                      <a:r>
                        <a:rPr lang="tr-TR" sz="2000" dirty="0">
                          <a:effectLst/>
                        </a:rPr>
                        <a:t>(n:186)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t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p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2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smtClean="0">
                          <a:effectLst/>
                        </a:rPr>
                        <a:t>x ± </a:t>
                      </a:r>
                      <a:r>
                        <a:rPr lang="tr-TR" sz="1600" b="1" dirty="0">
                          <a:effectLst/>
                        </a:rPr>
                        <a:t>SS</a:t>
                      </a:r>
                      <a:endParaRPr lang="tr-T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S </a:t>
                      </a:r>
                      <a:endParaRPr lang="tr-T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err="1" smtClean="0">
                          <a:effectLst/>
                        </a:rPr>
                        <a:t>Min-Max</a:t>
                      </a:r>
                      <a:endParaRPr lang="tr-T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smtClean="0">
                          <a:effectLst/>
                        </a:rPr>
                        <a:t>x ± </a:t>
                      </a:r>
                      <a:r>
                        <a:rPr lang="tr-TR" sz="1600" b="1" dirty="0">
                          <a:effectLst/>
                        </a:rPr>
                        <a:t>SS</a:t>
                      </a:r>
                      <a:endParaRPr lang="tr-T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S </a:t>
                      </a:r>
                      <a:endParaRPr lang="tr-T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err="1" smtClean="0">
                          <a:effectLst/>
                        </a:rPr>
                        <a:t>Min-Mx</a:t>
                      </a:r>
                      <a:endParaRPr lang="tr-T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129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smtClean="0">
                          <a:effectLst/>
                        </a:rPr>
                        <a:t>Age </a:t>
                      </a:r>
                      <a:r>
                        <a:rPr lang="tr-TR" sz="1600" b="1" dirty="0">
                          <a:effectLst/>
                        </a:rPr>
                        <a:t>(</a:t>
                      </a:r>
                      <a:r>
                        <a:rPr lang="tr-TR" sz="1600" b="1" dirty="0" err="1" smtClean="0">
                          <a:effectLst/>
                        </a:rPr>
                        <a:t>year</a:t>
                      </a:r>
                      <a:r>
                        <a:rPr lang="tr-TR" sz="1600" b="1" dirty="0" smtClean="0">
                          <a:effectLst/>
                        </a:rPr>
                        <a:t>)</a:t>
                      </a:r>
                      <a:endParaRPr lang="tr-T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11.5±0.5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0.03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</a:rPr>
                        <a:t>11.0-12.0</a:t>
                      </a:r>
                      <a:endParaRPr lang="tr-T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11.5±0.5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0.03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10.0-13.0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0.219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0.827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25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err="1" smtClean="0">
                          <a:effectLst/>
                        </a:rPr>
                        <a:t>Weight</a:t>
                      </a:r>
                      <a:r>
                        <a:rPr lang="tr-TR" sz="1600" b="1" dirty="0" smtClean="0">
                          <a:effectLst/>
                        </a:rPr>
                        <a:t>(kg</a:t>
                      </a:r>
                      <a:r>
                        <a:rPr lang="tr-TR" sz="1600" b="1" dirty="0">
                          <a:effectLst/>
                        </a:rPr>
                        <a:t>)</a:t>
                      </a:r>
                      <a:endParaRPr lang="tr-T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</a:rPr>
                        <a:t>41.9±9.7</a:t>
                      </a:r>
                      <a:endParaRPr lang="tr-T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</a:rPr>
                        <a:t>0.74</a:t>
                      </a:r>
                      <a:endParaRPr lang="tr-T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</a:rPr>
                        <a:t>24.0-90.0</a:t>
                      </a:r>
                      <a:endParaRPr lang="tr-T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40.4±9.1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0.67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24.0-78.0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1.512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0.131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25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smtClean="0"/>
                        <a:t>H</a:t>
                      </a:r>
                      <a:r>
                        <a:rPr lang="en-US" sz="1600" b="1" dirty="0" smtClean="0"/>
                        <a:t>eight</a:t>
                      </a:r>
                      <a:r>
                        <a:rPr lang="tr-TR" sz="1600" b="1" baseline="0" dirty="0" smtClean="0">
                          <a:effectLst/>
                        </a:rPr>
                        <a:t> </a:t>
                      </a:r>
                      <a:r>
                        <a:rPr lang="tr-TR" sz="1600" b="1" dirty="0" smtClean="0">
                          <a:effectLst/>
                        </a:rPr>
                        <a:t>(cm</a:t>
                      </a:r>
                      <a:r>
                        <a:rPr lang="tr-TR" sz="1600" b="1" dirty="0">
                          <a:effectLst/>
                        </a:rPr>
                        <a:t>)</a:t>
                      </a:r>
                      <a:endParaRPr lang="tr-T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140.0 ± 8.0                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0.61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</a:rPr>
                        <a:t>127.0-171.0</a:t>
                      </a:r>
                      <a:endParaRPr lang="tr-T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</a:rPr>
                        <a:t>140.0±8.2</a:t>
                      </a:r>
                      <a:endParaRPr lang="tr-T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</a:rPr>
                        <a:t>0.60</a:t>
                      </a:r>
                      <a:endParaRPr lang="tr-T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129.0-169.0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1.114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0.266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29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smtClean="0">
                          <a:effectLst/>
                        </a:rPr>
                        <a:t>BMI </a:t>
                      </a:r>
                      <a:r>
                        <a:rPr lang="tr-TR" sz="1600" b="1" dirty="0">
                          <a:effectLst/>
                        </a:rPr>
                        <a:t>(kg/m</a:t>
                      </a:r>
                      <a:r>
                        <a:rPr lang="tr-TR" sz="1600" b="1" baseline="30000" dirty="0">
                          <a:effectLst/>
                        </a:rPr>
                        <a:t>2</a:t>
                      </a:r>
                      <a:r>
                        <a:rPr lang="tr-TR" sz="1600" b="1" dirty="0">
                          <a:effectLst/>
                        </a:rPr>
                        <a:t>)</a:t>
                      </a:r>
                      <a:endParaRPr lang="tr-T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18.9 ±3.5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0.27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11.69-30.77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18.4±3.2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</a:rPr>
                        <a:t>0.23</a:t>
                      </a:r>
                      <a:endParaRPr lang="tr-T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12.2-30.47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1.294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0.196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2597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Waist</a:t>
                      </a:r>
                      <a:r>
                        <a:rPr lang="tr-TR" sz="1600" b="1" dirty="0" smtClean="0"/>
                        <a:t> </a:t>
                      </a:r>
                      <a:r>
                        <a:rPr lang="en-US" sz="1600" b="1" dirty="0" smtClean="0"/>
                        <a:t>circumference</a:t>
                      </a:r>
                      <a:endParaRPr lang="tr-TR" sz="16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smtClean="0">
                          <a:effectLst/>
                        </a:rPr>
                        <a:t>(cm</a:t>
                      </a:r>
                      <a:r>
                        <a:rPr lang="tr-TR" sz="1600" b="1" dirty="0">
                          <a:effectLst/>
                        </a:rPr>
                        <a:t>)</a:t>
                      </a:r>
                      <a:endParaRPr lang="tr-T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FF0000"/>
                          </a:solidFill>
                          <a:effectLst/>
                        </a:rPr>
                        <a:t>69.0±9.3</a:t>
                      </a:r>
                      <a:endParaRPr lang="tr-TR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0.71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51.00-105.0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FF0000"/>
                          </a:solidFill>
                          <a:effectLst/>
                        </a:rPr>
                        <a:t>66.3±8.8</a:t>
                      </a:r>
                      <a:endParaRPr lang="tr-TR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</a:rPr>
                        <a:t>0.64</a:t>
                      </a:r>
                      <a:endParaRPr lang="tr-T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</a:rPr>
                        <a:t>47.0-92.0</a:t>
                      </a:r>
                      <a:endParaRPr lang="tr-T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</a:rPr>
                        <a:t>2.851</a:t>
                      </a:r>
                      <a:endParaRPr lang="tr-T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FF0000"/>
                          </a:solidFill>
                          <a:effectLst/>
                        </a:rPr>
                        <a:t>0.005</a:t>
                      </a:r>
                      <a:endParaRPr lang="tr-TR" sz="1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2597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 err="1" smtClean="0">
                          <a:effectLst/>
                        </a:rPr>
                        <a:t>Hip</a:t>
                      </a:r>
                      <a:r>
                        <a:rPr lang="tr-TR" sz="1600" b="1" dirty="0" smtClean="0">
                          <a:effectLst/>
                        </a:rPr>
                        <a:t> </a:t>
                      </a:r>
                      <a:r>
                        <a:rPr lang="en-US" sz="1600" b="1" dirty="0" smtClean="0"/>
                        <a:t>circumference</a:t>
                      </a:r>
                      <a:endParaRPr lang="tr-TR" sz="16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smtClean="0">
                          <a:effectLst/>
                        </a:rPr>
                        <a:t>(</a:t>
                      </a:r>
                      <a:r>
                        <a:rPr lang="tr-TR" sz="1600" b="1" dirty="0">
                          <a:effectLst/>
                        </a:rPr>
                        <a:t>cm)</a:t>
                      </a:r>
                      <a:endParaRPr lang="tr-T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80.9±9.2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0.70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</a:rPr>
                        <a:t>55.00-112.0</a:t>
                      </a:r>
                      <a:endParaRPr lang="tr-T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80.0±11.2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0.82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</a:rPr>
                        <a:t>55.0-108.0</a:t>
                      </a:r>
                      <a:endParaRPr lang="tr-T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</a:rPr>
                        <a:t>0.836</a:t>
                      </a:r>
                      <a:endParaRPr lang="tr-T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</a:rPr>
                        <a:t>0.404</a:t>
                      </a:r>
                      <a:endParaRPr lang="tr-T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25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/>
                        <a:t>waist-hip circumference</a:t>
                      </a:r>
                      <a:endParaRPr lang="tr-T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0.8±0.07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0.005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0.73-1.27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0.8±0.09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0.007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effectLst/>
                        </a:rPr>
                        <a:t>0.66-1.38</a:t>
                      </a:r>
                      <a:endParaRPr lang="tr-T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</a:rPr>
                        <a:t>2.814</a:t>
                      </a:r>
                      <a:endParaRPr lang="tr-T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bg1"/>
                          </a:solidFill>
                          <a:effectLst/>
                        </a:rPr>
                        <a:t>0.005</a:t>
                      </a:r>
                      <a:endParaRPr lang="tr-TR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4" name="Metin kutusu 13"/>
          <p:cNvSpPr txBox="1"/>
          <p:nvPr/>
        </p:nvSpPr>
        <p:spPr>
          <a:xfrm>
            <a:off x="409432" y="890660"/>
            <a:ext cx="8275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values of anthropometric measurements of the students by gender</a:t>
            </a:r>
            <a:endParaRPr lang="tr-TR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28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28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28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28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45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0050004"/>
              </p:ext>
            </p:extLst>
          </p:nvPr>
        </p:nvGraphicFramePr>
        <p:xfrm>
          <a:off x="764274" y="1232624"/>
          <a:ext cx="9744502" cy="3631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8871"/>
                <a:gridCol w="936651"/>
                <a:gridCol w="1359698"/>
                <a:gridCol w="1364943"/>
                <a:gridCol w="1359698"/>
                <a:gridCol w="1364943"/>
                <a:gridCol w="1359698"/>
              </a:tblGrid>
              <a:tr h="458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 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11 </a:t>
                      </a:r>
                      <a:r>
                        <a:rPr lang="tr-TR" sz="2000" b="1" dirty="0" err="1" smtClean="0">
                          <a:effectLst/>
                        </a:rPr>
                        <a:t>age</a:t>
                      </a:r>
                      <a:r>
                        <a:rPr lang="tr-TR" sz="2000" b="1" dirty="0" smtClean="0">
                          <a:effectLst/>
                        </a:rPr>
                        <a:t> </a:t>
                      </a:r>
                      <a:r>
                        <a:rPr lang="tr-TR" sz="2000" b="1" dirty="0">
                          <a:effectLst/>
                        </a:rPr>
                        <a:t>(n:177)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12  </a:t>
                      </a:r>
                      <a:r>
                        <a:rPr lang="tr-TR" sz="2000" b="1" dirty="0" err="1" smtClean="0">
                          <a:effectLst/>
                        </a:rPr>
                        <a:t>age</a:t>
                      </a:r>
                      <a:r>
                        <a:rPr lang="tr-TR" sz="2000" b="1" dirty="0" smtClean="0">
                          <a:effectLst/>
                        </a:rPr>
                        <a:t> </a:t>
                      </a:r>
                      <a:r>
                        <a:rPr lang="tr-TR" sz="2000" b="1" dirty="0">
                          <a:effectLst/>
                        </a:rPr>
                        <a:t>(n:181)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Total </a:t>
                      </a:r>
                      <a:r>
                        <a:rPr lang="tr-TR" sz="2000" b="1" dirty="0">
                          <a:effectLst/>
                        </a:rPr>
                        <a:t>(n:358)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585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 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n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%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n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%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n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</a:rPr>
                        <a:t>%</a:t>
                      </a:r>
                      <a:endParaRPr lang="tr-TR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58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solidFill>
                            <a:schemeClr val="bg1"/>
                          </a:solidFill>
                          <a:effectLst/>
                        </a:rPr>
                        <a:t>Underweight</a:t>
                      </a:r>
                      <a:endParaRPr lang="tr-TR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6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3.4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21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11.6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27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7.5</a:t>
                      </a:r>
                      <a:endParaRPr lang="tr-T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218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solidFill>
                            <a:schemeClr val="bg1"/>
                          </a:solidFill>
                          <a:effectLst/>
                        </a:rPr>
                        <a:t>Acceptable</a:t>
                      </a:r>
                      <a:endParaRPr lang="tr-TR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19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10,7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20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11.0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39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10.9</a:t>
                      </a:r>
                      <a:endParaRPr lang="tr-T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58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solidFill>
                            <a:schemeClr val="bg1"/>
                          </a:solidFill>
                          <a:effectLst/>
                        </a:rPr>
                        <a:t>Normal</a:t>
                      </a:r>
                      <a:endParaRPr lang="tr-TR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91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51.4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88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48.6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179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</a:rPr>
                        <a:t>50.0</a:t>
                      </a:r>
                      <a:endParaRPr lang="tr-TR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58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solidFill>
                            <a:schemeClr val="bg1"/>
                          </a:solidFill>
                          <a:effectLst/>
                        </a:rPr>
                        <a:t>overweight</a:t>
                      </a:r>
                      <a:endParaRPr lang="tr-TR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31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17.5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27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14.9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58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</a:rPr>
                        <a:t>16.2</a:t>
                      </a:r>
                      <a:endParaRPr lang="tr-TR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58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solidFill>
                            <a:schemeClr val="bg1"/>
                          </a:solidFill>
                          <a:effectLst/>
                        </a:rPr>
                        <a:t>Obese</a:t>
                      </a:r>
                      <a:endParaRPr lang="tr-TR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solidFill>
                            <a:srgbClr val="FF0000"/>
                          </a:solidFill>
                          <a:effectLst/>
                        </a:rPr>
                        <a:t>30</a:t>
                      </a:r>
                      <a:endParaRPr lang="tr-T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solidFill>
                            <a:srgbClr val="FF0000"/>
                          </a:solidFill>
                          <a:effectLst/>
                        </a:rPr>
                        <a:t>16.9</a:t>
                      </a:r>
                      <a:endParaRPr lang="tr-T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solidFill>
                            <a:srgbClr val="FF0000"/>
                          </a:solidFill>
                          <a:effectLst/>
                        </a:rPr>
                        <a:t>25</a:t>
                      </a:r>
                      <a:endParaRPr lang="tr-T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solidFill>
                            <a:srgbClr val="FF0000"/>
                          </a:solidFill>
                          <a:effectLst/>
                        </a:rPr>
                        <a:t>13.8</a:t>
                      </a:r>
                      <a:endParaRPr lang="tr-T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solidFill>
                            <a:srgbClr val="FF0000"/>
                          </a:solidFill>
                          <a:effectLst/>
                        </a:rPr>
                        <a:t>55</a:t>
                      </a:r>
                      <a:endParaRPr lang="tr-T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effectLst/>
                        </a:rPr>
                        <a:t>15.4</a:t>
                      </a:r>
                      <a:endParaRPr lang="tr-TR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58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 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                                             χ</a:t>
                      </a:r>
                      <a:r>
                        <a:rPr lang="tr-TR" sz="2000" b="1" baseline="30000" dirty="0">
                          <a:effectLst/>
                        </a:rPr>
                        <a:t>2</a:t>
                      </a:r>
                      <a:r>
                        <a:rPr lang="tr-TR" sz="2000" b="1" dirty="0">
                          <a:effectLst/>
                        </a:rPr>
                        <a:t>= 9.096           p=0.059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941695" y="518615"/>
            <a:ext cx="3898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BMI classification by age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8904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23392" y="404664"/>
            <a:ext cx="10972800" cy="1066800"/>
          </a:xfrm>
        </p:spPr>
        <p:txBody>
          <a:bodyPr/>
          <a:lstStyle/>
          <a:p>
            <a:r>
              <a:rPr lang="tr-TR" dirty="0" err="1" smtClean="0">
                <a:solidFill>
                  <a:schemeClr val="tx1"/>
                </a:solidFill>
              </a:rPr>
              <a:t>Eating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Habits</a:t>
            </a:r>
            <a:endParaRPr lang="tr-TR" dirty="0">
              <a:solidFill>
                <a:schemeClr val="tx1"/>
              </a:solidFill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9997884"/>
              </p:ext>
            </p:extLst>
          </p:nvPr>
        </p:nvGraphicFramePr>
        <p:xfrm>
          <a:off x="321713" y="1471464"/>
          <a:ext cx="11521276" cy="4049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5784"/>
                <a:gridCol w="1318316"/>
                <a:gridCol w="1200651"/>
                <a:gridCol w="1399425"/>
                <a:gridCol w="1306131"/>
                <a:gridCol w="1311776"/>
                <a:gridCol w="1193297"/>
                <a:gridCol w="822948"/>
                <a:gridCol w="822948"/>
              </a:tblGrid>
              <a:tr h="4648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dirty="0" smtClean="0">
                          <a:latin typeface="+mn-lt"/>
                          <a:ea typeface="Calibri"/>
                          <a:cs typeface="Times New Roman"/>
                        </a:rPr>
                        <a:t>BMI</a:t>
                      </a:r>
                      <a:endParaRPr lang="tr-TR" sz="20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Pass</a:t>
                      </a:r>
                      <a:r>
                        <a:rPr lang="tr-TR" sz="2000" b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the</a:t>
                      </a:r>
                      <a:r>
                        <a:rPr lang="tr-TR" sz="2000" b="1" dirty="0" smtClean="0">
                          <a:latin typeface="+mn-lt"/>
                          <a:ea typeface="Calibri"/>
                          <a:cs typeface="Times New Roman"/>
                        </a:rPr>
                        <a:t> meal</a:t>
                      </a:r>
                      <a:endParaRPr lang="tr-TR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latin typeface="+mn-lt"/>
                          <a:ea typeface="Calibri"/>
                          <a:cs typeface="Times New Roman"/>
                        </a:rPr>
                        <a:t>(n:43)</a:t>
                      </a:r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Don’t</a:t>
                      </a:r>
                      <a:r>
                        <a:rPr lang="tr-TR" sz="2000" b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pass</a:t>
                      </a:r>
                      <a:r>
                        <a:rPr lang="tr-TR" sz="2000" b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the</a:t>
                      </a:r>
                      <a:r>
                        <a:rPr lang="tr-TR" sz="2000" b="1" dirty="0" smtClean="0">
                          <a:latin typeface="+mn-lt"/>
                          <a:ea typeface="Calibri"/>
                          <a:cs typeface="Times New Roman"/>
                        </a:rPr>
                        <a:t> meal</a:t>
                      </a:r>
                      <a:endParaRPr lang="tr-TR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latin typeface="+mn-lt"/>
                          <a:ea typeface="Calibri"/>
                          <a:cs typeface="Times New Roman"/>
                        </a:rPr>
                        <a:t>(n:96)</a:t>
                      </a:r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Sometimes</a:t>
                      </a:r>
                      <a:r>
                        <a:rPr lang="tr-TR" sz="2000" b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pass</a:t>
                      </a:r>
                      <a:r>
                        <a:rPr lang="tr-TR" sz="2000" b="1" dirty="0" smtClean="0">
                          <a:latin typeface="+mn-lt"/>
                          <a:ea typeface="Calibri"/>
                          <a:cs typeface="Times New Roman"/>
                        </a:rPr>
                        <a:t> meal</a:t>
                      </a:r>
                      <a:endParaRPr lang="tr-TR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latin typeface="+mn-lt"/>
                          <a:ea typeface="Calibri"/>
                          <a:cs typeface="Times New Roman"/>
                        </a:rPr>
                        <a:t>(n:219)</a:t>
                      </a:r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latin typeface="+mn-lt"/>
                          <a:ea typeface="Calibri"/>
                          <a:cs typeface="Times New Roman"/>
                        </a:rPr>
                        <a:t>TOTAL </a:t>
                      </a:r>
                      <a:r>
                        <a:rPr lang="tr-TR" sz="2000" dirty="0">
                          <a:latin typeface="+mn-lt"/>
                          <a:ea typeface="Calibri"/>
                          <a:cs typeface="Times New Roman"/>
                        </a:rPr>
                        <a:t>(n:358)</a:t>
                      </a:r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07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F5A4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 smtClean="0">
                          <a:latin typeface="+mn-lt"/>
                          <a:ea typeface="Calibri"/>
                          <a:cs typeface="Times New Roman"/>
                        </a:rPr>
                        <a:t>n</a:t>
                      </a:r>
                      <a:endParaRPr lang="tr-TR" sz="2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latin typeface="+mn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 smtClean="0">
                          <a:latin typeface="+mn-lt"/>
                          <a:ea typeface="Calibri"/>
                          <a:cs typeface="Times New Roman"/>
                        </a:rPr>
                        <a:t>n</a:t>
                      </a:r>
                      <a:endParaRPr lang="tr-TR" sz="2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latin typeface="+mn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 smtClean="0">
                          <a:latin typeface="+mn-lt"/>
                          <a:ea typeface="Calibri"/>
                          <a:cs typeface="Times New Roman"/>
                        </a:rPr>
                        <a:t>n</a:t>
                      </a:r>
                      <a:endParaRPr lang="tr-TR" sz="2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latin typeface="+mn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 smtClean="0">
                          <a:latin typeface="+mn-lt"/>
                          <a:ea typeface="Calibri"/>
                          <a:cs typeface="Times New Roman"/>
                        </a:rPr>
                        <a:t>n</a:t>
                      </a:r>
                      <a:endParaRPr lang="tr-TR" sz="2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latin typeface="+mn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T="0" marB="0"/>
                </a:tc>
              </a:tr>
              <a:tr h="307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Underweight</a:t>
                      </a:r>
                      <a:r>
                        <a:rPr lang="tr-TR" sz="2000" b="1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tr-TR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F5A4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latin typeface="+mn-lt"/>
                          <a:ea typeface="Calibri"/>
                          <a:cs typeface="Times New Roman"/>
                        </a:rPr>
                        <a:t>4.7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latin typeface="+mn-lt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latin typeface="+mn-lt"/>
                          <a:ea typeface="Calibri"/>
                          <a:cs typeface="Times New Roman"/>
                        </a:rPr>
                        <a:t>8.3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7.8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27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7.5</a:t>
                      </a:r>
                    </a:p>
                  </a:txBody>
                  <a:tcPr marT="0" marB="0"/>
                </a:tc>
              </a:tr>
              <a:tr h="4648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Acceptable</a:t>
                      </a:r>
                      <a:endParaRPr lang="tr-TR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F5A4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9.3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latin typeface="+mn-lt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latin typeface="+mn-lt"/>
                          <a:ea typeface="Calibri"/>
                          <a:cs typeface="Times New Roman"/>
                        </a:rPr>
                        <a:t>11.5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24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11.0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39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10.9</a:t>
                      </a:r>
                    </a:p>
                  </a:txBody>
                  <a:tcPr marT="0" marB="0"/>
                </a:tc>
              </a:tr>
              <a:tr h="307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latin typeface="+mn-lt"/>
                          <a:ea typeface="Calibri"/>
                          <a:cs typeface="Times New Roman"/>
                        </a:rPr>
                        <a:t>Normal</a:t>
                      </a:r>
                    </a:p>
                  </a:txBody>
                  <a:tcPr marT="0" marB="0">
                    <a:solidFill>
                      <a:srgbClr val="F5A4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21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48.8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49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51.0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latin typeface="+mn-lt"/>
                          <a:ea typeface="Calibri"/>
                          <a:cs typeface="Times New Roman"/>
                        </a:rPr>
                        <a:t>109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49.8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179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50.0</a:t>
                      </a:r>
                    </a:p>
                  </a:txBody>
                  <a:tcPr marT="0" marB="0"/>
                </a:tc>
              </a:tr>
              <a:tr h="4648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Overweight</a:t>
                      </a:r>
                      <a:endParaRPr lang="tr-TR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F5A4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20.9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17.7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latin typeface="+mn-lt"/>
                          <a:ea typeface="Calibri"/>
                          <a:cs typeface="Times New Roman"/>
                        </a:rPr>
                        <a:t>32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14.6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58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16.2</a:t>
                      </a:r>
                    </a:p>
                  </a:txBody>
                  <a:tcPr marT="0" marB="0"/>
                </a:tc>
              </a:tr>
              <a:tr h="307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Obese</a:t>
                      </a:r>
                      <a:r>
                        <a:rPr lang="tr-TR" sz="2000" b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tr-TR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F5A4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16.3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11.5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+mn-lt"/>
                          <a:ea typeface="Calibri"/>
                          <a:cs typeface="Times New Roman"/>
                        </a:rPr>
                        <a:t>37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16.9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latin typeface="+mn-lt"/>
                          <a:ea typeface="Calibri"/>
                          <a:cs typeface="Times New Roman"/>
                        </a:rPr>
                        <a:t>55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latin typeface="+mn-lt"/>
                          <a:ea typeface="Calibri"/>
                          <a:cs typeface="Times New Roman"/>
                        </a:rPr>
                        <a:t>15.4</a:t>
                      </a:r>
                    </a:p>
                  </a:txBody>
                  <a:tcPr marT="0" marB="0"/>
                </a:tc>
              </a:tr>
              <a:tr h="307400">
                <a:tc grid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Calibri"/>
                          <a:ea typeface="Calibri"/>
                          <a:cs typeface="Times New Roman"/>
                        </a:rPr>
                        <a:t>           χ</a:t>
                      </a:r>
                      <a:r>
                        <a:rPr lang="tr-TR" sz="1800" b="1" baseline="300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tr-TR" sz="1800" b="1" dirty="0">
                          <a:latin typeface="Calibri"/>
                          <a:ea typeface="Calibri"/>
                          <a:cs typeface="Times New Roman"/>
                        </a:rPr>
                        <a:t>=3.114             p=0.927</a:t>
                      </a:r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chemeClr val="tx1"/>
                </a:solidFill>
              </a:rPr>
              <a:t>Eating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Habits</a:t>
            </a:r>
            <a:endParaRPr lang="tr-TR" dirty="0"/>
          </a:p>
        </p:txBody>
      </p:sp>
      <p:graphicFrame>
        <p:nvGraphicFramePr>
          <p:cNvPr id="6" name="5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6810869"/>
              </p:ext>
            </p:extLst>
          </p:nvPr>
        </p:nvGraphicFramePr>
        <p:xfrm>
          <a:off x="646111" y="1853248"/>
          <a:ext cx="11137231" cy="4207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2247"/>
                <a:gridCol w="1439819"/>
                <a:gridCol w="1591033"/>
                <a:gridCol w="1591033"/>
                <a:gridCol w="1591033"/>
                <a:gridCol w="1591033"/>
                <a:gridCol w="1591033"/>
              </a:tblGrid>
              <a:tr h="9129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dirty="0" smtClean="0">
                          <a:latin typeface="+mn-lt"/>
                          <a:ea typeface="Calibri"/>
                          <a:cs typeface="Times New Roman"/>
                        </a:rPr>
                        <a:t>BMI</a:t>
                      </a:r>
                      <a:endParaRPr lang="tr-TR" sz="20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Have</a:t>
                      </a:r>
                      <a:r>
                        <a:rPr lang="tr-TR" sz="2000" b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breakfast</a:t>
                      </a:r>
                      <a:endParaRPr lang="tr-TR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latin typeface="+mn-lt"/>
                          <a:ea typeface="Calibri"/>
                          <a:cs typeface="Times New Roman"/>
                        </a:rPr>
                        <a:t>(n:253)</a:t>
                      </a:r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Don’t</a:t>
                      </a:r>
                      <a:r>
                        <a:rPr lang="tr-TR" sz="2000" b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have</a:t>
                      </a:r>
                      <a:r>
                        <a:rPr lang="tr-TR" sz="2000" b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breakfast</a:t>
                      </a:r>
                      <a:endParaRPr lang="tr-TR" sz="2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latin typeface="+mn-lt"/>
                          <a:ea typeface="Calibri"/>
                          <a:cs typeface="Times New Roman"/>
                        </a:rPr>
                        <a:t>(n:104)</a:t>
                      </a:r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latin typeface="+mn-lt"/>
                          <a:ea typeface="Calibri"/>
                          <a:cs typeface="Times New Roman"/>
                        </a:rPr>
                        <a:t>Total</a:t>
                      </a:r>
                      <a:r>
                        <a:rPr lang="tr-TR" sz="2000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00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000" dirty="0">
                          <a:latin typeface="+mn-lt"/>
                          <a:ea typeface="Calibri"/>
                          <a:cs typeface="Times New Roman"/>
                        </a:rPr>
                        <a:t>(n:357)</a:t>
                      </a:r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067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F5A4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 smtClean="0">
                          <a:latin typeface="+mn-lt"/>
                          <a:ea typeface="Calibri"/>
                          <a:cs typeface="Times New Roman"/>
                        </a:rPr>
                        <a:t>n</a:t>
                      </a:r>
                      <a:endParaRPr lang="tr-TR" sz="2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 smtClean="0">
                          <a:latin typeface="+mn-lt"/>
                          <a:ea typeface="Calibri"/>
                          <a:cs typeface="Times New Roman"/>
                        </a:rPr>
                        <a:t>n</a:t>
                      </a:r>
                      <a:endParaRPr lang="tr-TR" sz="2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 smtClean="0">
                          <a:latin typeface="+mn-lt"/>
                          <a:ea typeface="Calibri"/>
                          <a:cs typeface="Times New Roman"/>
                        </a:rPr>
                        <a:t>n</a:t>
                      </a:r>
                      <a:endParaRPr lang="tr-TR" sz="2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T="0" marB="0"/>
                </a:tc>
              </a:tr>
              <a:tr h="3067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Underweight</a:t>
                      </a:r>
                      <a:r>
                        <a:rPr lang="tr-TR" sz="2000" b="1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tr-TR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F5A4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21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8.3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5.8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27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7.6</a:t>
                      </a:r>
                    </a:p>
                  </a:txBody>
                  <a:tcPr marT="0" marB="0"/>
                </a:tc>
              </a:tr>
              <a:tr h="3067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Acceptable</a:t>
                      </a:r>
                      <a:endParaRPr lang="tr-TR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F5A4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31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12.3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7.7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39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10.9</a:t>
                      </a:r>
                    </a:p>
                  </a:txBody>
                  <a:tcPr marT="0" marB="0"/>
                </a:tc>
              </a:tr>
              <a:tr h="3067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latin typeface="+mn-lt"/>
                          <a:ea typeface="Calibri"/>
                          <a:cs typeface="Times New Roman"/>
                        </a:rPr>
                        <a:t>Normal</a:t>
                      </a:r>
                    </a:p>
                  </a:txBody>
                  <a:tcPr marT="0" marB="0">
                    <a:solidFill>
                      <a:srgbClr val="F5A4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127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50.2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52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50.0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179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50.1</a:t>
                      </a:r>
                    </a:p>
                  </a:txBody>
                  <a:tcPr marT="0" marB="0"/>
                </a:tc>
              </a:tr>
              <a:tr h="3067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Overweight</a:t>
                      </a:r>
                      <a:endParaRPr lang="tr-TR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F5A4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38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15.0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19.2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58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16.2</a:t>
                      </a:r>
                    </a:p>
                  </a:txBody>
                  <a:tcPr marT="0" marB="0"/>
                </a:tc>
              </a:tr>
              <a:tr h="3067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latin typeface="+mn-lt"/>
                          <a:ea typeface="Calibri"/>
                          <a:cs typeface="Times New Roman"/>
                        </a:rPr>
                        <a:t>Obese</a:t>
                      </a:r>
                      <a:r>
                        <a:rPr lang="tr-TR" sz="2000" b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tr-TR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F5A4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36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14.2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18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17.3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54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latin typeface="+mn-lt"/>
                          <a:ea typeface="Calibri"/>
                          <a:cs typeface="Times New Roman"/>
                        </a:rPr>
                        <a:t>15.1</a:t>
                      </a:r>
                    </a:p>
                  </a:txBody>
                  <a:tcPr marT="0" marB="0"/>
                </a:tc>
              </a:tr>
              <a:tr h="3067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60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000" b="1" dirty="0">
                          <a:latin typeface="+mn-lt"/>
                          <a:ea typeface="Calibri"/>
                          <a:cs typeface="Times New Roman"/>
                        </a:rPr>
                        <a:t>χ</a:t>
                      </a:r>
                      <a:r>
                        <a:rPr lang="tr-TR" sz="2000" b="1" baseline="30000" dirty="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tr-TR" sz="2000" b="1" dirty="0">
                          <a:latin typeface="+mn-lt"/>
                          <a:ea typeface="Calibri"/>
                          <a:cs typeface="Times New Roman"/>
                        </a:rPr>
                        <a:t>= 3.294            p= 0.510         </a:t>
                      </a:r>
                    </a:p>
                  </a:txBody>
                  <a:tcPr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1 Başlık"/>
          <p:cNvSpPr>
            <a:spLocks noGrp="1"/>
          </p:cNvSpPr>
          <p:nvPr>
            <p:ph type="ctrTitle"/>
          </p:nvPr>
        </p:nvSpPr>
        <p:spPr>
          <a:xfrm>
            <a:off x="609600" y="2401889"/>
            <a:ext cx="11277600" cy="1470025"/>
          </a:xfrm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28674" name="2 Alt Başlık"/>
          <p:cNvSpPr>
            <a:spLocks noGrp="1"/>
          </p:cNvSpPr>
          <p:nvPr>
            <p:ph type="subTitle" idx="1"/>
          </p:nvPr>
        </p:nvSpPr>
        <p:spPr>
          <a:xfrm>
            <a:off x="609600" y="3900488"/>
            <a:ext cx="6604000" cy="1752600"/>
          </a:xfrm>
        </p:spPr>
        <p:txBody>
          <a:bodyPr/>
          <a:lstStyle/>
          <a:p>
            <a:pPr marL="63500" eaLnBrk="1" hangingPunct="1"/>
            <a:endParaRPr lang="tr-TR" smtClean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982034"/>
              </p:ext>
            </p:extLst>
          </p:nvPr>
        </p:nvGraphicFramePr>
        <p:xfrm>
          <a:off x="0" y="1502121"/>
          <a:ext cx="12192000" cy="455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2512"/>
                <a:gridCol w="2279488"/>
                <a:gridCol w="1524000"/>
                <a:gridCol w="1524000"/>
                <a:gridCol w="1524000"/>
                <a:gridCol w="1524000"/>
                <a:gridCol w="1524000"/>
              </a:tblGrid>
              <a:tr h="8349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1" dirty="0" smtClean="0">
                          <a:latin typeface="+mn-lt"/>
                          <a:ea typeface="Calibri"/>
                          <a:cs typeface="Times New Roman"/>
                        </a:rPr>
                        <a:t>BMI</a:t>
                      </a:r>
                      <a:endParaRPr lang="tr-TR" sz="24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2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+mn-lt"/>
                        </a:rPr>
                        <a:t>More than 2 hours a day watch TV</a:t>
                      </a:r>
                      <a:r>
                        <a:rPr lang="tr-TR" sz="2400" dirty="0" smtClean="0">
                          <a:latin typeface="+mn-lt"/>
                          <a:ea typeface="Calibri"/>
                          <a:cs typeface="Times New Roman"/>
                        </a:rPr>
                        <a:t>(n:162</a:t>
                      </a:r>
                      <a:r>
                        <a:rPr lang="tr-TR" sz="2400" dirty="0">
                          <a:latin typeface="+mn-lt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+mn-lt"/>
                        </a:rPr>
                        <a:t>More than 2 hours a day </a:t>
                      </a:r>
                      <a:r>
                        <a:rPr lang="tr-TR" sz="2400" dirty="0" err="1" smtClean="0">
                          <a:latin typeface="+mn-lt"/>
                        </a:rPr>
                        <a:t>don’t</a:t>
                      </a:r>
                      <a:r>
                        <a:rPr lang="tr-TR" sz="2400" dirty="0" smtClean="0">
                          <a:latin typeface="+mn-lt"/>
                        </a:rPr>
                        <a:t> </a:t>
                      </a:r>
                      <a:r>
                        <a:rPr lang="en-US" sz="2400" dirty="0" smtClean="0">
                          <a:latin typeface="+mn-lt"/>
                        </a:rPr>
                        <a:t>watch TV</a:t>
                      </a:r>
                      <a:r>
                        <a:rPr lang="tr-TR" sz="2400" dirty="0" smtClean="0">
                          <a:latin typeface="+mn-lt"/>
                          <a:ea typeface="Calibri"/>
                          <a:cs typeface="Times New Roman"/>
                        </a:rPr>
                        <a:t>(n:195</a:t>
                      </a:r>
                      <a:r>
                        <a:rPr lang="tr-TR" sz="2400" dirty="0">
                          <a:latin typeface="+mn-lt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 smtClean="0">
                          <a:latin typeface="+mn-lt"/>
                          <a:ea typeface="Calibri"/>
                          <a:cs typeface="Times New Roman"/>
                        </a:rPr>
                        <a:t>Total </a:t>
                      </a:r>
                      <a:r>
                        <a:rPr lang="tr-TR" sz="2400" dirty="0">
                          <a:latin typeface="+mn-lt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tr-TR" sz="2400" dirty="0" smtClean="0">
                          <a:latin typeface="+mn-lt"/>
                          <a:ea typeface="Calibri"/>
                          <a:cs typeface="Times New Roman"/>
                        </a:rPr>
                        <a:t>n:358)</a:t>
                      </a:r>
                      <a:endParaRPr lang="tr-TR" sz="2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78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F5A4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 smtClean="0">
                          <a:latin typeface="+mn-lt"/>
                          <a:ea typeface="Calibri"/>
                          <a:cs typeface="Times New Roman"/>
                        </a:rPr>
                        <a:t>n</a:t>
                      </a:r>
                      <a:endParaRPr lang="tr-TR" sz="2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latin typeface="+mn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 smtClean="0">
                          <a:latin typeface="+mn-lt"/>
                          <a:ea typeface="Calibri"/>
                          <a:cs typeface="Times New Roman"/>
                        </a:rPr>
                        <a:t>n</a:t>
                      </a:r>
                      <a:endParaRPr lang="tr-TR" sz="2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 smtClean="0">
                          <a:latin typeface="+mn-lt"/>
                          <a:ea typeface="Calibri"/>
                          <a:cs typeface="Times New Roman"/>
                        </a:rPr>
                        <a:t>n</a:t>
                      </a:r>
                      <a:endParaRPr lang="tr-TR" sz="2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T="0" marB="0"/>
                </a:tc>
              </a:tr>
              <a:tr h="261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 err="1" smtClean="0">
                          <a:latin typeface="+mn-lt"/>
                          <a:ea typeface="Calibri"/>
                          <a:cs typeface="Times New Roman"/>
                        </a:rPr>
                        <a:t>Underweight</a:t>
                      </a:r>
                      <a:r>
                        <a:rPr lang="tr-TR" sz="2400" b="1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tr-TR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F5A4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9.3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6.2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27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 smtClean="0">
                          <a:latin typeface="+mn-lt"/>
                          <a:ea typeface="Calibri"/>
                          <a:cs typeface="Times New Roman"/>
                        </a:rPr>
                        <a:t>7.5</a:t>
                      </a:r>
                      <a:endParaRPr lang="tr-TR" sz="2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261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 err="1" smtClean="0">
                          <a:latin typeface="+mn-lt"/>
                          <a:ea typeface="Calibri"/>
                          <a:cs typeface="Times New Roman"/>
                        </a:rPr>
                        <a:t>Acceptable</a:t>
                      </a:r>
                      <a:endParaRPr lang="tr-TR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F5A4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latin typeface="+mn-lt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latin typeface="+mn-lt"/>
                          <a:ea typeface="Calibri"/>
                          <a:cs typeface="Times New Roman"/>
                        </a:rPr>
                        <a:t>9.9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22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11.3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38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latin typeface="+mn-lt"/>
                          <a:ea typeface="Calibri"/>
                          <a:cs typeface="Times New Roman"/>
                        </a:rPr>
                        <a:t>10.9</a:t>
                      </a:r>
                    </a:p>
                  </a:txBody>
                  <a:tcPr marT="0" marB="0"/>
                </a:tc>
              </a:tr>
              <a:tr h="261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>
                          <a:latin typeface="+mn-lt"/>
                          <a:ea typeface="Calibri"/>
                          <a:cs typeface="Times New Roman"/>
                        </a:rPr>
                        <a:t>Normal</a:t>
                      </a:r>
                    </a:p>
                  </a:txBody>
                  <a:tcPr marT="0" marB="0">
                    <a:solidFill>
                      <a:srgbClr val="F5A4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latin typeface="+mn-lt"/>
                          <a:ea typeface="Calibri"/>
                          <a:cs typeface="Times New Roman"/>
                        </a:rPr>
                        <a:t>78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48.1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latin typeface="+mn-lt"/>
                          <a:ea typeface="Calibri"/>
                          <a:cs typeface="Times New Roman"/>
                        </a:rPr>
                        <a:t>101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51.8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179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50.0</a:t>
                      </a:r>
                      <a:endParaRPr lang="tr-TR" sz="2800" b="1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261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 err="1" smtClean="0">
                          <a:latin typeface="+mn-lt"/>
                          <a:ea typeface="Calibri"/>
                          <a:cs typeface="Times New Roman"/>
                        </a:rPr>
                        <a:t>Overweight</a:t>
                      </a:r>
                      <a:endParaRPr lang="tr-TR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F5A4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latin typeface="+mn-lt"/>
                          <a:ea typeface="Calibri"/>
                          <a:cs typeface="Times New Roman"/>
                        </a:rPr>
                        <a:t>26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16.0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latin typeface="+mn-lt"/>
                          <a:ea typeface="Calibri"/>
                          <a:cs typeface="Times New Roman"/>
                        </a:rPr>
                        <a:t>32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16.4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58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16.2</a:t>
                      </a:r>
                      <a:endParaRPr lang="tr-TR" sz="2800" b="1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261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 dirty="0" err="1" smtClean="0">
                          <a:latin typeface="+mn-lt"/>
                          <a:ea typeface="Calibri"/>
                          <a:cs typeface="Times New Roman"/>
                        </a:rPr>
                        <a:t>Obese</a:t>
                      </a:r>
                      <a:r>
                        <a:rPr lang="tr-TR" sz="2400" b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tr-TR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F5A40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latin typeface="+mn-lt"/>
                          <a:ea typeface="Calibri"/>
                          <a:cs typeface="Times New Roman"/>
                        </a:rPr>
                        <a:t>27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16.7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28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14.4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>
                          <a:latin typeface="+mn-lt"/>
                          <a:ea typeface="Calibri"/>
                          <a:cs typeface="Times New Roman"/>
                        </a:rPr>
                        <a:t>55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b="1" dirty="0">
                          <a:latin typeface="+mn-lt"/>
                          <a:ea typeface="Calibri"/>
                          <a:cs typeface="Times New Roman"/>
                        </a:rPr>
                        <a:t>15.4</a:t>
                      </a:r>
                    </a:p>
                  </a:txBody>
                  <a:tcPr marT="0" marB="0"/>
                </a:tc>
              </a:tr>
              <a:tr h="278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latin typeface="+mn-lt"/>
                          <a:ea typeface="Calibri"/>
                          <a:cs typeface="Times New Roman"/>
                        </a:rPr>
                        <a:t>χ</a:t>
                      </a:r>
                      <a:r>
                        <a:rPr lang="tr-TR" sz="2000" b="1" baseline="30000" dirty="0" smtClean="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tr-TR" sz="2000" b="1" dirty="0" smtClean="0">
                          <a:latin typeface="+mn-lt"/>
                          <a:ea typeface="Calibri"/>
                          <a:cs typeface="Times New Roman"/>
                        </a:rPr>
                        <a:t>=1.840           </a:t>
                      </a:r>
                      <a:r>
                        <a:rPr lang="tr-TR" sz="2000" b="1" dirty="0">
                          <a:latin typeface="+mn-lt"/>
                          <a:ea typeface="Calibri"/>
                          <a:cs typeface="Times New Roman"/>
                        </a:rPr>
                        <a:t>p=0.765</a:t>
                      </a:r>
                    </a:p>
                  </a:txBody>
                  <a:tcPr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Metin kutusu 1"/>
          <p:cNvSpPr txBox="1"/>
          <p:nvPr/>
        </p:nvSpPr>
        <p:spPr>
          <a:xfrm>
            <a:off x="609600" y="573206"/>
            <a:ext cx="3028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D</a:t>
            </a:r>
            <a:r>
              <a:rPr lang="tr-TR" sz="4000" dirty="0" smtClean="0"/>
              <a:t>aily </a:t>
            </a:r>
            <a:r>
              <a:rPr lang="tr-TR" sz="4000" dirty="0" err="1"/>
              <a:t>habits</a:t>
            </a:r>
            <a:endParaRPr lang="tr-T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82338" y="329887"/>
            <a:ext cx="9404723" cy="1400530"/>
          </a:xfrm>
        </p:spPr>
        <p:txBody>
          <a:bodyPr/>
          <a:lstStyle/>
          <a:p>
            <a:r>
              <a:rPr lang="en-US" sz="2400" b="1" dirty="0"/>
              <a:t>The effect of </a:t>
            </a:r>
            <a:r>
              <a:rPr lang="en-US" sz="2400" b="1" dirty="0" smtClean="0"/>
              <a:t>family</a:t>
            </a:r>
            <a:r>
              <a:rPr lang="tr-TR" sz="2400" b="1" dirty="0" smtClean="0"/>
              <a:t> on </a:t>
            </a:r>
            <a:r>
              <a:rPr lang="en-US" sz="2400" b="1" dirty="0" smtClean="0"/>
              <a:t>BMI</a:t>
            </a:r>
            <a:endParaRPr lang="tr-TR" sz="2400" b="1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4039951"/>
              </p:ext>
            </p:extLst>
          </p:nvPr>
        </p:nvGraphicFramePr>
        <p:xfrm>
          <a:off x="510937" y="829665"/>
          <a:ext cx="10202555" cy="34198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6305"/>
                <a:gridCol w="1236440"/>
                <a:gridCol w="1421524"/>
                <a:gridCol w="1422619"/>
                <a:gridCol w="1659175"/>
                <a:gridCol w="1184968"/>
                <a:gridCol w="1421524"/>
              </a:tblGrid>
              <a:tr h="7721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 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effectLst/>
                        </a:rPr>
                        <a:t>Obese</a:t>
                      </a:r>
                      <a:r>
                        <a:rPr lang="en-US" sz="2000" b="1" dirty="0" smtClean="0">
                          <a:effectLst/>
                        </a:rPr>
                        <a:t> ones in the family</a:t>
                      </a:r>
                      <a:r>
                        <a:rPr lang="tr-TR" sz="2000" b="1" dirty="0" smtClean="0">
                          <a:effectLst/>
                        </a:rPr>
                        <a:t>(n:159</a:t>
                      </a:r>
                      <a:r>
                        <a:rPr lang="tr-TR" sz="2000" b="1" dirty="0">
                          <a:effectLst/>
                        </a:rPr>
                        <a:t>)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effectLst/>
                        </a:rPr>
                        <a:t>Non-obese</a:t>
                      </a:r>
                      <a:r>
                        <a:rPr lang="tr-TR" sz="2000" b="1" dirty="0" smtClean="0">
                          <a:effectLst/>
                        </a:rPr>
                        <a:t> </a:t>
                      </a:r>
                      <a:r>
                        <a:rPr lang="tr-TR" sz="2000" b="1" dirty="0" err="1" smtClean="0">
                          <a:effectLst/>
                        </a:rPr>
                        <a:t>ones</a:t>
                      </a:r>
                      <a:r>
                        <a:rPr lang="tr-TR" sz="2000" b="1" dirty="0" smtClean="0">
                          <a:effectLst/>
                        </a:rPr>
                        <a:t> in </a:t>
                      </a:r>
                      <a:r>
                        <a:rPr lang="tr-TR" sz="2000" b="1" dirty="0" err="1" smtClean="0">
                          <a:effectLst/>
                        </a:rPr>
                        <a:t>family</a:t>
                      </a:r>
                      <a:r>
                        <a:rPr lang="tr-TR" sz="2000" b="1" dirty="0" smtClean="0">
                          <a:effectLst/>
                        </a:rPr>
                        <a:t>(n:198</a:t>
                      </a:r>
                      <a:r>
                        <a:rPr lang="tr-TR" sz="2000" b="1" dirty="0">
                          <a:effectLst/>
                        </a:rPr>
                        <a:t>)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Total </a:t>
                      </a:r>
                      <a:r>
                        <a:rPr lang="tr-TR" sz="2000" b="1" dirty="0">
                          <a:effectLst/>
                        </a:rPr>
                        <a:t>(n:358)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731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 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n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%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n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%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n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%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31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025" algn="l"/>
                        </a:tabLst>
                      </a:pPr>
                      <a:r>
                        <a:rPr lang="tr-TR" sz="2000" b="1" dirty="0" err="1" smtClean="0">
                          <a:solidFill>
                            <a:schemeClr val="bg1"/>
                          </a:solidFill>
                          <a:effectLst/>
                        </a:rPr>
                        <a:t>Underweight</a:t>
                      </a:r>
                      <a:endParaRPr lang="tr-TR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10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6.3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17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8.6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27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7.6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8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solidFill>
                            <a:schemeClr val="bg1"/>
                          </a:solidFill>
                          <a:effectLst/>
                        </a:rPr>
                        <a:t>Acceptable</a:t>
                      </a:r>
                      <a:endParaRPr lang="tr-TR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13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8.2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26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13.1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39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10.9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31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solidFill>
                            <a:schemeClr val="bg1"/>
                          </a:solidFill>
                          <a:effectLst/>
                        </a:rPr>
                        <a:t>Normal</a:t>
                      </a:r>
                      <a:endParaRPr lang="tr-TR" sz="2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72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45.3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107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54.0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179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16.0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31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solidFill>
                            <a:schemeClr val="bg1"/>
                          </a:solidFill>
                          <a:effectLst/>
                        </a:rPr>
                        <a:t>Overweight</a:t>
                      </a:r>
                      <a:endParaRPr lang="tr-TR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28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17.6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29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14.6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57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16.0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31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solidFill>
                            <a:schemeClr val="bg1"/>
                          </a:solidFill>
                          <a:effectLst/>
                        </a:rPr>
                        <a:t>Obese</a:t>
                      </a:r>
                      <a:endParaRPr lang="tr-TR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36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solidFill>
                            <a:srgbClr val="FF0000"/>
                          </a:solidFill>
                          <a:effectLst/>
                        </a:rPr>
                        <a:t>22.6</a:t>
                      </a:r>
                      <a:endParaRPr lang="tr-T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19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solidFill>
                            <a:srgbClr val="FF0000"/>
                          </a:solidFill>
                          <a:effectLst/>
                        </a:rPr>
                        <a:t>9.6</a:t>
                      </a:r>
                      <a:endParaRPr lang="tr-T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55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15.4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31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 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                                            χ</a:t>
                      </a:r>
                      <a:r>
                        <a:rPr lang="tr-TR" sz="2000" b="1" baseline="30000" dirty="0">
                          <a:effectLst/>
                        </a:rPr>
                        <a:t>2</a:t>
                      </a:r>
                      <a:r>
                        <a:rPr lang="tr-TR" sz="2000" b="1" dirty="0">
                          <a:effectLst/>
                        </a:rPr>
                        <a:t>=14.172           p=0.007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Metin kutusu 6"/>
          <p:cNvSpPr txBox="1"/>
          <p:nvPr/>
        </p:nvSpPr>
        <p:spPr>
          <a:xfrm>
            <a:off x="482338" y="4836025"/>
            <a:ext cx="10536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The</a:t>
            </a:r>
            <a:r>
              <a:rPr lang="tr-TR" b="1" dirty="0" smtClean="0"/>
              <a:t> </a:t>
            </a:r>
            <a:r>
              <a:rPr lang="tr-TR" b="1" dirty="0" err="1" smtClean="0"/>
              <a:t>percent</a:t>
            </a:r>
            <a:r>
              <a:rPr lang="tr-TR" b="1" dirty="0" smtClean="0"/>
              <a:t> </a:t>
            </a:r>
            <a:r>
              <a:rPr lang="en-US" b="1" dirty="0" smtClean="0"/>
              <a:t>of </a:t>
            </a:r>
            <a:r>
              <a:rPr lang="tr-TR" b="1" dirty="0" err="1" smtClean="0"/>
              <a:t>obese</a:t>
            </a:r>
            <a:r>
              <a:rPr lang="tr-TR" b="1" dirty="0" smtClean="0"/>
              <a:t> </a:t>
            </a:r>
            <a:r>
              <a:rPr lang="en-US" b="1" dirty="0" smtClean="0"/>
              <a:t>individuals</a:t>
            </a:r>
            <a:r>
              <a:rPr lang="tr-TR" b="1" dirty="0" smtClean="0"/>
              <a:t> is</a:t>
            </a:r>
            <a:r>
              <a:rPr lang="en-US" b="1" dirty="0" smtClean="0"/>
              <a:t> 22.6%</a:t>
            </a:r>
            <a:r>
              <a:rPr lang="tr-TR" b="1" dirty="0" smtClean="0"/>
              <a:t> </a:t>
            </a:r>
            <a:r>
              <a:rPr lang="tr-TR" b="1" dirty="0" err="1" smtClean="0"/>
              <a:t>and</a:t>
            </a:r>
            <a:r>
              <a:rPr lang="tr-TR" b="1" dirty="0" smtClean="0"/>
              <a:t> </a:t>
            </a:r>
            <a:r>
              <a:rPr lang="tr-TR" b="1" dirty="0" err="1" smtClean="0"/>
              <a:t>there</a:t>
            </a:r>
            <a:r>
              <a:rPr lang="tr-TR" b="1" dirty="0" smtClean="0"/>
              <a:t> is </a:t>
            </a:r>
            <a:r>
              <a:rPr lang="en-US" b="1" dirty="0" smtClean="0"/>
              <a:t>obese</a:t>
            </a:r>
            <a:r>
              <a:rPr lang="tr-TR" b="1" dirty="0" smtClean="0"/>
              <a:t> </a:t>
            </a:r>
            <a:r>
              <a:rPr lang="tr-TR" b="1" dirty="0" err="1" smtClean="0"/>
              <a:t>people</a:t>
            </a:r>
            <a:r>
              <a:rPr lang="tr-TR" b="1" dirty="0" smtClean="0"/>
              <a:t> in </a:t>
            </a:r>
            <a:r>
              <a:rPr lang="en-US" b="1" dirty="0" smtClean="0"/>
              <a:t>family</a:t>
            </a:r>
            <a:r>
              <a:rPr lang="tr-TR" b="1" dirty="0" smtClean="0"/>
              <a:t>.</a:t>
            </a:r>
          </a:p>
          <a:p>
            <a:endParaRPr lang="tr-TR" b="1" dirty="0"/>
          </a:p>
          <a:p>
            <a:r>
              <a:rPr lang="tr-TR" b="1" dirty="0" err="1" smtClean="0"/>
              <a:t>The</a:t>
            </a:r>
            <a:r>
              <a:rPr lang="tr-TR" b="1" dirty="0" smtClean="0"/>
              <a:t> </a:t>
            </a:r>
            <a:r>
              <a:rPr lang="tr-TR" b="1" dirty="0" err="1" smtClean="0"/>
              <a:t>percent</a:t>
            </a:r>
            <a:r>
              <a:rPr lang="tr-TR" b="1" dirty="0" smtClean="0"/>
              <a:t> of </a:t>
            </a:r>
            <a:r>
              <a:rPr lang="tr-TR" b="1" dirty="0" err="1" smtClean="0"/>
              <a:t>obese</a:t>
            </a:r>
            <a:r>
              <a:rPr lang="tr-TR" b="1" dirty="0" smtClean="0"/>
              <a:t> </a:t>
            </a:r>
            <a:r>
              <a:rPr lang="tr-TR" b="1" dirty="0" err="1" smtClean="0"/>
              <a:t>individuals</a:t>
            </a:r>
            <a:r>
              <a:rPr lang="tr-TR" b="1" dirty="0" smtClean="0"/>
              <a:t> is 9.6% </a:t>
            </a:r>
            <a:r>
              <a:rPr lang="tr-TR" b="1" dirty="0" err="1" smtClean="0"/>
              <a:t>and</a:t>
            </a:r>
            <a:r>
              <a:rPr lang="tr-TR" b="1" dirty="0" smtClean="0"/>
              <a:t> </a:t>
            </a:r>
            <a:r>
              <a:rPr lang="tr-TR" b="1" dirty="0" err="1" smtClean="0"/>
              <a:t>there</a:t>
            </a:r>
            <a:r>
              <a:rPr lang="tr-TR" b="1" dirty="0" smtClean="0"/>
              <a:t> is not </a:t>
            </a:r>
            <a:r>
              <a:rPr lang="tr-TR" b="1" dirty="0" err="1" smtClean="0"/>
              <a:t>obese</a:t>
            </a:r>
            <a:r>
              <a:rPr lang="tr-TR" b="1" dirty="0" smtClean="0"/>
              <a:t> </a:t>
            </a:r>
            <a:r>
              <a:rPr lang="tr-TR" b="1" dirty="0" err="1" smtClean="0"/>
              <a:t>people</a:t>
            </a:r>
            <a:r>
              <a:rPr lang="tr-TR" b="1" dirty="0" smtClean="0"/>
              <a:t> in </a:t>
            </a:r>
            <a:r>
              <a:rPr lang="tr-TR" b="1" dirty="0" err="1" smtClean="0"/>
              <a:t>family</a:t>
            </a:r>
            <a:r>
              <a:rPr lang="tr-TR" b="1" dirty="0" smtClean="0"/>
              <a:t>.</a:t>
            </a:r>
            <a:endParaRPr lang="tr-TR" b="1" dirty="0"/>
          </a:p>
        </p:txBody>
      </p:sp>
      <p:sp>
        <p:nvSpPr>
          <p:cNvPr id="8" name="Metin kutusu 7"/>
          <p:cNvSpPr txBox="1"/>
          <p:nvPr/>
        </p:nvSpPr>
        <p:spPr>
          <a:xfrm>
            <a:off x="482338" y="5950424"/>
            <a:ext cx="10790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 smtClean="0"/>
              <a:t>ACCORDING TO</a:t>
            </a:r>
            <a:r>
              <a:rPr lang="en-US" b="1" u="sng" dirty="0" smtClean="0"/>
              <a:t> THESE RESULTS, WE BELIEVE THAT GENETIC FACTORS HAVE EFFECTS ON OBESITY.</a:t>
            </a:r>
            <a:r>
              <a:rPr lang="tr-TR" b="1" u="sng" dirty="0" smtClean="0"/>
              <a:t> </a:t>
            </a:r>
            <a:endParaRPr lang="tr-TR" b="1" u="sng" dirty="0"/>
          </a:p>
        </p:txBody>
      </p:sp>
    </p:spTree>
    <p:extLst>
      <p:ext uri="{BB962C8B-B14F-4D97-AF65-F5344CB8AC3E}">
        <p14:creationId xmlns:p14="http://schemas.microsoft.com/office/powerpoint/2010/main" val="423846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0335159"/>
              </p:ext>
            </p:extLst>
          </p:nvPr>
        </p:nvGraphicFramePr>
        <p:xfrm>
          <a:off x="646111" y="752966"/>
          <a:ext cx="10640588" cy="4642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64141"/>
                <a:gridCol w="1113916"/>
                <a:gridCol w="1280105"/>
                <a:gridCol w="1280105"/>
                <a:gridCol w="1432817"/>
                <a:gridCol w="955588"/>
                <a:gridCol w="1113916"/>
              </a:tblGrid>
              <a:tr h="1023677">
                <a:tc gridSpan="7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 </a:t>
                      </a:r>
                      <a:endParaRPr lang="tr-TR" sz="28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dirty="0" err="1" smtClean="0">
                          <a:solidFill>
                            <a:schemeClr val="bg1"/>
                          </a:solidFill>
                          <a:effectLst/>
                        </a:rPr>
                        <a:t>Eating</a:t>
                      </a:r>
                      <a:r>
                        <a:rPr lang="tr-TR" sz="2800" baseline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800" baseline="0" dirty="0" err="1" smtClean="0">
                          <a:solidFill>
                            <a:schemeClr val="bg1"/>
                          </a:solidFill>
                          <a:effectLst/>
                        </a:rPr>
                        <a:t>Habits</a:t>
                      </a:r>
                      <a:r>
                        <a:rPr lang="tr-TR" sz="2800" baseline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800" baseline="0" dirty="0" err="1" smtClean="0">
                          <a:solidFill>
                            <a:schemeClr val="bg1"/>
                          </a:solidFill>
                          <a:effectLst/>
                        </a:rPr>
                        <a:t>Students</a:t>
                      </a:r>
                      <a:endParaRPr lang="tr-TR" sz="2400" dirty="0" smtClean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52491" marR="52491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87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 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 gridSpan="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            </a:t>
                      </a:r>
                      <a:r>
                        <a:rPr lang="tr-TR" sz="2000" b="1" dirty="0" smtClean="0">
                          <a:effectLst/>
                        </a:rPr>
                        <a:t>Boy                                Girl</a:t>
                      </a:r>
                      <a:r>
                        <a:rPr lang="tr-TR" sz="2000" b="1" baseline="0" dirty="0" smtClean="0">
                          <a:effectLst/>
                        </a:rPr>
                        <a:t>                Total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929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 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 %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%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n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%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</a:tr>
              <a:tr h="387032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tr-TR" sz="20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Dinner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eat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with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family</a:t>
                      </a:r>
                      <a:endParaRPr lang="tr-TR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  161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 </a:t>
                      </a:r>
                      <a:r>
                        <a:rPr lang="tr-TR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93.6</a:t>
                      </a:r>
                      <a:endParaRPr lang="tr-T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  </a:t>
                      </a:r>
                      <a:r>
                        <a:rPr lang="tr-TR" sz="2000" b="1" dirty="0">
                          <a:effectLst/>
                        </a:rPr>
                        <a:t>167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90.3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 </a:t>
                      </a:r>
                      <a:r>
                        <a:rPr lang="tr-TR" sz="2000" b="1" dirty="0" smtClean="0">
                          <a:effectLst/>
                        </a:rPr>
                        <a:t>328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 </a:t>
                      </a:r>
                      <a:r>
                        <a:rPr lang="tr-TR" sz="2000" b="1" dirty="0" smtClean="0">
                          <a:effectLst/>
                        </a:rPr>
                        <a:t>91.9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</a:tr>
              <a:tr h="4030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Dinnet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don’t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eat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with</a:t>
                      </a:r>
                      <a:r>
                        <a:rPr lang="tr-TR" sz="2000" baseline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baseline="0" dirty="0" err="1" smtClean="0">
                          <a:solidFill>
                            <a:schemeClr val="bg1"/>
                          </a:solidFill>
                          <a:effectLst/>
                        </a:rPr>
                        <a:t>family</a:t>
                      </a:r>
                      <a:endParaRPr lang="tr-TR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11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6.4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    18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9.7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29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8.1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</a:tr>
              <a:tr h="3870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tr-TR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 gridSpan="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             </a:t>
                      </a:r>
                      <a:r>
                        <a:rPr lang="tr-TR" sz="2000" b="1" baseline="0" dirty="0" smtClean="0">
                          <a:effectLst/>
                        </a:rPr>
                        <a:t> </a:t>
                      </a:r>
                      <a:r>
                        <a:rPr lang="tr-TR" sz="2000" b="1" dirty="0" smtClean="0">
                          <a:effectLst/>
                        </a:rPr>
                        <a:t>    </a:t>
                      </a:r>
                      <a:r>
                        <a:rPr lang="tr-TR" sz="2000" b="1" dirty="0">
                          <a:effectLst/>
                        </a:rPr>
                        <a:t>χ</a:t>
                      </a:r>
                      <a:r>
                        <a:rPr lang="tr-TR" sz="2000" b="1" baseline="30000" dirty="0">
                          <a:effectLst/>
                        </a:rPr>
                        <a:t>2</a:t>
                      </a:r>
                      <a:r>
                        <a:rPr lang="tr-TR" sz="2000" b="1" dirty="0">
                          <a:effectLst/>
                        </a:rPr>
                        <a:t>=1.328                        p=0.249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96604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tr-TR" sz="20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Before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sleep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eat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something</a:t>
                      </a:r>
                      <a:endParaRPr lang="tr-TR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103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solidFill>
                            <a:srgbClr val="FF0000"/>
                          </a:solidFill>
                          <a:effectLst/>
                        </a:rPr>
                        <a:t>59.9</a:t>
                      </a:r>
                      <a:endParaRPr lang="tr-T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130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69.9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233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65.1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</a:tr>
              <a:tr h="80130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Before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sleep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don’t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eat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something</a:t>
                      </a:r>
                      <a:endParaRPr lang="tr-TR" sz="20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69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40.1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      56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30.1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125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34.9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</a:tr>
              <a:tr h="3870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 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χ</a:t>
                      </a:r>
                      <a:r>
                        <a:rPr lang="tr-TR" sz="2000" b="1" baseline="30000" dirty="0">
                          <a:effectLst/>
                        </a:rPr>
                        <a:t>2</a:t>
                      </a:r>
                      <a:r>
                        <a:rPr lang="tr-TR" sz="2000" b="1" dirty="0">
                          <a:effectLst/>
                        </a:rPr>
                        <a:t>=3.939                        p=0.047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105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424254"/>
              </p:ext>
            </p:extLst>
          </p:nvPr>
        </p:nvGraphicFramePr>
        <p:xfrm>
          <a:off x="296370" y="275297"/>
          <a:ext cx="11604477" cy="63023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9970"/>
                <a:gridCol w="962795"/>
                <a:gridCol w="1396065"/>
                <a:gridCol w="1396065"/>
                <a:gridCol w="1562610"/>
                <a:gridCol w="1042151"/>
                <a:gridCol w="1214821"/>
              </a:tblGrid>
              <a:tr h="861395">
                <a:tc gridSpan="7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 </a:t>
                      </a:r>
                      <a:endParaRPr lang="tr-TR" sz="28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800" dirty="0" err="1" smtClean="0">
                          <a:effectLst/>
                        </a:rPr>
                        <a:t>Eating</a:t>
                      </a:r>
                      <a:r>
                        <a:rPr lang="tr-TR" sz="2800" baseline="0" dirty="0" smtClean="0">
                          <a:effectLst/>
                        </a:rPr>
                        <a:t> </a:t>
                      </a:r>
                      <a:r>
                        <a:rPr lang="tr-TR" sz="2800" baseline="0" dirty="0" err="1" smtClean="0">
                          <a:effectLst/>
                        </a:rPr>
                        <a:t>Habits</a:t>
                      </a:r>
                      <a:r>
                        <a:rPr lang="tr-TR" sz="2800" baseline="0" dirty="0" smtClean="0">
                          <a:effectLst/>
                        </a:rPr>
                        <a:t> </a:t>
                      </a:r>
                      <a:r>
                        <a:rPr lang="tr-TR" sz="2800" baseline="0" dirty="0" err="1" smtClean="0">
                          <a:effectLst/>
                        </a:rPr>
                        <a:t>Students</a:t>
                      </a:r>
                      <a:endParaRPr lang="tr-TR" sz="2400" dirty="0" smtClean="0">
                        <a:effectLst/>
                      </a:endParaRPr>
                    </a:p>
                  </a:txBody>
                  <a:tcPr marL="52491" marR="52491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6439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Before</a:t>
                      </a:r>
                      <a:r>
                        <a:rPr lang="tr-TR" sz="2000" baseline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baseline="0" dirty="0" err="1" smtClean="0">
                          <a:solidFill>
                            <a:schemeClr val="bg1"/>
                          </a:solidFill>
                          <a:effectLst/>
                        </a:rPr>
                        <a:t>sleep</a:t>
                      </a:r>
                      <a:r>
                        <a:rPr lang="tr-TR" sz="2000" baseline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baseline="0" dirty="0" err="1" smtClean="0">
                          <a:solidFill>
                            <a:schemeClr val="bg1"/>
                          </a:solidFill>
                          <a:effectLst/>
                        </a:rPr>
                        <a:t>eat</a:t>
                      </a:r>
                      <a:r>
                        <a:rPr lang="tr-TR" sz="2000" baseline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baseline="0" dirty="0" err="1" smtClean="0">
                          <a:solidFill>
                            <a:schemeClr val="bg1"/>
                          </a:solidFill>
                          <a:effectLst/>
                        </a:rPr>
                        <a:t>something</a:t>
                      </a:r>
                      <a:endParaRPr lang="tr-TR" sz="20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Milk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yogurt</a:t>
                      </a:r>
                      <a:endParaRPr lang="tr-TR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26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25.0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20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15.2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46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19.5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</a:tr>
              <a:tr h="3219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Fruit</a:t>
                      </a:r>
                      <a:endParaRPr lang="tr-TR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48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solidFill>
                            <a:srgbClr val="FF0000"/>
                          </a:solidFill>
                          <a:effectLst/>
                        </a:rPr>
                        <a:t>46.2</a:t>
                      </a:r>
                      <a:endParaRPr lang="tr-T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87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65.9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135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57.2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</a:tr>
              <a:tr h="3219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Nuts </a:t>
                      </a:r>
                      <a:endParaRPr lang="tr-TR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5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4.8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6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4.5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11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4.7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</a:tr>
              <a:tr h="3219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Snacks</a:t>
                      </a:r>
                      <a:endParaRPr lang="tr-TR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20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19.2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17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12.9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37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15.7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</a:tr>
              <a:tr h="3219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Bread</a:t>
                      </a:r>
                      <a:endParaRPr lang="tr-TR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5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4.8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2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1.5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7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3.0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</a:tr>
              <a:tr h="3219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tr-TR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χ</a:t>
                      </a:r>
                      <a:r>
                        <a:rPr lang="tr-TR" sz="2000" b="1" baseline="30000">
                          <a:effectLst/>
                        </a:rPr>
                        <a:t>2</a:t>
                      </a:r>
                      <a:r>
                        <a:rPr lang="tr-TR" sz="2000" b="1">
                          <a:effectLst/>
                        </a:rPr>
                        <a:t>=10.495                     p=0.033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219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Eat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outside</a:t>
                      </a:r>
                      <a:endParaRPr lang="tr-TR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45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26.3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35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19.0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80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22.5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</a:tr>
              <a:tr h="4837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Don’t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eat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outside</a:t>
                      </a:r>
                      <a:endParaRPr lang="tr-TR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126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solidFill>
                            <a:srgbClr val="FF0000"/>
                          </a:solidFill>
                          <a:effectLst/>
                        </a:rPr>
                        <a:t>73.7</a:t>
                      </a:r>
                      <a:endParaRPr lang="tr-T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149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81.0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275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77.5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</a:tr>
              <a:tr h="3219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tr-TR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χ</a:t>
                      </a:r>
                      <a:r>
                        <a:rPr lang="tr-TR" sz="2000" b="1" baseline="30000">
                          <a:effectLst/>
                        </a:rPr>
                        <a:t>2</a:t>
                      </a:r>
                      <a:r>
                        <a:rPr lang="tr-TR" sz="2000" b="1">
                          <a:effectLst/>
                        </a:rPr>
                        <a:t>=2.701                      p=0.100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6439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Consume 5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portion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 of fruits and vegetables</a:t>
                      </a:r>
                      <a:endParaRPr lang="tr-TR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69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40.1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63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33.9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132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36.9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</a:tr>
              <a:tr h="64391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Don’t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 c</a:t>
                      </a:r>
                      <a:r>
                        <a:rPr lang="en-US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onsume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 5 </a:t>
                      </a:r>
                      <a:r>
                        <a:rPr lang="tr-TR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portion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 of fruits and vegetables</a:t>
                      </a:r>
                      <a:endParaRPr lang="tr-TR" sz="20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103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solidFill>
                            <a:srgbClr val="FF0000"/>
                          </a:solidFill>
                          <a:effectLst/>
                        </a:rPr>
                        <a:t>59.9</a:t>
                      </a:r>
                      <a:endParaRPr lang="tr-T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123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66.1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>
                          <a:effectLst/>
                        </a:rPr>
                        <a:t>226</a:t>
                      </a:r>
                      <a:endParaRPr lang="tr-T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63.1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</a:tr>
              <a:tr h="3219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 </a:t>
                      </a:r>
                      <a:endParaRPr lang="tr-T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χ</a:t>
                      </a:r>
                      <a:r>
                        <a:rPr lang="tr-TR" sz="2000" b="1" baseline="30000" dirty="0">
                          <a:effectLst/>
                        </a:rPr>
                        <a:t>2</a:t>
                      </a:r>
                      <a:r>
                        <a:rPr lang="tr-TR" sz="2000" b="1" dirty="0">
                          <a:effectLst/>
                        </a:rPr>
                        <a:t>=1.497                       p=0.221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491" marR="52491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2756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u="sng" dirty="0" smtClean="0"/>
              <a:t>CONCLUSION</a:t>
            </a:r>
            <a:endParaRPr lang="tr-TR" u="sng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0106" y="1629837"/>
            <a:ext cx="8946541" cy="4195481"/>
          </a:xfrm>
        </p:spPr>
        <p:txBody>
          <a:bodyPr>
            <a:normAutofit/>
          </a:bodyPr>
          <a:lstStyle/>
          <a:p>
            <a:r>
              <a:rPr lang="tr-TR" dirty="0" smtClean="0"/>
              <a:t>N</a:t>
            </a:r>
            <a:r>
              <a:rPr lang="en-US" dirty="0" err="1" smtClean="0"/>
              <a:t>utrition</a:t>
            </a:r>
            <a:r>
              <a:rPr lang="en-US" dirty="0" smtClean="0"/>
              <a:t> </a:t>
            </a:r>
            <a:r>
              <a:rPr lang="en-US" dirty="0"/>
              <a:t>education to ensure adequate and balanced diet is very important. Especially school-age children and adolescents to be given nutrition education, is the foundation of proper nutrition habits will be acquired throughout life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tr-TR" dirty="0" smtClean="0"/>
              <a:t>E</a:t>
            </a:r>
            <a:r>
              <a:rPr lang="en-US" dirty="0" err="1" smtClean="0"/>
              <a:t>arned</a:t>
            </a:r>
            <a:r>
              <a:rPr lang="en-US" dirty="0" smtClean="0"/>
              <a:t> </a:t>
            </a:r>
            <a:r>
              <a:rPr lang="en-US" dirty="0"/>
              <a:t>wrong eating habits at a young age, it will pave the individual's encounter with health problems in later life, nutrition education programs to children and parents in schools should be organized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en-US" dirty="0"/>
              <a:t>School-age should be taught amount food </a:t>
            </a:r>
            <a:r>
              <a:rPr lang="en-US" dirty="0" smtClean="0"/>
              <a:t>groups</a:t>
            </a:r>
            <a:r>
              <a:rPr lang="tr-TR" dirty="0" smtClean="0"/>
              <a:t>,</a:t>
            </a:r>
            <a:r>
              <a:rPr lang="en-US" dirty="0" smtClean="0"/>
              <a:t> to </a:t>
            </a:r>
            <a:r>
              <a:rPr lang="en-US" dirty="0"/>
              <a:t>be taken daily </a:t>
            </a:r>
            <a:r>
              <a:rPr lang="tr-TR" dirty="0" err="1" smtClean="0"/>
              <a:t>potion</a:t>
            </a:r>
            <a:r>
              <a:rPr lang="en-US" dirty="0" smtClean="0"/>
              <a:t>s and </a:t>
            </a:r>
            <a:r>
              <a:rPr lang="en-US" dirty="0"/>
              <a:t>the nutrients </a:t>
            </a:r>
            <a:r>
              <a:rPr lang="en-US" dirty="0" smtClean="0"/>
              <a:t>contained</a:t>
            </a:r>
            <a:r>
              <a:rPr lang="tr-TR" dirty="0" smtClean="0"/>
              <a:t>.</a:t>
            </a:r>
            <a:r>
              <a:rPr lang="en-US" dirty="0" smtClean="0"/>
              <a:t> Especially</a:t>
            </a:r>
            <a:r>
              <a:rPr lang="tr-TR" dirty="0" smtClean="0"/>
              <a:t>,</a:t>
            </a:r>
            <a:r>
              <a:rPr lang="en-US" dirty="0" smtClean="0"/>
              <a:t> </a:t>
            </a:r>
            <a:r>
              <a:rPr lang="en-US" dirty="0"/>
              <a:t>in this period of growth and development of the positive effect of milk and milk products must be </a:t>
            </a:r>
            <a:r>
              <a:rPr lang="en-US" dirty="0" smtClean="0"/>
              <a:t>emphasized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82800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9758" y="2022211"/>
            <a:ext cx="9404723" cy="1400530"/>
          </a:xfrm>
        </p:spPr>
        <p:txBody>
          <a:bodyPr/>
          <a:lstStyle/>
          <a:p>
            <a:r>
              <a:rPr lang="tr-TR" b="1" dirty="0" err="1" smtClean="0">
                <a:solidFill>
                  <a:schemeClr val="tx1"/>
                </a:solidFill>
              </a:rPr>
              <a:t>Thank</a:t>
            </a:r>
            <a:r>
              <a:rPr lang="tr-TR" b="1" dirty="0" smtClean="0">
                <a:solidFill>
                  <a:schemeClr val="tx1"/>
                </a:solidFill>
              </a:rPr>
              <a:t> </a:t>
            </a:r>
            <a:r>
              <a:rPr lang="tr-TR" b="1" dirty="0" err="1" smtClean="0">
                <a:solidFill>
                  <a:schemeClr val="tx1"/>
                </a:solidFill>
              </a:rPr>
              <a:t>you</a:t>
            </a:r>
            <a:r>
              <a:rPr lang="tr-TR" b="1" dirty="0" smtClean="0">
                <a:solidFill>
                  <a:schemeClr val="tx1"/>
                </a:solidFill>
              </a:rPr>
              <a:t> </a:t>
            </a:r>
            <a:r>
              <a:rPr lang="tr-TR" b="1" dirty="0" err="1" smtClean="0">
                <a:solidFill>
                  <a:schemeClr val="tx1"/>
                </a:solidFill>
              </a:rPr>
              <a:t>for</a:t>
            </a:r>
            <a:r>
              <a:rPr lang="tr-TR" b="1" dirty="0" smtClean="0">
                <a:solidFill>
                  <a:schemeClr val="tx1"/>
                </a:solidFill>
              </a:rPr>
              <a:t> </a:t>
            </a:r>
            <a:r>
              <a:rPr lang="tr-TR" b="1" dirty="0" err="1" smtClean="0">
                <a:solidFill>
                  <a:schemeClr val="tx1"/>
                </a:solidFill>
              </a:rPr>
              <a:t>listening</a:t>
            </a:r>
            <a:r>
              <a:rPr lang="tr-TR" b="1" dirty="0" smtClean="0">
                <a:solidFill>
                  <a:schemeClr val="tx1"/>
                </a:solidFill>
              </a:rPr>
              <a:t>……</a:t>
            </a:r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3925900"/>
            <a:ext cx="4953000" cy="3124200"/>
          </a:xfrm>
        </p:spPr>
      </p:pic>
      <p:sp>
        <p:nvSpPr>
          <p:cNvPr id="3" name="Metin kutusu 2"/>
          <p:cNvSpPr txBox="1"/>
          <p:nvPr/>
        </p:nvSpPr>
        <p:spPr>
          <a:xfrm>
            <a:off x="659758" y="5308980"/>
            <a:ext cx="36567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E-mail: </a:t>
            </a:r>
            <a:r>
              <a:rPr lang="tr-TR" dirty="0" smtClean="0">
                <a:hlinkClick r:id="rId3"/>
              </a:rPr>
              <a:t>hmcrylmz@hotmail.com</a:t>
            </a:r>
            <a:endParaRPr lang="tr-TR" dirty="0" smtClean="0"/>
          </a:p>
          <a:p>
            <a:r>
              <a:rPr lang="tr-TR" dirty="0" smtClean="0"/>
              <a:t>Tel: +00905422701975</a:t>
            </a:r>
          </a:p>
          <a:p>
            <a:r>
              <a:rPr lang="tr-TR" dirty="0" smtClean="0"/>
              <a:t>Ankara/Türkiye</a:t>
            </a:r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59758" y="4939648"/>
            <a:ext cx="1127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u="sng" dirty="0" err="1" smtClean="0"/>
              <a:t>Contact</a:t>
            </a:r>
            <a:endParaRPr lang="tr-TR" u="sng" dirty="0"/>
          </a:p>
        </p:txBody>
      </p:sp>
    </p:spTree>
    <p:extLst>
      <p:ext uri="{BB962C8B-B14F-4D97-AF65-F5344CB8AC3E}">
        <p14:creationId xmlns:p14="http://schemas.microsoft.com/office/powerpoint/2010/main" val="37754420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">
  <a:themeElements>
    <a:clrScheme name="İy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İy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269</TotalTime>
  <Words>1203</Words>
  <Application>Microsoft Office PowerPoint</Application>
  <PresentationFormat>Geniş ekran</PresentationFormat>
  <Paragraphs>510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7" baseType="lpstr">
      <vt:lpstr>Arial</vt:lpstr>
      <vt:lpstr>Arial Narrow</vt:lpstr>
      <vt:lpstr>Calibri</vt:lpstr>
      <vt:lpstr>Century Gothic</vt:lpstr>
      <vt:lpstr>Comic Sans MS</vt:lpstr>
      <vt:lpstr>Times New Roman</vt:lpstr>
      <vt:lpstr>Wingdings 3</vt:lpstr>
      <vt:lpstr>İyon</vt:lpstr>
      <vt:lpstr>FACTORS AFFECTING THE STATUS OF OBESITY IN SCHOOL-AGE CHILDREN</vt:lpstr>
      <vt:lpstr>PowerPoint Sunusu</vt:lpstr>
      <vt:lpstr>Pediatric or childhood obesity is a growing global epidemic that requires attention due to the burden placed on the healthcare system for children and adults. </vt:lpstr>
      <vt:lpstr>PowerPoint Sunusu</vt:lpstr>
      <vt:lpstr>PowerPoint Sunusu</vt:lpstr>
      <vt:lpstr>CHILDHOD OBESITY in TURKEY</vt:lpstr>
      <vt:lpstr>MATERIAL AND METHODS</vt:lpstr>
      <vt:lpstr>MATERIAL AND METHODS</vt:lpstr>
      <vt:lpstr>MATERIAL AND METHODS</vt:lpstr>
      <vt:lpstr>RESULTS</vt:lpstr>
      <vt:lpstr>PowerPoint Sunusu</vt:lpstr>
      <vt:lpstr>Eating Habits</vt:lpstr>
      <vt:lpstr>Eating Habits</vt:lpstr>
      <vt:lpstr>PowerPoint Sunusu</vt:lpstr>
      <vt:lpstr>The effect of family on BMI</vt:lpstr>
      <vt:lpstr>PowerPoint Sunusu</vt:lpstr>
      <vt:lpstr>PowerPoint Sunusu</vt:lpstr>
      <vt:lpstr>CONCLUSION</vt:lpstr>
      <vt:lpstr>Thank you for listening……</vt:lpstr>
    </vt:vector>
  </TitlesOfParts>
  <Company>SilentAll Team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FACTORS AFFECTING THE STATUS OF OBESITY IN SCHOOL-AGE CHILDREN</dc:title>
  <dc:creator>Hacı Ömer YILMAZ</dc:creator>
  <cp:lastModifiedBy>Hacı Ömer YILMAZ</cp:lastModifiedBy>
  <cp:revision>43</cp:revision>
  <dcterms:created xsi:type="dcterms:W3CDTF">2016-02-22T20:01:40Z</dcterms:created>
  <dcterms:modified xsi:type="dcterms:W3CDTF">2016-03-08T20:10:04Z</dcterms:modified>
</cp:coreProperties>
</file>