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3"/>
  </p:notesMasterIdLst>
  <p:handoutMasterIdLst>
    <p:handoutMasterId r:id="rId44"/>
  </p:handoutMasterIdLst>
  <p:sldIdLst>
    <p:sldId id="256" r:id="rId2"/>
    <p:sldId id="402" r:id="rId3"/>
    <p:sldId id="377" r:id="rId4"/>
    <p:sldId id="261" r:id="rId5"/>
    <p:sldId id="398" r:id="rId6"/>
    <p:sldId id="400" r:id="rId7"/>
    <p:sldId id="404" r:id="rId8"/>
    <p:sldId id="344" r:id="rId9"/>
    <p:sldId id="370" r:id="rId10"/>
    <p:sldId id="371" r:id="rId11"/>
    <p:sldId id="358" r:id="rId12"/>
    <p:sldId id="405" r:id="rId13"/>
    <p:sldId id="335" r:id="rId14"/>
    <p:sldId id="336" r:id="rId15"/>
    <p:sldId id="318" r:id="rId16"/>
    <p:sldId id="397" r:id="rId17"/>
    <p:sldId id="337" r:id="rId18"/>
    <p:sldId id="338" r:id="rId19"/>
    <p:sldId id="339" r:id="rId20"/>
    <p:sldId id="285" r:id="rId21"/>
    <p:sldId id="287" r:id="rId22"/>
    <p:sldId id="289" r:id="rId23"/>
    <p:sldId id="383" r:id="rId24"/>
    <p:sldId id="290" r:id="rId25"/>
    <p:sldId id="299" r:id="rId26"/>
    <p:sldId id="349" r:id="rId27"/>
    <p:sldId id="350" r:id="rId28"/>
    <p:sldId id="385" r:id="rId29"/>
    <p:sldId id="351" r:id="rId30"/>
    <p:sldId id="386" r:id="rId31"/>
    <p:sldId id="390" r:id="rId32"/>
    <p:sldId id="388" r:id="rId33"/>
    <p:sldId id="389" r:id="rId34"/>
    <p:sldId id="308" r:id="rId35"/>
    <p:sldId id="379" r:id="rId36"/>
    <p:sldId id="309" r:id="rId37"/>
    <p:sldId id="310" r:id="rId38"/>
    <p:sldId id="321" r:id="rId39"/>
    <p:sldId id="406" r:id="rId40"/>
    <p:sldId id="340" r:id="rId41"/>
    <p:sldId id="311" r:id="rId4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0000"/>
    <a:srgbClr val="0550AB"/>
    <a:srgbClr val="0F025E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5699" autoAdjust="0"/>
  </p:normalViewPr>
  <p:slideViewPr>
    <p:cSldViewPr>
      <p:cViewPr>
        <p:scale>
          <a:sx n="70" d="100"/>
          <a:sy n="70" d="100"/>
        </p:scale>
        <p:origin x="-1164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9678"/>
    </p:cViewPr>
  </p:sorterViewPr>
  <p:notesViewPr>
    <p:cSldViewPr>
      <p:cViewPr>
        <p:scale>
          <a:sx n="40" d="100"/>
          <a:sy n="40" d="100"/>
        </p:scale>
        <p:origin x="-2940" y="-840"/>
      </p:cViewPr>
      <p:guideLst>
        <p:guide orient="horz" pos="2160"/>
        <p:guide pos="288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EB2D69-6C24-43D9-B87A-65DC3F18F706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88B3EF-E176-42AA-B6B3-54B544C64E14}">
      <dgm:prSet phldrT="[Text]" custT="1"/>
      <dgm:spPr>
        <a:solidFill>
          <a:srgbClr val="C00000"/>
        </a:solidFill>
      </dgm:spPr>
      <dgm:t>
        <a:bodyPr/>
        <a:lstStyle/>
        <a:p>
          <a:pPr algn="r"/>
          <a:r>
            <a:rPr lang="en-US" sz="4400" dirty="0" smtClean="0">
              <a:solidFill>
                <a:schemeClr val="tx1"/>
              </a:solidFill>
              <a:latin typeface="Cooper Black" pitchFamily="18" charset="0"/>
            </a:rPr>
            <a:t>INTRODUCTION</a:t>
          </a:r>
          <a:endParaRPr lang="en-US" sz="4400" dirty="0">
            <a:solidFill>
              <a:schemeClr val="tx1"/>
            </a:solidFill>
            <a:latin typeface="Cooper Black" pitchFamily="18" charset="0"/>
          </a:endParaRPr>
        </a:p>
      </dgm:t>
    </dgm:pt>
    <dgm:pt modelId="{37AC9614-2513-4DAE-BD57-A2D3FC7F8CB7}" type="parTrans" cxnId="{764CAB5E-847B-4987-9D2A-BA92C96D9589}">
      <dgm:prSet/>
      <dgm:spPr/>
      <dgm:t>
        <a:bodyPr/>
        <a:lstStyle/>
        <a:p>
          <a:endParaRPr lang="en-US"/>
        </a:p>
      </dgm:t>
    </dgm:pt>
    <dgm:pt modelId="{13762EA1-AC7E-4B03-9ED4-E4AD656FA5D6}" type="sibTrans" cxnId="{764CAB5E-847B-4987-9D2A-BA92C96D9589}">
      <dgm:prSet/>
      <dgm:spPr/>
      <dgm:t>
        <a:bodyPr/>
        <a:lstStyle/>
        <a:p>
          <a:endParaRPr lang="en-US"/>
        </a:p>
      </dgm:t>
    </dgm:pt>
    <dgm:pt modelId="{2FC4FDE2-E760-4571-9421-0896619B3B42}" type="pres">
      <dgm:prSet presAssocID="{32EB2D69-6C24-43D9-B87A-65DC3F18F7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F49AA-1696-4C66-BCF3-B2EE3818C624}" type="pres">
      <dgm:prSet presAssocID="{9288B3EF-E176-42AA-B6B3-54B544C64E14}" presName="parentLin" presStyleCnt="0"/>
      <dgm:spPr/>
    </dgm:pt>
    <dgm:pt modelId="{80E8FC79-E027-4EE4-9995-2652060D5645}" type="pres">
      <dgm:prSet presAssocID="{9288B3EF-E176-42AA-B6B3-54B544C64E14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B726DBE5-3743-4266-A34C-1D20DA9DBBB5}" type="pres">
      <dgm:prSet presAssocID="{9288B3EF-E176-42AA-B6B3-54B544C64E14}" presName="parentText" presStyleLbl="node1" presStyleIdx="0" presStyleCnt="1" custScaleX="97402" custScaleY="76174" custLinFactX="28185" custLinFactNeighborX="100000" custLinFactNeighborY="410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7CA93-C914-4741-9478-DBF5EE40A403}" type="pres">
      <dgm:prSet presAssocID="{9288B3EF-E176-42AA-B6B3-54B544C64E14}" presName="negativeSpace" presStyleCnt="0"/>
      <dgm:spPr/>
    </dgm:pt>
    <dgm:pt modelId="{85A5B0F3-FA84-4F49-92CE-8DE895C8D0F5}" type="pres">
      <dgm:prSet presAssocID="{9288B3EF-E176-42AA-B6B3-54B544C64E14}" presName="childText" presStyleLbl="conFgAcc1" presStyleIdx="0" presStyleCnt="1" custLinFactNeighborX="-1818" custLinFactNeighborY="72048">
        <dgm:presLayoutVars>
          <dgm:bulletEnabled val="1"/>
        </dgm:presLayoutVars>
      </dgm:prSet>
      <dgm:spPr/>
    </dgm:pt>
  </dgm:ptLst>
  <dgm:cxnLst>
    <dgm:cxn modelId="{BA0FADC5-B11A-4B4C-984B-7DA0CC7DE2E2}" type="presOf" srcId="{9288B3EF-E176-42AA-B6B3-54B544C64E14}" destId="{80E8FC79-E027-4EE4-9995-2652060D5645}" srcOrd="0" destOrd="0" presId="urn:microsoft.com/office/officeart/2005/8/layout/list1"/>
    <dgm:cxn modelId="{2BDDE7AC-0CFE-49AE-942D-C56CAB41F672}" type="presOf" srcId="{32EB2D69-6C24-43D9-B87A-65DC3F18F706}" destId="{2FC4FDE2-E760-4571-9421-0896619B3B42}" srcOrd="0" destOrd="0" presId="urn:microsoft.com/office/officeart/2005/8/layout/list1"/>
    <dgm:cxn modelId="{764CAB5E-847B-4987-9D2A-BA92C96D9589}" srcId="{32EB2D69-6C24-43D9-B87A-65DC3F18F706}" destId="{9288B3EF-E176-42AA-B6B3-54B544C64E14}" srcOrd="0" destOrd="0" parTransId="{37AC9614-2513-4DAE-BD57-A2D3FC7F8CB7}" sibTransId="{13762EA1-AC7E-4B03-9ED4-E4AD656FA5D6}"/>
    <dgm:cxn modelId="{2F6CFE06-AFD0-4D78-A32C-7B4EEF98FBEB}" type="presOf" srcId="{9288B3EF-E176-42AA-B6B3-54B544C64E14}" destId="{B726DBE5-3743-4266-A34C-1D20DA9DBBB5}" srcOrd="1" destOrd="0" presId="urn:microsoft.com/office/officeart/2005/8/layout/list1"/>
    <dgm:cxn modelId="{B32C1D05-9B42-4CCF-A469-411F0337F0B7}" type="presParOf" srcId="{2FC4FDE2-E760-4571-9421-0896619B3B42}" destId="{A05F49AA-1696-4C66-BCF3-B2EE3818C624}" srcOrd="0" destOrd="0" presId="urn:microsoft.com/office/officeart/2005/8/layout/list1"/>
    <dgm:cxn modelId="{FBD00720-1CFA-4DD0-B33F-8DD8A3B9413D}" type="presParOf" srcId="{A05F49AA-1696-4C66-BCF3-B2EE3818C624}" destId="{80E8FC79-E027-4EE4-9995-2652060D5645}" srcOrd="0" destOrd="0" presId="urn:microsoft.com/office/officeart/2005/8/layout/list1"/>
    <dgm:cxn modelId="{51C7FD75-0ABD-459F-8430-6A147043BC3F}" type="presParOf" srcId="{A05F49AA-1696-4C66-BCF3-B2EE3818C624}" destId="{B726DBE5-3743-4266-A34C-1D20DA9DBBB5}" srcOrd="1" destOrd="0" presId="urn:microsoft.com/office/officeart/2005/8/layout/list1"/>
    <dgm:cxn modelId="{B415B8AE-98F5-4536-B719-E317CE061A5A}" type="presParOf" srcId="{2FC4FDE2-E760-4571-9421-0896619B3B42}" destId="{5C77CA93-C914-4741-9478-DBF5EE40A403}" srcOrd="1" destOrd="0" presId="urn:microsoft.com/office/officeart/2005/8/layout/list1"/>
    <dgm:cxn modelId="{4E0273A3-56B2-4AFE-9D6A-4F7E11C9B40A}" type="presParOf" srcId="{2FC4FDE2-E760-4571-9421-0896619B3B42}" destId="{85A5B0F3-FA84-4F49-92CE-8DE895C8D0F5}" srcOrd="2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EB2D69-6C24-43D9-B87A-65DC3F18F706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88B3EF-E176-42AA-B6B3-54B544C64E14}">
      <dgm:prSet phldrT="[Text]" custT="1"/>
      <dgm:spPr>
        <a:solidFill>
          <a:srgbClr val="C00000"/>
        </a:solidFill>
      </dgm:spPr>
      <dgm:t>
        <a:bodyPr/>
        <a:lstStyle/>
        <a:p>
          <a:pPr algn="r"/>
          <a:r>
            <a:rPr lang="en-US" sz="4400" dirty="0" smtClean="0">
              <a:solidFill>
                <a:schemeClr val="tx1"/>
              </a:solidFill>
              <a:latin typeface="Cooper Black" pitchFamily="18" charset="0"/>
            </a:rPr>
            <a:t>MATERIAL AND METHODS</a:t>
          </a:r>
          <a:endParaRPr lang="en-US" sz="4400" dirty="0">
            <a:solidFill>
              <a:schemeClr val="tx1"/>
            </a:solidFill>
            <a:latin typeface="Cooper Black" pitchFamily="18" charset="0"/>
          </a:endParaRPr>
        </a:p>
      </dgm:t>
    </dgm:pt>
    <dgm:pt modelId="{37AC9614-2513-4DAE-BD57-A2D3FC7F8CB7}" type="parTrans" cxnId="{764CAB5E-847B-4987-9D2A-BA92C96D9589}">
      <dgm:prSet/>
      <dgm:spPr/>
      <dgm:t>
        <a:bodyPr/>
        <a:lstStyle/>
        <a:p>
          <a:endParaRPr lang="en-US"/>
        </a:p>
      </dgm:t>
    </dgm:pt>
    <dgm:pt modelId="{13762EA1-AC7E-4B03-9ED4-E4AD656FA5D6}" type="sibTrans" cxnId="{764CAB5E-847B-4987-9D2A-BA92C96D9589}">
      <dgm:prSet/>
      <dgm:spPr/>
      <dgm:t>
        <a:bodyPr/>
        <a:lstStyle/>
        <a:p>
          <a:endParaRPr lang="en-US"/>
        </a:p>
      </dgm:t>
    </dgm:pt>
    <dgm:pt modelId="{2FC4FDE2-E760-4571-9421-0896619B3B42}" type="pres">
      <dgm:prSet presAssocID="{32EB2D69-6C24-43D9-B87A-65DC3F18F7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F49AA-1696-4C66-BCF3-B2EE3818C624}" type="pres">
      <dgm:prSet presAssocID="{9288B3EF-E176-42AA-B6B3-54B544C64E14}" presName="parentLin" presStyleCnt="0"/>
      <dgm:spPr/>
    </dgm:pt>
    <dgm:pt modelId="{80E8FC79-E027-4EE4-9995-2652060D5645}" type="pres">
      <dgm:prSet presAssocID="{9288B3EF-E176-42AA-B6B3-54B544C64E14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B726DBE5-3743-4266-A34C-1D20DA9DBBB5}" type="pres">
      <dgm:prSet presAssocID="{9288B3EF-E176-42AA-B6B3-54B544C64E14}" presName="parentText" presStyleLbl="node1" presStyleIdx="0" presStyleCnt="1" custScaleX="97402" custScaleY="76174" custLinFactX="28185" custLinFactNeighborX="100000" custLinFactNeighborY="410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7CA93-C914-4741-9478-DBF5EE40A403}" type="pres">
      <dgm:prSet presAssocID="{9288B3EF-E176-42AA-B6B3-54B544C64E14}" presName="negativeSpace" presStyleCnt="0"/>
      <dgm:spPr/>
    </dgm:pt>
    <dgm:pt modelId="{85A5B0F3-FA84-4F49-92CE-8DE895C8D0F5}" type="pres">
      <dgm:prSet presAssocID="{9288B3EF-E176-42AA-B6B3-54B544C64E14}" presName="childText" presStyleLbl="conFgAcc1" presStyleIdx="0" presStyleCnt="1" custLinFactNeighborY="693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E1D222-6118-44DA-9B2B-6B1BA8639CF9}" type="presOf" srcId="{9288B3EF-E176-42AA-B6B3-54B544C64E14}" destId="{B726DBE5-3743-4266-A34C-1D20DA9DBBB5}" srcOrd="1" destOrd="0" presId="urn:microsoft.com/office/officeart/2005/8/layout/list1"/>
    <dgm:cxn modelId="{6AEBA02B-DDA4-4579-B09B-D526D7910123}" type="presOf" srcId="{9288B3EF-E176-42AA-B6B3-54B544C64E14}" destId="{80E8FC79-E027-4EE4-9995-2652060D5645}" srcOrd="0" destOrd="0" presId="urn:microsoft.com/office/officeart/2005/8/layout/list1"/>
    <dgm:cxn modelId="{EB54B261-DC1E-4A71-91BA-72802E83271C}" type="presOf" srcId="{32EB2D69-6C24-43D9-B87A-65DC3F18F706}" destId="{2FC4FDE2-E760-4571-9421-0896619B3B42}" srcOrd="0" destOrd="0" presId="urn:microsoft.com/office/officeart/2005/8/layout/list1"/>
    <dgm:cxn modelId="{764CAB5E-847B-4987-9D2A-BA92C96D9589}" srcId="{32EB2D69-6C24-43D9-B87A-65DC3F18F706}" destId="{9288B3EF-E176-42AA-B6B3-54B544C64E14}" srcOrd="0" destOrd="0" parTransId="{37AC9614-2513-4DAE-BD57-A2D3FC7F8CB7}" sibTransId="{13762EA1-AC7E-4B03-9ED4-E4AD656FA5D6}"/>
    <dgm:cxn modelId="{DAB44AB7-F76B-4CCB-A279-730204D18711}" type="presParOf" srcId="{2FC4FDE2-E760-4571-9421-0896619B3B42}" destId="{A05F49AA-1696-4C66-BCF3-B2EE3818C624}" srcOrd="0" destOrd="0" presId="urn:microsoft.com/office/officeart/2005/8/layout/list1"/>
    <dgm:cxn modelId="{6102BB3A-9403-4723-A62E-4394B5B6C532}" type="presParOf" srcId="{A05F49AA-1696-4C66-BCF3-B2EE3818C624}" destId="{80E8FC79-E027-4EE4-9995-2652060D5645}" srcOrd="0" destOrd="0" presId="urn:microsoft.com/office/officeart/2005/8/layout/list1"/>
    <dgm:cxn modelId="{E8BA8C7D-75FD-4217-A190-39529ADEE156}" type="presParOf" srcId="{A05F49AA-1696-4C66-BCF3-B2EE3818C624}" destId="{B726DBE5-3743-4266-A34C-1D20DA9DBBB5}" srcOrd="1" destOrd="0" presId="urn:microsoft.com/office/officeart/2005/8/layout/list1"/>
    <dgm:cxn modelId="{3FA7AC84-B016-48E9-BAF5-1932CDC86313}" type="presParOf" srcId="{2FC4FDE2-E760-4571-9421-0896619B3B42}" destId="{5C77CA93-C914-4741-9478-DBF5EE40A403}" srcOrd="1" destOrd="0" presId="urn:microsoft.com/office/officeart/2005/8/layout/list1"/>
    <dgm:cxn modelId="{1DFE9120-7502-4B63-BC79-F4F89D47CB6F}" type="presParOf" srcId="{2FC4FDE2-E760-4571-9421-0896619B3B42}" destId="{85A5B0F3-FA84-4F49-92CE-8DE895C8D0F5}" srcOrd="2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EB2D69-6C24-43D9-B87A-65DC3F18F706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88B3EF-E176-42AA-B6B3-54B544C64E14}">
      <dgm:prSet phldrT="[Text]" custT="1"/>
      <dgm:spPr>
        <a:solidFill>
          <a:srgbClr val="C00000"/>
        </a:solidFill>
      </dgm:spPr>
      <dgm:t>
        <a:bodyPr/>
        <a:lstStyle/>
        <a:p>
          <a:pPr algn="r"/>
          <a:r>
            <a:rPr lang="en-US" sz="4400" dirty="0" smtClean="0">
              <a:solidFill>
                <a:schemeClr val="tx1"/>
              </a:solidFill>
              <a:latin typeface="Cooper Black" pitchFamily="18" charset="0"/>
            </a:rPr>
            <a:t>RESULTS</a:t>
          </a:r>
          <a:endParaRPr lang="en-US" sz="4400" dirty="0">
            <a:solidFill>
              <a:schemeClr val="tx1"/>
            </a:solidFill>
            <a:latin typeface="Cooper Black" pitchFamily="18" charset="0"/>
          </a:endParaRPr>
        </a:p>
      </dgm:t>
    </dgm:pt>
    <dgm:pt modelId="{37AC9614-2513-4DAE-BD57-A2D3FC7F8CB7}" type="parTrans" cxnId="{764CAB5E-847B-4987-9D2A-BA92C96D9589}">
      <dgm:prSet/>
      <dgm:spPr/>
      <dgm:t>
        <a:bodyPr/>
        <a:lstStyle/>
        <a:p>
          <a:endParaRPr lang="en-US"/>
        </a:p>
      </dgm:t>
    </dgm:pt>
    <dgm:pt modelId="{13762EA1-AC7E-4B03-9ED4-E4AD656FA5D6}" type="sibTrans" cxnId="{764CAB5E-847B-4987-9D2A-BA92C96D9589}">
      <dgm:prSet/>
      <dgm:spPr/>
      <dgm:t>
        <a:bodyPr/>
        <a:lstStyle/>
        <a:p>
          <a:endParaRPr lang="en-US"/>
        </a:p>
      </dgm:t>
    </dgm:pt>
    <dgm:pt modelId="{2FC4FDE2-E760-4571-9421-0896619B3B42}" type="pres">
      <dgm:prSet presAssocID="{32EB2D69-6C24-43D9-B87A-65DC3F18F7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F49AA-1696-4C66-BCF3-B2EE3818C624}" type="pres">
      <dgm:prSet presAssocID="{9288B3EF-E176-42AA-B6B3-54B544C64E14}" presName="parentLin" presStyleCnt="0"/>
      <dgm:spPr/>
    </dgm:pt>
    <dgm:pt modelId="{80E8FC79-E027-4EE4-9995-2652060D5645}" type="pres">
      <dgm:prSet presAssocID="{9288B3EF-E176-42AA-B6B3-54B544C64E14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B726DBE5-3743-4266-A34C-1D20DA9DBBB5}" type="pres">
      <dgm:prSet presAssocID="{9288B3EF-E176-42AA-B6B3-54B544C64E14}" presName="parentText" presStyleLbl="node1" presStyleIdx="0" presStyleCnt="1" custScaleX="97402" custScaleY="76174" custLinFactX="28185" custLinFactNeighborX="100000" custLinFactNeighborY="410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7CA93-C914-4741-9478-DBF5EE40A403}" type="pres">
      <dgm:prSet presAssocID="{9288B3EF-E176-42AA-B6B3-54B544C64E14}" presName="negativeSpace" presStyleCnt="0"/>
      <dgm:spPr/>
    </dgm:pt>
    <dgm:pt modelId="{85A5B0F3-FA84-4F49-92CE-8DE895C8D0F5}" type="pres">
      <dgm:prSet presAssocID="{9288B3EF-E176-42AA-B6B3-54B544C64E14}" presName="childText" presStyleLbl="conFgAcc1" presStyleIdx="0" presStyleCnt="1" custLinFactNeighborX="-1818" custLinFactNeighborY="72048">
        <dgm:presLayoutVars>
          <dgm:bulletEnabled val="1"/>
        </dgm:presLayoutVars>
      </dgm:prSet>
      <dgm:spPr/>
    </dgm:pt>
  </dgm:ptLst>
  <dgm:cxnLst>
    <dgm:cxn modelId="{91729E16-417A-4144-B4A6-F7E950B30BFC}" type="presOf" srcId="{32EB2D69-6C24-43D9-B87A-65DC3F18F706}" destId="{2FC4FDE2-E760-4571-9421-0896619B3B42}" srcOrd="0" destOrd="0" presId="urn:microsoft.com/office/officeart/2005/8/layout/list1"/>
    <dgm:cxn modelId="{EC0C8C50-40E9-4AE1-86A6-62FE91419722}" type="presOf" srcId="{9288B3EF-E176-42AA-B6B3-54B544C64E14}" destId="{B726DBE5-3743-4266-A34C-1D20DA9DBBB5}" srcOrd="1" destOrd="0" presId="urn:microsoft.com/office/officeart/2005/8/layout/list1"/>
    <dgm:cxn modelId="{764CAB5E-847B-4987-9D2A-BA92C96D9589}" srcId="{32EB2D69-6C24-43D9-B87A-65DC3F18F706}" destId="{9288B3EF-E176-42AA-B6B3-54B544C64E14}" srcOrd="0" destOrd="0" parTransId="{37AC9614-2513-4DAE-BD57-A2D3FC7F8CB7}" sibTransId="{13762EA1-AC7E-4B03-9ED4-E4AD656FA5D6}"/>
    <dgm:cxn modelId="{77E2BB31-D45A-4A12-B3FE-D4042BC85967}" type="presOf" srcId="{9288B3EF-E176-42AA-B6B3-54B544C64E14}" destId="{80E8FC79-E027-4EE4-9995-2652060D5645}" srcOrd="0" destOrd="0" presId="urn:microsoft.com/office/officeart/2005/8/layout/list1"/>
    <dgm:cxn modelId="{B6882F6B-D51B-4657-8CC9-D1801333A9A9}" type="presParOf" srcId="{2FC4FDE2-E760-4571-9421-0896619B3B42}" destId="{A05F49AA-1696-4C66-BCF3-B2EE3818C624}" srcOrd="0" destOrd="0" presId="urn:microsoft.com/office/officeart/2005/8/layout/list1"/>
    <dgm:cxn modelId="{E11D2A3D-4134-4672-828F-C79F1E75B6B0}" type="presParOf" srcId="{A05F49AA-1696-4C66-BCF3-B2EE3818C624}" destId="{80E8FC79-E027-4EE4-9995-2652060D5645}" srcOrd="0" destOrd="0" presId="urn:microsoft.com/office/officeart/2005/8/layout/list1"/>
    <dgm:cxn modelId="{7E437D57-5A3B-4FF8-B990-454FB99CFF3F}" type="presParOf" srcId="{A05F49AA-1696-4C66-BCF3-B2EE3818C624}" destId="{B726DBE5-3743-4266-A34C-1D20DA9DBBB5}" srcOrd="1" destOrd="0" presId="urn:microsoft.com/office/officeart/2005/8/layout/list1"/>
    <dgm:cxn modelId="{955DE792-E701-4F28-BC0E-D20CDE2046B1}" type="presParOf" srcId="{2FC4FDE2-E760-4571-9421-0896619B3B42}" destId="{5C77CA93-C914-4741-9478-DBF5EE40A403}" srcOrd="1" destOrd="0" presId="urn:microsoft.com/office/officeart/2005/8/layout/list1"/>
    <dgm:cxn modelId="{ADC1064E-89C7-4AB7-9E51-EB89EF2F306A}" type="presParOf" srcId="{2FC4FDE2-E760-4571-9421-0896619B3B42}" destId="{85A5B0F3-FA84-4F49-92CE-8DE895C8D0F5}" srcOrd="2" destOrd="0" presId="urn:microsoft.com/office/officeart/2005/8/layout/lis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EB2D69-6C24-43D9-B87A-65DC3F18F706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288B3EF-E176-42AA-B6B3-54B544C64E14}">
      <dgm:prSet phldrT="[Text]" custT="1"/>
      <dgm:spPr>
        <a:solidFill>
          <a:srgbClr val="C00000"/>
        </a:solidFill>
      </dgm:spPr>
      <dgm:t>
        <a:bodyPr/>
        <a:lstStyle/>
        <a:p>
          <a:pPr algn="r"/>
          <a:r>
            <a:rPr lang="en-US" sz="4400" dirty="0" smtClean="0">
              <a:solidFill>
                <a:schemeClr val="tx1"/>
              </a:solidFill>
              <a:latin typeface="Cooper Black" pitchFamily="18" charset="0"/>
            </a:rPr>
            <a:t>CONCLUSION</a:t>
          </a:r>
          <a:endParaRPr lang="en-US" sz="4400" dirty="0">
            <a:solidFill>
              <a:schemeClr val="tx1"/>
            </a:solidFill>
            <a:latin typeface="Cooper Black" pitchFamily="18" charset="0"/>
          </a:endParaRPr>
        </a:p>
      </dgm:t>
    </dgm:pt>
    <dgm:pt modelId="{37AC9614-2513-4DAE-BD57-A2D3FC7F8CB7}" type="parTrans" cxnId="{764CAB5E-847B-4987-9D2A-BA92C96D9589}">
      <dgm:prSet/>
      <dgm:spPr/>
      <dgm:t>
        <a:bodyPr/>
        <a:lstStyle/>
        <a:p>
          <a:endParaRPr lang="en-US"/>
        </a:p>
      </dgm:t>
    </dgm:pt>
    <dgm:pt modelId="{13762EA1-AC7E-4B03-9ED4-E4AD656FA5D6}" type="sibTrans" cxnId="{764CAB5E-847B-4987-9D2A-BA92C96D9589}">
      <dgm:prSet/>
      <dgm:spPr/>
      <dgm:t>
        <a:bodyPr/>
        <a:lstStyle/>
        <a:p>
          <a:endParaRPr lang="en-US"/>
        </a:p>
      </dgm:t>
    </dgm:pt>
    <dgm:pt modelId="{2FC4FDE2-E760-4571-9421-0896619B3B42}" type="pres">
      <dgm:prSet presAssocID="{32EB2D69-6C24-43D9-B87A-65DC3F18F7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5F49AA-1696-4C66-BCF3-B2EE3818C624}" type="pres">
      <dgm:prSet presAssocID="{9288B3EF-E176-42AA-B6B3-54B544C64E14}" presName="parentLin" presStyleCnt="0"/>
      <dgm:spPr/>
    </dgm:pt>
    <dgm:pt modelId="{80E8FC79-E027-4EE4-9995-2652060D5645}" type="pres">
      <dgm:prSet presAssocID="{9288B3EF-E176-42AA-B6B3-54B544C64E14}" presName="parentLeftMargin" presStyleLbl="node1" presStyleIdx="0" presStyleCnt="1"/>
      <dgm:spPr/>
      <dgm:t>
        <a:bodyPr/>
        <a:lstStyle/>
        <a:p>
          <a:endParaRPr lang="en-US"/>
        </a:p>
      </dgm:t>
    </dgm:pt>
    <dgm:pt modelId="{B726DBE5-3743-4266-A34C-1D20DA9DBBB5}" type="pres">
      <dgm:prSet presAssocID="{9288B3EF-E176-42AA-B6B3-54B544C64E14}" presName="parentText" presStyleLbl="node1" presStyleIdx="0" presStyleCnt="1" custScaleX="97402" custScaleY="76174" custLinFactX="28185" custLinFactNeighborX="100000" custLinFactNeighborY="410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7CA93-C914-4741-9478-DBF5EE40A403}" type="pres">
      <dgm:prSet presAssocID="{9288B3EF-E176-42AA-B6B3-54B544C64E14}" presName="negativeSpace" presStyleCnt="0"/>
      <dgm:spPr/>
    </dgm:pt>
    <dgm:pt modelId="{85A5B0F3-FA84-4F49-92CE-8DE895C8D0F5}" type="pres">
      <dgm:prSet presAssocID="{9288B3EF-E176-42AA-B6B3-54B544C64E14}" presName="childText" presStyleLbl="conFgAcc1" presStyleIdx="0" presStyleCnt="1" custLinFactNeighborX="-1818" custLinFactNeighborY="72048">
        <dgm:presLayoutVars>
          <dgm:bulletEnabled val="1"/>
        </dgm:presLayoutVars>
      </dgm:prSet>
      <dgm:spPr/>
    </dgm:pt>
  </dgm:ptLst>
  <dgm:cxnLst>
    <dgm:cxn modelId="{7C4827AF-06CC-4E68-BE88-EA34EC04DF2E}" type="presOf" srcId="{9288B3EF-E176-42AA-B6B3-54B544C64E14}" destId="{80E8FC79-E027-4EE4-9995-2652060D5645}" srcOrd="0" destOrd="0" presId="urn:microsoft.com/office/officeart/2005/8/layout/list1"/>
    <dgm:cxn modelId="{1548A93F-E4A0-4A9E-BB38-AAF724BFC835}" type="presOf" srcId="{32EB2D69-6C24-43D9-B87A-65DC3F18F706}" destId="{2FC4FDE2-E760-4571-9421-0896619B3B42}" srcOrd="0" destOrd="0" presId="urn:microsoft.com/office/officeart/2005/8/layout/list1"/>
    <dgm:cxn modelId="{764CAB5E-847B-4987-9D2A-BA92C96D9589}" srcId="{32EB2D69-6C24-43D9-B87A-65DC3F18F706}" destId="{9288B3EF-E176-42AA-B6B3-54B544C64E14}" srcOrd="0" destOrd="0" parTransId="{37AC9614-2513-4DAE-BD57-A2D3FC7F8CB7}" sibTransId="{13762EA1-AC7E-4B03-9ED4-E4AD656FA5D6}"/>
    <dgm:cxn modelId="{4D02965E-4B50-4D5C-9489-56F88CC491D2}" type="presOf" srcId="{9288B3EF-E176-42AA-B6B3-54B544C64E14}" destId="{B726DBE5-3743-4266-A34C-1D20DA9DBBB5}" srcOrd="1" destOrd="0" presId="urn:microsoft.com/office/officeart/2005/8/layout/list1"/>
    <dgm:cxn modelId="{DE9FC514-BB2B-4CE7-8018-09C40F20F571}" type="presParOf" srcId="{2FC4FDE2-E760-4571-9421-0896619B3B42}" destId="{A05F49AA-1696-4C66-BCF3-B2EE3818C624}" srcOrd="0" destOrd="0" presId="urn:microsoft.com/office/officeart/2005/8/layout/list1"/>
    <dgm:cxn modelId="{A1809EE8-B549-4B70-BFD6-D37381E5E4CB}" type="presParOf" srcId="{A05F49AA-1696-4C66-BCF3-B2EE3818C624}" destId="{80E8FC79-E027-4EE4-9995-2652060D5645}" srcOrd="0" destOrd="0" presId="urn:microsoft.com/office/officeart/2005/8/layout/list1"/>
    <dgm:cxn modelId="{BE3B9D17-8E08-4566-8686-9EC98143833E}" type="presParOf" srcId="{A05F49AA-1696-4C66-BCF3-B2EE3818C624}" destId="{B726DBE5-3743-4266-A34C-1D20DA9DBBB5}" srcOrd="1" destOrd="0" presId="urn:microsoft.com/office/officeart/2005/8/layout/list1"/>
    <dgm:cxn modelId="{7138CAF2-E21B-49F9-9662-8E9D44763ADD}" type="presParOf" srcId="{2FC4FDE2-E760-4571-9421-0896619B3B42}" destId="{5C77CA93-C914-4741-9478-DBF5EE40A403}" srcOrd="1" destOrd="0" presId="urn:microsoft.com/office/officeart/2005/8/layout/list1"/>
    <dgm:cxn modelId="{F94AC1D7-0396-471C-B9CE-4133AC835F13}" type="presParOf" srcId="{2FC4FDE2-E760-4571-9421-0896619B3B42}" destId="{85A5B0F3-FA84-4F49-92CE-8DE895C8D0F5}" srcOrd="2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9F9D0-8D91-4FFD-AE63-F850C21F0BFE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14D25-866D-4732-828A-154962AE6E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8D995-AC96-4ACD-9D5C-33A7BB1B4E93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9C0F2-4EFB-40A0-8E15-88EB1F095F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9C0F2-4EFB-40A0-8E15-88EB1F095F7E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9C0F2-4EFB-40A0-8E15-88EB1F095F7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9C0F2-4EFB-40A0-8E15-88EB1F095F7E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9C0F2-4EFB-40A0-8E15-88EB1F095F7E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6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shade val="30000"/>
                <a:satMod val="2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44786-27B2-4D52-8774-9D8E7C3B9EC5}" type="datetimeFigureOut">
              <a:rPr lang="en-US" smtClean="0"/>
              <a:pPr/>
              <a:t>7/10/2015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2635D-B6FD-4CF7-AF59-5AF9A290E3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advTm="6000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3"/>
            <a:ext cx="91440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latin typeface="Arial Black" pitchFamily="34" charset="0"/>
              </a:rPr>
              <a:t>Influence of AM fungi on accumulation of Withaferin-A in micropropagated </a:t>
            </a:r>
            <a:r>
              <a:rPr lang="en-US" sz="3200" b="1" i="1" dirty="0" smtClean="0">
                <a:latin typeface="Arial Black" pitchFamily="34" charset="0"/>
              </a:rPr>
              <a:t>Withania somnifera (</a:t>
            </a:r>
            <a:r>
              <a:rPr lang="en-US" sz="3200" b="1" dirty="0" smtClean="0">
                <a:latin typeface="Arial Black" pitchFamily="34" charset="0"/>
              </a:rPr>
              <a:t>L.) Dunal</a:t>
            </a:r>
            <a:endParaRPr lang="en-US" sz="3200" dirty="0" smtClean="0">
              <a:latin typeface="Arial Black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95402"/>
            <a:ext cx="9144000" cy="501675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endParaRPr lang="en-U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Dr. Raveesha, H.R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Assistant Professor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Dept. of Botany 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Bangalore University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Bangalore - 560056</a:t>
            </a:r>
            <a:endParaRPr lang="en-IN" sz="2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2590800"/>
            <a:ext cx="1200000" cy="149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685800" y="1481138"/>
          <a:ext cx="8458200" cy="5376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52401"/>
            <a:ext cx="8763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i="1" dirty="0" smtClean="0"/>
              <a:t>Withania somnifera </a:t>
            </a:r>
            <a:r>
              <a:rPr lang="en-US" sz="2400" dirty="0" smtClean="0"/>
              <a:t>is under shrub of family Solanaceae, grows widely in subtropical and North Western parts of India.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It is popularly Known as Ashwagandha / Winter cherry / Indian Ginseng is used in Indian traditional system of medicine as an herbal tonic in the form of Medharasayana.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The roots are rich source of 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Steroidal lactones  -  Withanolides, withanones, Withaferin and several sitoindosides, alkaloids, flavonoids and tannins.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The plants are exploited for its varied medicinal properties by pharmaceutical industries.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Therefore, the present study was designed to investigate the effect of AM fungi  on enhancement of secondary metabolites in micropropagated plants.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34963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Systematic Position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/>
            <a:endParaRPr lang="en-US" sz="2800" dirty="0" smtClean="0">
              <a:latin typeface="+mj-lt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</a:rPr>
              <a:t>Division </a:t>
            </a:r>
            <a:r>
              <a:rPr lang="en-US" sz="2400" dirty="0" smtClean="0">
                <a:solidFill>
                  <a:schemeClr val="tx1"/>
                </a:solidFill>
              </a:rPr>
              <a:t>     : Magnoliophyta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/>
              <a:t>Class  </a:t>
            </a:r>
            <a:r>
              <a:rPr lang="en-US" sz="2400" dirty="0" smtClean="0"/>
              <a:t>         : Magnoliopsida </a:t>
            </a:r>
            <a:r>
              <a:rPr lang="en-US" sz="2400" dirty="0" smtClean="0">
                <a:solidFill>
                  <a:schemeClr val="tx1"/>
                </a:solidFill>
              </a:rPr>
              <a:t>	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</a:rPr>
              <a:t>Order </a:t>
            </a:r>
            <a:r>
              <a:rPr lang="en-US" sz="2400" dirty="0" smtClean="0">
                <a:solidFill>
                  <a:schemeClr val="tx1"/>
                </a:solidFill>
              </a:rPr>
              <a:t>         : Solanales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</a:rPr>
              <a:t>Family</a:t>
            </a:r>
            <a:r>
              <a:rPr lang="en-US" sz="2400" dirty="0" smtClean="0">
                <a:solidFill>
                  <a:schemeClr val="tx1"/>
                </a:solidFill>
              </a:rPr>
              <a:t>        : Solanaceae	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</a:rPr>
              <a:t>Genus</a:t>
            </a:r>
            <a:r>
              <a:rPr lang="en-US" sz="2400" dirty="0" smtClean="0">
                <a:solidFill>
                  <a:schemeClr val="tx1"/>
                </a:solidFill>
              </a:rPr>
              <a:t>         : </a:t>
            </a:r>
            <a:r>
              <a:rPr lang="en-US" sz="2400" i="1" dirty="0" smtClean="0">
                <a:solidFill>
                  <a:schemeClr val="tx1"/>
                </a:solidFill>
              </a:rPr>
              <a:t>Withania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</a:rPr>
              <a:t>Species</a:t>
            </a:r>
            <a:r>
              <a:rPr lang="en-US" sz="2400" dirty="0" smtClean="0">
                <a:solidFill>
                  <a:schemeClr val="tx1"/>
                </a:solidFill>
              </a:rPr>
              <a:t>       : </a:t>
            </a:r>
            <a:r>
              <a:rPr lang="en-US" sz="2400" i="1" dirty="0" smtClean="0">
                <a:solidFill>
                  <a:schemeClr val="tx1"/>
                </a:solidFill>
              </a:rPr>
              <a:t>somnifera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</a:rPr>
              <a:t>Synonym</a:t>
            </a:r>
            <a:r>
              <a:rPr lang="en-US" sz="2400" dirty="0" smtClean="0">
                <a:solidFill>
                  <a:schemeClr val="tx1"/>
                </a:solidFill>
              </a:rPr>
              <a:t>    : </a:t>
            </a:r>
            <a:r>
              <a:rPr lang="en-US" sz="2400" i="1" dirty="0" smtClean="0">
                <a:solidFill>
                  <a:schemeClr val="tx1"/>
                </a:solidFill>
              </a:rPr>
              <a:t>Physalis</a:t>
            </a:r>
            <a:r>
              <a:rPr lang="en-US" sz="2400" i="1" dirty="0" smtClean="0"/>
              <a:t> somnifera</a:t>
            </a:r>
            <a:endParaRPr lang="en-US" sz="2400" i="1" dirty="0" smtClean="0">
              <a:solidFill>
                <a:schemeClr val="tx1"/>
              </a:solidFill>
            </a:endParaRPr>
          </a:p>
        </p:txBody>
      </p:sp>
      <p:pic>
        <p:nvPicPr>
          <p:cNvPr id="4" name="Picture 5" descr="C:\Users\GMR\Ph.Dphotos\DSC00013.JPG"/>
          <p:cNvPicPr>
            <a:picLocks noChangeAspect="1" noChangeArrowheads="1"/>
          </p:cNvPicPr>
          <p:nvPr/>
        </p:nvPicPr>
        <p:blipFill>
          <a:blip r:embed="rId3" cstate="print"/>
          <a:srcRect l="12500" t="9065" r="17982" b="5263"/>
          <a:stretch>
            <a:fillRect/>
          </a:stretch>
        </p:blipFill>
        <p:spPr bwMode="auto">
          <a:xfrm>
            <a:off x="4419603" y="1676400"/>
            <a:ext cx="3718684" cy="3521315"/>
          </a:xfrm>
          <a:prstGeom prst="rect">
            <a:avLst/>
          </a:prstGeom>
          <a:noFill/>
        </p:spPr>
      </p:pic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Objectives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  <a:buSzPct val="150000"/>
            </a:pPr>
            <a:r>
              <a:rPr lang="en-US" sz="4400" dirty="0" smtClean="0">
                <a:solidFill>
                  <a:prstClr val="black"/>
                </a:solidFill>
                <a:latin typeface="+mj-lt"/>
                <a:ea typeface="+mj-ea"/>
                <a:cs typeface="Arial" pitchFamily="34" charset="0"/>
              </a:rPr>
              <a:t>Establishment of </a:t>
            </a:r>
            <a:r>
              <a:rPr lang="en-US" sz="4400" i="1" dirty="0" smtClean="0">
                <a:solidFill>
                  <a:prstClr val="black"/>
                </a:solidFill>
                <a:latin typeface="+mj-lt"/>
                <a:ea typeface="+mj-ea"/>
                <a:cs typeface="Arial" pitchFamily="34" charset="0"/>
              </a:rPr>
              <a:t>in vitro</a:t>
            </a:r>
            <a:r>
              <a:rPr lang="en-US" sz="4400" dirty="0" smtClean="0">
                <a:solidFill>
                  <a:prstClr val="black"/>
                </a:solidFill>
                <a:latin typeface="+mj-lt"/>
                <a:ea typeface="+mj-ea"/>
                <a:cs typeface="Arial" pitchFamily="34" charset="0"/>
              </a:rPr>
              <a:t> cultures from various explants.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  <a:buSzPct val="150000"/>
            </a:pPr>
            <a:r>
              <a:rPr lang="en-US" sz="4400" dirty="0" smtClean="0">
                <a:solidFill>
                  <a:prstClr val="black"/>
                </a:solidFill>
                <a:latin typeface="+mj-lt"/>
                <a:ea typeface="+mj-ea"/>
                <a:cs typeface="Arial" pitchFamily="34" charset="0"/>
              </a:rPr>
              <a:t>To evaluate the comparative studies between normal, regenerated and AM fungi treated plants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  <a:buSzPct val="150000"/>
            </a:pPr>
            <a:r>
              <a:rPr lang="en-US" sz="4400" dirty="0" smtClean="0">
                <a:solidFill>
                  <a:prstClr val="black"/>
                </a:solidFill>
                <a:latin typeface="+mj-lt"/>
                <a:ea typeface="+mj-ea"/>
                <a:cs typeface="Arial" pitchFamily="34" charset="0"/>
              </a:rPr>
              <a:t>To assess the  percent colonization and AM fungi spores in the root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  <a:buSzPct val="150000"/>
            </a:pPr>
            <a:r>
              <a:rPr lang="en-US" sz="4400" dirty="0" smtClean="0">
                <a:solidFill>
                  <a:prstClr val="black"/>
                </a:solidFill>
                <a:latin typeface="+mj-lt"/>
                <a:ea typeface="+mj-ea"/>
                <a:cs typeface="Arial" pitchFamily="34" charset="0"/>
              </a:rPr>
              <a:t>To investigate  the antioxidants and Withanolides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  <a:buSzPct val="150000"/>
            </a:pPr>
            <a:r>
              <a:rPr lang="en-US" sz="4400" dirty="0" smtClean="0">
                <a:solidFill>
                  <a:prstClr val="black"/>
                </a:solidFill>
                <a:latin typeface="+mj-lt"/>
                <a:ea typeface="+mj-ea"/>
                <a:cs typeface="Arial" pitchFamily="34" charset="0"/>
              </a:rPr>
              <a:t>To study the potential AM fungal species influencing the amount of secondary metabolites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en-US" sz="44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Need for conservation and cultivation</a:t>
            </a:r>
            <a:endParaRPr lang="en-IN" sz="4400" b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600205"/>
            <a:ext cx="2286000" cy="175259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20000"/>
          </a:bodyPr>
          <a:lstStyle/>
          <a:p>
            <a:pPr eaLnBrk="0" hangingPunct="0">
              <a:buNone/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Increasing</a:t>
            </a:r>
          </a:p>
          <a:p>
            <a:pPr eaLnBrk="0" hangingPunct="0">
              <a:buNone/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demand  for</a:t>
            </a:r>
          </a:p>
          <a:p>
            <a:pPr eaLnBrk="0" hangingPunct="0">
              <a:buNone/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   herbal products                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514600" y="1676400"/>
            <a:ext cx="2209800" cy="1676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dirty="0">
                <a:solidFill>
                  <a:prstClr val="white"/>
                </a:solidFill>
              </a:rPr>
              <a:t>Unscientific </a:t>
            </a:r>
            <a:r>
              <a:rPr lang="en-US" sz="2000" dirty="0" smtClean="0">
                <a:solidFill>
                  <a:prstClr val="white"/>
                </a:solidFill>
              </a:rPr>
              <a:t> methods </a:t>
            </a:r>
            <a:r>
              <a:rPr lang="en-US" sz="2000" dirty="0">
                <a:solidFill>
                  <a:prstClr val="white"/>
                </a:solidFill>
              </a:rPr>
              <a:t>of collection</a:t>
            </a:r>
            <a:endParaRPr lang="en-IN" sz="2000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800600" y="1676400"/>
            <a:ext cx="2133600" cy="1676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dirty="0" err="1" smtClean="0">
                <a:solidFill>
                  <a:prstClr val="white"/>
                </a:solidFill>
              </a:rPr>
              <a:t>Disappearence</a:t>
            </a:r>
            <a:r>
              <a:rPr lang="en-US" sz="2000" dirty="0" smtClean="0">
                <a:solidFill>
                  <a:prstClr val="white"/>
                </a:solidFill>
              </a:rPr>
              <a:t> </a:t>
            </a:r>
            <a:r>
              <a:rPr lang="en-US" sz="2000" dirty="0">
                <a:solidFill>
                  <a:prstClr val="white"/>
                </a:solidFill>
              </a:rPr>
              <a:t>of natural habitats</a:t>
            </a:r>
            <a:endParaRPr lang="en-IN" sz="2000" dirty="0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010400" y="1600200"/>
            <a:ext cx="2133600" cy="1752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dirty="0">
                <a:solidFill>
                  <a:prstClr val="white"/>
                </a:solidFill>
              </a:rPr>
              <a:t>Large  requirement for  preparation &amp; testing</a:t>
            </a:r>
            <a:endParaRPr lang="en-IN" sz="2000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010400" y="1600200"/>
            <a:ext cx="2133600" cy="19050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2000" dirty="0">
                <a:solidFill>
                  <a:prstClr val="white"/>
                </a:solidFill>
              </a:rPr>
              <a:t>Large  requirement for  preparation &amp; testing</a:t>
            </a:r>
            <a:endParaRPr lang="en-IN" sz="2000" dirty="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3400" y="3886200"/>
            <a:ext cx="7696200" cy="271145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4000" dirty="0">
                <a:solidFill>
                  <a:schemeClr val="accent2"/>
                </a:solidFill>
              </a:rPr>
              <a:t>Urgent </a:t>
            </a:r>
            <a:r>
              <a:rPr lang="en-US" sz="4000" dirty="0" smtClean="0">
                <a:solidFill>
                  <a:schemeClr val="accent2"/>
                </a:solidFill>
              </a:rPr>
              <a:t>need </a:t>
            </a:r>
            <a:r>
              <a:rPr lang="en-US" sz="4000" dirty="0">
                <a:solidFill>
                  <a:schemeClr val="accent2"/>
                </a:solidFill>
              </a:rPr>
              <a:t>for </a:t>
            </a:r>
            <a:r>
              <a:rPr lang="en-US" sz="4000" dirty="0" smtClean="0">
                <a:solidFill>
                  <a:schemeClr val="accent2"/>
                </a:solidFill>
              </a:rPr>
              <a:t>conservation &amp;</a:t>
            </a:r>
            <a:endParaRPr lang="en-US" sz="4000" dirty="0">
              <a:solidFill>
                <a:schemeClr val="accent2"/>
              </a:solidFill>
            </a:endParaRPr>
          </a:p>
          <a:p>
            <a:pPr algn="ctr" eaLnBrk="0" hangingPunct="0">
              <a:defRPr/>
            </a:pPr>
            <a:r>
              <a:rPr lang="en-US" sz="4000" dirty="0">
                <a:solidFill>
                  <a:schemeClr val="accent2"/>
                </a:solidFill>
              </a:rPr>
              <a:t>c</a:t>
            </a:r>
            <a:r>
              <a:rPr lang="en-US" sz="4000" dirty="0" smtClean="0">
                <a:solidFill>
                  <a:schemeClr val="accent2"/>
                </a:solidFill>
              </a:rPr>
              <a:t>ultivation</a:t>
            </a:r>
            <a:endParaRPr lang="en-IN" sz="4000" dirty="0">
              <a:solidFill>
                <a:schemeClr val="accent2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>
            <a:off x="228600" y="3429000"/>
            <a:ext cx="1066800" cy="12954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Left Arrow 15"/>
          <p:cNvSpPr/>
          <p:nvPr/>
        </p:nvSpPr>
        <p:spPr>
          <a:xfrm>
            <a:off x="7696200" y="3581400"/>
            <a:ext cx="838200" cy="1295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6000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685800" y="1481138"/>
          <a:ext cx="8458200" cy="5376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-228600"/>
            <a:ext cx="4648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Courier New" pitchFamily="49" charset="0"/>
              <a:buChar char="o"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50000"/>
              </a:lnSpc>
            </a:pP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       </a:t>
            </a:r>
            <a:endParaRPr lang="en-IN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</a:pPr>
            <a:endParaRPr lang="en-IN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52401"/>
            <a:ext cx="8001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Collection of plant material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u="sng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Seeds and seedlings - collected from Kolar hills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Standardization of the media </a:t>
            </a:r>
          </a:p>
          <a:p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u="sng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 Whites media (1954),  Murashige and Skoog (1962),                       Gamborg’s B5 (1968)  and  Nitsch (1969)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Growth regulators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Auxins -         2,4-D, NAA, IAA and IBA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Cytokinins –   BA, KIN and 2ip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Gibberellins – GA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3</a:t>
            </a:r>
            <a:br>
              <a:rPr lang="en-US" sz="2400" baseline="-250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Establishment of aseptic cultures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u="sng" dirty="0" smtClean="0">
                <a:latin typeface="Arial" pitchFamily="34" charset="0"/>
                <a:cs typeface="Arial" pitchFamily="34" charset="0"/>
              </a:rPr>
            </a:br>
            <a:endParaRPr lang="en-US" sz="2400" u="sng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Explants – washed in running tap water &amp; subsequently with sterilants (chlorine water, HgCl2, NaoCl, ethanol etc.) 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457200"/>
            <a:ext cx="9144000" cy="36009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AM Fungal studies</a:t>
            </a: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Collection, Multiplication &amp; maintenance of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Glomus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cultures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  <a:buNone/>
            </a:pPr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143000"/>
            <a:ext cx="8305800" cy="703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Experimental design</a:t>
            </a: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Control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T1- Normal plants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T2- Micropropagated plants</a:t>
            </a: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Plants raised from Shoot tip culture treated with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Glomus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species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T3-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G. mosseae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T4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 G. fasciculatum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T5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-G. macrocarpum</a:t>
            </a:r>
          </a:p>
          <a:p>
            <a:pPr>
              <a:buNone/>
            </a:pP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Plants raised from  Nodal culture treated with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Glomus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species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T6-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G. mosseae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T7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 G. fasciculatum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T8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-G. macrocarpum</a:t>
            </a:r>
          </a:p>
          <a:p>
            <a:pPr>
              <a:buNone/>
            </a:pP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Plants raised from leaf  culture treated with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Glomus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species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T9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 G. mosseae</a:t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T10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- G. fasciculatum </a:t>
            </a:r>
            <a:br>
              <a:rPr lang="en-US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T11-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G. macrocarpu</a:t>
            </a:r>
          </a:p>
          <a:p>
            <a:pPr>
              <a:lnSpc>
                <a:spcPct val="150000"/>
              </a:lnSpc>
              <a:buNone/>
            </a:pPr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en-US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12839700" y="4229100"/>
            <a:ext cx="76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0" y="6553200"/>
            <a:ext cx="9144000" cy="304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+mn-lt"/>
              </a:rPr>
              <a:t/>
            </a:r>
            <a:br>
              <a:rPr lang="en-US" dirty="0" smtClean="0">
                <a:latin typeface="+mn-lt"/>
              </a:rPr>
            </a:br>
            <a:endParaRPr lang="en-US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724400"/>
            <a:ext cx="7315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-1"/>
            <a:ext cx="8763000" cy="71404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Parameters studied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 </a:t>
            </a:r>
            <a:r>
              <a:rPr lang="en-US" sz="2400" dirty="0" smtClean="0"/>
              <a:t>Percent of root colonization (Philips and Hayman,1970)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   Spore count (Gerdemann and Nicolson, 1963)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Morphological parameters and Biomass</a:t>
            </a:r>
            <a:endParaRPr lang="en-US" sz="24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Phytochemical studies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Primary metabolites 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000" dirty="0" smtClean="0">
                <a:cs typeface="Times New Roman" pitchFamily="18" charset="0"/>
              </a:rPr>
              <a:t>Chlorophyll content (Arnon, 1949)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000" dirty="0" smtClean="0">
                <a:cs typeface="Times New Roman" pitchFamily="18" charset="0"/>
              </a:rPr>
              <a:t> Total  Carbohydrates by Anthrone method (Sridhar and Mahadevan,1986)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000" dirty="0" smtClean="0">
                <a:cs typeface="Times New Roman" pitchFamily="18" charset="0"/>
              </a:rPr>
              <a:t>  Reducing sugars by DNS method  (Sridhar and Mahadevan, 1986)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000" dirty="0" smtClean="0">
                <a:cs typeface="Times New Roman" pitchFamily="18" charset="0"/>
              </a:rPr>
              <a:t> Total proteins (Lowry </a:t>
            </a:r>
            <a:r>
              <a:rPr lang="en-US" sz="2000" i="1" dirty="0" smtClean="0">
                <a:cs typeface="Times New Roman" pitchFamily="18" charset="0"/>
              </a:rPr>
              <a:t>et al.,</a:t>
            </a:r>
            <a:r>
              <a:rPr lang="en-US" sz="2000" dirty="0" smtClean="0">
                <a:cs typeface="Times New Roman" pitchFamily="18" charset="0"/>
              </a:rPr>
              <a:t>1951)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000" dirty="0" smtClean="0">
                <a:cs typeface="Times New Roman" pitchFamily="18" charset="0"/>
              </a:rPr>
              <a:t>  Free Amino acids (Moore and Stein, 1984)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endParaRPr lang="en-US" sz="2400" dirty="0" smtClean="0"/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endParaRPr lang="en-US" sz="2400" dirty="0" smtClean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0"/>
            <a:ext cx="8915400" cy="755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Secondary</a:t>
            </a:r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metabolites 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Phenolics ( Nitsch and Nitsch, 1962)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Antioxidant assay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DPPH (1,1-Diphenyl-2-picrylhydrazyl, Auddy, 2003)  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ABTS (2, 2’-azinobis-ethyl-benzothiozoline-6-sulphonic acid, Rajkumar ,1994)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HPLC Analysis.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Quantification of Withaferin –A (Rathod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., 2013)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Statistical analysis</a:t>
            </a: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data was analyzed by one &amp; two way analysis of variance (ANOVA) fallowed by least significant Diff using IBM SPSS Statistics software version 20.The statistical significance was set p&lt; 0.05.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endParaRPr lang="en-US" sz="2000" dirty="0" smtClean="0"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685800" y="1481138"/>
          <a:ext cx="8458200" cy="5376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Users\GMR\Ph.Dphotos\Invitro\DSC04618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tretch>
            <a:fillRect/>
          </a:stretch>
        </p:blipFill>
        <p:spPr bwMode="auto">
          <a:xfrm>
            <a:off x="1066803" y="762000"/>
            <a:ext cx="3046615" cy="22860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457200"/>
          </a:xfrm>
        </p:spPr>
        <p:txBody>
          <a:bodyPr>
            <a:noAutofit/>
          </a:bodyPr>
          <a:lstStyle/>
          <a:p>
            <a:pPr algn="ctr"/>
            <a:r>
              <a:rPr lang="en-US" sz="1800" cap="none" dirty="0" smtClean="0">
                <a:latin typeface="Times New Roman" pitchFamily="18" charset="0"/>
                <a:cs typeface="Times New Roman" pitchFamily="18" charset="0"/>
              </a:rPr>
              <a:t>MS+IBA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US" sz="1800" cap="non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cap="none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cap="non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800" cap="none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cap="none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cap="non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228602" y="6400800"/>
            <a:ext cx="8534399" cy="228600"/>
          </a:xfrm>
        </p:spPr>
        <p:txBody>
          <a:bodyPr>
            <a:noAutofit/>
          </a:bodyPr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MS+ 2,4-D (0.5</a:t>
            </a:r>
            <a:r>
              <a:rPr lang="en-US" sz="1800" b="1" cap="non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="1" cap="none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cap="non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8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GMR\Ph.Dphotos\Invitro\DSC04613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l="9722" t="18519" r="16666" b="11111"/>
          <a:stretch>
            <a:fillRect/>
          </a:stretch>
        </p:blipFill>
        <p:spPr bwMode="auto">
          <a:xfrm>
            <a:off x="2362200" y="3657600"/>
            <a:ext cx="3962452" cy="2667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733800" y="27432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19800" y="6019800"/>
            <a:ext cx="3048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</a:t>
            </a:r>
            <a:endParaRPr lang="en-US" sz="16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3886200" y="152400"/>
            <a:ext cx="10668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Plate-I</a:t>
            </a:r>
            <a:endParaRPr lang="en-US" b="1" dirty="0"/>
          </a:p>
        </p:txBody>
      </p:sp>
      <p:pic>
        <p:nvPicPr>
          <p:cNvPr id="13" name="Picture 2" descr="C:\Users\GMR\Ph.Dphotos\Invitro\DSC04722.JPG"/>
          <p:cNvPicPr>
            <a:picLocks noChangeArrowheads="1"/>
          </p:cNvPicPr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 bwMode="auto">
          <a:xfrm>
            <a:off x="4648200" y="762000"/>
            <a:ext cx="2999232" cy="2249424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7315200" y="2743200"/>
            <a:ext cx="3048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B</a:t>
            </a:r>
            <a:endParaRPr lang="en-US" sz="1600" b="1" dirty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GMR\Ph.Dphotos\Invitro\DSC04743.JPG"/>
          <p:cNvPicPr>
            <a:picLocks noChangeAspect="1" noChangeArrowheads="1"/>
          </p:cNvPicPr>
          <p:nvPr/>
        </p:nvPicPr>
        <p:blipFill>
          <a:blip r:embed="rId2" cstate="print"/>
          <a:srcRect l="27160" t="15339" r="22531" b="-2263"/>
          <a:stretch>
            <a:fillRect/>
          </a:stretch>
        </p:blipFill>
        <p:spPr bwMode="auto">
          <a:xfrm>
            <a:off x="685800" y="3352800"/>
            <a:ext cx="1981200" cy="2971800"/>
          </a:xfrm>
          <a:prstGeom prst="rect">
            <a:avLst/>
          </a:prstGeom>
          <a:noFill/>
        </p:spPr>
      </p:pic>
      <p:pic>
        <p:nvPicPr>
          <p:cNvPr id="2054" name="Picture 6" descr="C:\Users\GMR\Ph.Dphotos\Invitro\DSC04473.JPG"/>
          <p:cNvPicPr>
            <a:picLocks noChangeAspect="1" noChangeArrowheads="1"/>
          </p:cNvPicPr>
          <p:nvPr/>
        </p:nvPicPr>
        <p:blipFill>
          <a:blip r:embed="rId3" cstate="print"/>
          <a:srcRect l="33085" r="26208" b="11152"/>
          <a:stretch>
            <a:fillRect/>
          </a:stretch>
        </p:blipFill>
        <p:spPr bwMode="auto">
          <a:xfrm>
            <a:off x="6248400" y="3429000"/>
            <a:ext cx="1960418" cy="2819400"/>
          </a:xfrm>
          <a:prstGeom prst="rect">
            <a:avLst/>
          </a:prstGeom>
          <a:noFill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715000" y="6248400"/>
            <a:ext cx="3124200" cy="6096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2,4-D (2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)+ BA (0.5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2819400" y="3200401"/>
            <a:ext cx="3048000" cy="380999"/>
          </a:xfrm>
        </p:spPr>
        <p:txBody>
          <a:bodyPr>
            <a:normAutofit fontScale="92500"/>
          </a:bodyPr>
          <a:lstStyle/>
          <a:p>
            <a:pPr algn="ctr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IBA (2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KN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(0.5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0" y="6324600"/>
            <a:ext cx="3505200" cy="3810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IBA (2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)+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(0.5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800" dirty="0"/>
          </a:p>
        </p:txBody>
      </p:sp>
      <p:sp>
        <p:nvSpPr>
          <p:cNvPr id="12" name="Rectangle 11"/>
          <p:cNvSpPr/>
          <p:nvPr/>
        </p:nvSpPr>
        <p:spPr>
          <a:xfrm>
            <a:off x="2362200" y="6019800"/>
            <a:ext cx="3048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B</a:t>
            </a:r>
            <a:endParaRPr lang="en-US" sz="1600" b="1" dirty="0"/>
          </a:p>
        </p:txBody>
      </p:sp>
      <p:sp>
        <p:nvSpPr>
          <p:cNvPr id="15" name="Rectangle 14"/>
          <p:cNvSpPr/>
          <p:nvPr/>
        </p:nvSpPr>
        <p:spPr>
          <a:xfrm>
            <a:off x="7924800" y="5943600"/>
            <a:ext cx="3048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</a:t>
            </a:r>
            <a:endParaRPr lang="en-US" sz="1600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3352800" y="0"/>
            <a:ext cx="1981200" cy="457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Plate-II</a:t>
            </a:r>
            <a:endParaRPr lang="en-US" b="1" dirty="0"/>
          </a:p>
        </p:txBody>
      </p:sp>
      <p:pic>
        <p:nvPicPr>
          <p:cNvPr id="14" name="Picture 13" descr="C:\Users\rajeswari\Desktop\cissampelos  photoes\IMG_27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838200"/>
            <a:ext cx="3200400" cy="2209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Rectangle 15"/>
          <p:cNvSpPr/>
          <p:nvPr/>
        </p:nvSpPr>
        <p:spPr>
          <a:xfrm>
            <a:off x="5638800" y="27432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-4"/>
          <a:ext cx="9052562" cy="6414351"/>
        </p:xfrm>
        <a:graphic>
          <a:graphicData uri="http://schemas.openxmlformats.org/drawingml/2006/table">
            <a:tbl>
              <a:tblPr/>
              <a:tblGrid>
                <a:gridCol w="1293224"/>
                <a:gridCol w="1293223"/>
                <a:gridCol w="1293223"/>
                <a:gridCol w="1293223"/>
                <a:gridCol w="1293223"/>
                <a:gridCol w="1293223"/>
                <a:gridCol w="1293223"/>
              </a:tblGrid>
              <a:tr h="627250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Table-1</a:t>
                      </a:r>
                      <a:r>
                        <a:rPr lang="en-US" sz="1600" b="0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: 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Effect of different concentrations of Auxins (0.5 mgl</a:t>
                      </a:r>
                      <a:r>
                        <a:rPr lang="en-US" sz="1600" b="1" i="0" u="none" strike="noStrike" baseline="30000" dirty="0">
                          <a:solidFill>
                            <a:srgbClr val="C00000"/>
                          </a:solidFill>
                          <a:latin typeface="+mj-lt"/>
                        </a:rPr>
                        <a:t>-1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) with Cytokinins (1 -4 mgl</a:t>
                      </a:r>
                      <a:r>
                        <a:rPr lang="en-US" sz="1600" b="1" i="0" u="none" strike="noStrike" baseline="30000" dirty="0">
                          <a:solidFill>
                            <a:srgbClr val="C00000"/>
                          </a:solidFill>
                          <a:latin typeface="+mj-lt"/>
                        </a:rPr>
                        <a:t>-1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) on shoot </a:t>
                      </a:r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initiation (No of explants cultured- 15)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16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MS </a:t>
                      </a:r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+PGRs+Conc.</a:t>
                      </a:r>
                    </a:p>
                    <a:p>
                      <a:pPr algn="ctr" rtl="0" fontAlgn="ctr"/>
                      <a:r>
                        <a:rPr lang="en-US" sz="1500" b="1" dirty="0" smtClean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mgl</a:t>
                      </a:r>
                      <a:r>
                        <a:rPr lang="en-US" sz="1500" b="1" baseline="30000" dirty="0" smtClean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-1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Shoot tip </a:t>
                      </a: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explants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Nodal explants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Leaf explants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0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BA+2,4-D,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1+0.5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 fontAlgn="t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39.99±3.84b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2.33±0.33b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 fontAlgn="t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68.88±5.87bc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6.34±0.66b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 smtClean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algn="l" fontAlgn="t"/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91.10±2.22a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 smtClean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6.66±0.66a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09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2+0.5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53.33±3.85c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3±0.57b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82.22±2.22c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10±1c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64.44±2.22b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5.32±0.33a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09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3+0.5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33.33±3.85b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2±0.00b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66.66±3.84b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4±0.57a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46.66±6.66c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3.65±0.66b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09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4+0.5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0±0.00a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0±0.00a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48.88±4.44a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3.66±0.33a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31.10±4.44d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3±0.00b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KN+2,4-D, </a:t>
                      </a:r>
                    </a:p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1+0.5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 fontAlgn="t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44.44±4.44b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2.33±0.33b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 fontAlgn="t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62.22±5.87bc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7±1.00b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600" b="1" i="0" u="none" strike="noStrike" dirty="0" smtClean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algn="l" fontAlgn="t"/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68.88±2.22c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 smtClean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5.67±0.66a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773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2+0.5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71.11±11.11c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3.34±0.33c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73.33±10.18c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7.67±0.33b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59.99±6.66c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4.33±0.33a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73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3+0.5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28.88±9.68b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2.34±0.33b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48.88±4.44b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3.66±0.33a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42.22±2.22b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2.34±0.33b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73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4+0.5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0±0.00a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0±0.00a</a:t>
                      </a: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24.44±2.22a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2.68±0.33a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24.44±2.22a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+mj-lt"/>
                        </a:rPr>
                        <a:t>1.67±0.33b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5765" marR="5765" marT="57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6477000"/>
            <a:ext cx="9144000" cy="381000"/>
          </a:xfrm>
        </p:spPr>
        <p:txBody>
          <a:bodyPr>
            <a:normAutofit/>
          </a:bodyPr>
          <a:lstStyle/>
          <a:p>
            <a:pPr algn="l"/>
            <a:r>
              <a:rPr lang="en-US" sz="1600" b="1" dirty="0" smtClean="0">
                <a:latin typeface="+mn-lt"/>
              </a:rPr>
              <a:t>A- percent of explants responded  B- No of shoots initiated/explants</a:t>
            </a:r>
            <a:endParaRPr lang="en-US" sz="1600" b="1" dirty="0">
              <a:latin typeface="+mn-lt"/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-1"/>
          <a:ext cx="9144001" cy="6802188"/>
        </p:xfrm>
        <a:graphic>
          <a:graphicData uri="http://schemas.openxmlformats.org/drawingml/2006/table">
            <a:tbl>
              <a:tblPr/>
              <a:tblGrid>
                <a:gridCol w="1306285"/>
                <a:gridCol w="1306286"/>
                <a:gridCol w="1306286"/>
                <a:gridCol w="1306286"/>
                <a:gridCol w="1306286"/>
                <a:gridCol w="1306286"/>
                <a:gridCol w="1306286"/>
              </a:tblGrid>
              <a:tr h="640241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Table-2</a:t>
                      </a:r>
                      <a:r>
                        <a:rPr lang="en-US" sz="1800" b="0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: </a:t>
                      </a: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Effect of different concentrations of Auxins (0.5 mgl</a:t>
                      </a:r>
                      <a:r>
                        <a:rPr lang="en-US" sz="1800" b="1" i="0" u="none" strike="noStrike" baseline="30000" dirty="0">
                          <a:solidFill>
                            <a:srgbClr val="C00000"/>
                          </a:solidFill>
                          <a:latin typeface="+mn-lt"/>
                        </a:rPr>
                        <a:t>-1</a:t>
                      </a: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) with Cytokinins (1 -4 mgl</a:t>
                      </a:r>
                      <a:r>
                        <a:rPr lang="en-US" sz="1800" b="1" i="0" u="none" strike="noStrike" baseline="30000" dirty="0">
                          <a:solidFill>
                            <a:srgbClr val="C00000"/>
                          </a:solidFill>
                          <a:latin typeface="+mn-lt"/>
                        </a:rPr>
                        <a:t>-1</a:t>
                      </a: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) on shoot initiation. (No of explants cultured- 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15</a:t>
                      </a:r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) 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02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MS+PGRs+Conc.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mgl</a:t>
                      </a:r>
                      <a:r>
                        <a:rPr lang="en-US" sz="1800" b="0" i="0" u="none" strike="noStrike" baseline="30000" dirty="0">
                          <a:solidFill>
                            <a:srgbClr val="000000"/>
                          </a:solidFill>
                          <a:latin typeface="+mj-lt"/>
                        </a:rPr>
                        <a:t>-1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Shoot tip explants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Nodal explants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Leaf explants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163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7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BA+IBA 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l" fontAlgn="ctr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61" marR="3661" marT="3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61" marR="3661" marT="3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61" marR="3661" marT="3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61" marR="3661" marT="3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61" marR="3661" marT="36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7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1+0.5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46.66±3.84a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2.33 ±0.33b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77.77±2.22c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7.33±0.33b  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62.22±2.22b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5.66±0.33a  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7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2+0.5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latin typeface="+mn-lt"/>
                        </a:rPr>
                        <a:t>60±11.54a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latin typeface="+mn-lt"/>
                        </a:rPr>
                        <a:t>3.33±0.33c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93.33±3.85d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9.33±0.88c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latin typeface="+mn-lt"/>
                        </a:rPr>
                        <a:t>77.77±2.22a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latin typeface="+mn-lt"/>
                        </a:rPr>
                        <a:t>6.33±0.66a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9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3+0.5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57.77±15.55a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2.33±0.33b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64.44±2.22b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4±0.57a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44.44±4.43c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4±0.57b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7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4+0.5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0±0.00b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0±0.00a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51.11±5.87a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4.33±0.33a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33.33±7.69c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3.66±0.33b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+mn-lt"/>
                        </a:rPr>
                        <a:t>KN+IBA 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9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1+0.5 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71.55±7.8bc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2.66 ±0.33b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75.55±4.44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6±0.57b  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53.33±3.85a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4.33±0.33a  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7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2+0.5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92.77±4.33c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4.33±0.33c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91.10±4.45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8.33±0.66c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latin typeface="+mn-lt"/>
                        </a:rPr>
                        <a:t>64.44±4.44a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accent2"/>
                          </a:solidFill>
                          <a:latin typeface="+mn-lt"/>
                        </a:rPr>
                        <a:t>4.66±0.33a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9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3+0.5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64.44±11.7b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2.66±0.33b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64.44±4.44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5±0.57ab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35.55±5.87b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3.66±0.33ab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7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4+0.5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0±0.00a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0±0.00a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46.66±3.84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3.33±0.88a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31.11±5.87b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2.66±0.66b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73">
                <a:tc gridSpan="7"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A- No of explants responded  B- No of shoots initiated/explants</a:t>
                      </a:r>
                    </a:p>
                  </a:txBody>
                  <a:tcPr marL="3661" marR="3661" marT="366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GMR\Ph.Dphotos\Invitro\DSC045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962400"/>
            <a:ext cx="3175462" cy="2381251"/>
          </a:xfrm>
          <a:prstGeom prst="rect">
            <a:avLst/>
          </a:prstGeom>
          <a:noFill/>
        </p:spPr>
      </p:pic>
      <p:pic>
        <p:nvPicPr>
          <p:cNvPr id="3076" name="Picture 4" descr="C:\Users\GMR\Ph.Dphotos\Invitro\DSC04589.JPG"/>
          <p:cNvPicPr>
            <a:picLocks noChangeArrowheads="1"/>
          </p:cNvPicPr>
          <p:nvPr/>
        </p:nvPicPr>
        <p:blipFill>
          <a:blip r:embed="rId3" cstate="print"/>
          <a:srcRect l="10204" b="3881"/>
          <a:stretch>
            <a:fillRect/>
          </a:stretch>
        </p:blipFill>
        <p:spPr bwMode="auto">
          <a:xfrm>
            <a:off x="838205" y="685805"/>
            <a:ext cx="3351559" cy="2820509"/>
          </a:xfrm>
          <a:prstGeom prst="rect">
            <a:avLst/>
          </a:prstGeom>
          <a:noFill/>
        </p:spPr>
      </p:pic>
      <p:pic>
        <p:nvPicPr>
          <p:cNvPr id="3077" name="Picture 5" descr="C:\Users\GMR\Ph.Dphotos\Invitro\DSC05343.JPG"/>
          <p:cNvPicPr>
            <a:picLocks noChangeArrowheads="1"/>
          </p:cNvPicPr>
          <p:nvPr/>
        </p:nvPicPr>
        <p:blipFill>
          <a:blip r:embed="rId4" cstate="print"/>
          <a:srcRect l="8333" r="5556" b="3704"/>
          <a:stretch>
            <a:fillRect/>
          </a:stretch>
        </p:blipFill>
        <p:spPr bwMode="auto">
          <a:xfrm>
            <a:off x="4724404" y="685805"/>
            <a:ext cx="3360762" cy="281769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3505200"/>
            <a:ext cx="8839200" cy="381000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KN (2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)+IBA (0.5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)                        BA (2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)+IBA (0.5</a:t>
            </a: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)   </a:t>
            </a: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371600" y="6400800"/>
            <a:ext cx="6400800" cy="6096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 (1mgl</a:t>
            </a:r>
            <a:r>
              <a:rPr lang="en-US" sz="20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+ 2, 4-D (0.5mgl</a:t>
            </a:r>
            <a:r>
              <a:rPr lang="en-US" sz="20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)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0" y="32004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A</a:t>
            </a:r>
            <a:endParaRPr lang="en-US" sz="1600" b="1" dirty="0"/>
          </a:p>
        </p:txBody>
      </p:sp>
      <p:sp>
        <p:nvSpPr>
          <p:cNvPr id="10" name="Rectangle 9"/>
          <p:cNvSpPr/>
          <p:nvPr/>
        </p:nvSpPr>
        <p:spPr>
          <a:xfrm>
            <a:off x="5562600" y="60198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</a:t>
            </a:r>
            <a:endParaRPr lang="en-US" sz="1600" b="1" dirty="0"/>
          </a:p>
        </p:txBody>
      </p:sp>
      <p:sp>
        <p:nvSpPr>
          <p:cNvPr id="11" name="Rectangle 10"/>
          <p:cNvSpPr/>
          <p:nvPr/>
        </p:nvSpPr>
        <p:spPr>
          <a:xfrm>
            <a:off x="7696200" y="32004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B</a:t>
            </a:r>
            <a:endParaRPr lang="en-US" sz="1600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3733800" y="152400"/>
            <a:ext cx="16764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Plate-III</a:t>
            </a:r>
            <a:endParaRPr lang="en-US" b="1" dirty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-2" y="4"/>
          <a:ext cx="9144000" cy="6857995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563113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Table-3:</a:t>
                      </a:r>
                      <a:r>
                        <a:rPr lang="en-US" sz="1900" b="1" i="0" u="none" strike="noStrike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Effect 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of </a:t>
                      </a: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combination 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of cytokinins on rapid multiple shoot initiation/explant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64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Concn.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mgl</a:t>
                      </a:r>
                      <a:r>
                        <a:rPr lang="en-US" sz="1600" b="1" baseline="30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BA+KN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KN+BA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59.99±17.63bc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3.33±0.33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59.99±7.69b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4.33±0.33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Shoot tip 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79.99±3.84c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5.32±0.66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97.77±2.22a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7±0.57</a:t>
                      </a:r>
                      <a:r>
                        <a:rPr lang="en-US" sz="18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c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37.77±8.01ab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3.65±0.33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59.99±15.39b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3.66±0.33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4+0.5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24.44±2.22a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2.32±0.33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22.22±2.22c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2.65±0.33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71.11±5.87c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6.33±0.33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62.22±2.22c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7.33±0.66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Node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91.10±4.44d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9±1.00</a:t>
                      </a:r>
                      <a:r>
                        <a:rPr lang="en-US" sz="18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53.33±3.85c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5.65±0.66</a:t>
                      </a:r>
                      <a:r>
                        <a:rPr lang="en-US" sz="1800" b="0" i="0" u="none" strike="noStrike" baseline="300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55.55±2.22b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5.32±0.33</a:t>
                      </a:r>
                      <a:r>
                        <a:rPr lang="en-US" sz="1800" b="0" i="0" u="none" strike="noStrike" baseline="300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37.77±2.22b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4.66±0.66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37.77±2.22a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3.66±0.66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19.99±3.84a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2.64±0.33</a:t>
                      </a:r>
                      <a:r>
                        <a:rPr lang="en-US" sz="1800" b="0" i="0" u="none" strike="noStrike" baseline="300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59.99±6.66b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5.65±0.33</a:t>
                      </a:r>
                      <a:r>
                        <a:rPr lang="en-US" sz="1800" b="0" i="0" u="none" strike="noStrike" baseline="300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46.66±3.84b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4.66±0.33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Leaf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77.77±2.22a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7.66±0.33</a:t>
                      </a:r>
                      <a:r>
                        <a:rPr lang="en-US" sz="18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itchFamily="18" charset="0"/>
                        </a:rPr>
                        <a:t>b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62.22±5.87a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5±0.57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a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37.77±2.22c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4.33±0.33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31.10±4.44c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3.33±0.33</a:t>
                      </a:r>
                      <a:r>
                        <a:rPr lang="en-US" sz="1800" b="0" i="0" u="none" strike="noStrike" baseline="30000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b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04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4+0.5</a:t>
                      </a: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17.77±2.22d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3.32±0.33</a:t>
                      </a:r>
                      <a:r>
                        <a:rPr lang="en-US" sz="1800" b="0" i="0" u="none" strike="noStrike" baseline="300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11.10±2.22d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1.65±0.33</a:t>
                      </a:r>
                      <a:r>
                        <a:rPr lang="en-US" sz="1800" b="0" i="0" u="none" strike="noStrike" baseline="3000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c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849" marR="7849" marT="784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1547">
                <a:tc gridSpan="6"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5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A- No of explants responded, B-No of shoots initiated/explant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endParaRPr lang="en-US" sz="15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49" marR="7849" marT="784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 l="18056" r="4167" b="1852"/>
          <a:stretch>
            <a:fillRect/>
          </a:stretch>
        </p:blipFill>
        <p:spPr bwMode="auto">
          <a:xfrm>
            <a:off x="838201" y="609601"/>
            <a:ext cx="2896634" cy="236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5" name="Picture 3" descr="C:\Users\GMR\Ph.Dphotos\Invitro\DSC053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685800"/>
            <a:ext cx="3328416" cy="2217504"/>
          </a:xfrm>
          <a:prstGeom prst="rect">
            <a:avLst/>
          </a:prstGeom>
          <a:noFill/>
        </p:spPr>
      </p:pic>
      <p:pic>
        <p:nvPicPr>
          <p:cNvPr id="79876" name="Picture 4" descr="C:\Users\GMR\Ph.Dphotos\Invitro\DSC05347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087886" y="3581404"/>
            <a:ext cx="3840480" cy="2880360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3048000"/>
            <a:ext cx="9144000" cy="533400"/>
          </a:xfrm>
        </p:spPr>
        <p:txBody>
          <a:bodyPr>
            <a:normAutofit/>
          </a:bodyPr>
          <a:lstStyle/>
          <a:p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KN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(2</a:t>
            </a:r>
            <a:r>
              <a:rPr lang="en-US" sz="1800" cap="non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cap="none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)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+ba (0.5</a:t>
            </a:r>
            <a:r>
              <a:rPr lang="en-US" sz="1800" cap="non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cap="none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)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(2</a:t>
            </a:r>
            <a:r>
              <a:rPr lang="en-US" sz="1800" cap="non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cap="none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)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+kn (0.5</a:t>
            </a:r>
            <a:r>
              <a:rPr lang="en-US" sz="1800" cap="none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sz="1800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)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 rot="10800000" flipV="1">
            <a:off x="3" y="6400800"/>
            <a:ext cx="9143999" cy="457200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 (2mgl</a:t>
            </a:r>
            <a:r>
              <a:rPr lang="en-US" sz="18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)+KN (0.5mgl</a:t>
            </a:r>
            <a:r>
              <a:rPr lang="en-US" sz="18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) 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52800" y="26670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A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7467600" y="25908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 rot="10800000" flipV="1">
            <a:off x="5562600" y="61722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</a:t>
            </a:r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>
          <a:xfrm rot="10800000" flipV="1">
            <a:off x="3733800" y="152400"/>
            <a:ext cx="1143000" cy="304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Plate-IV</a:t>
            </a:r>
            <a:endParaRPr lang="en-US" b="1" dirty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Root initiation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4" y="381001"/>
            <a:ext cx="64101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 descr="C:\Users\GMR\Ph.Dphotos\multiple shoots\_MG_0495.jpg"/>
          <p:cNvPicPr>
            <a:picLocks noChangeAspect="1" noChangeArrowheads="1"/>
          </p:cNvPicPr>
          <p:nvPr/>
        </p:nvPicPr>
        <p:blipFill>
          <a:blip r:embed="rId2" cstate="print"/>
          <a:srcRect l="13889" r="5556"/>
          <a:stretch>
            <a:fillRect/>
          </a:stretch>
        </p:blipFill>
        <p:spPr bwMode="auto">
          <a:xfrm>
            <a:off x="609600" y="1905000"/>
            <a:ext cx="3505200" cy="3962400"/>
          </a:xfrm>
          <a:prstGeom prst="rect">
            <a:avLst/>
          </a:prstGeom>
          <a:noFill/>
        </p:spPr>
      </p:pic>
      <p:pic>
        <p:nvPicPr>
          <p:cNvPr id="39941" name="Picture 5" descr="C:\Users\GMR\Ph.Dphotos\multiple shoots\_MG_04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904998"/>
            <a:ext cx="3352800" cy="396240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733800" y="5486400"/>
            <a:ext cx="3810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848600" y="55626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886200" y="152400"/>
            <a:ext cx="9906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Plate-V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 rot="10800000" flipV="1">
            <a:off x="2514597" y="6098574"/>
            <a:ext cx="4079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MS + IBA (0.5-1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mgl</a:t>
            </a:r>
            <a:r>
              <a:rPr lang="en-US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53340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Hardening and Acclimatization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4" name="Picture 8" descr="C:\Users\GMR\Ph.Dphotos\Invitro\DSC053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57198" y="1295400"/>
            <a:ext cx="3962402" cy="426720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114800" y="5105400"/>
            <a:ext cx="457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810000" y="304800"/>
            <a:ext cx="10668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Plate-VI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381000" y="5562600"/>
            <a:ext cx="838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Fig. A: Nursery bed mixture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Sterilized coconut peat mass.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5867400"/>
            <a:ext cx="85344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Fig. B: Pot mixture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sterile soil, manure and sand (1:2:1)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GMR\Ph.Dphotos\Invitro\DSC05752.JPG"/>
          <p:cNvPicPr>
            <a:picLocks noChangeAspect="1" noChangeArrowheads="1"/>
          </p:cNvPicPr>
          <p:nvPr/>
        </p:nvPicPr>
        <p:blipFill>
          <a:blip r:embed="rId3" cstate="print"/>
          <a:srcRect l="14531" r="14531"/>
          <a:stretch>
            <a:fillRect/>
          </a:stretch>
        </p:blipFill>
        <p:spPr bwMode="auto">
          <a:xfrm>
            <a:off x="4800601" y="1447800"/>
            <a:ext cx="4114799" cy="3962400"/>
          </a:xfrm>
          <a:prstGeom prst="rect">
            <a:avLst/>
          </a:prstGeom>
          <a:noFill/>
        </p:spPr>
      </p:pic>
      <p:sp>
        <p:nvSpPr>
          <p:cNvPr id="15" name="Rectangle 14"/>
          <p:cNvSpPr/>
          <p:nvPr/>
        </p:nvSpPr>
        <p:spPr>
          <a:xfrm>
            <a:off x="8382000" y="5105400"/>
            <a:ext cx="5334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91600" cy="990600"/>
          </a:xfrm>
        </p:spPr>
        <p:txBody>
          <a:bodyPr>
            <a:normAutofit fontScale="90000"/>
          </a:bodyPr>
          <a:lstStyle/>
          <a:p>
            <a:pPr lvl="0" algn="l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1800" b="1" dirty="0"/>
          </a:p>
        </p:txBody>
      </p:sp>
      <p:sp>
        <p:nvSpPr>
          <p:cNvPr id="7" name="Rectangle 6"/>
          <p:cNvSpPr/>
          <p:nvPr/>
        </p:nvSpPr>
        <p:spPr>
          <a:xfrm rot="10800000" flipV="1">
            <a:off x="0" y="3273252"/>
            <a:ext cx="84582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GMR\Ph.Dphotos\VAM PLANTS\DSC_6394.JPG"/>
          <p:cNvPicPr>
            <a:picLocks noChangeAspect="1" noChangeArrowheads="1"/>
          </p:cNvPicPr>
          <p:nvPr/>
        </p:nvPicPr>
        <p:blipFill>
          <a:blip r:embed="rId2" cstate="print"/>
          <a:srcRect l="3498" t="19313" r="5551" b="11339"/>
          <a:stretch>
            <a:fillRect/>
          </a:stretch>
        </p:blipFill>
        <p:spPr bwMode="auto">
          <a:xfrm>
            <a:off x="228600" y="685800"/>
            <a:ext cx="4191000" cy="2667000"/>
          </a:xfrm>
          <a:prstGeom prst="rect">
            <a:avLst/>
          </a:prstGeom>
          <a:noFill/>
        </p:spPr>
      </p:pic>
      <p:pic>
        <p:nvPicPr>
          <p:cNvPr id="8" name="Picture 3" descr="C:\Users\GMR\Ph.Dphotos\VAM PLANTS\DSC_6396.JPG"/>
          <p:cNvPicPr>
            <a:picLocks noChangeAspect="1" noChangeArrowheads="1"/>
          </p:cNvPicPr>
          <p:nvPr/>
        </p:nvPicPr>
        <p:blipFill>
          <a:blip r:embed="rId3" cstate="print"/>
          <a:srcRect l="3935" t="6108" r="3948" b="10498"/>
          <a:stretch>
            <a:fillRect/>
          </a:stretch>
        </p:blipFill>
        <p:spPr bwMode="auto">
          <a:xfrm>
            <a:off x="4571999" y="685800"/>
            <a:ext cx="4343401" cy="2667000"/>
          </a:xfrm>
          <a:prstGeom prst="rect">
            <a:avLst/>
          </a:prstGeom>
          <a:noFill/>
        </p:spPr>
      </p:pic>
      <p:pic>
        <p:nvPicPr>
          <p:cNvPr id="9" name="Picture 4" descr="C:\Users\GMR\Ph.Dphotos\VAM PLANTS\DSC_6399.JPG"/>
          <p:cNvPicPr>
            <a:picLocks noChangeAspect="1" noChangeArrowheads="1"/>
          </p:cNvPicPr>
          <p:nvPr/>
        </p:nvPicPr>
        <p:blipFill>
          <a:blip r:embed="rId4" cstate="print"/>
          <a:srcRect l="10494" t="11376" r="2636" b="4353"/>
          <a:stretch>
            <a:fillRect/>
          </a:stretch>
        </p:blipFill>
        <p:spPr bwMode="auto">
          <a:xfrm>
            <a:off x="1905000" y="3505200"/>
            <a:ext cx="5105400" cy="28194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228600" y="685800"/>
            <a:ext cx="457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4572000" y="685800"/>
            <a:ext cx="4572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B</a:t>
            </a:r>
            <a:endParaRPr lang="en-US" sz="1600" b="1" dirty="0"/>
          </a:p>
        </p:txBody>
      </p:sp>
      <p:sp>
        <p:nvSpPr>
          <p:cNvPr id="14" name="Rectangle 13"/>
          <p:cNvSpPr/>
          <p:nvPr/>
        </p:nvSpPr>
        <p:spPr>
          <a:xfrm flipH="1">
            <a:off x="1905000" y="3505200"/>
            <a:ext cx="381000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</a:t>
            </a:r>
            <a:endParaRPr lang="en-US" sz="1600" b="1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0" y="5638800"/>
            <a:ext cx="929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371600" y="29718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T2</a:t>
            </a:r>
            <a:endParaRPr lang="en-US" sz="900" dirty="0"/>
          </a:p>
        </p:txBody>
      </p:sp>
      <p:sp>
        <p:nvSpPr>
          <p:cNvPr id="30" name="Rounded Rectangle 29"/>
          <p:cNvSpPr/>
          <p:nvPr/>
        </p:nvSpPr>
        <p:spPr>
          <a:xfrm>
            <a:off x="4724400" y="30480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T1</a:t>
            </a:r>
            <a:endParaRPr lang="en-US" sz="900" dirty="0"/>
          </a:p>
        </p:txBody>
      </p:sp>
      <p:sp>
        <p:nvSpPr>
          <p:cNvPr id="31" name="Rounded Rectangle 30"/>
          <p:cNvSpPr/>
          <p:nvPr/>
        </p:nvSpPr>
        <p:spPr>
          <a:xfrm>
            <a:off x="5715000" y="30480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T2</a:t>
            </a:r>
            <a:endParaRPr lang="en-US" sz="900" dirty="0"/>
          </a:p>
        </p:txBody>
      </p:sp>
      <p:sp>
        <p:nvSpPr>
          <p:cNvPr id="32" name="Rounded Rectangle 31"/>
          <p:cNvSpPr/>
          <p:nvPr/>
        </p:nvSpPr>
        <p:spPr>
          <a:xfrm>
            <a:off x="6324600" y="30480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T6</a:t>
            </a:r>
            <a:endParaRPr lang="en-US" sz="900" dirty="0"/>
          </a:p>
        </p:txBody>
      </p:sp>
      <p:sp>
        <p:nvSpPr>
          <p:cNvPr id="33" name="Rounded Rectangle 32"/>
          <p:cNvSpPr/>
          <p:nvPr/>
        </p:nvSpPr>
        <p:spPr>
          <a:xfrm>
            <a:off x="7391400" y="3048000"/>
            <a:ext cx="381000" cy="228600"/>
          </a:xfrm>
          <a:prstGeom prst="roundRect">
            <a:avLst>
              <a:gd name="adj" fmla="val 417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T7</a:t>
            </a:r>
            <a:endParaRPr lang="en-US" sz="900" dirty="0"/>
          </a:p>
        </p:txBody>
      </p:sp>
      <p:sp>
        <p:nvSpPr>
          <p:cNvPr id="34" name="Rounded Rectangle 33"/>
          <p:cNvSpPr/>
          <p:nvPr/>
        </p:nvSpPr>
        <p:spPr>
          <a:xfrm rot="10800000" flipV="1">
            <a:off x="8305800" y="30480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T8</a:t>
            </a:r>
            <a:endParaRPr lang="en-US" sz="900" dirty="0"/>
          </a:p>
        </p:txBody>
      </p:sp>
      <p:sp>
        <p:nvSpPr>
          <p:cNvPr id="35" name="Rounded Rectangle 34"/>
          <p:cNvSpPr/>
          <p:nvPr/>
        </p:nvSpPr>
        <p:spPr>
          <a:xfrm>
            <a:off x="6400800" y="6019800"/>
            <a:ext cx="4572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T11</a:t>
            </a:r>
            <a:endParaRPr lang="en-US" sz="900" dirty="0"/>
          </a:p>
        </p:txBody>
      </p:sp>
      <p:sp>
        <p:nvSpPr>
          <p:cNvPr id="36" name="Rounded Rectangle 35"/>
          <p:cNvSpPr/>
          <p:nvPr/>
        </p:nvSpPr>
        <p:spPr>
          <a:xfrm>
            <a:off x="5334000" y="6019800"/>
            <a:ext cx="4572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T10</a:t>
            </a:r>
            <a:endParaRPr lang="en-US" sz="900" dirty="0"/>
          </a:p>
        </p:txBody>
      </p:sp>
      <p:sp>
        <p:nvSpPr>
          <p:cNvPr id="37" name="Rounded Rectangle 36"/>
          <p:cNvSpPr/>
          <p:nvPr/>
        </p:nvSpPr>
        <p:spPr>
          <a:xfrm>
            <a:off x="4114800" y="60198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T9</a:t>
            </a:r>
            <a:endParaRPr lang="en-US" sz="900" dirty="0"/>
          </a:p>
        </p:txBody>
      </p:sp>
      <p:sp>
        <p:nvSpPr>
          <p:cNvPr id="38" name="Rounded Rectangle 37"/>
          <p:cNvSpPr/>
          <p:nvPr/>
        </p:nvSpPr>
        <p:spPr>
          <a:xfrm rot="10800000" flipV="1">
            <a:off x="3200400" y="6019800"/>
            <a:ext cx="381000" cy="22209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T2</a:t>
            </a:r>
            <a:endParaRPr lang="en-US" sz="900" dirty="0"/>
          </a:p>
        </p:txBody>
      </p:sp>
      <p:sp>
        <p:nvSpPr>
          <p:cNvPr id="40" name="Rounded Rectangle 39"/>
          <p:cNvSpPr/>
          <p:nvPr/>
        </p:nvSpPr>
        <p:spPr>
          <a:xfrm rot="10800000" flipV="1">
            <a:off x="2133600" y="60198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T1</a:t>
            </a:r>
            <a:endParaRPr lang="en-US" sz="900" dirty="0"/>
          </a:p>
        </p:txBody>
      </p:sp>
      <p:sp>
        <p:nvSpPr>
          <p:cNvPr id="41" name="Rounded Rectangle 40"/>
          <p:cNvSpPr/>
          <p:nvPr/>
        </p:nvSpPr>
        <p:spPr>
          <a:xfrm>
            <a:off x="609600" y="3048000"/>
            <a:ext cx="4572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T1</a:t>
            </a:r>
            <a:endParaRPr lang="en-US" sz="900" dirty="0"/>
          </a:p>
        </p:txBody>
      </p:sp>
      <p:sp>
        <p:nvSpPr>
          <p:cNvPr id="42" name="Rounded Rectangle 41"/>
          <p:cNvSpPr/>
          <p:nvPr/>
        </p:nvSpPr>
        <p:spPr>
          <a:xfrm>
            <a:off x="2286000" y="29718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T3</a:t>
            </a:r>
            <a:endParaRPr lang="en-US" sz="900" dirty="0"/>
          </a:p>
        </p:txBody>
      </p:sp>
      <p:sp>
        <p:nvSpPr>
          <p:cNvPr id="43" name="Rounded Rectangle 42"/>
          <p:cNvSpPr/>
          <p:nvPr/>
        </p:nvSpPr>
        <p:spPr>
          <a:xfrm>
            <a:off x="3124200" y="29718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T4</a:t>
            </a:r>
            <a:endParaRPr lang="en-US" sz="900" dirty="0"/>
          </a:p>
        </p:txBody>
      </p:sp>
      <p:sp>
        <p:nvSpPr>
          <p:cNvPr id="44" name="Rounded Rectangle 43"/>
          <p:cNvSpPr/>
          <p:nvPr/>
        </p:nvSpPr>
        <p:spPr>
          <a:xfrm>
            <a:off x="3962400" y="2971800"/>
            <a:ext cx="3810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/>
              <a:t>T5</a:t>
            </a:r>
            <a:endParaRPr lang="en-US" sz="900" dirty="0"/>
          </a:p>
        </p:txBody>
      </p:sp>
      <p:sp>
        <p:nvSpPr>
          <p:cNvPr id="45" name="Rounded Rectangle 44"/>
          <p:cNvSpPr/>
          <p:nvPr/>
        </p:nvSpPr>
        <p:spPr>
          <a:xfrm>
            <a:off x="4038600" y="152400"/>
            <a:ext cx="11430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Plate-VII</a:t>
            </a:r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 rot="10800000" flipV="1">
            <a:off x="152400" y="6448425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cs typeface="Times New Roman" pitchFamily="18" charset="0"/>
              </a:rPr>
              <a:t>Hardened plants raised from A-Shoot tip explants, B-Nodal explants, C- Leaf explants.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-2" y="0"/>
          <a:ext cx="9144004" cy="7132345"/>
        </p:xfrm>
        <a:graphic>
          <a:graphicData uri="http://schemas.openxmlformats.org/drawingml/2006/table">
            <a:tbl>
              <a:tblPr/>
              <a:tblGrid>
                <a:gridCol w="2286001"/>
                <a:gridCol w="2286001"/>
                <a:gridCol w="2286001"/>
                <a:gridCol w="2286001"/>
              </a:tblGrid>
              <a:tr h="465297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Table- 4: </a:t>
                      </a:r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Percentage of root colonization and spore count in 500mg of soil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14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Treatments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No of vesicles/root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No of arbuscles/root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No of spores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T3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7.33±0.33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7.32±0.88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232.66±2.33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T4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10.66±0.88</a:t>
                      </a:r>
                      <a:r>
                        <a:rPr lang="en-US" sz="1900" b="0" i="0" u="none" strike="noStrike" baseline="30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11.33±1.76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293.65±3.71</a:t>
                      </a:r>
                      <a:r>
                        <a:rPr lang="en-US" sz="19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T5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11±1.15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9.32±0.88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bc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284.65±4.97</a:t>
                      </a:r>
                      <a:r>
                        <a:rPr lang="en-US" sz="1900" b="0" i="0" u="none" strike="noStrike" baseline="3000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63">
                <a:tc gridSpan="4">
                  <a:txBody>
                    <a:bodyPr/>
                    <a:lstStyle/>
                    <a:p>
                      <a:pPr algn="l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T6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9.66±1.20a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8±0.57a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255.66±3.75a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T7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13.33±1.45b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10.33±0.88b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296±4.00b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T8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5.65±0.66c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4.66±0.33c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279±5.03c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63">
                <a:tc gridSpan="4">
                  <a:txBody>
                    <a:bodyPr/>
                    <a:lstStyle/>
                    <a:p>
                      <a:pPr algn="l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T9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249.66±1.20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5.32±0.88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7±1.15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T10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278.33±1.76</a:t>
                      </a:r>
                      <a:r>
                        <a:rPr lang="en-US" sz="19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b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7±1.00</a:t>
                      </a:r>
                      <a:r>
                        <a:rPr lang="en-US" sz="1900" b="1" i="0" u="none" strike="noStrike" baseline="30000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a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9.66±0.66</a:t>
                      </a:r>
                      <a:r>
                        <a:rPr lang="en-US" sz="19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b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3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T11</a:t>
                      </a: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261.32±1.45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5.66±0.88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6.67±0.33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5787">
                <a:tc gridSpan="4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T1- Normal, T2- Untreated micropropagated,  T3,T6, T9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-G. mosseae.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T4,T7, T10-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G. fasciculatum,       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T5, T8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T11-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G. macrocarpum 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 rtl="0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89" marR="3389" marT="338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28602"/>
            <a:ext cx="9144000" cy="838199"/>
          </a:xfrm>
        </p:spPr>
        <p:txBody>
          <a:bodyPr anchor="t">
            <a:norm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AMF colonization- Vesicles &amp; arbuscles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 r="9798" b="21881"/>
          <a:stretch>
            <a:fillRect/>
          </a:stretch>
        </p:blipFill>
        <p:spPr bwMode="auto">
          <a:xfrm>
            <a:off x="228600" y="1676400"/>
            <a:ext cx="2744358" cy="205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5" name="Picture 9" descr="C:\Users\GMR\Ph.Dphotos\Reddy'sphotos\eugenia ovule tb_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676400"/>
            <a:ext cx="2485838" cy="2057391"/>
          </a:xfrm>
          <a:prstGeom prst="rect">
            <a:avLst/>
          </a:prstGeom>
          <a:noFill/>
        </p:spPr>
      </p:pic>
      <p:pic>
        <p:nvPicPr>
          <p:cNvPr id="45066" name="Picture 10"/>
          <p:cNvPicPr>
            <a:picLocks noChangeAspect="1" noChangeArrowheads="1"/>
          </p:cNvPicPr>
          <p:nvPr/>
        </p:nvPicPr>
        <p:blipFill>
          <a:blip r:embed="rId4" cstate="print"/>
          <a:srcRect l="16796" r="13841" b="19836"/>
          <a:stretch>
            <a:fillRect/>
          </a:stretch>
        </p:blipFill>
        <p:spPr bwMode="auto">
          <a:xfrm rot="10800000">
            <a:off x="5867400" y="1676400"/>
            <a:ext cx="2951678" cy="2014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590800" y="3505200"/>
            <a:ext cx="3810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A</a:t>
            </a:r>
            <a:endParaRPr lang="en-US" sz="1600" b="1" dirty="0"/>
          </a:p>
        </p:txBody>
      </p:sp>
      <p:sp>
        <p:nvSpPr>
          <p:cNvPr id="11" name="Rectangle 10"/>
          <p:cNvSpPr/>
          <p:nvPr/>
        </p:nvSpPr>
        <p:spPr>
          <a:xfrm>
            <a:off x="5334000" y="3505200"/>
            <a:ext cx="3810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B</a:t>
            </a:r>
            <a:endParaRPr lang="en-US" sz="1600" b="1" dirty="0"/>
          </a:p>
        </p:txBody>
      </p:sp>
      <p:sp>
        <p:nvSpPr>
          <p:cNvPr id="14" name="Rectangle 13"/>
          <p:cNvSpPr/>
          <p:nvPr/>
        </p:nvSpPr>
        <p:spPr>
          <a:xfrm>
            <a:off x="8458200" y="3429000"/>
            <a:ext cx="3810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c</a:t>
            </a:r>
            <a:endParaRPr lang="en-US" sz="1600" b="1" dirty="0"/>
          </a:p>
        </p:txBody>
      </p:sp>
      <p:pic>
        <p:nvPicPr>
          <p:cNvPr id="18" name="Picture 3" descr="C:\Users\GMR\Ph.Dphotos\Reddy'sphotos\eugenia ovule tb_21.jpg"/>
          <p:cNvPicPr>
            <a:picLocks noChangeAspect="1" noChangeArrowheads="1"/>
          </p:cNvPicPr>
          <p:nvPr/>
        </p:nvPicPr>
        <p:blipFill>
          <a:blip r:embed="rId5" cstate="print"/>
          <a:srcRect r="17533" b="39484"/>
          <a:stretch>
            <a:fillRect/>
          </a:stretch>
        </p:blipFill>
        <p:spPr bwMode="auto">
          <a:xfrm rot="10800000" flipH="1">
            <a:off x="1447800" y="3962400"/>
            <a:ext cx="3047161" cy="1982029"/>
          </a:xfrm>
          <a:prstGeom prst="rect">
            <a:avLst/>
          </a:prstGeom>
          <a:noFill/>
        </p:spPr>
      </p:pic>
      <p:pic>
        <p:nvPicPr>
          <p:cNvPr id="19" name="Picture 7" descr="C:\Users\GMR\Ph.Dphotos\Reddy'sphotos\eugenia ovule tb_47.jpg"/>
          <p:cNvPicPr>
            <a:picLocks noChangeAspect="1" noChangeArrowheads="1"/>
          </p:cNvPicPr>
          <p:nvPr/>
        </p:nvPicPr>
        <p:blipFill>
          <a:blip r:embed="rId6" cstate="print"/>
          <a:srcRect l="19907" r="8592" b="47955"/>
          <a:stretch>
            <a:fillRect/>
          </a:stretch>
        </p:blipFill>
        <p:spPr bwMode="auto">
          <a:xfrm>
            <a:off x="4724400" y="4038600"/>
            <a:ext cx="2389360" cy="1905761"/>
          </a:xfrm>
          <a:prstGeom prst="rect">
            <a:avLst/>
          </a:prstGeom>
          <a:noFill/>
        </p:spPr>
      </p:pic>
      <p:sp>
        <p:nvSpPr>
          <p:cNvPr id="12" name="Rounded Rectangle 11"/>
          <p:cNvSpPr/>
          <p:nvPr/>
        </p:nvSpPr>
        <p:spPr>
          <a:xfrm>
            <a:off x="3505200" y="152400"/>
            <a:ext cx="17526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Plate-VIII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4114800" y="5715000"/>
            <a:ext cx="3810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D</a:t>
            </a:r>
            <a:endParaRPr lang="en-US" sz="1600" b="1" dirty="0"/>
          </a:p>
        </p:txBody>
      </p:sp>
      <p:sp>
        <p:nvSpPr>
          <p:cNvPr id="15" name="Rectangle 14"/>
          <p:cNvSpPr/>
          <p:nvPr/>
        </p:nvSpPr>
        <p:spPr>
          <a:xfrm>
            <a:off x="6705600" y="5715000"/>
            <a:ext cx="381000" cy="228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E</a:t>
            </a:r>
            <a:endParaRPr lang="en-US" sz="1600" b="1" dirty="0"/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" y="1"/>
          <a:ext cx="9143995" cy="6879405"/>
        </p:xfrm>
        <a:graphic>
          <a:graphicData uri="http://schemas.openxmlformats.org/drawingml/2006/table">
            <a:tbl>
              <a:tblPr/>
              <a:tblGrid>
                <a:gridCol w="1306285"/>
                <a:gridCol w="1306285"/>
                <a:gridCol w="1306285"/>
                <a:gridCol w="1306285"/>
                <a:gridCol w="1306285"/>
                <a:gridCol w="1306285"/>
                <a:gridCol w="1306285"/>
              </a:tblGrid>
              <a:tr h="803799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Table-5: 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Influence of </a:t>
                      </a:r>
                      <a:r>
                        <a:rPr lang="en-US" sz="2000" b="1" i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Glomus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species on  Fresh and Dry weight of plants at 120</a:t>
                      </a:r>
                      <a:r>
                        <a:rPr lang="en-US" sz="2000" b="1" i="0" u="none" strike="noStrike" baseline="3000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 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day (Shoot tip </a:t>
                      </a:r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explants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79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Fresh weight (g)</a:t>
                      </a:r>
                    </a:p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370" marR="7370" marT="73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70" marR="7370" marT="73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70" marR="7370" marT="73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Dry weight (g)</a:t>
                      </a:r>
                    </a:p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370" marR="7370" marT="737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70" marR="7370" marT="73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70" marR="7370" marT="73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6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Treatments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Root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Stem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Leaves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Root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Stem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Leaves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T1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6.1±4.16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9.23±0.24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13.50±0.40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1.6±0.61</a:t>
                      </a:r>
                      <a:r>
                        <a:rPr lang="en-US" sz="1600" b="0" i="0" u="none" strike="noStrike" baseline="30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1.72±0.13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1.33±0.06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03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T2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6.68±1.18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11.53±0.18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15.31±0.32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1.44±0.19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1.84±0.313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1.24±0.25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3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T3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8.57±0.14</a:t>
                      </a:r>
                      <a:r>
                        <a:rPr lang="en-US" sz="16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15.82±0.23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33.30±0.32</a:t>
                      </a:r>
                      <a:r>
                        <a:rPr lang="en-US" sz="16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1.86±0.40</a:t>
                      </a:r>
                      <a:r>
                        <a:rPr lang="en-US" sz="16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3.07±0.17</a:t>
                      </a:r>
                      <a:r>
                        <a:rPr lang="en-US" sz="16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2.83±0.27</a:t>
                      </a:r>
                      <a:r>
                        <a:rPr lang="en-US" sz="16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16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3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T4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6.95±0.26d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16.69±0.19</a:t>
                      </a:r>
                      <a:r>
                        <a:rPr lang="en-US" sz="16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en-US" sz="16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21.54±0.55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1.51±0.37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2.87±0.25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1.92±0.23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3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T5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6.04±0.30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13.91±0. 39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 82±0.94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1.59±0.21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2.82±0.25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1.7±0.44</a:t>
                      </a:r>
                      <a:r>
                        <a:rPr lang="en-US" sz="1600" b="0" i="0" u="none" strike="noStrike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799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en-US" sz="1600" b="1" i="0" u="none" strike="noStrike" baseline="-25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Normal, T</a:t>
                      </a:r>
                      <a:r>
                        <a:rPr lang="en-US" sz="1600" b="1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Untreated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micropropagated,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en-US" sz="1600" b="1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600" b="1" i="1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G.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mosseae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T</a:t>
                      </a:r>
                      <a:r>
                        <a:rPr lang="en-US" sz="1600" b="1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G. fasciculatum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T</a:t>
                      </a:r>
                      <a:r>
                        <a:rPr lang="en-US" sz="1600" b="1" i="0" u="none" strike="noStrike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G. macrocarpum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70" marR="7370" marT="737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1" y="-6"/>
          <a:ext cx="9144002" cy="6858012"/>
        </p:xfrm>
        <a:graphic>
          <a:graphicData uri="http://schemas.openxmlformats.org/drawingml/2006/table">
            <a:tbl>
              <a:tblPr/>
              <a:tblGrid>
                <a:gridCol w="1306286"/>
                <a:gridCol w="1306286"/>
                <a:gridCol w="1306286"/>
                <a:gridCol w="1306286"/>
                <a:gridCol w="1306286"/>
                <a:gridCol w="1306286"/>
                <a:gridCol w="1306286"/>
              </a:tblGrid>
              <a:tr h="866275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Table-6: 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Influence of </a:t>
                      </a:r>
                      <a:r>
                        <a:rPr lang="en-US" sz="2000" b="1" i="1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Glomus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species on  Fresh and Dry weight of plants at 120th day (Nodal </a:t>
                      </a:r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explants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09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Treatments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Fresh weight (g)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Dry weight (g)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Root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Stem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Leaves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Root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Stem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Leaves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T1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6.07±0.09a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9.17±0.15a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12.96±0.23a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1.42±0.27a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1.54±0.11a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1.07±0.03a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66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T2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6.95±0.67b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11.46±0.28b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15.25±0.37b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1.55±0.19c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1.90±0.04b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1.27±0.03b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66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T6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8.04±0.03d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15.49±0.28d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28.48±0.97d</a:t>
                      </a:r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1.89±0.04b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2.05±0.03c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2.63±0.13c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66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T7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9.33±0.20d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19.56±0.04d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22.92±0.77d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2.92±0.03e</a:t>
                      </a:r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3.14±0.15e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2.83±0.07d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66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T8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8.30±0.20c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14.52±0.33c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16.83±0.51c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2.55±0.24d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1.97±0.07d </a:t>
                      </a: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2.87±0.05e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6275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T1-Normal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T2- Untreated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micropropagated, 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T6-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G.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mosseae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T7- 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G. fasciculatum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T8- 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G. macrocarpum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94" marR="8594" marT="8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1" y="-4"/>
          <a:ext cx="9144002" cy="6858011"/>
        </p:xfrm>
        <a:graphic>
          <a:graphicData uri="http://schemas.openxmlformats.org/drawingml/2006/table">
            <a:tbl>
              <a:tblPr/>
              <a:tblGrid>
                <a:gridCol w="1306286"/>
                <a:gridCol w="1306286"/>
                <a:gridCol w="1306286"/>
                <a:gridCol w="1306286"/>
                <a:gridCol w="1306286"/>
                <a:gridCol w="1306286"/>
                <a:gridCol w="1306286"/>
              </a:tblGrid>
              <a:tr h="81861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Table-7: 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Influence of</a:t>
                      </a:r>
                      <a:r>
                        <a:rPr lang="en-US" sz="2000" b="1" i="1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 Glomus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 species on  Fresh and Dry weight of plants at 120th day </a:t>
                      </a:r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(Leaf explants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3839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Fresh weight (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g)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Dry weight (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g)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383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Treatements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Root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Stem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Leaves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Root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Stem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Leaves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6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4.82±0.46a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9.09±0.38a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11.72±0.80a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1.22±0.00a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1.35±0.07a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1.13±0.03a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186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6.02±0.11b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11.02±0.56b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14.49±0.30b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1.38±0.07ab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1.61±0.04b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1.20±0.05a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86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6.63±0.49c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17.58±0.11c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22.85±0.67c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1.46±0.03b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1.98±0.07c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2.56±0.34b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86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9.14±0.11c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16.39±0.10c</a:t>
                      </a:r>
                      <a:endParaRPr lang="en-US" sz="1900" b="0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22.85±0.67c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1.70±0.00c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1.88±0.05c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2.97±0.36b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86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6.81±0.17b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11.85±1.00b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16.12±0.49b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1.76±0.10c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1.97±0.01c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2.41±0.30b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619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T1- Normal, T2- Untreated micropropagated, T9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-G. mosseae.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T10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G. fasciculatum,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T11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G. macrocarpum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858000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7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Phytochemical studies</a:t>
            </a:r>
            <a:endParaRPr lang="en-US" sz="27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" y="-12074"/>
          <a:ext cx="9143999" cy="2831474"/>
        </p:xfrm>
        <a:graphic>
          <a:graphicData uri="http://schemas.openxmlformats.org/drawingml/2006/table">
            <a:tbl>
              <a:tblPr/>
              <a:tblGrid>
                <a:gridCol w="1306283"/>
                <a:gridCol w="1306286"/>
                <a:gridCol w="1306286"/>
                <a:gridCol w="1306286"/>
                <a:gridCol w="1306286"/>
                <a:gridCol w="1306286"/>
                <a:gridCol w="1306286"/>
              </a:tblGrid>
              <a:tr h="341987">
                <a:tc gridSpan="7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Table-8: Chlorophyll</a:t>
                      </a:r>
                      <a:r>
                        <a:rPr lang="en-US" sz="2000" b="1" i="0" u="none" strike="noStrike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content</a:t>
                      </a:r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(shoot tip, nodal &amp; leaf explants)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5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Chlorophyll-a</a:t>
                      </a:r>
                    </a:p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390" marR="8390" marT="8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390" marR="8390" marT="83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Chlorophyll-b</a:t>
                      </a:r>
                    </a:p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390" marR="8390" marT="8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390" marR="8390" marT="83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chlorophyll</a:t>
                      </a:r>
                    </a:p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390" marR="8390" marT="8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390" marR="8390" marT="839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9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Treatments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Stem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Leaves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Stem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Leaves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Stem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Leaves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1.21±0.00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6.66±5.77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2.07±1.00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8.36±5.77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1.35±1.75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74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2.33±0.77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0.952±0.44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1.58±0.81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8.3±1.00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1.27±1.20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7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T3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1.24±1.00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7.33±5.77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2.19±0.107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8.26±2.08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1.41±1.75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59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T4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2.33±0.71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1.51±1.05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d</a:t>
                      </a:r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7.66±5.77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2.66±1.85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d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8.63±1.52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b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1.61±1.52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d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69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T5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3.33±.72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0.96±0.00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2.14±1.95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8.13±2.51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1.32±1.50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390" marR="8390" marT="8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" y="4648200"/>
          <a:ext cx="9143995" cy="1591943"/>
        </p:xfrm>
        <a:graphic>
          <a:graphicData uri="http://schemas.openxmlformats.org/drawingml/2006/table">
            <a:tbl>
              <a:tblPr/>
              <a:tblGrid>
                <a:gridCol w="1306285"/>
                <a:gridCol w="1306285"/>
                <a:gridCol w="1349825"/>
                <a:gridCol w="1262745"/>
                <a:gridCol w="1306285"/>
                <a:gridCol w="1306285"/>
                <a:gridCol w="1306285"/>
              </a:tblGrid>
              <a:tr h="278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1.12±0.07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1.26±0.029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6.13±0.05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1.86±0.06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8.1±0.02a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1.61±0.02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2.24±0.04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1.12±0.04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6.18±0.03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1.92±0.02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8.17±0.02</a:t>
                      </a:r>
                      <a:r>
                        <a:rPr lang="en-US" sz="1900" dirty="0" smtClean="0"/>
                        <a:t>a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1.6±0.00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T9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3.07±0.02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1.641±0.05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7±0.10</a:t>
                      </a:r>
                      <a:r>
                        <a:rPr lang="en-US" sz="1900" b="0" i="0" u="none" strike="noStrike" baseline="30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2.43±0.04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8.33±0.02bc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1.83±0.06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T10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3.83±0.06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d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1.81±0.02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d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7.21±0.03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2.67±0.02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8.41±0.04c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2.09±0.11</a:t>
                      </a:r>
                      <a:r>
                        <a:rPr lang="en-US" sz="1900" b="0" i="0" u="none" strike="noStrike" baseline="30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T11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3.03±0.05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1.77±0.06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cd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7.09±0.13</a:t>
                      </a:r>
                      <a:r>
                        <a:rPr lang="en-US" sz="1900" b="0" i="0" u="none" strike="noStrike" baseline="30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2.54±0.06</a:t>
                      </a:r>
                      <a:r>
                        <a:rPr lang="en-US" sz="1900" b="0" i="0" u="none" strike="noStrike" baseline="300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bc</a:t>
                      </a:r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8.28±0.02b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2.17±0.02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0960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sz="1600" b="1" dirty="0" smtClean="0">
                <a:solidFill>
                  <a:srgbClr val="000000"/>
                </a:solidFill>
              </a:rPr>
              <a:t>T1- Normal, T2- Untreated micropropagated,  T3,T6, T9</a:t>
            </a:r>
            <a:r>
              <a:rPr lang="en-US" sz="1600" b="1" i="1" dirty="0" smtClean="0">
                <a:solidFill>
                  <a:srgbClr val="000000"/>
                </a:solidFill>
              </a:rPr>
              <a:t>-G. mosseae. </a:t>
            </a:r>
            <a:r>
              <a:rPr lang="en-US" sz="1600" b="1" dirty="0" smtClean="0">
                <a:solidFill>
                  <a:srgbClr val="000000"/>
                </a:solidFill>
              </a:rPr>
              <a:t>T4,T7, T10- </a:t>
            </a:r>
            <a:r>
              <a:rPr lang="en-US" sz="1600" b="1" i="1" dirty="0" smtClean="0">
                <a:solidFill>
                  <a:srgbClr val="000000"/>
                </a:solidFill>
              </a:rPr>
              <a:t>G. fasciculatum, </a:t>
            </a:r>
            <a:r>
              <a:rPr lang="en-US" sz="1600" b="1" dirty="0" smtClean="0">
                <a:solidFill>
                  <a:srgbClr val="000000"/>
                </a:solidFill>
              </a:rPr>
              <a:t>T5, T8</a:t>
            </a:r>
            <a:r>
              <a:rPr lang="en-US" sz="1600" b="1" i="1" dirty="0" smtClean="0">
                <a:solidFill>
                  <a:srgbClr val="000000"/>
                </a:solidFill>
              </a:rPr>
              <a:t>, </a:t>
            </a:r>
            <a:r>
              <a:rPr lang="en-US" sz="1600" b="1" dirty="0" smtClean="0">
                <a:solidFill>
                  <a:srgbClr val="000000"/>
                </a:solidFill>
              </a:rPr>
              <a:t>T11- </a:t>
            </a:r>
            <a:r>
              <a:rPr lang="en-US" sz="1600" b="1" i="1" dirty="0" smtClean="0">
                <a:solidFill>
                  <a:srgbClr val="000000"/>
                </a:solidFill>
              </a:rPr>
              <a:t>G. macrocarpum  </a:t>
            </a:r>
            <a:endParaRPr lang="en-US" sz="1600" b="1" dirty="0">
              <a:solidFill>
                <a:srgbClr val="00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" y="2895600"/>
          <a:ext cx="9143995" cy="1591943"/>
        </p:xfrm>
        <a:graphic>
          <a:graphicData uri="http://schemas.openxmlformats.org/drawingml/2006/table">
            <a:tbl>
              <a:tblPr/>
              <a:tblGrid>
                <a:gridCol w="1295395"/>
                <a:gridCol w="1317175"/>
                <a:gridCol w="1306285"/>
                <a:gridCol w="1306285"/>
                <a:gridCol w="1306285"/>
                <a:gridCol w="1306285"/>
                <a:gridCol w="1306285"/>
              </a:tblGrid>
              <a:tr h="278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1.07±0.02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1.13±0.02</a:t>
                      </a:r>
                      <a:r>
                        <a:rPr lang="en-US" sz="18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dirty="0"/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5.94±0.04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2.11±0.08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8.21±0.03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1.4±0.02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2.38±0.07</a:t>
                      </a:r>
                      <a:r>
                        <a:rPr lang="en-US" sz="18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dirty="0"/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1.44±0.07</a:t>
                      </a:r>
                      <a:r>
                        <a:rPr lang="en-US" sz="18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dirty="0"/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6.58±0.02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1.7±0.09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8.24±0.04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1.57±0.02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T6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2.98±0.30</a:t>
                      </a:r>
                      <a:r>
                        <a:rPr lang="en-US" sz="1800" b="0" i="0" u="none" strike="noStrike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1.67±0.03</a:t>
                      </a:r>
                      <a:r>
                        <a:rPr lang="en-US" sz="18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bc</a:t>
                      </a:r>
                      <a:endParaRPr lang="en-US" dirty="0"/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6.92±0.04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c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2.35±0.05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c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8.37±0.02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1.85±0.07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c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2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T7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3.26±0.04</a:t>
                      </a:r>
                      <a:r>
                        <a:rPr lang="en-US" sz="18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endParaRPr lang="en-US" dirty="0"/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1.85±0.08</a:t>
                      </a:r>
                      <a:r>
                        <a:rPr lang="en-US" sz="18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</a:t>
                      </a:r>
                      <a:r>
                        <a:rPr lang="en-US" sz="18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endParaRPr lang="en-US" dirty="0"/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7.14±0.03</a:t>
                      </a:r>
                      <a:r>
                        <a:rPr lang="en-US" sz="19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</a:t>
                      </a: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2.74±0.04</a:t>
                      </a:r>
                      <a:r>
                        <a:rPr lang="en-US" sz="19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</a:t>
                      </a: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8.59±0.01</a:t>
                      </a:r>
                      <a:r>
                        <a:rPr lang="en-US" sz="19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</a:t>
                      </a: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2.05±0.05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d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T8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3±0.08</a:t>
                      </a:r>
                      <a:r>
                        <a:rPr lang="en-US" sz="1800" b="0" i="0" u="none" strike="noStrike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900" b="0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1.72±0.13</a:t>
                      </a:r>
                      <a:r>
                        <a:rPr lang="en-US" sz="1900" b="0" i="0" u="none" strike="noStrike" baseline="300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</a:t>
                      </a:r>
                      <a:endParaRPr lang="en-US" sz="1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6.94±0.05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c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2.48±0.05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c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8.35±0.04</a:t>
                      </a:r>
                      <a:r>
                        <a:rPr lang="en-US" sz="1900" b="0" i="0" u="none" strike="noStrike" baseline="30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2.23±0.06</a:t>
                      </a:r>
                      <a:r>
                        <a:rPr lang="en-US" sz="1900" b="1" i="0" u="none" strike="noStrike" baseline="300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</a:t>
                      </a:r>
                      <a:r>
                        <a:rPr lang="en-US" sz="1900" b="1" i="0" u="none" strike="noStrike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5708" marR="5708" marT="570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2" y="0"/>
          <a:ext cx="9144004" cy="6857995"/>
        </p:xfrm>
        <a:graphic>
          <a:graphicData uri="http://schemas.openxmlformats.org/drawingml/2006/table">
            <a:tbl>
              <a:tblPr/>
              <a:tblGrid>
                <a:gridCol w="2286001"/>
                <a:gridCol w="2286001"/>
                <a:gridCol w="2286001"/>
                <a:gridCol w="2286001"/>
              </a:tblGrid>
              <a:tr h="479912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Table-9: Carbohydrates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Treatments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Root </a:t>
                      </a: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(mg/g)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Stem </a:t>
                      </a: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(mg/g)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Leaves </a:t>
                      </a: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(mg/g)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4.87±6.34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4.91±7.09b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5.43±2.08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6.405±6.57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4.34±8.50a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6.25±0.13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T3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7.97±1.36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cd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6.43±2.00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7.86±3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d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T4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8.65±0.16d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6.58±2.51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latin typeface="Times New Roman"/>
                        </a:rPr>
                        <a:t>d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8.56±0.49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latin typeface="Times New Roman"/>
                        </a:rPr>
                        <a:t>e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T5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6.95±1.38b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6.43±2.51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7.19±6.08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5.14±0.00a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4.24±0.00a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5.08±0.01d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6.32±0.00b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5.21±0.01b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5.69±0.03c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T6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8.41±0.65cd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8.17±0.26d</a:t>
                      </a:r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7.04±0.09b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T7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9.26±0.34d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8.69±0.37d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8.44±0.29a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T8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7.48±0.32c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7.26±0.35c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6.68±0.09b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7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 </a:t>
                      </a:r>
                    </a:p>
                  </a:txBody>
                  <a:tcPr marL="3319" marR="3319" marT="331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4.85±0.03a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4.35±0.06c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5.46±0.02e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5.49±0.02b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5.63±0.02b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5.99±0.07d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T9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7.47±0.02d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6.82±0.02a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7.05±0.09b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T10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8.31±0.29e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7.25±0.55a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8.01±0.04a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0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T11  </a:t>
                      </a: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7.32±0.15c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6.45±0.006a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6.6±0.15c  </a:t>
                      </a:r>
                    </a:p>
                  </a:txBody>
                  <a:tcPr marL="3319" marR="3319" marT="331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243">
                <a:tc gridSpan="4">
                  <a:txBody>
                    <a:bodyPr/>
                    <a:lstStyle/>
                    <a:p>
                      <a:pPr algn="l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319" marR="3319" marT="331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0960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n-US" sz="1600" b="1" dirty="0" smtClean="0">
                <a:solidFill>
                  <a:srgbClr val="000000"/>
                </a:solidFill>
              </a:rPr>
              <a:t>T1- Normal, T2- Untreated micropropagated,  T3,T6, T9</a:t>
            </a:r>
            <a:r>
              <a:rPr lang="en-US" sz="1600" b="1" i="1" dirty="0" smtClean="0">
                <a:solidFill>
                  <a:srgbClr val="000000"/>
                </a:solidFill>
              </a:rPr>
              <a:t>-G. mosseae. </a:t>
            </a:r>
            <a:r>
              <a:rPr lang="en-US" sz="1600" b="1" dirty="0" smtClean="0">
                <a:solidFill>
                  <a:srgbClr val="000000"/>
                </a:solidFill>
              </a:rPr>
              <a:t>T4,T7, T10- </a:t>
            </a:r>
            <a:r>
              <a:rPr lang="en-US" sz="1600" b="1" i="1" dirty="0" smtClean="0">
                <a:solidFill>
                  <a:srgbClr val="000000"/>
                </a:solidFill>
              </a:rPr>
              <a:t>G. fasciculatum, </a:t>
            </a:r>
            <a:r>
              <a:rPr lang="en-US" sz="1600" b="1" dirty="0" smtClean="0">
                <a:solidFill>
                  <a:srgbClr val="000000"/>
                </a:solidFill>
              </a:rPr>
              <a:t>T5, T8</a:t>
            </a:r>
            <a:r>
              <a:rPr lang="en-US" sz="1600" b="1" i="1" dirty="0" smtClean="0">
                <a:solidFill>
                  <a:srgbClr val="000000"/>
                </a:solidFill>
              </a:rPr>
              <a:t>, </a:t>
            </a:r>
            <a:r>
              <a:rPr lang="en-US" sz="1600" b="1" dirty="0" smtClean="0">
                <a:solidFill>
                  <a:srgbClr val="000000"/>
                </a:solidFill>
              </a:rPr>
              <a:t>T11- </a:t>
            </a:r>
            <a:r>
              <a:rPr lang="en-US" sz="1600" b="1" i="1" dirty="0" smtClean="0">
                <a:solidFill>
                  <a:srgbClr val="000000"/>
                </a:solidFill>
              </a:rPr>
              <a:t>G. macrocarpum  </a:t>
            </a:r>
            <a:endParaRPr lang="en-US" sz="1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199" y="-5"/>
          <a:ext cx="9067800" cy="6917905"/>
        </p:xfrm>
        <a:graphic>
          <a:graphicData uri="http://schemas.openxmlformats.org/drawingml/2006/table">
            <a:tbl>
              <a:tblPr/>
              <a:tblGrid>
                <a:gridCol w="2209800"/>
                <a:gridCol w="2286000"/>
                <a:gridCol w="2286000"/>
                <a:gridCol w="2286000"/>
              </a:tblGrid>
              <a:tr h="308572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Table-10: </a:t>
                      </a:r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Reducing sugars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4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Treatments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Root (mg/g)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Stem (mg/g)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Leaves (mg/g)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T1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3.04±6.92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3.66±6.11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3.22±0.10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T2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3.133±6.11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3.61±2.30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3.58±0.10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T3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4.4±4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4.92±0.17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bc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5.49±0.20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T4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3.64±6.92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5.33±0.46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4.96±0.10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d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T5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4.8±0.10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4.57±4.61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4.58±6.11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+mn-lt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T1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2.82±0.01a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3.24±0.01e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2.93±0.04a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T2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3.30±0.01b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4.37±0.02d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3.80±0.08b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T6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4.88±0.02d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7.19±0.38b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6.32±0.22d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T7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6.32±0.02e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9.26±0.37a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7.15±0.20e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T8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4.04±0.09c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6.01±0.11c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5.62±0.32c 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 </a:t>
                      </a: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T1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3.15±0.01a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3.32±0.01d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3.24±0.06a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T2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3.93±0.07b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3.84±0.01c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4.34±0.13b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T9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4.84±0.02c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4.65±0.01ab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5.82±0.03d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T10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5.25±0.35d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4.88±0.09a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5.65±0.10d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T11</a:t>
                      </a:r>
                    </a:p>
                  </a:txBody>
                  <a:tcPr marL="2710" marR="2710" marT="27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4.53±0.01c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4.35±0.33b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5.08±0.02c  </a:t>
                      </a:r>
                    </a:p>
                  </a:txBody>
                  <a:tcPr marL="2710" marR="2710" marT="271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315">
                <a:tc gridSpan="4"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T1- Normal, T2- Untreated micropropagated,  T3,T6, T9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-G. mosseae.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T4,T7, T10-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G. fasciculatum, </a:t>
                      </a: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T5, T8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T11-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G. macrocarpum 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2710" marR="2710" marT="271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2710" marR="2710" marT="271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1"/>
          <a:ext cx="8991603" cy="6844058"/>
        </p:xfrm>
        <a:graphic>
          <a:graphicData uri="http://schemas.openxmlformats.org/drawingml/2006/table">
            <a:tbl>
              <a:tblPr/>
              <a:tblGrid>
                <a:gridCol w="2133603"/>
                <a:gridCol w="2286000"/>
                <a:gridCol w="2286000"/>
                <a:gridCol w="2286000"/>
              </a:tblGrid>
              <a:tr h="305305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Times New Roman"/>
                        </a:rPr>
                        <a:t>Table-11: Proteins 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Treatments 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Root  </a:t>
                      </a: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(mg/g)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Stem </a:t>
                      </a: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(mg/g)</a:t>
                      </a: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Leaves </a:t>
                      </a: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(mg/g)</a:t>
                      </a: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3.94±6.11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5.21±0.10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4.77±8.32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4.18±8.32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4.98±6.11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4.98±0.12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b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T3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6.21±0.12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d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5.86±6.11c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7.36±6.92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d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T4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6.86±4.61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e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5.92±4.0</a:t>
                      </a:r>
                      <a:r>
                        <a:rPr lang="en-US" sz="1900" b="1" i="0" u="none" strike="noStrike" baseline="300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c</a:t>
                      </a:r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6.65±0.11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T5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5.42±0.14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4.92±8.00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a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6.48±0.14</a:t>
                      </a:r>
                      <a:r>
                        <a:rPr lang="en-US" sz="1900" b="0" i="0" u="none" strike="noStrike" baseline="30000" dirty="0">
                          <a:solidFill>
                            <a:srgbClr val="000000"/>
                          </a:solidFill>
                          <a:latin typeface="Times New Roman"/>
                        </a:rPr>
                        <a:t>c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</a:p>
                  </a:txBody>
                  <a:tcPr marL="3724" marR="3724" marT="37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 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1.07±0.01a 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1.24±0.03e 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1.34±0.04a 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1.96±0.00b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1.65±0.03d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1.97±0.07b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T6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3.94±0.02c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2.86±0.06b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3.91±0.04d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T7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5.24±0.29d</a:t>
                      </a:r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  </a:t>
                      </a:r>
                      <a:endParaRPr lang="en-US" sz="1900" b="1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3.95±0.01a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4.90±0.04e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T8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3.7±0.09c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2.63±0.01c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3.1±0.03c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 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1.27±0.02a 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1.12±0.02d 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1.71±0.03a 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1.47±0.02b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1.43±0.06c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1.96±0.05b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T9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2.37±0.02d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2.57±0.04a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2.88±0.06c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T10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2.91±0.03e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2.75±0.10a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3.06±0.06d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5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T11 </a:t>
                      </a: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2.18±0.10c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2.38±0.01b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2.74±0.03c </a:t>
                      </a:r>
                    </a:p>
                  </a:txBody>
                  <a:tcPr marL="3724" marR="3724" marT="372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766">
                <a:tc grid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T1- Normal, T2- Untreated micropropagated,  T3,T6, T9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-G. mosseae.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T4,T7, T10-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G. fasciculatum,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T5, T8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T11-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G. macrocarpum 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724" marR="3724" marT="37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-5"/>
          <a:ext cx="9144000" cy="6823323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322451"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                     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Table-12: Free </a:t>
                      </a:r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amino 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acids</a:t>
                      </a:r>
                      <a:endParaRPr lang="en-US" sz="2400" b="1" i="0" u="none" strike="noStrike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0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Root 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(mg/g)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Stem 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(mg/g)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Leaves</a:t>
                      </a:r>
                      <a:r>
                        <a:rPr lang="en-US" sz="19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(mg/g)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368±8a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518.66±10.06a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484±8ab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356±8a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535.06±67.70a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396±34.17a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T3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390.66±18.03b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609.33±12.22b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548±99.51b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T4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438.66±8.32c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650.66±6.11b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585.33±102.3b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405.33±12.22b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598.66±6.11b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584±21.16b  </a:t>
                      </a: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0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  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348.33±2.02a 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491.66±2.60a 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364.66±1.76a 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 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388.66±1.76b 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511.33±3.84b 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408.33±2.02b 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 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442.66±2.33d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523.66±0.88c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512±24d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 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527.66±0.88e </a:t>
                      </a:r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900" b="0" i="0" u="none" strike="noStrike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531.33±2.33d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536.66±2.90d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 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434.66±1.45c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522.66±1.20c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469.33±8.74c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0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 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337.33±2.90a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509±2.64e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464±2.30a 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358±2.30b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527.66±2.02d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474±1.15b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382.66±1.76d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556±1.15b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498.66±4.25d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421.33±2.66e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594.33±1.85a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551.66±2.60e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245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 </a:t>
                      </a:r>
                    </a:p>
                  </a:txBody>
                  <a:tcPr marL="3549" marR="3549" marT="35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367±2.64c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545.66±1.45c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485.33±1.76c </a:t>
                      </a:r>
                    </a:p>
                  </a:txBody>
                  <a:tcPr marL="3549" marR="3549" marT="35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159">
                <a:tc gridSpan="4"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T1- Normal, T2- Untreated micropropagated,  T3,T6, T9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-G. mosseae.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T4,T7, T10-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G. fasciculatum,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T5, T8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T11- </a:t>
                      </a:r>
                      <a:r>
                        <a:rPr lang="en-US" sz="1600" b="0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G. macrocarpum 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9" marR="3549" marT="35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52399"/>
          <a:ext cx="9144000" cy="6765617"/>
        </p:xfrm>
        <a:graphic>
          <a:graphicData uri="http://schemas.openxmlformats.org/drawingml/2006/table">
            <a:tbl>
              <a:tblPr/>
              <a:tblGrid>
                <a:gridCol w="1392268"/>
                <a:gridCol w="3045583"/>
                <a:gridCol w="2327696"/>
                <a:gridCol w="2378453"/>
              </a:tblGrid>
              <a:tr h="457201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Table-13</a:t>
                      </a:r>
                      <a:r>
                        <a:rPr lang="en-US" sz="24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: Phenolic</a:t>
                      </a:r>
                      <a:r>
                        <a:rPr lang="en-US" sz="2400" b="1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content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959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Treatment 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Root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(µg)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Stem 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Leaves 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 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11.42±0.11b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7.06±6.11b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16.85±3.05c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 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10.42±0.34a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7.28±5.29c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15.7±3.05b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T3 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11.74±0.34bc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8.36±1.52d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18.68±5.03d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T4 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12.18±0.21c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8.31±1.52d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19.49±3.05e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 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11.24±0.63b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6.9±5.29a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15.26±4a </a:t>
                      </a:r>
                    </a:p>
                  </a:txBody>
                  <a:tcPr marL="5164" marR="5164" marT="51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 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58.12±2.84a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39.4±1.37a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83.65±1.68a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 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66.06±0.65b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45.45±1.25b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87.74±2.44ab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 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75.73±1.92c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52.09±1.87c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98.25±0.86d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 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81.65±0.64d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55.4±0.28d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96.22±1.07cd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 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72.4±2.06c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50.05±1.29c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91.48±1.62bc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fontAlgn="ctr"/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9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47.58±1.98d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33.37±1.69a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75.51±2.08d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56.85±1.66c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43.12±1.05b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82.6±0.36c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62.64±1.23b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49.54±1.65c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94.09±0.69a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75.81±1.62a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54.78±0.40d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97.01±0.78a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5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 </a:t>
                      </a: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65.56±1.55b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48.95±1.64c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88.37±1.80b </a:t>
                      </a:r>
                    </a:p>
                  </a:txBody>
                  <a:tcPr marL="5164" marR="5164" marT="516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9467">
                <a:tc grid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T1- Normal, T2- Untreated micropropagated,  T3,T6, T9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-G. mosseae.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T4,T7, T10-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G. fasciculatum,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T5, T8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T11- </a:t>
                      </a:r>
                      <a:r>
                        <a:rPr lang="en-US" sz="1600" b="1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G. macrocarpum 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rtl="0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164" marR="5164" marT="51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DPPH and ABTS Scavenging activity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0" y="1371600"/>
          <a:ext cx="9144000" cy="4038602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69899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IC50 samples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36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Assay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IC50 Std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DPPH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ABTS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-1" y="-3"/>
          <a:ext cx="9144000" cy="6858003"/>
        </p:xfrm>
        <a:graphic>
          <a:graphicData uri="http://schemas.openxmlformats.org/drawingml/2006/table">
            <a:tbl>
              <a:tblPr/>
              <a:tblGrid>
                <a:gridCol w="2997200"/>
                <a:gridCol w="3073400"/>
                <a:gridCol w="3073400"/>
              </a:tblGrid>
              <a:tr h="1316266">
                <a:tc gridSpan="3">
                  <a:txBody>
                    <a:bodyPr/>
                    <a:lstStyle/>
                    <a:p>
                      <a:pPr algn="ctr" rtl="0" fontAlgn="b">
                        <a:lnSpc>
                          <a:spcPct val="150000"/>
                        </a:lnSpc>
                      </a:pPr>
                      <a:r>
                        <a:rPr lang="en-US" sz="2000" b="1" i="0" u="none" strike="noStrike" dirty="0" smtClean="0">
                          <a:solidFill>
                            <a:srgbClr val="C00000"/>
                          </a:solidFill>
                          <a:latin typeface="+mj-lt"/>
                        </a:rPr>
                        <a:t>Table-14: 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Screening of  Withaferin - A in normal, micropropagated and AM fungi 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+mj-lt"/>
                          <a:cs typeface="Arial" pitchFamily="34" charset="0"/>
                        </a:rPr>
                        <a:t>treated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 micropropagated</a:t>
                      </a:r>
                      <a:r>
                        <a:rPr lang="en-US" sz="2000" b="1" i="1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plants</a:t>
                      </a:r>
                      <a:r>
                        <a:rPr lang="en-US" sz="2000" b="0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.</a:t>
                      </a:r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latin typeface="+mj-lt"/>
                        </a:rPr>
                        <a:t> </a:t>
                      </a:r>
                      <a:endParaRPr lang="en-US" sz="2000" b="1" i="0" u="none" strike="noStrike" dirty="0" smtClean="0">
                        <a:solidFill>
                          <a:srgbClr val="C00000"/>
                        </a:solidFill>
                        <a:latin typeface="+mj-lt"/>
                      </a:endParaRPr>
                    </a:p>
                    <a:p>
                      <a:pPr algn="l" rtl="0" fontAlgn="b"/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847" marR="5847" marT="58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19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Sample Description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Area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Withaferin A </a:t>
                      </a:r>
                      <a:r>
                        <a:rPr lang="en-US" sz="19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(µg/g</a:t>
                      </a:r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8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Standard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2344064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1212023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51.7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T2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1482728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63.25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T3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1744205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74.4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T4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1913396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81.6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T5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1759586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75.06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T6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1679605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71.65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T7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1796501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76.64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T8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1630386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69.55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T9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1665762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71.06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T10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1721134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73.42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4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T11 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1615005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68.89</a:t>
                      </a:r>
                    </a:p>
                  </a:txBody>
                  <a:tcPr marL="5847" marR="5847" marT="58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859">
                <a:tc gridSpan="3">
                  <a:txBody>
                    <a:bodyPr/>
                    <a:lstStyle/>
                    <a:p>
                      <a:pPr algn="l" rtl="0" fontAlgn="t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Injected concentration:100µg (0.1mg)</a:t>
                      </a:r>
                    </a:p>
                  </a:txBody>
                  <a:tcPr marL="5847" marR="5847" marT="584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457200"/>
            <a:ext cx="2895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7200"/>
            <a:ext cx="289794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457200"/>
            <a:ext cx="2895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81400"/>
            <a:ext cx="3048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2" y="3505200"/>
            <a:ext cx="297179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00800" y="3505200"/>
            <a:ext cx="2590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1143000" y="3276600"/>
            <a:ext cx="8382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Standard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43400" y="3200400"/>
            <a:ext cx="4572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T1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239000" y="3200400"/>
            <a:ext cx="4572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T2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43000" y="6477000"/>
            <a:ext cx="5334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T3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343400" y="6477000"/>
            <a:ext cx="457200" cy="228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T4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239000" y="6553200"/>
            <a:ext cx="457200" cy="15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T5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14800" y="13716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Down Arrow 19"/>
          <p:cNvSpPr/>
          <p:nvPr/>
        </p:nvSpPr>
        <p:spPr>
          <a:xfrm flipH="1">
            <a:off x="4038600" y="1752600"/>
            <a:ext cx="152400" cy="22860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Down Arrow 21"/>
          <p:cNvSpPr/>
          <p:nvPr/>
        </p:nvSpPr>
        <p:spPr>
          <a:xfrm>
            <a:off x="7162802" y="1752600"/>
            <a:ext cx="121919" cy="30480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Down Arrow 25"/>
          <p:cNvSpPr/>
          <p:nvPr/>
        </p:nvSpPr>
        <p:spPr>
          <a:xfrm flipH="1">
            <a:off x="1219200" y="4876800"/>
            <a:ext cx="152400" cy="22860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Down Arrow 27"/>
          <p:cNvSpPr/>
          <p:nvPr/>
        </p:nvSpPr>
        <p:spPr>
          <a:xfrm flipH="1">
            <a:off x="7391400" y="4953000"/>
            <a:ext cx="152400" cy="22860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Down Arrow 29"/>
          <p:cNvSpPr/>
          <p:nvPr/>
        </p:nvSpPr>
        <p:spPr>
          <a:xfrm flipH="1">
            <a:off x="4419600" y="4800600"/>
            <a:ext cx="152400" cy="22860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1219200" y="0"/>
            <a:ext cx="64008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HPLC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Chromatogram of different root samples</a:t>
            </a:r>
            <a:endParaRPr lang="en-U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2" y="533400"/>
            <a:ext cx="311875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533400"/>
            <a:ext cx="2895600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533400"/>
            <a:ext cx="2590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914400" y="3276600"/>
            <a:ext cx="381000" cy="15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T6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505200"/>
            <a:ext cx="2743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3505200"/>
            <a:ext cx="2743200" cy="298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3505200"/>
            <a:ext cx="3124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Rounded Rectangle 21"/>
          <p:cNvSpPr/>
          <p:nvPr/>
        </p:nvSpPr>
        <p:spPr>
          <a:xfrm rot="10800000" flipH="1" flipV="1">
            <a:off x="4495800" y="3276600"/>
            <a:ext cx="381000" cy="15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T7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67600" y="3276600"/>
            <a:ext cx="457200" cy="15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T8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391400" y="6553200"/>
            <a:ext cx="533400" cy="15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T11</a:t>
            </a:r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267200" y="6553200"/>
            <a:ext cx="457200" cy="15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T10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447800" y="6553200"/>
            <a:ext cx="457200" cy="152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T9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Down Arrow 27"/>
          <p:cNvSpPr/>
          <p:nvPr/>
        </p:nvSpPr>
        <p:spPr>
          <a:xfrm>
            <a:off x="1447800" y="1828800"/>
            <a:ext cx="152400" cy="216408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Down Arrow 29"/>
          <p:cNvSpPr/>
          <p:nvPr/>
        </p:nvSpPr>
        <p:spPr>
          <a:xfrm>
            <a:off x="7086600" y="5029200"/>
            <a:ext cx="152400" cy="216408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4114800" y="4648200"/>
            <a:ext cx="152400" cy="22860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Down Arrow 31"/>
          <p:cNvSpPr/>
          <p:nvPr/>
        </p:nvSpPr>
        <p:spPr>
          <a:xfrm>
            <a:off x="1295400" y="4876800"/>
            <a:ext cx="152400" cy="216408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Down Arrow 37"/>
          <p:cNvSpPr/>
          <p:nvPr/>
        </p:nvSpPr>
        <p:spPr>
          <a:xfrm>
            <a:off x="4572000" y="1752600"/>
            <a:ext cx="152400" cy="216408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Down Arrow 38"/>
          <p:cNvSpPr/>
          <p:nvPr/>
        </p:nvSpPr>
        <p:spPr>
          <a:xfrm>
            <a:off x="7391400" y="1905000"/>
            <a:ext cx="152400" cy="216408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1295400" y="0"/>
            <a:ext cx="6400800" cy="381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HPLC Chromatogram of different root samples</a:t>
            </a:r>
            <a:endParaRPr lang="en-U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685800" y="1481138"/>
          <a:ext cx="8458200" cy="5376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"/>
            <a:ext cx="9144000" cy="6858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1900" dirty="0" smtClean="0">
                <a:cs typeface="Times New Roman" pitchFamily="18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induction of callus were better in MS supplemented with IBA &amp; 2,4-D and the highest number of multiple shoots were observed in combination of cytokinins (BA and KIN, 1-2mg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-1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Shoot tip and Nodal explants were found to be suitable for indirect organogenesis.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G. fasciculatum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G. mossae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treated plants proved to be efficient in terms of root colonization, vesicles and arbuscles.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biomass, Primary and secondary metabolites  were significantly enhanced in AM inoculated micropropagated plants.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Withaferin A content quantified by HPLC also revealed significant elevation in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Glomus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treated plants.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AM fungi treated plants showed better antioxidant scavenging activities compared to control plants.</a:t>
            </a:r>
          </a:p>
          <a:p>
            <a:pPr algn="just">
              <a:buFont typeface="Wingdings" pitchFamily="2" charset="2"/>
              <a:buChar char="Ø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study proves to be beneficial in rapid propagation of medicinally important plants through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in vitro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organogenesis and further enhancing  their metabolites  by using AM fungi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4800602"/>
            <a:ext cx="8991600" cy="205739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7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7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1" y="762000"/>
            <a:ext cx="7390015" cy="4875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6000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5960</TotalTime>
  <Words>2285</Words>
  <Application>Microsoft Office PowerPoint</Application>
  <PresentationFormat>On-screen Show (4:3)</PresentationFormat>
  <Paragraphs>1216</Paragraphs>
  <Slides>41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Slide 1</vt:lpstr>
      <vt:lpstr>Slide 2</vt:lpstr>
      <vt:lpstr>Slide 3</vt:lpstr>
      <vt:lpstr>Systematic Position</vt:lpstr>
      <vt:lpstr> Objectives</vt:lpstr>
      <vt:lpstr>Need for conservation and cultivation</vt:lpstr>
      <vt:lpstr>Slide 7</vt:lpstr>
      <vt:lpstr>Slide 8</vt:lpstr>
      <vt:lpstr> </vt:lpstr>
      <vt:lpstr>Slide 10</vt:lpstr>
      <vt:lpstr>Slide 11</vt:lpstr>
      <vt:lpstr>Slide 12</vt:lpstr>
      <vt:lpstr>MS+IBA (2mgl-1)                                                                                    </vt:lpstr>
      <vt:lpstr>2,4-D (2mgl-1)+ BA (0.5mgl-1)</vt:lpstr>
      <vt:lpstr>A- percent of explants responded  B- No of shoots initiated/explants</vt:lpstr>
      <vt:lpstr>Slide 16</vt:lpstr>
      <vt:lpstr>KN (2mgl-1 )+IBA (0.5mgl-1)                        BA (2mgl-1 )+IBA (0.5mgl-1)   </vt:lpstr>
      <vt:lpstr>Slide 18</vt:lpstr>
      <vt:lpstr>                    KN (2mgl-1 )+ba (0.5mgl-1 )                      ba (2mgl-1 )+kn (0.5mgl-1 )  </vt:lpstr>
      <vt:lpstr>    Root initiation</vt:lpstr>
      <vt:lpstr>    Hardening and Acclimatization</vt:lpstr>
      <vt:lpstr>   </vt:lpstr>
      <vt:lpstr>Slide 23</vt:lpstr>
      <vt:lpstr> AMF colonization- Vesicles &amp; arbuscles</vt:lpstr>
      <vt:lpstr>Slide 25</vt:lpstr>
      <vt:lpstr>Slide 26</vt:lpstr>
      <vt:lpstr>Slide 27</vt:lpstr>
      <vt:lpstr>Phytochemical studies</vt:lpstr>
      <vt:lpstr>Slide 29</vt:lpstr>
      <vt:lpstr>Slide 30</vt:lpstr>
      <vt:lpstr>Slide 31</vt:lpstr>
      <vt:lpstr>Slide 32</vt:lpstr>
      <vt:lpstr>Slide 33</vt:lpstr>
      <vt:lpstr>Slide 34</vt:lpstr>
      <vt:lpstr>DPPH and ABTS Scavenging activity</vt:lpstr>
      <vt:lpstr>Slide 36</vt:lpstr>
      <vt:lpstr>Slide 37</vt:lpstr>
      <vt:lpstr>Slide 38</vt:lpstr>
      <vt:lpstr>Slide 39</vt:lpstr>
      <vt:lpstr>Slide 40</vt:lpstr>
      <vt:lpstr> 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GMR</dc:creator>
  <cp:lastModifiedBy>rajeswari</cp:lastModifiedBy>
  <cp:revision>866</cp:revision>
  <dcterms:created xsi:type="dcterms:W3CDTF">2013-12-23T19:25:42Z</dcterms:created>
  <dcterms:modified xsi:type="dcterms:W3CDTF">2015-07-10T17:34:03Z</dcterms:modified>
</cp:coreProperties>
</file>