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8" r:id="rId3"/>
    <p:sldId id="260" r:id="rId4"/>
    <p:sldId id="274" r:id="rId5"/>
    <p:sldId id="261" r:id="rId6"/>
    <p:sldId id="262" r:id="rId7"/>
    <p:sldId id="264" r:id="rId8"/>
    <p:sldId id="265" r:id="rId9"/>
    <p:sldId id="266" r:id="rId10"/>
    <p:sldId id="267" r:id="rId11"/>
    <p:sldId id="269" r:id="rId12"/>
    <p:sldId id="268" r:id="rId13"/>
    <p:sldId id="259" r:id="rId14"/>
    <p:sldId id="270" r:id="rId15"/>
    <p:sldId id="275" r:id="rId16"/>
    <p:sldId id="271" r:id="rId17"/>
    <p:sldId id="276" r:id="rId18"/>
    <p:sldId id="272" r:id="rId19"/>
    <p:sldId id="273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158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4400" dirty="0"/>
              <a:t>United States Population</a:t>
            </a:r>
          </a:p>
        </c:rich>
      </c:tx>
      <c:layout>
        <c:manualLayout>
          <c:xMode val="edge"/>
          <c:yMode val="edge"/>
          <c:x val="0.148317901234568"/>
          <c:y val="0.861224656700521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825617283950617"/>
          <c:y val="0.142683727034121"/>
          <c:w val="0.841049382716049"/>
          <c:h val="0.67481483759842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United States Population</c:v>
                </c:pt>
              </c:strCache>
            </c:strRef>
          </c:tx>
          <c:dLbls>
            <c:dLbl>
              <c:idx val="0"/>
              <c:layout>
                <c:manualLayout>
                  <c:x val="-0.184904855643045"/>
                  <c:y val="-0.282625697178478"/>
                </c:manualLayout>
              </c:layout>
              <c:spPr/>
              <c:txPr>
                <a:bodyPr/>
                <a:lstStyle/>
                <a:p>
                  <a:pPr>
                    <a:defRPr sz="280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17511786721104"/>
                  <c:y val="-0.0245876394356955"/>
                </c:manualLayout>
              </c:layout>
              <c:spPr/>
              <c:txPr>
                <a:bodyPr/>
                <a:lstStyle/>
                <a:p>
                  <a:pPr>
                    <a:defRPr sz="280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Over 15yrs</c:v>
                </c:pt>
                <c:pt idx="1">
                  <c:v>Under 15yrs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80.0</c:v>
                </c:pt>
                <c:pt idx="1">
                  <c:v>20.0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00497-AA58-5A4D-BF6A-4ECFA4AF3297}" type="datetimeFigureOut">
              <a:rPr lang="en-US" smtClean="0"/>
              <a:t>3/1/16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D2B1A-2F7F-784E-84F5-91B380F917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399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Relationship Id="rId3" Type="http://schemas.openxmlformats.org/officeDocument/2006/relationships/hyperlink" Target="http://circres.ahajournals.org/search?author1=Ivan+Vesely&amp;sortspec=date&amp;submit=Submit" TargetMode="Externa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But despite the need</a:t>
            </a:r>
            <a:r>
              <a:rPr lang="en-US" baseline="0" dirty="0" smtClean="0"/>
              <a:t> for pediatric specific products,</a:t>
            </a:r>
            <a:endParaRPr lang="en-US" dirty="0" smtClean="0"/>
          </a:p>
          <a:p>
            <a:r>
              <a:rPr lang="en-US" dirty="0" smtClean="0"/>
              <a:t>Unfortunately, the global market for pediatric devices is at least</a:t>
            </a:r>
            <a:r>
              <a:rPr lang="en-US" baseline="0" dirty="0" smtClean="0"/>
              <a:t> 5 years behind adults and in some fields it is more than 10 years behind. </a:t>
            </a:r>
          </a:p>
          <a:p>
            <a:r>
              <a:rPr lang="en-US" baseline="0" dirty="0" smtClean="0"/>
              <a:t>So essentially, we are forced to practice medicine from the late 90’s.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is a prime example of the pediatric device lag: the</a:t>
            </a:r>
            <a:r>
              <a:rPr lang="en-US" baseline="0" dirty="0" smtClean="0"/>
              <a:t> ventricular assist device, used to help a failing heart 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r>
              <a:rPr lang="en-US" dirty="0" smtClean="0"/>
              <a:t>Example of the difference between where pediatric devices are versus adult devices-</a:t>
            </a:r>
          </a:p>
          <a:p>
            <a:r>
              <a:rPr lang="en-US" dirty="0" smtClean="0"/>
              <a:t>Which would you rather be attached to??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pediatric </a:t>
            </a:r>
            <a:r>
              <a:rPr lang="en-US" dirty="0" err="1" smtClean="0"/>
              <a:t>lvad</a:t>
            </a:r>
            <a:r>
              <a:rPr lang="en-US" dirty="0" smtClean="0"/>
              <a:t> is not only huge compared to the adult version, but it doesn’t provide for growth of the heart or the rest of the body, involves two giant</a:t>
            </a:r>
            <a:r>
              <a:rPr lang="en-US" baseline="0" dirty="0" smtClean="0"/>
              <a:t> pumps and </a:t>
            </a:r>
            <a:r>
              <a:rPr lang="en-US" baseline="0" dirty="0" err="1" smtClean="0"/>
              <a:t>cannulas</a:t>
            </a:r>
            <a:r>
              <a:rPr lang="en-US" baseline="0" dirty="0" smtClean="0"/>
              <a:t> to be outside of the body and exposed to the elements as opposed to just a small cord, and requires children to stay in an ICU for care due to the risk of bleeding and clotting.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large laptop model I just showed you, called a </a:t>
            </a:r>
            <a:r>
              <a:rPr lang="en-US" baseline="0" dirty="0" err="1" smtClean="0"/>
              <a:t>berlin</a:t>
            </a:r>
            <a:r>
              <a:rPr lang="en-US" baseline="0" dirty="0" smtClean="0"/>
              <a:t>, is set to be approved for pediatric use by the </a:t>
            </a:r>
            <a:r>
              <a:rPr lang="en-US" baseline="0" dirty="0" err="1" smtClean="0"/>
              <a:t>fda</a:t>
            </a:r>
            <a:r>
              <a:rPr lang="en-US" baseline="0" dirty="0" smtClean="0"/>
              <a:t> in the very near future and will be the first pediatric approved device, as opposed to adult </a:t>
            </a:r>
            <a:r>
              <a:rPr lang="en-US" baseline="0" dirty="0" err="1" smtClean="0"/>
              <a:t>lvads</a:t>
            </a:r>
            <a:r>
              <a:rPr lang="en-US" baseline="0" dirty="0" smtClean="0"/>
              <a:t> which have been available since 1992 and many new iterations have appeared since that time.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why the lag??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Smaller test population’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Difficult to get through the FDA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Kids have more complex needs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biggest reason that</a:t>
            </a:r>
            <a:r>
              <a:rPr lang="en-US" baseline="0" dirty="0" smtClean="0"/>
              <a:t> pediatric devices are created less than adult devices is because of the structure of the medical device community.</a:t>
            </a:r>
          </a:p>
          <a:p>
            <a:r>
              <a:rPr lang="en-US" baseline="0" dirty="0" smtClean="0"/>
              <a:t>In </a:t>
            </a:r>
            <a:r>
              <a:rPr lang="en-US" baseline="0" dirty="0" err="1" smtClean="0"/>
              <a:t>europe</a:t>
            </a:r>
            <a:r>
              <a:rPr lang="en-US" baseline="0" dirty="0" smtClean="0"/>
              <a:t> and the US, where at this moment anyway most of the device innovation occurs, you have two different tiers of operation-</a:t>
            </a:r>
          </a:p>
          <a:p>
            <a:endParaRPr lang="en-US" baseline="0" dirty="0" smtClean="0"/>
          </a:p>
          <a:p>
            <a:r>
              <a:rPr lang="en-US" baseline="0" dirty="0" smtClean="0"/>
              <a:t>At one end you have a hand full of large medical device companies like </a:t>
            </a:r>
            <a:r>
              <a:rPr lang="en-US" baseline="0" dirty="0" err="1" smtClean="0"/>
              <a:t>medtronic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johnson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johnson</a:t>
            </a:r>
            <a:r>
              <a:rPr lang="en-US" baseline="0" dirty="0" smtClean="0"/>
              <a:t>.  </a:t>
            </a:r>
          </a:p>
          <a:p>
            <a:r>
              <a:rPr lang="en-US" baseline="0" dirty="0" smtClean="0"/>
              <a:t>These companies are too big to risk major innovation, but put out a solid number of device iterations every year.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At the other end, you have small scrappy start up </a:t>
            </a:r>
            <a:r>
              <a:rPr lang="en-US" baseline="0" smtClean="0"/>
              <a:t>companies-these companies 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sz="1200" b="0" i="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Review</a:t>
            </a:r>
          </a:p>
          <a:p>
            <a:pPr fontAlgn="base"/>
            <a:r>
              <a:rPr lang="en-US" sz="1200" b="0" i="0" u="non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Heart Valve Tissue Engineering</a:t>
            </a:r>
          </a:p>
          <a:p>
            <a:pPr fontAlgn="base"/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Ivan </a:t>
            </a:r>
            <a:r>
              <a:rPr lang="en-US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Vesely</a:t>
            </a:r>
            <a:endParaRPr lang="en-US" sz="1200" b="0" i="0" u="non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4 million people each year in the </a:t>
            </a:r>
            <a:r>
              <a:rPr lang="en-US" dirty="0" err="1" smtClean="0"/>
              <a:t>u.s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60,000</a:t>
            </a:r>
            <a:r>
              <a:rPr lang="en-US" baseline="0" dirty="0" smtClean="0"/>
              <a:t> people in us get heart valve replacement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Pre market</a:t>
            </a:r>
            <a:r>
              <a:rPr lang="en-US" baseline="0" dirty="0" smtClean="0"/>
              <a:t> approval device-100 million dollars</a:t>
            </a:r>
          </a:p>
          <a:p>
            <a:r>
              <a:rPr lang="en-US" baseline="0" dirty="0" smtClean="0"/>
              <a:t>About 40 devices a year apply to the FDA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process to getting a device to market is a long one-</a:t>
            </a:r>
          </a:p>
          <a:p>
            <a:r>
              <a:rPr lang="en-US" dirty="0" smtClean="0"/>
              <a:t>Just to get to the point where you are ready to submit to the FDA can take 5+ years, depending on how</a:t>
            </a:r>
            <a:r>
              <a:rPr lang="en-US" baseline="0" dirty="0" smtClean="0"/>
              <a:t> new the device is, and how invasive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Traditionally</a:t>
            </a:r>
            <a:r>
              <a:rPr lang="en-US" baseline="0" dirty="0" smtClean="0"/>
              <a:t>,</a:t>
            </a:r>
          </a:p>
          <a:p>
            <a:r>
              <a:rPr lang="en-US" baseline="0" dirty="0" smtClean="0"/>
              <a:t>Medical devices for kids have developed in two ways-</a:t>
            </a:r>
          </a:p>
          <a:p>
            <a:r>
              <a:rPr lang="en-US" baseline="0" dirty="0" smtClean="0"/>
              <a:t>An adult product has been jerry rigged and used off label-and I will admit to having used duct tape and cotton balls in the unit to make a device like a suction catheter or </a:t>
            </a:r>
            <a:r>
              <a:rPr lang="en-US" baseline="0" dirty="0" err="1" smtClean="0"/>
              <a:t>cpap</a:t>
            </a:r>
            <a:r>
              <a:rPr lang="en-US" baseline="0" dirty="0" smtClean="0"/>
              <a:t> mask work for a kid</a:t>
            </a:r>
          </a:p>
          <a:p>
            <a:r>
              <a:rPr lang="en-US" baseline="0" dirty="0" smtClean="0"/>
              <a:t>OR</a:t>
            </a:r>
          </a:p>
          <a:p>
            <a:r>
              <a:rPr lang="en-US" baseline="0" dirty="0" smtClean="0"/>
              <a:t>A company, as an after thought to an adult product, has shrunk an existing device, such as a pacemaker, to fit a smaller size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There are a number of reasons this isn’t optimal-The old adage that children are not small adults is true-</a:t>
            </a:r>
          </a:p>
          <a:p>
            <a:r>
              <a:rPr lang="en-US" baseline="0" dirty="0" smtClean="0"/>
              <a:t>1)Kids grow</a:t>
            </a:r>
          </a:p>
          <a:p>
            <a:r>
              <a:rPr lang="en-US" baseline="0" dirty="0" smtClean="0"/>
              <a:t>2) Kids have different metabolisms</a:t>
            </a:r>
          </a:p>
          <a:p>
            <a:r>
              <a:rPr lang="en-US" baseline="0" dirty="0" smtClean="0"/>
              <a:t>3)Kids handle infection differently</a:t>
            </a:r>
          </a:p>
          <a:p>
            <a:r>
              <a:rPr lang="en-US" baseline="0" dirty="0" smtClean="0"/>
              <a:t>4)Kids are more active</a:t>
            </a:r>
          </a:p>
          <a:p>
            <a:r>
              <a:rPr lang="en-US" baseline="0" dirty="0" smtClean="0"/>
              <a:t>5) Kids have different diseases</a:t>
            </a:r>
          </a:p>
          <a:p>
            <a:r>
              <a:rPr lang="en-US" baseline="0" dirty="0" smtClean="0"/>
              <a:t>6)Kids have longer life spans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pPr marL="228600" indent="-228600">
              <a:buAutoNum type="arabicParenR"/>
            </a:pPr>
            <a:endParaRPr lang="en-US" baseline="0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1)Kids grow</a:t>
            </a:r>
          </a:p>
          <a:p>
            <a:r>
              <a:rPr lang="en-US" baseline="0" dirty="0" smtClean="0"/>
              <a:t>2) Kids have different metabolisms</a:t>
            </a:r>
          </a:p>
          <a:p>
            <a:r>
              <a:rPr lang="en-US" baseline="0" dirty="0" smtClean="0"/>
              <a:t>3)Kids handle infection differently</a:t>
            </a:r>
          </a:p>
          <a:p>
            <a:r>
              <a:rPr lang="en-US" baseline="0" dirty="0" smtClean="0"/>
              <a:t>4)Kids are more active</a:t>
            </a:r>
          </a:p>
          <a:p>
            <a:r>
              <a:rPr lang="en-US" baseline="0" dirty="0" smtClean="0"/>
              <a:t>5) Kids have different diseases</a:t>
            </a:r>
          </a:p>
          <a:p>
            <a:r>
              <a:rPr lang="en-US" baseline="0" dirty="0" smtClean="0"/>
              <a:t>6)Kids have longer life spans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Consortia</a:t>
            </a:r>
          </a:p>
          <a:p>
            <a:r>
              <a:rPr lang="en-US" dirty="0" smtClean="0"/>
              <a:t>Non profit medical device companies</a:t>
            </a:r>
          </a:p>
          <a:p>
            <a:r>
              <a:rPr lang="en-US" dirty="0" smtClean="0"/>
              <a:t>Incentives for bigger companies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humanitarian use pathway that</a:t>
            </a:r>
            <a:r>
              <a:rPr lang="en-US" baseline="0" dirty="0" smtClean="0"/>
              <a:t> the </a:t>
            </a:r>
            <a:r>
              <a:rPr lang="en-US" baseline="0" dirty="0" err="1" smtClean="0"/>
              <a:t>fda</a:t>
            </a:r>
            <a:r>
              <a:rPr lang="en-US" baseline="0" dirty="0" smtClean="0"/>
              <a:t> has created continues to aid pediatric developers in getting </a:t>
            </a:r>
            <a:r>
              <a:rPr lang="en-US" baseline="0" dirty="0" err="1" smtClean="0"/>
              <a:t>peds</a:t>
            </a:r>
            <a:r>
              <a:rPr lang="en-US" baseline="0" dirty="0" smtClean="0"/>
              <a:t> product to market</a:t>
            </a:r>
          </a:p>
          <a:p>
            <a:endParaRPr lang="en-US" baseline="0" dirty="0" smtClean="0"/>
          </a:p>
          <a:p>
            <a:r>
              <a:rPr lang="en-US" baseline="0" dirty="0" smtClean="0"/>
              <a:t>Fast track for </a:t>
            </a:r>
            <a:r>
              <a:rPr lang="en-US" baseline="0" dirty="0" err="1" smtClean="0"/>
              <a:t>devies</a:t>
            </a:r>
            <a:r>
              <a:rPr lang="en-US" baseline="0" dirty="0" smtClean="0"/>
              <a:t> with populations under 4,000 per year, </a:t>
            </a:r>
            <a:r>
              <a:rPr lang="en-US" baseline="0" dirty="0" err="1" smtClean="0"/>
              <a:t>manyof</a:t>
            </a:r>
            <a:r>
              <a:rPr lang="en-US" baseline="0" dirty="0" smtClean="0"/>
              <a:t> which are pediatric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need to prove that the benefit of using the device will be greater than the risk, but this is much less stringent than typical </a:t>
            </a:r>
            <a:r>
              <a:rPr lang="en-US" baseline="0" dirty="0" err="1" smtClean="0"/>
              <a:t>fda</a:t>
            </a:r>
            <a:r>
              <a:rPr lang="en-US" baseline="0" dirty="0" smtClean="0"/>
              <a:t> approval requirements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 must get approval as humanitarian use device</a:t>
            </a:r>
          </a:p>
          <a:p>
            <a:r>
              <a:rPr lang="en-US" baseline="0" dirty="0" smtClean="0"/>
              <a:t>Second step </a:t>
            </a:r>
            <a:r>
              <a:rPr lang="en-US" baseline="0" dirty="0" err="1" smtClean="0"/>
              <a:t>fda</a:t>
            </a:r>
            <a:r>
              <a:rPr lang="en-US" baseline="0" dirty="0" smtClean="0"/>
              <a:t> approval as humanitarian device exemption</a:t>
            </a:r>
          </a:p>
          <a:p>
            <a:endParaRPr lang="en-US" baseline="0" dirty="0" smtClean="0"/>
          </a:p>
          <a:p>
            <a:r>
              <a:rPr lang="en-US" baseline="0" dirty="0" smtClean="0"/>
              <a:t>-stent for urinary tract obstruction in unborn babies</a:t>
            </a:r>
          </a:p>
          <a:p>
            <a:r>
              <a:rPr lang="en-US" baseline="0" dirty="0" err="1" smtClean="0"/>
              <a:t>Titaniam</a:t>
            </a:r>
            <a:r>
              <a:rPr lang="en-US" baseline="0" dirty="0" smtClean="0"/>
              <a:t> rib for babies born with inadequate ribcage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Tetralogy</a:t>
            </a:r>
            <a:r>
              <a:rPr lang="en-US" dirty="0" smtClean="0"/>
              <a:t> of </a:t>
            </a:r>
            <a:r>
              <a:rPr lang="en-US" dirty="0" err="1" smtClean="0"/>
              <a:t>fallot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D93DA1-E9BC-4E1C-A5D0-213F242EA5D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www.fda.gov</a:t>
            </a:r>
            <a:r>
              <a:rPr lang="en-US" dirty="0" smtClean="0"/>
              <a:t>/</a:t>
            </a:r>
            <a:r>
              <a:rPr lang="en-US" dirty="0" err="1" smtClean="0"/>
              <a:t>ForIndustry</a:t>
            </a:r>
            <a:r>
              <a:rPr lang="en-US" dirty="0" smtClean="0"/>
              <a:t>/</a:t>
            </a:r>
            <a:r>
              <a:rPr lang="en-US" dirty="0" err="1" smtClean="0"/>
              <a:t>DevelopingProductsforRareDiseasesConditions</a:t>
            </a:r>
            <a:r>
              <a:rPr lang="en-US" dirty="0" smtClean="0"/>
              <a:t>/</a:t>
            </a:r>
            <a:r>
              <a:rPr lang="en-US" dirty="0" err="1" smtClean="0"/>
              <a:t>PediatricDeviceConsortiaGrantsProgram</a:t>
            </a:r>
            <a:r>
              <a:rPr lang="en-US" dirty="0" smtClean="0"/>
              <a:t>/ucm337850.htm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D2B1A-2F7F-784E-84F5-91B380F9171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556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1D2B1A-2F7F-784E-84F5-91B380F9171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645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3/1/16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atlanticpediatricdeviceconsortium.org/" TargetMode="External"/><Relationship Id="rId4" Type="http://schemas.openxmlformats.org/officeDocument/2006/relationships/hyperlink" Target="http://peddev.org/" TargetMode="External"/><Relationship Id="rId5" Type="http://schemas.openxmlformats.org/officeDocument/2006/relationships/hyperlink" Target="http://Www.innovate4kids.org" TargetMode="External"/><Relationship Id="rId6" Type="http://schemas.openxmlformats.org/officeDocument/2006/relationships/hyperlink" Target="http://www.nepdc.org" TargetMode="External"/><Relationship Id="rId7" Type="http://schemas.openxmlformats.org/officeDocument/2006/relationships/hyperlink" Target="http://www.scctip.com" TargetMode="External"/><Relationship Id="rId8" Type="http://schemas.openxmlformats.org/officeDocument/2006/relationships/hyperlink" Target="http://www.ppdc.org" TargetMode="External"/><Relationship Id="rId9" Type="http://schemas.openxmlformats.org/officeDocument/2006/relationships/hyperlink" Target="http://www.pediatricdeviceconsortium.org" TargetMode="External"/><Relationship Id="rId10" Type="http://schemas.openxmlformats.org/officeDocument/2006/relationships/hyperlink" Target="http://www.pdicmn.org" TargetMode="External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9976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Innovation in Pediatric Medical Devices: Thinking Outside The Box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09900"/>
            <a:ext cx="6400800" cy="1752600"/>
          </a:xfrm>
        </p:spPr>
        <p:txBody>
          <a:bodyPr/>
          <a:lstStyle/>
          <a:p>
            <a:r>
              <a:rPr lang="en-US" dirty="0" smtClean="0"/>
              <a:t>Gwenyth Fischer</a:t>
            </a:r>
          </a:p>
          <a:p>
            <a:r>
              <a:rPr lang="en-US" dirty="0" smtClean="0"/>
              <a:t>University of Minnesota Masonic Children’s Hospital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378" y="5267154"/>
            <a:ext cx="4258179" cy="10236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267154"/>
            <a:ext cx="4216400" cy="10605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32184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Pediatric Device Lag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143000" y="5257800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2005</a:t>
            </a:r>
            <a:endParaRPr lang="en-US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6019800" y="5257800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2015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21" y="1395506"/>
            <a:ext cx="3862294" cy="38622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4790" y="1395507"/>
            <a:ext cx="4244279" cy="386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0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362200" y="228600"/>
            <a:ext cx="4419601" cy="6629400"/>
            <a:chOff x="2667000" y="228600"/>
            <a:chExt cx="4267201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2667000" y="228600"/>
              <a:ext cx="4267201" cy="6858000"/>
              <a:chOff x="3429000" y="0"/>
              <a:chExt cx="4267201" cy="6858000"/>
            </a:xfrm>
          </p:grpSpPr>
          <p:pic>
            <p:nvPicPr>
              <p:cNvPr id="10242" name="Picture 2" descr="http://www.suesjewels.com/other/goingout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29000" y="0"/>
                <a:ext cx="4267201" cy="6858000"/>
              </a:xfrm>
              <a:prstGeom prst="rect">
                <a:avLst/>
              </a:prstGeom>
              <a:noFill/>
            </p:spPr>
          </p:pic>
          <p:sp>
            <p:nvSpPr>
              <p:cNvPr id="10" name="Oval 9"/>
              <p:cNvSpPr/>
              <p:nvPr/>
            </p:nvSpPr>
            <p:spPr>
              <a:xfrm>
                <a:off x="4572000" y="2743200"/>
                <a:ext cx="914400" cy="914400"/>
              </a:xfrm>
              <a:prstGeom prst="ellipse">
                <a:avLst/>
              </a:prstGeom>
              <a:noFill/>
              <a:ln w="76200">
                <a:solidFill>
                  <a:schemeClr val="bg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2667000" y="5638800"/>
              <a:ext cx="4267200" cy="1446550"/>
            </a:xfrm>
            <a:prstGeom prst="rect">
              <a:avLst/>
            </a:prstGeom>
            <a:solidFill>
              <a:schemeClr val="accent1">
                <a:alpha val="14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Adult Ventricular </a:t>
              </a:r>
            </a:p>
            <a:p>
              <a:pPr algn="ctr"/>
              <a:r>
                <a:rPr lang="en-US" sz="44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Assist Device</a:t>
              </a:r>
              <a:endParaRPr lang="en-US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828800" y="0"/>
            <a:ext cx="5562600" cy="6858000"/>
            <a:chOff x="-2209800" y="0"/>
            <a:chExt cx="5562600" cy="685800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2209800" y="0"/>
              <a:ext cx="5562600" cy="6835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-2209800" y="5411450"/>
              <a:ext cx="55626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Pediatric  Ventricular </a:t>
              </a:r>
            </a:p>
            <a:p>
              <a:pPr algn="ctr"/>
              <a:r>
                <a:rPr lang="en-US" sz="4400" b="1" dirty="0" smtClean="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Assist Device</a:t>
              </a:r>
              <a:endParaRPr lang="en-US" sz="44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23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 Ventricular Assist Device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115" b="11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8575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47425" cy="42881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2626" y="3346824"/>
            <a:ext cx="5031374" cy="351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235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 Lag?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600200"/>
            <a:ext cx="4953000" cy="4830763"/>
          </a:xfrm>
        </p:spPr>
        <p:txBody>
          <a:bodyPr/>
          <a:lstStyle/>
          <a:p>
            <a:r>
              <a:rPr lang="en-US" dirty="0" smtClean="0"/>
              <a:t>Funding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Testing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Regulation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Patient</a:t>
            </a:r>
          </a:p>
        </p:txBody>
      </p:sp>
      <p:pic>
        <p:nvPicPr>
          <p:cNvPr id="624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1059" y="1676400"/>
            <a:ext cx="4332941" cy="5177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1309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7200" y="228600"/>
            <a:ext cx="8229600" cy="1143000"/>
          </a:xfrm>
        </p:spPr>
        <p:txBody>
          <a:bodyPr/>
          <a:lstStyle/>
          <a:p>
            <a:r>
              <a:rPr lang="en-US" dirty="0" smtClean="0"/>
              <a:t>Funding-Venture Capital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61722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Split Rock Criteria</a:t>
            </a:r>
          </a:p>
          <a:p>
            <a:pPr>
              <a:buNone/>
            </a:pPr>
            <a:r>
              <a:rPr lang="en-US" dirty="0" smtClean="0"/>
              <a:t>       for Investment: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Significant </a:t>
            </a:r>
            <a:r>
              <a:rPr lang="en-US" dirty="0" smtClean="0"/>
              <a:t>market size</a:t>
            </a:r>
          </a:p>
          <a:p>
            <a:pPr lvl="1">
              <a:buNone/>
            </a:pPr>
            <a:r>
              <a:rPr lang="en-US" dirty="0" smtClean="0"/>
              <a:t> </a:t>
            </a:r>
            <a:r>
              <a:rPr lang="en-US" dirty="0" smtClean="0"/>
              <a:t>“”typically </a:t>
            </a:r>
            <a:r>
              <a:rPr lang="en-US" dirty="0" smtClean="0"/>
              <a:t>greater than $500 </a:t>
            </a:r>
            <a:r>
              <a:rPr lang="en-US" dirty="0" smtClean="0"/>
              <a:t>million”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smtClean="0"/>
              <a:t>“Rapid development timeline </a:t>
            </a:r>
            <a:r>
              <a:rPr lang="en-US" dirty="0" smtClean="0"/>
              <a:t>commercialization </a:t>
            </a:r>
            <a:r>
              <a:rPr lang="en-US" dirty="0" smtClean="0"/>
              <a:t>potential     </a:t>
            </a:r>
            <a:r>
              <a:rPr lang="en-US" dirty="0" smtClean="0"/>
              <a:t>       </a:t>
            </a:r>
            <a:r>
              <a:rPr lang="en-US" dirty="0" smtClean="0"/>
              <a:t>in less than 5 </a:t>
            </a:r>
            <a:r>
              <a:rPr lang="en-US" dirty="0" smtClean="0"/>
              <a:t>years”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477000" y="64886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http://www.splitrock.com</a:t>
            </a:r>
            <a:endParaRPr lang="en-US" dirty="0"/>
          </a:p>
        </p:txBody>
      </p:sp>
      <p:pic>
        <p:nvPicPr>
          <p:cNvPr id="41986" name="Picture 2" descr="http://image.shutterstock.com/display_pic_with_logo/59156/59156,1176276224,1/stock-vector-super-money-man-a-business-man-tearing-open-his-shirt-to-reveal-a-dollar-sign-30556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228600"/>
            <a:ext cx="1909242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8085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Peds</a:t>
            </a:r>
            <a:r>
              <a:rPr lang="en-US" dirty="0" smtClean="0"/>
              <a:t> versus Adult Device Market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Adult Global Heart Valve market: </a:t>
            </a:r>
          </a:p>
          <a:p>
            <a:pPr>
              <a:buNone/>
            </a:pPr>
            <a:r>
              <a:rPr lang="en-US" dirty="0" smtClean="0"/>
              <a:t>$1.2billion</a:t>
            </a:r>
          </a:p>
          <a:p>
            <a:endParaRPr lang="en-US" dirty="0" smtClean="0"/>
          </a:p>
          <a:p>
            <a:r>
              <a:rPr lang="en-US" dirty="0" smtClean="0"/>
              <a:t>Pediatric Heart Valve Market: </a:t>
            </a:r>
          </a:p>
          <a:p>
            <a:pPr>
              <a:buNone/>
            </a:pPr>
            <a:r>
              <a:rPr lang="en-US" dirty="0" smtClean="0"/>
              <a:t>$50-100 million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21863" y="6488668"/>
            <a:ext cx="3122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Circulation Research.2005; 97: </a:t>
            </a:r>
            <a:endParaRPr lang="en-US" dirty="0"/>
          </a:p>
        </p:txBody>
      </p:sp>
      <p:pic>
        <p:nvPicPr>
          <p:cNvPr id="40964" name="Picture 4" descr="St. Jude Medical mechanical heart valve. Photogr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1447800"/>
            <a:ext cx="1905000" cy="1762126"/>
          </a:xfrm>
          <a:prstGeom prst="rect">
            <a:avLst/>
          </a:prstGeom>
          <a:noFill/>
        </p:spPr>
      </p:pic>
      <p:pic>
        <p:nvPicPr>
          <p:cNvPr id="40966" name="Picture 6" descr="Carpentier-Edwards Duralex mitral bioprosthesis (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3886200"/>
            <a:ext cx="1905000" cy="1428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2746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Testing:</a:t>
            </a:r>
            <a:br>
              <a:rPr lang="en-US" dirty="0" smtClean="0"/>
            </a:br>
            <a:r>
              <a:rPr lang="en-US" dirty="0" smtClean="0"/>
              <a:t>Smaller </a:t>
            </a:r>
            <a:r>
              <a:rPr lang="en-US" dirty="0" smtClean="0"/>
              <a:t>Test population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153400" y="6488668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Cia.gov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128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4751294" y="1494118"/>
            <a:ext cx="4392706" cy="3992282"/>
            <a:chOff x="3581400" y="1981200"/>
            <a:chExt cx="4038600" cy="4038600"/>
          </a:xfrm>
        </p:grpSpPr>
        <p:grpSp>
          <p:nvGrpSpPr>
            <p:cNvPr id="13" name="Group 12"/>
            <p:cNvGrpSpPr/>
            <p:nvPr/>
          </p:nvGrpSpPr>
          <p:grpSpPr>
            <a:xfrm>
              <a:off x="3581400" y="1981200"/>
              <a:ext cx="4038600" cy="4038600"/>
              <a:chOff x="3581400" y="1981200"/>
              <a:chExt cx="4038600" cy="40386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581400" y="2133600"/>
                <a:ext cx="4038600" cy="3886200"/>
                <a:chOff x="5334000" y="1752600"/>
                <a:chExt cx="4038600" cy="3886200"/>
              </a:xfrm>
            </p:grpSpPr>
            <p:pic>
              <p:nvPicPr>
                <p:cNvPr id="35842" name="Picture 2" descr="http://rlv.zcache.com/fda_approved_magnet-p147725793948621812qjy4_400.jpg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334000" y="1752600"/>
                  <a:ext cx="3810000" cy="3810000"/>
                </a:xfrm>
                <a:prstGeom prst="rect">
                  <a:avLst/>
                </a:prstGeom>
                <a:noFill/>
              </p:spPr>
            </p:pic>
            <p:sp>
              <p:nvSpPr>
                <p:cNvPr id="6" name="Donut 5"/>
                <p:cNvSpPr/>
                <p:nvPr/>
              </p:nvSpPr>
              <p:spPr>
                <a:xfrm>
                  <a:off x="5867400" y="2133600"/>
                  <a:ext cx="3505200" cy="3505200"/>
                </a:xfrm>
                <a:prstGeom prst="donut">
                  <a:avLst>
                    <a:gd name="adj" fmla="val 17123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5334000" y="1752600"/>
                  <a:ext cx="990600" cy="381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5486400" y="5105400"/>
                  <a:ext cx="3657600" cy="4572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Rectangle 9"/>
              <p:cNvSpPr/>
              <p:nvPr/>
            </p:nvSpPr>
            <p:spPr>
              <a:xfrm>
                <a:off x="4419600" y="1981200"/>
                <a:ext cx="3048000" cy="9906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7010400" y="2743200"/>
              <a:ext cx="457200" cy="2819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823" y="316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Regulation: </a:t>
            </a:r>
            <a:br>
              <a:rPr lang="en-US" dirty="0" smtClean="0"/>
            </a:br>
            <a:r>
              <a:rPr lang="en-US" dirty="0" smtClean="0"/>
              <a:t>Approval Through the FDA</a:t>
            </a:r>
            <a:endParaRPr lang="en-US" dirty="0"/>
          </a:p>
        </p:txBody>
      </p:sp>
      <p:sp>
        <p:nvSpPr>
          <p:cNvPr id="17" name="Content Placeholder 16"/>
          <p:cNvSpPr>
            <a:spLocks noGrp="1"/>
          </p:cNvSpPr>
          <p:nvPr>
            <p:ph idx="1"/>
          </p:nvPr>
        </p:nvSpPr>
        <p:spPr>
          <a:xfrm>
            <a:off x="0" y="1837765"/>
            <a:ext cx="8229600" cy="4207701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Traditionally </a:t>
            </a:r>
            <a:r>
              <a:rPr lang="en-US" dirty="0" smtClean="0"/>
              <a:t>more stringent </a:t>
            </a:r>
          </a:p>
          <a:p>
            <a:pPr>
              <a:buNone/>
            </a:pPr>
            <a:r>
              <a:rPr lang="en-US" dirty="0" smtClean="0"/>
              <a:t>requirements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Testing is difficult on a</a:t>
            </a:r>
          </a:p>
          <a:p>
            <a:pPr>
              <a:buNone/>
            </a:pPr>
            <a:r>
              <a:rPr lang="en-US" dirty="0" smtClean="0"/>
              <a:t> pediatric population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72423" y="1676400"/>
            <a:ext cx="471577" cy="381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00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Traditional Device Pathway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 average ‘new’ device takes 100 million dollars and 10 years to get to U.S. market</a:t>
            </a:r>
          </a:p>
        </p:txBody>
      </p:sp>
      <p:pic>
        <p:nvPicPr>
          <p:cNvPr id="38914" name="Picture 2" descr="http://www.mannfbe.org/assets/images/6.4b_center_lr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0"/>
            <a:ext cx="91440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7742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730" y="0"/>
            <a:ext cx="8229600" cy="1143000"/>
          </a:xfrm>
        </p:spPr>
        <p:txBody>
          <a:bodyPr/>
          <a:lstStyle/>
          <a:p>
            <a:r>
              <a:rPr lang="en-US" dirty="0" smtClean="0"/>
              <a:t>Medical Device Development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941" y="1359647"/>
            <a:ext cx="8417859" cy="5498353"/>
          </a:xfrm>
        </p:spPr>
        <p:txBody>
          <a:bodyPr>
            <a:normAutofit fontScale="85000" lnSpcReduction="20000"/>
          </a:bodyPr>
          <a:lstStyle/>
          <a:p>
            <a:pPr lvl="0">
              <a:lnSpc>
                <a:spcPct val="100000"/>
              </a:lnSpc>
            </a:pPr>
            <a:r>
              <a:rPr lang="en-US" dirty="0" smtClean="0">
                <a:solidFill>
                  <a:srgbClr val="008000"/>
                </a:solidFill>
                <a:latin typeface="+mj-lt"/>
                <a:cs typeface="Arial" pitchFamily="34" charset="0"/>
              </a:rPr>
              <a:t>Ideation</a:t>
            </a:r>
          </a:p>
          <a:p>
            <a:pPr lvl="0">
              <a:lnSpc>
                <a:spcPct val="100000"/>
              </a:lnSpc>
            </a:pPr>
            <a:r>
              <a:rPr lang="en-US" dirty="0" smtClean="0">
                <a:solidFill>
                  <a:srgbClr val="008000"/>
                </a:solidFill>
                <a:latin typeface="+mj-lt"/>
                <a:cs typeface="Arial" pitchFamily="34" charset="0"/>
              </a:rPr>
              <a:t>Engineering</a:t>
            </a:r>
          </a:p>
          <a:p>
            <a:pPr lvl="0">
              <a:lnSpc>
                <a:spcPct val="100000"/>
              </a:lnSpc>
            </a:pPr>
            <a:r>
              <a:rPr lang="en-US" dirty="0" smtClean="0">
                <a:solidFill>
                  <a:srgbClr val="008000"/>
                </a:solidFill>
                <a:latin typeface="+mj-lt"/>
                <a:cs typeface="Arial" pitchFamily="34" charset="0"/>
              </a:rPr>
              <a:t>Patent Submission</a:t>
            </a:r>
          </a:p>
          <a:p>
            <a:pPr lvl="0">
              <a:lnSpc>
                <a:spcPct val="100000"/>
              </a:lnSpc>
            </a:pPr>
            <a:r>
              <a:rPr lang="en-US" dirty="0" err="1" smtClean="0">
                <a:solidFill>
                  <a:srgbClr val="008000"/>
                </a:solidFill>
                <a:latin typeface="+mj-lt"/>
                <a:cs typeface="Arial" pitchFamily="34" charset="0"/>
              </a:rPr>
              <a:t>Protototyping</a:t>
            </a:r>
            <a:endParaRPr lang="en-US" dirty="0" smtClean="0">
              <a:solidFill>
                <a:srgbClr val="008000"/>
              </a:solidFill>
              <a:latin typeface="+mj-lt"/>
              <a:cs typeface="Arial" pitchFamily="34" charset="0"/>
            </a:endParaRPr>
          </a:p>
          <a:p>
            <a:pPr lvl="0">
              <a:lnSpc>
                <a:spcPct val="100000"/>
              </a:lnSpc>
            </a:pPr>
            <a:r>
              <a:rPr lang="en-US" dirty="0" smtClean="0">
                <a:solidFill>
                  <a:srgbClr val="008000"/>
                </a:solidFill>
                <a:latin typeface="+mj-lt"/>
                <a:cs typeface="Arial" pitchFamily="34" charset="0"/>
              </a:rPr>
              <a:t>Bench Proof of Concept</a:t>
            </a:r>
          </a:p>
          <a:p>
            <a:pPr lvl="0">
              <a:lnSpc>
                <a:spcPct val="100000"/>
              </a:lnSpc>
            </a:pPr>
            <a:r>
              <a:rPr lang="en-US" dirty="0" smtClean="0">
                <a:solidFill>
                  <a:srgbClr val="008000"/>
                </a:solidFill>
                <a:latin typeface="+mj-lt"/>
                <a:cs typeface="Arial" pitchFamily="34" charset="0"/>
              </a:rPr>
              <a:t>Animal Model Proof of Concept</a:t>
            </a:r>
          </a:p>
          <a:p>
            <a:r>
              <a:rPr lang="en-US" dirty="0" smtClean="0">
                <a:solidFill>
                  <a:srgbClr val="FF6600"/>
                </a:solidFill>
                <a:latin typeface="+mj-lt"/>
              </a:rPr>
              <a:t>First in Man</a:t>
            </a:r>
          </a:p>
          <a:p>
            <a:r>
              <a:rPr lang="en-US" dirty="0" smtClean="0">
                <a:solidFill>
                  <a:srgbClr val="FF6600"/>
                </a:solidFill>
                <a:latin typeface="+mj-lt"/>
              </a:rPr>
              <a:t>Clinical Trials</a:t>
            </a:r>
          </a:p>
          <a:p>
            <a:r>
              <a:rPr lang="en-US" dirty="0" smtClean="0">
                <a:solidFill>
                  <a:srgbClr val="FF6600"/>
                </a:solidFill>
                <a:latin typeface="+mj-lt"/>
              </a:rPr>
              <a:t>Manufacturing Plan</a:t>
            </a:r>
          </a:p>
          <a:p>
            <a:r>
              <a:rPr lang="en-US" dirty="0" smtClean="0">
                <a:solidFill>
                  <a:srgbClr val="FF0000"/>
                </a:solidFill>
                <a:latin typeface="+mj-lt"/>
              </a:rPr>
              <a:t>FDA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Submission</a:t>
            </a:r>
          </a:p>
          <a:p>
            <a:r>
              <a:rPr lang="en-US" dirty="0" smtClean="0">
                <a:solidFill>
                  <a:srgbClr val="3366FF"/>
                </a:solidFill>
                <a:latin typeface="+mj-lt"/>
              </a:rPr>
              <a:t>Reimbursement Plan</a:t>
            </a:r>
          </a:p>
          <a:p>
            <a:r>
              <a:rPr lang="en-US" dirty="0" smtClean="0">
                <a:solidFill>
                  <a:srgbClr val="3366FF"/>
                </a:solidFill>
                <a:latin typeface="+mj-lt"/>
              </a:rPr>
              <a:t>Marketing </a:t>
            </a:r>
          </a:p>
          <a:p>
            <a:r>
              <a:rPr lang="en-US" dirty="0" smtClean="0">
                <a:solidFill>
                  <a:srgbClr val="3366FF"/>
                </a:solidFill>
                <a:latin typeface="+mj-lt"/>
              </a:rPr>
              <a:t>Post Market Follow Up</a:t>
            </a:r>
            <a:endParaRPr lang="en-US" dirty="0" smtClean="0">
              <a:solidFill>
                <a:srgbClr val="3366FF"/>
              </a:solidFill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n-US" dirty="0"/>
          </a:p>
        </p:txBody>
      </p:sp>
      <p:pic>
        <p:nvPicPr>
          <p:cNvPr id="7170" name="Picture 2" descr="http://cdnimg.visualizeus.com/thumbs/0b/e7/animal,beautiful,cat,cute,funny,ipod,love,music,photography-0be7d2ec33e76726ef15b7d62c5dc853_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1" y="1219200"/>
            <a:ext cx="3276600" cy="2743200"/>
          </a:xfrm>
          <a:prstGeom prst="rect">
            <a:avLst/>
          </a:prstGeom>
          <a:noFill/>
        </p:spPr>
      </p:pic>
      <p:pic>
        <p:nvPicPr>
          <p:cNvPr id="7172" name="Picture 4" descr="http://www.shinyshiny.tv/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3962400"/>
            <a:ext cx="3276600" cy="289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6769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threedonia.com/wp-content/uploads/2009/01/big-feet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1192530"/>
            <a:ext cx="4800600" cy="467487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 Shrink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-1828800" y="1219200"/>
            <a:ext cx="8229600" cy="45259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400" dirty="0" smtClean="0"/>
              <a:t>Children are not </a:t>
            </a:r>
          </a:p>
          <a:p>
            <a:pPr algn="ctr">
              <a:buNone/>
            </a:pPr>
            <a:r>
              <a:rPr lang="en-US" sz="4400" dirty="0" smtClean="0"/>
              <a:t>small adults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91400" y="64886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Threedonia.com</a:t>
            </a:r>
            <a:endParaRPr lang="en-US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653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Kids are Complex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57400"/>
            <a:ext cx="5257800" cy="4525963"/>
          </a:xfrm>
        </p:spPr>
        <p:txBody>
          <a:bodyPr/>
          <a:lstStyle/>
          <a:p>
            <a:r>
              <a:rPr lang="en-US" dirty="0" smtClean="0"/>
              <a:t>Age and Size variation</a:t>
            </a:r>
          </a:p>
          <a:p>
            <a:r>
              <a:rPr lang="en-US" dirty="0" smtClean="0"/>
              <a:t>Growth</a:t>
            </a:r>
          </a:p>
          <a:p>
            <a:r>
              <a:rPr lang="en-US" dirty="0" smtClean="0"/>
              <a:t>Immune Variation</a:t>
            </a:r>
          </a:p>
          <a:p>
            <a:r>
              <a:rPr lang="en-US" dirty="0" smtClean="0"/>
              <a:t>Dependence on Caretakers</a:t>
            </a:r>
          </a:p>
          <a:p>
            <a:endParaRPr lang="en-US" dirty="0" smtClean="0"/>
          </a:p>
        </p:txBody>
      </p:sp>
      <p:pic>
        <p:nvPicPr>
          <p:cNvPr id="67586" name="Picture 2" descr="http://www.sciencephoto.com/image/302084/350wm/P1160309-Coloured_X-ray_of_hand_bone_growth_child_to_adult-SP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3588" y="1600200"/>
            <a:ext cx="4230412" cy="3505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3908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0942"/>
            <a:ext cx="8229600" cy="509522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The Traditional Method of Making and Selling Medical Devices Doesn’t Work for Small Market Populations.</a:t>
            </a:r>
          </a:p>
          <a:p>
            <a:pPr algn="ctr"/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So What Now?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321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Pediatric Device Consortia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Some funded </a:t>
            </a:r>
            <a:r>
              <a:rPr lang="en-US" dirty="0" smtClean="0"/>
              <a:t>by FDA</a:t>
            </a:r>
          </a:p>
          <a:p>
            <a:r>
              <a:rPr lang="en-US" dirty="0" smtClean="0"/>
              <a:t>Collaboration between</a:t>
            </a:r>
          </a:p>
          <a:p>
            <a:pPr lvl="1"/>
            <a:r>
              <a:rPr lang="en-US" dirty="0" smtClean="0"/>
              <a:t>University</a:t>
            </a:r>
          </a:p>
          <a:p>
            <a:pPr lvl="1"/>
            <a:r>
              <a:rPr lang="en-US" dirty="0" smtClean="0"/>
              <a:t>Industry</a:t>
            </a:r>
          </a:p>
          <a:p>
            <a:pPr lvl="1"/>
            <a:r>
              <a:rPr lang="en-US" dirty="0" smtClean="0"/>
              <a:t>Non-profits</a:t>
            </a:r>
          </a:p>
          <a:p>
            <a:pPr lvl="1"/>
            <a:r>
              <a:rPr lang="en-US" dirty="0" smtClean="0"/>
              <a:t>Private Inventors</a:t>
            </a:r>
          </a:p>
        </p:txBody>
      </p:sp>
      <p:sp>
        <p:nvSpPr>
          <p:cNvPr id="4" name="Oval 3"/>
          <p:cNvSpPr/>
          <p:nvPr/>
        </p:nvSpPr>
        <p:spPr>
          <a:xfrm>
            <a:off x="5638800" y="1905000"/>
            <a:ext cx="2133600" cy="12192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University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886200" y="3810000"/>
            <a:ext cx="2057400" cy="1295400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Industry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7086600" y="3886200"/>
            <a:ext cx="2057400" cy="12954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Community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 rot="18779345">
            <a:off x="5283343" y="3077326"/>
            <a:ext cx="762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3100582">
            <a:off x="7257181" y="3154909"/>
            <a:ext cx="762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10800000">
            <a:off x="6096000" y="4191000"/>
            <a:ext cx="762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93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1143000"/>
          </a:xfrm>
        </p:spPr>
        <p:txBody>
          <a:bodyPr/>
          <a:lstStyle/>
          <a:p>
            <a:r>
              <a:rPr lang="en-US" dirty="0" smtClean="0"/>
              <a:t>PDIC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588" y="941294"/>
            <a:ext cx="9039412" cy="5184869"/>
          </a:xfrm>
        </p:spPr>
        <p:txBody>
          <a:bodyPr/>
          <a:lstStyle/>
          <a:p>
            <a:r>
              <a:rPr lang="en-US" dirty="0" smtClean="0"/>
              <a:t>Pediatric Device Innovation Consortium at the University of Minnesota:  </a:t>
            </a:r>
            <a:r>
              <a:rPr lang="en-US" dirty="0" err="1" smtClean="0"/>
              <a:t>www.pdicmn.org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21647"/>
            <a:ext cx="9144000" cy="473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666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Humanitarian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Fast track for Devices Designed for Populations of &lt;4,000 per year</a:t>
            </a:r>
          </a:p>
          <a:p>
            <a:endParaRPr lang="en-US" dirty="0" smtClean="0"/>
          </a:p>
          <a:p>
            <a:r>
              <a:rPr lang="en-US" dirty="0" smtClean="0"/>
              <a:t>Must prove benefit is more than risk</a:t>
            </a:r>
          </a:p>
          <a:p>
            <a:endParaRPr lang="en-US" dirty="0" smtClean="0"/>
          </a:p>
          <a:p>
            <a:r>
              <a:rPr lang="en-US" dirty="0" smtClean="0"/>
              <a:t>144 products with Humanitarian Use designation</a:t>
            </a:r>
          </a:p>
          <a:p>
            <a:r>
              <a:rPr lang="en-US" dirty="0" smtClean="0"/>
              <a:t>44 Approved through Humanitarian Device Exemption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842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of Humanitarian Use-the Melody Valve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76400"/>
            <a:ext cx="6400800" cy="4343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Made by Medtronic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First approved </a:t>
            </a:r>
            <a:r>
              <a:rPr lang="en-US" dirty="0" err="1" smtClean="0"/>
              <a:t>Transcatheter</a:t>
            </a:r>
            <a:r>
              <a:rPr lang="en-US" dirty="0" smtClean="0"/>
              <a:t> valve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Congenital heart disease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Humanitarian Use designation</a:t>
            </a:r>
          </a:p>
          <a:p>
            <a:endParaRPr lang="en-US" dirty="0"/>
          </a:p>
        </p:txBody>
      </p:sp>
      <p:pic>
        <p:nvPicPr>
          <p:cNvPr id="59394" name="Picture 2" descr="http://t3.gstatic.com/images?q=tbn:ANd9GcQlSDNk98FU3XGX9kF7VjF_IBAa3g5u2wwBzxuDsLLqBrzJnHK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143000"/>
            <a:ext cx="2133600" cy="1738885"/>
          </a:xfrm>
          <a:prstGeom prst="rect">
            <a:avLst/>
          </a:prstGeom>
          <a:noFill/>
        </p:spPr>
      </p:pic>
      <p:sp>
        <p:nvSpPr>
          <p:cNvPr id="59396" name="AutoShape 4" descr="data:image/jpeg;base64,/9j/4AAQSkZJRgABAQAAAQABAAD/2wCEAAkGBhQSERUUEhQUFRQVFRcXGBUUFRQVFRgVFRQVFxcVFBQXHCYeFxkjGRQUHy8gIycpLCwsFx4xNTAqNSYrLCkBCQoKDgwOGg8PGiwcHyQpLCwsLCwsLCwsLCwsKSwsKSwsLCwsKSwpLCwpLCwpKSwsLCksLCwsLCksLCwsLCkpLf/AABEIALgBEQMBIgACEQEDEQH/xAAcAAACAgMBAQAAAAAAAAAAAAAEBQMGAAIHAQj/xAA9EAABAwIDBQYEAwgCAwEBAAABAAIRAwQSITEFQVFhcQYTIoGRoTKxwfAjQtEHFFJicpLh8TOiFYKys1P/xAAZAQADAQEBAAAAAAAAAAAAAAABAgMEAAX/xAAqEQACAgICAQMDAwUAAAAAAAAAAQIRAyESMSIEQWETMlFxgfAjQrHB4f/aAAwDAQACEQMRAD8A6MWSM1rSyKIaw+ax45KZoYYHYmc2/JRQtaNSNPdSNRFaPaL4Mryu6XFYWod9RcBB1BynDkBQqqfvUpZK0b135JPVqeKEbcVknq1vGusEoju0KcUjkkNk9PqQyCWL2LlVJGtYpTe1skyutEkuyg5FMMLQC6q6nGIZHQ7s+a0udo5JpaVQWYTnGRBzy3e3yQ9fYtN2kt6HL0KbvYNrQjtL2XlWu0zAVPudlGjcMAdia8EjcciJBHmFd7Cjl0CSb3QVqLbJWsW5EKZmHKCMxIz1GWY5Zj1WVaeS6miPO2AVXoN92AJJ0W96+FV9s3/iDR98EE7Zrqo2Wexu+9xEGGt1KkddtHw5nj/lVqlVNGlDiZeZw88tfJQOvyd6pxRC2WWptDmPVb0r4a5Hoqy25UtOsjSOtlzo3jSMj5b16+sSqvTvSNc+qOttqcT6/qihOI3XhKF/fuXuo6ji74j5Igo9r3AcQBoDr+i0qtnJaF44GVj3oDJElPZ7Rm4z8kPUfDnYYgiOW5Y9xOpUZIQGUTO8PErxa94Fi4akMKlQF0rc0lAGFTsedCuYiIjTheNciS8LQwusZRIn3GSX3FeAmFWnKQ7bqYMI4yUOQXjrYXb3iI/fkht7nLJGU5ISuRSEGye5vhxSs3UvCg2mHNzSm2vfGg3oLjumX7Z1XRWWloFT9k1dOqt9D4Qp43sT1UaSB7wlJbgpvtGnlKUVUJMr6bqyube2tVoFppkDFIMgHTTXqUoPa65//oP7Gfoju2YhjD/N9FVGuJMDUp4S8RssPIstlteo4Pr1SXik2BGFplzgABlGp15LWp2uuap8DiyBH4Ygxzdr9le7Zs+5s6FEZvqOxP3S4NENnhLh81FRshbhneVBheILnQ1ragBcQDlDXAGJz8O+VPHlUvL89CTdeKIqfaG8ovyfUgEYQ+XtE5HXdqrz2a7XisW03gNeXOjPIiHOETocgIVRubV4pvrN8LGjEA5vjeBqSD8DYxEbzlIEQRb1uA4mGC0yCOI3rTLMpJV7ElHlakdC22RqNIlUqi/FVdUJhrTkeie3u0Mdu2PzUqZbORJcIM+ceqql2/A3uwddfI/U5+ijjabbRocagkyW4vjUdJ8hwC9Y9Asciabiq2JwQdTqImnXS5rlgqrrBwHDK6l7xKGXCIZcI2I4jShflpzzHuOiLrViIIJLToZSA10Vs66BJYdHadUUxGh5SeCMl66oAlVtXLXFp3Ih1VE4nqVVA5y8lSUrdztAuO2yGViO/wDGOWIWHixtWZkeWfotSpH0uagfTcNIQaBFo8Kjc5RVXuH5T5Z/JDVbuNQR1BCm2aoRTCH1VW9sBr3lz3Q0AAZgcd55yi7zaE+FpzPy3qgbX2mX1JOgyA4CV0fydl1oslK8pAw0yOOZTGhtMNAjC6d0wVSrWvmjbt3hXNhxp+w825UxjEyctRv9N6qwreMHjklrO09Si/xfiM0h2o5tP0OSY3TGVKQuKBlhPibvYREzw3eo3Lq0NLIpafaL1sG4nD5K+258IXLuy9zuXTLJ8sCz4nUiXrF4xZHfVNyXClkmFwyStKjMLSUWSxy4pJFA7d/A0cCkHZW27y5aNzQXEn0+bk47cVfYKb9n2zSTjyAOp5CQ3pJxf2jip5ZccT+dG1unb9jXt9cBlSg6c6EvewZ5VnMaIAzLsIBAGZ0Gq8trBt0wvqjJ7CKbciKYc2BU4GrmDi3aDeXBXzAdo3JJMU6jXEvIgP7tuYOga1ogcM+Ck2TiqE0YLKAl7fyuq0qjiA2NWUwWuHEtLNATM0qikvZGNbewkbVN1bhlPC59SnFV+tOk5wwubl8dQGfANMsRblKm3sXXPcY3nFULHHD4Wtbk58NBz8Ifm4nf0R9xtNlHvabR4u8ltNgEw6lSOTRk1szmYHNGfs2sKj6RuKgDWhgpsbkeBe8u6CABxOu5ubxxclo570wnbdQd40U8gymcjplDQPRp9lUK1xicSnN/UxucQYzOfHXJVuVpwx4Y0mapdhrKqmbcpcHFbglUFoZC6WGugWFeuqogDW10VTrpQ2qpmV0LO42M318lpQvocDwIPoUBUuckF+95p0yM1ReLyt+I124iPT/aZ2ti9wn4RxP6JD2c2q1waagxFhj28J++Csv/AJwn4Wx1zKLYFEJobPExrzP6JiGNYM4Sdu0nnfHQALUvnUygc0+uhv8Av7FiUyvEReKHjnKF7kBf7XDcmZnjuH6pFdXT36uP09EzZKMbLDWvWNBJc0RrmFX9odqdRTH/ALH6D9UlvXwYGu9QMZvKRsvGGyW4uy7E5zpJGGeuZ/6gqmVX4i48/nB+qsN2+KLiDm7IdXHP/qD6qukwDzcfYlKma8sKqP4C6DvEm1XNnkktNyZUrjwpZISDoqm2aUFEdktoGnWwT4KogjdIEg+0dCj9s2eJhISTYTZr0p3VGg+ZhPF6IzVSOgbF/Cqhu6RH9JzE9AY8l1bZjpYFyy6ZFQOGW70zafchdB7NXmJg6LLJVIrmjyxfoPcCXbUqQ0hF1ahCWbSqISejLgjclZz7tc6QfNWTs2Ba2AqVYGGmHGctR4Rnyw+bkov9n99VawbznyaMyfRB9sNtd5XFKnnSt3NlmjXVRhdB4hrYyO88lCUfqSUP3Zt9RLjYP+5ufVbXrZMqPAcwiASS97KlTl3joDf5mk55BpfVnuNOpRhrB+GarhOJtZ9MYqTPzAODTid4TJgOCXUrl1wfxWtLDIwZlrZET/M8SfERluAzku/222tQDGmKjmAOc4ODab4GZMZkOzAGuWgMqssctOjJGSqhRtCi2nXLGEB1RtNuJxkueajwC92rjNQeXILom1ItbRtGnMBoYI1OQBjr9Vzm3oB99avq+J1V7ctA2X03YWNnIDME6nPoLrt65L6+GfC2QBzMSfSEHHlKMf3YYK5WV6nS45kT0zOir5pQSOBV9o7IeTmABxSbb2wnU34gJa7eNzt4PzWvnFurNKK5gWQjjaLX91RGoEhRPKPfbwEBXQA0Y163DlBiXhroguje4qwCljblb391lCXU3pkRm7Lh2VvPE5vIH0kH5hXRhC5r2erxXA4tcPr9F0S1fLWnkhJlsUbQfTciGBD06iJpvXJhljNsCxbd4sRsTghPd18OW9Krm8d0U1zVAklIL69krpSRCEG/gnfdtZm4yeA+pWtDaXeNfkABpv15+iSvJcUy2dSwsyE+IH9ApW2zZCCTRptypAY0aYp9TA9m+6rrqk4Qmu363iE6iPZpn3SRjs2qkRcz8g97kdZZ5JXUOfmm+zmwuZOPZj2wYOhVZvqPcV2v/IXAnoCCVb9p0cpCVXVoK1Mt3hKnsOSN6Lg+mHuBGc6Eb2nQzwiD5qxdnHmjUwuMsOjjuPArm/7O9tPFU2lRuLC1xY/8zA3Mg8W8OBIHToZUMralQIy5Rot1as3cR5EJffCfRJabw3MxHE5e6MaSQMtBrnu5qTlYsIcGL21O5NSs6A1rHa5SZ0HUwFTGQ5/wEjUluUue4lzjlmSTKL7U3/fXDabXDumNOGNHVAfFycRBGU71my6OYJ+Gc+vBNBcHfu0WzY3Lb9w3ZVvTc0jFhMECd7nZDTqT5IHbNuQIHwgajhll7j1Vlo7Ca4FwMOe8FrhOUNIcY4mXbsoKA2t2ac1pNNxdJgtOZbB1J0jVbua4pfuedweyudnnGpe2wcBFJz3B054QcbjyAAA8j52prHvqOfo4knMTBM7uSA7IbLAuajj+Slhid76gxO9BHmrZb0ILydS9x98licvN8f0N2GPFeRXBtG4pVcFWoXD8pLWgEdANycjaAeMNQCCN/wAJ89yA7Z2027nDJ1PxDy19lVOzm1y/JxJHNI4Nq0VuKdMsd5szAeW4/RAVKSc27S3LVjtx3Hi3ggryjh6cVTHkT0y/Bii50SuvSlNLpiAe1XQkkAvYg6qavphLrrJMiExVculRUwpqgWoYnM3uFbJaTcUwMvGPaSfZX2ltYUzhO6PdUTZoIrUiP4x75H2V+tuzr6/4jWgj4ZxAZjlrvCWXRoxviG0NrAo+jfNO9Kndk6zcw2f6SD7aqFtu9uoPnqgijnZYv3pvFYkXiWIicgPatLC0Scz8kobblx0yTW4a6q+T/oIhlqGDNTk6DijyfwK6ezgsqVO7BI/KQT8v8+SZ06bn/wDG0v8A6Rl5k5IO8s3Aua8Q6IImYkTqNdyGNO9l8jikkip7YqThPMT8ilrHwW+iZbSpywjfn+vzlKWmWzzBVkZcj2HE+IdU+stFXWO8Y6p/ZPyQYI9jRzMTYSOu003SE2p14UFVocUpWWxr2c/d6YNUEGrVABAHiaAfh5Z5z04I/bPaRlvRdUgl0hrWxkXO0xcBlPkkVrUDNNdENt5pfQeDwkdW5/RZGrlsFRRVtt7QqVyXVHlx1z0EcG6DyW185zmNdidpGp0O7ohzmB0RVHOkByj0VHqjXBJ2vgnsL7u30i7E5uhAMxBa6QCY1aF0HsnbNrkS7wOYHkgQTqNN2kkeSp3ZzYeMjvQTEw0a56Tw+iub7o7LoAUaOMvPxu+FpnMZamBluy36Kyw15z9jFl9Qsn9PH2x3fbQNM4WtBYIa0b4A3pLtTtFIDc53xrySW07bB+HvKdRpAhziA4ucAMwQQYyO7eoL3alF5DmipqcQDMPhBcAQXESfhPqs85ZOT0Wj6ZJJB1jfOZe0sGmfexp3Zpu+I8MUeYCvlhcd62Y3n5qibIsy1mMyH1JOE5llMmWNPEkZnyG5dA7P234DTxBPucvLTySr8BzJQhyBNqUm1LV5AyLHjPUEAgjyIK5T2UzhdF23tllva3rXuAcHO7sSJLqzRAA/qcT6qkfs/tmnCHJ7qLZm25JP+dHSbe2b+7y7cPfX6IRjpEESOad1aDRRM6BpPSBMqiWHaqi8x3rQeDpZ6YolZKb6NWKad/qMr3ZdKNcMnjv4AIB/Z4xM/wDUn1TvZtiXRVqDMg4Wnc0nIngSIJ8keagGqZZJR6Y7kn8lFudg1Pyw7oYPoYVev9n1GfGxw6gx6ro+0MPAFLqN7RpyarXObyccvKRKvHPL3Qk4R7ObOYvWtXQbTZ+zLuphYXtqOmGlxYXcm7nHpmlu1exzKTpa54bMQ6CfI5fJaFlT0ZHGmKuz1n48ZEhoIHUiPYH3XUuyNAGgd3jdHo1U2jYhoGCYA0Ez/kqzbI2sxrGtxRA0ORnf7p5Oh+DkqiPq9u9uYzQVW4nJ7QfJHWu0Qd6kr27Xj7+SWr6EUuLqaE2Kl/AfQrEb/wCM5/NYu2V5YyvULANElGUNiB3iqieDN3/txPJM7a1Bhx8h9TzU7wnUfdkJZf7YgwYAIAgDcMgqj2gdFd0DcCP7R+iuLgkO3bUYw47xHmD/AJTAg9nONsHC6DqST/cZ+pSJrYxDkrH25oRVY4DVmX/q79CPVIXN8TukfL9Vw8nbPaJl/T6lPaBySrZ9HMnmmrMkGcgltRSAqBjV5VqABKOQbRvRSbjOu4cU5NtLAZkET5FUy6ea9T+Vug5q3XW2GBop0oe5rQC7RggATO9RnFyaUSf1Yq3IpjrcteWASWuI8gSJTvYWyiYGbjOg5ppszYBquxa4jm8iAT/KN/U+yst5tS12dTwth9ciYEE9c9BzOXCVshiUVykZZ+pnlfCH/WbWNOlaMx1CMvi67mg8en+qd2p7Vvr4nnJrQcDOG4ZfcIe62lUuH46hy/K0fC3oN55pVc1JJHBZ8ubm+Mej0fTelWFc5/d/gN2PUc8S45xJ9FFYB5uMBMh0AebkfsSlhaTy+iFsQ394Y6m6ZeNM4z0Hmsnuz06qES6VZgHP/HD1Vn7J7WDabxUMBviBJEAHXPgD81V2mB1ymdI/0lXaGTbv3QGnLkRMjzQj2RzQU4NMrv7QNv069497M2ZNaeMakcpPsmPYasHPaSYbI9VRr0OnSU57J7UH/AfASZDt5k5g8SAZHRa3HxPMk9n0Le4TbOa051GloPAEQT6H5Lhl7sSpb12Cq3w42eL8pGIK99oKtW12eyof+SnVNPkC1jgHcwZLvMKnbP27UucVKu4vDgcMwCHDMYSBkd46LPGNFcT4p1s7BS8QlCXjIT3ZVqO5pnWWNM9WhLO0TQxhKi8bQkM6cqRUtqbSawFVG+2x3hwDQ69N8KbadQvJ4Kr2VzjeXc8ui0RhxQ8JPJOn0E7Qrmm9j2mHMeCDwIhzT6tXVrjajK7QHCDy1BjeuQbfMAHccvMZj2ldGtahwh2pFNhyPizbMehSvpM28Yym1IcbMpik+Tm3QH+HPUj2lOa9iyp8bWu6jPyOoVepPDh8TvMTlvBVi2c6WATMZeW5XxT5aZk9Ri4eSIBsaP8Aje9vI+Jvvn7omiarNRiHFuftqjGtUrWq3BGT60vfYN+/8j6H9FiLhYjxF+ovwRWzfD5r17VJQb4V65qclYK5qUbdENaeDj7j/CdualW3qf4Y/qHyKUpF7KH2pod5TBA+B3s7I+8Kp1aMEnqfcR8lfnUpBB+H9VVduWZpmDp+U8dPfMIFmCWDgMijS8JZSaXEAb0adlkZvc1v9Tg321KFCuaRK+/YwZlK7ramPIAwjRY0ic69LoHAfNN9nbKoABwcCOLc/dVUI1bZkyZsjdJMrthsyo/JrYB6/PUq17L7MtYMVUgAcch6cfVe3W2qdBv4bWiIkvk+zfqkN1eGvWDqj3ENE5xgiJDmQYAkwei55YR62SWCcvu0PO1vaR1sxjLeAXh34hzLQ0geEaZ55n0VAtKrqj3OcS4k5uJJJO8knVM9tVSHsbkQMZDtdcMZ8IhC2ADdeKy5MkpLZ6/psMY1xG1MwEqnFVdGmSlv74AZKCw1neoLSs3TdtRHd1WwW7yNcJSfs14TTnU1G/8AZwRu2bnBb5anIeeSAsHBvdkmCHsM8w4FLHovl1JL4OgsMeGTr/v75LTaNviovbMnAY4nInRS0qU+Kek8icxxyUzXDLPC4ZSRiEco03pBTmFxQS2vRzkZEaHnuKsV5R1Vev2lpkabwtcHZgyxo7jVrNvbBodn31BlcDi+m3BVA/mwh3suQsa6lU1GJjsiOLT/AIV2/Z1t0utjQbnVtXd/SH8dPFNSn6EjzCQdvti9xelzP+GuBUpnkQMvkfNIlWiePTo6SL95r7OqMc4NNvTBYHHC4VWnEC3SQQwz+iD/AGgdow1stM4i5rRORLSQ49ARCUdmtouJs6hPgpWtcOH81oajm9Dhqs9UD2+tw029MZdzRaHf11fxCZ3zn6FJWwRguVfzsl7NONWmS4DECRI36EGOUgKkbPZhcWnc4j0JCuvYa4DX4HHU+zgGk+QEqnWjDjdi1xunriM+6ovcslxmS7bP4QEZEiDwIXRNm08dCkcvgpkGIMYQAek5FUbaNDFRPIj5hdAsbMsYxsfC1o5ZANIPzSteKL35t/C/2Ffu2oIcCBqMwZyn2TPYbocR/EPKR9lBWzCAAZ0OvAH/AEmdpbODg6Bkd3vCMFTslmlcWhw1qlDVjWr1xgLaeQ2ZCxB965YuO2HU9Asc1Q03Fue4ojVEUhc1C3lsHsc07x7jMe6LfUHU8BmoXNceDRzzPpogMmVM2eUjQb0Tsy2bmC0O0PiaDyylEFvhjr9R9CoaFQsdPkVlyttUejiSasLq7Gtanx0KZd/EG4SOhbBVU7R/s1Y6X2r3B2pp1DiB5NqHMec9Qn9x2iptMO1PDMeo0R2zb8VZjNZ7nEXhFO0cIubMseWvaQ4GCCIII4qS32u+jAJLmfw8OhXUv2j9nKRY2uCG1JwkHLGI3cXCPRcvvLScitEXyQPuQTX2k18ETB9fvVA1a5acRkMbLiATnhIa0DPe+R0B4KGz8FRgzMOMdSCR7hTbSpk0WgHQunmG6f8A071TdCRiias9tSmHAuMS4HI/FriBzHiB/wAodrJEGZ5HNBWLi1lT+UA5cHOEj291tXBOETvyI1ncllEthnRJc0w0SJniTJRezqeiB74uBa/Jw9COKa7PbvU5aRqxLlM224+aY5EJZWBxU+GIfMJve0cQhCXVLwcCNEsXovkTcmzo4IDo5wCdBkJ8lNbiRGYzOgkZaffNBiqXtkychppmB65qdlw9p94005hSDX4KPtVvd1HtdENcQDORG5JNpUxhlPu2triqmdHgOHXT5gpHfU4YBwAlaIexlzPTR72c2wbS5pVxMMcMQG9hye3zaT5wunftM2S19jSrUvE2k4FpGnc1fhjlLmAcguZu2biZIzXSOxlU3Gxqtu7M0hUpCeBHeUvRxjyTSa7MrTi0A/s7tu+p1WbwQ0dLh1Jj/akl/bLara1xcToKjmAj+FjgGO8i1w6VE5/ZHUDa9Tg6k139tRoH/wBqoPoSCTvz9c0CiXmwOy2g6kW1BmWOzHFs5hEFzXvNRujySRwd+aRz+LzPBDWtDFIjVG2FpBiFRRJvJbTDH0pYQPuDKv1qJDSPzAHpiaCOW5VW1oK37Lt5pM4xHkCfoEHEosmwuhRmOMOy8sx6ouhTGUT1XlGn689eaKYz5pkiUpbGVHQdFpcVAMt5+S1ZVwsHHNRNbnJ1V10YGtnkL1bLxcE3pPgQfdb06fiLTmNeSiqGZ4/op7MZEnWfkiKyUMjReFq3XkLgFe7nNw5n3K0Nt7yjsP4jhxleup5KM47NeGeig7QtoVr7L234YIGR0Qe1bOXHTMT6pba7Qr28inUIzmCA4ejgY8krhyVBlJ3ZYe1ezg5rcRYM/DjcGmd+Gd+a5ZtfZjmPIcI4dFdLztDdPbDqg8mMHuBKWi+fWhtU4o0kayYLSNDrkdQlUGjoya7KZTtyDMaGfQOKirsmizz9w1WOrYDu3EcT/wDm8fMhAtsPA0cCfkP0T0OpeRX7awAJxThLYMa/ED9Fq+1hjgDOGIPTRWI2gESMicJPCdD6wgLrYr2mM4Poh2P9vQsq0sQa4b/rqnFpRgKJuznQBHJEWNN4yfpmDO4j9VKcbRqwzqVskLJUF/ZeE9E2pbPM5KataS2OOSkls0ylcXY0sGZM44QNOAG9MLe3JEnXOOJRAt4HDoN4MD75IljPXhuyBGXshRJzKT2woEupdXe2EwqvtO18Oe9dR2vs4VWZ/lzH9UfJU3allIIVYEsm02DbKsgWtgjDEEcDrKtvYtwpCsPyvwOjiaeJ5/6tPoqZRpljMIOpAPRWHZd3hewHISZPAOY5ntiJTcHZKeSMoUxb2MuXUzUjImkY5EVKbiPQErK9vFN39J+Sn2TTwVZjIseD5sI+qnuKEiE/DYqy1FifZ1pEJvRspfp9/YRFpYprY2ipRmT1RDQslbLSjha1vADLy/VC7PsZdpkM/wBPdNxS+a4N0aMbB/RTYVq1q2ARoVskDJWxEarenlB3KOsdeZVEZ32R9/yXq9hYuOo3uHSct2p5nct7d+cfcrV7MLQOYWjzDzzg/fouAHLFq0rZcAU1B+J5qWFHVPiPVENI3fcpZD432J9p0fEDxH380suLbkrJe08TDlpmlLmSgh2xU+1kINtoQ7IdOoz+idilnCiq26NHchXfWEAgb5P933CCFnLYVnrUsmnccv8AHrKAdbwUtDKVCGvYYmEfcre2PhBMcDInMffundO1zI4oSjYjGWnQn3SuNoqsjTTQG6yNTRg1yLdP8L247Ovc12Ql0eycWuxnsPhfA+9ycFijJV0boSteQg2Vsw4fGIOYg740W1XZYxjqCnT2LR9IGD6pFHZSWRcaBe6Ok56k/fL5qekzJoGv6/fsiG0eO9Smhkn4mXmCOtsJh2cjOFWLmyzIjQkeiuDbaCDqlNez/FcYIznkZzTxiJLIVF+ySCeBz80XSstDyVkNiCoXWWE5BVRnehWzZucqZ1km9GhIXtWhmEULJ6AqdpACLtaMIk0fCOi2pMREb2MrOjA6wpmBa0D4R0UgKUoYAvAsLv0XkZrgBtJstAQrtymr1cIgawhy0gCVQj8m6xaYli46gi4Et6ZrV7ZLTxBHnuWLEDiS3dkplixEUUPPiPVT0DuXqxc+gRdMkaN3Hcllza4TlpP2FixIi7QK5q3qU8lixMIeWzJBad+nUKF9FYsXHHraChqWcGd6xYgN7DG2qYhzGv6rdzVixTkkmaoTbiaYVE4QsWLkhZSdBtISAeS2YPvksWI0LejZzI59FFdWsg8fvJYsXC2B0aY3KR9BYsTAW0eCkoqrfF5LFiKEl0SvZkOi0pZlYsXHPsZ0m+EdF7CxYlKGYvNYNdP9hYsXAfRPRpScTlvcNkLFioRA+76rFixA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AutoShape 6" descr="data:image/jpeg;base64,/9j/4AAQSkZJRgABAQAAAQABAAD/2wCEAAkGBhQSERUUEhQUFRQVFRcXGBUUFRQVFRgVFRQVFxcVFBQXHCYeFxkjGRQUHy8gIycpLCwsFx4xNTAqNSYrLCkBCQoKDgwOGg8PGiwcHyQpLCwsLCwsLCwsLCwsKSwsKSwsLCwsKSwpLCwpLCwpKSwsLCksLCwsLCksLCwsLCkpLf/AABEIALgBEQMBIgACEQEDEQH/xAAcAAACAgMBAQAAAAAAAAAAAAAEBQMGAAIHAQj/xAA9EAABAwIDBQYEAwgCAwEBAAABAAIRAwQSITEFQVFhcQYTIoGRoTKxwfAjQtEHFFJicpLh8TOiFYKys1P/xAAZAQADAQEBAAAAAAAAAAAAAAABAgMEAAX/xAAqEQACAgICAQMDAwUAAAAAAAAAAQIRAyESMSIEQWETMlFxgfAjQrHB4f/aAAwDAQACEQMRAD8A6MWSM1rSyKIaw+ax45KZoYYHYmc2/JRQtaNSNPdSNRFaPaL4Mryu6XFYWod9RcBB1BynDkBQqqfvUpZK0b135JPVqeKEbcVknq1vGusEoju0KcUjkkNk9PqQyCWL2LlVJGtYpTe1skyutEkuyg5FMMLQC6q6nGIZHQ7s+a0udo5JpaVQWYTnGRBzy3e3yQ9fYtN2kt6HL0KbvYNrQjtL2XlWu0zAVPudlGjcMAdia8EjcciJBHmFd7Cjl0CSb3QVqLbJWsW5EKZmHKCMxIz1GWY5Zj1WVaeS6miPO2AVXoN92AJJ0W96+FV9s3/iDR98EE7Zrqo2Wexu+9xEGGt1KkddtHw5nj/lVqlVNGlDiZeZw88tfJQOvyd6pxRC2WWptDmPVb0r4a5Hoqy25UtOsjSOtlzo3jSMj5b16+sSqvTvSNc+qOttqcT6/qihOI3XhKF/fuXuo6ji74j5Igo9r3AcQBoDr+i0qtnJaF44GVj3oDJElPZ7Rm4z8kPUfDnYYgiOW5Y9xOpUZIQGUTO8PErxa94Fi4akMKlQF0rc0lAGFTsedCuYiIjTheNciS8LQwusZRIn3GSX3FeAmFWnKQ7bqYMI4yUOQXjrYXb3iI/fkht7nLJGU5ISuRSEGye5vhxSs3UvCg2mHNzSm2vfGg3oLjumX7Z1XRWWloFT9k1dOqt9D4Qp43sT1UaSB7wlJbgpvtGnlKUVUJMr6bqyube2tVoFppkDFIMgHTTXqUoPa65//oP7Gfoju2YhjD/N9FVGuJMDUp4S8RssPIstlteo4Pr1SXik2BGFplzgABlGp15LWp2uuap8DiyBH4Ygxzdr9le7Zs+5s6FEZvqOxP3S4NENnhLh81FRshbhneVBheILnQ1ragBcQDlDXAGJz8O+VPHlUvL89CTdeKIqfaG8ovyfUgEYQ+XtE5HXdqrz2a7XisW03gNeXOjPIiHOETocgIVRubV4pvrN8LGjEA5vjeBqSD8DYxEbzlIEQRb1uA4mGC0yCOI3rTLMpJV7ElHlakdC22RqNIlUqi/FVdUJhrTkeie3u0Mdu2PzUqZbORJcIM+ceqql2/A3uwddfI/U5+ijjabbRocagkyW4vjUdJ8hwC9Y9Asciabiq2JwQdTqImnXS5rlgqrrBwHDK6l7xKGXCIZcI2I4jShflpzzHuOiLrViIIJLToZSA10Vs66BJYdHadUUxGh5SeCMl66oAlVtXLXFp3Ih1VE4nqVVA5y8lSUrdztAuO2yGViO/wDGOWIWHixtWZkeWfotSpH0uagfTcNIQaBFo8Kjc5RVXuH5T5Z/JDVbuNQR1BCm2aoRTCH1VW9sBr3lz3Q0AAZgcd55yi7zaE+FpzPy3qgbX2mX1JOgyA4CV0fydl1oslK8pAw0yOOZTGhtMNAjC6d0wVSrWvmjbt3hXNhxp+w825UxjEyctRv9N6qwreMHjklrO09Si/xfiM0h2o5tP0OSY3TGVKQuKBlhPibvYREzw3eo3Lq0NLIpafaL1sG4nD5K+258IXLuy9zuXTLJ8sCz4nUiXrF4xZHfVNyXClkmFwyStKjMLSUWSxy4pJFA7d/A0cCkHZW27y5aNzQXEn0+bk47cVfYKb9n2zSTjyAOp5CQ3pJxf2jip5ZccT+dG1unb9jXt9cBlSg6c6EvewZ5VnMaIAzLsIBAGZ0Gq8trBt0wvqjJ7CKbciKYc2BU4GrmDi3aDeXBXzAdo3JJMU6jXEvIgP7tuYOga1ogcM+Ck2TiqE0YLKAl7fyuq0qjiA2NWUwWuHEtLNATM0qikvZGNbewkbVN1bhlPC59SnFV+tOk5wwubl8dQGfANMsRblKm3sXXPcY3nFULHHD4Wtbk58NBz8Ifm4nf0R9xtNlHvabR4u8ltNgEw6lSOTRk1szmYHNGfs2sKj6RuKgDWhgpsbkeBe8u6CABxOu5ubxxclo570wnbdQd40U8gymcjplDQPRp9lUK1xicSnN/UxucQYzOfHXJVuVpwx4Y0mapdhrKqmbcpcHFbglUFoZC6WGugWFeuqogDW10VTrpQ2qpmV0LO42M318lpQvocDwIPoUBUuckF+95p0yM1ReLyt+I124iPT/aZ2ti9wn4RxP6JD2c2q1waagxFhj28J++Csv/AJwn4Wx1zKLYFEJobPExrzP6JiGNYM4Sdu0nnfHQALUvnUygc0+uhv8Av7FiUyvEReKHjnKF7kBf7XDcmZnjuH6pFdXT36uP09EzZKMbLDWvWNBJc0RrmFX9odqdRTH/ALH6D9UlvXwYGu9QMZvKRsvGGyW4uy7E5zpJGGeuZ/6gqmVX4i48/nB+qsN2+KLiDm7IdXHP/qD6qukwDzcfYlKma8sKqP4C6DvEm1XNnkktNyZUrjwpZISDoqm2aUFEdktoGnWwT4KogjdIEg+0dCj9s2eJhISTYTZr0p3VGg+ZhPF6IzVSOgbF/Cqhu6RH9JzE9AY8l1bZjpYFyy6ZFQOGW70zafchdB7NXmJg6LLJVIrmjyxfoPcCXbUqQ0hF1ahCWbSqISejLgjclZz7tc6QfNWTs2Ba2AqVYGGmHGctR4Rnyw+bkov9n99VawbznyaMyfRB9sNtd5XFKnnSt3NlmjXVRhdB4hrYyO88lCUfqSUP3Zt9RLjYP+5ufVbXrZMqPAcwiASS97KlTl3joDf5mk55BpfVnuNOpRhrB+GarhOJtZ9MYqTPzAODTid4TJgOCXUrl1wfxWtLDIwZlrZET/M8SfERluAzku/222tQDGmKjmAOc4ODab4GZMZkOzAGuWgMqssctOjJGSqhRtCi2nXLGEB1RtNuJxkueajwC92rjNQeXILom1ItbRtGnMBoYI1OQBjr9Vzm3oB99avq+J1V7ctA2X03YWNnIDME6nPoLrt65L6+GfC2QBzMSfSEHHlKMf3YYK5WV6nS45kT0zOir5pQSOBV9o7IeTmABxSbb2wnU34gJa7eNzt4PzWvnFurNKK5gWQjjaLX91RGoEhRPKPfbwEBXQA0Y163DlBiXhroguje4qwCljblb391lCXU3pkRm7Lh2VvPE5vIH0kH5hXRhC5r2erxXA4tcPr9F0S1fLWnkhJlsUbQfTciGBD06iJpvXJhljNsCxbd4sRsTghPd18OW9Krm8d0U1zVAklIL69krpSRCEG/gnfdtZm4yeA+pWtDaXeNfkABpv15+iSvJcUy2dSwsyE+IH9ApW2zZCCTRptypAY0aYp9TA9m+6rrqk4Qmu363iE6iPZpn3SRjs2qkRcz8g97kdZZ5JXUOfmm+zmwuZOPZj2wYOhVZvqPcV2v/IXAnoCCVb9p0cpCVXVoK1Mt3hKnsOSN6Lg+mHuBGc6Eb2nQzwiD5qxdnHmjUwuMsOjjuPArm/7O9tPFU2lRuLC1xY/8zA3Mg8W8OBIHToZUMralQIy5Rot1as3cR5EJffCfRJabw3MxHE5e6MaSQMtBrnu5qTlYsIcGL21O5NSs6A1rHa5SZ0HUwFTGQ5/wEjUluUue4lzjlmSTKL7U3/fXDabXDumNOGNHVAfFycRBGU71my6OYJ+Gc+vBNBcHfu0WzY3Lb9w3ZVvTc0jFhMECd7nZDTqT5IHbNuQIHwgajhll7j1Vlo7Ca4FwMOe8FrhOUNIcY4mXbsoKA2t2ac1pNNxdJgtOZbB1J0jVbua4pfuedweyudnnGpe2wcBFJz3B054QcbjyAAA8j52prHvqOfo4knMTBM7uSA7IbLAuajj+Slhid76gxO9BHmrZb0ILydS9x98licvN8f0N2GPFeRXBtG4pVcFWoXD8pLWgEdANycjaAeMNQCCN/wAJ89yA7Z2027nDJ1PxDy19lVOzm1y/JxJHNI4Nq0VuKdMsd5szAeW4/RAVKSc27S3LVjtx3Hi3ggryjh6cVTHkT0y/Bii50SuvSlNLpiAe1XQkkAvYg6qavphLrrJMiExVculRUwpqgWoYnM3uFbJaTcUwMvGPaSfZX2ltYUzhO6PdUTZoIrUiP4x75H2V+tuzr6/4jWgj4ZxAZjlrvCWXRoxviG0NrAo+jfNO9Kndk6zcw2f6SD7aqFtu9uoPnqgijnZYv3pvFYkXiWIicgPatLC0Scz8kobblx0yTW4a6q+T/oIhlqGDNTk6DijyfwK6ezgsqVO7BI/KQT8v8+SZ06bn/wDG0v8A6Rl5k5IO8s3Aua8Q6IImYkTqNdyGNO9l8jikkip7YqThPMT8ilrHwW+iZbSpywjfn+vzlKWmWzzBVkZcj2HE+IdU+stFXWO8Y6p/ZPyQYI9jRzMTYSOu003SE2p14UFVocUpWWxr2c/d6YNUEGrVABAHiaAfh5Z5z04I/bPaRlvRdUgl0hrWxkXO0xcBlPkkVrUDNNdENt5pfQeDwkdW5/RZGrlsFRRVtt7QqVyXVHlx1z0EcG6DyW185zmNdidpGp0O7ohzmB0RVHOkByj0VHqjXBJ2vgnsL7u30i7E5uhAMxBa6QCY1aF0HsnbNrkS7wOYHkgQTqNN2kkeSp3ZzYeMjvQTEw0a56Tw+iub7o7LoAUaOMvPxu+FpnMZamBluy36Kyw15z9jFl9Qsn9PH2x3fbQNM4WtBYIa0b4A3pLtTtFIDc53xrySW07bB+HvKdRpAhziA4ucAMwQQYyO7eoL3alF5DmipqcQDMPhBcAQXESfhPqs85ZOT0Wj6ZJJB1jfOZe0sGmfexp3Zpu+I8MUeYCvlhcd62Y3n5qibIsy1mMyH1JOE5llMmWNPEkZnyG5dA7P234DTxBPucvLTySr8BzJQhyBNqUm1LV5AyLHjPUEAgjyIK5T2UzhdF23tllva3rXuAcHO7sSJLqzRAA/qcT6qkfs/tmnCHJ7qLZm25JP+dHSbe2b+7y7cPfX6IRjpEESOad1aDRRM6BpPSBMqiWHaqi8x3rQeDpZ6YolZKb6NWKad/qMr3ZdKNcMnjv4AIB/Z4xM/wDUn1TvZtiXRVqDMg4Wnc0nIngSIJ8keagGqZZJR6Y7kn8lFudg1Pyw7oYPoYVev9n1GfGxw6gx6ro+0MPAFLqN7RpyarXObyccvKRKvHPL3Qk4R7ObOYvWtXQbTZ+zLuphYXtqOmGlxYXcm7nHpmlu1exzKTpa54bMQ6CfI5fJaFlT0ZHGmKuz1n48ZEhoIHUiPYH3XUuyNAGgd3jdHo1U2jYhoGCYA0Ez/kqzbI2sxrGtxRA0ORnf7p5Oh+DkqiPq9u9uYzQVW4nJ7QfJHWu0Qd6kr27Xj7+SWr6EUuLqaE2Kl/AfQrEb/wCM5/NYu2V5YyvULANElGUNiB3iqieDN3/txPJM7a1Bhx8h9TzU7wnUfdkJZf7YgwYAIAgDcMgqj2gdFd0DcCP7R+iuLgkO3bUYw47xHmD/AJTAg9nONsHC6DqST/cZ+pSJrYxDkrH25oRVY4DVmX/q79CPVIXN8TukfL9Vw8nbPaJl/T6lPaBySrZ9HMnmmrMkGcgltRSAqBjV5VqABKOQbRvRSbjOu4cU5NtLAZkET5FUy6ea9T+Vug5q3XW2GBop0oe5rQC7RggATO9RnFyaUSf1Yq3IpjrcteWASWuI8gSJTvYWyiYGbjOg5ppszYBquxa4jm8iAT/KN/U+yst5tS12dTwth9ciYEE9c9BzOXCVshiUVykZZ+pnlfCH/WbWNOlaMx1CMvi67mg8en+qd2p7Vvr4nnJrQcDOG4ZfcIe62lUuH46hy/K0fC3oN55pVc1JJHBZ8ubm+Mej0fTelWFc5/d/gN2PUc8S45xJ9FFYB5uMBMh0AebkfsSlhaTy+iFsQ394Y6m6ZeNM4z0Hmsnuz06qES6VZgHP/HD1Vn7J7WDabxUMBviBJEAHXPgD81V2mB1ymdI/0lXaGTbv3QGnLkRMjzQj2RzQU4NMrv7QNv069497M2ZNaeMakcpPsmPYasHPaSYbI9VRr0OnSU57J7UH/AfASZDt5k5g8SAZHRa3HxPMk9n0Le4TbOa051GloPAEQT6H5Lhl7sSpb12Cq3w42eL8pGIK99oKtW12eyof+SnVNPkC1jgHcwZLvMKnbP27UucVKu4vDgcMwCHDMYSBkd46LPGNFcT4p1s7BS8QlCXjIT3ZVqO5pnWWNM9WhLO0TQxhKi8bQkM6cqRUtqbSawFVG+2x3hwDQ69N8KbadQvJ4Kr2VzjeXc8ui0RhxQ8JPJOn0E7Qrmm9j2mHMeCDwIhzT6tXVrjajK7QHCDy1BjeuQbfMAHccvMZj2ldGtahwh2pFNhyPizbMehSvpM28Yym1IcbMpik+Tm3QH+HPUj2lOa9iyp8bWu6jPyOoVepPDh8TvMTlvBVi2c6WATMZeW5XxT5aZk9Ri4eSIBsaP8Aje9vI+Jvvn7omiarNRiHFuftqjGtUrWq3BGT60vfYN+/8j6H9FiLhYjxF+ovwRWzfD5r17VJQb4V65qclYK5qUbdENaeDj7j/CdualW3qf4Y/qHyKUpF7KH2pod5TBA+B3s7I+8Kp1aMEnqfcR8lfnUpBB+H9VVduWZpmDp+U8dPfMIFmCWDgMijS8JZSaXEAb0adlkZvc1v9Tg321KFCuaRK+/YwZlK7ramPIAwjRY0ic69LoHAfNN9nbKoABwcCOLc/dVUI1bZkyZsjdJMrthsyo/JrYB6/PUq17L7MtYMVUgAcch6cfVe3W2qdBv4bWiIkvk+zfqkN1eGvWDqj3ENE5xgiJDmQYAkwei55YR62SWCcvu0PO1vaR1sxjLeAXh34hzLQ0geEaZ55n0VAtKrqj3OcS4k5uJJJO8knVM9tVSHsbkQMZDtdcMZ8IhC2ADdeKy5MkpLZ6/psMY1xG1MwEqnFVdGmSlv74AZKCw1neoLSs3TdtRHd1WwW7yNcJSfs14TTnU1G/8AZwRu2bnBb5anIeeSAsHBvdkmCHsM8w4FLHovl1JL4OgsMeGTr/v75LTaNviovbMnAY4nInRS0qU+Kek8icxxyUzXDLPC4ZSRiEco03pBTmFxQS2vRzkZEaHnuKsV5R1Vev2lpkabwtcHZgyxo7jVrNvbBodn31BlcDi+m3BVA/mwh3suQsa6lU1GJjsiOLT/AIV2/Z1t0utjQbnVtXd/SH8dPFNSn6EjzCQdvti9xelzP+GuBUpnkQMvkfNIlWiePTo6SL95r7OqMc4NNvTBYHHC4VWnEC3SQQwz+iD/AGgdow1stM4i5rRORLSQ49ARCUdmtouJs6hPgpWtcOH81oajm9Dhqs9UD2+tw029MZdzRaHf11fxCZ3zn6FJWwRguVfzsl7NONWmS4DECRI36EGOUgKkbPZhcWnc4j0JCuvYa4DX4HHU+zgGk+QEqnWjDjdi1xunriM+6ovcslxmS7bP4QEZEiDwIXRNm08dCkcvgpkGIMYQAek5FUbaNDFRPIj5hdAsbMsYxsfC1o5ZANIPzSteKL35t/C/2Ffu2oIcCBqMwZyn2TPYbocR/EPKR9lBWzCAAZ0OvAH/AEmdpbODg6Bkd3vCMFTslmlcWhw1qlDVjWr1xgLaeQ2ZCxB965YuO2HU9Asc1Q03Fue4ojVEUhc1C3lsHsc07x7jMe6LfUHU8BmoXNceDRzzPpogMmVM2eUjQb0Tsy2bmC0O0PiaDyylEFvhjr9R9CoaFQsdPkVlyttUejiSasLq7Gtanx0KZd/EG4SOhbBVU7R/s1Y6X2r3B2pp1DiB5NqHMec9Qn9x2iptMO1PDMeo0R2zb8VZjNZ7nEXhFO0cIubMseWvaQ4GCCIII4qS32u+jAJLmfw8OhXUv2j9nKRY2uCG1JwkHLGI3cXCPRcvvLScitEXyQPuQTX2k18ETB9fvVA1a5acRkMbLiATnhIa0DPe+R0B4KGz8FRgzMOMdSCR7hTbSpk0WgHQunmG6f8A071TdCRiias9tSmHAuMS4HI/FriBzHiB/wAodrJEGZ5HNBWLi1lT+UA5cHOEj291tXBOETvyI1ncllEthnRJc0w0SJniTJRezqeiB74uBa/Jw9COKa7PbvU5aRqxLlM224+aY5EJZWBxU+GIfMJve0cQhCXVLwcCNEsXovkTcmzo4IDo5wCdBkJ8lNbiRGYzOgkZaffNBiqXtkychppmB65qdlw9p94005hSDX4KPtVvd1HtdENcQDORG5JNpUxhlPu2triqmdHgOHXT5gpHfU4YBwAlaIexlzPTR72c2wbS5pVxMMcMQG9hye3zaT5wunftM2S19jSrUvE2k4FpGnc1fhjlLmAcguZu2biZIzXSOxlU3Gxqtu7M0hUpCeBHeUvRxjyTSa7MrTi0A/s7tu+p1WbwQ0dLh1Jj/akl/bLara1xcToKjmAj+FjgGO8i1w6VE5/ZHUDa9Tg6k139tRoH/wBqoPoSCTvz9c0CiXmwOy2g6kW1BmWOzHFs5hEFzXvNRujySRwd+aRz+LzPBDWtDFIjVG2FpBiFRRJvJbTDH0pYQPuDKv1qJDSPzAHpiaCOW5VW1oK37Lt5pM4xHkCfoEHEosmwuhRmOMOy8sx6ouhTGUT1XlGn689eaKYz5pkiUpbGVHQdFpcVAMt5+S1ZVwsHHNRNbnJ1V10YGtnkL1bLxcE3pPgQfdb06fiLTmNeSiqGZ4/op7MZEnWfkiKyUMjReFq3XkLgFe7nNw5n3K0Nt7yjsP4jhxleup5KM47NeGeig7QtoVr7L234YIGR0Qe1bOXHTMT6pba7Qr28inUIzmCA4ejgY8krhyVBlJ3ZYe1ezg5rcRYM/DjcGmd+Gd+a5ZtfZjmPIcI4dFdLztDdPbDqg8mMHuBKWi+fWhtU4o0kayYLSNDrkdQlUGjoya7KZTtyDMaGfQOKirsmizz9w1WOrYDu3EcT/wDm8fMhAtsPA0cCfkP0T0OpeRX7awAJxThLYMa/ED9Fq+1hjgDOGIPTRWI2gESMicJPCdD6wgLrYr2mM4Poh2P9vQsq0sQa4b/rqnFpRgKJuznQBHJEWNN4yfpmDO4j9VKcbRqwzqVskLJUF/ZeE9E2pbPM5KataS2OOSkls0ylcXY0sGZM44QNOAG9MLe3JEnXOOJRAt4HDoN4MD75IljPXhuyBGXshRJzKT2woEupdXe2EwqvtO18Oe9dR2vs4VWZ/lzH9UfJU3allIIVYEsm02DbKsgWtgjDEEcDrKtvYtwpCsPyvwOjiaeJ5/6tPoqZRpljMIOpAPRWHZd3hewHISZPAOY5ntiJTcHZKeSMoUxb2MuXUzUjImkY5EVKbiPQErK9vFN39J+Sn2TTwVZjIseD5sI+qnuKEiE/DYqy1FifZ1pEJvRspfp9/YRFpYprY2ipRmT1RDQslbLSjha1vADLy/VC7PsZdpkM/wBPdNxS+a4N0aMbB/RTYVq1q2ARoVskDJWxEarenlB3KOsdeZVEZ32R9/yXq9hYuOo3uHSct2p5nct7d+cfcrV7MLQOYWjzDzzg/fouAHLFq0rZcAU1B+J5qWFHVPiPVENI3fcpZD432J9p0fEDxH380suLbkrJe08TDlpmlLmSgh2xU+1kINtoQ7IdOoz+idilnCiq26NHchXfWEAgb5P933CCFnLYVnrUsmnccv8AHrKAdbwUtDKVCGvYYmEfcre2PhBMcDInMffundO1zI4oSjYjGWnQn3SuNoqsjTTQG6yNTRg1yLdP8L247Ovc12Ql0eycWuxnsPhfA+9ycFijJV0boSteQg2Vsw4fGIOYg740W1XZYxjqCnT2LR9IGD6pFHZSWRcaBe6Ok56k/fL5qekzJoGv6/fsiG0eO9Smhkn4mXmCOtsJh2cjOFWLmyzIjQkeiuDbaCDqlNez/FcYIznkZzTxiJLIVF+ySCeBz80XSstDyVkNiCoXWWE5BVRnehWzZucqZ1km9GhIXtWhmEULJ6AqdpACLtaMIk0fCOi2pMREb2MrOjA6wpmBa0D4R0UgKUoYAvAsLv0XkZrgBtJstAQrtymr1cIgawhy0gCVQj8m6xaYli46gi4Et6ZrV7ZLTxBHnuWLEDiS3dkplixEUUPPiPVT0DuXqxc+gRdMkaN3Hcllza4TlpP2FixIi7QK5q3qU8lixMIeWzJBad+nUKF9FYsXHHraChqWcGd6xYgN7DG2qYhzGv6rdzVixTkkmaoTbiaYVE4QsWLkhZSdBtISAeS2YPvksWI0LejZzI59FFdWsg8fvJYsXC2B0aY3KR9BYsTAW0eCkoqrfF5LFiKEl0SvZkOi0pZlYsXHPsZ0m+EdF7CxYlKGYvNYNdP9hYsXAfRPRpScTlvcNkLFioRA+76rFixA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0" name="AutoShape 8" descr="data:image/jpeg;base64,/9j/4AAQSkZJRgABAQAAAQABAAD/2wCEAAkGBhQSERUUEhQUFRQVFRcXGBUUFRQVFRgVFRQVFxcVFBQXHCYeFxkjGRQUHy8gIycpLCwsFx4xNTAqNSYrLCkBCQoKDgwOGg8PGiwcHyQpLCwsLCwsLCwsLCwsKSwsKSwsLCwsKSwpLCwpLCwpKSwsLCksLCwsLCksLCwsLCkpLf/AABEIALgBEQMBIgACEQEDEQH/xAAcAAACAgMBAQAAAAAAAAAAAAAEBQMGAAIHAQj/xAA9EAABAwIDBQYEAwgCAwEBAAABAAIRAwQSITEFQVFhcQYTIoGRoTKxwfAjQtEHFFJicpLh8TOiFYKys1P/xAAZAQADAQEBAAAAAAAAAAAAAAABAgMEAAX/xAAqEQACAgICAQMDAwUAAAAAAAAAAQIRAyESMSIEQWETMlFxgfAjQrHB4f/aAAwDAQACEQMRAD8A6MWSM1rSyKIaw+ax45KZoYYHYmc2/JRQtaNSNPdSNRFaPaL4Mryu6XFYWod9RcBB1BynDkBQqqfvUpZK0b135JPVqeKEbcVknq1vGusEoju0KcUjkkNk9PqQyCWL2LlVJGtYpTe1skyutEkuyg5FMMLQC6q6nGIZHQ7s+a0udo5JpaVQWYTnGRBzy3e3yQ9fYtN2kt6HL0KbvYNrQjtL2XlWu0zAVPudlGjcMAdia8EjcciJBHmFd7Cjl0CSb3QVqLbJWsW5EKZmHKCMxIz1GWY5Zj1WVaeS6miPO2AVXoN92AJJ0W96+FV9s3/iDR98EE7Zrqo2Wexu+9xEGGt1KkddtHw5nj/lVqlVNGlDiZeZw88tfJQOvyd6pxRC2WWptDmPVb0r4a5Hoqy25UtOsjSOtlzo3jSMj5b16+sSqvTvSNc+qOttqcT6/qihOI3XhKF/fuXuo6ji74j5Igo9r3AcQBoDr+i0qtnJaF44GVj3oDJElPZ7Rm4z8kPUfDnYYgiOW5Y9xOpUZIQGUTO8PErxa94Fi4akMKlQF0rc0lAGFTsedCuYiIjTheNciS8LQwusZRIn3GSX3FeAmFWnKQ7bqYMI4yUOQXjrYXb3iI/fkht7nLJGU5ISuRSEGye5vhxSs3UvCg2mHNzSm2vfGg3oLjumX7Z1XRWWloFT9k1dOqt9D4Qp43sT1UaSB7wlJbgpvtGnlKUVUJMr6bqyube2tVoFppkDFIMgHTTXqUoPa65//oP7Gfoju2YhjD/N9FVGuJMDUp4S8RssPIstlteo4Pr1SXik2BGFplzgABlGp15LWp2uuap8DiyBH4Ygxzdr9le7Zs+5s6FEZvqOxP3S4NENnhLh81FRshbhneVBheILnQ1ragBcQDlDXAGJz8O+VPHlUvL89CTdeKIqfaG8ovyfUgEYQ+XtE5HXdqrz2a7XisW03gNeXOjPIiHOETocgIVRubV4pvrN8LGjEA5vjeBqSD8DYxEbzlIEQRb1uA4mGC0yCOI3rTLMpJV7ElHlakdC22RqNIlUqi/FVdUJhrTkeie3u0Mdu2PzUqZbORJcIM+ceqql2/A3uwddfI/U5+ijjabbRocagkyW4vjUdJ8hwC9Y9Asciabiq2JwQdTqImnXS5rlgqrrBwHDK6l7xKGXCIZcI2I4jShflpzzHuOiLrViIIJLToZSA10Vs66BJYdHadUUxGh5SeCMl66oAlVtXLXFp3Ih1VE4nqVVA5y8lSUrdztAuO2yGViO/wDGOWIWHixtWZkeWfotSpH0uagfTcNIQaBFo8Kjc5RVXuH5T5Z/JDVbuNQR1BCm2aoRTCH1VW9sBr3lz3Q0AAZgcd55yi7zaE+FpzPy3qgbX2mX1JOgyA4CV0fydl1oslK8pAw0yOOZTGhtMNAjC6d0wVSrWvmjbt3hXNhxp+w825UxjEyctRv9N6qwreMHjklrO09Si/xfiM0h2o5tP0OSY3TGVKQuKBlhPibvYREzw3eo3Lq0NLIpafaL1sG4nD5K+258IXLuy9zuXTLJ8sCz4nUiXrF4xZHfVNyXClkmFwyStKjMLSUWSxy4pJFA7d/A0cCkHZW27y5aNzQXEn0+bk47cVfYKb9n2zSTjyAOp5CQ3pJxf2jip5ZccT+dG1unb9jXt9cBlSg6c6EvewZ5VnMaIAzLsIBAGZ0Gq8trBt0wvqjJ7CKbciKYc2BU4GrmDi3aDeXBXzAdo3JJMU6jXEvIgP7tuYOga1ogcM+Ck2TiqE0YLKAl7fyuq0qjiA2NWUwWuHEtLNATM0qikvZGNbewkbVN1bhlPC59SnFV+tOk5wwubl8dQGfANMsRblKm3sXXPcY3nFULHHD4Wtbk58NBz8Ifm4nf0R9xtNlHvabR4u8ltNgEw6lSOTRk1szmYHNGfs2sKj6RuKgDWhgpsbkeBe8u6CABxOu5ubxxclo570wnbdQd40U8gymcjplDQPRp9lUK1xicSnN/UxucQYzOfHXJVuVpwx4Y0mapdhrKqmbcpcHFbglUFoZC6WGugWFeuqogDW10VTrpQ2qpmV0LO42M318lpQvocDwIPoUBUuckF+95p0yM1ReLyt+I124iPT/aZ2ti9wn4RxP6JD2c2q1waagxFhj28J++Csv/AJwn4Wx1zKLYFEJobPExrzP6JiGNYM4Sdu0nnfHQALUvnUygc0+uhv8Av7FiUyvEReKHjnKF7kBf7XDcmZnjuH6pFdXT36uP09EzZKMbLDWvWNBJc0RrmFX9odqdRTH/ALH6D9UlvXwYGu9QMZvKRsvGGyW4uy7E5zpJGGeuZ/6gqmVX4i48/nB+qsN2+KLiDm7IdXHP/qD6qukwDzcfYlKma8sKqP4C6DvEm1XNnkktNyZUrjwpZISDoqm2aUFEdktoGnWwT4KogjdIEg+0dCj9s2eJhISTYTZr0p3VGg+ZhPF6IzVSOgbF/Cqhu6RH9JzE9AY8l1bZjpYFyy6ZFQOGW70zafchdB7NXmJg6LLJVIrmjyxfoPcCXbUqQ0hF1ahCWbSqISejLgjclZz7tc6QfNWTs2Ba2AqVYGGmHGctR4Rnyw+bkov9n99VawbznyaMyfRB9sNtd5XFKnnSt3NlmjXVRhdB4hrYyO88lCUfqSUP3Zt9RLjYP+5ufVbXrZMqPAcwiASS97KlTl3joDf5mk55BpfVnuNOpRhrB+GarhOJtZ9MYqTPzAODTid4TJgOCXUrl1wfxWtLDIwZlrZET/M8SfERluAzku/222tQDGmKjmAOc4ODab4GZMZkOzAGuWgMqssctOjJGSqhRtCi2nXLGEB1RtNuJxkueajwC92rjNQeXILom1ItbRtGnMBoYI1OQBjr9Vzm3oB99avq+J1V7ctA2X03YWNnIDME6nPoLrt65L6+GfC2QBzMSfSEHHlKMf3YYK5WV6nS45kT0zOir5pQSOBV9o7IeTmABxSbb2wnU34gJa7eNzt4PzWvnFurNKK5gWQjjaLX91RGoEhRPKPfbwEBXQA0Y163DlBiXhroguje4qwCljblb391lCXU3pkRm7Lh2VvPE5vIH0kH5hXRhC5r2erxXA4tcPr9F0S1fLWnkhJlsUbQfTciGBD06iJpvXJhljNsCxbd4sRsTghPd18OW9Krm8d0U1zVAklIL69krpSRCEG/gnfdtZm4yeA+pWtDaXeNfkABpv15+iSvJcUy2dSwsyE+IH9ApW2zZCCTRptypAY0aYp9TA9m+6rrqk4Qmu363iE6iPZpn3SRjs2qkRcz8g97kdZZ5JXUOfmm+zmwuZOPZj2wYOhVZvqPcV2v/IXAnoCCVb9p0cpCVXVoK1Mt3hKnsOSN6Lg+mHuBGc6Eb2nQzwiD5qxdnHmjUwuMsOjjuPArm/7O9tPFU2lRuLC1xY/8zA3Mg8W8OBIHToZUMralQIy5Rot1as3cR5EJffCfRJabw3MxHE5e6MaSQMtBrnu5qTlYsIcGL21O5NSs6A1rHa5SZ0HUwFTGQ5/wEjUluUue4lzjlmSTKL7U3/fXDabXDumNOGNHVAfFycRBGU71my6OYJ+Gc+vBNBcHfu0WzY3Lb9w3ZVvTc0jFhMECd7nZDTqT5IHbNuQIHwgajhll7j1Vlo7Ca4FwMOe8FrhOUNIcY4mXbsoKA2t2ac1pNNxdJgtOZbB1J0jVbua4pfuedweyudnnGpe2wcBFJz3B054QcbjyAAA8j52prHvqOfo4knMTBM7uSA7IbLAuajj+Slhid76gxO9BHmrZb0ILydS9x98licvN8f0N2GPFeRXBtG4pVcFWoXD8pLWgEdANycjaAeMNQCCN/wAJ89yA7Z2027nDJ1PxDy19lVOzm1y/JxJHNI4Nq0VuKdMsd5szAeW4/RAVKSc27S3LVjtx3Hi3ggryjh6cVTHkT0y/Bii50SuvSlNLpiAe1XQkkAvYg6qavphLrrJMiExVculRUwpqgWoYnM3uFbJaTcUwMvGPaSfZX2ltYUzhO6PdUTZoIrUiP4x75H2V+tuzr6/4jWgj4ZxAZjlrvCWXRoxviG0NrAo+jfNO9Kndk6zcw2f6SD7aqFtu9uoPnqgijnZYv3pvFYkXiWIicgPatLC0Scz8kobblx0yTW4a6q+T/oIhlqGDNTk6DijyfwK6ezgsqVO7BI/KQT8v8+SZ06bn/wDG0v8A6Rl5k5IO8s3Aua8Q6IImYkTqNdyGNO9l8jikkip7YqThPMT8ilrHwW+iZbSpywjfn+vzlKWmWzzBVkZcj2HE+IdU+stFXWO8Y6p/ZPyQYI9jRzMTYSOu003SE2p14UFVocUpWWxr2c/d6YNUEGrVABAHiaAfh5Z5z04I/bPaRlvRdUgl0hrWxkXO0xcBlPkkVrUDNNdENt5pfQeDwkdW5/RZGrlsFRRVtt7QqVyXVHlx1z0EcG6DyW185zmNdidpGp0O7ohzmB0RVHOkByj0VHqjXBJ2vgnsL7u30i7E5uhAMxBa6QCY1aF0HsnbNrkS7wOYHkgQTqNN2kkeSp3ZzYeMjvQTEw0a56Tw+iub7o7LoAUaOMvPxu+FpnMZamBluy36Kyw15z9jFl9Qsn9PH2x3fbQNM4WtBYIa0b4A3pLtTtFIDc53xrySW07bB+HvKdRpAhziA4ucAMwQQYyO7eoL3alF5DmipqcQDMPhBcAQXESfhPqs85ZOT0Wj6ZJJB1jfOZe0sGmfexp3Zpu+I8MUeYCvlhcd62Y3n5qibIsy1mMyH1JOE5llMmWNPEkZnyG5dA7P234DTxBPucvLTySr8BzJQhyBNqUm1LV5AyLHjPUEAgjyIK5T2UzhdF23tllva3rXuAcHO7sSJLqzRAA/qcT6qkfs/tmnCHJ7qLZm25JP+dHSbe2b+7y7cPfX6IRjpEESOad1aDRRM6BpPSBMqiWHaqi8x3rQeDpZ6YolZKb6NWKad/qMr3ZdKNcMnjv4AIB/Z4xM/wDUn1TvZtiXRVqDMg4Wnc0nIngSIJ8keagGqZZJR6Y7kn8lFudg1Pyw7oYPoYVev9n1GfGxw6gx6ro+0MPAFLqN7RpyarXObyccvKRKvHPL3Qk4R7ObOYvWtXQbTZ+zLuphYXtqOmGlxYXcm7nHpmlu1exzKTpa54bMQ6CfI5fJaFlT0ZHGmKuz1n48ZEhoIHUiPYH3XUuyNAGgd3jdHo1U2jYhoGCYA0Ez/kqzbI2sxrGtxRA0ORnf7p5Oh+DkqiPq9u9uYzQVW4nJ7QfJHWu0Qd6kr27Xj7+SWr6EUuLqaE2Kl/AfQrEb/wCM5/NYu2V5YyvULANElGUNiB3iqieDN3/txPJM7a1Bhx8h9TzU7wnUfdkJZf7YgwYAIAgDcMgqj2gdFd0DcCP7R+iuLgkO3bUYw47xHmD/AJTAg9nONsHC6DqST/cZ+pSJrYxDkrH25oRVY4DVmX/q79CPVIXN8TukfL9Vw8nbPaJl/T6lPaBySrZ9HMnmmrMkGcgltRSAqBjV5VqABKOQbRvRSbjOu4cU5NtLAZkET5FUy6ea9T+Vug5q3XW2GBop0oe5rQC7RggATO9RnFyaUSf1Yq3IpjrcteWASWuI8gSJTvYWyiYGbjOg5ppszYBquxa4jm8iAT/KN/U+yst5tS12dTwth9ciYEE9c9BzOXCVshiUVykZZ+pnlfCH/WbWNOlaMx1CMvi67mg8en+qd2p7Vvr4nnJrQcDOG4ZfcIe62lUuH46hy/K0fC3oN55pVc1JJHBZ8ubm+Mej0fTelWFc5/d/gN2PUc8S45xJ9FFYB5uMBMh0AebkfsSlhaTy+iFsQ394Y6m6ZeNM4z0Hmsnuz06qES6VZgHP/HD1Vn7J7WDabxUMBviBJEAHXPgD81V2mB1ymdI/0lXaGTbv3QGnLkRMjzQj2RzQU4NMrv7QNv069497M2ZNaeMakcpPsmPYasHPaSYbI9VRr0OnSU57J7UH/AfASZDt5k5g8SAZHRa3HxPMk9n0Le4TbOa051GloPAEQT6H5Lhl7sSpb12Cq3w42eL8pGIK99oKtW12eyof+SnVNPkC1jgHcwZLvMKnbP27UucVKu4vDgcMwCHDMYSBkd46LPGNFcT4p1s7BS8QlCXjIT3ZVqO5pnWWNM9WhLO0TQxhKi8bQkM6cqRUtqbSawFVG+2x3hwDQ69N8KbadQvJ4Kr2VzjeXc8ui0RhxQ8JPJOn0E7Qrmm9j2mHMeCDwIhzT6tXVrjajK7QHCDy1BjeuQbfMAHccvMZj2ldGtahwh2pFNhyPizbMehSvpM28Yym1IcbMpik+Tm3QH+HPUj2lOa9iyp8bWu6jPyOoVepPDh8TvMTlvBVi2c6WATMZeW5XxT5aZk9Ri4eSIBsaP8Aje9vI+Jvvn7omiarNRiHFuftqjGtUrWq3BGT60vfYN+/8j6H9FiLhYjxF+ovwRWzfD5r17VJQb4V65qclYK5qUbdENaeDj7j/CdualW3qf4Y/qHyKUpF7KH2pod5TBA+B3s7I+8Kp1aMEnqfcR8lfnUpBB+H9VVduWZpmDp+U8dPfMIFmCWDgMijS8JZSaXEAb0adlkZvc1v9Tg321KFCuaRK+/YwZlK7ramPIAwjRY0ic69LoHAfNN9nbKoABwcCOLc/dVUI1bZkyZsjdJMrthsyo/JrYB6/PUq17L7MtYMVUgAcch6cfVe3W2qdBv4bWiIkvk+zfqkN1eGvWDqj3ENE5xgiJDmQYAkwei55YR62SWCcvu0PO1vaR1sxjLeAXh34hzLQ0geEaZ55n0VAtKrqj3OcS4k5uJJJO8knVM9tVSHsbkQMZDtdcMZ8IhC2ADdeKy5MkpLZ6/psMY1xG1MwEqnFVdGmSlv74AZKCw1neoLSs3TdtRHd1WwW7yNcJSfs14TTnU1G/8AZwRu2bnBb5anIeeSAsHBvdkmCHsM8w4FLHovl1JL4OgsMeGTr/v75LTaNviovbMnAY4nInRS0qU+Kek8icxxyUzXDLPC4ZSRiEco03pBTmFxQS2vRzkZEaHnuKsV5R1Vev2lpkabwtcHZgyxo7jVrNvbBodn31BlcDi+m3BVA/mwh3suQsa6lU1GJjsiOLT/AIV2/Z1t0utjQbnVtXd/SH8dPFNSn6EjzCQdvti9xelzP+GuBUpnkQMvkfNIlWiePTo6SL95r7OqMc4NNvTBYHHC4VWnEC3SQQwz+iD/AGgdow1stM4i5rRORLSQ49ARCUdmtouJs6hPgpWtcOH81oajm9Dhqs9UD2+tw029MZdzRaHf11fxCZ3zn6FJWwRguVfzsl7NONWmS4DECRI36EGOUgKkbPZhcWnc4j0JCuvYa4DX4HHU+zgGk+QEqnWjDjdi1xunriM+6ovcslxmS7bP4QEZEiDwIXRNm08dCkcvgpkGIMYQAek5FUbaNDFRPIj5hdAsbMsYxsfC1o5ZANIPzSteKL35t/C/2Ffu2oIcCBqMwZyn2TPYbocR/EPKR9lBWzCAAZ0OvAH/AEmdpbODg6Bkd3vCMFTslmlcWhw1qlDVjWr1xgLaeQ2ZCxB965YuO2HU9Asc1Q03Fue4ojVEUhc1C3lsHsc07x7jMe6LfUHU8BmoXNceDRzzPpogMmVM2eUjQb0Tsy2bmC0O0PiaDyylEFvhjr9R9CoaFQsdPkVlyttUejiSasLq7Gtanx0KZd/EG4SOhbBVU7R/s1Y6X2r3B2pp1DiB5NqHMec9Qn9x2iptMO1PDMeo0R2zb8VZjNZ7nEXhFO0cIubMseWvaQ4GCCIII4qS32u+jAJLmfw8OhXUv2j9nKRY2uCG1JwkHLGI3cXCPRcvvLScitEXyQPuQTX2k18ETB9fvVA1a5acRkMbLiATnhIa0DPe+R0B4KGz8FRgzMOMdSCR7hTbSpk0WgHQunmG6f8A071TdCRiias9tSmHAuMS4HI/FriBzHiB/wAodrJEGZ5HNBWLi1lT+UA5cHOEj291tXBOETvyI1ncllEthnRJc0w0SJniTJRezqeiB74uBa/Jw9COKa7PbvU5aRqxLlM224+aY5EJZWBxU+GIfMJve0cQhCXVLwcCNEsXovkTcmzo4IDo5wCdBkJ8lNbiRGYzOgkZaffNBiqXtkychppmB65qdlw9p94005hSDX4KPtVvd1HtdENcQDORG5JNpUxhlPu2triqmdHgOHXT5gpHfU4YBwAlaIexlzPTR72c2wbS5pVxMMcMQG9hye3zaT5wunftM2S19jSrUvE2k4FpGnc1fhjlLmAcguZu2biZIzXSOxlU3Gxqtu7M0hUpCeBHeUvRxjyTSa7MrTi0A/s7tu+p1WbwQ0dLh1Jj/akl/bLara1xcToKjmAj+FjgGO8i1w6VE5/ZHUDa9Tg6k139tRoH/wBqoPoSCTvz9c0CiXmwOy2g6kW1BmWOzHFs5hEFzXvNRujySRwd+aRz+LzPBDWtDFIjVG2FpBiFRRJvJbTDH0pYQPuDKv1qJDSPzAHpiaCOW5VW1oK37Lt5pM4xHkCfoEHEosmwuhRmOMOy8sx6ouhTGUT1XlGn689eaKYz5pkiUpbGVHQdFpcVAMt5+S1ZVwsHHNRNbnJ1V10YGtnkL1bLxcE3pPgQfdb06fiLTmNeSiqGZ4/op7MZEnWfkiKyUMjReFq3XkLgFe7nNw5n3K0Nt7yjsP4jhxleup5KM47NeGeig7QtoVr7L234YIGR0Qe1bOXHTMT6pba7Qr28inUIzmCA4ejgY8krhyVBlJ3ZYe1ezg5rcRYM/DjcGmd+Gd+a5ZtfZjmPIcI4dFdLztDdPbDqg8mMHuBKWi+fWhtU4o0kayYLSNDrkdQlUGjoya7KZTtyDMaGfQOKirsmizz9w1WOrYDu3EcT/wDm8fMhAtsPA0cCfkP0T0OpeRX7awAJxThLYMa/ED9Fq+1hjgDOGIPTRWI2gESMicJPCdD6wgLrYr2mM4Poh2P9vQsq0sQa4b/rqnFpRgKJuznQBHJEWNN4yfpmDO4j9VKcbRqwzqVskLJUF/ZeE9E2pbPM5KataS2OOSkls0ylcXY0sGZM44QNOAG9MLe3JEnXOOJRAt4HDoN4MD75IljPXhuyBGXshRJzKT2woEupdXe2EwqvtO18Oe9dR2vs4VWZ/lzH9UfJU3allIIVYEsm02DbKsgWtgjDEEcDrKtvYtwpCsPyvwOjiaeJ5/6tPoqZRpljMIOpAPRWHZd3hewHISZPAOY5ntiJTcHZKeSMoUxb2MuXUzUjImkY5EVKbiPQErK9vFN39J+Sn2TTwVZjIseD5sI+qnuKEiE/DYqy1FifZ1pEJvRspfp9/YRFpYprY2ipRmT1RDQslbLSjha1vADLy/VC7PsZdpkM/wBPdNxS+a4N0aMbB/RTYVq1q2ARoVskDJWxEarenlB3KOsdeZVEZ32R9/yXq9hYuOo3uHSct2p5nct7d+cfcrV7MLQOYWjzDzzg/fouAHLFq0rZcAU1B+J5qWFHVPiPVENI3fcpZD432J9p0fEDxH380suLbkrJe08TDlpmlLmSgh2xU+1kINtoQ7IdOoz+idilnCiq26NHchXfWEAgb5P933CCFnLYVnrUsmnccv8AHrKAdbwUtDKVCGvYYmEfcre2PhBMcDInMffundO1zI4oSjYjGWnQn3SuNoqsjTTQG6yNTRg1yLdP8L247Ovc12Ql0eycWuxnsPhfA+9ycFijJV0boSteQg2Vsw4fGIOYg740W1XZYxjqCnT2LR9IGD6pFHZSWRcaBe6Ok56k/fL5qekzJoGv6/fsiG0eO9Smhkn4mXmCOtsJh2cjOFWLmyzIjQkeiuDbaCDqlNez/FcYIznkZzTxiJLIVF+ySCeBz80XSstDyVkNiCoXWWE5BVRnehWzZucqZ1km9GhIXtWhmEULJ6AqdpACLtaMIk0fCOi2pMREb2MrOjA6wpmBa0D4R0UgKUoYAvAsLv0XkZrgBtJstAQrtymr1cIgawhy0gCVQj8m6xaYli46gi4Et6ZrV7ZLTxBHnuWLEDiS3dkplixEUUPPiPVT0DuXqxc+gRdMkaN3Hcllza4TlpP2FixIi7QK5q3qU8lixMIeWzJBad+nUKF9FYsXHHraChqWcGd6xYgN7DG2qYhzGv6rdzVixTkkmaoTbiaYVE4QsWLkhZSdBtISAeS2YPvksWI0LejZzI59FFdWsg8fvJYsXC2B0aY3KR9BYsTAW0eCkoqrfF5LFiKEl0SvZkOi0pZlYsXHPsZ0m+EdF7CxYlKGYvNYNdP9hYsXAfRPRpScTlvcNkLFioRA+76rFixA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9402" name="Picture 10" descr="http://t0.gstatic.com/images?q=tbn:ANd9GcQquc64itbBbrQo-Ohhwhll_2P9i8vw2I7flWwyHUjhZXlce5pGB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3124200"/>
            <a:ext cx="2590800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2819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Sources of 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SBIR/STTR</a:t>
            </a:r>
          </a:p>
          <a:p>
            <a:endParaRPr lang="en-US" dirty="0"/>
          </a:p>
          <a:p>
            <a:r>
              <a:rPr lang="en-US" dirty="0" smtClean="0"/>
              <a:t>Crowdsourcing</a:t>
            </a:r>
          </a:p>
          <a:p>
            <a:endParaRPr lang="en-US" dirty="0"/>
          </a:p>
          <a:p>
            <a:r>
              <a:rPr lang="en-US" dirty="0" smtClean="0"/>
              <a:t>University Clinical Translational Science Institutes (CTSI)</a:t>
            </a:r>
          </a:p>
          <a:p>
            <a:endParaRPr lang="en-US" dirty="0"/>
          </a:p>
          <a:p>
            <a:r>
              <a:rPr lang="en-US" dirty="0" smtClean="0"/>
              <a:t>Student Engineering Projects (senior design classes)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583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Professional Help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 the FDA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683125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Atlanta Pediatric Device Consortium</a:t>
            </a:r>
          </a:p>
          <a:p>
            <a:pPr lvl="1"/>
            <a:r>
              <a:rPr lang="en-US" dirty="0">
                <a:hlinkClick r:id="rId3"/>
              </a:rPr>
              <a:t>http://atlanticpediatricdeviceconsortium.org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 smtClean="0"/>
              <a:t>Michigan Pediatric Device Consortium</a:t>
            </a:r>
          </a:p>
          <a:p>
            <a:pPr lvl="1"/>
            <a:r>
              <a:rPr lang="en-US" dirty="0">
                <a:hlinkClick r:id="rId4"/>
              </a:rPr>
              <a:t>http://peddev.org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r>
              <a:rPr lang="en-US" dirty="0" smtClean="0"/>
              <a:t>National Capital Consortium</a:t>
            </a:r>
          </a:p>
          <a:p>
            <a:pPr lvl="1"/>
            <a:r>
              <a:rPr lang="en-US" dirty="0" smtClean="0">
                <a:hlinkClick r:id="rId5"/>
              </a:rPr>
              <a:t>Www.innovate4kids.org</a:t>
            </a:r>
            <a:endParaRPr lang="en-US" dirty="0" smtClean="0"/>
          </a:p>
          <a:p>
            <a:r>
              <a:rPr lang="en-US" dirty="0" smtClean="0"/>
              <a:t>New England Pediatric Consortium</a:t>
            </a:r>
          </a:p>
          <a:p>
            <a:pPr lvl="1"/>
            <a:r>
              <a:rPr lang="en-US" dirty="0" smtClean="0">
                <a:hlinkClick r:id="rId6"/>
              </a:rPr>
              <a:t>www.nepdc.org</a:t>
            </a:r>
            <a:endParaRPr lang="en-US" dirty="0" smtClean="0"/>
          </a:p>
          <a:p>
            <a:r>
              <a:rPr lang="en-US" dirty="0" smtClean="0"/>
              <a:t>Southern California Center </a:t>
            </a:r>
          </a:p>
          <a:p>
            <a:pPr lvl="1"/>
            <a:r>
              <a:rPr lang="en-US" dirty="0" smtClean="0">
                <a:hlinkClick r:id="rId7"/>
              </a:rPr>
              <a:t>www.scctip.com</a:t>
            </a:r>
            <a:endParaRPr lang="en-US" dirty="0" smtClean="0"/>
          </a:p>
          <a:p>
            <a:r>
              <a:rPr lang="en-US" dirty="0" smtClean="0"/>
              <a:t>Philadelphia Pediatric Consortium</a:t>
            </a:r>
          </a:p>
          <a:p>
            <a:pPr lvl="1"/>
            <a:r>
              <a:rPr lang="en-US" dirty="0" smtClean="0">
                <a:hlinkClick r:id="rId8"/>
              </a:rPr>
              <a:t>www.ppdc.org</a:t>
            </a:r>
            <a:endParaRPr lang="en-US" dirty="0" smtClean="0"/>
          </a:p>
          <a:p>
            <a:r>
              <a:rPr lang="en-US" dirty="0" smtClean="0"/>
              <a:t>UCSF </a:t>
            </a:r>
            <a:r>
              <a:rPr lang="en-US" dirty="0" err="1" smtClean="0"/>
              <a:t>Peds</a:t>
            </a:r>
            <a:r>
              <a:rPr lang="en-US" dirty="0" smtClean="0"/>
              <a:t> Consortium</a:t>
            </a:r>
          </a:p>
          <a:p>
            <a:pPr lvl="1"/>
            <a:r>
              <a:rPr lang="en-US" dirty="0" smtClean="0">
                <a:hlinkClick r:id="rId9"/>
              </a:rPr>
              <a:t>www.pediatricdeviceconsortium.org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Other Resources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PDIC</a:t>
            </a:r>
          </a:p>
          <a:p>
            <a:r>
              <a:rPr lang="en-US" dirty="0" smtClean="0"/>
              <a:t> </a:t>
            </a:r>
            <a:r>
              <a:rPr lang="en-US" dirty="0" smtClean="0">
                <a:hlinkClick r:id="rId10"/>
              </a:rPr>
              <a:t>www.pdicmn.org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Pediaworks</a:t>
            </a:r>
            <a:endParaRPr lang="en-US" dirty="0" smtClean="0"/>
          </a:p>
          <a:p>
            <a:r>
              <a:rPr lang="en-US" dirty="0" err="1" smtClean="0"/>
              <a:t>www.pediaworks.org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326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6617" y="0"/>
            <a:ext cx="10220617" cy="6857999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-1076617" y="1"/>
            <a:ext cx="10220617" cy="1143000"/>
          </a:xfrm>
        </p:spPr>
        <p:txBody>
          <a:bodyPr>
            <a:normAutofit/>
          </a:bodyPr>
          <a:lstStyle/>
          <a:p>
            <a:r>
              <a:rPr lang="en-US" sz="6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Thank you!</a:t>
            </a:r>
            <a:endParaRPr lang="en-US" sz="6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>
                  <a:lumMod val="95000"/>
                  <a:lumOff val="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6913" y="6174345"/>
            <a:ext cx="4254289" cy="707886"/>
          </a:xfrm>
          <a:prstGeom prst="rect">
            <a:avLst/>
          </a:prstGeom>
          <a:solidFill>
            <a:schemeClr val="tx1">
              <a:alpha val="53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D0D0D"/>
                </a:solidFill>
              </a:rPr>
              <a:t>fisch662@umn.edu</a:t>
            </a:r>
            <a:endParaRPr lang="en-US" sz="4000" dirty="0">
              <a:solidFill>
                <a:srgbClr val="0D0D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478427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76</TotalTime>
  <Words>1160</Words>
  <Application>Microsoft Macintosh PowerPoint</Application>
  <PresentationFormat>On-screen Show (4:3)</PresentationFormat>
  <Paragraphs>228</Paragraphs>
  <Slides>22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 Black </vt:lpstr>
      <vt:lpstr>Innovation in Pediatric Medical Devices: Thinking Outside The Box</vt:lpstr>
      <vt:lpstr>The Pediatric Device Lag</vt:lpstr>
      <vt:lpstr>PowerPoint Presentation</vt:lpstr>
      <vt:lpstr>Adult Ventricular Assist Device</vt:lpstr>
      <vt:lpstr>PowerPoint Presentation</vt:lpstr>
      <vt:lpstr>Why the Lag?</vt:lpstr>
      <vt:lpstr>Funding-Venture Capital</vt:lpstr>
      <vt:lpstr>Peds versus Adult Device Market</vt:lpstr>
      <vt:lpstr>Testing: Smaller Test population</vt:lpstr>
      <vt:lpstr>Regulation:  Approval Through the FDA</vt:lpstr>
      <vt:lpstr>Traditional Device Pathway</vt:lpstr>
      <vt:lpstr>Medical Device Development Plan</vt:lpstr>
      <vt:lpstr>Device Shrink</vt:lpstr>
      <vt:lpstr>Kids are Complex</vt:lpstr>
      <vt:lpstr>PowerPoint Presentation</vt:lpstr>
      <vt:lpstr>Pediatric Device Consortia</vt:lpstr>
      <vt:lpstr>PDIC</vt:lpstr>
      <vt:lpstr>Humanitarian Use</vt:lpstr>
      <vt:lpstr>Example of Humanitarian Use-the Melody Valve</vt:lpstr>
      <vt:lpstr>Alternative Sources of Funding</vt:lpstr>
      <vt:lpstr>Professional Help</vt:lpstr>
      <vt:lpstr>Thank you!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Gwenyth Fischer</dc:creator>
  <cp:lastModifiedBy>Gwenyth Fischer</cp:lastModifiedBy>
  <cp:revision>8</cp:revision>
  <dcterms:created xsi:type="dcterms:W3CDTF">2016-03-01T13:55:41Z</dcterms:created>
  <dcterms:modified xsi:type="dcterms:W3CDTF">2016-03-01T15:12:07Z</dcterms:modified>
</cp:coreProperties>
</file>