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8.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2.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 id="2147483674" r:id="rId3"/>
    <p:sldMasterId id="2147483686" r:id="rId4"/>
  </p:sldMasterIdLst>
  <p:notesMasterIdLst>
    <p:notesMasterId r:id="rId32"/>
  </p:notesMasterIdLst>
  <p:sldIdLst>
    <p:sldId id="259" r:id="rId5"/>
    <p:sldId id="282" r:id="rId6"/>
    <p:sldId id="260" r:id="rId7"/>
    <p:sldId id="275" r:id="rId8"/>
    <p:sldId id="261" r:id="rId9"/>
    <p:sldId id="262" r:id="rId10"/>
    <p:sldId id="263" r:id="rId11"/>
    <p:sldId id="266" r:id="rId12"/>
    <p:sldId id="258" r:id="rId13"/>
    <p:sldId id="284" r:id="rId14"/>
    <p:sldId id="289" r:id="rId15"/>
    <p:sldId id="277" r:id="rId16"/>
    <p:sldId id="278" r:id="rId17"/>
    <p:sldId id="279" r:id="rId18"/>
    <p:sldId id="286" r:id="rId19"/>
    <p:sldId id="269" r:id="rId20"/>
    <p:sldId id="280" r:id="rId21"/>
    <p:sldId id="274" r:id="rId22"/>
    <p:sldId id="290" r:id="rId23"/>
    <p:sldId id="292" r:id="rId24"/>
    <p:sldId id="287" r:id="rId25"/>
    <p:sldId id="270" r:id="rId26"/>
    <p:sldId id="271" r:id="rId27"/>
    <p:sldId id="288" r:id="rId28"/>
    <p:sldId id="276" r:id="rId29"/>
    <p:sldId id="273" r:id="rId30"/>
    <p:sldId id="291" r:id="rId31"/>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0996" autoAdjust="0"/>
  </p:normalViewPr>
  <p:slideViewPr>
    <p:cSldViewPr snapToGrid="0">
      <p:cViewPr varScale="1">
        <p:scale>
          <a:sx n="59" d="100"/>
          <a:sy n="59" d="100"/>
        </p:scale>
        <p:origin x="11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98379313507d0063/NdFeB%20recycling%20data/Copy%20of%20Tom%20NdFeB%20recycling%20process%20data-CRD-L-03341%20(Autosave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d.docs.live.net/98379313507d0063/NdFeB%20recycling%20data/Copy%20of%20Tom%20NdFeB%20recycling%20process%20data-CRD-L-03341%20(Autosaved).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en-US"/>
              <a:t>Hydro recycling process</a:t>
            </a:r>
          </a:p>
        </c:rich>
      </c:tx>
      <c:overlay val="1"/>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nl-BE"/>
        </a:p>
      </c:txPr>
    </c:title>
    <c:autoTitleDeleted val="0"/>
    <c:plotArea>
      <c:layout>
        <c:manualLayout>
          <c:layoutTarget val="inner"/>
          <c:xMode val="edge"/>
          <c:yMode val="edge"/>
          <c:x val="0.32885672626818613"/>
          <c:y val="9.0508441583338817E-2"/>
          <c:w val="0.65458704486916586"/>
          <c:h val="0.55104048794347438"/>
        </c:manualLayout>
      </c:layout>
      <c:barChart>
        <c:barDir val="col"/>
        <c:grouping val="clustered"/>
        <c:varyColors val="0"/>
        <c:ser>
          <c:idx val="0"/>
          <c:order val="0"/>
          <c:tx>
            <c:strRef>
              <c:f>'[Copy of Tom NdFeB recycling process data-CRD-L-03341 (Autosaved).xlsx]Sheet1'!$F$2:$F$3</c:f>
              <c:strCache>
                <c:ptCount val="2"/>
                <c:pt idx="0">
                  <c:v>NdFeB Hydrometallurgical Proccessing </c:v>
                </c:pt>
                <c:pt idx="1">
                  <c:v>Total</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'[Copy of Tom NdFeB recycling process data-CRD-L-03341 (Autosaved).xlsx]Sheet1'!$E$4:$E$20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(Autosaved).xlsx]Sheet1'!$F$4:$F$20</c:f>
              <c:numCache>
                <c:formatCode>General</c:formatCode>
                <c:ptCount val="17"/>
                <c:pt idx="0">
                  <c:v>8.8404509592001704E-2</c:v>
                </c:pt>
                <c:pt idx="1">
                  <c:v>8.6002162304834098</c:v>
                </c:pt>
                <c:pt idx="2">
                  <c:v>8.6545296294339398</c:v>
                </c:pt>
                <c:pt idx="3">
                  <c:v>7.7923821688502501</c:v>
                </c:pt>
                <c:pt idx="4">
                  <c:v>11.8867020598914</c:v>
                </c:pt>
                <c:pt idx="5" formatCode="0.00E+00">
                  <c:v>7.6802755532383795E-5</c:v>
                </c:pt>
                <c:pt idx="6">
                  <c:v>0.836438223536349</c:v>
                </c:pt>
                <c:pt idx="7">
                  <c:v>0.45955697805433898</c:v>
                </c:pt>
                <c:pt idx="8">
                  <c:v>11.8864987234236</c:v>
                </c:pt>
                <c:pt idx="9">
                  <c:v>9.2857829735494297E-4</c:v>
                </c:pt>
                <c:pt idx="10">
                  <c:v>0.18050026968781999</c:v>
                </c:pt>
                <c:pt idx="11" formatCode="0.00E+00">
                  <c:v>1.3349954830526099E-9</c:v>
                </c:pt>
                <c:pt idx="12">
                  <c:v>8.1960925420931294E-3</c:v>
                </c:pt>
                <c:pt idx="13">
                  <c:v>1.6630676272499201E-2</c:v>
                </c:pt>
                <c:pt idx="14">
                  <c:v>2.4086481718250199E-2</c:v>
                </c:pt>
                <c:pt idx="15">
                  <c:v>1.0909203779667201E-4</c:v>
                </c:pt>
                <c:pt idx="16">
                  <c:v>5.1549200810244296</c:v>
                </c:pt>
              </c:numCache>
            </c:numRef>
          </c:val>
          <c:extLst>
            <c:ext xmlns:c16="http://schemas.microsoft.com/office/drawing/2014/chart" uri="{C3380CC4-5D6E-409C-BE32-E72D297353CC}">
              <c16:uniqueId val="{00000000-664E-4A4B-AF0C-EA4E85CE4B9B}"/>
            </c:ext>
          </c:extLst>
        </c:ser>
        <c:ser>
          <c:idx val="1"/>
          <c:order val="1"/>
          <c:tx>
            <c:strRef>
              <c:f>'[Copy of Tom NdFeB recycling process data-CRD-L-03341 (Autosaved).xlsx]Sheet1'!$G$2:$G$3</c:f>
              <c:strCache>
                <c:ptCount val="2"/>
                <c:pt idx="0">
                  <c:v>NdFeB Hydrometallurgical Proccessing </c:v>
                </c:pt>
                <c:pt idx="1">
                  <c:v>Calcination</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'[Copy of Tom NdFeB recycling process data-CRD-L-03341 (Autosaved).xlsx]Sheet1'!$E$4:$E$20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(Autosaved).xlsx]Sheet1'!$G$4:$G$20</c:f>
              <c:numCache>
                <c:formatCode>General</c:formatCode>
                <c:ptCount val="17"/>
                <c:pt idx="0">
                  <c:v>2.9438342406770202E-3</c:v>
                </c:pt>
                <c:pt idx="1">
                  <c:v>8.5390156937288297E-2</c:v>
                </c:pt>
                <c:pt idx="2">
                  <c:v>8.5329114566768102E-2</c:v>
                </c:pt>
                <c:pt idx="3">
                  <c:v>2.6448006037923601E-2</c:v>
                </c:pt>
                <c:pt idx="4" formatCode="0.00E+00">
                  <c:v>7.1818310652942399E-5</c:v>
                </c:pt>
                <c:pt idx="5" formatCode="0.00E+00">
                  <c:v>3.44622881262951E-7</c:v>
                </c:pt>
                <c:pt idx="6">
                  <c:v>2.3799673719709698E-3</c:v>
                </c:pt>
                <c:pt idx="7">
                  <c:v>6.2539714859325898E-2</c:v>
                </c:pt>
                <c:pt idx="8" formatCode="0.00E+00">
                  <c:v>2.2954486215552501E-5</c:v>
                </c:pt>
                <c:pt idx="9" formatCode="0.00E+00">
                  <c:v>1.4199658859238899E-5</c:v>
                </c:pt>
                <c:pt idx="10">
                  <c:v>6.88376411394672E-4</c:v>
                </c:pt>
                <c:pt idx="11" formatCode="0.00E+00">
                  <c:v>3.2852728307575198E-10</c:v>
                </c:pt>
                <c:pt idx="12" formatCode="0.00E+00">
                  <c:v>3.6646533056033302E-5</c:v>
                </c:pt>
                <c:pt idx="13">
                  <c:v>1.2692290776131099E-4</c:v>
                </c:pt>
                <c:pt idx="14">
                  <c:v>1.0858238259917899E-4</c:v>
                </c:pt>
                <c:pt idx="15" formatCode="0.00E+00">
                  <c:v>2.6515195345390902E-6</c:v>
                </c:pt>
                <c:pt idx="16">
                  <c:v>0.19368847557266</c:v>
                </c:pt>
              </c:numCache>
            </c:numRef>
          </c:val>
          <c:extLst>
            <c:ext xmlns:c16="http://schemas.microsoft.com/office/drawing/2014/chart" uri="{C3380CC4-5D6E-409C-BE32-E72D297353CC}">
              <c16:uniqueId val="{00000001-664E-4A4B-AF0C-EA4E85CE4B9B}"/>
            </c:ext>
          </c:extLst>
        </c:ser>
        <c:ser>
          <c:idx val="2"/>
          <c:order val="2"/>
          <c:tx>
            <c:strRef>
              <c:f>'[Copy of Tom NdFeB recycling process data-CRD-L-03341 (Autosaved).xlsx]Sheet1'!$H$2:$H$3</c:f>
              <c:strCache>
                <c:ptCount val="2"/>
                <c:pt idx="0">
                  <c:v>NdFeB Hydrometallurgical Proccessing </c:v>
                </c:pt>
                <c:pt idx="1">
                  <c:v>Leaching</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'[Copy of Tom NdFeB recycling process data-CRD-L-03341 (Autosaved).xlsx]Sheet1'!$E$4:$E$20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(Autosaved).xlsx]Sheet1'!$H$4:$H$20</c:f>
              <c:numCache>
                <c:formatCode>General</c:formatCode>
                <c:ptCount val="17"/>
                <c:pt idx="0">
                  <c:v>8.6009376007803295E-3</c:v>
                </c:pt>
                <c:pt idx="1">
                  <c:v>0.333061962918002</c:v>
                </c:pt>
                <c:pt idx="2">
                  <c:v>0.34417029563792101</c:v>
                </c:pt>
                <c:pt idx="3">
                  <c:v>0.109759693168326</c:v>
                </c:pt>
                <c:pt idx="4">
                  <c:v>3.74152187554011E-4</c:v>
                </c:pt>
                <c:pt idx="5" formatCode="0.00E+00">
                  <c:v>3.6805440287613799E-6</c:v>
                </c:pt>
                <c:pt idx="6">
                  <c:v>3.43175072529271E-2</c:v>
                </c:pt>
                <c:pt idx="7">
                  <c:v>2.75661066146956E-2</c:v>
                </c:pt>
                <c:pt idx="8" formatCode="0.00E+00">
                  <c:v>7.9489743230277802E-5</c:v>
                </c:pt>
                <c:pt idx="9" formatCode="0.00E+00">
                  <c:v>6.5378458091126497E-5</c:v>
                </c:pt>
                <c:pt idx="10">
                  <c:v>1.58440318031884E-3</c:v>
                </c:pt>
                <c:pt idx="11" formatCode="0.00E+00">
                  <c:v>1.6048399635473801E-11</c:v>
                </c:pt>
                <c:pt idx="12">
                  <c:v>2.14451140304657E-4</c:v>
                </c:pt>
                <c:pt idx="13">
                  <c:v>6.8471882796955702E-4</c:v>
                </c:pt>
                <c:pt idx="14">
                  <c:v>6.1898281331638203E-4</c:v>
                </c:pt>
                <c:pt idx="15" formatCode="0.00E+00">
                  <c:v>9.6212441597617394E-6</c:v>
                </c:pt>
                <c:pt idx="16">
                  <c:v>-0.33159756807937502</c:v>
                </c:pt>
              </c:numCache>
            </c:numRef>
          </c:val>
          <c:extLst>
            <c:ext xmlns:c16="http://schemas.microsoft.com/office/drawing/2014/chart" uri="{C3380CC4-5D6E-409C-BE32-E72D297353CC}">
              <c16:uniqueId val="{00000002-664E-4A4B-AF0C-EA4E85CE4B9B}"/>
            </c:ext>
          </c:extLst>
        </c:ser>
        <c:ser>
          <c:idx val="3"/>
          <c:order val="3"/>
          <c:tx>
            <c:strRef>
              <c:f>'[Copy of Tom NdFeB recycling process data-CRD-L-03341 (Autosaved).xlsx]Sheet1'!$I$2:$I$3</c:f>
              <c:strCache>
                <c:ptCount val="2"/>
                <c:pt idx="0">
                  <c:v>NdFeB Hydrometallurgical Proccessing </c:v>
                </c:pt>
                <c:pt idx="1">
                  <c:v>Solvent Extraction</c:v>
                </c:pt>
              </c:strCache>
            </c:strRef>
          </c:tx>
          <c:spPr>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'[Copy of Tom NdFeB recycling process data-CRD-L-03341 (Autosaved).xlsx]Sheet1'!$E$4:$E$20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(Autosaved).xlsx]Sheet1'!$I$4:$I$20</c:f>
              <c:numCache>
                <c:formatCode>General</c:formatCode>
                <c:ptCount val="17"/>
                <c:pt idx="0">
                  <c:v>6.5749313700236497E-2</c:v>
                </c:pt>
                <c:pt idx="1">
                  <c:v>5.5434958303147797</c:v>
                </c:pt>
                <c:pt idx="2">
                  <c:v>5.5770531493944304</c:v>
                </c:pt>
                <c:pt idx="3">
                  <c:v>1.22199869185515</c:v>
                </c:pt>
                <c:pt idx="4">
                  <c:v>11.8839527913428</c:v>
                </c:pt>
                <c:pt idx="5" formatCode="0.00E+00">
                  <c:v>6.9138106170708904E-5</c:v>
                </c:pt>
                <c:pt idx="6">
                  <c:v>0.40853036441938001</c:v>
                </c:pt>
                <c:pt idx="7">
                  <c:v>0.33958600843895997</c:v>
                </c:pt>
                <c:pt idx="8">
                  <c:v>11.8821401989003</c:v>
                </c:pt>
                <c:pt idx="9">
                  <c:v>6.2600519068389002E-4</c:v>
                </c:pt>
                <c:pt idx="10">
                  <c:v>1.7844939397978699E-2</c:v>
                </c:pt>
                <c:pt idx="11" formatCode="0.00E+00">
                  <c:v>9.7271799711405898E-10</c:v>
                </c:pt>
                <c:pt idx="12">
                  <c:v>5.3105066873376499E-3</c:v>
                </c:pt>
                <c:pt idx="13">
                  <c:v>8.0876769654782306E-3</c:v>
                </c:pt>
                <c:pt idx="14">
                  <c:v>1.4756082334231599E-2</c:v>
                </c:pt>
                <c:pt idx="15" formatCode="0.00E+00">
                  <c:v>7.4419151771532496E-5</c:v>
                </c:pt>
                <c:pt idx="16">
                  <c:v>4.4548832456994099</c:v>
                </c:pt>
              </c:numCache>
            </c:numRef>
          </c:val>
          <c:extLst>
            <c:ext xmlns:c16="http://schemas.microsoft.com/office/drawing/2014/chart" uri="{C3380CC4-5D6E-409C-BE32-E72D297353CC}">
              <c16:uniqueId val="{00000003-664E-4A4B-AF0C-EA4E85CE4B9B}"/>
            </c:ext>
          </c:extLst>
        </c:ser>
        <c:ser>
          <c:idx val="4"/>
          <c:order val="4"/>
          <c:tx>
            <c:strRef>
              <c:f>'[Copy of Tom NdFeB recycling process data-CRD-L-03341 (Autosaved).xlsx]Sheet1'!$J$2:$J$3</c:f>
              <c:strCache>
                <c:ptCount val="2"/>
                <c:pt idx="0">
                  <c:v>NdFeB Hydrometallurgical Proccessing </c:v>
                </c:pt>
                <c:pt idx="1">
                  <c:v>Electricity</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'[Copy of Tom NdFeB recycling process data-CRD-L-03341 (Autosaved).xlsx]Sheet1'!$E$4:$E$20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(Autosaved).xlsx]Sheet1'!$J$4:$J$20</c:f>
              <c:numCache>
                <c:formatCode>General</c:formatCode>
                <c:ptCount val="17"/>
                <c:pt idx="0">
                  <c:v>1.1110424050307899E-2</c:v>
                </c:pt>
                <c:pt idx="1">
                  <c:v>2.6382682803133299</c:v>
                </c:pt>
                <c:pt idx="2">
                  <c:v>2.6479770698348202</c:v>
                </c:pt>
                <c:pt idx="3">
                  <c:v>6.43417577778885</c:v>
                </c:pt>
                <c:pt idx="4">
                  <c:v>2.3032980504367299E-3</c:v>
                </c:pt>
                <c:pt idx="5" formatCode="0.00E+00">
                  <c:v>3.6394824516505501E-6</c:v>
                </c:pt>
                <c:pt idx="6">
                  <c:v>0.39121038449207102</c:v>
                </c:pt>
                <c:pt idx="7">
                  <c:v>2.9865148141357298E-2</c:v>
                </c:pt>
                <c:pt idx="8">
                  <c:v>4.2560802938346803E-3</c:v>
                </c:pt>
                <c:pt idx="9">
                  <c:v>2.2299498972068701E-4</c:v>
                </c:pt>
                <c:pt idx="10">
                  <c:v>0.16038255069812801</c:v>
                </c:pt>
                <c:pt idx="11" formatCode="0.00E+00">
                  <c:v>1.7701803227329299E-11</c:v>
                </c:pt>
                <c:pt idx="12">
                  <c:v>2.6344881813947902E-3</c:v>
                </c:pt>
                <c:pt idx="13">
                  <c:v>7.7313575712900798E-3</c:v>
                </c:pt>
                <c:pt idx="14">
                  <c:v>8.6028341881030403E-3</c:v>
                </c:pt>
                <c:pt idx="15" formatCode="0.00E+00">
                  <c:v>2.2400122330838299E-5</c:v>
                </c:pt>
                <c:pt idx="16">
                  <c:v>0.83794592783173005</c:v>
                </c:pt>
              </c:numCache>
            </c:numRef>
          </c:val>
          <c:extLst>
            <c:ext xmlns:c16="http://schemas.microsoft.com/office/drawing/2014/chart" uri="{C3380CC4-5D6E-409C-BE32-E72D297353CC}">
              <c16:uniqueId val="{00000004-664E-4A4B-AF0C-EA4E85CE4B9B}"/>
            </c:ext>
          </c:extLst>
        </c:ser>
        <c:dLbls>
          <c:showLegendKey val="0"/>
          <c:showVal val="0"/>
          <c:showCatName val="0"/>
          <c:showSerName val="0"/>
          <c:showPercent val="0"/>
          <c:showBubbleSize val="0"/>
        </c:dLbls>
        <c:gapWidth val="100"/>
        <c:overlap val="-24"/>
        <c:axId val="393602440"/>
        <c:axId val="393602768"/>
      </c:barChart>
      <c:catAx>
        <c:axId val="393602440"/>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crossAx val="393602768"/>
        <c:crosses val="autoZero"/>
        <c:auto val="1"/>
        <c:lblAlgn val="ctr"/>
        <c:lblOffset val="100"/>
        <c:noMultiLvlLbl val="0"/>
      </c:catAx>
      <c:valAx>
        <c:axId val="3936027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crossAx val="393602440"/>
        <c:crosses val="autoZero"/>
        <c:crossBetween val="between"/>
      </c:valAx>
      <c:spPr>
        <a:noFill/>
        <a:ln>
          <a:noFill/>
        </a:ln>
        <a:effectLst/>
      </c:spPr>
    </c:plotArea>
    <c:legend>
      <c:legendPos val="l"/>
      <c:layout>
        <c:manualLayout>
          <c:xMode val="edge"/>
          <c:yMode val="edge"/>
          <c:x val="1.2749808103335068E-2"/>
          <c:y val="0.15743865068371268"/>
          <c:w val="0.2321165307874839"/>
          <c:h val="0.4478949867622524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973154891013369"/>
          <c:y val="1.7188303424766949E-2"/>
          <c:w val="0.64462721714405558"/>
          <c:h val="0.56569497502509092"/>
        </c:manualLayout>
      </c:layout>
      <c:barChart>
        <c:barDir val="col"/>
        <c:grouping val="stacked"/>
        <c:varyColors val="0"/>
        <c:ser>
          <c:idx val="0"/>
          <c:order val="0"/>
          <c:tx>
            <c:strRef>
              <c:f>'[Copy of Tom NdFeB recycling process data-CRD-L-03341 (Autosaved).xlsx]Sheet2'!$F$2:$F$3</c:f>
              <c:strCache>
                <c:ptCount val="2"/>
                <c:pt idx="0">
                  <c:v>NdFeB Hydrometallurgical Proccessing </c:v>
                </c:pt>
                <c:pt idx="1">
                  <c:v>Calcination</c:v>
                </c:pt>
              </c:strCache>
            </c:strRef>
          </c:tx>
          <c:spPr>
            <a:solidFill>
              <a:schemeClr val="accent1"/>
            </a:solidFill>
            <a:ln>
              <a:noFill/>
            </a:ln>
            <a:effectLst/>
          </c:spPr>
          <c:invertIfNegative val="0"/>
          <c:cat>
            <c:strRef>
              <c:f>'[Copy of Tom NdFeB recycling process data-CRD-L-03341 (Autosaved).xlsx]Sheet2'!$E$4:$E$20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(Autosaved).xlsx]Sheet2'!$F$4:$F$20</c:f>
              <c:numCache>
                <c:formatCode>General</c:formatCode>
                <c:ptCount val="17"/>
                <c:pt idx="0">
                  <c:v>2.9438342406770202E-3</c:v>
                </c:pt>
                <c:pt idx="1">
                  <c:v>8.5390156937288297E-2</c:v>
                </c:pt>
                <c:pt idx="2">
                  <c:v>8.5329114566768102E-2</c:v>
                </c:pt>
                <c:pt idx="3">
                  <c:v>2.6448006037923601E-2</c:v>
                </c:pt>
                <c:pt idx="4" formatCode="0.00E+00">
                  <c:v>7.1818310652942399E-5</c:v>
                </c:pt>
                <c:pt idx="5" formatCode="0.00E+00">
                  <c:v>3.44622881262951E-7</c:v>
                </c:pt>
                <c:pt idx="6">
                  <c:v>2.3799673719709698E-3</c:v>
                </c:pt>
                <c:pt idx="7">
                  <c:v>6.2539714859325898E-2</c:v>
                </c:pt>
                <c:pt idx="8" formatCode="0.00E+00">
                  <c:v>2.2954486215552501E-5</c:v>
                </c:pt>
                <c:pt idx="9" formatCode="0.00E+00">
                  <c:v>1.4199658859238899E-5</c:v>
                </c:pt>
                <c:pt idx="10">
                  <c:v>6.88376411394672E-4</c:v>
                </c:pt>
                <c:pt idx="11" formatCode="0.00E+00">
                  <c:v>3.2852728307575198E-10</c:v>
                </c:pt>
                <c:pt idx="12" formatCode="0.00E+00">
                  <c:v>3.6646533056033302E-5</c:v>
                </c:pt>
                <c:pt idx="13">
                  <c:v>1.2692290776131099E-4</c:v>
                </c:pt>
                <c:pt idx="14">
                  <c:v>1.0858238259917899E-4</c:v>
                </c:pt>
                <c:pt idx="15" formatCode="0.00E+00">
                  <c:v>2.6515195345390902E-6</c:v>
                </c:pt>
                <c:pt idx="16">
                  <c:v>0.19368847557266</c:v>
                </c:pt>
              </c:numCache>
            </c:numRef>
          </c:val>
          <c:extLst>
            <c:ext xmlns:c16="http://schemas.microsoft.com/office/drawing/2014/chart" uri="{C3380CC4-5D6E-409C-BE32-E72D297353CC}">
              <c16:uniqueId val="{00000000-0C82-40AC-B0A2-26EF2F7F015E}"/>
            </c:ext>
          </c:extLst>
        </c:ser>
        <c:ser>
          <c:idx val="1"/>
          <c:order val="1"/>
          <c:tx>
            <c:strRef>
              <c:f>'[Copy of Tom NdFeB recycling process data-CRD-L-03341 (Autosaved).xlsx]Sheet2'!$G$2:$G$3</c:f>
              <c:strCache>
                <c:ptCount val="2"/>
                <c:pt idx="0">
                  <c:v>NdFeB Hydrometallurgical Proccessing </c:v>
                </c:pt>
                <c:pt idx="1">
                  <c:v>Leaching</c:v>
                </c:pt>
              </c:strCache>
            </c:strRef>
          </c:tx>
          <c:spPr>
            <a:solidFill>
              <a:schemeClr val="accent2"/>
            </a:solidFill>
            <a:ln>
              <a:noFill/>
            </a:ln>
            <a:effectLst/>
          </c:spPr>
          <c:invertIfNegative val="0"/>
          <c:cat>
            <c:strRef>
              <c:f>'[Copy of Tom NdFeB recycling process data-CRD-L-03341 (Autosaved).xlsx]Sheet2'!$E$4:$E$20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(Autosaved).xlsx]Sheet2'!$G$4:$G$20</c:f>
              <c:numCache>
                <c:formatCode>General</c:formatCode>
                <c:ptCount val="17"/>
                <c:pt idx="0">
                  <c:v>8.6009376007803295E-3</c:v>
                </c:pt>
                <c:pt idx="1">
                  <c:v>0.333061962918002</c:v>
                </c:pt>
                <c:pt idx="2">
                  <c:v>0.34417029563792101</c:v>
                </c:pt>
                <c:pt idx="3">
                  <c:v>0.109759693168326</c:v>
                </c:pt>
                <c:pt idx="4">
                  <c:v>3.74152187554011E-4</c:v>
                </c:pt>
                <c:pt idx="5" formatCode="0.00E+00">
                  <c:v>3.6805440287613799E-6</c:v>
                </c:pt>
                <c:pt idx="6">
                  <c:v>3.43175072529271E-2</c:v>
                </c:pt>
                <c:pt idx="7">
                  <c:v>2.75661066146956E-2</c:v>
                </c:pt>
                <c:pt idx="8" formatCode="0.00E+00">
                  <c:v>7.9489743230277802E-5</c:v>
                </c:pt>
                <c:pt idx="9" formatCode="0.00E+00">
                  <c:v>6.5378458091126497E-5</c:v>
                </c:pt>
                <c:pt idx="10">
                  <c:v>1.58440318031884E-3</c:v>
                </c:pt>
                <c:pt idx="11" formatCode="0.00E+00">
                  <c:v>1.6048399635473801E-11</c:v>
                </c:pt>
                <c:pt idx="12">
                  <c:v>2.14451140304657E-4</c:v>
                </c:pt>
                <c:pt idx="13">
                  <c:v>6.8471882796955702E-4</c:v>
                </c:pt>
                <c:pt idx="14">
                  <c:v>6.1898281331638203E-4</c:v>
                </c:pt>
                <c:pt idx="15" formatCode="0.00E+00">
                  <c:v>9.6212441597617394E-6</c:v>
                </c:pt>
                <c:pt idx="16">
                  <c:v>-0.33159756807937502</c:v>
                </c:pt>
              </c:numCache>
            </c:numRef>
          </c:val>
          <c:extLst>
            <c:ext xmlns:c16="http://schemas.microsoft.com/office/drawing/2014/chart" uri="{C3380CC4-5D6E-409C-BE32-E72D297353CC}">
              <c16:uniqueId val="{00000001-0C82-40AC-B0A2-26EF2F7F015E}"/>
            </c:ext>
          </c:extLst>
        </c:ser>
        <c:ser>
          <c:idx val="2"/>
          <c:order val="2"/>
          <c:tx>
            <c:strRef>
              <c:f>'[Copy of Tom NdFeB recycling process data-CRD-L-03341 (Autosaved).xlsx]Sheet2'!$H$2:$H$3</c:f>
              <c:strCache>
                <c:ptCount val="2"/>
                <c:pt idx="0">
                  <c:v>NdFeB Hydrometallurgical Proccessing </c:v>
                </c:pt>
                <c:pt idx="1">
                  <c:v>Solvent Extraction</c:v>
                </c:pt>
              </c:strCache>
            </c:strRef>
          </c:tx>
          <c:spPr>
            <a:solidFill>
              <a:schemeClr val="accent3"/>
            </a:solidFill>
            <a:ln>
              <a:noFill/>
            </a:ln>
            <a:effectLst/>
          </c:spPr>
          <c:invertIfNegative val="0"/>
          <c:cat>
            <c:strRef>
              <c:f>'[Copy of Tom NdFeB recycling process data-CRD-L-03341 (Autosaved).xlsx]Sheet2'!$E$4:$E$20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(Autosaved).xlsx]Sheet2'!$H$4:$H$20</c:f>
              <c:numCache>
                <c:formatCode>General</c:formatCode>
                <c:ptCount val="17"/>
                <c:pt idx="0">
                  <c:v>6.5749313700236497E-2</c:v>
                </c:pt>
                <c:pt idx="1">
                  <c:v>5.5434958303147797</c:v>
                </c:pt>
                <c:pt idx="2">
                  <c:v>5.5770531493944304</c:v>
                </c:pt>
                <c:pt idx="3">
                  <c:v>1.22199869185515</c:v>
                </c:pt>
                <c:pt idx="4">
                  <c:v>11.8839527913428</c:v>
                </c:pt>
                <c:pt idx="5" formatCode="0.00E+00">
                  <c:v>6.9138106170708904E-5</c:v>
                </c:pt>
                <c:pt idx="6">
                  <c:v>0.40853036441938001</c:v>
                </c:pt>
                <c:pt idx="7">
                  <c:v>0.33958600843895997</c:v>
                </c:pt>
                <c:pt idx="8">
                  <c:v>11.8821401989003</c:v>
                </c:pt>
                <c:pt idx="9">
                  <c:v>6.2600519068389002E-4</c:v>
                </c:pt>
                <c:pt idx="10">
                  <c:v>1.7844939397978699E-2</c:v>
                </c:pt>
                <c:pt idx="11" formatCode="0.00E+00">
                  <c:v>9.7271799711405898E-10</c:v>
                </c:pt>
                <c:pt idx="12">
                  <c:v>5.3105066873376499E-3</c:v>
                </c:pt>
                <c:pt idx="13">
                  <c:v>8.0876769654782306E-3</c:v>
                </c:pt>
                <c:pt idx="14">
                  <c:v>1.4756082334231599E-2</c:v>
                </c:pt>
                <c:pt idx="15" formatCode="0.00E+00">
                  <c:v>7.4419151771532496E-5</c:v>
                </c:pt>
                <c:pt idx="16">
                  <c:v>4.4548832456994099</c:v>
                </c:pt>
              </c:numCache>
            </c:numRef>
          </c:val>
          <c:extLst>
            <c:ext xmlns:c16="http://schemas.microsoft.com/office/drawing/2014/chart" uri="{C3380CC4-5D6E-409C-BE32-E72D297353CC}">
              <c16:uniqueId val="{00000002-0C82-40AC-B0A2-26EF2F7F015E}"/>
            </c:ext>
          </c:extLst>
        </c:ser>
        <c:ser>
          <c:idx val="3"/>
          <c:order val="3"/>
          <c:tx>
            <c:strRef>
              <c:f>'[Copy of Tom NdFeB recycling process data-CRD-L-03341 (Autosaved).xlsx]Sheet2'!$I$2:$I$3</c:f>
              <c:strCache>
                <c:ptCount val="2"/>
                <c:pt idx="0">
                  <c:v>NdFeB Hydrometallurgical Proccessing </c:v>
                </c:pt>
                <c:pt idx="1">
                  <c:v>Electricity</c:v>
                </c:pt>
              </c:strCache>
            </c:strRef>
          </c:tx>
          <c:spPr>
            <a:solidFill>
              <a:schemeClr val="accent4"/>
            </a:solidFill>
            <a:ln>
              <a:noFill/>
            </a:ln>
            <a:effectLst/>
          </c:spPr>
          <c:invertIfNegative val="0"/>
          <c:cat>
            <c:strRef>
              <c:f>'[Copy of Tom NdFeB recycling process data-CRD-L-03341 (Autosaved).xlsx]Sheet2'!$E$4:$E$20</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'[Copy of Tom NdFeB recycling process data-CRD-L-03341 (Autosaved).xlsx]Sheet2'!$I$4:$I$20</c:f>
              <c:numCache>
                <c:formatCode>General</c:formatCode>
                <c:ptCount val="17"/>
                <c:pt idx="0">
                  <c:v>1.1110424050307899E-2</c:v>
                </c:pt>
                <c:pt idx="1">
                  <c:v>2.6382682803133299</c:v>
                </c:pt>
                <c:pt idx="2">
                  <c:v>2.6479770698348202</c:v>
                </c:pt>
                <c:pt idx="3">
                  <c:v>6.43417577778885</c:v>
                </c:pt>
                <c:pt idx="4">
                  <c:v>2.3032980504367299E-3</c:v>
                </c:pt>
                <c:pt idx="5" formatCode="0.00E+00">
                  <c:v>3.6394824516505501E-6</c:v>
                </c:pt>
                <c:pt idx="6">
                  <c:v>0.39121038449207102</c:v>
                </c:pt>
                <c:pt idx="7">
                  <c:v>2.9865148141357298E-2</c:v>
                </c:pt>
                <c:pt idx="8">
                  <c:v>4.2560802938346803E-3</c:v>
                </c:pt>
                <c:pt idx="9">
                  <c:v>2.2299498972068701E-4</c:v>
                </c:pt>
                <c:pt idx="10">
                  <c:v>0.16038255069812801</c:v>
                </c:pt>
                <c:pt idx="11" formatCode="0.00E+00">
                  <c:v>1.7701803227329299E-11</c:v>
                </c:pt>
                <c:pt idx="12">
                  <c:v>2.6344881813947902E-3</c:v>
                </c:pt>
                <c:pt idx="13">
                  <c:v>7.7313575712900798E-3</c:v>
                </c:pt>
                <c:pt idx="14">
                  <c:v>8.6028341881030403E-3</c:v>
                </c:pt>
                <c:pt idx="15" formatCode="0.00E+00">
                  <c:v>2.2400122330838299E-5</c:v>
                </c:pt>
                <c:pt idx="16">
                  <c:v>0.83794592783173005</c:v>
                </c:pt>
              </c:numCache>
            </c:numRef>
          </c:val>
          <c:extLst>
            <c:ext xmlns:c16="http://schemas.microsoft.com/office/drawing/2014/chart" uri="{C3380CC4-5D6E-409C-BE32-E72D297353CC}">
              <c16:uniqueId val="{00000003-0C82-40AC-B0A2-26EF2F7F015E}"/>
            </c:ext>
          </c:extLst>
        </c:ser>
        <c:dLbls>
          <c:showLegendKey val="0"/>
          <c:showVal val="0"/>
          <c:showCatName val="0"/>
          <c:showSerName val="0"/>
          <c:showPercent val="0"/>
          <c:showBubbleSize val="0"/>
        </c:dLbls>
        <c:gapWidth val="150"/>
        <c:overlap val="100"/>
        <c:axId val="162611872"/>
        <c:axId val="460827280"/>
      </c:barChart>
      <c:catAx>
        <c:axId val="162611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nl-BE"/>
          </a:p>
        </c:txPr>
        <c:crossAx val="460827280"/>
        <c:crosses val="autoZero"/>
        <c:auto val="1"/>
        <c:lblAlgn val="ctr"/>
        <c:lblOffset val="100"/>
        <c:noMultiLvlLbl val="0"/>
      </c:catAx>
      <c:valAx>
        <c:axId val="460827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nl-BE"/>
          </a:p>
        </c:txPr>
        <c:crossAx val="162611872"/>
        <c:crosses val="autoZero"/>
        <c:crossBetween val="between"/>
      </c:valAx>
      <c:spPr>
        <a:noFill/>
        <a:ln>
          <a:noFill/>
        </a:ln>
        <a:effectLst/>
      </c:spPr>
    </c:plotArea>
    <c:legend>
      <c:legendPos val="l"/>
      <c:layout>
        <c:manualLayout>
          <c:xMode val="edge"/>
          <c:yMode val="edge"/>
          <c:x val="1.5734499350000576E-2"/>
          <c:y val="0.1396730944397879"/>
          <c:w val="0.24728057762780742"/>
          <c:h val="0.48327041939605736"/>
        </c:manualLayout>
      </c:layout>
      <c:overlay val="0"/>
      <c:spPr>
        <a:noFill/>
        <a:ln>
          <a:solidFill>
            <a:schemeClr val="accent1"/>
          </a:solid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Sheet1!$F$3</c:f>
              <c:strCache>
                <c:ptCount val="1"/>
                <c:pt idx="0">
                  <c:v>Total</c:v>
                </c:pt>
              </c:strCache>
            </c:strRef>
          </c:tx>
          <c:spPr>
            <a:solidFill>
              <a:schemeClr val="accent1"/>
            </a:solidFill>
            <a:ln>
              <a:noFill/>
            </a:ln>
            <a:effectLst/>
          </c:spPr>
          <c:invertIfNegative val="0"/>
          <c:cat>
            <c:strRef>
              <c:f>Sheet1!$E$4:$E$20</c:f>
              <c:strCache>
                <c:ptCount val="17"/>
                <c:pt idx="0">
                  <c:v>ReCiPe 1.08 Midpoint (H) - Agricultural land occupation [m2a]</c:v>
                </c:pt>
                <c:pt idx="1">
                  <c:v>ReCiPe 1.08 Midpoint (H) - Climate change, default, excl biogenic carbon [kg CO2-Equiv.]</c:v>
                </c:pt>
                <c:pt idx="2">
                  <c:v>ReCiPe 1.08 Midpoint (H) - Climate change, incl biogenic carbon [kg CO2-Equiv.]</c:v>
                </c:pt>
                <c:pt idx="3">
                  <c:v>ReCiPe 1.08 Midpoint (H) - Fossil depletion [kg oil eq]</c:v>
                </c:pt>
                <c:pt idx="4">
                  <c:v>ReCiPe 1.08 Midpoint (H) - Freshwater ecotoxicity [kg 1,4-DB eq]</c:v>
                </c:pt>
                <c:pt idx="5">
                  <c:v>ReCiPe 1.08 Midpoint (H) - Freshwater eutrophication [kg P eq]</c:v>
                </c:pt>
                <c:pt idx="6">
                  <c:v>ReCiPe 1.08 Midpoint (H) - Human toxicity [kg 1,4-DB eq]</c:v>
                </c:pt>
                <c:pt idx="7">
                  <c:v>ReCiPe 1.08 Midpoint (H) - Ionising radiation [kg U235 eq]</c:v>
                </c:pt>
                <c:pt idx="8">
                  <c:v>ReCiPe 1.08 Midpoint (H) - Marine ecotoxicity [kg 1,4-DB eq]</c:v>
                </c:pt>
                <c:pt idx="9">
                  <c:v>ReCiPe 1.08 Midpoint (H) - Marine eutrophication [kg N-Equiv.]</c:v>
                </c:pt>
                <c:pt idx="10">
                  <c:v>ReCiPe 1.08 Midpoint (H) - Metal depletion [kg Fe eq]</c:v>
                </c:pt>
                <c:pt idx="11">
                  <c:v>ReCiPe 1.08 Midpoint (H) - Ozone depletion [kg CFC-11 eq]</c:v>
                </c:pt>
                <c:pt idx="12">
                  <c:v>ReCiPe 1.08 Midpoint (H) - Particulate matter formation [kg PM10 eq]</c:v>
                </c:pt>
                <c:pt idx="13">
                  <c:v>ReCiPe 1.08 Midpoint (H) - Photochemical oxidant formation [kg NMVOC]</c:v>
                </c:pt>
                <c:pt idx="14">
                  <c:v>ReCiPe 1.08 Midpoint (H) - Terrestrial acidification [kg SO2 eq]</c:v>
                </c:pt>
                <c:pt idx="15">
                  <c:v>ReCiPe 1.08 Midpoint (H) - Terrestrial ecotoxicity [kg 1,4-DB eq]</c:v>
                </c:pt>
                <c:pt idx="16">
                  <c:v>ReCiPe 1.08 Midpoint (H) - Water depletion [m3]</c:v>
                </c:pt>
              </c:strCache>
            </c:strRef>
          </c:cat>
          <c:val>
            <c:numRef>
              <c:f>Sheet1!$F$4:$F$20</c:f>
              <c:numCache>
                <c:formatCode>General</c:formatCode>
                <c:ptCount val="17"/>
                <c:pt idx="0">
                  <c:v>0.16274273036544001</c:v>
                </c:pt>
                <c:pt idx="1">
                  <c:v>5.5209214088866698</c:v>
                </c:pt>
                <c:pt idx="2">
                  <c:v>5.5344444869865601</c:v>
                </c:pt>
                <c:pt idx="3">
                  <c:v>1.64870848691711</c:v>
                </c:pt>
                <c:pt idx="4">
                  <c:v>3.9741286949950497E-3</c:v>
                </c:pt>
                <c:pt idx="5" formatCode="0.00E+00">
                  <c:v>1.95672609242852E-5</c:v>
                </c:pt>
                <c:pt idx="6">
                  <c:v>5.4521260606173803</c:v>
                </c:pt>
                <c:pt idx="7">
                  <c:v>3.3729541047081999</c:v>
                </c:pt>
                <c:pt idx="8">
                  <c:v>1.5038982285356299E-3</c:v>
                </c:pt>
                <c:pt idx="9">
                  <c:v>8.5429711228450804E-4</c:v>
                </c:pt>
                <c:pt idx="10">
                  <c:v>0.22472678317241601</c:v>
                </c:pt>
                <c:pt idx="11" formatCode="0.00E+00">
                  <c:v>1.7665847668464699E-8</c:v>
                </c:pt>
                <c:pt idx="12">
                  <c:v>7.9840773390951001E-3</c:v>
                </c:pt>
                <c:pt idx="13">
                  <c:v>1.0189207215459401E-2</c:v>
                </c:pt>
                <c:pt idx="14">
                  <c:v>2.1671626573136399E-2</c:v>
                </c:pt>
                <c:pt idx="15">
                  <c:v>1.54647049745459E-4</c:v>
                </c:pt>
                <c:pt idx="16">
                  <c:v>10.6945958000913</c:v>
                </c:pt>
              </c:numCache>
            </c:numRef>
          </c:val>
          <c:extLst>
            <c:ext xmlns:c16="http://schemas.microsoft.com/office/drawing/2014/chart" uri="{C3380CC4-5D6E-409C-BE32-E72D297353CC}">
              <c16:uniqueId val="{00000000-D4F9-4141-B080-63ABA984AF1E}"/>
            </c:ext>
          </c:extLst>
        </c:ser>
        <c:ser>
          <c:idx val="1"/>
          <c:order val="1"/>
          <c:tx>
            <c:strRef>
              <c:f>Sheet1!$G$3</c:f>
              <c:strCache>
                <c:ptCount val="1"/>
                <c:pt idx="0">
                  <c:v>Decarburization</c:v>
                </c:pt>
              </c:strCache>
            </c:strRef>
          </c:tx>
          <c:spPr>
            <a:solidFill>
              <a:schemeClr val="accent2"/>
            </a:solidFill>
            <a:ln>
              <a:noFill/>
            </a:ln>
            <a:effectLst/>
          </c:spPr>
          <c:invertIfNegative val="0"/>
          <c:cat>
            <c:strRef>
              <c:f>Sheet1!$E$4:$E$20</c:f>
              <c:strCache>
                <c:ptCount val="17"/>
                <c:pt idx="0">
                  <c:v>ReCiPe 1.08 Midpoint (H) - Agricultural land occupation [m2a]</c:v>
                </c:pt>
                <c:pt idx="1">
                  <c:v>ReCiPe 1.08 Midpoint (H) - Climate change, default, excl biogenic carbon [kg CO2-Equiv.]</c:v>
                </c:pt>
                <c:pt idx="2">
                  <c:v>ReCiPe 1.08 Midpoint (H) - Climate change, incl biogenic carbon [kg CO2-Equiv.]</c:v>
                </c:pt>
                <c:pt idx="3">
                  <c:v>ReCiPe 1.08 Midpoint (H) - Fossil depletion [kg oil eq]</c:v>
                </c:pt>
                <c:pt idx="4">
                  <c:v>ReCiPe 1.08 Midpoint (H) - Freshwater ecotoxicity [kg 1,4-DB eq]</c:v>
                </c:pt>
                <c:pt idx="5">
                  <c:v>ReCiPe 1.08 Midpoint (H) - Freshwater eutrophication [kg P eq]</c:v>
                </c:pt>
                <c:pt idx="6">
                  <c:v>ReCiPe 1.08 Midpoint (H) - Human toxicity [kg 1,4-DB eq]</c:v>
                </c:pt>
                <c:pt idx="7">
                  <c:v>ReCiPe 1.08 Midpoint (H) - Ionising radiation [kg U235 eq]</c:v>
                </c:pt>
                <c:pt idx="8">
                  <c:v>ReCiPe 1.08 Midpoint (H) - Marine ecotoxicity [kg 1,4-DB eq]</c:v>
                </c:pt>
                <c:pt idx="9">
                  <c:v>ReCiPe 1.08 Midpoint (H) - Marine eutrophication [kg N-Equiv.]</c:v>
                </c:pt>
                <c:pt idx="10">
                  <c:v>ReCiPe 1.08 Midpoint (H) - Metal depletion [kg Fe eq]</c:v>
                </c:pt>
                <c:pt idx="11">
                  <c:v>ReCiPe 1.08 Midpoint (H) - Ozone depletion [kg CFC-11 eq]</c:v>
                </c:pt>
                <c:pt idx="12">
                  <c:v>ReCiPe 1.08 Midpoint (H) - Particulate matter formation [kg PM10 eq]</c:v>
                </c:pt>
                <c:pt idx="13">
                  <c:v>ReCiPe 1.08 Midpoint (H) - Photochemical oxidant formation [kg NMVOC]</c:v>
                </c:pt>
                <c:pt idx="14">
                  <c:v>ReCiPe 1.08 Midpoint (H) - Terrestrial acidification [kg SO2 eq]</c:v>
                </c:pt>
                <c:pt idx="15">
                  <c:v>ReCiPe 1.08 Midpoint (H) - Terrestrial ecotoxicity [kg 1,4-DB eq]</c:v>
                </c:pt>
                <c:pt idx="16">
                  <c:v>ReCiPe 1.08 Midpoint (H) - Water depletion [m3]</c:v>
                </c:pt>
              </c:strCache>
            </c:strRef>
          </c:cat>
          <c:val>
            <c:numRef>
              <c:f>Sheet1!$G$4:$G$20</c:f>
              <c:numCache>
                <c:formatCode>General</c:formatCode>
                <c:ptCount val="17"/>
                <c:pt idx="0">
                  <c:v>2.1737281603822801E-2</c:v>
                </c:pt>
                <c:pt idx="1">
                  <c:v>1.1087733946942699</c:v>
                </c:pt>
                <c:pt idx="2">
                  <c:v>1.1255677733110001</c:v>
                </c:pt>
                <c:pt idx="3">
                  <c:v>0.31345617401764497</c:v>
                </c:pt>
                <c:pt idx="4">
                  <c:v>5.28809840564833E-4</c:v>
                </c:pt>
                <c:pt idx="5" formatCode="0.00E+00">
                  <c:v>2.9559217519977999E-6</c:v>
                </c:pt>
                <c:pt idx="6">
                  <c:v>0.122636662657329</c:v>
                </c:pt>
                <c:pt idx="7">
                  <c:v>0.37775957990939402</c:v>
                </c:pt>
                <c:pt idx="8">
                  <c:v>4.0223076420812002E-4</c:v>
                </c:pt>
                <c:pt idx="9">
                  <c:v>1.3188308190121699E-4</c:v>
                </c:pt>
                <c:pt idx="10">
                  <c:v>0.19076490824175699</c:v>
                </c:pt>
                <c:pt idx="11" formatCode="0.00E+00">
                  <c:v>1.93305635461913E-9</c:v>
                </c:pt>
                <c:pt idx="12">
                  <c:v>3.0334935229245699E-3</c:v>
                </c:pt>
                <c:pt idx="13">
                  <c:v>1.82242662034723E-3</c:v>
                </c:pt>
                <c:pt idx="14">
                  <c:v>1.7413372462305201E-3</c:v>
                </c:pt>
                <c:pt idx="15" formatCode="0.00E+00">
                  <c:v>2.7463291382717401E-5</c:v>
                </c:pt>
                <c:pt idx="16">
                  <c:v>1.4119222407508401</c:v>
                </c:pt>
              </c:numCache>
            </c:numRef>
          </c:val>
          <c:extLst>
            <c:ext xmlns:c16="http://schemas.microsoft.com/office/drawing/2014/chart" uri="{C3380CC4-5D6E-409C-BE32-E72D297353CC}">
              <c16:uniqueId val="{00000001-D4F9-4141-B080-63ABA984AF1E}"/>
            </c:ext>
          </c:extLst>
        </c:ser>
        <c:ser>
          <c:idx val="2"/>
          <c:order val="2"/>
          <c:tx>
            <c:strRef>
              <c:f>Sheet1!$H$3</c:f>
              <c:strCache>
                <c:ptCount val="1"/>
                <c:pt idx="0">
                  <c:v>Deoxidation</c:v>
                </c:pt>
              </c:strCache>
            </c:strRef>
          </c:tx>
          <c:spPr>
            <a:solidFill>
              <a:schemeClr val="accent3"/>
            </a:solidFill>
            <a:ln>
              <a:noFill/>
            </a:ln>
            <a:effectLst/>
          </c:spPr>
          <c:invertIfNegative val="0"/>
          <c:cat>
            <c:strRef>
              <c:f>Sheet1!$E$4:$E$20</c:f>
              <c:strCache>
                <c:ptCount val="17"/>
                <c:pt idx="0">
                  <c:v>ReCiPe 1.08 Midpoint (H) - Agricultural land occupation [m2a]</c:v>
                </c:pt>
                <c:pt idx="1">
                  <c:v>ReCiPe 1.08 Midpoint (H) - Climate change, default, excl biogenic carbon [kg CO2-Equiv.]</c:v>
                </c:pt>
                <c:pt idx="2">
                  <c:v>ReCiPe 1.08 Midpoint (H) - Climate change, incl biogenic carbon [kg CO2-Equiv.]</c:v>
                </c:pt>
                <c:pt idx="3">
                  <c:v>ReCiPe 1.08 Midpoint (H) - Fossil depletion [kg oil eq]</c:v>
                </c:pt>
                <c:pt idx="4">
                  <c:v>ReCiPe 1.08 Midpoint (H) - Freshwater ecotoxicity [kg 1,4-DB eq]</c:v>
                </c:pt>
                <c:pt idx="5">
                  <c:v>ReCiPe 1.08 Midpoint (H) - Freshwater eutrophication [kg P eq]</c:v>
                </c:pt>
                <c:pt idx="6">
                  <c:v>ReCiPe 1.08 Midpoint (H) - Human toxicity [kg 1,4-DB eq]</c:v>
                </c:pt>
                <c:pt idx="7">
                  <c:v>ReCiPe 1.08 Midpoint (H) - Ionising radiation [kg U235 eq]</c:v>
                </c:pt>
                <c:pt idx="8">
                  <c:v>ReCiPe 1.08 Midpoint (H) - Marine ecotoxicity [kg 1,4-DB eq]</c:v>
                </c:pt>
                <c:pt idx="9">
                  <c:v>ReCiPe 1.08 Midpoint (H) - Marine eutrophication [kg N-Equiv.]</c:v>
                </c:pt>
                <c:pt idx="10">
                  <c:v>ReCiPe 1.08 Midpoint (H) - Metal depletion [kg Fe eq]</c:v>
                </c:pt>
                <c:pt idx="11">
                  <c:v>ReCiPe 1.08 Midpoint (H) - Ozone depletion [kg CFC-11 eq]</c:v>
                </c:pt>
                <c:pt idx="12">
                  <c:v>ReCiPe 1.08 Midpoint (H) - Particulate matter formation [kg PM10 eq]</c:v>
                </c:pt>
                <c:pt idx="13">
                  <c:v>ReCiPe 1.08 Midpoint (H) - Photochemical oxidant formation [kg NMVOC]</c:v>
                </c:pt>
                <c:pt idx="14">
                  <c:v>ReCiPe 1.08 Midpoint (H) - Terrestrial acidification [kg SO2 eq]</c:v>
                </c:pt>
                <c:pt idx="15">
                  <c:v>ReCiPe 1.08 Midpoint (H) - Terrestrial ecotoxicity [kg 1,4-DB eq]</c:v>
                </c:pt>
                <c:pt idx="16">
                  <c:v>ReCiPe 1.08 Midpoint (H) - Water depletion [m3]</c:v>
                </c:pt>
              </c:strCache>
            </c:strRef>
          </c:cat>
          <c:val>
            <c:numRef>
              <c:f>Sheet1!$H$4:$H$20</c:f>
              <c:numCache>
                <c:formatCode>General</c:formatCode>
                <c:ptCount val="17"/>
                <c:pt idx="0">
                  <c:v>5.91680870888735E-2</c:v>
                </c:pt>
                <c:pt idx="1">
                  <c:v>1.7289222836114</c:v>
                </c:pt>
                <c:pt idx="2">
                  <c:v>1.7273301367692999</c:v>
                </c:pt>
                <c:pt idx="3">
                  <c:v>0.53361271539931099</c:v>
                </c:pt>
                <c:pt idx="4">
                  <c:v>1.44744063005322E-3</c:v>
                </c:pt>
                <c:pt idx="5" formatCode="0.00E+00">
                  <c:v>7.0241618692600799E-6</c:v>
                </c:pt>
                <c:pt idx="6">
                  <c:v>4.8628993231698003E-2</c:v>
                </c:pt>
                <c:pt idx="7">
                  <c:v>1.2566185193106101</c:v>
                </c:pt>
                <c:pt idx="8">
                  <c:v>4.6290233507234997E-4</c:v>
                </c:pt>
                <c:pt idx="9">
                  <c:v>2.8601871900823899E-4</c:v>
                </c:pt>
                <c:pt idx="10">
                  <c:v>1.40552163192203E-2</c:v>
                </c:pt>
                <c:pt idx="11" formatCode="0.00E+00">
                  <c:v>6.5998823448203399E-9</c:v>
                </c:pt>
                <c:pt idx="12">
                  <c:v>7.4190202050129295E-4</c:v>
                </c:pt>
                <c:pt idx="13">
                  <c:v>2.5633733760194598E-3</c:v>
                </c:pt>
                <c:pt idx="14">
                  <c:v>2.1913277628453202E-3</c:v>
                </c:pt>
                <c:pt idx="15" formatCode="0.00E+00">
                  <c:v>5.3444126808395102E-5</c:v>
                </c:pt>
                <c:pt idx="16">
                  <c:v>3.8943832791467701</c:v>
                </c:pt>
              </c:numCache>
            </c:numRef>
          </c:val>
          <c:extLst>
            <c:ext xmlns:c16="http://schemas.microsoft.com/office/drawing/2014/chart" uri="{C3380CC4-5D6E-409C-BE32-E72D297353CC}">
              <c16:uniqueId val="{00000002-D4F9-4141-B080-63ABA984AF1E}"/>
            </c:ext>
          </c:extLst>
        </c:ser>
        <c:ser>
          <c:idx val="3"/>
          <c:order val="3"/>
          <c:tx>
            <c:strRef>
              <c:f>Sheet1!$I$3</c:f>
              <c:strCache>
                <c:ptCount val="1"/>
                <c:pt idx="0">
                  <c:v>Reduction</c:v>
                </c:pt>
              </c:strCache>
            </c:strRef>
          </c:tx>
          <c:spPr>
            <a:solidFill>
              <a:schemeClr val="accent4"/>
            </a:solidFill>
            <a:ln>
              <a:noFill/>
            </a:ln>
            <a:effectLst/>
          </c:spPr>
          <c:invertIfNegative val="0"/>
          <c:cat>
            <c:strRef>
              <c:f>Sheet1!$E$4:$E$20</c:f>
              <c:strCache>
                <c:ptCount val="17"/>
                <c:pt idx="0">
                  <c:v>ReCiPe 1.08 Midpoint (H) - Agricultural land occupation [m2a]</c:v>
                </c:pt>
                <c:pt idx="1">
                  <c:v>ReCiPe 1.08 Midpoint (H) - Climate change, default, excl biogenic carbon [kg CO2-Equiv.]</c:v>
                </c:pt>
                <c:pt idx="2">
                  <c:v>ReCiPe 1.08 Midpoint (H) - Climate change, incl biogenic carbon [kg CO2-Equiv.]</c:v>
                </c:pt>
                <c:pt idx="3">
                  <c:v>ReCiPe 1.08 Midpoint (H) - Fossil depletion [kg oil eq]</c:v>
                </c:pt>
                <c:pt idx="4">
                  <c:v>ReCiPe 1.08 Midpoint (H) - Freshwater ecotoxicity [kg 1,4-DB eq]</c:v>
                </c:pt>
                <c:pt idx="5">
                  <c:v>ReCiPe 1.08 Midpoint (H) - Freshwater eutrophication [kg P eq]</c:v>
                </c:pt>
                <c:pt idx="6">
                  <c:v>ReCiPe 1.08 Midpoint (H) - Human toxicity [kg 1,4-DB eq]</c:v>
                </c:pt>
                <c:pt idx="7">
                  <c:v>ReCiPe 1.08 Midpoint (H) - Ionising radiation [kg U235 eq]</c:v>
                </c:pt>
                <c:pt idx="8">
                  <c:v>ReCiPe 1.08 Midpoint (H) - Marine ecotoxicity [kg 1,4-DB eq]</c:v>
                </c:pt>
                <c:pt idx="9">
                  <c:v>ReCiPe 1.08 Midpoint (H) - Marine eutrophication [kg N-Equiv.]</c:v>
                </c:pt>
                <c:pt idx="10">
                  <c:v>ReCiPe 1.08 Midpoint (H) - Metal depletion [kg Fe eq]</c:v>
                </c:pt>
                <c:pt idx="11">
                  <c:v>ReCiPe 1.08 Midpoint (H) - Ozone depletion [kg CFC-11 eq]</c:v>
                </c:pt>
                <c:pt idx="12">
                  <c:v>ReCiPe 1.08 Midpoint (H) - Particulate matter formation [kg PM10 eq]</c:v>
                </c:pt>
                <c:pt idx="13">
                  <c:v>ReCiPe 1.08 Midpoint (H) - Photochemical oxidant formation [kg NMVOC]</c:v>
                </c:pt>
                <c:pt idx="14">
                  <c:v>ReCiPe 1.08 Midpoint (H) - Terrestrial acidification [kg SO2 eq]</c:v>
                </c:pt>
                <c:pt idx="15">
                  <c:v>ReCiPe 1.08 Midpoint (H) - Terrestrial ecotoxicity [kg 1,4-DB eq]</c:v>
                </c:pt>
                <c:pt idx="16">
                  <c:v>ReCiPe 1.08 Midpoint (H) - Water depletion [m3]</c:v>
                </c:pt>
              </c:strCache>
            </c:strRef>
          </c:cat>
          <c:val>
            <c:numRef>
              <c:f>Sheet1!$I$4:$I$20</c:f>
              <c:numCache>
                <c:formatCode>General</c:formatCode>
                <c:ptCount val="17"/>
                <c:pt idx="0">
                  <c:v>8.1837361672743594E-2</c:v>
                </c:pt>
                <c:pt idx="1">
                  <c:v>2.6832257305809999</c:v>
                </c:pt>
                <c:pt idx="2">
                  <c:v>2.6815465769062699</c:v>
                </c:pt>
                <c:pt idx="3">
                  <c:v>0.80163959750015801</c:v>
                </c:pt>
                <c:pt idx="4">
                  <c:v>1.9978782243769999E-3</c:v>
                </c:pt>
                <c:pt idx="5" formatCode="0.00E+00">
                  <c:v>9.5871773030273607E-6</c:v>
                </c:pt>
                <c:pt idx="6">
                  <c:v>5.2808604047283598</c:v>
                </c:pt>
                <c:pt idx="7">
                  <c:v>1.7385760054882</c:v>
                </c:pt>
                <c:pt idx="8">
                  <c:v>6.3876512925516203E-4</c:v>
                </c:pt>
                <c:pt idx="9">
                  <c:v>4.3639531137505103E-4</c:v>
                </c:pt>
                <c:pt idx="10">
                  <c:v>1.9906658611439199E-2</c:v>
                </c:pt>
                <c:pt idx="11" formatCode="0.00E+00">
                  <c:v>9.13290896902522E-9</c:v>
                </c:pt>
                <c:pt idx="12">
                  <c:v>4.2086817956692403E-3</c:v>
                </c:pt>
                <c:pt idx="13">
                  <c:v>5.80340721909275E-3</c:v>
                </c:pt>
                <c:pt idx="14">
                  <c:v>1.7738961564060601E-2</c:v>
                </c:pt>
                <c:pt idx="15" formatCode="0.00E+00">
                  <c:v>7.3739631554346804E-5</c:v>
                </c:pt>
                <c:pt idx="16">
                  <c:v>5.3882902801936901</c:v>
                </c:pt>
              </c:numCache>
            </c:numRef>
          </c:val>
          <c:extLst>
            <c:ext xmlns:c16="http://schemas.microsoft.com/office/drawing/2014/chart" uri="{C3380CC4-5D6E-409C-BE32-E72D297353CC}">
              <c16:uniqueId val="{00000003-D4F9-4141-B080-63ABA984AF1E}"/>
            </c:ext>
          </c:extLst>
        </c:ser>
        <c:dLbls>
          <c:showLegendKey val="0"/>
          <c:showVal val="0"/>
          <c:showCatName val="0"/>
          <c:showSerName val="0"/>
          <c:showPercent val="0"/>
          <c:showBubbleSize val="0"/>
        </c:dLbls>
        <c:gapWidth val="219"/>
        <c:overlap val="-27"/>
        <c:axId val="498660544"/>
        <c:axId val="498660872"/>
      </c:barChart>
      <c:catAx>
        <c:axId val="498660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nl-BE"/>
          </a:p>
        </c:txPr>
        <c:crossAx val="498660872"/>
        <c:crosses val="autoZero"/>
        <c:auto val="1"/>
        <c:lblAlgn val="ctr"/>
        <c:lblOffset val="100"/>
        <c:noMultiLvlLbl val="0"/>
      </c:catAx>
      <c:valAx>
        <c:axId val="498660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l-BE"/>
          </a:p>
        </c:txPr>
        <c:crossAx val="498660544"/>
        <c:crosses val="autoZero"/>
        <c:crossBetween val="between"/>
      </c:valAx>
      <c:spPr>
        <a:noFill/>
        <a:ln>
          <a:noFill/>
        </a:ln>
        <a:effectLst/>
      </c:spPr>
    </c:plotArea>
    <c:legend>
      <c:legendPos val="l"/>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9782899029089688"/>
          <c:y val="8.2709564530240171E-2"/>
          <c:w val="0.70217100970910307"/>
          <c:h val="0.42948934608980327"/>
        </c:manualLayout>
      </c:layout>
      <c:barChart>
        <c:barDir val="col"/>
        <c:grouping val="stacked"/>
        <c:varyColors val="0"/>
        <c:ser>
          <c:idx val="0"/>
          <c:order val="0"/>
          <c:tx>
            <c:strRef>
              <c:f>Sheet2!$B$2</c:f>
              <c:strCache>
                <c:ptCount val="1"/>
                <c:pt idx="0">
                  <c:v>Decarburization</c:v>
                </c:pt>
              </c:strCache>
            </c:strRef>
          </c:tx>
          <c:spPr>
            <a:solidFill>
              <a:schemeClr val="accent1"/>
            </a:solidFill>
            <a:ln>
              <a:noFill/>
            </a:ln>
            <a:effectLst/>
          </c:spPr>
          <c:invertIfNegative val="0"/>
          <c:cat>
            <c:strRef>
              <c:f>Sheet2!$A$3:$A$19</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Sheet2!$B$3:$B$19</c:f>
              <c:numCache>
                <c:formatCode>General</c:formatCode>
                <c:ptCount val="17"/>
                <c:pt idx="0">
                  <c:v>2.1737281603822801E-2</c:v>
                </c:pt>
                <c:pt idx="1">
                  <c:v>1.1087733946942699</c:v>
                </c:pt>
                <c:pt idx="2">
                  <c:v>1.1255677733110001</c:v>
                </c:pt>
                <c:pt idx="3">
                  <c:v>0.31345617401764497</c:v>
                </c:pt>
                <c:pt idx="4">
                  <c:v>5.28809840564833E-4</c:v>
                </c:pt>
                <c:pt idx="5" formatCode="0.00E+00">
                  <c:v>2.9559217519977999E-6</c:v>
                </c:pt>
                <c:pt idx="6">
                  <c:v>0.122636662657329</c:v>
                </c:pt>
                <c:pt idx="7">
                  <c:v>0.37775957990939402</c:v>
                </c:pt>
                <c:pt idx="8">
                  <c:v>4.0223076420812002E-4</c:v>
                </c:pt>
                <c:pt idx="9">
                  <c:v>1.3188308190121699E-4</c:v>
                </c:pt>
                <c:pt idx="10">
                  <c:v>0.19076490824175699</c:v>
                </c:pt>
                <c:pt idx="11" formatCode="0.00E+00">
                  <c:v>1.93305635461913E-9</c:v>
                </c:pt>
                <c:pt idx="12">
                  <c:v>3.0334935229245699E-3</c:v>
                </c:pt>
                <c:pt idx="13">
                  <c:v>1.82242662034723E-3</c:v>
                </c:pt>
                <c:pt idx="14">
                  <c:v>1.7413372462305201E-3</c:v>
                </c:pt>
                <c:pt idx="15" formatCode="0.00E+00">
                  <c:v>2.7463291382717401E-5</c:v>
                </c:pt>
                <c:pt idx="16">
                  <c:v>1.4119222407508401</c:v>
                </c:pt>
              </c:numCache>
            </c:numRef>
          </c:val>
          <c:extLst>
            <c:ext xmlns:c16="http://schemas.microsoft.com/office/drawing/2014/chart" uri="{C3380CC4-5D6E-409C-BE32-E72D297353CC}">
              <c16:uniqueId val="{00000000-A9AF-421F-A1EF-C7326DA916A7}"/>
            </c:ext>
          </c:extLst>
        </c:ser>
        <c:ser>
          <c:idx val="1"/>
          <c:order val="1"/>
          <c:tx>
            <c:strRef>
              <c:f>Sheet2!$C$2</c:f>
              <c:strCache>
                <c:ptCount val="1"/>
                <c:pt idx="0">
                  <c:v>Deoxidation</c:v>
                </c:pt>
              </c:strCache>
            </c:strRef>
          </c:tx>
          <c:spPr>
            <a:solidFill>
              <a:schemeClr val="accent2"/>
            </a:solidFill>
            <a:ln>
              <a:noFill/>
            </a:ln>
            <a:effectLst/>
          </c:spPr>
          <c:invertIfNegative val="0"/>
          <c:cat>
            <c:strRef>
              <c:f>Sheet2!$A$3:$A$19</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Sheet2!$C$3:$C$19</c:f>
              <c:numCache>
                <c:formatCode>General</c:formatCode>
                <c:ptCount val="17"/>
                <c:pt idx="0">
                  <c:v>5.91680870888735E-2</c:v>
                </c:pt>
                <c:pt idx="1">
                  <c:v>1.7289222836114</c:v>
                </c:pt>
                <c:pt idx="2">
                  <c:v>1.7273301367692999</c:v>
                </c:pt>
                <c:pt idx="3">
                  <c:v>0.53361271539931099</c:v>
                </c:pt>
                <c:pt idx="4">
                  <c:v>1.44744063005322E-3</c:v>
                </c:pt>
                <c:pt idx="5" formatCode="0.00E+00">
                  <c:v>7.0241618692600799E-6</c:v>
                </c:pt>
                <c:pt idx="6">
                  <c:v>4.8628993231698003E-2</c:v>
                </c:pt>
                <c:pt idx="7">
                  <c:v>1.2566185193106101</c:v>
                </c:pt>
                <c:pt idx="8">
                  <c:v>4.6290233507234997E-4</c:v>
                </c:pt>
                <c:pt idx="9">
                  <c:v>2.8601871900823899E-4</c:v>
                </c:pt>
                <c:pt idx="10">
                  <c:v>1.40552163192203E-2</c:v>
                </c:pt>
                <c:pt idx="11" formatCode="0.00E+00">
                  <c:v>6.5998823448203399E-9</c:v>
                </c:pt>
                <c:pt idx="12">
                  <c:v>7.4190202050129295E-4</c:v>
                </c:pt>
                <c:pt idx="13">
                  <c:v>2.5633733760194598E-3</c:v>
                </c:pt>
                <c:pt idx="14">
                  <c:v>2.1913277628453202E-3</c:v>
                </c:pt>
                <c:pt idx="15" formatCode="0.00E+00">
                  <c:v>5.3444126808395102E-5</c:v>
                </c:pt>
                <c:pt idx="16">
                  <c:v>3.8943832791467701</c:v>
                </c:pt>
              </c:numCache>
            </c:numRef>
          </c:val>
          <c:extLst>
            <c:ext xmlns:c16="http://schemas.microsoft.com/office/drawing/2014/chart" uri="{C3380CC4-5D6E-409C-BE32-E72D297353CC}">
              <c16:uniqueId val="{00000001-A9AF-421F-A1EF-C7326DA916A7}"/>
            </c:ext>
          </c:extLst>
        </c:ser>
        <c:ser>
          <c:idx val="2"/>
          <c:order val="2"/>
          <c:tx>
            <c:strRef>
              <c:f>Sheet2!$D$2</c:f>
              <c:strCache>
                <c:ptCount val="1"/>
                <c:pt idx="0">
                  <c:v>Reduction</c:v>
                </c:pt>
              </c:strCache>
            </c:strRef>
          </c:tx>
          <c:spPr>
            <a:solidFill>
              <a:schemeClr val="accent3"/>
            </a:solidFill>
            <a:ln>
              <a:noFill/>
            </a:ln>
            <a:effectLst/>
          </c:spPr>
          <c:invertIfNegative val="0"/>
          <c:cat>
            <c:strRef>
              <c:f>Sheet2!$A$3:$A$19</c:f>
              <c:strCache>
                <c:ptCount val="17"/>
                <c:pt idx="0">
                  <c:v>Agricultural land occupation [m2a]</c:v>
                </c:pt>
                <c:pt idx="1">
                  <c:v>Climate change, default, excl biogenic carbon [kg CO2-Equiv.]</c:v>
                </c:pt>
                <c:pt idx="2">
                  <c:v>Climate change, incl biogenic carbon [kg CO2-Equiv.]</c:v>
                </c:pt>
                <c:pt idx="3">
                  <c:v>Fossil depletion [kg oil eq]</c:v>
                </c:pt>
                <c:pt idx="4">
                  <c:v>Freshwater ecotoxicity [kg 1,4-DB eq]</c:v>
                </c:pt>
                <c:pt idx="5">
                  <c:v>Freshwater eutrophication [kg P eq]</c:v>
                </c:pt>
                <c:pt idx="6">
                  <c:v>Human toxicity [kg 1,4-DB eq]</c:v>
                </c:pt>
                <c:pt idx="7">
                  <c:v>Ionising radiation [kg U235 eq]</c:v>
                </c:pt>
                <c:pt idx="8">
                  <c:v>Marine ecotoxicity [kg 1,4-DB eq]</c:v>
                </c:pt>
                <c:pt idx="9">
                  <c:v>Marine eutrophication [kg N-Equiv.]</c:v>
                </c:pt>
                <c:pt idx="10">
                  <c:v>Metal depletion [kg Fe eq]</c:v>
                </c:pt>
                <c:pt idx="11">
                  <c:v>Ozone depletion [kg CFC-11 eq]</c:v>
                </c:pt>
                <c:pt idx="12">
                  <c:v>Particulate matter formation [kg PM10 eq]</c:v>
                </c:pt>
                <c:pt idx="13">
                  <c:v>Photochemical oxidant formation [kg NMVOC]</c:v>
                </c:pt>
                <c:pt idx="14">
                  <c:v>Terrestrial acidification [kg SO2 eq]</c:v>
                </c:pt>
                <c:pt idx="15">
                  <c:v>Terrestrial ecotoxicity [kg 1,4-DB eq]</c:v>
                </c:pt>
                <c:pt idx="16">
                  <c:v>Water depletion [m3]</c:v>
                </c:pt>
              </c:strCache>
            </c:strRef>
          </c:cat>
          <c:val>
            <c:numRef>
              <c:f>Sheet2!$D$3:$D$19</c:f>
              <c:numCache>
                <c:formatCode>General</c:formatCode>
                <c:ptCount val="17"/>
                <c:pt idx="0">
                  <c:v>8.1837361672743594E-2</c:v>
                </c:pt>
                <c:pt idx="1">
                  <c:v>2.6832257305809999</c:v>
                </c:pt>
                <c:pt idx="2">
                  <c:v>2.6815465769062699</c:v>
                </c:pt>
                <c:pt idx="3">
                  <c:v>0.80163959750015801</c:v>
                </c:pt>
                <c:pt idx="4">
                  <c:v>1.9978782243769999E-3</c:v>
                </c:pt>
                <c:pt idx="5" formatCode="0.00E+00">
                  <c:v>9.5871773030273607E-6</c:v>
                </c:pt>
                <c:pt idx="6">
                  <c:v>5.2808604047283598</c:v>
                </c:pt>
                <c:pt idx="7">
                  <c:v>1.7385760054882</c:v>
                </c:pt>
                <c:pt idx="8">
                  <c:v>6.3876512925516203E-4</c:v>
                </c:pt>
                <c:pt idx="9">
                  <c:v>4.3639531137505103E-4</c:v>
                </c:pt>
                <c:pt idx="10">
                  <c:v>1.9906658611439199E-2</c:v>
                </c:pt>
                <c:pt idx="11" formatCode="0.00E+00">
                  <c:v>9.13290896902522E-9</c:v>
                </c:pt>
                <c:pt idx="12">
                  <c:v>4.2086817956692403E-3</c:v>
                </c:pt>
                <c:pt idx="13">
                  <c:v>5.80340721909275E-3</c:v>
                </c:pt>
                <c:pt idx="14">
                  <c:v>1.7738961564060601E-2</c:v>
                </c:pt>
                <c:pt idx="15" formatCode="0.00E+00">
                  <c:v>7.3739631554346804E-5</c:v>
                </c:pt>
                <c:pt idx="16">
                  <c:v>5.3882902801936901</c:v>
                </c:pt>
              </c:numCache>
            </c:numRef>
          </c:val>
          <c:extLst>
            <c:ext xmlns:c16="http://schemas.microsoft.com/office/drawing/2014/chart" uri="{C3380CC4-5D6E-409C-BE32-E72D297353CC}">
              <c16:uniqueId val="{00000002-A9AF-421F-A1EF-C7326DA916A7}"/>
            </c:ext>
          </c:extLst>
        </c:ser>
        <c:dLbls>
          <c:showLegendKey val="0"/>
          <c:showVal val="0"/>
          <c:showCatName val="0"/>
          <c:showSerName val="0"/>
          <c:showPercent val="0"/>
          <c:showBubbleSize val="0"/>
        </c:dLbls>
        <c:gapWidth val="150"/>
        <c:overlap val="100"/>
        <c:axId val="566638760"/>
        <c:axId val="566637448"/>
      </c:barChart>
      <c:catAx>
        <c:axId val="56663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nl-BE"/>
          </a:p>
        </c:txPr>
        <c:crossAx val="566637448"/>
        <c:crosses val="autoZero"/>
        <c:auto val="1"/>
        <c:lblAlgn val="ctr"/>
        <c:lblOffset val="100"/>
        <c:noMultiLvlLbl val="0"/>
      </c:catAx>
      <c:valAx>
        <c:axId val="566637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nl-BE"/>
          </a:p>
        </c:txPr>
        <c:crossAx val="566638760"/>
        <c:crosses val="autoZero"/>
        <c:crossBetween val="between"/>
      </c:valAx>
      <c:spPr>
        <a:noFill/>
        <a:ln>
          <a:noFill/>
        </a:ln>
        <a:effectLst/>
      </c:spPr>
    </c:plotArea>
    <c:legend>
      <c:legendPos val="l"/>
      <c:legendEntry>
        <c:idx val="0"/>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nl-BE"/>
          </a:p>
        </c:txPr>
      </c:legendEntry>
      <c:legendEntry>
        <c:idx val="1"/>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nl-BE"/>
          </a:p>
        </c:txPr>
      </c:legendEntry>
      <c:legendEntry>
        <c:idx val="2"/>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nl-BE"/>
          </a:p>
        </c:txPr>
      </c:legendEntry>
      <c:layout>
        <c:manualLayout>
          <c:xMode val="edge"/>
          <c:yMode val="edge"/>
          <c:x val="5.372195786250869E-2"/>
          <c:y val="0.11558739028589167"/>
          <c:w val="0.1768931140042227"/>
          <c:h val="0.44108305816611632"/>
        </c:manualLayout>
      </c:layout>
      <c:overlay val="0"/>
      <c:spPr>
        <a:noFill/>
        <a:ln>
          <a:solidFill>
            <a:schemeClr val="accent5"/>
          </a:solid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nl-BE"/>
        </a:p>
      </c:txPr>
    </c:legend>
    <c:plotVisOnly val="1"/>
    <c:dispBlanksAs val="gap"/>
    <c:showDLblsOverMax val="0"/>
  </c:chart>
  <c:spPr>
    <a:noFill/>
    <a:ln>
      <a:noFill/>
    </a:ln>
    <a:effectLst/>
  </c:spPr>
  <c:txPr>
    <a:bodyPr/>
    <a:lstStyle/>
    <a:p>
      <a:pPr>
        <a:defRPr/>
      </a:pPr>
      <a:endParaRPr lang="nl-BE"/>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D1068D-B3B9-1D4C-9916-87E05203ADF8}" type="doc">
      <dgm:prSet loTypeId="urn:microsoft.com/office/officeart/2005/8/layout/radial4" loCatId="" qsTypeId="urn:microsoft.com/office/officeart/2005/8/quickstyle/simple1" qsCatId="simple" csTypeId="urn:microsoft.com/office/officeart/2005/8/colors/colorful1" csCatId="colorful" phldr="1"/>
      <dgm:spPr/>
      <dgm:t>
        <a:bodyPr/>
        <a:lstStyle/>
        <a:p>
          <a:endParaRPr lang="fr-FR"/>
        </a:p>
      </dgm:t>
    </dgm:pt>
    <dgm:pt modelId="{A7AC4229-913C-5D42-AB3A-943C9A1FA222}">
      <dgm:prSet phldrT="[Texte]" custT="1"/>
      <dgm:spPr/>
      <dgm:t>
        <a:bodyPr/>
        <a:lstStyle/>
        <a:p>
          <a:r>
            <a:rPr lang="fr-FR" sz="2000" b="1" dirty="0"/>
            <a:t>Questions?</a:t>
          </a:r>
        </a:p>
      </dgm:t>
    </dgm:pt>
    <dgm:pt modelId="{A2B30CE2-16B7-B048-ABF2-A89BD6221B15}" type="parTrans" cxnId="{2B42B91C-201A-A44D-B643-1DCAA5DFEF14}">
      <dgm:prSet/>
      <dgm:spPr/>
      <dgm:t>
        <a:bodyPr/>
        <a:lstStyle/>
        <a:p>
          <a:endParaRPr lang="fr-FR"/>
        </a:p>
      </dgm:t>
    </dgm:pt>
    <dgm:pt modelId="{287F5408-D50C-9844-B4A5-0877D7A1C618}" type="sibTrans" cxnId="{2B42B91C-201A-A44D-B643-1DCAA5DFEF14}">
      <dgm:prSet/>
      <dgm:spPr/>
      <dgm:t>
        <a:bodyPr/>
        <a:lstStyle/>
        <a:p>
          <a:endParaRPr lang="fr-FR"/>
        </a:p>
      </dgm:t>
    </dgm:pt>
    <dgm:pt modelId="{1758C543-0131-6445-B72A-ED180CA4CC3E}">
      <dgm:prSet phldrT="[Texte]" custT="1"/>
      <dgm:spPr/>
      <dgm:t>
        <a:bodyPr/>
        <a:lstStyle/>
        <a:p>
          <a:r>
            <a:rPr lang="fr-FR" sz="2000" b="1" dirty="0"/>
            <a:t>The </a:t>
          </a:r>
          <a:r>
            <a:rPr lang="fr-FR" sz="2000" b="1" dirty="0" err="1"/>
            <a:t>context</a:t>
          </a:r>
          <a:endParaRPr lang="fr-FR" sz="2000" b="1" dirty="0"/>
        </a:p>
      </dgm:t>
    </dgm:pt>
    <dgm:pt modelId="{5DF92DED-39CC-864E-B8F4-5BEFB3E52A23}" type="parTrans" cxnId="{5A61EF36-D3C3-9E42-B396-C32238DA7568}">
      <dgm:prSet/>
      <dgm:spPr/>
      <dgm:t>
        <a:bodyPr/>
        <a:lstStyle/>
        <a:p>
          <a:endParaRPr lang="fr-FR" sz="2000"/>
        </a:p>
      </dgm:t>
    </dgm:pt>
    <dgm:pt modelId="{8174554B-D1E8-FB40-8534-E93B9AC69EE1}" type="sibTrans" cxnId="{5A61EF36-D3C3-9E42-B396-C32238DA7568}">
      <dgm:prSet/>
      <dgm:spPr/>
      <dgm:t>
        <a:bodyPr/>
        <a:lstStyle/>
        <a:p>
          <a:endParaRPr lang="fr-FR"/>
        </a:p>
      </dgm:t>
    </dgm:pt>
    <dgm:pt modelId="{9E498BD6-0F7D-684D-90C4-7C4B4B42CA11}">
      <dgm:prSet phldrT="[Texte]" custT="1"/>
      <dgm:spPr/>
      <dgm:t>
        <a:bodyPr/>
        <a:lstStyle/>
        <a:p>
          <a:r>
            <a:rPr lang="fr-FR" sz="2000" b="1" dirty="0"/>
            <a:t>Discussion</a:t>
          </a:r>
        </a:p>
      </dgm:t>
    </dgm:pt>
    <dgm:pt modelId="{FB7627BD-BC5F-3E42-9754-9F01D6385210}" type="parTrans" cxnId="{5EC63128-2666-074C-8A48-3FAC08835490}">
      <dgm:prSet/>
      <dgm:spPr/>
      <dgm:t>
        <a:bodyPr/>
        <a:lstStyle/>
        <a:p>
          <a:endParaRPr lang="fr-FR" sz="2000"/>
        </a:p>
      </dgm:t>
    </dgm:pt>
    <dgm:pt modelId="{41FCA31F-B171-2846-B1F2-6949D3DE7594}" type="sibTrans" cxnId="{5EC63128-2666-074C-8A48-3FAC08835490}">
      <dgm:prSet/>
      <dgm:spPr/>
      <dgm:t>
        <a:bodyPr/>
        <a:lstStyle/>
        <a:p>
          <a:endParaRPr lang="fr-FR"/>
        </a:p>
      </dgm:t>
    </dgm:pt>
    <dgm:pt modelId="{8FE1A8D4-D742-8045-89E3-3B64C0E7F8AB}">
      <dgm:prSet phldrT="[Texte]" custT="1"/>
      <dgm:spPr/>
      <dgm:t>
        <a:bodyPr/>
        <a:lstStyle/>
        <a:p>
          <a:r>
            <a:rPr lang="fr-FR" sz="2000" b="1" dirty="0" err="1"/>
            <a:t>Assumptions</a:t>
          </a:r>
          <a:r>
            <a:rPr lang="fr-FR" sz="2000" b="1" dirty="0"/>
            <a:t>/Conclusions</a:t>
          </a:r>
        </a:p>
      </dgm:t>
    </dgm:pt>
    <dgm:pt modelId="{C435DCC0-2F62-4B41-8B04-B255D3168613}" type="parTrans" cxnId="{1C331D04-AEC2-CE4C-B8BA-D4A78FB105D8}">
      <dgm:prSet/>
      <dgm:spPr/>
      <dgm:t>
        <a:bodyPr/>
        <a:lstStyle/>
        <a:p>
          <a:endParaRPr lang="fr-FR" sz="2000"/>
        </a:p>
      </dgm:t>
    </dgm:pt>
    <dgm:pt modelId="{EE25433D-515E-1F48-B8C1-C42A74933F79}" type="sibTrans" cxnId="{1C331D04-AEC2-CE4C-B8BA-D4A78FB105D8}">
      <dgm:prSet/>
      <dgm:spPr/>
      <dgm:t>
        <a:bodyPr/>
        <a:lstStyle/>
        <a:p>
          <a:endParaRPr lang="fr-FR"/>
        </a:p>
      </dgm:t>
    </dgm:pt>
    <dgm:pt modelId="{4B9C8E9D-64F6-A94C-97A0-01A87F57B04E}">
      <dgm:prSet custT="1"/>
      <dgm:spPr/>
      <dgm:t>
        <a:bodyPr/>
        <a:lstStyle/>
        <a:p>
          <a:r>
            <a:rPr lang="fr-FR" sz="2000" b="1" dirty="0"/>
            <a:t>LCA </a:t>
          </a:r>
          <a:r>
            <a:rPr lang="fr-FR" sz="2000" b="1" dirty="0" err="1"/>
            <a:t>results</a:t>
          </a:r>
          <a:endParaRPr lang="fr-FR" sz="2000" b="1" dirty="0"/>
        </a:p>
      </dgm:t>
    </dgm:pt>
    <dgm:pt modelId="{B19D11A1-D11B-BB43-A5EE-6D245B3B2490}" type="parTrans" cxnId="{A91618BE-5182-BE41-A171-5DF323BBF7E2}">
      <dgm:prSet/>
      <dgm:spPr/>
      <dgm:t>
        <a:bodyPr/>
        <a:lstStyle/>
        <a:p>
          <a:endParaRPr lang="fr-FR" sz="2000"/>
        </a:p>
      </dgm:t>
    </dgm:pt>
    <dgm:pt modelId="{0C2DAD34-DE76-A14F-B646-A2D115B8D1AA}" type="sibTrans" cxnId="{A91618BE-5182-BE41-A171-5DF323BBF7E2}">
      <dgm:prSet/>
      <dgm:spPr/>
      <dgm:t>
        <a:bodyPr/>
        <a:lstStyle/>
        <a:p>
          <a:endParaRPr lang="fr-FR"/>
        </a:p>
      </dgm:t>
    </dgm:pt>
    <dgm:pt modelId="{962D302F-82AE-794D-9BC1-B758B1F30AD7}">
      <dgm:prSet custT="1"/>
      <dgm:spPr/>
      <dgm:t>
        <a:bodyPr/>
        <a:lstStyle/>
        <a:p>
          <a:r>
            <a:rPr lang="fr-FR" sz="2000" b="1" dirty="0" err="1"/>
            <a:t>Study</a:t>
          </a:r>
          <a:r>
            <a:rPr lang="fr-FR" sz="2000" b="1" dirty="0"/>
            <a:t> &amp; scope</a:t>
          </a:r>
        </a:p>
      </dgm:t>
    </dgm:pt>
    <dgm:pt modelId="{A5F1EB66-F1E8-804F-8B1B-54D9B2CF29A4}" type="parTrans" cxnId="{860939DF-5887-464C-A4DF-1F87B02325E9}">
      <dgm:prSet/>
      <dgm:spPr/>
      <dgm:t>
        <a:bodyPr/>
        <a:lstStyle/>
        <a:p>
          <a:endParaRPr lang="fr-FR" sz="2000"/>
        </a:p>
      </dgm:t>
    </dgm:pt>
    <dgm:pt modelId="{3AD60BE2-D101-6747-8719-68E4E3F2B872}" type="sibTrans" cxnId="{860939DF-5887-464C-A4DF-1F87B02325E9}">
      <dgm:prSet/>
      <dgm:spPr/>
      <dgm:t>
        <a:bodyPr/>
        <a:lstStyle/>
        <a:p>
          <a:endParaRPr lang="fr-FR"/>
        </a:p>
      </dgm:t>
    </dgm:pt>
    <dgm:pt modelId="{69D639B0-1293-5C4A-B756-99A9DF1853FC}" type="pres">
      <dgm:prSet presAssocID="{0BD1068D-B3B9-1D4C-9916-87E05203ADF8}" presName="cycle" presStyleCnt="0">
        <dgm:presLayoutVars>
          <dgm:chMax val="1"/>
          <dgm:dir/>
          <dgm:animLvl val="ctr"/>
          <dgm:resizeHandles val="exact"/>
        </dgm:presLayoutVars>
      </dgm:prSet>
      <dgm:spPr/>
    </dgm:pt>
    <dgm:pt modelId="{D75DC158-0DE5-7346-9ED1-94CEE8CEDF60}" type="pres">
      <dgm:prSet presAssocID="{A7AC4229-913C-5D42-AB3A-943C9A1FA222}" presName="centerShape" presStyleLbl="node0" presStyleIdx="0" presStyleCnt="1"/>
      <dgm:spPr/>
    </dgm:pt>
    <dgm:pt modelId="{B324DEAC-7383-2742-9D86-578358381BF4}" type="pres">
      <dgm:prSet presAssocID="{5DF92DED-39CC-864E-B8F4-5BEFB3E52A23}" presName="parTrans" presStyleLbl="bgSibTrans2D1" presStyleIdx="0" presStyleCnt="5"/>
      <dgm:spPr/>
    </dgm:pt>
    <dgm:pt modelId="{A30CF623-78CD-5146-B8E3-DF15551DE634}" type="pres">
      <dgm:prSet presAssocID="{1758C543-0131-6445-B72A-ED180CA4CC3E}" presName="node" presStyleLbl="node1" presStyleIdx="0" presStyleCnt="5">
        <dgm:presLayoutVars>
          <dgm:bulletEnabled val="1"/>
        </dgm:presLayoutVars>
      </dgm:prSet>
      <dgm:spPr/>
    </dgm:pt>
    <dgm:pt modelId="{B69984A6-15EA-FC41-9CF6-BE1868E7CEA7}" type="pres">
      <dgm:prSet presAssocID="{A5F1EB66-F1E8-804F-8B1B-54D9B2CF29A4}" presName="parTrans" presStyleLbl="bgSibTrans2D1" presStyleIdx="1" presStyleCnt="5"/>
      <dgm:spPr/>
    </dgm:pt>
    <dgm:pt modelId="{A30D06F4-9D55-DD49-9D4F-A4249730ADDC}" type="pres">
      <dgm:prSet presAssocID="{962D302F-82AE-794D-9BC1-B758B1F30AD7}" presName="node" presStyleLbl="node1" presStyleIdx="1" presStyleCnt="5">
        <dgm:presLayoutVars>
          <dgm:bulletEnabled val="1"/>
        </dgm:presLayoutVars>
      </dgm:prSet>
      <dgm:spPr/>
    </dgm:pt>
    <dgm:pt modelId="{027FC31E-E840-A846-8E0A-5012FFFADB8E}" type="pres">
      <dgm:prSet presAssocID="{B19D11A1-D11B-BB43-A5EE-6D245B3B2490}" presName="parTrans" presStyleLbl="bgSibTrans2D1" presStyleIdx="2" presStyleCnt="5"/>
      <dgm:spPr/>
    </dgm:pt>
    <dgm:pt modelId="{346B8797-CFEA-AE40-80DA-47DA061EFC71}" type="pres">
      <dgm:prSet presAssocID="{4B9C8E9D-64F6-A94C-97A0-01A87F57B04E}" presName="node" presStyleLbl="node1" presStyleIdx="2" presStyleCnt="5">
        <dgm:presLayoutVars>
          <dgm:bulletEnabled val="1"/>
        </dgm:presLayoutVars>
      </dgm:prSet>
      <dgm:spPr/>
    </dgm:pt>
    <dgm:pt modelId="{2323BFA6-ADD9-9C44-A844-F9E14FE2A7B8}" type="pres">
      <dgm:prSet presAssocID="{FB7627BD-BC5F-3E42-9754-9F01D6385210}" presName="parTrans" presStyleLbl="bgSibTrans2D1" presStyleIdx="3" presStyleCnt="5"/>
      <dgm:spPr/>
    </dgm:pt>
    <dgm:pt modelId="{064BDD61-728B-8D46-8217-59B28E2AD23B}" type="pres">
      <dgm:prSet presAssocID="{9E498BD6-0F7D-684D-90C4-7C4B4B42CA11}" presName="node" presStyleLbl="node1" presStyleIdx="3" presStyleCnt="5">
        <dgm:presLayoutVars>
          <dgm:bulletEnabled val="1"/>
        </dgm:presLayoutVars>
      </dgm:prSet>
      <dgm:spPr/>
    </dgm:pt>
    <dgm:pt modelId="{B726C1CF-5271-484A-BBB1-A9FC8E73DBE2}" type="pres">
      <dgm:prSet presAssocID="{C435DCC0-2F62-4B41-8B04-B255D3168613}" presName="parTrans" presStyleLbl="bgSibTrans2D1" presStyleIdx="4" presStyleCnt="5"/>
      <dgm:spPr/>
    </dgm:pt>
    <dgm:pt modelId="{301516EB-72EE-504B-9297-A40DB39CBB9F}" type="pres">
      <dgm:prSet presAssocID="{8FE1A8D4-D742-8045-89E3-3B64C0E7F8AB}" presName="node" presStyleLbl="node1" presStyleIdx="4" presStyleCnt="5">
        <dgm:presLayoutVars>
          <dgm:bulletEnabled val="1"/>
        </dgm:presLayoutVars>
      </dgm:prSet>
      <dgm:spPr/>
    </dgm:pt>
  </dgm:ptLst>
  <dgm:cxnLst>
    <dgm:cxn modelId="{4E6EB652-B792-454D-8754-343985F7F76A}" type="presOf" srcId="{9E498BD6-0F7D-684D-90C4-7C4B4B42CA11}" destId="{064BDD61-728B-8D46-8217-59B28E2AD23B}" srcOrd="0" destOrd="0" presId="urn:microsoft.com/office/officeart/2005/8/layout/radial4"/>
    <dgm:cxn modelId="{2B42B91C-201A-A44D-B643-1DCAA5DFEF14}" srcId="{0BD1068D-B3B9-1D4C-9916-87E05203ADF8}" destId="{A7AC4229-913C-5D42-AB3A-943C9A1FA222}" srcOrd="0" destOrd="0" parTransId="{A2B30CE2-16B7-B048-ABF2-A89BD6221B15}" sibTransId="{287F5408-D50C-9844-B4A5-0877D7A1C618}"/>
    <dgm:cxn modelId="{C21D7A0F-9D71-3E4D-989D-2B7F11B1748A}" type="presOf" srcId="{4B9C8E9D-64F6-A94C-97A0-01A87F57B04E}" destId="{346B8797-CFEA-AE40-80DA-47DA061EFC71}" srcOrd="0" destOrd="0" presId="urn:microsoft.com/office/officeart/2005/8/layout/radial4"/>
    <dgm:cxn modelId="{1C331D04-AEC2-CE4C-B8BA-D4A78FB105D8}" srcId="{A7AC4229-913C-5D42-AB3A-943C9A1FA222}" destId="{8FE1A8D4-D742-8045-89E3-3B64C0E7F8AB}" srcOrd="4" destOrd="0" parTransId="{C435DCC0-2F62-4B41-8B04-B255D3168613}" sibTransId="{EE25433D-515E-1F48-B8C1-C42A74933F79}"/>
    <dgm:cxn modelId="{2206EE06-0204-F04E-A1BC-884B010E67BF}" type="presOf" srcId="{FB7627BD-BC5F-3E42-9754-9F01D6385210}" destId="{2323BFA6-ADD9-9C44-A844-F9E14FE2A7B8}" srcOrd="0" destOrd="0" presId="urn:microsoft.com/office/officeart/2005/8/layout/radial4"/>
    <dgm:cxn modelId="{5A61EF36-D3C3-9E42-B396-C32238DA7568}" srcId="{A7AC4229-913C-5D42-AB3A-943C9A1FA222}" destId="{1758C543-0131-6445-B72A-ED180CA4CC3E}" srcOrd="0" destOrd="0" parTransId="{5DF92DED-39CC-864E-B8F4-5BEFB3E52A23}" sibTransId="{8174554B-D1E8-FB40-8534-E93B9AC69EE1}"/>
    <dgm:cxn modelId="{860939DF-5887-464C-A4DF-1F87B02325E9}" srcId="{A7AC4229-913C-5D42-AB3A-943C9A1FA222}" destId="{962D302F-82AE-794D-9BC1-B758B1F30AD7}" srcOrd="1" destOrd="0" parTransId="{A5F1EB66-F1E8-804F-8B1B-54D9B2CF29A4}" sibTransId="{3AD60BE2-D101-6747-8719-68E4E3F2B872}"/>
    <dgm:cxn modelId="{230FAD1B-1C1C-A74C-843B-249FBA5619BD}" type="presOf" srcId="{8FE1A8D4-D742-8045-89E3-3B64C0E7F8AB}" destId="{301516EB-72EE-504B-9297-A40DB39CBB9F}" srcOrd="0" destOrd="0" presId="urn:microsoft.com/office/officeart/2005/8/layout/radial4"/>
    <dgm:cxn modelId="{52A4324E-C6A3-634E-86FD-87023C4C7C31}" type="presOf" srcId="{962D302F-82AE-794D-9BC1-B758B1F30AD7}" destId="{A30D06F4-9D55-DD49-9D4F-A4249730ADDC}" srcOrd="0" destOrd="0" presId="urn:microsoft.com/office/officeart/2005/8/layout/radial4"/>
    <dgm:cxn modelId="{8A737883-DFA4-C840-A54A-1BF6C294A320}" type="presOf" srcId="{A5F1EB66-F1E8-804F-8B1B-54D9B2CF29A4}" destId="{B69984A6-15EA-FC41-9CF6-BE1868E7CEA7}" srcOrd="0" destOrd="0" presId="urn:microsoft.com/office/officeart/2005/8/layout/radial4"/>
    <dgm:cxn modelId="{6200FB93-1F54-5149-B76D-D5BED2CEDE28}" type="presOf" srcId="{5DF92DED-39CC-864E-B8F4-5BEFB3E52A23}" destId="{B324DEAC-7383-2742-9D86-578358381BF4}" srcOrd="0" destOrd="0" presId="urn:microsoft.com/office/officeart/2005/8/layout/radial4"/>
    <dgm:cxn modelId="{5EC63128-2666-074C-8A48-3FAC08835490}" srcId="{A7AC4229-913C-5D42-AB3A-943C9A1FA222}" destId="{9E498BD6-0F7D-684D-90C4-7C4B4B42CA11}" srcOrd="3" destOrd="0" parTransId="{FB7627BD-BC5F-3E42-9754-9F01D6385210}" sibTransId="{41FCA31F-B171-2846-B1F2-6949D3DE7594}"/>
    <dgm:cxn modelId="{498B0E27-5AD7-8342-996F-5219D4A57C98}" type="presOf" srcId="{A7AC4229-913C-5D42-AB3A-943C9A1FA222}" destId="{D75DC158-0DE5-7346-9ED1-94CEE8CEDF60}" srcOrd="0" destOrd="0" presId="urn:microsoft.com/office/officeart/2005/8/layout/radial4"/>
    <dgm:cxn modelId="{C643BD02-AD41-8048-B87F-3B5AFCB5EDC0}" type="presOf" srcId="{B19D11A1-D11B-BB43-A5EE-6D245B3B2490}" destId="{027FC31E-E840-A846-8E0A-5012FFFADB8E}" srcOrd="0" destOrd="0" presId="urn:microsoft.com/office/officeart/2005/8/layout/radial4"/>
    <dgm:cxn modelId="{663C384C-09C9-5646-876B-82CED3A17EFE}" type="presOf" srcId="{1758C543-0131-6445-B72A-ED180CA4CC3E}" destId="{A30CF623-78CD-5146-B8E3-DF15551DE634}" srcOrd="0" destOrd="0" presId="urn:microsoft.com/office/officeart/2005/8/layout/radial4"/>
    <dgm:cxn modelId="{0079A0D8-82CA-2C42-B51D-1E2787CF8D8C}" type="presOf" srcId="{0BD1068D-B3B9-1D4C-9916-87E05203ADF8}" destId="{69D639B0-1293-5C4A-B756-99A9DF1853FC}" srcOrd="0" destOrd="0" presId="urn:microsoft.com/office/officeart/2005/8/layout/radial4"/>
    <dgm:cxn modelId="{015B4376-352F-FD4B-9DB2-C58E49E32493}" type="presOf" srcId="{C435DCC0-2F62-4B41-8B04-B255D3168613}" destId="{B726C1CF-5271-484A-BBB1-A9FC8E73DBE2}" srcOrd="0" destOrd="0" presId="urn:microsoft.com/office/officeart/2005/8/layout/radial4"/>
    <dgm:cxn modelId="{A91618BE-5182-BE41-A171-5DF323BBF7E2}" srcId="{A7AC4229-913C-5D42-AB3A-943C9A1FA222}" destId="{4B9C8E9D-64F6-A94C-97A0-01A87F57B04E}" srcOrd="2" destOrd="0" parTransId="{B19D11A1-D11B-BB43-A5EE-6D245B3B2490}" sibTransId="{0C2DAD34-DE76-A14F-B646-A2D115B8D1AA}"/>
    <dgm:cxn modelId="{AEA6E993-9F0D-014C-9452-7F14610EE9AE}" type="presParOf" srcId="{69D639B0-1293-5C4A-B756-99A9DF1853FC}" destId="{D75DC158-0DE5-7346-9ED1-94CEE8CEDF60}" srcOrd="0" destOrd="0" presId="urn:microsoft.com/office/officeart/2005/8/layout/radial4"/>
    <dgm:cxn modelId="{945DE054-7BBA-3245-B9F6-E94FE4CFE32C}" type="presParOf" srcId="{69D639B0-1293-5C4A-B756-99A9DF1853FC}" destId="{B324DEAC-7383-2742-9D86-578358381BF4}" srcOrd="1" destOrd="0" presId="urn:microsoft.com/office/officeart/2005/8/layout/radial4"/>
    <dgm:cxn modelId="{E78C7163-AB5A-1949-8CF1-80AE662BAE81}" type="presParOf" srcId="{69D639B0-1293-5C4A-B756-99A9DF1853FC}" destId="{A30CF623-78CD-5146-B8E3-DF15551DE634}" srcOrd="2" destOrd="0" presId="urn:microsoft.com/office/officeart/2005/8/layout/radial4"/>
    <dgm:cxn modelId="{D91391B5-AC33-8243-A37F-68297BF93CAF}" type="presParOf" srcId="{69D639B0-1293-5C4A-B756-99A9DF1853FC}" destId="{B69984A6-15EA-FC41-9CF6-BE1868E7CEA7}" srcOrd="3" destOrd="0" presId="urn:microsoft.com/office/officeart/2005/8/layout/radial4"/>
    <dgm:cxn modelId="{0D59AAC9-8C96-5A43-9088-56A2A29FE0B5}" type="presParOf" srcId="{69D639B0-1293-5C4A-B756-99A9DF1853FC}" destId="{A30D06F4-9D55-DD49-9D4F-A4249730ADDC}" srcOrd="4" destOrd="0" presId="urn:microsoft.com/office/officeart/2005/8/layout/radial4"/>
    <dgm:cxn modelId="{8C528A19-14F6-0E4A-8AEB-2BD2E0095706}" type="presParOf" srcId="{69D639B0-1293-5C4A-B756-99A9DF1853FC}" destId="{027FC31E-E840-A846-8E0A-5012FFFADB8E}" srcOrd="5" destOrd="0" presId="urn:microsoft.com/office/officeart/2005/8/layout/radial4"/>
    <dgm:cxn modelId="{6850187C-5C66-1648-BCD7-FE681CA4400A}" type="presParOf" srcId="{69D639B0-1293-5C4A-B756-99A9DF1853FC}" destId="{346B8797-CFEA-AE40-80DA-47DA061EFC71}" srcOrd="6" destOrd="0" presId="urn:microsoft.com/office/officeart/2005/8/layout/radial4"/>
    <dgm:cxn modelId="{57E9C1EA-3A05-694E-839F-AC740E0D4343}" type="presParOf" srcId="{69D639B0-1293-5C4A-B756-99A9DF1853FC}" destId="{2323BFA6-ADD9-9C44-A844-F9E14FE2A7B8}" srcOrd="7" destOrd="0" presId="urn:microsoft.com/office/officeart/2005/8/layout/radial4"/>
    <dgm:cxn modelId="{6073FCF8-81F8-2B49-89E8-C2A495FCB298}" type="presParOf" srcId="{69D639B0-1293-5C4A-B756-99A9DF1853FC}" destId="{064BDD61-728B-8D46-8217-59B28E2AD23B}" srcOrd="8" destOrd="0" presId="urn:microsoft.com/office/officeart/2005/8/layout/radial4"/>
    <dgm:cxn modelId="{498212A5-BA22-C94E-ADAC-F44659F5CDEC}" type="presParOf" srcId="{69D639B0-1293-5C4A-B756-99A9DF1853FC}" destId="{B726C1CF-5271-484A-BBB1-A9FC8E73DBE2}" srcOrd="9" destOrd="0" presId="urn:microsoft.com/office/officeart/2005/8/layout/radial4"/>
    <dgm:cxn modelId="{BCEF3CDD-2F22-6346-9765-D8CFBB4A1616}" type="presParOf" srcId="{69D639B0-1293-5C4A-B756-99A9DF1853FC}" destId="{301516EB-72EE-504B-9297-A40DB39CBB9F}"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BD1068D-B3B9-1D4C-9916-87E05203ADF8}" type="doc">
      <dgm:prSet loTypeId="urn:microsoft.com/office/officeart/2005/8/layout/radial4" loCatId="" qsTypeId="urn:microsoft.com/office/officeart/2005/8/quickstyle/simple1" qsCatId="simple" csTypeId="urn:microsoft.com/office/officeart/2005/8/colors/colorful1" csCatId="colorful" phldr="1"/>
      <dgm:spPr/>
      <dgm:t>
        <a:bodyPr/>
        <a:lstStyle/>
        <a:p>
          <a:endParaRPr lang="fr-FR"/>
        </a:p>
      </dgm:t>
    </dgm:pt>
    <dgm:pt modelId="{A7AC4229-913C-5D42-AB3A-943C9A1FA222}">
      <dgm:prSet phldrT="[Texte]" custT="1"/>
      <dgm:spPr/>
      <dgm:t>
        <a:bodyPr/>
        <a:lstStyle/>
        <a:p>
          <a:r>
            <a:rPr lang="fr-FR" sz="2000" b="1" dirty="0"/>
            <a:t>Questions?</a:t>
          </a:r>
        </a:p>
      </dgm:t>
    </dgm:pt>
    <dgm:pt modelId="{A2B30CE2-16B7-B048-ABF2-A89BD6221B15}" type="parTrans" cxnId="{2B42B91C-201A-A44D-B643-1DCAA5DFEF14}">
      <dgm:prSet/>
      <dgm:spPr/>
      <dgm:t>
        <a:bodyPr/>
        <a:lstStyle/>
        <a:p>
          <a:endParaRPr lang="fr-FR"/>
        </a:p>
      </dgm:t>
    </dgm:pt>
    <dgm:pt modelId="{287F5408-D50C-9844-B4A5-0877D7A1C618}" type="sibTrans" cxnId="{2B42B91C-201A-A44D-B643-1DCAA5DFEF14}">
      <dgm:prSet/>
      <dgm:spPr/>
      <dgm:t>
        <a:bodyPr/>
        <a:lstStyle/>
        <a:p>
          <a:endParaRPr lang="fr-FR"/>
        </a:p>
      </dgm:t>
    </dgm:pt>
    <dgm:pt modelId="{1758C543-0131-6445-B72A-ED180CA4CC3E}">
      <dgm:prSet phldrT="[Texte]" custT="1"/>
      <dgm:spPr/>
      <dgm:t>
        <a:bodyPr/>
        <a:lstStyle/>
        <a:p>
          <a:r>
            <a:rPr lang="fr-FR" sz="2000" b="1" dirty="0"/>
            <a:t>The </a:t>
          </a:r>
          <a:r>
            <a:rPr lang="fr-FR" sz="2000" b="1" dirty="0" err="1"/>
            <a:t>context</a:t>
          </a:r>
          <a:endParaRPr lang="fr-FR" sz="2000" b="1" dirty="0"/>
        </a:p>
      </dgm:t>
    </dgm:pt>
    <dgm:pt modelId="{5DF92DED-39CC-864E-B8F4-5BEFB3E52A23}" type="parTrans" cxnId="{5A61EF36-D3C3-9E42-B396-C32238DA7568}">
      <dgm:prSet/>
      <dgm:spPr/>
      <dgm:t>
        <a:bodyPr/>
        <a:lstStyle/>
        <a:p>
          <a:endParaRPr lang="fr-FR" sz="2000"/>
        </a:p>
      </dgm:t>
    </dgm:pt>
    <dgm:pt modelId="{8174554B-D1E8-FB40-8534-E93B9AC69EE1}" type="sibTrans" cxnId="{5A61EF36-D3C3-9E42-B396-C32238DA7568}">
      <dgm:prSet/>
      <dgm:spPr/>
      <dgm:t>
        <a:bodyPr/>
        <a:lstStyle/>
        <a:p>
          <a:endParaRPr lang="fr-FR"/>
        </a:p>
      </dgm:t>
    </dgm:pt>
    <dgm:pt modelId="{9E498BD6-0F7D-684D-90C4-7C4B4B42CA11}">
      <dgm:prSet phldrT="[Texte]" custT="1"/>
      <dgm:spPr/>
      <dgm:t>
        <a:bodyPr/>
        <a:lstStyle/>
        <a:p>
          <a:r>
            <a:rPr lang="fr-FR" sz="2000" b="1" dirty="0"/>
            <a:t>Discussion</a:t>
          </a:r>
        </a:p>
      </dgm:t>
    </dgm:pt>
    <dgm:pt modelId="{FB7627BD-BC5F-3E42-9754-9F01D6385210}" type="parTrans" cxnId="{5EC63128-2666-074C-8A48-3FAC08835490}">
      <dgm:prSet/>
      <dgm:spPr/>
      <dgm:t>
        <a:bodyPr/>
        <a:lstStyle/>
        <a:p>
          <a:endParaRPr lang="fr-FR" sz="2000"/>
        </a:p>
      </dgm:t>
    </dgm:pt>
    <dgm:pt modelId="{41FCA31F-B171-2846-B1F2-6949D3DE7594}" type="sibTrans" cxnId="{5EC63128-2666-074C-8A48-3FAC08835490}">
      <dgm:prSet/>
      <dgm:spPr/>
      <dgm:t>
        <a:bodyPr/>
        <a:lstStyle/>
        <a:p>
          <a:endParaRPr lang="fr-FR"/>
        </a:p>
      </dgm:t>
    </dgm:pt>
    <dgm:pt modelId="{4B9C8E9D-64F6-A94C-97A0-01A87F57B04E}">
      <dgm:prSet custT="1"/>
      <dgm:spPr/>
      <dgm:t>
        <a:bodyPr/>
        <a:lstStyle/>
        <a:p>
          <a:r>
            <a:rPr lang="fr-FR" sz="2000" b="1" dirty="0"/>
            <a:t>LCA</a:t>
          </a:r>
          <a:r>
            <a:rPr lang="fr-FR" sz="2000" b="1" baseline="0" dirty="0"/>
            <a:t> </a:t>
          </a:r>
          <a:r>
            <a:rPr lang="fr-FR" sz="2000" b="1" baseline="0" dirty="0" err="1"/>
            <a:t>results</a:t>
          </a:r>
          <a:endParaRPr lang="fr-FR" sz="2000" b="1" dirty="0"/>
        </a:p>
      </dgm:t>
    </dgm:pt>
    <dgm:pt modelId="{B19D11A1-D11B-BB43-A5EE-6D245B3B2490}" type="parTrans" cxnId="{A91618BE-5182-BE41-A171-5DF323BBF7E2}">
      <dgm:prSet/>
      <dgm:spPr/>
      <dgm:t>
        <a:bodyPr/>
        <a:lstStyle/>
        <a:p>
          <a:endParaRPr lang="fr-FR" sz="2000"/>
        </a:p>
      </dgm:t>
    </dgm:pt>
    <dgm:pt modelId="{0C2DAD34-DE76-A14F-B646-A2D115B8D1AA}" type="sibTrans" cxnId="{A91618BE-5182-BE41-A171-5DF323BBF7E2}">
      <dgm:prSet/>
      <dgm:spPr/>
      <dgm:t>
        <a:bodyPr/>
        <a:lstStyle/>
        <a:p>
          <a:endParaRPr lang="fr-FR"/>
        </a:p>
      </dgm:t>
    </dgm:pt>
    <dgm:pt modelId="{C48E0D73-220F-4FF2-B22D-F91C5F0EF095}">
      <dgm:prSet phldrT="[Texte]" custT="1"/>
      <dgm:spPr/>
      <dgm:t>
        <a:bodyPr/>
        <a:lstStyle/>
        <a:p>
          <a:r>
            <a:rPr lang="fr-FR" sz="2000" b="1" dirty="0" err="1"/>
            <a:t>Assumptions</a:t>
          </a:r>
          <a:r>
            <a:rPr lang="fr-FR" sz="2000" b="1" dirty="0"/>
            <a:t>/Conclusion</a:t>
          </a:r>
        </a:p>
      </dgm:t>
    </dgm:pt>
    <dgm:pt modelId="{1B6140C5-01C9-425A-92CF-AD2546DFB055}" type="parTrans" cxnId="{20C93B05-BB5A-4556-ACC7-A36D129E7C0B}">
      <dgm:prSet/>
      <dgm:spPr/>
      <dgm:t>
        <a:bodyPr/>
        <a:lstStyle/>
        <a:p>
          <a:endParaRPr lang="en-US"/>
        </a:p>
      </dgm:t>
    </dgm:pt>
    <dgm:pt modelId="{0304C121-8859-4A89-89A2-D131F9B70F4B}" type="sibTrans" cxnId="{20C93B05-BB5A-4556-ACC7-A36D129E7C0B}">
      <dgm:prSet/>
      <dgm:spPr/>
      <dgm:t>
        <a:bodyPr/>
        <a:lstStyle/>
        <a:p>
          <a:endParaRPr lang="en-US"/>
        </a:p>
      </dgm:t>
    </dgm:pt>
    <dgm:pt modelId="{56A7C466-FCB2-475F-BAC6-942508226A3C}">
      <dgm:prSet phldrT="[Texte]" custT="1"/>
      <dgm:spPr/>
      <dgm:t>
        <a:bodyPr/>
        <a:lstStyle/>
        <a:p>
          <a:r>
            <a:rPr lang="fr-FR" sz="2000" b="1"/>
            <a:t>Study &amp; Scope</a:t>
          </a:r>
          <a:endParaRPr lang="fr-FR" sz="2000" b="1" dirty="0"/>
        </a:p>
      </dgm:t>
    </dgm:pt>
    <dgm:pt modelId="{AF3DB10B-7C05-4F9D-8D1D-F8102459DDA2}" type="parTrans" cxnId="{B8D0C7AA-684C-40FF-87E7-3711093393E9}">
      <dgm:prSet/>
      <dgm:spPr/>
      <dgm:t>
        <a:bodyPr/>
        <a:lstStyle/>
        <a:p>
          <a:endParaRPr lang="en-US"/>
        </a:p>
      </dgm:t>
    </dgm:pt>
    <dgm:pt modelId="{17CFCDCF-3258-4A9B-9F5D-8A02D1D7EF9F}" type="sibTrans" cxnId="{B8D0C7AA-684C-40FF-87E7-3711093393E9}">
      <dgm:prSet/>
      <dgm:spPr/>
      <dgm:t>
        <a:bodyPr/>
        <a:lstStyle/>
        <a:p>
          <a:endParaRPr lang="en-US"/>
        </a:p>
      </dgm:t>
    </dgm:pt>
    <dgm:pt modelId="{69D639B0-1293-5C4A-B756-99A9DF1853FC}" type="pres">
      <dgm:prSet presAssocID="{0BD1068D-B3B9-1D4C-9916-87E05203ADF8}" presName="cycle" presStyleCnt="0">
        <dgm:presLayoutVars>
          <dgm:chMax val="1"/>
          <dgm:dir/>
          <dgm:animLvl val="ctr"/>
          <dgm:resizeHandles val="exact"/>
        </dgm:presLayoutVars>
      </dgm:prSet>
      <dgm:spPr/>
    </dgm:pt>
    <dgm:pt modelId="{D75DC158-0DE5-7346-9ED1-94CEE8CEDF60}" type="pres">
      <dgm:prSet presAssocID="{A7AC4229-913C-5D42-AB3A-943C9A1FA222}" presName="centerShape" presStyleLbl="node0" presStyleIdx="0" presStyleCnt="1"/>
      <dgm:spPr/>
    </dgm:pt>
    <dgm:pt modelId="{B324DEAC-7383-2742-9D86-578358381BF4}" type="pres">
      <dgm:prSet presAssocID="{5DF92DED-39CC-864E-B8F4-5BEFB3E52A23}" presName="parTrans" presStyleLbl="bgSibTrans2D1" presStyleIdx="0" presStyleCnt="5"/>
      <dgm:spPr/>
    </dgm:pt>
    <dgm:pt modelId="{A30CF623-78CD-5146-B8E3-DF15551DE634}" type="pres">
      <dgm:prSet presAssocID="{1758C543-0131-6445-B72A-ED180CA4CC3E}" presName="node" presStyleLbl="node1" presStyleIdx="0" presStyleCnt="5">
        <dgm:presLayoutVars>
          <dgm:bulletEnabled val="1"/>
        </dgm:presLayoutVars>
      </dgm:prSet>
      <dgm:spPr/>
    </dgm:pt>
    <dgm:pt modelId="{52251DE7-4BDB-4BC7-B171-1261E7016E6D}" type="pres">
      <dgm:prSet presAssocID="{AF3DB10B-7C05-4F9D-8D1D-F8102459DDA2}" presName="parTrans" presStyleLbl="bgSibTrans2D1" presStyleIdx="1" presStyleCnt="5"/>
      <dgm:spPr/>
    </dgm:pt>
    <dgm:pt modelId="{D81802A7-93CA-4301-B344-26D716A8068C}" type="pres">
      <dgm:prSet presAssocID="{56A7C466-FCB2-475F-BAC6-942508226A3C}" presName="node" presStyleLbl="node1" presStyleIdx="1" presStyleCnt="5" custRadScaleRad="101038">
        <dgm:presLayoutVars>
          <dgm:bulletEnabled val="1"/>
        </dgm:presLayoutVars>
      </dgm:prSet>
      <dgm:spPr/>
    </dgm:pt>
    <dgm:pt modelId="{027FC31E-E840-A846-8E0A-5012FFFADB8E}" type="pres">
      <dgm:prSet presAssocID="{B19D11A1-D11B-BB43-A5EE-6D245B3B2490}" presName="parTrans" presStyleLbl="bgSibTrans2D1" presStyleIdx="2" presStyleCnt="5"/>
      <dgm:spPr/>
    </dgm:pt>
    <dgm:pt modelId="{346B8797-CFEA-AE40-80DA-47DA061EFC71}" type="pres">
      <dgm:prSet presAssocID="{4B9C8E9D-64F6-A94C-97A0-01A87F57B04E}" presName="node" presStyleLbl="node1" presStyleIdx="2" presStyleCnt="5">
        <dgm:presLayoutVars>
          <dgm:bulletEnabled val="1"/>
        </dgm:presLayoutVars>
      </dgm:prSet>
      <dgm:spPr/>
    </dgm:pt>
    <dgm:pt modelId="{2323BFA6-ADD9-9C44-A844-F9E14FE2A7B8}" type="pres">
      <dgm:prSet presAssocID="{FB7627BD-BC5F-3E42-9754-9F01D6385210}" presName="parTrans" presStyleLbl="bgSibTrans2D1" presStyleIdx="3" presStyleCnt="5"/>
      <dgm:spPr/>
    </dgm:pt>
    <dgm:pt modelId="{064BDD61-728B-8D46-8217-59B28E2AD23B}" type="pres">
      <dgm:prSet presAssocID="{9E498BD6-0F7D-684D-90C4-7C4B4B42CA11}" presName="node" presStyleLbl="node1" presStyleIdx="3" presStyleCnt="5" custScaleX="133484" custRadScaleRad="108105" custRadScaleInc="15799">
        <dgm:presLayoutVars>
          <dgm:bulletEnabled val="1"/>
        </dgm:presLayoutVars>
      </dgm:prSet>
      <dgm:spPr/>
    </dgm:pt>
    <dgm:pt modelId="{42E52A59-78E8-40D3-96D1-EACD5EEEB764}" type="pres">
      <dgm:prSet presAssocID="{1B6140C5-01C9-425A-92CF-AD2546DFB055}" presName="parTrans" presStyleLbl="bgSibTrans2D1" presStyleIdx="4" presStyleCnt="5"/>
      <dgm:spPr/>
    </dgm:pt>
    <dgm:pt modelId="{A5C327E0-99E3-45A6-9900-09AB42387F86}" type="pres">
      <dgm:prSet presAssocID="{C48E0D73-220F-4FF2-B22D-F91C5F0EF095}" presName="node" presStyleLbl="node1" presStyleIdx="4" presStyleCnt="5" custScaleX="100315" custScaleY="142753" custRadScaleRad="140404" custRadScaleInc="1917">
        <dgm:presLayoutVars>
          <dgm:bulletEnabled val="1"/>
        </dgm:presLayoutVars>
      </dgm:prSet>
      <dgm:spPr/>
    </dgm:pt>
  </dgm:ptLst>
  <dgm:cxnLst>
    <dgm:cxn modelId="{7D151E47-1650-A74F-88EB-F3271A0B798A}" type="presOf" srcId="{1758C543-0131-6445-B72A-ED180CA4CC3E}" destId="{A30CF623-78CD-5146-B8E3-DF15551DE634}" srcOrd="0" destOrd="0" presId="urn:microsoft.com/office/officeart/2005/8/layout/radial4"/>
    <dgm:cxn modelId="{5EC63128-2666-074C-8A48-3FAC08835490}" srcId="{A7AC4229-913C-5D42-AB3A-943C9A1FA222}" destId="{9E498BD6-0F7D-684D-90C4-7C4B4B42CA11}" srcOrd="3" destOrd="0" parTransId="{FB7627BD-BC5F-3E42-9754-9F01D6385210}" sibTransId="{41FCA31F-B171-2846-B1F2-6949D3DE7594}"/>
    <dgm:cxn modelId="{20C93B05-BB5A-4556-ACC7-A36D129E7C0B}" srcId="{A7AC4229-913C-5D42-AB3A-943C9A1FA222}" destId="{C48E0D73-220F-4FF2-B22D-F91C5F0EF095}" srcOrd="4" destOrd="0" parTransId="{1B6140C5-01C9-425A-92CF-AD2546DFB055}" sibTransId="{0304C121-8859-4A89-89A2-D131F9B70F4B}"/>
    <dgm:cxn modelId="{609B7F80-6B88-4878-BFE2-2F1306E9A5C2}" type="presOf" srcId="{1B6140C5-01C9-425A-92CF-AD2546DFB055}" destId="{42E52A59-78E8-40D3-96D1-EACD5EEEB764}" srcOrd="0" destOrd="0" presId="urn:microsoft.com/office/officeart/2005/8/layout/radial4"/>
    <dgm:cxn modelId="{9FA41227-3D9F-2C47-91C7-5BB7E0FD7B85}" type="presOf" srcId="{FB7627BD-BC5F-3E42-9754-9F01D6385210}" destId="{2323BFA6-ADD9-9C44-A844-F9E14FE2A7B8}" srcOrd="0" destOrd="0" presId="urn:microsoft.com/office/officeart/2005/8/layout/radial4"/>
    <dgm:cxn modelId="{3333034C-5E68-4546-A59F-449FB27F6EDF}" type="presOf" srcId="{B19D11A1-D11B-BB43-A5EE-6D245B3B2490}" destId="{027FC31E-E840-A846-8E0A-5012FFFADB8E}" srcOrd="0" destOrd="0" presId="urn:microsoft.com/office/officeart/2005/8/layout/radial4"/>
    <dgm:cxn modelId="{61E8FD6C-C4BC-3E4C-8087-83617BFAC235}" type="presOf" srcId="{A7AC4229-913C-5D42-AB3A-943C9A1FA222}" destId="{D75DC158-0DE5-7346-9ED1-94CEE8CEDF60}" srcOrd="0" destOrd="0" presId="urn:microsoft.com/office/officeart/2005/8/layout/radial4"/>
    <dgm:cxn modelId="{B8D0C7AA-684C-40FF-87E7-3711093393E9}" srcId="{A7AC4229-913C-5D42-AB3A-943C9A1FA222}" destId="{56A7C466-FCB2-475F-BAC6-942508226A3C}" srcOrd="1" destOrd="0" parTransId="{AF3DB10B-7C05-4F9D-8D1D-F8102459DDA2}" sibTransId="{17CFCDCF-3258-4A9B-9F5D-8A02D1D7EF9F}"/>
    <dgm:cxn modelId="{B79C23DD-E997-4FC1-815F-CB8182CC6FE8}" type="presOf" srcId="{AF3DB10B-7C05-4F9D-8D1D-F8102459DDA2}" destId="{52251DE7-4BDB-4BC7-B171-1261E7016E6D}" srcOrd="0" destOrd="0" presId="urn:microsoft.com/office/officeart/2005/8/layout/radial4"/>
    <dgm:cxn modelId="{2B42B91C-201A-A44D-B643-1DCAA5DFEF14}" srcId="{0BD1068D-B3B9-1D4C-9916-87E05203ADF8}" destId="{A7AC4229-913C-5D42-AB3A-943C9A1FA222}" srcOrd="0" destOrd="0" parTransId="{A2B30CE2-16B7-B048-ABF2-A89BD6221B15}" sibTransId="{287F5408-D50C-9844-B4A5-0877D7A1C618}"/>
    <dgm:cxn modelId="{DB6CBE01-AABE-2A47-980E-BA7A72F1A245}" type="presOf" srcId="{0BD1068D-B3B9-1D4C-9916-87E05203ADF8}" destId="{69D639B0-1293-5C4A-B756-99A9DF1853FC}" srcOrd="0" destOrd="0" presId="urn:microsoft.com/office/officeart/2005/8/layout/radial4"/>
    <dgm:cxn modelId="{A91618BE-5182-BE41-A171-5DF323BBF7E2}" srcId="{A7AC4229-913C-5D42-AB3A-943C9A1FA222}" destId="{4B9C8E9D-64F6-A94C-97A0-01A87F57B04E}" srcOrd="2" destOrd="0" parTransId="{B19D11A1-D11B-BB43-A5EE-6D245B3B2490}" sibTransId="{0C2DAD34-DE76-A14F-B646-A2D115B8D1AA}"/>
    <dgm:cxn modelId="{19A0ED43-002A-4E97-ACC8-9C9D43540E67}" type="presOf" srcId="{C48E0D73-220F-4FF2-B22D-F91C5F0EF095}" destId="{A5C327E0-99E3-45A6-9900-09AB42387F86}" srcOrd="0" destOrd="0" presId="urn:microsoft.com/office/officeart/2005/8/layout/radial4"/>
    <dgm:cxn modelId="{5A61EF36-D3C3-9E42-B396-C32238DA7568}" srcId="{A7AC4229-913C-5D42-AB3A-943C9A1FA222}" destId="{1758C543-0131-6445-B72A-ED180CA4CC3E}" srcOrd="0" destOrd="0" parTransId="{5DF92DED-39CC-864E-B8F4-5BEFB3E52A23}" sibTransId="{8174554B-D1E8-FB40-8534-E93B9AC69EE1}"/>
    <dgm:cxn modelId="{35B3D61E-9734-4521-9132-3460A8CE44D0}" type="presOf" srcId="{56A7C466-FCB2-475F-BAC6-942508226A3C}" destId="{D81802A7-93CA-4301-B344-26D716A8068C}" srcOrd="0" destOrd="0" presId="urn:microsoft.com/office/officeart/2005/8/layout/radial4"/>
    <dgm:cxn modelId="{B8EDC217-B3AD-2741-A2FA-68C763B72E5F}" type="presOf" srcId="{9E498BD6-0F7D-684D-90C4-7C4B4B42CA11}" destId="{064BDD61-728B-8D46-8217-59B28E2AD23B}" srcOrd="0" destOrd="0" presId="urn:microsoft.com/office/officeart/2005/8/layout/radial4"/>
    <dgm:cxn modelId="{7A2D02B9-2BC5-954D-BD53-91DCA49F52EC}" type="presOf" srcId="{4B9C8E9D-64F6-A94C-97A0-01A87F57B04E}" destId="{346B8797-CFEA-AE40-80DA-47DA061EFC71}" srcOrd="0" destOrd="0" presId="urn:microsoft.com/office/officeart/2005/8/layout/radial4"/>
    <dgm:cxn modelId="{0244503A-C34B-EF48-A861-E40A4F4F17C2}" type="presOf" srcId="{5DF92DED-39CC-864E-B8F4-5BEFB3E52A23}" destId="{B324DEAC-7383-2742-9D86-578358381BF4}" srcOrd="0" destOrd="0" presId="urn:microsoft.com/office/officeart/2005/8/layout/radial4"/>
    <dgm:cxn modelId="{BB7694F2-63F2-9C48-8282-E3B1B75EBE95}" type="presParOf" srcId="{69D639B0-1293-5C4A-B756-99A9DF1853FC}" destId="{D75DC158-0DE5-7346-9ED1-94CEE8CEDF60}" srcOrd="0" destOrd="0" presId="urn:microsoft.com/office/officeart/2005/8/layout/radial4"/>
    <dgm:cxn modelId="{FBD9BC1D-E4DB-B045-A1CD-0B4C7D81A882}" type="presParOf" srcId="{69D639B0-1293-5C4A-B756-99A9DF1853FC}" destId="{B324DEAC-7383-2742-9D86-578358381BF4}" srcOrd="1" destOrd="0" presId="urn:microsoft.com/office/officeart/2005/8/layout/radial4"/>
    <dgm:cxn modelId="{496C065F-C554-7242-8AF1-AD9FF5375B98}" type="presParOf" srcId="{69D639B0-1293-5C4A-B756-99A9DF1853FC}" destId="{A30CF623-78CD-5146-B8E3-DF15551DE634}" srcOrd="2" destOrd="0" presId="urn:microsoft.com/office/officeart/2005/8/layout/radial4"/>
    <dgm:cxn modelId="{2E6DE3C4-E7B0-4A5C-906D-E20FB61817E1}" type="presParOf" srcId="{69D639B0-1293-5C4A-B756-99A9DF1853FC}" destId="{52251DE7-4BDB-4BC7-B171-1261E7016E6D}" srcOrd="3" destOrd="0" presId="urn:microsoft.com/office/officeart/2005/8/layout/radial4"/>
    <dgm:cxn modelId="{AE5952ED-7572-44D3-ACD2-304E2E400AEF}" type="presParOf" srcId="{69D639B0-1293-5C4A-B756-99A9DF1853FC}" destId="{D81802A7-93CA-4301-B344-26D716A8068C}" srcOrd="4" destOrd="0" presId="urn:microsoft.com/office/officeart/2005/8/layout/radial4"/>
    <dgm:cxn modelId="{FD699886-9A23-7846-A0A1-F682FE2FD23F}" type="presParOf" srcId="{69D639B0-1293-5C4A-B756-99A9DF1853FC}" destId="{027FC31E-E840-A846-8E0A-5012FFFADB8E}" srcOrd="5" destOrd="0" presId="urn:microsoft.com/office/officeart/2005/8/layout/radial4"/>
    <dgm:cxn modelId="{408F292C-98DF-2E4E-8170-5CD1AA6A3E76}" type="presParOf" srcId="{69D639B0-1293-5C4A-B756-99A9DF1853FC}" destId="{346B8797-CFEA-AE40-80DA-47DA061EFC71}" srcOrd="6" destOrd="0" presId="urn:microsoft.com/office/officeart/2005/8/layout/radial4"/>
    <dgm:cxn modelId="{57DCE503-24EE-354B-B997-1ADA1E164103}" type="presParOf" srcId="{69D639B0-1293-5C4A-B756-99A9DF1853FC}" destId="{2323BFA6-ADD9-9C44-A844-F9E14FE2A7B8}" srcOrd="7" destOrd="0" presId="urn:microsoft.com/office/officeart/2005/8/layout/radial4"/>
    <dgm:cxn modelId="{1C62227A-80FD-F44F-87CD-C4B820CFC087}" type="presParOf" srcId="{69D639B0-1293-5C4A-B756-99A9DF1853FC}" destId="{064BDD61-728B-8D46-8217-59B28E2AD23B}" srcOrd="8" destOrd="0" presId="urn:microsoft.com/office/officeart/2005/8/layout/radial4"/>
    <dgm:cxn modelId="{812E8890-8894-4550-A6C3-5F4C690357A3}" type="presParOf" srcId="{69D639B0-1293-5C4A-B756-99A9DF1853FC}" destId="{42E52A59-78E8-40D3-96D1-EACD5EEEB764}" srcOrd="9" destOrd="0" presId="urn:microsoft.com/office/officeart/2005/8/layout/radial4"/>
    <dgm:cxn modelId="{85020E98-83C5-46CB-9BDD-9CD72D07EFE0}" type="presParOf" srcId="{69D639B0-1293-5C4A-B756-99A9DF1853FC}" destId="{A5C327E0-99E3-45A6-9900-09AB42387F86}"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C1EBA3B-D1AD-446C-AE1F-D3B7FC4E54A2}" type="doc">
      <dgm:prSet loTypeId="urn:microsoft.com/office/officeart/2005/8/layout/process1" loCatId="process" qsTypeId="urn:microsoft.com/office/officeart/2005/8/quickstyle/3d4" qsCatId="3D" csTypeId="urn:microsoft.com/office/officeart/2005/8/colors/accent2_4" csCatId="accent2" phldr="1"/>
      <dgm:spPr/>
    </dgm:pt>
    <dgm:pt modelId="{45354089-5D20-4B6B-AB17-AEC45EE6FCDF}">
      <dgm:prSet phldrT="[Text]"/>
      <dgm:spPr/>
      <dgm:t>
        <a:bodyPr/>
        <a:lstStyle/>
        <a:p>
          <a:r>
            <a:rPr lang="en-US" dirty="0"/>
            <a:t>Decarburization</a:t>
          </a:r>
        </a:p>
      </dgm:t>
    </dgm:pt>
    <dgm:pt modelId="{E5E8AF4A-7C62-4E39-9DD9-5FC87357EC3B}" type="parTrans" cxnId="{D10238A8-BA12-4E76-B7EE-9046F2228C48}">
      <dgm:prSet/>
      <dgm:spPr/>
      <dgm:t>
        <a:bodyPr/>
        <a:lstStyle/>
        <a:p>
          <a:endParaRPr lang="en-US"/>
        </a:p>
      </dgm:t>
    </dgm:pt>
    <dgm:pt modelId="{C988B240-C5BC-45D8-83BD-BF58E4F47E95}" type="sibTrans" cxnId="{D10238A8-BA12-4E76-B7EE-9046F2228C48}">
      <dgm:prSet/>
      <dgm:spPr/>
      <dgm:t>
        <a:bodyPr/>
        <a:lstStyle/>
        <a:p>
          <a:endParaRPr lang="en-US"/>
        </a:p>
      </dgm:t>
    </dgm:pt>
    <dgm:pt modelId="{B3DC86F0-C333-4417-A623-21F78F3B0249}">
      <dgm:prSet phldrT="[Text]"/>
      <dgm:spPr/>
      <dgm:t>
        <a:bodyPr/>
        <a:lstStyle/>
        <a:p>
          <a:r>
            <a:rPr lang="en-US" dirty="0"/>
            <a:t>Reduction</a:t>
          </a:r>
        </a:p>
      </dgm:t>
    </dgm:pt>
    <dgm:pt modelId="{0903C488-58BE-41DC-A35B-6108344B8EAC}" type="parTrans" cxnId="{610DAC96-467F-4D2D-8DB1-74109993F4DB}">
      <dgm:prSet/>
      <dgm:spPr/>
      <dgm:t>
        <a:bodyPr/>
        <a:lstStyle/>
        <a:p>
          <a:endParaRPr lang="en-US"/>
        </a:p>
      </dgm:t>
    </dgm:pt>
    <dgm:pt modelId="{2A36792B-1D0B-4FF6-B27E-147B08D5984D}" type="sibTrans" cxnId="{610DAC96-467F-4D2D-8DB1-74109993F4DB}">
      <dgm:prSet/>
      <dgm:spPr/>
      <dgm:t>
        <a:bodyPr/>
        <a:lstStyle/>
        <a:p>
          <a:endParaRPr lang="en-US"/>
        </a:p>
      </dgm:t>
    </dgm:pt>
    <dgm:pt modelId="{32752696-B4A9-4B8B-B571-01BDE831987A}">
      <dgm:prSet phldrT="[Text]"/>
      <dgm:spPr/>
      <dgm:t>
        <a:bodyPr/>
        <a:lstStyle/>
        <a:p>
          <a:r>
            <a:rPr lang="en-US" dirty="0"/>
            <a:t>Deoxidization</a:t>
          </a:r>
        </a:p>
      </dgm:t>
    </dgm:pt>
    <dgm:pt modelId="{C7E901C7-B1DA-482D-B0F3-91825BB8863A}" type="parTrans" cxnId="{A92986C9-F5F9-453C-BFBA-BF7DCEAAF9A2}">
      <dgm:prSet/>
      <dgm:spPr/>
      <dgm:t>
        <a:bodyPr/>
        <a:lstStyle/>
        <a:p>
          <a:endParaRPr lang="en-US"/>
        </a:p>
      </dgm:t>
    </dgm:pt>
    <dgm:pt modelId="{9AF73DC8-0B7F-4A35-9481-8137F09AC351}" type="sibTrans" cxnId="{A92986C9-F5F9-453C-BFBA-BF7DCEAAF9A2}">
      <dgm:prSet/>
      <dgm:spPr/>
      <dgm:t>
        <a:bodyPr/>
        <a:lstStyle/>
        <a:p>
          <a:endParaRPr lang="en-US"/>
        </a:p>
      </dgm:t>
    </dgm:pt>
    <dgm:pt modelId="{FE7698E0-3612-4A0C-B147-5ABB9EE83DB2}" type="pres">
      <dgm:prSet presAssocID="{AC1EBA3B-D1AD-446C-AE1F-D3B7FC4E54A2}" presName="Name0" presStyleCnt="0">
        <dgm:presLayoutVars>
          <dgm:dir/>
          <dgm:resizeHandles val="exact"/>
        </dgm:presLayoutVars>
      </dgm:prSet>
      <dgm:spPr/>
    </dgm:pt>
    <dgm:pt modelId="{A071DF84-E578-4313-837E-235E60AEA830}" type="pres">
      <dgm:prSet presAssocID="{45354089-5D20-4B6B-AB17-AEC45EE6FCDF}" presName="node" presStyleLbl="node1" presStyleIdx="0" presStyleCnt="3">
        <dgm:presLayoutVars>
          <dgm:bulletEnabled val="1"/>
        </dgm:presLayoutVars>
      </dgm:prSet>
      <dgm:spPr/>
    </dgm:pt>
    <dgm:pt modelId="{DAC4E1AC-2B94-469C-A3C7-81B7AF242ED8}" type="pres">
      <dgm:prSet presAssocID="{C988B240-C5BC-45D8-83BD-BF58E4F47E95}" presName="sibTrans" presStyleLbl="sibTrans2D1" presStyleIdx="0" presStyleCnt="2"/>
      <dgm:spPr/>
    </dgm:pt>
    <dgm:pt modelId="{25E3BC95-E5F9-48D7-B521-66E410D22F71}" type="pres">
      <dgm:prSet presAssocID="{C988B240-C5BC-45D8-83BD-BF58E4F47E95}" presName="connectorText" presStyleLbl="sibTrans2D1" presStyleIdx="0" presStyleCnt="2"/>
      <dgm:spPr/>
    </dgm:pt>
    <dgm:pt modelId="{D249E50B-C59E-427A-A590-FE310E9767B5}" type="pres">
      <dgm:prSet presAssocID="{B3DC86F0-C333-4417-A623-21F78F3B0249}" presName="node" presStyleLbl="node1" presStyleIdx="1" presStyleCnt="3">
        <dgm:presLayoutVars>
          <dgm:bulletEnabled val="1"/>
        </dgm:presLayoutVars>
      </dgm:prSet>
      <dgm:spPr/>
    </dgm:pt>
    <dgm:pt modelId="{3431DA5E-3C00-4B46-9626-F8F076C3D484}" type="pres">
      <dgm:prSet presAssocID="{2A36792B-1D0B-4FF6-B27E-147B08D5984D}" presName="sibTrans" presStyleLbl="sibTrans2D1" presStyleIdx="1" presStyleCnt="2"/>
      <dgm:spPr/>
    </dgm:pt>
    <dgm:pt modelId="{CAD4287F-0286-4FD9-B2A7-8ED12F49D736}" type="pres">
      <dgm:prSet presAssocID="{2A36792B-1D0B-4FF6-B27E-147B08D5984D}" presName="connectorText" presStyleLbl="sibTrans2D1" presStyleIdx="1" presStyleCnt="2"/>
      <dgm:spPr/>
    </dgm:pt>
    <dgm:pt modelId="{8E65EC7E-9507-4246-A57D-2238A706B7CD}" type="pres">
      <dgm:prSet presAssocID="{32752696-B4A9-4B8B-B571-01BDE831987A}" presName="node" presStyleLbl="node1" presStyleIdx="2" presStyleCnt="3">
        <dgm:presLayoutVars>
          <dgm:bulletEnabled val="1"/>
        </dgm:presLayoutVars>
      </dgm:prSet>
      <dgm:spPr/>
    </dgm:pt>
  </dgm:ptLst>
  <dgm:cxnLst>
    <dgm:cxn modelId="{D10238A8-BA12-4E76-B7EE-9046F2228C48}" srcId="{AC1EBA3B-D1AD-446C-AE1F-D3B7FC4E54A2}" destId="{45354089-5D20-4B6B-AB17-AEC45EE6FCDF}" srcOrd="0" destOrd="0" parTransId="{E5E8AF4A-7C62-4E39-9DD9-5FC87357EC3B}" sibTransId="{C988B240-C5BC-45D8-83BD-BF58E4F47E95}"/>
    <dgm:cxn modelId="{E49F5F42-E51A-4AB0-BA59-6653B7611C9A}" type="presOf" srcId="{B3DC86F0-C333-4417-A623-21F78F3B0249}" destId="{D249E50B-C59E-427A-A590-FE310E9767B5}" srcOrd="0" destOrd="0" presId="urn:microsoft.com/office/officeart/2005/8/layout/process1"/>
    <dgm:cxn modelId="{24093723-9F6A-4B9A-82E4-37B8E3072A94}" type="presOf" srcId="{2A36792B-1D0B-4FF6-B27E-147B08D5984D}" destId="{CAD4287F-0286-4FD9-B2A7-8ED12F49D736}" srcOrd="1" destOrd="0" presId="urn:microsoft.com/office/officeart/2005/8/layout/process1"/>
    <dgm:cxn modelId="{2E253676-88EB-451A-BFBD-357B974035F6}" type="presOf" srcId="{C988B240-C5BC-45D8-83BD-BF58E4F47E95}" destId="{25E3BC95-E5F9-48D7-B521-66E410D22F71}" srcOrd="1" destOrd="0" presId="urn:microsoft.com/office/officeart/2005/8/layout/process1"/>
    <dgm:cxn modelId="{B8E2ED4A-4ACE-478E-B461-FD230B87FE3D}" type="presOf" srcId="{45354089-5D20-4B6B-AB17-AEC45EE6FCDF}" destId="{A071DF84-E578-4313-837E-235E60AEA830}" srcOrd="0" destOrd="0" presId="urn:microsoft.com/office/officeart/2005/8/layout/process1"/>
    <dgm:cxn modelId="{990FEC89-E4E1-4E22-8F64-2DB5C666B7C6}" type="presOf" srcId="{2A36792B-1D0B-4FF6-B27E-147B08D5984D}" destId="{3431DA5E-3C00-4B46-9626-F8F076C3D484}" srcOrd="0" destOrd="0" presId="urn:microsoft.com/office/officeart/2005/8/layout/process1"/>
    <dgm:cxn modelId="{582ACC37-BE4E-48EF-BB6F-4E4F51BBB83D}" type="presOf" srcId="{AC1EBA3B-D1AD-446C-AE1F-D3B7FC4E54A2}" destId="{FE7698E0-3612-4A0C-B147-5ABB9EE83DB2}" srcOrd="0" destOrd="0" presId="urn:microsoft.com/office/officeart/2005/8/layout/process1"/>
    <dgm:cxn modelId="{610DAC96-467F-4D2D-8DB1-74109993F4DB}" srcId="{AC1EBA3B-D1AD-446C-AE1F-D3B7FC4E54A2}" destId="{B3DC86F0-C333-4417-A623-21F78F3B0249}" srcOrd="1" destOrd="0" parTransId="{0903C488-58BE-41DC-A35B-6108344B8EAC}" sibTransId="{2A36792B-1D0B-4FF6-B27E-147B08D5984D}"/>
    <dgm:cxn modelId="{A92986C9-F5F9-453C-BFBA-BF7DCEAAF9A2}" srcId="{AC1EBA3B-D1AD-446C-AE1F-D3B7FC4E54A2}" destId="{32752696-B4A9-4B8B-B571-01BDE831987A}" srcOrd="2" destOrd="0" parTransId="{C7E901C7-B1DA-482D-B0F3-91825BB8863A}" sibTransId="{9AF73DC8-0B7F-4A35-9481-8137F09AC351}"/>
    <dgm:cxn modelId="{BB5C20ED-7B66-4F8D-8664-DF48E79701A7}" type="presOf" srcId="{32752696-B4A9-4B8B-B571-01BDE831987A}" destId="{8E65EC7E-9507-4246-A57D-2238A706B7CD}" srcOrd="0" destOrd="0" presId="urn:microsoft.com/office/officeart/2005/8/layout/process1"/>
    <dgm:cxn modelId="{266D1CC0-28E1-4ACD-93E3-C17CD4338645}" type="presOf" srcId="{C988B240-C5BC-45D8-83BD-BF58E4F47E95}" destId="{DAC4E1AC-2B94-469C-A3C7-81B7AF242ED8}" srcOrd="0" destOrd="0" presId="urn:microsoft.com/office/officeart/2005/8/layout/process1"/>
    <dgm:cxn modelId="{C073D57E-0E59-411E-9349-B1CC574E46B1}" type="presParOf" srcId="{FE7698E0-3612-4A0C-B147-5ABB9EE83DB2}" destId="{A071DF84-E578-4313-837E-235E60AEA830}" srcOrd="0" destOrd="0" presId="urn:microsoft.com/office/officeart/2005/8/layout/process1"/>
    <dgm:cxn modelId="{01D873AF-C991-46CD-8D64-61735BE97039}" type="presParOf" srcId="{FE7698E0-3612-4A0C-B147-5ABB9EE83DB2}" destId="{DAC4E1AC-2B94-469C-A3C7-81B7AF242ED8}" srcOrd="1" destOrd="0" presId="urn:microsoft.com/office/officeart/2005/8/layout/process1"/>
    <dgm:cxn modelId="{DB0C2D66-752A-4883-AE22-754050952A0E}" type="presParOf" srcId="{DAC4E1AC-2B94-469C-A3C7-81B7AF242ED8}" destId="{25E3BC95-E5F9-48D7-B521-66E410D22F71}" srcOrd="0" destOrd="0" presId="urn:microsoft.com/office/officeart/2005/8/layout/process1"/>
    <dgm:cxn modelId="{1C7481A8-CFD4-44CE-972A-7FC4E840D339}" type="presParOf" srcId="{FE7698E0-3612-4A0C-B147-5ABB9EE83DB2}" destId="{D249E50B-C59E-427A-A590-FE310E9767B5}" srcOrd="2" destOrd="0" presId="urn:microsoft.com/office/officeart/2005/8/layout/process1"/>
    <dgm:cxn modelId="{CBDB35D4-BD8C-4A07-92BF-A96CA3CA56A4}" type="presParOf" srcId="{FE7698E0-3612-4A0C-B147-5ABB9EE83DB2}" destId="{3431DA5E-3C00-4B46-9626-F8F076C3D484}" srcOrd="3" destOrd="0" presId="urn:microsoft.com/office/officeart/2005/8/layout/process1"/>
    <dgm:cxn modelId="{2002549C-7ADC-4E64-8213-F1416CF9DE9C}" type="presParOf" srcId="{3431DA5E-3C00-4B46-9626-F8F076C3D484}" destId="{CAD4287F-0286-4FD9-B2A7-8ED12F49D736}" srcOrd="0" destOrd="0" presId="urn:microsoft.com/office/officeart/2005/8/layout/process1"/>
    <dgm:cxn modelId="{B7EB2D1A-A106-4985-814B-DD52E8C03FC4}" type="presParOf" srcId="{FE7698E0-3612-4A0C-B147-5ABB9EE83DB2}" destId="{8E65EC7E-9507-4246-A57D-2238A706B7CD}"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2D3160-F55D-4DE8-8249-D8A81C20AD93}" type="doc">
      <dgm:prSet loTypeId="urn:microsoft.com/office/officeart/2005/8/layout/process1" loCatId="process" qsTypeId="urn:microsoft.com/office/officeart/2005/8/quickstyle/simple5" qsCatId="simple" csTypeId="urn:microsoft.com/office/officeart/2005/8/colors/accent2_5" csCatId="accent2" phldr="1"/>
      <dgm:spPr/>
    </dgm:pt>
    <dgm:pt modelId="{71F25395-8247-4520-B9E6-C8B5D676CADE}">
      <dgm:prSet phldrT="[Text]"/>
      <dgm:spPr/>
      <dgm:t>
        <a:bodyPr/>
        <a:lstStyle/>
        <a:p>
          <a:r>
            <a:rPr lang="en-US" dirty="0"/>
            <a:t>Leaching</a:t>
          </a:r>
        </a:p>
      </dgm:t>
    </dgm:pt>
    <dgm:pt modelId="{F71487D0-1162-447C-98E1-F0BC4B78B175}" type="parTrans" cxnId="{16BC0DD0-9CC6-4C52-8B06-A6581A8B6CAA}">
      <dgm:prSet/>
      <dgm:spPr/>
      <dgm:t>
        <a:bodyPr/>
        <a:lstStyle/>
        <a:p>
          <a:endParaRPr lang="en-US"/>
        </a:p>
      </dgm:t>
    </dgm:pt>
    <dgm:pt modelId="{EEAC23F4-12C7-463D-9435-0DC61A9C9B1C}" type="sibTrans" cxnId="{16BC0DD0-9CC6-4C52-8B06-A6581A8B6CAA}">
      <dgm:prSet/>
      <dgm:spPr/>
      <dgm:t>
        <a:bodyPr/>
        <a:lstStyle/>
        <a:p>
          <a:endParaRPr lang="en-US"/>
        </a:p>
      </dgm:t>
    </dgm:pt>
    <dgm:pt modelId="{9952D121-FA27-4481-9282-0315D5621872}">
      <dgm:prSet phldrT="[Text]"/>
      <dgm:spPr/>
      <dgm:t>
        <a:bodyPr/>
        <a:lstStyle/>
        <a:p>
          <a:r>
            <a:rPr lang="en-US" dirty="0"/>
            <a:t>Solvent Extraction</a:t>
          </a:r>
        </a:p>
      </dgm:t>
    </dgm:pt>
    <dgm:pt modelId="{004FF2BA-5C53-4DD0-8FE8-A1889C6120C3}" type="parTrans" cxnId="{5C5298DE-DC46-45DD-9DB5-58785F02A792}">
      <dgm:prSet/>
      <dgm:spPr/>
      <dgm:t>
        <a:bodyPr/>
        <a:lstStyle/>
        <a:p>
          <a:endParaRPr lang="en-US"/>
        </a:p>
      </dgm:t>
    </dgm:pt>
    <dgm:pt modelId="{3B4A63FD-9BB1-45B7-B76D-A32719F5911B}" type="sibTrans" cxnId="{5C5298DE-DC46-45DD-9DB5-58785F02A792}">
      <dgm:prSet/>
      <dgm:spPr/>
      <dgm:t>
        <a:bodyPr/>
        <a:lstStyle/>
        <a:p>
          <a:endParaRPr lang="en-US"/>
        </a:p>
      </dgm:t>
    </dgm:pt>
    <dgm:pt modelId="{40568F6F-4E6D-4F2A-A506-AD91A10BFEF2}">
      <dgm:prSet phldrT="[Text]"/>
      <dgm:spPr/>
      <dgm:t>
        <a:bodyPr/>
        <a:lstStyle/>
        <a:p>
          <a:r>
            <a:rPr lang="en-US" dirty="0"/>
            <a:t>Calcination</a:t>
          </a:r>
        </a:p>
      </dgm:t>
    </dgm:pt>
    <dgm:pt modelId="{738EDA6A-D7D9-4BA4-97AA-F0E17F3F2132}" type="parTrans" cxnId="{64389A5A-7F9E-4266-8F8F-1C88960AD3CD}">
      <dgm:prSet/>
      <dgm:spPr/>
      <dgm:t>
        <a:bodyPr/>
        <a:lstStyle/>
        <a:p>
          <a:endParaRPr lang="en-US"/>
        </a:p>
      </dgm:t>
    </dgm:pt>
    <dgm:pt modelId="{D0E51A8D-E8C0-4DD0-A108-0F67914778C1}" type="sibTrans" cxnId="{64389A5A-7F9E-4266-8F8F-1C88960AD3CD}">
      <dgm:prSet/>
      <dgm:spPr/>
      <dgm:t>
        <a:bodyPr/>
        <a:lstStyle/>
        <a:p>
          <a:endParaRPr lang="en-US"/>
        </a:p>
      </dgm:t>
    </dgm:pt>
    <dgm:pt modelId="{60F59354-E587-41DC-B6B6-523C66E90DE4}" type="pres">
      <dgm:prSet presAssocID="{642D3160-F55D-4DE8-8249-D8A81C20AD93}" presName="Name0" presStyleCnt="0">
        <dgm:presLayoutVars>
          <dgm:dir/>
          <dgm:resizeHandles val="exact"/>
        </dgm:presLayoutVars>
      </dgm:prSet>
      <dgm:spPr/>
    </dgm:pt>
    <dgm:pt modelId="{DCA685EB-7734-4A78-98B7-FD21D13ED266}" type="pres">
      <dgm:prSet presAssocID="{71F25395-8247-4520-B9E6-C8B5D676CADE}" presName="node" presStyleLbl="node1" presStyleIdx="0" presStyleCnt="3">
        <dgm:presLayoutVars>
          <dgm:bulletEnabled val="1"/>
        </dgm:presLayoutVars>
      </dgm:prSet>
      <dgm:spPr/>
    </dgm:pt>
    <dgm:pt modelId="{DCA7747E-A7BE-4006-B9FE-CD4A01AD47F3}" type="pres">
      <dgm:prSet presAssocID="{EEAC23F4-12C7-463D-9435-0DC61A9C9B1C}" presName="sibTrans" presStyleLbl="sibTrans2D1" presStyleIdx="0" presStyleCnt="2"/>
      <dgm:spPr/>
    </dgm:pt>
    <dgm:pt modelId="{6664ADDB-4386-49D3-9F28-677EC610E427}" type="pres">
      <dgm:prSet presAssocID="{EEAC23F4-12C7-463D-9435-0DC61A9C9B1C}" presName="connectorText" presStyleLbl="sibTrans2D1" presStyleIdx="0" presStyleCnt="2"/>
      <dgm:spPr/>
    </dgm:pt>
    <dgm:pt modelId="{4181DD5D-9968-4BDA-8832-E65EDBAEA84D}" type="pres">
      <dgm:prSet presAssocID="{9952D121-FA27-4481-9282-0315D5621872}" presName="node" presStyleLbl="node1" presStyleIdx="1" presStyleCnt="3">
        <dgm:presLayoutVars>
          <dgm:bulletEnabled val="1"/>
        </dgm:presLayoutVars>
      </dgm:prSet>
      <dgm:spPr/>
    </dgm:pt>
    <dgm:pt modelId="{A61EB004-B8D5-49A0-AD47-594C833F1B2F}" type="pres">
      <dgm:prSet presAssocID="{3B4A63FD-9BB1-45B7-B76D-A32719F5911B}" presName="sibTrans" presStyleLbl="sibTrans2D1" presStyleIdx="1" presStyleCnt="2"/>
      <dgm:spPr/>
    </dgm:pt>
    <dgm:pt modelId="{4AE02D96-CF90-4C7A-A3F1-CB42CA289D0C}" type="pres">
      <dgm:prSet presAssocID="{3B4A63FD-9BB1-45B7-B76D-A32719F5911B}" presName="connectorText" presStyleLbl="sibTrans2D1" presStyleIdx="1" presStyleCnt="2"/>
      <dgm:spPr/>
    </dgm:pt>
    <dgm:pt modelId="{73F889B5-C354-4D71-AC5B-EC427E781DB4}" type="pres">
      <dgm:prSet presAssocID="{40568F6F-4E6D-4F2A-A506-AD91A10BFEF2}" presName="node" presStyleLbl="node1" presStyleIdx="2" presStyleCnt="3">
        <dgm:presLayoutVars>
          <dgm:bulletEnabled val="1"/>
        </dgm:presLayoutVars>
      </dgm:prSet>
      <dgm:spPr/>
    </dgm:pt>
  </dgm:ptLst>
  <dgm:cxnLst>
    <dgm:cxn modelId="{E74046FB-4A39-4E13-89E4-75248F7184EF}" type="presOf" srcId="{71F25395-8247-4520-B9E6-C8B5D676CADE}" destId="{DCA685EB-7734-4A78-98B7-FD21D13ED266}" srcOrd="0" destOrd="0" presId="urn:microsoft.com/office/officeart/2005/8/layout/process1"/>
    <dgm:cxn modelId="{16BC0DD0-9CC6-4C52-8B06-A6581A8B6CAA}" srcId="{642D3160-F55D-4DE8-8249-D8A81C20AD93}" destId="{71F25395-8247-4520-B9E6-C8B5D676CADE}" srcOrd="0" destOrd="0" parTransId="{F71487D0-1162-447C-98E1-F0BC4B78B175}" sibTransId="{EEAC23F4-12C7-463D-9435-0DC61A9C9B1C}"/>
    <dgm:cxn modelId="{88F0663E-8983-48F0-9FFE-E2A2666E5B22}" type="presOf" srcId="{EEAC23F4-12C7-463D-9435-0DC61A9C9B1C}" destId="{6664ADDB-4386-49D3-9F28-677EC610E427}" srcOrd="1" destOrd="0" presId="urn:microsoft.com/office/officeart/2005/8/layout/process1"/>
    <dgm:cxn modelId="{1DCE9379-D9AC-4A4B-AB38-8A076628C127}" type="presOf" srcId="{40568F6F-4E6D-4F2A-A506-AD91A10BFEF2}" destId="{73F889B5-C354-4D71-AC5B-EC427E781DB4}" srcOrd="0" destOrd="0" presId="urn:microsoft.com/office/officeart/2005/8/layout/process1"/>
    <dgm:cxn modelId="{48C229C2-03AA-4FFC-A201-59C5790C744C}" type="presOf" srcId="{9952D121-FA27-4481-9282-0315D5621872}" destId="{4181DD5D-9968-4BDA-8832-E65EDBAEA84D}" srcOrd="0" destOrd="0" presId="urn:microsoft.com/office/officeart/2005/8/layout/process1"/>
    <dgm:cxn modelId="{5C5298DE-DC46-45DD-9DB5-58785F02A792}" srcId="{642D3160-F55D-4DE8-8249-D8A81C20AD93}" destId="{9952D121-FA27-4481-9282-0315D5621872}" srcOrd="1" destOrd="0" parTransId="{004FF2BA-5C53-4DD0-8FE8-A1889C6120C3}" sibTransId="{3B4A63FD-9BB1-45B7-B76D-A32719F5911B}"/>
    <dgm:cxn modelId="{9F0D035F-D08A-47E6-9AD7-679E014F8EEA}" type="presOf" srcId="{EEAC23F4-12C7-463D-9435-0DC61A9C9B1C}" destId="{DCA7747E-A7BE-4006-B9FE-CD4A01AD47F3}" srcOrd="0" destOrd="0" presId="urn:microsoft.com/office/officeart/2005/8/layout/process1"/>
    <dgm:cxn modelId="{1307D477-CF66-44B4-8C22-4E0DE2FF6EA8}" type="presOf" srcId="{642D3160-F55D-4DE8-8249-D8A81C20AD93}" destId="{60F59354-E587-41DC-B6B6-523C66E90DE4}" srcOrd="0" destOrd="0" presId="urn:microsoft.com/office/officeart/2005/8/layout/process1"/>
    <dgm:cxn modelId="{64389A5A-7F9E-4266-8F8F-1C88960AD3CD}" srcId="{642D3160-F55D-4DE8-8249-D8A81C20AD93}" destId="{40568F6F-4E6D-4F2A-A506-AD91A10BFEF2}" srcOrd="2" destOrd="0" parTransId="{738EDA6A-D7D9-4BA4-97AA-F0E17F3F2132}" sibTransId="{D0E51A8D-E8C0-4DD0-A108-0F67914778C1}"/>
    <dgm:cxn modelId="{B70F5407-C192-453D-9767-AC8F65E71F4F}" type="presOf" srcId="{3B4A63FD-9BB1-45B7-B76D-A32719F5911B}" destId="{4AE02D96-CF90-4C7A-A3F1-CB42CA289D0C}" srcOrd="1" destOrd="0" presId="urn:microsoft.com/office/officeart/2005/8/layout/process1"/>
    <dgm:cxn modelId="{41767689-03D6-48C4-A2B3-61AFA51A2144}" type="presOf" srcId="{3B4A63FD-9BB1-45B7-B76D-A32719F5911B}" destId="{A61EB004-B8D5-49A0-AD47-594C833F1B2F}" srcOrd="0" destOrd="0" presId="urn:microsoft.com/office/officeart/2005/8/layout/process1"/>
    <dgm:cxn modelId="{F8B8A074-9CA6-4FEB-BF76-55CDADE85594}" type="presParOf" srcId="{60F59354-E587-41DC-B6B6-523C66E90DE4}" destId="{DCA685EB-7734-4A78-98B7-FD21D13ED266}" srcOrd="0" destOrd="0" presId="urn:microsoft.com/office/officeart/2005/8/layout/process1"/>
    <dgm:cxn modelId="{D06364F0-76FC-4909-A5EB-E63F78DA9934}" type="presParOf" srcId="{60F59354-E587-41DC-B6B6-523C66E90DE4}" destId="{DCA7747E-A7BE-4006-B9FE-CD4A01AD47F3}" srcOrd="1" destOrd="0" presId="urn:microsoft.com/office/officeart/2005/8/layout/process1"/>
    <dgm:cxn modelId="{A45E0C54-06E1-44EF-BD6B-8472E77C8F65}" type="presParOf" srcId="{DCA7747E-A7BE-4006-B9FE-CD4A01AD47F3}" destId="{6664ADDB-4386-49D3-9F28-677EC610E427}" srcOrd="0" destOrd="0" presId="urn:microsoft.com/office/officeart/2005/8/layout/process1"/>
    <dgm:cxn modelId="{A99AFCE9-F172-454E-8B09-8E76AFCBBC8D}" type="presParOf" srcId="{60F59354-E587-41DC-B6B6-523C66E90DE4}" destId="{4181DD5D-9968-4BDA-8832-E65EDBAEA84D}" srcOrd="2" destOrd="0" presId="urn:microsoft.com/office/officeart/2005/8/layout/process1"/>
    <dgm:cxn modelId="{68002F83-3FD5-4595-B690-0EBC0E275F01}" type="presParOf" srcId="{60F59354-E587-41DC-B6B6-523C66E90DE4}" destId="{A61EB004-B8D5-49A0-AD47-594C833F1B2F}" srcOrd="3" destOrd="0" presId="urn:microsoft.com/office/officeart/2005/8/layout/process1"/>
    <dgm:cxn modelId="{1DFFEBC4-3517-4D0F-BDB0-FC19725CFC15}" type="presParOf" srcId="{A61EB004-B8D5-49A0-AD47-594C833F1B2F}" destId="{4AE02D96-CF90-4C7A-A3F1-CB42CA289D0C}" srcOrd="0" destOrd="0" presId="urn:microsoft.com/office/officeart/2005/8/layout/process1"/>
    <dgm:cxn modelId="{D952B2DF-5FF3-4EB1-83C4-E3F2C8E8C950}" type="presParOf" srcId="{60F59354-E587-41DC-B6B6-523C66E90DE4}" destId="{73F889B5-C354-4D71-AC5B-EC427E781DB4}"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BD1068D-B3B9-1D4C-9916-87E05203ADF8}" type="doc">
      <dgm:prSet loTypeId="urn:microsoft.com/office/officeart/2005/8/layout/radial4" loCatId="" qsTypeId="urn:microsoft.com/office/officeart/2005/8/quickstyle/simple1" qsCatId="simple" csTypeId="urn:microsoft.com/office/officeart/2005/8/colors/colorful1" csCatId="colorful" phldr="1"/>
      <dgm:spPr/>
      <dgm:t>
        <a:bodyPr/>
        <a:lstStyle/>
        <a:p>
          <a:endParaRPr lang="fr-FR"/>
        </a:p>
      </dgm:t>
    </dgm:pt>
    <dgm:pt modelId="{A7AC4229-913C-5D42-AB3A-943C9A1FA222}">
      <dgm:prSet phldrT="[Texte]" custT="1"/>
      <dgm:spPr/>
      <dgm:t>
        <a:bodyPr/>
        <a:lstStyle/>
        <a:p>
          <a:r>
            <a:rPr lang="fr-FR" sz="2000" b="1" dirty="0"/>
            <a:t>Questions?</a:t>
          </a:r>
        </a:p>
      </dgm:t>
    </dgm:pt>
    <dgm:pt modelId="{A2B30CE2-16B7-B048-ABF2-A89BD6221B15}" type="parTrans" cxnId="{2B42B91C-201A-A44D-B643-1DCAA5DFEF14}">
      <dgm:prSet/>
      <dgm:spPr/>
      <dgm:t>
        <a:bodyPr/>
        <a:lstStyle/>
        <a:p>
          <a:endParaRPr lang="fr-FR"/>
        </a:p>
      </dgm:t>
    </dgm:pt>
    <dgm:pt modelId="{287F5408-D50C-9844-B4A5-0877D7A1C618}" type="sibTrans" cxnId="{2B42B91C-201A-A44D-B643-1DCAA5DFEF14}">
      <dgm:prSet/>
      <dgm:spPr/>
      <dgm:t>
        <a:bodyPr/>
        <a:lstStyle/>
        <a:p>
          <a:endParaRPr lang="fr-FR"/>
        </a:p>
      </dgm:t>
    </dgm:pt>
    <dgm:pt modelId="{1758C543-0131-6445-B72A-ED180CA4CC3E}">
      <dgm:prSet phldrT="[Texte]" custT="1"/>
      <dgm:spPr/>
      <dgm:t>
        <a:bodyPr/>
        <a:lstStyle/>
        <a:p>
          <a:r>
            <a:rPr lang="fr-FR" sz="2000" b="1" dirty="0"/>
            <a:t>The </a:t>
          </a:r>
          <a:r>
            <a:rPr lang="fr-FR" sz="2000" b="1" dirty="0" err="1"/>
            <a:t>context</a:t>
          </a:r>
          <a:endParaRPr lang="fr-FR" sz="2000" b="1" dirty="0"/>
        </a:p>
      </dgm:t>
    </dgm:pt>
    <dgm:pt modelId="{5DF92DED-39CC-864E-B8F4-5BEFB3E52A23}" type="parTrans" cxnId="{5A61EF36-D3C3-9E42-B396-C32238DA7568}">
      <dgm:prSet/>
      <dgm:spPr/>
      <dgm:t>
        <a:bodyPr/>
        <a:lstStyle/>
        <a:p>
          <a:endParaRPr lang="fr-FR" sz="2000"/>
        </a:p>
      </dgm:t>
    </dgm:pt>
    <dgm:pt modelId="{8174554B-D1E8-FB40-8534-E93B9AC69EE1}" type="sibTrans" cxnId="{5A61EF36-D3C3-9E42-B396-C32238DA7568}">
      <dgm:prSet/>
      <dgm:spPr/>
      <dgm:t>
        <a:bodyPr/>
        <a:lstStyle/>
        <a:p>
          <a:endParaRPr lang="fr-FR"/>
        </a:p>
      </dgm:t>
    </dgm:pt>
    <dgm:pt modelId="{9E498BD6-0F7D-684D-90C4-7C4B4B42CA11}">
      <dgm:prSet phldrT="[Texte]" custT="1"/>
      <dgm:spPr/>
      <dgm:t>
        <a:bodyPr/>
        <a:lstStyle/>
        <a:p>
          <a:r>
            <a:rPr lang="fr-FR" sz="2000" b="1" dirty="0"/>
            <a:t>Discussion</a:t>
          </a:r>
        </a:p>
      </dgm:t>
    </dgm:pt>
    <dgm:pt modelId="{FB7627BD-BC5F-3E42-9754-9F01D6385210}" type="parTrans" cxnId="{5EC63128-2666-074C-8A48-3FAC08835490}">
      <dgm:prSet/>
      <dgm:spPr/>
      <dgm:t>
        <a:bodyPr/>
        <a:lstStyle/>
        <a:p>
          <a:endParaRPr lang="fr-FR" sz="2000"/>
        </a:p>
      </dgm:t>
    </dgm:pt>
    <dgm:pt modelId="{41FCA31F-B171-2846-B1F2-6949D3DE7594}" type="sibTrans" cxnId="{5EC63128-2666-074C-8A48-3FAC08835490}">
      <dgm:prSet/>
      <dgm:spPr/>
      <dgm:t>
        <a:bodyPr/>
        <a:lstStyle/>
        <a:p>
          <a:endParaRPr lang="fr-FR"/>
        </a:p>
      </dgm:t>
    </dgm:pt>
    <dgm:pt modelId="{8FE1A8D4-D742-8045-89E3-3B64C0E7F8AB}">
      <dgm:prSet phldrT="[Texte]" custT="1"/>
      <dgm:spPr/>
      <dgm:t>
        <a:bodyPr/>
        <a:lstStyle/>
        <a:p>
          <a:r>
            <a:rPr lang="fr-FR" sz="2000" b="1" dirty="0" err="1"/>
            <a:t>Assumptions</a:t>
          </a:r>
          <a:r>
            <a:rPr lang="fr-FR" sz="2000" b="1" dirty="0"/>
            <a:t>/Conclusions</a:t>
          </a:r>
        </a:p>
      </dgm:t>
    </dgm:pt>
    <dgm:pt modelId="{C435DCC0-2F62-4B41-8B04-B255D3168613}" type="parTrans" cxnId="{1C331D04-AEC2-CE4C-B8BA-D4A78FB105D8}">
      <dgm:prSet/>
      <dgm:spPr/>
      <dgm:t>
        <a:bodyPr/>
        <a:lstStyle/>
        <a:p>
          <a:endParaRPr lang="fr-FR" sz="2000"/>
        </a:p>
      </dgm:t>
    </dgm:pt>
    <dgm:pt modelId="{EE25433D-515E-1F48-B8C1-C42A74933F79}" type="sibTrans" cxnId="{1C331D04-AEC2-CE4C-B8BA-D4A78FB105D8}">
      <dgm:prSet/>
      <dgm:spPr/>
      <dgm:t>
        <a:bodyPr/>
        <a:lstStyle/>
        <a:p>
          <a:endParaRPr lang="fr-FR"/>
        </a:p>
      </dgm:t>
    </dgm:pt>
    <dgm:pt modelId="{4B9C8E9D-64F6-A94C-97A0-01A87F57B04E}">
      <dgm:prSet custT="1"/>
      <dgm:spPr/>
      <dgm:t>
        <a:bodyPr/>
        <a:lstStyle/>
        <a:p>
          <a:r>
            <a:rPr lang="fr-FR" sz="2000" b="1" dirty="0"/>
            <a:t>LCA </a:t>
          </a:r>
          <a:r>
            <a:rPr lang="fr-FR" sz="2000" b="1" dirty="0" err="1"/>
            <a:t>results</a:t>
          </a:r>
          <a:endParaRPr lang="fr-FR" sz="2000" b="1" dirty="0"/>
        </a:p>
      </dgm:t>
    </dgm:pt>
    <dgm:pt modelId="{B19D11A1-D11B-BB43-A5EE-6D245B3B2490}" type="parTrans" cxnId="{A91618BE-5182-BE41-A171-5DF323BBF7E2}">
      <dgm:prSet/>
      <dgm:spPr/>
      <dgm:t>
        <a:bodyPr/>
        <a:lstStyle/>
        <a:p>
          <a:endParaRPr lang="fr-FR" sz="2000"/>
        </a:p>
      </dgm:t>
    </dgm:pt>
    <dgm:pt modelId="{0C2DAD34-DE76-A14F-B646-A2D115B8D1AA}" type="sibTrans" cxnId="{A91618BE-5182-BE41-A171-5DF323BBF7E2}">
      <dgm:prSet/>
      <dgm:spPr/>
      <dgm:t>
        <a:bodyPr/>
        <a:lstStyle/>
        <a:p>
          <a:endParaRPr lang="fr-FR"/>
        </a:p>
      </dgm:t>
    </dgm:pt>
    <dgm:pt modelId="{962D302F-82AE-794D-9BC1-B758B1F30AD7}">
      <dgm:prSet custT="1"/>
      <dgm:spPr/>
      <dgm:t>
        <a:bodyPr/>
        <a:lstStyle/>
        <a:p>
          <a:r>
            <a:rPr lang="fr-FR" sz="2000" b="1" dirty="0" err="1"/>
            <a:t>Study</a:t>
          </a:r>
          <a:r>
            <a:rPr lang="fr-FR" sz="2000" b="1" dirty="0"/>
            <a:t> &amp; scope</a:t>
          </a:r>
        </a:p>
      </dgm:t>
    </dgm:pt>
    <dgm:pt modelId="{A5F1EB66-F1E8-804F-8B1B-54D9B2CF29A4}" type="parTrans" cxnId="{860939DF-5887-464C-A4DF-1F87B02325E9}">
      <dgm:prSet/>
      <dgm:spPr/>
      <dgm:t>
        <a:bodyPr/>
        <a:lstStyle/>
        <a:p>
          <a:endParaRPr lang="fr-FR" sz="2000"/>
        </a:p>
      </dgm:t>
    </dgm:pt>
    <dgm:pt modelId="{3AD60BE2-D101-6747-8719-68E4E3F2B872}" type="sibTrans" cxnId="{860939DF-5887-464C-A4DF-1F87B02325E9}">
      <dgm:prSet/>
      <dgm:spPr/>
      <dgm:t>
        <a:bodyPr/>
        <a:lstStyle/>
        <a:p>
          <a:endParaRPr lang="fr-FR"/>
        </a:p>
      </dgm:t>
    </dgm:pt>
    <dgm:pt modelId="{69D639B0-1293-5C4A-B756-99A9DF1853FC}" type="pres">
      <dgm:prSet presAssocID="{0BD1068D-B3B9-1D4C-9916-87E05203ADF8}" presName="cycle" presStyleCnt="0">
        <dgm:presLayoutVars>
          <dgm:chMax val="1"/>
          <dgm:dir/>
          <dgm:animLvl val="ctr"/>
          <dgm:resizeHandles val="exact"/>
        </dgm:presLayoutVars>
      </dgm:prSet>
      <dgm:spPr/>
    </dgm:pt>
    <dgm:pt modelId="{D75DC158-0DE5-7346-9ED1-94CEE8CEDF60}" type="pres">
      <dgm:prSet presAssocID="{A7AC4229-913C-5D42-AB3A-943C9A1FA222}" presName="centerShape" presStyleLbl="node0" presStyleIdx="0" presStyleCnt="1"/>
      <dgm:spPr/>
    </dgm:pt>
    <dgm:pt modelId="{B324DEAC-7383-2742-9D86-578358381BF4}" type="pres">
      <dgm:prSet presAssocID="{5DF92DED-39CC-864E-B8F4-5BEFB3E52A23}" presName="parTrans" presStyleLbl="bgSibTrans2D1" presStyleIdx="0" presStyleCnt="5"/>
      <dgm:spPr/>
    </dgm:pt>
    <dgm:pt modelId="{A30CF623-78CD-5146-B8E3-DF15551DE634}" type="pres">
      <dgm:prSet presAssocID="{1758C543-0131-6445-B72A-ED180CA4CC3E}" presName="node" presStyleLbl="node1" presStyleIdx="0" presStyleCnt="5">
        <dgm:presLayoutVars>
          <dgm:bulletEnabled val="1"/>
        </dgm:presLayoutVars>
      </dgm:prSet>
      <dgm:spPr/>
    </dgm:pt>
    <dgm:pt modelId="{B69984A6-15EA-FC41-9CF6-BE1868E7CEA7}" type="pres">
      <dgm:prSet presAssocID="{A5F1EB66-F1E8-804F-8B1B-54D9B2CF29A4}" presName="parTrans" presStyleLbl="bgSibTrans2D1" presStyleIdx="1" presStyleCnt="5"/>
      <dgm:spPr/>
    </dgm:pt>
    <dgm:pt modelId="{A30D06F4-9D55-DD49-9D4F-A4249730ADDC}" type="pres">
      <dgm:prSet presAssocID="{962D302F-82AE-794D-9BC1-B758B1F30AD7}" presName="node" presStyleLbl="node1" presStyleIdx="1" presStyleCnt="5">
        <dgm:presLayoutVars>
          <dgm:bulletEnabled val="1"/>
        </dgm:presLayoutVars>
      </dgm:prSet>
      <dgm:spPr/>
    </dgm:pt>
    <dgm:pt modelId="{027FC31E-E840-A846-8E0A-5012FFFADB8E}" type="pres">
      <dgm:prSet presAssocID="{B19D11A1-D11B-BB43-A5EE-6D245B3B2490}" presName="parTrans" presStyleLbl="bgSibTrans2D1" presStyleIdx="2" presStyleCnt="5"/>
      <dgm:spPr/>
    </dgm:pt>
    <dgm:pt modelId="{346B8797-CFEA-AE40-80DA-47DA061EFC71}" type="pres">
      <dgm:prSet presAssocID="{4B9C8E9D-64F6-A94C-97A0-01A87F57B04E}" presName="node" presStyleLbl="node1" presStyleIdx="2" presStyleCnt="5">
        <dgm:presLayoutVars>
          <dgm:bulletEnabled val="1"/>
        </dgm:presLayoutVars>
      </dgm:prSet>
      <dgm:spPr/>
    </dgm:pt>
    <dgm:pt modelId="{2323BFA6-ADD9-9C44-A844-F9E14FE2A7B8}" type="pres">
      <dgm:prSet presAssocID="{FB7627BD-BC5F-3E42-9754-9F01D6385210}" presName="parTrans" presStyleLbl="bgSibTrans2D1" presStyleIdx="3" presStyleCnt="5"/>
      <dgm:spPr/>
    </dgm:pt>
    <dgm:pt modelId="{064BDD61-728B-8D46-8217-59B28E2AD23B}" type="pres">
      <dgm:prSet presAssocID="{9E498BD6-0F7D-684D-90C4-7C4B4B42CA11}" presName="node" presStyleLbl="node1" presStyleIdx="3" presStyleCnt="5">
        <dgm:presLayoutVars>
          <dgm:bulletEnabled val="1"/>
        </dgm:presLayoutVars>
      </dgm:prSet>
      <dgm:spPr/>
    </dgm:pt>
    <dgm:pt modelId="{B726C1CF-5271-484A-BBB1-A9FC8E73DBE2}" type="pres">
      <dgm:prSet presAssocID="{C435DCC0-2F62-4B41-8B04-B255D3168613}" presName="parTrans" presStyleLbl="bgSibTrans2D1" presStyleIdx="4" presStyleCnt="5"/>
      <dgm:spPr/>
    </dgm:pt>
    <dgm:pt modelId="{301516EB-72EE-504B-9297-A40DB39CBB9F}" type="pres">
      <dgm:prSet presAssocID="{8FE1A8D4-D742-8045-89E3-3B64C0E7F8AB}" presName="node" presStyleLbl="node1" presStyleIdx="4" presStyleCnt="5">
        <dgm:presLayoutVars>
          <dgm:bulletEnabled val="1"/>
        </dgm:presLayoutVars>
      </dgm:prSet>
      <dgm:spPr/>
    </dgm:pt>
  </dgm:ptLst>
  <dgm:cxnLst>
    <dgm:cxn modelId="{4E6EB652-B792-454D-8754-343985F7F76A}" type="presOf" srcId="{9E498BD6-0F7D-684D-90C4-7C4B4B42CA11}" destId="{064BDD61-728B-8D46-8217-59B28E2AD23B}" srcOrd="0" destOrd="0" presId="urn:microsoft.com/office/officeart/2005/8/layout/radial4"/>
    <dgm:cxn modelId="{2B42B91C-201A-A44D-B643-1DCAA5DFEF14}" srcId="{0BD1068D-B3B9-1D4C-9916-87E05203ADF8}" destId="{A7AC4229-913C-5D42-AB3A-943C9A1FA222}" srcOrd="0" destOrd="0" parTransId="{A2B30CE2-16B7-B048-ABF2-A89BD6221B15}" sibTransId="{287F5408-D50C-9844-B4A5-0877D7A1C618}"/>
    <dgm:cxn modelId="{C21D7A0F-9D71-3E4D-989D-2B7F11B1748A}" type="presOf" srcId="{4B9C8E9D-64F6-A94C-97A0-01A87F57B04E}" destId="{346B8797-CFEA-AE40-80DA-47DA061EFC71}" srcOrd="0" destOrd="0" presId="urn:microsoft.com/office/officeart/2005/8/layout/radial4"/>
    <dgm:cxn modelId="{1C331D04-AEC2-CE4C-B8BA-D4A78FB105D8}" srcId="{A7AC4229-913C-5D42-AB3A-943C9A1FA222}" destId="{8FE1A8D4-D742-8045-89E3-3B64C0E7F8AB}" srcOrd="4" destOrd="0" parTransId="{C435DCC0-2F62-4B41-8B04-B255D3168613}" sibTransId="{EE25433D-515E-1F48-B8C1-C42A74933F79}"/>
    <dgm:cxn modelId="{2206EE06-0204-F04E-A1BC-884B010E67BF}" type="presOf" srcId="{FB7627BD-BC5F-3E42-9754-9F01D6385210}" destId="{2323BFA6-ADD9-9C44-A844-F9E14FE2A7B8}" srcOrd="0" destOrd="0" presId="urn:microsoft.com/office/officeart/2005/8/layout/radial4"/>
    <dgm:cxn modelId="{5A61EF36-D3C3-9E42-B396-C32238DA7568}" srcId="{A7AC4229-913C-5D42-AB3A-943C9A1FA222}" destId="{1758C543-0131-6445-B72A-ED180CA4CC3E}" srcOrd="0" destOrd="0" parTransId="{5DF92DED-39CC-864E-B8F4-5BEFB3E52A23}" sibTransId="{8174554B-D1E8-FB40-8534-E93B9AC69EE1}"/>
    <dgm:cxn modelId="{860939DF-5887-464C-A4DF-1F87B02325E9}" srcId="{A7AC4229-913C-5D42-AB3A-943C9A1FA222}" destId="{962D302F-82AE-794D-9BC1-B758B1F30AD7}" srcOrd="1" destOrd="0" parTransId="{A5F1EB66-F1E8-804F-8B1B-54D9B2CF29A4}" sibTransId="{3AD60BE2-D101-6747-8719-68E4E3F2B872}"/>
    <dgm:cxn modelId="{230FAD1B-1C1C-A74C-843B-249FBA5619BD}" type="presOf" srcId="{8FE1A8D4-D742-8045-89E3-3B64C0E7F8AB}" destId="{301516EB-72EE-504B-9297-A40DB39CBB9F}" srcOrd="0" destOrd="0" presId="urn:microsoft.com/office/officeart/2005/8/layout/radial4"/>
    <dgm:cxn modelId="{52A4324E-C6A3-634E-86FD-87023C4C7C31}" type="presOf" srcId="{962D302F-82AE-794D-9BC1-B758B1F30AD7}" destId="{A30D06F4-9D55-DD49-9D4F-A4249730ADDC}" srcOrd="0" destOrd="0" presId="urn:microsoft.com/office/officeart/2005/8/layout/radial4"/>
    <dgm:cxn modelId="{8A737883-DFA4-C840-A54A-1BF6C294A320}" type="presOf" srcId="{A5F1EB66-F1E8-804F-8B1B-54D9B2CF29A4}" destId="{B69984A6-15EA-FC41-9CF6-BE1868E7CEA7}" srcOrd="0" destOrd="0" presId="urn:microsoft.com/office/officeart/2005/8/layout/radial4"/>
    <dgm:cxn modelId="{6200FB93-1F54-5149-B76D-D5BED2CEDE28}" type="presOf" srcId="{5DF92DED-39CC-864E-B8F4-5BEFB3E52A23}" destId="{B324DEAC-7383-2742-9D86-578358381BF4}" srcOrd="0" destOrd="0" presId="urn:microsoft.com/office/officeart/2005/8/layout/radial4"/>
    <dgm:cxn modelId="{5EC63128-2666-074C-8A48-3FAC08835490}" srcId="{A7AC4229-913C-5D42-AB3A-943C9A1FA222}" destId="{9E498BD6-0F7D-684D-90C4-7C4B4B42CA11}" srcOrd="3" destOrd="0" parTransId="{FB7627BD-BC5F-3E42-9754-9F01D6385210}" sibTransId="{41FCA31F-B171-2846-B1F2-6949D3DE7594}"/>
    <dgm:cxn modelId="{498B0E27-5AD7-8342-996F-5219D4A57C98}" type="presOf" srcId="{A7AC4229-913C-5D42-AB3A-943C9A1FA222}" destId="{D75DC158-0DE5-7346-9ED1-94CEE8CEDF60}" srcOrd="0" destOrd="0" presId="urn:microsoft.com/office/officeart/2005/8/layout/radial4"/>
    <dgm:cxn modelId="{C643BD02-AD41-8048-B87F-3B5AFCB5EDC0}" type="presOf" srcId="{B19D11A1-D11B-BB43-A5EE-6D245B3B2490}" destId="{027FC31E-E840-A846-8E0A-5012FFFADB8E}" srcOrd="0" destOrd="0" presId="urn:microsoft.com/office/officeart/2005/8/layout/radial4"/>
    <dgm:cxn modelId="{663C384C-09C9-5646-876B-82CED3A17EFE}" type="presOf" srcId="{1758C543-0131-6445-B72A-ED180CA4CC3E}" destId="{A30CF623-78CD-5146-B8E3-DF15551DE634}" srcOrd="0" destOrd="0" presId="urn:microsoft.com/office/officeart/2005/8/layout/radial4"/>
    <dgm:cxn modelId="{0079A0D8-82CA-2C42-B51D-1E2787CF8D8C}" type="presOf" srcId="{0BD1068D-B3B9-1D4C-9916-87E05203ADF8}" destId="{69D639B0-1293-5C4A-B756-99A9DF1853FC}" srcOrd="0" destOrd="0" presId="urn:microsoft.com/office/officeart/2005/8/layout/radial4"/>
    <dgm:cxn modelId="{015B4376-352F-FD4B-9DB2-C58E49E32493}" type="presOf" srcId="{C435DCC0-2F62-4B41-8B04-B255D3168613}" destId="{B726C1CF-5271-484A-BBB1-A9FC8E73DBE2}" srcOrd="0" destOrd="0" presId="urn:microsoft.com/office/officeart/2005/8/layout/radial4"/>
    <dgm:cxn modelId="{A91618BE-5182-BE41-A171-5DF323BBF7E2}" srcId="{A7AC4229-913C-5D42-AB3A-943C9A1FA222}" destId="{4B9C8E9D-64F6-A94C-97A0-01A87F57B04E}" srcOrd="2" destOrd="0" parTransId="{B19D11A1-D11B-BB43-A5EE-6D245B3B2490}" sibTransId="{0C2DAD34-DE76-A14F-B646-A2D115B8D1AA}"/>
    <dgm:cxn modelId="{AEA6E993-9F0D-014C-9452-7F14610EE9AE}" type="presParOf" srcId="{69D639B0-1293-5C4A-B756-99A9DF1853FC}" destId="{D75DC158-0DE5-7346-9ED1-94CEE8CEDF60}" srcOrd="0" destOrd="0" presId="urn:microsoft.com/office/officeart/2005/8/layout/radial4"/>
    <dgm:cxn modelId="{945DE054-7BBA-3245-B9F6-E94FE4CFE32C}" type="presParOf" srcId="{69D639B0-1293-5C4A-B756-99A9DF1853FC}" destId="{B324DEAC-7383-2742-9D86-578358381BF4}" srcOrd="1" destOrd="0" presId="urn:microsoft.com/office/officeart/2005/8/layout/radial4"/>
    <dgm:cxn modelId="{E78C7163-AB5A-1949-8CF1-80AE662BAE81}" type="presParOf" srcId="{69D639B0-1293-5C4A-B756-99A9DF1853FC}" destId="{A30CF623-78CD-5146-B8E3-DF15551DE634}" srcOrd="2" destOrd="0" presId="urn:microsoft.com/office/officeart/2005/8/layout/radial4"/>
    <dgm:cxn modelId="{D91391B5-AC33-8243-A37F-68297BF93CAF}" type="presParOf" srcId="{69D639B0-1293-5C4A-B756-99A9DF1853FC}" destId="{B69984A6-15EA-FC41-9CF6-BE1868E7CEA7}" srcOrd="3" destOrd="0" presId="urn:microsoft.com/office/officeart/2005/8/layout/radial4"/>
    <dgm:cxn modelId="{0D59AAC9-8C96-5A43-9088-56A2A29FE0B5}" type="presParOf" srcId="{69D639B0-1293-5C4A-B756-99A9DF1853FC}" destId="{A30D06F4-9D55-DD49-9D4F-A4249730ADDC}" srcOrd="4" destOrd="0" presId="urn:microsoft.com/office/officeart/2005/8/layout/radial4"/>
    <dgm:cxn modelId="{8C528A19-14F6-0E4A-8AEB-2BD2E0095706}" type="presParOf" srcId="{69D639B0-1293-5C4A-B756-99A9DF1853FC}" destId="{027FC31E-E840-A846-8E0A-5012FFFADB8E}" srcOrd="5" destOrd="0" presId="urn:microsoft.com/office/officeart/2005/8/layout/radial4"/>
    <dgm:cxn modelId="{6850187C-5C66-1648-BCD7-FE681CA4400A}" type="presParOf" srcId="{69D639B0-1293-5C4A-B756-99A9DF1853FC}" destId="{346B8797-CFEA-AE40-80DA-47DA061EFC71}" srcOrd="6" destOrd="0" presId="urn:microsoft.com/office/officeart/2005/8/layout/radial4"/>
    <dgm:cxn modelId="{57E9C1EA-3A05-694E-839F-AC740E0D4343}" type="presParOf" srcId="{69D639B0-1293-5C4A-B756-99A9DF1853FC}" destId="{2323BFA6-ADD9-9C44-A844-F9E14FE2A7B8}" srcOrd="7" destOrd="0" presId="urn:microsoft.com/office/officeart/2005/8/layout/radial4"/>
    <dgm:cxn modelId="{6073FCF8-81F8-2B49-89E8-C2A495FCB298}" type="presParOf" srcId="{69D639B0-1293-5C4A-B756-99A9DF1853FC}" destId="{064BDD61-728B-8D46-8217-59B28E2AD23B}" srcOrd="8" destOrd="0" presId="urn:microsoft.com/office/officeart/2005/8/layout/radial4"/>
    <dgm:cxn modelId="{498212A5-BA22-C94E-ADAC-F44659F5CDEC}" type="presParOf" srcId="{69D639B0-1293-5C4A-B756-99A9DF1853FC}" destId="{B726C1CF-5271-484A-BBB1-A9FC8E73DBE2}" srcOrd="9" destOrd="0" presId="urn:microsoft.com/office/officeart/2005/8/layout/radial4"/>
    <dgm:cxn modelId="{BCEF3CDD-2F22-6346-9765-D8CFBB4A1616}" type="presParOf" srcId="{69D639B0-1293-5C4A-B756-99A9DF1853FC}" destId="{301516EB-72EE-504B-9297-A40DB39CBB9F}"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BD1068D-B3B9-1D4C-9916-87E05203ADF8}" type="doc">
      <dgm:prSet loTypeId="urn:microsoft.com/office/officeart/2005/8/layout/radial4" loCatId="" qsTypeId="urn:microsoft.com/office/officeart/2005/8/quickstyle/simple1" qsCatId="simple" csTypeId="urn:microsoft.com/office/officeart/2005/8/colors/colorful1" csCatId="colorful" phldr="1"/>
      <dgm:spPr/>
      <dgm:t>
        <a:bodyPr/>
        <a:lstStyle/>
        <a:p>
          <a:endParaRPr lang="fr-FR"/>
        </a:p>
      </dgm:t>
    </dgm:pt>
    <dgm:pt modelId="{A7AC4229-913C-5D42-AB3A-943C9A1FA222}">
      <dgm:prSet phldrT="[Texte]" custT="1"/>
      <dgm:spPr/>
      <dgm:t>
        <a:bodyPr/>
        <a:lstStyle/>
        <a:p>
          <a:r>
            <a:rPr lang="fr-FR" sz="2000" b="1" dirty="0"/>
            <a:t>Questions?</a:t>
          </a:r>
        </a:p>
      </dgm:t>
    </dgm:pt>
    <dgm:pt modelId="{A2B30CE2-16B7-B048-ABF2-A89BD6221B15}" type="parTrans" cxnId="{2B42B91C-201A-A44D-B643-1DCAA5DFEF14}">
      <dgm:prSet/>
      <dgm:spPr/>
      <dgm:t>
        <a:bodyPr/>
        <a:lstStyle/>
        <a:p>
          <a:endParaRPr lang="fr-FR"/>
        </a:p>
      </dgm:t>
    </dgm:pt>
    <dgm:pt modelId="{287F5408-D50C-9844-B4A5-0877D7A1C618}" type="sibTrans" cxnId="{2B42B91C-201A-A44D-B643-1DCAA5DFEF14}">
      <dgm:prSet/>
      <dgm:spPr/>
      <dgm:t>
        <a:bodyPr/>
        <a:lstStyle/>
        <a:p>
          <a:endParaRPr lang="fr-FR"/>
        </a:p>
      </dgm:t>
    </dgm:pt>
    <dgm:pt modelId="{1758C543-0131-6445-B72A-ED180CA4CC3E}">
      <dgm:prSet phldrT="[Texte]" custT="1"/>
      <dgm:spPr/>
      <dgm:t>
        <a:bodyPr/>
        <a:lstStyle/>
        <a:p>
          <a:r>
            <a:rPr lang="fr-FR" sz="2000" b="1" dirty="0"/>
            <a:t>The </a:t>
          </a:r>
          <a:r>
            <a:rPr lang="fr-FR" sz="2000" b="1" dirty="0" err="1"/>
            <a:t>context</a:t>
          </a:r>
          <a:endParaRPr lang="fr-FR" sz="2000" b="1" dirty="0"/>
        </a:p>
      </dgm:t>
    </dgm:pt>
    <dgm:pt modelId="{5DF92DED-39CC-864E-B8F4-5BEFB3E52A23}" type="parTrans" cxnId="{5A61EF36-D3C3-9E42-B396-C32238DA7568}">
      <dgm:prSet/>
      <dgm:spPr/>
      <dgm:t>
        <a:bodyPr/>
        <a:lstStyle/>
        <a:p>
          <a:endParaRPr lang="fr-FR" sz="2000"/>
        </a:p>
      </dgm:t>
    </dgm:pt>
    <dgm:pt modelId="{8174554B-D1E8-FB40-8534-E93B9AC69EE1}" type="sibTrans" cxnId="{5A61EF36-D3C3-9E42-B396-C32238DA7568}">
      <dgm:prSet/>
      <dgm:spPr/>
      <dgm:t>
        <a:bodyPr/>
        <a:lstStyle/>
        <a:p>
          <a:endParaRPr lang="fr-FR"/>
        </a:p>
      </dgm:t>
    </dgm:pt>
    <dgm:pt modelId="{9E498BD6-0F7D-684D-90C4-7C4B4B42CA11}">
      <dgm:prSet phldrT="[Texte]" custT="1"/>
      <dgm:spPr/>
      <dgm:t>
        <a:bodyPr/>
        <a:lstStyle/>
        <a:p>
          <a:r>
            <a:rPr lang="fr-FR" sz="2000" b="1" dirty="0"/>
            <a:t>Discussion</a:t>
          </a:r>
        </a:p>
      </dgm:t>
    </dgm:pt>
    <dgm:pt modelId="{FB7627BD-BC5F-3E42-9754-9F01D6385210}" type="parTrans" cxnId="{5EC63128-2666-074C-8A48-3FAC08835490}">
      <dgm:prSet/>
      <dgm:spPr/>
      <dgm:t>
        <a:bodyPr/>
        <a:lstStyle/>
        <a:p>
          <a:endParaRPr lang="fr-FR" sz="2000"/>
        </a:p>
      </dgm:t>
    </dgm:pt>
    <dgm:pt modelId="{41FCA31F-B171-2846-B1F2-6949D3DE7594}" type="sibTrans" cxnId="{5EC63128-2666-074C-8A48-3FAC08835490}">
      <dgm:prSet/>
      <dgm:spPr/>
      <dgm:t>
        <a:bodyPr/>
        <a:lstStyle/>
        <a:p>
          <a:endParaRPr lang="fr-FR"/>
        </a:p>
      </dgm:t>
    </dgm:pt>
    <dgm:pt modelId="{8FE1A8D4-D742-8045-89E3-3B64C0E7F8AB}">
      <dgm:prSet phldrT="[Texte]" custT="1"/>
      <dgm:spPr/>
      <dgm:t>
        <a:bodyPr/>
        <a:lstStyle/>
        <a:p>
          <a:r>
            <a:rPr lang="fr-FR" sz="2000" b="1" dirty="0" err="1"/>
            <a:t>Assumptions</a:t>
          </a:r>
          <a:r>
            <a:rPr lang="fr-FR" sz="2000" b="1" dirty="0"/>
            <a:t>/Conclusions</a:t>
          </a:r>
        </a:p>
      </dgm:t>
    </dgm:pt>
    <dgm:pt modelId="{C435DCC0-2F62-4B41-8B04-B255D3168613}" type="parTrans" cxnId="{1C331D04-AEC2-CE4C-B8BA-D4A78FB105D8}">
      <dgm:prSet/>
      <dgm:spPr/>
      <dgm:t>
        <a:bodyPr/>
        <a:lstStyle/>
        <a:p>
          <a:endParaRPr lang="fr-FR" sz="2000"/>
        </a:p>
      </dgm:t>
    </dgm:pt>
    <dgm:pt modelId="{EE25433D-515E-1F48-B8C1-C42A74933F79}" type="sibTrans" cxnId="{1C331D04-AEC2-CE4C-B8BA-D4A78FB105D8}">
      <dgm:prSet/>
      <dgm:spPr/>
      <dgm:t>
        <a:bodyPr/>
        <a:lstStyle/>
        <a:p>
          <a:endParaRPr lang="fr-FR"/>
        </a:p>
      </dgm:t>
    </dgm:pt>
    <dgm:pt modelId="{4B9C8E9D-64F6-A94C-97A0-01A87F57B04E}">
      <dgm:prSet custT="1"/>
      <dgm:spPr/>
      <dgm:t>
        <a:bodyPr/>
        <a:lstStyle/>
        <a:p>
          <a:r>
            <a:rPr lang="fr-FR" sz="2000" b="1" dirty="0"/>
            <a:t>LCA </a:t>
          </a:r>
          <a:r>
            <a:rPr lang="fr-FR" sz="2000" b="1" dirty="0" err="1"/>
            <a:t>results</a:t>
          </a:r>
          <a:endParaRPr lang="fr-FR" sz="2000" b="1" dirty="0"/>
        </a:p>
      </dgm:t>
    </dgm:pt>
    <dgm:pt modelId="{B19D11A1-D11B-BB43-A5EE-6D245B3B2490}" type="parTrans" cxnId="{A91618BE-5182-BE41-A171-5DF323BBF7E2}">
      <dgm:prSet/>
      <dgm:spPr/>
      <dgm:t>
        <a:bodyPr/>
        <a:lstStyle/>
        <a:p>
          <a:endParaRPr lang="fr-FR" sz="2000"/>
        </a:p>
      </dgm:t>
    </dgm:pt>
    <dgm:pt modelId="{0C2DAD34-DE76-A14F-B646-A2D115B8D1AA}" type="sibTrans" cxnId="{A91618BE-5182-BE41-A171-5DF323BBF7E2}">
      <dgm:prSet/>
      <dgm:spPr/>
      <dgm:t>
        <a:bodyPr/>
        <a:lstStyle/>
        <a:p>
          <a:endParaRPr lang="fr-FR"/>
        </a:p>
      </dgm:t>
    </dgm:pt>
    <dgm:pt modelId="{962D302F-82AE-794D-9BC1-B758B1F30AD7}">
      <dgm:prSet custT="1"/>
      <dgm:spPr/>
      <dgm:t>
        <a:bodyPr/>
        <a:lstStyle/>
        <a:p>
          <a:r>
            <a:rPr lang="fr-FR" sz="2000" b="1" dirty="0" err="1"/>
            <a:t>Study</a:t>
          </a:r>
          <a:r>
            <a:rPr lang="fr-FR" sz="2000" b="1" dirty="0"/>
            <a:t> &amp; scope</a:t>
          </a:r>
        </a:p>
      </dgm:t>
    </dgm:pt>
    <dgm:pt modelId="{A5F1EB66-F1E8-804F-8B1B-54D9B2CF29A4}" type="parTrans" cxnId="{860939DF-5887-464C-A4DF-1F87B02325E9}">
      <dgm:prSet/>
      <dgm:spPr/>
      <dgm:t>
        <a:bodyPr/>
        <a:lstStyle/>
        <a:p>
          <a:endParaRPr lang="fr-FR" sz="2000"/>
        </a:p>
      </dgm:t>
    </dgm:pt>
    <dgm:pt modelId="{3AD60BE2-D101-6747-8719-68E4E3F2B872}" type="sibTrans" cxnId="{860939DF-5887-464C-A4DF-1F87B02325E9}">
      <dgm:prSet/>
      <dgm:spPr/>
      <dgm:t>
        <a:bodyPr/>
        <a:lstStyle/>
        <a:p>
          <a:endParaRPr lang="fr-FR"/>
        </a:p>
      </dgm:t>
    </dgm:pt>
    <dgm:pt modelId="{69D639B0-1293-5C4A-B756-99A9DF1853FC}" type="pres">
      <dgm:prSet presAssocID="{0BD1068D-B3B9-1D4C-9916-87E05203ADF8}" presName="cycle" presStyleCnt="0">
        <dgm:presLayoutVars>
          <dgm:chMax val="1"/>
          <dgm:dir/>
          <dgm:animLvl val="ctr"/>
          <dgm:resizeHandles val="exact"/>
        </dgm:presLayoutVars>
      </dgm:prSet>
      <dgm:spPr/>
    </dgm:pt>
    <dgm:pt modelId="{D75DC158-0DE5-7346-9ED1-94CEE8CEDF60}" type="pres">
      <dgm:prSet presAssocID="{A7AC4229-913C-5D42-AB3A-943C9A1FA222}" presName="centerShape" presStyleLbl="node0" presStyleIdx="0" presStyleCnt="1"/>
      <dgm:spPr/>
    </dgm:pt>
    <dgm:pt modelId="{B324DEAC-7383-2742-9D86-578358381BF4}" type="pres">
      <dgm:prSet presAssocID="{5DF92DED-39CC-864E-B8F4-5BEFB3E52A23}" presName="parTrans" presStyleLbl="bgSibTrans2D1" presStyleIdx="0" presStyleCnt="5"/>
      <dgm:spPr/>
    </dgm:pt>
    <dgm:pt modelId="{A30CF623-78CD-5146-B8E3-DF15551DE634}" type="pres">
      <dgm:prSet presAssocID="{1758C543-0131-6445-B72A-ED180CA4CC3E}" presName="node" presStyleLbl="node1" presStyleIdx="0" presStyleCnt="5">
        <dgm:presLayoutVars>
          <dgm:bulletEnabled val="1"/>
        </dgm:presLayoutVars>
      </dgm:prSet>
      <dgm:spPr/>
    </dgm:pt>
    <dgm:pt modelId="{B69984A6-15EA-FC41-9CF6-BE1868E7CEA7}" type="pres">
      <dgm:prSet presAssocID="{A5F1EB66-F1E8-804F-8B1B-54D9B2CF29A4}" presName="parTrans" presStyleLbl="bgSibTrans2D1" presStyleIdx="1" presStyleCnt="5"/>
      <dgm:spPr/>
    </dgm:pt>
    <dgm:pt modelId="{A30D06F4-9D55-DD49-9D4F-A4249730ADDC}" type="pres">
      <dgm:prSet presAssocID="{962D302F-82AE-794D-9BC1-B758B1F30AD7}" presName="node" presStyleLbl="node1" presStyleIdx="1" presStyleCnt="5">
        <dgm:presLayoutVars>
          <dgm:bulletEnabled val="1"/>
        </dgm:presLayoutVars>
      </dgm:prSet>
      <dgm:spPr/>
    </dgm:pt>
    <dgm:pt modelId="{027FC31E-E840-A846-8E0A-5012FFFADB8E}" type="pres">
      <dgm:prSet presAssocID="{B19D11A1-D11B-BB43-A5EE-6D245B3B2490}" presName="parTrans" presStyleLbl="bgSibTrans2D1" presStyleIdx="2" presStyleCnt="5"/>
      <dgm:spPr/>
    </dgm:pt>
    <dgm:pt modelId="{346B8797-CFEA-AE40-80DA-47DA061EFC71}" type="pres">
      <dgm:prSet presAssocID="{4B9C8E9D-64F6-A94C-97A0-01A87F57B04E}" presName="node" presStyleLbl="node1" presStyleIdx="2" presStyleCnt="5">
        <dgm:presLayoutVars>
          <dgm:bulletEnabled val="1"/>
        </dgm:presLayoutVars>
      </dgm:prSet>
      <dgm:spPr/>
    </dgm:pt>
    <dgm:pt modelId="{2323BFA6-ADD9-9C44-A844-F9E14FE2A7B8}" type="pres">
      <dgm:prSet presAssocID="{FB7627BD-BC5F-3E42-9754-9F01D6385210}" presName="parTrans" presStyleLbl="bgSibTrans2D1" presStyleIdx="3" presStyleCnt="5"/>
      <dgm:spPr/>
    </dgm:pt>
    <dgm:pt modelId="{064BDD61-728B-8D46-8217-59B28E2AD23B}" type="pres">
      <dgm:prSet presAssocID="{9E498BD6-0F7D-684D-90C4-7C4B4B42CA11}" presName="node" presStyleLbl="node1" presStyleIdx="3" presStyleCnt="5">
        <dgm:presLayoutVars>
          <dgm:bulletEnabled val="1"/>
        </dgm:presLayoutVars>
      </dgm:prSet>
      <dgm:spPr/>
    </dgm:pt>
    <dgm:pt modelId="{B726C1CF-5271-484A-BBB1-A9FC8E73DBE2}" type="pres">
      <dgm:prSet presAssocID="{C435DCC0-2F62-4B41-8B04-B255D3168613}" presName="parTrans" presStyleLbl="bgSibTrans2D1" presStyleIdx="4" presStyleCnt="5"/>
      <dgm:spPr/>
    </dgm:pt>
    <dgm:pt modelId="{301516EB-72EE-504B-9297-A40DB39CBB9F}" type="pres">
      <dgm:prSet presAssocID="{8FE1A8D4-D742-8045-89E3-3B64C0E7F8AB}" presName="node" presStyleLbl="node1" presStyleIdx="4" presStyleCnt="5">
        <dgm:presLayoutVars>
          <dgm:bulletEnabled val="1"/>
        </dgm:presLayoutVars>
      </dgm:prSet>
      <dgm:spPr/>
    </dgm:pt>
  </dgm:ptLst>
  <dgm:cxnLst>
    <dgm:cxn modelId="{4E6EB652-B792-454D-8754-343985F7F76A}" type="presOf" srcId="{9E498BD6-0F7D-684D-90C4-7C4B4B42CA11}" destId="{064BDD61-728B-8D46-8217-59B28E2AD23B}" srcOrd="0" destOrd="0" presId="urn:microsoft.com/office/officeart/2005/8/layout/radial4"/>
    <dgm:cxn modelId="{2B42B91C-201A-A44D-B643-1DCAA5DFEF14}" srcId="{0BD1068D-B3B9-1D4C-9916-87E05203ADF8}" destId="{A7AC4229-913C-5D42-AB3A-943C9A1FA222}" srcOrd="0" destOrd="0" parTransId="{A2B30CE2-16B7-B048-ABF2-A89BD6221B15}" sibTransId="{287F5408-D50C-9844-B4A5-0877D7A1C618}"/>
    <dgm:cxn modelId="{C21D7A0F-9D71-3E4D-989D-2B7F11B1748A}" type="presOf" srcId="{4B9C8E9D-64F6-A94C-97A0-01A87F57B04E}" destId="{346B8797-CFEA-AE40-80DA-47DA061EFC71}" srcOrd="0" destOrd="0" presId="urn:microsoft.com/office/officeart/2005/8/layout/radial4"/>
    <dgm:cxn modelId="{1C331D04-AEC2-CE4C-B8BA-D4A78FB105D8}" srcId="{A7AC4229-913C-5D42-AB3A-943C9A1FA222}" destId="{8FE1A8D4-D742-8045-89E3-3B64C0E7F8AB}" srcOrd="4" destOrd="0" parTransId="{C435DCC0-2F62-4B41-8B04-B255D3168613}" sibTransId="{EE25433D-515E-1F48-B8C1-C42A74933F79}"/>
    <dgm:cxn modelId="{2206EE06-0204-F04E-A1BC-884B010E67BF}" type="presOf" srcId="{FB7627BD-BC5F-3E42-9754-9F01D6385210}" destId="{2323BFA6-ADD9-9C44-A844-F9E14FE2A7B8}" srcOrd="0" destOrd="0" presId="urn:microsoft.com/office/officeart/2005/8/layout/radial4"/>
    <dgm:cxn modelId="{5A61EF36-D3C3-9E42-B396-C32238DA7568}" srcId="{A7AC4229-913C-5D42-AB3A-943C9A1FA222}" destId="{1758C543-0131-6445-B72A-ED180CA4CC3E}" srcOrd="0" destOrd="0" parTransId="{5DF92DED-39CC-864E-B8F4-5BEFB3E52A23}" sibTransId="{8174554B-D1E8-FB40-8534-E93B9AC69EE1}"/>
    <dgm:cxn modelId="{860939DF-5887-464C-A4DF-1F87B02325E9}" srcId="{A7AC4229-913C-5D42-AB3A-943C9A1FA222}" destId="{962D302F-82AE-794D-9BC1-B758B1F30AD7}" srcOrd="1" destOrd="0" parTransId="{A5F1EB66-F1E8-804F-8B1B-54D9B2CF29A4}" sibTransId="{3AD60BE2-D101-6747-8719-68E4E3F2B872}"/>
    <dgm:cxn modelId="{230FAD1B-1C1C-A74C-843B-249FBA5619BD}" type="presOf" srcId="{8FE1A8D4-D742-8045-89E3-3B64C0E7F8AB}" destId="{301516EB-72EE-504B-9297-A40DB39CBB9F}" srcOrd="0" destOrd="0" presId="urn:microsoft.com/office/officeart/2005/8/layout/radial4"/>
    <dgm:cxn modelId="{52A4324E-C6A3-634E-86FD-87023C4C7C31}" type="presOf" srcId="{962D302F-82AE-794D-9BC1-B758B1F30AD7}" destId="{A30D06F4-9D55-DD49-9D4F-A4249730ADDC}" srcOrd="0" destOrd="0" presId="urn:microsoft.com/office/officeart/2005/8/layout/radial4"/>
    <dgm:cxn modelId="{8A737883-DFA4-C840-A54A-1BF6C294A320}" type="presOf" srcId="{A5F1EB66-F1E8-804F-8B1B-54D9B2CF29A4}" destId="{B69984A6-15EA-FC41-9CF6-BE1868E7CEA7}" srcOrd="0" destOrd="0" presId="urn:microsoft.com/office/officeart/2005/8/layout/radial4"/>
    <dgm:cxn modelId="{6200FB93-1F54-5149-B76D-D5BED2CEDE28}" type="presOf" srcId="{5DF92DED-39CC-864E-B8F4-5BEFB3E52A23}" destId="{B324DEAC-7383-2742-9D86-578358381BF4}" srcOrd="0" destOrd="0" presId="urn:microsoft.com/office/officeart/2005/8/layout/radial4"/>
    <dgm:cxn modelId="{5EC63128-2666-074C-8A48-3FAC08835490}" srcId="{A7AC4229-913C-5D42-AB3A-943C9A1FA222}" destId="{9E498BD6-0F7D-684D-90C4-7C4B4B42CA11}" srcOrd="3" destOrd="0" parTransId="{FB7627BD-BC5F-3E42-9754-9F01D6385210}" sibTransId="{41FCA31F-B171-2846-B1F2-6949D3DE7594}"/>
    <dgm:cxn modelId="{498B0E27-5AD7-8342-996F-5219D4A57C98}" type="presOf" srcId="{A7AC4229-913C-5D42-AB3A-943C9A1FA222}" destId="{D75DC158-0DE5-7346-9ED1-94CEE8CEDF60}" srcOrd="0" destOrd="0" presId="urn:microsoft.com/office/officeart/2005/8/layout/radial4"/>
    <dgm:cxn modelId="{C643BD02-AD41-8048-B87F-3B5AFCB5EDC0}" type="presOf" srcId="{B19D11A1-D11B-BB43-A5EE-6D245B3B2490}" destId="{027FC31E-E840-A846-8E0A-5012FFFADB8E}" srcOrd="0" destOrd="0" presId="urn:microsoft.com/office/officeart/2005/8/layout/radial4"/>
    <dgm:cxn modelId="{663C384C-09C9-5646-876B-82CED3A17EFE}" type="presOf" srcId="{1758C543-0131-6445-B72A-ED180CA4CC3E}" destId="{A30CF623-78CD-5146-B8E3-DF15551DE634}" srcOrd="0" destOrd="0" presId="urn:microsoft.com/office/officeart/2005/8/layout/radial4"/>
    <dgm:cxn modelId="{0079A0D8-82CA-2C42-B51D-1E2787CF8D8C}" type="presOf" srcId="{0BD1068D-B3B9-1D4C-9916-87E05203ADF8}" destId="{69D639B0-1293-5C4A-B756-99A9DF1853FC}" srcOrd="0" destOrd="0" presId="urn:microsoft.com/office/officeart/2005/8/layout/radial4"/>
    <dgm:cxn modelId="{015B4376-352F-FD4B-9DB2-C58E49E32493}" type="presOf" srcId="{C435DCC0-2F62-4B41-8B04-B255D3168613}" destId="{B726C1CF-5271-484A-BBB1-A9FC8E73DBE2}" srcOrd="0" destOrd="0" presId="urn:microsoft.com/office/officeart/2005/8/layout/radial4"/>
    <dgm:cxn modelId="{A91618BE-5182-BE41-A171-5DF323BBF7E2}" srcId="{A7AC4229-913C-5D42-AB3A-943C9A1FA222}" destId="{4B9C8E9D-64F6-A94C-97A0-01A87F57B04E}" srcOrd="2" destOrd="0" parTransId="{B19D11A1-D11B-BB43-A5EE-6D245B3B2490}" sibTransId="{0C2DAD34-DE76-A14F-B646-A2D115B8D1AA}"/>
    <dgm:cxn modelId="{AEA6E993-9F0D-014C-9452-7F14610EE9AE}" type="presParOf" srcId="{69D639B0-1293-5C4A-B756-99A9DF1853FC}" destId="{D75DC158-0DE5-7346-9ED1-94CEE8CEDF60}" srcOrd="0" destOrd="0" presId="urn:microsoft.com/office/officeart/2005/8/layout/radial4"/>
    <dgm:cxn modelId="{945DE054-7BBA-3245-B9F6-E94FE4CFE32C}" type="presParOf" srcId="{69D639B0-1293-5C4A-B756-99A9DF1853FC}" destId="{B324DEAC-7383-2742-9D86-578358381BF4}" srcOrd="1" destOrd="0" presId="urn:microsoft.com/office/officeart/2005/8/layout/radial4"/>
    <dgm:cxn modelId="{E78C7163-AB5A-1949-8CF1-80AE662BAE81}" type="presParOf" srcId="{69D639B0-1293-5C4A-B756-99A9DF1853FC}" destId="{A30CF623-78CD-5146-B8E3-DF15551DE634}" srcOrd="2" destOrd="0" presId="urn:microsoft.com/office/officeart/2005/8/layout/radial4"/>
    <dgm:cxn modelId="{D91391B5-AC33-8243-A37F-68297BF93CAF}" type="presParOf" srcId="{69D639B0-1293-5C4A-B756-99A9DF1853FC}" destId="{B69984A6-15EA-FC41-9CF6-BE1868E7CEA7}" srcOrd="3" destOrd="0" presId="urn:microsoft.com/office/officeart/2005/8/layout/radial4"/>
    <dgm:cxn modelId="{0D59AAC9-8C96-5A43-9088-56A2A29FE0B5}" type="presParOf" srcId="{69D639B0-1293-5C4A-B756-99A9DF1853FC}" destId="{A30D06F4-9D55-DD49-9D4F-A4249730ADDC}" srcOrd="4" destOrd="0" presId="urn:microsoft.com/office/officeart/2005/8/layout/radial4"/>
    <dgm:cxn modelId="{8C528A19-14F6-0E4A-8AEB-2BD2E0095706}" type="presParOf" srcId="{69D639B0-1293-5C4A-B756-99A9DF1853FC}" destId="{027FC31E-E840-A846-8E0A-5012FFFADB8E}" srcOrd="5" destOrd="0" presId="urn:microsoft.com/office/officeart/2005/8/layout/radial4"/>
    <dgm:cxn modelId="{6850187C-5C66-1648-BCD7-FE681CA4400A}" type="presParOf" srcId="{69D639B0-1293-5C4A-B756-99A9DF1853FC}" destId="{346B8797-CFEA-AE40-80DA-47DA061EFC71}" srcOrd="6" destOrd="0" presId="urn:microsoft.com/office/officeart/2005/8/layout/radial4"/>
    <dgm:cxn modelId="{57E9C1EA-3A05-694E-839F-AC740E0D4343}" type="presParOf" srcId="{69D639B0-1293-5C4A-B756-99A9DF1853FC}" destId="{2323BFA6-ADD9-9C44-A844-F9E14FE2A7B8}" srcOrd="7" destOrd="0" presId="urn:microsoft.com/office/officeart/2005/8/layout/radial4"/>
    <dgm:cxn modelId="{6073FCF8-81F8-2B49-89E8-C2A495FCB298}" type="presParOf" srcId="{69D639B0-1293-5C4A-B756-99A9DF1853FC}" destId="{064BDD61-728B-8D46-8217-59B28E2AD23B}" srcOrd="8" destOrd="0" presId="urn:microsoft.com/office/officeart/2005/8/layout/radial4"/>
    <dgm:cxn modelId="{498212A5-BA22-C94E-ADAC-F44659F5CDEC}" type="presParOf" srcId="{69D639B0-1293-5C4A-B756-99A9DF1853FC}" destId="{B726C1CF-5271-484A-BBB1-A9FC8E73DBE2}" srcOrd="9" destOrd="0" presId="urn:microsoft.com/office/officeart/2005/8/layout/radial4"/>
    <dgm:cxn modelId="{BCEF3CDD-2F22-6346-9765-D8CFBB4A1616}" type="presParOf" srcId="{69D639B0-1293-5C4A-B756-99A9DF1853FC}" destId="{301516EB-72EE-504B-9297-A40DB39CBB9F}"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BD1068D-B3B9-1D4C-9916-87E05203ADF8}" type="doc">
      <dgm:prSet loTypeId="urn:microsoft.com/office/officeart/2005/8/layout/radial4" loCatId="" qsTypeId="urn:microsoft.com/office/officeart/2005/8/quickstyle/simple1" qsCatId="simple" csTypeId="urn:microsoft.com/office/officeart/2005/8/colors/colorful1" csCatId="colorful" phldr="1"/>
      <dgm:spPr/>
      <dgm:t>
        <a:bodyPr/>
        <a:lstStyle/>
        <a:p>
          <a:endParaRPr lang="fr-FR"/>
        </a:p>
      </dgm:t>
    </dgm:pt>
    <dgm:pt modelId="{A7AC4229-913C-5D42-AB3A-943C9A1FA222}">
      <dgm:prSet phldrT="[Texte]" custT="1"/>
      <dgm:spPr/>
      <dgm:t>
        <a:bodyPr/>
        <a:lstStyle/>
        <a:p>
          <a:r>
            <a:rPr lang="fr-FR" sz="2000" b="1" dirty="0"/>
            <a:t>Questions?</a:t>
          </a:r>
        </a:p>
      </dgm:t>
    </dgm:pt>
    <dgm:pt modelId="{A2B30CE2-16B7-B048-ABF2-A89BD6221B15}" type="parTrans" cxnId="{2B42B91C-201A-A44D-B643-1DCAA5DFEF14}">
      <dgm:prSet/>
      <dgm:spPr/>
      <dgm:t>
        <a:bodyPr/>
        <a:lstStyle/>
        <a:p>
          <a:endParaRPr lang="fr-FR"/>
        </a:p>
      </dgm:t>
    </dgm:pt>
    <dgm:pt modelId="{287F5408-D50C-9844-B4A5-0877D7A1C618}" type="sibTrans" cxnId="{2B42B91C-201A-A44D-B643-1DCAA5DFEF14}">
      <dgm:prSet/>
      <dgm:spPr/>
      <dgm:t>
        <a:bodyPr/>
        <a:lstStyle/>
        <a:p>
          <a:endParaRPr lang="fr-FR"/>
        </a:p>
      </dgm:t>
    </dgm:pt>
    <dgm:pt modelId="{1758C543-0131-6445-B72A-ED180CA4CC3E}">
      <dgm:prSet phldrT="[Texte]" custT="1"/>
      <dgm:spPr/>
      <dgm:t>
        <a:bodyPr/>
        <a:lstStyle/>
        <a:p>
          <a:r>
            <a:rPr lang="fr-FR" sz="2000" b="1" dirty="0"/>
            <a:t>The </a:t>
          </a:r>
          <a:r>
            <a:rPr lang="fr-FR" sz="2000" b="1" dirty="0" err="1"/>
            <a:t>context</a:t>
          </a:r>
          <a:endParaRPr lang="fr-FR" sz="2000" b="1" dirty="0"/>
        </a:p>
      </dgm:t>
    </dgm:pt>
    <dgm:pt modelId="{5DF92DED-39CC-864E-B8F4-5BEFB3E52A23}" type="parTrans" cxnId="{5A61EF36-D3C3-9E42-B396-C32238DA7568}">
      <dgm:prSet/>
      <dgm:spPr/>
      <dgm:t>
        <a:bodyPr/>
        <a:lstStyle/>
        <a:p>
          <a:endParaRPr lang="fr-FR" sz="2000"/>
        </a:p>
      </dgm:t>
    </dgm:pt>
    <dgm:pt modelId="{8174554B-D1E8-FB40-8534-E93B9AC69EE1}" type="sibTrans" cxnId="{5A61EF36-D3C3-9E42-B396-C32238DA7568}">
      <dgm:prSet/>
      <dgm:spPr/>
      <dgm:t>
        <a:bodyPr/>
        <a:lstStyle/>
        <a:p>
          <a:endParaRPr lang="fr-FR"/>
        </a:p>
      </dgm:t>
    </dgm:pt>
    <dgm:pt modelId="{9E498BD6-0F7D-684D-90C4-7C4B4B42CA11}">
      <dgm:prSet phldrT="[Texte]" custT="1"/>
      <dgm:spPr/>
      <dgm:t>
        <a:bodyPr/>
        <a:lstStyle/>
        <a:p>
          <a:r>
            <a:rPr lang="fr-FR" sz="2000" b="1" dirty="0"/>
            <a:t>Discussion</a:t>
          </a:r>
        </a:p>
      </dgm:t>
    </dgm:pt>
    <dgm:pt modelId="{FB7627BD-BC5F-3E42-9754-9F01D6385210}" type="parTrans" cxnId="{5EC63128-2666-074C-8A48-3FAC08835490}">
      <dgm:prSet/>
      <dgm:spPr/>
      <dgm:t>
        <a:bodyPr/>
        <a:lstStyle/>
        <a:p>
          <a:endParaRPr lang="fr-FR" sz="2000"/>
        </a:p>
      </dgm:t>
    </dgm:pt>
    <dgm:pt modelId="{41FCA31F-B171-2846-B1F2-6949D3DE7594}" type="sibTrans" cxnId="{5EC63128-2666-074C-8A48-3FAC08835490}">
      <dgm:prSet/>
      <dgm:spPr/>
      <dgm:t>
        <a:bodyPr/>
        <a:lstStyle/>
        <a:p>
          <a:endParaRPr lang="fr-FR"/>
        </a:p>
      </dgm:t>
    </dgm:pt>
    <dgm:pt modelId="{8FE1A8D4-D742-8045-89E3-3B64C0E7F8AB}">
      <dgm:prSet phldrT="[Texte]" custT="1"/>
      <dgm:spPr/>
      <dgm:t>
        <a:bodyPr/>
        <a:lstStyle/>
        <a:p>
          <a:r>
            <a:rPr lang="fr-FR" sz="2000" b="1" dirty="0" err="1"/>
            <a:t>Assumptions</a:t>
          </a:r>
          <a:r>
            <a:rPr lang="fr-FR" sz="2000" b="1" dirty="0"/>
            <a:t>/Conclusions</a:t>
          </a:r>
        </a:p>
      </dgm:t>
    </dgm:pt>
    <dgm:pt modelId="{C435DCC0-2F62-4B41-8B04-B255D3168613}" type="parTrans" cxnId="{1C331D04-AEC2-CE4C-B8BA-D4A78FB105D8}">
      <dgm:prSet/>
      <dgm:spPr/>
      <dgm:t>
        <a:bodyPr/>
        <a:lstStyle/>
        <a:p>
          <a:endParaRPr lang="fr-FR" sz="2000"/>
        </a:p>
      </dgm:t>
    </dgm:pt>
    <dgm:pt modelId="{EE25433D-515E-1F48-B8C1-C42A74933F79}" type="sibTrans" cxnId="{1C331D04-AEC2-CE4C-B8BA-D4A78FB105D8}">
      <dgm:prSet/>
      <dgm:spPr/>
      <dgm:t>
        <a:bodyPr/>
        <a:lstStyle/>
        <a:p>
          <a:endParaRPr lang="fr-FR"/>
        </a:p>
      </dgm:t>
    </dgm:pt>
    <dgm:pt modelId="{4B9C8E9D-64F6-A94C-97A0-01A87F57B04E}">
      <dgm:prSet custT="1"/>
      <dgm:spPr/>
      <dgm:t>
        <a:bodyPr/>
        <a:lstStyle/>
        <a:p>
          <a:r>
            <a:rPr lang="fr-FR" sz="2000" b="1" dirty="0"/>
            <a:t>LCA </a:t>
          </a:r>
          <a:r>
            <a:rPr lang="fr-FR" sz="2000" b="1" dirty="0" err="1"/>
            <a:t>results</a:t>
          </a:r>
          <a:endParaRPr lang="fr-FR" sz="2000" b="1" dirty="0"/>
        </a:p>
      </dgm:t>
    </dgm:pt>
    <dgm:pt modelId="{B19D11A1-D11B-BB43-A5EE-6D245B3B2490}" type="parTrans" cxnId="{A91618BE-5182-BE41-A171-5DF323BBF7E2}">
      <dgm:prSet/>
      <dgm:spPr/>
      <dgm:t>
        <a:bodyPr/>
        <a:lstStyle/>
        <a:p>
          <a:endParaRPr lang="fr-FR" sz="2000"/>
        </a:p>
      </dgm:t>
    </dgm:pt>
    <dgm:pt modelId="{0C2DAD34-DE76-A14F-B646-A2D115B8D1AA}" type="sibTrans" cxnId="{A91618BE-5182-BE41-A171-5DF323BBF7E2}">
      <dgm:prSet/>
      <dgm:spPr/>
      <dgm:t>
        <a:bodyPr/>
        <a:lstStyle/>
        <a:p>
          <a:endParaRPr lang="fr-FR"/>
        </a:p>
      </dgm:t>
    </dgm:pt>
    <dgm:pt modelId="{962D302F-82AE-794D-9BC1-B758B1F30AD7}">
      <dgm:prSet custT="1"/>
      <dgm:spPr/>
      <dgm:t>
        <a:bodyPr/>
        <a:lstStyle/>
        <a:p>
          <a:r>
            <a:rPr lang="fr-FR" sz="2000" b="1" dirty="0" err="1"/>
            <a:t>Study</a:t>
          </a:r>
          <a:r>
            <a:rPr lang="fr-FR" sz="2000" b="1" dirty="0"/>
            <a:t> &amp; scope</a:t>
          </a:r>
        </a:p>
      </dgm:t>
    </dgm:pt>
    <dgm:pt modelId="{A5F1EB66-F1E8-804F-8B1B-54D9B2CF29A4}" type="parTrans" cxnId="{860939DF-5887-464C-A4DF-1F87B02325E9}">
      <dgm:prSet/>
      <dgm:spPr/>
      <dgm:t>
        <a:bodyPr/>
        <a:lstStyle/>
        <a:p>
          <a:endParaRPr lang="fr-FR" sz="2000"/>
        </a:p>
      </dgm:t>
    </dgm:pt>
    <dgm:pt modelId="{3AD60BE2-D101-6747-8719-68E4E3F2B872}" type="sibTrans" cxnId="{860939DF-5887-464C-A4DF-1F87B02325E9}">
      <dgm:prSet/>
      <dgm:spPr/>
      <dgm:t>
        <a:bodyPr/>
        <a:lstStyle/>
        <a:p>
          <a:endParaRPr lang="fr-FR"/>
        </a:p>
      </dgm:t>
    </dgm:pt>
    <dgm:pt modelId="{69D639B0-1293-5C4A-B756-99A9DF1853FC}" type="pres">
      <dgm:prSet presAssocID="{0BD1068D-B3B9-1D4C-9916-87E05203ADF8}" presName="cycle" presStyleCnt="0">
        <dgm:presLayoutVars>
          <dgm:chMax val="1"/>
          <dgm:dir/>
          <dgm:animLvl val="ctr"/>
          <dgm:resizeHandles val="exact"/>
        </dgm:presLayoutVars>
      </dgm:prSet>
      <dgm:spPr/>
    </dgm:pt>
    <dgm:pt modelId="{D75DC158-0DE5-7346-9ED1-94CEE8CEDF60}" type="pres">
      <dgm:prSet presAssocID="{A7AC4229-913C-5D42-AB3A-943C9A1FA222}" presName="centerShape" presStyleLbl="node0" presStyleIdx="0" presStyleCnt="1"/>
      <dgm:spPr/>
    </dgm:pt>
    <dgm:pt modelId="{B324DEAC-7383-2742-9D86-578358381BF4}" type="pres">
      <dgm:prSet presAssocID="{5DF92DED-39CC-864E-B8F4-5BEFB3E52A23}" presName="parTrans" presStyleLbl="bgSibTrans2D1" presStyleIdx="0" presStyleCnt="5"/>
      <dgm:spPr/>
    </dgm:pt>
    <dgm:pt modelId="{A30CF623-78CD-5146-B8E3-DF15551DE634}" type="pres">
      <dgm:prSet presAssocID="{1758C543-0131-6445-B72A-ED180CA4CC3E}" presName="node" presStyleLbl="node1" presStyleIdx="0" presStyleCnt="5">
        <dgm:presLayoutVars>
          <dgm:bulletEnabled val="1"/>
        </dgm:presLayoutVars>
      </dgm:prSet>
      <dgm:spPr/>
    </dgm:pt>
    <dgm:pt modelId="{B69984A6-15EA-FC41-9CF6-BE1868E7CEA7}" type="pres">
      <dgm:prSet presAssocID="{A5F1EB66-F1E8-804F-8B1B-54D9B2CF29A4}" presName="parTrans" presStyleLbl="bgSibTrans2D1" presStyleIdx="1" presStyleCnt="5"/>
      <dgm:spPr/>
    </dgm:pt>
    <dgm:pt modelId="{A30D06F4-9D55-DD49-9D4F-A4249730ADDC}" type="pres">
      <dgm:prSet presAssocID="{962D302F-82AE-794D-9BC1-B758B1F30AD7}" presName="node" presStyleLbl="node1" presStyleIdx="1" presStyleCnt="5">
        <dgm:presLayoutVars>
          <dgm:bulletEnabled val="1"/>
        </dgm:presLayoutVars>
      </dgm:prSet>
      <dgm:spPr/>
    </dgm:pt>
    <dgm:pt modelId="{027FC31E-E840-A846-8E0A-5012FFFADB8E}" type="pres">
      <dgm:prSet presAssocID="{B19D11A1-D11B-BB43-A5EE-6D245B3B2490}" presName="parTrans" presStyleLbl="bgSibTrans2D1" presStyleIdx="2" presStyleCnt="5"/>
      <dgm:spPr/>
    </dgm:pt>
    <dgm:pt modelId="{346B8797-CFEA-AE40-80DA-47DA061EFC71}" type="pres">
      <dgm:prSet presAssocID="{4B9C8E9D-64F6-A94C-97A0-01A87F57B04E}" presName="node" presStyleLbl="node1" presStyleIdx="2" presStyleCnt="5">
        <dgm:presLayoutVars>
          <dgm:bulletEnabled val="1"/>
        </dgm:presLayoutVars>
      </dgm:prSet>
      <dgm:spPr/>
    </dgm:pt>
    <dgm:pt modelId="{2323BFA6-ADD9-9C44-A844-F9E14FE2A7B8}" type="pres">
      <dgm:prSet presAssocID="{FB7627BD-BC5F-3E42-9754-9F01D6385210}" presName="parTrans" presStyleLbl="bgSibTrans2D1" presStyleIdx="3" presStyleCnt="5"/>
      <dgm:spPr/>
    </dgm:pt>
    <dgm:pt modelId="{064BDD61-728B-8D46-8217-59B28E2AD23B}" type="pres">
      <dgm:prSet presAssocID="{9E498BD6-0F7D-684D-90C4-7C4B4B42CA11}" presName="node" presStyleLbl="node1" presStyleIdx="3" presStyleCnt="5">
        <dgm:presLayoutVars>
          <dgm:bulletEnabled val="1"/>
        </dgm:presLayoutVars>
      </dgm:prSet>
      <dgm:spPr/>
    </dgm:pt>
    <dgm:pt modelId="{B726C1CF-5271-484A-BBB1-A9FC8E73DBE2}" type="pres">
      <dgm:prSet presAssocID="{C435DCC0-2F62-4B41-8B04-B255D3168613}" presName="parTrans" presStyleLbl="bgSibTrans2D1" presStyleIdx="4" presStyleCnt="5"/>
      <dgm:spPr/>
    </dgm:pt>
    <dgm:pt modelId="{301516EB-72EE-504B-9297-A40DB39CBB9F}" type="pres">
      <dgm:prSet presAssocID="{8FE1A8D4-D742-8045-89E3-3B64C0E7F8AB}" presName="node" presStyleLbl="node1" presStyleIdx="4" presStyleCnt="5">
        <dgm:presLayoutVars>
          <dgm:bulletEnabled val="1"/>
        </dgm:presLayoutVars>
      </dgm:prSet>
      <dgm:spPr/>
    </dgm:pt>
  </dgm:ptLst>
  <dgm:cxnLst>
    <dgm:cxn modelId="{4E6EB652-B792-454D-8754-343985F7F76A}" type="presOf" srcId="{9E498BD6-0F7D-684D-90C4-7C4B4B42CA11}" destId="{064BDD61-728B-8D46-8217-59B28E2AD23B}" srcOrd="0" destOrd="0" presId="urn:microsoft.com/office/officeart/2005/8/layout/radial4"/>
    <dgm:cxn modelId="{2B42B91C-201A-A44D-B643-1DCAA5DFEF14}" srcId="{0BD1068D-B3B9-1D4C-9916-87E05203ADF8}" destId="{A7AC4229-913C-5D42-AB3A-943C9A1FA222}" srcOrd="0" destOrd="0" parTransId="{A2B30CE2-16B7-B048-ABF2-A89BD6221B15}" sibTransId="{287F5408-D50C-9844-B4A5-0877D7A1C618}"/>
    <dgm:cxn modelId="{C21D7A0F-9D71-3E4D-989D-2B7F11B1748A}" type="presOf" srcId="{4B9C8E9D-64F6-A94C-97A0-01A87F57B04E}" destId="{346B8797-CFEA-AE40-80DA-47DA061EFC71}" srcOrd="0" destOrd="0" presId="urn:microsoft.com/office/officeart/2005/8/layout/radial4"/>
    <dgm:cxn modelId="{1C331D04-AEC2-CE4C-B8BA-D4A78FB105D8}" srcId="{A7AC4229-913C-5D42-AB3A-943C9A1FA222}" destId="{8FE1A8D4-D742-8045-89E3-3B64C0E7F8AB}" srcOrd="4" destOrd="0" parTransId="{C435DCC0-2F62-4B41-8B04-B255D3168613}" sibTransId="{EE25433D-515E-1F48-B8C1-C42A74933F79}"/>
    <dgm:cxn modelId="{2206EE06-0204-F04E-A1BC-884B010E67BF}" type="presOf" srcId="{FB7627BD-BC5F-3E42-9754-9F01D6385210}" destId="{2323BFA6-ADD9-9C44-A844-F9E14FE2A7B8}" srcOrd="0" destOrd="0" presId="urn:microsoft.com/office/officeart/2005/8/layout/radial4"/>
    <dgm:cxn modelId="{5A61EF36-D3C3-9E42-B396-C32238DA7568}" srcId="{A7AC4229-913C-5D42-AB3A-943C9A1FA222}" destId="{1758C543-0131-6445-B72A-ED180CA4CC3E}" srcOrd="0" destOrd="0" parTransId="{5DF92DED-39CC-864E-B8F4-5BEFB3E52A23}" sibTransId="{8174554B-D1E8-FB40-8534-E93B9AC69EE1}"/>
    <dgm:cxn modelId="{860939DF-5887-464C-A4DF-1F87B02325E9}" srcId="{A7AC4229-913C-5D42-AB3A-943C9A1FA222}" destId="{962D302F-82AE-794D-9BC1-B758B1F30AD7}" srcOrd="1" destOrd="0" parTransId="{A5F1EB66-F1E8-804F-8B1B-54D9B2CF29A4}" sibTransId="{3AD60BE2-D101-6747-8719-68E4E3F2B872}"/>
    <dgm:cxn modelId="{230FAD1B-1C1C-A74C-843B-249FBA5619BD}" type="presOf" srcId="{8FE1A8D4-D742-8045-89E3-3B64C0E7F8AB}" destId="{301516EB-72EE-504B-9297-A40DB39CBB9F}" srcOrd="0" destOrd="0" presId="urn:microsoft.com/office/officeart/2005/8/layout/radial4"/>
    <dgm:cxn modelId="{52A4324E-C6A3-634E-86FD-87023C4C7C31}" type="presOf" srcId="{962D302F-82AE-794D-9BC1-B758B1F30AD7}" destId="{A30D06F4-9D55-DD49-9D4F-A4249730ADDC}" srcOrd="0" destOrd="0" presId="urn:microsoft.com/office/officeart/2005/8/layout/radial4"/>
    <dgm:cxn modelId="{8A737883-DFA4-C840-A54A-1BF6C294A320}" type="presOf" srcId="{A5F1EB66-F1E8-804F-8B1B-54D9B2CF29A4}" destId="{B69984A6-15EA-FC41-9CF6-BE1868E7CEA7}" srcOrd="0" destOrd="0" presId="urn:microsoft.com/office/officeart/2005/8/layout/radial4"/>
    <dgm:cxn modelId="{6200FB93-1F54-5149-B76D-D5BED2CEDE28}" type="presOf" srcId="{5DF92DED-39CC-864E-B8F4-5BEFB3E52A23}" destId="{B324DEAC-7383-2742-9D86-578358381BF4}" srcOrd="0" destOrd="0" presId="urn:microsoft.com/office/officeart/2005/8/layout/radial4"/>
    <dgm:cxn modelId="{5EC63128-2666-074C-8A48-3FAC08835490}" srcId="{A7AC4229-913C-5D42-AB3A-943C9A1FA222}" destId="{9E498BD6-0F7D-684D-90C4-7C4B4B42CA11}" srcOrd="3" destOrd="0" parTransId="{FB7627BD-BC5F-3E42-9754-9F01D6385210}" sibTransId="{41FCA31F-B171-2846-B1F2-6949D3DE7594}"/>
    <dgm:cxn modelId="{498B0E27-5AD7-8342-996F-5219D4A57C98}" type="presOf" srcId="{A7AC4229-913C-5D42-AB3A-943C9A1FA222}" destId="{D75DC158-0DE5-7346-9ED1-94CEE8CEDF60}" srcOrd="0" destOrd="0" presId="urn:microsoft.com/office/officeart/2005/8/layout/radial4"/>
    <dgm:cxn modelId="{C643BD02-AD41-8048-B87F-3B5AFCB5EDC0}" type="presOf" srcId="{B19D11A1-D11B-BB43-A5EE-6D245B3B2490}" destId="{027FC31E-E840-A846-8E0A-5012FFFADB8E}" srcOrd="0" destOrd="0" presId="urn:microsoft.com/office/officeart/2005/8/layout/radial4"/>
    <dgm:cxn modelId="{663C384C-09C9-5646-876B-82CED3A17EFE}" type="presOf" srcId="{1758C543-0131-6445-B72A-ED180CA4CC3E}" destId="{A30CF623-78CD-5146-B8E3-DF15551DE634}" srcOrd="0" destOrd="0" presId="urn:microsoft.com/office/officeart/2005/8/layout/radial4"/>
    <dgm:cxn modelId="{0079A0D8-82CA-2C42-B51D-1E2787CF8D8C}" type="presOf" srcId="{0BD1068D-B3B9-1D4C-9916-87E05203ADF8}" destId="{69D639B0-1293-5C4A-B756-99A9DF1853FC}" srcOrd="0" destOrd="0" presId="urn:microsoft.com/office/officeart/2005/8/layout/radial4"/>
    <dgm:cxn modelId="{015B4376-352F-FD4B-9DB2-C58E49E32493}" type="presOf" srcId="{C435DCC0-2F62-4B41-8B04-B255D3168613}" destId="{B726C1CF-5271-484A-BBB1-A9FC8E73DBE2}" srcOrd="0" destOrd="0" presId="urn:microsoft.com/office/officeart/2005/8/layout/radial4"/>
    <dgm:cxn modelId="{A91618BE-5182-BE41-A171-5DF323BBF7E2}" srcId="{A7AC4229-913C-5D42-AB3A-943C9A1FA222}" destId="{4B9C8E9D-64F6-A94C-97A0-01A87F57B04E}" srcOrd="2" destOrd="0" parTransId="{B19D11A1-D11B-BB43-A5EE-6D245B3B2490}" sibTransId="{0C2DAD34-DE76-A14F-B646-A2D115B8D1AA}"/>
    <dgm:cxn modelId="{AEA6E993-9F0D-014C-9452-7F14610EE9AE}" type="presParOf" srcId="{69D639B0-1293-5C4A-B756-99A9DF1853FC}" destId="{D75DC158-0DE5-7346-9ED1-94CEE8CEDF60}" srcOrd="0" destOrd="0" presId="urn:microsoft.com/office/officeart/2005/8/layout/radial4"/>
    <dgm:cxn modelId="{945DE054-7BBA-3245-B9F6-E94FE4CFE32C}" type="presParOf" srcId="{69D639B0-1293-5C4A-B756-99A9DF1853FC}" destId="{B324DEAC-7383-2742-9D86-578358381BF4}" srcOrd="1" destOrd="0" presId="urn:microsoft.com/office/officeart/2005/8/layout/radial4"/>
    <dgm:cxn modelId="{E78C7163-AB5A-1949-8CF1-80AE662BAE81}" type="presParOf" srcId="{69D639B0-1293-5C4A-B756-99A9DF1853FC}" destId="{A30CF623-78CD-5146-B8E3-DF15551DE634}" srcOrd="2" destOrd="0" presId="urn:microsoft.com/office/officeart/2005/8/layout/radial4"/>
    <dgm:cxn modelId="{D91391B5-AC33-8243-A37F-68297BF93CAF}" type="presParOf" srcId="{69D639B0-1293-5C4A-B756-99A9DF1853FC}" destId="{B69984A6-15EA-FC41-9CF6-BE1868E7CEA7}" srcOrd="3" destOrd="0" presId="urn:microsoft.com/office/officeart/2005/8/layout/radial4"/>
    <dgm:cxn modelId="{0D59AAC9-8C96-5A43-9088-56A2A29FE0B5}" type="presParOf" srcId="{69D639B0-1293-5C4A-B756-99A9DF1853FC}" destId="{A30D06F4-9D55-DD49-9D4F-A4249730ADDC}" srcOrd="4" destOrd="0" presId="urn:microsoft.com/office/officeart/2005/8/layout/radial4"/>
    <dgm:cxn modelId="{8C528A19-14F6-0E4A-8AEB-2BD2E0095706}" type="presParOf" srcId="{69D639B0-1293-5C4A-B756-99A9DF1853FC}" destId="{027FC31E-E840-A846-8E0A-5012FFFADB8E}" srcOrd="5" destOrd="0" presId="urn:microsoft.com/office/officeart/2005/8/layout/radial4"/>
    <dgm:cxn modelId="{6850187C-5C66-1648-BCD7-FE681CA4400A}" type="presParOf" srcId="{69D639B0-1293-5C4A-B756-99A9DF1853FC}" destId="{346B8797-CFEA-AE40-80DA-47DA061EFC71}" srcOrd="6" destOrd="0" presId="urn:microsoft.com/office/officeart/2005/8/layout/radial4"/>
    <dgm:cxn modelId="{57E9C1EA-3A05-694E-839F-AC740E0D4343}" type="presParOf" srcId="{69D639B0-1293-5C4A-B756-99A9DF1853FC}" destId="{2323BFA6-ADD9-9C44-A844-F9E14FE2A7B8}" srcOrd="7" destOrd="0" presId="urn:microsoft.com/office/officeart/2005/8/layout/radial4"/>
    <dgm:cxn modelId="{6073FCF8-81F8-2B49-89E8-C2A495FCB298}" type="presParOf" srcId="{69D639B0-1293-5C4A-B756-99A9DF1853FC}" destId="{064BDD61-728B-8D46-8217-59B28E2AD23B}" srcOrd="8" destOrd="0" presId="urn:microsoft.com/office/officeart/2005/8/layout/radial4"/>
    <dgm:cxn modelId="{498212A5-BA22-C94E-ADAC-F44659F5CDEC}" type="presParOf" srcId="{69D639B0-1293-5C4A-B756-99A9DF1853FC}" destId="{B726C1CF-5271-484A-BBB1-A9FC8E73DBE2}" srcOrd="9" destOrd="0" presId="urn:microsoft.com/office/officeart/2005/8/layout/radial4"/>
    <dgm:cxn modelId="{BCEF3CDD-2F22-6346-9765-D8CFBB4A1616}" type="presParOf" srcId="{69D639B0-1293-5C4A-B756-99A9DF1853FC}" destId="{301516EB-72EE-504B-9297-A40DB39CBB9F}" srcOrd="10"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0BD1068D-B3B9-1D4C-9916-87E05203ADF8}" type="doc">
      <dgm:prSet loTypeId="urn:microsoft.com/office/officeart/2005/8/layout/radial4" loCatId="" qsTypeId="urn:microsoft.com/office/officeart/2005/8/quickstyle/simple1" qsCatId="simple" csTypeId="urn:microsoft.com/office/officeart/2005/8/colors/colorful1" csCatId="colorful" phldr="1"/>
      <dgm:spPr/>
      <dgm:t>
        <a:bodyPr/>
        <a:lstStyle/>
        <a:p>
          <a:endParaRPr lang="fr-FR"/>
        </a:p>
      </dgm:t>
    </dgm:pt>
    <dgm:pt modelId="{A7AC4229-913C-5D42-AB3A-943C9A1FA222}">
      <dgm:prSet phldrT="[Texte]" custT="1"/>
      <dgm:spPr/>
      <dgm:t>
        <a:bodyPr/>
        <a:lstStyle/>
        <a:p>
          <a:r>
            <a:rPr lang="fr-FR" sz="2000" b="1" dirty="0"/>
            <a:t>Questions?</a:t>
          </a:r>
        </a:p>
      </dgm:t>
    </dgm:pt>
    <dgm:pt modelId="{A2B30CE2-16B7-B048-ABF2-A89BD6221B15}" type="parTrans" cxnId="{2B42B91C-201A-A44D-B643-1DCAA5DFEF14}">
      <dgm:prSet/>
      <dgm:spPr/>
      <dgm:t>
        <a:bodyPr/>
        <a:lstStyle/>
        <a:p>
          <a:endParaRPr lang="fr-FR"/>
        </a:p>
      </dgm:t>
    </dgm:pt>
    <dgm:pt modelId="{287F5408-D50C-9844-B4A5-0877D7A1C618}" type="sibTrans" cxnId="{2B42B91C-201A-A44D-B643-1DCAA5DFEF14}">
      <dgm:prSet/>
      <dgm:spPr/>
      <dgm:t>
        <a:bodyPr/>
        <a:lstStyle/>
        <a:p>
          <a:endParaRPr lang="fr-FR"/>
        </a:p>
      </dgm:t>
    </dgm:pt>
    <dgm:pt modelId="{1758C543-0131-6445-B72A-ED180CA4CC3E}">
      <dgm:prSet phldrT="[Texte]" custT="1"/>
      <dgm:spPr/>
      <dgm:t>
        <a:bodyPr/>
        <a:lstStyle/>
        <a:p>
          <a:r>
            <a:rPr lang="fr-FR" sz="2000" b="1" dirty="0"/>
            <a:t>The </a:t>
          </a:r>
          <a:r>
            <a:rPr lang="fr-FR" sz="2000" b="1" dirty="0" err="1"/>
            <a:t>context</a:t>
          </a:r>
          <a:endParaRPr lang="fr-FR" sz="2000" b="1" dirty="0"/>
        </a:p>
      </dgm:t>
    </dgm:pt>
    <dgm:pt modelId="{5DF92DED-39CC-864E-B8F4-5BEFB3E52A23}" type="parTrans" cxnId="{5A61EF36-D3C3-9E42-B396-C32238DA7568}">
      <dgm:prSet/>
      <dgm:spPr/>
      <dgm:t>
        <a:bodyPr/>
        <a:lstStyle/>
        <a:p>
          <a:endParaRPr lang="fr-FR" sz="2000"/>
        </a:p>
      </dgm:t>
    </dgm:pt>
    <dgm:pt modelId="{8174554B-D1E8-FB40-8534-E93B9AC69EE1}" type="sibTrans" cxnId="{5A61EF36-D3C3-9E42-B396-C32238DA7568}">
      <dgm:prSet/>
      <dgm:spPr/>
      <dgm:t>
        <a:bodyPr/>
        <a:lstStyle/>
        <a:p>
          <a:endParaRPr lang="fr-FR"/>
        </a:p>
      </dgm:t>
    </dgm:pt>
    <dgm:pt modelId="{9E498BD6-0F7D-684D-90C4-7C4B4B42CA11}">
      <dgm:prSet phldrT="[Texte]" custT="1"/>
      <dgm:spPr/>
      <dgm:t>
        <a:bodyPr/>
        <a:lstStyle/>
        <a:p>
          <a:r>
            <a:rPr lang="fr-FR" sz="2000" b="1" dirty="0"/>
            <a:t>Discussion</a:t>
          </a:r>
        </a:p>
      </dgm:t>
    </dgm:pt>
    <dgm:pt modelId="{FB7627BD-BC5F-3E42-9754-9F01D6385210}" type="parTrans" cxnId="{5EC63128-2666-074C-8A48-3FAC08835490}">
      <dgm:prSet/>
      <dgm:spPr/>
      <dgm:t>
        <a:bodyPr/>
        <a:lstStyle/>
        <a:p>
          <a:endParaRPr lang="fr-FR" sz="2000"/>
        </a:p>
      </dgm:t>
    </dgm:pt>
    <dgm:pt modelId="{41FCA31F-B171-2846-B1F2-6949D3DE7594}" type="sibTrans" cxnId="{5EC63128-2666-074C-8A48-3FAC08835490}">
      <dgm:prSet/>
      <dgm:spPr/>
      <dgm:t>
        <a:bodyPr/>
        <a:lstStyle/>
        <a:p>
          <a:endParaRPr lang="fr-FR"/>
        </a:p>
      </dgm:t>
    </dgm:pt>
    <dgm:pt modelId="{8FE1A8D4-D742-8045-89E3-3B64C0E7F8AB}">
      <dgm:prSet phldrT="[Texte]" custT="1"/>
      <dgm:spPr/>
      <dgm:t>
        <a:bodyPr/>
        <a:lstStyle/>
        <a:p>
          <a:r>
            <a:rPr lang="fr-FR" sz="2000" b="1" dirty="0" err="1"/>
            <a:t>Assumptions</a:t>
          </a:r>
          <a:r>
            <a:rPr lang="fr-FR" sz="2000" b="1" dirty="0"/>
            <a:t>/Conclusions</a:t>
          </a:r>
        </a:p>
      </dgm:t>
    </dgm:pt>
    <dgm:pt modelId="{C435DCC0-2F62-4B41-8B04-B255D3168613}" type="parTrans" cxnId="{1C331D04-AEC2-CE4C-B8BA-D4A78FB105D8}">
      <dgm:prSet/>
      <dgm:spPr/>
      <dgm:t>
        <a:bodyPr/>
        <a:lstStyle/>
        <a:p>
          <a:endParaRPr lang="fr-FR" sz="2000"/>
        </a:p>
      </dgm:t>
    </dgm:pt>
    <dgm:pt modelId="{EE25433D-515E-1F48-B8C1-C42A74933F79}" type="sibTrans" cxnId="{1C331D04-AEC2-CE4C-B8BA-D4A78FB105D8}">
      <dgm:prSet/>
      <dgm:spPr/>
      <dgm:t>
        <a:bodyPr/>
        <a:lstStyle/>
        <a:p>
          <a:endParaRPr lang="fr-FR"/>
        </a:p>
      </dgm:t>
    </dgm:pt>
    <dgm:pt modelId="{4B9C8E9D-64F6-A94C-97A0-01A87F57B04E}">
      <dgm:prSet custT="1"/>
      <dgm:spPr/>
      <dgm:t>
        <a:bodyPr/>
        <a:lstStyle/>
        <a:p>
          <a:r>
            <a:rPr lang="fr-FR" sz="2000" b="1" dirty="0"/>
            <a:t>LCA </a:t>
          </a:r>
          <a:r>
            <a:rPr lang="fr-FR" sz="2000" b="1" dirty="0" err="1"/>
            <a:t>results</a:t>
          </a:r>
          <a:endParaRPr lang="fr-FR" sz="2000" b="1" dirty="0"/>
        </a:p>
      </dgm:t>
    </dgm:pt>
    <dgm:pt modelId="{B19D11A1-D11B-BB43-A5EE-6D245B3B2490}" type="parTrans" cxnId="{A91618BE-5182-BE41-A171-5DF323BBF7E2}">
      <dgm:prSet/>
      <dgm:spPr/>
      <dgm:t>
        <a:bodyPr/>
        <a:lstStyle/>
        <a:p>
          <a:endParaRPr lang="fr-FR" sz="2000"/>
        </a:p>
      </dgm:t>
    </dgm:pt>
    <dgm:pt modelId="{0C2DAD34-DE76-A14F-B646-A2D115B8D1AA}" type="sibTrans" cxnId="{A91618BE-5182-BE41-A171-5DF323BBF7E2}">
      <dgm:prSet/>
      <dgm:spPr/>
      <dgm:t>
        <a:bodyPr/>
        <a:lstStyle/>
        <a:p>
          <a:endParaRPr lang="fr-FR"/>
        </a:p>
      </dgm:t>
    </dgm:pt>
    <dgm:pt modelId="{962D302F-82AE-794D-9BC1-B758B1F30AD7}">
      <dgm:prSet custT="1"/>
      <dgm:spPr/>
      <dgm:t>
        <a:bodyPr/>
        <a:lstStyle/>
        <a:p>
          <a:r>
            <a:rPr lang="fr-FR" sz="2000" b="1" dirty="0" err="1"/>
            <a:t>Study</a:t>
          </a:r>
          <a:r>
            <a:rPr lang="fr-FR" sz="2000" b="1" dirty="0"/>
            <a:t> &amp; scope</a:t>
          </a:r>
        </a:p>
      </dgm:t>
    </dgm:pt>
    <dgm:pt modelId="{A5F1EB66-F1E8-804F-8B1B-54D9B2CF29A4}" type="parTrans" cxnId="{860939DF-5887-464C-A4DF-1F87B02325E9}">
      <dgm:prSet/>
      <dgm:spPr/>
      <dgm:t>
        <a:bodyPr/>
        <a:lstStyle/>
        <a:p>
          <a:endParaRPr lang="fr-FR" sz="2000"/>
        </a:p>
      </dgm:t>
    </dgm:pt>
    <dgm:pt modelId="{3AD60BE2-D101-6747-8719-68E4E3F2B872}" type="sibTrans" cxnId="{860939DF-5887-464C-A4DF-1F87B02325E9}">
      <dgm:prSet/>
      <dgm:spPr/>
      <dgm:t>
        <a:bodyPr/>
        <a:lstStyle/>
        <a:p>
          <a:endParaRPr lang="fr-FR"/>
        </a:p>
      </dgm:t>
    </dgm:pt>
    <dgm:pt modelId="{69D639B0-1293-5C4A-B756-99A9DF1853FC}" type="pres">
      <dgm:prSet presAssocID="{0BD1068D-B3B9-1D4C-9916-87E05203ADF8}" presName="cycle" presStyleCnt="0">
        <dgm:presLayoutVars>
          <dgm:chMax val="1"/>
          <dgm:dir/>
          <dgm:animLvl val="ctr"/>
          <dgm:resizeHandles val="exact"/>
        </dgm:presLayoutVars>
      </dgm:prSet>
      <dgm:spPr/>
    </dgm:pt>
    <dgm:pt modelId="{D75DC158-0DE5-7346-9ED1-94CEE8CEDF60}" type="pres">
      <dgm:prSet presAssocID="{A7AC4229-913C-5D42-AB3A-943C9A1FA222}" presName="centerShape" presStyleLbl="node0" presStyleIdx="0" presStyleCnt="1"/>
      <dgm:spPr/>
    </dgm:pt>
    <dgm:pt modelId="{B324DEAC-7383-2742-9D86-578358381BF4}" type="pres">
      <dgm:prSet presAssocID="{5DF92DED-39CC-864E-B8F4-5BEFB3E52A23}" presName="parTrans" presStyleLbl="bgSibTrans2D1" presStyleIdx="0" presStyleCnt="5"/>
      <dgm:spPr/>
    </dgm:pt>
    <dgm:pt modelId="{A30CF623-78CD-5146-B8E3-DF15551DE634}" type="pres">
      <dgm:prSet presAssocID="{1758C543-0131-6445-B72A-ED180CA4CC3E}" presName="node" presStyleLbl="node1" presStyleIdx="0" presStyleCnt="5">
        <dgm:presLayoutVars>
          <dgm:bulletEnabled val="1"/>
        </dgm:presLayoutVars>
      </dgm:prSet>
      <dgm:spPr/>
    </dgm:pt>
    <dgm:pt modelId="{B69984A6-15EA-FC41-9CF6-BE1868E7CEA7}" type="pres">
      <dgm:prSet presAssocID="{A5F1EB66-F1E8-804F-8B1B-54D9B2CF29A4}" presName="parTrans" presStyleLbl="bgSibTrans2D1" presStyleIdx="1" presStyleCnt="5"/>
      <dgm:spPr/>
    </dgm:pt>
    <dgm:pt modelId="{A30D06F4-9D55-DD49-9D4F-A4249730ADDC}" type="pres">
      <dgm:prSet presAssocID="{962D302F-82AE-794D-9BC1-B758B1F30AD7}" presName="node" presStyleLbl="node1" presStyleIdx="1" presStyleCnt="5">
        <dgm:presLayoutVars>
          <dgm:bulletEnabled val="1"/>
        </dgm:presLayoutVars>
      </dgm:prSet>
      <dgm:spPr/>
    </dgm:pt>
    <dgm:pt modelId="{027FC31E-E840-A846-8E0A-5012FFFADB8E}" type="pres">
      <dgm:prSet presAssocID="{B19D11A1-D11B-BB43-A5EE-6D245B3B2490}" presName="parTrans" presStyleLbl="bgSibTrans2D1" presStyleIdx="2" presStyleCnt="5"/>
      <dgm:spPr/>
    </dgm:pt>
    <dgm:pt modelId="{346B8797-CFEA-AE40-80DA-47DA061EFC71}" type="pres">
      <dgm:prSet presAssocID="{4B9C8E9D-64F6-A94C-97A0-01A87F57B04E}" presName="node" presStyleLbl="node1" presStyleIdx="2" presStyleCnt="5">
        <dgm:presLayoutVars>
          <dgm:bulletEnabled val="1"/>
        </dgm:presLayoutVars>
      </dgm:prSet>
      <dgm:spPr/>
    </dgm:pt>
    <dgm:pt modelId="{2323BFA6-ADD9-9C44-A844-F9E14FE2A7B8}" type="pres">
      <dgm:prSet presAssocID="{FB7627BD-BC5F-3E42-9754-9F01D6385210}" presName="parTrans" presStyleLbl="bgSibTrans2D1" presStyleIdx="3" presStyleCnt="5"/>
      <dgm:spPr/>
    </dgm:pt>
    <dgm:pt modelId="{064BDD61-728B-8D46-8217-59B28E2AD23B}" type="pres">
      <dgm:prSet presAssocID="{9E498BD6-0F7D-684D-90C4-7C4B4B42CA11}" presName="node" presStyleLbl="node1" presStyleIdx="3" presStyleCnt="5">
        <dgm:presLayoutVars>
          <dgm:bulletEnabled val="1"/>
        </dgm:presLayoutVars>
      </dgm:prSet>
      <dgm:spPr/>
    </dgm:pt>
    <dgm:pt modelId="{B726C1CF-5271-484A-BBB1-A9FC8E73DBE2}" type="pres">
      <dgm:prSet presAssocID="{C435DCC0-2F62-4B41-8B04-B255D3168613}" presName="parTrans" presStyleLbl="bgSibTrans2D1" presStyleIdx="4" presStyleCnt="5"/>
      <dgm:spPr/>
    </dgm:pt>
    <dgm:pt modelId="{301516EB-72EE-504B-9297-A40DB39CBB9F}" type="pres">
      <dgm:prSet presAssocID="{8FE1A8D4-D742-8045-89E3-3B64C0E7F8AB}" presName="node" presStyleLbl="node1" presStyleIdx="4" presStyleCnt="5">
        <dgm:presLayoutVars>
          <dgm:bulletEnabled val="1"/>
        </dgm:presLayoutVars>
      </dgm:prSet>
      <dgm:spPr/>
    </dgm:pt>
  </dgm:ptLst>
  <dgm:cxnLst>
    <dgm:cxn modelId="{4E6EB652-B792-454D-8754-343985F7F76A}" type="presOf" srcId="{9E498BD6-0F7D-684D-90C4-7C4B4B42CA11}" destId="{064BDD61-728B-8D46-8217-59B28E2AD23B}" srcOrd="0" destOrd="0" presId="urn:microsoft.com/office/officeart/2005/8/layout/radial4"/>
    <dgm:cxn modelId="{2B42B91C-201A-A44D-B643-1DCAA5DFEF14}" srcId="{0BD1068D-B3B9-1D4C-9916-87E05203ADF8}" destId="{A7AC4229-913C-5D42-AB3A-943C9A1FA222}" srcOrd="0" destOrd="0" parTransId="{A2B30CE2-16B7-B048-ABF2-A89BD6221B15}" sibTransId="{287F5408-D50C-9844-B4A5-0877D7A1C618}"/>
    <dgm:cxn modelId="{C21D7A0F-9D71-3E4D-989D-2B7F11B1748A}" type="presOf" srcId="{4B9C8E9D-64F6-A94C-97A0-01A87F57B04E}" destId="{346B8797-CFEA-AE40-80DA-47DA061EFC71}" srcOrd="0" destOrd="0" presId="urn:microsoft.com/office/officeart/2005/8/layout/radial4"/>
    <dgm:cxn modelId="{1C331D04-AEC2-CE4C-B8BA-D4A78FB105D8}" srcId="{A7AC4229-913C-5D42-AB3A-943C9A1FA222}" destId="{8FE1A8D4-D742-8045-89E3-3B64C0E7F8AB}" srcOrd="4" destOrd="0" parTransId="{C435DCC0-2F62-4B41-8B04-B255D3168613}" sibTransId="{EE25433D-515E-1F48-B8C1-C42A74933F79}"/>
    <dgm:cxn modelId="{2206EE06-0204-F04E-A1BC-884B010E67BF}" type="presOf" srcId="{FB7627BD-BC5F-3E42-9754-9F01D6385210}" destId="{2323BFA6-ADD9-9C44-A844-F9E14FE2A7B8}" srcOrd="0" destOrd="0" presId="urn:microsoft.com/office/officeart/2005/8/layout/radial4"/>
    <dgm:cxn modelId="{5A61EF36-D3C3-9E42-B396-C32238DA7568}" srcId="{A7AC4229-913C-5D42-AB3A-943C9A1FA222}" destId="{1758C543-0131-6445-B72A-ED180CA4CC3E}" srcOrd="0" destOrd="0" parTransId="{5DF92DED-39CC-864E-B8F4-5BEFB3E52A23}" sibTransId="{8174554B-D1E8-FB40-8534-E93B9AC69EE1}"/>
    <dgm:cxn modelId="{860939DF-5887-464C-A4DF-1F87B02325E9}" srcId="{A7AC4229-913C-5D42-AB3A-943C9A1FA222}" destId="{962D302F-82AE-794D-9BC1-B758B1F30AD7}" srcOrd="1" destOrd="0" parTransId="{A5F1EB66-F1E8-804F-8B1B-54D9B2CF29A4}" sibTransId="{3AD60BE2-D101-6747-8719-68E4E3F2B872}"/>
    <dgm:cxn modelId="{230FAD1B-1C1C-A74C-843B-249FBA5619BD}" type="presOf" srcId="{8FE1A8D4-D742-8045-89E3-3B64C0E7F8AB}" destId="{301516EB-72EE-504B-9297-A40DB39CBB9F}" srcOrd="0" destOrd="0" presId="urn:microsoft.com/office/officeart/2005/8/layout/radial4"/>
    <dgm:cxn modelId="{52A4324E-C6A3-634E-86FD-87023C4C7C31}" type="presOf" srcId="{962D302F-82AE-794D-9BC1-B758B1F30AD7}" destId="{A30D06F4-9D55-DD49-9D4F-A4249730ADDC}" srcOrd="0" destOrd="0" presId="urn:microsoft.com/office/officeart/2005/8/layout/radial4"/>
    <dgm:cxn modelId="{8A737883-DFA4-C840-A54A-1BF6C294A320}" type="presOf" srcId="{A5F1EB66-F1E8-804F-8B1B-54D9B2CF29A4}" destId="{B69984A6-15EA-FC41-9CF6-BE1868E7CEA7}" srcOrd="0" destOrd="0" presId="urn:microsoft.com/office/officeart/2005/8/layout/radial4"/>
    <dgm:cxn modelId="{6200FB93-1F54-5149-B76D-D5BED2CEDE28}" type="presOf" srcId="{5DF92DED-39CC-864E-B8F4-5BEFB3E52A23}" destId="{B324DEAC-7383-2742-9D86-578358381BF4}" srcOrd="0" destOrd="0" presId="urn:microsoft.com/office/officeart/2005/8/layout/radial4"/>
    <dgm:cxn modelId="{5EC63128-2666-074C-8A48-3FAC08835490}" srcId="{A7AC4229-913C-5D42-AB3A-943C9A1FA222}" destId="{9E498BD6-0F7D-684D-90C4-7C4B4B42CA11}" srcOrd="3" destOrd="0" parTransId="{FB7627BD-BC5F-3E42-9754-9F01D6385210}" sibTransId="{41FCA31F-B171-2846-B1F2-6949D3DE7594}"/>
    <dgm:cxn modelId="{498B0E27-5AD7-8342-996F-5219D4A57C98}" type="presOf" srcId="{A7AC4229-913C-5D42-AB3A-943C9A1FA222}" destId="{D75DC158-0DE5-7346-9ED1-94CEE8CEDF60}" srcOrd="0" destOrd="0" presId="urn:microsoft.com/office/officeart/2005/8/layout/radial4"/>
    <dgm:cxn modelId="{C643BD02-AD41-8048-B87F-3B5AFCB5EDC0}" type="presOf" srcId="{B19D11A1-D11B-BB43-A5EE-6D245B3B2490}" destId="{027FC31E-E840-A846-8E0A-5012FFFADB8E}" srcOrd="0" destOrd="0" presId="urn:microsoft.com/office/officeart/2005/8/layout/radial4"/>
    <dgm:cxn modelId="{663C384C-09C9-5646-876B-82CED3A17EFE}" type="presOf" srcId="{1758C543-0131-6445-B72A-ED180CA4CC3E}" destId="{A30CF623-78CD-5146-B8E3-DF15551DE634}" srcOrd="0" destOrd="0" presId="urn:microsoft.com/office/officeart/2005/8/layout/radial4"/>
    <dgm:cxn modelId="{0079A0D8-82CA-2C42-B51D-1E2787CF8D8C}" type="presOf" srcId="{0BD1068D-B3B9-1D4C-9916-87E05203ADF8}" destId="{69D639B0-1293-5C4A-B756-99A9DF1853FC}" srcOrd="0" destOrd="0" presId="urn:microsoft.com/office/officeart/2005/8/layout/radial4"/>
    <dgm:cxn modelId="{015B4376-352F-FD4B-9DB2-C58E49E32493}" type="presOf" srcId="{C435DCC0-2F62-4B41-8B04-B255D3168613}" destId="{B726C1CF-5271-484A-BBB1-A9FC8E73DBE2}" srcOrd="0" destOrd="0" presId="urn:microsoft.com/office/officeart/2005/8/layout/radial4"/>
    <dgm:cxn modelId="{A91618BE-5182-BE41-A171-5DF323BBF7E2}" srcId="{A7AC4229-913C-5D42-AB3A-943C9A1FA222}" destId="{4B9C8E9D-64F6-A94C-97A0-01A87F57B04E}" srcOrd="2" destOrd="0" parTransId="{B19D11A1-D11B-BB43-A5EE-6D245B3B2490}" sibTransId="{0C2DAD34-DE76-A14F-B646-A2D115B8D1AA}"/>
    <dgm:cxn modelId="{AEA6E993-9F0D-014C-9452-7F14610EE9AE}" type="presParOf" srcId="{69D639B0-1293-5C4A-B756-99A9DF1853FC}" destId="{D75DC158-0DE5-7346-9ED1-94CEE8CEDF60}" srcOrd="0" destOrd="0" presId="urn:microsoft.com/office/officeart/2005/8/layout/radial4"/>
    <dgm:cxn modelId="{945DE054-7BBA-3245-B9F6-E94FE4CFE32C}" type="presParOf" srcId="{69D639B0-1293-5C4A-B756-99A9DF1853FC}" destId="{B324DEAC-7383-2742-9D86-578358381BF4}" srcOrd="1" destOrd="0" presId="urn:microsoft.com/office/officeart/2005/8/layout/radial4"/>
    <dgm:cxn modelId="{E78C7163-AB5A-1949-8CF1-80AE662BAE81}" type="presParOf" srcId="{69D639B0-1293-5C4A-B756-99A9DF1853FC}" destId="{A30CF623-78CD-5146-B8E3-DF15551DE634}" srcOrd="2" destOrd="0" presId="urn:microsoft.com/office/officeart/2005/8/layout/radial4"/>
    <dgm:cxn modelId="{D91391B5-AC33-8243-A37F-68297BF93CAF}" type="presParOf" srcId="{69D639B0-1293-5C4A-B756-99A9DF1853FC}" destId="{B69984A6-15EA-FC41-9CF6-BE1868E7CEA7}" srcOrd="3" destOrd="0" presId="urn:microsoft.com/office/officeart/2005/8/layout/radial4"/>
    <dgm:cxn modelId="{0D59AAC9-8C96-5A43-9088-56A2A29FE0B5}" type="presParOf" srcId="{69D639B0-1293-5C4A-B756-99A9DF1853FC}" destId="{A30D06F4-9D55-DD49-9D4F-A4249730ADDC}" srcOrd="4" destOrd="0" presId="urn:microsoft.com/office/officeart/2005/8/layout/radial4"/>
    <dgm:cxn modelId="{8C528A19-14F6-0E4A-8AEB-2BD2E0095706}" type="presParOf" srcId="{69D639B0-1293-5C4A-B756-99A9DF1853FC}" destId="{027FC31E-E840-A846-8E0A-5012FFFADB8E}" srcOrd="5" destOrd="0" presId="urn:microsoft.com/office/officeart/2005/8/layout/radial4"/>
    <dgm:cxn modelId="{6850187C-5C66-1648-BCD7-FE681CA4400A}" type="presParOf" srcId="{69D639B0-1293-5C4A-B756-99A9DF1853FC}" destId="{346B8797-CFEA-AE40-80DA-47DA061EFC71}" srcOrd="6" destOrd="0" presId="urn:microsoft.com/office/officeart/2005/8/layout/radial4"/>
    <dgm:cxn modelId="{57E9C1EA-3A05-694E-839F-AC740E0D4343}" type="presParOf" srcId="{69D639B0-1293-5C4A-B756-99A9DF1853FC}" destId="{2323BFA6-ADD9-9C44-A844-F9E14FE2A7B8}" srcOrd="7" destOrd="0" presId="urn:microsoft.com/office/officeart/2005/8/layout/radial4"/>
    <dgm:cxn modelId="{6073FCF8-81F8-2B49-89E8-C2A495FCB298}" type="presParOf" srcId="{69D639B0-1293-5C4A-B756-99A9DF1853FC}" destId="{064BDD61-728B-8D46-8217-59B28E2AD23B}" srcOrd="8" destOrd="0" presId="urn:microsoft.com/office/officeart/2005/8/layout/radial4"/>
    <dgm:cxn modelId="{498212A5-BA22-C94E-ADAC-F44659F5CDEC}" type="presParOf" srcId="{69D639B0-1293-5C4A-B756-99A9DF1853FC}" destId="{B726C1CF-5271-484A-BBB1-A9FC8E73DBE2}" srcOrd="9" destOrd="0" presId="urn:microsoft.com/office/officeart/2005/8/layout/radial4"/>
    <dgm:cxn modelId="{BCEF3CDD-2F22-6346-9765-D8CFBB4A1616}" type="presParOf" srcId="{69D639B0-1293-5C4A-B756-99A9DF1853FC}" destId="{301516EB-72EE-504B-9297-A40DB39CBB9F}" srcOrd="10"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DC158-0DE5-7346-9ED1-94CEE8CEDF60}">
      <dsp:nvSpPr>
        <dsp:cNvPr id="0" name=""/>
        <dsp:cNvSpPr/>
      </dsp:nvSpPr>
      <dsp:spPr>
        <a:xfrm>
          <a:off x="2850577" y="2793344"/>
          <a:ext cx="1975552" cy="19755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t>Questions?</a:t>
          </a:r>
        </a:p>
      </dsp:txBody>
      <dsp:txXfrm>
        <a:off x="3139890" y="3082657"/>
        <a:ext cx="1396926" cy="1396926"/>
      </dsp:txXfrm>
    </dsp:sp>
    <dsp:sp modelId="{B324DEAC-7383-2742-9D86-578358381BF4}">
      <dsp:nvSpPr>
        <dsp:cNvPr id="0" name=""/>
        <dsp:cNvSpPr/>
      </dsp:nvSpPr>
      <dsp:spPr>
        <a:xfrm rot="10800000">
          <a:off x="938975" y="3499604"/>
          <a:ext cx="1806463" cy="563032"/>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CF623-78CD-5146-B8E3-DF15551DE634}">
      <dsp:nvSpPr>
        <dsp:cNvPr id="0" name=""/>
        <dsp:cNvSpPr/>
      </dsp:nvSpPr>
      <dsp:spPr>
        <a:xfrm>
          <a:off x="587" y="3030410"/>
          <a:ext cx="1876774" cy="15014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The </a:t>
          </a:r>
          <a:r>
            <a:rPr lang="fr-FR" sz="2000" b="1" kern="1200" dirty="0" err="1"/>
            <a:t>context</a:t>
          </a:r>
          <a:endParaRPr lang="fr-FR" sz="2000" b="1" kern="1200" dirty="0"/>
        </a:p>
      </dsp:txBody>
      <dsp:txXfrm>
        <a:off x="44562" y="3074385"/>
        <a:ext cx="1788824" cy="1413469"/>
      </dsp:txXfrm>
    </dsp:sp>
    <dsp:sp modelId="{B69984A6-15EA-FC41-9CF6-BE1868E7CEA7}">
      <dsp:nvSpPr>
        <dsp:cNvPr id="0" name=""/>
        <dsp:cNvSpPr/>
      </dsp:nvSpPr>
      <dsp:spPr>
        <a:xfrm rot="13500000">
          <a:off x="1523632" y="2088115"/>
          <a:ext cx="1806463" cy="563032"/>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D06F4-9D55-DD49-9D4F-A4249730ADDC}">
      <dsp:nvSpPr>
        <dsp:cNvPr id="0" name=""/>
        <dsp:cNvSpPr/>
      </dsp:nvSpPr>
      <dsp:spPr>
        <a:xfrm>
          <a:off x="849795" y="980240"/>
          <a:ext cx="1876774" cy="150141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Study</a:t>
          </a:r>
          <a:r>
            <a:rPr lang="fr-FR" sz="2000" b="1" kern="1200" dirty="0"/>
            <a:t> &amp; scope</a:t>
          </a:r>
        </a:p>
      </dsp:txBody>
      <dsp:txXfrm>
        <a:off x="893770" y="1024215"/>
        <a:ext cx="1788824" cy="1413469"/>
      </dsp:txXfrm>
    </dsp:sp>
    <dsp:sp modelId="{027FC31E-E840-A846-8E0A-5012FFFADB8E}">
      <dsp:nvSpPr>
        <dsp:cNvPr id="0" name=""/>
        <dsp:cNvSpPr/>
      </dsp:nvSpPr>
      <dsp:spPr>
        <a:xfrm rot="16200000">
          <a:off x="2935121" y="1503457"/>
          <a:ext cx="1806463" cy="563032"/>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6B8797-CFEA-AE40-80DA-47DA061EFC71}">
      <dsp:nvSpPr>
        <dsp:cNvPr id="0" name=""/>
        <dsp:cNvSpPr/>
      </dsp:nvSpPr>
      <dsp:spPr>
        <a:xfrm>
          <a:off x="2899966" y="131032"/>
          <a:ext cx="1876774" cy="150141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LCA </a:t>
          </a:r>
          <a:r>
            <a:rPr lang="fr-FR" sz="2000" b="1" kern="1200" dirty="0" err="1"/>
            <a:t>results</a:t>
          </a:r>
          <a:endParaRPr lang="fr-FR" sz="2000" b="1" kern="1200" dirty="0"/>
        </a:p>
      </dsp:txBody>
      <dsp:txXfrm>
        <a:off x="2943941" y="175007"/>
        <a:ext cx="1788824" cy="1413469"/>
      </dsp:txXfrm>
    </dsp:sp>
    <dsp:sp modelId="{2323BFA6-ADD9-9C44-A844-F9E14FE2A7B8}">
      <dsp:nvSpPr>
        <dsp:cNvPr id="0" name=""/>
        <dsp:cNvSpPr/>
      </dsp:nvSpPr>
      <dsp:spPr>
        <a:xfrm rot="18900000">
          <a:off x="4346610" y="2088115"/>
          <a:ext cx="1806463" cy="563032"/>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4BDD61-728B-8D46-8217-59B28E2AD23B}">
      <dsp:nvSpPr>
        <dsp:cNvPr id="0" name=""/>
        <dsp:cNvSpPr/>
      </dsp:nvSpPr>
      <dsp:spPr>
        <a:xfrm>
          <a:off x="4950136" y="980240"/>
          <a:ext cx="1876774" cy="150141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Discussion</a:t>
          </a:r>
        </a:p>
      </dsp:txBody>
      <dsp:txXfrm>
        <a:off x="4994111" y="1024215"/>
        <a:ext cx="1788824" cy="1413469"/>
      </dsp:txXfrm>
    </dsp:sp>
    <dsp:sp modelId="{B726C1CF-5271-484A-BBB1-A9FC8E73DBE2}">
      <dsp:nvSpPr>
        <dsp:cNvPr id="0" name=""/>
        <dsp:cNvSpPr/>
      </dsp:nvSpPr>
      <dsp:spPr>
        <a:xfrm>
          <a:off x="4931267" y="3499604"/>
          <a:ext cx="1806463" cy="563032"/>
        </a:xfrm>
        <a:prstGeom prst="lef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1516EB-72EE-504B-9297-A40DB39CBB9F}">
      <dsp:nvSpPr>
        <dsp:cNvPr id="0" name=""/>
        <dsp:cNvSpPr/>
      </dsp:nvSpPr>
      <dsp:spPr>
        <a:xfrm>
          <a:off x="5799344" y="3030410"/>
          <a:ext cx="1876774" cy="150141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Assumptions</a:t>
          </a:r>
          <a:r>
            <a:rPr lang="fr-FR" sz="2000" b="1" kern="1200" dirty="0"/>
            <a:t>/Conclusions</a:t>
          </a:r>
        </a:p>
      </dsp:txBody>
      <dsp:txXfrm>
        <a:off x="5843319" y="3074385"/>
        <a:ext cx="1788824" cy="14134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DC158-0DE5-7346-9ED1-94CEE8CEDF60}">
      <dsp:nvSpPr>
        <dsp:cNvPr id="0" name=""/>
        <dsp:cNvSpPr/>
      </dsp:nvSpPr>
      <dsp:spPr>
        <a:xfrm>
          <a:off x="4475284" y="2619300"/>
          <a:ext cx="1973605" cy="197360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t>Questions?</a:t>
          </a:r>
        </a:p>
      </dsp:txBody>
      <dsp:txXfrm>
        <a:off x="4764312" y="2908328"/>
        <a:ext cx="1395549" cy="1395549"/>
      </dsp:txXfrm>
    </dsp:sp>
    <dsp:sp modelId="{B324DEAC-7383-2742-9D86-578358381BF4}">
      <dsp:nvSpPr>
        <dsp:cNvPr id="0" name=""/>
        <dsp:cNvSpPr/>
      </dsp:nvSpPr>
      <dsp:spPr>
        <a:xfrm rot="10800000">
          <a:off x="2565039" y="3324865"/>
          <a:ext cx="1805182" cy="562477"/>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CF623-78CD-5146-B8E3-DF15551DE634}">
      <dsp:nvSpPr>
        <dsp:cNvPr id="0" name=""/>
        <dsp:cNvSpPr/>
      </dsp:nvSpPr>
      <dsp:spPr>
        <a:xfrm>
          <a:off x="1627576" y="2856133"/>
          <a:ext cx="1874925" cy="1499940"/>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The </a:t>
          </a:r>
          <a:r>
            <a:rPr lang="fr-FR" sz="2000" b="1" kern="1200" dirty="0" err="1"/>
            <a:t>context</a:t>
          </a:r>
          <a:endParaRPr lang="fr-FR" sz="2000" b="1" kern="1200" dirty="0"/>
        </a:p>
      </dsp:txBody>
      <dsp:txXfrm>
        <a:off x="1671508" y="2900065"/>
        <a:ext cx="1787061" cy="1412076"/>
      </dsp:txXfrm>
    </dsp:sp>
    <dsp:sp modelId="{52251DE7-4BDB-4BC7-B171-1261E7016E6D}">
      <dsp:nvSpPr>
        <dsp:cNvPr id="0" name=""/>
        <dsp:cNvSpPr/>
      </dsp:nvSpPr>
      <dsp:spPr>
        <a:xfrm rot="13500000">
          <a:off x="3123776" y="1903354"/>
          <a:ext cx="1833599" cy="562477"/>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81802A7-93CA-4301-B344-26D716A8068C}">
      <dsp:nvSpPr>
        <dsp:cNvPr id="0" name=""/>
        <dsp:cNvSpPr/>
      </dsp:nvSpPr>
      <dsp:spPr>
        <a:xfrm>
          <a:off x="2454838" y="786347"/>
          <a:ext cx="1874925" cy="1499940"/>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a:t>Study &amp; Scope</a:t>
          </a:r>
          <a:endParaRPr lang="fr-FR" sz="2000" b="1" kern="1200" dirty="0"/>
        </a:p>
      </dsp:txBody>
      <dsp:txXfrm>
        <a:off x="2498770" y="830279"/>
        <a:ext cx="1787061" cy="1412076"/>
      </dsp:txXfrm>
    </dsp:sp>
    <dsp:sp modelId="{027FC31E-E840-A846-8E0A-5012FFFADB8E}">
      <dsp:nvSpPr>
        <dsp:cNvPr id="0" name=""/>
        <dsp:cNvSpPr/>
      </dsp:nvSpPr>
      <dsp:spPr>
        <a:xfrm rot="16200000">
          <a:off x="4559496" y="1330407"/>
          <a:ext cx="1805182" cy="562477"/>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6B8797-CFEA-AE40-80DA-47DA061EFC71}">
      <dsp:nvSpPr>
        <dsp:cNvPr id="0" name=""/>
        <dsp:cNvSpPr/>
      </dsp:nvSpPr>
      <dsp:spPr>
        <a:xfrm>
          <a:off x="4524624" y="-40914"/>
          <a:ext cx="1874925" cy="149994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LCA</a:t>
          </a:r>
          <a:r>
            <a:rPr lang="fr-FR" sz="2000" b="1" kern="1200" baseline="0" dirty="0"/>
            <a:t> </a:t>
          </a:r>
          <a:r>
            <a:rPr lang="fr-FR" sz="2000" b="1" kern="1200" baseline="0" dirty="0" err="1"/>
            <a:t>results</a:t>
          </a:r>
          <a:endParaRPr lang="fr-FR" sz="2000" b="1" kern="1200" dirty="0"/>
        </a:p>
      </dsp:txBody>
      <dsp:txXfrm>
        <a:off x="4568556" y="3018"/>
        <a:ext cx="1787061" cy="1412076"/>
      </dsp:txXfrm>
    </dsp:sp>
    <dsp:sp modelId="{2323BFA6-ADD9-9C44-A844-F9E14FE2A7B8}">
      <dsp:nvSpPr>
        <dsp:cNvPr id="0" name=""/>
        <dsp:cNvSpPr/>
      </dsp:nvSpPr>
      <dsp:spPr>
        <a:xfrm rot="19241258">
          <a:off x="6087500" y="1982809"/>
          <a:ext cx="2027073" cy="562477"/>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4BDD61-728B-8D46-8217-59B28E2AD23B}">
      <dsp:nvSpPr>
        <dsp:cNvPr id="0" name=""/>
        <dsp:cNvSpPr/>
      </dsp:nvSpPr>
      <dsp:spPr>
        <a:xfrm>
          <a:off x="6633851" y="871954"/>
          <a:ext cx="2502725" cy="1499940"/>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Discussion</a:t>
          </a:r>
        </a:p>
      </dsp:txBody>
      <dsp:txXfrm>
        <a:off x="6677783" y="915886"/>
        <a:ext cx="2414861" cy="1412076"/>
      </dsp:txXfrm>
    </dsp:sp>
    <dsp:sp modelId="{42E52A59-78E8-40D3-96D1-EACD5EEEB764}">
      <dsp:nvSpPr>
        <dsp:cNvPr id="0" name=""/>
        <dsp:cNvSpPr/>
      </dsp:nvSpPr>
      <dsp:spPr>
        <a:xfrm>
          <a:off x="6618316" y="3324865"/>
          <a:ext cx="2911047" cy="562477"/>
        </a:xfrm>
        <a:prstGeom prst="lef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C327E0-99E3-45A6-9900-09AB42387F86}">
      <dsp:nvSpPr>
        <dsp:cNvPr id="0" name=""/>
        <dsp:cNvSpPr/>
      </dsp:nvSpPr>
      <dsp:spPr>
        <a:xfrm>
          <a:off x="8588948" y="2535498"/>
          <a:ext cx="1880831" cy="214120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Assumptions</a:t>
          </a:r>
          <a:r>
            <a:rPr lang="fr-FR" sz="2000" b="1" kern="1200" dirty="0"/>
            <a:t>/Conclusion</a:t>
          </a:r>
        </a:p>
      </dsp:txBody>
      <dsp:txXfrm>
        <a:off x="8644036" y="2590586"/>
        <a:ext cx="1770655" cy="203103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71DF84-E578-4313-837E-235E60AEA830}">
      <dsp:nvSpPr>
        <dsp:cNvPr id="0" name=""/>
        <dsp:cNvSpPr/>
      </dsp:nvSpPr>
      <dsp:spPr>
        <a:xfrm>
          <a:off x="9765" y="1338927"/>
          <a:ext cx="2918784" cy="1751270"/>
        </a:xfrm>
        <a:prstGeom prst="roundRect">
          <a:avLst>
            <a:gd name="adj" fmla="val 10000"/>
          </a:avLst>
        </a:prstGeom>
        <a:solidFill>
          <a:schemeClr val="accent2">
            <a:shade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Decarburization</a:t>
          </a:r>
        </a:p>
      </dsp:txBody>
      <dsp:txXfrm>
        <a:off x="61058" y="1390220"/>
        <a:ext cx="2816198" cy="1648684"/>
      </dsp:txXfrm>
    </dsp:sp>
    <dsp:sp modelId="{DAC4E1AC-2B94-469C-A3C7-81B7AF242ED8}">
      <dsp:nvSpPr>
        <dsp:cNvPr id="0" name=""/>
        <dsp:cNvSpPr/>
      </dsp:nvSpPr>
      <dsp:spPr>
        <a:xfrm>
          <a:off x="3220428" y="1852633"/>
          <a:ext cx="618782" cy="723858"/>
        </a:xfrm>
        <a:prstGeom prst="rightArrow">
          <a:avLst>
            <a:gd name="adj1" fmla="val 60000"/>
            <a:gd name="adj2" fmla="val 50000"/>
          </a:avLst>
        </a:prstGeom>
        <a:solidFill>
          <a:schemeClr val="accent2">
            <a:shade val="90000"/>
            <a:hueOff val="0"/>
            <a:satOff val="0"/>
            <a:lumOff val="0"/>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3220428" y="1997405"/>
        <a:ext cx="433147" cy="434314"/>
      </dsp:txXfrm>
    </dsp:sp>
    <dsp:sp modelId="{D249E50B-C59E-427A-A590-FE310E9767B5}">
      <dsp:nvSpPr>
        <dsp:cNvPr id="0" name=""/>
        <dsp:cNvSpPr/>
      </dsp:nvSpPr>
      <dsp:spPr>
        <a:xfrm>
          <a:off x="4096064" y="1338927"/>
          <a:ext cx="2918784" cy="1751270"/>
        </a:xfrm>
        <a:prstGeom prst="roundRect">
          <a:avLst>
            <a:gd name="adj" fmla="val 10000"/>
          </a:avLst>
        </a:prstGeom>
        <a:solidFill>
          <a:schemeClr val="accent2">
            <a:shade val="50000"/>
            <a:hueOff val="362429"/>
            <a:satOff val="-44327"/>
            <a:lumOff val="3919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Reduction</a:t>
          </a:r>
        </a:p>
      </dsp:txBody>
      <dsp:txXfrm>
        <a:off x="4147357" y="1390220"/>
        <a:ext cx="2816198" cy="1648684"/>
      </dsp:txXfrm>
    </dsp:sp>
    <dsp:sp modelId="{3431DA5E-3C00-4B46-9626-F8F076C3D484}">
      <dsp:nvSpPr>
        <dsp:cNvPr id="0" name=""/>
        <dsp:cNvSpPr/>
      </dsp:nvSpPr>
      <dsp:spPr>
        <a:xfrm>
          <a:off x="7306727" y="1852633"/>
          <a:ext cx="618782" cy="723858"/>
        </a:xfrm>
        <a:prstGeom prst="rightArrow">
          <a:avLst>
            <a:gd name="adj1" fmla="val 60000"/>
            <a:gd name="adj2" fmla="val 50000"/>
          </a:avLst>
        </a:prstGeom>
        <a:solidFill>
          <a:schemeClr val="accent2">
            <a:shade val="90000"/>
            <a:hueOff val="534856"/>
            <a:satOff val="-61688"/>
            <a:lumOff val="48685"/>
            <a:alphaOff val="0"/>
          </a:schemeClr>
        </a:solidFill>
        <a:ln>
          <a:noFill/>
        </a:ln>
        <a:effectLst/>
        <a:scene3d>
          <a:camera prst="orthographicFront"/>
          <a:lightRig rig="chilly" dir="t"/>
        </a:scene3d>
        <a:sp3d z="-70000" extrusionH="1700" prstMaterial="translucentPowder">
          <a:bevelT w="25400" h="6350" prst="softRound"/>
          <a:bevelB w="0" h="0" prst="convex"/>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a:off x="7306727" y="1997405"/>
        <a:ext cx="433147" cy="434314"/>
      </dsp:txXfrm>
    </dsp:sp>
    <dsp:sp modelId="{8E65EC7E-9507-4246-A57D-2238A706B7CD}">
      <dsp:nvSpPr>
        <dsp:cNvPr id="0" name=""/>
        <dsp:cNvSpPr/>
      </dsp:nvSpPr>
      <dsp:spPr>
        <a:xfrm>
          <a:off x="8182362" y="1338927"/>
          <a:ext cx="2918784" cy="1751270"/>
        </a:xfrm>
        <a:prstGeom prst="roundRect">
          <a:avLst>
            <a:gd name="adj" fmla="val 10000"/>
          </a:avLst>
        </a:prstGeom>
        <a:solidFill>
          <a:schemeClr val="accent2">
            <a:shade val="50000"/>
            <a:hueOff val="362429"/>
            <a:satOff val="-44327"/>
            <a:lumOff val="3919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Deoxidization</a:t>
          </a:r>
        </a:p>
      </dsp:txBody>
      <dsp:txXfrm>
        <a:off x="8233655" y="1390220"/>
        <a:ext cx="2816198" cy="16486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685EB-7734-4A78-98B7-FD21D13ED266}">
      <dsp:nvSpPr>
        <dsp:cNvPr id="0" name=""/>
        <dsp:cNvSpPr/>
      </dsp:nvSpPr>
      <dsp:spPr>
        <a:xfrm>
          <a:off x="9765" y="1338927"/>
          <a:ext cx="2918784" cy="1751270"/>
        </a:xfrm>
        <a:prstGeom prst="roundRect">
          <a:avLst>
            <a:gd name="adj" fmla="val 10000"/>
          </a:avLst>
        </a:prstGeom>
        <a:gradFill rotWithShape="0">
          <a:gsLst>
            <a:gs pos="0">
              <a:schemeClr val="accent2">
                <a:alpha val="90000"/>
                <a:hueOff val="0"/>
                <a:satOff val="0"/>
                <a:lumOff val="0"/>
                <a:alphaOff val="0"/>
                <a:shade val="51000"/>
                <a:satMod val="130000"/>
              </a:schemeClr>
            </a:gs>
            <a:gs pos="80000">
              <a:schemeClr val="accent2">
                <a:alpha val="90000"/>
                <a:hueOff val="0"/>
                <a:satOff val="0"/>
                <a:lumOff val="0"/>
                <a:alphaOff val="0"/>
                <a:shade val="93000"/>
                <a:satMod val="130000"/>
              </a:schemeClr>
            </a:gs>
            <a:gs pos="100000">
              <a:schemeClr val="accent2">
                <a:alpha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Leaching</a:t>
          </a:r>
        </a:p>
      </dsp:txBody>
      <dsp:txXfrm>
        <a:off x="61058" y="1390220"/>
        <a:ext cx="2816198" cy="1648684"/>
      </dsp:txXfrm>
    </dsp:sp>
    <dsp:sp modelId="{DCA7747E-A7BE-4006-B9FE-CD4A01AD47F3}">
      <dsp:nvSpPr>
        <dsp:cNvPr id="0" name=""/>
        <dsp:cNvSpPr/>
      </dsp:nvSpPr>
      <dsp:spPr>
        <a:xfrm>
          <a:off x="3220428" y="1852633"/>
          <a:ext cx="618782" cy="723858"/>
        </a:xfrm>
        <a:prstGeom prst="rightArrow">
          <a:avLst>
            <a:gd name="adj1" fmla="val 60000"/>
            <a:gd name="adj2" fmla="val 50000"/>
          </a:avLst>
        </a:prstGeom>
        <a:gradFill rotWithShape="0">
          <a:gsLst>
            <a:gs pos="0">
              <a:schemeClr val="accent2">
                <a:shade val="90000"/>
                <a:hueOff val="0"/>
                <a:satOff val="0"/>
                <a:lumOff val="0"/>
                <a:alphaOff val="0"/>
                <a:shade val="51000"/>
                <a:satMod val="130000"/>
              </a:schemeClr>
            </a:gs>
            <a:gs pos="80000">
              <a:schemeClr val="accent2">
                <a:shade val="90000"/>
                <a:hueOff val="0"/>
                <a:satOff val="0"/>
                <a:lumOff val="0"/>
                <a:alphaOff val="0"/>
                <a:shade val="93000"/>
                <a:satMod val="130000"/>
              </a:schemeClr>
            </a:gs>
            <a:gs pos="100000">
              <a:schemeClr val="accent2">
                <a:shade val="9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3220428" y="1997405"/>
        <a:ext cx="433147" cy="434314"/>
      </dsp:txXfrm>
    </dsp:sp>
    <dsp:sp modelId="{4181DD5D-9968-4BDA-8832-E65EDBAEA84D}">
      <dsp:nvSpPr>
        <dsp:cNvPr id="0" name=""/>
        <dsp:cNvSpPr/>
      </dsp:nvSpPr>
      <dsp:spPr>
        <a:xfrm>
          <a:off x="4096064" y="1338927"/>
          <a:ext cx="2918784" cy="1751270"/>
        </a:xfrm>
        <a:prstGeom prst="roundRect">
          <a:avLst>
            <a:gd name="adj" fmla="val 10000"/>
          </a:avLst>
        </a:prstGeom>
        <a:gradFill rotWithShape="0">
          <a:gsLst>
            <a:gs pos="0">
              <a:schemeClr val="accent2">
                <a:alpha val="90000"/>
                <a:hueOff val="0"/>
                <a:satOff val="0"/>
                <a:lumOff val="0"/>
                <a:alphaOff val="-20000"/>
                <a:shade val="51000"/>
                <a:satMod val="130000"/>
              </a:schemeClr>
            </a:gs>
            <a:gs pos="80000">
              <a:schemeClr val="accent2">
                <a:alpha val="90000"/>
                <a:hueOff val="0"/>
                <a:satOff val="0"/>
                <a:lumOff val="0"/>
                <a:alphaOff val="-20000"/>
                <a:shade val="93000"/>
                <a:satMod val="130000"/>
              </a:schemeClr>
            </a:gs>
            <a:gs pos="100000">
              <a:schemeClr val="accent2">
                <a:alpha val="90000"/>
                <a:hueOff val="0"/>
                <a:satOff val="0"/>
                <a:lumOff val="0"/>
                <a:alphaOff val="-2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Solvent Extraction</a:t>
          </a:r>
        </a:p>
      </dsp:txBody>
      <dsp:txXfrm>
        <a:off x="4147357" y="1390220"/>
        <a:ext cx="2816198" cy="1648684"/>
      </dsp:txXfrm>
    </dsp:sp>
    <dsp:sp modelId="{A61EB004-B8D5-49A0-AD47-594C833F1B2F}">
      <dsp:nvSpPr>
        <dsp:cNvPr id="0" name=""/>
        <dsp:cNvSpPr/>
      </dsp:nvSpPr>
      <dsp:spPr>
        <a:xfrm>
          <a:off x="7306727" y="1852633"/>
          <a:ext cx="618782" cy="723858"/>
        </a:xfrm>
        <a:prstGeom prst="rightArrow">
          <a:avLst>
            <a:gd name="adj1" fmla="val 60000"/>
            <a:gd name="adj2" fmla="val 50000"/>
          </a:avLst>
        </a:prstGeom>
        <a:gradFill rotWithShape="0">
          <a:gsLst>
            <a:gs pos="0">
              <a:schemeClr val="accent2">
                <a:shade val="90000"/>
                <a:hueOff val="534856"/>
                <a:satOff val="-61688"/>
                <a:lumOff val="48685"/>
                <a:alphaOff val="0"/>
                <a:shade val="51000"/>
                <a:satMod val="130000"/>
              </a:schemeClr>
            </a:gs>
            <a:gs pos="80000">
              <a:schemeClr val="accent2">
                <a:shade val="90000"/>
                <a:hueOff val="534856"/>
                <a:satOff val="-61688"/>
                <a:lumOff val="48685"/>
                <a:alphaOff val="0"/>
                <a:shade val="93000"/>
                <a:satMod val="130000"/>
              </a:schemeClr>
            </a:gs>
            <a:gs pos="100000">
              <a:schemeClr val="accent2">
                <a:shade val="90000"/>
                <a:hueOff val="534856"/>
                <a:satOff val="-61688"/>
                <a:lumOff val="48685"/>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7306727" y="1997405"/>
        <a:ext cx="433147" cy="434314"/>
      </dsp:txXfrm>
    </dsp:sp>
    <dsp:sp modelId="{73F889B5-C354-4D71-AC5B-EC427E781DB4}">
      <dsp:nvSpPr>
        <dsp:cNvPr id="0" name=""/>
        <dsp:cNvSpPr/>
      </dsp:nvSpPr>
      <dsp:spPr>
        <a:xfrm>
          <a:off x="8182362" y="1338927"/>
          <a:ext cx="2918784" cy="1751270"/>
        </a:xfrm>
        <a:prstGeom prst="roundRect">
          <a:avLst>
            <a:gd name="adj" fmla="val 10000"/>
          </a:avLst>
        </a:prstGeom>
        <a:gradFill rotWithShape="0">
          <a:gsLst>
            <a:gs pos="0">
              <a:schemeClr val="accent2">
                <a:alpha val="90000"/>
                <a:hueOff val="0"/>
                <a:satOff val="0"/>
                <a:lumOff val="0"/>
                <a:alphaOff val="-40000"/>
                <a:shade val="51000"/>
                <a:satMod val="130000"/>
              </a:schemeClr>
            </a:gs>
            <a:gs pos="80000">
              <a:schemeClr val="accent2">
                <a:alpha val="90000"/>
                <a:hueOff val="0"/>
                <a:satOff val="0"/>
                <a:lumOff val="0"/>
                <a:alphaOff val="-40000"/>
                <a:shade val="93000"/>
                <a:satMod val="130000"/>
              </a:schemeClr>
            </a:gs>
            <a:gs pos="100000">
              <a:schemeClr val="accent2">
                <a:alpha val="90000"/>
                <a:hueOff val="0"/>
                <a:satOff val="0"/>
                <a:lumOff val="0"/>
                <a:alphaOff val="-4000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kern="1200" dirty="0"/>
            <a:t>Calcination</a:t>
          </a:r>
        </a:p>
      </dsp:txBody>
      <dsp:txXfrm>
        <a:off x="8233655" y="1390220"/>
        <a:ext cx="2816198" cy="164868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DC158-0DE5-7346-9ED1-94CEE8CEDF60}">
      <dsp:nvSpPr>
        <dsp:cNvPr id="0" name=""/>
        <dsp:cNvSpPr/>
      </dsp:nvSpPr>
      <dsp:spPr>
        <a:xfrm>
          <a:off x="2850577" y="2793344"/>
          <a:ext cx="1975552" cy="19755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t>Questions?</a:t>
          </a:r>
        </a:p>
      </dsp:txBody>
      <dsp:txXfrm>
        <a:off x="3139890" y="3082657"/>
        <a:ext cx="1396926" cy="1396926"/>
      </dsp:txXfrm>
    </dsp:sp>
    <dsp:sp modelId="{B324DEAC-7383-2742-9D86-578358381BF4}">
      <dsp:nvSpPr>
        <dsp:cNvPr id="0" name=""/>
        <dsp:cNvSpPr/>
      </dsp:nvSpPr>
      <dsp:spPr>
        <a:xfrm rot="10800000">
          <a:off x="938975" y="3499604"/>
          <a:ext cx="1806463" cy="563032"/>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CF623-78CD-5146-B8E3-DF15551DE634}">
      <dsp:nvSpPr>
        <dsp:cNvPr id="0" name=""/>
        <dsp:cNvSpPr/>
      </dsp:nvSpPr>
      <dsp:spPr>
        <a:xfrm>
          <a:off x="587" y="3030410"/>
          <a:ext cx="1876774" cy="15014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The </a:t>
          </a:r>
          <a:r>
            <a:rPr lang="fr-FR" sz="2000" b="1" kern="1200" dirty="0" err="1"/>
            <a:t>context</a:t>
          </a:r>
          <a:endParaRPr lang="fr-FR" sz="2000" b="1" kern="1200" dirty="0"/>
        </a:p>
      </dsp:txBody>
      <dsp:txXfrm>
        <a:off x="44562" y="3074385"/>
        <a:ext cx="1788824" cy="1413469"/>
      </dsp:txXfrm>
    </dsp:sp>
    <dsp:sp modelId="{B69984A6-15EA-FC41-9CF6-BE1868E7CEA7}">
      <dsp:nvSpPr>
        <dsp:cNvPr id="0" name=""/>
        <dsp:cNvSpPr/>
      </dsp:nvSpPr>
      <dsp:spPr>
        <a:xfrm rot="13500000">
          <a:off x="1523632" y="2088115"/>
          <a:ext cx="1806463" cy="563032"/>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D06F4-9D55-DD49-9D4F-A4249730ADDC}">
      <dsp:nvSpPr>
        <dsp:cNvPr id="0" name=""/>
        <dsp:cNvSpPr/>
      </dsp:nvSpPr>
      <dsp:spPr>
        <a:xfrm>
          <a:off x="849795" y="980240"/>
          <a:ext cx="1876774" cy="150141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Study</a:t>
          </a:r>
          <a:r>
            <a:rPr lang="fr-FR" sz="2000" b="1" kern="1200" dirty="0"/>
            <a:t> &amp; scope</a:t>
          </a:r>
        </a:p>
      </dsp:txBody>
      <dsp:txXfrm>
        <a:off x="893770" y="1024215"/>
        <a:ext cx="1788824" cy="1413469"/>
      </dsp:txXfrm>
    </dsp:sp>
    <dsp:sp modelId="{027FC31E-E840-A846-8E0A-5012FFFADB8E}">
      <dsp:nvSpPr>
        <dsp:cNvPr id="0" name=""/>
        <dsp:cNvSpPr/>
      </dsp:nvSpPr>
      <dsp:spPr>
        <a:xfrm rot="16200000">
          <a:off x="2935121" y="1503457"/>
          <a:ext cx="1806463" cy="563032"/>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6B8797-CFEA-AE40-80DA-47DA061EFC71}">
      <dsp:nvSpPr>
        <dsp:cNvPr id="0" name=""/>
        <dsp:cNvSpPr/>
      </dsp:nvSpPr>
      <dsp:spPr>
        <a:xfrm>
          <a:off x="2899966" y="131032"/>
          <a:ext cx="1876774" cy="150141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LCA </a:t>
          </a:r>
          <a:r>
            <a:rPr lang="fr-FR" sz="2000" b="1" kern="1200" dirty="0" err="1"/>
            <a:t>results</a:t>
          </a:r>
          <a:endParaRPr lang="fr-FR" sz="2000" b="1" kern="1200" dirty="0"/>
        </a:p>
      </dsp:txBody>
      <dsp:txXfrm>
        <a:off x="2943941" y="175007"/>
        <a:ext cx="1788824" cy="1413469"/>
      </dsp:txXfrm>
    </dsp:sp>
    <dsp:sp modelId="{2323BFA6-ADD9-9C44-A844-F9E14FE2A7B8}">
      <dsp:nvSpPr>
        <dsp:cNvPr id="0" name=""/>
        <dsp:cNvSpPr/>
      </dsp:nvSpPr>
      <dsp:spPr>
        <a:xfrm rot="18900000">
          <a:off x="4346610" y="2088115"/>
          <a:ext cx="1806463" cy="563032"/>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4BDD61-728B-8D46-8217-59B28E2AD23B}">
      <dsp:nvSpPr>
        <dsp:cNvPr id="0" name=""/>
        <dsp:cNvSpPr/>
      </dsp:nvSpPr>
      <dsp:spPr>
        <a:xfrm>
          <a:off x="4950136" y="980240"/>
          <a:ext cx="1876774" cy="150141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Discussion</a:t>
          </a:r>
        </a:p>
      </dsp:txBody>
      <dsp:txXfrm>
        <a:off x="4994111" y="1024215"/>
        <a:ext cx="1788824" cy="1413469"/>
      </dsp:txXfrm>
    </dsp:sp>
    <dsp:sp modelId="{B726C1CF-5271-484A-BBB1-A9FC8E73DBE2}">
      <dsp:nvSpPr>
        <dsp:cNvPr id="0" name=""/>
        <dsp:cNvSpPr/>
      </dsp:nvSpPr>
      <dsp:spPr>
        <a:xfrm>
          <a:off x="4931267" y="3499604"/>
          <a:ext cx="1806463" cy="563032"/>
        </a:xfrm>
        <a:prstGeom prst="lef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1516EB-72EE-504B-9297-A40DB39CBB9F}">
      <dsp:nvSpPr>
        <dsp:cNvPr id="0" name=""/>
        <dsp:cNvSpPr/>
      </dsp:nvSpPr>
      <dsp:spPr>
        <a:xfrm>
          <a:off x="5799344" y="3030410"/>
          <a:ext cx="1876774" cy="150141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Assumptions</a:t>
          </a:r>
          <a:r>
            <a:rPr lang="fr-FR" sz="2000" b="1" kern="1200" dirty="0"/>
            <a:t>/Conclusions</a:t>
          </a:r>
        </a:p>
      </dsp:txBody>
      <dsp:txXfrm>
        <a:off x="5843319" y="3074385"/>
        <a:ext cx="1788824" cy="141346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DC158-0DE5-7346-9ED1-94CEE8CEDF60}">
      <dsp:nvSpPr>
        <dsp:cNvPr id="0" name=""/>
        <dsp:cNvSpPr/>
      </dsp:nvSpPr>
      <dsp:spPr>
        <a:xfrm>
          <a:off x="2850577" y="2793344"/>
          <a:ext cx="1975552" cy="19755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t>Questions?</a:t>
          </a:r>
        </a:p>
      </dsp:txBody>
      <dsp:txXfrm>
        <a:off x="3139890" y="3082657"/>
        <a:ext cx="1396926" cy="1396926"/>
      </dsp:txXfrm>
    </dsp:sp>
    <dsp:sp modelId="{B324DEAC-7383-2742-9D86-578358381BF4}">
      <dsp:nvSpPr>
        <dsp:cNvPr id="0" name=""/>
        <dsp:cNvSpPr/>
      </dsp:nvSpPr>
      <dsp:spPr>
        <a:xfrm rot="10800000">
          <a:off x="938975" y="3499604"/>
          <a:ext cx="1806463" cy="563032"/>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CF623-78CD-5146-B8E3-DF15551DE634}">
      <dsp:nvSpPr>
        <dsp:cNvPr id="0" name=""/>
        <dsp:cNvSpPr/>
      </dsp:nvSpPr>
      <dsp:spPr>
        <a:xfrm>
          <a:off x="587" y="3030410"/>
          <a:ext cx="1876774" cy="15014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The </a:t>
          </a:r>
          <a:r>
            <a:rPr lang="fr-FR" sz="2000" b="1" kern="1200" dirty="0" err="1"/>
            <a:t>context</a:t>
          </a:r>
          <a:endParaRPr lang="fr-FR" sz="2000" b="1" kern="1200" dirty="0"/>
        </a:p>
      </dsp:txBody>
      <dsp:txXfrm>
        <a:off x="44562" y="3074385"/>
        <a:ext cx="1788824" cy="1413469"/>
      </dsp:txXfrm>
    </dsp:sp>
    <dsp:sp modelId="{B69984A6-15EA-FC41-9CF6-BE1868E7CEA7}">
      <dsp:nvSpPr>
        <dsp:cNvPr id="0" name=""/>
        <dsp:cNvSpPr/>
      </dsp:nvSpPr>
      <dsp:spPr>
        <a:xfrm rot="13500000">
          <a:off x="1523632" y="2088115"/>
          <a:ext cx="1806463" cy="563032"/>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D06F4-9D55-DD49-9D4F-A4249730ADDC}">
      <dsp:nvSpPr>
        <dsp:cNvPr id="0" name=""/>
        <dsp:cNvSpPr/>
      </dsp:nvSpPr>
      <dsp:spPr>
        <a:xfrm>
          <a:off x="849795" y="980240"/>
          <a:ext cx="1876774" cy="150141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Study</a:t>
          </a:r>
          <a:r>
            <a:rPr lang="fr-FR" sz="2000" b="1" kern="1200" dirty="0"/>
            <a:t> &amp; scope</a:t>
          </a:r>
        </a:p>
      </dsp:txBody>
      <dsp:txXfrm>
        <a:off x="893770" y="1024215"/>
        <a:ext cx="1788824" cy="1413469"/>
      </dsp:txXfrm>
    </dsp:sp>
    <dsp:sp modelId="{027FC31E-E840-A846-8E0A-5012FFFADB8E}">
      <dsp:nvSpPr>
        <dsp:cNvPr id="0" name=""/>
        <dsp:cNvSpPr/>
      </dsp:nvSpPr>
      <dsp:spPr>
        <a:xfrm rot="16200000">
          <a:off x="2935121" y="1503457"/>
          <a:ext cx="1806463" cy="563032"/>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6B8797-CFEA-AE40-80DA-47DA061EFC71}">
      <dsp:nvSpPr>
        <dsp:cNvPr id="0" name=""/>
        <dsp:cNvSpPr/>
      </dsp:nvSpPr>
      <dsp:spPr>
        <a:xfrm>
          <a:off x="2899966" y="131032"/>
          <a:ext cx="1876774" cy="150141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LCA </a:t>
          </a:r>
          <a:r>
            <a:rPr lang="fr-FR" sz="2000" b="1" kern="1200" dirty="0" err="1"/>
            <a:t>results</a:t>
          </a:r>
          <a:endParaRPr lang="fr-FR" sz="2000" b="1" kern="1200" dirty="0"/>
        </a:p>
      </dsp:txBody>
      <dsp:txXfrm>
        <a:off x="2943941" y="175007"/>
        <a:ext cx="1788824" cy="1413469"/>
      </dsp:txXfrm>
    </dsp:sp>
    <dsp:sp modelId="{2323BFA6-ADD9-9C44-A844-F9E14FE2A7B8}">
      <dsp:nvSpPr>
        <dsp:cNvPr id="0" name=""/>
        <dsp:cNvSpPr/>
      </dsp:nvSpPr>
      <dsp:spPr>
        <a:xfrm rot="18900000">
          <a:off x="4346610" y="2088115"/>
          <a:ext cx="1806463" cy="563032"/>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4BDD61-728B-8D46-8217-59B28E2AD23B}">
      <dsp:nvSpPr>
        <dsp:cNvPr id="0" name=""/>
        <dsp:cNvSpPr/>
      </dsp:nvSpPr>
      <dsp:spPr>
        <a:xfrm>
          <a:off x="4950136" y="980240"/>
          <a:ext cx="1876774" cy="150141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Discussion</a:t>
          </a:r>
        </a:p>
      </dsp:txBody>
      <dsp:txXfrm>
        <a:off x="4994111" y="1024215"/>
        <a:ext cx="1788824" cy="1413469"/>
      </dsp:txXfrm>
    </dsp:sp>
    <dsp:sp modelId="{B726C1CF-5271-484A-BBB1-A9FC8E73DBE2}">
      <dsp:nvSpPr>
        <dsp:cNvPr id="0" name=""/>
        <dsp:cNvSpPr/>
      </dsp:nvSpPr>
      <dsp:spPr>
        <a:xfrm>
          <a:off x="4931267" y="3499604"/>
          <a:ext cx="1806463" cy="563032"/>
        </a:xfrm>
        <a:prstGeom prst="lef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1516EB-72EE-504B-9297-A40DB39CBB9F}">
      <dsp:nvSpPr>
        <dsp:cNvPr id="0" name=""/>
        <dsp:cNvSpPr/>
      </dsp:nvSpPr>
      <dsp:spPr>
        <a:xfrm>
          <a:off x="5799344" y="3030410"/>
          <a:ext cx="1876774" cy="150141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Assumptions</a:t>
          </a:r>
          <a:r>
            <a:rPr lang="fr-FR" sz="2000" b="1" kern="1200" dirty="0"/>
            <a:t>/Conclusions</a:t>
          </a:r>
        </a:p>
      </dsp:txBody>
      <dsp:txXfrm>
        <a:off x="5843319" y="3074385"/>
        <a:ext cx="1788824" cy="141346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DC158-0DE5-7346-9ED1-94CEE8CEDF60}">
      <dsp:nvSpPr>
        <dsp:cNvPr id="0" name=""/>
        <dsp:cNvSpPr/>
      </dsp:nvSpPr>
      <dsp:spPr>
        <a:xfrm>
          <a:off x="2850577" y="2793344"/>
          <a:ext cx="1975552" cy="19755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t>Questions?</a:t>
          </a:r>
        </a:p>
      </dsp:txBody>
      <dsp:txXfrm>
        <a:off x="3139890" y="3082657"/>
        <a:ext cx="1396926" cy="1396926"/>
      </dsp:txXfrm>
    </dsp:sp>
    <dsp:sp modelId="{B324DEAC-7383-2742-9D86-578358381BF4}">
      <dsp:nvSpPr>
        <dsp:cNvPr id="0" name=""/>
        <dsp:cNvSpPr/>
      </dsp:nvSpPr>
      <dsp:spPr>
        <a:xfrm rot="10800000">
          <a:off x="938975" y="3499604"/>
          <a:ext cx="1806463" cy="563032"/>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CF623-78CD-5146-B8E3-DF15551DE634}">
      <dsp:nvSpPr>
        <dsp:cNvPr id="0" name=""/>
        <dsp:cNvSpPr/>
      </dsp:nvSpPr>
      <dsp:spPr>
        <a:xfrm>
          <a:off x="587" y="3030410"/>
          <a:ext cx="1876774" cy="15014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The </a:t>
          </a:r>
          <a:r>
            <a:rPr lang="fr-FR" sz="2000" b="1" kern="1200" dirty="0" err="1"/>
            <a:t>context</a:t>
          </a:r>
          <a:endParaRPr lang="fr-FR" sz="2000" b="1" kern="1200" dirty="0"/>
        </a:p>
      </dsp:txBody>
      <dsp:txXfrm>
        <a:off x="44562" y="3074385"/>
        <a:ext cx="1788824" cy="1413469"/>
      </dsp:txXfrm>
    </dsp:sp>
    <dsp:sp modelId="{B69984A6-15EA-FC41-9CF6-BE1868E7CEA7}">
      <dsp:nvSpPr>
        <dsp:cNvPr id="0" name=""/>
        <dsp:cNvSpPr/>
      </dsp:nvSpPr>
      <dsp:spPr>
        <a:xfrm rot="13500000">
          <a:off x="1523632" y="2088115"/>
          <a:ext cx="1806463" cy="563032"/>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D06F4-9D55-DD49-9D4F-A4249730ADDC}">
      <dsp:nvSpPr>
        <dsp:cNvPr id="0" name=""/>
        <dsp:cNvSpPr/>
      </dsp:nvSpPr>
      <dsp:spPr>
        <a:xfrm>
          <a:off x="849795" y="980240"/>
          <a:ext cx="1876774" cy="150141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Study</a:t>
          </a:r>
          <a:r>
            <a:rPr lang="fr-FR" sz="2000" b="1" kern="1200" dirty="0"/>
            <a:t> &amp; scope</a:t>
          </a:r>
        </a:p>
      </dsp:txBody>
      <dsp:txXfrm>
        <a:off x="893770" y="1024215"/>
        <a:ext cx="1788824" cy="1413469"/>
      </dsp:txXfrm>
    </dsp:sp>
    <dsp:sp modelId="{027FC31E-E840-A846-8E0A-5012FFFADB8E}">
      <dsp:nvSpPr>
        <dsp:cNvPr id="0" name=""/>
        <dsp:cNvSpPr/>
      </dsp:nvSpPr>
      <dsp:spPr>
        <a:xfrm rot="16200000">
          <a:off x="2935121" y="1503457"/>
          <a:ext cx="1806463" cy="563032"/>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6B8797-CFEA-AE40-80DA-47DA061EFC71}">
      <dsp:nvSpPr>
        <dsp:cNvPr id="0" name=""/>
        <dsp:cNvSpPr/>
      </dsp:nvSpPr>
      <dsp:spPr>
        <a:xfrm>
          <a:off x="2899966" y="131032"/>
          <a:ext cx="1876774" cy="150141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LCA </a:t>
          </a:r>
          <a:r>
            <a:rPr lang="fr-FR" sz="2000" b="1" kern="1200" dirty="0" err="1"/>
            <a:t>results</a:t>
          </a:r>
          <a:endParaRPr lang="fr-FR" sz="2000" b="1" kern="1200" dirty="0"/>
        </a:p>
      </dsp:txBody>
      <dsp:txXfrm>
        <a:off x="2943941" y="175007"/>
        <a:ext cx="1788824" cy="1413469"/>
      </dsp:txXfrm>
    </dsp:sp>
    <dsp:sp modelId="{2323BFA6-ADD9-9C44-A844-F9E14FE2A7B8}">
      <dsp:nvSpPr>
        <dsp:cNvPr id="0" name=""/>
        <dsp:cNvSpPr/>
      </dsp:nvSpPr>
      <dsp:spPr>
        <a:xfrm rot="18900000">
          <a:off x="4346610" y="2088115"/>
          <a:ext cx="1806463" cy="563032"/>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4BDD61-728B-8D46-8217-59B28E2AD23B}">
      <dsp:nvSpPr>
        <dsp:cNvPr id="0" name=""/>
        <dsp:cNvSpPr/>
      </dsp:nvSpPr>
      <dsp:spPr>
        <a:xfrm>
          <a:off x="4950136" y="980240"/>
          <a:ext cx="1876774" cy="150141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Discussion</a:t>
          </a:r>
        </a:p>
      </dsp:txBody>
      <dsp:txXfrm>
        <a:off x="4994111" y="1024215"/>
        <a:ext cx="1788824" cy="1413469"/>
      </dsp:txXfrm>
    </dsp:sp>
    <dsp:sp modelId="{B726C1CF-5271-484A-BBB1-A9FC8E73DBE2}">
      <dsp:nvSpPr>
        <dsp:cNvPr id="0" name=""/>
        <dsp:cNvSpPr/>
      </dsp:nvSpPr>
      <dsp:spPr>
        <a:xfrm>
          <a:off x="4931267" y="3499604"/>
          <a:ext cx="1806463" cy="563032"/>
        </a:xfrm>
        <a:prstGeom prst="lef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1516EB-72EE-504B-9297-A40DB39CBB9F}">
      <dsp:nvSpPr>
        <dsp:cNvPr id="0" name=""/>
        <dsp:cNvSpPr/>
      </dsp:nvSpPr>
      <dsp:spPr>
        <a:xfrm>
          <a:off x="5799344" y="3030410"/>
          <a:ext cx="1876774" cy="150141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Assumptions</a:t>
          </a:r>
          <a:r>
            <a:rPr lang="fr-FR" sz="2000" b="1" kern="1200" dirty="0"/>
            <a:t>/Conclusions</a:t>
          </a:r>
        </a:p>
      </dsp:txBody>
      <dsp:txXfrm>
        <a:off x="5843319" y="3074385"/>
        <a:ext cx="1788824" cy="141346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5DC158-0DE5-7346-9ED1-94CEE8CEDF60}">
      <dsp:nvSpPr>
        <dsp:cNvPr id="0" name=""/>
        <dsp:cNvSpPr/>
      </dsp:nvSpPr>
      <dsp:spPr>
        <a:xfrm>
          <a:off x="2850577" y="2793344"/>
          <a:ext cx="1975552" cy="197555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r-FR" sz="2000" b="1" kern="1200" dirty="0"/>
            <a:t>Questions?</a:t>
          </a:r>
        </a:p>
      </dsp:txBody>
      <dsp:txXfrm>
        <a:off x="3139890" y="3082657"/>
        <a:ext cx="1396926" cy="1396926"/>
      </dsp:txXfrm>
    </dsp:sp>
    <dsp:sp modelId="{B324DEAC-7383-2742-9D86-578358381BF4}">
      <dsp:nvSpPr>
        <dsp:cNvPr id="0" name=""/>
        <dsp:cNvSpPr/>
      </dsp:nvSpPr>
      <dsp:spPr>
        <a:xfrm rot="10800000">
          <a:off x="938975" y="3499604"/>
          <a:ext cx="1806463" cy="563032"/>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CF623-78CD-5146-B8E3-DF15551DE634}">
      <dsp:nvSpPr>
        <dsp:cNvPr id="0" name=""/>
        <dsp:cNvSpPr/>
      </dsp:nvSpPr>
      <dsp:spPr>
        <a:xfrm>
          <a:off x="587" y="3030410"/>
          <a:ext cx="1876774" cy="1501419"/>
        </a:xfrm>
        <a:prstGeom prst="roundRect">
          <a:avLst>
            <a:gd name="adj" fmla="val 10000"/>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The </a:t>
          </a:r>
          <a:r>
            <a:rPr lang="fr-FR" sz="2000" b="1" kern="1200" dirty="0" err="1"/>
            <a:t>context</a:t>
          </a:r>
          <a:endParaRPr lang="fr-FR" sz="2000" b="1" kern="1200" dirty="0"/>
        </a:p>
      </dsp:txBody>
      <dsp:txXfrm>
        <a:off x="44562" y="3074385"/>
        <a:ext cx="1788824" cy="1413469"/>
      </dsp:txXfrm>
    </dsp:sp>
    <dsp:sp modelId="{B69984A6-15EA-FC41-9CF6-BE1868E7CEA7}">
      <dsp:nvSpPr>
        <dsp:cNvPr id="0" name=""/>
        <dsp:cNvSpPr/>
      </dsp:nvSpPr>
      <dsp:spPr>
        <a:xfrm rot="13500000">
          <a:off x="1523632" y="2088115"/>
          <a:ext cx="1806463" cy="563032"/>
        </a:xfrm>
        <a:prstGeom prst="lef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30D06F4-9D55-DD49-9D4F-A4249730ADDC}">
      <dsp:nvSpPr>
        <dsp:cNvPr id="0" name=""/>
        <dsp:cNvSpPr/>
      </dsp:nvSpPr>
      <dsp:spPr>
        <a:xfrm>
          <a:off x="849795" y="980240"/>
          <a:ext cx="1876774" cy="1501419"/>
        </a:xfrm>
        <a:prstGeom prst="roundRect">
          <a:avLst>
            <a:gd name="adj" fmla="val 1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Study</a:t>
          </a:r>
          <a:r>
            <a:rPr lang="fr-FR" sz="2000" b="1" kern="1200" dirty="0"/>
            <a:t> &amp; scope</a:t>
          </a:r>
        </a:p>
      </dsp:txBody>
      <dsp:txXfrm>
        <a:off x="893770" y="1024215"/>
        <a:ext cx="1788824" cy="1413469"/>
      </dsp:txXfrm>
    </dsp:sp>
    <dsp:sp modelId="{027FC31E-E840-A846-8E0A-5012FFFADB8E}">
      <dsp:nvSpPr>
        <dsp:cNvPr id="0" name=""/>
        <dsp:cNvSpPr/>
      </dsp:nvSpPr>
      <dsp:spPr>
        <a:xfrm rot="16200000">
          <a:off x="2935121" y="1503457"/>
          <a:ext cx="1806463" cy="563032"/>
        </a:xfrm>
        <a:prstGeom prst="lef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46B8797-CFEA-AE40-80DA-47DA061EFC71}">
      <dsp:nvSpPr>
        <dsp:cNvPr id="0" name=""/>
        <dsp:cNvSpPr/>
      </dsp:nvSpPr>
      <dsp:spPr>
        <a:xfrm>
          <a:off x="2899966" y="131032"/>
          <a:ext cx="1876774" cy="1501419"/>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LCA </a:t>
          </a:r>
          <a:r>
            <a:rPr lang="fr-FR" sz="2000" b="1" kern="1200" dirty="0" err="1"/>
            <a:t>results</a:t>
          </a:r>
          <a:endParaRPr lang="fr-FR" sz="2000" b="1" kern="1200" dirty="0"/>
        </a:p>
      </dsp:txBody>
      <dsp:txXfrm>
        <a:off x="2943941" y="175007"/>
        <a:ext cx="1788824" cy="1413469"/>
      </dsp:txXfrm>
    </dsp:sp>
    <dsp:sp modelId="{2323BFA6-ADD9-9C44-A844-F9E14FE2A7B8}">
      <dsp:nvSpPr>
        <dsp:cNvPr id="0" name=""/>
        <dsp:cNvSpPr/>
      </dsp:nvSpPr>
      <dsp:spPr>
        <a:xfrm rot="18900000">
          <a:off x="4346610" y="2088115"/>
          <a:ext cx="1806463" cy="563032"/>
        </a:xfrm>
        <a:prstGeom prst="lef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64BDD61-728B-8D46-8217-59B28E2AD23B}">
      <dsp:nvSpPr>
        <dsp:cNvPr id="0" name=""/>
        <dsp:cNvSpPr/>
      </dsp:nvSpPr>
      <dsp:spPr>
        <a:xfrm>
          <a:off x="4950136" y="980240"/>
          <a:ext cx="1876774" cy="1501419"/>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a:t>Discussion</a:t>
          </a:r>
        </a:p>
      </dsp:txBody>
      <dsp:txXfrm>
        <a:off x="4994111" y="1024215"/>
        <a:ext cx="1788824" cy="1413469"/>
      </dsp:txXfrm>
    </dsp:sp>
    <dsp:sp modelId="{B726C1CF-5271-484A-BBB1-A9FC8E73DBE2}">
      <dsp:nvSpPr>
        <dsp:cNvPr id="0" name=""/>
        <dsp:cNvSpPr/>
      </dsp:nvSpPr>
      <dsp:spPr>
        <a:xfrm>
          <a:off x="4931267" y="3499604"/>
          <a:ext cx="1806463" cy="563032"/>
        </a:xfrm>
        <a:prstGeom prst="leftArrow">
          <a:avLst>
            <a:gd name="adj1" fmla="val 60000"/>
            <a:gd name="adj2" fmla="val 5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01516EB-72EE-504B-9297-A40DB39CBB9F}">
      <dsp:nvSpPr>
        <dsp:cNvPr id="0" name=""/>
        <dsp:cNvSpPr/>
      </dsp:nvSpPr>
      <dsp:spPr>
        <a:xfrm>
          <a:off x="5799344" y="3030410"/>
          <a:ext cx="1876774" cy="1501419"/>
        </a:xfrm>
        <a:prstGeom prst="roundRect">
          <a:avLst>
            <a:gd name="adj" fmla="val 10000"/>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889000">
            <a:lnSpc>
              <a:spcPct val="90000"/>
            </a:lnSpc>
            <a:spcBef>
              <a:spcPct val="0"/>
            </a:spcBef>
            <a:spcAft>
              <a:spcPct val="35000"/>
            </a:spcAft>
            <a:buNone/>
          </a:pPr>
          <a:r>
            <a:rPr lang="fr-FR" sz="2000" b="1" kern="1200" dirty="0" err="1"/>
            <a:t>Assumptions</a:t>
          </a:r>
          <a:r>
            <a:rPr lang="fr-FR" sz="2000" b="1" kern="1200" dirty="0"/>
            <a:t>/Conclusions</a:t>
          </a:r>
        </a:p>
      </dsp:txBody>
      <dsp:txXfrm>
        <a:off x="5843319" y="3074385"/>
        <a:ext cx="1788824" cy="1413469"/>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0.48578</cdr:x>
      <cdr:y>0.04914</cdr:y>
    </cdr:from>
    <cdr:to>
      <cdr:x>0.55451</cdr:x>
      <cdr:y>0.54984</cdr:y>
    </cdr:to>
    <cdr:sp macro="" textlink="">
      <cdr:nvSpPr>
        <cdr:cNvPr id="2" name="Ovale 5"/>
        <cdr:cNvSpPr/>
      </cdr:nvSpPr>
      <cdr:spPr bwMode="auto">
        <a:xfrm xmlns:a="http://schemas.openxmlformats.org/drawingml/2006/main" rot="5400000">
          <a:off x="4431111" y="1342124"/>
          <a:ext cx="2893022" cy="776661"/>
        </a:xfrm>
        <a:prstGeom xmlns:a="http://schemas.openxmlformats.org/drawingml/2006/main" prst="ellipse">
          <a:avLst/>
        </a:prstGeom>
        <a:noFill xmlns:a="http://schemas.openxmlformats.org/drawingml/2006/main"/>
        <a:ln xmlns:a="http://schemas.openxmlformats.org/drawingml/2006/main" w="57150" cap="flat" cmpd="sng" algn="ctr">
          <a:solidFill>
            <a:srgbClr val="FF0000"/>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r="http://schemas.openxmlformats.org/officeDocument/2006/relationships" xmlns:p="http://schemas.openxmlformats.org/presentationml/2006/main" xmlns:a14="http://schemas.microsoft.com/office/drawing/2010/main" xmlns="" xmlns:lc="http://schemas.openxmlformats.org/drawingml/2006/lockedCanvas">
              <a:effectLst>
                <a:outerShdw dist="35921" dir="2700000" algn="ctr" rotWithShape="0">
                  <a:schemeClr val="bg2"/>
                </a:outerShdw>
              </a:effectLst>
            </a14:hiddenEffects>
          </a:ext>
        </a:extLst>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a:ln>
              <a:noFill/>
            </a:ln>
            <a:solidFill>
              <a:schemeClr val="bg1"/>
            </a:solidFill>
            <a:effectLst/>
            <a:latin typeface="Calibri" pitchFamily="34" charset="0"/>
          </a:endParaRPr>
        </a:p>
      </cdr:txBody>
    </cdr:sp>
  </cdr:relSizeAnchor>
  <cdr:relSizeAnchor xmlns:cdr="http://schemas.openxmlformats.org/drawingml/2006/chartDrawing">
    <cdr:from>
      <cdr:x>0.63004</cdr:x>
      <cdr:y>0.04914</cdr:y>
    </cdr:from>
    <cdr:to>
      <cdr:x>0.70353</cdr:x>
      <cdr:y>0.54424</cdr:y>
    </cdr:to>
    <cdr:sp macro="" textlink="">
      <cdr:nvSpPr>
        <cdr:cNvPr id="3" name="Ovale 5"/>
        <cdr:cNvSpPr/>
      </cdr:nvSpPr>
      <cdr:spPr bwMode="auto">
        <a:xfrm xmlns:a="http://schemas.openxmlformats.org/drawingml/2006/main" rot="5400000">
          <a:off x="6104336" y="1299117"/>
          <a:ext cx="2860696" cy="830350"/>
        </a:xfrm>
        <a:prstGeom xmlns:a="http://schemas.openxmlformats.org/drawingml/2006/main" prst="ellipse">
          <a:avLst/>
        </a:prstGeom>
        <a:noFill xmlns:a="http://schemas.openxmlformats.org/drawingml/2006/main"/>
        <a:ln xmlns:a="http://schemas.openxmlformats.org/drawingml/2006/main" w="57150" cap="flat" cmpd="sng" algn="ctr">
          <a:solidFill>
            <a:srgbClr val="FF0000"/>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 xmlns:a14="http://schemas.microsoft.com/office/drawing/2010/main" xmlns:p="http://schemas.openxmlformats.org/presentationml/2006/main" xmlns:r="http://schemas.openxmlformats.org/officeDocument/2006/relationships" xmlns:lc="http://schemas.openxmlformats.org/drawingml/2006/lockedCanvas">
              <a:effectLst>
                <a:outerShdw dist="35921" dir="2700000" algn="ctr" rotWithShape="0">
                  <a:schemeClr val="bg2"/>
                </a:outerShdw>
              </a:effectLst>
            </a14:hiddenEffects>
          </a:ext>
        </a:extLst>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a:ln>
              <a:noFill/>
            </a:ln>
            <a:solidFill>
              <a:schemeClr val="bg1"/>
            </a:solidFill>
            <a:effectLst/>
            <a:latin typeface="Calibri" pitchFamily="34" charset="0"/>
          </a:endParaRPr>
        </a:p>
      </cdr:txBody>
    </cdr:sp>
  </cdr:relSizeAnchor>
  <cdr:relSizeAnchor xmlns:cdr="http://schemas.openxmlformats.org/drawingml/2006/chartDrawing">
    <cdr:from>
      <cdr:x>0.12187</cdr:x>
      <cdr:y>0.59277</cdr:y>
    </cdr:from>
    <cdr:to>
      <cdr:x>0.97079</cdr:x>
      <cdr:y>0.82182</cdr:y>
    </cdr:to>
    <cdr:sp macro="" textlink="">
      <cdr:nvSpPr>
        <cdr:cNvPr id="4" name="Rettangolo 7"/>
        <cdr:cNvSpPr/>
      </cdr:nvSpPr>
      <cdr:spPr>
        <a:xfrm xmlns:a="http://schemas.openxmlformats.org/drawingml/2006/main">
          <a:off x="1377131" y="3425032"/>
          <a:ext cx="9592805" cy="1323451"/>
        </a:xfrm>
        <a:prstGeom xmlns:a="http://schemas.openxmlformats.org/drawingml/2006/main" prst="rect">
          <a:avLst/>
        </a:prstGeom>
        <a:solidFill xmlns:a="http://schemas.openxmlformats.org/drawingml/2006/main">
          <a:schemeClr val="accent6">
            <a:lumMod val="60000"/>
            <a:lumOff val="40000"/>
            <a:alpha val="48000"/>
          </a:schemeClr>
        </a:solidFill>
      </cdr:spPr>
      <cdr:txBody>
        <a:bodyPr xmlns:a="http://schemas.openxmlformats.org/drawingml/2006/main" wrap="square">
          <a:spAutoFit/>
        </a:bodyPr>
        <a:lstStyle xmlns:a="http://schemas.openxmlformats.org/drawingml/2006/main">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pPr algn="ctr"/>
          <a:r>
            <a:rPr lang="it-IT" sz="4000" b="1" dirty="0"/>
            <a:t>Solvent extraction dominates the impacts</a:t>
          </a:r>
        </a:p>
      </cdr:txBody>
    </cdr:sp>
  </cdr:relSizeAnchor>
</c:userShapes>
</file>

<file path=ppt/drawings/drawing2.xml><?xml version="1.0" encoding="utf-8"?>
<c:userShapes xmlns:c="http://schemas.openxmlformats.org/drawingml/2006/chart">
  <cdr:relSizeAnchor xmlns:cdr="http://schemas.openxmlformats.org/drawingml/2006/chartDrawing">
    <cdr:from>
      <cdr:x>0.96238</cdr:x>
      <cdr:y>0.06769</cdr:y>
    </cdr:from>
    <cdr:to>
      <cdr:x>1</cdr:x>
      <cdr:y>0.56539</cdr:y>
    </cdr:to>
    <cdr:sp macro="" textlink="">
      <cdr:nvSpPr>
        <cdr:cNvPr id="2" name="Ovale 5"/>
        <cdr:cNvSpPr/>
      </cdr:nvSpPr>
      <cdr:spPr bwMode="auto">
        <a:xfrm xmlns:a="http://schemas.openxmlformats.org/drawingml/2006/main" rot="5400000">
          <a:off x="9799751" y="1193012"/>
          <a:ext cx="2204357" cy="417967"/>
        </a:xfrm>
        <a:prstGeom xmlns:a="http://schemas.openxmlformats.org/drawingml/2006/main" prst="ellipse">
          <a:avLst/>
        </a:prstGeom>
        <a:noFill xmlns:a="http://schemas.openxmlformats.org/drawingml/2006/main"/>
        <a:ln xmlns:a="http://schemas.openxmlformats.org/drawingml/2006/main" w="57150" cap="flat" cmpd="sng" algn="ctr">
          <a:solidFill>
            <a:srgbClr val="FF0000"/>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lc="http://schemas.openxmlformats.org/drawingml/2006/lockedCanvas" xmlns:r="http://schemas.openxmlformats.org/officeDocument/2006/relationships" xmlns:p="http://schemas.openxmlformats.org/presentationml/2006/main" xmlns:a14="http://schemas.microsoft.com/office/drawing/2010/main" xmlns="">
              <a:effectLst>
                <a:outerShdw dist="35921" dir="2700000" algn="ctr" rotWithShape="0">
                  <a:schemeClr val="bg2"/>
                </a:outerShdw>
              </a:effectLst>
            </a14:hiddenEffects>
          </a:ext>
        </a:extLst>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a:ln>
              <a:noFill/>
            </a:ln>
            <a:solidFill>
              <a:schemeClr val="bg1"/>
            </a:solidFill>
            <a:effectLst/>
            <a:latin typeface="Calibri" pitchFamily="34" charset="0"/>
          </a:endParaRPr>
        </a:p>
      </cdr:txBody>
    </cdr:sp>
  </cdr:relSizeAnchor>
  <cdr:relSizeAnchor xmlns:cdr="http://schemas.openxmlformats.org/drawingml/2006/chartDrawing">
    <cdr:from>
      <cdr:x>0.38483</cdr:x>
      <cdr:y>0.20778</cdr:y>
    </cdr:from>
    <cdr:to>
      <cdr:x>0.41275</cdr:x>
      <cdr:y>0.60635</cdr:y>
    </cdr:to>
    <cdr:sp macro="" textlink="">
      <cdr:nvSpPr>
        <cdr:cNvPr id="3" name="Ovale 5"/>
        <cdr:cNvSpPr/>
      </cdr:nvSpPr>
      <cdr:spPr bwMode="auto">
        <a:xfrm xmlns:a="http://schemas.openxmlformats.org/drawingml/2006/main" rot="5400000">
          <a:off x="3548286" y="1647830"/>
          <a:ext cx="1765306" cy="310243"/>
        </a:xfrm>
        <a:prstGeom xmlns:a="http://schemas.openxmlformats.org/drawingml/2006/main" prst="ellipse">
          <a:avLst/>
        </a:prstGeom>
        <a:noFill xmlns:a="http://schemas.openxmlformats.org/drawingml/2006/main"/>
        <a:ln xmlns:a="http://schemas.openxmlformats.org/drawingml/2006/main" w="57150" cap="flat" cmpd="sng" algn="ctr">
          <a:solidFill>
            <a:srgbClr val="FF0000"/>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lc="http://schemas.openxmlformats.org/drawingml/2006/lockedCanvas" xmlns="" xmlns:a14="http://schemas.microsoft.com/office/drawing/2010/main" xmlns:p="http://schemas.openxmlformats.org/presentationml/2006/main" xmlns:r="http://schemas.openxmlformats.org/officeDocument/2006/relationships">
              <a:effectLst>
                <a:outerShdw dist="35921" dir="2700000" algn="ctr" rotWithShape="0">
                  <a:schemeClr val="bg2"/>
                </a:outerShdw>
              </a:effectLst>
            </a14:hiddenEffects>
          </a:ext>
        </a:extLst>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a:ln>
              <a:noFill/>
            </a:ln>
            <a:solidFill>
              <a:schemeClr val="bg1"/>
            </a:solidFill>
            <a:effectLst/>
            <a:latin typeface="Calibri" pitchFamily="34" charset="0"/>
          </a:endParaRPr>
        </a:p>
      </cdr:txBody>
    </cdr:sp>
  </cdr:relSizeAnchor>
  <cdr:relSizeAnchor xmlns:cdr="http://schemas.openxmlformats.org/drawingml/2006/chartDrawing">
    <cdr:from>
      <cdr:x>0.38483</cdr:x>
      <cdr:y>0.20778</cdr:y>
    </cdr:from>
    <cdr:to>
      <cdr:x>0.41275</cdr:x>
      <cdr:y>0.60635</cdr:y>
    </cdr:to>
    <cdr:sp macro="" textlink="">
      <cdr:nvSpPr>
        <cdr:cNvPr id="4" name="Ovale 5"/>
        <cdr:cNvSpPr/>
      </cdr:nvSpPr>
      <cdr:spPr bwMode="auto">
        <a:xfrm xmlns:a="http://schemas.openxmlformats.org/drawingml/2006/main" rot="5400000">
          <a:off x="3548286" y="1647831"/>
          <a:ext cx="1765306" cy="310243"/>
        </a:xfrm>
        <a:prstGeom xmlns:a="http://schemas.openxmlformats.org/drawingml/2006/main" prst="ellipse">
          <a:avLst/>
        </a:prstGeom>
        <a:noFill xmlns:a="http://schemas.openxmlformats.org/drawingml/2006/main"/>
        <a:ln xmlns:a="http://schemas.openxmlformats.org/drawingml/2006/main" w="57150" cap="flat" cmpd="sng" algn="ctr">
          <a:solidFill>
            <a:srgbClr val="FF0000"/>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lc="http://schemas.openxmlformats.org/drawingml/2006/lockedCanvas" xmlns="" xmlns:a14="http://schemas.microsoft.com/office/drawing/2010/main" xmlns:p="http://schemas.openxmlformats.org/presentationml/2006/main" xmlns:r="http://schemas.openxmlformats.org/officeDocument/2006/relationships">
              <a:effectLst>
                <a:outerShdw dist="35921" dir="2700000" algn="ctr" rotWithShape="0">
                  <a:schemeClr val="bg2"/>
                </a:outerShdw>
              </a:effectLst>
            </a14:hiddenEffects>
          </a:ext>
        </a:extLst>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a:ln>
              <a:noFill/>
            </a:ln>
            <a:solidFill>
              <a:schemeClr val="bg1"/>
            </a:solidFill>
            <a:effectLst/>
            <a:latin typeface="Calibri" pitchFamily="34" charset="0"/>
          </a:endParaRPr>
        </a:p>
      </cdr:txBody>
    </cdr:sp>
  </cdr:relSizeAnchor>
  <cdr:relSizeAnchor xmlns:cdr="http://schemas.openxmlformats.org/drawingml/2006/chartDrawing">
    <cdr:from>
      <cdr:x>0.02939</cdr:x>
      <cdr:y>0.09346</cdr:y>
    </cdr:from>
    <cdr:to>
      <cdr:x>0.24963</cdr:x>
      <cdr:y>0.29031</cdr:y>
    </cdr:to>
    <cdr:sp macro="" textlink="">
      <cdr:nvSpPr>
        <cdr:cNvPr id="5" name="Ovale 5"/>
        <cdr:cNvSpPr/>
      </cdr:nvSpPr>
      <cdr:spPr bwMode="auto">
        <a:xfrm xmlns:a="http://schemas.openxmlformats.org/drawingml/2006/main">
          <a:off x="326572" y="413939"/>
          <a:ext cx="2447018" cy="871896"/>
        </a:xfrm>
        <a:prstGeom xmlns:a="http://schemas.openxmlformats.org/drawingml/2006/main" prst="ellipse">
          <a:avLst/>
        </a:prstGeom>
        <a:noFill xmlns:a="http://schemas.openxmlformats.org/drawingml/2006/main"/>
        <a:ln xmlns:a="http://schemas.openxmlformats.org/drawingml/2006/main" w="57150" cap="flat" cmpd="sng" algn="ctr">
          <a:solidFill>
            <a:srgbClr val="FF0000"/>
          </a:solidFill>
          <a:prstDash val="solid"/>
          <a:round/>
          <a:headEnd type="none" w="med" len="med"/>
          <a:tailEnd type="none" w="med" len="med"/>
        </a:ln>
        <a:effectLst xmlns:a="http://schemas.openxmlformats.org/drawingml/2006/main"/>
        <a:extLst xmlns:a="http://schemas.openxmlformats.org/drawingml/2006/main">
          <a:ext uri="{AF507438-7753-43e0-B8FC-AC1667EBCBE1}">
            <a14:hiddenEffects xmlns:lc="http://schemas.openxmlformats.org/drawingml/2006/lockedCanvas" xmlns:a14="http://schemas.microsoft.com/office/drawing/2010/main" xmlns="" xmlns:p="http://schemas.openxmlformats.org/presentationml/2006/main" xmlns:r="http://schemas.openxmlformats.org/officeDocument/2006/relationships">
              <a:effectLst>
                <a:outerShdw dist="35921" dir="2700000" algn="ctr" rotWithShape="0">
                  <a:schemeClr val="bg2"/>
                </a:outerShdw>
              </a:effectLst>
            </a14:hiddenEffects>
          </a:ext>
        </a:extLst>
      </cdr:spPr>
      <cdr:txBody>
        <a:bodyPr xmlns:a="http://schemas.openxmlformats.org/drawingml/2006/main" vert="horz" wrap="square" lIns="91440" tIns="45720" rIns="91440" bIns="45720" numCol="1" rtlCol="0" anchor="t" anchorCtr="0" compatLnSpc="1">
          <a:prstTxWarp prst="textNoShape">
            <a:avLst/>
          </a:prstTxWarp>
        </a:bodyPr>
        <a:lstStyle xmlns:a="http://schemas.openxmlformats.org/drawingml/2006/main">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a:ln>
              <a:noFill/>
            </a:ln>
            <a:solidFill>
              <a:schemeClr val="bg1"/>
            </a:solidFill>
            <a:effectLst/>
            <a:latin typeface="Calibri" pitchFamily="34" charset="0"/>
          </a:endParaRPr>
        </a:p>
      </cdr:txBody>
    </cdr:sp>
  </cdr:relSizeAnchor>
  <cdr:relSizeAnchor xmlns:cdr="http://schemas.openxmlformats.org/drawingml/2006/chartDrawing">
    <cdr:from>
      <cdr:x>0.01822</cdr:x>
      <cdr:y>0.82628</cdr:y>
    </cdr:from>
    <cdr:to>
      <cdr:x>0.94935</cdr:x>
      <cdr:y>1</cdr:y>
    </cdr:to>
    <cdr:sp macro="" textlink="">
      <cdr:nvSpPr>
        <cdr:cNvPr id="6" name="Rettangolo 7"/>
        <cdr:cNvSpPr/>
      </cdr:nvSpPr>
      <cdr:spPr>
        <a:xfrm xmlns:a="http://schemas.openxmlformats.org/drawingml/2006/main">
          <a:off x="202406" y="3659684"/>
          <a:ext cx="10345737" cy="769441"/>
        </a:xfrm>
        <a:prstGeom xmlns:a="http://schemas.openxmlformats.org/drawingml/2006/main" prst="rect">
          <a:avLst/>
        </a:prstGeom>
        <a:solidFill xmlns:a="http://schemas.openxmlformats.org/drawingml/2006/main">
          <a:schemeClr val="accent6">
            <a:lumMod val="60000"/>
            <a:lumOff val="40000"/>
            <a:alpha val="48000"/>
          </a:schemeClr>
        </a:solidFill>
      </cdr:spPr>
      <cdr:txBody>
        <a:bodyPr xmlns:a="http://schemas.openxmlformats.org/drawingml/2006/main" wrap="square">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it-IT" sz="4400" b="1" dirty="0"/>
            <a:t>Reduction dominates the impacts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7B823B-1B8E-4C9B-894C-E9CF034AAF12}" type="datetimeFigureOut">
              <a:rPr lang="nl-BE" smtClean="0"/>
              <a:t>25/07/2016</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4BD625-2247-4808-B8CD-8291102323ED}" type="slidenum">
              <a:rPr lang="nl-BE" smtClean="0"/>
              <a:t>‹#›</a:t>
            </a:fld>
            <a:endParaRPr lang="nl-BE"/>
          </a:p>
        </p:txBody>
      </p:sp>
    </p:spTree>
    <p:extLst>
      <p:ext uri="{BB962C8B-B14F-4D97-AF65-F5344CB8AC3E}">
        <p14:creationId xmlns:p14="http://schemas.microsoft.com/office/powerpoint/2010/main" val="207332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17C257C2-8D60-4760-88CB-024AF3EEC641}" type="slidenum">
              <a:rPr lang="nl-BE" smtClean="0"/>
              <a:pPr/>
              <a:t>1</a:t>
            </a:fld>
            <a:endParaRPr lang="nl-BE"/>
          </a:p>
        </p:txBody>
      </p:sp>
    </p:spTree>
    <p:extLst>
      <p:ext uri="{BB962C8B-B14F-4D97-AF65-F5344CB8AC3E}">
        <p14:creationId xmlns:p14="http://schemas.microsoft.com/office/powerpoint/2010/main" val="39134942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z="1200" kern="1200" dirty="0" err="1">
                <a:solidFill>
                  <a:schemeClr val="tx1"/>
                </a:solidFill>
                <a:latin typeface="+mn-lt"/>
                <a:ea typeface="+mn-ea"/>
                <a:cs typeface="+mn-cs"/>
              </a:rPr>
              <a:t>Why</a:t>
            </a:r>
            <a:r>
              <a:rPr lang="fr-FR" sz="1200" kern="1200" dirty="0">
                <a:solidFill>
                  <a:schemeClr val="tx1"/>
                </a:solidFill>
                <a:latin typeface="+mn-lt"/>
                <a:ea typeface="+mn-ea"/>
                <a:cs typeface="+mn-cs"/>
              </a:rPr>
              <a:t> recycle</a:t>
            </a:r>
            <a:r>
              <a:rPr lang="fr-FR" sz="1200" kern="1200" baseline="0" dirty="0">
                <a:solidFill>
                  <a:schemeClr val="tx1"/>
                </a:solidFill>
                <a:latin typeface="+mn-lt"/>
                <a:ea typeface="+mn-ea"/>
                <a:cs typeface="+mn-cs"/>
              </a:rPr>
              <a:t> </a:t>
            </a:r>
            <a:r>
              <a:rPr lang="fr-FR" sz="1200" kern="1200" baseline="0" dirty="0" err="1">
                <a:solidFill>
                  <a:schemeClr val="tx1"/>
                </a:solidFill>
                <a:latin typeface="+mn-lt"/>
                <a:ea typeface="+mn-ea"/>
                <a:cs typeface="+mn-cs"/>
              </a:rPr>
              <a:t>NdFeB</a:t>
            </a:r>
            <a:r>
              <a:rPr lang="fr-FR" sz="1200" kern="1200" baseline="0" dirty="0">
                <a:solidFill>
                  <a:schemeClr val="tx1"/>
                </a:solidFill>
                <a:latin typeface="+mn-lt"/>
                <a:ea typeface="+mn-ea"/>
                <a:cs typeface="+mn-cs"/>
              </a:rPr>
              <a:t> </a:t>
            </a:r>
            <a:r>
              <a:rPr lang="fr-FR" sz="1200" kern="1200" baseline="0" dirty="0" err="1">
                <a:solidFill>
                  <a:schemeClr val="tx1"/>
                </a:solidFill>
                <a:latin typeface="+mn-lt"/>
                <a:ea typeface="+mn-ea"/>
                <a:cs typeface="+mn-cs"/>
              </a:rPr>
              <a:t>magnets</a:t>
            </a:r>
            <a:endParaRPr lang="fr-FR" sz="1200" kern="1200" baseline="0" dirty="0">
              <a:solidFill>
                <a:schemeClr val="tx1"/>
              </a:solidFill>
              <a:latin typeface="+mn-lt"/>
              <a:ea typeface="+mn-ea"/>
              <a:cs typeface="+mn-cs"/>
            </a:endParaRPr>
          </a:p>
          <a:p>
            <a:r>
              <a:rPr lang="fr-FR" sz="1200" kern="1200" dirty="0">
                <a:solidFill>
                  <a:schemeClr val="tx1"/>
                </a:solidFill>
                <a:latin typeface="+mn-lt"/>
                <a:ea typeface="+mn-ea"/>
                <a:cs typeface="+mn-cs"/>
              </a:rPr>
              <a:t>Scope </a:t>
            </a:r>
            <a:r>
              <a:rPr lang="fr-FR" sz="1200" kern="1200" dirty="0" err="1">
                <a:solidFill>
                  <a:schemeClr val="tx1"/>
                </a:solidFill>
                <a:latin typeface="+mn-lt"/>
                <a:ea typeface="+mn-ea"/>
                <a:cs typeface="+mn-cs"/>
              </a:rPr>
              <a:t>include</a:t>
            </a:r>
            <a:r>
              <a:rPr lang="fr-FR" sz="1200" kern="1200" baseline="0" dirty="0" err="1">
                <a:solidFill>
                  <a:schemeClr val="tx1"/>
                </a:solidFill>
                <a:latin typeface="+mn-lt"/>
                <a:ea typeface="+mn-ea"/>
                <a:cs typeface="+mn-cs"/>
              </a:rPr>
              <a:t>s</a:t>
            </a:r>
            <a:r>
              <a:rPr lang="fr-FR" sz="1200" kern="1200" baseline="0" dirty="0">
                <a:solidFill>
                  <a:schemeClr val="tx1"/>
                </a:solidFill>
                <a:latin typeface="+mn-lt"/>
                <a:ea typeface="+mn-ea"/>
                <a:cs typeface="+mn-cs"/>
              </a:rPr>
              <a:t> </a:t>
            </a:r>
            <a:r>
              <a:rPr lang="fr-FR" sz="1200" kern="1200" baseline="0" dirty="0" err="1">
                <a:solidFill>
                  <a:schemeClr val="tx1"/>
                </a:solidFill>
                <a:latin typeface="+mn-lt"/>
                <a:ea typeface="+mn-ea"/>
                <a:cs typeface="+mn-cs"/>
              </a:rPr>
              <a:t>only</a:t>
            </a:r>
            <a:r>
              <a:rPr lang="fr-FR" sz="1200" kern="1200" baseline="0" dirty="0">
                <a:solidFill>
                  <a:schemeClr val="tx1"/>
                </a:solidFill>
                <a:latin typeface="+mn-lt"/>
                <a:ea typeface="+mn-ea"/>
                <a:cs typeface="+mn-cs"/>
              </a:rPr>
              <a:t> </a:t>
            </a:r>
            <a:r>
              <a:rPr lang="fr-FR" sz="1200" kern="1200" baseline="0" dirty="0" err="1">
                <a:solidFill>
                  <a:schemeClr val="tx1"/>
                </a:solidFill>
                <a:latin typeface="+mn-lt"/>
                <a:ea typeface="+mn-ea"/>
                <a:cs typeface="+mn-cs"/>
              </a:rPr>
              <a:t>recycling</a:t>
            </a:r>
            <a:r>
              <a:rPr lang="fr-FR" sz="1200" kern="1200" baseline="0" dirty="0">
                <a:solidFill>
                  <a:schemeClr val="tx1"/>
                </a:solidFill>
                <a:latin typeface="+mn-lt"/>
                <a:ea typeface="+mn-ea"/>
                <a:cs typeface="+mn-cs"/>
              </a:rPr>
              <a:t> or end of life and not </a:t>
            </a:r>
            <a:r>
              <a:rPr lang="fr-FR" sz="1200" kern="1200" baseline="0" dirty="0" err="1">
                <a:solidFill>
                  <a:schemeClr val="tx1"/>
                </a:solidFill>
                <a:latin typeface="+mn-lt"/>
                <a:ea typeface="+mn-ea"/>
                <a:cs typeface="+mn-cs"/>
              </a:rPr>
              <a:t>entire</a:t>
            </a:r>
            <a:r>
              <a:rPr lang="fr-FR" sz="1200" kern="1200" baseline="0" dirty="0">
                <a:solidFill>
                  <a:schemeClr val="tx1"/>
                </a:solidFill>
                <a:latin typeface="+mn-lt"/>
                <a:ea typeface="+mn-ea"/>
                <a:cs typeface="+mn-cs"/>
              </a:rPr>
              <a:t> life cycle</a:t>
            </a:r>
          </a:p>
          <a:p>
            <a:r>
              <a:rPr lang="fr-FR" sz="1200" kern="1200" dirty="0">
                <a:solidFill>
                  <a:schemeClr val="tx1"/>
                </a:solidFill>
                <a:latin typeface="+mn-lt"/>
                <a:ea typeface="+mn-ea"/>
                <a:cs typeface="+mn-cs"/>
              </a:rPr>
              <a:t>Main </a:t>
            </a:r>
            <a:r>
              <a:rPr lang="fr-FR" sz="1200" kern="1200" dirty="0" err="1">
                <a:solidFill>
                  <a:schemeClr val="tx1"/>
                </a:solidFill>
                <a:latin typeface="+mn-lt"/>
                <a:ea typeface="+mn-ea"/>
                <a:cs typeface="+mn-cs"/>
              </a:rPr>
              <a:t>findings</a:t>
            </a:r>
            <a:r>
              <a:rPr lang="fr-FR" sz="1200" kern="1200" dirty="0">
                <a:solidFill>
                  <a:schemeClr val="tx1"/>
                </a:solidFill>
                <a:latin typeface="+mn-lt"/>
                <a:ea typeface="+mn-ea"/>
                <a:cs typeface="+mn-cs"/>
              </a:rPr>
              <a:t> of the LCA</a:t>
            </a:r>
          </a:p>
          <a:p>
            <a:r>
              <a:rPr lang="fr-FR" sz="1200" kern="1200" dirty="0" err="1">
                <a:solidFill>
                  <a:schemeClr val="tx1"/>
                </a:solidFill>
                <a:latin typeface="+mn-lt"/>
                <a:ea typeface="+mn-ea"/>
                <a:cs typeface="+mn-cs"/>
              </a:rPr>
              <a:t>Discuss</a:t>
            </a:r>
            <a:r>
              <a:rPr lang="fr-FR" sz="1200" kern="1200" baseline="0" dirty="0">
                <a:solidFill>
                  <a:schemeClr val="tx1"/>
                </a:solidFill>
                <a:latin typeface="+mn-lt"/>
                <a:ea typeface="+mn-ea"/>
                <a:cs typeface="+mn-cs"/>
              </a:rPr>
              <a:t> </a:t>
            </a:r>
            <a:r>
              <a:rPr lang="fr-FR" sz="1200" kern="1200" baseline="0" dirty="0" err="1">
                <a:solidFill>
                  <a:schemeClr val="tx1"/>
                </a:solidFill>
                <a:latin typeface="+mn-lt"/>
                <a:ea typeface="+mn-ea"/>
                <a:cs typeface="+mn-cs"/>
              </a:rPr>
              <a:t>results</a:t>
            </a:r>
            <a:r>
              <a:rPr lang="fr-FR" sz="1200" kern="1200" baseline="0" dirty="0">
                <a:solidFill>
                  <a:schemeClr val="tx1"/>
                </a:solidFill>
                <a:latin typeface="+mn-lt"/>
                <a:ea typeface="+mn-ea"/>
                <a:cs typeface="+mn-cs"/>
              </a:rPr>
              <a:t> and </a:t>
            </a:r>
            <a:r>
              <a:rPr lang="fr-FR" sz="1200" kern="1200" baseline="0" dirty="0" err="1">
                <a:solidFill>
                  <a:schemeClr val="tx1"/>
                </a:solidFill>
                <a:latin typeface="+mn-lt"/>
                <a:ea typeface="+mn-ea"/>
                <a:cs typeface="+mn-cs"/>
              </a:rPr>
              <a:t>assumptions</a:t>
            </a:r>
            <a:endParaRPr lang="fr-FR" sz="1200" kern="1200" baseline="0" dirty="0">
              <a:solidFill>
                <a:schemeClr val="tx1"/>
              </a:solidFill>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6B1CA544-D208-4A6C-81D0-5D2588EB55F5}" type="slidenum">
              <a:rPr lang="fr-FR" smtClean="0"/>
              <a:t>2</a:t>
            </a:fld>
            <a:endParaRPr lang="fr-FR"/>
          </a:p>
        </p:txBody>
      </p:sp>
    </p:spTree>
    <p:extLst>
      <p:ext uri="{BB962C8B-B14F-4D97-AF65-F5344CB8AC3E}">
        <p14:creationId xmlns:p14="http://schemas.microsoft.com/office/powerpoint/2010/main" val="831932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Mining and the processing of metals is a dirty industry.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It’s impossible to mine a place while preserving the environment. But that said, it is absurd to suggest to do away with mining, it is a social and economic need, we do need to mine. But there are a few things we can do to mitigate. </a:t>
            </a:r>
            <a:r>
              <a:rPr lang="en-US" baseline="0" dirty="0"/>
              <a:t> By calculating and weighing all the impacts and performing an LCA.</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Question to the audience: There are many ways to recycle these magnets. But today we look at a purely Pyro and hydro method…which are the more environmentally friendly routes? So who thinks its hydro? And who thinks pyro? Who doesn’t know what </a:t>
            </a:r>
            <a:r>
              <a:rPr lang="en-US" baseline="0" dirty="0" err="1"/>
              <a:t>pyrometallugry</a:t>
            </a:r>
            <a:r>
              <a:rPr lang="en-US" baseline="0" dirty="0"/>
              <a:t> or hydrometallurgy means?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decision whether to use hydrometallurgy or </a:t>
            </a:r>
            <a:r>
              <a:rPr lang="en-US" dirty="0" err="1"/>
              <a:t>pyrometallurgy</a:t>
            </a:r>
            <a:r>
              <a:rPr lang="en-US" dirty="0"/>
              <a:t> can be seen from various concerns including environment and economy. For instance,</a:t>
            </a:r>
            <a:r>
              <a:rPr lang="en-US" baseline="0" dirty="0"/>
              <a:t> pyro recycling infrastructures are often more expensive than hydro ones.</a:t>
            </a:r>
            <a:r>
              <a:rPr lang="en-US" dirty="0"/>
              <a:t> But today</a:t>
            </a:r>
            <a:r>
              <a:rPr lang="en-US" baseline="0" dirty="0"/>
              <a:t> we will just focus on environment. </a:t>
            </a:r>
          </a:p>
          <a:p>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3</a:t>
            </a:fld>
            <a:endParaRPr lang="nl-BE"/>
          </a:p>
        </p:txBody>
      </p:sp>
    </p:spTree>
    <p:extLst>
      <p:ext uri="{BB962C8B-B14F-4D97-AF65-F5344CB8AC3E}">
        <p14:creationId xmlns:p14="http://schemas.microsoft.com/office/powerpoint/2010/main" val="1596654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Why recycle magnets?</a:t>
            </a:r>
            <a:r>
              <a:rPr lang="nl-BE" baseline="0" dirty="0"/>
              <a:t> We seem like we have plenty of them right? You even have some in your pocket right now inside your cell phone. But their supply is much more criical than perceived. Rare Earths are listed at the top of the EU’s critical material list.</a:t>
            </a:r>
          </a:p>
          <a:p>
            <a:endParaRPr lang="nl-BE" baseline="0" dirty="0"/>
          </a:p>
          <a:p>
            <a:r>
              <a:rPr lang="nl-BE" baseline="0" dirty="0"/>
              <a:t>First, thera are some applications with large amounts of REEs required. And we simply don’t have that much in Europe. For example, wind turbines require about 350 kilograms of REEs and hybrid and electric vehicles require around 10kg. </a:t>
            </a:r>
          </a:p>
          <a:p>
            <a:endParaRPr lang="nl-BE" baseline="0" dirty="0"/>
          </a:p>
          <a:p>
            <a:r>
              <a:rPr lang="nl-BE" baseline="0" dirty="0"/>
              <a:t>Second, there are some which are important to technology because they allow for reduction of mass but there is not a large amount needed.</a:t>
            </a:r>
          </a:p>
          <a:p>
            <a:endParaRPr lang="nl-BE" baseline="0" dirty="0"/>
          </a:p>
          <a:p>
            <a:r>
              <a:rPr lang="nl-BE" baseline="0" dirty="0"/>
              <a:t>Third, Supply insecurity. Currently China is producing a large majority of REEs.</a:t>
            </a:r>
          </a:p>
          <a:p>
            <a:r>
              <a:rPr lang="nl-BE" baseline="0" dirty="0"/>
              <a:t>The EU is funding REE recycling projects such as my own to determine ways to keep the REEs that we already. There are many REE recycling techniques. Some of the recycling techniques for REES are purely pyrometallurgical.</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4</a:t>
            </a:fld>
            <a:endParaRPr lang="nl-BE"/>
          </a:p>
        </p:txBody>
      </p:sp>
    </p:spTree>
    <p:extLst>
      <p:ext uri="{BB962C8B-B14F-4D97-AF65-F5344CB8AC3E}">
        <p14:creationId xmlns:p14="http://schemas.microsoft.com/office/powerpoint/2010/main" val="17289088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what </a:t>
            </a:r>
            <a:r>
              <a:rPr lang="en-US" dirty="0" err="1"/>
              <a:t>pyrometallurgy</a:t>
            </a:r>
            <a:r>
              <a:rPr lang="en-US" baseline="0" dirty="0"/>
              <a:t> is. </a:t>
            </a:r>
          </a:p>
          <a:p>
            <a:endParaRPr lang="en-US" baseline="0" dirty="0"/>
          </a:p>
          <a:p>
            <a:r>
              <a:rPr lang="en-US" baseline="0" dirty="0"/>
              <a:t>Then say that you can recycle REE metals in a similar way to their production, by directly melting them down to reform magnets or alloys. </a:t>
            </a:r>
            <a:r>
              <a:rPr lang="en-US" dirty="0"/>
              <a:t>In</a:t>
            </a:r>
            <a:r>
              <a:rPr lang="en-US" baseline="0" dirty="0"/>
              <a:t> general, the disadvantages of pyro methods for recycling are many. </a:t>
            </a:r>
            <a:r>
              <a:rPr lang="en-US" dirty="0"/>
              <a:t>The basic operation is the direct introduction of magnet</a:t>
            </a:r>
            <a:r>
              <a:rPr lang="en-US" baseline="0" dirty="0"/>
              <a:t> scrap</a:t>
            </a:r>
            <a:r>
              <a:rPr lang="en-US" dirty="0"/>
              <a:t> into a high temperature</a:t>
            </a:r>
            <a:r>
              <a:rPr lang="en-US" baseline="0" dirty="0"/>
              <a:t> </a:t>
            </a:r>
            <a:r>
              <a:rPr lang="en-US" dirty="0"/>
              <a:t>furnace mixed with a reducer and smelting agent. This operation is accompanied with strong gas emissions including: -CO2 –CO coming from oxidation of carbon used as the reducer -dust of scrap metals and other components -green house effect gases like SO2</a:t>
            </a:r>
            <a:r>
              <a:rPr lang="en-US" baseline="0" dirty="0"/>
              <a:t> are also present. </a:t>
            </a:r>
          </a:p>
          <a:p>
            <a:endParaRPr lang="en-US" dirty="0"/>
          </a:p>
          <a:p>
            <a:r>
              <a:rPr lang="en-US" dirty="0"/>
              <a:t>Not only ar</a:t>
            </a:r>
            <a:r>
              <a:rPr lang="en-US" baseline="0" dirty="0"/>
              <a:t>e these gas emissions damaging to the environment, but m</a:t>
            </a:r>
            <a:r>
              <a:rPr lang="en-US" dirty="0"/>
              <a:t>any</a:t>
            </a:r>
            <a:r>
              <a:rPr lang="en-US" baseline="0" dirty="0"/>
              <a:t> of these</a:t>
            </a:r>
            <a:r>
              <a:rPr lang="en-US" dirty="0"/>
              <a:t> gases are carcinogenic. So</a:t>
            </a:r>
            <a:r>
              <a:rPr lang="en-US" baseline="0" dirty="0"/>
              <a:t> they are also damaging to human health.</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5</a:t>
            </a:fld>
            <a:endParaRPr lang="nl-BE"/>
          </a:p>
        </p:txBody>
      </p:sp>
    </p:spTree>
    <p:extLst>
      <p:ext uri="{BB962C8B-B14F-4D97-AF65-F5344CB8AC3E}">
        <p14:creationId xmlns:p14="http://schemas.microsoft.com/office/powerpoint/2010/main" val="2797595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Read what hydrometallurgy is</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T</a:t>
            </a:r>
            <a:r>
              <a:rPr lang="en-US" baseline="0" dirty="0"/>
              <a:t>he way to recycle these magnets are very similar to the method</a:t>
            </a:r>
            <a:r>
              <a:rPr lang="en-US" dirty="0"/>
              <a:t> used for the extraction of REEs from minerals. The main disadvantages of the hydrometallurgical routes are that large amounts of chemicals are required and</a:t>
            </a:r>
            <a:r>
              <a:rPr lang="en-US" baseline="0" dirty="0"/>
              <a:t> often the chemicals are not reused in the lab.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Results in the generation of hazardous</a:t>
            </a:r>
            <a:r>
              <a:rPr lang="en-US" baseline="0" dirty="0"/>
              <a:t> waste water which includes emissions such as: </a:t>
            </a:r>
            <a:r>
              <a:rPr lang="en-US" dirty="0"/>
              <a:t>Hydrogen</a:t>
            </a:r>
            <a:r>
              <a:rPr lang="en-US" baseline="0" dirty="0"/>
              <a:t> cyanide, Hydrogen Chloride, Nitric acid</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6</a:t>
            </a:fld>
            <a:endParaRPr lang="nl-BE"/>
          </a:p>
        </p:txBody>
      </p:sp>
    </p:spTree>
    <p:extLst>
      <p:ext uri="{BB962C8B-B14F-4D97-AF65-F5344CB8AC3E}">
        <p14:creationId xmlns:p14="http://schemas.microsoft.com/office/powerpoint/2010/main" val="37924743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So which is better?</a:t>
            </a:r>
            <a:r>
              <a:rPr lang="nl-BE" baseline="0" dirty="0"/>
              <a:t> On the one hand you are using large amounts of toxic chemicals to recycle metals and on the other hand you are using large amounts of energy and fuel? </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7</a:t>
            </a:fld>
            <a:endParaRPr lang="nl-BE"/>
          </a:p>
        </p:txBody>
      </p:sp>
    </p:spTree>
    <p:extLst>
      <p:ext uri="{BB962C8B-B14F-4D97-AF65-F5344CB8AC3E}">
        <p14:creationId xmlns:p14="http://schemas.microsoft.com/office/powerpoint/2010/main" val="1997062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What</a:t>
            </a:r>
            <a:r>
              <a:rPr lang="nl-BE" baseline="0" dirty="0"/>
              <a:t> is life cycle assesment? It’s a methodology to evaluate environmental impacts, over the life cycle of a product. It is used mostly to compare two products. For example, it can tell you what is the more sustainble solution between a hand dryer and a cotton roll.</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8</a:t>
            </a:fld>
            <a:endParaRPr lang="nl-BE"/>
          </a:p>
        </p:txBody>
      </p:sp>
    </p:spTree>
    <p:extLst>
      <p:ext uri="{BB962C8B-B14F-4D97-AF65-F5344CB8AC3E}">
        <p14:creationId xmlns:p14="http://schemas.microsoft.com/office/powerpoint/2010/main" val="4174759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While LCA is not a precision science, there is somewhat of a scientific method to it. I promise! Shown here—the LCA framework. One must create a goal and scope and collect data in an inventory analysis and do the calculations using an impact assesment method.</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These are the three main areas of impacts., these are the three endpoints.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A typical structure of the different categories included in the impact assessment method is shown here as an example. Depending on our emission we assign a value to each of these categories, and these categories contribute to one of the three areas of impacts which can be related to human health for example. </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9</a:t>
            </a:fld>
            <a:endParaRPr lang="nl-BE"/>
          </a:p>
        </p:txBody>
      </p:sp>
    </p:spTree>
    <p:extLst>
      <p:ext uri="{BB962C8B-B14F-4D97-AF65-F5344CB8AC3E}">
        <p14:creationId xmlns:p14="http://schemas.microsoft.com/office/powerpoint/2010/main" val="1113684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B1CA544-D208-4A6C-81D0-5D2588EB55F5}" type="slidenum">
              <a:rPr lang="fr-FR" smtClean="0"/>
              <a:t>10</a:t>
            </a:fld>
            <a:endParaRPr lang="fr-FR"/>
          </a:p>
        </p:txBody>
      </p:sp>
    </p:spTree>
    <p:extLst>
      <p:ext uri="{BB962C8B-B14F-4D97-AF65-F5344CB8AC3E}">
        <p14:creationId xmlns:p14="http://schemas.microsoft.com/office/powerpoint/2010/main" val="32497073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sz="1200" kern="1200" dirty="0">
                <a:solidFill>
                  <a:schemeClr val="tx1"/>
                </a:solidFill>
                <a:effectLst/>
                <a:latin typeface="+mn-lt"/>
                <a:ea typeface="+mn-ea"/>
                <a:cs typeface="+mn-cs"/>
              </a:rPr>
              <a:t>First </a:t>
            </a:r>
            <a:r>
              <a:rPr lang="fr-FR" sz="1200" kern="1200" dirty="0" err="1">
                <a:solidFill>
                  <a:schemeClr val="tx1"/>
                </a:solidFill>
                <a:effectLst/>
                <a:latin typeface="+mn-lt"/>
                <a:ea typeface="+mn-ea"/>
                <a:cs typeface="+mn-cs"/>
              </a:rPr>
              <a:t>step</a:t>
            </a:r>
            <a:r>
              <a:rPr lang="fr-FR" sz="1200" kern="1200" dirty="0">
                <a:solidFill>
                  <a:schemeClr val="tx1"/>
                </a:solidFill>
                <a:effectLst/>
                <a:latin typeface="+mn-lt"/>
                <a:ea typeface="+mn-ea"/>
                <a:cs typeface="+mn-cs"/>
              </a:rPr>
              <a:t> in setting</a:t>
            </a:r>
            <a:r>
              <a:rPr lang="fr-FR" sz="1200" kern="1200" baseline="0" dirty="0">
                <a:solidFill>
                  <a:schemeClr val="tx1"/>
                </a:solidFill>
                <a:effectLst/>
                <a:latin typeface="+mn-lt"/>
                <a:ea typeface="+mn-ea"/>
                <a:cs typeface="+mn-cs"/>
              </a:rPr>
              <a:t> goal and scope </a:t>
            </a:r>
            <a:r>
              <a:rPr lang="fr-FR" sz="1200" kern="1200" baseline="0" dirty="0" err="1">
                <a:solidFill>
                  <a:schemeClr val="tx1"/>
                </a:solidFill>
                <a:effectLst/>
                <a:latin typeface="+mn-lt"/>
                <a:ea typeface="+mn-ea"/>
                <a:cs typeface="+mn-cs"/>
              </a:rPr>
              <a:t>is</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defining</a:t>
            </a:r>
            <a:r>
              <a:rPr lang="fr-FR" sz="1200" kern="1200" baseline="0" dirty="0">
                <a:solidFill>
                  <a:schemeClr val="tx1"/>
                </a:solidFill>
                <a:effectLst/>
                <a:latin typeface="+mn-lt"/>
                <a:ea typeface="+mn-ea"/>
                <a:cs typeface="+mn-cs"/>
              </a:rPr>
              <a:t> the </a:t>
            </a:r>
            <a:r>
              <a:rPr lang="fr-FR" sz="1200" kern="1200" dirty="0">
                <a:solidFill>
                  <a:schemeClr val="tx1"/>
                </a:solidFill>
                <a:effectLst/>
                <a:latin typeface="+mn-lt"/>
                <a:ea typeface="+mn-ea"/>
                <a:cs typeface="+mn-cs"/>
              </a:rPr>
              <a:t>FU</a:t>
            </a:r>
            <a:r>
              <a:rPr lang="fr-FR" sz="1200" kern="1200" baseline="0" dirty="0">
                <a:solidFill>
                  <a:schemeClr val="tx1"/>
                </a:solidFill>
                <a:effectLst/>
                <a:latin typeface="+mn-lt"/>
                <a:ea typeface="+mn-ea"/>
                <a:cs typeface="+mn-cs"/>
              </a:rPr>
              <a:t>. </a:t>
            </a:r>
            <a:r>
              <a:rPr lang="fr-FR" sz="1200" kern="1200" dirty="0">
                <a:solidFill>
                  <a:schemeClr val="tx1"/>
                </a:solidFill>
                <a:effectLst/>
                <a:latin typeface="+mn-lt"/>
                <a:ea typeface="+mn-ea"/>
                <a:cs typeface="+mn-cs"/>
              </a:rPr>
              <a:t>One of the </a:t>
            </a:r>
            <a:r>
              <a:rPr lang="fr-FR" sz="1200" kern="1200" dirty="0" err="1">
                <a:solidFill>
                  <a:schemeClr val="tx1"/>
                </a:solidFill>
                <a:effectLst/>
                <a:latin typeface="+mn-lt"/>
                <a:ea typeface="+mn-ea"/>
                <a:cs typeface="+mn-cs"/>
              </a:rPr>
              <a:t>biggest</a:t>
            </a:r>
            <a:r>
              <a:rPr lang="fr-FR" sz="1200" kern="1200" baseline="0" dirty="0">
                <a:solidFill>
                  <a:schemeClr val="tx1"/>
                </a:solidFill>
                <a:effectLst/>
                <a:latin typeface="+mn-lt"/>
                <a:ea typeface="+mn-ea"/>
                <a:cs typeface="+mn-cs"/>
              </a:rPr>
              <a:t> concepts in LCA to </a:t>
            </a:r>
            <a:r>
              <a:rPr lang="fr-FR" sz="1200" kern="1200" baseline="0" dirty="0" err="1">
                <a:solidFill>
                  <a:schemeClr val="tx1"/>
                </a:solidFill>
                <a:effectLst/>
                <a:latin typeface="+mn-lt"/>
                <a:ea typeface="+mn-ea"/>
                <a:cs typeface="+mn-cs"/>
              </a:rPr>
              <a:t>understand</a:t>
            </a:r>
            <a:r>
              <a:rPr lang="fr-FR" sz="1200" kern="1200" baseline="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Functional</a:t>
            </a:r>
            <a:r>
              <a:rPr lang="fr-FR" sz="1200" kern="1200" dirty="0">
                <a:solidFill>
                  <a:schemeClr val="tx1"/>
                </a:solidFill>
                <a:effectLst/>
                <a:latin typeface="+mn-lt"/>
                <a:ea typeface="+mn-ea"/>
                <a:cs typeface="+mn-cs"/>
              </a:rPr>
              <a:t> unit </a:t>
            </a:r>
            <a:r>
              <a:rPr lang="fr-FR" sz="1200" kern="1200" dirty="0" err="1">
                <a:solidFill>
                  <a:schemeClr val="tx1"/>
                </a:solidFill>
                <a:effectLst/>
                <a:latin typeface="+mn-lt"/>
                <a:ea typeface="+mn-ea"/>
                <a:cs typeface="+mn-cs"/>
              </a:rPr>
              <a:t>is</a:t>
            </a:r>
            <a:r>
              <a:rPr lang="fr-FR" sz="1200" kern="1200" dirty="0">
                <a:solidFill>
                  <a:schemeClr val="tx1"/>
                </a:solidFill>
                <a:effectLst/>
                <a:latin typeface="+mn-lt"/>
                <a:ea typeface="+mn-ea"/>
                <a:cs typeface="+mn-cs"/>
              </a:rPr>
              <a:t> the unit of </a:t>
            </a:r>
            <a:r>
              <a:rPr lang="fr-FR" sz="1200" kern="1200" dirty="0" err="1">
                <a:solidFill>
                  <a:schemeClr val="tx1"/>
                </a:solidFill>
                <a:effectLst/>
                <a:latin typeface="+mn-lt"/>
                <a:ea typeface="+mn-ea"/>
                <a:cs typeface="+mn-cs"/>
              </a:rPr>
              <a:t>analysis</a:t>
            </a:r>
            <a:r>
              <a:rPr lang="fr-FR" sz="1200" kern="1200" dirty="0">
                <a:solidFill>
                  <a:schemeClr val="tx1"/>
                </a:solidFill>
                <a:effectLst/>
                <a:latin typeface="+mn-lt"/>
                <a:ea typeface="+mn-ea"/>
                <a:cs typeface="+mn-cs"/>
              </a:rPr>
              <a:t>.</a:t>
            </a:r>
            <a:r>
              <a:rPr lang="fr-FR" sz="1200" kern="1200" baseline="0" dirty="0">
                <a:solidFill>
                  <a:schemeClr val="tx1"/>
                </a:solidFill>
                <a:effectLst/>
                <a:latin typeface="+mn-lt"/>
                <a:ea typeface="+mn-ea"/>
                <a:cs typeface="+mn-cs"/>
              </a:rPr>
              <a:t> The </a:t>
            </a:r>
            <a:r>
              <a:rPr lang="fr-FR" sz="1200" kern="1200" baseline="0" dirty="0" err="1">
                <a:solidFill>
                  <a:schemeClr val="tx1"/>
                </a:solidFill>
                <a:effectLst/>
                <a:latin typeface="+mn-lt"/>
                <a:ea typeface="+mn-ea"/>
                <a:cs typeface="+mn-cs"/>
              </a:rPr>
              <a:t>functional</a:t>
            </a:r>
            <a:r>
              <a:rPr lang="fr-FR" sz="1200" kern="1200" baseline="0" dirty="0">
                <a:solidFill>
                  <a:schemeClr val="tx1"/>
                </a:solidFill>
                <a:effectLst/>
                <a:latin typeface="+mn-lt"/>
                <a:ea typeface="+mn-ea"/>
                <a:cs typeface="+mn-cs"/>
              </a:rPr>
              <a:t> unit </a:t>
            </a:r>
            <a:r>
              <a:rPr lang="en-GB" sz="1200" kern="1200" dirty="0">
                <a:solidFill>
                  <a:schemeClr val="tx1"/>
                </a:solidFill>
                <a:effectLst/>
                <a:latin typeface="+mn-lt"/>
                <a:ea typeface="+mn-ea"/>
                <a:cs typeface="+mn-cs"/>
              </a:rPr>
              <a:t>qualitatively and quantitatively describes the function(s) and duration of the product.</a:t>
            </a:r>
          </a:p>
          <a:p>
            <a:endParaRPr lang="en-GB" sz="1200" kern="1200" baseline="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primary purpose of a functional unit is to provide a reference to which the inputs and outputs are related. This reference is necessary to ensure comparability of LCA results</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Read functional unit</a:t>
            </a:r>
            <a:endParaRPr lang="fr-FR" sz="1200" kern="1200" baseline="0" dirty="0">
              <a:solidFill>
                <a:schemeClr val="tx1"/>
              </a:solidFill>
              <a:effectLst/>
              <a:latin typeface="+mn-lt"/>
              <a:ea typeface="+mn-ea"/>
              <a:cs typeface="+mn-cs"/>
            </a:endParaRPr>
          </a:p>
          <a:p>
            <a:endParaRPr lang="fr-FR" sz="1200" kern="1200" baseline="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It</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is</a:t>
            </a:r>
            <a:r>
              <a:rPr lang="fr-FR" sz="1200" kern="1200" baseline="0" dirty="0">
                <a:solidFill>
                  <a:schemeClr val="tx1"/>
                </a:solidFill>
                <a:effectLst/>
                <a:latin typeface="+mn-lt"/>
                <a:ea typeface="+mn-ea"/>
                <a:cs typeface="+mn-cs"/>
              </a:rPr>
              <a:t> important to note </a:t>
            </a:r>
            <a:r>
              <a:rPr lang="fr-FR" sz="1200" kern="1200" baseline="0" dirty="0" err="1">
                <a:solidFill>
                  <a:schemeClr val="tx1"/>
                </a:solidFill>
                <a:effectLst/>
                <a:latin typeface="+mn-lt"/>
                <a:ea typeface="+mn-ea"/>
                <a:cs typeface="+mn-cs"/>
              </a:rPr>
              <a:t>that</a:t>
            </a:r>
            <a:r>
              <a:rPr lang="fr-FR" sz="1200" kern="1200" baseline="0" dirty="0">
                <a:solidFill>
                  <a:schemeClr val="tx1"/>
                </a:solidFill>
                <a:effectLst/>
                <a:latin typeface="+mn-lt"/>
                <a:ea typeface="+mn-ea"/>
                <a:cs typeface="+mn-cs"/>
              </a:rPr>
              <a:t> t</a:t>
            </a:r>
            <a:r>
              <a:rPr lang="fr-FR" sz="1200" kern="1200" dirty="0">
                <a:solidFill>
                  <a:schemeClr val="tx1"/>
                </a:solidFill>
                <a:effectLst/>
                <a:latin typeface="+mn-lt"/>
                <a:ea typeface="+mn-ea"/>
                <a:cs typeface="+mn-cs"/>
              </a:rPr>
              <a:t>he </a:t>
            </a:r>
            <a:r>
              <a:rPr lang="fr-FR" sz="1200" kern="1200" dirty="0" err="1">
                <a:solidFill>
                  <a:schemeClr val="tx1"/>
                </a:solidFill>
                <a:effectLst/>
                <a:latin typeface="+mn-lt"/>
                <a:ea typeface="+mn-ea"/>
                <a:cs typeface="+mn-cs"/>
              </a:rPr>
              <a:t>entire</a:t>
            </a:r>
            <a:r>
              <a:rPr lang="fr-FR" sz="1200" kern="1200" dirty="0">
                <a:solidFill>
                  <a:schemeClr val="tx1"/>
                </a:solidFill>
                <a:effectLst/>
                <a:latin typeface="+mn-lt"/>
                <a:ea typeface="+mn-ea"/>
                <a:cs typeface="+mn-cs"/>
              </a:rPr>
              <a:t> life cycle</a:t>
            </a:r>
            <a:r>
              <a:rPr lang="fr-FR" sz="1200" kern="1200" baseline="0" dirty="0">
                <a:solidFill>
                  <a:schemeClr val="tx1"/>
                </a:solidFill>
                <a:effectLst/>
                <a:latin typeface="+mn-lt"/>
                <a:ea typeface="+mn-ea"/>
                <a:cs typeface="+mn-cs"/>
              </a:rPr>
              <a:t> of </a:t>
            </a:r>
            <a:r>
              <a:rPr lang="fr-FR" sz="1200" kern="1200" baseline="0" dirty="0" err="1">
                <a:solidFill>
                  <a:schemeClr val="tx1"/>
                </a:solidFill>
                <a:effectLst/>
                <a:latin typeface="+mn-lt"/>
                <a:ea typeface="+mn-ea"/>
                <a:cs typeface="+mn-cs"/>
              </a:rPr>
              <a:t>these</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magnets</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is</a:t>
            </a:r>
            <a:r>
              <a:rPr lang="fr-FR" sz="1200" kern="1200" baseline="0" dirty="0">
                <a:solidFill>
                  <a:schemeClr val="tx1"/>
                </a:solidFill>
                <a:effectLst/>
                <a:latin typeface="+mn-lt"/>
                <a:ea typeface="+mn-ea"/>
                <a:cs typeface="+mn-cs"/>
              </a:rPr>
              <a:t> not </a:t>
            </a:r>
            <a:r>
              <a:rPr lang="fr-FR" sz="1200" kern="1200" baseline="0" dirty="0" err="1">
                <a:solidFill>
                  <a:schemeClr val="tx1"/>
                </a:solidFill>
                <a:effectLst/>
                <a:latin typeface="+mn-lt"/>
                <a:ea typeface="+mn-ea"/>
                <a:cs typeface="+mn-cs"/>
              </a:rPr>
              <a:t>being</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taken</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into</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account</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just</a:t>
            </a:r>
            <a:r>
              <a:rPr lang="fr-FR" sz="1200" kern="1200" baseline="0" dirty="0">
                <a:solidFill>
                  <a:schemeClr val="tx1"/>
                </a:solidFill>
                <a:effectLst/>
                <a:latin typeface="+mn-lt"/>
                <a:ea typeface="+mn-ea"/>
                <a:cs typeface="+mn-cs"/>
              </a:rPr>
              <a:t> the impacts </a:t>
            </a:r>
            <a:r>
              <a:rPr lang="fr-FR" sz="1200" kern="1200" baseline="0" dirty="0" err="1">
                <a:solidFill>
                  <a:schemeClr val="tx1"/>
                </a:solidFill>
                <a:effectLst/>
                <a:latin typeface="+mn-lt"/>
                <a:ea typeface="+mn-ea"/>
                <a:cs typeface="+mn-cs"/>
              </a:rPr>
              <a:t>related</a:t>
            </a:r>
            <a:r>
              <a:rPr lang="fr-FR" sz="1200" kern="1200" baseline="0" dirty="0">
                <a:solidFill>
                  <a:schemeClr val="tx1"/>
                </a:solidFill>
                <a:effectLst/>
                <a:latin typeface="+mn-lt"/>
                <a:ea typeface="+mn-ea"/>
                <a:cs typeface="+mn-cs"/>
              </a:rPr>
              <a:t> to </a:t>
            </a:r>
            <a:r>
              <a:rPr lang="fr-FR" sz="1200" kern="1200" baseline="0" dirty="0" err="1">
                <a:solidFill>
                  <a:schemeClr val="tx1"/>
                </a:solidFill>
                <a:effectLst/>
                <a:latin typeface="+mn-lt"/>
                <a:ea typeface="+mn-ea"/>
                <a:cs typeface="+mn-cs"/>
              </a:rPr>
              <a:t>these</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two</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different</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EoL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recycling</a:t>
            </a:r>
            <a:r>
              <a:rPr lang="fr-FR" sz="1200" kern="1200" baseline="0" dirty="0">
                <a:solidFill>
                  <a:schemeClr val="tx1"/>
                </a:solidFill>
                <a:effectLst/>
                <a:latin typeface="+mn-lt"/>
                <a:ea typeface="+mn-ea"/>
                <a:cs typeface="+mn-cs"/>
              </a:rPr>
              <a:t> routes. This </a:t>
            </a:r>
            <a:r>
              <a:rPr lang="fr-FR" sz="1200" kern="1200" dirty="0" err="1">
                <a:solidFill>
                  <a:schemeClr val="tx1"/>
                </a:solidFill>
                <a:effectLst/>
                <a:latin typeface="+mn-lt"/>
                <a:ea typeface="+mn-ea"/>
                <a:cs typeface="+mn-cs"/>
              </a:rPr>
              <a:t>includes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upstream</a:t>
            </a:r>
            <a:r>
              <a:rPr lang="fr-FR" sz="1200" kern="1200" dirty="0">
                <a:solidFill>
                  <a:schemeClr val="tx1"/>
                </a:solidFill>
                <a:effectLst/>
                <a:latin typeface="+mn-lt"/>
                <a:ea typeface="+mn-ea"/>
                <a:cs typeface="+mn-cs"/>
              </a:rPr>
              <a:t> and </a:t>
            </a:r>
            <a:r>
              <a:rPr lang="fr-FR" sz="1200" kern="1200" dirty="0" err="1">
                <a:solidFill>
                  <a:schemeClr val="tx1"/>
                </a:solidFill>
                <a:effectLst/>
                <a:latin typeface="+mn-lt"/>
                <a:ea typeface="+mn-ea"/>
                <a:cs typeface="+mn-cs"/>
              </a:rPr>
              <a:t>downstream</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activities</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associated</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with</a:t>
            </a:r>
            <a:r>
              <a:rPr lang="fr-FR" sz="1200" kern="1200" dirty="0">
                <a:solidFill>
                  <a:schemeClr val="tx1"/>
                </a:solidFill>
                <a:effectLst/>
                <a:latin typeface="+mn-lt"/>
                <a:ea typeface="+mn-ea"/>
                <a:cs typeface="+mn-cs"/>
              </a:rPr>
              <a:t> </a:t>
            </a:r>
            <a:r>
              <a:rPr lang="fr-FR" sz="1200" kern="1200" dirty="0" err="1">
                <a:solidFill>
                  <a:schemeClr val="tx1"/>
                </a:solidFill>
                <a:effectLst/>
                <a:latin typeface="+mn-lt"/>
                <a:ea typeface="+mn-ea"/>
                <a:cs typeface="+mn-cs"/>
              </a:rPr>
              <a:t>going</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from</a:t>
            </a:r>
            <a:r>
              <a:rPr lang="fr-FR" sz="1200" kern="1200" baseline="0" dirty="0">
                <a:solidFill>
                  <a:schemeClr val="tx1"/>
                </a:solidFill>
                <a:effectLst/>
                <a:latin typeface="+mn-lt"/>
                <a:ea typeface="+mn-ea"/>
                <a:cs typeface="+mn-cs"/>
              </a:rPr>
              <a:t> an </a:t>
            </a:r>
            <a:r>
              <a:rPr lang="fr-FR" sz="1200" kern="1200" baseline="0" dirty="0" err="1">
                <a:solidFill>
                  <a:schemeClr val="tx1"/>
                </a:solidFill>
                <a:effectLst/>
                <a:latin typeface="+mn-lt"/>
                <a:ea typeface="+mn-ea"/>
                <a:cs typeface="+mn-cs"/>
              </a:rPr>
              <a:t>EoL</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magnet</a:t>
            </a:r>
            <a:r>
              <a:rPr lang="fr-FR" sz="1200" kern="1200" baseline="0" dirty="0">
                <a:solidFill>
                  <a:schemeClr val="tx1"/>
                </a:solidFill>
                <a:effectLst/>
                <a:latin typeface="+mn-lt"/>
                <a:ea typeface="+mn-ea"/>
                <a:cs typeface="+mn-cs"/>
              </a:rPr>
              <a:t> to an </a:t>
            </a:r>
            <a:r>
              <a:rPr lang="fr-FR" sz="1200" kern="1200" baseline="0" dirty="0" err="1">
                <a:solidFill>
                  <a:schemeClr val="tx1"/>
                </a:solidFill>
                <a:effectLst/>
                <a:latin typeface="+mn-lt"/>
                <a:ea typeface="+mn-ea"/>
                <a:cs typeface="+mn-cs"/>
              </a:rPr>
              <a:t>oxidized</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powder</a:t>
            </a:r>
            <a:r>
              <a:rPr lang="fr-FR" sz="1200" kern="1200" baseline="0" dirty="0">
                <a:solidFill>
                  <a:schemeClr val="tx1"/>
                </a:solidFill>
                <a:effectLst/>
                <a:latin typeface="+mn-lt"/>
                <a:ea typeface="+mn-ea"/>
                <a:cs typeface="+mn-cs"/>
              </a:rPr>
              <a:t> or </a:t>
            </a:r>
            <a:r>
              <a:rPr lang="fr-FR" sz="1200" kern="1200" baseline="0" dirty="0" err="1">
                <a:solidFill>
                  <a:schemeClr val="tx1"/>
                </a:solidFill>
                <a:effectLst/>
                <a:latin typeface="+mn-lt"/>
                <a:ea typeface="+mn-ea"/>
                <a:cs typeface="+mn-cs"/>
              </a:rPr>
              <a:t>liquid</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that</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you</a:t>
            </a:r>
            <a:r>
              <a:rPr lang="fr-FR" sz="1200" kern="1200" baseline="0" dirty="0">
                <a:solidFill>
                  <a:schemeClr val="tx1"/>
                </a:solidFill>
                <a:effectLst/>
                <a:latin typeface="+mn-lt"/>
                <a:ea typeface="+mn-ea"/>
                <a:cs typeface="+mn-cs"/>
              </a:rPr>
              <a:t> </a:t>
            </a:r>
            <a:r>
              <a:rPr lang="fr-FR" sz="1200" kern="1200" baseline="0" dirty="0" err="1">
                <a:solidFill>
                  <a:schemeClr val="tx1"/>
                </a:solidFill>
                <a:effectLst/>
                <a:latin typeface="+mn-lt"/>
                <a:ea typeface="+mn-ea"/>
                <a:cs typeface="+mn-cs"/>
              </a:rPr>
              <a:t>can</a:t>
            </a:r>
            <a:r>
              <a:rPr lang="fr-FR" sz="1200" kern="1200" baseline="0" dirty="0">
                <a:solidFill>
                  <a:schemeClr val="tx1"/>
                </a:solidFill>
                <a:effectLst/>
                <a:latin typeface="+mn-lt"/>
                <a:ea typeface="+mn-ea"/>
                <a:cs typeface="+mn-cs"/>
              </a:rPr>
              <a:t> use to remake a </a:t>
            </a:r>
            <a:r>
              <a:rPr lang="fr-FR" sz="1200" kern="1200" baseline="0" dirty="0" err="1">
                <a:solidFill>
                  <a:schemeClr val="tx1"/>
                </a:solidFill>
                <a:effectLst/>
                <a:latin typeface="+mn-lt"/>
                <a:ea typeface="+mn-ea"/>
                <a:cs typeface="+mn-cs"/>
              </a:rPr>
              <a:t>magnet</a:t>
            </a:r>
            <a:r>
              <a:rPr lang="fr-FR" sz="1200" kern="1200" baseline="0" dirty="0">
                <a:solidFill>
                  <a:schemeClr val="tx1"/>
                </a:solidFill>
                <a:effectLst/>
                <a:latin typeface="+mn-lt"/>
                <a:ea typeface="+mn-ea"/>
                <a:cs typeface="+mn-cs"/>
              </a:rPr>
              <a:t>. </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11</a:t>
            </a:fld>
            <a:endParaRPr lang="nl-BE"/>
          </a:p>
        </p:txBody>
      </p:sp>
    </p:spTree>
    <p:extLst>
      <p:ext uri="{BB962C8B-B14F-4D97-AF65-F5344CB8AC3E}">
        <p14:creationId xmlns:p14="http://schemas.microsoft.com/office/powerpoint/2010/main" val="25194296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details</a:t>
            </a:r>
            <a:r>
              <a:rPr lang="en-US" baseline="0" dirty="0"/>
              <a:t> about the LCA study. The life cycle impact assesment method chosen was Recipe. </a:t>
            </a:r>
            <a:r>
              <a:rPr lang="en-US" dirty="0"/>
              <a:t>A life-cycle impact assessment method aims to address, as accurately and as consistently as possible, a large set of impact categories. </a:t>
            </a:r>
            <a:r>
              <a:rPr lang="nl-BE" dirty="0"/>
              <a:t>Explain that ReCiPe</a:t>
            </a:r>
            <a:r>
              <a:rPr lang="nl-BE" baseline="0" dirty="0"/>
              <a:t> is just one of the many different LCIAs to choose from. Recipe uses certain characterization factors </a:t>
            </a:r>
            <a:r>
              <a:rPr lang="en-US" sz="1200" b="0" i="0" u="none" strike="noStrike" kern="1200" baseline="0" dirty="0">
                <a:solidFill>
                  <a:schemeClr val="tx1"/>
                </a:solidFill>
                <a:latin typeface="+mn-lt"/>
                <a:ea typeface="+mn-ea"/>
                <a:cs typeface="+mn-cs"/>
              </a:rPr>
              <a:t>(CF) that express “impacts” per “amount” of inventory. Like how impactful 1kg of CO2 is on human health.</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Economic allocation</a:t>
            </a:r>
          </a:p>
          <a:p>
            <a:endParaRPr lang="nl-B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two routes analyzed were mentioned in Koen</a:t>
            </a:r>
            <a:r>
              <a:rPr lang="en-US" baseline="0" dirty="0"/>
              <a:t> Binnemans’ rare earth recycling review published in 2013</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My</a:t>
            </a:r>
            <a:r>
              <a:rPr lang="en-US" baseline="0" dirty="0"/>
              <a:t> model for</a:t>
            </a:r>
            <a:r>
              <a:rPr lang="en-US" dirty="0"/>
              <a:t> the hydro recycling is a quite</a:t>
            </a:r>
            <a:r>
              <a:rPr lang="en-US" baseline="0" dirty="0"/>
              <a:t> traditional one</a:t>
            </a:r>
            <a:r>
              <a:rPr lang="en-US" dirty="0"/>
              <a:t>, it came from one of Binnemans</a:t>
            </a:r>
            <a:r>
              <a:rPr lang="en-US" baseline="0" dirty="0"/>
              <a:t> researchers. I will explain the flowsheet shortly but first I will go over the direct melting procedure.</a:t>
            </a:r>
          </a:p>
        </p:txBody>
      </p:sp>
      <p:sp>
        <p:nvSpPr>
          <p:cNvPr id="4" name="Slide Number Placeholder 3"/>
          <p:cNvSpPr>
            <a:spLocks noGrp="1"/>
          </p:cNvSpPr>
          <p:nvPr>
            <p:ph type="sldNum" sz="quarter" idx="10"/>
          </p:nvPr>
        </p:nvSpPr>
        <p:spPr/>
        <p:txBody>
          <a:bodyPr/>
          <a:lstStyle/>
          <a:p>
            <a:fld id="{A84BD625-2247-4808-B8CD-8291102323ED}" type="slidenum">
              <a:rPr lang="nl-BE" smtClean="0"/>
              <a:t>12</a:t>
            </a:fld>
            <a:endParaRPr lang="nl-BE"/>
          </a:p>
        </p:txBody>
      </p:sp>
    </p:spTree>
    <p:extLst>
      <p:ext uri="{BB962C8B-B14F-4D97-AF65-F5344CB8AC3E}">
        <p14:creationId xmlns:p14="http://schemas.microsoft.com/office/powerpoint/2010/main" val="2168168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The procedure for direct melting is pretty straightforward: it includes decarburization, calcium reduction, and then deoxidization and then melt spinning back into magnets. I didn’t include however the melt spinning in my LCA because there wasn’t reliable data available.</a:t>
            </a:r>
            <a:endParaRPr lang="nl-BE" dirty="0"/>
          </a:p>
          <a:p>
            <a:endParaRPr lang="nl-BE" baseline="0" dirty="0"/>
          </a:p>
          <a:p>
            <a:pPr marL="228600" indent="-228600">
              <a:buAutoNum type="arabicPeriod"/>
            </a:pPr>
            <a:r>
              <a:rPr lang="nl-BE" sz="1200" kern="1200" dirty="0">
                <a:solidFill>
                  <a:schemeClr val="tx1"/>
                </a:solidFill>
                <a:effectLst/>
                <a:latin typeface="+mn-lt"/>
                <a:ea typeface="+mn-ea"/>
                <a:cs typeface="+mn-cs"/>
              </a:rPr>
              <a:t>Decarburization - Ni coated NdFeB scraps packed into a crucible and heated to 1373 K </a:t>
            </a:r>
          </a:p>
          <a:p>
            <a:pPr marL="228600" indent="-228600">
              <a:buAutoNum type="arabicPeriod"/>
            </a:pPr>
            <a:r>
              <a:rPr lang="nl-BE" sz="1200" kern="1200" dirty="0">
                <a:solidFill>
                  <a:schemeClr val="tx1"/>
                </a:solidFill>
                <a:effectLst/>
                <a:latin typeface="+mn-lt"/>
                <a:ea typeface="+mn-ea"/>
                <a:cs typeface="+mn-cs"/>
              </a:rPr>
              <a:t>Hydrogen reduction - After decarburizing, the powders are to be heated in the hydrogen atmosphere </a:t>
            </a:r>
          </a:p>
          <a:p>
            <a:r>
              <a:rPr lang="nl-BE" sz="1200" kern="1200" dirty="0">
                <a:solidFill>
                  <a:schemeClr val="tx1"/>
                </a:solidFill>
                <a:effectLst/>
                <a:latin typeface="+mn-lt"/>
                <a:ea typeface="+mn-ea"/>
                <a:cs typeface="+mn-cs"/>
              </a:rPr>
              <a:t>3. Deoxidation - The remaining</a:t>
            </a:r>
            <a:r>
              <a:rPr lang="nl-BE" sz="1200" kern="1200" baseline="0" dirty="0">
                <a:solidFill>
                  <a:schemeClr val="tx1"/>
                </a:solidFill>
                <a:effectLst/>
                <a:latin typeface="+mn-lt"/>
                <a:ea typeface="+mn-ea"/>
                <a:cs typeface="+mn-cs"/>
              </a:rPr>
              <a:t> powders are </a:t>
            </a:r>
            <a:r>
              <a:rPr lang="nl-BE" sz="1200" kern="1200" dirty="0">
                <a:solidFill>
                  <a:schemeClr val="tx1"/>
                </a:solidFill>
                <a:effectLst/>
                <a:latin typeface="+mn-lt"/>
                <a:ea typeface="+mn-ea"/>
                <a:cs typeface="+mn-cs"/>
              </a:rPr>
              <a:t>oxidized in air at 1273 K and</a:t>
            </a:r>
            <a:r>
              <a:rPr lang="nl-BE" sz="1200" kern="1200" baseline="0" dirty="0">
                <a:solidFill>
                  <a:schemeClr val="tx1"/>
                </a:solidFill>
                <a:effectLst/>
                <a:latin typeface="+mn-lt"/>
                <a:ea typeface="+mn-ea"/>
                <a:cs typeface="+mn-cs"/>
              </a:rPr>
              <a:t> then</a:t>
            </a:r>
            <a:r>
              <a:rPr lang="nl-BE" sz="1200" kern="1200" dirty="0">
                <a:solidFill>
                  <a:schemeClr val="tx1"/>
                </a:solidFill>
                <a:effectLst/>
                <a:latin typeface="+mn-lt"/>
                <a:ea typeface="+mn-ea"/>
                <a:cs typeface="+mn-cs"/>
              </a:rPr>
              <a:t> reduced using a calcium metal</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13</a:t>
            </a:fld>
            <a:endParaRPr lang="nl-BE"/>
          </a:p>
        </p:txBody>
      </p:sp>
    </p:spTree>
    <p:extLst>
      <p:ext uri="{BB962C8B-B14F-4D97-AF65-F5344CB8AC3E}">
        <p14:creationId xmlns:p14="http://schemas.microsoft.com/office/powerpoint/2010/main" val="721181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traditional route for recovery of rare earths from permanent magnets is via hydrometallurgy. </a:t>
            </a:r>
            <a:r>
              <a:rPr lang="en-US" dirty="0"/>
              <a:t>The</a:t>
            </a:r>
            <a:r>
              <a:rPr lang="en-US" baseline="0" dirty="0"/>
              <a:t> first step is to dissolve magnets in strong mineral acids. Selective leaching with acids (</a:t>
            </a:r>
            <a:r>
              <a:rPr lang="en-US" baseline="0" dirty="0" err="1"/>
              <a:t>HCl</a:t>
            </a:r>
            <a:r>
              <a:rPr lang="en-US" baseline="0" dirty="0"/>
              <a:t>, HNO3) to leave iron behind in the precipitate.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Second step is to precipitate REEs and extract remaining transition metals using a solvent extraction process.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Final step is to </a:t>
            </a:r>
            <a:r>
              <a:rPr lang="en-US" baseline="0" dirty="0" err="1"/>
              <a:t>calcinate</a:t>
            </a:r>
            <a:r>
              <a:rPr lang="en-US" baseline="0" dirty="0"/>
              <a:t> </a:t>
            </a:r>
            <a:r>
              <a:rPr lang="en-US" sz="1200" b="0" i="0" kern="1200" dirty="0">
                <a:solidFill>
                  <a:schemeClr val="tx1"/>
                </a:solidFill>
                <a:effectLst/>
                <a:latin typeface="+mn-lt"/>
                <a:ea typeface="+mn-ea"/>
                <a:cs typeface="+mn-cs"/>
              </a:rPr>
              <a:t>these precipitated compounds to produce marketable rare earth oxides</a:t>
            </a:r>
            <a:endParaRPr lang="en-US" baseline="0" dirty="0"/>
          </a:p>
          <a:p>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14</a:t>
            </a:fld>
            <a:endParaRPr lang="nl-BE"/>
          </a:p>
        </p:txBody>
      </p:sp>
    </p:spTree>
    <p:extLst>
      <p:ext uri="{BB962C8B-B14F-4D97-AF65-F5344CB8AC3E}">
        <p14:creationId xmlns:p14="http://schemas.microsoft.com/office/powerpoint/2010/main" val="797210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B1CA544-D208-4A6C-81D0-5D2588EB55F5}" type="slidenum">
              <a:rPr lang="fr-FR" smtClean="0"/>
              <a:t>15</a:t>
            </a:fld>
            <a:endParaRPr lang="fr-FR"/>
          </a:p>
        </p:txBody>
      </p:sp>
    </p:spTree>
    <p:extLst>
      <p:ext uri="{BB962C8B-B14F-4D97-AF65-F5344CB8AC3E}">
        <p14:creationId xmlns:p14="http://schemas.microsoft.com/office/powerpoint/2010/main" val="3693864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16</a:t>
            </a:fld>
            <a:endParaRPr lang="nl-BE"/>
          </a:p>
        </p:txBody>
      </p:sp>
    </p:spTree>
    <p:extLst>
      <p:ext uri="{BB962C8B-B14F-4D97-AF65-F5344CB8AC3E}">
        <p14:creationId xmlns:p14="http://schemas.microsoft.com/office/powerpoint/2010/main" val="13896404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18</a:t>
            </a:fld>
            <a:endParaRPr lang="nl-BE"/>
          </a:p>
        </p:txBody>
      </p:sp>
    </p:spTree>
    <p:extLst>
      <p:ext uri="{BB962C8B-B14F-4D97-AF65-F5344CB8AC3E}">
        <p14:creationId xmlns:p14="http://schemas.microsoft.com/office/powerpoint/2010/main" val="33084898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19</a:t>
            </a:fld>
            <a:endParaRPr lang="nl-BE"/>
          </a:p>
        </p:txBody>
      </p:sp>
    </p:spTree>
    <p:extLst>
      <p:ext uri="{BB962C8B-B14F-4D97-AF65-F5344CB8AC3E}">
        <p14:creationId xmlns:p14="http://schemas.microsoft.com/office/powerpoint/2010/main" val="206954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Americans</a:t>
            </a:r>
            <a:r>
              <a:rPr lang="nl-BE" baseline="0" dirty="0"/>
              <a:t> like competition so we have to declare a winner. Although it’s not really a winner if you reside in a country that doesn’t receive much rainfall, then the hydro process would be the winner for you…but in terms of overall impacts pyro has less.</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20</a:t>
            </a:fld>
            <a:endParaRPr lang="nl-BE"/>
          </a:p>
        </p:txBody>
      </p:sp>
    </p:spTree>
    <p:extLst>
      <p:ext uri="{BB962C8B-B14F-4D97-AF65-F5344CB8AC3E}">
        <p14:creationId xmlns:p14="http://schemas.microsoft.com/office/powerpoint/2010/main" val="13843389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B1CA544-D208-4A6C-81D0-5D2588EB55F5}" type="slidenum">
              <a:rPr lang="fr-FR" smtClean="0"/>
              <a:t>21</a:t>
            </a:fld>
            <a:endParaRPr lang="fr-FR"/>
          </a:p>
        </p:txBody>
      </p:sp>
    </p:spTree>
    <p:extLst>
      <p:ext uri="{BB962C8B-B14F-4D97-AF65-F5344CB8AC3E}">
        <p14:creationId xmlns:p14="http://schemas.microsoft.com/office/powerpoint/2010/main" val="3614740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Limitations</a:t>
            </a:r>
            <a:r>
              <a:rPr lang="nl-BE" baseline="0" dirty="0"/>
              <a:t> – incredible lack of data. Only access to lab scale data. In the Pe international Gabi database </a:t>
            </a:r>
            <a:r>
              <a:rPr lang="nl-BE" dirty="0"/>
              <a:t>Monoammonium</a:t>
            </a:r>
            <a:r>
              <a:rPr lang="nl-BE" baseline="0" dirty="0"/>
              <a:t> phosphate</a:t>
            </a:r>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23</a:t>
            </a:fld>
            <a:endParaRPr lang="nl-BE"/>
          </a:p>
        </p:txBody>
      </p:sp>
    </p:spTree>
    <p:extLst>
      <p:ext uri="{BB962C8B-B14F-4D97-AF65-F5344CB8AC3E}">
        <p14:creationId xmlns:p14="http://schemas.microsoft.com/office/powerpoint/2010/main" val="27843984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6B1CA544-D208-4A6C-81D0-5D2588EB55F5}" type="slidenum">
              <a:rPr lang="fr-FR" smtClean="0"/>
              <a:t>24</a:t>
            </a:fld>
            <a:endParaRPr lang="fr-FR"/>
          </a:p>
        </p:txBody>
      </p:sp>
    </p:spTree>
    <p:extLst>
      <p:ext uri="{BB962C8B-B14F-4D97-AF65-F5344CB8AC3E}">
        <p14:creationId xmlns:p14="http://schemas.microsoft.com/office/powerpoint/2010/main" val="3479800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10"/>
          </p:nvPr>
        </p:nvSpPr>
        <p:spPr/>
        <p:txBody>
          <a:bodyPr/>
          <a:lstStyle/>
          <a:p>
            <a:fld id="{A84BD625-2247-4808-B8CD-8291102323ED}" type="slidenum">
              <a:rPr lang="nl-BE" smtClean="0"/>
              <a:t>25</a:t>
            </a:fld>
            <a:endParaRPr lang="nl-BE"/>
          </a:p>
        </p:txBody>
      </p:sp>
    </p:spTree>
    <p:extLst>
      <p:ext uri="{BB962C8B-B14F-4D97-AF65-F5344CB8AC3E}">
        <p14:creationId xmlns:p14="http://schemas.microsoft.com/office/powerpoint/2010/main" val="6389520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GB" dirty="0"/>
              <a:t>To bring home</a:t>
            </a:r>
            <a:r>
              <a:rPr lang="en-GB" baseline="0" dirty="0"/>
              <a:t> the idea that comparing two products is not easy and you will never be able to model a product or process involving all of its emissions! You will never reach Penelope Cruz status. But with LCA you can get pretty close. </a:t>
            </a:r>
            <a:endParaRPr lang="en-GB" dirty="0"/>
          </a:p>
        </p:txBody>
      </p:sp>
      <p:sp>
        <p:nvSpPr>
          <p:cNvPr id="4" name="Segnaposto numero diapositiva 3"/>
          <p:cNvSpPr>
            <a:spLocks noGrp="1"/>
          </p:cNvSpPr>
          <p:nvPr>
            <p:ph type="sldNum" sz="quarter" idx="10"/>
          </p:nvPr>
        </p:nvSpPr>
        <p:spPr/>
        <p:txBody>
          <a:bodyPr/>
          <a:lstStyle/>
          <a:p>
            <a:fld id="{5145B24A-332F-4237-8263-AF9B3DB6BD9D}" type="slidenum">
              <a:rPr lang="nl-NL" smtClean="0">
                <a:solidFill>
                  <a:srgbClr val="000000"/>
                </a:solidFill>
              </a:rPr>
              <a:pPr/>
              <a:t>26</a:t>
            </a:fld>
            <a:endParaRPr lang="nl-NL">
              <a:solidFill>
                <a:srgbClr val="000000"/>
              </a:solidFill>
            </a:endParaRPr>
          </a:p>
        </p:txBody>
      </p:sp>
    </p:spTree>
    <p:extLst>
      <p:ext uri="{BB962C8B-B14F-4D97-AF65-F5344CB8AC3E}">
        <p14:creationId xmlns:p14="http://schemas.microsoft.com/office/powerpoint/2010/main" val="962946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B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p:cNvSpPr>
            <a:spLocks noGrp="1"/>
          </p:cNvSpPr>
          <p:nvPr>
            <p:ph type="dt" sz="half" idx="10"/>
          </p:nvPr>
        </p:nvSpPr>
        <p:spPr/>
        <p:txBody>
          <a:bodyPr/>
          <a:lstStyle/>
          <a:p>
            <a:fld id="{73272FBD-5B7C-4A5A-9D22-BF92AD1E5AA0}" type="datetimeFigureOut">
              <a:rPr lang="nl-BE" smtClean="0"/>
              <a:t>25/07/2016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25896694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73272FBD-5B7C-4A5A-9D22-BF92AD1E5AA0}" type="datetimeFigureOut">
              <a:rPr lang="nl-BE" smtClean="0"/>
              <a:t>25/07/2016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493657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B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272FBD-5B7C-4A5A-9D22-BF92AD1E5AA0}" type="datetimeFigureOut">
              <a:rPr lang="nl-BE" smtClean="0"/>
              <a:t>25/07/2016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13209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p:cNvSpPr>
            <a:spLocks noGrp="1"/>
          </p:cNvSpPr>
          <p:nvPr>
            <p:ph type="dt" sz="half" idx="10"/>
          </p:nvPr>
        </p:nvSpPr>
        <p:spPr/>
        <p:txBody>
          <a:bodyPr/>
          <a:lstStyle/>
          <a:p>
            <a:fld id="{73272FBD-5B7C-4A5A-9D22-BF92AD1E5AA0}" type="datetimeFigureOut">
              <a:rPr lang="nl-BE" smtClean="0"/>
              <a:t>25/07/2016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1869400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p:cNvSpPr>
            <a:spLocks noGrp="1"/>
          </p:cNvSpPr>
          <p:nvPr>
            <p:ph type="dt" sz="half" idx="10"/>
          </p:nvPr>
        </p:nvSpPr>
        <p:spPr/>
        <p:txBody>
          <a:bodyPr/>
          <a:lstStyle/>
          <a:p>
            <a:fld id="{73272FBD-5B7C-4A5A-9D22-BF92AD1E5AA0}" type="datetimeFigureOut">
              <a:rPr lang="nl-BE" smtClean="0"/>
              <a:t>25/07/2016</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3213024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Date Placeholder 2"/>
          <p:cNvSpPr>
            <a:spLocks noGrp="1"/>
          </p:cNvSpPr>
          <p:nvPr>
            <p:ph type="dt" sz="half" idx="10"/>
          </p:nvPr>
        </p:nvSpPr>
        <p:spPr/>
        <p:txBody>
          <a:bodyPr/>
          <a:lstStyle/>
          <a:p>
            <a:fld id="{73272FBD-5B7C-4A5A-9D22-BF92AD1E5AA0}" type="datetimeFigureOut">
              <a:rPr lang="nl-BE" smtClean="0"/>
              <a:t>25/07/2016</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33903493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272FBD-5B7C-4A5A-9D22-BF92AD1E5AA0}" type="datetimeFigureOut">
              <a:rPr lang="nl-BE" smtClean="0"/>
              <a:t>25/07/2016</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1249613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272FBD-5B7C-4A5A-9D22-BF92AD1E5AA0}" type="datetimeFigureOut">
              <a:rPr lang="nl-BE" smtClean="0"/>
              <a:t>25/07/2016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1395673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3272FBD-5B7C-4A5A-9D22-BF92AD1E5AA0}" type="datetimeFigureOut">
              <a:rPr lang="nl-BE" smtClean="0"/>
              <a:t>25/07/2016</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264873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73272FBD-5B7C-4A5A-9D22-BF92AD1E5AA0}" type="datetimeFigureOut">
              <a:rPr lang="nl-BE" smtClean="0"/>
              <a:t>25/07/2016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2605450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73272FBD-5B7C-4A5A-9D22-BF92AD1E5AA0}" type="datetimeFigureOut">
              <a:rPr lang="nl-BE" smtClean="0"/>
              <a:t>25/07/2016</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CA444830-B39B-4CDD-A591-F975D93794FB}" type="slidenum">
              <a:rPr lang="nl-BE" smtClean="0"/>
              <a:t>‹#›</a:t>
            </a:fld>
            <a:endParaRPr lang="nl-BE"/>
          </a:p>
        </p:txBody>
      </p:sp>
    </p:spTree>
    <p:extLst>
      <p:ext uri="{BB962C8B-B14F-4D97-AF65-F5344CB8AC3E}">
        <p14:creationId xmlns:p14="http://schemas.microsoft.com/office/powerpoint/2010/main" val="19569236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Titeldia">
    <p:spTree>
      <p:nvGrpSpPr>
        <p:cNvPr id="1" name=""/>
        <p:cNvGrpSpPr/>
        <p:nvPr/>
      </p:nvGrpSpPr>
      <p:grpSpPr>
        <a:xfrm>
          <a:off x="0" y="0"/>
          <a:ext cx="0" cy="0"/>
          <a:chOff x="0" y="0"/>
          <a:chExt cx="0" cy="0"/>
        </a:xfrm>
      </p:grpSpPr>
      <p:sp>
        <p:nvSpPr>
          <p:cNvPr id="13" name="Rechthoek 12"/>
          <p:cNvSpPr/>
          <p:nvPr/>
        </p:nvSpPr>
        <p:spPr>
          <a:xfrm>
            <a:off x="0" y="648000"/>
            <a:ext cx="12192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nl-BE" sz="1800"/>
          </a:p>
        </p:txBody>
      </p:sp>
      <p:sp>
        <p:nvSpPr>
          <p:cNvPr id="9" name="Titel 1"/>
          <p:cNvSpPr>
            <a:spLocks noGrp="1"/>
          </p:cNvSpPr>
          <p:nvPr>
            <p:ph type="ctrTitle" hasCustomPrompt="1"/>
          </p:nvPr>
        </p:nvSpPr>
        <p:spPr>
          <a:xfrm>
            <a:off x="4128000" y="2088000"/>
            <a:ext cx="7440000" cy="1800000"/>
          </a:xfrm>
        </p:spPr>
        <p:txBody>
          <a:bodyPr>
            <a:noAutofit/>
          </a:bodyPr>
          <a:lstStyle>
            <a:lvl1pPr>
              <a:defRPr sz="4000">
                <a:solidFill>
                  <a:schemeClr val="bg1"/>
                </a:solidFill>
              </a:defRPr>
            </a:lvl1pPr>
          </a:lstStyle>
          <a:p>
            <a:r>
              <a:rPr lang="nl-NL" dirty="0"/>
              <a:t>Klik en typ de titel van de presentatie</a:t>
            </a:r>
            <a:endParaRPr lang="nl-BE" dirty="0"/>
          </a:p>
        </p:txBody>
      </p:sp>
      <p:sp>
        <p:nvSpPr>
          <p:cNvPr id="10" name="Ondertitel 2"/>
          <p:cNvSpPr>
            <a:spLocks noGrp="1"/>
          </p:cNvSpPr>
          <p:nvPr>
            <p:ph type="subTitle" idx="1" hasCustomPrompt="1"/>
          </p:nvPr>
        </p:nvSpPr>
        <p:spPr>
          <a:xfrm>
            <a:off x="4128000" y="4193675"/>
            <a:ext cx="744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en typ de subtitel van de presentatie</a:t>
            </a:r>
            <a:endParaRPr lang="nl-BE" dirty="0"/>
          </a:p>
        </p:txBody>
      </p:sp>
      <p:pic>
        <p:nvPicPr>
          <p:cNvPr id="12" name="Afbeelding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000" y="1800000"/>
            <a:ext cx="2453397" cy="4294442"/>
          </a:xfrm>
          <a:prstGeom prst="rect">
            <a:avLst/>
          </a:prstGeom>
        </p:spPr>
      </p:pic>
      <p:pic>
        <p:nvPicPr>
          <p:cNvPr id="11" name="Afbeelding 10"/>
          <p:cNvPicPr>
            <a:picLocks noChangeAspect="1"/>
          </p:cNvPicPr>
          <p:nvPr/>
        </p:nvPicPr>
        <p:blipFill>
          <a:blip r:embed="rId3" cstate="print"/>
          <a:stretch>
            <a:fillRect/>
          </a:stretch>
        </p:blipFill>
        <p:spPr>
          <a:xfrm>
            <a:off x="11044800" y="5706000"/>
            <a:ext cx="571200" cy="720000"/>
          </a:xfrm>
          <a:prstGeom prst="rect">
            <a:avLst/>
          </a:prstGeom>
        </p:spPr>
      </p:pic>
      <p:pic>
        <p:nvPicPr>
          <p:cNvPr id="3" name="Afbeelding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00" y="360001"/>
            <a:ext cx="2686309" cy="719329"/>
          </a:xfrm>
          <a:prstGeom prst="rect">
            <a:avLst/>
          </a:prstGeom>
        </p:spPr>
      </p:pic>
    </p:spTree>
    <p:extLst>
      <p:ext uri="{BB962C8B-B14F-4D97-AF65-F5344CB8AC3E}">
        <p14:creationId xmlns:p14="http://schemas.microsoft.com/office/powerpoint/2010/main" val="59954577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13" name="Rechthoek 12"/>
          <p:cNvSpPr/>
          <p:nvPr/>
        </p:nvSpPr>
        <p:spPr>
          <a:xfrm>
            <a:off x="0" y="648000"/>
            <a:ext cx="12192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sp>
        <p:nvSpPr>
          <p:cNvPr id="9" name="Titel 1"/>
          <p:cNvSpPr>
            <a:spLocks noGrp="1"/>
          </p:cNvSpPr>
          <p:nvPr>
            <p:ph type="ctrTitle" hasCustomPrompt="1"/>
          </p:nvPr>
        </p:nvSpPr>
        <p:spPr>
          <a:xfrm>
            <a:off x="4128000" y="2088000"/>
            <a:ext cx="7440000" cy="1800000"/>
          </a:xfrm>
        </p:spPr>
        <p:txBody>
          <a:bodyPr>
            <a:noAutofit/>
          </a:bodyPr>
          <a:lstStyle>
            <a:lvl1pPr>
              <a:defRPr sz="4000">
                <a:solidFill>
                  <a:schemeClr val="bg1"/>
                </a:solidFill>
              </a:defRPr>
            </a:lvl1pPr>
          </a:lstStyle>
          <a:p>
            <a:r>
              <a:rPr lang="nl-NL" dirty="0"/>
              <a:t>Klik en typ de titel van de presentatie</a:t>
            </a:r>
            <a:endParaRPr lang="nl-BE" dirty="0"/>
          </a:p>
        </p:txBody>
      </p:sp>
      <p:sp>
        <p:nvSpPr>
          <p:cNvPr id="10" name="Ondertitel 2"/>
          <p:cNvSpPr>
            <a:spLocks noGrp="1"/>
          </p:cNvSpPr>
          <p:nvPr>
            <p:ph type="subTitle" idx="1" hasCustomPrompt="1"/>
          </p:nvPr>
        </p:nvSpPr>
        <p:spPr>
          <a:xfrm>
            <a:off x="4128000" y="4193675"/>
            <a:ext cx="744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en typ de subtitel van de presentatie</a:t>
            </a:r>
            <a:endParaRPr lang="nl-BE" dirty="0"/>
          </a:p>
        </p:txBody>
      </p:sp>
      <p:pic>
        <p:nvPicPr>
          <p:cNvPr id="12" name="Afbeelding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000" y="1800000"/>
            <a:ext cx="2453397" cy="4294442"/>
          </a:xfrm>
          <a:prstGeom prst="rect">
            <a:avLst/>
          </a:prstGeom>
        </p:spPr>
      </p:pic>
      <p:pic>
        <p:nvPicPr>
          <p:cNvPr id="11" name="Afbeelding 10"/>
          <p:cNvPicPr>
            <a:picLocks noChangeAspect="1"/>
          </p:cNvPicPr>
          <p:nvPr/>
        </p:nvPicPr>
        <p:blipFill>
          <a:blip r:embed="rId3" cstate="print"/>
          <a:stretch>
            <a:fillRect/>
          </a:stretch>
        </p:blipFill>
        <p:spPr>
          <a:xfrm>
            <a:off x="11044800" y="5706000"/>
            <a:ext cx="571200" cy="720000"/>
          </a:xfrm>
          <a:prstGeom prst="rect">
            <a:avLst/>
          </a:prstGeom>
        </p:spPr>
      </p:pic>
      <p:pic>
        <p:nvPicPr>
          <p:cNvPr id="3" name="Afbeelding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00" y="360001"/>
            <a:ext cx="2686309" cy="719329"/>
          </a:xfrm>
          <a:prstGeom prst="rect">
            <a:avLst/>
          </a:prstGeom>
        </p:spPr>
      </p:pic>
    </p:spTree>
    <p:extLst>
      <p:ext uri="{BB962C8B-B14F-4D97-AF65-F5344CB8AC3E}">
        <p14:creationId xmlns:p14="http://schemas.microsoft.com/office/powerpoint/2010/main" val="2055562782"/>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a:t>Klik en typ de titel</a:t>
            </a:r>
            <a:endParaRPr lang="nl-BE" dirty="0"/>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78CD8E6A-08C9-49B9-A7D5-27A98AD8C28F}" type="slidenum">
              <a:rPr lang="nl-NL" smtClean="0"/>
              <a:pPr/>
              <a:t>‹#›</a:t>
            </a:fld>
            <a:endParaRPr lang="nl-NL"/>
          </a:p>
        </p:txBody>
      </p:sp>
      <p:sp>
        <p:nvSpPr>
          <p:cNvPr id="6" name="Tijdelijke aanduiding voor tekst 2"/>
          <p:cNvSpPr>
            <a:spLocks noGrp="1"/>
          </p:cNvSpPr>
          <p:nvPr>
            <p:ph idx="1" hasCustomPrompt="1"/>
          </p:nvPr>
        </p:nvSpPr>
        <p:spPr>
          <a:xfrm>
            <a:off x="720000" y="1349999"/>
            <a:ext cx="11112000" cy="4428000"/>
          </a:xfrm>
          <a:prstGeom prst="rect">
            <a:avLst/>
          </a:prstGeom>
        </p:spPr>
        <p:txBody>
          <a:bodyPr vert="horz" lIns="0" tIns="0" rIns="0" bIns="0" rtlCol="0">
            <a:noAutofit/>
          </a:bodyPr>
          <a:lstStyle>
            <a:lvl1pPr>
              <a:defRPr/>
            </a:lvl1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7815500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3" name="Rechthoek 12"/>
          <p:cNvSpPr/>
          <p:nvPr/>
        </p:nvSpPr>
        <p:spPr>
          <a:xfrm>
            <a:off x="0" y="0"/>
            <a:ext cx="12192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sp>
        <p:nvSpPr>
          <p:cNvPr id="9" name="Titel 1"/>
          <p:cNvSpPr>
            <a:spLocks noGrp="1"/>
          </p:cNvSpPr>
          <p:nvPr>
            <p:ph type="ctrTitle" hasCustomPrompt="1"/>
          </p:nvPr>
        </p:nvSpPr>
        <p:spPr>
          <a:xfrm>
            <a:off x="5040000" y="2304000"/>
            <a:ext cx="6792000" cy="1800200"/>
          </a:xfrm>
        </p:spPr>
        <p:txBody>
          <a:bodyPr>
            <a:noAutofit/>
          </a:bodyPr>
          <a:lstStyle>
            <a:lvl1pPr>
              <a:defRPr sz="4000">
                <a:solidFill>
                  <a:schemeClr val="bg1"/>
                </a:solidFill>
              </a:defRPr>
            </a:lvl1pPr>
          </a:lstStyle>
          <a:p>
            <a:r>
              <a:rPr lang="nl-NL" dirty="0"/>
              <a:t>Klik en typ de titel van de sectie</a:t>
            </a:r>
            <a:endParaRPr lang="nl-BE" dirty="0"/>
          </a:p>
        </p:txBody>
      </p:sp>
      <p:sp>
        <p:nvSpPr>
          <p:cNvPr id="10" name="Ondertitel 2"/>
          <p:cNvSpPr>
            <a:spLocks noGrp="1"/>
          </p:cNvSpPr>
          <p:nvPr>
            <p:ph type="subTitle" idx="1" hasCustomPrompt="1"/>
          </p:nvPr>
        </p:nvSpPr>
        <p:spPr>
          <a:xfrm>
            <a:off x="5040000" y="4419108"/>
            <a:ext cx="6792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en typ de subtitel van de sectie</a:t>
            </a:r>
            <a:endParaRPr lang="nl-BE" dirty="0"/>
          </a:p>
        </p:txBody>
      </p:sp>
      <p:pic>
        <p:nvPicPr>
          <p:cNvPr id="17" name="Afbeelding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6000" y="6012000"/>
            <a:ext cx="2016611" cy="540000"/>
          </a:xfrm>
          <a:prstGeom prst="rect">
            <a:avLst/>
          </a:prstGeom>
        </p:spPr>
      </p:pic>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204001"/>
            <a:ext cx="4401321" cy="3209551"/>
          </a:xfrm>
          <a:prstGeom prst="rect">
            <a:avLst/>
          </a:prstGeom>
        </p:spPr>
      </p:pic>
    </p:spTree>
    <p:extLst>
      <p:ext uri="{BB962C8B-B14F-4D97-AF65-F5344CB8AC3E}">
        <p14:creationId xmlns:p14="http://schemas.microsoft.com/office/powerpoint/2010/main" val="985983817"/>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a:t>Klik en typ de titel</a:t>
            </a:r>
            <a:endParaRPr lang="nl-BE" dirty="0"/>
          </a:p>
        </p:txBody>
      </p:sp>
      <p:sp>
        <p:nvSpPr>
          <p:cNvPr id="3" name="Tijdelijke aanduiding voor inhoud 2"/>
          <p:cNvSpPr>
            <a:spLocks noGrp="1"/>
          </p:cNvSpPr>
          <p:nvPr>
            <p:ph sz="half" idx="1" hasCustomPrompt="1"/>
          </p:nvPr>
        </p:nvSpPr>
        <p:spPr>
          <a:xfrm>
            <a:off x="720000" y="1350000"/>
            <a:ext cx="53848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p:cNvSpPr>
            <a:spLocks noGrp="1"/>
          </p:cNvSpPr>
          <p:nvPr>
            <p:ph sz="half" idx="2" hasCustomPrompt="1"/>
          </p:nvPr>
        </p:nvSpPr>
        <p:spPr>
          <a:xfrm>
            <a:off x="6447200" y="1350000"/>
            <a:ext cx="53848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C21574D-8DFA-4EB5-BF30-236E4224952D}" type="slidenum">
              <a:rPr lang="nl-NL" smtClean="0"/>
              <a:pPr/>
              <a:t>‹#›</a:t>
            </a:fld>
            <a:endParaRPr lang="nl-NL"/>
          </a:p>
        </p:txBody>
      </p:sp>
    </p:spTree>
    <p:extLst>
      <p:ext uri="{BB962C8B-B14F-4D97-AF65-F5344CB8AC3E}">
        <p14:creationId xmlns:p14="http://schemas.microsoft.com/office/powerpoint/2010/main" val="3237080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a:t>Klik en typ de titel</a:t>
            </a:r>
            <a:endParaRPr lang="nl-BE" dirty="0"/>
          </a:p>
        </p:txBody>
      </p:sp>
      <p:sp>
        <p:nvSpPr>
          <p:cNvPr id="3" name="Tijdelijke aanduiding voor tekst 2"/>
          <p:cNvSpPr>
            <a:spLocks noGrp="1"/>
          </p:cNvSpPr>
          <p:nvPr>
            <p:ph type="body" idx="1" hasCustomPrompt="1"/>
          </p:nvPr>
        </p:nvSpPr>
        <p:spPr>
          <a:xfrm>
            <a:off x="720000" y="1350000"/>
            <a:ext cx="5386917"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en typ de tekst</a:t>
            </a:r>
          </a:p>
        </p:txBody>
      </p:sp>
      <p:sp>
        <p:nvSpPr>
          <p:cNvPr id="4" name="Tijdelijke aanduiding voor inhoud 3"/>
          <p:cNvSpPr>
            <a:spLocks noGrp="1"/>
          </p:cNvSpPr>
          <p:nvPr>
            <p:ph sz="half" idx="2" hasCustomPrompt="1"/>
          </p:nvPr>
        </p:nvSpPr>
        <p:spPr>
          <a:xfrm>
            <a:off x="720000" y="1991922"/>
            <a:ext cx="5386917"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tekst 4"/>
          <p:cNvSpPr>
            <a:spLocks noGrp="1"/>
          </p:cNvSpPr>
          <p:nvPr>
            <p:ph type="body" sz="quarter" idx="3" hasCustomPrompt="1"/>
          </p:nvPr>
        </p:nvSpPr>
        <p:spPr>
          <a:xfrm>
            <a:off x="6432000" y="1350000"/>
            <a:ext cx="5385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en typ de tekst</a:t>
            </a:r>
          </a:p>
        </p:txBody>
      </p:sp>
      <p:sp>
        <p:nvSpPr>
          <p:cNvPr id="6" name="Tijdelijke aanduiding voor inhoud 5"/>
          <p:cNvSpPr>
            <a:spLocks noGrp="1"/>
          </p:cNvSpPr>
          <p:nvPr>
            <p:ph sz="quarter" idx="4" hasCustomPrompt="1"/>
          </p:nvPr>
        </p:nvSpPr>
        <p:spPr>
          <a:xfrm>
            <a:off x="6432000" y="1991922"/>
            <a:ext cx="53856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7" name="Tijdelijke aanduiding voor datum 6"/>
          <p:cNvSpPr>
            <a:spLocks noGrp="1"/>
          </p:cNvSpPr>
          <p:nvPr>
            <p:ph type="dt" sz="half" idx="10"/>
          </p:nvPr>
        </p:nvSpPr>
        <p:spPr/>
        <p:txBody>
          <a:bodyPr/>
          <a:lstStyle/>
          <a:p>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20E3400-3D55-4C98-8673-F1D0A3CCBB71}" type="slidenum">
              <a:rPr lang="nl-NL" smtClean="0"/>
              <a:pPr/>
              <a:t>‹#›</a:t>
            </a:fld>
            <a:endParaRPr lang="nl-NL"/>
          </a:p>
        </p:txBody>
      </p:sp>
    </p:spTree>
    <p:extLst>
      <p:ext uri="{BB962C8B-B14F-4D97-AF65-F5344CB8AC3E}">
        <p14:creationId xmlns:p14="http://schemas.microsoft.com/office/powerpoint/2010/main" val="16828268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a:t>Klik en typ de titel</a:t>
            </a:r>
            <a:endParaRPr lang="nl-BE" dirty="0"/>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716D4B0D-69E4-4D7A-AC5D-1C592BA07710}" type="slidenum">
              <a:rPr lang="nl-NL" smtClean="0"/>
              <a:pPr/>
              <a:t>‹#›</a:t>
            </a:fld>
            <a:endParaRPr lang="nl-NL"/>
          </a:p>
        </p:txBody>
      </p:sp>
    </p:spTree>
    <p:extLst>
      <p:ext uri="{BB962C8B-B14F-4D97-AF65-F5344CB8AC3E}">
        <p14:creationId xmlns:p14="http://schemas.microsoft.com/office/powerpoint/2010/main" val="18070980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C4FACEF4-391F-4B62-9848-645FF7ECE283}" type="slidenum">
              <a:rPr lang="nl-NL" smtClean="0"/>
              <a:pPr/>
              <a:t>‹#›</a:t>
            </a:fld>
            <a:endParaRPr lang="nl-NL" dirty="0"/>
          </a:p>
        </p:txBody>
      </p:sp>
    </p:spTree>
    <p:extLst>
      <p:ext uri="{BB962C8B-B14F-4D97-AF65-F5344CB8AC3E}">
        <p14:creationId xmlns:p14="http://schemas.microsoft.com/office/powerpoint/2010/main" val="2745142216"/>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0001" y="540000"/>
            <a:ext cx="4011084" cy="895100"/>
          </a:xfrm>
        </p:spPr>
        <p:txBody>
          <a:bodyPr anchor="t" anchorCtr="0"/>
          <a:lstStyle>
            <a:lvl1pPr algn="l">
              <a:defRPr sz="2000" b="1"/>
            </a:lvl1pPr>
          </a:lstStyle>
          <a:p>
            <a:r>
              <a:rPr lang="nl-NL" dirty="0"/>
              <a:t>Klik en typ de titel</a:t>
            </a:r>
            <a:endParaRPr lang="nl-BE" dirty="0"/>
          </a:p>
        </p:txBody>
      </p:sp>
      <p:sp>
        <p:nvSpPr>
          <p:cNvPr id="3" name="Tijdelijke aanduiding voor inhoud 2"/>
          <p:cNvSpPr>
            <a:spLocks noGrp="1"/>
          </p:cNvSpPr>
          <p:nvPr>
            <p:ph idx="1" hasCustomPrompt="1"/>
          </p:nvPr>
        </p:nvSpPr>
        <p:spPr>
          <a:xfrm>
            <a:off x="5015879" y="540000"/>
            <a:ext cx="6806852"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tekst 3"/>
          <p:cNvSpPr>
            <a:spLocks noGrp="1"/>
          </p:cNvSpPr>
          <p:nvPr>
            <p:ph type="body" sz="half" idx="2" hasCustomPrompt="1"/>
          </p:nvPr>
        </p:nvSpPr>
        <p:spPr>
          <a:xfrm>
            <a:off x="719403" y="1435101"/>
            <a:ext cx="4011084"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en typ de tekst</a:t>
            </a:r>
          </a:p>
        </p:txBody>
      </p:sp>
      <p:sp>
        <p:nvSpPr>
          <p:cNvPr id="5" name="Tijdelijke aanduiding voor datum 4"/>
          <p:cNvSpPr>
            <a:spLocks noGrp="1"/>
          </p:cNvSpPr>
          <p:nvPr>
            <p:ph type="dt" sz="half" idx="10"/>
          </p:nvPr>
        </p:nvSpPr>
        <p:spPr/>
        <p:txBody>
          <a:bodyPr/>
          <a:lstStyle/>
          <a:p>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C4FACEF4-391F-4B62-9848-645FF7ECE283}" type="slidenum">
              <a:rPr lang="nl-NL" smtClean="0"/>
              <a:pPr/>
              <a:t>‹#›</a:t>
            </a:fld>
            <a:endParaRPr lang="nl-NL" dirty="0"/>
          </a:p>
        </p:txBody>
      </p:sp>
    </p:spTree>
    <p:extLst>
      <p:ext uri="{BB962C8B-B14F-4D97-AF65-F5344CB8AC3E}">
        <p14:creationId xmlns:p14="http://schemas.microsoft.com/office/powerpoint/2010/main" val="33802743"/>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0000" y="4788000"/>
            <a:ext cx="11112000" cy="540000"/>
          </a:xfrm>
        </p:spPr>
        <p:txBody>
          <a:bodyPr anchor="t" anchorCtr="0">
            <a:noAutofit/>
          </a:bodyPr>
          <a:lstStyle>
            <a:lvl1pPr algn="l">
              <a:defRPr sz="2000" b="1"/>
            </a:lvl1pPr>
          </a:lstStyle>
          <a:p>
            <a:r>
              <a:rPr lang="nl-NL" dirty="0"/>
              <a:t>Klik en typ de tekst</a:t>
            </a:r>
            <a:endParaRPr lang="nl-BE" dirty="0"/>
          </a:p>
        </p:txBody>
      </p:sp>
      <p:sp>
        <p:nvSpPr>
          <p:cNvPr id="3" name="Tijdelijke aanduiding voor afbeelding 2"/>
          <p:cNvSpPr>
            <a:spLocks noGrp="1"/>
          </p:cNvSpPr>
          <p:nvPr>
            <p:ph type="pic" idx="1"/>
          </p:nvPr>
        </p:nvSpPr>
        <p:spPr>
          <a:xfrm>
            <a:off x="720000" y="540000"/>
            <a:ext cx="11112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BE" dirty="0"/>
          </a:p>
        </p:txBody>
      </p:sp>
      <p:sp>
        <p:nvSpPr>
          <p:cNvPr id="4" name="Tijdelijke aanduiding voor tekst 3"/>
          <p:cNvSpPr>
            <a:spLocks noGrp="1"/>
          </p:cNvSpPr>
          <p:nvPr>
            <p:ph type="body" sz="half" idx="2" hasCustomPrompt="1"/>
          </p:nvPr>
        </p:nvSpPr>
        <p:spPr>
          <a:xfrm>
            <a:off x="720000" y="5445224"/>
            <a:ext cx="11112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en typ de tekst</a:t>
            </a:r>
          </a:p>
        </p:txBody>
      </p:sp>
      <p:sp>
        <p:nvSpPr>
          <p:cNvPr id="5" name="Tijdelijke aanduiding voor datum 4"/>
          <p:cNvSpPr>
            <a:spLocks noGrp="1"/>
          </p:cNvSpPr>
          <p:nvPr>
            <p:ph type="dt" sz="half" idx="10"/>
          </p:nvPr>
        </p:nvSpPr>
        <p:spPr>
          <a:xfrm>
            <a:off x="720000" y="6048000"/>
            <a:ext cx="1248000" cy="288000"/>
          </a:xfrm>
        </p:spPr>
        <p:txBody>
          <a:bodyPr/>
          <a:lstStyle/>
          <a:p>
            <a:endParaRPr lang="nl-NL" dirty="0"/>
          </a:p>
        </p:txBody>
      </p:sp>
      <p:sp>
        <p:nvSpPr>
          <p:cNvPr id="7" name="Tijdelijke aanduiding voor dianummer 6"/>
          <p:cNvSpPr>
            <a:spLocks noGrp="1"/>
          </p:cNvSpPr>
          <p:nvPr>
            <p:ph type="sldNum" sz="quarter" idx="12"/>
          </p:nvPr>
        </p:nvSpPr>
        <p:spPr/>
        <p:txBody>
          <a:bodyPr/>
          <a:lstStyle/>
          <a:p>
            <a:fld id="{9D636126-567D-4CD7-91ED-A4E7D28FA743}" type="slidenum">
              <a:rPr lang="nl-NL" smtClean="0"/>
              <a:pPr/>
              <a:t>‹#›</a:t>
            </a:fld>
            <a:endParaRPr lang="nl-NL"/>
          </a:p>
        </p:txBody>
      </p:sp>
      <p:sp>
        <p:nvSpPr>
          <p:cNvPr id="8" name="Tijdelijke aanduiding voor voettekst 3"/>
          <p:cNvSpPr>
            <a:spLocks noGrp="1"/>
          </p:cNvSpPr>
          <p:nvPr>
            <p:ph type="ftr" sz="quarter" idx="11"/>
          </p:nvPr>
        </p:nvSpPr>
        <p:spPr>
          <a:xfrm>
            <a:off x="2088000" y="6048000"/>
            <a:ext cx="2640000" cy="288000"/>
          </a:xfrm>
        </p:spPr>
        <p:txBody>
          <a:bodyPr/>
          <a:lstStyle/>
          <a:p>
            <a:endParaRPr lang="nl-NL" dirty="0"/>
          </a:p>
        </p:txBody>
      </p:sp>
    </p:spTree>
    <p:extLst>
      <p:ext uri="{BB962C8B-B14F-4D97-AF65-F5344CB8AC3E}">
        <p14:creationId xmlns:p14="http://schemas.microsoft.com/office/powerpoint/2010/main" val="28973601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Blank Text Slide 02">
    <p:spTree>
      <p:nvGrpSpPr>
        <p:cNvPr id="1" name=""/>
        <p:cNvGrpSpPr/>
        <p:nvPr/>
      </p:nvGrpSpPr>
      <p:grpSpPr>
        <a:xfrm>
          <a:off x="0" y="0"/>
          <a:ext cx="0" cy="0"/>
          <a:chOff x="0" y="0"/>
          <a:chExt cx="0" cy="0"/>
        </a:xfrm>
      </p:grpSpPr>
      <p:pic>
        <p:nvPicPr>
          <p:cNvPr id="2051" name="Picture 3" descr="F:\Birmingham\MSU\Creative Services\DG EAC Framework jobs\EIT\2014 EIT re-brand\Brand elements examples\Mock-ups\Examples\Powerpoint Template\Old\Graphic_element.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637" r="38726"/>
          <a:stretch/>
        </p:blipFill>
        <p:spPr bwMode="auto">
          <a:xfrm>
            <a:off x="9602206" y="0"/>
            <a:ext cx="2589793" cy="2609528"/>
          </a:xfrm>
          <a:prstGeom prst="rect">
            <a:avLst/>
          </a:prstGeom>
          <a:solidFill>
            <a:schemeClr val="bg1">
              <a:alpha val="0"/>
            </a:schemeClr>
          </a:solidFill>
          <a:extLst/>
        </p:spPr>
      </p:pic>
      <p:sp>
        <p:nvSpPr>
          <p:cNvPr id="6" name="Text Placeholder 2"/>
          <p:cNvSpPr>
            <a:spLocks noGrp="1"/>
          </p:cNvSpPr>
          <p:nvPr>
            <p:ph type="body" sz="quarter" idx="17" hasCustomPrompt="1"/>
          </p:nvPr>
        </p:nvSpPr>
        <p:spPr>
          <a:xfrm>
            <a:off x="623394" y="541719"/>
            <a:ext cx="8352927" cy="432048"/>
          </a:xfrm>
          <a:prstGeom prst="rect">
            <a:avLst/>
          </a:prstGeom>
        </p:spPr>
        <p:txBody>
          <a:bodyPr/>
          <a:lstStyle>
            <a:lvl1pPr marL="0" indent="0">
              <a:buNone/>
              <a:defRPr sz="3000">
                <a:solidFill>
                  <a:schemeClr val="bg2"/>
                </a:solidFill>
              </a:defRPr>
            </a:lvl1pPr>
          </a:lstStyle>
          <a:p>
            <a:pPr lvl="0"/>
            <a:r>
              <a:rPr lang="en-GB" dirty="0"/>
              <a:t>Title</a:t>
            </a:r>
          </a:p>
        </p:txBody>
      </p:sp>
      <p:sp>
        <p:nvSpPr>
          <p:cNvPr id="8" name="Text Placeholder 4"/>
          <p:cNvSpPr>
            <a:spLocks noGrp="1"/>
          </p:cNvSpPr>
          <p:nvPr>
            <p:ph type="body" sz="quarter" idx="18" hasCustomPrompt="1"/>
          </p:nvPr>
        </p:nvSpPr>
        <p:spPr>
          <a:xfrm>
            <a:off x="623394" y="1196976"/>
            <a:ext cx="8328541" cy="4176713"/>
          </a:xfrm>
          <a:prstGeom prst="rect">
            <a:avLst/>
          </a:prstGeom>
        </p:spPr>
        <p:txBody>
          <a:bodyPr/>
          <a:lstStyle>
            <a:lvl1pPr marL="0" indent="-180000">
              <a:lnSpc>
                <a:spcPct val="113000"/>
              </a:lnSpc>
              <a:buClr>
                <a:schemeClr val="bg2"/>
              </a:buClr>
              <a:buFont typeface="Arial" pitchFamily="34" charset="0"/>
              <a:buChar char="•"/>
              <a:defRPr sz="2000">
                <a:solidFill>
                  <a:schemeClr val="tx1"/>
                </a:solidFill>
              </a:defRPr>
            </a:lvl1pPr>
            <a:lvl2pPr marL="648000" indent="-180000">
              <a:lnSpc>
                <a:spcPct val="113000"/>
              </a:lnSpc>
              <a:buClr>
                <a:schemeClr val="bg2"/>
              </a:buClr>
              <a:buFont typeface="Arial" pitchFamily="34" charset="0"/>
              <a:buChar char="•"/>
              <a:defRPr sz="2000"/>
            </a:lvl2pPr>
            <a:lvl3pPr indent="-180000">
              <a:lnSpc>
                <a:spcPct val="113000"/>
              </a:lnSpc>
              <a:buClr>
                <a:schemeClr val="bg2"/>
              </a:buClr>
              <a:defRPr sz="2000">
                <a:solidFill>
                  <a:schemeClr val="tx1"/>
                </a:solidFill>
              </a:defRPr>
            </a:lvl3pPr>
            <a:lvl4pPr marL="1600200" indent="-180000">
              <a:lnSpc>
                <a:spcPct val="113000"/>
              </a:lnSpc>
              <a:buClr>
                <a:schemeClr val="bg2"/>
              </a:buClr>
              <a:buFont typeface="Arial" pitchFamily="34" charset="0"/>
              <a:buChar char="•"/>
              <a:defRPr/>
            </a:lvl4pPr>
            <a:lvl5pPr marL="1828800" indent="0">
              <a:buNone/>
              <a:defRPr/>
            </a:lvl5pPr>
            <a:lvl6pPr marL="2286000" indent="0">
              <a:buNone/>
              <a:defRPr/>
            </a:lvl6pPr>
          </a:lstStyle>
          <a:p>
            <a:pPr lvl="0"/>
            <a:r>
              <a:rPr lang="en-GB" sz="2000" dirty="0"/>
              <a:t>Text Here</a:t>
            </a:r>
          </a:p>
          <a:p>
            <a:pPr lvl="1"/>
            <a:r>
              <a:rPr lang="en-GB" dirty="0"/>
              <a:t>Text Here</a:t>
            </a:r>
          </a:p>
          <a:p>
            <a:pPr lvl="2"/>
            <a:r>
              <a:rPr lang="en-GB" dirty="0"/>
              <a:t>Text Here</a:t>
            </a:r>
          </a:p>
          <a:p>
            <a:pPr lvl="3"/>
            <a:r>
              <a:rPr lang="en-GB" dirty="0"/>
              <a:t>Text Here</a:t>
            </a:r>
          </a:p>
          <a:p>
            <a:pPr lvl="0"/>
            <a:endParaRPr lang="en-GB" dirty="0"/>
          </a:p>
        </p:txBody>
      </p:sp>
      <p:pic>
        <p:nvPicPr>
          <p:cNvPr id="9" name="Picture 2" descr="\\fbk\ricerca\WIN-trentorise\Private\Research\EIT RAW MATERIALS\KIC RAW MATERIALS\Comm KIC RM\EIT Raw Materials\EIT Raw Materials\Raw-Material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615" y="6046366"/>
            <a:ext cx="3264363" cy="676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8660691"/>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CH"/>
              <a:t>Click to edit Master title style</a:t>
            </a:r>
            <a:endParaRPr lang="fr-FR" dirty="0"/>
          </a:p>
        </p:txBody>
      </p:sp>
      <p:sp>
        <p:nvSpPr>
          <p:cNvPr id="3" name="Espace réservé du contenu 2"/>
          <p:cNvSpPr>
            <a:spLocks noGrp="1"/>
          </p:cNvSpPr>
          <p:nvPr>
            <p:ph idx="1"/>
          </p:nvPr>
        </p:nvSpPr>
        <p:spPr/>
        <p:txBody>
          <a:bodyPr/>
          <a:lstStyle/>
          <a:p>
            <a:pPr lvl="0"/>
            <a:r>
              <a:rPr lang="fr-CH"/>
              <a:t>Click to edit Master text styles</a:t>
            </a:r>
          </a:p>
          <a:p>
            <a:pPr lvl="1"/>
            <a:r>
              <a:rPr lang="fr-CH"/>
              <a:t>Second level</a:t>
            </a:r>
          </a:p>
          <a:p>
            <a:pPr lvl="2"/>
            <a:r>
              <a:rPr lang="fr-CH"/>
              <a:t>Third level</a:t>
            </a:r>
          </a:p>
          <a:p>
            <a:pPr lvl="3"/>
            <a:r>
              <a:rPr lang="fr-CH"/>
              <a:t>Fourth level</a:t>
            </a:r>
          </a:p>
          <a:p>
            <a:pPr lvl="4"/>
            <a:r>
              <a:rPr lang="fr-CH"/>
              <a:t>Fifth level</a:t>
            </a:r>
            <a:endParaRPr lang="fr-FR"/>
          </a:p>
        </p:txBody>
      </p:sp>
      <p:cxnSp>
        <p:nvCxnSpPr>
          <p:cNvPr id="6" name="Straight Connector 2"/>
          <p:cNvCxnSpPr/>
          <p:nvPr userDrawn="1"/>
        </p:nvCxnSpPr>
        <p:spPr>
          <a:xfrm>
            <a:off x="451556" y="6345047"/>
            <a:ext cx="11286504" cy="0"/>
          </a:xfrm>
          <a:prstGeom prst="line">
            <a:avLst/>
          </a:prstGeom>
          <a:ln>
            <a:solidFill>
              <a:srgbClr val="00A0AF"/>
            </a:solidFill>
          </a:ln>
          <a:effectLst/>
        </p:spPr>
        <p:style>
          <a:lnRef idx="2">
            <a:schemeClr val="accent1"/>
          </a:lnRef>
          <a:fillRef idx="0">
            <a:schemeClr val="accent1"/>
          </a:fillRef>
          <a:effectRef idx="1">
            <a:schemeClr val="accent1"/>
          </a:effectRef>
          <a:fontRef idx="minor">
            <a:schemeClr val="tx1"/>
          </a:fontRef>
        </p:style>
      </p:cxnSp>
      <p:sp>
        <p:nvSpPr>
          <p:cNvPr id="7" name="Rectangle 6"/>
          <p:cNvSpPr/>
          <p:nvPr userDrawn="1"/>
        </p:nvSpPr>
        <p:spPr>
          <a:xfrm>
            <a:off x="11271267" y="6361877"/>
            <a:ext cx="466794" cy="369332"/>
          </a:xfrm>
          <a:prstGeom prst="rect">
            <a:avLst/>
          </a:prstGeom>
        </p:spPr>
        <p:txBody>
          <a:bodyPr wrap="none">
            <a:spAutoFit/>
          </a:bodyPr>
          <a:lstStyle/>
          <a:p>
            <a:pPr algn="r"/>
            <a:fld id="{41506A34-7B4F-924C-A2F5-56A043AE56BC}" type="slidenum">
              <a:rPr lang="en-US" sz="1800">
                <a:solidFill>
                  <a:srgbClr val="002B5B"/>
                </a:solidFill>
              </a:rPr>
              <a:pPr algn="r"/>
              <a:t>‹#›</a:t>
            </a:fld>
            <a:endParaRPr lang="en-US" sz="1800" dirty="0">
              <a:solidFill>
                <a:srgbClr val="002B5B"/>
              </a:solidFill>
            </a:endParaRPr>
          </a:p>
        </p:txBody>
      </p:sp>
      <p:pic>
        <p:nvPicPr>
          <p:cNvPr id="8" name="Picture 4" descr="logo_QUANTIS_4C_PPT.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089052" y="0"/>
            <a:ext cx="3100832" cy="890016"/>
          </a:xfrm>
          <a:prstGeom prst="rect">
            <a:avLst/>
          </a:prstGeom>
        </p:spPr>
      </p:pic>
      <p:sp>
        <p:nvSpPr>
          <p:cNvPr id="9" name="Rounded Rectangle 6"/>
          <p:cNvSpPr/>
          <p:nvPr userDrawn="1"/>
        </p:nvSpPr>
        <p:spPr>
          <a:xfrm>
            <a:off x="451567" y="305769"/>
            <a:ext cx="8856236" cy="349832"/>
          </a:xfrm>
          <a:prstGeom prst="roundRect">
            <a:avLst/>
          </a:prstGeom>
          <a:gradFill flip="none" rotWithShape="1">
            <a:gsLst>
              <a:gs pos="0">
                <a:srgbClr val="002B5B"/>
              </a:gs>
              <a:gs pos="100000">
                <a:srgbClr val="FFFFFF"/>
              </a:gs>
              <a:gs pos="31000">
                <a:srgbClr val="00A0AF"/>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tIns="0" rtlCol="0" anchor="ctr">
            <a:noAutofit/>
          </a:bodyPr>
          <a:lstStyle/>
          <a:p>
            <a:endParaRPr lang="en-US" sz="2000">
              <a:solidFill>
                <a:prstClr val="white"/>
              </a:solidFill>
              <a:cs typeface="Calibri"/>
            </a:endParaRPr>
          </a:p>
        </p:txBody>
      </p:sp>
      <p:sp>
        <p:nvSpPr>
          <p:cNvPr id="12" name="Espace réservé du texte 11"/>
          <p:cNvSpPr>
            <a:spLocks noGrp="1"/>
          </p:cNvSpPr>
          <p:nvPr>
            <p:ph type="body" sz="quarter" idx="10"/>
          </p:nvPr>
        </p:nvSpPr>
        <p:spPr>
          <a:xfrm>
            <a:off x="648981" y="6420186"/>
            <a:ext cx="8479367" cy="279400"/>
          </a:xfrm>
        </p:spPr>
        <p:txBody>
          <a:bodyPr>
            <a:noAutofit/>
          </a:bodyPr>
          <a:lstStyle>
            <a:lvl1pPr>
              <a:defRPr sz="1400"/>
            </a:lvl1pPr>
            <a:lvl2pPr>
              <a:defRPr sz="1400"/>
            </a:lvl2pPr>
            <a:lvl3pPr>
              <a:defRPr sz="1400"/>
            </a:lvl3pPr>
            <a:lvl4pPr>
              <a:defRPr sz="1400"/>
            </a:lvl4pPr>
            <a:lvl5pPr>
              <a:defRPr sz="1400"/>
            </a:lvl5pPr>
          </a:lstStyle>
          <a:p>
            <a:pPr lvl="0"/>
            <a:r>
              <a:rPr lang="fr-CH"/>
              <a:t>Click to edit Master text styles</a:t>
            </a:r>
          </a:p>
        </p:txBody>
      </p:sp>
    </p:spTree>
    <p:extLst>
      <p:ext uri="{BB962C8B-B14F-4D97-AF65-F5344CB8AC3E}">
        <p14:creationId xmlns:p14="http://schemas.microsoft.com/office/powerpoint/2010/main" val="239660980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13" name="Rechthoek 12"/>
          <p:cNvSpPr/>
          <p:nvPr/>
        </p:nvSpPr>
        <p:spPr>
          <a:xfrm>
            <a:off x="0" y="648000"/>
            <a:ext cx="12192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sp>
        <p:nvSpPr>
          <p:cNvPr id="9" name="Titel 1"/>
          <p:cNvSpPr>
            <a:spLocks noGrp="1"/>
          </p:cNvSpPr>
          <p:nvPr>
            <p:ph type="ctrTitle" hasCustomPrompt="1"/>
          </p:nvPr>
        </p:nvSpPr>
        <p:spPr>
          <a:xfrm>
            <a:off x="4128000" y="2088000"/>
            <a:ext cx="7440000" cy="1800000"/>
          </a:xfrm>
        </p:spPr>
        <p:txBody>
          <a:bodyPr>
            <a:noAutofit/>
          </a:bodyPr>
          <a:lstStyle>
            <a:lvl1pPr>
              <a:defRPr sz="4000">
                <a:solidFill>
                  <a:schemeClr val="bg1"/>
                </a:solidFill>
              </a:defRPr>
            </a:lvl1pPr>
          </a:lstStyle>
          <a:p>
            <a:r>
              <a:rPr lang="nl-NL" dirty="0"/>
              <a:t>Klik en typ de titel van de presentatie</a:t>
            </a:r>
            <a:endParaRPr lang="nl-BE" dirty="0"/>
          </a:p>
        </p:txBody>
      </p:sp>
      <p:sp>
        <p:nvSpPr>
          <p:cNvPr id="10" name="Ondertitel 2"/>
          <p:cNvSpPr>
            <a:spLocks noGrp="1"/>
          </p:cNvSpPr>
          <p:nvPr>
            <p:ph type="subTitle" idx="1" hasCustomPrompt="1"/>
          </p:nvPr>
        </p:nvSpPr>
        <p:spPr>
          <a:xfrm>
            <a:off x="4128000" y="4193675"/>
            <a:ext cx="744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en typ de subtitel van de presentatie</a:t>
            </a:r>
            <a:endParaRPr lang="nl-BE" dirty="0"/>
          </a:p>
        </p:txBody>
      </p:sp>
      <p:pic>
        <p:nvPicPr>
          <p:cNvPr id="12" name="Afbeelding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000" y="1800000"/>
            <a:ext cx="2453397" cy="4294442"/>
          </a:xfrm>
          <a:prstGeom prst="rect">
            <a:avLst/>
          </a:prstGeom>
        </p:spPr>
      </p:pic>
      <p:pic>
        <p:nvPicPr>
          <p:cNvPr id="11" name="Afbeelding 10"/>
          <p:cNvPicPr>
            <a:picLocks noChangeAspect="1"/>
          </p:cNvPicPr>
          <p:nvPr/>
        </p:nvPicPr>
        <p:blipFill>
          <a:blip r:embed="rId3" cstate="print"/>
          <a:stretch>
            <a:fillRect/>
          </a:stretch>
        </p:blipFill>
        <p:spPr>
          <a:xfrm>
            <a:off x="11044800" y="5706000"/>
            <a:ext cx="571200" cy="720000"/>
          </a:xfrm>
          <a:prstGeom prst="rect">
            <a:avLst/>
          </a:prstGeom>
        </p:spPr>
      </p:pic>
      <p:pic>
        <p:nvPicPr>
          <p:cNvPr id="3" name="Afbeelding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00" y="360001"/>
            <a:ext cx="2686309" cy="719329"/>
          </a:xfrm>
          <a:prstGeom prst="rect">
            <a:avLst/>
          </a:prstGeom>
        </p:spPr>
      </p:pic>
    </p:spTree>
    <p:extLst>
      <p:ext uri="{BB962C8B-B14F-4D97-AF65-F5344CB8AC3E}">
        <p14:creationId xmlns:p14="http://schemas.microsoft.com/office/powerpoint/2010/main" val="366049008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a:t>Klik en typ de titel</a:t>
            </a:r>
            <a:endParaRPr lang="nl-BE" dirty="0"/>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78CD8E6A-08C9-49B9-A7D5-27A98AD8C28F}" type="slidenum">
              <a:rPr lang="nl-NL" smtClean="0"/>
              <a:pPr/>
              <a:t>‹#›</a:t>
            </a:fld>
            <a:endParaRPr lang="nl-NL"/>
          </a:p>
        </p:txBody>
      </p:sp>
      <p:sp>
        <p:nvSpPr>
          <p:cNvPr id="6" name="Tijdelijke aanduiding voor tekst 2"/>
          <p:cNvSpPr>
            <a:spLocks noGrp="1"/>
          </p:cNvSpPr>
          <p:nvPr>
            <p:ph idx="1" hasCustomPrompt="1"/>
          </p:nvPr>
        </p:nvSpPr>
        <p:spPr>
          <a:xfrm>
            <a:off x="720000" y="1349999"/>
            <a:ext cx="11112000" cy="4428000"/>
          </a:xfrm>
          <a:prstGeom prst="rect">
            <a:avLst/>
          </a:prstGeom>
        </p:spPr>
        <p:txBody>
          <a:bodyPr vert="horz" lIns="0" tIns="0" rIns="0" bIns="0" rtlCol="0">
            <a:noAutofit/>
          </a:bodyPr>
          <a:lstStyle>
            <a:lvl1pPr>
              <a:defRPr/>
            </a:lvl1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147088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3" name="Rechthoek 12"/>
          <p:cNvSpPr/>
          <p:nvPr/>
        </p:nvSpPr>
        <p:spPr>
          <a:xfrm>
            <a:off x="0" y="0"/>
            <a:ext cx="12192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sp>
        <p:nvSpPr>
          <p:cNvPr id="9" name="Titel 1"/>
          <p:cNvSpPr>
            <a:spLocks noGrp="1"/>
          </p:cNvSpPr>
          <p:nvPr>
            <p:ph type="ctrTitle" hasCustomPrompt="1"/>
          </p:nvPr>
        </p:nvSpPr>
        <p:spPr>
          <a:xfrm>
            <a:off x="5040000" y="2304000"/>
            <a:ext cx="6792000" cy="1800200"/>
          </a:xfrm>
        </p:spPr>
        <p:txBody>
          <a:bodyPr>
            <a:noAutofit/>
          </a:bodyPr>
          <a:lstStyle>
            <a:lvl1pPr>
              <a:defRPr sz="4000">
                <a:solidFill>
                  <a:schemeClr val="bg1"/>
                </a:solidFill>
              </a:defRPr>
            </a:lvl1pPr>
          </a:lstStyle>
          <a:p>
            <a:r>
              <a:rPr lang="nl-NL" dirty="0"/>
              <a:t>Klik en typ de titel van de sectie</a:t>
            </a:r>
            <a:endParaRPr lang="nl-BE" dirty="0"/>
          </a:p>
        </p:txBody>
      </p:sp>
      <p:sp>
        <p:nvSpPr>
          <p:cNvPr id="10" name="Ondertitel 2"/>
          <p:cNvSpPr>
            <a:spLocks noGrp="1"/>
          </p:cNvSpPr>
          <p:nvPr>
            <p:ph type="subTitle" idx="1" hasCustomPrompt="1"/>
          </p:nvPr>
        </p:nvSpPr>
        <p:spPr>
          <a:xfrm>
            <a:off x="5040000" y="4419108"/>
            <a:ext cx="6792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en typ de subtitel van de sectie</a:t>
            </a:r>
            <a:endParaRPr lang="nl-BE" dirty="0"/>
          </a:p>
        </p:txBody>
      </p:sp>
      <p:pic>
        <p:nvPicPr>
          <p:cNvPr id="17" name="Afbeelding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6000" y="6012000"/>
            <a:ext cx="2016611" cy="540000"/>
          </a:xfrm>
          <a:prstGeom prst="rect">
            <a:avLst/>
          </a:prstGeom>
        </p:spPr>
      </p:pic>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204001"/>
            <a:ext cx="4401321" cy="3209551"/>
          </a:xfrm>
          <a:prstGeom prst="rect">
            <a:avLst/>
          </a:prstGeom>
        </p:spPr>
      </p:pic>
    </p:spTree>
    <p:extLst>
      <p:ext uri="{BB962C8B-B14F-4D97-AF65-F5344CB8AC3E}">
        <p14:creationId xmlns:p14="http://schemas.microsoft.com/office/powerpoint/2010/main" val="3036182017"/>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a:t>Klik en typ de titel</a:t>
            </a:r>
            <a:endParaRPr lang="nl-BE" dirty="0"/>
          </a:p>
        </p:txBody>
      </p:sp>
      <p:sp>
        <p:nvSpPr>
          <p:cNvPr id="3" name="Tijdelijke aanduiding voor inhoud 2"/>
          <p:cNvSpPr>
            <a:spLocks noGrp="1"/>
          </p:cNvSpPr>
          <p:nvPr>
            <p:ph sz="half" idx="1" hasCustomPrompt="1"/>
          </p:nvPr>
        </p:nvSpPr>
        <p:spPr>
          <a:xfrm>
            <a:off x="720000" y="1350000"/>
            <a:ext cx="53848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p:cNvSpPr>
            <a:spLocks noGrp="1"/>
          </p:cNvSpPr>
          <p:nvPr>
            <p:ph sz="half" idx="2" hasCustomPrompt="1"/>
          </p:nvPr>
        </p:nvSpPr>
        <p:spPr>
          <a:xfrm>
            <a:off x="6447200" y="1350000"/>
            <a:ext cx="53848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C21574D-8DFA-4EB5-BF30-236E4224952D}" type="slidenum">
              <a:rPr lang="nl-NL" smtClean="0"/>
              <a:pPr/>
              <a:t>‹#›</a:t>
            </a:fld>
            <a:endParaRPr lang="nl-NL"/>
          </a:p>
        </p:txBody>
      </p:sp>
    </p:spTree>
    <p:extLst>
      <p:ext uri="{BB962C8B-B14F-4D97-AF65-F5344CB8AC3E}">
        <p14:creationId xmlns:p14="http://schemas.microsoft.com/office/powerpoint/2010/main" val="4066792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a:t>Klik en typ de titel</a:t>
            </a:r>
            <a:endParaRPr lang="nl-BE" dirty="0"/>
          </a:p>
        </p:txBody>
      </p:sp>
      <p:sp>
        <p:nvSpPr>
          <p:cNvPr id="3" name="Tijdelijke aanduiding voor tekst 2"/>
          <p:cNvSpPr>
            <a:spLocks noGrp="1"/>
          </p:cNvSpPr>
          <p:nvPr>
            <p:ph type="body" idx="1" hasCustomPrompt="1"/>
          </p:nvPr>
        </p:nvSpPr>
        <p:spPr>
          <a:xfrm>
            <a:off x="720000" y="1350000"/>
            <a:ext cx="5386917"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en typ de tekst</a:t>
            </a:r>
          </a:p>
        </p:txBody>
      </p:sp>
      <p:sp>
        <p:nvSpPr>
          <p:cNvPr id="4" name="Tijdelijke aanduiding voor inhoud 3"/>
          <p:cNvSpPr>
            <a:spLocks noGrp="1"/>
          </p:cNvSpPr>
          <p:nvPr>
            <p:ph sz="half" idx="2" hasCustomPrompt="1"/>
          </p:nvPr>
        </p:nvSpPr>
        <p:spPr>
          <a:xfrm>
            <a:off x="720000" y="1991922"/>
            <a:ext cx="5386917"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tekst 4"/>
          <p:cNvSpPr>
            <a:spLocks noGrp="1"/>
          </p:cNvSpPr>
          <p:nvPr>
            <p:ph type="body" sz="quarter" idx="3" hasCustomPrompt="1"/>
          </p:nvPr>
        </p:nvSpPr>
        <p:spPr>
          <a:xfrm>
            <a:off x="6432000" y="1350000"/>
            <a:ext cx="5385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en typ de tekst</a:t>
            </a:r>
          </a:p>
        </p:txBody>
      </p:sp>
      <p:sp>
        <p:nvSpPr>
          <p:cNvPr id="6" name="Tijdelijke aanduiding voor inhoud 5"/>
          <p:cNvSpPr>
            <a:spLocks noGrp="1"/>
          </p:cNvSpPr>
          <p:nvPr>
            <p:ph sz="quarter" idx="4" hasCustomPrompt="1"/>
          </p:nvPr>
        </p:nvSpPr>
        <p:spPr>
          <a:xfrm>
            <a:off x="6432000" y="1991922"/>
            <a:ext cx="53856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7" name="Tijdelijke aanduiding voor datum 6"/>
          <p:cNvSpPr>
            <a:spLocks noGrp="1"/>
          </p:cNvSpPr>
          <p:nvPr>
            <p:ph type="dt" sz="half" idx="10"/>
          </p:nvPr>
        </p:nvSpPr>
        <p:spPr/>
        <p:txBody>
          <a:bodyPr/>
          <a:lstStyle/>
          <a:p>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20E3400-3D55-4C98-8673-F1D0A3CCBB71}" type="slidenum">
              <a:rPr lang="nl-NL" smtClean="0"/>
              <a:pPr/>
              <a:t>‹#›</a:t>
            </a:fld>
            <a:endParaRPr lang="nl-NL"/>
          </a:p>
        </p:txBody>
      </p:sp>
    </p:spTree>
    <p:extLst>
      <p:ext uri="{BB962C8B-B14F-4D97-AF65-F5344CB8AC3E}">
        <p14:creationId xmlns:p14="http://schemas.microsoft.com/office/powerpoint/2010/main" val="10720061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a:t>Klik en typ de titel</a:t>
            </a:r>
            <a:endParaRPr lang="nl-BE" dirty="0"/>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716D4B0D-69E4-4D7A-AC5D-1C592BA07710}" type="slidenum">
              <a:rPr lang="nl-NL" smtClean="0"/>
              <a:pPr/>
              <a:t>‹#›</a:t>
            </a:fld>
            <a:endParaRPr lang="nl-NL"/>
          </a:p>
        </p:txBody>
      </p:sp>
    </p:spTree>
    <p:extLst>
      <p:ext uri="{BB962C8B-B14F-4D97-AF65-F5344CB8AC3E}">
        <p14:creationId xmlns:p14="http://schemas.microsoft.com/office/powerpoint/2010/main" val="346501621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C4FACEF4-391F-4B62-9848-645FF7ECE283}" type="slidenum">
              <a:rPr lang="nl-NL" smtClean="0"/>
              <a:pPr/>
              <a:t>‹#›</a:t>
            </a:fld>
            <a:endParaRPr lang="nl-NL" dirty="0"/>
          </a:p>
        </p:txBody>
      </p:sp>
    </p:spTree>
    <p:extLst>
      <p:ext uri="{BB962C8B-B14F-4D97-AF65-F5344CB8AC3E}">
        <p14:creationId xmlns:p14="http://schemas.microsoft.com/office/powerpoint/2010/main" val="3079494509"/>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0001" y="540000"/>
            <a:ext cx="4011084" cy="895100"/>
          </a:xfrm>
        </p:spPr>
        <p:txBody>
          <a:bodyPr anchor="t" anchorCtr="0"/>
          <a:lstStyle>
            <a:lvl1pPr algn="l">
              <a:defRPr sz="2000" b="1"/>
            </a:lvl1pPr>
          </a:lstStyle>
          <a:p>
            <a:r>
              <a:rPr lang="nl-NL" dirty="0"/>
              <a:t>Klik en typ de titel</a:t>
            </a:r>
            <a:endParaRPr lang="nl-BE" dirty="0"/>
          </a:p>
        </p:txBody>
      </p:sp>
      <p:sp>
        <p:nvSpPr>
          <p:cNvPr id="3" name="Tijdelijke aanduiding voor inhoud 2"/>
          <p:cNvSpPr>
            <a:spLocks noGrp="1"/>
          </p:cNvSpPr>
          <p:nvPr>
            <p:ph idx="1" hasCustomPrompt="1"/>
          </p:nvPr>
        </p:nvSpPr>
        <p:spPr>
          <a:xfrm>
            <a:off x="5015879" y="540000"/>
            <a:ext cx="6806852"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tekst 3"/>
          <p:cNvSpPr>
            <a:spLocks noGrp="1"/>
          </p:cNvSpPr>
          <p:nvPr>
            <p:ph type="body" sz="half" idx="2" hasCustomPrompt="1"/>
          </p:nvPr>
        </p:nvSpPr>
        <p:spPr>
          <a:xfrm>
            <a:off x="719403" y="1435101"/>
            <a:ext cx="4011084"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en typ de tekst</a:t>
            </a:r>
          </a:p>
        </p:txBody>
      </p:sp>
      <p:sp>
        <p:nvSpPr>
          <p:cNvPr id="5" name="Tijdelijke aanduiding voor datum 4"/>
          <p:cNvSpPr>
            <a:spLocks noGrp="1"/>
          </p:cNvSpPr>
          <p:nvPr>
            <p:ph type="dt" sz="half" idx="10"/>
          </p:nvPr>
        </p:nvSpPr>
        <p:spPr/>
        <p:txBody>
          <a:bodyPr/>
          <a:lstStyle/>
          <a:p>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C4FACEF4-391F-4B62-9848-645FF7ECE283}" type="slidenum">
              <a:rPr lang="nl-NL" smtClean="0"/>
              <a:pPr/>
              <a:t>‹#›</a:t>
            </a:fld>
            <a:endParaRPr lang="nl-NL" dirty="0"/>
          </a:p>
        </p:txBody>
      </p:sp>
    </p:spTree>
    <p:extLst>
      <p:ext uri="{BB962C8B-B14F-4D97-AF65-F5344CB8AC3E}">
        <p14:creationId xmlns:p14="http://schemas.microsoft.com/office/powerpoint/2010/main" val="1730958020"/>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0000" y="4788000"/>
            <a:ext cx="11112000" cy="540000"/>
          </a:xfrm>
        </p:spPr>
        <p:txBody>
          <a:bodyPr anchor="t" anchorCtr="0">
            <a:noAutofit/>
          </a:bodyPr>
          <a:lstStyle>
            <a:lvl1pPr algn="l">
              <a:defRPr sz="2000" b="1"/>
            </a:lvl1pPr>
          </a:lstStyle>
          <a:p>
            <a:r>
              <a:rPr lang="nl-NL" dirty="0"/>
              <a:t>Klik en typ de tekst</a:t>
            </a:r>
            <a:endParaRPr lang="nl-BE" dirty="0"/>
          </a:p>
        </p:txBody>
      </p:sp>
      <p:sp>
        <p:nvSpPr>
          <p:cNvPr id="3" name="Tijdelijke aanduiding voor afbeelding 2"/>
          <p:cNvSpPr>
            <a:spLocks noGrp="1"/>
          </p:cNvSpPr>
          <p:nvPr>
            <p:ph type="pic" idx="1"/>
          </p:nvPr>
        </p:nvSpPr>
        <p:spPr>
          <a:xfrm>
            <a:off x="720000" y="540000"/>
            <a:ext cx="11112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BE" dirty="0"/>
          </a:p>
        </p:txBody>
      </p:sp>
      <p:sp>
        <p:nvSpPr>
          <p:cNvPr id="4" name="Tijdelijke aanduiding voor tekst 3"/>
          <p:cNvSpPr>
            <a:spLocks noGrp="1"/>
          </p:cNvSpPr>
          <p:nvPr>
            <p:ph type="body" sz="half" idx="2" hasCustomPrompt="1"/>
          </p:nvPr>
        </p:nvSpPr>
        <p:spPr>
          <a:xfrm>
            <a:off x="720000" y="5445224"/>
            <a:ext cx="11112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en typ de tekst</a:t>
            </a:r>
          </a:p>
        </p:txBody>
      </p:sp>
      <p:sp>
        <p:nvSpPr>
          <p:cNvPr id="5" name="Tijdelijke aanduiding voor datum 4"/>
          <p:cNvSpPr>
            <a:spLocks noGrp="1"/>
          </p:cNvSpPr>
          <p:nvPr>
            <p:ph type="dt" sz="half" idx="10"/>
          </p:nvPr>
        </p:nvSpPr>
        <p:spPr>
          <a:xfrm>
            <a:off x="720000" y="6048000"/>
            <a:ext cx="1248000" cy="288000"/>
          </a:xfrm>
        </p:spPr>
        <p:txBody>
          <a:bodyPr/>
          <a:lstStyle/>
          <a:p>
            <a:endParaRPr lang="nl-NL" dirty="0"/>
          </a:p>
        </p:txBody>
      </p:sp>
      <p:sp>
        <p:nvSpPr>
          <p:cNvPr id="7" name="Tijdelijke aanduiding voor dianummer 6"/>
          <p:cNvSpPr>
            <a:spLocks noGrp="1"/>
          </p:cNvSpPr>
          <p:nvPr>
            <p:ph type="sldNum" sz="quarter" idx="12"/>
          </p:nvPr>
        </p:nvSpPr>
        <p:spPr/>
        <p:txBody>
          <a:bodyPr/>
          <a:lstStyle/>
          <a:p>
            <a:fld id="{9D636126-567D-4CD7-91ED-A4E7D28FA743}" type="slidenum">
              <a:rPr lang="nl-NL" smtClean="0"/>
              <a:pPr/>
              <a:t>‹#›</a:t>
            </a:fld>
            <a:endParaRPr lang="nl-NL"/>
          </a:p>
        </p:txBody>
      </p:sp>
      <p:sp>
        <p:nvSpPr>
          <p:cNvPr id="8" name="Tijdelijke aanduiding voor voettekst 3"/>
          <p:cNvSpPr>
            <a:spLocks noGrp="1"/>
          </p:cNvSpPr>
          <p:nvPr>
            <p:ph type="ftr" sz="quarter" idx="11"/>
          </p:nvPr>
        </p:nvSpPr>
        <p:spPr>
          <a:xfrm>
            <a:off x="2088000" y="6048000"/>
            <a:ext cx="2640000" cy="288000"/>
          </a:xfrm>
        </p:spPr>
        <p:txBody>
          <a:bodyPr/>
          <a:lstStyle/>
          <a:p>
            <a:endParaRPr lang="nl-NL" dirty="0"/>
          </a:p>
        </p:txBody>
      </p:sp>
    </p:spTree>
    <p:extLst>
      <p:ext uri="{BB962C8B-B14F-4D97-AF65-F5344CB8AC3E}">
        <p14:creationId xmlns:p14="http://schemas.microsoft.com/office/powerpoint/2010/main" val="17799144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ijdelijke aanduiding voor datum 3"/>
          <p:cNvSpPr>
            <a:spLocks noGrp="1"/>
          </p:cNvSpPr>
          <p:nvPr>
            <p:ph type="dt" sz="half" idx="10"/>
          </p:nvPr>
        </p:nvSpPr>
        <p:spPr/>
        <p:txBody>
          <a:bodyPr/>
          <a:lstStyle>
            <a:lvl1pPr>
              <a:defRPr/>
            </a:lvl1pPr>
          </a:lstStyle>
          <a:p>
            <a:endParaRPr lang="nl-NL" dirty="0"/>
          </a:p>
        </p:txBody>
      </p:sp>
      <p:sp>
        <p:nvSpPr>
          <p:cNvPr id="5" name="Tijdelijke aanduiding voor voettekst 4"/>
          <p:cNvSpPr>
            <a:spLocks noGrp="1"/>
          </p:cNvSpPr>
          <p:nvPr>
            <p:ph type="ftr" sz="quarter" idx="11"/>
          </p:nvPr>
        </p:nvSpPr>
        <p:spPr/>
        <p:txBody>
          <a:bodyPr/>
          <a:lstStyle>
            <a:lvl1pPr>
              <a:defRPr/>
            </a:lvl1pPr>
          </a:lstStyle>
          <a:p>
            <a:endParaRPr lang="nl-NL" dirty="0"/>
          </a:p>
        </p:txBody>
      </p:sp>
      <p:sp>
        <p:nvSpPr>
          <p:cNvPr id="6" name="Tijdelijke aanduiding voor dianummer 5"/>
          <p:cNvSpPr>
            <a:spLocks noGrp="1"/>
          </p:cNvSpPr>
          <p:nvPr>
            <p:ph type="sldNum" sz="quarter" idx="12"/>
          </p:nvPr>
        </p:nvSpPr>
        <p:spPr/>
        <p:txBody>
          <a:bodyPr/>
          <a:lstStyle>
            <a:lvl1pPr>
              <a:defRPr/>
            </a:lvl1pPr>
          </a:lstStyle>
          <a:p>
            <a:fld id="{C4FACEF4-391F-4B62-9848-645FF7ECE283}" type="slidenum">
              <a:rPr lang="nl-NL" smtClean="0"/>
              <a:pPr/>
              <a:t>‹#›</a:t>
            </a:fld>
            <a:endParaRPr lang="nl-NL" dirty="0"/>
          </a:p>
        </p:txBody>
      </p:sp>
    </p:spTree>
    <p:extLst>
      <p:ext uri="{BB962C8B-B14F-4D97-AF65-F5344CB8AC3E}">
        <p14:creationId xmlns:p14="http://schemas.microsoft.com/office/powerpoint/2010/main" val="12444908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Blank Text Slide 02">
    <p:spTree>
      <p:nvGrpSpPr>
        <p:cNvPr id="1" name=""/>
        <p:cNvGrpSpPr/>
        <p:nvPr/>
      </p:nvGrpSpPr>
      <p:grpSpPr>
        <a:xfrm>
          <a:off x="0" y="0"/>
          <a:ext cx="0" cy="0"/>
          <a:chOff x="0" y="0"/>
          <a:chExt cx="0" cy="0"/>
        </a:xfrm>
      </p:grpSpPr>
      <p:pic>
        <p:nvPicPr>
          <p:cNvPr id="2051" name="Picture 3" descr="F:\Birmingham\MSU\Creative Services\DG EAC Framework jobs\EIT\2014 EIT re-brand\Brand elements examples\Mock-ups\Examples\Powerpoint Template\Old\Graphic_element.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637" r="38726"/>
          <a:stretch/>
        </p:blipFill>
        <p:spPr bwMode="auto">
          <a:xfrm>
            <a:off x="9602206" y="0"/>
            <a:ext cx="2589793" cy="2609528"/>
          </a:xfrm>
          <a:prstGeom prst="rect">
            <a:avLst/>
          </a:prstGeom>
          <a:solidFill>
            <a:schemeClr val="bg1">
              <a:alpha val="0"/>
            </a:schemeClr>
          </a:solidFill>
          <a:extLst/>
        </p:spPr>
      </p:pic>
      <p:sp>
        <p:nvSpPr>
          <p:cNvPr id="6" name="Text Placeholder 2"/>
          <p:cNvSpPr>
            <a:spLocks noGrp="1"/>
          </p:cNvSpPr>
          <p:nvPr>
            <p:ph type="body" sz="quarter" idx="17" hasCustomPrompt="1"/>
          </p:nvPr>
        </p:nvSpPr>
        <p:spPr>
          <a:xfrm>
            <a:off x="623394" y="541719"/>
            <a:ext cx="8352927" cy="432048"/>
          </a:xfrm>
          <a:prstGeom prst="rect">
            <a:avLst/>
          </a:prstGeom>
        </p:spPr>
        <p:txBody>
          <a:bodyPr/>
          <a:lstStyle>
            <a:lvl1pPr marL="0" indent="0">
              <a:buNone/>
              <a:defRPr sz="3000">
                <a:solidFill>
                  <a:schemeClr val="bg2"/>
                </a:solidFill>
              </a:defRPr>
            </a:lvl1pPr>
          </a:lstStyle>
          <a:p>
            <a:pPr lvl="0"/>
            <a:r>
              <a:rPr lang="en-GB" dirty="0"/>
              <a:t>Title</a:t>
            </a:r>
          </a:p>
        </p:txBody>
      </p:sp>
      <p:sp>
        <p:nvSpPr>
          <p:cNvPr id="8" name="Text Placeholder 4"/>
          <p:cNvSpPr>
            <a:spLocks noGrp="1"/>
          </p:cNvSpPr>
          <p:nvPr>
            <p:ph type="body" sz="quarter" idx="18" hasCustomPrompt="1"/>
          </p:nvPr>
        </p:nvSpPr>
        <p:spPr>
          <a:xfrm>
            <a:off x="623394" y="1196976"/>
            <a:ext cx="8328541" cy="4176713"/>
          </a:xfrm>
          <a:prstGeom prst="rect">
            <a:avLst/>
          </a:prstGeom>
        </p:spPr>
        <p:txBody>
          <a:bodyPr/>
          <a:lstStyle>
            <a:lvl1pPr marL="0" indent="-180000">
              <a:lnSpc>
                <a:spcPct val="113000"/>
              </a:lnSpc>
              <a:buClr>
                <a:schemeClr val="bg2"/>
              </a:buClr>
              <a:buFont typeface="Arial" pitchFamily="34" charset="0"/>
              <a:buChar char="•"/>
              <a:defRPr sz="2000">
                <a:solidFill>
                  <a:schemeClr val="tx1"/>
                </a:solidFill>
              </a:defRPr>
            </a:lvl1pPr>
            <a:lvl2pPr marL="648000" indent="-180000">
              <a:lnSpc>
                <a:spcPct val="113000"/>
              </a:lnSpc>
              <a:buClr>
                <a:schemeClr val="bg2"/>
              </a:buClr>
              <a:buFont typeface="Arial" pitchFamily="34" charset="0"/>
              <a:buChar char="•"/>
              <a:defRPr sz="2000"/>
            </a:lvl2pPr>
            <a:lvl3pPr indent="-180000">
              <a:lnSpc>
                <a:spcPct val="113000"/>
              </a:lnSpc>
              <a:buClr>
                <a:schemeClr val="bg2"/>
              </a:buClr>
              <a:defRPr sz="2000">
                <a:solidFill>
                  <a:schemeClr val="tx1"/>
                </a:solidFill>
              </a:defRPr>
            </a:lvl3pPr>
            <a:lvl4pPr marL="1600200" indent="-180000">
              <a:lnSpc>
                <a:spcPct val="113000"/>
              </a:lnSpc>
              <a:buClr>
                <a:schemeClr val="bg2"/>
              </a:buClr>
              <a:buFont typeface="Arial" pitchFamily="34" charset="0"/>
              <a:buChar char="•"/>
              <a:defRPr/>
            </a:lvl4pPr>
            <a:lvl5pPr marL="1828800" indent="0">
              <a:buNone/>
              <a:defRPr/>
            </a:lvl5pPr>
            <a:lvl6pPr marL="2286000" indent="0">
              <a:buNone/>
              <a:defRPr/>
            </a:lvl6pPr>
          </a:lstStyle>
          <a:p>
            <a:pPr lvl="0"/>
            <a:r>
              <a:rPr lang="en-GB" sz="2000" dirty="0"/>
              <a:t>Text Here</a:t>
            </a:r>
          </a:p>
          <a:p>
            <a:pPr lvl="1"/>
            <a:r>
              <a:rPr lang="en-GB" dirty="0"/>
              <a:t>Text Here</a:t>
            </a:r>
          </a:p>
          <a:p>
            <a:pPr lvl="2"/>
            <a:r>
              <a:rPr lang="en-GB" dirty="0"/>
              <a:t>Text Here</a:t>
            </a:r>
          </a:p>
          <a:p>
            <a:pPr lvl="3"/>
            <a:r>
              <a:rPr lang="en-GB" dirty="0"/>
              <a:t>Text Here</a:t>
            </a:r>
          </a:p>
          <a:p>
            <a:pPr lvl="0"/>
            <a:endParaRPr lang="en-GB" dirty="0"/>
          </a:p>
        </p:txBody>
      </p:sp>
      <p:pic>
        <p:nvPicPr>
          <p:cNvPr id="9" name="Picture 2" descr="\\fbk\ricerca\WIN-trentorise\Private\Research\EIT RAW MATERIALS\KIC RAW MATERIALS\Comm KIC RM\EIT Raw Materials\EIT Raw Materials\Raw-Material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615" y="6046366"/>
            <a:ext cx="3264363" cy="676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3560280"/>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iteldia">
    <p:spTree>
      <p:nvGrpSpPr>
        <p:cNvPr id="1" name=""/>
        <p:cNvGrpSpPr/>
        <p:nvPr/>
      </p:nvGrpSpPr>
      <p:grpSpPr>
        <a:xfrm>
          <a:off x="0" y="0"/>
          <a:ext cx="0" cy="0"/>
          <a:chOff x="0" y="0"/>
          <a:chExt cx="0" cy="0"/>
        </a:xfrm>
      </p:grpSpPr>
      <p:sp>
        <p:nvSpPr>
          <p:cNvPr id="13" name="Rechthoek 12"/>
          <p:cNvSpPr/>
          <p:nvPr/>
        </p:nvSpPr>
        <p:spPr>
          <a:xfrm>
            <a:off x="0" y="648000"/>
            <a:ext cx="12192000" cy="622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sp>
        <p:nvSpPr>
          <p:cNvPr id="9" name="Titel 1"/>
          <p:cNvSpPr>
            <a:spLocks noGrp="1"/>
          </p:cNvSpPr>
          <p:nvPr>
            <p:ph type="ctrTitle" hasCustomPrompt="1"/>
          </p:nvPr>
        </p:nvSpPr>
        <p:spPr>
          <a:xfrm>
            <a:off x="4128000" y="2088000"/>
            <a:ext cx="7440000" cy="1800000"/>
          </a:xfrm>
        </p:spPr>
        <p:txBody>
          <a:bodyPr>
            <a:noAutofit/>
          </a:bodyPr>
          <a:lstStyle>
            <a:lvl1pPr>
              <a:defRPr sz="4000">
                <a:solidFill>
                  <a:schemeClr val="bg1"/>
                </a:solidFill>
              </a:defRPr>
            </a:lvl1pPr>
          </a:lstStyle>
          <a:p>
            <a:r>
              <a:rPr lang="nl-NL" dirty="0"/>
              <a:t>Klik en typ de titel van de presentatie</a:t>
            </a:r>
            <a:endParaRPr lang="nl-BE" dirty="0"/>
          </a:p>
        </p:txBody>
      </p:sp>
      <p:sp>
        <p:nvSpPr>
          <p:cNvPr id="10" name="Ondertitel 2"/>
          <p:cNvSpPr>
            <a:spLocks noGrp="1"/>
          </p:cNvSpPr>
          <p:nvPr>
            <p:ph type="subTitle" idx="1" hasCustomPrompt="1"/>
          </p:nvPr>
        </p:nvSpPr>
        <p:spPr>
          <a:xfrm>
            <a:off x="4128000" y="4193675"/>
            <a:ext cx="7440000" cy="1080000"/>
          </a:xfrm>
        </p:spPr>
        <p:txBody>
          <a:bodyPr/>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en typ de subtitel van de presentatie</a:t>
            </a:r>
            <a:endParaRPr lang="nl-BE" dirty="0"/>
          </a:p>
        </p:txBody>
      </p:sp>
      <p:pic>
        <p:nvPicPr>
          <p:cNvPr id="12" name="Afbeelding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16000" y="1800000"/>
            <a:ext cx="2453397" cy="4294442"/>
          </a:xfrm>
          <a:prstGeom prst="rect">
            <a:avLst/>
          </a:prstGeom>
        </p:spPr>
      </p:pic>
      <p:pic>
        <p:nvPicPr>
          <p:cNvPr id="11" name="Afbeelding 10"/>
          <p:cNvPicPr>
            <a:picLocks noChangeAspect="1"/>
          </p:cNvPicPr>
          <p:nvPr/>
        </p:nvPicPr>
        <p:blipFill>
          <a:blip r:embed="rId3" cstate="print"/>
          <a:stretch>
            <a:fillRect/>
          </a:stretch>
        </p:blipFill>
        <p:spPr>
          <a:xfrm>
            <a:off x="11044800" y="5706000"/>
            <a:ext cx="571200" cy="720000"/>
          </a:xfrm>
          <a:prstGeom prst="rect">
            <a:avLst/>
          </a:prstGeom>
        </p:spPr>
      </p:pic>
      <p:pic>
        <p:nvPicPr>
          <p:cNvPr id="3" name="Afbeelding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00" y="360001"/>
            <a:ext cx="2686309" cy="719329"/>
          </a:xfrm>
          <a:prstGeom prst="rect">
            <a:avLst/>
          </a:prstGeom>
        </p:spPr>
      </p:pic>
    </p:spTree>
    <p:extLst>
      <p:ext uri="{BB962C8B-B14F-4D97-AF65-F5344CB8AC3E}">
        <p14:creationId xmlns:p14="http://schemas.microsoft.com/office/powerpoint/2010/main" val="11643272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a:t>Klik en typ de titel</a:t>
            </a:r>
            <a:endParaRPr lang="nl-BE" dirty="0"/>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78CD8E6A-08C9-49B9-A7D5-27A98AD8C28F}" type="slidenum">
              <a:rPr lang="nl-NL" smtClean="0"/>
              <a:pPr/>
              <a:t>‹#›</a:t>
            </a:fld>
            <a:endParaRPr lang="nl-NL"/>
          </a:p>
        </p:txBody>
      </p:sp>
      <p:sp>
        <p:nvSpPr>
          <p:cNvPr id="6" name="Tijdelijke aanduiding voor tekst 2"/>
          <p:cNvSpPr>
            <a:spLocks noGrp="1"/>
          </p:cNvSpPr>
          <p:nvPr>
            <p:ph idx="1" hasCustomPrompt="1"/>
          </p:nvPr>
        </p:nvSpPr>
        <p:spPr>
          <a:xfrm>
            <a:off x="720000" y="1349999"/>
            <a:ext cx="11112000" cy="4428000"/>
          </a:xfrm>
          <a:prstGeom prst="rect">
            <a:avLst/>
          </a:prstGeom>
        </p:spPr>
        <p:txBody>
          <a:bodyPr vert="horz" lIns="0" tIns="0" rIns="0" bIns="0" rtlCol="0">
            <a:noAutofit/>
          </a:bodyPr>
          <a:lstStyle>
            <a:lvl1pPr>
              <a:defRPr/>
            </a:lvl1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23951598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Sectiekop">
    <p:spTree>
      <p:nvGrpSpPr>
        <p:cNvPr id="1" name=""/>
        <p:cNvGrpSpPr/>
        <p:nvPr/>
      </p:nvGrpSpPr>
      <p:grpSpPr>
        <a:xfrm>
          <a:off x="0" y="0"/>
          <a:ext cx="0" cy="0"/>
          <a:chOff x="0" y="0"/>
          <a:chExt cx="0" cy="0"/>
        </a:xfrm>
      </p:grpSpPr>
      <p:sp>
        <p:nvSpPr>
          <p:cNvPr id="13" name="Rechthoek 12"/>
          <p:cNvSpPr/>
          <p:nvPr/>
        </p:nvSpPr>
        <p:spPr>
          <a:xfrm>
            <a:off x="0" y="0"/>
            <a:ext cx="12192000" cy="6408000"/>
          </a:xfrm>
          <a:prstGeom prst="rect">
            <a:avLst/>
          </a:prstGeom>
          <a:gradFill flip="none" rotWithShape="1">
            <a:gsLst>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sp>
        <p:nvSpPr>
          <p:cNvPr id="9" name="Titel 1"/>
          <p:cNvSpPr>
            <a:spLocks noGrp="1"/>
          </p:cNvSpPr>
          <p:nvPr>
            <p:ph type="ctrTitle" hasCustomPrompt="1"/>
          </p:nvPr>
        </p:nvSpPr>
        <p:spPr>
          <a:xfrm>
            <a:off x="5040000" y="2304000"/>
            <a:ext cx="6792000" cy="1800200"/>
          </a:xfrm>
        </p:spPr>
        <p:txBody>
          <a:bodyPr>
            <a:noAutofit/>
          </a:bodyPr>
          <a:lstStyle>
            <a:lvl1pPr>
              <a:defRPr sz="4000">
                <a:solidFill>
                  <a:schemeClr val="bg1"/>
                </a:solidFill>
              </a:defRPr>
            </a:lvl1pPr>
          </a:lstStyle>
          <a:p>
            <a:r>
              <a:rPr lang="nl-NL" dirty="0"/>
              <a:t>Klik en typ de titel van de sectie</a:t>
            </a:r>
            <a:endParaRPr lang="nl-BE" dirty="0"/>
          </a:p>
        </p:txBody>
      </p:sp>
      <p:sp>
        <p:nvSpPr>
          <p:cNvPr id="10" name="Ondertitel 2"/>
          <p:cNvSpPr>
            <a:spLocks noGrp="1"/>
          </p:cNvSpPr>
          <p:nvPr>
            <p:ph type="subTitle" idx="1" hasCustomPrompt="1"/>
          </p:nvPr>
        </p:nvSpPr>
        <p:spPr>
          <a:xfrm>
            <a:off x="5040000" y="4419108"/>
            <a:ext cx="6792000" cy="1080000"/>
          </a:xfrm>
        </p:spPr>
        <p:txBody>
          <a:bodyPr anchor="t" anchorCtr="0"/>
          <a:lstStyle>
            <a:lvl1pPr marL="0" indent="0" algn="l">
              <a:spcBef>
                <a:spcPts val="0"/>
              </a:spcBef>
              <a:buNone/>
              <a:defRPr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en typ de subtitel van de sectie</a:t>
            </a:r>
            <a:endParaRPr lang="nl-BE" dirty="0"/>
          </a:p>
        </p:txBody>
      </p:sp>
      <p:pic>
        <p:nvPicPr>
          <p:cNvPr id="17" name="Afbeelding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16000" y="6012000"/>
            <a:ext cx="2016611" cy="540000"/>
          </a:xfrm>
          <a:prstGeom prst="rect">
            <a:avLst/>
          </a:prstGeom>
        </p:spPr>
      </p:pic>
      <p:pic>
        <p:nvPicPr>
          <p:cNvPr id="4" name="Afbeelding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3204001"/>
            <a:ext cx="4401321" cy="3209551"/>
          </a:xfrm>
          <a:prstGeom prst="rect">
            <a:avLst/>
          </a:prstGeom>
        </p:spPr>
      </p:pic>
    </p:spTree>
    <p:extLst>
      <p:ext uri="{BB962C8B-B14F-4D97-AF65-F5344CB8AC3E}">
        <p14:creationId xmlns:p14="http://schemas.microsoft.com/office/powerpoint/2010/main" val="1912815651"/>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baseline="0">
                <a:solidFill>
                  <a:srgbClr val="52BDEC"/>
                </a:solidFill>
              </a:defRPr>
            </a:lvl1pPr>
          </a:lstStyle>
          <a:p>
            <a:r>
              <a:rPr lang="nl-NL" dirty="0"/>
              <a:t>Klik en typ de titel</a:t>
            </a:r>
            <a:endParaRPr lang="nl-BE" dirty="0"/>
          </a:p>
        </p:txBody>
      </p:sp>
      <p:sp>
        <p:nvSpPr>
          <p:cNvPr id="3" name="Tijdelijke aanduiding voor inhoud 2"/>
          <p:cNvSpPr>
            <a:spLocks noGrp="1"/>
          </p:cNvSpPr>
          <p:nvPr>
            <p:ph sz="half" idx="1" hasCustomPrompt="1"/>
          </p:nvPr>
        </p:nvSpPr>
        <p:spPr>
          <a:xfrm>
            <a:off x="720000" y="1350000"/>
            <a:ext cx="5384800" cy="4428000"/>
          </a:xfrm>
        </p:spPr>
        <p:txBody>
          <a:bodyPr/>
          <a:lstStyle>
            <a:lvl1pPr>
              <a:defRPr sz="2400"/>
            </a:lvl1pPr>
            <a:lvl2pPr>
              <a:defRPr sz="2400"/>
            </a:lvl2pPr>
            <a:lvl3pPr>
              <a:defRPr sz="2000"/>
            </a:lvl3pPr>
            <a:lvl4pPr>
              <a:defRPr sz="16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p:cNvSpPr>
            <a:spLocks noGrp="1"/>
          </p:cNvSpPr>
          <p:nvPr>
            <p:ph sz="half" idx="2" hasCustomPrompt="1"/>
          </p:nvPr>
        </p:nvSpPr>
        <p:spPr>
          <a:xfrm>
            <a:off x="6447200" y="1350000"/>
            <a:ext cx="5384800" cy="4428000"/>
          </a:xfrm>
        </p:spPr>
        <p:txBody>
          <a:bodyPr/>
          <a:lstStyle>
            <a:lvl1pPr>
              <a:defRPr sz="2400"/>
            </a:lvl1pPr>
            <a:lvl2pPr>
              <a:defRPr sz="2400"/>
            </a:lvl2pPr>
            <a:lvl3pPr>
              <a:defRPr sz="2000"/>
            </a:lvl3pPr>
            <a:lvl4pPr>
              <a:defRPr sz="1800"/>
            </a:lvl4pPr>
            <a:lvl5pPr marL="1435100" indent="-228600">
              <a:buFont typeface="Arial" pitchFamily="34" charset="0"/>
              <a:buChar char="-"/>
              <a:defRPr sz="1600">
                <a:solidFill>
                  <a:srgbClr val="00407A"/>
                </a:solidFill>
              </a:defRPr>
            </a:lvl5pPr>
            <a:lvl6pPr>
              <a:defRPr sz="1800"/>
            </a:lvl6pPr>
            <a:lvl7pPr>
              <a:defRPr sz="1800"/>
            </a:lvl7pPr>
            <a:lvl8pPr>
              <a:defRPr sz="1800"/>
            </a:lvl8pPr>
            <a:lvl9pPr>
              <a:defRPr sz="18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datum 4"/>
          <p:cNvSpPr>
            <a:spLocks noGrp="1"/>
          </p:cNvSpPr>
          <p:nvPr>
            <p:ph type="dt" sz="half" idx="10"/>
          </p:nvPr>
        </p:nvSpPr>
        <p:spPr/>
        <p:txBody>
          <a:bodyPr/>
          <a:lstStyle/>
          <a:p>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2C21574D-8DFA-4EB5-BF30-236E4224952D}" type="slidenum">
              <a:rPr lang="nl-NL" smtClean="0"/>
              <a:pPr/>
              <a:t>‹#›</a:t>
            </a:fld>
            <a:endParaRPr lang="nl-NL"/>
          </a:p>
        </p:txBody>
      </p:sp>
    </p:spTree>
    <p:extLst>
      <p:ext uri="{BB962C8B-B14F-4D97-AF65-F5344CB8AC3E}">
        <p14:creationId xmlns:p14="http://schemas.microsoft.com/office/powerpoint/2010/main" val="14477414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a:t>Klik en typ de titel</a:t>
            </a:r>
            <a:endParaRPr lang="nl-BE" dirty="0"/>
          </a:p>
        </p:txBody>
      </p:sp>
      <p:sp>
        <p:nvSpPr>
          <p:cNvPr id="3" name="Tijdelijke aanduiding voor tekst 2"/>
          <p:cNvSpPr>
            <a:spLocks noGrp="1"/>
          </p:cNvSpPr>
          <p:nvPr>
            <p:ph type="body" idx="1" hasCustomPrompt="1"/>
          </p:nvPr>
        </p:nvSpPr>
        <p:spPr>
          <a:xfrm>
            <a:off x="720000" y="1350000"/>
            <a:ext cx="5386917" cy="639762"/>
          </a:xfrm>
        </p:spPr>
        <p:txBody>
          <a:bodyPr anchor="b"/>
          <a:lstStyle>
            <a:lvl1pPr marL="0" indent="0">
              <a:buNone/>
              <a:defRPr sz="2400" b="1">
                <a:solidFill>
                  <a:srgbClr val="00407A"/>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en typ de tekst</a:t>
            </a:r>
          </a:p>
        </p:txBody>
      </p:sp>
      <p:sp>
        <p:nvSpPr>
          <p:cNvPr id="4" name="Tijdelijke aanduiding voor inhoud 3"/>
          <p:cNvSpPr>
            <a:spLocks noGrp="1"/>
          </p:cNvSpPr>
          <p:nvPr>
            <p:ph sz="half" idx="2" hasCustomPrompt="1"/>
          </p:nvPr>
        </p:nvSpPr>
        <p:spPr>
          <a:xfrm>
            <a:off x="720000" y="1991922"/>
            <a:ext cx="5386917" cy="3798000"/>
          </a:xfrm>
        </p:spPr>
        <p:txBody>
          <a:bodyPr/>
          <a:lstStyle>
            <a:lvl1pPr>
              <a:defRPr sz="2400"/>
            </a:lvl1pPr>
            <a:lvl2pPr>
              <a:defRPr sz="2000"/>
            </a:lvl2pPr>
            <a:lvl3pPr>
              <a:defRPr sz="2000"/>
            </a:lvl3pPr>
            <a:lvl4pPr>
              <a:defRPr sz="1600"/>
            </a:lvl4pPr>
            <a:lvl5pPr marL="1435100" indent="-180000">
              <a:buFont typeface="Arial" pitchFamily="34" charset="0"/>
              <a:buChar char="-"/>
              <a:defRPr sz="1600">
                <a:solidFill>
                  <a:srgbClr val="00407A"/>
                </a:solidFill>
              </a:defRPr>
            </a:lvl5pPr>
            <a:lvl6pPr>
              <a:defRPr sz="1600"/>
            </a:lvl6pPr>
            <a:lvl7pPr>
              <a:defRPr sz="1600"/>
            </a:lvl7pPr>
            <a:lvl8pPr>
              <a:defRPr sz="1600"/>
            </a:lvl8pPr>
            <a:lvl9pPr>
              <a:defRPr sz="16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tekst 4"/>
          <p:cNvSpPr>
            <a:spLocks noGrp="1"/>
          </p:cNvSpPr>
          <p:nvPr>
            <p:ph type="body" sz="quarter" idx="3" hasCustomPrompt="1"/>
          </p:nvPr>
        </p:nvSpPr>
        <p:spPr>
          <a:xfrm>
            <a:off x="6432000" y="1350000"/>
            <a:ext cx="5385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dirty="0"/>
              <a:t>Klik en typ de tekst</a:t>
            </a:r>
          </a:p>
        </p:txBody>
      </p:sp>
      <p:sp>
        <p:nvSpPr>
          <p:cNvPr id="6" name="Tijdelijke aanduiding voor inhoud 5"/>
          <p:cNvSpPr>
            <a:spLocks noGrp="1"/>
          </p:cNvSpPr>
          <p:nvPr>
            <p:ph sz="quarter" idx="4" hasCustomPrompt="1"/>
          </p:nvPr>
        </p:nvSpPr>
        <p:spPr>
          <a:xfrm>
            <a:off x="6432000" y="1991922"/>
            <a:ext cx="5385600" cy="3798000"/>
          </a:xfrm>
        </p:spPr>
        <p:txBody>
          <a:bodyPr/>
          <a:lstStyle>
            <a:lvl1pPr>
              <a:defRPr sz="2400"/>
            </a:lvl1pPr>
            <a:lvl2pPr>
              <a:defRPr sz="2000"/>
            </a:lvl2pPr>
            <a:lvl3pPr>
              <a:defRPr sz="2000"/>
            </a:lvl3pPr>
            <a:lvl4pPr>
              <a:defRPr sz="1600"/>
            </a:lvl4pPr>
            <a:lvl5pPr marL="1584325" indent="-285750">
              <a:buFont typeface="Arial" pitchFamily="34" charset="0"/>
              <a:buChar char="-"/>
              <a:defRPr lang="nl-BE" sz="1600" kern="1200" dirty="0">
                <a:solidFill>
                  <a:srgbClr val="00407A"/>
                </a:solidFill>
                <a:latin typeface="Arial" pitchFamily="34" charset="0"/>
                <a:ea typeface="+mn-ea"/>
                <a:cs typeface="Arial" pitchFamily="34" charset="0"/>
              </a:defRPr>
            </a:lvl5pPr>
            <a:lvl6pPr>
              <a:defRPr sz="1600"/>
            </a:lvl6pPr>
            <a:lvl7pPr>
              <a:defRPr sz="1600"/>
            </a:lvl7pPr>
            <a:lvl8pPr>
              <a:defRPr sz="1600"/>
            </a:lvl8pPr>
            <a:lvl9pPr>
              <a:defRPr sz="16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7" name="Tijdelijke aanduiding voor datum 6"/>
          <p:cNvSpPr>
            <a:spLocks noGrp="1"/>
          </p:cNvSpPr>
          <p:nvPr>
            <p:ph type="dt" sz="half" idx="10"/>
          </p:nvPr>
        </p:nvSpPr>
        <p:spPr/>
        <p:txBody>
          <a:bodyPr/>
          <a:lstStyle/>
          <a:p>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E20E3400-3D55-4C98-8673-F1D0A3CCBB71}" type="slidenum">
              <a:rPr lang="nl-NL" smtClean="0"/>
              <a:pPr/>
              <a:t>‹#›</a:t>
            </a:fld>
            <a:endParaRPr lang="nl-NL"/>
          </a:p>
        </p:txBody>
      </p:sp>
    </p:spTree>
    <p:extLst>
      <p:ext uri="{BB962C8B-B14F-4D97-AF65-F5344CB8AC3E}">
        <p14:creationId xmlns:p14="http://schemas.microsoft.com/office/powerpoint/2010/main" val="16655514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nl-NL" dirty="0"/>
              <a:t>Klik en typ de titel</a:t>
            </a:r>
            <a:endParaRPr lang="nl-BE" dirty="0"/>
          </a:p>
        </p:txBody>
      </p:sp>
      <p:sp>
        <p:nvSpPr>
          <p:cNvPr id="3" name="Tijdelijke aanduiding voor datum 2"/>
          <p:cNvSpPr>
            <a:spLocks noGrp="1"/>
          </p:cNvSpPr>
          <p:nvPr>
            <p:ph type="dt" sz="half" idx="10"/>
          </p:nvPr>
        </p:nvSpPr>
        <p:spPr/>
        <p:txBody>
          <a:bodyPr/>
          <a:lstStyle/>
          <a:p>
            <a:endParaRPr lang="nl-NL"/>
          </a:p>
        </p:txBody>
      </p:sp>
      <p:sp>
        <p:nvSpPr>
          <p:cNvPr id="4" name="Tijdelijke aanduiding voor voettekst 3"/>
          <p:cNvSpPr>
            <a:spLocks noGrp="1"/>
          </p:cNvSpPr>
          <p:nvPr>
            <p:ph type="ftr" sz="quarter" idx="11"/>
          </p:nvPr>
        </p:nvSpPr>
        <p:spPr/>
        <p:txBody>
          <a:bodyPr/>
          <a:lstStyle/>
          <a:p>
            <a:endParaRPr lang="nl-NL" dirty="0"/>
          </a:p>
        </p:txBody>
      </p:sp>
      <p:sp>
        <p:nvSpPr>
          <p:cNvPr id="5" name="Tijdelijke aanduiding voor dianummer 4"/>
          <p:cNvSpPr>
            <a:spLocks noGrp="1"/>
          </p:cNvSpPr>
          <p:nvPr>
            <p:ph type="sldNum" sz="quarter" idx="12"/>
          </p:nvPr>
        </p:nvSpPr>
        <p:spPr/>
        <p:txBody>
          <a:bodyPr/>
          <a:lstStyle/>
          <a:p>
            <a:fld id="{716D4B0D-69E4-4D7A-AC5D-1C592BA07710}" type="slidenum">
              <a:rPr lang="nl-NL" smtClean="0"/>
              <a:pPr/>
              <a:t>‹#›</a:t>
            </a:fld>
            <a:endParaRPr lang="nl-NL"/>
          </a:p>
        </p:txBody>
      </p:sp>
    </p:spTree>
    <p:extLst>
      <p:ext uri="{BB962C8B-B14F-4D97-AF65-F5344CB8AC3E}">
        <p14:creationId xmlns:p14="http://schemas.microsoft.com/office/powerpoint/2010/main" val="425997876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endParaRPr lang="nl-NL" dirty="0"/>
          </a:p>
        </p:txBody>
      </p:sp>
      <p:sp>
        <p:nvSpPr>
          <p:cNvPr id="3" name="Tijdelijke aanduiding voor voettekst 2"/>
          <p:cNvSpPr>
            <a:spLocks noGrp="1"/>
          </p:cNvSpPr>
          <p:nvPr>
            <p:ph type="ftr" sz="quarter" idx="11"/>
          </p:nvPr>
        </p:nvSpPr>
        <p:spPr/>
        <p:txBody>
          <a:bodyPr/>
          <a:lstStyle/>
          <a:p>
            <a:endParaRPr lang="nl-NL" dirty="0"/>
          </a:p>
        </p:txBody>
      </p:sp>
      <p:sp>
        <p:nvSpPr>
          <p:cNvPr id="4" name="Tijdelijke aanduiding voor dianummer 3"/>
          <p:cNvSpPr>
            <a:spLocks noGrp="1"/>
          </p:cNvSpPr>
          <p:nvPr>
            <p:ph type="sldNum" sz="quarter" idx="12"/>
          </p:nvPr>
        </p:nvSpPr>
        <p:spPr/>
        <p:txBody>
          <a:bodyPr/>
          <a:lstStyle/>
          <a:p>
            <a:fld id="{C4FACEF4-391F-4B62-9848-645FF7ECE283}" type="slidenum">
              <a:rPr lang="nl-NL" smtClean="0"/>
              <a:pPr/>
              <a:t>‹#›</a:t>
            </a:fld>
            <a:endParaRPr lang="nl-NL" dirty="0"/>
          </a:p>
        </p:txBody>
      </p:sp>
    </p:spTree>
    <p:extLst>
      <p:ext uri="{BB962C8B-B14F-4D97-AF65-F5344CB8AC3E}">
        <p14:creationId xmlns:p14="http://schemas.microsoft.com/office/powerpoint/2010/main" val="3188329768"/>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0001" y="540000"/>
            <a:ext cx="4011084" cy="895100"/>
          </a:xfrm>
        </p:spPr>
        <p:txBody>
          <a:bodyPr anchor="t" anchorCtr="0"/>
          <a:lstStyle>
            <a:lvl1pPr algn="l">
              <a:defRPr sz="2000" b="1"/>
            </a:lvl1pPr>
          </a:lstStyle>
          <a:p>
            <a:r>
              <a:rPr lang="nl-NL" dirty="0"/>
              <a:t>Klik en typ de titel</a:t>
            </a:r>
            <a:endParaRPr lang="nl-BE" dirty="0"/>
          </a:p>
        </p:txBody>
      </p:sp>
      <p:sp>
        <p:nvSpPr>
          <p:cNvPr id="3" name="Tijdelijke aanduiding voor inhoud 2"/>
          <p:cNvSpPr>
            <a:spLocks noGrp="1"/>
          </p:cNvSpPr>
          <p:nvPr>
            <p:ph idx="1" hasCustomPrompt="1"/>
          </p:nvPr>
        </p:nvSpPr>
        <p:spPr>
          <a:xfrm>
            <a:off x="5015879" y="540000"/>
            <a:ext cx="6806852" cy="5256000"/>
          </a:xfrm>
        </p:spPr>
        <p:txBody>
          <a:bodyPr/>
          <a:lstStyle>
            <a:lvl1pPr>
              <a:defRPr sz="2400"/>
            </a:lvl1pPr>
            <a:lvl2pPr>
              <a:defRPr sz="2400"/>
            </a:lvl2pPr>
            <a:lvl3pPr>
              <a:defRPr sz="2000"/>
            </a:lvl3pPr>
            <a:lvl4pPr>
              <a:defRPr sz="1600"/>
            </a:lvl4pPr>
            <a:lvl5pPr marL="1435100" indent="-228600">
              <a:buFont typeface="Arial" pitchFamily="34" charset="0"/>
              <a:buChar char="-"/>
              <a:tabLst/>
              <a:defRPr sz="1600">
                <a:solidFill>
                  <a:srgbClr val="00407A"/>
                </a:solidFill>
              </a:defRPr>
            </a:lvl5pPr>
            <a:lvl6pPr>
              <a:defRPr sz="2000"/>
            </a:lvl6pPr>
            <a:lvl7pPr>
              <a:defRPr sz="2000"/>
            </a:lvl7pPr>
            <a:lvl8pPr>
              <a:defRPr sz="2000"/>
            </a:lvl8pPr>
            <a:lvl9pPr>
              <a:defRPr sz="2000"/>
            </a:lvl9p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tekst 3"/>
          <p:cNvSpPr>
            <a:spLocks noGrp="1"/>
          </p:cNvSpPr>
          <p:nvPr>
            <p:ph type="body" sz="half" idx="2" hasCustomPrompt="1"/>
          </p:nvPr>
        </p:nvSpPr>
        <p:spPr>
          <a:xfrm>
            <a:off x="719403" y="1435101"/>
            <a:ext cx="4011084" cy="4356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en typ de tekst</a:t>
            </a:r>
          </a:p>
        </p:txBody>
      </p:sp>
      <p:sp>
        <p:nvSpPr>
          <p:cNvPr id="5" name="Tijdelijke aanduiding voor datum 4"/>
          <p:cNvSpPr>
            <a:spLocks noGrp="1"/>
          </p:cNvSpPr>
          <p:nvPr>
            <p:ph type="dt" sz="half" idx="10"/>
          </p:nvPr>
        </p:nvSpPr>
        <p:spPr/>
        <p:txBody>
          <a:bodyPr/>
          <a:lstStyle/>
          <a:p>
            <a:endParaRPr lang="nl-NL" dirty="0"/>
          </a:p>
        </p:txBody>
      </p:sp>
      <p:sp>
        <p:nvSpPr>
          <p:cNvPr id="6" name="Tijdelijke aanduiding voor voettekst 5"/>
          <p:cNvSpPr>
            <a:spLocks noGrp="1"/>
          </p:cNvSpPr>
          <p:nvPr>
            <p:ph type="ftr" sz="quarter" idx="11"/>
          </p:nvPr>
        </p:nvSpPr>
        <p:spPr/>
        <p:txBody>
          <a:bodyPr/>
          <a:lstStyle/>
          <a:p>
            <a:endParaRPr lang="nl-NL" dirty="0"/>
          </a:p>
        </p:txBody>
      </p:sp>
      <p:sp>
        <p:nvSpPr>
          <p:cNvPr id="7" name="Tijdelijke aanduiding voor dianummer 6"/>
          <p:cNvSpPr>
            <a:spLocks noGrp="1"/>
          </p:cNvSpPr>
          <p:nvPr>
            <p:ph type="sldNum" sz="quarter" idx="12"/>
          </p:nvPr>
        </p:nvSpPr>
        <p:spPr/>
        <p:txBody>
          <a:bodyPr/>
          <a:lstStyle/>
          <a:p>
            <a:fld id="{C4FACEF4-391F-4B62-9848-645FF7ECE283}" type="slidenum">
              <a:rPr lang="nl-NL" smtClean="0"/>
              <a:pPr/>
              <a:t>‹#›</a:t>
            </a:fld>
            <a:endParaRPr lang="nl-NL" dirty="0"/>
          </a:p>
        </p:txBody>
      </p:sp>
    </p:spTree>
    <p:extLst>
      <p:ext uri="{BB962C8B-B14F-4D97-AF65-F5344CB8AC3E}">
        <p14:creationId xmlns:p14="http://schemas.microsoft.com/office/powerpoint/2010/main" val="777814663"/>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20000" y="4788000"/>
            <a:ext cx="11112000" cy="540000"/>
          </a:xfrm>
        </p:spPr>
        <p:txBody>
          <a:bodyPr anchor="t" anchorCtr="0">
            <a:noAutofit/>
          </a:bodyPr>
          <a:lstStyle>
            <a:lvl1pPr algn="l">
              <a:defRPr sz="2000" b="1"/>
            </a:lvl1pPr>
          </a:lstStyle>
          <a:p>
            <a:r>
              <a:rPr lang="nl-NL" dirty="0"/>
              <a:t>Klik en typ de tekst</a:t>
            </a:r>
            <a:endParaRPr lang="nl-BE" dirty="0"/>
          </a:p>
        </p:txBody>
      </p:sp>
      <p:sp>
        <p:nvSpPr>
          <p:cNvPr id="3" name="Tijdelijke aanduiding voor afbeelding 2"/>
          <p:cNvSpPr>
            <a:spLocks noGrp="1"/>
          </p:cNvSpPr>
          <p:nvPr>
            <p:ph type="pic" idx="1"/>
          </p:nvPr>
        </p:nvSpPr>
        <p:spPr>
          <a:xfrm>
            <a:off x="720000" y="540000"/>
            <a:ext cx="111120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nl-BE" dirty="0"/>
          </a:p>
        </p:txBody>
      </p:sp>
      <p:sp>
        <p:nvSpPr>
          <p:cNvPr id="4" name="Tijdelijke aanduiding voor tekst 3"/>
          <p:cNvSpPr>
            <a:spLocks noGrp="1"/>
          </p:cNvSpPr>
          <p:nvPr>
            <p:ph type="body" sz="half" idx="2" hasCustomPrompt="1"/>
          </p:nvPr>
        </p:nvSpPr>
        <p:spPr>
          <a:xfrm>
            <a:off x="720000" y="5445224"/>
            <a:ext cx="11112000" cy="360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dirty="0"/>
              <a:t>Klik en typ de tekst</a:t>
            </a:r>
          </a:p>
        </p:txBody>
      </p:sp>
      <p:sp>
        <p:nvSpPr>
          <p:cNvPr id="5" name="Tijdelijke aanduiding voor datum 4"/>
          <p:cNvSpPr>
            <a:spLocks noGrp="1"/>
          </p:cNvSpPr>
          <p:nvPr>
            <p:ph type="dt" sz="half" idx="10"/>
          </p:nvPr>
        </p:nvSpPr>
        <p:spPr>
          <a:xfrm>
            <a:off x="720000" y="6048000"/>
            <a:ext cx="1248000" cy="288000"/>
          </a:xfrm>
        </p:spPr>
        <p:txBody>
          <a:bodyPr/>
          <a:lstStyle/>
          <a:p>
            <a:endParaRPr lang="nl-NL" dirty="0"/>
          </a:p>
        </p:txBody>
      </p:sp>
      <p:sp>
        <p:nvSpPr>
          <p:cNvPr id="7" name="Tijdelijke aanduiding voor dianummer 6"/>
          <p:cNvSpPr>
            <a:spLocks noGrp="1"/>
          </p:cNvSpPr>
          <p:nvPr>
            <p:ph type="sldNum" sz="quarter" idx="12"/>
          </p:nvPr>
        </p:nvSpPr>
        <p:spPr/>
        <p:txBody>
          <a:bodyPr/>
          <a:lstStyle/>
          <a:p>
            <a:fld id="{9D636126-567D-4CD7-91ED-A4E7D28FA743}" type="slidenum">
              <a:rPr lang="nl-NL" smtClean="0"/>
              <a:pPr/>
              <a:t>‹#›</a:t>
            </a:fld>
            <a:endParaRPr lang="nl-NL"/>
          </a:p>
        </p:txBody>
      </p:sp>
      <p:sp>
        <p:nvSpPr>
          <p:cNvPr id="8" name="Tijdelijke aanduiding voor voettekst 3"/>
          <p:cNvSpPr>
            <a:spLocks noGrp="1"/>
          </p:cNvSpPr>
          <p:nvPr>
            <p:ph type="ftr" sz="quarter" idx="11"/>
          </p:nvPr>
        </p:nvSpPr>
        <p:spPr>
          <a:xfrm>
            <a:off x="2088000" y="6048000"/>
            <a:ext cx="2640000" cy="288000"/>
          </a:xfrm>
        </p:spPr>
        <p:txBody>
          <a:bodyPr/>
          <a:lstStyle/>
          <a:p>
            <a:endParaRPr lang="nl-NL" dirty="0"/>
          </a:p>
        </p:txBody>
      </p:sp>
    </p:spTree>
    <p:extLst>
      <p:ext uri="{BB962C8B-B14F-4D97-AF65-F5344CB8AC3E}">
        <p14:creationId xmlns:p14="http://schemas.microsoft.com/office/powerpoint/2010/main" val="95699995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ijdelijke aanduiding voor datum 3"/>
          <p:cNvSpPr>
            <a:spLocks noGrp="1"/>
          </p:cNvSpPr>
          <p:nvPr>
            <p:ph type="dt" sz="half" idx="10"/>
          </p:nvPr>
        </p:nvSpPr>
        <p:spPr/>
        <p:txBody>
          <a:bodyPr/>
          <a:lstStyle>
            <a:lvl1pPr>
              <a:defRPr/>
            </a:lvl1pPr>
          </a:lstStyle>
          <a:p>
            <a:endParaRPr lang="nl-NL" dirty="0"/>
          </a:p>
        </p:txBody>
      </p:sp>
      <p:sp>
        <p:nvSpPr>
          <p:cNvPr id="5" name="Tijdelijke aanduiding voor voettekst 4"/>
          <p:cNvSpPr>
            <a:spLocks noGrp="1"/>
          </p:cNvSpPr>
          <p:nvPr>
            <p:ph type="ftr" sz="quarter" idx="11"/>
          </p:nvPr>
        </p:nvSpPr>
        <p:spPr/>
        <p:txBody>
          <a:bodyPr/>
          <a:lstStyle>
            <a:lvl1pPr>
              <a:defRPr/>
            </a:lvl1pPr>
          </a:lstStyle>
          <a:p>
            <a:endParaRPr lang="nl-NL" dirty="0"/>
          </a:p>
        </p:txBody>
      </p:sp>
      <p:sp>
        <p:nvSpPr>
          <p:cNvPr id="6" name="Tijdelijke aanduiding voor dianummer 5"/>
          <p:cNvSpPr>
            <a:spLocks noGrp="1"/>
          </p:cNvSpPr>
          <p:nvPr>
            <p:ph type="sldNum" sz="quarter" idx="12"/>
          </p:nvPr>
        </p:nvSpPr>
        <p:spPr/>
        <p:txBody>
          <a:bodyPr/>
          <a:lstStyle>
            <a:lvl1pPr>
              <a:defRPr/>
            </a:lvl1pPr>
          </a:lstStyle>
          <a:p>
            <a:fld id="{C4FACEF4-391F-4B62-9848-645FF7ECE283}" type="slidenum">
              <a:rPr lang="nl-NL" smtClean="0"/>
              <a:pPr/>
              <a:t>‹#›</a:t>
            </a:fld>
            <a:endParaRPr lang="nl-NL" dirty="0"/>
          </a:p>
        </p:txBody>
      </p:sp>
    </p:spTree>
    <p:extLst>
      <p:ext uri="{BB962C8B-B14F-4D97-AF65-F5344CB8AC3E}">
        <p14:creationId xmlns:p14="http://schemas.microsoft.com/office/powerpoint/2010/main" val="3265624530"/>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Blank Text Slide 02">
    <p:spTree>
      <p:nvGrpSpPr>
        <p:cNvPr id="1" name=""/>
        <p:cNvGrpSpPr/>
        <p:nvPr/>
      </p:nvGrpSpPr>
      <p:grpSpPr>
        <a:xfrm>
          <a:off x="0" y="0"/>
          <a:ext cx="0" cy="0"/>
          <a:chOff x="0" y="0"/>
          <a:chExt cx="0" cy="0"/>
        </a:xfrm>
      </p:grpSpPr>
      <p:pic>
        <p:nvPicPr>
          <p:cNvPr id="2051" name="Picture 3" descr="F:\Birmingham\MSU\Creative Services\DG EAC Framework jobs\EIT\2014 EIT re-brand\Brand elements examples\Mock-ups\Examples\Powerpoint Template\Old\Graphic_element.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637" r="38726"/>
          <a:stretch/>
        </p:blipFill>
        <p:spPr bwMode="auto">
          <a:xfrm>
            <a:off x="9602206" y="0"/>
            <a:ext cx="2589793" cy="2609528"/>
          </a:xfrm>
          <a:prstGeom prst="rect">
            <a:avLst/>
          </a:prstGeom>
          <a:solidFill>
            <a:schemeClr val="bg1">
              <a:alpha val="0"/>
            </a:schemeClr>
          </a:solidFill>
          <a:extLst/>
        </p:spPr>
      </p:pic>
      <p:sp>
        <p:nvSpPr>
          <p:cNvPr id="6" name="Text Placeholder 2"/>
          <p:cNvSpPr>
            <a:spLocks noGrp="1"/>
          </p:cNvSpPr>
          <p:nvPr>
            <p:ph type="body" sz="quarter" idx="17" hasCustomPrompt="1"/>
          </p:nvPr>
        </p:nvSpPr>
        <p:spPr>
          <a:xfrm>
            <a:off x="623394" y="541719"/>
            <a:ext cx="8352927" cy="432048"/>
          </a:xfrm>
          <a:prstGeom prst="rect">
            <a:avLst/>
          </a:prstGeom>
        </p:spPr>
        <p:txBody>
          <a:bodyPr/>
          <a:lstStyle>
            <a:lvl1pPr marL="0" indent="0">
              <a:buNone/>
              <a:defRPr sz="3000">
                <a:solidFill>
                  <a:schemeClr val="bg2"/>
                </a:solidFill>
              </a:defRPr>
            </a:lvl1pPr>
          </a:lstStyle>
          <a:p>
            <a:pPr lvl="0"/>
            <a:r>
              <a:rPr lang="en-GB" dirty="0"/>
              <a:t>Title</a:t>
            </a:r>
          </a:p>
        </p:txBody>
      </p:sp>
      <p:sp>
        <p:nvSpPr>
          <p:cNvPr id="8" name="Text Placeholder 4"/>
          <p:cNvSpPr>
            <a:spLocks noGrp="1"/>
          </p:cNvSpPr>
          <p:nvPr>
            <p:ph type="body" sz="quarter" idx="18" hasCustomPrompt="1"/>
          </p:nvPr>
        </p:nvSpPr>
        <p:spPr>
          <a:xfrm>
            <a:off x="623394" y="1196976"/>
            <a:ext cx="8328541" cy="4176713"/>
          </a:xfrm>
          <a:prstGeom prst="rect">
            <a:avLst/>
          </a:prstGeom>
        </p:spPr>
        <p:txBody>
          <a:bodyPr/>
          <a:lstStyle>
            <a:lvl1pPr marL="0" indent="-180000">
              <a:lnSpc>
                <a:spcPct val="113000"/>
              </a:lnSpc>
              <a:buClr>
                <a:schemeClr val="bg2"/>
              </a:buClr>
              <a:buFont typeface="Arial" pitchFamily="34" charset="0"/>
              <a:buChar char="•"/>
              <a:defRPr sz="2000">
                <a:solidFill>
                  <a:schemeClr val="tx1"/>
                </a:solidFill>
              </a:defRPr>
            </a:lvl1pPr>
            <a:lvl2pPr marL="648000" indent="-180000">
              <a:lnSpc>
                <a:spcPct val="113000"/>
              </a:lnSpc>
              <a:buClr>
                <a:schemeClr val="bg2"/>
              </a:buClr>
              <a:buFont typeface="Arial" pitchFamily="34" charset="0"/>
              <a:buChar char="•"/>
              <a:defRPr sz="2000"/>
            </a:lvl2pPr>
            <a:lvl3pPr indent="-180000">
              <a:lnSpc>
                <a:spcPct val="113000"/>
              </a:lnSpc>
              <a:buClr>
                <a:schemeClr val="bg2"/>
              </a:buClr>
              <a:defRPr sz="2000">
                <a:solidFill>
                  <a:schemeClr val="tx1"/>
                </a:solidFill>
              </a:defRPr>
            </a:lvl3pPr>
            <a:lvl4pPr marL="1600200" indent="-180000">
              <a:lnSpc>
                <a:spcPct val="113000"/>
              </a:lnSpc>
              <a:buClr>
                <a:schemeClr val="bg2"/>
              </a:buClr>
              <a:buFont typeface="Arial" pitchFamily="34" charset="0"/>
              <a:buChar char="•"/>
              <a:defRPr/>
            </a:lvl4pPr>
            <a:lvl5pPr marL="1828800" indent="0">
              <a:buNone/>
              <a:defRPr/>
            </a:lvl5pPr>
            <a:lvl6pPr marL="2286000" indent="0">
              <a:buNone/>
              <a:defRPr/>
            </a:lvl6pPr>
          </a:lstStyle>
          <a:p>
            <a:pPr lvl="0"/>
            <a:r>
              <a:rPr lang="en-GB" sz="2000" dirty="0"/>
              <a:t>Text Here</a:t>
            </a:r>
          </a:p>
          <a:p>
            <a:pPr lvl="1"/>
            <a:r>
              <a:rPr lang="en-GB" dirty="0"/>
              <a:t>Text Here</a:t>
            </a:r>
          </a:p>
          <a:p>
            <a:pPr lvl="2"/>
            <a:r>
              <a:rPr lang="en-GB" dirty="0"/>
              <a:t>Text Here</a:t>
            </a:r>
          </a:p>
          <a:p>
            <a:pPr lvl="3"/>
            <a:r>
              <a:rPr lang="en-GB" dirty="0"/>
              <a:t>Text Here</a:t>
            </a:r>
          </a:p>
          <a:p>
            <a:pPr lvl="0"/>
            <a:endParaRPr lang="en-GB" dirty="0"/>
          </a:p>
        </p:txBody>
      </p:sp>
      <p:pic>
        <p:nvPicPr>
          <p:cNvPr id="9" name="Picture 2" descr="\\fbk\ricerca\WIN-trentorise\Private\Research\EIT RAW MATERIALS\KIC RAW MATERIALS\Comm KIC RM\EIT Raw Materials\EIT Raw Materials\Raw-Material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615" y="6046366"/>
            <a:ext cx="3264363" cy="676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741027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4.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image" Target="../media/image4.pn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4.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3272FBD-5B7C-4A5A-9D22-BF92AD1E5AA0}" type="datetimeFigureOut">
              <a:rPr lang="nl-BE" smtClean="0"/>
              <a:t>25/07/2016</a:t>
            </a:fld>
            <a:endParaRPr lang="nl-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444830-B39B-4CDD-A591-F975D93794FB}" type="slidenum">
              <a:rPr lang="nl-BE" smtClean="0"/>
              <a:t>‹#›</a:t>
            </a:fld>
            <a:endParaRPr lang="nl-BE"/>
          </a:p>
        </p:txBody>
      </p:sp>
    </p:spTree>
    <p:extLst>
      <p:ext uri="{BB962C8B-B14F-4D97-AF65-F5344CB8AC3E}">
        <p14:creationId xmlns:p14="http://schemas.microsoft.com/office/powerpoint/2010/main" val="26704941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720000" y="180000"/>
            <a:ext cx="11112000" cy="900000"/>
          </a:xfrm>
          <a:prstGeom prst="rect">
            <a:avLst/>
          </a:prstGeom>
        </p:spPr>
        <p:txBody>
          <a:bodyPr vert="horz" lIns="0" tIns="0" rIns="0" bIns="0" rtlCol="0" anchor="ctr" anchorCtr="0">
            <a:normAutofit/>
          </a:bodyPr>
          <a:lstStyle/>
          <a:p>
            <a:r>
              <a:rPr lang="nl-NL" dirty="0"/>
              <a:t>Klik en typ de titel</a:t>
            </a:r>
            <a:endParaRPr lang="nl-BE" dirty="0"/>
          </a:p>
        </p:txBody>
      </p:sp>
      <p:sp>
        <p:nvSpPr>
          <p:cNvPr id="3" name="Tijdelijke aanduiding voor tekst 2"/>
          <p:cNvSpPr>
            <a:spLocks noGrp="1"/>
          </p:cNvSpPr>
          <p:nvPr>
            <p:ph type="body" idx="1"/>
          </p:nvPr>
        </p:nvSpPr>
        <p:spPr>
          <a:xfrm>
            <a:off x="720000" y="1349999"/>
            <a:ext cx="11112000" cy="4428000"/>
          </a:xfrm>
          <a:prstGeom prst="rect">
            <a:avLst/>
          </a:prstGeom>
        </p:spPr>
        <p:txBody>
          <a:bodyPr vert="horz" lIns="0" tIns="0" rIns="0" bIns="0" rtlCol="0">
            <a:noAutofit/>
          </a:body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2"/>
          </p:nvPr>
        </p:nvSpPr>
        <p:spPr>
          <a:xfrm>
            <a:off x="719403" y="6165336"/>
            <a:ext cx="1248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pPr fontAlgn="base">
              <a:spcBef>
                <a:spcPct val="20000"/>
              </a:spcBef>
              <a:spcAft>
                <a:spcPct val="0"/>
              </a:spcAft>
            </a:pPr>
            <a:endParaRPr lang="nl-NL" dirty="0"/>
          </a:p>
        </p:txBody>
      </p:sp>
      <p:sp>
        <p:nvSpPr>
          <p:cNvPr id="5" name="Tijdelijke aanduiding voor voettekst 4"/>
          <p:cNvSpPr>
            <a:spLocks noGrp="1"/>
          </p:cNvSpPr>
          <p:nvPr>
            <p:ph type="ftr" sz="quarter" idx="3"/>
          </p:nvPr>
        </p:nvSpPr>
        <p:spPr>
          <a:xfrm>
            <a:off x="2088000" y="6165336"/>
            <a:ext cx="264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pPr fontAlgn="base">
              <a:spcBef>
                <a:spcPct val="20000"/>
              </a:spcBef>
              <a:spcAft>
                <a:spcPct val="0"/>
              </a:spcAft>
            </a:pPr>
            <a:endParaRPr lang="nl-NL" dirty="0"/>
          </a:p>
        </p:txBody>
      </p:sp>
      <p:sp>
        <p:nvSpPr>
          <p:cNvPr id="6" name="Tijdelijke aanduiding voor dianummer 5"/>
          <p:cNvSpPr>
            <a:spLocks noGrp="1"/>
          </p:cNvSpPr>
          <p:nvPr>
            <p:ph type="sldNum" sz="quarter" idx="4"/>
          </p:nvPr>
        </p:nvSpPr>
        <p:spPr>
          <a:xfrm>
            <a:off x="4848000" y="6165336"/>
            <a:ext cx="1248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pPr fontAlgn="base">
              <a:spcBef>
                <a:spcPct val="20000"/>
              </a:spcBef>
              <a:spcAft>
                <a:spcPct val="0"/>
              </a:spcAft>
            </a:pPr>
            <a:fld id="{C4FACEF4-391F-4B62-9848-645FF7ECE283}" type="slidenum">
              <a:rPr lang="nl-NL" smtClean="0"/>
              <a:pPr fontAlgn="base">
                <a:spcBef>
                  <a:spcPct val="20000"/>
                </a:spcBef>
                <a:spcAft>
                  <a:spcPct val="0"/>
                </a:spcAft>
              </a:pPr>
              <a:t>‹#›</a:t>
            </a:fld>
            <a:endParaRPr lang="nl-NL" dirty="0"/>
          </a:p>
        </p:txBody>
      </p:sp>
      <p:sp>
        <p:nvSpPr>
          <p:cNvPr id="7" name="Rechthoek 6"/>
          <p:cNvSpPr/>
          <p:nvPr/>
        </p:nvSpPr>
        <p:spPr>
          <a:xfrm>
            <a:off x="0" y="6408000"/>
            <a:ext cx="12192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pic>
        <p:nvPicPr>
          <p:cNvPr id="9" name="Afbeelding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16000" y="6012000"/>
            <a:ext cx="2016611" cy="540000"/>
          </a:xfrm>
          <a:prstGeom prst="rect">
            <a:avLst/>
          </a:prstGeom>
        </p:spPr>
      </p:pic>
    </p:spTree>
    <p:extLst>
      <p:ext uri="{BB962C8B-B14F-4D97-AF65-F5344CB8AC3E}">
        <p14:creationId xmlns:p14="http://schemas.microsoft.com/office/powerpoint/2010/main" val="3006238163"/>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2" r:id="rId10"/>
    <p:sldLayoutId id="2147483698" r:id="rId11"/>
  </p:sldLayoutIdLst>
  <p:hf hdr="0" ftr="0" dt="0"/>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0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18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720000" y="180000"/>
            <a:ext cx="11112000" cy="900000"/>
          </a:xfrm>
          <a:prstGeom prst="rect">
            <a:avLst/>
          </a:prstGeom>
        </p:spPr>
        <p:txBody>
          <a:bodyPr vert="horz" lIns="0" tIns="0" rIns="0" bIns="0" rtlCol="0" anchor="ctr" anchorCtr="0">
            <a:normAutofit/>
          </a:bodyPr>
          <a:lstStyle/>
          <a:p>
            <a:r>
              <a:rPr lang="nl-NL" dirty="0"/>
              <a:t>Klik en typ de titel</a:t>
            </a:r>
            <a:endParaRPr lang="nl-BE" dirty="0"/>
          </a:p>
        </p:txBody>
      </p:sp>
      <p:sp>
        <p:nvSpPr>
          <p:cNvPr id="3" name="Tijdelijke aanduiding voor tekst 2"/>
          <p:cNvSpPr>
            <a:spLocks noGrp="1"/>
          </p:cNvSpPr>
          <p:nvPr>
            <p:ph type="body" idx="1"/>
          </p:nvPr>
        </p:nvSpPr>
        <p:spPr>
          <a:xfrm>
            <a:off x="720000" y="1349999"/>
            <a:ext cx="11112000" cy="4428000"/>
          </a:xfrm>
          <a:prstGeom prst="rect">
            <a:avLst/>
          </a:prstGeom>
        </p:spPr>
        <p:txBody>
          <a:bodyPr vert="horz" lIns="0" tIns="0" rIns="0" bIns="0" rtlCol="0">
            <a:noAutofit/>
          </a:body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2"/>
          </p:nvPr>
        </p:nvSpPr>
        <p:spPr>
          <a:xfrm>
            <a:off x="719403" y="6165336"/>
            <a:ext cx="1248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pPr fontAlgn="base">
              <a:spcBef>
                <a:spcPct val="20000"/>
              </a:spcBef>
              <a:spcAft>
                <a:spcPct val="0"/>
              </a:spcAft>
            </a:pPr>
            <a:endParaRPr lang="nl-NL" dirty="0"/>
          </a:p>
        </p:txBody>
      </p:sp>
      <p:sp>
        <p:nvSpPr>
          <p:cNvPr id="5" name="Tijdelijke aanduiding voor voettekst 4"/>
          <p:cNvSpPr>
            <a:spLocks noGrp="1"/>
          </p:cNvSpPr>
          <p:nvPr>
            <p:ph type="ftr" sz="quarter" idx="3"/>
          </p:nvPr>
        </p:nvSpPr>
        <p:spPr>
          <a:xfrm>
            <a:off x="2088000" y="6165336"/>
            <a:ext cx="264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pPr fontAlgn="base">
              <a:spcBef>
                <a:spcPct val="20000"/>
              </a:spcBef>
              <a:spcAft>
                <a:spcPct val="0"/>
              </a:spcAft>
            </a:pPr>
            <a:endParaRPr lang="nl-NL" dirty="0"/>
          </a:p>
        </p:txBody>
      </p:sp>
      <p:sp>
        <p:nvSpPr>
          <p:cNvPr id="6" name="Tijdelijke aanduiding voor dianummer 5"/>
          <p:cNvSpPr>
            <a:spLocks noGrp="1"/>
          </p:cNvSpPr>
          <p:nvPr>
            <p:ph type="sldNum" sz="quarter" idx="4"/>
          </p:nvPr>
        </p:nvSpPr>
        <p:spPr>
          <a:xfrm>
            <a:off x="4848000" y="6165336"/>
            <a:ext cx="1248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pPr fontAlgn="base">
              <a:spcBef>
                <a:spcPct val="20000"/>
              </a:spcBef>
              <a:spcAft>
                <a:spcPct val="0"/>
              </a:spcAft>
            </a:pPr>
            <a:fld id="{C4FACEF4-391F-4B62-9848-645FF7ECE283}" type="slidenum">
              <a:rPr lang="nl-NL" smtClean="0"/>
              <a:pPr fontAlgn="base">
                <a:spcBef>
                  <a:spcPct val="20000"/>
                </a:spcBef>
                <a:spcAft>
                  <a:spcPct val="0"/>
                </a:spcAft>
              </a:pPr>
              <a:t>‹#›</a:t>
            </a:fld>
            <a:endParaRPr lang="nl-NL" dirty="0"/>
          </a:p>
        </p:txBody>
      </p:sp>
      <p:sp>
        <p:nvSpPr>
          <p:cNvPr id="7" name="Rechthoek 6"/>
          <p:cNvSpPr/>
          <p:nvPr/>
        </p:nvSpPr>
        <p:spPr>
          <a:xfrm>
            <a:off x="0" y="6408000"/>
            <a:ext cx="12192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pic>
        <p:nvPicPr>
          <p:cNvPr id="9" name="Afbeelding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16000" y="6012000"/>
            <a:ext cx="2016611" cy="540000"/>
          </a:xfrm>
          <a:prstGeom prst="rect">
            <a:avLst/>
          </a:prstGeom>
        </p:spPr>
      </p:pic>
    </p:spTree>
    <p:extLst>
      <p:ext uri="{BB962C8B-B14F-4D97-AF65-F5344CB8AC3E}">
        <p14:creationId xmlns:p14="http://schemas.microsoft.com/office/powerpoint/2010/main" val="331356927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hdr="0" ftr="0" dt="0"/>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0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18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720000" y="180000"/>
            <a:ext cx="11112000" cy="900000"/>
          </a:xfrm>
          <a:prstGeom prst="rect">
            <a:avLst/>
          </a:prstGeom>
        </p:spPr>
        <p:txBody>
          <a:bodyPr vert="horz" lIns="0" tIns="0" rIns="0" bIns="0" rtlCol="0" anchor="ctr" anchorCtr="0">
            <a:normAutofit/>
          </a:bodyPr>
          <a:lstStyle/>
          <a:p>
            <a:r>
              <a:rPr lang="nl-NL" dirty="0"/>
              <a:t>Klik en typ de titel</a:t>
            </a:r>
            <a:endParaRPr lang="nl-BE" dirty="0"/>
          </a:p>
        </p:txBody>
      </p:sp>
      <p:sp>
        <p:nvSpPr>
          <p:cNvPr id="3" name="Tijdelijke aanduiding voor tekst 2"/>
          <p:cNvSpPr>
            <a:spLocks noGrp="1"/>
          </p:cNvSpPr>
          <p:nvPr>
            <p:ph type="body" idx="1"/>
          </p:nvPr>
        </p:nvSpPr>
        <p:spPr>
          <a:xfrm>
            <a:off x="720000" y="1349999"/>
            <a:ext cx="11112000" cy="4428000"/>
          </a:xfrm>
          <a:prstGeom prst="rect">
            <a:avLst/>
          </a:prstGeom>
        </p:spPr>
        <p:txBody>
          <a:bodyPr vert="horz" lIns="0" tIns="0" rIns="0" bIns="0" rtlCol="0">
            <a:noAutofit/>
          </a:bodyPr>
          <a:lstStyle/>
          <a:p>
            <a:pPr lvl="0"/>
            <a:r>
              <a:rPr lang="nl-NL" dirty="0"/>
              <a:t>Klik en typ de tekst</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datum 3"/>
          <p:cNvSpPr>
            <a:spLocks noGrp="1"/>
          </p:cNvSpPr>
          <p:nvPr>
            <p:ph type="dt" sz="half" idx="2"/>
          </p:nvPr>
        </p:nvSpPr>
        <p:spPr>
          <a:xfrm>
            <a:off x="719403" y="6165336"/>
            <a:ext cx="1248000" cy="288000"/>
          </a:xfrm>
          <a:prstGeom prst="rect">
            <a:avLst/>
          </a:prstGeom>
        </p:spPr>
        <p:txBody>
          <a:bodyPr vert="horz" lIns="0" tIns="0" rIns="0" bIns="0" rtlCol="0" anchor="t" anchorCtr="0"/>
          <a:lstStyle>
            <a:lvl1pPr algn="l">
              <a:defRPr sz="1000">
                <a:solidFill>
                  <a:srgbClr val="00407A"/>
                </a:solidFill>
                <a:latin typeface="Arial" pitchFamily="34" charset="0"/>
                <a:cs typeface="Arial" pitchFamily="34" charset="0"/>
              </a:defRPr>
            </a:lvl1pPr>
          </a:lstStyle>
          <a:p>
            <a:pPr fontAlgn="base">
              <a:spcBef>
                <a:spcPct val="20000"/>
              </a:spcBef>
              <a:spcAft>
                <a:spcPct val="0"/>
              </a:spcAft>
            </a:pPr>
            <a:endParaRPr lang="nl-NL" dirty="0"/>
          </a:p>
        </p:txBody>
      </p:sp>
      <p:sp>
        <p:nvSpPr>
          <p:cNvPr id="5" name="Tijdelijke aanduiding voor voettekst 4"/>
          <p:cNvSpPr>
            <a:spLocks noGrp="1"/>
          </p:cNvSpPr>
          <p:nvPr>
            <p:ph type="ftr" sz="quarter" idx="3"/>
          </p:nvPr>
        </p:nvSpPr>
        <p:spPr>
          <a:xfrm>
            <a:off x="2088000" y="6165336"/>
            <a:ext cx="2640000" cy="288000"/>
          </a:xfrm>
          <a:prstGeom prst="rect">
            <a:avLst/>
          </a:prstGeom>
        </p:spPr>
        <p:txBody>
          <a:bodyPr vert="horz" lIns="0" tIns="0" rIns="0" bIns="0" rtlCol="0" anchor="t" anchorCtr="0"/>
          <a:lstStyle>
            <a:lvl1pPr algn="ctr">
              <a:defRPr sz="1000">
                <a:solidFill>
                  <a:srgbClr val="00407A"/>
                </a:solidFill>
                <a:latin typeface="Arial" pitchFamily="34" charset="0"/>
                <a:cs typeface="Arial" pitchFamily="34" charset="0"/>
              </a:defRPr>
            </a:lvl1pPr>
          </a:lstStyle>
          <a:p>
            <a:pPr fontAlgn="base">
              <a:spcBef>
                <a:spcPct val="20000"/>
              </a:spcBef>
              <a:spcAft>
                <a:spcPct val="0"/>
              </a:spcAft>
            </a:pPr>
            <a:endParaRPr lang="nl-NL" dirty="0"/>
          </a:p>
        </p:txBody>
      </p:sp>
      <p:sp>
        <p:nvSpPr>
          <p:cNvPr id="6" name="Tijdelijke aanduiding voor dianummer 5"/>
          <p:cNvSpPr>
            <a:spLocks noGrp="1"/>
          </p:cNvSpPr>
          <p:nvPr>
            <p:ph type="sldNum" sz="quarter" idx="4"/>
          </p:nvPr>
        </p:nvSpPr>
        <p:spPr>
          <a:xfrm>
            <a:off x="4848000" y="6165336"/>
            <a:ext cx="1248000" cy="288000"/>
          </a:xfrm>
          <a:prstGeom prst="rect">
            <a:avLst/>
          </a:prstGeom>
        </p:spPr>
        <p:txBody>
          <a:bodyPr vert="horz" lIns="0" tIns="0" rIns="0" bIns="0" rtlCol="0" anchor="t" anchorCtr="0"/>
          <a:lstStyle>
            <a:lvl1pPr algn="r">
              <a:defRPr sz="1000">
                <a:solidFill>
                  <a:srgbClr val="00407A"/>
                </a:solidFill>
                <a:latin typeface="Arial" pitchFamily="34" charset="0"/>
                <a:cs typeface="Arial" pitchFamily="34" charset="0"/>
              </a:defRPr>
            </a:lvl1pPr>
          </a:lstStyle>
          <a:p>
            <a:pPr fontAlgn="base">
              <a:spcBef>
                <a:spcPct val="20000"/>
              </a:spcBef>
              <a:spcAft>
                <a:spcPct val="0"/>
              </a:spcAft>
            </a:pPr>
            <a:fld id="{C4FACEF4-391F-4B62-9848-645FF7ECE283}" type="slidenum">
              <a:rPr lang="nl-NL" smtClean="0"/>
              <a:pPr fontAlgn="base">
                <a:spcBef>
                  <a:spcPct val="20000"/>
                </a:spcBef>
                <a:spcAft>
                  <a:spcPct val="0"/>
                </a:spcAft>
              </a:pPr>
              <a:t>‹#›</a:t>
            </a:fld>
            <a:endParaRPr lang="nl-NL" dirty="0"/>
          </a:p>
        </p:txBody>
      </p:sp>
      <p:sp>
        <p:nvSpPr>
          <p:cNvPr id="7" name="Rechthoek 6"/>
          <p:cNvSpPr/>
          <p:nvPr/>
        </p:nvSpPr>
        <p:spPr>
          <a:xfrm>
            <a:off x="0" y="6408000"/>
            <a:ext cx="12192000" cy="486000"/>
          </a:xfrm>
          <a:prstGeom prst="rect">
            <a:avLst/>
          </a:prstGeom>
          <a:gradFill flip="none" rotWithShape="1">
            <a:gsLst>
              <a:gs pos="100000">
                <a:srgbClr val="116E8A"/>
              </a:gs>
              <a:gs pos="100000">
                <a:srgbClr val="116E8A"/>
              </a:gs>
              <a:gs pos="100000">
                <a:srgbClr val="116E8A"/>
              </a:gs>
              <a:gs pos="100000">
                <a:srgbClr val="116E8A"/>
              </a:gs>
              <a:gs pos="100000">
                <a:srgbClr val="116E8A"/>
              </a:gs>
              <a:gs pos="100000">
                <a:srgbClr val="177E9D"/>
              </a:gs>
              <a:gs pos="100000">
                <a:srgbClr val="116E8A"/>
              </a:gs>
              <a:gs pos="100000">
                <a:schemeClr val="accent1">
                  <a:tint val="44500"/>
                  <a:satMod val="160000"/>
                </a:schemeClr>
              </a:gs>
              <a:gs pos="0">
                <a:srgbClr val="1D8DB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20000"/>
              </a:spcBef>
              <a:spcAft>
                <a:spcPct val="0"/>
              </a:spcAft>
            </a:pPr>
            <a:endParaRPr lang="nl-BE" sz="2400">
              <a:solidFill>
                <a:srgbClr val="FFFFFF"/>
              </a:solidFill>
            </a:endParaRPr>
          </a:p>
        </p:txBody>
      </p:sp>
      <p:pic>
        <p:nvPicPr>
          <p:cNvPr id="9" name="Afbeelding 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816000" y="6012000"/>
            <a:ext cx="2016611" cy="540000"/>
          </a:xfrm>
          <a:prstGeom prst="rect">
            <a:avLst/>
          </a:prstGeom>
        </p:spPr>
      </p:pic>
    </p:spTree>
    <p:extLst>
      <p:ext uri="{BB962C8B-B14F-4D97-AF65-F5344CB8AC3E}">
        <p14:creationId xmlns:p14="http://schemas.microsoft.com/office/powerpoint/2010/main" val="380505184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defTabSz="914400" rtl="0" eaLnBrk="1" latinLnBrk="0" hangingPunct="1">
        <a:spcBef>
          <a:spcPct val="0"/>
        </a:spcBef>
        <a:buNone/>
        <a:defRPr sz="3600" kern="1200" baseline="0">
          <a:solidFill>
            <a:srgbClr val="52BDEC"/>
          </a:solidFill>
          <a:latin typeface="Arial" pitchFamily="34" charset="0"/>
          <a:ea typeface="+mj-ea"/>
          <a:cs typeface="Arial" pitchFamily="34" charset="0"/>
        </a:defRPr>
      </a:lvl1pPr>
    </p:titleStyle>
    <p:bodyStyle>
      <a:lvl1pPr marL="360000" indent="-360000" algn="l" defTabSz="914400" rtl="0" eaLnBrk="1" latinLnBrk="0" hangingPunct="1">
        <a:spcBef>
          <a:spcPts val="580"/>
        </a:spcBef>
        <a:buSzPct val="110000"/>
        <a:buFont typeface="Arial" pitchFamily="34" charset="0"/>
        <a:buChar char="•"/>
        <a:defRPr sz="2400" kern="1200">
          <a:solidFill>
            <a:srgbClr val="00407A"/>
          </a:solidFill>
          <a:latin typeface="Arial" pitchFamily="34" charset="0"/>
          <a:ea typeface="+mn-ea"/>
          <a:cs typeface="Arial" pitchFamily="34" charset="0"/>
        </a:defRPr>
      </a:lvl1pPr>
      <a:lvl2pPr marL="720000" indent="-360363" algn="l" defTabSz="914400" rtl="0" eaLnBrk="1" latinLnBrk="0" hangingPunct="1">
        <a:spcBef>
          <a:spcPts val="580"/>
        </a:spcBef>
        <a:buSzPct val="75000"/>
        <a:buFont typeface="Courier New" pitchFamily="49" charset="0"/>
        <a:buChar char="o"/>
        <a:defRPr sz="2000" kern="1200">
          <a:solidFill>
            <a:srgbClr val="00407A"/>
          </a:solidFill>
          <a:latin typeface="Arial" pitchFamily="34" charset="0"/>
          <a:ea typeface="+mn-ea"/>
          <a:cs typeface="Arial" pitchFamily="34" charset="0"/>
        </a:defRPr>
      </a:lvl2pPr>
      <a:lvl3pPr marL="990000" indent="-270000" algn="l" defTabSz="914400" rtl="0" eaLnBrk="1" latinLnBrk="0" hangingPunct="1">
        <a:spcBef>
          <a:spcPct val="20000"/>
        </a:spcBef>
        <a:buFont typeface="Arial" pitchFamily="34" charset="0"/>
        <a:buChar char="•"/>
        <a:defRPr sz="1800" kern="1200">
          <a:solidFill>
            <a:srgbClr val="00407A"/>
          </a:solidFill>
          <a:latin typeface="Arial" pitchFamily="34" charset="0"/>
          <a:ea typeface="+mn-ea"/>
          <a:cs typeface="Arial" pitchFamily="34" charset="0"/>
        </a:defRPr>
      </a:lvl3pPr>
      <a:lvl4pPr marL="1168400" indent="-180000" algn="l" defTabSz="914400" rtl="0" eaLnBrk="1" latinLnBrk="0" hangingPunct="1">
        <a:spcBef>
          <a:spcPts val="380"/>
        </a:spcBef>
        <a:buSzPct val="80000"/>
        <a:buFont typeface="Arial" pitchFamily="34" charset="0"/>
        <a:buChar char="•"/>
        <a:defRPr sz="1600" kern="1200">
          <a:solidFill>
            <a:srgbClr val="00407A"/>
          </a:solidFill>
          <a:latin typeface="Arial" pitchFamily="34" charset="0"/>
          <a:ea typeface="+mn-ea"/>
          <a:cs typeface="Arial" pitchFamily="34" charset="0"/>
        </a:defRPr>
      </a:lvl4pPr>
      <a:lvl5pPr marL="1338263" indent="-179388" algn="l" defTabSz="914400" rtl="0" eaLnBrk="1" latinLnBrk="0" hangingPunct="1">
        <a:spcBef>
          <a:spcPts val="380"/>
        </a:spcBef>
        <a:buFont typeface="Arial" pitchFamily="34" charset="0"/>
        <a:buChar char="-"/>
        <a:defRPr lang="nl-BE" sz="1600" kern="1200" dirty="0">
          <a:solidFill>
            <a:srgbClr val="00407A"/>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33.xml"/><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5.xml"/><Relationship Id="rId1" Type="http://schemas.openxmlformats.org/officeDocument/2006/relationships/slideLayout" Target="../slideLayouts/slideLayout1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2.xml"/><Relationship Id="rId1" Type="http://schemas.openxmlformats.org/officeDocument/2006/relationships/slideLayout" Target="../slideLayouts/slideLayout1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44.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8.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068012" y="1556792"/>
            <a:ext cx="6599989" cy="4647426"/>
          </a:xfrm>
          <a:prstGeom prst="rect">
            <a:avLst/>
          </a:prstGeom>
          <a:noFill/>
        </p:spPr>
        <p:txBody>
          <a:bodyPr wrap="square" rtlCol="0">
            <a:spAutoFit/>
          </a:bodyPr>
          <a:lstStyle/>
          <a:p>
            <a:pPr algn="ctr"/>
            <a:r>
              <a:rPr lang="fr-BE" sz="4400" b="1" dirty="0">
                <a:solidFill>
                  <a:schemeClr val="bg1"/>
                </a:solidFill>
              </a:rPr>
              <a:t>Life cycle assesment of the </a:t>
            </a:r>
            <a:r>
              <a:rPr lang="fr-BE" sz="4400" b="1" dirty="0" err="1">
                <a:solidFill>
                  <a:schemeClr val="bg1"/>
                </a:solidFill>
              </a:rPr>
              <a:t>pyrometallurgical</a:t>
            </a:r>
            <a:r>
              <a:rPr lang="fr-BE" sz="4400" b="1" dirty="0">
                <a:solidFill>
                  <a:schemeClr val="bg1"/>
                </a:solidFill>
              </a:rPr>
              <a:t> and </a:t>
            </a:r>
            <a:r>
              <a:rPr lang="fr-BE" sz="4400" b="1" dirty="0" err="1">
                <a:solidFill>
                  <a:schemeClr val="bg1"/>
                </a:solidFill>
              </a:rPr>
              <a:t>hydrometallurgical</a:t>
            </a:r>
            <a:r>
              <a:rPr lang="fr-BE" sz="4400" b="1" dirty="0">
                <a:solidFill>
                  <a:schemeClr val="bg1"/>
                </a:solidFill>
              </a:rPr>
              <a:t> routes </a:t>
            </a:r>
            <a:r>
              <a:rPr lang="fr-BE" sz="4400" b="1" dirty="0" err="1">
                <a:solidFill>
                  <a:schemeClr val="bg1"/>
                </a:solidFill>
              </a:rPr>
              <a:t>used</a:t>
            </a:r>
            <a:r>
              <a:rPr lang="fr-BE" sz="4400" b="1" dirty="0">
                <a:solidFill>
                  <a:schemeClr val="bg1"/>
                </a:solidFill>
              </a:rPr>
              <a:t> in rare </a:t>
            </a:r>
            <a:r>
              <a:rPr lang="fr-BE" sz="4400" b="1" dirty="0" err="1">
                <a:solidFill>
                  <a:schemeClr val="bg1"/>
                </a:solidFill>
              </a:rPr>
              <a:t>earth</a:t>
            </a:r>
            <a:r>
              <a:rPr lang="fr-BE" sz="4400" b="1" dirty="0">
                <a:solidFill>
                  <a:schemeClr val="bg1"/>
                </a:solidFill>
              </a:rPr>
              <a:t> </a:t>
            </a:r>
            <a:r>
              <a:rPr lang="fr-BE" sz="4400" b="1" dirty="0" err="1">
                <a:solidFill>
                  <a:schemeClr val="bg1"/>
                </a:solidFill>
              </a:rPr>
              <a:t>recycling</a:t>
            </a:r>
            <a:r>
              <a:rPr lang="fr-BE" sz="4400" b="1" dirty="0">
                <a:solidFill>
                  <a:schemeClr val="bg1"/>
                </a:solidFill>
              </a:rPr>
              <a:t>: </a:t>
            </a:r>
            <a:r>
              <a:rPr lang="fr-BE" sz="4400" i="1" dirty="0">
                <a:solidFill>
                  <a:schemeClr val="bg1"/>
                </a:solidFill>
              </a:rPr>
              <a:t>A case </a:t>
            </a:r>
            <a:r>
              <a:rPr lang="fr-BE" sz="4400" i="1" dirty="0" err="1">
                <a:solidFill>
                  <a:schemeClr val="bg1"/>
                </a:solidFill>
              </a:rPr>
              <a:t>study</a:t>
            </a:r>
            <a:r>
              <a:rPr lang="fr-BE" sz="4400" i="1" dirty="0">
                <a:solidFill>
                  <a:schemeClr val="bg1"/>
                </a:solidFill>
              </a:rPr>
              <a:t> of </a:t>
            </a:r>
            <a:r>
              <a:rPr lang="en-US" sz="4400" i="1" dirty="0" err="1">
                <a:solidFill>
                  <a:schemeClr val="bg1"/>
                </a:solidFill>
              </a:rPr>
              <a:t>NdFeB</a:t>
            </a:r>
            <a:r>
              <a:rPr lang="en-US" sz="4400" i="1" dirty="0">
                <a:solidFill>
                  <a:schemeClr val="bg1"/>
                </a:solidFill>
              </a:rPr>
              <a:t> magnets</a:t>
            </a:r>
            <a:endParaRPr lang="nl-BE" sz="4400" i="1" dirty="0">
              <a:solidFill>
                <a:schemeClr val="bg1"/>
              </a:solidFill>
            </a:endParaRPr>
          </a:p>
          <a:p>
            <a:pPr algn="ctr"/>
            <a:endParaRPr lang="fr-BE" sz="3200" b="1" dirty="0"/>
          </a:p>
        </p:txBody>
      </p:sp>
      <p:sp>
        <p:nvSpPr>
          <p:cNvPr id="8" name="TextBox 7"/>
          <p:cNvSpPr txBox="1"/>
          <p:nvPr/>
        </p:nvSpPr>
        <p:spPr>
          <a:xfrm>
            <a:off x="1937828" y="5727164"/>
            <a:ext cx="8604448" cy="954107"/>
          </a:xfrm>
          <a:prstGeom prst="rect">
            <a:avLst/>
          </a:prstGeom>
          <a:noFill/>
        </p:spPr>
        <p:txBody>
          <a:bodyPr wrap="square" rtlCol="0">
            <a:spAutoFit/>
          </a:bodyPr>
          <a:lstStyle/>
          <a:p>
            <a:pPr algn="r"/>
            <a:r>
              <a:rPr lang="en-US" sz="2800" dirty="0">
                <a:solidFill>
                  <a:schemeClr val="bg1"/>
                </a:solidFill>
              </a:rPr>
              <a:t>GWENDOLYN BAILEY</a:t>
            </a:r>
          </a:p>
          <a:p>
            <a:pPr algn="r"/>
            <a:r>
              <a:rPr lang="en-US" sz="2800" u="sng" dirty="0">
                <a:solidFill>
                  <a:schemeClr val="bg1"/>
                </a:solidFill>
              </a:rPr>
              <a:t>Gwendolyn.bailey@mtm.kuleuven.be</a:t>
            </a:r>
            <a:endParaRPr lang="en-US" sz="2800" dirty="0">
              <a:solidFill>
                <a:schemeClr val="bg1"/>
              </a:solidFill>
            </a:endParaRPr>
          </a:p>
        </p:txBody>
      </p:sp>
    </p:spTree>
    <p:extLst>
      <p:ext uri="{BB962C8B-B14F-4D97-AF65-F5344CB8AC3E}">
        <p14:creationId xmlns:p14="http://schemas.microsoft.com/office/powerpoint/2010/main" val="4070283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70121" y="180791"/>
            <a:ext cx="11112500" cy="900112"/>
          </a:xfrm>
          <a:noFill/>
        </p:spPr>
        <p:txBody>
          <a:bodyPr/>
          <a:lstStyle/>
          <a:p>
            <a:r>
              <a:rPr lang="fr-CH" b="1" dirty="0"/>
              <a:t>Agenda</a:t>
            </a:r>
          </a:p>
        </p:txBody>
      </p:sp>
      <p:graphicFrame>
        <p:nvGraphicFramePr>
          <p:cNvPr id="3" name="Diagramme 2"/>
          <p:cNvGraphicFramePr/>
          <p:nvPr>
            <p:extLst>
              <p:ext uri="{D42A27DB-BD31-4B8C-83A1-F6EECF244321}">
                <p14:modId xmlns:p14="http://schemas.microsoft.com/office/powerpoint/2010/main" val="4021907538"/>
              </p:ext>
            </p:extLst>
          </p:nvPr>
        </p:nvGraphicFramePr>
        <p:xfrm>
          <a:off x="2530549" y="1080903"/>
          <a:ext cx="7676707" cy="4899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llipse 4"/>
          <p:cNvSpPr/>
          <p:nvPr/>
        </p:nvSpPr>
        <p:spPr>
          <a:xfrm>
            <a:off x="2358329" y="3996468"/>
            <a:ext cx="2016224" cy="1872208"/>
          </a:xfrm>
          <a:prstGeom prst="ellipse">
            <a:avLst/>
          </a:prstGeom>
          <a:noFill/>
          <a:ln w="57150" cmpd="sng">
            <a:solidFill>
              <a:schemeClr val="tx1"/>
            </a:solidFill>
            <a:prstDash val="dash"/>
          </a:ln>
          <a:effectLst>
            <a:outerShdw blurRad="222250" dist="635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400" dirty="0" err="1">
              <a:solidFill>
                <a:schemeClr val="bg1"/>
              </a:solidFill>
            </a:endParaRPr>
          </a:p>
        </p:txBody>
      </p:sp>
    </p:spTree>
    <p:extLst>
      <p:ext uri="{BB962C8B-B14F-4D97-AF65-F5344CB8AC3E}">
        <p14:creationId xmlns:p14="http://schemas.microsoft.com/office/powerpoint/2010/main" val="32028099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dirty="0" err="1"/>
              <a:t>Context</a:t>
            </a:r>
            <a:endParaRPr lang="nl-BE" dirty="0"/>
          </a:p>
        </p:txBody>
      </p:sp>
      <p:sp>
        <p:nvSpPr>
          <p:cNvPr id="3" name="Slide Number Placeholder 2"/>
          <p:cNvSpPr>
            <a:spLocks noGrp="1"/>
          </p:cNvSpPr>
          <p:nvPr>
            <p:ph type="sldNum" sz="quarter" idx="12"/>
          </p:nvPr>
        </p:nvSpPr>
        <p:spPr/>
        <p:txBody>
          <a:bodyPr/>
          <a:lstStyle/>
          <a:p>
            <a:fld id="{78CD8E6A-08C9-49B9-A7D5-27A98AD8C28F}" type="slidenum">
              <a:rPr lang="nl-NL" smtClean="0"/>
              <a:pPr/>
              <a:t>3</a:t>
            </a:fld>
            <a:endParaRPr lang="nl-NL"/>
          </a:p>
        </p:txBody>
      </p:sp>
      <p:sp>
        <p:nvSpPr>
          <p:cNvPr id="4" name="Content Placeholder 3"/>
          <p:cNvSpPr>
            <a:spLocks noGrp="1"/>
          </p:cNvSpPr>
          <p:nvPr>
            <p:ph idx="1"/>
          </p:nvPr>
        </p:nvSpPr>
        <p:spPr/>
        <p:txBody>
          <a:bodyPr/>
          <a:lstStyle/>
          <a:p>
            <a:r>
              <a:rPr lang="en-US" sz="3600" dirty="0"/>
              <a:t>Mining and the processing of metals is </a:t>
            </a:r>
          </a:p>
          <a:p>
            <a:r>
              <a:rPr lang="en-US" sz="3600" dirty="0"/>
              <a:t>…but necessary! </a:t>
            </a:r>
          </a:p>
          <a:p>
            <a:r>
              <a:rPr lang="en-US" sz="3600" dirty="0"/>
              <a:t>There are options to help </a:t>
            </a:r>
            <a:r>
              <a:rPr lang="en-US" sz="3600" u="sng" dirty="0"/>
              <a:t>mitigate </a:t>
            </a:r>
            <a:r>
              <a:rPr lang="en-US" sz="3600" dirty="0"/>
              <a:t>harmful emissions, but we must perform an </a:t>
            </a:r>
            <a:r>
              <a:rPr lang="en-US" sz="3600" b="1" dirty="0"/>
              <a:t>assessment</a:t>
            </a:r>
            <a:r>
              <a:rPr lang="en-US" sz="3600" dirty="0"/>
              <a:t> to find the </a:t>
            </a:r>
            <a:r>
              <a:rPr lang="en-US" sz="3600" b="1" dirty="0"/>
              <a:t>best</a:t>
            </a:r>
            <a:r>
              <a:rPr lang="en-US" sz="3600" dirty="0"/>
              <a:t> option.</a:t>
            </a:r>
          </a:p>
          <a:p>
            <a:r>
              <a:rPr lang="en-US" sz="3600" dirty="0"/>
              <a:t>Pyro vs hydro: which is the </a:t>
            </a:r>
            <a:r>
              <a:rPr lang="en-US" sz="3600" u="sng" dirty="0"/>
              <a:t>more environmentally </a:t>
            </a:r>
            <a:r>
              <a:rPr lang="en-US" sz="3600" dirty="0"/>
              <a:t>friendly way to recycle these REE metals?</a:t>
            </a:r>
          </a:p>
          <a:p>
            <a:endParaRPr lang="nl-BE" dirty="0"/>
          </a:p>
        </p:txBody>
      </p:sp>
      <p:sp>
        <p:nvSpPr>
          <p:cNvPr id="5" name="Rectangle 4"/>
          <p:cNvSpPr/>
          <p:nvPr/>
        </p:nvSpPr>
        <p:spPr>
          <a:xfrm>
            <a:off x="8968400" y="1199728"/>
            <a:ext cx="2262158" cy="923330"/>
          </a:xfrm>
          <a:prstGeom prst="rect">
            <a:avLst/>
          </a:prstGeom>
          <a:noFill/>
          <a:effectLst>
            <a:glow rad="228600">
              <a:schemeClr val="accent5">
                <a:satMod val="175000"/>
                <a:alpha val="40000"/>
              </a:schemeClr>
            </a:glow>
          </a:effectLst>
        </p:spPr>
        <p:txBody>
          <a:bodyPr wrap="squar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glow rad="228600">
                    <a:schemeClr val="accent6">
                      <a:satMod val="175000"/>
                      <a:alpha val="40000"/>
                    </a:schemeClr>
                  </a:glow>
                  <a:outerShdw dist="38100" dir="2640000" algn="bl" rotWithShape="0">
                    <a:schemeClr val="tx2">
                      <a:lumMod val="75000"/>
                    </a:schemeClr>
                  </a:outerShdw>
                </a:effectLst>
              </a:rPr>
              <a:t>DIRTY</a:t>
            </a:r>
            <a:endParaRPr lang="nl-BE"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glow rad="228600">
                  <a:schemeClr val="accent6">
                    <a:satMod val="175000"/>
                    <a:alpha val="40000"/>
                  </a:schemeClr>
                </a:glow>
                <a:outerShdw dist="38100" dir="2640000" algn="bl" rotWithShape="0">
                  <a:schemeClr val="tx2">
                    <a:lumMod val="75000"/>
                  </a:schemeClr>
                </a:outerShdw>
              </a:effectLst>
            </a:endParaRPr>
          </a:p>
        </p:txBody>
      </p:sp>
    </p:spTree>
    <p:extLst>
      <p:ext uri="{BB962C8B-B14F-4D97-AF65-F5344CB8AC3E}">
        <p14:creationId xmlns:p14="http://schemas.microsoft.com/office/powerpoint/2010/main" val="1592517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320" y="256331"/>
            <a:ext cx="11112000" cy="900000"/>
          </a:xfrm>
        </p:spPr>
        <p:txBody>
          <a:bodyPr/>
          <a:lstStyle/>
          <a:p>
            <a:r>
              <a:rPr lang="nl-BE" dirty="0"/>
              <a:t>Case Study: NdFeB magnets</a:t>
            </a:r>
          </a:p>
        </p:txBody>
      </p:sp>
      <p:sp>
        <p:nvSpPr>
          <p:cNvPr id="3" name="Slide Number Placeholder 2"/>
          <p:cNvSpPr>
            <a:spLocks noGrp="1"/>
          </p:cNvSpPr>
          <p:nvPr>
            <p:ph type="sldNum" sz="quarter" idx="12"/>
          </p:nvPr>
        </p:nvSpPr>
        <p:spPr/>
        <p:txBody>
          <a:bodyPr/>
          <a:lstStyle/>
          <a:p>
            <a:fld id="{78CD8E6A-08C9-49B9-A7D5-27A98AD8C28F}" type="slidenum">
              <a:rPr lang="nl-NL" smtClean="0"/>
              <a:pPr/>
              <a:t>4</a:t>
            </a:fld>
            <a:endParaRPr lang="nl-NL"/>
          </a:p>
        </p:txBody>
      </p:sp>
      <p:sp>
        <p:nvSpPr>
          <p:cNvPr id="4" name="Content Placeholder 3"/>
          <p:cNvSpPr>
            <a:spLocks noGrp="1"/>
          </p:cNvSpPr>
          <p:nvPr>
            <p:ph idx="1"/>
          </p:nvPr>
        </p:nvSpPr>
        <p:spPr>
          <a:xfrm>
            <a:off x="232320" y="1184902"/>
            <a:ext cx="11112000" cy="4980434"/>
          </a:xfrm>
        </p:spPr>
        <p:txBody>
          <a:bodyPr/>
          <a:lstStyle/>
          <a:p>
            <a:pPr marL="0" indent="0">
              <a:buNone/>
            </a:pPr>
            <a:endParaRPr lang="nl-BE" dirty="0"/>
          </a:p>
          <a:p>
            <a:r>
              <a:rPr lang="nl-BE" b="1" u="sng" dirty="0"/>
              <a:t>Applications with large amounts of rare earth elements (REE)</a:t>
            </a:r>
          </a:p>
          <a:p>
            <a:pPr lvl="1">
              <a:buFontTx/>
              <a:buChar char="-"/>
            </a:pPr>
            <a:r>
              <a:rPr lang="nl-BE" b="1" dirty="0"/>
              <a:t>1,5 MW wind turbine requires about 350 kg of REEs</a:t>
            </a:r>
          </a:p>
          <a:p>
            <a:pPr lvl="1">
              <a:buFontTx/>
              <a:buChar char="-"/>
            </a:pPr>
            <a:r>
              <a:rPr lang="nl-BE" b="1" dirty="0"/>
              <a:t>Computer hard disk drives</a:t>
            </a:r>
          </a:p>
          <a:p>
            <a:pPr lvl="1">
              <a:buFontTx/>
              <a:buChar char="-"/>
            </a:pPr>
            <a:r>
              <a:rPr lang="nl-BE" b="1" dirty="0"/>
              <a:t>Hybrid and electric vehicles</a:t>
            </a:r>
          </a:p>
          <a:p>
            <a:pPr marL="359637" lvl="1" indent="0">
              <a:buNone/>
            </a:pPr>
            <a:endParaRPr lang="nl-BE" b="1" dirty="0"/>
          </a:p>
          <a:p>
            <a:r>
              <a:rPr lang="en-US" b="1" u="sng" dirty="0"/>
              <a:t>Critical to applications, but not REE rich</a:t>
            </a:r>
          </a:p>
          <a:p>
            <a:pPr marL="359637" lvl="1" indent="0">
              <a:buNone/>
            </a:pPr>
            <a:r>
              <a:rPr lang="en-US" b="1" dirty="0"/>
              <a:t>- Electronics such as cell phones, the REEs make up less than 0,5 </a:t>
            </a:r>
            <a:r>
              <a:rPr lang="en-US" b="1" dirty="0" err="1"/>
              <a:t>wt</a:t>
            </a:r>
            <a:r>
              <a:rPr lang="en-US" b="1" dirty="0"/>
              <a:t>% of the device</a:t>
            </a:r>
          </a:p>
          <a:p>
            <a:endParaRPr lang="en-US" b="1" dirty="0"/>
          </a:p>
          <a:p>
            <a:r>
              <a:rPr lang="en-US" b="1" u="sng" dirty="0"/>
              <a:t>Supply insecurity</a:t>
            </a:r>
          </a:p>
          <a:p>
            <a:pPr marL="0" indent="0">
              <a:buNone/>
            </a:pPr>
            <a:r>
              <a:rPr lang="nl-BE" b="1" dirty="0"/>
              <a:t>     </a:t>
            </a:r>
            <a:r>
              <a:rPr lang="nl-BE" sz="2000" b="1" dirty="0"/>
              <a:t>- </a:t>
            </a:r>
            <a:r>
              <a:rPr lang="en-US" sz="2000" b="1" dirty="0"/>
              <a:t>China is presently producing more than 90% of all rare earths</a:t>
            </a:r>
            <a:endParaRPr lang="nl-BE" b="1"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718448" y="424811"/>
            <a:ext cx="1463040" cy="1463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20965" y="2047758"/>
            <a:ext cx="1526147" cy="137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p:cNvPicPr>
          <p:nvPr/>
        </p:nvPicPr>
        <p:blipFill>
          <a:blip r:embed="rId5"/>
          <a:stretch>
            <a:fillRect/>
          </a:stretch>
        </p:blipFill>
        <p:spPr>
          <a:xfrm>
            <a:off x="7346117" y="2056331"/>
            <a:ext cx="2372331" cy="1578678"/>
          </a:xfrm>
          <a:prstGeom prst="rect">
            <a:avLst/>
          </a:prstGeom>
        </p:spPr>
      </p:pic>
      <p:sp>
        <p:nvSpPr>
          <p:cNvPr id="8" name="TextBox 7"/>
          <p:cNvSpPr txBox="1"/>
          <p:nvPr/>
        </p:nvSpPr>
        <p:spPr>
          <a:xfrm>
            <a:off x="8366559" y="4688008"/>
            <a:ext cx="3627120" cy="1477328"/>
          </a:xfrm>
          <a:prstGeom prst="rect">
            <a:avLst/>
          </a:prstGeom>
          <a:noFill/>
        </p:spPr>
        <p:txBody>
          <a:bodyPr wrap="square" rtlCol="0">
            <a:spAutoFit/>
          </a:bodyPr>
          <a:lstStyle/>
          <a:p>
            <a:r>
              <a:rPr lang="en-US" i="1" dirty="0">
                <a:solidFill>
                  <a:schemeClr val="accent6"/>
                </a:solidFill>
              </a:rPr>
              <a:t>With limited supplies and increasing global demand, recycling of REE has become increasingly important</a:t>
            </a:r>
          </a:p>
          <a:p>
            <a:endParaRPr lang="nl-BE" dirty="0"/>
          </a:p>
        </p:txBody>
      </p:sp>
    </p:spTree>
    <p:extLst>
      <p:ext uri="{BB962C8B-B14F-4D97-AF65-F5344CB8AC3E}">
        <p14:creationId xmlns:p14="http://schemas.microsoft.com/office/powerpoint/2010/main" val="391202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iterate type="lt">
                                    <p:tmPct val="0"/>
                                  </p:iterate>
                                  <p:childTnLst>
                                    <p:animClr clrSpc="rgb" dir="cw">
                                      <p:cBhvr override="childStyle">
                                        <p:cTn id="6" dur="250" autoRev="1" fill="remove"/>
                                        <p:tgtEl>
                                          <p:spTgt spid="8"/>
                                        </p:tgtEl>
                                        <p:attrNameLst>
                                          <p:attrName>style.color</p:attrName>
                                        </p:attrNameLst>
                                      </p:cBhvr>
                                      <p:to>
                                        <a:schemeClr val="bg1"/>
                                      </p:to>
                                    </p:animClr>
                                    <p:animClr clrSpc="rgb" dir="cw">
                                      <p:cBhvr>
                                        <p:cTn id="7" dur="250" autoRev="1" fill="remove"/>
                                        <p:tgtEl>
                                          <p:spTgt spid="8"/>
                                        </p:tgtEl>
                                        <p:attrNameLst>
                                          <p:attrName>fillcolor</p:attrName>
                                        </p:attrNameLst>
                                      </p:cBhvr>
                                      <p:to>
                                        <a:schemeClr val="bg1"/>
                                      </p:to>
                                    </p:animClr>
                                    <p:set>
                                      <p:cBhvr>
                                        <p:cTn id="8" dur="250" autoRev="1" fill="remove"/>
                                        <p:tgtEl>
                                          <p:spTgt spid="8"/>
                                        </p:tgtEl>
                                        <p:attrNameLst>
                                          <p:attrName>fill.type</p:attrName>
                                        </p:attrNameLst>
                                      </p:cBhvr>
                                      <p:to>
                                        <p:strVal val="solid"/>
                                      </p:to>
                                    </p:set>
                                    <p:set>
                                      <p:cBhvr>
                                        <p:cTn id="9" dur="250" autoRev="1" fill="remove"/>
                                        <p:tgtEl>
                                          <p:spTgt spid="8"/>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5" presetClass="emph" presetSubtype="0" grpId="1" nodeType="clickEffect">
                                  <p:stCondLst>
                                    <p:cond delay="0"/>
                                  </p:stCondLst>
                                  <p:iterate type="lt">
                                    <p:tmAbs val="25"/>
                                  </p:iterate>
                                  <p:childTnLst>
                                    <p:set>
                                      <p:cBhvr override="childStyle">
                                        <p:cTn id="13" dur="indefinite"/>
                                        <p:tgtEl>
                                          <p:spTgt spid="8"/>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Introduction to </a:t>
            </a:r>
            <a:r>
              <a:rPr lang="en-US" sz="5400" b="1" dirty="0" err="1">
                <a:ln w="12700" cmpd="sng">
                  <a:solidFill>
                    <a:schemeClr val="accent4"/>
                  </a:solidFill>
                  <a:prstDash val="solid"/>
                </a:ln>
                <a:solidFill>
                  <a:srgbClr val="FF0000"/>
                </a:solidFill>
              </a:rPr>
              <a:t>pyro</a:t>
            </a:r>
            <a:r>
              <a:rPr lang="en-US" dirty="0" err="1"/>
              <a:t>metallurgical</a:t>
            </a:r>
            <a:r>
              <a:rPr lang="en-US" dirty="0"/>
              <a:t> techniques for recycling</a:t>
            </a:r>
            <a:endParaRPr lang="nl-BE" dirty="0"/>
          </a:p>
        </p:txBody>
      </p:sp>
      <p:sp>
        <p:nvSpPr>
          <p:cNvPr id="3" name="Slide Number Placeholder 2"/>
          <p:cNvSpPr>
            <a:spLocks noGrp="1"/>
          </p:cNvSpPr>
          <p:nvPr>
            <p:ph type="sldNum" sz="quarter" idx="12"/>
          </p:nvPr>
        </p:nvSpPr>
        <p:spPr/>
        <p:txBody>
          <a:bodyPr/>
          <a:lstStyle/>
          <a:p>
            <a:fld id="{78CD8E6A-08C9-49B9-A7D5-27A98AD8C28F}" type="slidenum">
              <a:rPr lang="nl-NL" smtClean="0"/>
              <a:pPr/>
              <a:t>5</a:t>
            </a:fld>
            <a:endParaRPr lang="nl-NL"/>
          </a:p>
        </p:txBody>
      </p:sp>
      <p:sp>
        <p:nvSpPr>
          <p:cNvPr id="4" name="Content Placeholder 3"/>
          <p:cNvSpPr>
            <a:spLocks noGrp="1"/>
          </p:cNvSpPr>
          <p:nvPr>
            <p:ph idx="1"/>
          </p:nvPr>
        </p:nvSpPr>
        <p:spPr/>
        <p:txBody>
          <a:bodyPr/>
          <a:lstStyle/>
          <a:p>
            <a:r>
              <a:rPr lang="en-US" dirty="0" err="1"/>
              <a:t>Pyrometallurgy</a:t>
            </a:r>
            <a:r>
              <a:rPr lang="en-US" dirty="0"/>
              <a:t>, or the use of heat for the treatment of metals, often includes </a:t>
            </a:r>
            <a:r>
              <a:rPr lang="en-US" b="1" dirty="0"/>
              <a:t>smelting</a:t>
            </a:r>
            <a:r>
              <a:rPr lang="en-US" dirty="0"/>
              <a:t> and </a:t>
            </a:r>
            <a:r>
              <a:rPr lang="en-US" b="1" dirty="0"/>
              <a:t>roasting</a:t>
            </a:r>
            <a:r>
              <a:rPr lang="en-US" dirty="0"/>
              <a:t>. </a:t>
            </a:r>
          </a:p>
          <a:p>
            <a:r>
              <a:rPr lang="en-US" dirty="0"/>
              <a:t>Large </a:t>
            </a:r>
            <a:r>
              <a:rPr lang="en-US" b="1" dirty="0"/>
              <a:t>energy</a:t>
            </a:r>
            <a:r>
              <a:rPr lang="en-US" dirty="0"/>
              <a:t> input required</a:t>
            </a:r>
          </a:p>
          <a:p>
            <a:r>
              <a:rPr lang="en-US" dirty="0"/>
              <a:t>Generates large amount of </a:t>
            </a:r>
            <a:r>
              <a:rPr lang="en-US" b="1" dirty="0"/>
              <a:t>solid waste</a:t>
            </a:r>
          </a:p>
          <a:p>
            <a:r>
              <a:rPr lang="en-US" dirty="0"/>
              <a:t>Results in </a:t>
            </a:r>
            <a:r>
              <a:rPr lang="en-US" b="1" dirty="0"/>
              <a:t>hazardous wastes </a:t>
            </a:r>
            <a:r>
              <a:rPr lang="en-US" dirty="0"/>
              <a:t>and strong gas emissions such as:</a:t>
            </a:r>
          </a:p>
        </p:txBody>
      </p:sp>
      <p:sp>
        <p:nvSpPr>
          <p:cNvPr id="5" name="Rectangle 4"/>
          <p:cNvSpPr/>
          <p:nvPr/>
        </p:nvSpPr>
        <p:spPr>
          <a:xfrm>
            <a:off x="720000" y="3725960"/>
            <a:ext cx="3006870" cy="2838266"/>
          </a:xfrm>
          <a:prstGeom prst="rect">
            <a:avLst/>
          </a:prstGeom>
          <a:noFill/>
        </p:spPr>
        <p:txBody>
          <a:bodyPr wrap="none" lIns="91440" tIns="45720" rIns="91440" bIns="45720">
            <a:prstTxWarp prst="textInflate">
              <a:avLst>
                <a:gd name="adj" fmla="val 17538"/>
              </a:avLst>
            </a:prstTxWarp>
            <a:spAutoFit/>
          </a:bodyPr>
          <a:lstStyle/>
          <a:p>
            <a:pPr algn="ctr"/>
            <a:r>
              <a:rPr lang="en-US" sz="5400" dirty="0">
                <a:effectLst>
                  <a:glow rad="228600">
                    <a:srgbClr val="C00000">
                      <a:alpha val="40000"/>
                    </a:srgbClr>
                  </a:glow>
                </a:effectLst>
              </a:rPr>
              <a:t>CO</a:t>
            </a:r>
            <a:r>
              <a:rPr lang="en-US" sz="5400" baseline="-25000" dirty="0">
                <a:effectLst>
                  <a:glow rad="228600">
                    <a:srgbClr val="C00000">
                      <a:alpha val="40000"/>
                    </a:srgbClr>
                  </a:glow>
                </a:effectLst>
              </a:rPr>
              <a:t>2</a:t>
            </a:r>
          </a:p>
          <a:p>
            <a:pPr algn="ctr"/>
            <a:endParaRPr lang="en-US" sz="5400" cap="none" spc="0" dirty="0">
              <a:ln w="9525">
                <a:solidFill>
                  <a:schemeClr val="bg1"/>
                </a:solidFill>
                <a:prstDash val="solid"/>
              </a:ln>
              <a:solidFill>
                <a:schemeClr val="tx1"/>
              </a:solidFill>
              <a:effectLst>
                <a:glow rad="139700">
                  <a:srgbClr val="C00000">
                    <a:alpha val="40000"/>
                  </a:srgbClr>
                </a:glow>
                <a:outerShdw blurRad="12700" dist="38100" dir="2700000" algn="tl" rotWithShape="0">
                  <a:schemeClr val="bg1">
                    <a:lumMod val="50000"/>
                  </a:schemeClr>
                </a:outerShdw>
              </a:effectLst>
            </a:endParaRPr>
          </a:p>
        </p:txBody>
      </p:sp>
      <p:sp>
        <p:nvSpPr>
          <p:cNvPr id="6" name="Rectangle 5"/>
          <p:cNvSpPr/>
          <p:nvPr/>
        </p:nvSpPr>
        <p:spPr>
          <a:xfrm>
            <a:off x="4715035" y="3725960"/>
            <a:ext cx="2761930" cy="2731785"/>
          </a:xfrm>
          <a:prstGeom prst="rect">
            <a:avLst/>
          </a:prstGeom>
          <a:noFill/>
        </p:spPr>
        <p:txBody>
          <a:bodyPr wrap="none" lIns="91440" tIns="45720" rIns="91440" bIns="45720">
            <a:prstTxWarp prst="textInflate">
              <a:avLst/>
            </a:prstTxWarp>
            <a:spAutoFit/>
          </a:bodyPr>
          <a:lstStyle/>
          <a:p>
            <a:pPr algn="ctr"/>
            <a:r>
              <a:rPr lang="en-US" sz="5400" dirty="0">
                <a:effectLst>
                  <a:glow rad="228600">
                    <a:srgbClr val="C00000">
                      <a:alpha val="40000"/>
                    </a:srgbClr>
                  </a:glow>
                </a:effectLst>
              </a:rPr>
              <a:t>SO</a:t>
            </a:r>
            <a:r>
              <a:rPr lang="en-US" sz="5400" baseline="-25000" dirty="0">
                <a:effectLst>
                  <a:glow rad="228600">
                    <a:srgbClr val="C00000">
                      <a:alpha val="40000"/>
                    </a:srgbClr>
                  </a:glow>
                </a:effectLst>
              </a:rPr>
              <a:t>2</a:t>
            </a:r>
          </a:p>
          <a:p>
            <a:pPr algn="ctr"/>
            <a:endParaRPr lang="en-US" sz="5400" cap="none" spc="0" dirty="0">
              <a:ln w="9525">
                <a:solidFill>
                  <a:schemeClr val="bg1"/>
                </a:solidFill>
                <a:prstDash val="solid"/>
              </a:ln>
              <a:solidFill>
                <a:schemeClr val="tx1"/>
              </a:solidFill>
              <a:effectLst>
                <a:glow rad="139700">
                  <a:srgbClr val="C00000">
                    <a:alpha val="40000"/>
                  </a:srgbClr>
                </a:glow>
                <a:outerShdw blurRad="12700" dist="38100" dir="2700000" algn="tl" rotWithShape="0">
                  <a:schemeClr val="bg1">
                    <a:lumMod val="50000"/>
                  </a:schemeClr>
                </a:outerShdw>
              </a:effectLst>
            </a:endParaRPr>
          </a:p>
        </p:txBody>
      </p:sp>
      <p:sp>
        <p:nvSpPr>
          <p:cNvPr id="10" name="Rectangle 9"/>
          <p:cNvSpPr/>
          <p:nvPr/>
        </p:nvSpPr>
        <p:spPr>
          <a:xfrm>
            <a:off x="8291102" y="3869960"/>
            <a:ext cx="2689987" cy="2439376"/>
          </a:xfrm>
          <a:prstGeom prst="rect">
            <a:avLst/>
          </a:prstGeom>
          <a:noFill/>
        </p:spPr>
        <p:txBody>
          <a:bodyPr wrap="none" lIns="91440" tIns="45720" rIns="91440" bIns="45720">
            <a:prstTxWarp prst="textInflate">
              <a:avLst/>
            </a:prstTxWarp>
            <a:spAutoFit/>
          </a:bodyPr>
          <a:lstStyle/>
          <a:p>
            <a:pPr algn="ctr"/>
            <a:r>
              <a:rPr lang="en-US" sz="5400" dirty="0">
                <a:effectLst>
                  <a:glow rad="228600">
                    <a:srgbClr val="C00000">
                      <a:alpha val="40000"/>
                    </a:srgbClr>
                  </a:glow>
                </a:effectLst>
              </a:rPr>
              <a:t>CO</a:t>
            </a:r>
            <a:endParaRPr lang="en-US" sz="5400" baseline="-25000" dirty="0">
              <a:effectLst>
                <a:glow rad="228600">
                  <a:srgbClr val="C00000">
                    <a:alpha val="40000"/>
                  </a:srgbClr>
                </a:glow>
              </a:effectLst>
            </a:endParaRPr>
          </a:p>
          <a:p>
            <a:pPr algn="ctr"/>
            <a:endParaRPr lang="en-US" sz="5400" cap="none" spc="0" dirty="0">
              <a:ln w="9525">
                <a:solidFill>
                  <a:schemeClr val="bg1"/>
                </a:solidFill>
                <a:prstDash val="solid"/>
              </a:ln>
              <a:solidFill>
                <a:schemeClr val="tx1"/>
              </a:solidFill>
              <a:effectLst>
                <a:glow rad="139700">
                  <a:srgbClr val="C00000">
                    <a:alpha val="40000"/>
                  </a:srgbClr>
                </a:glow>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1598344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 to               metallurgical techniques</a:t>
            </a:r>
            <a:endParaRPr lang="nl-BE" dirty="0"/>
          </a:p>
        </p:txBody>
      </p:sp>
      <p:sp>
        <p:nvSpPr>
          <p:cNvPr id="3" name="Slide Number Placeholder 2"/>
          <p:cNvSpPr>
            <a:spLocks noGrp="1"/>
          </p:cNvSpPr>
          <p:nvPr>
            <p:ph type="sldNum" sz="quarter" idx="12"/>
          </p:nvPr>
        </p:nvSpPr>
        <p:spPr/>
        <p:txBody>
          <a:bodyPr/>
          <a:lstStyle/>
          <a:p>
            <a:fld id="{78CD8E6A-08C9-49B9-A7D5-27A98AD8C28F}" type="slidenum">
              <a:rPr lang="nl-NL" smtClean="0"/>
              <a:pPr/>
              <a:t>6</a:t>
            </a:fld>
            <a:endParaRPr lang="nl-NL"/>
          </a:p>
        </p:txBody>
      </p:sp>
      <p:sp>
        <p:nvSpPr>
          <p:cNvPr id="4" name="Content Placeholder 3"/>
          <p:cNvSpPr>
            <a:spLocks noGrp="1"/>
          </p:cNvSpPr>
          <p:nvPr>
            <p:ph idx="1"/>
          </p:nvPr>
        </p:nvSpPr>
        <p:spPr/>
        <p:txBody>
          <a:bodyPr/>
          <a:lstStyle/>
          <a:p>
            <a:r>
              <a:rPr lang="en-US" dirty="0"/>
              <a:t>Hydrometallurgy, sometimes called </a:t>
            </a:r>
            <a:r>
              <a:rPr lang="en-US" u="sng" dirty="0"/>
              <a:t>leaching</a:t>
            </a:r>
            <a:r>
              <a:rPr lang="en-US" dirty="0"/>
              <a:t>, involves the selective dissolution of metals from their waste. </a:t>
            </a:r>
          </a:p>
          <a:p>
            <a:r>
              <a:rPr lang="en-US" dirty="0"/>
              <a:t>Large amount of </a:t>
            </a:r>
            <a:r>
              <a:rPr lang="en-US" b="1" dirty="0"/>
              <a:t>polluting chemicals </a:t>
            </a:r>
            <a:r>
              <a:rPr lang="en-US" dirty="0"/>
              <a:t>down the sink</a:t>
            </a:r>
          </a:p>
          <a:p>
            <a:r>
              <a:rPr lang="en-US" dirty="0"/>
              <a:t>Results in the generation of </a:t>
            </a:r>
            <a:r>
              <a:rPr lang="en-US" b="1" dirty="0"/>
              <a:t>hazardous wastewater</a:t>
            </a:r>
            <a:r>
              <a:rPr lang="en-US" dirty="0"/>
              <a:t>, which includes emissions such as:</a:t>
            </a:r>
          </a:p>
        </p:txBody>
      </p:sp>
      <p:sp>
        <p:nvSpPr>
          <p:cNvPr id="5" name="Rectangle 4"/>
          <p:cNvSpPr/>
          <p:nvPr/>
        </p:nvSpPr>
        <p:spPr>
          <a:xfrm>
            <a:off x="3569578" y="156670"/>
            <a:ext cx="2108270" cy="923330"/>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hydro</a:t>
            </a:r>
            <a:endParaRPr lang="nl-BE"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7" name="Rectangle 6"/>
          <p:cNvSpPr/>
          <p:nvPr/>
        </p:nvSpPr>
        <p:spPr>
          <a:xfrm>
            <a:off x="5310998" y="3975293"/>
            <a:ext cx="2575702" cy="1350090"/>
          </a:xfrm>
          <a:prstGeom prst="rect">
            <a:avLst/>
          </a:prstGeom>
          <a:noFill/>
        </p:spPr>
        <p:txBody>
          <a:bodyPr wrap="none" lIns="91440" tIns="45720" rIns="91440" bIns="45720">
            <a:prstTxWarp prst="textInflate">
              <a:avLst/>
            </a:prstTxWarp>
            <a:spAutoFit/>
          </a:bodyPr>
          <a:lstStyle/>
          <a:p>
            <a:pPr algn="ctr"/>
            <a:r>
              <a:rPr lang="en-US" sz="5400" dirty="0" err="1">
                <a:ln w="0"/>
                <a:solidFill>
                  <a:schemeClr val="accent1"/>
                </a:solidFill>
                <a:effectLst>
                  <a:glow rad="228600">
                    <a:schemeClr val="accent3">
                      <a:satMod val="175000"/>
                      <a:alpha val="40000"/>
                    </a:schemeClr>
                  </a:glow>
                  <a:outerShdw blurRad="38100" dist="25400" dir="5400000" algn="ctr" rotWithShape="0">
                    <a:srgbClr val="6E747A">
                      <a:alpha val="43000"/>
                    </a:srgbClr>
                  </a:outerShdw>
                </a:effectLst>
              </a:rPr>
              <a:t>HC</a:t>
            </a:r>
            <a:r>
              <a:rPr lang="en-US" sz="5400" b="0" cap="none" spc="0" dirty="0" err="1">
                <a:ln w="0"/>
                <a:solidFill>
                  <a:schemeClr val="accent1"/>
                </a:solidFill>
                <a:effectLst>
                  <a:glow rad="228600">
                    <a:schemeClr val="accent3">
                      <a:satMod val="175000"/>
                      <a:alpha val="40000"/>
                    </a:schemeClr>
                  </a:glow>
                  <a:outerShdw blurRad="38100" dist="25400" dir="5400000" algn="ctr" rotWithShape="0">
                    <a:srgbClr val="6E747A">
                      <a:alpha val="43000"/>
                    </a:srgbClr>
                  </a:outerShdw>
                </a:effectLst>
              </a:rPr>
              <a:t>l</a:t>
            </a:r>
            <a:endParaRPr lang="en-US" sz="5400" b="0" cap="none" spc="0" dirty="0">
              <a:ln w="0"/>
              <a:solidFill>
                <a:schemeClr val="accent1"/>
              </a:solidFill>
              <a:effectLst>
                <a:glow rad="228600">
                  <a:schemeClr val="accent3">
                    <a:satMod val="175000"/>
                    <a:alpha val="40000"/>
                  </a:schemeClr>
                </a:glow>
                <a:outerShdw blurRad="38100" dist="25400" dir="5400000" algn="ctr" rotWithShape="0">
                  <a:srgbClr val="6E747A">
                    <a:alpha val="43000"/>
                  </a:srgbClr>
                </a:outerShdw>
              </a:effectLst>
            </a:endParaRPr>
          </a:p>
        </p:txBody>
      </p:sp>
      <p:sp>
        <p:nvSpPr>
          <p:cNvPr id="10" name="Rectangle 9"/>
          <p:cNvSpPr/>
          <p:nvPr/>
        </p:nvSpPr>
        <p:spPr>
          <a:xfrm>
            <a:off x="1997837" y="3975293"/>
            <a:ext cx="2625876" cy="2072705"/>
          </a:xfrm>
          <a:prstGeom prst="rect">
            <a:avLst/>
          </a:prstGeom>
          <a:noFill/>
        </p:spPr>
        <p:txBody>
          <a:bodyPr wrap="none" lIns="91440" tIns="45720" rIns="91440" bIns="45720">
            <a:prstTxWarp prst="textInflate">
              <a:avLst/>
            </a:prstTxWarp>
            <a:spAutoFit/>
          </a:bodyPr>
          <a:lstStyle/>
          <a:p>
            <a:pPr algn="ctr"/>
            <a:r>
              <a:rPr lang="en-US" sz="5400" dirty="0">
                <a:solidFill>
                  <a:schemeClr val="accent6"/>
                </a:solidFill>
                <a:effectLst>
                  <a:glow rad="228600">
                    <a:schemeClr val="accent1">
                      <a:satMod val="175000"/>
                      <a:alpha val="40000"/>
                    </a:schemeClr>
                  </a:glow>
                </a:effectLst>
              </a:rPr>
              <a:t>H</a:t>
            </a:r>
            <a:r>
              <a:rPr lang="en-US" sz="5400" baseline="-25000" dirty="0">
                <a:solidFill>
                  <a:schemeClr val="accent6"/>
                </a:solidFill>
                <a:effectLst>
                  <a:glow rad="228600">
                    <a:schemeClr val="accent1">
                      <a:satMod val="175000"/>
                      <a:alpha val="40000"/>
                    </a:schemeClr>
                  </a:glow>
                </a:effectLst>
              </a:rPr>
              <a:t>CN</a:t>
            </a:r>
          </a:p>
          <a:p>
            <a:pPr algn="ctr"/>
            <a:endParaRPr lang="en-US" sz="5400" cap="none" spc="0" dirty="0">
              <a:ln w="9525">
                <a:solidFill>
                  <a:schemeClr val="bg1"/>
                </a:solidFill>
                <a:prstDash val="solid"/>
              </a:ln>
              <a:solidFill>
                <a:schemeClr val="tx1"/>
              </a:solidFill>
              <a:effectLst>
                <a:glow rad="139700">
                  <a:srgbClr val="C00000">
                    <a:alpha val="40000"/>
                  </a:srgbClr>
                </a:glow>
                <a:outerShdw blurRad="12700" dist="38100" dir="2700000" algn="tl" rotWithShape="0">
                  <a:schemeClr val="bg1">
                    <a:lumMod val="50000"/>
                  </a:schemeClr>
                </a:outerShdw>
              </a:effectLst>
            </a:endParaRPr>
          </a:p>
        </p:txBody>
      </p:sp>
      <p:sp>
        <p:nvSpPr>
          <p:cNvPr id="11" name="Rectangle 10"/>
          <p:cNvSpPr/>
          <p:nvPr/>
        </p:nvSpPr>
        <p:spPr>
          <a:xfrm>
            <a:off x="8558611" y="3867370"/>
            <a:ext cx="1962629" cy="1458013"/>
          </a:xfrm>
          <a:prstGeom prst="rect">
            <a:avLst/>
          </a:prstGeom>
          <a:effectLst>
            <a:glow rad="228600">
              <a:schemeClr val="accent3">
                <a:satMod val="175000"/>
                <a:alpha val="28000"/>
              </a:schemeClr>
            </a:glow>
            <a:outerShdw blurRad="40000" dist="20000" dir="5400000" rotWithShape="0">
              <a:srgbClr val="000000">
                <a:alpha val="38000"/>
              </a:srgbClr>
            </a:outerShdw>
            <a:softEdge rad="31750"/>
          </a:effectLst>
        </p:spPr>
        <p:style>
          <a:lnRef idx="3">
            <a:schemeClr val="lt1"/>
          </a:lnRef>
          <a:fillRef idx="1">
            <a:schemeClr val="accent3"/>
          </a:fillRef>
          <a:effectRef idx="1">
            <a:schemeClr val="accent3"/>
          </a:effectRef>
          <a:fontRef idx="minor">
            <a:schemeClr val="lt1"/>
          </a:fontRef>
        </p:style>
        <p:txBody>
          <a:bodyPr wrap="none" lIns="91440" tIns="45720" rIns="91440" bIns="45720">
            <a:prstTxWarp prst="textInflate">
              <a:avLst/>
            </a:prstTxWarp>
            <a:spAutoFit/>
          </a:bodyPr>
          <a:lstStyle/>
          <a:p>
            <a:pPr algn="ctr"/>
            <a:r>
              <a:rPr lang="en-US" sz="5400" dirty="0">
                <a:effectLst>
                  <a:glow rad="228600">
                    <a:srgbClr val="C00000">
                      <a:alpha val="40000"/>
                    </a:srgbClr>
                  </a:glow>
                </a:effectLst>
              </a:rPr>
              <a:t>HNO3</a:t>
            </a:r>
            <a:endParaRPr lang="en-US" sz="5400" baseline="-25000" dirty="0">
              <a:effectLst>
                <a:glow rad="228600">
                  <a:srgbClr val="C00000">
                    <a:alpha val="40000"/>
                  </a:srgbClr>
                </a:glow>
              </a:effectLst>
            </a:endParaRPr>
          </a:p>
        </p:txBody>
      </p:sp>
    </p:spTree>
    <p:extLst>
      <p:ext uri="{BB962C8B-B14F-4D97-AF65-F5344CB8AC3E}">
        <p14:creationId xmlns:p14="http://schemas.microsoft.com/office/powerpoint/2010/main" val="75865485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is better?</a:t>
            </a:r>
            <a:endParaRPr lang="nl-BE" dirty="0"/>
          </a:p>
        </p:txBody>
      </p:sp>
      <p:sp>
        <p:nvSpPr>
          <p:cNvPr id="3" name="Slide Number Placeholder 2"/>
          <p:cNvSpPr>
            <a:spLocks noGrp="1"/>
          </p:cNvSpPr>
          <p:nvPr>
            <p:ph type="sldNum" sz="quarter" idx="12"/>
          </p:nvPr>
        </p:nvSpPr>
        <p:spPr/>
        <p:txBody>
          <a:bodyPr/>
          <a:lstStyle/>
          <a:p>
            <a:fld id="{78CD8E6A-08C9-49B9-A7D5-27A98AD8C28F}" type="slidenum">
              <a:rPr lang="nl-NL" smtClean="0"/>
              <a:pPr/>
              <a:t>7</a:t>
            </a:fld>
            <a:endParaRPr lang="nl-NL"/>
          </a:p>
        </p:txBody>
      </p:sp>
      <p:pic>
        <p:nvPicPr>
          <p:cNvPr id="5" name="Content Placeholder 4"/>
          <p:cNvPicPr>
            <a:picLocks noGrp="1" noChangeAspect="1"/>
          </p:cNvPicPr>
          <p:nvPr>
            <p:ph idx="1"/>
          </p:nvPr>
        </p:nvPicPr>
        <p:blipFill>
          <a:blip r:embed="rId3"/>
          <a:stretch>
            <a:fillRect/>
          </a:stretch>
        </p:blipFill>
        <p:spPr>
          <a:xfrm>
            <a:off x="4061619" y="1349375"/>
            <a:ext cx="4429125" cy="4429125"/>
          </a:xfrm>
          <a:prstGeom prst="rect">
            <a:avLst/>
          </a:prstGeom>
        </p:spPr>
      </p:pic>
      <p:sp>
        <p:nvSpPr>
          <p:cNvPr id="6" name="Rectangle 5"/>
          <p:cNvSpPr/>
          <p:nvPr/>
        </p:nvSpPr>
        <p:spPr>
          <a:xfrm>
            <a:off x="1527801" y="2907102"/>
            <a:ext cx="9117195" cy="1754326"/>
          </a:xfrm>
          <a:prstGeom prst="rect">
            <a:avLst/>
          </a:prstGeom>
          <a:noFill/>
        </p:spPr>
        <p:txBody>
          <a:bodyPr wrap="squar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One must use LCA to find out!</a:t>
            </a:r>
          </a:p>
        </p:txBody>
      </p:sp>
    </p:spTree>
    <p:extLst>
      <p:ext uri="{BB962C8B-B14F-4D97-AF65-F5344CB8AC3E}">
        <p14:creationId xmlns:p14="http://schemas.microsoft.com/office/powerpoint/2010/main" val="494790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1524000" y="0"/>
            <a:ext cx="8820472" cy="548680"/>
          </a:xfrm>
          <a:prstGeom prst="rect">
            <a:avLst/>
          </a:prstGeom>
        </p:spPr>
        <p:txBody>
          <a:bodyPr vert="horz" lIns="0" tIns="72000" rIns="0" bIns="72000" rtlCol="0" anchor="ctr">
            <a:noAutofit/>
          </a:bodyPr>
          <a:lstStyle>
            <a:lvl1pPr algn="l"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pPr fontAlgn="base">
              <a:spcAft>
                <a:spcPct val="0"/>
              </a:spcAft>
            </a:pPr>
            <a:r>
              <a:rPr lang="en-US" sz="4000" b="1" dirty="0">
                <a:solidFill>
                  <a:srgbClr val="182B52"/>
                </a:solidFill>
              </a:rPr>
              <a:t> </a:t>
            </a:r>
          </a:p>
        </p:txBody>
      </p:sp>
      <p:sp>
        <p:nvSpPr>
          <p:cNvPr id="2" name="Title 1"/>
          <p:cNvSpPr>
            <a:spLocks noGrp="1"/>
          </p:cNvSpPr>
          <p:nvPr>
            <p:ph type="title"/>
          </p:nvPr>
        </p:nvSpPr>
        <p:spPr/>
        <p:txBody>
          <a:bodyPr/>
          <a:lstStyle/>
          <a:p>
            <a:r>
              <a:rPr lang="nl-BE" dirty="0"/>
              <a:t>What is Life Cycle Assessment?</a:t>
            </a:r>
          </a:p>
        </p:txBody>
      </p:sp>
      <p:sp>
        <p:nvSpPr>
          <p:cNvPr id="3" name="Content Placeholder 2"/>
          <p:cNvSpPr>
            <a:spLocks noGrp="1"/>
          </p:cNvSpPr>
          <p:nvPr>
            <p:ph idx="1"/>
          </p:nvPr>
        </p:nvSpPr>
        <p:spPr>
          <a:xfrm>
            <a:off x="720000" y="1286923"/>
            <a:ext cx="11112000" cy="4428000"/>
          </a:xfrm>
        </p:spPr>
        <p:txBody>
          <a:bodyPr/>
          <a:lstStyle/>
          <a:p>
            <a:endParaRPr lang="nl-BE"/>
          </a:p>
        </p:txBody>
      </p:sp>
      <p:sp>
        <p:nvSpPr>
          <p:cNvPr id="11" name="Slide Number Placeholder 1"/>
          <p:cNvSpPr>
            <a:spLocks noGrp="1"/>
          </p:cNvSpPr>
          <p:nvPr>
            <p:ph type="sldNum" sz="quarter" idx="12"/>
          </p:nvPr>
        </p:nvSpPr>
        <p:spPr/>
        <p:txBody>
          <a:bodyPr/>
          <a:lstStyle/>
          <a:p>
            <a:pPr algn="ctr"/>
            <a:fld id="{2E3170F3-97A2-46CA-9513-0AABCA275CBE}" type="slidenum">
              <a:rPr lang="nl-BE" sz="1100" b="1">
                <a:solidFill>
                  <a:srgbClr val="FFFFFF"/>
                </a:solidFill>
              </a:rPr>
              <a:pPr algn="ctr"/>
              <a:t>8</a:t>
            </a:fld>
            <a:endParaRPr lang="nl-BE" sz="1100" b="1" dirty="0">
              <a:solidFill>
                <a:srgbClr val="FFFFFF"/>
              </a:solidFill>
            </a:endParaRPr>
          </a:p>
        </p:txBody>
      </p:sp>
      <p:pic>
        <p:nvPicPr>
          <p:cNvPr id="1026" name="Picture 2" descr="Mostra immagine origin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9446" y="1326197"/>
            <a:ext cx="4748441" cy="4454923"/>
          </a:xfrm>
          <a:prstGeom prst="rect">
            <a:avLst/>
          </a:prstGeom>
          <a:noFill/>
          <a:extLst>
            <a:ext uri="{909E8E84-426E-40DD-AFC4-6F175D3DCCD1}">
              <a14:hiddenFill xmlns:a14="http://schemas.microsoft.com/office/drawing/2010/main">
                <a:solidFill>
                  <a:srgbClr val="FFFFFF"/>
                </a:solidFill>
              </a14:hiddenFill>
            </a:ext>
          </a:extLst>
        </p:spPr>
      </p:pic>
      <p:sp>
        <p:nvSpPr>
          <p:cNvPr id="12" name="Title 1"/>
          <p:cNvSpPr txBox="1">
            <a:spLocks/>
          </p:cNvSpPr>
          <p:nvPr/>
        </p:nvSpPr>
        <p:spPr>
          <a:xfrm>
            <a:off x="1416040" y="3268753"/>
            <a:ext cx="8820472" cy="548680"/>
          </a:xfrm>
          <a:prstGeom prst="rect">
            <a:avLst/>
          </a:prstGeom>
        </p:spPr>
        <p:txBody>
          <a:bodyPr vert="horz" lIns="0" tIns="72000" rIns="0" bIns="72000" rtlCol="0" anchor="ctr">
            <a:noAutofit/>
          </a:bodyPr>
          <a:lstStyle>
            <a:lvl1pPr algn="l"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pPr fontAlgn="base">
              <a:spcAft>
                <a:spcPct val="0"/>
              </a:spcAft>
            </a:pPr>
            <a:r>
              <a:rPr lang="en-US" sz="4000" b="1" dirty="0">
                <a:solidFill>
                  <a:srgbClr val="182B52"/>
                </a:solidFill>
              </a:rPr>
              <a:t>  </a:t>
            </a:r>
          </a:p>
        </p:txBody>
      </p:sp>
      <p:pic>
        <p:nvPicPr>
          <p:cNvPr id="14" name="Picture 2" descr="http://cdn3.volusion.com/xydnw.zqteg/v/vspfiles/photos/AB02-208-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84121" y="2653688"/>
            <a:ext cx="1556792" cy="1556792"/>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30"/>
          <p:cNvSpPr txBox="1"/>
          <p:nvPr/>
        </p:nvSpPr>
        <p:spPr>
          <a:xfrm>
            <a:off x="5952932" y="4432498"/>
            <a:ext cx="1024987" cy="584775"/>
          </a:xfrm>
          <a:prstGeom prst="rect">
            <a:avLst/>
          </a:prstGeom>
          <a:noFill/>
        </p:spPr>
        <p:txBody>
          <a:bodyPr wrap="square" rtlCol="0">
            <a:spAutoFit/>
          </a:bodyPr>
          <a:lstStyle/>
          <a:p>
            <a:pPr fontAlgn="base">
              <a:spcBef>
                <a:spcPct val="20000"/>
              </a:spcBef>
              <a:spcAft>
                <a:spcPct val="0"/>
              </a:spcAft>
            </a:pPr>
            <a:r>
              <a:rPr lang="it-IT" sz="1600" dirty="0">
                <a:solidFill>
                  <a:prstClr val="black"/>
                </a:solidFill>
              </a:rPr>
              <a:t>H</a:t>
            </a:r>
            <a:r>
              <a:rPr lang="fr-BE" sz="1600" dirty="0">
                <a:solidFill>
                  <a:prstClr val="black"/>
                </a:solidFill>
              </a:rPr>
              <a:t>and </a:t>
            </a:r>
            <a:r>
              <a:rPr lang="fr-BE" sz="1600" dirty="0" err="1">
                <a:solidFill>
                  <a:prstClr val="black"/>
                </a:solidFill>
              </a:rPr>
              <a:t>Dryer</a:t>
            </a:r>
            <a:endParaRPr lang="en-GB" sz="1600" dirty="0">
              <a:solidFill>
                <a:prstClr val="black"/>
              </a:solidFill>
            </a:endParaRPr>
          </a:p>
        </p:txBody>
      </p:sp>
      <p:pic>
        <p:nvPicPr>
          <p:cNvPr id="16" name="Picture 8" descr="http://www.kennedy-hygiene.com/images/sized/images/ellipse/INTEGRA_CHROME-123x16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69029" y="2597415"/>
            <a:ext cx="1389143" cy="1807016"/>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37"/>
          <p:cNvSpPr txBox="1"/>
          <p:nvPr/>
        </p:nvSpPr>
        <p:spPr>
          <a:xfrm>
            <a:off x="7948009" y="4665190"/>
            <a:ext cx="1961091" cy="338554"/>
          </a:xfrm>
          <a:prstGeom prst="rect">
            <a:avLst/>
          </a:prstGeom>
          <a:noFill/>
        </p:spPr>
        <p:txBody>
          <a:bodyPr wrap="square" rtlCol="0">
            <a:spAutoFit/>
          </a:bodyPr>
          <a:lstStyle/>
          <a:p>
            <a:pPr algn="ctr" fontAlgn="base">
              <a:spcBef>
                <a:spcPct val="20000"/>
              </a:spcBef>
              <a:spcAft>
                <a:spcPct val="0"/>
              </a:spcAft>
            </a:pPr>
            <a:r>
              <a:rPr lang="en-GB" sz="1600" dirty="0">
                <a:solidFill>
                  <a:prstClr val="black"/>
                </a:solidFill>
              </a:rPr>
              <a:t>Cotton roll</a:t>
            </a:r>
          </a:p>
        </p:txBody>
      </p:sp>
      <p:sp>
        <p:nvSpPr>
          <p:cNvPr id="18" name="Title 1"/>
          <p:cNvSpPr txBox="1">
            <a:spLocks/>
          </p:cNvSpPr>
          <p:nvPr/>
        </p:nvSpPr>
        <p:spPr>
          <a:xfrm>
            <a:off x="7131519" y="3543093"/>
            <a:ext cx="1107825" cy="548680"/>
          </a:xfrm>
          <a:prstGeom prst="rect">
            <a:avLst/>
          </a:prstGeom>
        </p:spPr>
        <p:txBody>
          <a:bodyPr vert="horz" lIns="0" tIns="72000" rIns="0" bIns="72000" rtlCol="0" anchor="ctr">
            <a:noAutofit/>
          </a:bodyPr>
          <a:lstStyle>
            <a:lvl1pPr algn="l" defTabSz="914400" rtl="0" eaLnBrk="1" latinLnBrk="0" hangingPunct="1">
              <a:spcBef>
                <a:spcPct val="0"/>
              </a:spcBef>
              <a:buNone/>
              <a:defRPr sz="3600" kern="1200">
                <a:solidFill>
                  <a:schemeClr val="bg1"/>
                </a:solidFill>
                <a:latin typeface="Arial" pitchFamily="34" charset="0"/>
                <a:ea typeface="+mj-ea"/>
                <a:cs typeface="Arial" pitchFamily="34" charset="0"/>
              </a:defRPr>
            </a:lvl1pPr>
          </a:lstStyle>
          <a:p>
            <a:pPr algn="ctr" fontAlgn="base">
              <a:spcAft>
                <a:spcPct val="0"/>
              </a:spcAft>
            </a:pPr>
            <a:r>
              <a:rPr lang="fr-BE" sz="2800" b="1" dirty="0">
                <a:solidFill>
                  <a:srgbClr val="182B52"/>
                </a:solidFill>
                <a:latin typeface="Bauhaus 93" panose="04030905020B02020C02" pitchFamily="82" charset="0"/>
              </a:rPr>
              <a:t>VS</a:t>
            </a:r>
            <a:endParaRPr lang="en-US" sz="2800" b="1" dirty="0">
              <a:solidFill>
                <a:srgbClr val="182B52"/>
              </a:solidFill>
              <a:latin typeface="Bauhaus 93" panose="04030905020B02020C02" pitchFamily="82" charset="0"/>
            </a:endParaRPr>
          </a:p>
        </p:txBody>
      </p:sp>
    </p:spTree>
    <p:extLst>
      <p:ext uri="{BB962C8B-B14F-4D97-AF65-F5344CB8AC3E}">
        <p14:creationId xmlns:p14="http://schemas.microsoft.com/office/powerpoint/2010/main" val="905976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par>
                                <p:cTn id="16" presetID="10" presetClass="entr" presetSubtype="0" fill="hold"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0000"/>
            <a:ext cx="11832000" cy="900000"/>
          </a:xfrm>
        </p:spPr>
        <p:txBody>
          <a:bodyPr/>
          <a:lstStyle/>
          <a:p>
            <a:endParaRPr lang="nl-BE" dirty="0"/>
          </a:p>
        </p:txBody>
      </p:sp>
      <p:sp>
        <p:nvSpPr>
          <p:cNvPr id="11" name="Slide Number Placeholder 1"/>
          <p:cNvSpPr>
            <a:spLocks noGrp="1"/>
          </p:cNvSpPr>
          <p:nvPr>
            <p:ph type="sldNum" sz="quarter" idx="12"/>
          </p:nvPr>
        </p:nvSpPr>
        <p:spPr/>
        <p:txBody>
          <a:bodyPr/>
          <a:lstStyle/>
          <a:p>
            <a:pPr algn="ctr"/>
            <a:fld id="{2E3170F3-97A2-46CA-9513-0AABCA275CBE}" type="slidenum">
              <a:rPr lang="nl-BE" sz="1100" b="1">
                <a:solidFill>
                  <a:srgbClr val="FFFFFF"/>
                </a:solidFill>
              </a:rPr>
              <a:pPr algn="ctr"/>
              <a:t>9</a:t>
            </a:fld>
            <a:endParaRPr lang="nl-BE" sz="1100" b="1" dirty="0">
              <a:solidFill>
                <a:srgbClr val="FFFFFF"/>
              </a:solidFill>
            </a:endParaRPr>
          </a:p>
        </p:txBody>
      </p:sp>
      <p:sp>
        <p:nvSpPr>
          <p:cNvPr id="3" name="Content Placeholder 2"/>
          <p:cNvSpPr>
            <a:spLocks noGrp="1"/>
          </p:cNvSpPr>
          <p:nvPr>
            <p:ph idx="1"/>
          </p:nvPr>
        </p:nvSpPr>
        <p:spPr/>
        <p:txBody>
          <a:bodyPr/>
          <a:lstStyle/>
          <a:p>
            <a:endParaRPr lang="nl-BE"/>
          </a:p>
        </p:txBody>
      </p:sp>
      <p:sp>
        <p:nvSpPr>
          <p:cNvPr id="9" name="Rettangolo 3"/>
          <p:cNvSpPr/>
          <p:nvPr/>
        </p:nvSpPr>
        <p:spPr>
          <a:xfrm>
            <a:off x="2345880" y="332657"/>
            <a:ext cx="1571625" cy="1500187"/>
          </a:xfrm>
          <a:prstGeom prst="rect">
            <a:avLst/>
          </a:prstGeom>
          <a:solidFill>
            <a:srgbClr val="0081A1"/>
          </a:solidFill>
          <a:ln w="25400" cap="flat" cmpd="sng" algn="ctr">
            <a:solidFill>
              <a:srgbClr val="0081A1"/>
            </a:solidFill>
            <a:prstDash val="solid"/>
          </a:ln>
          <a:effectLst/>
        </p:spPr>
        <p:txBody>
          <a:bodyPr anchor="ctr"/>
          <a:lstStyle/>
          <a:p>
            <a:pPr algn="ctr">
              <a:spcBef>
                <a:spcPct val="0"/>
              </a:spcBef>
              <a:defRPr/>
            </a:pPr>
            <a:r>
              <a:rPr lang="en-US" b="1" kern="0" dirty="0">
                <a:solidFill>
                  <a:srgbClr val="FFFFFF"/>
                </a:solidFill>
              </a:rPr>
              <a:t>Study Goal</a:t>
            </a:r>
          </a:p>
          <a:p>
            <a:pPr algn="ctr">
              <a:spcBef>
                <a:spcPct val="0"/>
              </a:spcBef>
              <a:defRPr/>
            </a:pPr>
            <a:r>
              <a:rPr lang="en-US" b="1" kern="0" dirty="0">
                <a:solidFill>
                  <a:srgbClr val="FFFFFF"/>
                </a:solidFill>
              </a:rPr>
              <a:t>and</a:t>
            </a:r>
          </a:p>
          <a:p>
            <a:pPr algn="ctr">
              <a:spcBef>
                <a:spcPct val="0"/>
              </a:spcBef>
              <a:defRPr/>
            </a:pPr>
            <a:r>
              <a:rPr lang="en-US" b="1" kern="0" dirty="0">
                <a:solidFill>
                  <a:srgbClr val="FFFFFF"/>
                </a:solidFill>
              </a:rPr>
              <a:t>Scope</a:t>
            </a:r>
          </a:p>
        </p:txBody>
      </p:sp>
      <p:sp>
        <p:nvSpPr>
          <p:cNvPr id="12" name="Rettangolo 4"/>
          <p:cNvSpPr/>
          <p:nvPr/>
        </p:nvSpPr>
        <p:spPr>
          <a:xfrm>
            <a:off x="2345880" y="2118593"/>
            <a:ext cx="1571625" cy="1500188"/>
          </a:xfrm>
          <a:prstGeom prst="rect">
            <a:avLst/>
          </a:prstGeom>
          <a:solidFill>
            <a:srgbClr val="0081A1"/>
          </a:solidFill>
          <a:ln w="25400" cap="flat" cmpd="sng" algn="ctr">
            <a:solidFill>
              <a:srgbClr val="0081A1"/>
            </a:solidFill>
            <a:prstDash val="solid"/>
          </a:ln>
          <a:effectLst/>
        </p:spPr>
        <p:txBody>
          <a:bodyPr anchor="ctr"/>
          <a:lstStyle/>
          <a:p>
            <a:pPr algn="ctr">
              <a:spcBef>
                <a:spcPct val="0"/>
              </a:spcBef>
              <a:defRPr/>
            </a:pPr>
            <a:r>
              <a:rPr lang="en-US" b="1" kern="0" dirty="0">
                <a:solidFill>
                  <a:srgbClr val="FFFFFF"/>
                </a:solidFill>
              </a:rPr>
              <a:t>Inventory</a:t>
            </a:r>
            <a:r>
              <a:rPr lang="en-US" sz="2000" b="1" kern="0" dirty="0">
                <a:solidFill>
                  <a:srgbClr val="FFFFFF"/>
                </a:solidFill>
              </a:rPr>
              <a:t> </a:t>
            </a:r>
          </a:p>
          <a:p>
            <a:pPr algn="ctr">
              <a:spcBef>
                <a:spcPct val="0"/>
              </a:spcBef>
              <a:defRPr/>
            </a:pPr>
            <a:r>
              <a:rPr lang="en-US" b="1" kern="0" dirty="0">
                <a:solidFill>
                  <a:srgbClr val="FFFFFF"/>
                </a:solidFill>
              </a:rPr>
              <a:t>Analysis</a:t>
            </a:r>
          </a:p>
        </p:txBody>
      </p:sp>
      <p:sp>
        <p:nvSpPr>
          <p:cNvPr id="13" name="Rettangolo 5"/>
          <p:cNvSpPr/>
          <p:nvPr/>
        </p:nvSpPr>
        <p:spPr>
          <a:xfrm>
            <a:off x="2345880" y="3975968"/>
            <a:ext cx="1571625" cy="1500188"/>
          </a:xfrm>
          <a:prstGeom prst="rect">
            <a:avLst/>
          </a:prstGeom>
          <a:solidFill>
            <a:srgbClr val="0081A1"/>
          </a:solidFill>
          <a:ln w="25400" cap="flat" cmpd="sng" algn="ctr">
            <a:solidFill>
              <a:srgbClr val="0081A1"/>
            </a:solidFill>
            <a:prstDash val="solid"/>
          </a:ln>
          <a:effectLst/>
        </p:spPr>
        <p:txBody>
          <a:bodyPr anchor="ctr"/>
          <a:lstStyle/>
          <a:p>
            <a:pPr algn="ctr">
              <a:spcBef>
                <a:spcPct val="0"/>
              </a:spcBef>
              <a:defRPr/>
            </a:pPr>
            <a:r>
              <a:rPr lang="en-US" b="1" kern="0" dirty="0">
                <a:solidFill>
                  <a:srgbClr val="FFFFFF"/>
                </a:solidFill>
              </a:rPr>
              <a:t>Impact </a:t>
            </a:r>
          </a:p>
          <a:p>
            <a:pPr algn="ctr">
              <a:spcBef>
                <a:spcPct val="0"/>
              </a:spcBef>
              <a:defRPr/>
            </a:pPr>
            <a:r>
              <a:rPr lang="en-US" b="1" kern="0" dirty="0">
                <a:solidFill>
                  <a:srgbClr val="FFFFFF"/>
                </a:solidFill>
              </a:rPr>
              <a:t>Assessment</a:t>
            </a:r>
          </a:p>
        </p:txBody>
      </p:sp>
      <p:sp>
        <p:nvSpPr>
          <p:cNvPr id="21" name="Rettangolo 13"/>
          <p:cNvSpPr>
            <a:spLocks noChangeArrowheads="1"/>
          </p:cNvSpPr>
          <p:nvPr/>
        </p:nvSpPr>
        <p:spPr bwMode="auto">
          <a:xfrm rot="16200000">
            <a:off x="-510033" y="2545631"/>
            <a:ext cx="49291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b="1">
                <a:solidFill>
                  <a:schemeClr val="bg2"/>
                </a:solidFill>
                <a:latin typeface="Times" pitchFamily="18" charset="0"/>
                <a:ea typeface="MS PGothic" pitchFamily="34" charset="-128"/>
              </a:defRPr>
            </a:lvl1pPr>
            <a:lvl2pPr marL="742950" indent="-285750" eaLnBrk="0" hangingPunct="0">
              <a:defRPr sz="2400" b="1">
                <a:solidFill>
                  <a:schemeClr val="bg2"/>
                </a:solidFill>
                <a:latin typeface="Times" pitchFamily="18" charset="0"/>
                <a:ea typeface="MS PGothic" pitchFamily="34" charset="-128"/>
              </a:defRPr>
            </a:lvl2pPr>
            <a:lvl3pPr marL="1143000" indent="-228600" eaLnBrk="0" hangingPunct="0">
              <a:defRPr sz="2400" b="1">
                <a:solidFill>
                  <a:schemeClr val="bg2"/>
                </a:solidFill>
                <a:latin typeface="Times" pitchFamily="18" charset="0"/>
                <a:ea typeface="MS PGothic" pitchFamily="34" charset="-128"/>
              </a:defRPr>
            </a:lvl3pPr>
            <a:lvl4pPr marL="1600200" indent="-228600" eaLnBrk="0" hangingPunct="0">
              <a:defRPr sz="2400" b="1">
                <a:solidFill>
                  <a:schemeClr val="bg2"/>
                </a:solidFill>
                <a:latin typeface="Times" pitchFamily="18" charset="0"/>
                <a:ea typeface="MS PGothic" pitchFamily="34" charset="-128"/>
              </a:defRPr>
            </a:lvl4pPr>
            <a:lvl5pPr marL="2057400" indent="-228600" eaLnBrk="0" hangingPunct="0">
              <a:defRPr sz="2400" b="1">
                <a:solidFill>
                  <a:schemeClr val="bg2"/>
                </a:solidFill>
                <a:latin typeface="Times" pitchFamily="18" charset="0"/>
                <a:ea typeface="MS PGothic" pitchFamily="34" charset="-128"/>
              </a:defRPr>
            </a:lvl5pPr>
            <a:lvl6pPr marL="2514600" indent="-228600" eaLnBrk="0" fontAlgn="base" hangingPunct="0">
              <a:spcBef>
                <a:spcPct val="50000"/>
              </a:spcBef>
              <a:spcAft>
                <a:spcPct val="0"/>
              </a:spcAft>
              <a:defRPr sz="2400" b="1">
                <a:solidFill>
                  <a:schemeClr val="bg2"/>
                </a:solidFill>
                <a:latin typeface="Times" pitchFamily="18" charset="0"/>
                <a:ea typeface="MS PGothic" pitchFamily="34" charset="-128"/>
              </a:defRPr>
            </a:lvl6pPr>
            <a:lvl7pPr marL="2971800" indent="-228600" eaLnBrk="0" fontAlgn="base" hangingPunct="0">
              <a:spcBef>
                <a:spcPct val="50000"/>
              </a:spcBef>
              <a:spcAft>
                <a:spcPct val="0"/>
              </a:spcAft>
              <a:defRPr sz="2400" b="1">
                <a:solidFill>
                  <a:schemeClr val="bg2"/>
                </a:solidFill>
                <a:latin typeface="Times" pitchFamily="18" charset="0"/>
                <a:ea typeface="MS PGothic" pitchFamily="34" charset="-128"/>
              </a:defRPr>
            </a:lvl7pPr>
            <a:lvl8pPr marL="3429000" indent="-228600" eaLnBrk="0" fontAlgn="base" hangingPunct="0">
              <a:spcBef>
                <a:spcPct val="50000"/>
              </a:spcBef>
              <a:spcAft>
                <a:spcPct val="0"/>
              </a:spcAft>
              <a:defRPr sz="2400" b="1">
                <a:solidFill>
                  <a:schemeClr val="bg2"/>
                </a:solidFill>
                <a:latin typeface="Times" pitchFamily="18" charset="0"/>
                <a:ea typeface="MS PGothic" pitchFamily="34" charset="-128"/>
              </a:defRPr>
            </a:lvl8pPr>
            <a:lvl9pPr marL="3886200" indent="-228600" eaLnBrk="0" fontAlgn="base" hangingPunct="0">
              <a:spcBef>
                <a:spcPct val="50000"/>
              </a:spcBef>
              <a:spcAft>
                <a:spcPct val="0"/>
              </a:spcAft>
              <a:defRPr sz="2400" b="1">
                <a:solidFill>
                  <a:schemeClr val="bg2"/>
                </a:solidFill>
                <a:latin typeface="Times" pitchFamily="18" charset="0"/>
                <a:ea typeface="MS PGothic" pitchFamily="34" charset="-128"/>
              </a:defRPr>
            </a:lvl9pPr>
          </a:lstStyle>
          <a:p>
            <a:pPr algn="ctr" eaLnBrk="1" fontAlgn="base" hangingPunct="1">
              <a:spcBef>
                <a:spcPct val="0"/>
              </a:spcBef>
              <a:spcAft>
                <a:spcPct val="0"/>
              </a:spcAft>
            </a:pPr>
            <a:r>
              <a:rPr lang="en-US" altLang="en-US" sz="3600">
                <a:solidFill>
                  <a:srgbClr val="000000"/>
                </a:solidFill>
                <a:latin typeface="Berlin Sans FB Demi" pitchFamily="34" charset="0"/>
              </a:rPr>
              <a:t>The LCA framework</a:t>
            </a:r>
          </a:p>
        </p:txBody>
      </p:sp>
      <p:cxnSp>
        <p:nvCxnSpPr>
          <p:cNvPr id="31" name="Connettore 2 7"/>
          <p:cNvCxnSpPr/>
          <p:nvPr/>
        </p:nvCxnSpPr>
        <p:spPr>
          <a:xfrm>
            <a:off x="3131692" y="1747119"/>
            <a:ext cx="0" cy="371475"/>
          </a:xfrm>
          <a:prstGeom prst="straightConnector1">
            <a:avLst/>
          </a:prstGeom>
          <a:noFill/>
          <a:ln w="38100" cap="flat" cmpd="sng" algn="ctr">
            <a:solidFill>
              <a:srgbClr val="0081A1"/>
            </a:solidFill>
            <a:prstDash val="solid"/>
            <a:tailEnd type="arrow"/>
          </a:ln>
          <a:effectLst/>
        </p:spPr>
      </p:cxnSp>
      <p:cxnSp>
        <p:nvCxnSpPr>
          <p:cNvPr id="32" name="Connettore 2 7"/>
          <p:cNvCxnSpPr/>
          <p:nvPr/>
        </p:nvCxnSpPr>
        <p:spPr>
          <a:xfrm>
            <a:off x="3131692" y="3618782"/>
            <a:ext cx="0" cy="371475"/>
          </a:xfrm>
          <a:prstGeom prst="straightConnector1">
            <a:avLst/>
          </a:prstGeom>
          <a:noFill/>
          <a:ln w="38100" cap="flat" cmpd="sng" algn="ctr">
            <a:solidFill>
              <a:srgbClr val="0081A1"/>
            </a:solidFill>
            <a:prstDash val="solid"/>
            <a:tailEnd type="arrow"/>
          </a:ln>
          <a:effectLst/>
        </p:spPr>
      </p:cxnSp>
      <p:sp>
        <p:nvSpPr>
          <p:cNvPr id="10" name="TextBox 5"/>
          <p:cNvSpPr txBox="1"/>
          <p:nvPr/>
        </p:nvSpPr>
        <p:spPr>
          <a:xfrm>
            <a:off x="4369111" y="234382"/>
            <a:ext cx="6252412" cy="584775"/>
          </a:xfrm>
          <a:prstGeom prst="rect">
            <a:avLst/>
          </a:prstGeom>
          <a:noFill/>
        </p:spPr>
        <p:txBody>
          <a:bodyPr wrap="square" rtlCol="0">
            <a:spAutoFit/>
          </a:bodyPr>
          <a:lstStyle/>
          <a:p>
            <a:pPr fontAlgn="base">
              <a:spcBef>
                <a:spcPct val="20000"/>
              </a:spcBef>
              <a:spcAft>
                <a:spcPct val="0"/>
              </a:spcAft>
            </a:pPr>
            <a:r>
              <a:rPr lang="en-US" sz="3200" dirty="0">
                <a:solidFill>
                  <a:srgbClr val="00407A">
                    <a:lumMod val="50000"/>
                  </a:srgbClr>
                </a:solidFill>
                <a:latin typeface="Berlin Sans FB Demi" panose="020E0802020502020306" pitchFamily="34" charset="0"/>
              </a:rPr>
              <a:t>Impact Assessment</a:t>
            </a:r>
            <a:endParaRPr lang="nl-BE" sz="3200" dirty="0">
              <a:solidFill>
                <a:srgbClr val="00407A">
                  <a:lumMod val="50000"/>
                </a:srgbClr>
              </a:solidFill>
              <a:latin typeface="Berlin Sans FB Demi" panose="020E0802020502020306" pitchFamily="34" charset="0"/>
            </a:endParaRPr>
          </a:p>
        </p:txBody>
      </p:sp>
      <p:sp>
        <p:nvSpPr>
          <p:cNvPr id="16" name="Rectangle 30"/>
          <p:cNvSpPr/>
          <p:nvPr/>
        </p:nvSpPr>
        <p:spPr>
          <a:xfrm>
            <a:off x="4823867" y="1188601"/>
            <a:ext cx="1655763" cy="64135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FFFFFF"/>
                </a:solidFill>
              </a:rPr>
              <a:t>Human</a:t>
            </a:r>
            <a:r>
              <a:rPr lang="fr-CH" sz="1600" b="1" dirty="0">
                <a:solidFill>
                  <a:srgbClr val="FFFFFF"/>
                </a:solidFill>
              </a:rPr>
              <a:t> </a:t>
            </a:r>
            <a:r>
              <a:rPr lang="fr-CH" sz="1600" b="1" dirty="0" err="1">
                <a:solidFill>
                  <a:srgbClr val="FFFFFF"/>
                </a:solidFill>
              </a:rPr>
              <a:t>Health</a:t>
            </a:r>
            <a:endParaRPr lang="fr-CH" sz="1600" b="1" dirty="0">
              <a:solidFill>
                <a:srgbClr val="FFFFFF"/>
              </a:solidFill>
            </a:endParaRPr>
          </a:p>
          <a:p>
            <a:pPr algn="ctr" fontAlgn="base">
              <a:spcBef>
                <a:spcPct val="0"/>
              </a:spcBef>
              <a:spcAft>
                <a:spcPct val="0"/>
              </a:spcAft>
              <a:defRPr/>
            </a:pPr>
            <a:r>
              <a:rPr lang="fr-CH" sz="1600" b="1" dirty="0">
                <a:solidFill>
                  <a:srgbClr val="FFFFFF"/>
                </a:solidFill>
              </a:rPr>
              <a:t>(Daly)</a:t>
            </a:r>
            <a:endParaRPr lang="en-GB" sz="1600" b="1" dirty="0">
              <a:solidFill>
                <a:srgbClr val="FFFFFF"/>
              </a:solidFill>
            </a:endParaRPr>
          </a:p>
        </p:txBody>
      </p:sp>
      <p:sp>
        <p:nvSpPr>
          <p:cNvPr id="17" name="Rectangle 31"/>
          <p:cNvSpPr/>
          <p:nvPr/>
        </p:nvSpPr>
        <p:spPr>
          <a:xfrm>
            <a:off x="4987281" y="2768317"/>
            <a:ext cx="1420812" cy="64135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FFFFFF"/>
                </a:solidFill>
              </a:rPr>
              <a:t>Ecosystems</a:t>
            </a:r>
            <a:endParaRPr lang="fr-CH" sz="1600" b="1" dirty="0">
              <a:solidFill>
                <a:srgbClr val="FFFFFF"/>
              </a:solidFill>
            </a:endParaRPr>
          </a:p>
          <a:p>
            <a:pPr algn="ctr" fontAlgn="base">
              <a:spcBef>
                <a:spcPct val="0"/>
              </a:spcBef>
              <a:spcAft>
                <a:spcPct val="0"/>
              </a:spcAft>
              <a:defRPr/>
            </a:pPr>
            <a:r>
              <a:rPr lang="fr-CH" sz="1600" b="1" dirty="0">
                <a:solidFill>
                  <a:srgbClr val="FFFFFF"/>
                </a:solidFill>
              </a:rPr>
              <a:t>(</a:t>
            </a:r>
            <a:r>
              <a:rPr lang="fr-CH" sz="1600" b="1" dirty="0" err="1">
                <a:solidFill>
                  <a:srgbClr val="FFFFFF"/>
                </a:solidFill>
              </a:rPr>
              <a:t>Species</a:t>
            </a:r>
            <a:r>
              <a:rPr lang="fr-CH" sz="1600" b="1" dirty="0">
                <a:solidFill>
                  <a:srgbClr val="FFFFFF"/>
                </a:solidFill>
              </a:rPr>
              <a:t> </a:t>
            </a:r>
            <a:r>
              <a:rPr lang="fr-CH" sz="1600" b="1" dirty="0" err="1">
                <a:solidFill>
                  <a:srgbClr val="FFFFFF"/>
                </a:solidFill>
              </a:rPr>
              <a:t>yr</a:t>
            </a:r>
            <a:r>
              <a:rPr lang="fr-CH" sz="1600" b="1" dirty="0">
                <a:solidFill>
                  <a:srgbClr val="FFFFFF"/>
                </a:solidFill>
              </a:rPr>
              <a:t>.)</a:t>
            </a:r>
            <a:endParaRPr lang="en-GB" sz="1600" b="1" dirty="0">
              <a:solidFill>
                <a:srgbClr val="FFFFFF"/>
              </a:solidFill>
            </a:endParaRPr>
          </a:p>
        </p:txBody>
      </p:sp>
      <p:sp>
        <p:nvSpPr>
          <p:cNvPr id="18" name="Rectangle 32"/>
          <p:cNvSpPr/>
          <p:nvPr/>
        </p:nvSpPr>
        <p:spPr>
          <a:xfrm>
            <a:off x="5103789" y="4596652"/>
            <a:ext cx="1254125" cy="641350"/>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FFFFFF"/>
                </a:solidFill>
              </a:rPr>
              <a:t>Resources</a:t>
            </a:r>
            <a:endParaRPr lang="fr-CH" sz="1600" b="1" dirty="0">
              <a:solidFill>
                <a:srgbClr val="FFFFFF"/>
              </a:solidFill>
            </a:endParaRPr>
          </a:p>
          <a:p>
            <a:pPr algn="ctr" fontAlgn="base">
              <a:spcBef>
                <a:spcPct val="0"/>
              </a:spcBef>
              <a:spcAft>
                <a:spcPct val="0"/>
              </a:spcAft>
              <a:defRPr/>
            </a:pPr>
            <a:r>
              <a:rPr lang="fr-CH" sz="1600" b="1" dirty="0">
                <a:solidFill>
                  <a:srgbClr val="FFFFFF"/>
                </a:solidFill>
              </a:rPr>
              <a:t>(</a:t>
            </a:r>
            <a:r>
              <a:rPr lang="fr-CH" sz="1600" b="1" dirty="0" err="1">
                <a:solidFill>
                  <a:srgbClr val="FFFFFF"/>
                </a:solidFill>
              </a:rPr>
              <a:t>Cost</a:t>
            </a:r>
            <a:r>
              <a:rPr lang="fr-CH" sz="1600" b="1" dirty="0">
                <a:solidFill>
                  <a:srgbClr val="FFFFFF"/>
                </a:solidFill>
              </a:rPr>
              <a:t>)</a:t>
            </a:r>
            <a:endParaRPr lang="en-GB" sz="1600" b="1" dirty="0">
              <a:solidFill>
                <a:srgbClr val="FFFFFF"/>
              </a:solidFill>
            </a:endParaRPr>
          </a:p>
        </p:txBody>
      </p:sp>
      <p:sp>
        <p:nvSpPr>
          <p:cNvPr id="19" name="Rectangle 3"/>
          <p:cNvSpPr/>
          <p:nvPr/>
        </p:nvSpPr>
        <p:spPr>
          <a:xfrm>
            <a:off x="7176096" y="908720"/>
            <a:ext cx="1800225" cy="215900"/>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a:solidFill>
                  <a:srgbClr val="006EA7"/>
                </a:solidFill>
              </a:rPr>
              <a:t>Ozone </a:t>
            </a:r>
            <a:r>
              <a:rPr lang="fr-CH" sz="1600" b="1" dirty="0" err="1">
                <a:solidFill>
                  <a:srgbClr val="006EA7"/>
                </a:solidFill>
              </a:rPr>
              <a:t>depletion</a:t>
            </a:r>
            <a:endParaRPr lang="en-GB" sz="1600" b="1" dirty="0">
              <a:solidFill>
                <a:srgbClr val="006EA7"/>
              </a:solidFill>
            </a:endParaRPr>
          </a:p>
        </p:txBody>
      </p:sp>
      <p:sp>
        <p:nvSpPr>
          <p:cNvPr id="20" name="Rectangle 10"/>
          <p:cNvSpPr/>
          <p:nvPr/>
        </p:nvSpPr>
        <p:spPr>
          <a:xfrm>
            <a:off x="7176096" y="1124620"/>
            <a:ext cx="1800225" cy="215900"/>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Human</a:t>
            </a:r>
            <a:r>
              <a:rPr lang="fr-CH" sz="1600" b="1" dirty="0">
                <a:solidFill>
                  <a:srgbClr val="006EA7"/>
                </a:solidFill>
              </a:rPr>
              <a:t> </a:t>
            </a:r>
            <a:r>
              <a:rPr lang="fr-CH" sz="1600" b="1" dirty="0" err="1">
                <a:solidFill>
                  <a:srgbClr val="006EA7"/>
                </a:solidFill>
              </a:rPr>
              <a:t>toxicity</a:t>
            </a:r>
            <a:endParaRPr lang="en-GB" sz="1600" b="1" dirty="0">
              <a:solidFill>
                <a:srgbClr val="006EA7"/>
              </a:solidFill>
            </a:endParaRPr>
          </a:p>
        </p:txBody>
      </p:sp>
      <p:sp>
        <p:nvSpPr>
          <p:cNvPr id="22" name="Rectangle 11"/>
          <p:cNvSpPr/>
          <p:nvPr/>
        </p:nvSpPr>
        <p:spPr>
          <a:xfrm>
            <a:off x="7176096" y="1342108"/>
            <a:ext cx="1800225" cy="215900"/>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a:solidFill>
                  <a:srgbClr val="006EA7"/>
                </a:solidFill>
              </a:rPr>
              <a:t>Radiation</a:t>
            </a:r>
            <a:endParaRPr lang="en-GB" sz="1600" b="1" dirty="0">
              <a:solidFill>
                <a:srgbClr val="006EA7"/>
              </a:solidFill>
            </a:endParaRPr>
          </a:p>
        </p:txBody>
      </p:sp>
      <p:sp>
        <p:nvSpPr>
          <p:cNvPr id="23" name="Rectangle 13"/>
          <p:cNvSpPr/>
          <p:nvPr/>
        </p:nvSpPr>
        <p:spPr>
          <a:xfrm>
            <a:off x="7176121" y="1845072"/>
            <a:ext cx="1800225" cy="215900"/>
          </a:xfrm>
          <a:prstGeom prst="rect">
            <a:avLst/>
          </a:prstGeom>
          <a:solidFill>
            <a:schemeClr val="accent3">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a:solidFill>
                  <a:srgbClr val="006EA7"/>
                </a:solidFill>
              </a:rPr>
              <a:t>Particules </a:t>
            </a:r>
            <a:r>
              <a:rPr lang="fr-CH" sz="1600" b="1" dirty="0" err="1">
                <a:solidFill>
                  <a:srgbClr val="006EA7"/>
                </a:solidFill>
              </a:rPr>
              <a:t>form</a:t>
            </a:r>
            <a:r>
              <a:rPr lang="fr-CH" sz="1600" b="1" dirty="0">
                <a:solidFill>
                  <a:srgbClr val="006EA7"/>
                </a:solidFill>
              </a:rPr>
              <a:t>.</a:t>
            </a:r>
            <a:endParaRPr lang="en-GB" sz="1600" b="1" dirty="0">
              <a:solidFill>
                <a:srgbClr val="006EA7"/>
              </a:solidFill>
            </a:endParaRPr>
          </a:p>
        </p:txBody>
      </p:sp>
      <p:sp>
        <p:nvSpPr>
          <p:cNvPr id="24" name="Rectangle 14"/>
          <p:cNvSpPr/>
          <p:nvPr/>
        </p:nvSpPr>
        <p:spPr>
          <a:xfrm>
            <a:off x="7176121" y="2060972"/>
            <a:ext cx="1800225" cy="276225"/>
          </a:xfrm>
          <a:prstGeom prst="rect">
            <a:avLst/>
          </a:prstGeom>
          <a:gradFill>
            <a:gsLst>
              <a:gs pos="100000">
                <a:schemeClr val="accent3">
                  <a:tint val="100000"/>
                  <a:shade val="100000"/>
                  <a:satMod val="130000"/>
                </a:schemeClr>
              </a:gs>
              <a:gs pos="0">
                <a:schemeClr val="accent2"/>
              </a:gs>
            </a:gsLst>
            <a:lin ang="16200000" scaled="0"/>
          </a:gra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Climate</a:t>
            </a:r>
            <a:r>
              <a:rPr lang="fr-CH" sz="1600" b="1" dirty="0">
                <a:solidFill>
                  <a:srgbClr val="006EA7"/>
                </a:solidFill>
              </a:rPr>
              <a:t> change</a:t>
            </a:r>
            <a:endParaRPr lang="en-GB" sz="1600" b="1" dirty="0">
              <a:solidFill>
                <a:srgbClr val="006EA7"/>
              </a:solidFill>
            </a:endParaRPr>
          </a:p>
        </p:txBody>
      </p:sp>
      <p:sp>
        <p:nvSpPr>
          <p:cNvPr id="25" name="Rectangle 15"/>
          <p:cNvSpPr/>
          <p:nvPr/>
        </p:nvSpPr>
        <p:spPr>
          <a:xfrm>
            <a:off x="7166571" y="2357983"/>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Terr</a:t>
            </a:r>
            <a:r>
              <a:rPr lang="fr-CH" sz="1600" b="1" dirty="0">
                <a:solidFill>
                  <a:srgbClr val="006EA7"/>
                </a:solidFill>
              </a:rPr>
              <a:t>. </a:t>
            </a:r>
            <a:r>
              <a:rPr lang="fr-CH" sz="1600" b="1" dirty="0" err="1">
                <a:solidFill>
                  <a:srgbClr val="006EA7"/>
                </a:solidFill>
              </a:rPr>
              <a:t>ecotox</a:t>
            </a:r>
            <a:endParaRPr lang="en-GB" sz="1600" b="1" dirty="0">
              <a:solidFill>
                <a:srgbClr val="006EA7"/>
              </a:solidFill>
            </a:endParaRPr>
          </a:p>
        </p:txBody>
      </p:sp>
      <p:sp>
        <p:nvSpPr>
          <p:cNvPr id="26" name="Rectangle 16"/>
          <p:cNvSpPr/>
          <p:nvPr/>
        </p:nvSpPr>
        <p:spPr>
          <a:xfrm>
            <a:off x="7166571" y="2610395"/>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Terr</a:t>
            </a:r>
            <a:r>
              <a:rPr lang="fr-CH" sz="1600" b="1" dirty="0">
                <a:solidFill>
                  <a:srgbClr val="006EA7"/>
                </a:solidFill>
              </a:rPr>
              <a:t>. </a:t>
            </a:r>
            <a:r>
              <a:rPr lang="fr-CH" sz="1600" b="1" dirty="0" err="1">
                <a:solidFill>
                  <a:srgbClr val="006EA7"/>
                </a:solidFill>
              </a:rPr>
              <a:t>acidif</a:t>
            </a:r>
            <a:r>
              <a:rPr lang="fr-CH" sz="1600" b="1" dirty="0">
                <a:solidFill>
                  <a:srgbClr val="006EA7"/>
                </a:solidFill>
              </a:rPr>
              <a:t>.</a:t>
            </a:r>
            <a:endParaRPr lang="en-GB" sz="1600" b="1" dirty="0">
              <a:solidFill>
                <a:srgbClr val="006EA7"/>
              </a:solidFill>
            </a:endParaRPr>
          </a:p>
        </p:txBody>
      </p:sp>
      <p:sp>
        <p:nvSpPr>
          <p:cNvPr id="27" name="Rectangle 17"/>
          <p:cNvSpPr/>
          <p:nvPr/>
        </p:nvSpPr>
        <p:spPr>
          <a:xfrm>
            <a:off x="7176096" y="2850108"/>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Agr</a:t>
            </a:r>
            <a:r>
              <a:rPr lang="fr-CH" sz="1600" b="1" dirty="0">
                <a:solidFill>
                  <a:srgbClr val="006EA7"/>
                </a:solidFill>
              </a:rPr>
              <a:t>. land </a:t>
            </a:r>
            <a:r>
              <a:rPr lang="fr-CH" sz="1600" b="1" dirty="0" err="1">
                <a:solidFill>
                  <a:srgbClr val="006EA7"/>
                </a:solidFill>
              </a:rPr>
              <a:t>occ</a:t>
            </a:r>
            <a:r>
              <a:rPr lang="fr-CH" sz="1600" b="1" dirty="0">
                <a:solidFill>
                  <a:srgbClr val="006EA7"/>
                </a:solidFill>
              </a:rPr>
              <a:t>.</a:t>
            </a:r>
            <a:endParaRPr lang="en-GB" sz="1600" b="1" dirty="0">
              <a:solidFill>
                <a:srgbClr val="006EA7"/>
              </a:solidFill>
            </a:endParaRPr>
          </a:p>
        </p:txBody>
      </p:sp>
      <p:sp>
        <p:nvSpPr>
          <p:cNvPr id="28" name="Rectangle 18"/>
          <p:cNvSpPr/>
          <p:nvPr/>
        </p:nvSpPr>
        <p:spPr>
          <a:xfrm>
            <a:off x="7176096" y="3059658"/>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Urban</a:t>
            </a:r>
            <a:r>
              <a:rPr lang="fr-CH" sz="1600" b="1" dirty="0">
                <a:solidFill>
                  <a:srgbClr val="006EA7"/>
                </a:solidFill>
              </a:rPr>
              <a:t>. land </a:t>
            </a:r>
            <a:r>
              <a:rPr lang="fr-CH" sz="1600" b="1" dirty="0" err="1">
                <a:solidFill>
                  <a:srgbClr val="006EA7"/>
                </a:solidFill>
              </a:rPr>
              <a:t>occ</a:t>
            </a:r>
            <a:r>
              <a:rPr lang="fr-CH" sz="1600" b="1" dirty="0">
                <a:solidFill>
                  <a:srgbClr val="006EA7"/>
                </a:solidFill>
              </a:rPr>
              <a:t>.</a:t>
            </a:r>
            <a:endParaRPr lang="en-GB" sz="1600" b="1" dirty="0">
              <a:solidFill>
                <a:srgbClr val="006EA7"/>
              </a:solidFill>
            </a:endParaRPr>
          </a:p>
        </p:txBody>
      </p:sp>
      <p:sp>
        <p:nvSpPr>
          <p:cNvPr id="29" name="Rectangle 19"/>
          <p:cNvSpPr/>
          <p:nvPr/>
        </p:nvSpPr>
        <p:spPr>
          <a:xfrm>
            <a:off x="7166571" y="3294608"/>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a:solidFill>
                  <a:srgbClr val="006EA7"/>
                </a:solidFill>
              </a:rPr>
              <a:t>Nat. land </a:t>
            </a:r>
            <a:r>
              <a:rPr lang="fr-CH" sz="1600" b="1" dirty="0" err="1">
                <a:solidFill>
                  <a:srgbClr val="006EA7"/>
                </a:solidFill>
              </a:rPr>
              <a:t>transf</a:t>
            </a:r>
            <a:endParaRPr lang="en-GB" sz="1600" b="1" dirty="0">
              <a:solidFill>
                <a:srgbClr val="006EA7"/>
              </a:solidFill>
            </a:endParaRPr>
          </a:p>
        </p:txBody>
      </p:sp>
      <p:sp>
        <p:nvSpPr>
          <p:cNvPr id="30" name="Rectangle 20"/>
          <p:cNvSpPr/>
          <p:nvPr/>
        </p:nvSpPr>
        <p:spPr>
          <a:xfrm>
            <a:off x="7158633" y="3543845"/>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a:solidFill>
                  <a:srgbClr val="006EA7"/>
                </a:solidFill>
              </a:rPr>
              <a:t>Marine </a:t>
            </a:r>
            <a:r>
              <a:rPr lang="fr-CH" sz="1600" b="1" dirty="0" err="1">
                <a:solidFill>
                  <a:srgbClr val="006EA7"/>
                </a:solidFill>
              </a:rPr>
              <a:t>ecotox</a:t>
            </a:r>
            <a:r>
              <a:rPr lang="fr-CH" sz="1600" b="1" dirty="0">
                <a:solidFill>
                  <a:srgbClr val="006EA7"/>
                </a:solidFill>
              </a:rPr>
              <a:t>.</a:t>
            </a:r>
            <a:endParaRPr lang="en-GB" sz="1600" b="1" dirty="0">
              <a:solidFill>
                <a:srgbClr val="006EA7"/>
              </a:solidFill>
            </a:endParaRPr>
          </a:p>
        </p:txBody>
      </p:sp>
      <p:sp>
        <p:nvSpPr>
          <p:cNvPr id="33" name="Rectangle 21"/>
          <p:cNvSpPr/>
          <p:nvPr/>
        </p:nvSpPr>
        <p:spPr>
          <a:xfrm>
            <a:off x="7158633" y="3780383"/>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a:solidFill>
                  <a:srgbClr val="006EA7"/>
                </a:solidFill>
              </a:rPr>
              <a:t>Marine </a:t>
            </a:r>
            <a:r>
              <a:rPr lang="fr-CH" sz="1600" b="1" dirty="0" err="1">
                <a:solidFill>
                  <a:srgbClr val="006EA7"/>
                </a:solidFill>
              </a:rPr>
              <a:t>eutr</a:t>
            </a:r>
            <a:r>
              <a:rPr lang="fr-CH" sz="1600" b="1" dirty="0">
                <a:solidFill>
                  <a:srgbClr val="006EA7"/>
                </a:solidFill>
              </a:rPr>
              <a:t>.</a:t>
            </a:r>
            <a:endParaRPr lang="en-GB" sz="1600" b="1" dirty="0">
              <a:solidFill>
                <a:srgbClr val="006EA7"/>
              </a:solidFill>
            </a:endParaRPr>
          </a:p>
        </p:txBody>
      </p:sp>
      <p:sp>
        <p:nvSpPr>
          <p:cNvPr id="34" name="Rectangle 22"/>
          <p:cNvSpPr/>
          <p:nvPr/>
        </p:nvSpPr>
        <p:spPr>
          <a:xfrm>
            <a:off x="7158633" y="4023270"/>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Freshwater</a:t>
            </a:r>
            <a:r>
              <a:rPr lang="fr-CH" sz="1600" b="1" dirty="0">
                <a:solidFill>
                  <a:srgbClr val="006EA7"/>
                </a:solidFill>
              </a:rPr>
              <a:t> </a:t>
            </a:r>
            <a:r>
              <a:rPr lang="fr-CH" sz="1600" b="1" dirty="0" err="1">
                <a:solidFill>
                  <a:srgbClr val="006EA7"/>
                </a:solidFill>
              </a:rPr>
              <a:t>eutr</a:t>
            </a:r>
            <a:r>
              <a:rPr lang="fr-CH" sz="1600" b="1" dirty="0">
                <a:solidFill>
                  <a:srgbClr val="006EA7"/>
                </a:solidFill>
              </a:rPr>
              <a:t>.</a:t>
            </a:r>
            <a:endParaRPr lang="en-GB" sz="1600" b="1" dirty="0">
              <a:solidFill>
                <a:srgbClr val="006EA7"/>
              </a:solidFill>
            </a:endParaRPr>
          </a:p>
        </p:txBody>
      </p:sp>
      <p:sp>
        <p:nvSpPr>
          <p:cNvPr id="35" name="Rectangle 23"/>
          <p:cNvSpPr/>
          <p:nvPr/>
        </p:nvSpPr>
        <p:spPr>
          <a:xfrm>
            <a:off x="7158633" y="4278858"/>
            <a:ext cx="1800225" cy="215900"/>
          </a:xfrm>
          <a:prstGeom prst="rect">
            <a:avLst/>
          </a:prstGeom>
          <a:solidFill>
            <a:schemeClr val="accent2">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Freshw</a:t>
            </a:r>
            <a:r>
              <a:rPr lang="fr-CH" sz="1600" b="1" dirty="0">
                <a:solidFill>
                  <a:srgbClr val="006EA7"/>
                </a:solidFill>
              </a:rPr>
              <a:t>. </a:t>
            </a:r>
            <a:r>
              <a:rPr lang="fr-CH" sz="1600" b="1" dirty="0" err="1">
                <a:solidFill>
                  <a:srgbClr val="006EA7"/>
                </a:solidFill>
              </a:rPr>
              <a:t>Ecotox</a:t>
            </a:r>
            <a:r>
              <a:rPr lang="fr-CH" sz="1600" b="1" dirty="0">
                <a:solidFill>
                  <a:srgbClr val="006EA7"/>
                </a:solidFill>
              </a:rPr>
              <a:t>.</a:t>
            </a:r>
            <a:endParaRPr lang="en-GB" sz="1600" b="1" dirty="0">
              <a:solidFill>
                <a:srgbClr val="006EA7"/>
              </a:solidFill>
            </a:endParaRPr>
          </a:p>
        </p:txBody>
      </p:sp>
      <p:sp>
        <p:nvSpPr>
          <p:cNvPr id="36" name="Rectangle 24"/>
          <p:cNvSpPr/>
          <p:nvPr/>
        </p:nvSpPr>
        <p:spPr>
          <a:xfrm>
            <a:off x="7153871" y="4588420"/>
            <a:ext cx="1800225" cy="215900"/>
          </a:xfrm>
          <a:prstGeom prst="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Fossil</a:t>
            </a:r>
            <a:r>
              <a:rPr lang="fr-CH" sz="1600" b="1" dirty="0">
                <a:solidFill>
                  <a:srgbClr val="006EA7"/>
                </a:solidFill>
              </a:rPr>
              <a:t> fuel cons</a:t>
            </a:r>
            <a:endParaRPr lang="en-GB" sz="1600" b="1" dirty="0">
              <a:solidFill>
                <a:srgbClr val="006EA7"/>
              </a:solidFill>
            </a:endParaRPr>
          </a:p>
        </p:txBody>
      </p:sp>
      <p:sp>
        <p:nvSpPr>
          <p:cNvPr id="37" name="Rectangle 25"/>
          <p:cNvSpPr/>
          <p:nvPr/>
        </p:nvSpPr>
        <p:spPr>
          <a:xfrm>
            <a:off x="7153871" y="4845595"/>
            <a:ext cx="1800225" cy="215900"/>
          </a:xfrm>
          <a:prstGeom prst="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err="1">
                <a:solidFill>
                  <a:srgbClr val="006EA7"/>
                </a:solidFill>
              </a:rPr>
              <a:t>Mineral</a:t>
            </a:r>
            <a:r>
              <a:rPr lang="fr-CH" sz="1600" b="1" dirty="0">
                <a:solidFill>
                  <a:srgbClr val="006EA7"/>
                </a:solidFill>
              </a:rPr>
              <a:t> cons.</a:t>
            </a:r>
            <a:endParaRPr lang="en-GB" sz="1600" b="1" dirty="0">
              <a:solidFill>
                <a:srgbClr val="006EA7"/>
              </a:solidFill>
            </a:endParaRPr>
          </a:p>
        </p:txBody>
      </p:sp>
      <p:sp>
        <p:nvSpPr>
          <p:cNvPr id="38" name="Rectangle 26"/>
          <p:cNvSpPr/>
          <p:nvPr/>
        </p:nvSpPr>
        <p:spPr>
          <a:xfrm>
            <a:off x="7153871" y="5085308"/>
            <a:ext cx="1800225" cy="215900"/>
          </a:xfrm>
          <a:prstGeom prst="rect">
            <a:avLst/>
          </a:prstGeom>
          <a:solidFill>
            <a:schemeClr val="accent4">
              <a:lumMod val="60000"/>
              <a:lumOff val="40000"/>
            </a:schemeClr>
          </a:solidFill>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r>
              <a:rPr lang="fr-CH" sz="1600" b="1" dirty="0">
                <a:solidFill>
                  <a:srgbClr val="006EA7"/>
                </a:solidFill>
              </a:rPr>
              <a:t>Water cons.</a:t>
            </a:r>
            <a:endParaRPr lang="en-GB" sz="1600" b="1" dirty="0">
              <a:solidFill>
                <a:srgbClr val="006EA7"/>
              </a:solidFill>
            </a:endParaRPr>
          </a:p>
        </p:txBody>
      </p:sp>
      <p:sp>
        <p:nvSpPr>
          <p:cNvPr id="39" name="Right Brace 6"/>
          <p:cNvSpPr/>
          <p:nvPr/>
        </p:nvSpPr>
        <p:spPr>
          <a:xfrm flipH="1">
            <a:off x="6600180" y="890563"/>
            <a:ext cx="215900" cy="1304925"/>
          </a:xfrm>
          <a:prstGeom prst="rightBrace">
            <a:avLst/>
          </a:prstGeom>
          <a:ln w="12700"/>
        </p:spPr>
        <p:style>
          <a:lnRef idx="2">
            <a:schemeClr val="dk1"/>
          </a:lnRef>
          <a:fillRef idx="0">
            <a:schemeClr val="dk1"/>
          </a:fillRef>
          <a:effectRef idx="1">
            <a:schemeClr val="dk1"/>
          </a:effectRef>
          <a:fontRef idx="minor">
            <a:schemeClr val="tx1"/>
          </a:fontRef>
        </p:style>
        <p:txBody>
          <a:bodyPr anchor="ctr"/>
          <a:lstStyle/>
          <a:p>
            <a:pPr algn="ctr" fontAlgn="base">
              <a:spcBef>
                <a:spcPct val="0"/>
              </a:spcBef>
              <a:spcAft>
                <a:spcPct val="0"/>
              </a:spcAft>
              <a:defRPr/>
            </a:pPr>
            <a:endParaRPr lang="en-GB" sz="2400">
              <a:solidFill>
                <a:srgbClr val="000000"/>
              </a:solidFill>
            </a:endParaRPr>
          </a:p>
        </p:txBody>
      </p:sp>
      <p:sp>
        <p:nvSpPr>
          <p:cNvPr id="40" name="Right Brace 37"/>
          <p:cNvSpPr/>
          <p:nvPr/>
        </p:nvSpPr>
        <p:spPr>
          <a:xfrm flipH="1">
            <a:off x="6627168" y="1979588"/>
            <a:ext cx="188913" cy="2443163"/>
          </a:xfrm>
          <a:prstGeom prst="rightBrace">
            <a:avLst/>
          </a:prstGeom>
          <a:ln w="12700"/>
        </p:spPr>
        <p:style>
          <a:lnRef idx="2">
            <a:schemeClr val="dk1"/>
          </a:lnRef>
          <a:fillRef idx="0">
            <a:schemeClr val="dk1"/>
          </a:fillRef>
          <a:effectRef idx="1">
            <a:schemeClr val="dk1"/>
          </a:effectRef>
          <a:fontRef idx="minor">
            <a:schemeClr val="tx1"/>
          </a:fontRef>
        </p:style>
        <p:txBody>
          <a:bodyPr anchor="ctr"/>
          <a:lstStyle/>
          <a:p>
            <a:pPr algn="ctr" fontAlgn="base">
              <a:spcBef>
                <a:spcPct val="0"/>
              </a:spcBef>
              <a:spcAft>
                <a:spcPct val="0"/>
              </a:spcAft>
              <a:defRPr/>
            </a:pPr>
            <a:endParaRPr lang="en-GB" sz="2400">
              <a:solidFill>
                <a:srgbClr val="000000"/>
              </a:solidFill>
            </a:endParaRPr>
          </a:p>
        </p:txBody>
      </p:sp>
      <p:sp>
        <p:nvSpPr>
          <p:cNvPr id="41" name="Right Brace 38"/>
          <p:cNvSpPr/>
          <p:nvPr/>
        </p:nvSpPr>
        <p:spPr>
          <a:xfrm flipH="1">
            <a:off x="6627168" y="4581129"/>
            <a:ext cx="188913" cy="703263"/>
          </a:xfrm>
          <a:prstGeom prst="rightBrace">
            <a:avLst/>
          </a:prstGeom>
          <a:ln w="12700"/>
        </p:spPr>
        <p:style>
          <a:lnRef idx="2">
            <a:schemeClr val="dk1"/>
          </a:lnRef>
          <a:fillRef idx="0">
            <a:schemeClr val="dk1"/>
          </a:fillRef>
          <a:effectRef idx="1">
            <a:schemeClr val="dk1"/>
          </a:effectRef>
          <a:fontRef idx="minor">
            <a:schemeClr val="tx1"/>
          </a:fontRef>
        </p:style>
        <p:txBody>
          <a:bodyPr anchor="ctr"/>
          <a:lstStyle/>
          <a:p>
            <a:pPr algn="ctr" fontAlgn="base">
              <a:spcBef>
                <a:spcPct val="0"/>
              </a:spcBef>
              <a:spcAft>
                <a:spcPct val="0"/>
              </a:spcAft>
              <a:defRPr/>
            </a:pPr>
            <a:endParaRPr lang="en-GB" sz="2400">
              <a:solidFill>
                <a:srgbClr val="000000"/>
              </a:solidFill>
            </a:endParaRPr>
          </a:p>
        </p:txBody>
      </p:sp>
    </p:spTree>
    <p:extLst>
      <p:ext uri="{BB962C8B-B14F-4D97-AF65-F5344CB8AC3E}">
        <p14:creationId xmlns:p14="http://schemas.microsoft.com/office/powerpoint/2010/main" val="17708108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noFill/>
        </p:spPr>
        <p:txBody>
          <a:bodyPr/>
          <a:lstStyle/>
          <a:p>
            <a:r>
              <a:rPr lang="fr-CH" b="1" dirty="0"/>
              <a:t>Agenda</a:t>
            </a:r>
          </a:p>
        </p:txBody>
      </p:sp>
      <p:graphicFrame>
        <p:nvGraphicFramePr>
          <p:cNvPr id="3" name="Diagramme 2"/>
          <p:cNvGraphicFramePr/>
          <p:nvPr>
            <p:extLst>
              <p:ext uri="{D42A27DB-BD31-4B8C-83A1-F6EECF244321}">
                <p14:modId xmlns:p14="http://schemas.microsoft.com/office/powerpoint/2010/main" val="660517256"/>
              </p:ext>
            </p:extLst>
          </p:nvPr>
        </p:nvGraphicFramePr>
        <p:xfrm>
          <a:off x="26894" y="1080000"/>
          <a:ext cx="10927128" cy="46357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llipse 4"/>
          <p:cNvSpPr/>
          <p:nvPr/>
        </p:nvSpPr>
        <p:spPr>
          <a:xfrm>
            <a:off x="2395789" y="1688975"/>
            <a:ext cx="2016224" cy="1872208"/>
          </a:xfrm>
          <a:prstGeom prst="ellipse">
            <a:avLst/>
          </a:prstGeom>
          <a:noFill/>
          <a:ln w="57150" cmpd="sng">
            <a:solidFill>
              <a:schemeClr val="tx1"/>
            </a:solidFill>
            <a:prstDash val="dash"/>
          </a:ln>
          <a:effectLst>
            <a:outerShdw blurRad="222250" dist="635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400" dirty="0" err="1">
              <a:solidFill>
                <a:schemeClr val="bg1"/>
              </a:solidFill>
            </a:endParaRPr>
          </a:p>
        </p:txBody>
      </p:sp>
    </p:spTree>
    <p:extLst>
      <p:ext uri="{BB962C8B-B14F-4D97-AF65-F5344CB8AC3E}">
        <p14:creationId xmlns:p14="http://schemas.microsoft.com/office/powerpoint/2010/main" val="14361946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What is Functional unit?</a:t>
            </a:r>
          </a:p>
        </p:txBody>
      </p:sp>
      <p:sp>
        <p:nvSpPr>
          <p:cNvPr id="3" name="Slide Number Placeholder 2"/>
          <p:cNvSpPr>
            <a:spLocks noGrp="1"/>
          </p:cNvSpPr>
          <p:nvPr>
            <p:ph type="sldNum" sz="quarter" idx="12"/>
          </p:nvPr>
        </p:nvSpPr>
        <p:spPr/>
        <p:txBody>
          <a:bodyPr/>
          <a:lstStyle/>
          <a:p>
            <a:fld id="{78CD8E6A-08C9-49B9-A7D5-27A98AD8C28F}" type="slidenum">
              <a:rPr lang="nl-NL" smtClean="0"/>
              <a:pPr/>
              <a:t>11</a:t>
            </a:fld>
            <a:endParaRPr lang="nl-NL"/>
          </a:p>
        </p:txBody>
      </p:sp>
      <p:sp>
        <p:nvSpPr>
          <p:cNvPr id="4" name="Content Placeholder 3"/>
          <p:cNvSpPr>
            <a:spLocks noGrp="1"/>
          </p:cNvSpPr>
          <p:nvPr>
            <p:ph idx="1"/>
          </p:nvPr>
        </p:nvSpPr>
        <p:spPr>
          <a:xfrm>
            <a:off x="540000" y="1080000"/>
            <a:ext cx="11112000" cy="4428000"/>
          </a:xfrm>
        </p:spPr>
        <p:txBody>
          <a:bodyPr/>
          <a:lstStyle/>
          <a:p>
            <a:pPr marL="0" indent="0">
              <a:buNone/>
            </a:pPr>
            <a:endParaRPr lang="en-GB" dirty="0"/>
          </a:p>
          <a:p>
            <a:pPr marL="0" indent="0">
              <a:buNone/>
            </a:pPr>
            <a:endParaRPr lang="en-GB" b="1" dirty="0"/>
          </a:p>
          <a:p>
            <a:pPr marL="0" indent="0">
              <a:buNone/>
            </a:pPr>
            <a:r>
              <a:rPr lang="en-GB" sz="3600" i="1" dirty="0"/>
              <a:t>The</a:t>
            </a:r>
            <a:r>
              <a:rPr lang="en-GB" sz="3600" b="1" i="1" u="sng" dirty="0"/>
              <a:t> amount</a:t>
            </a:r>
            <a:r>
              <a:rPr lang="en-GB" sz="3600" b="1" i="1" dirty="0"/>
              <a:t> </a:t>
            </a:r>
            <a:r>
              <a:rPr lang="en-GB" sz="3600" i="1" dirty="0"/>
              <a:t>of</a:t>
            </a:r>
            <a:r>
              <a:rPr lang="en-GB" sz="3600" b="1" i="1" dirty="0"/>
              <a:t> </a:t>
            </a:r>
            <a:r>
              <a:rPr lang="en-GB" sz="3600" i="1" dirty="0"/>
              <a:t>energy and material needed to produce enough</a:t>
            </a:r>
            <a:r>
              <a:rPr lang="en-GB" sz="3600" b="1" i="1" dirty="0"/>
              <a:t> neodymium oxide for 1 kg of </a:t>
            </a:r>
            <a:r>
              <a:rPr lang="en-GB" sz="3600" b="1" i="1" dirty="0" err="1"/>
              <a:t>NdFeB</a:t>
            </a:r>
            <a:r>
              <a:rPr lang="en-GB" sz="3600" b="1" i="1" dirty="0"/>
              <a:t> recycled </a:t>
            </a:r>
            <a:r>
              <a:rPr lang="en-GB" sz="3600" i="1" dirty="0"/>
              <a:t>magnetic</a:t>
            </a:r>
            <a:r>
              <a:rPr lang="en-GB" sz="3600" b="1" i="1" dirty="0"/>
              <a:t> </a:t>
            </a:r>
            <a:r>
              <a:rPr lang="en-GB" sz="3600" i="1" dirty="0"/>
              <a:t>material</a:t>
            </a:r>
            <a:r>
              <a:rPr lang="en-GB" i="1" dirty="0"/>
              <a:t>.</a:t>
            </a:r>
            <a:endParaRPr lang="nl-BE" i="1" dirty="0"/>
          </a:p>
        </p:txBody>
      </p:sp>
    </p:spTree>
    <p:extLst>
      <p:ext uri="{BB962C8B-B14F-4D97-AF65-F5344CB8AC3E}">
        <p14:creationId xmlns:p14="http://schemas.microsoft.com/office/powerpoint/2010/main" val="4201002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LCA of </a:t>
            </a:r>
            <a:r>
              <a:rPr lang="en-US" dirty="0" err="1"/>
              <a:t>NdFeB</a:t>
            </a:r>
            <a:endParaRPr lang="nl-BE" dirty="0"/>
          </a:p>
        </p:txBody>
      </p:sp>
      <p:sp>
        <p:nvSpPr>
          <p:cNvPr id="3" name="Slide Number Placeholder 2"/>
          <p:cNvSpPr>
            <a:spLocks noGrp="1"/>
          </p:cNvSpPr>
          <p:nvPr>
            <p:ph type="sldNum" sz="quarter" idx="12"/>
          </p:nvPr>
        </p:nvSpPr>
        <p:spPr/>
        <p:txBody>
          <a:bodyPr/>
          <a:lstStyle/>
          <a:p>
            <a:fld id="{78CD8E6A-08C9-49B9-A7D5-27A98AD8C28F}" type="slidenum">
              <a:rPr lang="nl-NL" smtClean="0"/>
              <a:pPr/>
              <a:t>12</a:t>
            </a:fld>
            <a:endParaRPr lang="nl-NL"/>
          </a:p>
        </p:txBody>
      </p:sp>
      <p:sp>
        <p:nvSpPr>
          <p:cNvPr id="4" name="Content Placeholder 3"/>
          <p:cNvSpPr>
            <a:spLocks noGrp="1"/>
          </p:cNvSpPr>
          <p:nvPr>
            <p:ph idx="1"/>
          </p:nvPr>
        </p:nvSpPr>
        <p:spPr>
          <a:xfrm>
            <a:off x="720000" y="1349999"/>
            <a:ext cx="11112000" cy="3777172"/>
          </a:xfrm>
        </p:spPr>
        <p:txBody>
          <a:bodyPr/>
          <a:lstStyle/>
          <a:p>
            <a:pPr marL="0" indent="0">
              <a:buNone/>
            </a:pPr>
            <a:endParaRPr lang="en-US" dirty="0"/>
          </a:p>
          <a:p>
            <a:r>
              <a:rPr lang="en-US" sz="3200" b="1" dirty="0"/>
              <a:t>LCIA method chosen: </a:t>
            </a:r>
            <a:r>
              <a:rPr lang="en-US" sz="3200" b="1" dirty="0" err="1"/>
              <a:t>ReCiPe</a:t>
            </a:r>
            <a:r>
              <a:rPr lang="en-US" sz="3200" b="1" dirty="0"/>
              <a:t> 1.08 H Midpoint</a:t>
            </a:r>
          </a:p>
          <a:p>
            <a:r>
              <a:rPr lang="en-US" sz="3200" b="1" dirty="0"/>
              <a:t>Economic allocation applied</a:t>
            </a:r>
          </a:p>
          <a:p>
            <a:r>
              <a:rPr lang="en-US" sz="3200" b="1" dirty="0"/>
              <a:t>Binnemans Routes –</a:t>
            </a:r>
          </a:p>
          <a:p>
            <a:pPr lvl="1"/>
            <a:r>
              <a:rPr lang="en-US" sz="2800" b="1" dirty="0"/>
              <a:t>Traditional hydro recycling process</a:t>
            </a:r>
          </a:p>
          <a:p>
            <a:pPr lvl="1"/>
            <a:r>
              <a:rPr lang="en-US" sz="2800" b="1" dirty="0"/>
              <a:t>Procedure for direct melting </a:t>
            </a:r>
          </a:p>
          <a:p>
            <a:pPr lvl="1"/>
            <a:endParaRPr lang="en-US" sz="2800" b="1" dirty="0"/>
          </a:p>
          <a:p>
            <a:pPr marL="359637" lvl="1" indent="0">
              <a:buNone/>
            </a:pPr>
            <a:endParaRPr lang="en-US" sz="2800" b="1" dirty="0"/>
          </a:p>
          <a:p>
            <a:pPr marL="359637" lvl="1" indent="0">
              <a:buNone/>
            </a:pPr>
            <a:r>
              <a:rPr lang="en-US" sz="1600" dirty="0"/>
              <a:t>Sources:</a:t>
            </a:r>
            <a:r>
              <a:rPr lang="en-US" sz="2800" dirty="0"/>
              <a:t> </a:t>
            </a:r>
            <a:r>
              <a:rPr lang="en-US" sz="1600" dirty="0"/>
              <a:t>Binnemans, 2013. Recycling of rare earths: a critical review . </a:t>
            </a:r>
            <a:r>
              <a:rPr lang="nl-BE" sz="1600" dirty="0"/>
              <a:t>Asabe, K., Saguchi, A., Takahashi, W., Suzuki, R., Ono, K., 2001. Recycling of rare earth magnet scraps: Part I carbon removal by high temperature oxidation. Mater. Trans. 42, 2487e2491.</a:t>
            </a:r>
            <a:endParaRPr lang="en-US" sz="1600" dirty="0"/>
          </a:p>
        </p:txBody>
      </p:sp>
    </p:spTree>
    <p:extLst>
      <p:ext uri="{BB962C8B-B14F-4D97-AF65-F5344CB8AC3E}">
        <p14:creationId xmlns:p14="http://schemas.microsoft.com/office/powerpoint/2010/main" val="2283513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029" y="163492"/>
            <a:ext cx="11112000" cy="900000"/>
          </a:xfrm>
        </p:spPr>
        <p:txBody>
          <a:bodyPr/>
          <a:lstStyle/>
          <a:p>
            <a:r>
              <a:rPr lang="nl-BE" dirty="0"/>
              <a:t>Direct melting recycling route</a:t>
            </a:r>
          </a:p>
        </p:txBody>
      </p:sp>
      <p:sp>
        <p:nvSpPr>
          <p:cNvPr id="3" name="Slide Number Placeholder 2"/>
          <p:cNvSpPr>
            <a:spLocks noGrp="1"/>
          </p:cNvSpPr>
          <p:nvPr>
            <p:ph type="sldNum" sz="quarter" idx="12"/>
          </p:nvPr>
        </p:nvSpPr>
        <p:spPr/>
        <p:txBody>
          <a:bodyPr/>
          <a:lstStyle/>
          <a:p>
            <a:fld id="{78CD8E6A-08C9-49B9-A7D5-27A98AD8C28F}" type="slidenum">
              <a:rPr lang="nl-NL" smtClean="0"/>
              <a:pPr/>
              <a:t>13</a:t>
            </a:fld>
            <a:endParaRPr lang="nl-NL"/>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19300387"/>
              </p:ext>
            </p:extLst>
          </p:nvPr>
        </p:nvGraphicFramePr>
        <p:xfrm>
          <a:off x="720725" y="1349375"/>
          <a:ext cx="11110913" cy="4429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Straight Arrow Connector 6"/>
          <p:cNvCxnSpPr/>
          <p:nvPr/>
        </p:nvCxnSpPr>
        <p:spPr>
          <a:xfrm>
            <a:off x="1534886" y="4457699"/>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1208314" y="5649685"/>
            <a:ext cx="4479472" cy="369332"/>
          </a:xfrm>
          <a:prstGeom prst="rect">
            <a:avLst/>
          </a:prstGeom>
          <a:noFill/>
        </p:spPr>
        <p:txBody>
          <a:bodyPr wrap="square" rtlCol="0">
            <a:spAutoFit/>
          </a:bodyPr>
          <a:lstStyle/>
          <a:p>
            <a:r>
              <a:rPr lang="nl-BE" dirty="0">
                <a:solidFill>
                  <a:schemeClr val="tx2">
                    <a:lumMod val="50000"/>
                  </a:schemeClr>
                </a:solidFill>
              </a:rPr>
              <a:t>CO2           REE containing slag</a:t>
            </a:r>
          </a:p>
        </p:txBody>
      </p:sp>
      <p:cxnSp>
        <p:nvCxnSpPr>
          <p:cNvPr id="9" name="Straight Arrow Connector 8"/>
          <p:cNvCxnSpPr/>
          <p:nvPr/>
        </p:nvCxnSpPr>
        <p:spPr>
          <a:xfrm>
            <a:off x="1687285" y="1524000"/>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371599" y="1120562"/>
            <a:ext cx="620487" cy="369332"/>
          </a:xfrm>
          <a:prstGeom prst="rect">
            <a:avLst/>
          </a:prstGeom>
          <a:noFill/>
        </p:spPr>
        <p:txBody>
          <a:bodyPr wrap="square" rtlCol="0">
            <a:spAutoFit/>
          </a:bodyPr>
          <a:lstStyle/>
          <a:p>
            <a:r>
              <a:rPr lang="nl-BE" dirty="0">
                <a:solidFill>
                  <a:schemeClr val="tx2">
                    <a:lumMod val="50000"/>
                  </a:schemeClr>
                </a:solidFill>
              </a:rPr>
              <a:t>O2</a:t>
            </a:r>
          </a:p>
        </p:txBody>
      </p:sp>
      <p:cxnSp>
        <p:nvCxnSpPr>
          <p:cNvPr id="12" name="Straight Arrow Connector 11"/>
          <p:cNvCxnSpPr/>
          <p:nvPr/>
        </p:nvCxnSpPr>
        <p:spPr>
          <a:xfrm>
            <a:off x="2492828" y="1524000"/>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006035" y="1137164"/>
            <a:ext cx="2492831" cy="369332"/>
          </a:xfrm>
          <a:prstGeom prst="rect">
            <a:avLst/>
          </a:prstGeom>
          <a:noFill/>
        </p:spPr>
        <p:txBody>
          <a:bodyPr wrap="square" rtlCol="0">
            <a:spAutoFit/>
          </a:bodyPr>
          <a:lstStyle/>
          <a:p>
            <a:r>
              <a:rPr lang="nl-BE" dirty="0">
                <a:solidFill>
                  <a:schemeClr val="tx2">
                    <a:lumMod val="50000"/>
                  </a:schemeClr>
                </a:solidFill>
              </a:rPr>
              <a:t>Thermal energy</a:t>
            </a:r>
          </a:p>
        </p:txBody>
      </p:sp>
      <p:cxnSp>
        <p:nvCxnSpPr>
          <p:cNvPr id="14" name="Straight Arrow Connector 13"/>
          <p:cNvCxnSpPr/>
          <p:nvPr/>
        </p:nvCxnSpPr>
        <p:spPr>
          <a:xfrm>
            <a:off x="5687786" y="4457699"/>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72000" y="5602585"/>
            <a:ext cx="3214800" cy="369332"/>
          </a:xfrm>
          <a:prstGeom prst="rect">
            <a:avLst/>
          </a:prstGeom>
          <a:noFill/>
        </p:spPr>
        <p:txBody>
          <a:bodyPr wrap="square" rtlCol="0">
            <a:spAutoFit/>
          </a:bodyPr>
          <a:lstStyle/>
          <a:p>
            <a:r>
              <a:rPr lang="nl-BE" dirty="0">
                <a:solidFill>
                  <a:schemeClr val="tx2">
                    <a:lumMod val="50000"/>
                  </a:schemeClr>
                </a:solidFill>
              </a:rPr>
              <a:t>H2           Fe       H20 vapor</a:t>
            </a:r>
          </a:p>
        </p:txBody>
      </p:sp>
      <p:cxnSp>
        <p:nvCxnSpPr>
          <p:cNvPr id="16" name="Straight Arrow Connector 15"/>
          <p:cNvCxnSpPr/>
          <p:nvPr/>
        </p:nvCxnSpPr>
        <p:spPr>
          <a:xfrm>
            <a:off x="6607629" y="4457699"/>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511143" y="4393291"/>
            <a:ext cx="16329" cy="1320801"/>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9840686" y="4393291"/>
            <a:ext cx="1" cy="918227"/>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9161743" y="5381562"/>
            <a:ext cx="2669895" cy="369332"/>
          </a:xfrm>
          <a:prstGeom prst="rect">
            <a:avLst/>
          </a:prstGeom>
          <a:noFill/>
        </p:spPr>
        <p:txBody>
          <a:bodyPr wrap="square" rtlCol="0">
            <a:spAutoFit/>
          </a:bodyPr>
          <a:lstStyle/>
          <a:p>
            <a:r>
              <a:rPr lang="nl-BE" dirty="0">
                <a:solidFill>
                  <a:schemeClr val="tx2">
                    <a:lumMod val="50000"/>
                  </a:schemeClr>
                </a:solidFill>
              </a:rPr>
              <a:t>CaO slag          Nd2O3 </a:t>
            </a:r>
          </a:p>
        </p:txBody>
      </p:sp>
      <p:cxnSp>
        <p:nvCxnSpPr>
          <p:cNvPr id="23" name="Straight Arrow Connector 22"/>
          <p:cNvCxnSpPr/>
          <p:nvPr/>
        </p:nvCxnSpPr>
        <p:spPr>
          <a:xfrm flipH="1">
            <a:off x="10836162" y="4414963"/>
            <a:ext cx="1" cy="918227"/>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10120650" y="1476705"/>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9373135" y="1050303"/>
            <a:ext cx="2644694" cy="369332"/>
          </a:xfrm>
          <a:prstGeom prst="rect">
            <a:avLst/>
          </a:prstGeom>
          <a:noFill/>
        </p:spPr>
        <p:txBody>
          <a:bodyPr wrap="square" rtlCol="0">
            <a:spAutoFit/>
          </a:bodyPr>
          <a:lstStyle/>
          <a:p>
            <a:r>
              <a:rPr lang="nl-BE" dirty="0">
                <a:solidFill>
                  <a:schemeClr val="tx2">
                    <a:lumMod val="50000"/>
                  </a:schemeClr>
                </a:solidFill>
              </a:rPr>
              <a:t>Ca Metal     Electricity</a:t>
            </a:r>
          </a:p>
        </p:txBody>
      </p:sp>
      <p:cxnSp>
        <p:nvCxnSpPr>
          <p:cNvPr id="26" name="Straight Arrow Connector 25"/>
          <p:cNvCxnSpPr/>
          <p:nvPr/>
        </p:nvCxnSpPr>
        <p:spPr>
          <a:xfrm>
            <a:off x="6096000" y="1476705"/>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472000" y="1066802"/>
            <a:ext cx="2659629" cy="369332"/>
          </a:xfrm>
          <a:prstGeom prst="rect">
            <a:avLst/>
          </a:prstGeom>
          <a:noFill/>
        </p:spPr>
        <p:txBody>
          <a:bodyPr wrap="square" rtlCol="0">
            <a:spAutoFit/>
          </a:bodyPr>
          <a:lstStyle/>
          <a:p>
            <a:r>
              <a:rPr lang="nl-BE" dirty="0">
                <a:solidFill>
                  <a:schemeClr val="tx2">
                    <a:lumMod val="50000"/>
                  </a:schemeClr>
                </a:solidFill>
              </a:rPr>
              <a:t>Electricity    Hydrogen</a:t>
            </a:r>
          </a:p>
        </p:txBody>
      </p:sp>
      <p:cxnSp>
        <p:nvCxnSpPr>
          <p:cNvPr id="28" name="Straight Arrow Connector 27"/>
          <p:cNvCxnSpPr/>
          <p:nvPr/>
        </p:nvCxnSpPr>
        <p:spPr>
          <a:xfrm>
            <a:off x="2667000" y="4414963"/>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11009679" y="1476705"/>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7081157" y="1436134"/>
            <a:ext cx="0" cy="1191986"/>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30465" y="2677886"/>
            <a:ext cx="359392" cy="1754326"/>
          </a:xfrm>
          <a:prstGeom prst="rect">
            <a:avLst/>
          </a:prstGeom>
          <a:noFill/>
        </p:spPr>
        <p:txBody>
          <a:bodyPr wrap="square" rtlCol="0">
            <a:spAutoFit/>
          </a:bodyPr>
          <a:lstStyle/>
          <a:p>
            <a:r>
              <a:rPr lang="nl-BE" dirty="0"/>
              <a:t>Magnet</a:t>
            </a:r>
          </a:p>
        </p:txBody>
      </p:sp>
      <p:cxnSp>
        <p:nvCxnSpPr>
          <p:cNvPr id="33" name="Straight Arrow Connector 32"/>
          <p:cNvCxnSpPr>
            <a:endCxn id="5" idx="1"/>
          </p:cNvCxnSpPr>
          <p:nvPr/>
        </p:nvCxnSpPr>
        <p:spPr>
          <a:xfrm>
            <a:off x="15031" y="3555049"/>
            <a:ext cx="705694" cy="8888"/>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p:cNvSpPr/>
          <p:nvPr/>
        </p:nvSpPr>
        <p:spPr>
          <a:xfrm>
            <a:off x="310161" y="6382503"/>
            <a:ext cx="7494896" cy="369332"/>
          </a:xfrm>
          <a:prstGeom prst="rect">
            <a:avLst/>
          </a:prstGeom>
        </p:spPr>
        <p:txBody>
          <a:bodyPr wrap="square">
            <a:spAutoFit/>
          </a:bodyPr>
          <a:lstStyle/>
          <a:p>
            <a:r>
              <a:rPr lang="nl-BE" dirty="0">
                <a:solidFill>
                  <a:schemeClr val="tx2">
                    <a:lumMod val="50000"/>
                  </a:schemeClr>
                </a:solidFill>
              </a:rPr>
              <a:t>Source: Schulze, Rita and Onai, Mehmet</a:t>
            </a:r>
            <a:r>
              <a:rPr lang="nl-BE">
                <a:solidFill>
                  <a:schemeClr val="tx2">
                    <a:lumMod val="50000"/>
                  </a:schemeClr>
                </a:solidFill>
              </a:rPr>
              <a:t>, EREAN, 2016 </a:t>
            </a:r>
            <a:endParaRPr lang="nl-BE" dirty="0">
              <a:solidFill>
                <a:schemeClr val="tx2">
                  <a:lumMod val="50000"/>
                </a:schemeClr>
              </a:solidFill>
            </a:endParaRPr>
          </a:p>
        </p:txBody>
      </p:sp>
    </p:spTree>
    <p:extLst>
      <p:ext uri="{BB962C8B-B14F-4D97-AF65-F5344CB8AC3E}">
        <p14:creationId xmlns:p14="http://schemas.microsoft.com/office/powerpoint/2010/main" val="399481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a:t>Hydrometallurgical recycling route</a:t>
            </a:r>
            <a:endParaRPr lang="nl-BE" dirty="0"/>
          </a:p>
        </p:txBody>
      </p:sp>
      <p:sp>
        <p:nvSpPr>
          <p:cNvPr id="3" name="Slide Number Placeholder 2"/>
          <p:cNvSpPr>
            <a:spLocks noGrp="1"/>
          </p:cNvSpPr>
          <p:nvPr>
            <p:ph type="sldNum" sz="quarter" idx="12"/>
          </p:nvPr>
        </p:nvSpPr>
        <p:spPr/>
        <p:txBody>
          <a:bodyPr/>
          <a:lstStyle/>
          <a:p>
            <a:fld id="{78CD8E6A-08C9-49B9-A7D5-27A98AD8C28F}" type="slidenum">
              <a:rPr lang="nl-NL" smtClean="0"/>
              <a:pPr/>
              <a:t>14</a:t>
            </a:fld>
            <a:endParaRPr lang="nl-NL"/>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59836422"/>
              </p:ext>
            </p:extLst>
          </p:nvPr>
        </p:nvGraphicFramePr>
        <p:xfrm>
          <a:off x="720725" y="1349375"/>
          <a:ext cx="11110913" cy="4429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flipH="1">
            <a:off x="0" y="5934734"/>
            <a:ext cx="10036954" cy="584775"/>
          </a:xfrm>
          <a:prstGeom prst="rect">
            <a:avLst/>
          </a:prstGeom>
          <a:noFill/>
        </p:spPr>
        <p:txBody>
          <a:bodyPr wrap="square" rtlCol="0">
            <a:spAutoFit/>
          </a:bodyPr>
          <a:lstStyle/>
          <a:p>
            <a:r>
              <a:rPr lang="nl-BE" sz="1600" dirty="0">
                <a:solidFill>
                  <a:schemeClr val="tx2">
                    <a:lumMod val="50000"/>
                  </a:schemeClr>
                </a:solidFill>
              </a:rPr>
              <a:t>Source: Van der Hoogerstraete, T. Wellens, S. Veractert, K., Binnemans, K. “Removal of transition metals from rare earths by solvent extraction 2013</a:t>
            </a:r>
          </a:p>
        </p:txBody>
      </p:sp>
      <p:cxnSp>
        <p:nvCxnSpPr>
          <p:cNvPr id="8" name="Straight Arrow Connector 7"/>
          <p:cNvCxnSpPr/>
          <p:nvPr/>
        </p:nvCxnSpPr>
        <p:spPr>
          <a:xfrm>
            <a:off x="1404257" y="1349375"/>
            <a:ext cx="0" cy="1328511"/>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2481943" y="1349375"/>
            <a:ext cx="0" cy="1328511"/>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0" y="3429000"/>
            <a:ext cx="720000" cy="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6232457" y="1349375"/>
            <a:ext cx="0" cy="1328511"/>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6232457" y="4474645"/>
            <a:ext cx="0" cy="855022"/>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1045027" y="994401"/>
            <a:ext cx="2400301" cy="369332"/>
          </a:xfrm>
          <a:prstGeom prst="rect">
            <a:avLst/>
          </a:prstGeom>
          <a:noFill/>
        </p:spPr>
        <p:txBody>
          <a:bodyPr wrap="square" rtlCol="0">
            <a:spAutoFit/>
          </a:bodyPr>
          <a:lstStyle/>
          <a:p>
            <a:r>
              <a:rPr lang="nl-BE" dirty="0">
                <a:solidFill>
                  <a:schemeClr val="tx2">
                    <a:lumMod val="50000"/>
                  </a:schemeClr>
                </a:solidFill>
              </a:rPr>
              <a:t>Electricity   HCl   H20</a:t>
            </a:r>
          </a:p>
        </p:txBody>
      </p:sp>
      <p:sp>
        <p:nvSpPr>
          <p:cNvPr id="18" name="TextBox 17"/>
          <p:cNvSpPr txBox="1"/>
          <p:nvPr/>
        </p:nvSpPr>
        <p:spPr>
          <a:xfrm>
            <a:off x="130465" y="2677886"/>
            <a:ext cx="359392" cy="1754326"/>
          </a:xfrm>
          <a:prstGeom prst="rect">
            <a:avLst/>
          </a:prstGeom>
          <a:noFill/>
        </p:spPr>
        <p:txBody>
          <a:bodyPr wrap="square" rtlCol="0">
            <a:spAutoFit/>
          </a:bodyPr>
          <a:lstStyle/>
          <a:p>
            <a:r>
              <a:rPr lang="nl-BE" dirty="0"/>
              <a:t>Magnet</a:t>
            </a:r>
          </a:p>
        </p:txBody>
      </p:sp>
      <p:cxnSp>
        <p:nvCxnSpPr>
          <p:cNvPr id="19" name="Straight Arrow Connector 18"/>
          <p:cNvCxnSpPr/>
          <p:nvPr/>
        </p:nvCxnSpPr>
        <p:spPr>
          <a:xfrm>
            <a:off x="2046514" y="4432212"/>
            <a:ext cx="10886" cy="939888"/>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20000" y="5357741"/>
            <a:ext cx="3247843" cy="369332"/>
          </a:xfrm>
          <a:prstGeom prst="rect">
            <a:avLst/>
          </a:prstGeom>
          <a:noFill/>
        </p:spPr>
        <p:txBody>
          <a:bodyPr wrap="square" rtlCol="0">
            <a:spAutoFit/>
          </a:bodyPr>
          <a:lstStyle/>
          <a:p>
            <a:r>
              <a:rPr lang="nl-BE" dirty="0">
                <a:solidFill>
                  <a:schemeClr val="tx2">
                    <a:lumMod val="50000"/>
                  </a:schemeClr>
                </a:solidFill>
              </a:rPr>
              <a:t>Sludges  Nd Dy Solution</a:t>
            </a:r>
          </a:p>
        </p:txBody>
      </p:sp>
      <p:sp>
        <p:nvSpPr>
          <p:cNvPr id="23" name="TextBox 22"/>
          <p:cNvSpPr txBox="1"/>
          <p:nvPr/>
        </p:nvSpPr>
        <p:spPr>
          <a:xfrm>
            <a:off x="5594089" y="5275801"/>
            <a:ext cx="1276735" cy="369332"/>
          </a:xfrm>
          <a:prstGeom prst="rect">
            <a:avLst/>
          </a:prstGeom>
          <a:noFill/>
        </p:spPr>
        <p:txBody>
          <a:bodyPr wrap="square" rtlCol="0">
            <a:spAutoFit/>
          </a:bodyPr>
          <a:lstStyle/>
          <a:p>
            <a:r>
              <a:rPr lang="nl-BE" dirty="0">
                <a:solidFill>
                  <a:schemeClr val="tx2">
                    <a:lumMod val="50000"/>
                  </a:schemeClr>
                </a:solidFill>
              </a:rPr>
              <a:t>Nd(OH)3 </a:t>
            </a:r>
          </a:p>
        </p:txBody>
      </p:sp>
      <p:cxnSp>
        <p:nvCxnSpPr>
          <p:cNvPr id="24" name="Straight Arrow Connector 23"/>
          <p:cNvCxnSpPr/>
          <p:nvPr/>
        </p:nvCxnSpPr>
        <p:spPr>
          <a:xfrm>
            <a:off x="7143673" y="4443131"/>
            <a:ext cx="33894" cy="893757"/>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885169" y="5263232"/>
            <a:ext cx="2757918" cy="369332"/>
          </a:xfrm>
          <a:prstGeom prst="rect">
            <a:avLst/>
          </a:prstGeom>
          <a:noFill/>
        </p:spPr>
        <p:txBody>
          <a:bodyPr wrap="square" rtlCol="0">
            <a:spAutoFit/>
          </a:bodyPr>
          <a:lstStyle/>
          <a:p>
            <a:r>
              <a:rPr lang="nl-BE" dirty="0"/>
              <a:t>Waste water</a:t>
            </a:r>
          </a:p>
        </p:txBody>
      </p:sp>
      <p:cxnSp>
        <p:nvCxnSpPr>
          <p:cNvPr id="30" name="Straight Arrow Connector 29"/>
          <p:cNvCxnSpPr/>
          <p:nvPr/>
        </p:nvCxnSpPr>
        <p:spPr>
          <a:xfrm>
            <a:off x="3205843" y="1349374"/>
            <a:ext cx="0" cy="1328511"/>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10401685" y="4420779"/>
            <a:ext cx="0" cy="855022"/>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9694080" y="5275801"/>
            <a:ext cx="1415209" cy="369332"/>
          </a:xfrm>
          <a:prstGeom prst="rect">
            <a:avLst/>
          </a:prstGeom>
          <a:noFill/>
        </p:spPr>
        <p:txBody>
          <a:bodyPr wrap="square" rtlCol="0">
            <a:spAutoFit/>
          </a:bodyPr>
          <a:lstStyle/>
          <a:p>
            <a:r>
              <a:rPr lang="nl-BE" dirty="0">
                <a:solidFill>
                  <a:schemeClr val="tx2">
                    <a:lumMod val="50000"/>
                  </a:schemeClr>
                </a:solidFill>
              </a:rPr>
              <a:t>Nd oxide</a:t>
            </a:r>
          </a:p>
        </p:txBody>
      </p:sp>
      <p:sp>
        <p:nvSpPr>
          <p:cNvPr id="35" name="TextBox 34"/>
          <p:cNvSpPr txBox="1"/>
          <p:nvPr/>
        </p:nvSpPr>
        <p:spPr>
          <a:xfrm>
            <a:off x="4881894" y="999598"/>
            <a:ext cx="2295673" cy="369332"/>
          </a:xfrm>
          <a:prstGeom prst="rect">
            <a:avLst/>
          </a:prstGeom>
          <a:noFill/>
        </p:spPr>
        <p:txBody>
          <a:bodyPr wrap="square" rtlCol="0">
            <a:spAutoFit/>
          </a:bodyPr>
          <a:lstStyle/>
          <a:p>
            <a:r>
              <a:rPr lang="nl-BE" dirty="0"/>
              <a:t>Electricity   NaOH</a:t>
            </a:r>
          </a:p>
        </p:txBody>
      </p:sp>
      <p:cxnSp>
        <p:nvCxnSpPr>
          <p:cNvPr id="38" name="Straight Arrow Connector 37"/>
          <p:cNvCxnSpPr/>
          <p:nvPr/>
        </p:nvCxnSpPr>
        <p:spPr>
          <a:xfrm>
            <a:off x="5472000" y="1363733"/>
            <a:ext cx="0" cy="1328511"/>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7308196" y="1363733"/>
            <a:ext cx="0" cy="1328511"/>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825698" y="994401"/>
            <a:ext cx="1737833" cy="369332"/>
          </a:xfrm>
          <a:prstGeom prst="rect">
            <a:avLst/>
          </a:prstGeom>
          <a:noFill/>
        </p:spPr>
        <p:txBody>
          <a:bodyPr wrap="square" rtlCol="0">
            <a:spAutoFit/>
          </a:bodyPr>
          <a:lstStyle/>
          <a:p>
            <a:r>
              <a:rPr lang="nl-BE" dirty="0"/>
              <a:t> NH5CO3 </a:t>
            </a:r>
          </a:p>
        </p:txBody>
      </p:sp>
      <p:cxnSp>
        <p:nvCxnSpPr>
          <p:cNvPr id="47" name="Straight Arrow Connector 46"/>
          <p:cNvCxnSpPr/>
          <p:nvPr/>
        </p:nvCxnSpPr>
        <p:spPr>
          <a:xfrm>
            <a:off x="908248" y="4410290"/>
            <a:ext cx="10886" cy="939888"/>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9864386" y="1349373"/>
            <a:ext cx="0" cy="1328511"/>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9" name="TextBox 48"/>
          <p:cNvSpPr txBox="1"/>
          <p:nvPr/>
        </p:nvSpPr>
        <p:spPr>
          <a:xfrm>
            <a:off x="9097898" y="980041"/>
            <a:ext cx="2139042" cy="369332"/>
          </a:xfrm>
          <a:prstGeom prst="rect">
            <a:avLst/>
          </a:prstGeom>
          <a:noFill/>
        </p:spPr>
        <p:txBody>
          <a:bodyPr wrap="square" rtlCol="0">
            <a:spAutoFit/>
          </a:bodyPr>
          <a:lstStyle/>
          <a:p>
            <a:r>
              <a:rPr lang="nl-BE" dirty="0"/>
              <a:t>Electricity</a:t>
            </a:r>
          </a:p>
        </p:txBody>
      </p:sp>
      <p:cxnSp>
        <p:nvCxnSpPr>
          <p:cNvPr id="28" name="Straight Arrow Connector 27"/>
          <p:cNvCxnSpPr/>
          <p:nvPr/>
        </p:nvCxnSpPr>
        <p:spPr>
          <a:xfrm flipH="1">
            <a:off x="5306786" y="4443131"/>
            <a:ext cx="7371" cy="832670"/>
          </a:xfrm>
          <a:prstGeom prst="straightConnector1">
            <a:avLst/>
          </a:prstGeom>
          <a:ln w="38100">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4455824" y="5209628"/>
            <a:ext cx="1257898" cy="646331"/>
          </a:xfrm>
          <a:prstGeom prst="rect">
            <a:avLst/>
          </a:prstGeom>
          <a:noFill/>
        </p:spPr>
        <p:txBody>
          <a:bodyPr wrap="square" rtlCol="0">
            <a:spAutoFit/>
          </a:bodyPr>
          <a:lstStyle/>
          <a:p>
            <a:r>
              <a:rPr lang="nl-BE" dirty="0">
                <a:solidFill>
                  <a:schemeClr val="tx2">
                    <a:lumMod val="50000"/>
                  </a:schemeClr>
                </a:solidFill>
              </a:rPr>
              <a:t>Transition metals </a:t>
            </a:r>
          </a:p>
        </p:txBody>
      </p:sp>
    </p:spTree>
    <p:extLst>
      <p:ext uri="{BB962C8B-B14F-4D97-AF65-F5344CB8AC3E}">
        <p14:creationId xmlns:p14="http://schemas.microsoft.com/office/powerpoint/2010/main" val="467697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70121" y="180791"/>
            <a:ext cx="11112500" cy="900112"/>
          </a:xfrm>
          <a:noFill/>
        </p:spPr>
        <p:txBody>
          <a:bodyPr/>
          <a:lstStyle/>
          <a:p>
            <a:r>
              <a:rPr lang="fr-CH" b="1" dirty="0"/>
              <a:t>Agenda</a:t>
            </a:r>
          </a:p>
        </p:txBody>
      </p:sp>
      <p:graphicFrame>
        <p:nvGraphicFramePr>
          <p:cNvPr id="3" name="Diagramme 2"/>
          <p:cNvGraphicFramePr/>
          <p:nvPr>
            <p:extLst/>
          </p:nvPr>
        </p:nvGraphicFramePr>
        <p:xfrm>
          <a:off x="2530549" y="1080903"/>
          <a:ext cx="7676707" cy="4899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llipse 4"/>
          <p:cNvSpPr/>
          <p:nvPr/>
        </p:nvSpPr>
        <p:spPr>
          <a:xfrm>
            <a:off x="5124894" y="905227"/>
            <a:ext cx="2424222" cy="2151575"/>
          </a:xfrm>
          <a:prstGeom prst="ellipse">
            <a:avLst/>
          </a:prstGeom>
          <a:noFill/>
          <a:ln w="57150" cmpd="sng">
            <a:solidFill>
              <a:schemeClr val="tx1"/>
            </a:solidFill>
            <a:prstDash val="dash"/>
          </a:ln>
          <a:effectLst>
            <a:outerShdw blurRad="222250" dist="635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400" dirty="0" err="1">
              <a:solidFill>
                <a:schemeClr val="bg1"/>
              </a:solidFill>
            </a:endParaRPr>
          </a:p>
        </p:txBody>
      </p:sp>
    </p:spTree>
    <p:extLst>
      <p:ext uri="{BB962C8B-B14F-4D97-AF65-F5344CB8AC3E}">
        <p14:creationId xmlns:p14="http://schemas.microsoft.com/office/powerpoint/2010/main" val="20794167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78CD8E6A-08C9-49B9-A7D5-27A98AD8C28F}" type="slidenum">
              <a:rPr lang="nl-NL" smtClean="0"/>
              <a:pPr/>
              <a:t>16</a:t>
            </a:fld>
            <a:endParaRPr lang="nl-NL"/>
          </a:p>
        </p:txBody>
      </p:sp>
      <p:sp>
        <p:nvSpPr>
          <p:cNvPr id="2" name="Title 1"/>
          <p:cNvSpPr>
            <a:spLocks noGrp="1"/>
          </p:cNvSpPr>
          <p:nvPr>
            <p:ph type="title" idx="4294967295"/>
          </p:nvPr>
        </p:nvSpPr>
        <p:spPr>
          <a:xfrm>
            <a:off x="1081088" y="179388"/>
            <a:ext cx="11110912" cy="900112"/>
          </a:xfrm>
        </p:spPr>
        <p:txBody>
          <a:bodyPr/>
          <a:lstStyle/>
          <a:p>
            <a:r>
              <a:rPr lang="en-US" dirty="0"/>
              <a:t>Results - Hydrometallurgical</a:t>
            </a:r>
            <a:endParaRPr lang="nl-BE" dirty="0"/>
          </a:p>
        </p:txBody>
      </p:sp>
      <p:graphicFrame>
        <p:nvGraphicFramePr>
          <p:cNvPr id="4" name="Chart 3"/>
          <p:cNvGraphicFramePr>
            <a:graphicFrameLocks/>
          </p:cNvGraphicFramePr>
          <p:nvPr>
            <p:extLst>
              <p:ext uri="{D42A27DB-BD31-4B8C-83A1-F6EECF244321}">
                <p14:modId xmlns:p14="http://schemas.microsoft.com/office/powerpoint/2010/main" val="357766950"/>
              </p:ext>
            </p:extLst>
          </p:nvPr>
        </p:nvGraphicFramePr>
        <p:xfrm>
          <a:off x="255181" y="1079500"/>
          <a:ext cx="11461898" cy="508583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990598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Results - hydro recycling process</a:t>
            </a:r>
          </a:p>
        </p:txBody>
      </p:sp>
      <p:sp>
        <p:nvSpPr>
          <p:cNvPr id="3" name="Slide Number Placeholder 2"/>
          <p:cNvSpPr>
            <a:spLocks noGrp="1"/>
          </p:cNvSpPr>
          <p:nvPr>
            <p:ph type="sldNum" sz="quarter" idx="12"/>
          </p:nvPr>
        </p:nvSpPr>
        <p:spPr/>
        <p:txBody>
          <a:bodyPr/>
          <a:lstStyle/>
          <a:p>
            <a:fld id="{78CD8E6A-08C9-49B9-A7D5-27A98AD8C28F}" type="slidenum">
              <a:rPr lang="nl-NL" smtClean="0"/>
              <a:pPr/>
              <a:t>17</a:t>
            </a:fld>
            <a:endParaRPr lang="nl-NL"/>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72671273"/>
              </p:ext>
            </p:extLst>
          </p:nvPr>
        </p:nvGraphicFramePr>
        <p:xfrm>
          <a:off x="445995" y="1046095"/>
          <a:ext cx="11300010" cy="5777999"/>
        </p:xfrm>
        <a:graphic>
          <a:graphicData uri="http://schemas.openxmlformats.org/drawingml/2006/chart">
            <c:chart xmlns:c="http://schemas.openxmlformats.org/drawingml/2006/chart" xmlns:r="http://schemas.openxmlformats.org/officeDocument/2006/relationships" r:id="rId2"/>
          </a:graphicData>
        </a:graphic>
      </p:graphicFrame>
      <p:sp>
        <p:nvSpPr>
          <p:cNvPr id="7" name="Ovale 5"/>
          <p:cNvSpPr/>
          <p:nvPr/>
        </p:nvSpPr>
        <p:spPr bwMode="auto">
          <a:xfrm>
            <a:off x="531268" y="2453195"/>
            <a:ext cx="2910201" cy="871896"/>
          </a:xfrm>
          <a:prstGeom prst="ellipse">
            <a:avLst/>
          </a:prstGeom>
          <a:noFill/>
          <a:ln w="57150"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it-IT" sz="1800" b="0" i="0" u="none" strike="noStrike" cap="none" normalizeH="0" baseline="0">
              <a:ln>
                <a:noFill/>
              </a:ln>
              <a:solidFill>
                <a:schemeClr val="bg1"/>
              </a:solidFill>
              <a:effectLst/>
              <a:latin typeface="Calibri" pitchFamily="34" charset="0"/>
            </a:endParaRPr>
          </a:p>
        </p:txBody>
      </p:sp>
    </p:spTree>
    <p:extLst>
      <p:ext uri="{BB962C8B-B14F-4D97-AF65-F5344CB8AC3E}">
        <p14:creationId xmlns:p14="http://schemas.microsoft.com/office/powerpoint/2010/main" val="2447783141"/>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Results – </a:t>
            </a:r>
            <a:r>
              <a:rPr lang="en-US" dirty="0" err="1"/>
              <a:t>Pyrometallurgical</a:t>
            </a:r>
            <a:endParaRPr lang="nl-BE" dirty="0"/>
          </a:p>
        </p:txBody>
      </p:sp>
      <p:sp>
        <p:nvSpPr>
          <p:cNvPr id="2" name="Slide Number Placeholder 1"/>
          <p:cNvSpPr>
            <a:spLocks noGrp="1"/>
          </p:cNvSpPr>
          <p:nvPr>
            <p:ph type="sldNum" sz="quarter" idx="12"/>
          </p:nvPr>
        </p:nvSpPr>
        <p:spPr/>
        <p:txBody>
          <a:bodyPr/>
          <a:lstStyle/>
          <a:p>
            <a:fld id="{C4FACEF4-391F-4B62-9848-645FF7ECE283}" type="slidenum">
              <a:rPr lang="nl-NL" smtClean="0"/>
              <a:pPr/>
              <a:t>18</a:t>
            </a:fld>
            <a:endParaRPr lang="nl-NL" dirty="0"/>
          </a:p>
        </p:txBody>
      </p:sp>
      <p:graphicFrame>
        <p:nvGraphicFramePr>
          <p:cNvPr id="4" name="Chart 3"/>
          <p:cNvGraphicFramePr>
            <a:graphicFrameLocks/>
          </p:cNvGraphicFramePr>
          <p:nvPr>
            <p:extLst>
              <p:ext uri="{D42A27DB-BD31-4B8C-83A1-F6EECF244321}">
                <p14:modId xmlns:p14="http://schemas.microsoft.com/office/powerpoint/2010/main" val="2209250227"/>
              </p:ext>
            </p:extLst>
          </p:nvPr>
        </p:nvGraphicFramePr>
        <p:xfrm>
          <a:off x="360000" y="1209986"/>
          <a:ext cx="11472000" cy="50853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016201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Results – Pyro recycling process</a:t>
            </a:r>
          </a:p>
        </p:txBody>
      </p:sp>
      <p:sp>
        <p:nvSpPr>
          <p:cNvPr id="3" name="Slide Number Placeholder 2"/>
          <p:cNvSpPr>
            <a:spLocks noGrp="1"/>
          </p:cNvSpPr>
          <p:nvPr>
            <p:ph type="sldNum" sz="quarter" idx="12"/>
          </p:nvPr>
        </p:nvSpPr>
        <p:spPr/>
        <p:txBody>
          <a:bodyPr/>
          <a:lstStyle/>
          <a:p>
            <a:fld id="{716D4B0D-69E4-4D7A-AC5D-1C592BA07710}" type="slidenum">
              <a:rPr lang="nl-NL" smtClean="0"/>
              <a:pPr/>
              <a:t>19</a:t>
            </a:fld>
            <a:endParaRPr lang="nl-NL"/>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4586350"/>
              </p:ext>
            </p:extLst>
          </p:nvPr>
        </p:nvGraphicFramePr>
        <p:xfrm>
          <a:off x="720725" y="1349375"/>
          <a:ext cx="11110913" cy="44291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650627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828" y="62539"/>
            <a:ext cx="11112000" cy="900000"/>
          </a:xfrm>
        </p:spPr>
        <p:txBody>
          <a:bodyPr/>
          <a:lstStyle/>
          <a:p>
            <a:r>
              <a:rPr lang="nl-BE" dirty="0"/>
              <a:t>Pyro is the winner!</a:t>
            </a:r>
          </a:p>
        </p:txBody>
      </p:sp>
      <p:sp>
        <p:nvSpPr>
          <p:cNvPr id="3" name="Slide Number Placeholder 2"/>
          <p:cNvSpPr>
            <a:spLocks noGrp="1"/>
          </p:cNvSpPr>
          <p:nvPr>
            <p:ph type="sldNum" sz="quarter" idx="12"/>
          </p:nvPr>
        </p:nvSpPr>
        <p:spPr/>
        <p:txBody>
          <a:bodyPr/>
          <a:lstStyle/>
          <a:p>
            <a:fld id="{78CD8E6A-08C9-49B9-A7D5-27A98AD8C28F}" type="slidenum">
              <a:rPr lang="nl-NL" smtClean="0"/>
              <a:pPr/>
              <a:t>20</a:t>
            </a:fld>
            <a:endParaRPr lang="nl-NL"/>
          </a:p>
        </p:txBody>
      </p:sp>
      <p:pic>
        <p:nvPicPr>
          <p:cNvPr id="10" name="Content Placeholder 9"/>
          <p:cNvPicPr>
            <a:picLocks noGrp="1" noChangeAspect="1"/>
          </p:cNvPicPr>
          <p:nvPr>
            <p:ph idx="1"/>
          </p:nvPr>
        </p:nvPicPr>
        <p:blipFill>
          <a:blip r:embed="rId3"/>
          <a:stretch>
            <a:fillRect/>
          </a:stretch>
        </p:blipFill>
        <p:spPr>
          <a:xfrm>
            <a:off x="1301228" y="782925"/>
            <a:ext cx="9589544" cy="5233945"/>
          </a:xfrm>
          <a:prstGeom prst="rect">
            <a:avLst/>
          </a:prstGeom>
        </p:spPr>
      </p:pic>
    </p:spTree>
    <p:extLst>
      <p:ext uri="{BB962C8B-B14F-4D97-AF65-F5344CB8AC3E}">
        <p14:creationId xmlns:p14="http://schemas.microsoft.com/office/powerpoint/2010/main" val="1890679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70121" y="180791"/>
            <a:ext cx="11112500" cy="900112"/>
          </a:xfrm>
          <a:noFill/>
        </p:spPr>
        <p:txBody>
          <a:bodyPr/>
          <a:lstStyle/>
          <a:p>
            <a:r>
              <a:rPr lang="fr-CH" b="1" dirty="0"/>
              <a:t>Agenda</a:t>
            </a:r>
          </a:p>
        </p:txBody>
      </p:sp>
      <p:graphicFrame>
        <p:nvGraphicFramePr>
          <p:cNvPr id="3" name="Diagramme 2"/>
          <p:cNvGraphicFramePr/>
          <p:nvPr>
            <p:extLst/>
          </p:nvPr>
        </p:nvGraphicFramePr>
        <p:xfrm>
          <a:off x="2530549" y="1080903"/>
          <a:ext cx="7676707" cy="4899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llipse 4"/>
          <p:cNvSpPr/>
          <p:nvPr/>
        </p:nvSpPr>
        <p:spPr>
          <a:xfrm>
            <a:off x="7334366" y="1807535"/>
            <a:ext cx="2149876" cy="1980519"/>
          </a:xfrm>
          <a:prstGeom prst="ellipse">
            <a:avLst/>
          </a:prstGeom>
          <a:noFill/>
          <a:ln w="57150" cmpd="sng">
            <a:solidFill>
              <a:schemeClr val="tx1"/>
            </a:solidFill>
            <a:prstDash val="dash"/>
          </a:ln>
          <a:effectLst>
            <a:outerShdw blurRad="222250" dist="635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400" dirty="0" err="1">
              <a:solidFill>
                <a:schemeClr val="bg1"/>
              </a:solidFill>
            </a:endParaRPr>
          </a:p>
        </p:txBody>
      </p:sp>
    </p:spTree>
    <p:extLst>
      <p:ext uri="{BB962C8B-B14F-4D97-AF65-F5344CB8AC3E}">
        <p14:creationId xmlns:p14="http://schemas.microsoft.com/office/powerpoint/2010/main" val="36935283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 of Results</a:t>
            </a:r>
            <a:endParaRPr lang="nl-BE" dirty="0"/>
          </a:p>
        </p:txBody>
      </p:sp>
      <p:sp>
        <p:nvSpPr>
          <p:cNvPr id="3" name="Content Placeholder 2"/>
          <p:cNvSpPr>
            <a:spLocks noGrp="1"/>
          </p:cNvSpPr>
          <p:nvPr>
            <p:ph sz="half" idx="1"/>
          </p:nvPr>
        </p:nvSpPr>
        <p:spPr>
          <a:xfrm>
            <a:off x="720000" y="1350000"/>
            <a:ext cx="5727200" cy="4428000"/>
          </a:xfrm>
        </p:spPr>
        <p:txBody>
          <a:bodyPr/>
          <a:lstStyle/>
          <a:p>
            <a:r>
              <a:rPr lang="en-US" dirty="0"/>
              <a:t>Hydro impacts are found mostly within the </a:t>
            </a:r>
            <a:r>
              <a:rPr lang="en-US" b="1" dirty="0"/>
              <a:t>marine and freshwater </a:t>
            </a:r>
            <a:r>
              <a:rPr lang="en-US" b="1" dirty="0" err="1"/>
              <a:t>ecotoxicity</a:t>
            </a:r>
            <a:r>
              <a:rPr lang="en-US" b="1" dirty="0"/>
              <a:t> </a:t>
            </a:r>
            <a:r>
              <a:rPr lang="en-US" dirty="0"/>
              <a:t>categories. </a:t>
            </a:r>
          </a:p>
          <a:p>
            <a:pPr lvl="1"/>
            <a:r>
              <a:rPr lang="en-US" dirty="0"/>
              <a:t>This is due to the </a:t>
            </a:r>
            <a:r>
              <a:rPr lang="en-US" u="sng" dirty="0"/>
              <a:t>sodium hydroxide </a:t>
            </a:r>
            <a:r>
              <a:rPr lang="en-US" dirty="0"/>
              <a:t>which could contaminate the water table harmfully affecting aquatic life</a:t>
            </a:r>
          </a:p>
          <a:p>
            <a:pPr lvl="1"/>
            <a:r>
              <a:rPr lang="en-US" dirty="0"/>
              <a:t>This is due to the </a:t>
            </a:r>
            <a:r>
              <a:rPr lang="en-US" u="sng" dirty="0"/>
              <a:t>heavy metals </a:t>
            </a:r>
            <a:r>
              <a:rPr lang="en-US" dirty="0"/>
              <a:t>which are being leached and polluting freshwater</a:t>
            </a:r>
            <a:endParaRPr lang="nl-BE" dirty="0"/>
          </a:p>
        </p:txBody>
      </p:sp>
      <p:sp>
        <p:nvSpPr>
          <p:cNvPr id="4" name="Content Placeholder 3"/>
          <p:cNvSpPr>
            <a:spLocks noGrp="1"/>
          </p:cNvSpPr>
          <p:nvPr>
            <p:ph sz="half" idx="2"/>
          </p:nvPr>
        </p:nvSpPr>
        <p:spPr/>
        <p:txBody>
          <a:bodyPr/>
          <a:lstStyle/>
          <a:p>
            <a:r>
              <a:rPr lang="en-US" dirty="0"/>
              <a:t>Pyro impacts dominate the</a:t>
            </a:r>
            <a:r>
              <a:rPr lang="en-US" b="1" dirty="0"/>
              <a:t> water depletion </a:t>
            </a:r>
            <a:r>
              <a:rPr lang="en-US" dirty="0"/>
              <a:t>category.</a:t>
            </a:r>
          </a:p>
          <a:p>
            <a:pPr lvl="1"/>
            <a:r>
              <a:rPr lang="en-US" dirty="0"/>
              <a:t>This is due to the large amounts of water lost in the </a:t>
            </a:r>
            <a:r>
              <a:rPr lang="en-US" u="sng" dirty="0"/>
              <a:t>water vapor </a:t>
            </a:r>
            <a:r>
              <a:rPr lang="en-US" dirty="0"/>
              <a:t>in the reduction</a:t>
            </a:r>
          </a:p>
          <a:p>
            <a:pPr lvl="1"/>
            <a:r>
              <a:rPr lang="en-US" dirty="0"/>
              <a:t>Climate change category is also affected due to the </a:t>
            </a:r>
            <a:r>
              <a:rPr lang="en-US" u="sng" dirty="0"/>
              <a:t>high temperature heating </a:t>
            </a:r>
            <a:r>
              <a:rPr lang="en-US" dirty="0"/>
              <a:t>used in the direct melting</a:t>
            </a:r>
            <a:endParaRPr lang="nl-BE" dirty="0"/>
          </a:p>
        </p:txBody>
      </p:sp>
      <p:sp>
        <p:nvSpPr>
          <p:cNvPr id="5" name="Slide Number Placeholder 4"/>
          <p:cNvSpPr>
            <a:spLocks noGrp="1"/>
          </p:cNvSpPr>
          <p:nvPr>
            <p:ph type="sldNum" sz="quarter" idx="12"/>
          </p:nvPr>
        </p:nvSpPr>
        <p:spPr/>
        <p:txBody>
          <a:bodyPr/>
          <a:lstStyle/>
          <a:p>
            <a:fld id="{2C21574D-8DFA-4EB5-BF30-236E4224952D}" type="slidenum">
              <a:rPr lang="nl-NL" smtClean="0"/>
              <a:pPr/>
              <a:t>22</a:t>
            </a:fld>
            <a:endParaRPr lang="nl-NL"/>
          </a:p>
        </p:txBody>
      </p:sp>
    </p:spTree>
    <p:extLst>
      <p:ext uri="{BB962C8B-B14F-4D97-AF65-F5344CB8AC3E}">
        <p14:creationId xmlns:p14="http://schemas.microsoft.com/office/powerpoint/2010/main" val="1131361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nl-BE" dirty="0"/>
              <a:t>Limitations to the Study</a:t>
            </a:r>
          </a:p>
        </p:txBody>
      </p:sp>
      <p:sp>
        <p:nvSpPr>
          <p:cNvPr id="3" name="Text Placeholder 2"/>
          <p:cNvSpPr>
            <a:spLocks noGrp="1"/>
          </p:cNvSpPr>
          <p:nvPr>
            <p:ph type="body" idx="1"/>
          </p:nvPr>
        </p:nvSpPr>
        <p:spPr>
          <a:xfrm>
            <a:off x="6276000" y="348506"/>
            <a:ext cx="5386917" cy="639762"/>
          </a:xfrm>
        </p:spPr>
        <p:txBody>
          <a:bodyPr/>
          <a:lstStyle/>
          <a:p>
            <a:r>
              <a:rPr lang="nl-BE" dirty="0"/>
              <a:t>Common route for NdFeB recyling</a:t>
            </a:r>
          </a:p>
        </p:txBody>
      </p:sp>
      <p:sp>
        <p:nvSpPr>
          <p:cNvPr id="7" name="Content Placeholder 6"/>
          <p:cNvSpPr>
            <a:spLocks noGrp="1"/>
          </p:cNvSpPr>
          <p:nvPr>
            <p:ph sz="half" idx="2"/>
          </p:nvPr>
        </p:nvSpPr>
        <p:spPr/>
        <p:txBody>
          <a:bodyPr/>
          <a:lstStyle/>
          <a:p>
            <a:r>
              <a:rPr lang="nl-BE" dirty="0"/>
              <a:t>Assumptions: </a:t>
            </a:r>
          </a:p>
          <a:p>
            <a:pPr lvl="1"/>
            <a:r>
              <a:rPr lang="nl-BE" dirty="0"/>
              <a:t>MAP instead of ammonium bicarbonate </a:t>
            </a:r>
          </a:p>
          <a:p>
            <a:pPr lvl="1"/>
            <a:r>
              <a:rPr lang="nl-BE" dirty="0"/>
              <a:t>Deoxidization process modelled is worst case conditions</a:t>
            </a:r>
          </a:p>
          <a:p>
            <a:r>
              <a:rPr lang="nl-BE" dirty="0"/>
              <a:t>All processes done on lab scale</a:t>
            </a:r>
          </a:p>
          <a:p>
            <a:r>
              <a:rPr lang="nl-BE" dirty="0"/>
              <a:t>Does not accurtately reflect industry practice</a:t>
            </a:r>
          </a:p>
          <a:p>
            <a:pPr lvl="1"/>
            <a:r>
              <a:rPr lang="nl-BE" dirty="0"/>
              <a:t>Neither pure pyro techniques nor pure hydro techniques practiced soley in industry</a:t>
            </a:r>
          </a:p>
        </p:txBody>
      </p:sp>
      <p:sp>
        <p:nvSpPr>
          <p:cNvPr id="4" name="Text Placeholder 3"/>
          <p:cNvSpPr>
            <a:spLocks noGrp="1"/>
          </p:cNvSpPr>
          <p:nvPr>
            <p:ph type="body" sz="quarter" idx="3"/>
          </p:nvPr>
        </p:nvSpPr>
        <p:spPr/>
        <p:txBody>
          <a:bodyPr/>
          <a:lstStyle/>
          <a:p>
            <a:endParaRPr lang="nl-BE"/>
          </a:p>
        </p:txBody>
      </p:sp>
      <p:sp>
        <p:nvSpPr>
          <p:cNvPr id="9" name="Content Placeholder 8"/>
          <p:cNvSpPr>
            <a:spLocks noGrp="1"/>
          </p:cNvSpPr>
          <p:nvPr>
            <p:ph sz="quarter" idx="4"/>
          </p:nvPr>
        </p:nvSpPr>
        <p:spPr/>
        <p:txBody>
          <a:bodyPr/>
          <a:lstStyle/>
          <a:p>
            <a:endParaRPr lang="nl-BE"/>
          </a:p>
        </p:txBody>
      </p:sp>
      <p:sp>
        <p:nvSpPr>
          <p:cNvPr id="5" name="Slide Number Placeholder 4"/>
          <p:cNvSpPr>
            <a:spLocks noGrp="1"/>
          </p:cNvSpPr>
          <p:nvPr>
            <p:ph type="sldNum" sz="quarter" idx="12"/>
          </p:nvPr>
        </p:nvSpPr>
        <p:spPr/>
        <p:txBody>
          <a:bodyPr/>
          <a:lstStyle/>
          <a:p>
            <a:fld id="{2C21574D-8DFA-4EB5-BF30-236E4224952D}" type="slidenum">
              <a:rPr lang="nl-NL" smtClean="0"/>
              <a:pPr/>
              <a:t>23</a:t>
            </a:fld>
            <a:endParaRPr lang="nl-NL"/>
          </a:p>
        </p:txBody>
      </p:sp>
      <p:pic>
        <p:nvPicPr>
          <p:cNvPr id="8" name="Immagine 5"/>
          <p:cNvPicPr>
            <a:picLocks noChangeAspect="1"/>
          </p:cNvPicPr>
          <p:nvPr/>
        </p:nvPicPr>
        <p:blipFill rotWithShape="1">
          <a:blip r:embed="rId3"/>
          <a:srcRect t="2919" r="4064"/>
          <a:stretch/>
        </p:blipFill>
        <p:spPr>
          <a:xfrm>
            <a:off x="6432000" y="1350000"/>
            <a:ext cx="5046986" cy="4342084"/>
          </a:xfrm>
          <a:prstGeom prst="rect">
            <a:avLst/>
          </a:prstGeom>
        </p:spPr>
      </p:pic>
    </p:spTree>
    <p:extLst>
      <p:ext uri="{BB962C8B-B14F-4D97-AF65-F5344CB8AC3E}">
        <p14:creationId xmlns:p14="http://schemas.microsoft.com/office/powerpoint/2010/main" val="3517043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4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idx="4294967295"/>
          </p:nvPr>
        </p:nvSpPr>
        <p:spPr>
          <a:xfrm>
            <a:off x="170121" y="180791"/>
            <a:ext cx="11112500" cy="900112"/>
          </a:xfrm>
          <a:noFill/>
        </p:spPr>
        <p:txBody>
          <a:bodyPr/>
          <a:lstStyle/>
          <a:p>
            <a:r>
              <a:rPr lang="fr-CH" b="1" dirty="0"/>
              <a:t>Agenda</a:t>
            </a:r>
          </a:p>
        </p:txBody>
      </p:sp>
      <p:graphicFrame>
        <p:nvGraphicFramePr>
          <p:cNvPr id="3" name="Diagramme 2"/>
          <p:cNvGraphicFramePr/>
          <p:nvPr>
            <p:extLst/>
          </p:nvPr>
        </p:nvGraphicFramePr>
        <p:xfrm>
          <a:off x="2530549" y="1080903"/>
          <a:ext cx="7676707" cy="48999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llipse 4"/>
          <p:cNvSpPr/>
          <p:nvPr/>
        </p:nvSpPr>
        <p:spPr>
          <a:xfrm>
            <a:off x="8038214" y="3848986"/>
            <a:ext cx="2360428" cy="1977656"/>
          </a:xfrm>
          <a:prstGeom prst="ellipse">
            <a:avLst/>
          </a:prstGeom>
          <a:noFill/>
          <a:ln w="57150" cmpd="sng">
            <a:solidFill>
              <a:schemeClr val="tx1"/>
            </a:solidFill>
            <a:prstDash val="dash"/>
          </a:ln>
          <a:effectLst>
            <a:outerShdw blurRad="222250" dist="635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400" dirty="0" err="1">
              <a:solidFill>
                <a:schemeClr val="bg1"/>
              </a:solidFill>
            </a:endParaRPr>
          </a:p>
        </p:txBody>
      </p:sp>
    </p:spTree>
    <p:extLst>
      <p:ext uri="{BB962C8B-B14F-4D97-AF65-F5344CB8AC3E}">
        <p14:creationId xmlns:p14="http://schemas.microsoft.com/office/powerpoint/2010/main" val="1839922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dirty="0"/>
              <a:t>Summary</a:t>
            </a:r>
          </a:p>
        </p:txBody>
      </p:sp>
      <p:sp>
        <p:nvSpPr>
          <p:cNvPr id="3" name="Slide Number Placeholder 2"/>
          <p:cNvSpPr>
            <a:spLocks noGrp="1"/>
          </p:cNvSpPr>
          <p:nvPr>
            <p:ph type="sldNum" sz="quarter" idx="12"/>
          </p:nvPr>
        </p:nvSpPr>
        <p:spPr/>
        <p:txBody>
          <a:bodyPr/>
          <a:lstStyle/>
          <a:p>
            <a:fld id="{78CD8E6A-08C9-49B9-A7D5-27A98AD8C28F}" type="slidenum">
              <a:rPr lang="nl-NL" smtClean="0"/>
              <a:pPr/>
              <a:t>25</a:t>
            </a:fld>
            <a:endParaRPr lang="nl-NL"/>
          </a:p>
        </p:txBody>
      </p:sp>
      <p:sp>
        <p:nvSpPr>
          <p:cNvPr id="11" name="Content Placeholder 10"/>
          <p:cNvSpPr>
            <a:spLocks noGrp="1"/>
          </p:cNvSpPr>
          <p:nvPr>
            <p:ph idx="1"/>
          </p:nvPr>
        </p:nvSpPr>
        <p:spPr/>
        <p:txBody>
          <a:bodyPr/>
          <a:lstStyle/>
          <a:p>
            <a:r>
              <a:rPr lang="en-US" dirty="0"/>
              <a:t>Hydrometallurgical processes operate at lower temperatures and if organic chemicals are reused (like in industry) then it has the potential to be the more sustainable solution.</a:t>
            </a:r>
          </a:p>
          <a:p>
            <a:r>
              <a:rPr lang="en-US" dirty="0" err="1"/>
              <a:t>Pyrometallurgical</a:t>
            </a:r>
            <a:r>
              <a:rPr lang="en-US" dirty="0"/>
              <a:t> recycling could be a real sustainable process considering the small amount of impacts at lab scale.</a:t>
            </a:r>
          </a:p>
          <a:p>
            <a:r>
              <a:rPr lang="en-US" dirty="0"/>
              <a:t>LCA displays potential hot spots despite uncertainties</a:t>
            </a:r>
            <a:endParaRPr lang="nl-BE" dirty="0"/>
          </a:p>
          <a:p>
            <a:pPr marL="0" indent="0">
              <a:buNone/>
            </a:pPr>
            <a:endParaRPr lang="nl-BE" dirty="0"/>
          </a:p>
          <a:p>
            <a:pPr marL="0" indent="0">
              <a:buNone/>
            </a:pPr>
            <a:endParaRPr lang="nl-BE" sz="2000" dirty="0"/>
          </a:p>
          <a:p>
            <a:pPr marL="0" indent="0">
              <a:buNone/>
            </a:pPr>
            <a:r>
              <a:rPr lang="nl-BE" sz="2000" dirty="0"/>
              <a:t>Acknowledgments: </a:t>
            </a:r>
            <a:r>
              <a:rPr lang="en-US" sz="2000" dirty="0"/>
              <a:t>This project has received funding from the European Union's EU Framework </a:t>
            </a:r>
            <a:r>
              <a:rPr lang="en-US" sz="2000" dirty="0" err="1"/>
              <a:t>Programme</a:t>
            </a:r>
            <a:r>
              <a:rPr lang="en-US" sz="2000" dirty="0"/>
              <a:t> for Research and Innovation Horizon 2020 under Grant Agreement No 674973</a:t>
            </a:r>
          </a:p>
          <a:p>
            <a:pPr marL="0" indent="0">
              <a:buNone/>
            </a:pPr>
            <a:endParaRPr lang="en-US" dirty="0"/>
          </a:p>
          <a:p>
            <a:pPr marL="0" indent="0">
              <a:buNone/>
            </a:pPr>
            <a:endParaRPr lang="nl-BE" dirty="0"/>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28946"/>
            <a:ext cx="2908147" cy="1012035"/>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93109" y="5341497"/>
            <a:ext cx="2565782" cy="1111839"/>
          </a:xfrm>
          <a:prstGeom prst="rect">
            <a:avLst/>
          </a:prstGeom>
        </p:spPr>
      </p:pic>
    </p:spTree>
    <p:extLst>
      <p:ext uri="{BB962C8B-B14F-4D97-AF65-F5344CB8AC3E}">
        <p14:creationId xmlns:p14="http://schemas.microsoft.com/office/powerpoint/2010/main" val="271321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nl-BE" dirty="0"/>
              <a:t>Conclusion</a:t>
            </a:r>
          </a:p>
        </p:txBody>
      </p:sp>
      <p:sp>
        <p:nvSpPr>
          <p:cNvPr id="4" name="Content Placeholder 3"/>
          <p:cNvSpPr>
            <a:spLocks noGrp="1"/>
          </p:cNvSpPr>
          <p:nvPr>
            <p:ph idx="1"/>
          </p:nvPr>
        </p:nvSpPr>
        <p:spPr>
          <a:xfrm>
            <a:off x="720000" y="1080000"/>
            <a:ext cx="11112000" cy="4428000"/>
          </a:xfrm>
        </p:spPr>
        <p:txBody>
          <a:bodyPr/>
          <a:lstStyle/>
          <a:p>
            <a:pPr marL="0" indent="0" algn="ctr" fontAlgn="base">
              <a:spcBef>
                <a:spcPct val="20000"/>
              </a:spcBef>
              <a:spcAft>
                <a:spcPct val="0"/>
              </a:spcAft>
              <a:buNone/>
            </a:pPr>
            <a:r>
              <a:rPr lang="fr-BE" dirty="0" err="1">
                <a:solidFill>
                  <a:srgbClr val="00407A">
                    <a:lumMod val="50000"/>
                  </a:srgbClr>
                </a:solidFill>
              </a:rPr>
              <a:t>There’s</a:t>
            </a:r>
            <a:r>
              <a:rPr lang="fr-BE" dirty="0">
                <a:solidFill>
                  <a:srgbClr val="00407A">
                    <a:lumMod val="50000"/>
                  </a:srgbClr>
                </a:solidFill>
              </a:rPr>
              <a:t> no </a:t>
            </a:r>
            <a:r>
              <a:rPr lang="fr-BE" dirty="0" err="1">
                <a:solidFill>
                  <a:srgbClr val="00407A">
                    <a:lumMod val="50000"/>
                  </a:srgbClr>
                </a:solidFill>
              </a:rPr>
              <a:t>way</a:t>
            </a:r>
            <a:r>
              <a:rPr lang="fr-BE" dirty="0">
                <a:solidFill>
                  <a:srgbClr val="00407A">
                    <a:lumMod val="50000"/>
                  </a:srgbClr>
                </a:solidFill>
              </a:rPr>
              <a:t> to </a:t>
            </a:r>
            <a:r>
              <a:rPr lang="fr-BE" dirty="0" err="1">
                <a:solidFill>
                  <a:srgbClr val="00407A">
                    <a:lumMod val="50000"/>
                  </a:srgbClr>
                </a:solidFill>
              </a:rPr>
              <a:t>reflect</a:t>
            </a:r>
            <a:r>
              <a:rPr lang="fr-BE" dirty="0">
                <a:solidFill>
                  <a:srgbClr val="00407A">
                    <a:lumMod val="50000"/>
                  </a:srgbClr>
                </a:solidFill>
              </a:rPr>
              <a:t> reality…</a:t>
            </a:r>
          </a:p>
          <a:p>
            <a:pPr marL="0" indent="0" algn="ctr" fontAlgn="base">
              <a:spcBef>
                <a:spcPct val="20000"/>
              </a:spcBef>
              <a:spcAft>
                <a:spcPct val="0"/>
              </a:spcAft>
              <a:buNone/>
            </a:pPr>
            <a:r>
              <a:rPr lang="fr-BE" dirty="0">
                <a:solidFill>
                  <a:srgbClr val="00407A">
                    <a:lumMod val="50000"/>
                  </a:srgbClr>
                </a:solidFill>
              </a:rPr>
              <a:t>But </a:t>
            </a:r>
            <a:r>
              <a:rPr lang="fr-BE" dirty="0" err="1">
                <a:solidFill>
                  <a:srgbClr val="00407A">
                    <a:lumMod val="50000"/>
                  </a:srgbClr>
                </a:solidFill>
              </a:rPr>
              <a:t>with</a:t>
            </a:r>
            <a:r>
              <a:rPr lang="fr-BE" dirty="0">
                <a:solidFill>
                  <a:srgbClr val="00407A">
                    <a:lumMod val="50000"/>
                  </a:srgbClr>
                </a:solidFill>
              </a:rPr>
              <a:t> LCA </a:t>
            </a:r>
            <a:r>
              <a:rPr lang="fr-BE" dirty="0" err="1">
                <a:solidFill>
                  <a:srgbClr val="00407A">
                    <a:lumMod val="50000"/>
                  </a:srgbClr>
                </a:solidFill>
              </a:rPr>
              <a:t>you</a:t>
            </a:r>
            <a:r>
              <a:rPr lang="fr-BE" dirty="0">
                <a:solidFill>
                  <a:srgbClr val="00407A">
                    <a:lumMod val="50000"/>
                  </a:srgbClr>
                </a:solidFill>
              </a:rPr>
              <a:t> are on </a:t>
            </a:r>
            <a:r>
              <a:rPr lang="fr-BE" dirty="0" err="1">
                <a:solidFill>
                  <a:srgbClr val="00407A">
                    <a:lumMod val="50000"/>
                  </a:srgbClr>
                </a:solidFill>
              </a:rPr>
              <a:t>your</a:t>
            </a:r>
            <a:r>
              <a:rPr lang="fr-BE" dirty="0">
                <a:solidFill>
                  <a:srgbClr val="00407A">
                    <a:lumMod val="50000"/>
                  </a:srgbClr>
                </a:solidFill>
              </a:rPr>
              <a:t> </a:t>
            </a:r>
            <a:r>
              <a:rPr lang="fr-BE" dirty="0" err="1">
                <a:solidFill>
                  <a:srgbClr val="00407A">
                    <a:lumMod val="50000"/>
                  </a:srgbClr>
                </a:solidFill>
              </a:rPr>
              <a:t>way</a:t>
            </a:r>
            <a:r>
              <a:rPr lang="fr-BE" dirty="0">
                <a:solidFill>
                  <a:srgbClr val="00407A">
                    <a:lumMod val="50000"/>
                  </a:srgbClr>
                </a:solidFill>
              </a:rPr>
              <a:t>!</a:t>
            </a:r>
          </a:p>
          <a:p>
            <a:endParaRPr lang="nl-BE" dirty="0"/>
          </a:p>
        </p:txBody>
      </p:sp>
      <p:sp>
        <p:nvSpPr>
          <p:cNvPr id="11" name="Slide Number Placeholder 1"/>
          <p:cNvSpPr>
            <a:spLocks noGrp="1"/>
          </p:cNvSpPr>
          <p:nvPr>
            <p:ph type="sldNum" sz="quarter" idx="12"/>
          </p:nvPr>
        </p:nvSpPr>
        <p:spPr/>
        <p:txBody>
          <a:bodyPr/>
          <a:lstStyle/>
          <a:p>
            <a:pPr algn="ctr"/>
            <a:fld id="{2E3170F3-97A2-46CA-9513-0AABCA275CBE}" type="slidenum">
              <a:rPr lang="nl-BE" sz="1100" b="1">
                <a:solidFill>
                  <a:srgbClr val="FFFFFF"/>
                </a:solidFill>
              </a:rPr>
              <a:pPr algn="ctr"/>
              <a:t>26</a:t>
            </a:fld>
            <a:endParaRPr lang="nl-BE" sz="1100" b="1" dirty="0">
              <a:solidFill>
                <a:srgbClr val="FFFFFF"/>
              </a:solidFill>
            </a:endParaRPr>
          </a:p>
        </p:txBody>
      </p:sp>
      <p:sp>
        <p:nvSpPr>
          <p:cNvPr id="2" name="AutoShape 2" descr="Risultati immagini per flirting with boys"/>
          <p:cNvSpPr>
            <a:spLocks noChangeAspect="1" noChangeArrowheads="1"/>
          </p:cNvSpPr>
          <p:nvPr/>
        </p:nvSpPr>
        <p:spPr bwMode="auto">
          <a:xfrm>
            <a:off x="-13025923" y="-2823262"/>
            <a:ext cx="55159" cy="5515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fontAlgn="base">
              <a:spcBef>
                <a:spcPct val="20000"/>
              </a:spcBef>
              <a:spcAft>
                <a:spcPct val="0"/>
              </a:spcAft>
            </a:pPr>
            <a:endParaRPr lang="en-GB" sz="2400">
              <a:solidFill>
                <a:srgbClr val="FFFFFF"/>
              </a:solidFill>
            </a:endParaRPr>
          </a:p>
        </p:txBody>
      </p:sp>
      <p:pic>
        <p:nvPicPr>
          <p:cNvPr id="6" name="Picture 4"/>
          <p:cNvPicPr>
            <a:picLocks noChangeAspect="1"/>
          </p:cNvPicPr>
          <p:nvPr/>
        </p:nvPicPr>
        <p:blipFill>
          <a:blip r:embed="rId3"/>
          <a:stretch>
            <a:fillRect/>
          </a:stretch>
        </p:blipFill>
        <p:spPr>
          <a:xfrm>
            <a:off x="3459582" y="2295607"/>
            <a:ext cx="5632835" cy="3441517"/>
          </a:xfrm>
          <a:prstGeom prst="rect">
            <a:avLst/>
          </a:prstGeom>
        </p:spPr>
      </p:pic>
      <p:sp>
        <p:nvSpPr>
          <p:cNvPr id="8" name="CasellaDiTesto 7"/>
          <p:cNvSpPr txBox="1"/>
          <p:nvPr/>
        </p:nvSpPr>
        <p:spPr>
          <a:xfrm>
            <a:off x="4146845" y="5785356"/>
            <a:ext cx="1402309" cy="584775"/>
          </a:xfrm>
          <a:prstGeom prst="rect">
            <a:avLst/>
          </a:prstGeom>
          <a:noFill/>
        </p:spPr>
        <p:txBody>
          <a:bodyPr wrap="square" rtlCol="0">
            <a:spAutoFit/>
          </a:bodyPr>
          <a:lstStyle/>
          <a:p>
            <a:pPr fontAlgn="base">
              <a:spcBef>
                <a:spcPct val="20000"/>
              </a:spcBef>
              <a:spcAft>
                <a:spcPct val="0"/>
              </a:spcAft>
            </a:pPr>
            <a:r>
              <a:rPr lang="fr-BE" sz="3200" dirty="0">
                <a:solidFill>
                  <a:srgbClr val="00407A">
                    <a:lumMod val="50000"/>
                  </a:srgbClr>
                </a:solidFill>
              </a:rPr>
              <a:t>LCA</a:t>
            </a:r>
          </a:p>
        </p:txBody>
      </p:sp>
      <p:sp>
        <p:nvSpPr>
          <p:cNvPr id="9" name="CasellaDiTesto 8"/>
          <p:cNvSpPr txBox="1"/>
          <p:nvPr/>
        </p:nvSpPr>
        <p:spPr>
          <a:xfrm>
            <a:off x="7001225" y="5724561"/>
            <a:ext cx="1834357" cy="584775"/>
          </a:xfrm>
          <a:prstGeom prst="rect">
            <a:avLst/>
          </a:prstGeom>
          <a:noFill/>
        </p:spPr>
        <p:txBody>
          <a:bodyPr wrap="square" rtlCol="0">
            <a:spAutoFit/>
          </a:bodyPr>
          <a:lstStyle/>
          <a:p>
            <a:pPr fontAlgn="base">
              <a:spcBef>
                <a:spcPct val="20000"/>
              </a:spcBef>
              <a:spcAft>
                <a:spcPct val="0"/>
              </a:spcAft>
            </a:pPr>
            <a:r>
              <a:rPr lang="fr-BE" sz="3200" dirty="0">
                <a:solidFill>
                  <a:srgbClr val="00407A">
                    <a:lumMod val="50000"/>
                  </a:srgbClr>
                </a:solidFill>
              </a:rPr>
              <a:t>Reality</a:t>
            </a:r>
          </a:p>
        </p:txBody>
      </p:sp>
    </p:spTree>
    <p:extLst>
      <p:ext uri="{BB962C8B-B14F-4D97-AF65-F5344CB8AC3E}">
        <p14:creationId xmlns:p14="http://schemas.microsoft.com/office/powerpoint/2010/main" val="1955296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l-BE" dirty="0"/>
              <a:t>Questions? Contact me</a:t>
            </a:r>
          </a:p>
        </p:txBody>
      </p:sp>
      <p:sp>
        <p:nvSpPr>
          <p:cNvPr id="4" name="Slide Number Placeholder 3"/>
          <p:cNvSpPr>
            <a:spLocks noGrp="1"/>
          </p:cNvSpPr>
          <p:nvPr>
            <p:ph type="sldNum" sz="quarter" idx="12"/>
          </p:nvPr>
        </p:nvSpPr>
        <p:spPr/>
        <p:txBody>
          <a:bodyPr/>
          <a:lstStyle/>
          <a:p>
            <a:fld id="{C4FACEF4-391F-4B62-9848-645FF7ECE283}" type="slidenum">
              <a:rPr lang="nl-NL" smtClean="0"/>
              <a:pPr/>
              <a:t>27</a:t>
            </a:fld>
            <a:endParaRPr lang="nl-NL" dirty="0"/>
          </a:p>
        </p:txBody>
      </p:sp>
      <p:graphicFrame>
        <p:nvGraphicFramePr>
          <p:cNvPr id="11" name="Diagramme 2"/>
          <p:cNvGraphicFramePr/>
          <p:nvPr>
            <p:extLst/>
          </p:nvPr>
        </p:nvGraphicFramePr>
        <p:xfrm>
          <a:off x="2530549" y="1080903"/>
          <a:ext cx="7676707" cy="489992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Ellipse 4"/>
          <p:cNvSpPr/>
          <p:nvPr/>
        </p:nvSpPr>
        <p:spPr>
          <a:xfrm>
            <a:off x="5188687" y="3706586"/>
            <a:ext cx="2436755" cy="2274245"/>
          </a:xfrm>
          <a:prstGeom prst="ellipse">
            <a:avLst/>
          </a:prstGeom>
          <a:noFill/>
          <a:ln w="57150" cmpd="sng">
            <a:solidFill>
              <a:schemeClr val="tx1"/>
            </a:solidFill>
            <a:prstDash val="dash"/>
          </a:ln>
          <a:effectLst>
            <a:outerShdw blurRad="222250" dist="635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4400" dirty="0" err="1">
              <a:solidFill>
                <a:schemeClr val="bg1"/>
              </a:solidFill>
            </a:endParaRPr>
          </a:p>
        </p:txBody>
      </p:sp>
      <p:sp>
        <p:nvSpPr>
          <p:cNvPr id="2" name="Rectangle 1"/>
          <p:cNvSpPr/>
          <p:nvPr/>
        </p:nvSpPr>
        <p:spPr>
          <a:xfrm>
            <a:off x="5472000" y="368390"/>
            <a:ext cx="6128601" cy="523220"/>
          </a:xfrm>
          <a:prstGeom prst="rect">
            <a:avLst/>
          </a:prstGeom>
        </p:spPr>
        <p:txBody>
          <a:bodyPr wrap="none">
            <a:spAutoFit/>
          </a:bodyPr>
          <a:lstStyle/>
          <a:p>
            <a:pPr algn="r"/>
            <a:r>
              <a:rPr lang="en-US" sz="2800" u="sng" dirty="0">
                <a:solidFill>
                  <a:schemeClr val="tx2">
                    <a:lumMod val="50000"/>
                  </a:schemeClr>
                </a:solidFill>
              </a:rPr>
              <a:t>Gwendolyn.bailey@mtm.kuleuven.be</a:t>
            </a:r>
            <a:endParaRPr lang="en-US" sz="2800" dirty="0">
              <a:solidFill>
                <a:schemeClr val="tx2">
                  <a:lumMod val="50000"/>
                </a:schemeClr>
              </a:solidFill>
            </a:endParaRPr>
          </a:p>
        </p:txBody>
      </p:sp>
    </p:spTree>
    <p:extLst>
      <p:ext uri="{BB962C8B-B14F-4D97-AF65-F5344CB8AC3E}">
        <p14:creationId xmlns:p14="http://schemas.microsoft.com/office/powerpoint/2010/main" val="32545733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KULeuven">
  <a:themeElements>
    <a:clrScheme name="KULeuven-Themakleuren">
      <a:dk1>
        <a:srgbClr val="00407A"/>
      </a:dk1>
      <a:lt1>
        <a:srgbClr val="FFFFFF"/>
      </a:lt1>
      <a:dk2>
        <a:srgbClr val="00407A"/>
      </a:dk2>
      <a:lt2>
        <a:srgbClr val="FFFFFF"/>
      </a:lt2>
      <a:accent1>
        <a:srgbClr val="1D8DB0"/>
      </a:accent1>
      <a:accent2>
        <a:srgbClr val="116E8A"/>
      </a:accent2>
      <a:accent3>
        <a:srgbClr val="52BDEC"/>
      </a:accent3>
      <a:accent4>
        <a:srgbClr val="00407A"/>
      </a:accent4>
      <a:accent5>
        <a:srgbClr val="7F7F7F"/>
      </a:accent5>
      <a:accent6>
        <a:srgbClr val="595959"/>
      </a:accent6>
      <a:hlink>
        <a:srgbClr val="1D8DB0"/>
      </a:hlink>
      <a:folHlink>
        <a:srgbClr val="00407A"/>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2_KULeuven">
  <a:themeElements>
    <a:clrScheme name="KULeuven-Themakleuren">
      <a:dk1>
        <a:srgbClr val="00407A"/>
      </a:dk1>
      <a:lt1>
        <a:srgbClr val="FFFFFF"/>
      </a:lt1>
      <a:dk2>
        <a:srgbClr val="00407A"/>
      </a:dk2>
      <a:lt2>
        <a:srgbClr val="FFFFFF"/>
      </a:lt2>
      <a:accent1>
        <a:srgbClr val="1D8DB0"/>
      </a:accent1>
      <a:accent2>
        <a:srgbClr val="116E8A"/>
      </a:accent2>
      <a:accent3>
        <a:srgbClr val="52BDEC"/>
      </a:accent3>
      <a:accent4>
        <a:srgbClr val="00407A"/>
      </a:accent4>
      <a:accent5>
        <a:srgbClr val="7F7F7F"/>
      </a:accent5>
      <a:accent6>
        <a:srgbClr val="595959"/>
      </a:accent6>
      <a:hlink>
        <a:srgbClr val="1D8DB0"/>
      </a:hlink>
      <a:folHlink>
        <a:srgbClr val="00407A"/>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3_KULeuven">
  <a:themeElements>
    <a:clrScheme name="KULeuven-Themakleuren">
      <a:dk1>
        <a:srgbClr val="00407A"/>
      </a:dk1>
      <a:lt1>
        <a:srgbClr val="FFFFFF"/>
      </a:lt1>
      <a:dk2>
        <a:srgbClr val="00407A"/>
      </a:dk2>
      <a:lt2>
        <a:srgbClr val="FFFFFF"/>
      </a:lt2>
      <a:accent1>
        <a:srgbClr val="1D8DB0"/>
      </a:accent1>
      <a:accent2>
        <a:srgbClr val="116E8A"/>
      </a:accent2>
      <a:accent3>
        <a:srgbClr val="52BDEC"/>
      </a:accent3>
      <a:accent4>
        <a:srgbClr val="00407A"/>
      </a:accent4>
      <a:accent5>
        <a:srgbClr val="7F7F7F"/>
      </a:accent5>
      <a:accent6>
        <a:srgbClr val="595959"/>
      </a:accent6>
      <a:hlink>
        <a:srgbClr val="1D8DB0"/>
      </a:hlink>
      <a:folHlink>
        <a:srgbClr val="00407A"/>
      </a:folHlink>
    </a:clrScheme>
    <a:fontScheme name="KULeuven">
      <a:majorFont>
        <a:latin typeface="Arial"/>
        <a:ea typeface=""/>
        <a:cs typeface=""/>
      </a:majorFont>
      <a:minorFont>
        <a:latin typeface="Arial"/>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16E8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2494</TotalTime>
  <Words>2329</Words>
  <Application>Microsoft Office PowerPoint</Application>
  <PresentationFormat>Widescreen</PresentationFormat>
  <Paragraphs>303</Paragraphs>
  <Slides>27</Slides>
  <Notes>24</Notes>
  <HiddenSlides>2</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27</vt:i4>
      </vt:variant>
    </vt:vector>
  </HeadingPairs>
  <TitlesOfParts>
    <vt:vector size="39" baseType="lpstr">
      <vt:lpstr>MS PGothic</vt:lpstr>
      <vt:lpstr>Arial</vt:lpstr>
      <vt:lpstr>Bauhaus 93</vt:lpstr>
      <vt:lpstr>Berlin Sans FB Demi</vt:lpstr>
      <vt:lpstr>Calibri</vt:lpstr>
      <vt:lpstr>Calibri Light</vt:lpstr>
      <vt:lpstr>Courier New</vt:lpstr>
      <vt:lpstr>Times New Roman</vt:lpstr>
      <vt:lpstr>Office Theme</vt:lpstr>
      <vt:lpstr>1_KULeuven</vt:lpstr>
      <vt:lpstr>2_KULeuven</vt:lpstr>
      <vt:lpstr>3_KULeuven</vt:lpstr>
      <vt:lpstr>PowerPoint Presentation</vt:lpstr>
      <vt:lpstr>Agenda</vt:lpstr>
      <vt:lpstr>Context</vt:lpstr>
      <vt:lpstr>Case Study: NdFeB magnets</vt:lpstr>
      <vt:lpstr>Introduction to pyrometallurgical techniques for recycling</vt:lpstr>
      <vt:lpstr>Introduction to               metallurgical techniques</vt:lpstr>
      <vt:lpstr>Which is better?</vt:lpstr>
      <vt:lpstr>What is Life Cycle Assessment?</vt:lpstr>
      <vt:lpstr>PowerPoint Presentation</vt:lpstr>
      <vt:lpstr>Agenda</vt:lpstr>
      <vt:lpstr>What is Functional unit?</vt:lpstr>
      <vt:lpstr>Comparative LCA of NdFeB</vt:lpstr>
      <vt:lpstr>Direct melting recycling route</vt:lpstr>
      <vt:lpstr>Hydrometallurgical recycling route</vt:lpstr>
      <vt:lpstr>Agenda</vt:lpstr>
      <vt:lpstr>Results - Hydrometallurgical</vt:lpstr>
      <vt:lpstr>Results - hydro recycling process</vt:lpstr>
      <vt:lpstr>Results – Pyrometallurgical</vt:lpstr>
      <vt:lpstr>Results – Pyro recycling process</vt:lpstr>
      <vt:lpstr>Pyro is the winner!</vt:lpstr>
      <vt:lpstr>Agenda</vt:lpstr>
      <vt:lpstr>Discussion of Results</vt:lpstr>
      <vt:lpstr>Limitations to the Study</vt:lpstr>
      <vt:lpstr>Agenda</vt:lpstr>
      <vt:lpstr>Summary</vt:lpstr>
      <vt:lpstr>Conclusion</vt:lpstr>
      <vt:lpstr>Questions? Contact me</vt:lpstr>
    </vt:vector>
  </TitlesOfParts>
  <Company>KU Leuven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Gwen Bailey</dc:creator>
  <cp:lastModifiedBy>Gwen Bailey</cp:lastModifiedBy>
  <cp:revision>93</cp:revision>
  <dcterms:created xsi:type="dcterms:W3CDTF">2016-05-29T16:14:11Z</dcterms:created>
  <dcterms:modified xsi:type="dcterms:W3CDTF">2016-07-25T13:02:27Z</dcterms:modified>
</cp:coreProperties>
</file>