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430" r:id="rId3"/>
    <p:sldId id="431" r:id="rId4"/>
    <p:sldId id="441" r:id="rId5"/>
    <p:sldId id="364" r:id="rId6"/>
    <p:sldId id="442" r:id="rId7"/>
    <p:sldId id="388" r:id="rId8"/>
    <p:sldId id="443" r:id="rId9"/>
    <p:sldId id="444" r:id="rId10"/>
    <p:sldId id="366" r:id="rId11"/>
    <p:sldId id="367" r:id="rId12"/>
    <p:sldId id="434" r:id="rId13"/>
    <p:sldId id="453" r:id="rId14"/>
    <p:sldId id="446" r:id="rId15"/>
    <p:sldId id="354" r:id="rId16"/>
    <p:sldId id="445" r:id="rId17"/>
    <p:sldId id="436" r:id="rId18"/>
    <p:sldId id="447" r:id="rId19"/>
    <p:sldId id="392" r:id="rId20"/>
    <p:sldId id="448" r:id="rId21"/>
    <p:sldId id="450" r:id="rId22"/>
    <p:sldId id="311" r:id="rId23"/>
    <p:sldId id="312" r:id="rId24"/>
    <p:sldId id="313" r:id="rId25"/>
    <p:sldId id="315" r:id="rId26"/>
    <p:sldId id="316" r:id="rId27"/>
    <p:sldId id="437" r:id="rId28"/>
    <p:sldId id="415" r:id="rId29"/>
    <p:sldId id="416" r:id="rId30"/>
    <p:sldId id="417" r:id="rId31"/>
    <p:sldId id="418" r:id="rId32"/>
    <p:sldId id="419" r:id="rId33"/>
    <p:sldId id="420" r:id="rId34"/>
    <p:sldId id="421" r:id="rId35"/>
    <p:sldId id="355" r:id="rId36"/>
    <p:sldId id="363" r:id="rId37"/>
    <p:sldId id="456" r:id="rId38"/>
    <p:sldId id="457" r:id="rId39"/>
    <p:sldId id="439" r:id="rId40"/>
    <p:sldId id="438" r:id="rId41"/>
    <p:sldId id="451" r:id="rId42"/>
    <p:sldId id="278" r:id="rId43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306" autoAdjust="0"/>
    <p:restoredTop sz="84044" autoAdjust="0"/>
  </p:normalViewPr>
  <p:slideViewPr>
    <p:cSldViewPr>
      <p:cViewPr>
        <p:scale>
          <a:sx n="55" d="100"/>
          <a:sy n="55" d="100"/>
        </p:scale>
        <p:origin x="-1938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92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30887-FF90-4BF4-A8FF-80AE62F04D97}" type="datetimeFigureOut">
              <a:rPr lang="zh-CN" altLang="en-US" smtClean="0"/>
              <a:pPr/>
              <a:t>2015/7/22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87A05-DA51-4593-98F7-A5115C6ADCD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5937601-C0B6-4916-923F-270E804AD5C3}" type="datetimeFigureOut">
              <a:rPr lang="en-US"/>
              <a:pPr>
                <a:defRPr/>
              </a:pPr>
              <a:t>7/22/2015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20D2B7-E7AD-456F-9318-2DFF85C9805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sz="1600" b="1" dirty="0" smtClean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时间</a:t>
            </a:r>
            <a:r>
              <a:rPr lang="zh-CN" altLang="en-US" baseline="0" dirty="0" smtClean="0"/>
              <a:t>   主管单位  经费来源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0D2B7-E7AD-456F-9318-2DFF85C9805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2214546" y="500042"/>
            <a:ext cx="48526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dirty="0" smtClean="0">
                <a:latin typeface="华文行楷" pitchFamily="2" charset="-122"/>
                <a:ea typeface="华文行楷" pitchFamily="2" charset="-122"/>
              </a:rPr>
              <a:t>哈尔滨医科大学卫生管理学院</a:t>
            </a: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357290" y="928670"/>
            <a:ext cx="65945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000" b="1" dirty="0" smtClean="0">
                <a:latin typeface="Times New Roman" pitchFamily="18" charset="0"/>
                <a:ea typeface="宋体" pitchFamily="2" charset="-122"/>
              </a:rPr>
              <a:t>Health Management School of  Harbin Medical University</a:t>
            </a:r>
            <a:endParaRPr lang="zh-CN" altLang="en-US" sz="2000" b="1" dirty="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588" y="1930400"/>
            <a:ext cx="9144000" cy="248443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4524375"/>
            <a:ext cx="9144000" cy="53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1779588"/>
            <a:ext cx="9144000" cy="53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Picture 8" descr="`)~4%SBUD2ROYJ[}H2J3D%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04813"/>
            <a:ext cx="1008063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1" name="Picture 1" descr="QQ图片20140619122602"/>
          <p:cNvPicPr>
            <a:picLocks noChangeAspect="1" noChangeArrowheads="1"/>
          </p:cNvPicPr>
          <p:nvPr userDrawn="1"/>
        </p:nvPicPr>
        <p:blipFill>
          <a:blip r:embed="rId3" cstate="print"/>
          <a:srcRect l="11613" t="27623" r="74838" b="24037"/>
          <a:stretch>
            <a:fillRect/>
          </a:stretch>
        </p:blipFill>
        <p:spPr bwMode="auto">
          <a:xfrm>
            <a:off x="7858148" y="428604"/>
            <a:ext cx="107136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1750" y="0"/>
            <a:ext cx="9144000" cy="9810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346075" y="576263"/>
            <a:ext cx="676275" cy="3063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6272213"/>
            <a:ext cx="9144000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 userDrawn="1"/>
        </p:nvSpPr>
        <p:spPr>
          <a:xfrm>
            <a:off x="361950" y="53975"/>
            <a:ext cx="644525" cy="55562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pic>
        <p:nvPicPr>
          <p:cNvPr id="10" name="Picture 10" descr="GZ4[5)MF]DT}8W6D2L(V4P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32812" y="6286520"/>
            <a:ext cx="6111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 userDrawn="1"/>
        </p:nvSpPr>
        <p:spPr bwMode="auto">
          <a:xfrm>
            <a:off x="773329" y="6572272"/>
            <a:ext cx="184731" cy="30777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zh-CN" altLang="en-US" sz="1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 userDrawn="1"/>
        </p:nvSpPr>
        <p:spPr bwMode="auto">
          <a:xfrm>
            <a:off x="4214810" y="6429396"/>
            <a:ext cx="4357718" cy="52322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宋体" pitchFamily="2" charset="-122"/>
              </a:rPr>
              <a:t>Health Management School of Harbin Medical University</a:t>
            </a:r>
            <a:endParaRPr lang="zh-CN" altLang="en-US" sz="1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宋体" pitchFamily="2" charset="-122"/>
            </a:endParaRPr>
          </a:p>
          <a:p>
            <a:pPr>
              <a:defRPr/>
            </a:pPr>
            <a:endParaRPr lang="en-US" altLang="en-US" sz="1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6921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Group 43"/>
          <p:cNvGrpSpPr>
            <a:grpSpLocks/>
          </p:cNvGrpSpPr>
          <p:nvPr userDrawn="1"/>
        </p:nvGrpSpPr>
        <p:grpSpPr bwMode="auto">
          <a:xfrm>
            <a:off x="955675" y="1762125"/>
            <a:ext cx="2606675" cy="2443163"/>
            <a:chOff x="2478" y="576"/>
            <a:chExt cx="934" cy="963"/>
          </a:xfrm>
        </p:grpSpPr>
        <p:sp>
          <p:nvSpPr>
            <p:cNvPr id="4" name="Freeform 44"/>
            <p:cNvSpPr>
              <a:spLocks/>
            </p:cNvSpPr>
            <p:nvPr/>
          </p:nvSpPr>
          <p:spPr bwMode="auto">
            <a:xfrm>
              <a:off x="2490" y="670"/>
              <a:ext cx="922" cy="869"/>
            </a:xfrm>
            <a:custGeom>
              <a:avLst/>
              <a:gdLst>
                <a:gd name="T0" fmla="*/ 1 w 1302"/>
                <a:gd name="T1" fmla="*/ 1 h 1231"/>
                <a:gd name="T2" fmla="*/ 1 w 1302"/>
                <a:gd name="T3" fmla="*/ 0 h 1231"/>
                <a:gd name="T4" fmla="*/ 2 w 1302"/>
                <a:gd name="T5" fmla="*/ 1 h 1231"/>
                <a:gd name="T6" fmla="*/ 2 w 1302"/>
                <a:gd name="T7" fmla="*/ 1 h 1231"/>
                <a:gd name="T8" fmla="*/ 1 w 1302"/>
                <a:gd name="T9" fmla="*/ 1 h 1231"/>
                <a:gd name="T10" fmla="*/ 1 w 1302"/>
                <a:gd name="T11" fmla="*/ 1 h 1231"/>
                <a:gd name="T12" fmla="*/ 1 w 1302"/>
                <a:gd name="T13" fmla="*/ 1 h 1231"/>
                <a:gd name="T14" fmla="*/ 1 w 1302"/>
                <a:gd name="T15" fmla="*/ 1 h 1231"/>
                <a:gd name="T16" fmla="*/ 1 w 1302"/>
                <a:gd name="T17" fmla="*/ 1 h 1231"/>
                <a:gd name="T18" fmla="*/ 1 w 1302"/>
                <a:gd name="T19" fmla="*/ 1 h 1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02"/>
                <a:gd name="T31" fmla="*/ 0 h 1231"/>
                <a:gd name="T32" fmla="*/ 1302 w 1302"/>
                <a:gd name="T33" fmla="*/ 1231 h 12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02" h="1231">
                  <a:moveTo>
                    <a:pt x="1115" y="10"/>
                  </a:moveTo>
                  <a:cubicBezTo>
                    <a:pt x="1197" y="0"/>
                    <a:pt x="1197" y="0"/>
                    <a:pt x="1197" y="0"/>
                  </a:cubicBezTo>
                  <a:cubicBezTo>
                    <a:pt x="1197" y="0"/>
                    <a:pt x="1186" y="352"/>
                    <a:pt x="1218" y="684"/>
                  </a:cubicBezTo>
                  <a:cubicBezTo>
                    <a:pt x="1241" y="915"/>
                    <a:pt x="1302" y="1228"/>
                    <a:pt x="1302" y="1228"/>
                  </a:cubicBezTo>
                  <a:cubicBezTo>
                    <a:pt x="1302" y="1228"/>
                    <a:pt x="977" y="1199"/>
                    <a:pt x="650" y="1204"/>
                  </a:cubicBezTo>
                  <a:cubicBezTo>
                    <a:pt x="324" y="1208"/>
                    <a:pt x="6" y="1231"/>
                    <a:pt x="6" y="1231"/>
                  </a:cubicBezTo>
                  <a:cubicBezTo>
                    <a:pt x="6" y="1231"/>
                    <a:pt x="0" y="1152"/>
                    <a:pt x="1" y="883"/>
                  </a:cubicBezTo>
                  <a:cubicBezTo>
                    <a:pt x="1" y="613"/>
                    <a:pt x="76" y="313"/>
                    <a:pt x="76" y="313"/>
                  </a:cubicBezTo>
                  <a:cubicBezTo>
                    <a:pt x="813" y="155"/>
                    <a:pt x="813" y="155"/>
                    <a:pt x="813" y="155"/>
                  </a:cubicBezTo>
                  <a:lnTo>
                    <a:pt x="1115" y="10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45"/>
            <p:cNvSpPr>
              <a:spLocks/>
            </p:cNvSpPr>
            <p:nvPr/>
          </p:nvSpPr>
          <p:spPr bwMode="auto">
            <a:xfrm>
              <a:off x="2478" y="670"/>
              <a:ext cx="913" cy="849"/>
            </a:xfrm>
            <a:custGeom>
              <a:avLst/>
              <a:gdLst>
                <a:gd name="T0" fmla="*/ 5 w 1289"/>
                <a:gd name="T1" fmla="*/ 4 h 1203"/>
                <a:gd name="T2" fmla="*/ 1 w 1289"/>
                <a:gd name="T3" fmla="*/ 4 h 1203"/>
                <a:gd name="T4" fmla="*/ 1 w 1289"/>
                <a:gd name="T5" fmla="*/ 1 h 1203"/>
                <a:gd name="T6" fmla="*/ 5 w 1289"/>
                <a:gd name="T7" fmla="*/ 0 h 1203"/>
                <a:gd name="T8" fmla="*/ 5 w 1289"/>
                <a:gd name="T9" fmla="*/ 4 h 12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9" h="1203">
                  <a:moveTo>
                    <a:pt x="1289" y="1174"/>
                  </a:moveTo>
                  <a:cubicBezTo>
                    <a:pt x="864" y="1184"/>
                    <a:pt x="439" y="1194"/>
                    <a:pt x="14" y="1203"/>
                  </a:cubicBezTo>
                  <a:cubicBezTo>
                    <a:pt x="0" y="804"/>
                    <a:pt x="3" y="404"/>
                    <a:pt x="23" y="5"/>
                  </a:cubicBezTo>
                  <a:cubicBezTo>
                    <a:pt x="432" y="3"/>
                    <a:pt x="840" y="2"/>
                    <a:pt x="1248" y="0"/>
                  </a:cubicBezTo>
                  <a:cubicBezTo>
                    <a:pt x="1245" y="392"/>
                    <a:pt x="1259" y="783"/>
                    <a:pt x="1289" y="1174"/>
                  </a:cubicBezTo>
                  <a:close/>
                </a:path>
              </a:pathLst>
            </a:custGeom>
            <a:gradFill rotWithShape="1">
              <a:gsLst>
                <a:gs pos="0">
                  <a:srgbClr val="EBEBEB"/>
                </a:gs>
                <a:gs pos="85001">
                  <a:srgbClr val="EBEBEB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" name="Group 46"/>
            <p:cNvGrpSpPr>
              <a:grpSpLocks/>
            </p:cNvGrpSpPr>
            <p:nvPr/>
          </p:nvGrpSpPr>
          <p:grpSpPr bwMode="auto">
            <a:xfrm>
              <a:off x="3214" y="926"/>
              <a:ext cx="296" cy="313"/>
              <a:chOff x="1088" y="998"/>
              <a:chExt cx="296" cy="313"/>
            </a:xfrm>
          </p:grpSpPr>
          <p:sp>
            <p:nvSpPr>
              <p:cNvPr id="7" name="Line 47"/>
              <p:cNvSpPr>
                <a:spLocks noChangeShapeType="1"/>
              </p:cNvSpPr>
              <p:nvPr/>
            </p:nvSpPr>
            <p:spPr bwMode="auto">
              <a:xfrm>
                <a:off x="1278" y="1262"/>
                <a:ext cx="1" cy="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" name="Line 48"/>
              <p:cNvSpPr>
                <a:spLocks noChangeShapeType="1"/>
              </p:cNvSpPr>
              <p:nvPr/>
            </p:nvSpPr>
            <p:spPr bwMode="auto">
              <a:xfrm>
                <a:off x="1278" y="1262"/>
                <a:ext cx="1" cy="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" name="Freeform 49"/>
              <p:cNvSpPr>
                <a:spLocks/>
              </p:cNvSpPr>
              <p:nvPr/>
            </p:nvSpPr>
            <p:spPr bwMode="auto">
              <a:xfrm>
                <a:off x="1092" y="1200"/>
                <a:ext cx="104" cy="111"/>
              </a:xfrm>
              <a:custGeom>
                <a:avLst/>
                <a:gdLst>
                  <a:gd name="T0" fmla="*/ 1 w 161"/>
                  <a:gd name="T1" fmla="*/ 1 h 169"/>
                  <a:gd name="T2" fmla="*/ 1 w 161"/>
                  <a:gd name="T3" fmla="*/ 0 h 169"/>
                  <a:gd name="T4" fmla="*/ 1 w 161"/>
                  <a:gd name="T5" fmla="*/ 1 h 169"/>
                  <a:gd name="T6" fmla="*/ 1 w 161"/>
                  <a:gd name="T7" fmla="*/ 1 h 169"/>
                  <a:gd name="T8" fmla="*/ 1 w 161"/>
                  <a:gd name="T9" fmla="*/ 1 h 169"/>
                  <a:gd name="T10" fmla="*/ 1 w 161"/>
                  <a:gd name="T11" fmla="*/ 1 h 169"/>
                  <a:gd name="T12" fmla="*/ 1 w 161"/>
                  <a:gd name="T13" fmla="*/ 1 h 169"/>
                  <a:gd name="T14" fmla="*/ 1 w 161"/>
                  <a:gd name="T15" fmla="*/ 1 h 169"/>
                  <a:gd name="T16" fmla="*/ 1 w 161"/>
                  <a:gd name="T17" fmla="*/ 1 h 1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1" h="169">
                    <a:moveTo>
                      <a:pt x="3" y="144"/>
                    </a:moveTo>
                    <a:cubicBezTo>
                      <a:pt x="104" y="0"/>
                      <a:pt x="104" y="0"/>
                      <a:pt x="104" y="0"/>
                    </a:cubicBezTo>
                    <a:cubicBezTo>
                      <a:pt x="97" y="9"/>
                      <a:pt x="97" y="23"/>
                      <a:pt x="104" y="36"/>
                    </a:cubicBezTo>
                    <a:cubicBezTo>
                      <a:pt x="114" y="54"/>
                      <a:pt x="137" y="63"/>
                      <a:pt x="154" y="56"/>
                    </a:cubicBezTo>
                    <a:cubicBezTo>
                      <a:pt x="156" y="55"/>
                      <a:pt x="159" y="54"/>
                      <a:pt x="161" y="52"/>
                    </a:cubicBezTo>
                    <a:cubicBezTo>
                      <a:pt x="26" y="164"/>
                      <a:pt x="26" y="164"/>
                      <a:pt x="26" y="164"/>
                    </a:cubicBezTo>
                    <a:cubicBezTo>
                      <a:pt x="25" y="165"/>
                      <a:pt x="24" y="165"/>
                      <a:pt x="23" y="166"/>
                    </a:cubicBezTo>
                    <a:cubicBezTo>
                      <a:pt x="16" y="169"/>
                      <a:pt x="7" y="165"/>
                      <a:pt x="3" y="158"/>
                    </a:cubicBezTo>
                    <a:cubicBezTo>
                      <a:pt x="0" y="153"/>
                      <a:pt x="1" y="147"/>
                      <a:pt x="3" y="144"/>
                    </a:cubicBezTo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B6B6B6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Freeform 50"/>
              <p:cNvSpPr>
                <a:spLocks/>
              </p:cNvSpPr>
              <p:nvPr/>
            </p:nvSpPr>
            <p:spPr bwMode="auto">
              <a:xfrm>
                <a:off x="1088" y="1083"/>
                <a:ext cx="218" cy="219"/>
              </a:xfrm>
              <a:custGeom>
                <a:avLst/>
                <a:gdLst>
                  <a:gd name="T0" fmla="*/ 1 w 336"/>
                  <a:gd name="T1" fmla="*/ 1 h 340"/>
                  <a:gd name="T2" fmla="*/ 1 w 336"/>
                  <a:gd name="T3" fmla="*/ 1 h 340"/>
                  <a:gd name="T4" fmla="*/ 1 w 336"/>
                  <a:gd name="T5" fmla="*/ 1 h 340"/>
                  <a:gd name="T6" fmla="*/ 1 w 336"/>
                  <a:gd name="T7" fmla="*/ 1 h 340"/>
                  <a:gd name="T8" fmla="*/ 1 w 336"/>
                  <a:gd name="T9" fmla="*/ 1 h 340"/>
                  <a:gd name="T10" fmla="*/ 1 w 336"/>
                  <a:gd name="T11" fmla="*/ 1 h 340"/>
                  <a:gd name="T12" fmla="*/ 1 w 336"/>
                  <a:gd name="T13" fmla="*/ 1 h 340"/>
                  <a:gd name="T14" fmla="*/ 1 w 336"/>
                  <a:gd name="T15" fmla="*/ 1 h 340"/>
                  <a:gd name="T16" fmla="*/ 1 w 336"/>
                  <a:gd name="T17" fmla="*/ 1 h 340"/>
                  <a:gd name="T18" fmla="*/ 1 w 336"/>
                  <a:gd name="T19" fmla="*/ 1 h 340"/>
                  <a:gd name="T20" fmla="*/ 1 w 336"/>
                  <a:gd name="T21" fmla="*/ 1 h 340"/>
                  <a:gd name="T22" fmla="*/ 1 w 336"/>
                  <a:gd name="T23" fmla="*/ 1 h 340"/>
                  <a:gd name="T24" fmla="*/ 1 w 336"/>
                  <a:gd name="T25" fmla="*/ 1 h 340"/>
                  <a:gd name="T26" fmla="*/ 1 w 336"/>
                  <a:gd name="T27" fmla="*/ 1 h 340"/>
                  <a:gd name="T28" fmla="*/ 1 w 336"/>
                  <a:gd name="T29" fmla="*/ 1 h 340"/>
                  <a:gd name="T30" fmla="*/ 1 w 336"/>
                  <a:gd name="T31" fmla="*/ 1 h 340"/>
                  <a:gd name="T32" fmla="*/ 1 w 336"/>
                  <a:gd name="T33" fmla="*/ 1 h 340"/>
                  <a:gd name="T34" fmla="*/ 1 w 336"/>
                  <a:gd name="T35" fmla="*/ 1 h 340"/>
                  <a:gd name="T36" fmla="*/ 1 w 336"/>
                  <a:gd name="T37" fmla="*/ 1 h 340"/>
                  <a:gd name="T38" fmla="*/ 1 w 336"/>
                  <a:gd name="T39" fmla="*/ 1 h 340"/>
                  <a:gd name="T40" fmla="*/ 1 w 336"/>
                  <a:gd name="T41" fmla="*/ 1 h 340"/>
                  <a:gd name="T42" fmla="*/ 1 w 336"/>
                  <a:gd name="T43" fmla="*/ 1 h 340"/>
                  <a:gd name="T44" fmla="*/ 1 w 336"/>
                  <a:gd name="T45" fmla="*/ 1 h 34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36" h="340">
                    <a:moveTo>
                      <a:pt x="331" y="134"/>
                    </a:moveTo>
                    <a:cubicBezTo>
                      <a:pt x="329" y="128"/>
                      <a:pt x="325" y="110"/>
                      <a:pt x="312" y="86"/>
                    </a:cubicBezTo>
                    <a:cubicBezTo>
                      <a:pt x="306" y="76"/>
                      <a:pt x="291" y="50"/>
                      <a:pt x="259" y="29"/>
                    </a:cubicBezTo>
                    <a:cubicBezTo>
                      <a:pt x="227" y="7"/>
                      <a:pt x="197" y="4"/>
                      <a:pt x="186" y="2"/>
                    </a:cubicBezTo>
                    <a:cubicBezTo>
                      <a:pt x="184" y="2"/>
                      <a:pt x="166" y="0"/>
                      <a:pt x="147" y="2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24" y="7"/>
                      <a:pt x="114" y="10"/>
                      <a:pt x="107" y="12"/>
                    </a:cubicBezTo>
                    <a:cubicBezTo>
                      <a:pt x="107" y="12"/>
                      <a:pt x="91" y="18"/>
                      <a:pt x="75" y="29"/>
                    </a:cubicBezTo>
                    <a:cubicBezTo>
                      <a:pt x="72" y="31"/>
                      <a:pt x="68" y="34"/>
                      <a:pt x="65" y="36"/>
                    </a:cubicBezTo>
                    <a:cubicBezTo>
                      <a:pt x="62" y="38"/>
                      <a:pt x="60" y="40"/>
                      <a:pt x="57" y="43"/>
                    </a:cubicBezTo>
                    <a:cubicBezTo>
                      <a:pt x="54" y="45"/>
                      <a:pt x="51" y="48"/>
                      <a:pt x="48" y="51"/>
                    </a:cubicBezTo>
                    <a:cubicBezTo>
                      <a:pt x="48" y="51"/>
                      <a:pt x="47" y="52"/>
                      <a:pt x="47" y="52"/>
                    </a:cubicBezTo>
                    <a:cubicBezTo>
                      <a:pt x="47" y="52"/>
                      <a:pt x="47" y="51"/>
                      <a:pt x="48" y="51"/>
                    </a:cubicBezTo>
                    <a:cubicBezTo>
                      <a:pt x="7" y="93"/>
                      <a:pt x="0" y="161"/>
                      <a:pt x="35" y="223"/>
                    </a:cubicBezTo>
                    <a:cubicBezTo>
                      <a:pt x="80" y="302"/>
                      <a:pt x="175" y="340"/>
                      <a:pt x="249" y="310"/>
                    </a:cubicBezTo>
                    <a:cubicBezTo>
                      <a:pt x="267" y="302"/>
                      <a:pt x="281" y="291"/>
                      <a:pt x="293" y="277"/>
                    </a:cubicBezTo>
                    <a:cubicBezTo>
                      <a:pt x="293" y="278"/>
                      <a:pt x="293" y="278"/>
                      <a:pt x="293" y="278"/>
                    </a:cubicBezTo>
                    <a:cubicBezTo>
                      <a:pt x="293" y="278"/>
                      <a:pt x="293" y="278"/>
                      <a:pt x="293" y="277"/>
                    </a:cubicBezTo>
                    <a:cubicBezTo>
                      <a:pt x="295" y="275"/>
                      <a:pt x="297" y="273"/>
                      <a:pt x="299" y="271"/>
                    </a:cubicBezTo>
                    <a:cubicBezTo>
                      <a:pt x="302" y="267"/>
                      <a:pt x="305" y="263"/>
                      <a:pt x="307" y="259"/>
                    </a:cubicBezTo>
                    <a:cubicBezTo>
                      <a:pt x="315" y="246"/>
                      <a:pt x="317" y="242"/>
                      <a:pt x="321" y="232"/>
                    </a:cubicBezTo>
                    <a:cubicBezTo>
                      <a:pt x="321" y="232"/>
                      <a:pt x="330" y="211"/>
                      <a:pt x="333" y="187"/>
                    </a:cubicBezTo>
                    <a:cubicBezTo>
                      <a:pt x="334" y="178"/>
                      <a:pt x="336" y="160"/>
                      <a:pt x="331" y="134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Freeform 51"/>
              <p:cNvSpPr>
                <a:spLocks/>
              </p:cNvSpPr>
              <p:nvPr/>
            </p:nvSpPr>
            <p:spPr bwMode="auto">
              <a:xfrm>
                <a:off x="1196" y="1090"/>
                <a:ext cx="101" cy="100"/>
              </a:xfrm>
              <a:custGeom>
                <a:avLst/>
                <a:gdLst>
                  <a:gd name="T0" fmla="*/ 1 w 154"/>
                  <a:gd name="T1" fmla="*/ 1 h 158"/>
                  <a:gd name="T2" fmla="*/ 1 w 154"/>
                  <a:gd name="T3" fmla="*/ 0 h 158"/>
                  <a:gd name="T4" fmla="*/ 1 w 154"/>
                  <a:gd name="T5" fmla="*/ 1 h 158"/>
                  <a:gd name="T6" fmla="*/ 1 w 154"/>
                  <a:gd name="T7" fmla="*/ 1 h 158"/>
                  <a:gd name="T8" fmla="*/ 1 w 154"/>
                  <a:gd name="T9" fmla="*/ 1 h 158"/>
                  <a:gd name="T10" fmla="*/ 1 w 154"/>
                  <a:gd name="T11" fmla="*/ 1 h 158"/>
                  <a:gd name="T12" fmla="*/ 1 w 154"/>
                  <a:gd name="T13" fmla="*/ 1 h 158"/>
                  <a:gd name="T14" fmla="*/ 1 w 154"/>
                  <a:gd name="T15" fmla="*/ 1 h 158"/>
                  <a:gd name="T16" fmla="*/ 1 w 154"/>
                  <a:gd name="T17" fmla="*/ 1 h 1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4" h="158">
                    <a:moveTo>
                      <a:pt x="15" y="58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55" y="15"/>
                      <a:pt x="53" y="38"/>
                      <a:pt x="65" y="59"/>
                    </a:cubicBezTo>
                    <a:cubicBezTo>
                      <a:pt x="80" y="86"/>
                      <a:pt x="114" y="100"/>
                      <a:pt x="139" y="89"/>
                    </a:cubicBezTo>
                    <a:cubicBezTo>
                      <a:pt x="145" y="87"/>
                      <a:pt x="150" y="83"/>
                      <a:pt x="154" y="79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96" y="141"/>
                      <a:pt x="91" y="145"/>
                      <a:pt x="86" y="147"/>
                    </a:cubicBezTo>
                    <a:cubicBezTo>
                      <a:pt x="60" y="158"/>
                      <a:pt x="27" y="144"/>
                      <a:pt x="12" y="117"/>
                    </a:cubicBezTo>
                    <a:cubicBezTo>
                      <a:pt x="0" y="96"/>
                      <a:pt x="2" y="73"/>
                      <a:pt x="15" y="5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A8AC5"/>
                  </a:gs>
                  <a:gs pos="100000">
                    <a:srgbClr val="3333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Freeform 52"/>
              <p:cNvSpPr>
                <a:spLocks/>
              </p:cNvSpPr>
              <p:nvPr/>
            </p:nvSpPr>
            <p:spPr bwMode="auto">
              <a:xfrm>
                <a:off x="1196" y="1090"/>
                <a:ext cx="101" cy="100"/>
              </a:xfrm>
              <a:custGeom>
                <a:avLst/>
                <a:gdLst>
                  <a:gd name="T0" fmla="*/ 1 w 154"/>
                  <a:gd name="T1" fmla="*/ 1 h 158"/>
                  <a:gd name="T2" fmla="*/ 1 w 154"/>
                  <a:gd name="T3" fmla="*/ 0 h 158"/>
                  <a:gd name="T4" fmla="*/ 1 w 154"/>
                  <a:gd name="T5" fmla="*/ 1 h 158"/>
                  <a:gd name="T6" fmla="*/ 1 w 154"/>
                  <a:gd name="T7" fmla="*/ 1 h 158"/>
                  <a:gd name="T8" fmla="*/ 1 w 154"/>
                  <a:gd name="T9" fmla="*/ 1 h 158"/>
                  <a:gd name="T10" fmla="*/ 1 w 154"/>
                  <a:gd name="T11" fmla="*/ 1 h 158"/>
                  <a:gd name="T12" fmla="*/ 1 w 154"/>
                  <a:gd name="T13" fmla="*/ 1 h 158"/>
                  <a:gd name="T14" fmla="*/ 1 w 154"/>
                  <a:gd name="T15" fmla="*/ 1 h 158"/>
                  <a:gd name="T16" fmla="*/ 1 w 154"/>
                  <a:gd name="T17" fmla="*/ 1 h 1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4" h="158">
                    <a:moveTo>
                      <a:pt x="15" y="58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55" y="15"/>
                      <a:pt x="53" y="38"/>
                      <a:pt x="65" y="59"/>
                    </a:cubicBezTo>
                    <a:cubicBezTo>
                      <a:pt x="80" y="86"/>
                      <a:pt x="114" y="100"/>
                      <a:pt x="139" y="89"/>
                    </a:cubicBezTo>
                    <a:cubicBezTo>
                      <a:pt x="145" y="87"/>
                      <a:pt x="150" y="83"/>
                      <a:pt x="154" y="79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96" y="141"/>
                      <a:pt x="91" y="145"/>
                      <a:pt x="86" y="147"/>
                    </a:cubicBezTo>
                    <a:cubicBezTo>
                      <a:pt x="60" y="158"/>
                      <a:pt x="27" y="144"/>
                      <a:pt x="12" y="117"/>
                    </a:cubicBezTo>
                    <a:cubicBezTo>
                      <a:pt x="0" y="96"/>
                      <a:pt x="2" y="73"/>
                      <a:pt x="15" y="58"/>
                    </a:cubicBezTo>
                  </a:path>
                </a:pathLst>
              </a:custGeom>
              <a:gradFill rotWithShape="1">
                <a:gsLst>
                  <a:gs pos="0">
                    <a:srgbClr val="8A8AC5"/>
                  </a:gs>
                  <a:gs pos="100000">
                    <a:srgbClr val="3333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Freeform 53"/>
              <p:cNvSpPr>
                <a:spLocks/>
              </p:cNvSpPr>
              <p:nvPr/>
            </p:nvSpPr>
            <p:spPr bwMode="auto">
              <a:xfrm>
                <a:off x="1213" y="998"/>
                <a:ext cx="166" cy="172"/>
              </a:xfrm>
              <a:custGeom>
                <a:avLst/>
                <a:gdLst>
                  <a:gd name="T0" fmla="*/ 1 w 259"/>
                  <a:gd name="T1" fmla="*/ 1 h 267"/>
                  <a:gd name="T2" fmla="*/ 1 w 259"/>
                  <a:gd name="T3" fmla="*/ 1 h 267"/>
                  <a:gd name="T4" fmla="*/ 1 w 259"/>
                  <a:gd name="T5" fmla="*/ 1 h 267"/>
                  <a:gd name="T6" fmla="*/ 1 w 259"/>
                  <a:gd name="T7" fmla="*/ 1 h 267"/>
                  <a:gd name="T8" fmla="*/ 1 w 259"/>
                  <a:gd name="T9" fmla="*/ 1 h 267"/>
                  <a:gd name="T10" fmla="*/ 1 w 259"/>
                  <a:gd name="T11" fmla="*/ 1 h 267"/>
                  <a:gd name="T12" fmla="*/ 1 w 259"/>
                  <a:gd name="T13" fmla="*/ 1 h 267"/>
                  <a:gd name="T14" fmla="*/ 1 w 259"/>
                  <a:gd name="T15" fmla="*/ 1 h 267"/>
                  <a:gd name="T16" fmla="*/ 1 w 259"/>
                  <a:gd name="T17" fmla="*/ 1 h 267"/>
                  <a:gd name="T18" fmla="*/ 1 w 259"/>
                  <a:gd name="T19" fmla="*/ 1 h 267"/>
                  <a:gd name="T20" fmla="*/ 1 w 259"/>
                  <a:gd name="T21" fmla="*/ 1 h 267"/>
                  <a:gd name="T22" fmla="*/ 1 w 259"/>
                  <a:gd name="T23" fmla="*/ 1 h 267"/>
                  <a:gd name="T24" fmla="*/ 1 w 259"/>
                  <a:gd name="T25" fmla="*/ 1 h 267"/>
                  <a:gd name="T26" fmla="*/ 0 w 259"/>
                  <a:gd name="T27" fmla="*/ 1 h 267"/>
                  <a:gd name="T28" fmla="*/ 1 w 259"/>
                  <a:gd name="T29" fmla="*/ 1 h 267"/>
                  <a:gd name="T30" fmla="*/ 1 w 259"/>
                  <a:gd name="T31" fmla="*/ 1 h 26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9" h="267">
                    <a:moveTo>
                      <a:pt x="32" y="48"/>
                    </a:moveTo>
                    <a:cubicBezTo>
                      <a:pt x="41" y="38"/>
                      <a:pt x="53" y="29"/>
                      <a:pt x="66" y="24"/>
                    </a:cubicBezTo>
                    <a:cubicBezTo>
                      <a:pt x="123" y="0"/>
                      <a:pt x="197" y="30"/>
                      <a:pt x="232" y="91"/>
                    </a:cubicBezTo>
                    <a:cubicBezTo>
                      <a:pt x="213" y="111"/>
                      <a:pt x="174" y="138"/>
                      <a:pt x="133" y="160"/>
                    </a:cubicBezTo>
                    <a:cubicBezTo>
                      <a:pt x="117" y="133"/>
                      <a:pt x="84" y="119"/>
                      <a:pt x="59" y="130"/>
                    </a:cubicBezTo>
                    <a:cubicBezTo>
                      <a:pt x="33" y="141"/>
                      <a:pt x="25" y="172"/>
                      <a:pt x="41" y="199"/>
                    </a:cubicBezTo>
                    <a:cubicBezTo>
                      <a:pt x="56" y="226"/>
                      <a:pt x="90" y="240"/>
                      <a:pt x="115" y="229"/>
                    </a:cubicBezTo>
                    <a:cubicBezTo>
                      <a:pt x="140" y="218"/>
                      <a:pt x="148" y="187"/>
                      <a:pt x="133" y="160"/>
                    </a:cubicBezTo>
                    <a:cubicBezTo>
                      <a:pt x="174" y="138"/>
                      <a:pt x="213" y="111"/>
                      <a:pt x="232" y="91"/>
                    </a:cubicBezTo>
                    <a:cubicBezTo>
                      <a:pt x="259" y="139"/>
                      <a:pt x="253" y="191"/>
                      <a:pt x="222" y="223"/>
                    </a:cubicBezTo>
                    <a:cubicBezTo>
                      <a:pt x="195" y="252"/>
                      <a:pt x="164" y="258"/>
                      <a:pt x="154" y="260"/>
                    </a:cubicBezTo>
                    <a:cubicBezTo>
                      <a:pt x="145" y="262"/>
                      <a:pt x="114" y="267"/>
                      <a:pt x="80" y="253"/>
                    </a:cubicBezTo>
                    <a:cubicBezTo>
                      <a:pt x="50" y="240"/>
                      <a:pt x="31" y="220"/>
                      <a:pt x="22" y="205"/>
                    </a:cubicBezTo>
                    <a:cubicBezTo>
                      <a:pt x="0" y="171"/>
                      <a:pt x="0" y="141"/>
                      <a:pt x="0" y="131"/>
                    </a:cubicBezTo>
                    <a:cubicBezTo>
                      <a:pt x="0" y="110"/>
                      <a:pt x="7" y="92"/>
                      <a:pt x="8" y="88"/>
                    </a:cubicBezTo>
                    <a:cubicBezTo>
                      <a:pt x="14" y="72"/>
                      <a:pt x="21" y="62"/>
                      <a:pt x="32" y="4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A8AC5"/>
                  </a:gs>
                  <a:gs pos="100000">
                    <a:srgbClr val="3333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Freeform 54"/>
              <p:cNvSpPr>
                <a:spLocks/>
              </p:cNvSpPr>
              <p:nvPr/>
            </p:nvSpPr>
            <p:spPr bwMode="auto">
              <a:xfrm>
                <a:off x="1200" y="998"/>
                <a:ext cx="179" cy="175"/>
              </a:xfrm>
              <a:custGeom>
                <a:avLst/>
                <a:gdLst>
                  <a:gd name="T0" fmla="*/ 1 w 278"/>
                  <a:gd name="T1" fmla="*/ 1 h 268"/>
                  <a:gd name="T2" fmla="*/ 1 w 278"/>
                  <a:gd name="T3" fmla="*/ 1 h 268"/>
                  <a:gd name="T4" fmla="*/ 1 w 278"/>
                  <a:gd name="T5" fmla="*/ 1 h 268"/>
                  <a:gd name="T6" fmla="*/ 1 w 278"/>
                  <a:gd name="T7" fmla="*/ 1 h 268"/>
                  <a:gd name="T8" fmla="*/ 1 w 278"/>
                  <a:gd name="T9" fmla="*/ 1 h 268"/>
                  <a:gd name="T10" fmla="*/ 1 w 278"/>
                  <a:gd name="T11" fmla="*/ 1 h 268"/>
                  <a:gd name="T12" fmla="*/ 1 w 278"/>
                  <a:gd name="T13" fmla="*/ 1 h 268"/>
                  <a:gd name="T14" fmla="*/ 1 w 278"/>
                  <a:gd name="T15" fmla="*/ 1 h 268"/>
                  <a:gd name="T16" fmla="*/ 1 w 278"/>
                  <a:gd name="T17" fmla="*/ 1 h 268"/>
                  <a:gd name="T18" fmla="*/ 1 w 278"/>
                  <a:gd name="T19" fmla="*/ 1 h 268"/>
                  <a:gd name="T20" fmla="*/ 1 w 278"/>
                  <a:gd name="T21" fmla="*/ 1 h 268"/>
                  <a:gd name="T22" fmla="*/ 1 w 278"/>
                  <a:gd name="T23" fmla="*/ 1 h 268"/>
                  <a:gd name="T24" fmla="*/ 1 w 278"/>
                  <a:gd name="T25" fmla="*/ 1 h 2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78" h="268">
                    <a:moveTo>
                      <a:pt x="51" y="48"/>
                    </a:moveTo>
                    <a:cubicBezTo>
                      <a:pt x="0" y="111"/>
                      <a:pt x="23" y="172"/>
                      <a:pt x="35" y="195"/>
                    </a:cubicBezTo>
                    <a:cubicBezTo>
                      <a:pt x="59" y="241"/>
                      <a:pt x="112" y="268"/>
                      <a:pt x="164" y="262"/>
                    </a:cubicBezTo>
                    <a:cubicBezTo>
                      <a:pt x="207" y="257"/>
                      <a:pt x="232" y="233"/>
                      <a:pt x="241" y="224"/>
                    </a:cubicBezTo>
                    <a:cubicBezTo>
                      <a:pt x="272" y="191"/>
                      <a:pt x="278" y="139"/>
                      <a:pt x="251" y="91"/>
                    </a:cubicBezTo>
                    <a:cubicBezTo>
                      <a:pt x="232" y="111"/>
                      <a:pt x="193" y="138"/>
                      <a:pt x="152" y="160"/>
                    </a:cubicBezTo>
                    <a:cubicBezTo>
                      <a:pt x="167" y="187"/>
                      <a:pt x="159" y="218"/>
                      <a:pt x="134" y="229"/>
                    </a:cubicBezTo>
                    <a:cubicBezTo>
                      <a:pt x="109" y="240"/>
                      <a:pt x="75" y="226"/>
                      <a:pt x="60" y="199"/>
                    </a:cubicBezTo>
                    <a:cubicBezTo>
                      <a:pt x="44" y="172"/>
                      <a:pt x="52" y="141"/>
                      <a:pt x="78" y="130"/>
                    </a:cubicBezTo>
                    <a:cubicBezTo>
                      <a:pt x="103" y="119"/>
                      <a:pt x="136" y="133"/>
                      <a:pt x="152" y="160"/>
                    </a:cubicBezTo>
                    <a:cubicBezTo>
                      <a:pt x="193" y="138"/>
                      <a:pt x="232" y="111"/>
                      <a:pt x="251" y="91"/>
                    </a:cubicBezTo>
                    <a:cubicBezTo>
                      <a:pt x="216" y="30"/>
                      <a:pt x="142" y="0"/>
                      <a:pt x="85" y="24"/>
                    </a:cubicBezTo>
                    <a:cubicBezTo>
                      <a:pt x="72" y="29"/>
                      <a:pt x="60" y="38"/>
                      <a:pt x="51" y="48"/>
                    </a:cubicBezTo>
                  </a:path>
                </a:pathLst>
              </a:custGeom>
              <a:gradFill rotWithShape="1">
                <a:gsLst>
                  <a:gs pos="0">
                    <a:srgbClr val="8A8AC5"/>
                  </a:gs>
                  <a:gs pos="100000">
                    <a:srgbClr val="3333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Freeform 55"/>
              <p:cNvSpPr>
                <a:spLocks/>
              </p:cNvSpPr>
              <p:nvPr/>
            </p:nvSpPr>
            <p:spPr bwMode="auto">
              <a:xfrm>
                <a:off x="1210" y="1029"/>
                <a:ext cx="144" cy="145"/>
              </a:xfrm>
              <a:custGeom>
                <a:avLst/>
                <a:gdLst>
                  <a:gd name="T0" fmla="*/ 1 w 223"/>
                  <a:gd name="T1" fmla="*/ 1 h 220"/>
                  <a:gd name="T2" fmla="*/ 1 w 223"/>
                  <a:gd name="T3" fmla="*/ 1 h 220"/>
                  <a:gd name="T4" fmla="*/ 1 w 223"/>
                  <a:gd name="T5" fmla="*/ 1 h 220"/>
                  <a:gd name="T6" fmla="*/ 1 w 223"/>
                  <a:gd name="T7" fmla="*/ 1 h 220"/>
                  <a:gd name="T8" fmla="*/ 1 w 223"/>
                  <a:gd name="T9" fmla="*/ 1 h 220"/>
                  <a:gd name="T10" fmla="*/ 1 w 223"/>
                  <a:gd name="T11" fmla="*/ 0 h 220"/>
                  <a:gd name="T12" fmla="*/ 1 w 223"/>
                  <a:gd name="T13" fmla="*/ 1 h 220"/>
                  <a:gd name="T14" fmla="*/ 1 w 223"/>
                  <a:gd name="T15" fmla="*/ 1 h 220"/>
                  <a:gd name="T16" fmla="*/ 1 w 223"/>
                  <a:gd name="T17" fmla="*/ 1 h 220"/>
                  <a:gd name="T18" fmla="*/ 1 w 223"/>
                  <a:gd name="T19" fmla="*/ 1 h 220"/>
                  <a:gd name="T20" fmla="*/ 1 w 223"/>
                  <a:gd name="T21" fmla="*/ 1 h 220"/>
                  <a:gd name="T22" fmla="*/ 1 w 223"/>
                  <a:gd name="T23" fmla="*/ 1 h 220"/>
                  <a:gd name="T24" fmla="*/ 1 w 223"/>
                  <a:gd name="T25" fmla="*/ 1 h 220"/>
                  <a:gd name="T26" fmla="*/ 1 w 223"/>
                  <a:gd name="T27" fmla="*/ 1 h 220"/>
                  <a:gd name="T28" fmla="*/ 1 w 223"/>
                  <a:gd name="T29" fmla="*/ 1 h 220"/>
                  <a:gd name="T30" fmla="*/ 1 w 223"/>
                  <a:gd name="T31" fmla="*/ 1 h 220"/>
                  <a:gd name="T32" fmla="*/ 1 w 223"/>
                  <a:gd name="T33" fmla="*/ 1 h 220"/>
                  <a:gd name="T34" fmla="*/ 1 w 223"/>
                  <a:gd name="T35" fmla="*/ 1 h 220"/>
                  <a:gd name="T36" fmla="*/ 1 w 223"/>
                  <a:gd name="T37" fmla="*/ 1 h 220"/>
                  <a:gd name="T38" fmla="*/ 1 w 223"/>
                  <a:gd name="T39" fmla="*/ 1 h 22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23" h="220">
                    <a:moveTo>
                      <a:pt x="18" y="149"/>
                    </a:moveTo>
                    <a:cubicBezTo>
                      <a:pt x="15" y="144"/>
                      <a:pt x="8" y="131"/>
                      <a:pt x="4" y="113"/>
                    </a:cubicBezTo>
                    <a:cubicBezTo>
                      <a:pt x="0" y="95"/>
                      <a:pt x="1" y="81"/>
                      <a:pt x="2" y="74"/>
                    </a:cubicBezTo>
                    <a:cubicBezTo>
                      <a:pt x="4" y="54"/>
                      <a:pt x="8" y="43"/>
                      <a:pt x="13" y="32"/>
                    </a:cubicBezTo>
                    <a:cubicBezTo>
                      <a:pt x="16" y="25"/>
                      <a:pt x="19" y="20"/>
                      <a:pt x="24" y="12"/>
                    </a:cubicBezTo>
                    <a:cubicBezTo>
                      <a:pt x="26" y="8"/>
                      <a:pt x="30" y="4"/>
                      <a:pt x="33" y="0"/>
                    </a:cubicBezTo>
                    <a:cubicBezTo>
                      <a:pt x="5" y="32"/>
                      <a:pt x="1" y="83"/>
                      <a:pt x="27" y="129"/>
                    </a:cubicBezTo>
                    <a:cubicBezTo>
                      <a:pt x="62" y="190"/>
                      <a:pt x="136" y="220"/>
                      <a:pt x="192" y="196"/>
                    </a:cubicBezTo>
                    <a:cubicBezTo>
                      <a:pt x="205" y="191"/>
                      <a:pt x="215" y="184"/>
                      <a:pt x="223" y="175"/>
                    </a:cubicBezTo>
                    <a:cubicBezTo>
                      <a:pt x="219" y="179"/>
                      <a:pt x="214" y="184"/>
                      <a:pt x="210" y="188"/>
                    </a:cubicBezTo>
                    <a:cubicBezTo>
                      <a:pt x="208" y="189"/>
                      <a:pt x="204" y="192"/>
                      <a:pt x="202" y="193"/>
                    </a:cubicBezTo>
                    <a:cubicBezTo>
                      <a:pt x="188" y="202"/>
                      <a:pt x="182" y="204"/>
                      <a:pt x="172" y="208"/>
                    </a:cubicBezTo>
                    <a:cubicBezTo>
                      <a:pt x="168" y="209"/>
                      <a:pt x="163" y="211"/>
                      <a:pt x="159" y="212"/>
                    </a:cubicBezTo>
                    <a:cubicBezTo>
                      <a:pt x="153" y="213"/>
                      <a:pt x="146" y="214"/>
                      <a:pt x="141" y="214"/>
                    </a:cubicBezTo>
                    <a:cubicBezTo>
                      <a:pt x="135" y="215"/>
                      <a:pt x="122" y="215"/>
                      <a:pt x="117" y="214"/>
                    </a:cubicBezTo>
                    <a:cubicBezTo>
                      <a:pt x="112" y="213"/>
                      <a:pt x="105" y="212"/>
                      <a:pt x="100" y="211"/>
                    </a:cubicBezTo>
                    <a:cubicBezTo>
                      <a:pt x="97" y="210"/>
                      <a:pt x="94" y="209"/>
                      <a:pt x="91" y="208"/>
                    </a:cubicBezTo>
                    <a:cubicBezTo>
                      <a:pt x="80" y="205"/>
                      <a:pt x="80" y="205"/>
                      <a:pt x="74" y="202"/>
                    </a:cubicBezTo>
                    <a:cubicBezTo>
                      <a:pt x="67" y="198"/>
                      <a:pt x="62" y="195"/>
                      <a:pt x="59" y="193"/>
                    </a:cubicBezTo>
                    <a:cubicBezTo>
                      <a:pt x="35" y="177"/>
                      <a:pt x="21" y="155"/>
                      <a:pt x="18" y="14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A8AC5"/>
                  </a:gs>
                  <a:gs pos="100000">
                    <a:srgbClr val="3333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Freeform 56"/>
              <p:cNvSpPr>
                <a:spLocks/>
              </p:cNvSpPr>
              <p:nvPr/>
            </p:nvSpPr>
            <p:spPr bwMode="auto">
              <a:xfrm>
                <a:off x="1205" y="1029"/>
                <a:ext cx="149" cy="161"/>
              </a:xfrm>
              <a:custGeom>
                <a:avLst/>
                <a:gdLst>
                  <a:gd name="T0" fmla="*/ 1 w 232"/>
                  <a:gd name="T1" fmla="*/ 1 h 249"/>
                  <a:gd name="T2" fmla="*/ 1 w 232"/>
                  <a:gd name="T3" fmla="*/ 0 h 249"/>
                  <a:gd name="T4" fmla="*/ 1 w 232"/>
                  <a:gd name="T5" fmla="*/ 1 h 249"/>
                  <a:gd name="T6" fmla="*/ 1 w 232"/>
                  <a:gd name="T7" fmla="*/ 1 h 249"/>
                  <a:gd name="T8" fmla="*/ 1 w 232"/>
                  <a:gd name="T9" fmla="*/ 1 h 249"/>
                  <a:gd name="T10" fmla="*/ 1 w 232"/>
                  <a:gd name="T11" fmla="*/ 1 h 2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2" h="249">
                    <a:moveTo>
                      <a:pt x="27" y="149"/>
                    </a:moveTo>
                    <a:cubicBezTo>
                      <a:pt x="0" y="100"/>
                      <a:pt x="6" y="44"/>
                      <a:pt x="42" y="0"/>
                    </a:cubicBezTo>
                    <a:cubicBezTo>
                      <a:pt x="14" y="32"/>
                      <a:pt x="10" y="83"/>
                      <a:pt x="36" y="129"/>
                    </a:cubicBezTo>
                    <a:cubicBezTo>
                      <a:pt x="71" y="190"/>
                      <a:pt x="145" y="220"/>
                      <a:pt x="201" y="196"/>
                    </a:cubicBezTo>
                    <a:cubicBezTo>
                      <a:pt x="214" y="191"/>
                      <a:pt x="224" y="184"/>
                      <a:pt x="232" y="175"/>
                    </a:cubicBezTo>
                    <a:cubicBezTo>
                      <a:pt x="156" y="249"/>
                      <a:pt x="60" y="209"/>
                      <a:pt x="27" y="149"/>
                    </a:cubicBezTo>
                  </a:path>
                </a:pathLst>
              </a:custGeom>
              <a:gradFill rotWithShape="1">
                <a:gsLst>
                  <a:gs pos="0">
                    <a:srgbClr val="8A8AC5"/>
                  </a:gs>
                  <a:gs pos="100000">
                    <a:srgbClr val="33339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Freeform 57"/>
              <p:cNvSpPr>
                <a:spLocks/>
              </p:cNvSpPr>
              <p:nvPr/>
            </p:nvSpPr>
            <p:spPr bwMode="auto">
              <a:xfrm>
                <a:off x="1206" y="998"/>
                <a:ext cx="178" cy="175"/>
              </a:xfrm>
              <a:custGeom>
                <a:avLst/>
                <a:gdLst>
                  <a:gd name="T0" fmla="*/ 1 w 274"/>
                  <a:gd name="T1" fmla="*/ 1 h 268"/>
                  <a:gd name="T2" fmla="*/ 1 w 274"/>
                  <a:gd name="T3" fmla="*/ 1 h 268"/>
                  <a:gd name="T4" fmla="*/ 1 w 274"/>
                  <a:gd name="T5" fmla="*/ 1 h 268"/>
                  <a:gd name="T6" fmla="*/ 1 w 274"/>
                  <a:gd name="T7" fmla="*/ 1 h 268"/>
                  <a:gd name="T8" fmla="*/ 1 w 274"/>
                  <a:gd name="T9" fmla="*/ 1 h 2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4" h="268">
                    <a:moveTo>
                      <a:pt x="240" y="91"/>
                    </a:moveTo>
                    <a:cubicBezTo>
                      <a:pt x="274" y="152"/>
                      <a:pt x="256" y="221"/>
                      <a:pt x="199" y="244"/>
                    </a:cubicBezTo>
                    <a:cubicBezTo>
                      <a:pt x="143" y="268"/>
                      <a:pt x="69" y="238"/>
                      <a:pt x="34" y="177"/>
                    </a:cubicBezTo>
                    <a:cubicBezTo>
                      <a:pt x="0" y="116"/>
                      <a:pt x="18" y="48"/>
                      <a:pt x="74" y="24"/>
                    </a:cubicBezTo>
                    <a:cubicBezTo>
                      <a:pt x="131" y="0"/>
                      <a:pt x="205" y="30"/>
                      <a:pt x="240" y="91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Group 108"/>
          <p:cNvGrpSpPr>
            <a:grpSpLocks/>
          </p:cNvGrpSpPr>
          <p:nvPr userDrawn="1"/>
        </p:nvGrpSpPr>
        <p:grpSpPr bwMode="auto">
          <a:xfrm>
            <a:off x="3665538" y="1970088"/>
            <a:ext cx="3570287" cy="2235200"/>
            <a:chOff x="1824" y="3063"/>
            <a:chExt cx="964" cy="876"/>
          </a:xfrm>
        </p:grpSpPr>
        <p:sp>
          <p:nvSpPr>
            <p:cNvPr id="19" name="Freeform 59"/>
            <p:cNvSpPr>
              <a:spLocks/>
            </p:cNvSpPr>
            <p:nvPr/>
          </p:nvSpPr>
          <p:spPr bwMode="auto">
            <a:xfrm>
              <a:off x="1866" y="3070"/>
              <a:ext cx="922" cy="869"/>
            </a:xfrm>
            <a:custGeom>
              <a:avLst/>
              <a:gdLst>
                <a:gd name="T0" fmla="*/ 1 w 1302"/>
                <a:gd name="T1" fmla="*/ 1 h 1231"/>
                <a:gd name="T2" fmla="*/ 1 w 1302"/>
                <a:gd name="T3" fmla="*/ 0 h 1231"/>
                <a:gd name="T4" fmla="*/ 2 w 1302"/>
                <a:gd name="T5" fmla="*/ 1 h 1231"/>
                <a:gd name="T6" fmla="*/ 2 w 1302"/>
                <a:gd name="T7" fmla="*/ 1 h 1231"/>
                <a:gd name="T8" fmla="*/ 1 w 1302"/>
                <a:gd name="T9" fmla="*/ 1 h 1231"/>
                <a:gd name="T10" fmla="*/ 1 w 1302"/>
                <a:gd name="T11" fmla="*/ 1 h 1231"/>
                <a:gd name="T12" fmla="*/ 1 w 1302"/>
                <a:gd name="T13" fmla="*/ 1 h 1231"/>
                <a:gd name="T14" fmla="*/ 1 w 1302"/>
                <a:gd name="T15" fmla="*/ 1 h 1231"/>
                <a:gd name="T16" fmla="*/ 1 w 1302"/>
                <a:gd name="T17" fmla="*/ 1 h 1231"/>
                <a:gd name="T18" fmla="*/ 1 w 1302"/>
                <a:gd name="T19" fmla="*/ 1 h 1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02"/>
                <a:gd name="T31" fmla="*/ 0 h 1231"/>
                <a:gd name="T32" fmla="*/ 1302 w 1302"/>
                <a:gd name="T33" fmla="*/ 1231 h 12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02" h="1231">
                  <a:moveTo>
                    <a:pt x="1115" y="10"/>
                  </a:moveTo>
                  <a:cubicBezTo>
                    <a:pt x="1197" y="0"/>
                    <a:pt x="1197" y="0"/>
                    <a:pt x="1197" y="0"/>
                  </a:cubicBezTo>
                  <a:cubicBezTo>
                    <a:pt x="1197" y="0"/>
                    <a:pt x="1186" y="352"/>
                    <a:pt x="1218" y="684"/>
                  </a:cubicBezTo>
                  <a:cubicBezTo>
                    <a:pt x="1241" y="915"/>
                    <a:pt x="1302" y="1228"/>
                    <a:pt x="1302" y="1228"/>
                  </a:cubicBezTo>
                  <a:cubicBezTo>
                    <a:pt x="1302" y="1228"/>
                    <a:pt x="977" y="1199"/>
                    <a:pt x="650" y="1204"/>
                  </a:cubicBezTo>
                  <a:cubicBezTo>
                    <a:pt x="324" y="1208"/>
                    <a:pt x="6" y="1231"/>
                    <a:pt x="6" y="1231"/>
                  </a:cubicBezTo>
                  <a:cubicBezTo>
                    <a:pt x="6" y="1231"/>
                    <a:pt x="0" y="1152"/>
                    <a:pt x="1" y="883"/>
                  </a:cubicBezTo>
                  <a:cubicBezTo>
                    <a:pt x="1" y="613"/>
                    <a:pt x="76" y="313"/>
                    <a:pt x="76" y="313"/>
                  </a:cubicBezTo>
                  <a:cubicBezTo>
                    <a:pt x="813" y="155"/>
                    <a:pt x="813" y="155"/>
                    <a:pt x="813" y="155"/>
                  </a:cubicBezTo>
                  <a:lnTo>
                    <a:pt x="1115" y="10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60"/>
            <p:cNvSpPr>
              <a:spLocks/>
            </p:cNvSpPr>
            <p:nvPr/>
          </p:nvSpPr>
          <p:spPr bwMode="auto">
            <a:xfrm>
              <a:off x="1824" y="3063"/>
              <a:ext cx="913" cy="851"/>
            </a:xfrm>
            <a:custGeom>
              <a:avLst/>
              <a:gdLst/>
              <a:ahLst/>
              <a:cxnLst>
                <a:cxn ang="0">
                  <a:pos x="1289" y="1174"/>
                </a:cxn>
                <a:cxn ang="0">
                  <a:pos x="14" y="1203"/>
                </a:cxn>
                <a:cxn ang="0">
                  <a:pos x="23" y="5"/>
                </a:cxn>
                <a:cxn ang="0">
                  <a:pos x="1248" y="0"/>
                </a:cxn>
                <a:cxn ang="0">
                  <a:pos x="1289" y="1174"/>
                </a:cxn>
              </a:cxnLst>
              <a:rect l="0" t="0" r="r" b="b"/>
              <a:pathLst>
                <a:path w="1289" h="1203">
                  <a:moveTo>
                    <a:pt x="1289" y="1174"/>
                  </a:moveTo>
                  <a:cubicBezTo>
                    <a:pt x="864" y="1184"/>
                    <a:pt x="439" y="1194"/>
                    <a:pt x="14" y="1203"/>
                  </a:cubicBezTo>
                  <a:cubicBezTo>
                    <a:pt x="0" y="804"/>
                    <a:pt x="3" y="404"/>
                    <a:pt x="23" y="5"/>
                  </a:cubicBezTo>
                  <a:cubicBezTo>
                    <a:pt x="432" y="3"/>
                    <a:pt x="840" y="2"/>
                    <a:pt x="1248" y="0"/>
                  </a:cubicBezTo>
                  <a:cubicBezTo>
                    <a:pt x="1245" y="392"/>
                    <a:pt x="1259" y="783"/>
                    <a:pt x="1289" y="1174"/>
                  </a:cubicBezTo>
                  <a:close/>
                </a:path>
              </a:pathLst>
            </a:custGeom>
            <a:gradFill rotWithShape="1">
              <a:gsLst>
                <a:gs pos="95000">
                  <a:schemeClr val="bg1">
                    <a:gamma/>
                    <a:shade val="9215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zh-CN"/>
            </a:p>
          </p:txBody>
        </p:sp>
        <p:grpSp>
          <p:nvGrpSpPr>
            <p:cNvPr id="21" name="Group 99"/>
            <p:cNvGrpSpPr>
              <a:grpSpLocks/>
            </p:cNvGrpSpPr>
            <p:nvPr/>
          </p:nvGrpSpPr>
          <p:grpSpPr bwMode="auto">
            <a:xfrm>
              <a:off x="2331" y="3137"/>
              <a:ext cx="1" cy="1"/>
              <a:chOff x="2187" y="2948"/>
              <a:chExt cx="1" cy="1"/>
            </a:xfrm>
          </p:grpSpPr>
          <p:sp>
            <p:nvSpPr>
              <p:cNvPr id="22" name="Line 88"/>
              <p:cNvSpPr>
                <a:spLocks noChangeShapeType="1"/>
              </p:cNvSpPr>
              <p:nvPr/>
            </p:nvSpPr>
            <p:spPr bwMode="auto">
              <a:xfrm>
                <a:off x="2187" y="2948"/>
                <a:ext cx="1" cy="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Line 89"/>
              <p:cNvSpPr>
                <a:spLocks noChangeShapeType="1"/>
              </p:cNvSpPr>
              <p:nvPr/>
            </p:nvSpPr>
            <p:spPr bwMode="auto">
              <a:xfrm>
                <a:off x="2187" y="2948"/>
                <a:ext cx="1" cy="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cxnSp>
        <p:nvCxnSpPr>
          <p:cNvPr id="27" name="直接连接符 26"/>
          <p:cNvCxnSpPr/>
          <p:nvPr userDrawn="1"/>
        </p:nvCxnSpPr>
        <p:spPr>
          <a:xfrm>
            <a:off x="0" y="6272213"/>
            <a:ext cx="9144000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>
            <a:spLocks noChangeArrowheads="1"/>
          </p:cNvSpPr>
          <p:nvPr userDrawn="1"/>
        </p:nvSpPr>
        <p:spPr bwMode="auto">
          <a:xfrm>
            <a:off x="6732588" y="6445250"/>
            <a:ext cx="554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       </a:t>
            </a:r>
            <a:endParaRPr lang="en-US" dirty="0"/>
          </a:p>
        </p:txBody>
      </p:sp>
      <p:pic>
        <p:nvPicPr>
          <p:cNvPr id="29" name="Picture 10" descr="GZ4[5)MF]DT}8W6D2L(V4P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32812" y="6286520"/>
            <a:ext cx="6111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>
            <a:spLocks noChangeArrowheads="1"/>
          </p:cNvSpPr>
          <p:nvPr userDrawn="1"/>
        </p:nvSpPr>
        <p:spPr bwMode="auto">
          <a:xfrm>
            <a:off x="4243237" y="6386266"/>
            <a:ext cx="4411785" cy="30777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 wrap="non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宋体" pitchFamily="2" charset="-122"/>
              </a:rPr>
              <a:t>Health Management School of  Harbin Medical University</a:t>
            </a:r>
            <a:endParaRPr lang="zh-CN" altLang="en-US" sz="1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30163" y="0"/>
            <a:ext cx="9355138" cy="3333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0" y="6272213"/>
            <a:ext cx="9144000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0" descr="GZ4[5)MF]DT}8W6D2L(V4P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52" y="6286520"/>
            <a:ext cx="6111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 userDrawn="1"/>
        </p:nvSpPr>
        <p:spPr bwMode="auto">
          <a:xfrm>
            <a:off x="4130915" y="6429396"/>
            <a:ext cx="4655927" cy="30777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宋体" pitchFamily="2" charset="-122"/>
              </a:rPr>
              <a:t>Health Management School of  Harbin Medical University</a:t>
            </a:r>
            <a:endParaRPr lang="zh-CN" altLang="en-US" sz="1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 userDrawn="1"/>
        </p:nvSpPr>
        <p:spPr bwMode="auto">
          <a:xfrm>
            <a:off x="642910" y="6264495"/>
            <a:ext cx="184731" cy="30777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altLang="en-US" sz="1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7" name="组合 6"/>
          <p:cNvGrpSpPr>
            <a:grpSpLocks/>
          </p:cNvGrpSpPr>
          <p:nvPr userDrawn="1"/>
        </p:nvGrpSpPr>
        <p:grpSpPr bwMode="auto">
          <a:xfrm>
            <a:off x="74613" y="407988"/>
            <a:ext cx="1184275" cy="660400"/>
            <a:chOff x="2935784" y="1508275"/>
            <a:chExt cx="1404000" cy="783045"/>
          </a:xfrm>
        </p:grpSpPr>
        <p:sp>
          <p:nvSpPr>
            <p:cNvPr id="8" name="矩形 7"/>
            <p:cNvSpPr/>
            <p:nvPr userDrawn="1"/>
          </p:nvSpPr>
          <p:spPr>
            <a:xfrm>
              <a:off x="2935784" y="1508275"/>
              <a:ext cx="1404000" cy="78304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TextBox 8"/>
            <p:cNvSpPr txBox="1">
              <a:spLocks/>
            </p:cNvSpPr>
            <p:nvPr userDrawn="1"/>
          </p:nvSpPr>
          <p:spPr bwMode="auto">
            <a:xfrm>
              <a:off x="2992245" y="1553451"/>
              <a:ext cx="1291078" cy="681400"/>
            </a:xfrm>
            <a:prstGeom prst="rect">
              <a:avLst/>
            </a:prstGeom>
            <a:solidFill>
              <a:srgbClr val="0070C0"/>
            </a:solidFill>
            <a:ln w="25400">
              <a:solidFill>
                <a:srgbClr val="0070C0"/>
              </a:solidFill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eaLnBrk="1" hangingPunct="1">
                <a:defRPr/>
              </a:pPr>
              <a:r>
                <a:rPr lang="zh-CN" altLang="en-US" sz="3600" b="1">
                  <a:solidFill>
                    <a:schemeClr val="bg1"/>
                  </a:solidFill>
                  <a:ea typeface="宋体" pitchFamily="2" charset="-122"/>
                </a:rPr>
                <a:t>   </a:t>
              </a:r>
              <a:endParaRPr lang="zh-CN" altLang="en-US" sz="2400">
                <a:solidFill>
                  <a:schemeClr val="bg1"/>
                </a:solidFill>
                <a:ea typeface="宋体" pitchFamily="2" charset="-122"/>
              </a:endParaRPr>
            </a:p>
          </p:txBody>
        </p:sp>
      </p:grpSp>
      <p:cxnSp>
        <p:nvCxnSpPr>
          <p:cNvPr id="11" name="直接连接符 10"/>
          <p:cNvCxnSpPr/>
          <p:nvPr userDrawn="1"/>
        </p:nvCxnSpPr>
        <p:spPr>
          <a:xfrm>
            <a:off x="1547813" y="446088"/>
            <a:ext cx="0" cy="622300"/>
          </a:xfrm>
          <a:prstGeom prst="line">
            <a:avLst/>
          </a:prstGeom>
          <a:ln w="444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30163" y="0"/>
            <a:ext cx="9355138" cy="3333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0" y="6272213"/>
            <a:ext cx="9144000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4130915" y="6429396"/>
            <a:ext cx="4655927" cy="30777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 wrap="square"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宋体" pitchFamily="2" charset="-122"/>
              </a:rPr>
              <a:t>Health Management School of  Harbin Medical University</a:t>
            </a:r>
            <a:endParaRPr lang="zh-CN" altLang="en-US" sz="1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9" name="Picture 10" descr="GZ4[5)MF]DT}8W6D2L(V4PP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429652" y="6286520"/>
            <a:ext cx="61118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3.xml"/><Relationship Id="rId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0" y="5000636"/>
            <a:ext cx="57150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2800" dirty="0" err="1" smtClean="0">
                <a:latin typeface="Times New Roman" pitchFamily="18" charset="0"/>
                <a:cs typeface="Times New Roman" pitchFamily="18" charset="0"/>
              </a:rPr>
              <a:t>Guoxiang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 Liu  PhD, Professor</a:t>
            </a:r>
          </a:p>
          <a:p>
            <a:pPr algn="ctr" eaLnBrk="1" hangingPunct="1"/>
            <a:endParaRPr lang="en-US" altLang="zh-CN" sz="2800" b="1" dirty="0" smtClean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  <a:p>
            <a:pPr eaLnBrk="1" hangingPunct="1"/>
            <a:r>
              <a:rPr lang="en-US" altLang="zh-CN" sz="2800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Harbin Medical University, </a:t>
            </a:r>
            <a:r>
              <a:rPr lang="en-US" altLang="zh-CN" sz="2800" dirty="0" err="1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P.R.China</a:t>
            </a:r>
            <a:r>
              <a:rPr lang="en-US" altLang="zh-CN" sz="2800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</a:t>
            </a:r>
            <a:endParaRPr lang="zh-CN" altLang="en-US" sz="28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7172" name="TextBox 1"/>
          <p:cNvSpPr txBox="1">
            <a:spLocks noChangeArrowheads="1"/>
          </p:cNvSpPr>
          <p:nvPr/>
        </p:nvSpPr>
        <p:spPr bwMode="auto">
          <a:xfrm>
            <a:off x="0" y="2494658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32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</a:rPr>
              <a:t>Cost-Effectiveness of Colorectal Cancer Screening Protocols in Chinese Urban Populations</a:t>
            </a: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</a:rPr>
              <a:t> 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1026" name="Picture 2" descr="C:\Users\Liu\Desktop\HM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572008"/>
            <a:ext cx="3428992" cy="209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"/>
          <p:cNvSpPr txBox="1">
            <a:spLocks noChangeArrowheads="1"/>
          </p:cNvSpPr>
          <p:nvPr/>
        </p:nvSpPr>
        <p:spPr bwMode="auto">
          <a:xfrm>
            <a:off x="3214678" y="285728"/>
            <a:ext cx="227453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en-US" altLang="zh-CN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497013" y="1679575"/>
            <a:ext cx="792162" cy="792163"/>
            <a:chOff x="476" y="981"/>
            <a:chExt cx="499" cy="499"/>
          </a:xfrm>
        </p:grpSpPr>
        <p:sp>
          <p:nvSpPr>
            <p:cNvPr id="8217" name="AutoShape 17"/>
            <p:cNvSpPr>
              <a:spLocks noChangeArrowheads="1"/>
            </p:cNvSpPr>
            <p:nvPr/>
          </p:nvSpPr>
          <p:spPr bwMode="auto">
            <a:xfrm>
              <a:off x="476" y="981"/>
              <a:ext cx="499" cy="499"/>
            </a:xfrm>
            <a:prstGeom prst="roundRect">
              <a:avLst>
                <a:gd name="adj" fmla="val 13028"/>
              </a:avLst>
            </a:prstGeom>
            <a:solidFill>
              <a:srgbClr val="0070C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zh-CN" altLang="en-US" b="1" i="1">
                <a:latin typeface="Arial" charset="0"/>
                <a:ea typeface="华文细黑" pitchFamily="2" charset="-122"/>
              </a:endParaRPr>
            </a:p>
          </p:txBody>
        </p:sp>
        <p:sp>
          <p:nvSpPr>
            <p:cNvPr id="8218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636" y="1116"/>
              <a:ext cx="135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latin typeface="Arial Black"/>
                </a:rPr>
                <a:t>1</a:t>
              </a:r>
              <a:endParaRPr lang="zh-CN" altLang="en-US" sz="1400" kern="10" spc="-7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endParaRPr>
            </a:p>
          </p:txBody>
        </p:sp>
        <p:sp>
          <p:nvSpPr>
            <p:cNvPr id="39" name="AutoShape 19"/>
            <p:cNvSpPr>
              <a:spLocks noChangeArrowheads="1"/>
            </p:cNvSpPr>
            <p:nvPr/>
          </p:nvSpPr>
          <p:spPr bwMode="auto">
            <a:xfrm>
              <a:off x="499" y="1004"/>
              <a:ext cx="453" cy="204"/>
            </a:xfrm>
            <a:prstGeom prst="roundRect">
              <a:avLst>
                <a:gd name="adj" fmla="val 25981"/>
              </a:avLst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宋体" charset="-122"/>
              </a:endParaRP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1497013" y="2597150"/>
            <a:ext cx="792162" cy="792163"/>
            <a:chOff x="476" y="981"/>
            <a:chExt cx="499" cy="499"/>
          </a:xfrm>
        </p:grpSpPr>
        <p:sp>
          <p:nvSpPr>
            <p:cNvPr id="8214" name="AutoShape 17"/>
            <p:cNvSpPr>
              <a:spLocks noChangeArrowheads="1"/>
            </p:cNvSpPr>
            <p:nvPr/>
          </p:nvSpPr>
          <p:spPr bwMode="auto">
            <a:xfrm>
              <a:off x="476" y="981"/>
              <a:ext cx="499" cy="499"/>
            </a:xfrm>
            <a:prstGeom prst="roundRect">
              <a:avLst>
                <a:gd name="adj" fmla="val 13028"/>
              </a:avLst>
            </a:prstGeom>
            <a:solidFill>
              <a:srgbClr val="0070C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zh-CN" altLang="en-US" b="1" i="1">
                <a:latin typeface="Arial" charset="0"/>
                <a:ea typeface="华文细黑" pitchFamily="2" charset="-122"/>
              </a:endParaRPr>
            </a:p>
          </p:txBody>
        </p:sp>
        <p:sp>
          <p:nvSpPr>
            <p:cNvPr id="8215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636" y="1116"/>
              <a:ext cx="135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latin typeface="Arial Black"/>
                </a:rPr>
                <a:t>2</a:t>
              </a:r>
              <a:endParaRPr lang="zh-CN" altLang="en-US" sz="1400" kern="10" spc="-7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endParaRPr>
            </a:p>
          </p:txBody>
        </p:sp>
        <p:sp>
          <p:nvSpPr>
            <p:cNvPr id="65" name="AutoShape 19"/>
            <p:cNvSpPr>
              <a:spLocks noChangeArrowheads="1"/>
            </p:cNvSpPr>
            <p:nvPr/>
          </p:nvSpPr>
          <p:spPr bwMode="auto">
            <a:xfrm>
              <a:off x="499" y="1004"/>
              <a:ext cx="453" cy="204"/>
            </a:xfrm>
            <a:prstGeom prst="roundRect">
              <a:avLst>
                <a:gd name="adj" fmla="val 25981"/>
              </a:avLst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宋体" charset="-122"/>
              </a:endParaRPr>
            </a:p>
          </p:txBody>
        </p:sp>
      </p:grpSp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1497013" y="3516313"/>
            <a:ext cx="792162" cy="792162"/>
            <a:chOff x="476" y="981"/>
            <a:chExt cx="499" cy="499"/>
          </a:xfrm>
        </p:grpSpPr>
        <p:sp>
          <p:nvSpPr>
            <p:cNvPr id="8211" name="AutoShape 17"/>
            <p:cNvSpPr>
              <a:spLocks noChangeArrowheads="1"/>
            </p:cNvSpPr>
            <p:nvPr/>
          </p:nvSpPr>
          <p:spPr bwMode="auto">
            <a:xfrm>
              <a:off x="476" y="981"/>
              <a:ext cx="499" cy="499"/>
            </a:xfrm>
            <a:prstGeom prst="roundRect">
              <a:avLst>
                <a:gd name="adj" fmla="val 13028"/>
              </a:avLst>
            </a:prstGeom>
            <a:solidFill>
              <a:srgbClr val="0070C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zh-CN" altLang="en-US" b="1" i="1">
                <a:latin typeface="Arial" charset="0"/>
                <a:ea typeface="华文细黑" pitchFamily="2" charset="-122"/>
              </a:endParaRPr>
            </a:p>
          </p:txBody>
        </p:sp>
        <p:sp>
          <p:nvSpPr>
            <p:cNvPr id="8212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636" y="1116"/>
              <a:ext cx="135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latin typeface="Arial Black"/>
                </a:rPr>
                <a:t>3</a:t>
              </a:r>
              <a:endParaRPr lang="zh-CN" altLang="en-US" sz="1400" kern="10" spc="-7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endParaRPr>
            </a:p>
          </p:txBody>
        </p:sp>
        <p:sp>
          <p:nvSpPr>
            <p:cNvPr id="73" name="AutoShape 19"/>
            <p:cNvSpPr>
              <a:spLocks noChangeArrowheads="1"/>
            </p:cNvSpPr>
            <p:nvPr/>
          </p:nvSpPr>
          <p:spPr bwMode="auto">
            <a:xfrm>
              <a:off x="499" y="1004"/>
              <a:ext cx="453" cy="204"/>
            </a:xfrm>
            <a:prstGeom prst="roundRect">
              <a:avLst>
                <a:gd name="adj" fmla="val 25981"/>
              </a:avLst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宋体" charset="-122"/>
              </a:endParaRPr>
            </a:p>
          </p:txBody>
        </p:sp>
      </p:grp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1476375" y="4437063"/>
            <a:ext cx="792163" cy="792162"/>
            <a:chOff x="476" y="981"/>
            <a:chExt cx="499" cy="499"/>
          </a:xfrm>
        </p:grpSpPr>
        <p:sp>
          <p:nvSpPr>
            <p:cNvPr id="8208" name="AutoShape 17"/>
            <p:cNvSpPr>
              <a:spLocks noChangeArrowheads="1"/>
            </p:cNvSpPr>
            <p:nvPr/>
          </p:nvSpPr>
          <p:spPr bwMode="auto">
            <a:xfrm>
              <a:off x="476" y="981"/>
              <a:ext cx="499" cy="499"/>
            </a:xfrm>
            <a:prstGeom prst="roundRect">
              <a:avLst>
                <a:gd name="adj" fmla="val 13028"/>
              </a:avLst>
            </a:prstGeom>
            <a:solidFill>
              <a:srgbClr val="0070C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zh-CN" altLang="en-US" b="1" i="1">
                <a:latin typeface="Arial" charset="0"/>
                <a:ea typeface="华文细黑" pitchFamily="2" charset="-122"/>
              </a:endParaRPr>
            </a:p>
          </p:txBody>
        </p:sp>
        <p:sp>
          <p:nvSpPr>
            <p:cNvPr id="8209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636" y="1116"/>
              <a:ext cx="135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latin typeface="Arial Black"/>
                </a:rPr>
                <a:t>4</a:t>
              </a:r>
              <a:endParaRPr lang="zh-CN" altLang="en-US" sz="1400" kern="10" spc="-7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endParaRPr>
            </a:p>
          </p:txBody>
        </p:sp>
        <p:sp>
          <p:nvSpPr>
            <p:cNvPr id="2" name="AutoShape 19"/>
            <p:cNvSpPr>
              <a:spLocks noChangeArrowheads="1"/>
            </p:cNvSpPr>
            <p:nvPr/>
          </p:nvSpPr>
          <p:spPr bwMode="auto">
            <a:xfrm>
              <a:off x="499" y="1004"/>
              <a:ext cx="453" cy="204"/>
            </a:xfrm>
            <a:prstGeom prst="roundRect">
              <a:avLst>
                <a:gd name="adj" fmla="val 25981"/>
              </a:avLst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宋体" charset="-122"/>
              </a:endParaRPr>
            </a:p>
          </p:txBody>
        </p:sp>
      </p:grpSp>
      <p:sp>
        <p:nvSpPr>
          <p:cNvPr id="5" name="矩形 4">
            <a:hlinkClick r:id="rId2" action="ppaction://hlinksldjump"/>
          </p:cNvPr>
          <p:cNvSpPr/>
          <p:nvPr/>
        </p:nvSpPr>
        <p:spPr>
          <a:xfrm>
            <a:off x="2627313" y="1700213"/>
            <a:ext cx="5473700" cy="7556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3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Background</a:t>
            </a:r>
          </a:p>
        </p:txBody>
      </p:sp>
      <p:sp>
        <p:nvSpPr>
          <p:cNvPr id="94" name="矩形 93">
            <a:hlinkClick r:id="rId3" action="ppaction://hlinksldjump"/>
          </p:cNvPr>
          <p:cNvSpPr/>
          <p:nvPr/>
        </p:nvSpPr>
        <p:spPr>
          <a:xfrm>
            <a:off x="2627313" y="2636838"/>
            <a:ext cx="5473700" cy="7556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36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Materials and Methods</a:t>
            </a:r>
            <a:endParaRPr lang="zh-CN" altLang="en-US" sz="36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>
            <a:hlinkClick r:id="rId4" action="ppaction://hlinksldjump"/>
          </p:cNvPr>
          <p:cNvSpPr/>
          <p:nvPr/>
        </p:nvSpPr>
        <p:spPr>
          <a:xfrm>
            <a:off x="2627313" y="3573463"/>
            <a:ext cx="5473700" cy="7556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3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Results</a:t>
            </a:r>
          </a:p>
        </p:txBody>
      </p:sp>
      <p:sp>
        <p:nvSpPr>
          <p:cNvPr id="96" name="矩形 95">
            <a:hlinkClick r:id="rId5" action="ppaction://hlinksldjump"/>
          </p:cNvPr>
          <p:cNvSpPr/>
          <p:nvPr/>
        </p:nvSpPr>
        <p:spPr>
          <a:xfrm>
            <a:off x="2627313" y="4437063"/>
            <a:ext cx="5473700" cy="7556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3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Conclusion</a:t>
            </a:r>
            <a:endParaRPr lang="en-US" altLang="zh-CN" sz="36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1476375" y="5300663"/>
            <a:ext cx="792163" cy="792162"/>
            <a:chOff x="476" y="981"/>
            <a:chExt cx="499" cy="499"/>
          </a:xfrm>
        </p:grpSpPr>
        <p:sp>
          <p:nvSpPr>
            <p:cNvPr id="8205" name="AutoShape 17"/>
            <p:cNvSpPr>
              <a:spLocks noChangeArrowheads="1"/>
            </p:cNvSpPr>
            <p:nvPr/>
          </p:nvSpPr>
          <p:spPr bwMode="auto">
            <a:xfrm>
              <a:off x="476" y="981"/>
              <a:ext cx="499" cy="499"/>
            </a:xfrm>
            <a:prstGeom prst="roundRect">
              <a:avLst>
                <a:gd name="adj" fmla="val 13028"/>
              </a:avLst>
            </a:prstGeom>
            <a:solidFill>
              <a:srgbClr val="0070C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zh-CN" altLang="en-US" b="1" i="1">
                <a:latin typeface="Arial" charset="0"/>
                <a:ea typeface="华文细黑" pitchFamily="2" charset="-122"/>
              </a:endParaRPr>
            </a:p>
          </p:txBody>
        </p:sp>
        <p:sp>
          <p:nvSpPr>
            <p:cNvPr id="8206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636" y="1116"/>
              <a:ext cx="135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1400" kern="10" spc="-7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latin typeface="Arial Black"/>
                </a:rPr>
                <a:t>5</a:t>
              </a:r>
              <a:endParaRPr lang="zh-CN" altLang="en-US" sz="1400" kern="10" spc="-7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endParaRPr>
            </a:p>
          </p:txBody>
        </p:sp>
        <p:sp>
          <p:nvSpPr>
            <p:cNvPr id="81" name="AutoShape 19"/>
            <p:cNvSpPr>
              <a:spLocks noChangeArrowheads="1"/>
            </p:cNvSpPr>
            <p:nvPr/>
          </p:nvSpPr>
          <p:spPr bwMode="auto">
            <a:xfrm>
              <a:off x="499" y="1004"/>
              <a:ext cx="453" cy="204"/>
            </a:xfrm>
            <a:prstGeom prst="roundRect">
              <a:avLst>
                <a:gd name="adj" fmla="val 25981"/>
              </a:avLst>
            </a:prstGeom>
            <a:gradFill rotWithShape="1">
              <a:gsLst>
                <a:gs pos="0">
                  <a:schemeClr val="bg1">
                    <a:alpha val="75000"/>
                  </a:schemeClr>
                </a:gs>
                <a:gs pos="100000">
                  <a:schemeClr val="bg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宋体" charset="-122"/>
              </a:endParaRPr>
            </a:p>
          </p:txBody>
        </p:sp>
      </p:grpSp>
      <p:sp>
        <p:nvSpPr>
          <p:cNvPr id="3" name="矩形 95">
            <a:hlinkClick r:id="rId5" action="ppaction://hlinksldjump"/>
          </p:cNvPr>
          <p:cNvSpPr/>
          <p:nvPr/>
        </p:nvSpPr>
        <p:spPr>
          <a:xfrm>
            <a:off x="2627313" y="5300663"/>
            <a:ext cx="5473700" cy="7556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36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Prospect</a:t>
            </a:r>
            <a:endParaRPr lang="en-US" altLang="zh-CN" sz="36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4000496" y="2701925"/>
            <a:ext cx="27860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/>
              <a:t>Background</a:t>
            </a:r>
            <a:endParaRPr lang="zh-CN" altLang="en-US" sz="3600" b="1" dirty="0"/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1619250" y="2420938"/>
            <a:ext cx="6477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4282" y="1000108"/>
            <a:ext cx="8715436" cy="1703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Colorectal cancer (CRC) is one of the most prevalent cancers in the world. With high levels of incidence and mortality, CRC imposes a significant and potentially avoidable public health burden in most industrialized countries. 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5720" y="2857496"/>
            <a:ext cx="8858280" cy="3357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ts val="3200"/>
              </a:lnSpc>
            </a:pPr>
            <a:r>
              <a:rPr lang="en-US" altLang="zh-CN" sz="2400" dirty="0" smtClean="0">
                <a:solidFill>
                  <a:srgbClr val="333333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lang="en-US" altLang="zh-CN" sz="2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There is  a population of 1.34 billion, of which the urban population accounts for 51.27% in China.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eaLnBrk="1" hangingPunct="1">
              <a:lnSpc>
                <a:spcPts val="32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In China, CRC has attracted increasing attention over recent years, taking a second and fourth position in the incidence and mortality lists respectively among all malignant  tumors in urban populations.</a:t>
            </a: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The National Plan for Cancer Prevention and Control in China</a:t>
            </a: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(2004–2010) identified CRC as one of the highest priorities for</a:t>
            </a: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Intervention(See Figure 1) .</a:t>
            </a:r>
            <a:endParaRPr lang="en-US" altLang="zh-CN" sz="2400" dirty="0" smtClean="0">
              <a:solidFill>
                <a:srgbClr val="333333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7290" y="6143644"/>
            <a:ext cx="6286544" cy="369332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/>
              <a:t>Fig-1. The incidence and mortality of CRC in China, 2009(1/10</a:t>
            </a:r>
            <a:r>
              <a:rPr lang="en-US" altLang="zh-CN" b="1" baseline="30000" dirty="0" smtClean="0"/>
              <a:t>5</a:t>
            </a:r>
            <a:r>
              <a:rPr lang="en-US" altLang="zh-CN" b="1" dirty="0" smtClean="0"/>
              <a:t>)</a:t>
            </a:r>
            <a:endParaRPr lang="zh-CN" altLang="en-US" b="1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(1)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88065" name="Picture 1" descr="C:\Users\lenovo\AppData\Roaming\Tencent\Users\17997190\QQ\WinTemp\RichOle\[9M$896]U_8Q}FR4(INQL)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2"/>
            <a:ext cx="8715404" cy="4572032"/>
          </a:xfrm>
          <a:prstGeom prst="rect">
            <a:avLst/>
          </a:prstGeom>
          <a:noFill/>
        </p:spPr>
      </p:pic>
      <p:sp>
        <p:nvSpPr>
          <p:cNvPr id="6" name="立方体 5"/>
          <p:cNvSpPr/>
          <p:nvPr/>
        </p:nvSpPr>
        <p:spPr>
          <a:xfrm>
            <a:off x="1357290" y="357166"/>
            <a:ext cx="7786710" cy="121444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latin typeface="Times New Roman" pitchFamily="18" charset="0"/>
              </a:rPr>
              <a:t>Colorectal cancer (CRC) has become one of the major malignant tumors in urban populations in China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82" y="928670"/>
            <a:ext cx="8715436" cy="5139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 CRC is characterized by high prevalence, a long asymptomatic period and eminently treatable precancerous lesions, which together suggests that screening is a prudent option. </a:t>
            </a:r>
          </a:p>
          <a:p>
            <a:pPr>
              <a:lnSpc>
                <a:spcPts val="3600"/>
              </a:lnSpc>
            </a:pP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 It has been reported in the literature that CRC screening can reduce mortality effectively and even curb incidence as a consequence of polyp Removal . </a:t>
            </a:r>
          </a:p>
          <a:p>
            <a:pPr>
              <a:lnSpc>
                <a:spcPts val="3600"/>
              </a:lnSpc>
            </a:pP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  There are several protocols already in existence regarding population CRC screening(see Fig. 2).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2"/>
          <p:cNvSpPr>
            <a:spLocks noChangeArrowheads="1"/>
          </p:cNvSpPr>
          <p:nvPr/>
        </p:nvSpPr>
        <p:spPr bwMode="gray">
          <a:xfrm rot="19254209">
            <a:off x="4932363" y="2549525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9" name="AutoShape 3"/>
          <p:cNvSpPr>
            <a:spLocks noChangeArrowheads="1"/>
          </p:cNvSpPr>
          <p:nvPr/>
        </p:nvSpPr>
        <p:spPr bwMode="gray">
          <a:xfrm rot="2851765">
            <a:off x="4933156" y="442039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0" name="AutoShape 4"/>
          <p:cNvSpPr>
            <a:spLocks noChangeArrowheads="1"/>
          </p:cNvSpPr>
          <p:nvPr/>
        </p:nvSpPr>
        <p:spPr bwMode="gray">
          <a:xfrm rot="13646895">
            <a:off x="3456781" y="25852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gray">
          <a:xfrm rot="7687744">
            <a:off x="3528219" y="45283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2" name="AutoShape 6"/>
          <p:cNvSpPr>
            <a:spLocks noChangeArrowheads="1"/>
          </p:cNvSpPr>
          <p:nvPr/>
        </p:nvSpPr>
        <p:spPr bwMode="gray">
          <a:xfrm>
            <a:off x="5364163" y="3484563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3" name="AutoShape 7"/>
          <p:cNvSpPr>
            <a:spLocks noChangeArrowheads="1"/>
          </p:cNvSpPr>
          <p:nvPr/>
        </p:nvSpPr>
        <p:spPr bwMode="gray">
          <a:xfrm rot="10800000">
            <a:off x="2987675" y="3519488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gray">
          <a:xfrm>
            <a:off x="2700338" y="1757363"/>
            <a:ext cx="3743325" cy="3744912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zh-CN" altLang="zh-CN"/>
          </a:p>
        </p:txBody>
      </p:sp>
      <p:grpSp>
        <p:nvGrpSpPr>
          <p:cNvPr id="35" name="Group 10"/>
          <p:cNvGrpSpPr>
            <a:grpSpLocks/>
          </p:cNvGrpSpPr>
          <p:nvPr/>
        </p:nvGrpSpPr>
        <p:grpSpPr bwMode="auto">
          <a:xfrm>
            <a:off x="3592513" y="2684463"/>
            <a:ext cx="1946275" cy="1949450"/>
            <a:chOff x="2200" y="1570"/>
            <a:chExt cx="1496" cy="1496"/>
          </a:xfrm>
        </p:grpSpPr>
        <p:sp>
          <p:nvSpPr>
            <p:cNvPr id="36" name="Oval 11"/>
            <p:cNvSpPr>
              <a:spLocks noChangeArrowheads="1"/>
            </p:cNvSpPr>
            <p:nvPr/>
          </p:nvSpPr>
          <p:spPr bwMode="gray">
            <a:xfrm>
              <a:off x="2200" y="1570"/>
              <a:ext cx="1496" cy="1496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7" name="Oval 12"/>
            <p:cNvSpPr>
              <a:spLocks noChangeArrowheads="1"/>
            </p:cNvSpPr>
            <p:nvPr/>
          </p:nvSpPr>
          <p:spPr bwMode="gray">
            <a:xfrm>
              <a:off x="2200" y="1570"/>
              <a:ext cx="1496" cy="1496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8" name="Oval 13"/>
            <p:cNvSpPr>
              <a:spLocks noChangeArrowheads="1"/>
            </p:cNvSpPr>
            <p:nvPr/>
          </p:nvSpPr>
          <p:spPr bwMode="gray">
            <a:xfrm>
              <a:off x="2298" y="1667"/>
              <a:ext cx="1302" cy="13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9" name="Oval 14"/>
            <p:cNvSpPr>
              <a:spLocks noChangeArrowheads="1"/>
            </p:cNvSpPr>
            <p:nvPr/>
          </p:nvSpPr>
          <p:spPr bwMode="gray">
            <a:xfrm>
              <a:off x="2298" y="1667"/>
              <a:ext cx="1302" cy="1301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0" name="Oval 15"/>
            <p:cNvSpPr>
              <a:spLocks noChangeArrowheads="1"/>
            </p:cNvSpPr>
            <p:nvPr/>
          </p:nvSpPr>
          <p:spPr bwMode="gray">
            <a:xfrm>
              <a:off x="2364" y="1733"/>
              <a:ext cx="1169" cy="1170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41" name="Text Box 16"/>
          <p:cNvSpPr txBox="1">
            <a:spLocks noChangeArrowheads="1"/>
          </p:cNvSpPr>
          <p:nvPr/>
        </p:nvSpPr>
        <p:spPr bwMode="gray">
          <a:xfrm>
            <a:off x="6429388" y="4214818"/>
            <a:ext cx="2077364" cy="6718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800" b="1" dirty="0" smtClean="0"/>
              <a:t>Colonoscopy</a:t>
            </a:r>
            <a:endParaRPr lang="zh-CN" altLang="en-US" sz="2800" kern="100" dirty="0">
              <a:latin typeface="Calibri"/>
              <a:ea typeface="宋体"/>
              <a:cs typeface="Times New Roman"/>
            </a:endParaRPr>
          </a:p>
        </p:txBody>
      </p:sp>
      <p:sp>
        <p:nvSpPr>
          <p:cNvPr id="42" name="Text Box 17"/>
          <p:cNvSpPr txBox="1">
            <a:spLocks noChangeArrowheads="1"/>
          </p:cNvSpPr>
          <p:nvPr/>
        </p:nvSpPr>
        <p:spPr bwMode="gray">
          <a:xfrm>
            <a:off x="6643702" y="3357562"/>
            <a:ext cx="2500298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FSIG(flexible </a:t>
            </a:r>
            <a:r>
              <a:rPr lang="en-US" sz="2800" b="1" dirty="0" err="1" smtClean="0"/>
              <a:t>sigmoidoscopy</a:t>
            </a:r>
            <a:r>
              <a:rPr lang="en-US" sz="2800" b="1" dirty="0" smtClean="0"/>
              <a:t>)</a:t>
            </a:r>
            <a:endParaRPr lang="en-US" altLang="ko-KR" sz="2800" b="1" dirty="0"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gray">
          <a:xfrm>
            <a:off x="5643570" y="5143512"/>
            <a:ext cx="3382657" cy="5799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colon capsule endoscopy</a:t>
            </a:r>
            <a:endParaRPr lang="zh-CN" sz="2400" b="1" kern="100" dirty="0">
              <a:latin typeface="Times New Roman" pitchFamily="18" charset="0"/>
              <a:ea typeface="宋体"/>
              <a:cs typeface="Times New Roman" pitchFamily="18" charset="0"/>
            </a:endParaRPr>
          </a:p>
        </p:txBody>
      </p:sp>
      <p:sp>
        <p:nvSpPr>
          <p:cNvPr id="44" name="Text Box 19"/>
          <p:cNvSpPr txBox="1">
            <a:spLocks noChangeArrowheads="1"/>
          </p:cNvSpPr>
          <p:nvPr/>
        </p:nvSpPr>
        <p:spPr bwMode="gray">
          <a:xfrm>
            <a:off x="6500826" y="2500306"/>
            <a:ext cx="117532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ko-KR" sz="2400" b="1" kern="100" dirty="0" err="1" smtClean="0">
                <a:solidFill>
                  <a:srgbClr val="000000"/>
                </a:solidFill>
                <a:latin typeface="Times New Roman"/>
                <a:ea typeface="宋体"/>
              </a:rPr>
              <a:t>gFOBT</a:t>
            </a:r>
            <a:endParaRPr lang="en-US" altLang="ko-KR" sz="2400" b="1" dirty="0"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45" name="Text Box 20"/>
          <p:cNvSpPr txBox="1">
            <a:spLocks noChangeArrowheads="1"/>
          </p:cNvSpPr>
          <p:nvPr/>
        </p:nvSpPr>
        <p:spPr bwMode="gray">
          <a:xfrm>
            <a:off x="214282" y="2571744"/>
            <a:ext cx="227818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PillCam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COLON 2</a:t>
            </a:r>
            <a:endParaRPr lang="en-US" altLang="ko-KR" sz="2000" b="1" dirty="0">
              <a:latin typeface="Times New Roman" pitchFamily="18" charset="0"/>
              <a:ea typeface="Gulim" pitchFamily="34" charset="-127"/>
              <a:cs typeface="Times New Roman" pitchFamily="18" charset="0"/>
            </a:endParaRPr>
          </a:p>
        </p:txBody>
      </p:sp>
      <p:sp>
        <p:nvSpPr>
          <p:cNvPr id="46" name="Text Box 21"/>
          <p:cNvSpPr txBox="1">
            <a:spLocks noChangeArrowheads="1"/>
          </p:cNvSpPr>
          <p:nvPr/>
        </p:nvSpPr>
        <p:spPr bwMode="gray">
          <a:xfrm>
            <a:off x="5651500" y="1500174"/>
            <a:ext cx="1260281" cy="6695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800" b="1" kern="100" dirty="0" err="1" smtClean="0">
                <a:solidFill>
                  <a:srgbClr val="000000"/>
                </a:solidFill>
                <a:latin typeface="Times New Roman"/>
                <a:ea typeface="宋体"/>
                <a:cs typeface="宋体"/>
              </a:rPr>
              <a:t>iFOBT</a:t>
            </a:r>
            <a:endParaRPr lang="zh-CN" sz="2800" kern="100" dirty="0">
              <a:latin typeface="Calibri"/>
              <a:ea typeface="宋体"/>
              <a:cs typeface="Times New Roman"/>
            </a:endParaRPr>
          </a:p>
        </p:txBody>
      </p:sp>
      <p:sp>
        <p:nvSpPr>
          <p:cNvPr id="47" name="Text Box 22"/>
          <p:cNvSpPr txBox="1">
            <a:spLocks noChangeArrowheads="1"/>
          </p:cNvSpPr>
          <p:nvPr/>
        </p:nvSpPr>
        <p:spPr bwMode="gray">
          <a:xfrm>
            <a:off x="3643306" y="3143248"/>
            <a:ext cx="1839158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b="1" dirty="0" smtClean="0">
                <a:solidFill>
                  <a:srgbClr val="FFFFFF"/>
                </a:solidFill>
                <a:ea typeface="Gulim" pitchFamily="34" charset="-127"/>
              </a:rPr>
              <a:t>Screening</a:t>
            </a:r>
          </a:p>
          <a:p>
            <a:pPr algn="ctr" eaLnBrk="0" hangingPunct="0"/>
            <a:r>
              <a:rPr lang="en-US" altLang="ko-KR" sz="3200" b="1" dirty="0" smtClean="0">
                <a:solidFill>
                  <a:srgbClr val="FFFFFF"/>
                </a:solidFill>
                <a:ea typeface="Gulim" pitchFamily="34" charset="-127"/>
              </a:rPr>
              <a:t>protocols</a:t>
            </a:r>
            <a:endParaRPr lang="en-US" altLang="ko-KR" sz="3200" b="1" dirty="0">
              <a:solidFill>
                <a:srgbClr val="FFFFFF"/>
              </a:solidFill>
              <a:ea typeface="Gulim" pitchFamily="34" charset="-127"/>
            </a:endParaRPr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gray">
          <a:xfrm>
            <a:off x="2571736" y="3500438"/>
            <a:ext cx="358775" cy="360362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9" name="Oval 24"/>
          <p:cNvSpPr>
            <a:spLocks noChangeArrowheads="1"/>
          </p:cNvSpPr>
          <p:nvPr/>
        </p:nvSpPr>
        <p:spPr bwMode="gray">
          <a:xfrm>
            <a:off x="3132138" y="1973263"/>
            <a:ext cx="358775" cy="360362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gray">
          <a:xfrm>
            <a:off x="5651500" y="2044700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1" name="Oval 26"/>
          <p:cNvSpPr>
            <a:spLocks noChangeArrowheads="1"/>
          </p:cNvSpPr>
          <p:nvPr/>
        </p:nvSpPr>
        <p:spPr bwMode="gray">
          <a:xfrm>
            <a:off x="6300788" y="3413125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2" name="Oval 27"/>
          <p:cNvSpPr>
            <a:spLocks noChangeArrowheads="1"/>
          </p:cNvSpPr>
          <p:nvPr/>
        </p:nvSpPr>
        <p:spPr bwMode="gray">
          <a:xfrm>
            <a:off x="5580063" y="4852988"/>
            <a:ext cx="358775" cy="360362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3" name="Oval 28"/>
          <p:cNvSpPr>
            <a:spLocks noChangeArrowheads="1"/>
          </p:cNvSpPr>
          <p:nvPr/>
        </p:nvSpPr>
        <p:spPr bwMode="gray">
          <a:xfrm>
            <a:off x="3348038" y="4997450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0" y="4357694"/>
            <a:ext cx="2861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CT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colonography</a:t>
            </a:r>
            <a:endParaRPr lang="zh-CN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0" y="5286388"/>
            <a:ext cx="39290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double contrast barium enema</a:t>
            </a:r>
            <a:endParaRPr lang="zh-CN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28728" y="1785926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sDNA</a:t>
            </a:r>
            <a:endParaRPr lang="zh-CN" altLang="en-US" sz="2400" dirty="0"/>
          </a:p>
        </p:txBody>
      </p:sp>
      <p:sp>
        <p:nvSpPr>
          <p:cNvPr id="61" name="Oval 28"/>
          <p:cNvSpPr>
            <a:spLocks noChangeArrowheads="1"/>
          </p:cNvSpPr>
          <p:nvPr/>
        </p:nvSpPr>
        <p:spPr bwMode="gray">
          <a:xfrm>
            <a:off x="6000760" y="2643182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2" name="Oval 28"/>
          <p:cNvSpPr>
            <a:spLocks noChangeArrowheads="1"/>
          </p:cNvSpPr>
          <p:nvPr/>
        </p:nvSpPr>
        <p:spPr bwMode="gray">
          <a:xfrm>
            <a:off x="6072198" y="4286256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3" name="Oval 28"/>
          <p:cNvSpPr>
            <a:spLocks noChangeArrowheads="1"/>
          </p:cNvSpPr>
          <p:nvPr/>
        </p:nvSpPr>
        <p:spPr bwMode="gray">
          <a:xfrm>
            <a:off x="4429124" y="5357826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4" name="Oval 28"/>
          <p:cNvSpPr>
            <a:spLocks noChangeArrowheads="1"/>
          </p:cNvSpPr>
          <p:nvPr/>
        </p:nvSpPr>
        <p:spPr bwMode="gray">
          <a:xfrm>
            <a:off x="2786050" y="4286256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5" name="Oval 28"/>
          <p:cNvSpPr>
            <a:spLocks noChangeArrowheads="1"/>
          </p:cNvSpPr>
          <p:nvPr/>
        </p:nvSpPr>
        <p:spPr bwMode="gray">
          <a:xfrm>
            <a:off x="2714612" y="2643182"/>
            <a:ext cx="358775" cy="360363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5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1714480" y="428604"/>
            <a:ext cx="7429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b="1" dirty="0" smtClean="0"/>
              <a:t>Fig. 2 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There are several protocols already in existence regarding population CRC screening</a:t>
            </a:r>
            <a:endParaRPr lang="zh-CN" altLang="en-US" sz="2000" dirty="0"/>
          </a:p>
        </p:txBody>
      </p:sp>
      <p:sp>
        <p:nvSpPr>
          <p:cNvPr id="67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(2)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0" y="3357562"/>
            <a:ext cx="21932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MR-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colonography</a:t>
            </a:r>
            <a:endParaRPr lang="zh-CN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5720" y="1214422"/>
            <a:ext cx="864399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Question:</a:t>
            </a:r>
            <a:endParaRPr lang="zh-CN" altLang="en-US" sz="4000" b="1" dirty="0" smtClean="0"/>
          </a:p>
          <a:p>
            <a:pPr>
              <a:lnSpc>
                <a:spcPts val="3000"/>
              </a:lnSpc>
            </a:pPr>
            <a:endParaRPr lang="en-US" altLang="zh-CN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86182" y="4786322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85720" y="2714620"/>
            <a:ext cx="864399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endParaRPr lang="en-US" altLang="zh-CN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4800"/>
              </a:lnSpc>
            </a:pP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How to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 choose  </a:t>
            </a: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suitable schemes </a:t>
            </a:r>
          </a:p>
          <a:p>
            <a:pPr>
              <a:lnSpc>
                <a:spcPts val="4800"/>
              </a:lnSpc>
            </a:pPr>
            <a:r>
              <a:rPr lang="en-US" altLang="zh-CN" sz="3600" dirty="0" smtClean="0">
                <a:latin typeface="Times New Roman" pitchFamily="18" charset="0"/>
                <a:cs typeface="Times New Roman" pitchFamily="18" charset="0"/>
              </a:rPr>
              <a:t>                 in various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effective protocols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7158" y="1643050"/>
            <a:ext cx="821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Answer: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5720" y="2571744"/>
            <a:ext cx="86439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Input-Output analysis, i.e.</a:t>
            </a:r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      Economic Evaluation </a:t>
            </a:r>
            <a:r>
              <a:rPr lang="en-US" altLang="zh-CN" sz="40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Cost-Effectiveness analysis </a:t>
            </a:r>
            <a:endParaRPr lang="zh-CN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7158" y="1857364"/>
            <a:ext cx="828680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 smtClean="0">
                <a:latin typeface="宋体"/>
                <a:ea typeface="宋体"/>
              </a:rPr>
              <a:t>※ 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Cost-effectiveness analysis is a decision-making assistance tool. </a:t>
            </a:r>
          </a:p>
          <a:p>
            <a:pPr algn="just" eaLnBrk="1" hangingPunct="1">
              <a:lnSpc>
                <a:spcPct val="150000"/>
              </a:lnSpc>
            </a:pPr>
            <a:endParaRPr lang="en-US" altLang="zh-C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It identifies the economically most efficient way to fulfill an objective (see table 1).</a:t>
            </a:r>
            <a:endParaRPr lang="zh-CN" altLang="en-US" sz="2800" b="1" dirty="0" smtClean="0"/>
          </a:p>
          <a:p>
            <a:pPr>
              <a:lnSpc>
                <a:spcPct val="150000"/>
              </a:lnSpc>
            </a:pPr>
            <a:endParaRPr lang="zh-CN" altLang="en-US" sz="2800" b="1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(3)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000232" y="1416594"/>
            <a:ext cx="6270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Table 1  </a:t>
            </a:r>
            <a:r>
              <a:rPr lang="en-US" altLang="zh-CN" b="1" dirty="0" smtClean="0"/>
              <a:t>The literature of economic evaluation  in CRC screening</a:t>
            </a:r>
            <a:endParaRPr lang="zh-CN" altLang="en-US" b="1" dirty="0"/>
          </a:p>
        </p:txBody>
      </p:sp>
      <p:sp>
        <p:nvSpPr>
          <p:cNvPr id="5" name="矩形 4"/>
          <p:cNvSpPr/>
          <p:nvPr/>
        </p:nvSpPr>
        <p:spPr>
          <a:xfrm>
            <a:off x="1643042" y="357166"/>
            <a:ext cx="68580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/>
              <a:t>Background---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Some countries have sought economic evaluation of their chosen screening protocols for CRC , but few in mainland China</a:t>
            </a:r>
            <a:endParaRPr lang="zh-CN" alt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(4)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714348" y="1777388"/>
          <a:ext cx="7500992" cy="4937760"/>
        </p:xfrm>
        <a:graphic>
          <a:graphicData uri="http://schemas.openxmlformats.org/drawingml/2006/table">
            <a:tbl>
              <a:tblPr/>
              <a:tblGrid>
                <a:gridCol w="1857388"/>
                <a:gridCol w="1893108"/>
                <a:gridCol w="1821668"/>
                <a:gridCol w="1928828"/>
              </a:tblGrid>
              <a:tr h="2664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continent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country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quantity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composition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4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North America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USA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26.19%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Canada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7.14%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Europe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France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14.29%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UK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11.90%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Netherlands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4.76%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Italy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4.76%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Ireland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Germany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Norway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Asia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baseline="0" dirty="0" smtClean="0">
                          <a:solidFill>
                            <a:srgbClr val="000000"/>
                          </a:solidFill>
                          <a:latin typeface="宋体"/>
                        </a:rPr>
                        <a:t>Taiwan(</a:t>
                      </a:r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China)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4.76%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Singapore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4.76%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Iran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Israel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Hong Kong(China)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Taiwan(China)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4.76%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252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rgbClr val="000000"/>
                          </a:solidFill>
                          <a:latin typeface="宋体"/>
                        </a:rPr>
                        <a:t>Australia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2.38%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66468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100.00%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857224" y="2345288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14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b="1" dirty="0" smtClean="0">
                <a:solidFill>
                  <a:srgbClr val="FF0000"/>
                </a:solidFill>
              </a:rPr>
              <a:t>33.33%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7224" y="3631172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18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b="1" dirty="0" smtClean="0">
                <a:solidFill>
                  <a:srgbClr val="FF0000"/>
                </a:solidFill>
              </a:rPr>
              <a:t>42.86%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57224" y="5559998"/>
            <a:ext cx="1463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9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21.43%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5720" y="6072206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/>
              <a:t>  </a:t>
            </a:r>
            <a:r>
              <a:rPr lang="en-US" altLang="zh-CN" b="1" dirty="0" smtClean="0"/>
              <a:t>Australia </a:t>
            </a:r>
            <a:r>
              <a:rPr lang="en-US" altLang="zh-CN" b="1" dirty="0" smtClean="0">
                <a:solidFill>
                  <a:srgbClr val="FF0000"/>
                </a:solidFill>
              </a:rPr>
              <a:t>1</a:t>
            </a:r>
            <a:r>
              <a:rPr lang="zh-CN" altLang="en-US" b="1" dirty="0" smtClean="0">
                <a:solidFill>
                  <a:srgbClr val="FF0000"/>
                </a:solidFill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</a:rPr>
              <a:t>2.38%</a:t>
            </a:r>
            <a:r>
              <a:rPr lang="zh-CN" altLang="en-US" b="1" dirty="0" smtClean="0">
                <a:solidFill>
                  <a:srgbClr val="FF0000"/>
                </a:solidFill>
              </a:rPr>
              <a:t>）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71604" y="357166"/>
            <a:ext cx="75723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zh-CN" sz="2600" b="1" dirty="0" smtClean="0"/>
              <a:t>Background--</a:t>
            </a:r>
            <a:r>
              <a:rPr lang="en-US" altLang="zh-CN" sz="2600" b="1" dirty="0" smtClean="0">
                <a:latin typeface="Times New Roman" pitchFamily="18" charset="0"/>
              </a:rPr>
              <a:t>The Ministry of Health of China proposed a two-step protocol for population-based CRC screening</a:t>
            </a:r>
            <a:endParaRPr lang="zh-CN" altLang="en-US" sz="2600" b="1" dirty="0" smtClean="0">
              <a:latin typeface="Times New Roman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4282" y="1785926"/>
            <a:ext cx="8715436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Based on a series of CRC screening efficacy, the Ministry of Health of China proposed a two-step protocol for population-based CRC screening: </a:t>
            </a:r>
          </a:p>
          <a:p>
            <a:pPr>
              <a:lnSpc>
                <a:spcPts val="3400"/>
              </a:lnSpc>
            </a:pP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4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S1: an initial FOBT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high risk factors questionnaire (HRFQ*) for population  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followed by </a:t>
            </a:r>
          </a:p>
          <a:p>
            <a:pPr>
              <a:lnSpc>
                <a:spcPts val="34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ts val="3400"/>
              </a:lnSpc>
            </a:pP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S2: a full colonoscopy for those suspected cases identified from the initial screening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(5)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82" y="1142984"/>
            <a:ext cx="892971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Individuals having one or more of the following features were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identified as ‘‘risk positive’’ by the HRFQ: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(1) first-degree relative(s) with CRC; 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(2) a personal history of cancers or intestinal polyps; 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(3) two or more of the symptoms/histories: (3a) chronic diarrhea; 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(3b) chronic constipation;  (3c) mucous and bloody stool; 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(3d) history of appendicitis or appendectomy; 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(3e) history of chronic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cholecystitis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cholecystectomy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(3f) history of psychological trauma (e.g. divorce, death of relatives). </a:t>
            </a:r>
          </a:p>
          <a:p>
            <a:pPr>
              <a:lnSpc>
                <a:spcPts val="3400"/>
              </a:lnSpc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participants with either a positive FOBT or a positive HRFQ were offered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colonoscopic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examination.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71604" y="571480"/>
            <a:ext cx="7572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HRFQ  --- High Risk Factors Questionnaire </a:t>
            </a:r>
            <a:endParaRPr lang="zh-CN" alt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(6)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82" y="1142984"/>
            <a:ext cx="89297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In this study, we evaluated the cost-effectiveness of two different  CRC initial screening strategies (FOBT </a:t>
            </a:r>
            <a:r>
              <a:rPr lang="en-US" altLang="zh-CN" sz="4000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FOBT+HRFQ) using  the Markov model.</a:t>
            </a:r>
            <a:endParaRPr lang="zh-CN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3929058" y="2214554"/>
            <a:ext cx="3143272" cy="155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ts val="3800"/>
              </a:lnSpc>
              <a:defRPr/>
            </a:pPr>
            <a:r>
              <a:rPr lang="en-US" altLang="zh-CN" sz="4000" b="1" dirty="0" smtClean="0">
                <a:latin typeface="微软雅黑" pitchFamily="34" charset="-122"/>
                <a:ea typeface="微软雅黑" pitchFamily="34" charset="-122"/>
              </a:rPr>
              <a:t>Materials </a:t>
            </a:r>
            <a:r>
              <a:rPr lang="en-US" altLang="zh-CN" sz="4000" dirty="0" smtClean="0">
                <a:latin typeface="微软雅黑" pitchFamily="34" charset="-122"/>
                <a:ea typeface="微软雅黑" pitchFamily="34" charset="-122"/>
              </a:rPr>
              <a:t>and </a:t>
            </a:r>
            <a:r>
              <a:rPr lang="en-US" altLang="zh-CN" sz="4000" b="1" dirty="0" smtClean="0">
                <a:latin typeface="微软雅黑" pitchFamily="34" charset="-122"/>
                <a:ea typeface="微软雅黑" pitchFamily="34" charset="-122"/>
              </a:rPr>
              <a:t>Methods</a:t>
            </a:r>
            <a:endParaRPr lang="zh-CN" altLang="en-US" sz="4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1714480" y="2643182"/>
            <a:ext cx="6477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82" y="928670"/>
            <a:ext cx="8929718" cy="5211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CN" sz="2400" b="1" dirty="0" smtClean="0"/>
              <a:t>(1)Comparison and Evaluation of Screening Programs for Colorectal Cancer in Urban Communities in China (CESP)</a:t>
            </a:r>
            <a:endParaRPr lang="zh-CN" altLang="en-US" sz="2400" b="1" dirty="0" smtClean="0"/>
          </a:p>
          <a:p>
            <a:r>
              <a:rPr lang="en-US" altLang="zh-CN" sz="2800" dirty="0" smtClean="0"/>
              <a:t>The </a:t>
            </a:r>
            <a:r>
              <a:rPr lang="en-US" altLang="zh-CN" sz="2800" dirty="0" smtClean="0"/>
              <a:t>CESP project was undertaken from 2006 to  2008.</a:t>
            </a:r>
          </a:p>
          <a:p>
            <a:pPr>
              <a:lnSpc>
                <a:spcPts val="3400"/>
              </a:lnSpc>
            </a:pPr>
            <a:r>
              <a:rPr lang="en-US" altLang="zh-CN" sz="2800" dirty="0" smtClean="0"/>
              <a:t>A total of 400,000 urban residents aged from 40 to 74 years </a:t>
            </a:r>
            <a:r>
              <a:rPr lang="en-US" altLang="zh-CN" sz="2800" dirty="0" err="1" smtClean="0"/>
              <a:t>inHangzhou</a:t>
            </a:r>
            <a:r>
              <a:rPr lang="en-US" altLang="zh-CN" sz="2800" dirty="0" smtClean="0"/>
              <a:t>, Shanghai and Harbin were approached by their local CDC (Center for Disease Control and Prevention) officials, who explained the study to them in detail. </a:t>
            </a:r>
          </a:p>
          <a:p>
            <a:endParaRPr lang="en-US" altLang="zh-CN" sz="2800" dirty="0" smtClean="0"/>
          </a:p>
          <a:p>
            <a:pPr>
              <a:lnSpc>
                <a:spcPts val="3200"/>
              </a:lnSpc>
            </a:pPr>
            <a:r>
              <a:rPr lang="en-US" altLang="zh-CN" sz="2800" dirty="0" smtClean="0"/>
              <a:t>Those who agreed to participate in the study were asked to take a FOBT test and fill in a HRFQ</a:t>
            </a:r>
            <a:r>
              <a:rPr lang="en-US" altLang="zh-CN" sz="2800" dirty="0" smtClean="0"/>
              <a:t>.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200"/>
              </a:lnSpc>
            </a:pPr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2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for this study came from the CESP and published literature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71"/>
          <p:cNvSpPr txBox="1">
            <a:spLocks noChangeArrowheads="1"/>
          </p:cNvSpPr>
          <p:nvPr/>
        </p:nvSpPr>
        <p:spPr bwMode="black">
          <a:xfrm>
            <a:off x="1571604" y="285729"/>
            <a:ext cx="614366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Materials</a:t>
            </a:r>
            <a:r>
              <a:rPr lang="en-US" altLang="zh-CN" sz="2400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400" b="1" dirty="0" smtClean="0">
                <a:latin typeface="微软雅黑" pitchFamily="34" charset="-122"/>
                <a:ea typeface="微软雅黑" pitchFamily="34" charset="-122"/>
              </a:rPr>
              <a:t>and Methods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285728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    </a:t>
            </a:r>
            <a:r>
              <a:rPr lang="en-US" altLang="zh-CN" sz="2400" b="1" dirty="0" smtClean="0"/>
              <a:t>2</a:t>
            </a:r>
            <a:r>
              <a:rPr lang="zh-CN" altLang="en-US" sz="2400" b="1" dirty="0" smtClean="0"/>
              <a:t> 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5984" y="1214422"/>
            <a:ext cx="5286167" cy="5152095"/>
            <a:chOff x="2459" y="121"/>
            <a:chExt cx="5975" cy="7066"/>
          </a:xfrm>
        </p:grpSpPr>
        <p:sp>
          <p:nvSpPr>
            <p:cNvPr id="19461" name="Text Box 5"/>
            <p:cNvSpPr txBox="1">
              <a:spLocks noChangeArrowheads="1"/>
            </p:cNvSpPr>
            <p:nvPr/>
          </p:nvSpPr>
          <p:spPr bwMode="auto">
            <a:xfrm>
              <a:off x="2928" y="528"/>
              <a:ext cx="3972" cy="4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eaLnBrk="1" hangingPunct="1"/>
              <a:r>
                <a:rPr lang="en-US" altLang="zh-CN" sz="1400" b="1" dirty="0" smtClean="0">
                  <a:ea typeface="宋体" pitchFamily="2" charset="-122"/>
                  <a:cs typeface="宋体" pitchFamily="2" charset="-122"/>
                </a:rPr>
                <a:t>urban residents aged from 40 to 74 years</a:t>
              </a:r>
              <a:endParaRPr lang="zh-CN" altLang="en-US" sz="1400" b="1" dirty="0" smtClean="0"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3398" y="1344"/>
              <a:ext cx="2661" cy="4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eaLnBrk="1" hangingPunct="1"/>
              <a:r>
                <a:rPr lang="en-US" sz="1400" b="1" dirty="0" smtClean="0"/>
                <a:t>Signed informed consent</a:t>
              </a:r>
              <a:r>
                <a:rPr lang="en-US" sz="1400" dirty="0" smtClean="0"/>
                <a:t> </a:t>
              </a:r>
              <a:endParaRPr kumimoji="0" 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>
              <a:off x="4821" y="905"/>
              <a:ext cx="0" cy="4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4195" y="2386"/>
              <a:ext cx="1409" cy="40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宋体" pitchFamily="2" charset="-122"/>
                  <a:cs typeface="宋体" pitchFamily="2" charset="-122"/>
                </a:rPr>
                <a:t>FOBT+HRFQ</a:t>
              </a:r>
              <a:endParaRPr kumimoji="0" 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69" name="Line 13"/>
            <p:cNvSpPr>
              <a:spLocks noChangeShapeType="1"/>
            </p:cNvSpPr>
            <p:nvPr/>
          </p:nvSpPr>
          <p:spPr bwMode="auto">
            <a:xfrm>
              <a:off x="4821" y="1783"/>
              <a:ext cx="0" cy="64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3912" y="3382"/>
              <a:ext cx="2019" cy="4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eaLnBrk="1" hangingPunct="1"/>
              <a:r>
                <a:rPr lang="en-US" altLang="zh-CN" sz="1400" b="1" dirty="0" smtClean="0">
                  <a:ea typeface="宋体" pitchFamily="2" charset="-122"/>
                  <a:cs typeface="宋体" pitchFamily="2" charset="-122"/>
                </a:rPr>
                <a:t>high-risk population </a:t>
              </a:r>
              <a:endParaRPr kumimoji="0" 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77" name="Text Box 21"/>
            <p:cNvSpPr txBox="1">
              <a:spLocks noChangeArrowheads="1"/>
            </p:cNvSpPr>
            <p:nvPr/>
          </p:nvSpPr>
          <p:spPr bwMode="auto">
            <a:xfrm>
              <a:off x="4074" y="4198"/>
              <a:ext cx="1696" cy="4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eaLnBrk="1" hangingPunct="1"/>
              <a:r>
                <a:rPr lang="en-US" altLang="zh-CN" sz="1400" b="1" dirty="0" smtClean="0">
                  <a:ea typeface="宋体" pitchFamily="2" charset="-122"/>
                  <a:cs typeface="宋体" pitchFamily="2" charset="-122"/>
                </a:rPr>
                <a:t>Colonoscopy  </a:t>
              </a:r>
              <a:endParaRPr kumimoji="0" 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4805" y="3790"/>
              <a:ext cx="0" cy="4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>
              <a:off x="4805" y="4606"/>
              <a:ext cx="1" cy="10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81" name="Text Box 25"/>
            <p:cNvSpPr txBox="1">
              <a:spLocks noChangeArrowheads="1"/>
            </p:cNvSpPr>
            <p:nvPr/>
          </p:nvSpPr>
          <p:spPr bwMode="auto">
            <a:xfrm>
              <a:off x="2459" y="6372"/>
              <a:ext cx="1776" cy="7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eaLnBrk="1" hangingPunct="1"/>
              <a:r>
                <a:rPr lang="en-US" altLang="zh-CN" sz="1400" b="1" dirty="0" smtClean="0">
                  <a:ea typeface="宋体" pitchFamily="2" charset="-122"/>
                  <a:cs typeface="宋体" pitchFamily="2" charset="-122"/>
                </a:rPr>
                <a:t>Routine surveillance</a:t>
              </a:r>
              <a:endParaRPr kumimoji="0" 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4821" y="6391"/>
              <a:ext cx="1110" cy="4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400" b="1" dirty="0" smtClean="0">
                  <a:ea typeface="宋体" pitchFamily="2" charset="-122"/>
                  <a:cs typeface="宋体" pitchFamily="2" charset="-122"/>
                </a:rPr>
                <a:t>polyp</a:t>
              </a:r>
              <a:endParaRPr kumimoji="0" 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85" name="Text Box 29"/>
            <p:cNvSpPr txBox="1">
              <a:spLocks noChangeArrowheads="1"/>
            </p:cNvSpPr>
            <p:nvPr/>
          </p:nvSpPr>
          <p:spPr bwMode="auto">
            <a:xfrm>
              <a:off x="6582" y="6391"/>
              <a:ext cx="939" cy="4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宋体" pitchFamily="2" charset="-122"/>
                  <a:cs typeface="宋体" pitchFamily="2" charset="-122"/>
                </a:rPr>
                <a:t>CRC</a:t>
              </a:r>
              <a:endParaRPr kumimoji="0" 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>
              <a:off x="5310" y="6100"/>
              <a:ext cx="172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89" name="Line 33"/>
            <p:cNvSpPr>
              <a:spLocks noChangeShapeType="1"/>
            </p:cNvSpPr>
            <p:nvPr/>
          </p:nvSpPr>
          <p:spPr bwMode="auto">
            <a:xfrm>
              <a:off x="5310" y="6097"/>
              <a:ext cx="0" cy="2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>
              <a:off x="7071" y="6100"/>
              <a:ext cx="0" cy="2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92" name="Line 36"/>
            <p:cNvSpPr>
              <a:spLocks noChangeShapeType="1"/>
            </p:cNvSpPr>
            <p:nvPr/>
          </p:nvSpPr>
          <p:spPr bwMode="auto">
            <a:xfrm>
              <a:off x="4805" y="5693"/>
              <a:ext cx="13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93" name="Line 37"/>
            <p:cNvSpPr>
              <a:spLocks noChangeShapeType="1"/>
            </p:cNvSpPr>
            <p:nvPr/>
          </p:nvSpPr>
          <p:spPr bwMode="auto">
            <a:xfrm>
              <a:off x="6191" y="5693"/>
              <a:ext cx="0" cy="4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94" name="Line 38"/>
            <p:cNvSpPr>
              <a:spLocks noChangeShapeType="1"/>
            </p:cNvSpPr>
            <p:nvPr/>
          </p:nvSpPr>
          <p:spPr bwMode="auto">
            <a:xfrm flipH="1">
              <a:off x="3241" y="5693"/>
              <a:ext cx="156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95" name="Line 39"/>
            <p:cNvSpPr>
              <a:spLocks noChangeShapeType="1"/>
            </p:cNvSpPr>
            <p:nvPr/>
          </p:nvSpPr>
          <p:spPr bwMode="auto">
            <a:xfrm>
              <a:off x="3241" y="5693"/>
              <a:ext cx="1" cy="6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96" name="Text Box 40"/>
            <p:cNvSpPr txBox="1">
              <a:spLocks noChangeArrowheads="1"/>
            </p:cNvSpPr>
            <p:nvPr/>
          </p:nvSpPr>
          <p:spPr bwMode="auto">
            <a:xfrm>
              <a:off x="3670" y="5200"/>
              <a:ext cx="782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just" eaLnBrk="1" hangingPunct="1"/>
              <a:r>
                <a:rPr lang="en-US" altLang="zh-CN" sz="1400" b="1" dirty="0" smtClean="0">
                  <a:ea typeface="宋体" pitchFamily="2" charset="-122"/>
                  <a:cs typeface="宋体" pitchFamily="2" charset="-122"/>
                </a:rPr>
                <a:t>N</a:t>
              </a:r>
              <a:r>
                <a:rPr lang="en-US" altLang="zh-CN" sz="1000" b="1" dirty="0" smtClean="0">
                  <a:ea typeface="宋体" pitchFamily="2" charset="-122"/>
                  <a:cs typeface="宋体" pitchFamily="2" charset="-122"/>
                </a:rPr>
                <a:t>egative</a:t>
              </a:r>
              <a:endParaRPr kumimoji="0" lang="zh-CN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  <p:sp>
          <p:nvSpPr>
            <p:cNvPr id="19498" name="Line 42"/>
            <p:cNvSpPr>
              <a:spLocks noChangeShapeType="1"/>
            </p:cNvSpPr>
            <p:nvPr/>
          </p:nvSpPr>
          <p:spPr bwMode="auto">
            <a:xfrm flipH="1">
              <a:off x="3593" y="2570"/>
              <a:ext cx="6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00" name="Line 44"/>
            <p:cNvSpPr>
              <a:spLocks noChangeShapeType="1"/>
            </p:cNvSpPr>
            <p:nvPr/>
          </p:nvSpPr>
          <p:spPr bwMode="auto">
            <a:xfrm>
              <a:off x="3554" y="2570"/>
              <a:ext cx="0" cy="38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02" name="Rectangle 46"/>
            <p:cNvSpPr>
              <a:spLocks noChangeArrowheads="1"/>
            </p:cNvSpPr>
            <p:nvPr/>
          </p:nvSpPr>
          <p:spPr bwMode="auto">
            <a:xfrm>
              <a:off x="2459" y="121"/>
              <a:ext cx="5199" cy="37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03" name="Rectangle 47"/>
            <p:cNvSpPr>
              <a:spLocks noChangeArrowheads="1"/>
            </p:cNvSpPr>
            <p:nvPr/>
          </p:nvSpPr>
          <p:spPr bwMode="auto">
            <a:xfrm>
              <a:off x="2459" y="4062"/>
              <a:ext cx="5199" cy="31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04" name="AutoShape 48"/>
            <p:cNvSpPr>
              <a:spLocks noChangeArrowheads="1"/>
            </p:cNvSpPr>
            <p:nvPr/>
          </p:nvSpPr>
          <p:spPr bwMode="auto">
            <a:xfrm>
              <a:off x="7223" y="800"/>
              <a:ext cx="969" cy="544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06" name="AutoShape 50"/>
            <p:cNvSpPr>
              <a:spLocks noChangeArrowheads="1"/>
            </p:cNvSpPr>
            <p:nvPr/>
          </p:nvSpPr>
          <p:spPr bwMode="auto">
            <a:xfrm>
              <a:off x="7267" y="4824"/>
              <a:ext cx="1167" cy="543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Line 13"/>
          <p:cNvSpPr>
            <a:spLocks noChangeShapeType="1"/>
          </p:cNvSpPr>
          <p:nvPr/>
        </p:nvSpPr>
        <p:spPr bwMode="auto">
          <a:xfrm>
            <a:off x="4357686" y="3143248"/>
            <a:ext cx="0" cy="432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左大括号 55"/>
          <p:cNvSpPr/>
          <p:nvPr/>
        </p:nvSpPr>
        <p:spPr>
          <a:xfrm>
            <a:off x="1571604" y="1928802"/>
            <a:ext cx="500066" cy="38576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1071538" y="2000240"/>
            <a:ext cx="461665" cy="35719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 smtClean="0"/>
              <a:t>The process of CRC screening in CESP</a:t>
            </a:r>
            <a:endParaRPr lang="zh-CN" altLang="en-US" dirty="0"/>
          </a:p>
        </p:txBody>
      </p:sp>
      <p:sp>
        <p:nvSpPr>
          <p:cNvPr id="58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FFFF"/>
                </a:solidFill>
              </a:rPr>
              <a:t>(1)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57356" y="500042"/>
            <a:ext cx="71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/>
              <a:t>Comparison and Evaluation of Screening Programs for Colorectal Cancer in Urban Communities in China (CESP)</a:t>
            </a:r>
            <a:endParaRPr lang="zh-CN" altLang="en-US" sz="2000" b="1" dirty="0"/>
          </a:p>
        </p:txBody>
      </p:sp>
      <p:sp>
        <p:nvSpPr>
          <p:cNvPr id="40" name="Text Box 49"/>
          <p:cNvSpPr txBox="1">
            <a:spLocks noChangeArrowheads="1"/>
          </p:cNvSpPr>
          <p:nvPr/>
        </p:nvSpPr>
        <p:spPr bwMode="auto">
          <a:xfrm>
            <a:off x="7429520" y="1714488"/>
            <a:ext cx="1571636" cy="42895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First step</a:t>
            </a:r>
            <a:endParaRPr kumimoji="0" lang="zh-CN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1" name="Text Box 49"/>
          <p:cNvSpPr txBox="1">
            <a:spLocks noChangeArrowheads="1"/>
          </p:cNvSpPr>
          <p:nvPr/>
        </p:nvSpPr>
        <p:spPr bwMode="auto">
          <a:xfrm>
            <a:off x="7572396" y="4643117"/>
            <a:ext cx="1500198" cy="42895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Second</a:t>
            </a:r>
            <a:r>
              <a:rPr kumimoji="0" lang="en-US" altLang="zh-CN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 </a:t>
            </a: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宋体" pitchFamily="2" charset="-122"/>
              </a:rPr>
              <a:t> step</a:t>
            </a:r>
            <a:endParaRPr kumimoji="0" lang="zh-CN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3" name="Text Box 40"/>
          <p:cNvSpPr txBox="1">
            <a:spLocks noChangeArrowheads="1"/>
          </p:cNvSpPr>
          <p:nvPr/>
        </p:nvSpPr>
        <p:spPr bwMode="auto">
          <a:xfrm>
            <a:off x="4523096" y="4929198"/>
            <a:ext cx="977598" cy="29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eaLnBrk="1" hangingPunct="1"/>
            <a:r>
              <a:rPr lang="en-US" altLang="zh-CN" sz="1400" b="1" dirty="0" smtClean="0">
                <a:ea typeface="宋体" pitchFamily="2" charset="-122"/>
                <a:cs typeface="宋体" pitchFamily="2" charset="-122"/>
              </a:rPr>
              <a:t>Positive</a:t>
            </a:r>
            <a:endParaRPr kumimoji="0" lang="zh-CN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4" name="Text Box 40"/>
          <p:cNvSpPr txBox="1">
            <a:spLocks noChangeArrowheads="1"/>
          </p:cNvSpPr>
          <p:nvPr/>
        </p:nvSpPr>
        <p:spPr bwMode="auto">
          <a:xfrm>
            <a:off x="4429124" y="3214686"/>
            <a:ext cx="977598" cy="29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eaLnBrk="1" hangingPunct="1"/>
            <a:r>
              <a:rPr lang="en-US" altLang="zh-CN" sz="1400" b="1" dirty="0" smtClean="0">
                <a:ea typeface="宋体" pitchFamily="2" charset="-122"/>
                <a:cs typeface="宋体" pitchFamily="2" charset="-122"/>
              </a:rPr>
              <a:t>Positive</a:t>
            </a:r>
            <a:endParaRPr kumimoji="0" lang="zh-CN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6" name="Text Box 40"/>
          <p:cNvSpPr txBox="1">
            <a:spLocks noChangeArrowheads="1"/>
          </p:cNvSpPr>
          <p:nvPr/>
        </p:nvSpPr>
        <p:spPr bwMode="auto">
          <a:xfrm>
            <a:off x="2571736" y="3214686"/>
            <a:ext cx="691846" cy="29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eaLnBrk="1" hangingPunct="1"/>
            <a:r>
              <a:rPr lang="en-US" altLang="zh-CN" sz="1400" b="1" dirty="0" smtClean="0">
                <a:ea typeface="宋体" pitchFamily="2" charset="-122"/>
                <a:cs typeface="宋体" pitchFamily="2" charset="-122"/>
              </a:rPr>
              <a:t>N</a:t>
            </a:r>
            <a:r>
              <a:rPr lang="en-US" altLang="zh-CN" sz="1000" b="1" dirty="0" smtClean="0">
                <a:ea typeface="宋体" pitchFamily="2" charset="-122"/>
                <a:cs typeface="宋体" pitchFamily="2" charset="-122"/>
              </a:rPr>
              <a:t>egative</a:t>
            </a:r>
            <a:endParaRPr kumimoji="0" lang="zh-CN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82" y="1214422"/>
            <a:ext cx="8715436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We compared two initial screening protocols: </a:t>
            </a:r>
          </a:p>
          <a:p>
            <a:pPr marL="457200" indent="-457200">
              <a:lnSpc>
                <a:spcPts val="3400"/>
              </a:lnSpc>
              <a:buAutoNum type="arabicParenBoth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FOBT alone and  (2) FOBT plus HRFQ. </a:t>
            </a:r>
          </a:p>
          <a:p>
            <a:pPr marL="457200" indent="-457200"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In both protocols, individuals who were considered of interest were </a:t>
            </a:r>
          </a:p>
          <a:p>
            <a:pPr marL="457200" indent="-457200">
              <a:lnSpc>
                <a:spcPts val="34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offered a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colonoscopic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examination.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428604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CRC screening protocols tested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285720" y="3357562"/>
            <a:ext cx="8858280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Four scenarios were developed for protocol one(FOBT alone ): 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Scenario A1; Scenario A2; Scenario A3; Scenario A4</a:t>
            </a:r>
            <a:endParaRPr lang="zh-CN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Four scenarios were developed for another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protocol(FOBT plus HRFQ) : 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Scenario B1; Scenario B2; Scenario B3; Scenario B4</a:t>
            </a:r>
            <a:endParaRPr lang="zh-CN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67"/>
          <p:cNvSpPr txBox="1">
            <a:spLocks noChangeArrowheads="1"/>
          </p:cNvSpPr>
          <p:nvPr/>
        </p:nvSpPr>
        <p:spPr bwMode="white">
          <a:xfrm>
            <a:off x="285720" y="285728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/>
              <a:t>(2)</a:t>
            </a:r>
            <a:endParaRPr lang="en-US" altLang="zh-C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3"/>
          <p:cNvSpPr>
            <a:spLocks noChangeArrowheads="1"/>
          </p:cNvSpPr>
          <p:nvPr/>
        </p:nvSpPr>
        <p:spPr bwMode="auto">
          <a:xfrm>
            <a:off x="5572132" y="2928934"/>
            <a:ext cx="2286000" cy="228601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CN" altLang="zh-CN">
              <a:latin typeface="Verdana" pitchFamily="34" charset="0"/>
            </a:endParaRPr>
          </a:p>
        </p:txBody>
      </p:sp>
      <p:sp>
        <p:nvSpPr>
          <p:cNvPr id="3" name="AutoShape 24"/>
          <p:cNvSpPr>
            <a:spLocks noChangeArrowheads="1"/>
          </p:cNvSpPr>
          <p:nvPr/>
        </p:nvSpPr>
        <p:spPr bwMode="auto">
          <a:xfrm>
            <a:off x="928662" y="3143249"/>
            <a:ext cx="2286000" cy="214314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CN" altLang="zh-CN">
              <a:latin typeface="Verdana" pitchFamily="34" charset="0"/>
            </a:endParaRPr>
          </a:p>
        </p:txBody>
      </p:sp>
      <p:sp>
        <p:nvSpPr>
          <p:cNvPr id="4" name="Text Box 25"/>
          <p:cNvSpPr txBox="1">
            <a:spLocks noChangeArrowheads="1"/>
          </p:cNvSpPr>
          <p:nvPr/>
        </p:nvSpPr>
        <p:spPr bwMode="auto">
          <a:xfrm>
            <a:off x="1071538" y="3214686"/>
            <a:ext cx="2214578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/>
              <a:t> </a:t>
            </a:r>
            <a:r>
              <a:rPr lang="en-US" altLang="zh-CN" sz="2400" b="1" dirty="0" smtClean="0"/>
              <a:t>protocol </a:t>
            </a:r>
            <a:r>
              <a:rPr lang="en-US" sz="2400" b="1" dirty="0" smtClean="0"/>
              <a:t>A</a:t>
            </a:r>
            <a:endParaRPr lang="en-US" altLang="zh-CN" sz="2400" b="1" dirty="0" smtClean="0"/>
          </a:p>
          <a:p>
            <a:pPr algn="ctr"/>
            <a:r>
              <a:rPr lang="zh-CN" altLang="en-US" sz="2000" b="1" dirty="0" smtClean="0">
                <a:solidFill>
                  <a:srgbClr val="FF0000"/>
                </a:solidFill>
              </a:rPr>
              <a:t>（</a:t>
            </a:r>
            <a:r>
              <a:rPr lang="en-US" sz="2000" b="1" dirty="0" smtClean="0">
                <a:solidFill>
                  <a:srgbClr val="FF0000"/>
                </a:solidFill>
              </a:rPr>
              <a:t>FOBT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）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</a:t>
            </a:r>
            <a:r>
              <a:rPr lang="en-US" sz="2000" b="1" dirty="0" smtClean="0"/>
              <a:t>A</a:t>
            </a:r>
            <a:r>
              <a:rPr lang="en-US" sz="2000" b="1" baseline="-25000" dirty="0" smtClean="0"/>
              <a:t>1</a:t>
            </a:r>
            <a:endParaRPr lang="en-US" altLang="zh-CN" sz="2000" b="1" dirty="0" smtClean="0"/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</a:t>
            </a:r>
            <a:r>
              <a:rPr lang="en-US" sz="2000" b="1" dirty="0" smtClean="0"/>
              <a:t>A</a:t>
            </a:r>
            <a:r>
              <a:rPr lang="en-US" sz="2000" b="1" baseline="-25000" dirty="0" smtClean="0"/>
              <a:t>2</a:t>
            </a:r>
            <a:endParaRPr lang="en-US" altLang="zh-CN" sz="2000" b="1" dirty="0" smtClean="0"/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</a:t>
            </a:r>
            <a:r>
              <a:rPr lang="en-US" sz="2000" b="1" dirty="0" smtClean="0"/>
              <a:t>A</a:t>
            </a:r>
            <a:r>
              <a:rPr lang="en-US" sz="2000" b="1" baseline="-25000" dirty="0" smtClean="0"/>
              <a:t>3</a:t>
            </a:r>
            <a:endParaRPr lang="en-US" altLang="zh-CN" sz="2000" b="1" dirty="0" smtClean="0"/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</a:t>
            </a:r>
            <a:r>
              <a:rPr lang="en-US" sz="2000" b="1" dirty="0" smtClean="0"/>
              <a:t>A</a:t>
            </a:r>
            <a:r>
              <a:rPr lang="en-US" sz="2000" b="1" baseline="-25000" dirty="0" smtClean="0"/>
              <a:t>4</a:t>
            </a:r>
            <a:endParaRPr lang="en-US" altLang="zh-CN" sz="2000" b="1" dirty="0" smtClean="0"/>
          </a:p>
          <a:p>
            <a:endParaRPr lang="en-US" altLang="zh-CN" sz="1400" dirty="0">
              <a:solidFill>
                <a:srgbClr val="000000"/>
              </a:solidFill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gray">
          <a:xfrm>
            <a:off x="1857356" y="2214555"/>
            <a:ext cx="1117602" cy="1071570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AutoShape 27"/>
          <p:cNvSpPr>
            <a:spLocks noChangeAspect="1" noChangeArrowheads="1" noTextEdit="1"/>
          </p:cNvSpPr>
          <p:nvPr/>
        </p:nvSpPr>
        <p:spPr bwMode="gray">
          <a:xfrm flipH="1">
            <a:off x="4868863" y="3071813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28"/>
          <p:cNvSpPr>
            <a:spLocks/>
          </p:cNvSpPr>
          <p:nvPr/>
        </p:nvSpPr>
        <p:spPr bwMode="gray">
          <a:xfrm flipH="1">
            <a:off x="4643438" y="2357431"/>
            <a:ext cx="1143008" cy="857256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2000232" y="1285860"/>
            <a:ext cx="4071966" cy="1357322"/>
            <a:chOff x="1997" y="1314"/>
            <a:chExt cx="1889" cy="1009"/>
          </a:xfrm>
        </p:grpSpPr>
        <p:grpSp>
          <p:nvGrpSpPr>
            <p:cNvPr id="9" name="Group 30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14" name="Oval 31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15" name="Oval 32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10" name="Oval 33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1" name="Oval 34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3" name="Oval 36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16" name="Text Box 37"/>
          <p:cNvSpPr txBox="1">
            <a:spLocks noChangeArrowheads="1"/>
          </p:cNvSpPr>
          <p:nvPr/>
        </p:nvSpPr>
        <p:spPr bwMode="auto">
          <a:xfrm>
            <a:off x="3500430" y="1357298"/>
            <a:ext cx="1426737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FFFF"/>
                </a:solidFill>
                <a:ea typeface="Gulim" pitchFamily="34" charset="-127"/>
              </a:rPr>
              <a:t>Screening</a:t>
            </a:r>
          </a:p>
          <a:p>
            <a:pPr algn="ctr"/>
            <a:r>
              <a:rPr lang="en-US" altLang="ko-KR" sz="2400" b="1" dirty="0" smtClean="0">
                <a:solidFill>
                  <a:srgbClr val="FFFFFF"/>
                </a:solidFill>
                <a:ea typeface="Gulim" pitchFamily="34" charset="-127"/>
              </a:rPr>
              <a:t>protocols</a:t>
            </a:r>
            <a:endParaRPr lang="en-US" altLang="ko-KR" sz="2400" b="1" dirty="0">
              <a:solidFill>
                <a:srgbClr val="FFFFFF"/>
              </a:solidFill>
              <a:ea typeface="Gulim" pitchFamily="34" charset="-127"/>
            </a:endParaRPr>
          </a:p>
        </p:txBody>
      </p:sp>
      <p:sp>
        <p:nvSpPr>
          <p:cNvPr id="17" name="Text Box 38"/>
          <p:cNvSpPr txBox="1">
            <a:spLocks noChangeArrowheads="1"/>
          </p:cNvSpPr>
          <p:nvPr/>
        </p:nvSpPr>
        <p:spPr bwMode="auto">
          <a:xfrm>
            <a:off x="5643570" y="3071810"/>
            <a:ext cx="2214578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/>
              <a:t> </a:t>
            </a:r>
            <a:r>
              <a:rPr lang="en-US" altLang="zh-CN" sz="2400" b="1" dirty="0" smtClean="0"/>
              <a:t>protocol  </a:t>
            </a:r>
            <a:r>
              <a:rPr lang="en-US" sz="2400" b="1" dirty="0" smtClean="0"/>
              <a:t>B</a:t>
            </a:r>
            <a:endParaRPr lang="en-US" altLang="zh-CN" sz="2400" b="1" dirty="0" smtClean="0"/>
          </a:p>
          <a:p>
            <a:pPr algn="ctr"/>
            <a:r>
              <a:rPr lang="zh-CN" altLang="en-US" sz="2000" b="1" dirty="0" smtClean="0">
                <a:solidFill>
                  <a:srgbClr val="FF0000"/>
                </a:solidFill>
              </a:rPr>
              <a:t>   （</a:t>
            </a:r>
            <a:r>
              <a:rPr lang="en-US" sz="2000" b="1" dirty="0" smtClean="0">
                <a:solidFill>
                  <a:srgbClr val="FF0000"/>
                </a:solidFill>
              </a:rPr>
              <a:t>FOBT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+HRFQ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）</a:t>
            </a:r>
            <a:endParaRPr lang="en-US" altLang="zh-CN" sz="2000" b="1" dirty="0" smtClean="0"/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</a:t>
            </a:r>
            <a:r>
              <a:rPr lang="en-US" sz="2000" b="1" dirty="0" smtClean="0"/>
              <a:t>B</a:t>
            </a:r>
            <a:r>
              <a:rPr lang="en-US" sz="2000" b="1" baseline="-25000" dirty="0" smtClean="0"/>
              <a:t>1</a:t>
            </a:r>
            <a:endParaRPr lang="en-US" altLang="zh-CN" sz="2000" b="1" dirty="0" smtClean="0"/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B</a:t>
            </a:r>
            <a:r>
              <a:rPr lang="en-US" sz="2000" b="1" baseline="-25000" dirty="0" smtClean="0"/>
              <a:t>2</a:t>
            </a:r>
            <a:endParaRPr lang="en-US" altLang="zh-CN" sz="2000" b="1" dirty="0" smtClean="0"/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B</a:t>
            </a:r>
            <a:r>
              <a:rPr lang="en-US" sz="2000" b="1" baseline="-25000" dirty="0" smtClean="0"/>
              <a:t>3</a:t>
            </a:r>
            <a:endParaRPr lang="en-US" altLang="zh-CN" sz="2000" b="1" dirty="0" smtClean="0"/>
          </a:p>
          <a:p>
            <a:pPr>
              <a:buFont typeface="Wingdings" pitchFamily="2" charset="2"/>
              <a:buChar char="Ø"/>
            </a:pPr>
            <a:r>
              <a:rPr lang="zh-CN" altLang="en-US" sz="2000" b="1" dirty="0" smtClean="0"/>
              <a:t>   </a:t>
            </a:r>
            <a:r>
              <a:rPr lang="en-US" altLang="zh-CN" sz="2000" b="1" dirty="0" smtClean="0"/>
              <a:t>Scenario B</a:t>
            </a:r>
            <a:r>
              <a:rPr lang="en-US" sz="2000" b="1" baseline="-25000" dirty="0" smtClean="0"/>
              <a:t>4</a:t>
            </a:r>
            <a:endParaRPr lang="en-US" altLang="zh-CN" sz="20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7356" y="571480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CRC screening protocols tested</a:t>
            </a:r>
            <a:endParaRPr lang="zh-CN" altLang="en-US" sz="2400" dirty="0"/>
          </a:p>
        </p:txBody>
      </p:sp>
      <p:sp>
        <p:nvSpPr>
          <p:cNvPr id="19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FFFF"/>
                </a:solidFill>
              </a:rPr>
              <a:t>(2)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28638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/>
              <a:t>*</a:t>
            </a:r>
            <a:r>
              <a:rPr lang="en-US" altLang="zh-CN" b="1" dirty="0" smtClean="0"/>
              <a:t>You can view it at the </a:t>
            </a:r>
            <a:r>
              <a:rPr lang="en-US" b="1" dirty="0" smtClean="0"/>
              <a:t>web </a:t>
            </a:r>
            <a:r>
              <a:rPr lang="en-US" altLang="zh-CN" b="1" dirty="0" smtClean="0"/>
              <a:t>‘http://journals.plos.org/plosone/article?id=10.1371/journal.pone.0109150’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if you are interested in </a:t>
            </a:r>
            <a:r>
              <a:rPr lang="zh-CN" altLang="en-US" sz="1600" b="1" dirty="0" smtClean="0"/>
              <a:t> </a:t>
            </a:r>
            <a:r>
              <a:rPr lang="en-US" altLang="zh-CN" b="1" dirty="0" smtClean="0"/>
              <a:t>protocol </a:t>
            </a:r>
            <a:r>
              <a:rPr lang="en-US" b="1" dirty="0" smtClean="0"/>
              <a:t>A and  </a:t>
            </a:r>
            <a:r>
              <a:rPr lang="zh-CN" altLang="en-US" sz="1600" b="1" dirty="0" smtClean="0"/>
              <a:t> </a:t>
            </a:r>
            <a:r>
              <a:rPr lang="en-US" altLang="zh-CN" b="1" dirty="0" smtClean="0"/>
              <a:t>protocol  </a:t>
            </a:r>
            <a:r>
              <a:rPr lang="en-US" b="1" dirty="0" smtClean="0"/>
              <a:t>B</a:t>
            </a:r>
            <a:endParaRPr lang="en-US" altLang="zh-CN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00108"/>
            <a:ext cx="9144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We estimated costs and effectiveness of these eight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scenarios using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Markov model, a transitional probability model. </a:t>
            </a:r>
            <a:r>
              <a:rPr lang="en-US" altLang="zh-CN" sz="2400" dirty="0" smtClean="0"/>
              <a:t>We developed the Markov model </a:t>
            </a:r>
            <a:r>
              <a:rPr lang="en-US" altLang="zh-CN" sz="2400" dirty="0" smtClean="0"/>
              <a:t>to </a:t>
            </a:r>
            <a:r>
              <a:rPr lang="en-US" altLang="zh-CN" sz="2400" dirty="0" smtClean="0"/>
              <a:t>simulate the progression of a cohort of 100,000 average-risk asymptomatic individuals moving through a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defined series of states from 40 to 74 years old. </a:t>
            </a:r>
          </a:p>
          <a:p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In this simulation, the health states of individuals were categorized either as normal, polyp, CRC or death. </a:t>
            </a:r>
          </a:p>
          <a:p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After successive iterations, the model estimated the cumulative costs and effectiveness for the entire cohort over a35 years period. </a:t>
            </a:r>
          </a:p>
          <a:p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Each resultant simulation was compared with that of a scenario in which no screening is involved.</a:t>
            </a:r>
            <a:endParaRPr lang="zh-CN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zh-CN" sz="2400" dirty="0" smtClean="0"/>
          </a:p>
        </p:txBody>
      </p:sp>
      <p:sp>
        <p:nvSpPr>
          <p:cNvPr id="3" name="Text Box 67"/>
          <p:cNvSpPr txBox="1">
            <a:spLocks noChangeArrowheads="1"/>
          </p:cNvSpPr>
          <p:nvPr/>
        </p:nvSpPr>
        <p:spPr bwMode="white">
          <a:xfrm>
            <a:off x="285720" y="214290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/>
              <a:t>(3)</a:t>
            </a:r>
            <a:endParaRPr lang="en-US" altLang="zh-CN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57356" y="214290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/>
              <a:t>Markov  Model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82" y="1428736"/>
            <a:ext cx="8715436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initial screening costs comprised expenses in marketing, materials and reagents for FOBT and HRFQ, and distribution and return of FOBT and HRFQ.</a:t>
            </a:r>
          </a:p>
          <a:p>
            <a:pPr>
              <a:lnSpc>
                <a:spcPts val="26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ts val="26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These were calculated using the CESP data. </a:t>
            </a: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2600"/>
              </a:lnSpc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26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other costs were calculated based on the claim data of the Bureau of National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Health Insurance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(BNHI). </a:t>
            </a:r>
          </a:p>
          <a:p>
            <a:pPr>
              <a:lnSpc>
                <a:spcPts val="2600"/>
              </a:lnSpc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26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All costs are expressed in Chinese Yuan in this paper and are inflated to the 2008 price level.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2400" b="1" dirty="0" smtClean="0"/>
              <a:t>(4)</a:t>
            </a:r>
            <a:endParaRPr lang="en-US" altLang="zh-CN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57356" y="357166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/>
              <a:t>Cost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142984"/>
            <a:ext cx="8858280" cy="5006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Life year saved--- LYS</a:t>
            </a:r>
          </a:p>
          <a:p>
            <a:pPr>
              <a:lnSpc>
                <a:spcPts val="34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The effectiveness of CRC screening was presented in terms of ‘‘Life Years’’ saved by the screening. </a:t>
            </a:r>
          </a:p>
          <a:p>
            <a:pPr>
              <a:lnSpc>
                <a:spcPts val="3400"/>
              </a:lnSpc>
            </a:pP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4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It was calculated through estimating premature deaths (from 40 to 74 years old) as a result of  CRC using an age-dependent formula for each age group. </a:t>
            </a:r>
          </a:p>
          <a:p>
            <a:pPr>
              <a:lnSpc>
                <a:spcPts val="3400"/>
              </a:lnSpc>
            </a:pPr>
            <a:endParaRPr lang="en-US" altLang="zh-CN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400"/>
              </a:lnSpc>
            </a:pPr>
            <a:r>
              <a:rPr lang="en-US" altLang="zh-CN" sz="2400" b="1" dirty="0" err="1" smtClean="0">
                <a:latin typeface="Times New Roman" pitchFamily="18" charset="0"/>
                <a:cs typeface="Times New Roman" pitchFamily="18" charset="0"/>
              </a:rPr>
              <a:t>The‘‘Life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Years’’ saved under each screening scenario equals to the</a:t>
            </a:r>
          </a:p>
          <a:p>
            <a:pPr>
              <a:lnSpc>
                <a:spcPts val="34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difference in life years lost between the tested screening scenario</a:t>
            </a:r>
          </a:p>
          <a:p>
            <a:pPr>
              <a:lnSpc>
                <a:spcPts val="3400"/>
              </a:lnSpc>
            </a:pP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and the scenario without any screening.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356" y="571480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Effectiveness</a:t>
            </a:r>
            <a:endParaRPr lang="zh-CN" altLang="en-US" sz="2800" dirty="0"/>
          </a:p>
        </p:txBody>
      </p:sp>
      <p:sp>
        <p:nvSpPr>
          <p:cNvPr id="4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FFFF"/>
                </a:solidFill>
              </a:rPr>
              <a:t>(5)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7356" y="500042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Markov </a:t>
            </a:r>
            <a:r>
              <a:rPr lang="zh-CN" altLang="en-US" sz="2400" b="1" dirty="0" smtClean="0"/>
              <a:t> </a:t>
            </a:r>
            <a:r>
              <a:rPr lang="en-US" altLang="zh-CN" sz="2400" b="1" dirty="0" smtClean="0"/>
              <a:t>model  for CRC</a:t>
            </a:r>
            <a:endParaRPr lang="zh-CN" altLang="en-US" sz="2400" dirty="0"/>
          </a:p>
        </p:txBody>
      </p:sp>
      <p:sp>
        <p:nvSpPr>
          <p:cNvPr id="4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FFFF"/>
                </a:solidFill>
              </a:rPr>
              <a:t>(6)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20" name="AutoShape 3"/>
          <p:cNvSpPr>
            <a:spLocks noChangeArrowheads="1"/>
          </p:cNvSpPr>
          <p:nvPr/>
        </p:nvSpPr>
        <p:spPr bwMode="gray">
          <a:xfrm rot="5400000">
            <a:off x="6960400" y="2270919"/>
            <a:ext cx="390525" cy="576263"/>
          </a:xfrm>
          <a:prstGeom prst="chevron">
            <a:avLst>
              <a:gd name="adj" fmla="val 21139"/>
            </a:avLst>
          </a:prstGeom>
          <a:gradFill rotWithShape="1">
            <a:gsLst>
              <a:gs pos="0">
                <a:schemeClr val="bg2"/>
              </a:gs>
              <a:gs pos="50000">
                <a:schemeClr val="bg2">
                  <a:gamma/>
                  <a:tint val="3372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gray">
          <a:xfrm rot="5400000">
            <a:off x="5267331" y="2270125"/>
            <a:ext cx="398463" cy="576263"/>
          </a:xfrm>
          <a:prstGeom prst="chevron">
            <a:avLst>
              <a:gd name="adj" fmla="val 21139"/>
            </a:avLst>
          </a:prstGeom>
          <a:gradFill rotWithShape="1">
            <a:gsLst>
              <a:gs pos="0">
                <a:schemeClr val="bg2"/>
              </a:gs>
              <a:gs pos="50000">
                <a:schemeClr val="bg2">
                  <a:gamma/>
                  <a:tint val="3372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gray">
          <a:xfrm rot="5400000">
            <a:off x="3571881" y="2263775"/>
            <a:ext cx="411163" cy="576263"/>
          </a:xfrm>
          <a:prstGeom prst="chevron">
            <a:avLst>
              <a:gd name="adj" fmla="val 21139"/>
            </a:avLst>
          </a:prstGeom>
          <a:gradFill rotWithShape="1">
            <a:gsLst>
              <a:gs pos="0">
                <a:schemeClr val="bg2"/>
              </a:gs>
              <a:gs pos="50000">
                <a:schemeClr val="bg2">
                  <a:gamma/>
                  <a:tint val="3372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3" name="AutoShape 6"/>
          <p:cNvSpPr>
            <a:spLocks noChangeArrowheads="1"/>
          </p:cNvSpPr>
          <p:nvPr/>
        </p:nvSpPr>
        <p:spPr bwMode="gray">
          <a:xfrm rot="5400000">
            <a:off x="1857381" y="2251075"/>
            <a:ext cx="436563" cy="576263"/>
          </a:xfrm>
          <a:prstGeom prst="chevron">
            <a:avLst>
              <a:gd name="adj" fmla="val 21139"/>
            </a:avLst>
          </a:prstGeom>
          <a:gradFill rotWithShape="1">
            <a:gsLst>
              <a:gs pos="0">
                <a:schemeClr val="bg2"/>
              </a:gs>
              <a:gs pos="50000">
                <a:schemeClr val="bg2">
                  <a:gamma/>
                  <a:tint val="3372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gray">
          <a:xfrm>
            <a:off x="1187456" y="2039938"/>
            <a:ext cx="6885006" cy="103178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ECECE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25" name="AutoShape 8"/>
          <p:cNvSpPr>
            <a:spLocks noChangeArrowheads="1"/>
          </p:cNvSpPr>
          <p:nvPr/>
        </p:nvSpPr>
        <p:spPr bwMode="gray">
          <a:xfrm>
            <a:off x="4675194" y="2682875"/>
            <a:ext cx="1517650" cy="3414713"/>
          </a:xfrm>
          <a:prstGeom prst="roundRect">
            <a:avLst>
              <a:gd name="adj" fmla="val 17509"/>
            </a:avLst>
          </a:prstGeom>
          <a:noFill/>
          <a:ln w="25400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gray">
          <a:xfrm>
            <a:off x="4729169" y="2828925"/>
            <a:ext cx="144303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 smtClean="0"/>
              <a:t>●  </a:t>
            </a:r>
            <a:r>
              <a:rPr lang="en-US" altLang="zh-CN" sz="1600" b="1" dirty="0" smtClean="0"/>
              <a:t>CESP</a:t>
            </a:r>
          </a:p>
          <a:p>
            <a:pPr>
              <a:spcBef>
                <a:spcPct val="50000"/>
              </a:spcBef>
            </a:pPr>
            <a:r>
              <a:rPr lang="zh-CN" altLang="en-US" sz="1600" b="1" dirty="0" smtClean="0"/>
              <a:t>● </a:t>
            </a:r>
            <a:r>
              <a:rPr lang="en-US" altLang="zh-CN" sz="1600" b="1" dirty="0" err="1" smtClean="0"/>
              <a:t>Lliteratures</a:t>
            </a:r>
            <a:r>
              <a:rPr lang="zh-CN" altLang="en-US" sz="1600" b="1" dirty="0" smtClean="0"/>
              <a:t> </a:t>
            </a:r>
            <a:endParaRPr lang="zh-CN" altLang="en-US" sz="1600" b="1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7" name="AutoShape 10"/>
          <p:cNvSpPr>
            <a:spLocks noChangeArrowheads="1"/>
          </p:cNvSpPr>
          <p:nvPr/>
        </p:nvSpPr>
        <p:spPr bwMode="gray">
          <a:xfrm>
            <a:off x="3005144" y="2682875"/>
            <a:ext cx="1519237" cy="3414713"/>
          </a:xfrm>
          <a:prstGeom prst="roundRect">
            <a:avLst>
              <a:gd name="adj" fmla="val 17509"/>
            </a:avLst>
          </a:prstGeom>
          <a:noFill/>
          <a:ln w="25400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gray">
          <a:xfrm>
            <a:off x="3057531" y="2816225"/>
            <a:ext cx="144462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 smtClean="0"/>
              <a:t>●  </a:t>
            </a:r>
            <a:r>
              <a:rPr lang="en-US" altLang="zh-CN" sz="2000" b="1" dirty="0" smtClean="0"/>
              <a:t>1 year</a:t>
            </a:r>
            <a:endParaRPr lang="zh-CN" altLang="en-US" sz="2000" b="1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gray">
          <a:xfrm>
            <a:off x="6342069" y="2682875"/>
            <a:ext cx="1519237" cy="3414713"/>
          </a:xfrm>
          <a:prstGeom prst="roundRect">
            <a:avLst>
              <a:gd name="adj" fmla="val 17509"/>
            </a:avLst>
          </a:prstGeom>
          <a:noFill/>
          <a:ln w="25400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gray">
          <a:xfrm>
            <a:off x="6383344" y="2816225"/>
            <a:ext cx="1617680" cy="19389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1" dirty="0" smtClean="0"/>
              <a:t>● </a:t>
            </a:r>
            <a:r>
              <a:rPr lang="en-US" altLang="zh-CN" sz="1600" b="1" dirty="0" smtClean="0"/>
              <a:t>1</a:t>
            </a:r>
            <a:r>
              <a:rPr lang="en-US" altLang="zh-CN" sz="1600" b="1" dirty="0" smtClean="0">
                <a:latin typeface="幼圆" pitchFamily="49" charset="-122"/>
                <a:ea typeface="幼圆" pitchFamily="49" charset="-122"/>
              </a:rPr>
              <a:t>00000 persons</a:t>
            </a:r>
          </a:p>
          <a:p>
            <a:pPr>
              <a:spcBef>
                <a:spcPct val="50000"/>
              </a:spcBef>
            </a:pPr>
            <a:r>
              <a:rPr lang="zh-CN" altLang="en-US" sz="1600" b="1" dirty="0" smtClean="0"/>
              <a:t>● </a:t>
            </a:r>
            <a:r>
              <a:rPr lang="en-US" altLang="zh-CN" sz="1600" b="1" dirty="0" smtClean="0"/>
              <a:t>age</a:t>
            </a:r>
            <a:r>
              <a:rPr lang="zh-CN" altLang="en-US" sz="1600" b="1" dirty="0" smtClean="0"/>
              <a:t> </a:t>
            </a:r>
            <a:r>
              <a:rPr lang="en-US" altLang="zh-CN" sz="1600" b="1" dirty="0" smtClean="0"/>
              <a:t>40-74</a:t>
            </a:r>
          </a:p>
          <a:p>
            <a:pPr>
              <a:spcBef>
                <a:spcPct val="50000"/>
              </a:spcBef>
            </a:pPr>
            <a:r>
              <a:rPr lang="zh-CN" altLang="en-US" sz="1600" b="1" dirty="0" smtClean="0"/>
              <a:t>● </a:t>
            </a:r>
            <a:r>
              <a:rPr lang="en-US" altLang="zh-CN" sz="1600" b="1" dirty="0" smtClean="0"/>
              <a:t>35</a:t>
            </a:r>
            <a:r>
              <a:rPr lang="zh-CN" altLang="en-US" sz="1600" b="1" dirty="0" smtClean="0"/>
              <a:t> </a:t>
            </a:r>
            <a:r>
              <a:rPr lang="en-US" altLang="zh-CN" sz="1600" b="1" dirty="0" smtClean="0"/>
              <a:t>cycles</a:t>
            </a:r>
          </a:p>
          <a:p>
            <a:pPr>
              <a:spcBef>
                <a:spcPct val="50000"/>
              </a:spcBef>
            </a:pPr>
            <a:r>
              <a:rPr lang="zh-CN" altLang="en-US" sz="1600" b="1" dirty="0" smtClean="0"/>
              <a:t>● </a:t>
            </a:r>
            <a:r>
              <a:rPr lang="en-US" sz="1600" b="1" dirty="0" smtClean="0"/>
              <a:t>Microsoft Excel 2003</a:t>
            </a:r>
            <a:endParaRPr lang="en-US" altLang="zh-CN" sz="1600" b="1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1" name="AutoShape 15"/>
          <p:cNvSpPr>
            <a:spLocks noChangeArrowheads="1"/>
          </p:cNvSpPr>
          <p:nvPr/>
        </p:nvSpPr>
        <p:spPr bwMode="gray">
          <a:xfrm>
            <a:off x="1271594" y="2682875"/>
            <a:ext cx="1517650" cy="3414713"/>
          </a:xfrm>
          <a:prstGeom prst="roundRect">
            <a:avLst>
              <a:gd name="adj" fmla="val 17509"/>
            </a:avLst>
          </a:prstGeom>
          <a:noFill/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gray">
          <a:xfrm>
            <a:off x="1325569" y="2816225"/>
            <a:ext cx="1443037" cy="144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dirty="0" smtClean="0"/>
              <a:t>● </a:t>
            </a:r>
            <a:r>
              <a:rPr lang="en-US" altLang="zh-CN" sz="1600" b="1" dirty="0" smtClean="0"/>
              <a:t>Normal </a:t>
            </a:r>
          </a:p>
          <a:p>
            <a:pPr>
              <a:spcBef>
                <a:spcPct val="50000"/>
              </a:spcBef>
            </a:pPr>
            <a:r>
              <a:rPr lang="zh-CN" altLang="en-US" sz="1600" b="1" dirty="0" smtClean="0"/>
              <a:t>    </a:t>
            </a:r>
            <a:r>
              <a:rPr lang="en-US" altLang="zh-CN" sz="1600" b="1" dirty="0" smtClean="0"/>
              <a:t>Polyp</a:t>
            </a:r>
          </a:p>
          <a:p>
            <a:pPr>
              <a:spcBef>
                <a:spcPct val="50000"/>
              </a:spcBef>
            </a:pPr>
            <a:r>
              <a:rPr lang="zh-CN" altLang="en-US" sz="1600" b="1" dirty="0" smtClean="0"/>
              <a:t>    </a:t>
            </a:r>
            <a:r>
              <a:rPr lang="en-US" altLang="zh-CN" sz="1600" b="1" dirty="0" smtClean="0"/>
              <a:t>CRC</a:t>
            </a:r>
          </a:p>
          <a:p>
            <a:pPr>
              <a:spcBef>
                <a:spcPct val="50000"/>
              </a:spcBef>
            </a:pPr>
            <a:r>
              <a:rPr lang="en-US" altLang="zh-CN" sz="1600" b="1" dirty="0" smtClean="0"/>
              <a:t>    Death</a:t>
            </a:r>
            <a:endParaRPr lang="en-US" altLang="zh-CN" sz="1600" b="1" dirty="0">
              <a:latin typeface="幼圆" pitchFamily="49" charset="-122"/>
              <a:ea typeface="幼圆" pitchFamily="49" charset="-122"/>
            </a:endParaRPr>
          </a:p>
        </p:txBody>
      </p:sp>
      <p:sp>
        <p:nvSpPr>
          <p:cNvPr id="33" name="AutoShape 17"/>
          <p:cNvSpPr>
            <a:spLocks noChangeArrowheads="1"/>
          </p:cNvSpPr>
          <p:nvPr/>
        </p:nvSpPr>
        <p:spPr bwMode="hidden">
          <a:xfrm>
            <a:off x="1330331" y="1741488"/>
            <a:ext cx="1517650" cy="70485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66FFFF"/>
              </a:gs>
              <a:gs pos="100000">
                <a:srgbClr val="003295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zh-CN" altLang="zh-CN" sz="1400"/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gray">
          <a:xfrm>
            <a:off x="1285852" y="1882775"/>
            <a:ext cx="158440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 smtClean="0">
                <a:latin typeface="+mn-lt"/>
                <a:ea typeface="幼圆" pitchFamily="49" charset="-122"/>
              </a:rPr>
              <a:t>Markov state</a:t>
            </a:r>
            <a:endParaRPr lang="zh-CN" altLang="en-US" sz="2000" b="1" dirty="0">
              <a:latin typeface="+mn-lt"/>
              <a:ea typeface="幼圆" pitchFamily="49" charset="-122"/>
            </a:endParaRPr>
          </a:p>
        </p:txBody>
      </p:sp>
      <p:sp>
        <p:nvSpPr>
          <p:cNvPr id="35" name="AutoShape 19"/>
          <p:cNvSpPr>
            <a:spLocks noChangeArrowheads="1"/>
          </p:cNvSpPr>
          <p:nvPr/>
        </p:nvSpPr>
        <p:spPr bwMode="hidden">
          <a:xfrm>
            <a:off x="3032131" y="1741488"/>
            <a:ext cx="1517650" cy="70485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66FFFF"/>
              </a:gs>
              <a:gs pos="100000">
                <a:srgbClr val="003295"/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zh-CN" altLang="zh-CN" sz="1400"/>
          </a:p>
        </p:txBody>
      </p:sp>
      <p:sp>
        <p:nvSpPr>
          <p:cNvPr id="36" name="AutoShape 20"/>
          <p:cNvSpPr>
            <a:spLocks noChangeArrowheads="1"/>
          </p:cNvSpPr>
          <p:nvPr/>
        </p:nvSpPr>
        <p:spPr bwMode="hidden">
          <a:xfrm>
            <a:off x="4721231" y="1741488"/>
            <a:ext cx="1517650" cy="70485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66FFFF"/>
              </a:gs>
              <a:gs pos="100000">
                <a:srgbClr val="003295"/>
              </a:gs>
            </a:gsLst>
            <a:lin ang="54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zh-CN" altLang="zh-CN" sz="1400"/>
          </a:p>
        </p:txBody>
      </p:sp>
      <p:sp>
        <p:nvSpPr>
          <p:cNvPr id="37" name="AutoShape 21"/>
          <p:cNvSpPr>
            <a:spLocks noChangeArrowheads="1"/>
          </p:cNvSpPr>
          <p:nvPr/>
        </p:nvSpPr>
        <p:spPr bwMode="hidden">
          <a:xfrm>
            <a:off x="6372231" y="1741488"/>
            <a:ext cx="1517650" cy="704850"/>
          </a:xfrm>
          <a:prstGeom prst="roundRect">
            <a:avLst>
              <a:gd name="adj" fmla="val 40389"/>
            </a:avLst>
          </a:prstGeom>
          <a:gradFill rotWithShape="1">
            <a:gsLst>
              <a:gs pos="0">
                <a:srgbClr val="66FFFF"/>
              </a:gs>
              <a:gs pos="100000">
                <a:srgbClr val="003295"/>
              </a:gs>
            </a:gsLst>
            <a:lin ang="54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zh-CN" altLang="zh-CN" sz="1400"/>
          </a:p>
        </p:txBody>
      </p:sp>
      <p:sp>
        <p:nvSpPr>
          <p:cNvPr id="38" name="Text Box 23"/>
          <p:cNvSpPr txBox="1">
            <a:spLocks noChangeArrowheads="1"/>
          </p:cNvSpPr>
          <p:nvPr/>
        </p:nvSpPr>
        <p:spPr bwMode="gray">
          <a:xfrm>
            <a:off x="3000364" y="1873250"/>
            <a:ext cx="158562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 smtClean="0">
                <a:latin typeface="+mn-lt"/>
                <a:ea typeface="幼圆" pitchFamily="49" charset="-122"/>
              </a:rPr>
              <a:t>Markov cycle</a:t>
            </a:r>
            <a:endParaRPr lang="zh-CN" altLang="en-US" sz="2000" b="1" dirty="0">
              <a:latin typeface="+mn-lt"/>
              <a:ea typeface="幼圆" pitchFamily="49" charset="-122"/>
            </a:endParaRPr>
          </a:p>
        </p:txBody>
      </p:sp>
      <p:sp>
        <p:nvSpPr>
          <p:cNvPr id="39" name="Text Box 24"/>
          <p:cNvSpPr txBox="1">
            <a:spLocks noChangeArrowheads="1"/>
          </p:cNvSpPr>
          <p:nvPr/>
        </p:nvSpPr>
        <p:spPr bwMode="gray">
          <a:xfrm>
            <a:off x="4786314" y="1714488"/>
            <a:ext cx="1579342" cy="762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en-US" altLang="zh-CN" sz="2000" b="1" dirty="0" smtClean="0">
                <a:latin typeface="+mn-lt"/>
                <a:ea typeface="幼圆" pitchFamily="49" charset="-122"/>
              </a:rPr>
              <a:t>Transition</a:t>
            </a:r>
          </a:p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en-US" altLang="zh-CN" sz="2000" b="1" dirty="0" smtClean="0">
                <a:latin typeface="+mn-lt"/>
                <a:ea typeface="幼圆" pitchFamily="49" charset="-122"/>
              </a:rPr>
              <a:t> probabilities</a:t>
            </a:r>
            <a:endParaRPr lang="zh-CN" altLang="en-US" sz="2000" b="1" dirty="0">
              <a:latin typeface="+mn-lt"/>
              <a:ea typeface="幼圆" pitchFamily="49" charset="-122"/>
            </a:endParaRPr>
          </a:p>
        </p:txBody>
      </p:sp>
      <p:sp>
        <p:nvSpPr>
          <p:cNvPr id="40" name="Text Box 25"/>
          <p:cNvSpPr txBox="1">
            <a:spLocks noChangeArrowheads="1"/>
          </p:cNvSpPr>
          <p:nvPr/>
        </p:nvSpPr>
        <p:spPr bwMode="gray">
          <a:xfrm>
            <a:off x="6643702" y="1857364"/>
            <a:ext cx="83388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 smtClean="0">
                <a:latin typeface="幼圆" pitchFamily="49" charset="-122"/>
                <a:ea typeface="幼圆" pitchFamily="49" charset="-122"/>
              </a:rPr>
              <a:t>Model</a:t>
            </a:r>
            <a:endParaRPr lang="zh-CN" altLang="en-US" sz="2000" b="1" dirty="0">
              <a:latin typeface="幼圆" pitchFamily="49" charset="-122"/>
              <a:ea typeface="幼圆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643050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 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85918" y="486771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Discount</a:t>
            </a:r>
            <a:endParaRPr lang="zh-CN" altLang="en-US" sz="3200" b="1" dirty="0"/>
          </a:p>
        </p:txBody>
      </p:sp>
      <p:sp>
        <p:nvSpPr>
          <p:cNvPr id="4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FFFF"/>
                </a:solidFill>
              </a:rPr>
              <a:t>(7)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gray">
          <a:xfrm>
            <a:off x="2285984" y="1857364"/>
            <a:ext cx="4400550" cy="2122488"/>
          </a:xfrm>
          <a:prstGeom prst="ellipse">
            <a:avLst/>
          </a:prstGeom>
          <a:noFill/>
          <a:ln w="12700">
            <a:solidFill>
              <a:schemeClr val="accent1"/>
            </a:solidFill>
            <a:prstDash val="sysDot"/>
            <a:round/>
            <a:headEnd/>
            <a:tailEnd/>
          </a:ln>
          <a:scene3d>
            <a:camera prst="legacyPerspectiveFront">
              <a:rot lat="20099976" lon="20099976" rev="0"/>
            </a:camera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algn="ctr" eaLnBrk="0" hangingPunct="0"/>
            <a:endParaRPr lang="ko-KR" altLang="en-US">
              <a:latin typeface="Times New Roman" pitchFamily="18" charset="0"/>
              <a:ea typeface="Gulim" pitchFamily="34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000364" y="2571744"/>
            <a:ext cx="289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1"/>
            <a:r>
              <a:rPr kumimoji="1" lang="en-US" altLang="zh-CN" sz="3600" b="1" dirty="0" smtClean="0">
                <a:latin typeface="Verdana" pitchFamily="34" charset="0"/>
                <a:ea typeface="Gulim" pitchFamily="34" charset="-127"/>
              </a:rPr>
              <a:t>discount</a:t>
            </a:r>
            <a:r>
              <a:rPr kumimoji="1" lang="en-US" altLang="ko-KR" sz="3600" dirty="0" smtClean="0">
                <a:latin typeface="Verdana" pitchFamily="34" charset="0"/>
                <a:ea typeface="Gulim" pitchFamily="34" charset="-127"/>
              </a:rPr>
              <a:t> </a:t>
            </a:r>
            <a:endParaRPr kumimoji="1" lang="en-US" altLang="ko-KR" sz="3600" dirty="0"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928926" y="4643446"/>
            <a:ext cx="288134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kumimoji="1" lang="en-US" altLang="zh-CN" sz="3200" b="1" dirty="0" smtClean="0">
                <a:latin typeface="+mn-ea"/>
                <a:ea typeface="+mn-ea"/>
              </a:rPr>
              <a:t>Effectiveness</a:t>
            </a:r>
            <a:endParaRPr kumimoji="1" lang="en-US" altLang="ko-KR" sz="3200" b="1" dirty="0">
              <a:latin typeface="+mn-ea"/>
              <a:ea typeface="+mn-ea"/>
            </a:endParaRPr>
          </a:p>
          <a:p>
            <a:pPr latinLnBrk="1"/>
            <a:r>
              <a:rPr kumimoji="1" lang="en-US" altLang="ko-KR" sz="1400" dirty="0">
                <a:latin typeface="Verdana" pitchFamily="34" charset="0"/>
                <a:ea typeface="Gulim" pitchFamily="34" charset="-127"/>
              </a:rPr>
              <a:t> 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857884" y="4000504"/>
            <a:ext cx="307181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kumimoji="1" lang="en-US" altLang="zh-CN" sz="3200" b="1" dirty="0" smtClean="0">
                <a:latin typeface="+mn-ea"/>
                <a:ea typeface="+mn-ea"/>
              </a:rPr>
              <a:t>Discount rate</a:t>
            </a:r>
            <a:r>
              <a:rPr kumimoji="1" lang="zh-CN" altLang="en-US" sz="3200" b="1" dirty="0" smtClean="0">
                <a:latin typeface="+mn-ea"/>
                <a:ea typeface="+mn-ea"/>
              </a:rPr>
              <a:t> ：</a:t>
            </a:r>
            <a:r>
              <a:rPr kumimoji="1" lang="en-US" altLang="zh-CN" sz="3200" b="1" dirty="0" smtClean="0">
                <a:latin typeface="+mn-ea"/>
                <a:ea typeface="+mn-ea"/>
              </a:rPr>
              <a:t>3%</a:t>
            </a:r>
            <a:r>
              <a:rPr kumimoji="1" lang="en-US" altLang="ko-KR" sz="3200" b="1" dirty="0" smtClean="0">
                <a:latin typeface="+mn-ea"/>
                <a:ea typeface="+mn-ea"/>
              </a:rPr>
              <a:t> </a:t>
            </a:r>
            <a:endParaRPr kumimoji="1" lang="en-US" altLang="ko-KR" sz="3200" b="1" dirty="0">
              <a:latin typeface="+mn-ea"/>
              <a:ea typeface="+mn-ea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381132" y="4000504"/>
            <a:ext cx="14049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1"/>
            <a:r>
              <a:rPr kumimoji="1" lang="en-US" altLang="zh-CN" sz="3200" b="1" dirty="0" smtClean="0">
                <a:latin typeface="+mn-ea"/>
                <a:ea typeface="+mn-ea"/>
              </a:rPr>
              <a:t>Cost</a:t>
            </a:r>
            <a:r>
              <a:rPr kumimoji="1" lang="en-US" altLang="ko-KR" sz="2400" b="1" dirty="0" smtClean="0">
                <a:latin typeface="Verdana" pitchFamily="34" charset="0"/>
                <a:ea typeface="Gulim" pitchFamily="34" charset="-127"/>
              </a:rPr>
              <a:t> </a:t>
            </a:r>
            <a:endParaRPr kumimoji="1" lang="en-US" altLang="ko-KR" sz="2400" b="1" dirty="0">
              <a:latin typeface="Verdana" pitchFamily="34" charset="0"/>
              <a:ea typeface="Gulim" pitchFamily="34" charset="-127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 rot="2827936">
            <a:off x="1928834" y="3565525"/>
            <a:ext cx="609600" cy="342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3757634" y="4210050"/>
            <a:ext cx="609600" cy="342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 rot="18767516">
            <a:off x="5776934" y="3698875"/>
            <a:ext cx="609600" cy="3429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1643050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  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43042" y="571480"/>
            <a:ext cx="7072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/>
              <a:t>Incremental Cost Effectiveness Ratio</a:t>
            </a:r>
            <a:endParaRPr lang="zh-CN" altLang="en-US" sz="2000" b="1" dirty="0"/>
          </a:p>
        </p:txBody>
      </p:sp>
      <p:sp>
        <p:nvSpPr>
          <p:cNvPr id="4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FFFF"/>
                </a:solidFill>
              </a:rPr>
              <a:t>(8)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pic>
        <p:nvPicPr>
          <p:cNvPr id="48129" name="Picture 1" descr="C:\Users\lenovo\AppData\Roaming\Tencent\Users\17997190\QQ\WinTemp\RichOle\64F9[P_R@JOVNZ[NZMSV[H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3571876"/>
            <a:ext cx="9029700" cy="2714644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214282" y="1142984"/>
            <a:ext cx="8929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We used an Incremental cost-effectiveness ratio (ICER) </a:t>
            </a:r>
            <a:r>
              <a:rPr lang="en-US" altLang="zh-CN" sz="2000" dirty="0" smtClean="0"/>
              <a:t>to measure </a:t>
            </a:r>
            <a:r>
              <a:rPr lang="en-US" altLang="zh-CN" sz="2000" dirty="0" smtClean="0"/>
              <a:t>the cost-effectiveness of the tested screening </a:t>
            </a:r>
            <a:r>
              <a:rPr lang="en-US" altLang="zh-CN" sz="2000" dirty="0" smtClean="0"/>
              <a:t>protocols, defined </a:t>
            </a:r>
            <a:r>
              <a:rPr lang="en-US" altLang="zh-CN" sz="2000" dirty="0" smtClean="0"/>
              <a:t>as the ‘‘difference in costs divided by the </a:t>
            </a:r>
            <a:r>
              <a:rPr lang="en-US" altLang="zh-CN" sz="2000" dirty="0" smtClean="0"/>
              <a:t>corresponding difference </a:t>
            </a:r>
            <a:r>
              <a:rPr lang="en-US" altLang="zh-CN" sz="2000" dirty="0" smtClean="0"/>
              <a:t>in effectiveness’’. </a:t>
            </a:r>
            <a:endParaRPr lang="en-US" altLang="zh-CN" sz="2000" dirty="0" smtClean="0"/>
          </a:p>
          <a:p>
            <a:endParaRPr lang="en-US" altLang="zh-CN" sz="2800" b="1" dirty="0" smtClean="0"/>
          </a:p>
          <a:p>
            <a:r>
              <a:rPr lang="en-US" altLang="zh-CN" sz="2800" b="1" dirty="0" smtClean="0"/>
              <a:t>A </a:t>
            </a:r>
            <a:r>
              <a:rPr lang="en-US" altLang="zh-CN" sz="2800" b="1" dirty="0" smtClean="0"/>
              <a:t>smaller ICER indicates lower </a:t>
            </a:r>
            <a:r>
              <a:rPr lang="en-US" altLang="zh-CN" sz="2800" b="1" dirty="0" smtClean="0"/>
              <a:t>cost for </a:t>
            </a:r>
            <a:r>
              <a:rPr lang="en-US" altLang="zh-CN" sz="2800" b="1" dirty="0" smtClean="0"/>
              <a:t>saving one life year, reflecting improved cost-effectiveness.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7356" y="571480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Sensitivity analysis</a:t>
            </a:r>
            <a:endParaRPr lang="en-US" altLang="zh-CN" sz="2400" b="1" dirty="0">
              <a:solidFill>
                <a:schemeClr val="tx2"/>
              </a:solidFill>
            </a:endParaRPr>
          </a:p>
        </p:txBody>
      </p:sp>
      <p:sp>
        <p:nvSpPr>
          <p:cNvPr id="4" name="Text Box 67"/>
          <p:cNvSpPr txBox="1">
            <a:spLocks noChangeArrowheads="1"/>
          </p:cNvSpPr>
          <p:nvPr/>
        </p:nvSpPr>
        <p:spPr bwMode="white">
          <a:xfrm>
            <a:off x="285720" y="428604"/>
            <a:ext cx="8372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FFFFFF"/>
                </a:solidFill>
              </a:rPr>
              <a:t>(9)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14348" y="1643050"/>
          <a:ext cx="7500989" cy="4453152"/>
        </p:xfrm>
        <a:graphic>
          <a:graphicData uri="http://schemas.openxmlformats.org/drawingml/2006/table">
            <a:tbl>
              <a:tblPr/>
              <a:tblGrid>
                <a:gridCol w="3738493"/>
                <a:gridCol w="1740229"/>
                <a:gridCol w="2022267"/>
              </a:tblGrid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0" dirty="0" smtClean="0">
                          <a:latin typeface="Times New Roman"/>
                          <a:ea typeface="宋体"/>
                          <a:cs typeface="宋体"/>
                        </a:rPr>
                        <a:t>Variable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0" dirty="0" smtClean="0">
                          <a:latin typeface="Times New Roman"/>
                          <a:ea typeface="宋体"/>
                          <a:cs typeface="宋体"/>
                        </a:rPr>
                        <a:t>baseline</a:t>
                      </a:r>
                      <a:r>
                        <a:rPr lang="zh-CN" sz="1600" b="1" kern="0" dirty="0" smtClean="0">
                          <a:latin typeface="Times New Roman"/>
                          <a:ea typeface="宋体"/>
                          <a:cs typeface="宋体"/>
                        </a:rPr>
                        <a:t>（</a:t>
                      </a:r>
                      <a:r>
                        <a:rPr lang="en-US" sz="1600" b="1" kern="0" dirty="0">
                          <a:latin typeface="Times New Roman"/>
                          <a:ea typeface="宋体"/>
                          <a:cs typeface="宋体"/>
                        </a:rPr>
                        <a:t>%</a:t>
                      </a:r>
                      <a:r>
                        <a:rPr lang="zh-CN" sz="1600" b="1" kern="0" dirty="0">
                          <a:latin typeface="Times New Roman"/>
                          <a:ea typeface="宋体"/>
                          <a:cs typeface="宋体"/>
                        </a:rPr>
                        <a:t>）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0" dirty="0" smtClean="0">
                          <a:latin typeface="Times New Roman"/>
                          <a:ea typeface="宋体"/>
                          <a:cs typeface="宋体"/>
                        </a:rPr>
                        <a:t>Range</a:t>
                      </a:r>
                      <a:r>
                        <a:rPr lang="zh-CN" sz="1600" b="1" kern="0" dirty="0" smtClean="0">
                          <a:latin typeface="Times New Roman"/>
                          <a:ea typeface="宋体"/>
                          <a:cs typeface="宋体"/>
                        </a:rPr>
                        <a:t>（</a:t>
                      </a:r>
                      <a:r>
                        <a:rPr lang="en-US" sz="1600" b="1" kern="0" dirty="0">
                          <a:latin typeface="Times New Roman"/>
                          <a:ea typeface="宋体"/>
                          <a:cs typeface="宋体"/>
                        </a:rPr>
                        <a:t>%</a:t>
                      </a:r>
                      <a:r>
                        <a:rPr lang="zh-CN" sz="1600" b="1" kern="0" dirty="0">
                          <a:latin typeface="Times New Roman"/>
                          <a:ea typeface="宋体"/>
                          <a:cs typeface="宋体"/>
                        </a:rPr>
                        <a:t>）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Arial Unicode MS"/>
                          <a:cs typeface="Times New Roman"/>
                        </a:rPr>
                        <a:t>Sensitivity of FOBT</a:t>
                      </a:r>
                      <a:endParaRPr lang="zh-CN" sz="14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Times New Roman"/>
                        </a:rPr>
                        <a:t>42.90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>
                          <a:latin typeface="宋体"/>
                          <a:ea typeface="宋体"/>
                          <a:cs typeface="Times New Roman"/>
                        </a:rPr>
                        <a:t>20-60</a:t>
                      </a:r>
                      <a:endParaRPr lang="zh-CN" sz="16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Arial Unicode MS"/>
                          <a:cs typeface="Times New Roman"/>
                        </a:rPr>
                        <a:t>Sensitivity of FOBT+HRFQ</a:t>
                      </a:r>
                      <a:endParaRPr lang="zh-CN" sz="14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宋体"/>
                        </a:rPr>
                        <a:t>88.90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宋体"/>
                        </a:rPr>
                        <a:t>75-90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Arial Unicode MS"/>
                          <a:cs typeface="Times New Roman"/>
                        </a:rPr>
                        <a:t>Specificity of FOBT</a:t>
                      </a:r>
                      <a:endParaRPr lang="zh-CN" sz="14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>
                          <a:latin typeface="宋体"/>
                          <a:ea typeface="宋体"/>
                          <a:cs typeface="Times New Roman"/>
                        </a:rPr>
                        <a:t>86.10</a:t>
                      </a:r>
                      <a:endParaRPr lang="zh-CN" sz="16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Times New Roman"/>
                        </a:rPr>
                        <a:t>50-90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Arial Unicode MS"/>
                          <a:cs typeface="Times New Roman"/>
                        </a:rPr>
                        <a:t>Specificity of FOBT+HRFQ</a:t>
                      </a:r>
                      <a:endParaRPr lang="zh-CN" sz="14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>
                          <a:latin typeface="宋体"/>
                          <a:ea typeface="宋体"/>
                          <a:cs typeface="宋体"/>
                        </a:rPr>
                        <a:t>71.70</a:t>
                      </a:r>
                      <a:endParaRPr lang="zh-CN" sz="16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宋体"/>
                          <a:ea typeface="宋体"/>
                          <a:cs typeface="宋体"/>
                        </a:rPr>
                        <a:t>50-90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latin typeface="Times New Roman"/>
                          <a:ea typeface="Arial Unicode MS"/>
                          <a:cs typeface="Times New Roman"/>
                        </a:rPr>
                        <a:t>Coverage of FOBT</a:t>
                      </a:r>
                      <a:endParaRPr lang="zh-CN" sz="14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latin typeface="宋体"/>
                          <a:ea typeface="宋体"/>
                          <a:cs typeface="Times New Roman"/>
                        </a:rPr>
                        <a:t>53.22</a:t>
                      </a:r>
                      <a:endParaRPr lang="zh-CN" sz="16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宋体"/>
                          <a:ea typeface="宋体"/>
                          <a:cs typeface="Times New Roman"/>
                        </a:rPr>
                        <a:t>30-100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latin typeface="Times New Roman"/>
                          <a:ea typeface="Arial Unicode MS"/>
                          <a:cs typeface="Times New Roman"/>
                        </a:rPr>
                        <a:t>Compliance with colonoscopy request after initial screening by FOBT</a:t>
                      </a:r>
                      <a:endParaRPr lang="zh-CN" sz="14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latin typeface="宋体"/>
                          <a:ea typeface="宋体"/>
                          <a:cs typeface="Times New Roman"/>
                        </a:rPr>
                        <a:t>46.78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宋体"/>
                          <a:ea typeface="宋体"/>
                          <a:cs typeface="Times New Roman"/>
                        </a:rPr>
                        <a:t>30-100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Arial Unicode MS"/>
                          <a:cs typeface="Times New Roman"/>
                        </a:rPr>
                        <a:t>Coverage of FOBT plus HRFQ</a:t>
                      </a:r>
                      <a:endParaRPr lang="zh-CN" sz="14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latin typeface="宋体"/>
                          <a:ea typeface="宋体"/>
                          <a:cs typeface="Times New Roman"/>
                        </a:rPr>
                        <a:t>45.37</a:t>
                      </a:r>
                      <a:endParaRPr lang="zh-CN" sz="16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宋体"/>
                          <a:ea typeface="宋体"/>
                          <a:cs typeface="Times New Roman"/>
                        </a:rPr>
                        <a:t>30-100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Arial Unicode MS"/>
                          <a:cs typeface="Times New Roman"/>
                        </a:rPr>
                        <a:t>Compliance with colonoscopy request after initial screening by FOBT+HRFQ</a:t>
                      </a:r>
                      <a:endParaRPr lang="zh-CN" sz="14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宋体"/>
                          <a:ea typeface="宋体"/>
                          <a:cs typeface="Times New Roman"/>
                        </a:rPr>
                        <a:t>37.32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latin typeface="宋体"/>
                          <a:ea typeface="宋体"/>
                          <a:cs typeface="Times New Roman"/>
                        </a:rPr>
                        <a:t>30-100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latin typeface="Times New Roman"/>
                          <a:ea typeface="Arial Unicode MS"/>
                          <a:cs typeface="Times New Roman"/>
                        </a:rPr>
                        <a:t>Discount rate</a:t>
                      </a:r>
                      <a:endParaRPr lang="zh-CN" sz="14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  <a:cs typeface="Times New Roman"/>
                        </a:rPr>
                        <a:t>3 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latin typeface="Times New Roman"/>
                          <a:ea typeface="宋体"/>
                          <a:cs typeface="Times New Roman"/>
                        </a:rPr>
                        <a:t>0-7</a:t>
                      </a:r>
                      <a:endParaRPr lang="zh-CN" sz="16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2071670" y="1214422"/>
            <a:ext cx="5357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/>
              <a:t>The range of key variables in sensitivity analysis</a:t>
            </a:r>
            <a:endParaRPr lang="en-US" altLang="zh-CN" sz="1600" b="1" dirty="0" smtClean="0">
              <a:solidFill>
                <a:schemeClr val="tx2"/>
              </a:solidFill>
            </a:endParaRPr>
          </a:p>
          <a:p>
            <a:r>
              <a:rPr lang="en-US" altLang="zh-CN" sz="1600" b="1" dirty="0" smtClean="0"/>
              <a:t> </a:t>
            </a:r>
            <a:endParaRPr lang="zh-CN" alt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3929058" y="2571744"/>
            <a:ext cx="30003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CN" sz="4000" dirty="0" smtClean="0">
                <a:latin typeface="微软雅黑" pitchFamily="34" charset="-122"/>
                <a:ea typeface="微软雅黑" pitchFamily="34" charset="-122"/>
              </a:rPr>
              <a:t>Result</a:t>
            </a:r>
            <a:endParaRPr lang="zh-CN" altLang="en-US" sz="4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1781160" y="2425700"/>
            <a:ext cx="6477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14480" y="428604"/>
            <a:ext cx="3462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Result—(1).  Cost analysis</a:t>
            </a:r>
            <a:endParaRPr lang="en-US" altLang="zh-CN" sz="2400" dirty="0">
              <a:solidFill>
                <a:schemeClr val="tx2"/>
              </a:solidFill>
            </a:endParaRP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gray">
          <a:xfrm>
            <a:off x="-32" y="428604"/>
            <a:ext cx="85792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b="1" dirty="0" smtClean="0">
                <a:solidFill>
                  <a:srgbClr val="FFFFFF"/>
                </a:solidFill>
              </a:rPr>
              <a:t>     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14282" y="1785926"/>
          <a:ext cx="8403880" cy="3625165"/>
        </p:xfrm>
        <a:graphic>
          <a:graphicData uri="http://schemas.openxmlformats.org/drawingml/2006/table">
            <a:tbl>
              <a:tblPr/>
              <a:tblGrid>
                <a:gridCol w="2500330"/>
                <a:gridCol w="757214"/>
                <a:gridCol w="643292"/>
                <a:gridCol w="643292"/>
                <a:gridCol w="643292"/>
                <a:gridCol w="643292"/>
                <a:gridCol w="643292"/>
                <a:gridCol w="643292"/>
                <a:gridCol w="643292"/>
                <a:gridCol w="643292"/>
              </a:tblGrid>
              <a:tr h="1790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400" kern="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No Screening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1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2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3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4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 B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1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2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3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200" b="1" i="1" kern="100" baseline="-25000">
                          <a:latin typeface="Times New Roman"/>
                          <a:ea typeface="宋体"/>
                        </a:rPr>
                        <a:t>4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2579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latin typeface="Times New Roman"/>
                          <a:ea typeface="宋体"/>
                        </a:rPr>
                        <a:t>Marketing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790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446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889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448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777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532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1025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54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3231">
                <a:tc>
                  <a:txBody>
                    <a:bodyPr/>
                    <a:lstStyle/>
                    <a:p>
                      <a:pPr marL="26670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宋体"/>
                        </a:rPr>
                        <a:t>Distribution and return of FOBT or </a:t>
                      </a:r>
                      <a:r>
                        <a:rPr lang="en-US" sz="1200" b="1" kern="100" dirty="0" smtClean="0">
                          <a:latin typeface="Times New Roman"/>
                          <a:ea typeface="宋体"/>
                        </a:rPr>
                        <a:t>FOBT+HRFQ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2371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223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267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224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2371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160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3075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162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3868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宋体"/>
                        </a:rPr>
                        <a:t>Material of </a:t>
                      </a:r>
                      <a:r>
                        <a:rPr lang="en-US" sz="1200" b="1" kern="100" dirty="0" smtClean="0">
                          <a:latin typeface="Times New Roman"/>
                          <a:ea typeface="宋体"/>
                        </a:rPr>
                        <a:t>FOBT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3952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134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4447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134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0802">
                <a:tc>
                  <a:txBody>
                    <a:bodyPr/>
                    <a:lstStyle/>
                    <a:p>
                      <a:pPr marL="26670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0" dirty="0">
                          <a:latin typeface="Times New Roman"/>
                          <a:ea typeface="宋体"/>
                        </a:rPr>
                        <a:t>Material of </a:t>
                      </a:r>
                      <a:r>
                        <a:rPr lang="en-US" sz="1200" b="1" kern="0" dirty="0" smtClean="0">
                          <a:latin typeface="Times New Roman"/>
                          <a:ea typeface="宋体"/>
                        </a:rPr>
                        <a:t>FOBT+HRFQ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5441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373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7176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378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579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latin typeface="Times New Roman"/>
                          <a:ea typeface="宋体"/>
                        </a:rPr>
                        <a:t>Pathology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2201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125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2476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126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3362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231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4433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234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223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latin typeface="Times New Roman"/>
                          <a:ea typeface="宋体"/>
                        </a:rPr>
                        <a:t>Colonoscopy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13270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753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14927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757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24876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1711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32798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1734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2579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 err="1" smtClean="0">
                          <a:latin typeface="Times New Roman"/>
                          <a:ea typeface="宋体"/>
                        </a:rPr>
                        <a:t>Polypectomy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7337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416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8254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419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11207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771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14776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781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9512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宋体"/>
                        </a:rPr>
                        <a:t>Treatment of </a:t>
                      </a:r>
                      <a:r>
                        <a:rPr lang="en-US" sz="1200" b="1" kern="100" dirty="0" smtClean="0">
                          <a:latin typeface="Times New Roman"/>
                          <a:ea typeface="宋体"/>
                        </a:rPr>
                        <a:t>CRC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44734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35999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44344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39542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44676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26797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44104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32733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44502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1289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latin typeface="Times New Roman"/>
                          <a:ea typeface="宋体"/>
                        </a:rPr>
                        <a:t>Total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(</a:t>
                      </a:r>
                      <a:r>
                        <a:rPr lang="en-US" sz="1200" kern="100" dirty="0" err="1" smtClean="0">
                          <a:latin typeface="Times New Roman"/>
                          <a:ea typeface="宋体"/>
                        </a:rPr>
                        <a:t>thounds</a:t>
                      </a:r>
                      <a:r>
                        <a:rPr lang="en-US" sz="1200" kern="100" dirty="0" smtClean="0">
                          <a:latin typeface="Times New Roman"/>
                          <a:ea typeface="宋体"/>
                        </a:rPr>
                        <a:t>, Yuan)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44734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65921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46039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73203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46381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74792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47402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96016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47844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714612" y="1357298"/>
            <a:ext cx="3509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 cost of each screening scenario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86116" y="1357298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  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14480" y="500042"/>
            <a:ext cx="4571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Result—(2).  Effectiveness analysis</a:t>
            </a:r>
            <a:endParaRPr lang="en-US" altLang="zh-CN" sz="2400" dirty="0" smtClean="0">
              <a:solidFill>
                <a:schemeClr val="tx2"/>
              </a:solidFill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112622" y="428604"/>
            <a:ext cx="73930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rgbClr val="FFFFFF"/>
                </a:solidFill>
              </a:rPr>
              <a:t>      </a:t>
            </a:r>
            <a:r>
              <a:rPr lang="en-US" altLang="zh-CN" sz="3200" b="1" dirty="0" smtClean="0">
                <a:solidFill>
                  <a:srgbClr val="FFFFFF"/>
                </a:solidFill>
              </a:rPr>
              <a:t>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85719" y="1785926"/>
          <a:ext cx="8336178" cy="4219553"/>
        </p:xfrm>
        <a:graphic>
          <a:graphicData uri="http://schemas.openxmlformats.org/drawingml/2006/table">
            <a:tbl>
              <a:tblPr/>
              <a:tblGrid>
                <a:gridCol w="1000133"/>
                <a:gridCol w="944717"/>
                <a:gridCol w="798916"/>
                <a:gridCol w="798916"/>
                <a:gridCol w="798916"/>
                <a:gridCol w="798916"/>
                <a:gridCol w="798916"/>
                <a:gridCol w="798916"/>
                <a:gridCol w="798916"/>
                <a:gridCol w="798916"/>
              </a:tblGrid>
              <a:tr h="210207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宋体"/>
                        </a:rPr>
                        <a:t>Effectiveness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No Screening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1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2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3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4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 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1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2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3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</a:rPr>
                        <a:t>4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0759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/>
                          <a:ea typeface="宋体"/>
                        </a:rPr>
                        <a:t>Discounted life years lost, Yr</a:t>
                      </a:r>
                      <a:endParaRPr lang="zh-CN" sz="10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9918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8033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9847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8765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9890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6030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9754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7251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9851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9531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/>
                          <a:ea typeface="宋体"/>
                        </a:rPr>
                        <a:t>Life years saved, Yr</a:t>
                      </a:r>
                      <a:endParaRPr lang="zh-CN" sz="10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1885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71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1153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28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3888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164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2667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67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9531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/>
                          <a:ea typeface="宋体"/>
                        </a:rPr>
                        <a:t>Life years saved, %</a:t>
                      </a:r>
                      <a:endParaRPr lang="zh-CN" sz="10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19.01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0.71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11.63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0.28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39.20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1.66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26.89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0.68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3683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/>
                          <a:ea typeface="宋体"/>
                        </a:rPr>
                        <a:t>CRC accumulated cases, N</a:t>
                      </a:r>
                      <a:endParaRPr lang="zh-CN" sz="10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2131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1710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2123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1884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2129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1269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2115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1560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2127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5379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/>
                          <a:ea typeface="宋体"/>
                        </a:rPr>
                        <a:t>CRC deaths, N</a:t>
                      </a:r>
                      <a:endParaRPr lang="zh-CN" sz="10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1984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1593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1977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1754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1983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1182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1969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1452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1981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2455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/>
                          <a:ea typeface="宋体"/>
                        </a:rPr>
                        <a:t>CRC prevented, N</a:t>
                      </a:r>
                      <a:endParaRPr lang="zh-CN" sz="10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0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421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7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247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862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16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571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3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2455">
                <a:tc>
                  <a:txBody>
                    <a:bodyPr/>
                    <a:lstStyle/>
                    <a:p>
                      <a:pPr marL="266700"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/>
                          <a:ea typeface="宋体"/>
                        </a:rPr>
                        <a:t>CRC prevented, %</a:t>
                      </a:r>
                      <a:endParaRPr lang="zh-CN" sz="10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19.74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0.35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11.60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0.07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40.47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0.75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</a:rPr>
                        <a:t>26.80</a:t>
                      </a:r>
                      <a:endParaRPr lang="zh-CN" sz="1800" kern="10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</a:rPr>
                        <a:t>0.16</a:t>
                      </a:r>
                      <a:endParaRPr lang="zh-CN" sz="1800" kern="100" dirty="0">
                        <a:latin typeface="Times New Roman"/>
                        <a:ea typeface="宋体"/>
                      </a:endParaRPr>
                    </a:p>
                  </a:txBody>
                  <a:tcPr marL="26276" marR="2627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2285984" y="1357298"/>
            <a:ext cx="4351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 effectiveness of each screening scenario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71802" y="1214422"/>
            <a:ext cx="4299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Table 5  Incremental </a:t>
            </a:r>
            <a:r>
              <a:rPr lang="en-US" altLang="zh-CN" dirty="0" smtClean="0"/>
              <a:t>cost-effectiveness ratio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14480" y="428604"/>
            <a:ext cx="65008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/>
              <a:t>Result—(3). </a:t>
            </a:r>
            <a:r>
              <a:rPr lang="en-US" altLang="zh-CN" sz="2400" dirty="0" smtClean="0"/>
              <a:t>Incremental cost-effectiveness ratio</a:t>
            </a:r>
            <a:endParaRPr lang="zh-CN" altLang="en-US" sz="2400" dirty="0" smtClean="0"/>
          </a:p>
          <a:p>
            <a:endParaRPr lang="en-US" altLang="zh-CN" sz="2400" dirty="0" smtClean="0">
              <a:solidFill>
                <a:schemeClr val="tx2"/>
              </a:solidFill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-71470" y="428604"/>
            <a:ext cx="95090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b="1" dirty="0" smtClean="0">
                <a:solidFill>
                  <a:srgbClr val="FFFFFF"/>
                </a:solidFill>
              </a:rPr>
              <a:t>      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14282" y="1714489"/>
          <a:ext cx="8566076" cy="4357718"/>
        </p:xfrm>
        <a:graphic>
          <a:graphicData uri="http://schemas.openxmlformats.org/drawingml/2006/table">
            <a:tbl>
              <a:tblPr/>
              <a:tblGrid>
                <a:gridCol w="1507574"/>
                <a:gridCol w="872569"/>
                <a:gridCol w="818476"/>
                <a:gridCol w="766343"/>
                <a:gridCol w="825080"/>
                <a:gridCol w="825080"/>
                <a:gridCol w="593188"/>
                <a:gridCol w="766343"/>
                <a:gridCol w="825080"/>
                <a:gridCol w="766343"/>
              </a:tblGrid>
              <a:tr h="8977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600" kern="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No Screening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1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2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3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A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4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 B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1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2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3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Scenario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1" i="1" kern="100" dirty="0">
                          <a:latin typeface="Times New Roman"/>
                          <a:ea typeface="宋体"/>
                        </a:rPr>
                        <a:t>B</a:t>
                      </a:r>
                      <a:r>
                        <a:rPr lang="en-US" sz="1400" b="1" i="1" kern="100" baseline="-25000" dirty="0">
                          <a:latin typeface="Times New Roman"/>
                          <a:ea typeface="宋体"/>
                        </a:rPr>
                        <a:t>4</a:t>
                      </a:r>
                      <a:endParaRPr lang="zh-CN" sz="1400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5018">
                <a:tc>
                  <a:txBody>
                    <a:bodyPr/>
                    <a:lstStyle/>
                    <a:p>
                      <a:pPr marL="26670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Total(</a:t>
                      </a:r>
                      <a:r>
                        <a:rPr lang="en-US" sz="1400" kern="100" dirty="0" err="1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thounds,Yuan</a:t>
                      </a:r>
                      <a:r>
                        <a:rPr lang="en-US" sz="1400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)</a:t>
                      </a:r>
                      <a:endParaRPr lang="zh-CN" sz="1400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44734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65921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46039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73203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46381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74792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47402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96016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47844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22379" marR="22379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5018">
                <a:tc>
                  <a:txBody>
                    <a:bodyPr/>
                    <a:lstStyle/>
                    <a:p>
                      <a:pPr marL="26670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△</a:t>
                      </a:r>
                      <a:r>
                        <a:rPr lang="en-US" sz="1400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Cost(</a:t>
                      </a:r>
                      <a:r>
                        <a:rPr lang="en-US" sz="1400" kern="100" dirty="0" err="1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thounds</a:t>
                      </a:r>
                      <a:r>
                        <a:rPr lang="en-US" sz="1400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, Yuan)</a:t>
                      </a:r>
                      <a:endParaRPr lang="zh-CN" sz="1400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21187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1305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28470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1647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30058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2668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51282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/>
                          <a:ea typeface="宋体"/>
                        </a:rPr>
                        <a:t>3111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5018">
                <a:tc>
                  <a:txBody>
                    <a:bodyPr/>
                    <a:lstStyle/>
                    <a:p>
                      <a:pPr marL="26670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Discounted life years lost, Yr</a:t>
                      </a:r>
                      <a:endParaRPr lang="zh-CN" sz="1400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9918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8033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9847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8765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9890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6030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9754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7251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9851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99876">
                <a:tc>
                  <a:txBody>
                    <a:bodyPr/>
                    <a:lstStyle/>
                    <a:p>
                      <a:pPr marL="26670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△</a:t>
                      </a:r>
                      <a:r>
                        <a:rPr lang="en-US" sz="1400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Effectiveness</a:t>
                      </a:r>
                      <a:endParaRPr lang="zh-CN" sz="1400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1885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71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1153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28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3888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164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2667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67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15018">
                <a:tc>
                  <a:txBody>
                    <a:bodyPr/>
                    <a:lstStyle/>
                    <a:p>
                      <a:pPr indent="29972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ICER(Yuan/life</a:t>
                      </a:r>
                      <a:r>
                        <a:rPr lang="en-US" sz="1400" b="1" kern="100" baseline="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 year saved</a:t>
                      </a:r>
                      <a:r>
                        <a:rPr lang="en-US" sz="1400" b="1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)</a:t>
                      </a:r>
                      <a:endParaRPr lang="zh-CN" sz="1400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0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11236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18404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24689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59272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7732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16223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</a:rPr>
                        <a:t>19227</a:t>
                      </a:r>
                      <a:endParaRPr lang="zh-CN" sz="1400" b="1" kern="10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</a:rPr>
                        <a:t>46347</a:t>
                      </a:r>
                      <a:endParaRPr lang="zh-CN" sz="1400" b="1" kern="100" dirty="0">
                        <a:latin typeface="Times New Roman"/>
                        <a:ea typeface="宋体"/>
                      </a:endParaRPr>
                    </a:p>
                  </a:txBody>
                  <a:tcPr marL="34715" marR="3471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0" y="1928802"/>
          <a:ext cx="8786874" cy="4683260"/>
        </p:xfrm>
        <a:graphic>
          <a:graphicData uri="http://schemas.openxmlformats.org/drawingml/2006/table">
            <a:tbl>
              <a:tblPr/>
              <a:tblGrid>
                <a:gridCol w="1172169"/>
                <a:gridCol w="1172169"/>
                <a:gridCol w="878687"/>
                <a:gridCol w="848941"/>
                <a:gridCol w="857256"/>
                <a:gridCol w="785786"/>
                <a:gridCol w="714412"/>
                <a:gridCol w="749456"/>
                <a:gridCol w="878687"/>
                <a:gridCol w="729311"/>
              </a:tblGrid>
              <a:tr h="548854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宋体"/>
                          <a:cs typeface="Times New Roman"/>
                        </a:rPr>
                        <a:t>Compliance with Colonoscopy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latin typeface="Times New Roman"/>
                          <a:ea typeface="宋体"/>
                          <a:cs typeface="Times New Roman"/>
                        </a:rPr>
                        <a:t>Range of coverage of initial screening</a:t>
                      </a:r>
                      <a:endParaRPr lang="zh-CN" sz="105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Scenario 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Scenario 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Scenario  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Scenario  A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4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Scenario 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 smtClean="0">
                          <a:latin typeface="Times New Roman"/>
                          <a:ea typeface="宋体"/>
                          <a:cs typeface="Times New Roman"/>
                        </a:rPr>
                        <a:t>Scenario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 smtClean="0"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2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Scenario 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3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i="1" kern="100" dirty="0">
                          <a:latin typeface="Times New Roman"/>
                          <a:ea typeface="宋体"/>
                          <a:cs typeface="Times New Roman"/>
                        </a:rPr>
                        <a:t>Scenario B</a:t>
                      </a:r>
                      <a:r>
                        <a:rPr lang="en-US" sz="1200" b="1" i="1" kern="100" baseline="-25000" dirty="0">
                          <a:latin typeface="Times New Roman"/>
                          <a:ea typeface="宋体"/>
                          <a:cs typeface="Times New Roman"/>
                        </a:rPr>
                        <a:t>4</a:t>
                      </a:r>
                      <a:endParaRPr lang="zh-CN" sz="12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879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30%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30%-100%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41307- 41320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16843- 16893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16238- 16290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7504- 7156</a:t>
                      </a:r>
                      <a:endParaRPr lang="zh-CN" sz="1400" b="1" kern="100" dirty="0">
                        <a:solidFill>
                          <a:srgbClr val="FF0000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10819- 10558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18794- 18748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21654- 21696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52882-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52890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9879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50%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30%-100%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57240- 57138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24319- 24449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15510- 16044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8636- 7916</a:t>
                      </a:r>
                      <a:endParaRPr lang="zh-CN" sz="1400" b="1" kern="100" dirty="0">
                        <a:solidFill>
                          <a:srgbClr val="FF0000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11984- 11247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17324-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17501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29289- 29395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68978- 68923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9879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70%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30%-100%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69725-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69141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30271- 30511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14177- 15253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9071- 8370</a:t>
                      </a:r>
                      <a:endParaRPr lang="zh-CN" sz="1400" b="1" kern="100" dirty="0">
                        <a:solidFill>
                          <a:srgbClr val="FF0000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12599- 11309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15396-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15799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35276- 35476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81265- 80960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9879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100%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30%-100%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83269- 80430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37171- 37631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12208- 14167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FF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9105- 9518</a:t>
                      </a:r>
                      <a:endParaRPr lang="zh-CN" sz="1400" b="1" kern="100" dirty="0">
                        <a:solidFill>
                          <a:srgbClr val="FF0000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>
                          <a:latin typeface="Times New Roman"/>
                          <a:ea typeface="宋体"/>
                          <a:cs typeface="Times New Roman"/>
                        </a:rPr>
                        <a:t>13035- 10883</a:t>
                      </a:r>
                      <a:endParaRPr lang="zh-CN" sz="1400" b="1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12846-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13562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42065- 42467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latin typeface="Times New Roman"/>
                          <a:ea typeface="宋体"/>
                          <a:cs typeface="Times New Roman"/>
                        </a:rPr>
                        <a:t>93806- 92387</a:t>
                      </a:r>
                      <a:endParaRPr lang="zh-CN" sz="1400" b="1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500034" y="1500174"/>
            <a:ext cx="7308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 Impact of compliance of initial screening and colonoscopy request on ICER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1714480" y="428604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Result ---(4)Sensitivity analysis</a:t>
            </a:r>
            <a:endParaRPr lang="en-US" altLang="zh-CN" sz="2400" b="1" dirty="0">
              <a:solidFill>
                <a:schemeClr val="tx2"/>
              </a:solidFill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-71470" y="428604"/>
            <a:ext cx="950901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3200" b="1" dirty="0" smtClean="0">
                <a:solidFill>
                  <a:srgbClr val="FFFFFF"/>
                </a:solidFill>
              </a:rPr>
              <a:t>      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5720" y="5988626"/>
            <a:ext cx="86439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/>
              <a:t>ICER decreases with rising sensitivity of FOBT or FOBT+HRFQ: One-way sensitivity analysis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14480" y="428604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Result ---(4)Sensitivity analysis</a:t>
            </a:r>
            <a:endParaRPr lang="en-US" altLang="zh-CN" sz="2400" b="1" dirty="0">
              <a:solidFill>
                <a:schemeClr val="tx2"/>
              </a:solidFill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112622" y="428604"/>
            <a:ext cx="681598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rgbClr val="FFFFFF"/>
                </a:solidFill>
              </a:rPr>
              <a:t>     </a:t>
            </a:r>
            <a:r>
              <a:rPr lang="en-US" altLang="zh-CN" sz="3200" b="1" dirty="0" smtClean="0">
                <a:solidFill>
                  <a:srgbClr val="FFFFFF"/>
                </a:solidFill>
              </a:rPr>
              <a:t>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36804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4282" y="6143644"/>
            <a:ext cx="8572528" cy="369332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/>
              <a:t>ICER decreases with rising specificity of FOBT or FOBT+HRFQ: One-way sensitivity analysis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14480" y="428604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Result ---(4)Sensitivity analysis</a:t>
            </a:r>
            <a:endParaRPr lang="en-US" altLang="zh-CN" sz="2400" b="1" dirty="0">
              <a:solidFill>
                <a:schemeClr val="tx2"/>
              </a:solidFill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112622" y="428604"/>
            <a:ext cx="73930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rgbClr val="FFFFFF"/>
                </a:solidFill>
              </a:rPr>
              <a:t>      </a:t>
            </a:r>
            <a:r>
              <a:rPr lang="en-US" altLang="zh-CN" sz="3200" b="1" dirty="0" smtClean="0">
                <a:solidFill>
                  <a:srgbClr val="FFFFFF"/>
                </a:solidFill>
              </a:rPr>
              <a:t>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8232907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00166" y="6488692"/>
            <a:ext cx="6378927" cy="369332"/>
          </a:xfrm>
          <a:prstGeom prst="rect">
            <a:avLst/>
          </a:prstGeom>
          <a:solidFill>
            <a:schemeClr val="lt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/>
              <a:t>Fig. ICER increases with discount rate: One-way sensitivity analysis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14480" y="428604"/>
            <a:ext cx="4357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/>
              <a:t>Result ---(4)Sensitivity analysis</a:t>
            </a:r>
            <a:endParaRPr lang="en-US" altLang="zh-CN" sz="2400" b="1" dirty="0" smtClean="0">
              <a:solidFill>
                <a:schemeClr val="tx2"/>
              </a:solidFill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gray">
          <a:xfrm>
            <a:off x="112622" y="428604"/>
            <a:ext cx="73930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rgbClr val="FFFFFF"/>
                </a:solidFill>
              </a:rPr>
              <a:t>      </a:t>
            </a:r>
            <a:r>
              <a:rPr lang="en-US" altLang="zh-CN" sz="3200" b="1" dirty="0" smtClean="0">
                <a:solidFill>
                  <a:srgbClr val="FFFFFF"/>
                </a:solidFill>
              </a:rPr>
              <a:t>3</a:t>
            </a:r>
            <a:endParaRPr lang="en-US" altLang="zh-CN" sz="3200" b="1" dirty="0">
              <a:solidFill>
                <a:srgbClr val="FFFFFF"/>
              </a:solidFill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635905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1612900" y="2425700"/>
            <a:ext cx="647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3929058" y="2649676"/>
            <a:ext cx="30444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4000" dirty="0" smtClean="0">
                <a:latin typeface="微软雅黑" pitchFamily="34" charset="-122"/>
                <a:ea typeface="微软雅黑" pitchFamily="34" charset="-122"/>
              </a:rPr>
              <a:t>Conclusion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1752600" y="414338"/>
            <a:ext cx="31051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Conclusion</a:t>
            </a:r>
            <a:endParaRPr lang="en-US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428596" y="1928802"/>
            <a:ext cx="520700" cy="520700"/>
            <a:chOff x="1155644" y="1165212"/>
            <a:chExt cx="596956" cy="596956"/>
          </a:xfrm>
        </p:grpSpPr>
        <p:sp>
          <p:nvSpPr>
            <p:cNvPr id="2" name="椭圆 1"/>
            <p:cNvSpPr/>
            <p:nvPr/>
          </p:nvSpPr>
          <p:spPr>
            <a:xfrm>
              <a:off x="1237544" y="1247112"/>
              <a:ext cx="444077" cy="44407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3200" b="1" dirty="0"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32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155644" y="1165212"/>
              <a:ext cx="596956" cy="596956"/>
            </a:xfrm>
            <a:prstGeom prst="ellipse">
              <a:avLst/>
            </a:prstGeom>
            <a:noFill/>
            <a:ln>
              <a:gradFill>
                <a:gsLst>
                  <a:gs pos="23000">
                    <a:srgbClr val="0070C0"/>
                  </a:gs>
                  <a:gs pos="5000">
                    <a:srgbClr val="00B0F0"/>
                  </a:gs>
                  <a:gs pos="75000">
                    <a:srgbClr val="00B0F0"/>
                  </a:gs>
                  <a:gs pos="93000">
                    <a:srgbClr val="0070C0"/>
                  </a:gs>
                </a:gsLst>
                <a:lin ang="5400000" scaled="0"/>
              </a:gradFill>
              <a:prstDash val="sysDot"/>
            </a:ln>
            <a:effectLst>
              <a:glow rad="381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1214414" y="3143248"/>
            <a:ext cx="74295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/>
              <a:t>Compliance rates have a significantly impact on the total cost and effectiveness of CRC screening programs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500166" y="2857496"/>
            <a:ext cx="5802312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4"/>
          <p:cNvGrpSpPr>
            <a:grpSpLocks/>
          </p:cNvGrpSpPr>
          <p:nvPr/>
        </p:nvGrpSpPr>
        <p:grpSpPr bwMode="auto">
          <a:xfrm>
            <a:off x="428596" y="3071810"/>
            <a:ext cx="520700" cy="519112"/>
            <a:chOff x="1155644" y="1656612"/>
            <a:chExt cx="596956" cy="596956"/>
          </a:xfrm>
        </p:grpSpPr>
        <p:sp>
          <p:nvSpPr>
            <p:cNvPr id="16" name="椭圆 15"/>
            <p:cNvSpPr/>
            <p:nvPr/>
          </p:nvSpPr>
          <p:spPr>
            <a:xfrm>
              <a:off x="1232083" y="1733285"/>
              <a:ext cx="444077" cy="443609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3200" b="1" dirty="0"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32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155644" y="1656612"/>
              <a:ext cx="596956" cy="596956"/>
            </a:xfrm>
            <a:prstGeom prst="ellipse">
              <a:avLst/>
            </a:prstGeom>
            <a:noFill/>
            <a:ln>
              <a:gradFill>
                <a:gsLst>
                  <a:gs pos="23000">
                    <a:srgbClr val="0070C0"/>
                  </a:gs>
                  <a:gs pos="5000">
                    <a:srgbClr val="00B0F0"/>
                  </a:gs>
                  <a:gs pos="75000">
                    <a:srgbClr val="00B0F0"/>
                  </a:gs>
                  <a:gs pos="93000">
                    <a:srgbClr val="0070C0"/>
                  </a:gs>
                </a:gsLst>
                <a:lin ang="5400000" scaled="0"/>
              </a:gradFill>
              <a:prstDash val="sysDot"/>
            </a:ln>
            <a:effectLst>
              <a:glow rad="381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0488" name="TextBox 17"/>
          <p:cNvSpPr txBox="1">
            <a:spLocks noChangeArrowheads="1"/>
          </p:cNvSpPr>
          <p:nvPr/>
        </p:nvSpPr>
        <p:spPr bwMode="auto">
          <a:xfrm>
            <a:off x="1285852" y="4429132"/>
            <a:ext cx="74295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/>
              <a:t>The current Chinese Trial Version for CRC Screening Strategy falls into Scenario B₄, which is one of the least cost-effective options and should be revised in line with Scenario B₁</a:t>
            </a:r>
            <a:endParaRPr lang="zh-CN" altLang="en-US" sz="2400" b="1" dirty="0"/>
          </a:p>
        </p:txBody>
      </p:sp>
      <p:cxnSp>
        <p:nvCxnSpPr>
          <p:cNvPr id="19" name="直接连接符 18"/>
          <p:cNvCxnSpPr/>
          <p:nvPr/>
        </p:nvCxnSpPr>
        <p:spPr>
          <a:xfrm>
            <a:off x="1571604" y="4143380"/>
            <a:ext cx="5802313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1" name="TextBox 22"/>
          <p:cNvSpPr txBox="1">
            <a:spLocks noChangeArrowheads="1"/>
          </p:cNvSpPr>
          <p:nvPr/>
        </p:nvSpPr>
        <p:spPr bwMode="auto">
          <a:xfrm>
            <a:off x="1214414" y="1785926"/>
            <a:ext cx="76438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 dirty="0" smtClean="0"/>
              <a:t>A combined use of FOBT and HRFQ as an initial step for CRC screening is a better strategy than FOBT alone</a:t>
            </a:r>
            <a:endParaRPr lang="zh-CN" altLang="en-US" sz="2400" b="1" dirty="0"/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 4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1739876" y="6786586"/>
            <a:ext cx="5802312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 bwMode="auto">
          <a:xfrm>
            <a:off x="428596" y="4857760"/>
            <a:ext cx="500066" cy="571504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4282" y="357166"/>
            <a:ext cx="87154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Scenario A1: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participants take a FOBT. Those with a FOBT positive result are offered a colonoscopy. </a:t>
            </a:r>
          </a:p>
          <a:p>
            <a:r>
              <a:rPr lang="en-US" altLang="zh-CN" sz="2400" b="1" i="1" dirty="0" smtClean="0">
                <a:latin typeface="Times New Roman" pitchFamily="18" charset="0"/>
                <a:cs typeface="Times New Roman" pitchFamily="18" charset="0"/>
              </a:rPr>
              <a:t>-Polyps (if found)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are removed during the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colonoscopic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examination and follow-up colonoscopy is undertaken every three years for those with polyps removed. </a:t>
            </a: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2400" b="1" i="1" dirty="0" smtClean="0">
                <a:latin typeface="Times New Roman" pitchFamily="18" charset="0"/>
                <a:cs typeface="Times New Roman" pitchFamily="18" charset="0"/>
              </a:rPr>
              <a:t>Those participants without polyps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are offered another FOBT in ten years. </a:t>
            </a:r>
          </a:p>
          <a:p>
            <a:r>
              <a:rPr lang="en-US" altLang="zh-CN" sz="2400" b="1" i="1" dirty="0" smtClean="0">
                <a:latin typeface="Times New Roman" pitchFamily="18" charset="0"/>
                <a:cs typeface="Times New Roman" pitchFamily="18" charset="0"/>
              </a:rPr>
              <a:t>-Participants with an initial negative FOBT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result or those having an initial positive FOBT but for whatever reasons elect not to comply with the recommended procedures were offered an annual follow-up FOBT.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0" y="4643446"/>
            <a:ext cx="8715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Scenario B1: Participants are offered a FOBT and a HRFQ.</a:t>
            </a:r>
          </a:p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Those resulting in a positive outcome (either FOBT or HRFQ) </a:t>
            </a:r>
            <a:r>
              <a:rPr lang="en-US" altLang="zh-CN" sz="2400" b="1" dirty="0" err="1" smtClean="0">
                <a:latin typeface="Times New Roman" pitchFamily="18" charset="0"/>
                <a:cs typeface="Times New Roman" pitchFamily="18" charset="0"/>
              </a:rPr>
              <a:t>areoffered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altLang="zh-CN" sz="2400" b="1" dirty="0" err="1" smtClean="0">
                <a:latin typeface="Times New Roman" pitchFamily="18" charset="0"/>
                <a:cs typeface="Times New Roman" pitchFamily="18" charset="0"/>
              </a:rPr>
              <a:t>colonoscopic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 examination. </a:t>
            </a:r>
          </a:p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The follow-up procedures are similar to those of Scenario A1.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720" y="751344"/>
            <a:ext cx="86439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Scenario B4 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This is the scenario implemented in China. </a:t>
            </a:r>
          </a:p>
          <a:p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Participants are offered a FOBT and a HRFQ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. Those with a positive result (either FOBT or HRFQ) are offered a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colonoscopic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examination. </a:t>
            </a: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-Polyps (if present) are removed during the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colonoscopic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examination </a:t>
            </a:r>
          </a:p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and follow-up colonoscopy is undertaken every three years. </a:t>
            </a:r>
          </a:p>
          <a:p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b="1" i="1" dirty="0" smtClean="0">
                <a:latin typeface="Times New Roman" pitchFamily="18" charset="0"/>
                <a:cs typeface="Times New Roman" pitchFamily="18" charset="0"/>
              </a:rPr>
              <a:t>Those without polyps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take part in annual follow-up FOBT and HRFQ. </a:t>
            </a:r>
            <a:r>
              <a:rPr lang="en-US" altLang="zh-CN" sz="2400" b="1" i="1" dirty="0" smtClean="0">
                <a:latin typeface="Times New Roman" pitchFamily="18" charset="0"/>
                <a:cs typeface="Times New Roman" pitchFamily="18" charset="0"/>
              </a:rPr>
              <a:t>The participants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with a negative result(both FOBT and HRFQ)initially and those having a positive result initially but for whatever reasons elect not to comply with the recommended procedures were monitored through a routine cancer registry system.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1612900" y="2425700"/>
            <a:ext cx="6477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4429124" y="2714620"/>
            <a:ext cx="23158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4000" dirty="0" smtClean="0">
                <a:latin typeface="微软雅黑" pitchFamily="34" charset="-122"/>
                <a:ea typeface="微软雅黑" pitchFamily="34" charset="-122"/>
              </a:rPr>
              <a:t>Prospect</a:t>
            </a:r>
            <a:endParaRPr lang="en-US" altLang="zh-CN" sz="4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85720" y="428604"/>
            <a:ext cx="71438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 smtClean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 5</a:t>
            </a:r>
            <a:endParaRPr lang="zh-CN" altLang="en-US" sz="3200" b="1" dirty="0">
              <a:solidFill>
                <a:schemeClr val="bg1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142976" y="428604"/>
            <a:ext cx="31051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CN" sz="3200" dirty="0" smtClean="0">
                <a:latin typeface="微软雅黑" pitchFamily="34" charset="-122"/>
                <a:ea typeface="微软雅黑" pitchFamily="34" charset="-122"/>
              </a:rPr>
              <a:t>Prospect</a:t>
            </a:r>
            <a:endParaRPr lang="en-US" altLang="zh-CN" sz="3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4282" y="1785926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Time</a:t>
            </a:r>
            <a:r>
              <a:rPr lang="zh-CN" altLang="en-US" sz="2400" b="1" kern="100" dirty="0" smtClean="0">
                <a:latin typeface="Calibri"/>
                <a:ea typeface="宋体"/>
                <a:cs typeface="Times New Roman"/>
              </a:rPr>
              <a:t>       </a:t>
            </a:r>
            <a:r>
              <a:rPr lang="en-US" altLang="zh-CN" sz="2400" b="1" kern="100" dirty="0" smtClean="0">
                <a:latin typeface="Calibri"/>
                <a:ea typeface="宋体"/>
                <a:cs typeface="Times New Roman"/>
              </a:rPr>
              <a:t>since 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2012</a:t>
            </a:r>
            <a:endParaRPr lang="en-US" sz="2400" b="1" kern="100" dirty="0" smtClean="0">
              <a:latin typeface="Calibri"/>
              <a:ea typeface="宋体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b="1" kern="100" dirty="0" smtClean="0">
                <a:solidFill>
                  <a:prstClr val="black"/>
                </a:solidFill>
                <a:latin typeface="Calibri"/>
                <a:ea typeface="宋体"/>
                <a:cs typeface="Times New Roman"/>
              </a:rPr>
              <a:t>Funds sources: Ministry of Finance of the People’ s </a:t>
            </a:r>
            <a:r>
              <a:rPr lang="en-US" sz="2000" b="1" kern="100" dirty="0" smtClean="0">
                <a:solidFill>
                  <a:prstClr val="black"/>
                </a:solidFill>
                <a:latin typeface="Calibri"/>
                <a:ea typeface="宋体"/>
                <a:cs typeface="Times New Roman"/>
              </a:rPr>
              <a:t>Republic of China</a:t>
            </a:r>
            <a:endParaRPr lang="zh-CN" altLang="en-US" sz="2000" kern="100" dirty="0" smtClean="0">
              <a:latin typeface="Calibri"/>
              <a:ea typeface="宋体"/>
              <a:cs typeface="Times New Roman"/>
            </a:endParaRPr>
          </a:p>
          <a:p>
            <a:pPr>
              <a:lnSpc>
                <a:spcPct val="150000"/>
              </a:lnSpc>
            </a:pPr>
            <a:endParaRPr lang="en-US" altLang="zh-CN" sz="2400" b="1" kern="1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kern="100" dirty="0" smtClean="0">
                <a:latin typeface="Calibri"/>
                <a:ea typeface="Calibri"/>
                <a:cs typeface="Times New Roman"/>
              </a:rPr>
              <a:t>Types </a:t>
            </a:r>
            <a:r>
              <a:rPr lang="en-US" altLang="zh-CN" sz="2400" b="1" kern="100" dirty="0" smtClean="0">
                <a:latin typeface="Calibri"/>
                <a:ea typeface="Calibri"/>
                <a:cs typeface="Times New Roman"/>
              </a:rPr>
              <a:t>of cancer:  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lung cancer, colorectal cancer,</a:t>
            </a:r>
            <a:r>
              <a:rPr lang="en-US" sz="2400" kern="100" dirty="0" smtClean="0">
                <a:latin typeface="Calibri"/>
                <a:ea typeface="宋体"/>
                <a:cs typeface="Times New Roman"/>
              </a:rPr>
              <a:t> 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esophagus cancer,  </a:t>
            </a:r>
          </a:p>
          <a:p>
            <a:pPr>
              <a:lnSpc>
                <a:spcPct val="150000"/>
              </a:lnSpc>
            </a:pP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                                gastric cancer,</a:t>
            </a:r>
            <a:r>
              <a:rPr lang="en-US" sz="2400" kern="100" dirty="0" smtClean="0">
                <a:latin typeface="Calibri"/>
                <a:ea typeface="宋体"/>
                <a:cs typeface="Times New Roman"/>
              </a:rPr>
              <a:t> 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liver cancer,</a:t>
            </a:r>
            <a:r>
              <a:rPr lang="en-US" sz="2400" kern="100" dirty="0" smtClean="0">
                <a:latin typeface="Calibri"/>
                <a:ea typeface="宋体"/>
                <a:cs typeface="Times New Roman"/>
              </a:rPr>
              <a:t> 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breast cancer</a:t>
            </a:r>
          </a:p>
          <a:p>
            <a:pPr>
              <a:lnSpc>
                <a:spcPct val="150000"/>
              </a:lnSpc>
            </a:pP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Target </a:t>
            </a:r>
            <a:r>
              <a:rPr lang="en-US" sz="2400" b="1" kern="100" dirty="0" err="1" smtClean="0">
                <a:latin typeface="Calibri"/>
                <a:ea typeface="宋体"/>
                <a:cs typeface="Times New Roman"/>
              </a:rPr>
              <a:t>population:urban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 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population;</a:t>
            </a:r>
          </a:p>
          <a:p>
            <a:pPr>
              <a:lnSpc>
                <a:spcPct val="150000"/>
              </a:lnSpc>
            </a:pP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                                  Range of age:40—70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100" dirty="0" smtClean="0">
                <a:latin typeface="Calibri"/>
                <a:ea typeface="宋体"/>
                <a:cs typeface="Times New Roman"/>
              </a:rPr>
              <a:t>Now, the  program is running quite well and smoothly</a:t>
            </a:r>
            <a:r>
              <a:rPr lang="en-US" altLang="zh-CN" sz="2400" b="1" kern="100" dirty="0" smtClean="0">
                <a:latin typeface="Calibri"/>
                <a:ea typeface="宋体"/>
                <a:cs typeface="Times New Roman"/>
              </a:rPr>
              <a:t>.</a:t>
            </a:r>
            <a:endParaRPr lang="zh-CN" altLang="en-US" sz="2400" kern="100" dirty="0" smtClean="0">
              <a:latin typeface="Calibri"/>
              <a:ea typeface="宋体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5786" y="1071547"/>
            <a:ext cx="8143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Introduction </a:t>
            </a:r>
            <a:r>
              <a:rPr lang="en-US" altLang="zh-CN" sz="2400" b="1" dirty="0" smtClean="0"/>
              <a:t>of </a:t>
            </a:r>
            <a:r>
              <a:rPr lang="en-US" sz="2400" b="1" kern="100" dirty="0" smtClean="0">
                <a:latin typeface="Calibri"/>
                <a:ea typeface="宋体"/>
                <a:cs typeface="Times New Roman"/>
              </a:rPr>
              <a:t>Cancer Screening Program in Urban China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0" y="1000108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3200" b="1" dirty="0" smtClean="0">
                <a:latin typeface="Times New Roman" pitchFamily="18" charset="0"/>
                <a:cs typeface="Times New Roman" pitchFamily="18" charset="0"/>
              </a:rPr>
              <a:t>Acknowledgments </a:t>
            </a:r>
            <a:endParaRPr lang="zh-CN" altLang="en-US" sz="3200" b="1" dirty="0">
              <a:latin typeface="Times New Roman" pitchFamily="18" charset="0"/>
              <a:ea typeface="隶书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4282" y="1643050"/>
            <a:ext cx="8715436" cy="4540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1.Dr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. Wei dong Huang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make the contributions to the  paper</a:t>
            </a:r>
          </a:p>
          <a:p>
            <a:pPr>
              <a:lnSpc>
                <a:spcPts val="3500"/>
              </a:lnSpc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5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2.The members of China National Committee on Early Detection and Treatment for Cancers.</a:t>
            </a:r>
          </a:p>
          <a:p>
            <a:pPr>
              <a:lnSpc>
                <a:spcPts val="3500"/>
              </a:lnSpc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35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3.The general practitioners from participating communities, and the doctors and nurses  from the local hospitals who supported the trial.</a:t>
            </a:r>
          </a:p>
          <a:p>
            <a:pPr>
              <a:lnSpc>
                <a:spcPts val="35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ts val="3500"/>
              </a:lnSpc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Mr.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Adamm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Ferrier provided language editing and proofreading on the manuscript.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626"/>
          <p:cNvSpPr>
            <a:spLocks noChangeArrowheads="1" noChangeShapeType="1" noTextEdit="1"/>
          </p:cNvSpPr>
          <p:nvPr/>
        </p:nvSpPr>
        <p:spPr bwMode="gray">
          <a:xfrm>
            <a:off x="4714876" y="1000108"/>
            <a:ext cx="4214842" cy="242889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870"/>
              </a:avLst>
            </a:prstTxWarp>
          </a:bodyPr>
          <a:lstStyle/>
          <a:p>
            <a:r>
              <a:rPr lang="en-US" altLang="zh-CN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53882" dir="2700000" algn="ctr" rotWithShape="0">
                    <a:srgbClr val="868686">
                      <a:alpha val="5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altLang="zh-CN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53882" dir="2700000" algn="ctr" rotWithShape="0">
                    <a:srgbClr val="868686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Thank </a:t>
            </a:r>
            <a:r>
              <a:rPr lang="en-US" altLang="zh-CN" sz="36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53882" dir="2700000" algn="ctr" rotWithShape="0">
                    <a:srgbClr val="868686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You !</a:t>
            </a:r>
            <a:endParaRPr lang="zh-CN" altLang="en-US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outerShdw dist="53882" dir="2700000" algn="ctr" rotWithShape="0">
                  <a:srgbClr val="868686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5000628" y="4500570"/>
            <a:ext cx="414337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dirty="0" err="1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Guoxiang</a:t>
            </a:r>
            <a:r>
              <a:rPr lang="en-US" altLang="zh-CN" sz="2800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 Liu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dirty="0" smtClean="0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E-mail:lgx6301@163.com</a:t>
            </a:r>
            <a:endParaRPr lang="en-US" altLang="zh-CN" sz="2800" dirty="0"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pic>
        <p:nvPicPr>
          <p:cNvPr id="2050" name="Picture 2" descr="d:\360liulanqi\360se6\User Data\temp\21a4462309f79052fdb9aa3c0cf3d7ca7bcbd50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857752" cy="5072098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0" y="35716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‘http://journals.plos.org/plosone/article?id=10.1371/journal.pone.0109150’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if you are interested in </a:t>
            </a:r>
            <a:r>
              <a:rPr lang="zh-CN" altLang="en-US" sz="1600" b="1" dirty="0" smtClean="0"/>
              <a:t> </a:t>
            </a:r>
            <a:r>
              <a:rPr lang="en-US" altLang="zh-CN" b="1" dirty="0" smtClean="0"/>
              <a:t>protocol </a:t>
            </a:r>
            <a:r>
              <a:rPr lang="en-US" b="1" dirty="0" smtClean="0"/>
              <a:t>A and  </a:t>
            </a:r>
            <a:r>
              <a:rPr lang="zh-CN" altLang="en-US" sz="1600" b="1" dirty="0" smtClean="0"/>
              <a:t> </a:t>
            </a:r>
            <a:r>
              <a:rPr lang="en-US" altLang="zh-CN" b="1" dirty="0" smtClean="0"/>
              <a:t>protocol  </a:t>
            </a:r>
            <a:r>
              <a:rPr lang="en-US" b="1" dirty="0" smtClean="0"/>
              <a:t>B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17198</TotalTime>
  <Words>2506</Words>
  <Application>Microsoft Office PowerPoint</Application>
  <PresentationFormat>全屏显示(4:3)</PresentationFormat>
  <Paragraphs>697</Paragraphs>
  <Slides>42</Slides>
  <Notes>13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3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</vt:vector>
  </TitlesOfParts>
  <Company>DADI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张奔</dc:creator>
  <cp:keywords>信工学院</cp:keywords>
  <cp:lastModifiedBy>Liu</cp:lastModifiedBy>
  <cp:revision>1219</cp:revision>
  <dcterms:created xsi:type="dcterms:W3CDTF">2013-05-22T02:15:50Z</dcterms:created>
  <dcterms:modified xsi:type="dcterms:W3CDTF">2015-07-21T22:36:00Z</dcterms:modified>
</cp:coreProperties>
</file>