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6" r:id="rId9"/>
    <p:sldId id="269" r:id="rId10"/>
    <p:sldId id="267" r:id="rId11"/>
    <p:sldId id="263" r:id="rId12"/>
    <p:sldId id="265" r:id="rId13"/>
    <p:sldId id="268" r:id="rId14"/>
    <p:sldId id="264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87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12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62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041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94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055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224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348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6798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116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134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137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061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9585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628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913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2167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9E8EB22-C07A-45CB-A219-E2095BDB938E}" type="datetimeFigureOut">
              <a:rPr lang="nb-NO" smtClean="0"/>
              <a:t>26.09.2016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E214AF0-8EF5-4CDA-A4C9-5172F6C0ABC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426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 Culturally-sensitive Approach to Elderly </a:t>
            </a:r>
            <a:r>
              <a:rPr lang="en-US" b="1" dirty="0" smtClean="0"/>
              <a:t>Care</a:t>
            </a:r>
            <a:r>
              <a:rPr lang="nb-NO" altLang="nb-NO" b="1" dirty="0" smtClean="0"/>
              <a:t/>
            </a:r>
            <a:br>
              <a:rPr lang="nb-NO" altLang="nb-NO" b="1" dirty="0" smtClean="0"/>
            </a:br>
            <a:endParaRPr lang="nb-NO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gunn-tove.minde@uit.no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9914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								</a:t>
            </a:r>
            <a:r>
              <a:rPr lang="nb-NO" altLang="nb-NO" dirty="0" err="1" smtClean="0"/>
              <a:t>Aim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/>
              <a:t>describe the outcome of social and health </a:t>
            </a:r>
            <a:r>
              <a:rPr lang="en-US" dirty="0" smtClean="0"/>
              <a:t>care students</a:t>
            </a:r>
            <a:r>
              <a:rPr lang="en-US" dirty="0"/>
              <a:t>’ experiences with person-centered </a:t>
            </a:r>
            <a:r>
              <a:rPr lang="en-US" dirty="0" smtClean="0"/>
              <a:t>care in </a:t>
            </a:r>
            <a:r>
              <a:rPr lang="en-US" dirty="0"/>
              <a:t>nursing </a:t>
            </a:r>
            <a:r>
              <a:rPr lang="en-US" dirty="0" smtClean="0"/>
              <a:t>homes during 10 weeks in practice.</a:t>
            </a:r>
            <a:endParaRPr lang="nb-NO" dirty="0" smtClean="0"/>
          </a:p>
        </p:txBody>
      </p:sp>
      <p:pic>
        <p:nvPicPr>
          <p:cNvPr id="8" name="Plassholder for innhold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294" y="3463925"/>
            <a:ext cx="23812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58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			Method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Case studies </a:t>
            </a:r>
            <a:r>
              <a:rPr lang="nb-NO" dirty="0" err="1" smtClean="0"/>
              <a:t>of</a:t>
            </a:r>
            <a:r>
              <a:rPr lang="nb-NO" dirty="0" smtClean="0"/>
              <a:t> 10 </a:t>
            </a:r>
            <a:r>
              <a:rPr lang="nb-NO" dirty="0" err="1" smtClean="0"/>
              <a:t>practical</a:t>
            </a:r>
            <a:r>
              <a:rPr lang="nb-NO" dirty="0" smtClean="0"/>
              <a:t> reports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elderly</a:t>
            </a:r>
            <a:r>
              <a:rPr lang="nb-NO" dirty="0" smtClean="0"/>
              <a:t> </a:t>
            </a:r>
            <a:r>
              <a:rPr lang="nb-NO" dirty="0" err="1" smtClean="0"/>
              <a:t>living</a:t>
            </a:r>
            <a:r>
              <a:rPr lang="nb-NO" dirty="0" smtClean="0"/>
              <a:t> in </a:t>
            </a:r>
            <a:r>
              <a:rPr lang="nb-NO" dirty="0" err="1" smtClean="0"/>
              <a:t>nursing</a:t>
            </a:r>
            <a:r>
              <a:rPr lang="nb-NO" dirty="0" smtClean="0"/>
              <a:t> </a:t>
            </a:r>
            <a:r>
              <a:rPr lang="nb-NO" dirty="0" err="1" smtClean="0"/>
              <a:t>homes</a:t>
            </a:r>
            <a:endParaRPr lang="nb-NO" dirty="0" smtClean="0"/>
          </a:p>
          <a:p>
            <a:r>
              <a:rPr lang="nb-NO" dirty="0" smtClean="0"/>
              <a:t> In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presentation</a:t>
            </a:r>
            <a:r>
              <a:rPr lang="nb-NO" dirty="0" smtClean="0"/>
              <a:t>: Rachel, Jürgen and Aida</a:t>
            </a:r>
            <a:endParaRPr lang="nb-NO" dirty="0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359" y="2603500"/>
            <a:ext cx="3041120" cy="3416300"/>
          </a:xfrm>
        </p:spPr>
      </p:pic>
    </p:spTree>
    <p:extLst>
      <p:ext uri="{BB962C8B-B14F-4D97-AF65-F5344CB8AC3E}">
        <p14:creationId xmlns:p14="http://schemas.microsoft.com/office/powerpoint/2010/main" val="303210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Sociatal</a:t>
            </a:r>
            <a:r>
              <a:rPr lang="nb-NO" dirty="0" smtClean="0"/>
              <a:t> </a:t>
            </a:r>
            <a:r>
              <a:rPr lang="nb-NO" dirty="0" err="1" smtClean="0"/>
              <a:t>stories</a:t>
            </a:r>
            <a:r>
              <a:rPr lang="nb-NO" dirty="0" smtClean="0"/>
              <a:t>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older Arctic </a:t>
            </a:r>
            <a:r>
              <a:rPr lang="nb-NO" dirty="0" err="1" smtClean="0"/>
              <a:t>people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Norway (Scandinavia)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Arctic region; colonization areas</a:t>
            </a:r>
            <a:r>
              <a:rPr lang="nb-NO" dirty="0" smtClean="0"/>
              <a:t> </a:t>
            </a:r>
          </a:p>
          <a:p>
            <a:r>
              <a:rPr lang="en-US" dirty="0" smtClean="0"/>
              <a:t>Include the Nordic people, Sami Indigenous people (live there for ages) and the </a:t>
            </a:r>
            <a:r>
              <a:rPr lang="en-US" dirty="0" err="1" smtClean="0"/>
              <a:t>Kven</a:t>
            </a:r>
            <a:r>
              <a:rPr lang="en-US" dirty="0" smtClean="0"/>
              <a:t>/finish minorities moving to Norway during the 1700- and 1800 century</a:t>
            </a:r>
            <a:endParaRPr lang="en-US" dirty="0"/>
          </a:p>
          <a:p>
            <a:r>
              <a:rPr lang="nb-NO" dirty="0"/>
              <a:t>Communications problems </a:t>
            </a:r>
            <a:r>
              <a:rPr lang="nb-NO" dirty="0" smtClean="0"/>
              <a:t>and </a:t>
            </a:r>
            <a:r>
              <a:rPr lang="en-US" dirty="0" smtClean="0"/>
              <a:t>stigma </a:t>
            </a:r>
            <a:r>
              <a:rPr lang="en-US" dirty="0"/>
              <a:t>from the Colonization period is still there and can appear </a:t>
            </a:r>
            <a:r>
              <a:rPr lang="en-US" dirty="0" smtClean="0"/>
              <a:t>in different </a:t>
            </a:r>
            <a:r>
              <a:rPr lang="en-US" dirty="0"/>
              <a:t>ways when illness </a:t>
            </a:r>
            <a:r>
              <a:rPr lang="en-US" dirty="0" smtClean="0"/>
              <a:t>and disability occurs</a:t>
            </a:r>
          </a:p>
          <a:p>
            <a:r>
              <a:rPr lang="en-US" dirty="0"/>
              <a:t>Even if the majority of the </a:t>
            </a:r>
            <a:r>
              <a:rPr lang="en-US" dirty="0" smtClean="0"/>
              <a:t>Sami elders </a:t>
            </a:r>
            <a:r>
              <a:rPr lang="en-US" dirty="0"/>
              <a:t>in the rural Sami </a:t>
            </a:r>
            <a:r>
              <a:rPr lang="en-US" dirty="0" smtClean="0"/>
              <a:t>districts have </a:t>
            </a:r>
            <a:r>
              <a:rPr lang="en-US" dirty="0"/>
              <a:t>lost their Sami language, they have a strong Sami </a:t>
            </a:r>
            <a:r>
              <a:rPr lang="en-US" dirty="0" smtClean="0"/>
              <a:t>identity or they define </a:t>
            </a:r>
            <a:r>
              <a:rPr lang="en-US" dirty="0"/>
              <a:t>themselves as </a:t>
            </a:r>
            <a:r>
              <a:rPr lang="en-US" dirty="0" smtClean="0"/>
              <a:t>ethnic </a:t>
            </a:r>
            <a:r>
              <a:rPr lang="nb-NO" dirty="0" smtClean="0"/>
              <a:t>Norwegians</a:t>
            </a:r>
          </a:p>
          <a:p>
            <a:r>
              <a:rPr lang="nb-NO" dirty="0" err="1" smtClean="0"/>
              <a:t>Mostly</a:t>
            </a:r>
            <a:r>
              <a:rPr lang="nb-NO" dirty="0" smtClean="0"/>
              <a:t> have a </a:t>
            </a:r>
            <a:r>
              <a:rPr lang="nb-NO" dirty="0" err="1" smtClean="0"/>
              <a:t>traditional</a:t>
            </a:r>
            <a:r>
              <a:rPr lang="nb-NO" dirty="0" smtClean="0"/>
              <a:t> lifestyle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142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</a:t>
            </a:r>
            <a:r>
              <a:rPr lang="nb-NO" dirty="0" smtClean="0"/>
              <a:t>			Elders from Kven </a:t>
            </a:r>
            <a:r>
              <a:rPr lang="nb-NO" dirty="0" err="1" smtClean="0"/>
              <a:t>heritage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             Nanna 100 </a:t>
            </a:r>
            <a:r>
              <a:rPr lang="nb-NO" dirty="0" err="1" smtClean="0"/>
              <a:t>years</a:t>
            </a:r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548" y="3179763"/>
            <a:ext cx="3786716" cy="2840037"/>
          </a:xfrm>
        </p:spPr>
      </p:pic>
      <p:sp>
        <p:nvSpPr>
          <p:cNvPr id="8" name="Plassholder for teks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     </a:t>
            </a:r>
            <a:r>
              <a:rPr lang="nb-NO" dirty="0" smtClean="0"/>
              <a:t>		«Her </a:t>
            </a:r>
            <a:r>
              <a:rPr lang="nb-NO" dirty="0" err="1" smtClean="0"/>
              <a:t>untold</a:t>
            </a:r>
            <a:r>
              <a:rPr lang="nb-NO" dirty="0" smtClean="0"/>
              <a:t> story»</a:t>
            </a:r>
            <a:endParaRPr lang="nb-NO" dirty="0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905" y="3179763"/>
            <a:ext cx="2130027" cy="2840037"/>
          </a:xfrm>
        </p:spPr>
      </p:pic>
    </p:spTree>
    <p:extLst>
      <p:ext uri="{BB962C8B-B14F-4D97-AF65-F5344CB8AC3E}">
        <p14:creationId xmlns:p14="http://schemas.microsoft.com/office/powerpoint/2010/main" val="301565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			Sami Elders 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600" dirty="0" smtClean="0"/>
              <a:t>Inga- leader </a:t>
            </a:r>
            <a:r>
              <a:rPr lang="nb-NO" sz="1600" dirty="0" err="1" smtClean="0"/>
              <a:t>of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Sami </a:t>
            </a:r>
            <a:r>
              <a:rPr lang="nb-NO" sz="1600" dirty="0" err="1" smtClean="0"/>
              <a:t>parliament</a:t>
            </a:r>
            <a:r>
              <a:rPr lang="nb-NO" sz="1600" dirty="0" smtClean="0"/>
              <a:t> </a:t>
            </a:r>
            <a:r>
              <a:rPr lang="nb-NO" sz="1600" dirty="0" err="1" smtClean="0"/>
              <a:t>organisation</a:t>
            </a:r>
            <a:r>
              <a:rPr lang="nb-NO" sz="1600" dirty="0" smtClean="0"/>
              <a:t> for Sami elders </a:t>
            </a:r>
            <a:r>
              <a:rPr lang="nb-NO" sz="1600" dirty="0" err="1" smtClean="0"/>
              <a:t>visiting</a:t>
            </a:r>
            <a:r>
              <a:rPr lang="nb-NO" sz="1600" dirty="0" smtClean="0"/>
              <a:t> a </a:t>
            </a:r>
            <a:r>
              <a:rPr lang="nb-NO" sz="1600" dirty="0" err="1" smtClean="0"/>
              <a:t>nursing</a:t>
            </a:r>
            <a:r>
              <a:rPr lang="nb-NO" sz="1600" dirty="0" smtClean="0"/>
              <a:t> </a:t>
            </a:r>
            <a:r>
              <a:rPr lang="nb-NO" sz="1600" dirty="0" err="1" smtClean="0"/>
              <a:t>home</a:t>
            </a:r>
            <a:r>
              <a:rPr lang="nb-NO" sz="1600" dirty="0" smtClean="0"/>
              <a:t> for Sami </a:t>
            </a:r>
            <a:r>
              <a:rPr lang="nb-NO" sz="1600" dirty="0" err="1" smtClean="0"/>
              <a:t>people</a:t>
            </a:r>
            <a:r>
              <a:rPr lang="nb-NO" sz="1600" dirty="0" smtClean="0"/>
              <a:t> in </a:t>
            </a:r>
            <a:r>
              <a:rPr lang="nb-NO" sz="1600" dirty="0" err="1" smtClean="0"/>
              <a:t>Sweden</a:t>
            </a:r>
            <a:endParaRPr lang="nb-NO" sz="16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 		 A </a:t>
            </a:r>
            <a:r>
              <a:rPr lang="nb-NO" dirty="0" err="1" smtClean="0"/>
              <a:t>short</a:t>
            </a:r>
            <a:r>
              <a:rPr lang="nb-NO" dirty="0" smtClean="0"/>
              <a:t> film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b-NO" dirty="0" smtClean="0"/>
              <a:t>Reidun 91 </a:t>
            </a:r>
            <a:r>
              <a:rPr lang="nb-NO" dirty="0" err="1" smtClean="0"/>
              <a:t>years</a:t>
            </a:r>
            <a:r>
              <a:rPr lang="nb-NO" dirty="0" smtClean="0"/>
              <a:t> </a:t>
            </a:r>
            <a:r>
              <a:rPr lang="nb-NO" dirty="0" err="1" smtClean="0"/>
              <a:t>old</a:t>
            </a:r>
            <a:endParaRPr lang="nb-NO" dirty="0"/>
          </a:p>
        </p:txBody>
      </p:sp>
      <p:pic>
        <p:nvPicPr>
          <p:cNvPr id="7" name="Plassholder for innhold 6" descr="\\odin\home\gunnm\My Pictures\Glantan minoritetssenter\IMG_0663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637" y="3179763"/>
            <a:ext cx="3788538" cy="2840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2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Person-</a:t>
            </a:r>
            <a:r>
              <a:rPr lang="nb-NO" dirty="0" err="1" smtClean="0"/>
              <a:t>centered</a:t>
            </a:r>
            <a:r>
              <a:rPr lang="nb-NO" dirty="0" smtClean="0"/>
              <a:t> Care	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nb-NO" altLang="nb-NO" dirty="0" smtClean="0"/>
              <a:t>The life-story</a:t>
            </a:r>
          </a:p>
          <a:p>
            <a:pPr>
              <a:lnSpc>
                <a:spcPct val="80000"/>
              </a:lnSpc>
              <a:defRPr/>
            </a:pPr>
            <a:r>
              <a:rPr lang="nb-NO" altLang="nb-NO" dirty="0" smtClean="0"/>
              <a:t>Lifestyle and </a:t>
            </a:r>
            <a:r>
              <a:rPr lang="nb-NO" altLang="nb-NO" dirty="0" err="1" smtClean="0"/>
              <a:t>preferences</a:t>
            </a:r>
            <a:r>
              <a:rPr lang="nb-NO" altLang="nb-NO" dirty="0" smtClean="0"/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nb-NO" altLang="nb-NO" dirty="0" smtClean="0"/>
              <a:t>Health </a:t>
            </a:r>
            <a:r>
              <a:rPr lang="nb-NO" altLang="nb-NO" dirty="0" err="1" smtClean="0"/>
              <a:t>condition</a:t>
            </a:r>
            <a:endParaRPr lang="nb-NO" altLang="nb-NO" dirty="0" smtClean="0"/>
          </a:p>
          <a:p>
            <a:pPr>
              <a:lnSpc>
                <a:spcPct val="80000"/>
              </a:lnSpc>
              <a:defRPr/>
            </a:pPr>
            <a:r>
              <a:rPr lang="nb-NO" altLang="nb-NO" dirty="0" err="1" smtClean="0"/>
              <a:t>Cognitive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practical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function</a:t>
            </a:r>
            <a:endParaRPr lang="nb-NO" altLang="nb-NO" dirty="0" smtClean="0"/>
          </a:p>
          <a:p>
            <a:pPr>
              <a:lnSpc>
                <a:spcPct val="80000"/>
              </a:lnSpc>
              <a:defRPr/>
            </a:pPr>
            <a:r>
              <a:rPr lang="nb-NO" altLang="nb-NO" dirty="0" err="1" smtClean="0"/>
              <a:t>Social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relation</a:t>
            </a:r>
            <a:endParaRPr lang="nb-NO" altLang="nb-NO" dirty="0" smtClean="0"/>
          </a:p>
          <a:p>
            <a:pPr>
              <a:lnSpc>
                <a:spcPct val="80000"/>
              </a:lnSpc>
              <a:defRPr/>
            </a:pPr>
            <a:r>
              <a:rPr lang="nb-NO" altLang="nb-NO" dirty="0" smtClean="0"/>
              <a:t>The </a:t>
            </a:r>
            <a:r>
              <a:rPr lang="nb-NO" altLang="nb-NO" dirty="0" err="1" smtClean="0"/>
              <a:t>life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here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now</a:t>
            </a:r>
            <a:endParaRPr lang="nb-NO" altLang="nb-NO" dirty="0" smtClean="0"/>
          </a:p>
          <a:p>
            <a:pPr marL="0" indent="0">
              <a:lnSpc>
                <a:spcPct val="80000"/>
              </a:lnSpc>
              <a:buNone/>
              <a:defRPr/>
            </a:pPr>
            <a:endParaRPr lang="nb-NO" altLang="nb-NO" dirty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nb-NO" altLang="nb-NO" dirty="0" smtClean="0"/>
              <a:t>(</a:t>
            </a:r>
            <a:r>
              <a:rPr lang="nb-NO" altLang="nb-NO" dirty="0" err="1" smtClean="0"/>
              <a:t>Kitwood</a:t>
            </a:r>
            <a:r>
              <a:rPr lang="nb-NO" altLang="nb-NO" dirty="0" smtClean="0"/>
              <a:t>, 1999, Rokstad 2014) </a:t>
            </a:r>
            <a:endParaRPr lang="nb-NO" altLang="nb-NO" dirty="0"/>
          </a:p>
        </p:txBody>
      </p:sp>
      <p:pic>
        <p:nvPicPr>
          <p:cNvPr id="7" name="Plassholder for innhold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77" y="2603500"/>
            <a:ext cx="4556284" cy="3416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640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			Findings1</a:t>
            </a:r>
            <a:endParaRPr lang="nb-NO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 				Aida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student used her cultural competence in order to connect with her. She used her cultural awareness to understand the whole picture </a:t>
            </a:r>
            <a:r>
              <a:rPr lang="en-US" dirty="0" err="1" smtClean="0"/>
              <a:t>i.e</a:t>
            </a:r>
            <a:r>
              <a:rPr lang="en-US" dirty="0" smtClean="0"/>
              <a:t> </a:t>
            </a:r>
            <a:r>
              <a:rPr lang="en-US" dirty="0"/>
              <a:t>seeing that </a:t>
            </a:r>
            <a:r>
              <a:rPr lang="en-US" dirty="0" smtClean="0"/>
              <a:t>Aida </a:t>
            </a:r>
            <a:r>
              <a:rPr lang="en-US" dirty="0"/>
              <a:t>has a Sami identity</a:t>
            </a:r>
          </a:p>
          <a:p>
            <a:r>
              <a:rPr lang="nb-NO" dirty="0" smtClean="0"/>
              <a:t>Aida </a:t>
            </a:r>
            <a:r>
              <a:rPr lang="nb-NO" dirty="0" err="1"/>
              <a:t>reacted</a:t>
            </a:r>
            <a:r>
              <a:rPr lang="nb-NO" dirty="0"/>
              <a:t> </a:t>
            </a:r>
            <a:r>
              <a:rPr lang="nb-NO" dirty="0" err="1"/>
              <a:t>negatively</a:t>
            </a:r>
            <a:r>
              <a:rPr lang="nb-NO" dirty="0"/>
              <a:t> </a:t>
            </a:r>
            <a:r>
              <a:rPr lang="en-US" dirty="0"/>
              <a:t>when the student spoke Sami to her. </a:t>
            </a:r>
          </a:p>
          <a:p>
            <a:r>
              <a:rPr lang="en-US" dirty="0"/>
              <a:t>But in some weeks Ida change attitude and started to speak her mother tongue- i.e. </a:t>
            </a:r>
            <a:r>
              <a:rPr lang="en-US" dirty="0" err="1"/>
              <a:t>sami</a:t>
            </a:r>
            <a:r>
              <a:rPr lang="en-US" dirty="0"/>
              <a:t> with the student</a:t>
            </a:r>
            <a:endParaRPr lang="nb-NO" dirty="0"/>
          </a:p>
          <a:p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				Rachel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story of </a:t>
            </a:r>
            <a:r>
              <a:rPr lang="en-US" dirty="0" smtClean="0"/>
              <a:t>Rachel </a:t>
            </a:r>
            <a:r>
              <a:rPr lang="en-US" dirty="0"/>
              <a:t>shows a person with challenging behavior. </a:t>
            </a:r>
            <a:endParaRPr lang="en-US" dirty="0" smtClean="0"/>
          </a:p>
          <a:p>
            <a:r>
              <a:rPr lang="en-US" dirty="0" smtClean="0"/>
              <a:t>The</a:t>
            </a:r>
            <a:r>
              <a:rPr lang="en-US" dirty="0"/>
              <a:t> </a:t>
            </a:r>
            <a:r>
              <a:rPr lang="en-US" dirty="0" smtClean="0"/>
              <a:t>student </a:t>
            </a:r>
            <a:r>
              <a:rPr lang="en-US" dirty="0"/>
              <a:t>managed to cooperate and communicate with </a:t>
            </a:r>
            <a:r>
              <a:rPr lang="en-US" dirty="0" smtClean="0"/>
              <a:t>Rachel </a:t>
            </a:r>
            <a:r>
              <a:rPr lang="en-US" dirty="0"/>
              <a:t>in </a:t>
            </a:r>
            <a:r>
              <a:rPr lang="en-US" dirty="0" smtClean="0"/>
              <a:t>order to </a:t>
            </a:r>
            <a:r>
              <a:rPr lang="en-US" dirty="0"/>
              <a:t>understand the old woman’s </a:t>
            </a:r>
            <a:r>
              <a:rPr lang="en-US" dirty="0" smtClean="0"/>
              <a:t>need.</a:t>
            </a:r>
          </a:p>
          <a:p>
            <a:r>
              <a:rPr lang="en-US" dirty="0" smtClean="0"/>
              <a:t>The </a:t>
            </a:r>
            <a:r>
              <a:rPr lang="en-US" dirty="0"/>
              <a:t>student choose to take </a:t>
            </a:r>
            <a:r>
              <a:rPr lang="en-US" dirty="0" smtClean="0"/>
              <a:t>Rachel </a:t>
            </a:r>
            <a:r>
              <a:rPr lang="en-US" dirty="0"/>
              <a:t>back </a:t>
            </a:r>
            <a:r>
              <a:rPr lang="en-US" dirty="0" smtClean="0"/>
              <a:t>home to her castle (</a:t>
            </a:r>
            <a:r>
              <a:rPr lang="en-US" dirty="0" err="1" smtClean="0"/>
              <a:t>matriark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Rachel </a:t>
            </a:r>
            <a:r>
              <a:rPr lang="nb-NO" dirty="0" err="1" smtClean="0"/>
              <a:t>was</a:t>
            </a:r>
            <a:r>
              <a:rPr lang="nb-NO" dirty="0" smtClean="0"/>
              <a:t> </a:t>
            </a:r>
            <a:r>
              <a:rPr lang="nb-NO" dirty="0" err="1" smtClean="0"/>
              <a:t>delighted</a:t>
            </a:r>
            <a:r>
              <a:rPr lang="nb-NO" dirty="0" smtClean="0"/>
              <a:t> and </a:t>
            </a:r>
            <a:r>
              <a:rPr lang="nb-NO" dirty="0" err="1" smtClean="0"/>
              <a:t>no</a:t>
            </a:r>
            <a:r>
              <a:rPr lang="nb-NO" dirty="0" smtClean="0"/>
              <a:t> more </a:t>
            </a:r>
            <a:r>
              <a:rPr lang="nb-NO" dirty="0" err="1" smtClean="0"/>
              <a:t>depressed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415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 smtClean="0"/>
              <a:t>				Mental </a:t>
            </a:r>
            <a:r>
              <a:rPr lang="nb-NO" sz="2400" dirty="0" err="1" smtClean="0"/>
              <a:t>health</a:t>
            </a:r>
            <a:r>
              <a:rPr lang="nb-NO" sz="2400" dirty="0" smtClean="0"/>
              <a:t> </a:t>
            </a:r>
            <a:r>
              <a:rPr lang="nb-NO" sz="2400" dirty="0" err="1" smtClean="0"/>
              <a:t>care</a:t>
            </a:r>
            <a:r>
              <a:rPr lang="nb-NO" sz="2400" dirty="0" smtClean="0"/>
              <a:t> - a </a:t>
            </a:r>
            <a:r>
              <a:rPr lang="nb-NO" sz="2400" dirty="0" err="1" smtClean="0"/>
              <a:t>short</a:t>
            </a:r>
            <a:r>
              <a:rPr lang="nb-NO" sz="2400" dirty="0" smtClean="0"/>
              <a:t> film</a:t>
            </a:r>
            <a:endParaRPr lang="nb-NO" sz="2400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3" y="2187155"/>
            <a:ext cx="5689600" cy="294640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2305050"/>
            <a:ext cx="5689600" cy="2247900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40" y="2187155"/>
            <a:ext cx="3251200" cy="35687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630" y="2187154"/>
            <a:ext cx="3837062" cy="296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62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                 </a:t>
            </a:r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 </a:t>
            </a:r>
            <a:r>
              <a:rPr lang="nb-NO" dirty="0" smtClean="0"/>
              <a:t>               Jürgen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Jürgen </a:t>
            </a:r>
            <a:r>
              <a:rPr lang="en-US" dirty="0"/>
              <a:t>is married and was hospitalized because suffering from dementia</a:t>
            </a:r>
          </a:p>
          <a:p>
            <a:r>
              <a:rPr lang="en-US" dirty="0"/>
              <a:t>The students organized a reminiscence group of men </a:t>
            </a:r>
          </a:p>
          <a:p>
            <a:r>
              <a:rPr lang="en-US" dirty="0"/>
              <a:t>After some  weeks; no aggressive behavior against his spouse and the other female </a:t>
            </a:r>
            <a:r>
              <a:rPr lang="en-US" dirty="0" smtClean="0"/>
              <a:t>residents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" r="2729"/>
          <a:stretch/>
        </p:blipFill>
        <p:spPr>
          <a:xfrm>
            <a:off x="7028761" y="3179763"/>
            <a:ext cx="3382179" cy="2840037"/>
          </a:xfrm>
        </p:spPr>
      </p:pic>
    </p:spTree>
    <p:extLst>
      <p:ext uri="{BB962C8B-B14F-4D97-AF65-F5344CB8AC3E}">
        <p14:creationId xmlns:p14="http://schemas.microsoft.com/office/powerpoint/2010/main" val="8481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			Findings2</a:t>
            </a:r>
            <a:endParaRPr lang="nb-NO" dirty="0"/>
          </a:p>
        </p:txBody>
      </p:sp>
      <p:sp>
        <p:nvSpPr>
          <p:cNvPr id="11" name="Plassholder for innhold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 the student`s fieldwork </a:t>
            </a:r>
            <a:r>
              <a:rPr lang="en-US" dirty="0"/>
              <a:t>the students’ changed their </a:t>
            </a:r>
            <a:r>
              <a:rPr lang="en-US" dirty="0" smtClean="0"/>
              <a:t>attitudes</a:t>
            </a:r>
            <a:r>
              <a:rPr lang="en-US" dirty="0"/>
              <a:t> </a:t>
            </a:r>
            <a:r>
              <a:rPr lang="en-US" dirty="0" smtClean="0"/>
              <a:t>during </a:t>
            </a:r>
            <a:r>
              <a:rPr lang="en-US" dirty="0"/>
              <a:t>the ten-week practice to a more culturally-sensitive </a:t>
            </a:r>
            <a:r>
              <a:rPr lang="en-US" dirty="0" smtClean="0"/>
              <a:t>approach (a shift in focus from “the older” to myself).</a:t>
            </a:r>
            <a:endParaRPr lang="en-US" dirty="0"/>
          </a:p>
          <a:p>
            <a:r>
              <a:rPr lang="en-US" dirty="0" smtClean="0"/>
              <a:t>During the process they keep in touch with their inner sensations. That was the  turning point to understand and recognized the </a:t>
            </a:r>
            <a:r>
              <a:rPr lang="en-US" dirty="0"/>
              <a:t>underlying values, beliefs and identities of </a:t>
            </a:r>
            <a:r>
              <a:rPr lang="en-US" dirty="0" smtClean="0"/>
              <a:t>Aida, Rachel and Jürgen.</a:t>
            </a:r>
          </a:p>
          <a:p>
            <a:r>
              <a:rPr lang="en-US" dirty="0" smtClean="0"/>
              <a:t>They recognized , absorbed, interpreted and were moved by the older adult`s stories, </a:t>
            </a:r>
          </a:p>
          <a:p>
            <a:r>
              <a:rPr lang="en-US" dirty="0" smtClean="0"/>
              <a:t>they also understood the underlying controlling lifestyles Aida, Rachel and Jürgen lived in the nursing home.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544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			</a:t>
            </a:r>
            <a:r>
              <a:rPr lang="nb-NO" dirty="0" err="1" smtClean="0"/>
              <a:t>Conclusion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growing </a:t>
            </a:r>
            <a:r>
              <a:rPr lang="en-US" dirty="0" smtClean="0"/>
              <a:t>older population </a:t>
            </a:r>
            <a:r>
              <a:rPr lang="en-US" dirty="0"/>
              <a:t>in Western societies is a </a:t>
            </a:r>
            <a:r>
              <a:rPr lang="en-US" dirty="0" smtClean="0"/>
              <a:t>challenge for many countries</a:t>
            </a:r>
            <a:r>
              <a:rPr lang="en-US" dirty="0"/>
              <a:t>, including </a:t>
            </a:r>
            <a:r>
              <a:rPr lang="en-US" dirty="0" smtClean="0"/>
              <a:t>Norway (Scandinavia)</a:t>
            </a:r>
          </a:p>
          <a:p>
            <a:r>
              <a:rPr lang="en-US" dirty="0" smtClean="0"/>
              <a:t>Europe has a special responsibility to take care of their Older Indigenous people</a:t>
            </a:r>
          </a:p>
          <a:p>
            <a:r>
              <a:rPr lang="nb-NO" dirty="0"/>
              <a:t>A </a:t>
            </a:r>
            <a:r>
              <a:rPr lang="nb-NO" dirty="0" err="1"/>
              <a:t>culturally</a:t>
            </a:r>
            <a:r>
              <a:rPr lang="nb-NO" dirty="0"/>
              <a:t>-sensitive </a:t>
            </a:r>
            <a:r>
              <a:rPr lang="nb-NO" dirty="0" err="1"/>
              <a:t>approach</a:t>
            </a:r>
            <a:r>
              <a:rPr lang="nb-NO" dirty="0"/>
              <a:t> </a:t>
            </a:r>
            <a:r>
              <a:rPr lang="nb-NO" dirty="0" smtClean="0"/>
              <a:t>to </a:t>
            </a:r>
            <a:r>
              <a:rPr lang="en-US" dirty="0" smtClean="0"/>
              <a:t>elderly </a:t>
            </a:r>
            <a:r>
              <a:rPr lang="en-US" dirty="0"/>
              <a:t>care helps to promote independence and strengthens the </a:t>
            </a:r>
            <a:r>
              <a:rPr lang="en-US" dirty="0" smtClean="0"/>
              <a:t>health </a:t>
            </a:r>
            <a:r>
              <a:rPr lang="nb-NO" dirty="0" err="1" smtClean="0"/>
              <a:t>strategies</a:t>
            </a:r>
            <a:r>
              <a:rPr lang="nb-NO" dirty="0" smtClean="0"/>
              <a:t> </a:t>
            </a:r>
            <a:r>
              <a:rPr lang="nb-NO" dirty="0" err="1"/>
              <a:t>among</a:t>
            </a:r>
            <a:r>
              <a:rPr lang="nb-NO" dirty="0"/>
              <a:t> </a:t>
            </a:r>
            <a:r>
              <a:rPr lang="nb-NO" dirty="0" err="1" smtClean="0"/>
              <a:t>the</a:t>
            </a:r>
            <a:r>
              <a:rPr lang="nb-NO" dirty="0"/>
              <a:t> </a:t>
            </a:r>
            <a:r>
              <a:rPr lang="nb-NO" dirty="0" smtClean="0"/>
              <a:t>older adults</a:t>
            </a:r>
            <a:endParaRPr lang="nb-NO" dirty="0"/>
          </a:p>
          <a:p>
            <a:r>
              <a:rPr lang="nb-NO" dirty="0" smtClean="0"/>
              <a:t>Taking </a:t>
            </a:r>
            <a:r>
              <a:rPr lang="nb-NO" dirty="0" err="1" smtClean="0"/>
              <a:t>them</a:t>
            </a:r>
            <a:r>
              <a:rPr lang="nb-NO" dirty="0" smtClean="0"/>
              <a:t> back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cultural</a:t>
            </a:r>
            <a:r>
              <a:rPr lang="nb-NO" dirty="0" smtClean="0"/>
              <a:t> landscape is a mental </a:t>
            </a:r>
            <a:r>
              <a:rPr lang="nb-NO" dirty="0" err="1" smtClean="0"/>
              <a:t>well</a:t>
            </a:r>
            <a:r>
              <a:rPr lang="nb-NO" dirty="0" smtClean="0"/>
              <a:t> being-</a:t>
            </a:r>
            <a:r>
              <a:rPr lang="nb-NO" dirty="0" err="1" smtClean="0"/>
              <a:t>treatment</a:t>
            </a:r>
            <a:r>
              <a:rPr lang="nb-NO" dirty="0" smtClean="0"/>
              <a:t>.   </a:t>
            </a:r>
          </a:p>
          <a:p>
            <a:r>
              <a:rPr lang="nb-NO" dirty="0" smtClean="0"/>
              <a:t>To </a:t>
            </a:r>
            <a:r>
              <a:rPr lang="nb-NO" dirty="0" err="1" smtClean="0"/>
              <a:t>feel</a:t>
            </a:r>
            <a:r>
              <a:rPr lang="nb-NO" dirty="0" smtClean="0"/>
              <a:t> </a:t>
            </a:r>
            <a:r>
              <a:rPr lang="nb-NO" dirty="0" err="1" smtClean="0"/>
              <a:t>connected</a:t>
            </a:r>
            <a:r>
              <a:rPr lang="nb-NO" dirty="0" smtClean="0"/>
              <a:t>  to </a:t>
            </a:r>
            <a:r>
              <a:rPr lang="nb-NO" dirty="0" err="1" smtClean="0"/>
              <a:t>their</a:t>
            </a:r>
            <a:r>
              <a:rPr lang="nb-NO" dirty="0" smtClean="0"/>
              <a:t> </a:t>
            </a:r>
            <a:r>
              <a:rPr lang="nb-NO" dirty="0" err="1" smtClean="0"/>
              <a:t>home</a:t>
            </a:r>
            <a:r>
              <a:rPr lang="nb-NO" dirty="0" smtClean="0"/>
              <a:t> and land is </a:t>
            </a:r>
            <a:r>
              <a:rPr lang="nb-NO" dirty="0" err="1" smtClean="0"/>
              <a:t>essential</a:t>
            </a:r>
            <a:r>
              <a:rPr lang="nb-NO" dirty="0" smtClean="0"/>
              <a:t> for </a:t>
            </a:r>
            <a:r>
              <a:rPr lang="nb-NO" dirty="0" err="1" smtClean="0"/>
              <a:t>nursing</a:t>
            </a:r>
            <a:r>
              <a:rPr lang="nb-NO" dirty="0" smtClean="0"/>
              <a:t> </a:t>
            </a:r>
            <a:r>
              <a:rPr lang="nb-NO" dirty="0" err="1" smtClean="0"/>
              <a:t>homes</a:t>
            </a:r>
            <a:r>
              <a:rPr lang="nb-NO" dirty="0" smtClean="0"/>
              <a:t> residents </a:t>
            </a:r>
            <a:r>
              <a:rPr lang="nb-NO" dirty="0" err="1" smtClean="0"/>
              <a:t>who</a:t>
            </a:r>
            <a:r>
              <a:rPr lang="nb-NO" dirty="0" smtClean="0"/>
              <a:t> have </a:t>
            </a:r>
            <a:r>
              <a:rPr lang="nb-NO" dirty="0" err="1" smtClean="0"/>
              <a:t>lived</a:t>
            </a:r>
            <a:r>
              <a:rPr lang="nb-NO" dirty="0" smtClean="0"/>
              <a:t> </a:t>
            </a:r>
            <a:r>
              <a:rPr lang="nb-NO" dirty="0" err="1" smtClean="0"/>
              <a:t>close</a:t>
            </a:r>
            <a:r>
              <a:rPr lang="nb-NO" dirty="0" smtClean="0"/>
              <a:t> to nature (jf. </a:t>
            </a:r>
            <a:r>
              <a:rPr lang="nb-NO" dirty="0" err="1" smtClean="0"/>
              <a:t>Indigenous</a:t>
            </a:r>
            <a:r>
              <a:rPr lang="nb-NO" dirty="0" smtClean="0"/>
              <a:t> </a:t>
            </a:r>
            <a:r>
              <a:rPr lang="nb-NO" dirty="0" err="1" smtClean="0"/>
              <a:t>people</a:t>
            </a:r>
            <a:r>
              <a:rPr lang="nb-NO" dirty="0" smtClean="0"/>
              <a:t>, Arctic </a:t>
            </a:r>
            <a:r>
              <a:rPr lang="nb-NO" dirty="0" err="1" smtClean="0"/>
              <a:t>people</a:t>
            </a:r>
            <a:r>
              <a:rPr lang="nb-NO" dirty="0" smtClean="0"/>
              <a:t>)</a:t>
            </a:r>
            <a:endParaRPr lang="en-US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846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20"/>
            <a:ext cx="12192000" cy="67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4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			References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Minde, GT (2014) </a:t>
            </a:r>
            <a:r>
              <a:rPr lang="en-US" dirty="0"/>
              <a:t>A Culturally-sensitive Approach to Elderly </a:t>
            </a:r>
            <a:r>
              <a:rPr lang="en-US" dirty="0" smtClean="0"/>
              <a:t>Care</a:t>
            </a:r>
            <a:r>
              <a:rPr lang="nb-NO" dirty="0" smtClean="0"/>
              <a:t>. </a:t>
            </a:r>
            <a:r>
              <a:rPr lang="pt-BR" dirty="0"/>
              <a:t>Gerontol Geriatr Res 2015, </a:t>
            </a:r>
            <a:r>
              <a:rPr lang="pt-BR" dirty="0" smtClean="0"/>
              <a:t>4:5</a:t>
            </a:r>
          </a:p>
          <a:p>
            <a:r>
              <a:rPr lang="en-US" dirty="0" err="1"/>
              <a:t>Rokstad</a:t>
            </a:r>
            <a:r>
              <a:rPr lang="en-US" dirty="0"/>
              <a:t> AMM (2014) See who I am! Person-</a:t>
            </a:r>
            <a:r>
              <a:rPr lang="en-US" dirty="0" err="1"/>
              <a:t>sentered</a:t>
            </a:r>
            <a:r>
              <a:rPr lang="en-US" dirty="0"/>
              <a:t> care with </a:t>
            </a:r>
            <a:r>
              <a:rPr lang="en-US" dirty="0" smtClean="0"/>
              <a:t>dementia. </a:t>
            </a:r>
            <a:r>
              <a:rPr lang="nb-NO" dirty="0" smtClean="0"/>
              <a:t>Oslo</a:t>
            </a:r>
            <a:r>
              <a:rPr lang="nb-NO" dirty="0"/>
              <a:t>: Universitetsforlaget.</a:t>
            </a:r>
          </a:p>
          <a:p>
            <a:r>
              <a:rPr lang="nb-NO" dirty="0" err="1" smtClean="0"/>
              <a:t>Kitwood</a:t>
            </a:r>
            <a:r>
              <a:rPr lang="nb-NO" dirty="0" smtClean="0"/>
              <a:t> </a:t>
            </a:r>
            <a:r>
              <a:rPr lang="nb-NO" dirty="0"/>
              <a:t>T (1999</a:t>
            </a:r>
            <a:r>
              <a:rPr lang="nb-NO" dirty="0" smtClean="0"/>
              <a:t>) </a:t>
            </a:r>
            <a:r>
              <a:rPr lang="nb-NO" dirty="0"/>
              <a:t>Dementia </a:t>
            </a:r>
            <a:r>
              <a:rPr lang="nb-NO" dirty="0" err="1"/>
              <a:t>reconsidered</a:t>
            </a:r>
            <a:r>
              <a:rPr lang="nb-NO" dirty="0"/>
              <a:t>. </a:t>
            </a:r>
            <a:r>
              <a:rPr lang="nb-NO" dirty="0" err="1"/>
              <a:t>Fredrikshavn</a:t>
            </a:r>
            <a:r>
              <a:rPr lang="nb-NO" dirty="0"/>
              <a:t>: </a:t>
            </a:r>
            <a:r>
              <a:rPr lang="nb-NO" dirty="0" err="1"/>
              <a:t>Dafolo</a:t>
            </a:r>
            <a:r>
              <a:rPr lang="nb-NO" dirty="0"/>
              <a:t> Forlag</a:t>
            </a:r>
            <a:r>
              <a:rPr lang="nb-NO" dirty="0" smtClean="0"/>
              <a:t>.</a:t>
            </a:r>
          </a:p>
          <a:p>
            <a:r>
              <a:rPr lang="nb-NO" dirty="0" smtClean="0"/>
              <a:t>McKenna, Iris (2011) A </a:t>
            </a:r>
            <a:r>
              <a:rPr lang="nb-NO" dirty="0" err="1" smtClean="0"/>
              <a:t>person`s</a:t>
            </a:r>
            <a:r>
              <a:rPr lang="nb-NO" dirty="0" smtClean="0"/>
              <a:t> </a:t>
            </a:r>
            <a:r>
              <a:rPr lang="nb-NO" dirty="0" err="1" smtClean="0"/>
              <a:t>connection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land </a:t>
            </a:r>
            <a:r>
              <a:rPr lang="nb-NO" dirty="0" err="1" smtClean="0"/>
              <a:t>could</a:t>
            </a:r>
            <a:r>
              <a:rPr lang="nb-NO" dirty="0" smtClean="0"/>
              <a:t> be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secret</a:t>
            </a:r>
            <a:r>
              <a:rPr lang="nb-NO" dirty="0" smtClean="0"/>
              <a:t> to mental </a:t>
            </a:r>
            <a:r>
              <a:rPr lang="nb-NO" dirty="0" err="1" smtClean="0"/>
              <a:t>well</a:t>
            </a:r>
            <a:r>
              <a:rPr lang="nb-NO" dirty="0" smtClean="0"/>
              <a:t> </a:t>
            </a:r>
            <a:r>
              <a:rPr lang="nb-NO" dirty="0" err="1" smtClean="0"/>
              <a:t>being</a:t>
            </a:r>
            <a:r>
              <a:rPr lang="nb-NO" dirty="0" smtClean="0"/>
              <a:t>. </a:t>
            </a:r>
            <a:r>
              <a:rPr lang="nb-NO" smtClean="0"/>
              <a:t>ABC Kimberly 131011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8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tyrerom">
  <a:themeElements>
    <a:clrScheme name="Ion-styrer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-styrer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tyrer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601</TotalTime>
  <Words>630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Ion-styrerom</vt:lpstr>
      <vt:lpstr>A Culturally-sensitive Approach to Elderly Care </vt:lpstr>
      <vt:lpstr>        Aim</vt:lpstr>
      <vt:lpstr>       Method</vt:lpstr>
      <vt:lpstr>Sociatal stories about the older Arctic people of Norway (Scandinavia)</vt:lpstr>
      <vt:lpstr>    Elders from Kven heritage </vt:lpstr>
      <vt:lpstr>       Sami Elders </vt:lpstr>
      <vt:lpstr>    Person-centered Care </vt:lpstr>
      <vt:lpstr>       Findings1</vt:lpstr>
      <vt:lpstr>    Mental health care - a short film</vt:lpstr>
      <vt:lpstr>                 </vt:lpstr>
      <vt:lpstr>       Findings2</vt:lpstr>
      <vt:lpstr>       Conclusion</vt:lpstr>
      <vt:lpstr>PowerPoint-presentasjon</vt:lpstr>
      <vt:lpstr>       References</vt:lpstr>
    </vt:vector>
  </TitlesOfParts>
  <Company>UiT Norges arktiske universitet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utvidet forståelse på person-sentrert omsorg</dc:title>
  <dc:creator>Minde Gunn-Tove</dc:creator>
  <cp:lastModifiedBy>Gunn-Tove Minde</cp:lastModifiedBy>
  <cp:revision>47</cp:revision>
  <dcterms:created xsi:type="dcterms:W3CDTF">2016-04-10T13:23:13Z</dcterms:created>
  <dcterms:modified xsi:type="dcterms:W3CDTF">2016-09-26T19:37:49Z</dcterms:modified>
</cp:coreProperties>
</file>