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handoutMasterIdLst>
    <p:handoutMasterId r:id="rId33"/>
  </p:handoutMasterIdLst>
  <p:sldIdLst>
    <p:sldId id="418" r:id="rId2"/>
    <p:sldId id="573" r:id="rId3"/>
    <p:sldId id="598" r:id="rId4"/>
    <p:sldId id="599" r:id="rId5"/>
    <p:sldId id="594" r:id="rId6"/>
    <p:sldId id="595" r:id="rId7"/>
    <p:sldId id="574" r:id="rId8"/>
    <p:sldId id="575" r:id="rId9"/>
    <p:sldId id="600" r:id="rId10"/>
    <p:sldId id="576" r:id="rId11"/>
    <p:sldId id="577" r:id="rId12"/>
    <p:sldId id="578" r:id="rId13"/>
    <p:sldId id="580" r:id="rId14"/>
    <p:sldId id="581" r:id="rId15"/>
    <p:sldId id="579" r:id="rId16"/>
    <p:sldId id="601" r:id="rId17"/>
    <p:sldId id="584" r:id="rId18"/>
    <p:sldId id="585" r:id="rId19"/>
    <p:sldId id="586" r:id="rId20"/>
    <p:sldId id="597" r:id="rId21"/>
    <p:sldId id="596" r:id="rId22"/>
    <p:sldId id="587" r:id="rId23"/>
    <p:sldId id="590" r:id="rId24"/>
    <p:sldId id="602" r:id="rId25"/>
    <p:sldId id="588" r:id="rId26"/>
    <p:sldId id="562" r:id="rId27"/>
    <p:sldId id="589" r:id="rId28"/>
    <p:sldId id="591" r:id="rId29"/>
    <p:sldId id="592" r:id="rId30"/>
    <p:sldId id="571" r:id="rId31"/>
  </p:sldIdLst>
  <p:sldSz cx="9906000" cy="6858000" type="A4"/>
  <p:notesSz cx="9928225" cy="6797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5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1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47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62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785" algn="l" defTabSz="91431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942" algn="l" defTabSz="91431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100" algn="l" defTabSz="91431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257" algn="l" defTabSz="91431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40"/>
    <a:srgbClr val="8000FF"/>
    <a:srgbClr val="FFCC66"/>
    <a:srgbClr val="00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48" autoAdjust="0"/>
    <p:restoredTop sz="86364" autoAdjust="0"/>
  </p:normalViewPr>
  <p:slideViewPr>
    <p:cSldViewPr>
      <p:cViewPr>
        <p:scale>
          <a:sx n="86" d="100"/>
          <a:sy n="86" d="100"/>
        </p:scale>
        <p:origin x="1568" y="712"/>
      </p:cViewPr>
      <p:guideLst>
        <p:guide orient="horz" pos="2161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2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70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199BB-8CE8-0243-891C-1C39AFDE9D45}" type="datetime1">
              <a:rPr lang="en-US" smtClean="0"/>
              <a:t>7/23/18</a:t>
            </a:fld>
            <a:endParaRPr lang="ms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70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C6F81-CFEE-44EB-A59D-C3DB67B1B7AF}" type="slidenum">
              <a:rPr lang="ms-MY" smtClean="0"/>
              <a:pPr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1945760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70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C0FC89EA-38FD-2140-BB8D-B19DDD3ECFE3}" type="datetime1">
              <a:rPr lang="en-US" smtClean="0"/>
              <a:t>7/23/18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22613" y="509588"/>
            <a:ext cx="36830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70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5DBC3BB0-98EA-4B95-A910-3E8CE8EC35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6310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7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14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72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2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85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42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00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57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3000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01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31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34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61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273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8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15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89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49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34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077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7468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90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67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BC3BB0-98EA-4B95-A910-3E8CE8EC351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63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38852" y="1295403"/>
            <a:ext cx="7028307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31" tIns="45716" rIns="91431" bIns="45716" rtlCol="0">
            <a:normAutofit/>
          </a:bodyPr>
          <a:lstStyle/>
          <a:p>
            <a:pPr marL="0" indent="0" algn="l" defTabSz="914314" rtl="0" eaLnBrk="1" latinLnBrk="0" hangingPunct="1">
              <a:spcBef>
                <a:spcPts val="1999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3168" y="1524004"/>
            <a:ext cx="7039672" cy="1724867"/>
          </a:xfrm>
        </p:spPr>
        <p:txBody>
          <a:bodyPr vert="horz" lIns="91431" tIns="45716" rIns="91431" bIns="45716" rtlCol="0" anchor="b" anchorCtr="0">
            <a:noAutofit/>
          </a:bodyPr>
          <a:lstStyle>
            <a:lvl1pPr marL="0" indent="0" algn="ctr" defTabSz="914314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3168" y="3299016"/>
            <a:ext cx="7039672" cy="916641"/>
          </a:xfrm>
        </p:spPr>
        <p:txBody>
          <a:bodyPr vert="horz" lIns="91431" tIns="45716" rIns="91431" bIns="45716" rtlCol="0">
            <a:normAutofit/>
          </a:bodyPr>
          <a:lstStyle>
            <a:lvl1pPr marL="0" indent="0" algn="ctr" defTabSz="914314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6C5FD2-26DE-804F-9085-156D11EB32B7}" type="datetime1">
              <a:rPr lang="en-US" smtClean="0"/>
              <a:t>7/23/18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7554B-C5BF-4F18-B068-FB87E6FDB13B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7B421A-EF8F-0D40-B2C9-AB07BEA746B5}" type="datetime1">
              <a:rPr lang="en-US" smtClean="0"/>
              <a:t>7/23/18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3D19C-2758-45D4-A0CD-B3C4AAB0803D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3837" y="3352803"/>
            <a:ext cx="9118334" cy="14700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3837" y="4771033"/>
            <a:ext cx="9118334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47C83A-70D3-1841-B881-3773FAB6519C}" type="datetime1">
              <a:rPr lang="en-US" smtClean="0"/>
              <a:t>7/23/18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F84D88-B71A-44C5-B18B-77DA56324BBA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01896" y="363538"/>
            <a:ext cx="910221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157" indent="0">
              <a:buNone/>
              <a:defRPr sz="2800"/>
            </a:lvl2pPr>
            <a:lvl3pPr marL="914314" indent="0">
              <a:buNone/>
              <a:defRPr sz="2400"/>
            </a:lvl3pPr>
            <a:lvl4pPr marL="1371472" indent="0">
              <a:buNone/>
              <a:defRPr sz="2000"/>
            </a:lvl4pPr>
            <a:lvl5pPr marL="1828628" indent="0">
              <a:buNone/>
              <a:defRPr sz="2000"/>
            </a:lvl5pPr>
            <a:lvl6pPr marL="2285785" indent="0">
              <a:buNone/>
              <a:defRPr sz="2000"/>
            </a:lvl6pPr>
            <a:lvl7pPr marL="2742942" indent="0">
              <a:buNone/>
              <a:defRPr sz="2000"/>
            </a:lvl7pPr>
            <a:lvl8pPr marL="3200100" indent="0">
              <a:buNone/>
              <a:defRPr sz="2000"/>
            </a:lvl8pPr>
            <a:lvl9pPr marL="3657257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052" y="2403146"/>
            <a:ext cx="872794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052" y="3736010"/>
            <a:ext cx="872794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15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4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D88D65-BBC4-EC47-A256-788882F2AC04}" type="datetime1">
              <a:rPr lang="en-US" smtClean="0"/>
              <a:t>7/23/18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3ED37-2162-4EBF-8A1B-E26D745C1F54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048" y="107576"/>
            <a:ext cx="871246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5051" y="1600201"/>
            <a:ext cx="4160521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6997" y="1600201"/>
            <a:ext cx="4160521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A5AAE4-10DC-894B-8B84-E9B2A8D3F9D8}" type="datetime1">
              <a:rPr lang="en-US" smtClean="0"/>
              <a:t>7/23/18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CFDD43-78F3-4D26-BA25-8DECF8DA628E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048" y="107576"/>
            <a:ext cx="871246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049" y="1453227"/>
            <a:ext cx="4160521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57" indent="0">
              <a:buNone/>
              <a:defRPr sz="2000" b="1"/>
            </a:lvl2pPr>
            <a:lvl3pPr marL="914314" indent="0">
              <a:buNone/>
              <a:defRPr sz="1800" b="1"/>
            </a:lvl3pPr>
            <a:lvl4pPr marL="1371472" indent="0">
              <a:buNone/>
              <a:defRPr sz="1600" b="1"/>
            </a:lvl4pPr>
            <a:lvl5pPr marL="1828628" indent="0">
              <a:buNone/>
              <a:defRPr sz="1600" b="1"/>
            </a:lvl5pPr>
            <a:lvl6pPr marL="2285785" indent="0">
              <a:buNone/>
              <a:defRPr sz="1600" b="1"/>
            </a:lvl6pPr>
            <a:lvl7pPr marL="2742942" indent="0">
              <a:buNone/>
              <a:defRPr sz="1600" b="1"/>
            </a:lvl7pPr>
            <a:lvl8pPr marL="3200100" indent="0">
              <a:buNone/>
              <a:defRPr sz="1600" b="1"/>
            </a:lvl8pPr>
            <a:lvl9pPr marL="365725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049" y="2347419"/>
            <a:ext cx="4160521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6997" y="1453227"/>
            <a:ext cx="4160521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57" indent="0">
              <a:buNone/>
              <a:defRPr sz="2000" b="1"/>
            </a:lvl2pPr>
            <a:lvl3pPr marL="914314" indent="0">
              <a:buNone/>
              <a:defRPr sz="1800" b="1"/>
            </a:lvl3pPr>
            <a:lvl4pPr marL="1371472" indent="0">
              <a:buNone/>
              <a:defRPr sz="1600" b="1"/>
            </a:lvl4pPr>
            <a:lvl5pPr marL="1828628" indent="0">
              <a:buNone/>
              <a:defRPr sz="1600" b="1"/>
            </a:lvl5pPr>
            <a:lvl6pPr marL="2285785" indent="0">
              <a:buNone/>
              <a:defRPr sz="1600" b="1"/>
            </a:lvl6pPr>
            <a:lvl7pPr marL="2742942" indent="0">
              <a:buNone/>
              <a:defRPr sz="1600" b="1"/>
            </a:lvl7pPr>
            <a:lvl8pPr marL="3200100" indent="0">
              <a:buNone/>
              <a:defRPr sz="1600" b="1"/>
            </a:lvl8pPr>
            <a:lvl9pPr marL="365725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6997" y="2347419"/>
            <a:ext cx="4160521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3190A5-AB7B-A24D-BC6D-E958E0D1A1F0}" type="datetime1">
              <a:rPr lang="en-US" smtClean="0"/>
              <a:t>7/23/18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13942D-9D86-4F63-8E0D-B11D964781CC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08A8D-2E07-C040-991D-2CC9BA457AC9}" type="datetime1">
              <a:rPr lang="en-US" smtClean="0"/>
              <a:t>7/23/18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B128C-7DA5-4F17-8A06-6AEA1D9CD54F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6E5DD7-EC5A-B645-A872-5677EF52DB36}" type="datetime1">
              <a:rPr lang="en-US" smtClean="0"/>
              <a:t>7/23/18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B1ABCC-185D-4B07-867C-3CF94C7D7BAF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2" y="611872"/>
            <a:ext cx="4160521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8063" y="368301"/>
            <a:ext cx="4160521" cy="5575300"/>
          </a:xfrm>
        </p:spPr>
        <p:txBody>
          <a:bodyPr>
            <a:normAutofit/>
          </a:bodyPr>
          <a:lstStyle>
            <a:lvl1pPr>
              <a:spcBef>
                <a:spcPts val="1999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7852" y="1787857"/>
            <a:ext cx="4160521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157" indent="0">
              <a:buNone/>
              <a:defRPr sz="1200"/>
            </a:lvl2pPr>
            <a:lvl3pPr marL="914314" indent="0">
              <a:buNone/>
              <a:defRPr sz="1000"/>
            </a:lvl3pPr>
            <a:lvl4pPr marL="1371472" indent="0">
              <a:buNone/>
              <a:defRPr sz="900"/>
            </a:lvl4pPr>
            <a:lvl5pPr marL="1828628" indent="0">
              <a:buNone/>
              <a:defRPr sz="900"/>
            </a:lvl5pPr>
            <a:lvl6pPr marL="2285785" indent="0">
              <a:buNone/>
              <a:defRPr sz="900"/>
            </a:lvl6pPr>
            <a:lvl7pPr marL="2742942" indent="0">
              <a:buNone/>
              <a:defRPr sz="900"/>
            </a:lvl7pPr>
            <a:lvl8pPr marL="3200100" indent="0">
              <a:buNone/>
              <a:defRPr sz="900"/>
            </a:lvl8pPr>
            <a:lvl9pPr marL="365725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426C72-149F-DB41-B818-300B0DEEACDF}" type="datetime1">
              <a:rPr lang="en-US" smtClean="0"/>
              <a:t>7/23/18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118EE5-8B0D-463F-AA04-9430C11EEBF1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5" y="611872"/>
            <a:ext cx="4419507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7855" y="1787857"/>
            <a:ext cx="4419507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157" indent="0">
              <a:buNone/>
              <a:defRPr sz="1200"/>
            </a:lvl2pPr>
            <a:lvl3pPr marL="914314" indent="0">
              <a:buNone/>
              <a:defRPr sz="1000"/>
            </a:lvl3pPr>
            <a:lvl4pPr marL="1371472" indent="0">
              <a:buNone/>
              <a:defRPr sz="900"/>
            </a:lvl4pPr>
            <a:lvl5pPr marL="1828628" indent="0">
              <a:buNone/>
              <a:defRPr sz="900"/>
            </a:lvl5pPr>
            <a:lvl6pPr marL="2285785" indent="0">
              <a:buNone/>
              <a:defRPr sz="900"/>
            </a:lvl6pPr>
            <a:lvl7pPr marL="2742942" indent="0">
              <a:buNone/>
              <a:defRPr sz="900"/>
            </a:lvl7pPr>
            <a:lvl8pPr marL="3200100" indent="0">
              <a:buNone/>
              <a:defRPr sz="900"/>
            </a:lvl8pPr>
            <a:lvl9pPr marL="365725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2B6AE1-C11E-944D-8D4D-55AA343478B6}" type="datetime1">
              <a:rPr lang="en-US" smtClean="0"/>
              <a:t>7/23/18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DE7357-CEBE-4FAA-A002-6B980B24BE7C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514835" y="359396"/>
            <a:ext cx="39624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31" tIns="45716" rIns="91431" bIns="45716" rtlCol="0">
            <a:normAutofit/>
          </a:bodyPr>
          <a:lstStyle>
            <a:lvl1pPr marL="0" indent="0" algn="l" defTabSz="914314" rtl="0" eaLnBrk="1" latinLnBrk="0" hangingPunct="1">
              <a:spcBef>
                <a:spcPts val="1999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7" indent="0">
              <a:buNone/>
              <a:defRPr sz="2800"/>
            </a:lvl2pPr>
            <a:lvl3pPr marL="914314" indent="0">
              <a:buNone/>
              <a:defRPr sz="2400"/>
            </a:lvl3pPr>
            <a:lvl4pPr marL="1371472" indent="0">
              <a:buNone/>
              <a:defRPr sz="2000"/>
            </a:lvl4pPr>
            <a:lvl5pPr marL="1828628" indent="0">
              <a:buNone/>
              <a:defRPr sz="2000"/>
            </a:lvl5pPr>
            <a:lvl6pPr marL="2285785" indent="0">
              <a:buNone/>
              <a:defRPr sz="2000"/>
            </a:lvl6pPr>
            <a:lvl7pPr marL="2742942" indent="0">
              <a:buNone/>
              <a:defRPr sz="2000"/>
            </a:lvl7pPr>
            <a:lvl8pPr marL="3200100" indent="0">
              <a:buNone/>
              <a:defRPr sz="2000"/>
            </a:lvl8pPr>
            <a:lvl9pPr marL="3657257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08A7E8-F237-E74A-ACDB-6DC2A8790237}" type="datetime1">
              <a:rPr lang="en-US" smtClean="0"/>
              <a:t>7/23/18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CAD328-0C05-492F-BA5A-071C8BF449B2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3941" y="368301"/>
            <a:ext cx="1651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5051" y="368301"/>
            <a:ext cx="7247204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66C4B-B620-E24B-BA39-F2157AD1F666}" type="datetime1">
              <a:rPr lang="en-US" smtClean="0"/>
              <a:t>7/23/18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0B35D1-9847-40AA-A541-7D718A1F94EA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5048" y="107576"/>
            <a:ext cx="8712466" cy="1336956"/>
          </a:xfrm>
          <a:prstGeom prst="rect">
            <a:avLst/>
          </a:prstGeom>
        </p:spPr>
        <p:txBody>
          <a:bodyPr vert="horz" lIns="91431" tIns="45716" rIns="91431" bIns="45716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048" y="1600201"/>
            <a:ext cx="8712466" cy="4343400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8988" y="6275673"/>
            <a:ext cx="2311400" cy="365125"/>
          </a:xfrm>
          <a:prstGeom prst="rect">
            <a:avLst/>
          </a:prstGeom>
        </p:spPr>
        <p:txBody>
          <a:bodyPr vert="horz" lIns="91431" tIns="45716" rIns="91431" bIns="45716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AA90709-F37C-414D-BDE2-4B0E2D7AA2FE}" type="datetime1">
              <a:rPr lang="en-US" smtClean="0"/>
              <a:t>7/23/18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500" y="6275673"/>
            <a:ext cx="5244353" cy="365125"/>
          </a:xfrm>
          <a:prstGeom prst="rect">
            <a:avLst/>
          </a:prstGeom>
        </p:spPr>
        <p:txBody>
          <a:bodyPr vert="horz" lIns="91431" tIns="45716" rIns="91431" bIns="45716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56066" y="6275673"/>
            <a:ext cx="1073150" cy="365125"/>
          </a:xfrm>
          <a:prstGeom prst="rect">
            <a:avLst/>
          </a:prstGeom>
        </p:spPr>
        <p:txBody>
          <a:bodyPr vert="horz" lIns="91431" tIns="45716" rIns="91431" bIns="45716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6F84D88-B71A-44C5-B18B-77DA56324BBA}" type="slidenum">
              <a:rPr lang="en-MY" smtClean="0"/>
              <a:pPr>
                <a:defRPr/>
              </a:pPr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ctr" defTabSz="914314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17" indent="-349217" algn="l" defTabSz="914314" rtl="0" eaLnBrk="1" latinLnBrk="0" hangingPunct="1">
        <a:spcBef>
          <a:spcPts val="1999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735" indent="-336518" algn="l" defTabSz="914314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284" indent="-282548" algn="l" defTabSz="914314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532" indent="-295247" algn="l" defTabSz="914314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080" indent="-282548" algn="l" defTabSz="914314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628" indent="-282548" algn="l" defTabSz="914314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526" indent="-282548" algn="l" defTabSz="914314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488" indent="-282548" algn="l" defTabSz="914314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8972" indent="-282548" algn="l" defTabSz="914314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7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4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2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28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85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42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00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57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iruurp@yahoo.com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4" Type="http://schemas.openxmlformats.org/officeDocument/2006/relationships/hyperlink" Target="https://www.google.com/url?sa=i&amp;rct=j&amp;q=&amp;esrc=s&amp;source=images&amp;cd=&amp;cad=rja&amp;uact=8&amp;ved=2ahUKEwiswPv62ZPcAhXE7GEKHa2BAQgQjRx6BAgBEAU&amp;url=https://www.jica.go.jp/bangladesh/english/office/topics/press150624.html&amp;psig=AOvVaw3lJ8zb7lBMYZkG_iuOAMYz&amp;ust=1531283561351488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00400" y="3505200"/>
            <a:ext cx="5035550" cy="144654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sz="1600" b="1" dirty="0" err="1">
                <a:solidFill>
                  <a:srgbClr val="0000FF"/>
                </a:solidFill>
              </a:rPr>
              <a:t>Gulsan</a:t>
            </a:r>
            <a:r>
              <a:rPr lang="en-US" sz="1600" b="1" dirty="0">
                <a:solidFill>
                  <a:srgbClr val="0000FF"/>
                </a:solidFill>
              </a:rPr>
              <a:t> </a:t>
            </a:r>
            <a:r>
              <a:rPr lang="en-US" sz="1600" b="1" dirty="0" err="1">
                <a:solidFill>
                  <a:srgbClr val="0000FF"/>
                </a:solidFill>
              </a:rPr>
              <a:t>Ara</a:t>
            </a:r>
            <a:r>
              <a:rPr lang="en-US" sz="1600" b="1" dirty="0">
                <a:solidFill>
                  <a:srgbClr val="0000FF"/>
                </a:solidFill>
              </a:rPr>
              <a:t> </a:t>
            </a:r>
            <a:r>
              <a:rPr lang="en-US" sz="1600" b="1" dirty="0" err="1">
                <a:solidFill>
                  <a:srgbClr val="0000FF"/>
                </a:solidFill>
              </a:rPr>
              <a:t>Parvin</a:t>
            </a:r>
            <a:endParaRPr lang="en-US" sz="1600" b="1" dirty="0">
              <a:solidFill>
                <a:srgbClr val="0000FF"/>
              </a:solidFill>
            </a:endParaRPr>
          </a:p>
          <a:p>
            <a:r>
              <a:rPr lang="en-US" sz="1600" b="1" dirty="0"/>
              <a:t>Researcher, DPRI, Kyoto University</a:t>
            </a:r>
          </a:p>
          <a:p>
            <a:endParaRPr lang="en-US" sz="1400" b="1" i="1" dirty="0"/>
          </a:p>
          <a:p>
            <a:r>
              <a:rPr lang="en-US" sz="1400" b="1" i="1" dirty="0">
                <a:hlinkClick r:id="rId3"/>
              </a:rPr>
              <a:t>niruurp@yahoo.com</a:t>
            </a:r>
            <a:r>
              <a:rPr lang="en-US" sz="1400" b="1" i="1" dirty="0"/>
              <a:t>  </a:t>
            </a:r>
          </a:p>
          <a:p>
            <a:endParaRPr lang="en-US" sz="1200" dirty="0"/>
          </a:p>
          <a:p>
            <a:r>
              <a:rPr lang="en-US" sz="1600" b="1" dirty="0"/>
              <a:t>Date: </a:t>
            </a:r>
            <a:r>
              <a:rPr lang="en-US" sz="1600" b="1" dirty="0" smtClean="0"/>
              <a:t>July 26, 2018</a:t>
            </a:r>
            <a:endParaRPr lang="en-US" sz="16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654" y="1"/>
            <a:ext cx="2517775" cy="279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609600" y="55418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0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14400" y="685800"/>
            <a:ext cx="8991605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8837" y="1341942"/>
            <a:ext cx="8677341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ts val="2000"/>
              </a:lnSpc>
              <a:spcBef>
                <a:spcPts val="850"/>
              </a:spcBef>
              <a:spcAft>
                <a:spcPts val="0"/>
              </a:spcAft>
            </a:pPr>
            <a:r>
              <a:rPr lang="en-US" sz="2800" b="1" kern="0" dirty="0">
                <a:solidFill>
                  <a:schemeClr val="accent6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Cyclone Warning and People`s Expectation- </a:t>
            </a:r>
            <a:endParaRPr lang="en-US" sz="2800" b="1" kern="0" dirty="0" smtClean="0">
              <a:solidFill>
                <a:schemeClr val="accent6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 algn="ctr">
              <a:lnSpc>
                <a:spcPts val="2000"/>
              </a:lnSpc>
              <a:spcBef>
                <a:spcPts val="850"/>
              </a:spcBef>
              <a:spcAft>
                <a:spcPts val="0"/>
              </a:spcAft>
            </a:pPr>
            <a:r>
              <a:rPr lang="en-US" sz="2800" b="1" kern="0" dirty="0" smtClean="0">
                <a:solidFill>
                  <a:srgbClr val="008040"/>
                </a:solidFill>
                <a:latin typeface="Calibri" charset="0"/>
                <a:ea typeface="Calibri" charset="0"/>
                <a:cs typeface="Calibri" charset="0"/>
              </a:rPr>
              <a:t>A </a:t>
            </a:r>
            <a:r>
              <a:rPr lang="en-US" sz="2800" b="1" kern="0" dirty="0">
                <a:solidFill>
                  <a:srgbClr val="008040"/>
                </a:solidFill>
                <a:latin typeface="Calibri" charset="0"/>
                <a:ea typeface="Calibri" charset="0"/>
                <a:cs typeface="Calibri" charset="0"/>
              </a:rPr>
              <a:t>case study of Cyclone </a:t>
            </a:r>
            <a:r>
              <a:rPr lang="en-US" sz="2800" b="1" kern="0" dirty="0" err="1">
                <a:solidFill>
                  <a:srgbClr val="008040"/>
                </a:solidFill>
                <a:latin typeface="Calibri" charset="0"/>
                <a:ea typeface="Calibri" charset="0"/>
                <a:cs typeface="Calibri" charset="0"/>
              </a:rPr>
              <a:t>Aila</a:t>
            </a:r>
            <a:r>
              <a:rPr lang="en-US" sz="2800" b="1" kern="0" dirty="0">
                <a:solidFill>
                  <a:srgbClr val="008040"/>
                </a:solidFill>
                <a:latin typeface="Calibri" charset="0"/>
                <a:ea typeface="Calibri" charset="0"/>
                <a:cs typeface="Calibri" charset="0"/>
              </a:rPr>
              <a:t> Affected Area, Bangladesh</a:t>
            </a:r>
            <a:endParaRPr lang="en-US" sz="2800" b="1" kern="0" dirty="0">
              <a:solidFill>
                <a:srgbClr val="008040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5891" y="3505200"/>
            <a:ext cx="9433325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Gulsan</a:t>
            </a:r>
            <a:r>
              <a:rPr lang="en-US" sz="20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Ara Parvin</a:t>
            </a:r>
            <a:r>
              <a:rPr lang="en-US" sz="2000" b="1" baseline="300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20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, Masashi Sakamoto</a:t>
            </a:r>
            <a:r>
              <a:rPr lang="en-US" sz="2000" b="1" baseline="300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20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, Shaw Rajib</a:t>
            </a:r>
            <a:r>
              <a:rPr lang="en-US" sz="2000" b="1" baseline="300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US" sz="20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, Hajime </a:t>
            </a:r>
            <a:r>
              <a:rPr lang="en-US" sz="20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Nakagawa</a:t>
            </a:r>
            <a:r>
              <a:rPr lang="en-US" sz="2000" b="1" baseline="30000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4</a:t>
            </a:r>
            <a:r>
              <a:rPr lang="en-US" sz="2000" b="1" baseline="-25000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20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Anisul</a:t>
            </a:r>
            <a:r>
              <a:rPr lang="en-US" sz="20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Haque</a:t>
            </a:r>
            <a:r>
              <a:rPr lang="en-US" sz="20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000" b="1" baseline="30000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5</a:t>
            </a:r>
            <a:endParaRPr lang="en-US" sz="2000" b="1" baseline="30000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dirty="0">
                <a:solidFill>
                  <a:srgbClr val="1A1A1A"/>
                </a:solidFill>
                <a:latin typeface="Calibri" charset="0"/>
                <a:ea typeface="Calibri" charset="0"/>
                <a:cs typeface="Calibri" charset="0"/>
              </a:rPr>
              <a:t>Researcher, Disaster Prevention Research Institute (DPRI), Kyoto University, Japan 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2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Project Officer, Pacific Consultant, Tokyo, Japan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Professor, Keio University, Japan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aseline="30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4</a:t>
            </a:r>
            <a:r>
              <a:rPr lang="en-US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Professor and Director, Disaster Prevention Research Institution (DPRI), Kyoto University, </a:t>
            </a:r>
            <a:r>
              <a:rPr lang="en-US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Japan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aseline="30000" dirty="0" smtClean="0">
                <a:solidFill>
                  <a:srgbClr val="000000"/>
                </a:solidFill>
                <a:effectLst/>
                <a:latin typeface="Calibri" charset="0"/>
                <a:ea typeface="Calibri" charset="0"/>
                <a:cs typeface="Calibri" charset="0"/>
              </a:rPr>
              <a:t>5. </a:t>
            </a:r>
            <a:r>
              <a:rPr lang="en-US" dirty="0" smtClean="0">
                <a:solidFill>
                  <a:srgbClr val="000000"/>
                </a:solidFill>
                <a:effectLst/>
                <a:latin typeface="Calibri" charset="0"/>
                <a:ea typeface="Calibri" charset="0"/>
                <a:cs typeface="Calibri" charset="0"/>
              </a:rPr>
              <a:t>Institute of Water and Flood Management (IWFM), Bangladesh University of Engineering and Technology (BUET), Bangladesh</a:t>
            </a:r>
            <a:endParaRPr lang="en-US" dirty="0">
              <a:effectLst/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87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14400" y="685800"/>
            <a:ext cx="8991605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43131" y="233256"/>
            <a:ext cx="8677341" cy="379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ts val="2000"/>
              </a:lnSpc>
              <a:spcBef>
                <a:spcPts val="850"/>
              </a:spcBef>
              <a:spcAft>
                <a:spcPts val="0"/>
              </a:spcAft>
            </a:pPr>
            <a:r>
              <a:rPr lang="en-US" sz="2800" b="1" kern="0" dirty="0" smtClean="0">
                <a:solidFill>
                  <a:schemeClr val="accent6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Outline of </a:t>
            </a:r>
            <a:r>
              <a:rPr lang="en-US" sz="2800" b="1" kern="0" smtClean="0">
                <a:solidFill>
                  <a:schemeClr val="accent6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the Presentation</a:t>
            </a:r>
            <a:endParaRPr lang="en-US" sz="2800" b="1" kern="0" dirty="0" smtClean="0">
              <a:solidFill>
                <a:schemeClr val="accent6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0652" y="1678652"/>
            <a:ext cx="815714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Part 1: Bangladesh and Cyclone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Part 2: Cyclone Warning in Bangladesh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Part 3: Modification in Cyclone Warning and Problems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b="1" dirty="0" smtClean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Part 4: Cyclone Warning Scenario during Cyclone </a:t>
            </a:r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Aila</a:t>
            </a:r>
            <a:endParaRPr lang="en-US" sz="2800" b="1" dirty="0" smtClean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46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14400" y="685800"/>
            <a:ext cx="8991605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2086977"/>
            <a:ext cx="81571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Part 1: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Bangladesh and Cyclone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09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1" y="16536"/>
            <a:ext cx="883438" cy="9803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en-MY" sz="2800" dirty="0">
              <a:solidFill>
                <a:schemeClr val="tx1"/>
              </a:solidFill>
            </a:endParaRPr>
          </a:p>
        </p:txBody>
      </p:sp>
      <p:pic>
        <p:nvPicPr>
          <p:cNvPr id="1069" name="Picture 45" descr="age1image43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4290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3" name="Picture 49" descr="age1image54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396" y="2618244"/>
            <a:ext cx="140017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649" y="1355065"/>
            <a:ext cx="8001000" cy="4706471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914400" y="685800"/>
            <a:ext cx="8991605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42F35B0-1119-4480-9114-02D5B09C8E20}"/>
              </a:ext>
            </a:extLst>
          </p:cNvPr>
          <p:cNvSpPr txBox="1"/>
          <p:nvPr/>
        </p:nvSpPr>
        <p:spPr>
          <a:xfrm>
            <a:off x="2667000" y="121623"/>
            <a:ext cx="7021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Where is Bangladesh  ??? 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243357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Bangladesh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58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3438" cy="980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883438" y="838200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42F35B0-1119-4480-9114-02D5B09C8E20}"/>
              </a:ext>
            </a:extLst>
          </p:cNvPr>
          <p:cNvSpPr txBox="1"/>
          <p:nvPr/>
        </p:nvSpPr>
        <p:spPr>
          <a:xfrm>
            <a:off x="2667000" y="121623"/>
            <a:ext cx="7021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Cyclone in Bangladesh  ??? 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6672" y="6114981"/>
            <a:ext cx="6563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How was the Loss of of Lives due to Cyclone  ????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4809" y="1357812"/>
            <a:ext cx="900708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000" kern="1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Tropical cyclones with high winds and storm surges hit Bangladesh </a:t>
            </a:r>
            <a:r>
              <a:rPr lang="en-US" sz="2000" kern="100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every three years on average </a:t>
            </a:r>
            <a:r>
              <a:rPr lang="en-US" sz="2000" kern="1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(</a:t>
            </a:r>
            <a:r>
              <a:rPr lang="en-US" sz="2000" kern="1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Saha</a:t>
            </a:r>
            <a:r>
              <a:rPr lang="en-US" sz="2000" kern="1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and James, 2017). </a:t>
            </a:r>
            <a:endParaRPr lang="en-US" sz="2000" kern="100" dirty="0" smtClean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000" kern="1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000" kern="1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About </a:t>
            </a:r>
            <a:r>
              <a:rPr lang="en-US" sz="2000" kern="100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6-10%</a:t>
            </a:r>
            <a:r>
              <a:rPr lang="en-US" sz="2000" kern="1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of the world’s tropical cyclones generate at the </a:t>
            </a:r>
            <a:r>
              <a:rPr lang="en-US" sz="2000" kern="100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Bay of </a:t>
            </a:r>
            <a:r>
              <a:rPr lang="en-US" sz="2000" kern="100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Bengal</a:t>
            </a:r>
            <a:r>
              <a:rPr lang="en-US" sz="2000" kern="1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. </a:t>
            </a: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000" kern="1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Due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to the </a:t>
            </a:r>
            <a:r>
              <a:rPr lang="en-US" sz="2000" dirty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geo-physical and topographical condition Bangladesh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is one of the most disaster prone countries in the world. Especially, climate related disasters like flood and cyclone are most common in Bangladesh. </a:t>
            </a: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Amon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all disasters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cyclones impose the most severe impacts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in Bangladesh considering the loss of lives. </a:t>
            </a: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According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to Nicholls et al. (1995) during the past two centuries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42% of tropical cyclone-associated deaths have occurred in Bangladesh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. </a:t>
            </a:r>
            <a:endParaRPr lang="en-US" sz="2000" kern="100" dirty="0"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067799" y="6096065"/>
            <a:ext cx="584683" cy="365125"/>
          </a:xfrm>
        </p:spPr>
        <p:txBody>
          <a:bodyPr/>
          <a:lstStyle/>
          <a:p>
            <a:pPr>
              <a:defRPr/>
            </a:pPr>
            <a:r>
              <a:rPr lang="en-MY" sz="2800" dirty="0">
                <a:solidFill>
                  <a:schemeClr val="tx1"/>
                </a:solidFill>
              </a:rPr>
              <a:t>6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93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42F35B0-1119-4480-9114-02D5B09C8E20}"/>
              </a:ext>
            </a:extLst>
          </p:cNvPr>
          <p:cNvSpPr txBox="1"/>
          <p:nvPr/>
        </p:nvSpPr>
        <p:spPr>
          <a:xfrm>
            <a:off x="2057400" y="228600"/>
            <a:ext cx="6165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/>
              <a:t>Cyclone </a:t>
            </a:r>
            <a:r>
              <a:rPr lang="en-US" sz="2400" b="1" dirty="0"/>
              <a:t>Intensity and Human Casualty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52AADC3-BED1-4AB0-A466-049920AB5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990600"/>
            <a:ext cx="8942797" cy="540751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3" y="-11193"/>
            <a:ext cx="717496" cy="796213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347598" y="3671394"/>
            <a:ext cx="8942797" cy="381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7597" y="5334000"/>
            <a:ext cx="8942797" cy="381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47596" y="5715000"/>
            <a:ext cx="8942797" cy="888695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739749" y="690265"/>
            <a:ext cx="9166251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143000" y="6490411"/>
            <a:ext cx="5000087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Times New Roman" charset="0"/>
                <a:ea typeface="游明朝" charset="-128"/>
                <a:cs typeface="Times New Roman" charset="0"/>
              </a:rPr>
              <a:t>Source : Department of Disaster Management, 2014</a:t>
            </a:r>
            <a:endParaRPr lang="en-US" sz="1600">
              <a:effectLst/>
              <a:latin typeface="Calibri" charset="0"/>
              <a:ea typeface="游明朝" charset="-128"/>
              <a:cs typeface="Times New Roman" charset="0"/>
            </a:endParaRP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53818" y="6426297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>
                <a:solidFill>
                  <a:schemeClr val="tx1"/>
                </a:solidFill>
              </a:rPr>
              <a:t>7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62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42F35B0-1119-4480-9114-02D5B09C8E20}"/>
              </a:ext>
            </a:extLst>
          </p:cNvPr>
          <p:cNvSpPr txBox="1"/>
          <p:nvPr/>
        </p:nvSpPr>
        <p:spPr>
          <a:xfrm>
            <a:off x="1462584" y="1028514"/>
            <a:ext cx="7021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Cyclone Warning </a:t>
            </a:r>
            <a:r>
              <a:rPr lang="en-US" sz="2400" b="1" smtClean="0"/>
              <a:t>to reduce Human </a:t>
            </a:r>
            <a:r>
              <a:rPr lang="en-US" sz="2400" b="1" dirty="0"/>
              <a:t>Casualty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D9E36A8-9BC2-451A-A2C2-E667CBFB31D3}"/>
              </a:ext>
            </a:extLst>
          </p:cNvPr>
          <p:cNvSpPr txBox="1"/>
          <p:nvPr/>
        </p:nvSpPr>
        <p:spPr>
          <a:xfrm>
            <a:off x="453013" y="1676401"/>
            <a:ext cx="9045028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charset="2"/>
              <a:buChar char="q"/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Cyclone warning is a non-structural mitigation measure that can reduce human casualty, loss and damage.</a:t>
            </a:r>
          </a:p>
          <a:p>
            <a:pPr marL="342900" indent="-342900" algn="just">
              <a:buFont typeface="Wingdings" charset="2"/>
              <a:buChar char="q"/>
            </a:pPr>
            <a:endParaRPr lang="en-US" sz="2400" dirty="0">
              <a:latin typeface="Calibri" charset="0"/>
              <a:ea typeface="Calibri" charset="0"/>
              <a:cs typeface="Calibri" charset="0"/>
            </a:endParaRPr>
          </a:p>
          <a:p>
            <a:pPr marL="342900" indent="-342900" algn="just">
              <a:buFont typeface="Wingdings" charset="2"/>
              <a:buChar char="q"/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If a cyclone warning can be </a:t>
            </a:r>
            <a:r>
              <a:rPr lang="en-US" sz="2400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issued timely with adequate information 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to the local people, it is possible to save life and property</a:t>
            </a:r>
            <a:r>
              <a:rPr lang="en-US" sz="2400" dirty="0" smtClean="0">
                <a:latin typeface="Calibri" charset="0"/>
                <a:ea typeface="Calibri" charset="0"/>
                <a:cs typeface="Calibri" charset="0"/>
              </a:rPr>
              <a:t>.</a:t>
            </a:r>
          </a:p>
          <a:p>
            <a:pPr marL="342900" indent="-342900" algn="just">
              <a:buFont typeface="Wingdings" charset="2"/>
              <a:buChar char="q"/>
            </a:pPr>
            <a:endParaRPr lang="en-US" sz="24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buFont typeface="Wingdings" charset="2"/>
              <a:buChar char="q"/>
            </a:pP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Success of evacuation 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depends on the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level of information given in the warning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 and how much ‘believes’ people have on this information. </a:t>
            </a:r>
            <a:endParaRPr lang="en-US" sz="24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buFont typeface="Wingdings" charset="2"/>
              <a:buChar char="q"/>
            </a:pPr>
            <a:endParaRPr lang="en-US" sz="2400" dirty="0"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buFont typeface="Wingdings" charset="2"/>
              <a:buChar char="q"/>
            </a:pPr>
            <a:r>
              <a:rPr lang="en-US" sz="2400" dirty="0" smtClean="0">
                <a:latin typeface="Calibri" charset="0"/>
                <a:ea typeface="Calibri" charset="0"/>
                <a:cs typeface="Calibri" charset="0"/>
              </a:rPr>
              <a:t>The 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most important issue is – whether the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information given in the warning is ‘useful’ 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for the people.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3438" cy="9803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883438" y="838200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42F35B0-1119-4480-9114-02D5B09C8E20}"/>
              </a:ext>
            </a:extLst>
          </p:cNvPr>
          <p:cNvSpPr txBox="1"/>
          <p:nvPr/>
        </p:nvSpPr>
        <p:spPr>
          <a:xfrm>
            <a:off x="2884291" y="157490"/>
            <a:ext cx="7021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WHY Cyclone Warning  ??? 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 dirty="0">
                <a:solidFill>
                  <a:schemeClr val="tx1"/>
                </a:solidFill>
              </a:rPr>
              <a:t>8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219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14400" y="685800"/>
            <a:ext cx="8991605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43131" y="1676400"/>
            <a:ext cx="815714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Part 2: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Cyclone Warning in Bangladesh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71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E9C0B0F-7FB6-4663-89A0-671E9EF36D09}"/>
              </a:ext>
            </a:extLst>
          </p:cNvPr>
          <p:cNvSpPr txBox="1"/>
          <p:nvPr/>
        </p:nvSpPr>
        <p:spPr>
          <a:xfrm>
            <a:off x="772898" y="-26755"/>
            <a:ext cx="8218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How is </a:t>
            </a:r>
            <a:r>
              <a:rPr lang="en-US" sz="2400" b="1" dirty="0" smtClean="0">
                <a:latin typeface="Calibri" charset="0"/>
                <a:ea typeface="Calibri" charset="0"/>
                <a:cs typeface="Calibri" charset="0"/>
              </a:rPr>
              <a:t>Present </a:t>
            </a:r>
            <a:r>
              <a:rPr lang="en-US" sz="2400" b="1" dirty="0">
                <a:latin typeface="Calibri" charset="0"/>
                <a:ea typeface="Calibri" charset="0"/>
                <a:cs typeface="Calibri" charset="0"/>
              </a:rPr>
              <a:t>Cyclone Warning System in </a:t>
            </a:r>
            <a:r>
              <a:rPr lang="en-US" sz="2400" b="1" dirty="0" smtClean="0">
                <a:latin typeface="Calibri" charset="0"/>
                <a:ea typeface="Calibri" charset="0"/>
                <a:cs typeface="Calibri" charset="0"/>
              </a:rPr>
              <a:t>Bangladesh ?</a:t>
            </a:r>
            <a:endParaRPr lang="en-US" sz="32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ACED884-E85B-4284-9B12-BEFF637B7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007430"/>
            <a:ext cx="6457920" cy="580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75373E0-EE81-4E1F-831E-AE94D40898B6}"/>
              </a:ext>
            </a:extLst>
          </p:cNvPr>
          <p:cNvSpPr txBox="1"/>
          <p:nvPr/>
        </p:nvSpPr>
        <p:spPr>
          <a:xfrm>
            <a:off x="3333992" y="656521"/>
            <a:ext cx="3142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Related to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Sea Ports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1525"/>
            <a:ext cx="772898" cy="85769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772898" y="609600"/>
            <a:ext cx="913310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 dirty="0" smtClean="0">
                <a:solidFill>
                  <a:schemeClr val="tx1"/>
                </a:solidFill>
              </a:rPr>
              <a:t>10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430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3AA08FB-9007-4BF5-A9CE-34F9676BB105}"/>
              </a:ext>
            </a:extLst>
          </p:cNvPr>
          <p:cNvSpPr txBox="1"/>
          <p:nvPr/>
        </p:nvSpPr>
        <p:spPr>
          <a:xfrm>
            <a:off x="3276600" y="869283"/>
            <a:ext cx="3142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Related to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River Ports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51F9882-3848-44C1-8C47-DBFE222A15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43" y="1600200"/>
            <a:ext cx="7613177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975F41A-7A8C-4584-B04D-716F4549EE2C}"/>
              </a:ext>
            </a:extLst>
          </p:cNvPr>
          <p:cNvSpPr txBox="1"/>
          <p:nvPr/>
        </p:nvSpPr>
        <p:spPr>
          <a:xfrm>
            <a:off x="1285368" y="168669"/>
            <a:ext cx="8218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Present </a:t>
            </a:r>
            <a:r>
              <a:rPr lang="en-US" sz="2400" b="1" dirty="0"/>
              <a:t>Cyclone Warning System in Bangladesh</a:t>
            </a:r>
            <a:endParaRPr lang="en-US" sz="3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731038" cy="81124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762000" y="722190"/>
            <a:ext cx="9144000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 dirty="0" smtClean="0">
                <a:solidFill>
                  <a:schemeClr val="tx1"/>
                </a:solidFill>
              </a:rPr>
              <a:t>11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667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25">
            <a:extLst>
              <a:ext uri="{FF2B5EF4-FFF2-40B4-BE49-F238E27FC236}">
                <a16:creationId xmlns:a16="http://schemas.microsoft.com/office/drawing/2014/main" xmlns="" id="{06F89190-493E-4F98-80BC-6E33D7391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716477"/>
              </p:ext>
            </p:extLst>
          </p:nvPr>
        </p:nvGraphicFramePr>
        <p:xfrm>
          <a:off x="914400" y="2362200"/>
          <a:ext cx="8077199" cy="2333625"/>
        </p:xfrm>
        <a:graphic>
          <a:graphicData uri="http://schemas.openxmlformats.org/drawingml/2006/table">
            <a:tbl>
              <a:tblPr/>
              <a:tblGrid>
                <a:gridCol w="2841732"/>
                <a:gridCol w="25430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Stages of Cyclone Warning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Signal No.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Time to Forecast in Advance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Cyclone Alert Stage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Signal No. 1 , 2 ,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36 Hrs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Cyclone Warning Stage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Signal No.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24 Hrs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Cyclone Danger Stage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Signal No. 5,  6,  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18 Hrs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Cyclone Great Danger Stage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Signal No. 8,  9,  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10 </a:t>
                      </a:r>
                      <a:r>
                        <a:rPr kumimoji="0" lang="en-US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Hrs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8006E1D-0D93-43D4-A594-D358478DE4FC}"/>
              </a:ext>
            </a:extLst>
          </p:cNvPr>
          <p:cNvSpPr txBox="1"/>
          <p:nvPr/>
        </p:nvSpPr>
        <p:spPr>
          <a:xfrm>
            <a:off x="1603612" y="1752601"/>
            <a:ext cx="6698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b="1" dirty="0"/>
              <a:t>Present Cyclone Signal Dissemination Time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3BCBD1F-602F-4D89-9FA5-C8340B7996D6}"/>
              </a:ext>
            </a:extLst>
          </p:cNvPr>
          <p:cNvSpPr txBox="1"/>
          <p:nvPr/>
        </p:nvSpPr>
        <p:spPr>
          <a:xfrm>
            <a:off x="1371600" y="304800"/>
            <a:ext cx="8218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/>
              <a:t> </a:t>
            </a:r>
            <a:r>
              <a:rPr lang="en-US" sz="2400" b="1" dirty="0"/>
              <a:t>Present Cyclone Warning System in Bangladesh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883438" y="838200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100" y="3048000"/>
            <a:ext cx="1193800" cy="762000"/>
          </a:xfrm>
          <a:prstGeom prst="rect">
            <a:avLst/>
          </a:prstGeom>
        </p:spPr>
      </p:pic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17152" y="6219824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 smtClean="0">
                <a:solidFill>
                  <a:schemeClr val="tx1"/>
                </a:solidFill>
              </a:rPr>
              <a:t>12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709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3586316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charset="0"/>
                <a:ea typeface="Calibri" charset="0"/>
                <a:cs typeface="Calibri" charset="0"/>
              </a:rPr>
              <a:t>BMD warning for Cyclone ‘</a:t>
            </a:r>
            <a:r>
              <a:rPr lang="en-US" sz="2400" b="1" dirty="0" err="1">
                <a:latin typeface="Calibri" charset="0"/>
                <a:ea typeface="Calibri" charset="0"/>
                <a:cs typeface="Calibri" charset="0"/>
              </a:rPr>
              <a:t>Sidr</a:t>
            </a:r>
            <a:r>
              <a:rPr lang="en-US" sz="2400" b="1" dirty="0">
                <a:latin typeface="Calibri" charset="0"/>
                <a:ea typeface="Calibri" charset="0"/>
                <a:cs typeface="Calibri" charset="0"/>
              </a:rPr>
              <a:t>’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422276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November 15, 2007: Met office sounded </a:t>
            </a:r>
            <a:r>
              <a:rPr lang="en-US" sz="20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great danger signal No. 10 for </a:t>
            </a:r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Mongla port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 and </a:t>
            </a:r>
            <a:r>
              <a:rPr lang="en-US" sz="20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great danger signal 9 for </a:t>
            </a:r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Chittagong and Cox's Bazar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 as a severe storm in the Bay of Bengal is estimated to make landfall Thursday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.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5442" y="895689"/>
            <a:ext cx="2666999" cy="2678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3316" y="895689"/>
            <a:ext cx="4248150" cy="2708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036130" y="92159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</a:rPr>
              <a:t>Sidr</a:t>
            </a:r>
            <a:r>
              <a:rPr lang="en-US" sz="2000" b="1" dirty="0">
                <a:solidFill>
                  <a:schemeClr val="bg1"/>
                </a:solidFill>
              </a:rPr>
              <a:t> November 15 2007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54BB74C-36F5-4705-9306-5EE2EAE8982C}"/>
              </a:ext>
            </a:extLst>
          </p:cNvPr>
          <p:cNvSpPr txBox="1"/>
          <p:nvPr/>
        </p:nvSpPr>
        <p:spPr>
          <a:xfrm>
            <a:off x="205981" y="5638385"/>
            <a:ext cx="949403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Only port names are mentioned – nothing is mentioned about the districts or </a:t>
            </a:r>
            <a:r>
              <a:rPr lang="en-US" sz="2000" dirty="0" err="1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upazilas</a:t>
            </a:r>
            <a:endParaRPr lang="en-US" sz="2000" dirty="0">
              <a:solidFill>
                <a:srgbClr val="7030A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AF17BE4-38E5-47CA-B9A2-633061636A27}"/>
              </a:ext>
            </a:extLst>
          </p:cNvPr>
          <p:cNvSpPr txBox="1"/>
          <p:nvPr/>
        </p:nvSpPr>
        <p:spPr>
          <a:xfrm>
            <a:off x="1288713" y="-30818"/>
            <a:ext cx="8218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400" b="1" smtClean="0">
                <a:latin typeface="Calibri" charset="0"/>
                <a:ea typeface="Calibri" charset="0"/>
                <a:cs typeface="Calibri" charset="0"/>
              </a:rPr>
              <a:t>Problems in Present </a:t>
            </a:r>
            <a:r>
              <a:rPr lang="en-US" sz="2400" b="1" dirty="0">
                <a:latin typeface="Calibri" charset="0"/>
                <a:ea typeface="Calibri" charset="0"/>
                <a:cs typeface="Calibri" charset="0"/>
              </a:rPr>
              <a:t>Cyclone Warning System in Bangladesh</a:t>
            </a:r>
            <a:endParaRPr lang="en-US" sz="32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883438" y="762000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17152" y="6219824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 dirty="0" smtClean="0">
                <a:solidFill>
                  <a:schemeClr val="tx1"/>
                </a:solidFill>
              </a:rPr>
              <a:t>13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65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100422"/>
            <a:ext cx="4419600" cy="2253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056843"/>
            <a:ext cx="4419600" cy="227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956192" y="3397131"/>
            <a:ext cx="8066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BMD warning for Cyclone ‘Komen’ (July 30, 2015)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7343" y="4067738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Chittagong and Cox’s Bazar ports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 asked to maintain cautionary signal no. 7. </a:t>
            </a:r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Mongla and </a:t>
            </a:r>
            <a:r>
              <a:rPr lang="en-US" sz="2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Payra</a:t>
            </a:r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 ports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 to maintain cautionary danger signal no. 7. Coastal districts of </a:t>
            </a:r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Cox’s Bazar, Chittagong, Noakhali, </a:t>
            </a:r>
            <a:r>
              <a:rPr lang="en-US" sz="2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Laxmipur</a:t>
            </a:r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Feni</a:t>
            </a:r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, Chandpur, Bhola, and their offshore islands and chars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 under danger signal no. 7. Coastal districts of </a:t>
            </a:r>
            <a:r>
              <a:rPr lang="en-US" sz="2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Borguna</a:t>
            </a:r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, Patuakhali, Barisal, </a:t>
            </a:r>
            <a:r>
              <a:rPr lang="en-US" sz="2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Pirozpur</a:t>
            </a:r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Jhalokathi</a:t>
            </a:r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Bagherhat</a:t>
            </a:r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, Khulna, </a:t>
            </a:r>
            <a:r>
              <a:rPr lang="en-US" sz="2000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Satkhira</a:t>
            </a:r>
            <a:r>
              <a: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 and their offshore islands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 under danger signal no. 5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.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89343" y="656733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Komen July 30 2015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0BFABA7-C351-4B74-B996-624BC99B5AA6}"/>
              </a:ext>
            </a:extLst>
          </p:cNvPr>
          <p:cNvSpPr txBox="1"/>
          <p:nvPr/>
        </p:nvSpPr>
        <p:spPr>
          <a:xfrm>
            <a:off x="417343" y="6027003"/>
            <a:ext cx="880285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District names are mentioned in addition to port </a:t>
            </a:r>
            <a:r>
              <a:rPr lang="en-US" sz="2000" dirty="0" smtClean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names but No Local Area Specific Information about Storm Surge Height or Cyclone Intensity</a:t>
            </a:r>
            <a:endParaRPr lang="en-US" sz="2000" dirty="0">
              <a:solidFill>
                <a:srgbClr val="7030A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7EBF464-CA07-47DD-8200-3495287C181E}"/>
              </a:ext>
            </a:extLst>
          </p:cNvPr>
          <p:cNvSpPr txBox="1"/>
          <p:nvPr/>
        </p:nvSpPr>
        <p:spPr>
          <a:xfrm>
            <a:off x="1717778" y="50007"/>
            <a:ext cx="8218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Calibri" charset="0"/>
                <a:ea typeface="Calibri" charset="0"/>
                <a:cs typeface="Calibri" charset="0"/>
              </a:rPr>
              <a:t>Problems in Present </a:t>
            </a:r>
            <a:r>
              <a:rPr lang="en-US" sz="2400" b="1" dirty="0">
                <a:latin typeface="Calibri" charset="0"/>
                <a:ea typeface="Calibri" charset="0"/>
                <a:cs typeface="Calibri" charset="0"/>
              </a:rPr>
              <a:t>Cyclone Warning System in Bangladesh</a:t>
            </a:r>
            <a:endParaRPr lang="en-US" sz="32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2" y="-31747"/>
            <a:ext cx="731038" cy="81124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V="1">
            <a:off x="762000" y="511672"/>
            <a:ext cx="9144000" cy="145061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"/>
          <p:cNvSpPr>
            <a:spLocks noGrp="1"/>
          </p:cNvSpPr>
          <p:nvPr>
            <p:ph type="sldNum" sz="quarter" idx="12"/>
          </p:nvPr>
        </p:nvSpPr>
        <p:spPr>
          <a:xfrm rot="10800000" flipV="1">
            <a:off x="9067800" y="6058204"/>
            <a:ext cx="716280" cy="657224"/>
          </a:xfrm>
        </p:spPr>
        <p:txBody>
          <a:bodyPr/>
          <a:lstStyle/>
          <a:p>
            <a:pPr>
              <a:defRPr/>
            </a:pPr>
            <a:r>
              <a:rPr lang="en-MY" sz="2800" dirty="0" smtClean="0">
                <a:solidFill>
                  <a:schemeClr val="tx1"/>
                </a:solidFill>
              </a:rPr>
              <a:t>14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696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079EE15-3DC9-433A-A047-A91C5D9E572A}"/>
              </a:ext>
            </a:extLst>
          </p:cNvPr>
          <p:cNvSpPr txBox="1"/>
          <p:nvPr/>
        </p:nvSpPr>
        <p:spPr>
          <a:xfrm>
            <a:off x="1295400" y="1828800"/>
            <a:ext cx="7079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This cyclone warning is generally criticized 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1FE8B01-8F9A-4131-9120-4CA0CC4EC24E}"/>
              </a:ext>
            </a:extLst>
          </p:cNvPr>
          <p:cNvSpPr txBox="1"/>
          <p:nvPr/>
        </p:nvSpPr>
        <p:spPr>
          <a:xfrm>
            <a:off x="457200" y="2819400"/>
            <a:ext cx="89785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Warnings are basically </a:t>
            </a:r>
            <a:r>
              <a:rPr lang="en-US" sz="2400" dirty="0">
                <a:solidFill>
                  <a:srgbClr val="0070C0"/>
                </a:solidFill>
              </a:rPr>
              <a:t>sea port </a:t>
            </a:r>
            <a:r>
              <a:rPr lang="en-US" sz="2400" dirty="0" smtClean="0">
                <a:solidFill>
                  <a:srgbClr val="0070C0"/>
                </a:solidFill>
              </a:rPr>
              <a:t>oriented </a:t>
            </a:r>
            <a:r>
              <a:rPr lang="en-US" sz="2400" dirty="0" smtClean="0"/>
              <a:t>not local area specific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Too much </a:t>
            </a:r>
            <a:r>
              <a:rPr lang="en-US" sz="2400" dirty="0">
                <a:solidFill>
                  <a:srgbClr val="0070C0"/>
                </a:solidFill>
              </a:rPr>
              <a:t>qualitative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Language </a:t>
            </a:r>
            <a:r>
              <a:rPr lang="en-US" sz="2400" dirty="0"/>
              <a:t>of the warning is not familiar to the local people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7DFFA79-C8A6-4630-B304-80210F1F95C2}"/>
              </a:ext>
            </a:extLst>
          </p:cNvPr>
          <p:cNvSpPr txBox="1"/>
          <p:nvPr/>
        </p:nvSpPr>
        <p:spPr>
          <a:xfrm>
            <a:off x="1217046" y="112068"/>
            <a:ext cx="8218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400" b="1" smtClean="0">
                <a:latin typeface="Calibri" charset="0"/>
                <a:ea typeface="Calibri" charset="0"/>
                <a:cs typeface="Calibri" charset="0"/>
              </a:rPr>
              <a:t>Problems in Present </a:t>
            </a:r>
            <a:r>
              <a:rPr lang="en-US" sz="2400" b="1" dirty="0">
                <a:latin typeface="Calibri" charset="0"/>
                <a:ea typeface="Calibri" charset="0"/>
                <a:cs typeface="Calibri" charset="0"/>
              </a:rPr>
              <a:t>Cyclone Warning System in Bangladesh</a:t>
            </a:r>
            <a:endParaRPr lang="en-US" sz="32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883438" y="838200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17152" y="6219824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 dirty="0" smtClean="0">
                <a:solidFill>
                  <a:schemeClr val="tx1"/>
                </a:solidFill>
              </a:rPr>
              <a:t>15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025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14400" y="685800"/>
            <a:ext cx="8991605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16</a:t>
            </a:fld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43131" y="1676400"/>
            <a:ext cx="815714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Part 3: </a:t>
            </a:r>
            <a:endParaRPr lang="en-US" sz="3200" b="1" dirty="0" smtClean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Modification </a:t>
            </a:r>
            <a:r>
              <a:rPr lang="en-US" sz="32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in Cyclone Warning and Problems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61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D64853F-3D6C-41C2-999D-4392AA307F7F}"/>
              </a:ext>
            </a:extLst>
          </p:cNvPr>
          <p:cNvSpPr txBox="1"/>
          <p:nvPr/>
        </p:nvSpPr>
        <p:spPr>
          <a:xfrm>
            <a:off x="304800" y="1447800"/>
            <a:ext cx="90593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BMD is very sincere in this issue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After two major cyclonic events of 1991 (1991 Chittagong cyclone) and 2007 (SIDR) several improvement measures are taken by BMD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District specific signal numbers are issued with some quantification of </a:t>
            </a:r>
            <a:r>
              <a:rPr lang="en-US" sz="2400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surge depths and wind speed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Calibri" charset="0"/>
                <a:ea typeface="Calibri" charset="0"/>
                <a:cs typeface="Calibri" charset="0"/>
              </a:rPr>
              <a:t>In a warning message, the </a:t>
            </a:r>
            <a:r>
              <a:rPr lang="en-GB" sz="24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coastal districts located to the west of the Meghna estuary</a:t>
            </a:r>
            <a:r>
              <a:rPr lang="en-GB" sz="2400" dirty="0">
                <a:latin typeface="Calibri" charset="0"/>
                <a:ea typeface="Calibri" charset="0"/>
                <a:cs typeface="Calibri" charset="0"/>
              </a:rPr>
              <a:t> lie in the command area of </a:t>
            </a:r>
            <a:r>
              <a:rPr lang="en-GB" sz="2400" i="1" dirty="0" err="1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Mongla</a:t>
            </a:r>
            <a:r>
              <a:rPr lang="en-GB" sz="2400" i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GB" sz="24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maritime port</a:t>
            </a:r>
            <a:r>
              <a:rPr lang="en-GB" sz="2400" dirty="0">
                <a:latin typeface="Calibri" charset="0"/>
                <a:ea typeface="Calibri" charset="0"/>
                <a:cs typeface="Calibri" charset="0"/>
              </a:rPr>
              <a:t>, while the districts located to the </a:t>
            </a:r>
            <a:r>
              <a:rPr lang="en-GB" sz="24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east lie in the command area of </a:t>
            </a:r>
            <a:r>
              <a:rPr lang="en-GB" sz="2400" i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Chittagong </a:t>
            </a:r>
            <a:r>
              <a:rPr lang="en-GB" sz="24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maritime port</a:t>
            </a:r>
          </a:p>
          <a:p>
            <a:pPr algn="just">
              <a:spcAft>
                <a:spcPts val="1200"/>
              </a:spcAft>
            </a:pPr>
            <a:endParaRPr lang="en-US" sz="24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FD9048B-68B1-490B-8AF0-1230FDBB6C76}"/>
              </a:ext>
            </a:extLst>
          </p:cNvPr>
          <p:cNvSpPr txBox="1"/>
          <p:nvPr/>
        </p:nvSpPr>
        <p:spPr>
          <a:xfrm>
            <a:off x="876711" y="242719"/>
            <a:ext cx="8599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Modification </a:t>
            </a:r>
            <a:r>
              <a:rPr lang="en-US" sz="2400" b="1" dirty="0"/>
              <a:t>made by BMD in Present Warning System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883438" y="838200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17152" y="6219824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 dirty="0" smtClean="0">
                <a:solidFill>
                  <a:schemeClr val="tx1"/>
                </a:solidFill>
              </a:rPr>
              <a:t>17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688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7AECF9D-D6C7-4AFF-AD76-13E7A0CC7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305" y="1066800"/>
            <a:ext cx="6839390" cy="54899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03C55C0-0558-48D0-AC9B-A27F88C5C233}"/>
              </a:ext>
            </a:extLst>
          </p:cNvPr>
          <p:cNvSpPr txBox="1"/>
          <p:nvPr/>
        </p:nvSpPr>
        <p:spPr>
          <a:xfrm>
            <a:off x="1094731" y="63116"/>
            <a:ext cx="8599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 </a:t>
            </a:r>
            <a:r>
              <a:rPr lang="en-US" sz="2400" b="1" dirty="0"/>
              <a:t>Modification made by BMD in Present Warning System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52476" cy="94600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883438" y="762000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17152" y="6219824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 dirty="0" smtClean="0">
                <a:solidFill>
                  <a:schemeClr val="tx1"/>
                </a:solidFill>
              </a:rPr>
              <a:t>18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068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0EF1D56-064E-4F5D-AB76-F4481AE76CD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864" y="1371600"/>
            <a:ext cx="7987143" cy="44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7E1B61E-7629-4A46-A29F-CE129868DBAA}"/>
              </a:ext>
            </a:extLst>
          </p:cNvPr>
          <p:cNvSpPr txBox="1"/>
          <p:nvPr/>
        </p:nvSpPr>
        <p:spPr>
          <a:xfrm>
            <a:off x="1058384" y="152400"/>
            <a:ext cx="8599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Calibri" charset="0"/>
                <a:ea typeface="Calibri" charset="0"/>
                <a:cs typeface="Calibri" charset="0"/>
              </a:rPr>
              <a:t>Modification </a:t>
            </a:r>
            <a:r>
              <a:rPr lang="en-US" sz="2400" b="1" dirty="0">
                <a:latin typeface="Calibri" charset="0"/>
                <a:ea typeface="Calibri" charset="0"/>
                <a:cs typeface="Calibri" charset="0"/>
              </a:rPr>
              <a:t>made by BMD in Present Warning System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883438" y="838200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17152" y="6219824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 dirty="0" smtClean="0">
                <a:solidFill>
                  <a:schemeClr val="tx1"/>
                </a:solidFill>
              </a:rPr>
              <a:t>19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52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7E1B61E-7629-4A46-A29F-CE129868DBAA}"/>
              </a:ext>
            </a:extLst>
          </p:cNvPr>
          <p:cNvSpPr txBox="1"/>
          <p:nvPr/>
        </p:nvSpPr>
        <p:spPr>
          <a:xfrm>
            <a:off x="1058384" y="152400"/>
            <a:ext cx="8599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Calibri" charset="0"/>
                <a:ea typeface="Calibri" charset="0"/>
                <a:cs typeface="Calibri" charset="0"/>
              </a:rPr>
              <a:t>Modification </a:t>
            </a:r>
            <a:r>
              <a:rPr lang="en-US" sz="2400" b="1" dirty="0">
                <a:latin typeface="Calibri" charset="0"/>
                <a:ea typeface="Calibri" charset="0"/>
                <a:cs typeface="Calibri" charset="0"/>
              </a:rPr>
              <a:t>made by BMD in Present Warning System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883438" y="838200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219200" y="1983602"/>
            <a:ext cx="73914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Cell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Broadcasting System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can be used to send warning messages to a targeted population group that is, residents in the coastal areas. </a:t>
            </a: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indent="-342900" algn="just">
              <a:buAutoNum type="arabicPeriod"/>
            </a:pPr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pPr marL="323850" indent="-323850" algn="just"/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2. Interactive Voice Response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is a method where residents can 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listen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to a recorded warning message by calling a number. </a:t>
            </a: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pPr algn="just"/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pPr marL="368300" indent="-368300" algn="just"/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3. Short Message Service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is a text messaging service, which is specially designed for field-level disaster management committees. Members of these committees continuously 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receive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updated information about the approaching TC on their mobile phones in cyclone emergencies. </a:t>
            </a:r>
          </a:p>
          <a:p>
            <a:pPr algn="just"/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58384" y="1087736"/>
            <a:ext cx="8238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dvOT863180fb" charset="0"/>
              </a:rPr>
              <a:t>The Bangladesh Department of Disaster Management (DDM) has recently developed three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dvOT863180fb" charset="0"/>
              </a:rPr>
              <a:t>mobile-network-based warning message </a:t>
            </a:r>
            <a:r>
              <a:rPr lang="en-US" dirty="0">
                <a:solidFill>
                  <a:srgbClr val="0070C0"/>
                </a:solidFill>
                <a:latin typeface="AdvOT863180fb" charset="0"/>
              </a:rPr>
              <a:t>dissemination methods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5849511"/>
            <a:ext cx="80740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 algn="just">
              <a:spcBef>
                <a:spcPts val="0"/>
              </a:spcBef>
              <a:spcAft>
                <a:spcPts val="0"/>
              </a:spcAft>
            </a:pPr>
            <a:r>
              <a:rPr lang="en-US" sz="1400" smtClean="0">
                <a:latin typeface="Calibri" charset="0"/>
                <a:ea typeface="Calibri" charset="0"/>
                <a:cs typeface="Calibri" charset="0"/>
              </a:rPr>
              <a:t>Source: </a:t>
            </a:r>
          </a:p>
          <a:p>
            <a:pPr marL="457200" marR="0" indent="-457200" algn="just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latin typeface="Calibri" charset="0"/>
                <a:ea typeface="Calibri" charset="0"/>
                <a:cs typeface="Calibri" charset="0"/>
              </a:rPr>
              <a:t>Roy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, C., S. K. Sarkar, J. </a:t>
            </a:r>
            <a:r>
              <a:rPr lang="en-US" sz="1400" dirty="0" err="1">
                <a:latin typeface="Calibri" charset="0"/>
                <a:ea typeface="Calibri" charset="0"/>
                <a:cs typeface="Calibri" charset="0"/>
              </a:rPr>
              <a:t>Åberg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 and R. </a:t>
            </a:r>
            <a:r>
              <a:rPr lang="en-US" sz="1400" dirty="0" err="1">
                <a:latin typeface="Calibri" charset="0"/>
                <a:ea typeface="Calibri" charset="0"/>
                <a:cs typeface="Calibri" charset="0"/>
              </a:rPr>
              <a:t>Kovordanyi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. 2015. The current cyclone early warning system in Bangladesh: Providers' and receivers' views. </a:t>
            </a:r>
            <a:r>
              <a:rPr lang="en-US" sz="1400" i="1" dirty="0">
                <a:latin typeface="Calibri" charset="0"/>
                <a:ea typeface="Calibri" charset="0"/>
                <a:cs typeface="Calibri" charset="0"/>
              </a:rPr>
              <a:t>International journal of disaster risk reduction</a:t>
            </a:r>
            <a:r>
              <a:rPr lang="en-US" sz="1400" dirty="0">
                <a:latin typeface="Calibri" charset="0"/>
                <a:ea typeface="Calibri" charset="0"/>
                <a:cs typeface="Calibri" charset="0"/>
              </a:rPr>
              <a:t> 12: 285-299.</a:t>
            </a:r>
            <a:endParaRPr lang="en-US" sz="1400" dirty="0"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59825" y="6227573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 dirty="0" smtClean="0">
                <a:solidFill>
                  <a:schemeClr val="tx1"/>
                </a:solidFill>
              </a:rPr>
              <a:t>20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00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42F35B0-1119-4480-9114-02D5B09C8E20}"/>
              </a:ext>
            </a:extLst>
          </p:cNvPr>
          <p:cNvSpPr txBox="1"/>
          <p:nvPr/>
        </p:nvSpPr>
        <p:spPr>
          <a:xfrm>
            <a:off x="2438400" y="103238"/>
            <a:ext cx="6165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Doppler Radars</a:t>
            </a:r>
            <a:r>
              <a:rPr lang="mr-IN" sz="2400" b="1" dirty="0" smtClean="0"/>
              <a:t>–</a:t>
            </a:r>
            <a:r>
              <a:rPr lang="en-US" sz="2400" b="1" dirty="0" smtClean="0"/>
              <a:t>Grant of JICA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3" y="-11192"/>
            <a:ext cx="739748" cy="820906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762001" y="564903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1" y="809714"/>
            <a:ext cx="4350276" cy="4724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58042" y="945235"/>
            <a:ext cx="4180598" cy="480131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q"/>
            </a:pP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Since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1988, Japan has been contributing to improving the weather forecast service in Bangladesh through 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establishment of meteorological radars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improvement of weather analysis &amp; forecasting system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and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capacity buildings. </a:t>
            </a:r>
            <a:endParaRPr lang="en-US" dirty="0" smtClean="0">
              <a:solidFill>
                <a:schemeClr val="accent5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85750" indent="-285750" algn="just">
              <a:buFont typeface="Wingdings" charset="2"/>
              <a:buChar char="q"/>
            </a:pP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marL="285750" indent="-285750" algn="just">
              <a:buFont typeface="Wingdings" charset="2"/>
              <a:buChar char="q"/>
            </a:pP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All radars will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be equipped with S-band Doppler radars. </a:t>
            </a:r>
            <a:endParaRPr lang="en-US" dirty="0" smtClean="0">
              <a:latin typeface="Calibri" charset="0"/>
              <a:ea typeface="Calibri" charset="0"/>
              <a:cs typeface="Calibri" charset="0"/>
            </a:endParaRPr>
          </a:p>
          <a:p>
            <a:pPr marL="285750" indent="-285750" algn="just">
              <a:buFont typeface="Wingdings" charset="2"/>
              <a:buChar char="q"/>
            </a:pP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marL="285750" indent="-285750" algn="just">
              <a:buFont typeface="Wingdings" charset="2"/>
              <a:buChar char="q"/>
            </a:pP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Doppler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radars can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collect 3 dimensional meteorological data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on atmospheric moisture, intensity of rain and wind velocity distribution much faster as well as in a more accurate manner than the previous radars.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5872075"/>
            <a:ext cx="838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charset="0"/>
                <a:ea typeface="Calibri" charset="0"/>
                <a:cs typeface="Calibri" charset="0"/>
                <a:hlinkClick r:id="rId4"/>
              </a:rPr>
              <a:t>https://www.google.com/url?sa=i&amp;rct=j&amp;q=&amp;esrc=s&amp;source=images&amp;cd=&amp;cad=rja&amp;uact=8&amp;ved=2ahUKEwiswPv62ZPcAhXE7GEKHa2BAQgQjRx6BAgBEAU&amp;url=https%3A%2F%2Fwww.jica.go.jp%2Fbangladesh%2Fenglish%2Foffice%2Ftopics%2Fpress150624.html&amp;psig=AOvVaw3lJ8zb7lBMYZkG_iuOAMYz&amp;ust=1531283561351488</a:t>
            </a:r>
            <a:endParaRPr lang="en-US" sz="14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17152" y="6219824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 dirty="0" smtClean="0">
                <a:solidFill>
                  <a:schemeClr val="tx1"/>
                </a:solidFill>
              </a:rPr>
              <a:t>21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98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C52110B-D9A9-481C-912F-3C8E825B7ED4}"/>
              </a:ext>
            </a:extLst>
          </p:cNvPr>
          <p:cNvSpPr txBox="1"/>
          <p:nvPr/>
        </p:nvSpPr>
        <p:spPr>
          <a:xfrm>
            <a:off x="1524000" y="1094087"/>
            <a:ext cx="6546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P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roblem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remains…………..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627476A-E909-44D3-9DAE-64C7C61A1E41}"/>
              </a:ext>
            </a:extLst>
          </p:cNvPr>
          <p:cNvSpPr txBox="1"/>
          <p:nvPr/>
        </p:nvSpPr>
        <p:spPr>
          <a:xfrm>
            <a:off x="533400" y="1762780"/>
            <a:ext cx="891958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Concept of the command areas for district level warning are </a:t>
            </a:r>
            <a:r>
              <a:rPr lang="en-US" sz="2400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based on two ports and are very general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Wind speed and surge depth 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information are not </a:t>
            </a:r>
            <a:r>
              <a:rPr lang="en-US" sz="2400" dirty="0" smtClean="0">
                <a:latin typeface="Calibri" charset="0"/>
                <a:ea typeface="Calibri" charset="0"/>
                <a:cs typeface="Calibri" charset="0"/>
              </a:rPr>
              <a:t>local area specific</a:t>
            </a:r>
            <a:endParaRPr lang="en-US" sz="2400" dirty="0">
              <a:latin typeface="Calibri" charset="0"/>
              <a:ea typeface="Calibri" charset="0"/>
              <a:cs typeface="Calibri" charset="0"/>
            </a:endParaRP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Sometime signal numbers are </a:t>
            </a:r>
            <a:r>
              <a:rPr lang="en-US" sz="24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confusing 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Damage information 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is not mentioned 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Language of warning are still difficult to understand 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for local people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(people only take the ‘warning number’ and apply their own judgement to interpret 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it. </a:t>
            </a:r>
            <a:r>
              <a:rPr lang="en-US" dirty="0" err="1" smtClean="0">
                <a:latin typeface="Calibri" charset="0"/>
                <a:ea typeface="Calibri" charset="0"/>
                <a:cs typeface="Calibri" charset="0"/>
              </a:rPr>
              <a:t>e.g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  what is the difference between wind speed 50km/</a:t>
            </a:r>
            <a:r>
              <a:rPr lang="en-US" dirty="0" err="1" smtClean="0">
                <a:latin typeface="Calibri" charset="0"/>
                <a:ea typeface="Calibri" charset="0"/>
                <a:cs typeface="Calibri" charset="0"/>
              </a:rPr>
              <a:t>hr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 and 100km/</a:t>
            </a:r>
            <a:r>
              <a:rPr lang="en-US" dirty="0" err="1" smtClean="0">
                <a:latin typeface="Calibri" charset="0"/>
                <a:ea typeface="Calibri" charset="0"/>
                <a:cs typeface="Calibri" charset="0"/>
              </a:rPr>
              <a:t>hr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)</a:t>
            </a:r>
          </a:p>
          <a:p>
            <a:pPr algn="just">
              <a:spcBef>
                <a:spcPts val="1200"/>
              </a:spcBef>
            </a:pP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       Difference between </a:t>
            </a:r>
            <a:r>
              <a:rPr lang="en-US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Danger Signal No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Great Danger Signal No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.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5BCDA41-8998-4187-AD92-17FC8DC65C8F}"/>
              </a:ext>
            </a:extLst>
          </p:cNvPr>
          <p:cNvSpPr txBox="1"/>
          <p:nvPr/>
        </p:nvSpPr>
        <p:spPr>
          <a:xfrm>
            <a:off x="1110212" y="77781"/>
            <a:ext cx="8599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libri" charset="0"/>
                <a:ea typeface="Calibri" charset="0"/>
                <a:cs typeface="Calibri" charset="0"/>
              </a:rPr>
              <a:t> Problem Remains after Modification </a:t>
            </a:r>
            <a:r>
              <a:rPr lang="en-US" sz="2400" b="1" dirty="0">
                <a:latin typeface="Calibri" charset="0"/>
                <a:ea typeface="Calibri" charset="0"/>
                <a:cs typeface="Calibri" charset="0"/>
              </a:rPr>
              <a:t>made by BMD in Present Warning System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883438" y="948613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17152" y="6219824"/>
            <a:ext cx="1073150" cy="365125"/>
          </a:xfrm>
        </p:spPr>
        <p:txBody>
          <a:bodyPr/>
          <a:lstStyle/>
          <a:p>
            <a:pPr>
              <a:defRPr/>
            </a:pPr>
            <a:r>
              <a:rPr lang="en-MY" sz="2800" dirty="0" smtClean="0">
                <a:solidFill>
                  <a:schemeClr val="tx1"/>
                </a:solidFill>
              </a:rPr>
              <a:t>22</a:t>
            </a:r>
            <a:endParaRPr lang="en-M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02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14400" y="685800"/>
            <a:ext cx="8991605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23</a:t>
            </a:fld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066800"/>
            <a:ext cx="831283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Mallick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(et al. 2017) has argued that in spite of improvement in early warning systems in Bangladesh, many people still do not know how to interpret the warnings. </a:t>
            </a:r>
            <a:endParaRPr lang="en-US" sz="2000" dirty="0" smtClean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He </a:t>
            </a:r>
            <a:r>
              <a:rPr lang="en-US" sz="20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has found </a:t>
            </a:r>
            <a:r>
              <a:rPr lang="en-US" sz="2000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though 78% received a warning 6 hour before the </a:t>
            </a:r>
            <a:r>
              <a:rPr lang="en-US" sz="2000" dirty="0" smtClean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cyclone </a:t>
            </a:r>
            <a:r>
              <a:rPr lang="en-US" sz="2000" dirty="0" err="1" smtClean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Aila</a:t>
            </a:r>
            <a:r>
              <a:rPr lang="en-US" sz="2000" dirty="0" smtClean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z="2000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one third of them were not able to understand the early warning message. </a:t>
            </a:r>
            <a:endParaRPr lang="en-US" sz="2000" dirty="0" smtClean="0">
              <a:solidFill>
                <a:srgbClr val="7030A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0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Present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cyclone warning system in Bangladesh is related to sea port and river port. </a:t>
            </a: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Different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terms that are used are confusing to the local people. </a:t>
            </a: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000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Sometimes </a:t>
            </a:r>
            <a:r>
              <a:rPr lang="en-US" sz="20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when the warning signal No. change there is lack of adequate information, such as, change in intensity, height of tidal surges. </a:t>
            </a:r>
            <a:endParaRPr lang="en-US" sz="2000" dirty="0" smtClean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Sometimes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change of cyclone warning signal no. indicates the change of cyclone track. </a:t>
            </a:r>
            <a:endParaRPr lang="en-US" sz="2000" dirty="0" smtClean="0">
              <a:solidFill>
                <a:schemeClr val="accent6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5BCDA41-8998-4187-AD92-17FC8DC65C8F}"/>
              </a:ext>
            </a:extLst>
          </p:cNvPr>
          <p:cNvSpPr txBox="1"/>
          <p:nvPr/>
        </p:nvSpPr>
        <p:spPr>
          <a:xfrm>
            <a:off x="1110214" y="-76717"/>
            <a:ext cx="8599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libri" charset="0"/>
                <a:ea typeface="Calibri" charset="0"/>
                <a:cs typeface="Calibri" charset="0"/>
              </a:rPr>
              <a:t> Problem Remains after Modification </a:t>
            </a:r>
            <a:r>
              <a:rPr lang="en-US" sz="2400" b="1" dirty="0">
                <a:latin typeface="Calibri" charset="0"/>
                <a:ea typeface="Calibri" charset="0"/>
                <a:cs typeface="Calibri" charset="0"/>
              </a:rPr>
              <a:t>made by BMD in Present Warning System</a:t>
            </a:r>
          </a:p>
        </p:txBody>
      </p:sp>
    </p:spTree>
    <p:extLst>
      <p:ext uri="{BB962C8B-B14F-4D97-AF65-F5344CB8AC3E}">
        <p14:creationId xmlns:p14="http://schemas.microsoft.com/office/powerpoint/2010/main" val="183210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14400" y="685800"/>
            <a:ext cx="8991605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24</a:t>
            </a:fld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43131" y="1676400"/>
            <a:ext cx="81571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Part 4: </a:t>
            </a:r>
            <a:endParaRPr lang="en-US" sz="3200" b="1" dirty="0" smtClean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Cyclone </a:t>
            </a:r>
            <a:r>
              <a:rPr lang="en-US" sz="32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Warning Scenario during Cyclone </a:t>
            </a:r>
            <a:r>
              <a:rPr lang="en-US" sz="32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Aila</a:t>
            </a:r>
            <a:endParaRPr lang="en-US" sz="32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19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69570" y="6456129"/>
            <a:ext cx="1073150" cy="401871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25</a:t>
            </a:fld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97762" y="117291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 smtClean="0">
                <a:latin typeface="Calibri" charset="0"/>
                <a:ea typeface="Calibri" charset="0"/>
                <a:cs typeface="Calibri" charset="0"/>
              </a:rPr>
              <a:t>Cyclone Warning Scenarios During Cyclone </a:t>
            </a:r>
            <a:r>
              <a:rPr lang="en-US" sz="2400" b="1" kern="100" dirty="0" err="1" smtClean="0">
                <a:latin typeface="Calibri" charset="0"/>
                <a:ea typeface="Calibri" charset="0"/>
                <a:cs typeface="Calibri" charset="0"/>
              </a:rPr>
              <a:t>Aila</a:t>
            </a:r>
            <a:r>
              <a:rPr lang="en-US" sz="2400" b="1" kern="100" dirty="0" smtClean="0">
                <a:latin typeface="Calibri" charset="0"/>
                <a:ea typeface="Calibri" charset="0"/>
                <a:cs typeface="Calibri" charset="0"/>
              </a:rPr>
              <a:t>: </a:t>
            </a:r>
            <a:endParaRPr lang="en-US" sz="2400" b="1" kern="1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73962" y="1463602"/>
            <a:ext cx="3581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2000" kern="10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Cyclone Warning</a:t>
            </a:r>
            <a:endParaRPr lang="en-US" sz="2000" kern="100" dirty="0" smtClean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2" y="2133600"/>
            <a:ext cx="4724400" cy="362529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4886892" y="1828800"/>
            <a:ext cx="4953000" cy="4555093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285750" marR="0" indent="-285750" algn="just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Most of </a:t>
            </a:r>
            <a:r>
              <a:rPr lang="en-US" spc="-30" dirty="0" smtClean="0">
                <a:latin typeface="Calibri" charset="0"/>
                <a:ea typeface="Calibri" charset="0"/>
                <a:cs typeface="Calibri" charset="0"/>
              </a:rPr>
              <a:t>the men got warning and </a:t>
            </a: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evacuation order </a:t>
            </a:r>
            <a:r>
              <a:rPr lang="en-US" spc="-3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from </a:t>
            </a:r>
            <a:r>
              <a:rPr lang="en-US" spc="-30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mosque</a:t>
            </a: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. </a:t>
            </a:r>
            <a:endParaRPr lang="en-US" spc="-30" dirty="0" smtClean="0">
              <a:latin typeface="Calibri" charset="0"/>
              <a:ea typeface="Calibri" charset="0"/>
              <a:cs typeface="Calibri" charset="0"/>
            </a:endParaRPr>
          </a:p>
          <a:p>
            <a:pPr marL="285750" marR="0" indent="-285750" algn="just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n-US" spc="-30" dirty="0" smtClean="0">
                <a:latin typeface="Calibri" charset="0"/>
                <a:ea typeface="Calibri" charset="0"/>
                <a:cs typeface="Calibri" charset="0"/>
              </a:rPr>
              <a:t>Mass </a:t>
            </a: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media such as radio and TV were also relatively useful tool. </a:t>
            </a:r>
            <a:endParaRPr lang="en-US" spc="-30" dirty="0" smtClean="0">
              <a:latin typeface="Calibri" charset="0"/>
              <a:ea typeface="Calibri" charset="0"/>
              <a:cs typeface="Calibri" charset="0"/>
            </a:endParaRPr>
          </a:p>
          <a:p>
            <a:pPr marL="285750" marR="0" indent="-285750" algn="just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n-US" spc="-30" dirty="0" smtClean="0">
                <a:latin typeface="Calibri" charset="0"/>
                <a:ea typeface="Calibri" charset="0"/>
                <a:cs typeface="Calibri" charset="0"/>
              </a:rPr>
              <a:t>CPP </a:t>
            </a: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volunteer also played an important </a:t>
            </a:r>
            <a:r>
              <a:rPr lang="en-US" spc="-30" dirty="0" smtClean="0">
                <a:latin typeface="Calibri" charset="0"/>
                <a:ea typeface="Calibri" charset="0"/>
                <a:cs typeface="Calibri" charset="0"/>
              </a:rPr>
              <a:t>role;  especially</a:t>
            </a: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n-US" spc="-30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most of women got evacuation order from CPP volunteer. </a:t>
            </a:r>
            <a:endParaRPr lang="en-US" spc="-30" dirty="0" smtClean="0">
              <a:solidFill>
                <a:schemeClr val="accent6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85750" marR="0" indent="-285750" algn="just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I</a:t>
            </a:r>
            <a:r>
              <a:rPr lang="en-US" spc="-30" dirty="0" smtClean="0">
                <a:latin typeface="Calibri" charset="0"/>
                <a:ea typeface="Calibri" charset="0"/>
                <a:cs typeface="Calibri" charset="0"/>
              </a:rPr>
              <a:t>t </a:t>
            </a: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is claimed that during cyclone </a:t>
            </a:r>
            <a:r>
              <a:rPr lang="en-US" spc="-30" dirty="0" err="1">
                <a:latin typeface="Calibri" charset="0"/>
                <a:ea typeface="Calibri" charset="0"/>
                <a:cs typeface="Calibri" charset="0"/>
              </a:rPr>
              <a:t>Aila</a:t>
            </a: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 CPP volunteers </a:t>
            </a:r>
            <a:r>
              <a:rPr lang="en-US" spc="-30" dirty="0">
                <a:solidFill>
                  <a:srgbClr val="8000FF"/>
                </a:solidFill>
                <a:latin typeface="Calibri" charset="0"/>
                <a:ea typeface="Calibri" charset="0"/>
                <a:cs typeface="Calibri" charset="0"/>
              </a:rPr>
              <a:t>were late to disseminate </a:t>
            </a: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evacuation order. </a:t>
            </a:r>
            <a:endParaRPr lang="en-US" spc="-30" dirty="0" smtClean="0">
              <a:latin typeface="Calibri" charset="0"/>
              <a:ea typeface="Calibri" charset="0"/>
              <a:cs typeface="Calibri" charset="0"/>
            </a:endParaRPr>
          </a:p>
          <a:p>
            <a:pPr marL="285750" marR="0" indent="-285750" algn="just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n-US" spc="-30" dirty="0" smtClean="0">
                <a:solidFill>
                  <a:schemeClr val="accent6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Siren </a:t>
            </a:r>
            <a:r>
              <a:rPr lang="en-US" spc="-30" dirty="0">
                <a:solidFill>
                  <a:schemeClr val="accent6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and flag</a:t>
            </a: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, which are the main tools of warning and evacuation order dissemination </a:t>
            </a:r>
            <a:r>
              <a:rPr lang="en-US" spc="-30" dirty="0">
                <a:solidFill>
                  <a:schemeClr val="accent6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were identified as not so effective. </a:t>
            </a:r>
          </a:p>
          <a:p>
            <a:pPr marL="285750" marR="0" indent="-285750" algn="just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P</a:t>
            </a:r>
            <a:r>
              <a:rPr lang="en-US" spc="-30" dirty="0" smtClean="0">
                <a:latin typeface="Calibri" charset="0"/>
                <a:ea typeface="Calibri" charset="0"/>
                <a:cs typeface="Calibri" charset="0"/>
              </a:rPr>
              <a:t>eople claimed that </a:t>
            </a: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the sound of siren </a:t>
            </a:r>
            <a:r>
              <a:rPr lang="en-US" spc="-30" dirty="0" smtClean="0">
                <a:latin typeface="Calibri" charset="0"/>
                <a:ea typeface="Calibri" charset="0"/>
                <a:cs typeface="Calibri" charset="0"/>
              </a:rPr>
              <a:t>could not </a:t>
            </a: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be heard and flag </a:t>
            </a:r>
            <a:r>
              <a:rPr lang="en-US" spc="-30" dirty="0" smtClean="0">
                <a:latin typeface="Calibri" charset="0"/>
                <a:ea typeface="Calibri" charset="0"/>
                <a:cs typeface="Calibri" charset="0"/>
              </a:rPr>
              <a:t>could not </a:t>
            </a:r>
            <a:r>
              <a:rPr lang="en-US" spc="-30" dirty="0">
                <a:latin typeface="Calibri" charset="0"/>
                <a:ea typeface="Calibri" charset="0"/>
                <a:cs typeface="Calibri" charset="0"/>
              </a:rPr>
              <a:t>be seen from their house.</a:t>
            </a:r>
            <a:endParaRPr lang="en-US" dirty="0"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7896" y="2576931"/>
            <a:ext cx="353170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Source </a:t>
            </a:r>
            <a:r>
              <a:rPr lang="en-US" sz="1600" smtClean="0">
                <a:solidFill>
                  <a:schemeClr val="accent6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of Receiving Cyclone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warning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2" y="2546"/>
            <a:ext cx="883438" cy="98036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914400" y="743634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78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14400" y="177076"/>
            <a:ext cx="8991601" cy="461657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2400" b="1" dirty="0" smtClean="0">
                <a:latin typeface="Calibri" charset="0"/>
                <a:ea typeface="Calibri" charset="0"/>
                <a:cs typeface="Calibri" charset="0"/>
              </a:rPr>
              <a:t>Sources and Trust worthiness of Cyclone warning</a:t>
            </a:r>
            <a:endParaRPr lang="en-US" sz="24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26</a:t>
            </a:fld>
            <a:endParaRPr lang="en-MY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905000"/>
            <a:ext cx="4904283" cy="377003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056682" y="1522391"/>
            <a:ext cx="4586037" cy="5078313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alibri" charset="0"/>
                <a:ea typeface="Calibri" charset="0"/>
                <a:cs typeface="Calibri" charset="0"/>
              </a:rPr>
              <a:t>P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eople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basically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trust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 the information broadcasted by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mass media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such as radio and TV. </a:t>
            </a:r>
            <a:endParaRPr lang="en-US" dirty="0" smtClean="0"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dirty="0" smtClean="0"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>
                <a:solidFill>
                  <a:srgbClr val="8000FF"/>
                </a:solidFill>
                <a:latin typeface="Calibri" charset="0"/>
                <a:ea typeface="Calibri" charset="0"/>
                <a:cs typeface="Calibri" charset="0"/>
              </a:rPr>
              <a:t>M</a:t>
            </a:r>
            <a:r>
              <a:rPr lang="en-US" dirty="0" smtClean="0">
                <a:solidFill>
                  <a:srgbClr val="8000FF"/>
                </a:solidFill>
                <a:latin typeface="Calibri" charset="0"/>
                <a:ea typeface="Calibri" charset="0"/>
                <a:cs typeface="Calibri" charset="0"/>
              </a:rPr>
              <a:t>osque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is one of the most trusted 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source. </a:t>
            </a:r>
          </a:p>
          <a:p>
            <a:pPr marL="285750" indent="-285750">
              <a:buFont typeface="Arial" charset="0"/>
              <a:buChar char="•"/>
            </a:pP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CPP </a:t>
            </a:r>
            <a:r>
              <a:rPr lang="en-US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volunteer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is recognized as effective source of disseminate warning. </a:t>
            </a:r>
            <a:endParaRPr lang="en-US" dirty="0" smtClean="0"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However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, the result shows that some people do </a:t>
            </a:r>
            <a:r>
              <a:rPr lang="en-US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not have high trust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to the information received from </a:t>
            </a:r>
            <a:r>
              <a:rPr lang="en-US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CPP </a:t>
            </a:r>
            <a:r>
              <a:rPr lang="en-US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volunteers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. </a:t>
            </a:r>
          </a:p>
          <a:p>
            <a:pPr marL="285750" indent="-285750">
              <a:buFont typeface="Arial" charset="0"/>
              <a:buChar char="•"/>
            </a:pP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It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can be considered that cyclone warnings were disseminated many times but cyclone did not affect. Many mistakes of disseminating cyclone warning lead people not to 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trust CPP volunteers. 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14400" y="743634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94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14400" y="1"/>
            <a:ext cx="8991601" cy="52321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Expected Content of Cyclone warning in Bangladesh</a:t>
            </a:r>
            <a:endParaRPr lang="en-US" sz="28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91600" y="5867400"/>
            <a:ext cx="746519" cy="1151567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27</a:t>
            </a:fld>
            <a:endParaRPr lang="en-MY" sz="2800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371600"/>
            <a:ext cx="6646224" cy="41824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>
            <a:off x="914400" y="743634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1295400" y="1600200"/>
            <a:ext cx="6705600" cy="15240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28</a:t>
            </a:fld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786833"/>
            <a:ext cx="8458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400" dirty="0">
              <a:latin typeface="Calibri" charset="0"/>
              <a:ea typeface="Calibri" charset="0"/>
              <a:cs typeface="Calibri" charset="0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Calibri" charset="0"/>
                <a:ea typeface="Calibri" charset="0"/>
                <a:cs typeface="Calibri" charset="0"/>
              </a:rPr>
              <a:t>Main 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information which people need are </a:t>
            </a:r>
            <a:endParaRPr lang="en-US" sz="24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400" dirty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400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locality </a:t>
            </a:r>
            <a:r>
              <a:rPr lang="en-US" sz="2400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specific 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expected height of storm surge and probable inundation </a:t>
            </a:r>
            <a:endParaRPr lang="en-US" sz="24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400" dirty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400" dirty="0" smtClean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Cyclone </a:t>
            </a:r>
            <a:r>
              <a:rPr lang="en-US" sz="2400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intensity 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or wind speed, </a:t>
            </a:r>
            <a:endParaRPr lang="en-US" sz="24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4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400" dirty="0" smtClean="0">
                <a:solidFill>
                  <a:srgbClr val="FFC000"/>
                </a:solidFill>
                <a:latin typeface="Calibri" charset="0"/>
                <a:ea typeface="Calibri" charset="0"/>
                <a:cs typeface="Calibri" charset="0"/>
              </a:rPr>
              <a:t>time </a:t>
            </a:r>
            <a:r>
              <a:rPr lang="en-US" sz="2400" dirty="0">
                <a:solidFill>
                  <a:srgbClr val="FFC000"/>
                </a:solidFill>
                <a:latin typeface="Calibri" charset="0"/>
                <a:ea typeface="Calibri" charset="0"/>
                <a:cs typeface="Calibri" charset="0"/>
              </a:rPr>
              <a:t>of landfall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, time of </a:t>
            </a:r>
            <a:r>
              <a:rPr lang="en-US" sz="2400" dirty="0" smtClean="0">
                <a:latin typeface="Calibri" charset="0"/>
                <a:ea typeface="Calibri" charset="0"/>
                <a:cs typeface="Calibri" charset="0"/>
              </a:rPr>
              <a:t>evacuation</a:t>
            </a: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4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location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of cyclone 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shelter and safe way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to cyclone shelter </a:t>
            </a:r>
            <a:endParaRPr lang="en-US" sz="2400" dirty="0" smtClean="0">
              <a:solidFill>
                <a:schemeClr val="bg2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4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when they should start preparation for evacuation, where they should evacuate and </a:t>
            </a: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sz="2400" dirty="0" smtClean="0">
              <a:solidFill>
                <a:schemeClr val="accent6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how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to reach there.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"/>
            <a:ext cx="8991601" cy="52321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Expected Content of Cyclone warning in Bangladesh</a:t>
            </a:r>
            <a:endParaRPr lang="en-US" sz="2800" b="1" dirty="0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914400" y="743634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94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" y="-31747"/>
            <a:ext cx="883438" cy="9803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56066" y="6340480"/>
            <a:ext cx="1073150" cy="365125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800">
                <a:solidFill>
                  <a:schemeClr val="tx1"/>
                </a:solidFill>
              </a:rPr>
              <a:pPr>
                <a:defRPr/>
              </a:pPr>
              <a:t>29</a:t>
            </a:fld>
            <a:endParaRPr lang="en-MY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4441" y="980361"/>
            <a:ext cx="845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Content of Cyclone Warning 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needs to be adjusted with the People`s Expected Information</a:t>
            </a: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Language of the Warning 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should be easily understandable for the local  and rural community</a:t>
            </a: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Rather being port oriented, cyclone warning has to be districts and </a:t>
            </a:r>
            <a:r>
              <a:rPr lang="en-US" dirty="0" err="1" smtClean="0">
                <a:latin typeface="Calibri" charset="0"/>
                <a:ea typeface="Calibri" charset="0"/>
                <a:cs typeface="Calibri" charset="0"/>
              </a:rPr>
              <a:t>Upazila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 oriented.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Local community specific 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information should be prioritized.</a:t>
            </a: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Each Warning No. should be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composed of a set of detail information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, like wind speed, intensity, height of storm surge, probable damage, track</a:t>
            </a: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Time of cyclone landfall</a:t>
            </a: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endParaRPr lang="en-US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marR="0" indent="-342900" algn="just">
              <a:spcBef>
                <a:spcPts val="0"/>
              </a:spcBef>
              <a:spcAft>
                <a:spcPts val="0"/>
              </a:spcAft>
              <a:buFont typeface="Wingdings" charset="2"/>
              <a:buChar char="q"/>
            </a:pP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Distance of nearest cyclone shelter, evacuation route, 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1"/>
            <a:ext cx="8991601" cy="52321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Concluding Remark</a:t>
            </a:r>
            <a:endParaRPr lang="en-US" sz="2800" b="1" dirty="0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914400" y="743634"/>
            <a:ext cx="902256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66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296" y="0"/>
            <a:ext cx="1015681" cy="112711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067800" y="6275673"/>
            <a:ext cx="561416" cy="365125"/>
          </a:xfrm>
        </p:spPr>
        <p:txBody>
          <a:bodyPr/>
          <a:lstStyle/>
          <a:p>
            <a:pPr>
              <a:defRPr/>
            </a:pPr>
            <a:fld id="{92A3D19C-2758-45D4-A0CD-B3C4AAB0803D}" type="slidenum">
              <a:rPr lang="en-MY" sz="240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MY" sz="24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194" y="5783286"/>
            <a:ext cx="8502650" cy="486264"/>
          </a:xfrm>
          <a:prstGeom prst="rect">
            <a:avLst/>
          </a:prstGeom>
          <a:noFill/>
        </p:spPr>
        <p:txBody>
          <a:bodyPr wrap="square" lIns="91431" tIns="45716" rIns="91431" bIns="45716" rtlCol="0">
            <a:prstTxWarp prst="textStop">
              <a:avLst/>
            </a:prstTxWarp>
            <a:spAutoFit/>
          </a:bodyPr>
          <a:lstStyle/>
          <a:p>
            <a:r>
              <a:rPr lang="en-US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 very much for Your Kind Attention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2068" y="2438400"/>
            <a:ext cx="88107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Acknowledgements </a:t>
            </a:r>
            <a:endParaRPr lang="en-US" b="1" dirty="0" smtClean="0"/>
          </a:p>
          <a:p>
            <a:pPr algn="just"/>
            <a:r>
              <a:rPr lang="en-US" dirty="0" smtClean="0"/>
              <a:t>This </a:t>
            </a:r>
            <a:r>
              <a:rPr lang="en-US" dirty="0"/>
              <a:t>research was a part of a collaborative research project of Science and Technology Research Partnership for Sustainable Development 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SATREP</a:t>
            </a:r>
            <a:r>
              <a:rPr lang="en-US" dirty="0"/>
              <a:t>) between Bangladesh and the Japan Government funded by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JST-JICA</a:t>
            </a:r>
            <a:r>
              <a:rPr lang="en-US" dirty="0"/>
              <a:t> for whose support the authors wish to express their thanks and appreciation. </a:t>
            </a:r>
            <a:r>
              <a:rPr lang="en-US" dirty="0" smtClean="0"/>
              <a:t>Project </a:t>
            </a:r>
            <a:r>
              <a:rPr lang="en-US" dirty="0"/>
              <a:t>t</a:t>
            </a:r>
            <a:r>
              <a:rPr lang="en-US" dirty="0" smtClean="0"/>
              <a:t>itle is </a:t>
            </a:r>
            <a:r>
              <a:rPr lang="en-US" dirty="0">
                <a:solidFill>
                  <a:srgbClr val="0070C0"/>
                </a:solidFill>
              </a:rPr>
              <a:t>`Disaster Prevention/Mitigation Measures against Floods and Storm Surges in Bangladesh` </a:t>
            </a:r>
            <a:r>
              <a:rPr lang="en-US" dirty="0" smtClean="0"/>
              <a:t>. Heartfelt thanks to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Prof. Hajime Nakagawa and Prof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Munsur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Rahman </a:t>
            </a:r>
            <a:r>
              <a:rPr lang="en-US" dirty="0" smtClean="0"/>
              <a:t>for leading such an important project.</a:t>
            </a:r>
            <a:r>
              <a:rPr lang="en-US" dirty="0"/>
              <a:t> </a:t>
            </a:r>
            <a:r>
              <a:rPr lang="en-US" dirty="0" smtClean="0"/>
              <a:t>Guidance of the Head of Component 5 Prof. </a:t>
            </a:r>
            <a:r>
              <a:rPr lang="en-US" dirty="0" err="1" smtClean="0"/>
              <a:t>Rajib</a:t>
            </a:r>
            <a:r>
              <a:rPr lang="en-US" dirty="0" smtClean="0"/>
              <a:t> Shaw and Head of Component 2 Prof. </a:t>
            </a:r>
            <a:r>
              <a:rPr lang="en-US" dirty="0" err="1" smtClean="0"/>
              <a:t>Anisul</a:t>
            </a:r>
            <a:r>
              <a:rPr lang="en-US" dirty="0" smtClean="0"/>
              <a:t> </a:t>
            </a:r>
            <a:r>
              <a:rPr lang="en-US" dirty="0" err="1" smtClean="0"/>
              <a:t>Haque</a:t>
            </a:r>
            <a:r>
              <a:rPr lang="en-US" dirty="0" smtClean="0"/>
              <a:t> are highly appreciated. Authors are thankful to the contribution of all members of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Component 2 and Component 5.</a:t>
            </a:r>
            <a:endParaRPr lang="en-US" dirty="0"/>
          </a:p>
        </p:txBody>
      </p:sp>
      <p:pic>
        <p:nvPicPr>
          <p:cNvPr id="6" name="image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05822" y="1441540"/>
            <a:ext cx="581660" cy="11220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55464" y="1427570"/>
            <a:ext cx="602616" cy="11499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4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400799" y="1371600"/>
            <a:ext cx="685801" cy="1295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age5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326061" y="1445033"/>
            <a:ext cx="706756" cy="111506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7841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14554</TotalTime>
  <Words>1871</Words>
  <Application>Microsoft Macintosh PowerPoint</Application>
  <PresentationFormat>A4 Paper (210x297 mm)</PresentationFormat>
  <Paragraphs>231</Paragraphs>
  <Slides>30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AdvOT863180fb</vt:lpstr>
      <vt:lpstr>Arial</vt:lpstr>
      <vt:lpstr>Calibri</vt:lpstr>
      <vt:lpstr>News Gothic MT</vt:lpstr>
      <vt:lpstr>Times New Roman</vt:lpstr>
      <vt:lpstr>Verdana</vt:lpstr>
      <vt:lpstr>Wingdings</vt:lpstr>
      <vt:lpstr>Wingdings 2</vt:lpstr>
      <vt:lpstr>游明朝</vt:lpstr>
      <vt:lpstr>Breeze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idiana.hamidi</dc:creator>
  <cp:lastModifiedBy>Gulsan Parvin</cp:lastModifiedBy>
  <cp:revision>1272</cp:revision>
  <cp:lastPrinted>2018-06-19T05:20:42Z</cp:lastPrinted>
  <dcterms:created xsi:type="dcterms:W3CDTF">2010-07-01T05:51:27Z</dcterms:created>
  <dcterms:modified xsi:type="dcterms:W3CDTF">2018-07-23T07:29:45Z</dcterms:modified>
</cp:coreProperties>
</file>