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32" r:id="rId2"/>
  </p:sldMasterIdLst>
  <p:notesMasterIdLst>
    <p:notesMasterId r:id="rId44"/>
  </p:notesMasterIdLst>
  <p:sldIdLst>
    <p:sldId id="256" r:id="rId3"/>
    <p:sldId id="257" r:id="rId4"/>
    <p:sldId id="305" r:id="rId5"/>
    <p:sldId id="298" r:id="rId6"/>
    <p:sldId id="306" r:id="rId7"/>
    <p:sldId id="304" r:id="rId8"/>
    <p:sldId id="273" r:id="rId9"/>
    <p:sldId id="301" r:id="rId10"/>
    <p:sldId id="275" r:id="rId11"/>
    <p:sldId id="308" r:id="rId12"/>
    <p:sldId id="309" r:id="rId13"/>
    <p:sldId id="310" r:id="rId14"/>
    <p:sldId id="311" r:id="rId15"/>
    <p:sldId id="312" r:id="rId16"/>
    <p:sldId id="313" r:id="rId17"/>
    <p:sldId id="314" r:id="rId18"/>
    <p:sldId id="315" r:id="rId19"/>
    <p:sldId id="288" r:id="rId20"/>
    <p:sldId id="289" r:id="rId21"/>
    <p:sldId id="291" r:id="rId22"/>
    <p:sldId id="292" r:id="rId23"/>
    <p:sldId id="294" r:id="rId24"/>
    <p:sldId id="316" r:id="rId25"/>
    <p:sldId id="317" r:id="rId26"/>
    <p:sldId id="318" r:id="rId27"/>
    <p:sldId id="330" r:id="rId28"/>
    <p:sldId id="331" r:id="rId29"/>
    <p:sldId id="332" r:id="rId30"/>
    <p:sldId id="333" r:id="rId31"/>
    <p:sldId id="334" r:id="rId32"/>
    <p:sldId id="335" r:id="rId33"/>
    <p:sldId id="336" r:id="rId34"/>
    <p:sldId id="337" r:id="rId35"/>
    <p:sldId id="338" r:id="rId36"/>
    <p:sldId id="339" r:id="rId37"/>
    <p:sldId id="340" r:id="rId38"/>
    <p:sldId id="341" r:id="rId39"/>
    <p:sldId id="302" r:id="rId40"/>
    <p:sldId id="268" r:id="rId41"/>
    <p:sldId id="300" r:id="rId42"/>
    <p:sldId id="270" r:id="rId4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006666"/>
    <a:srgbClr val="FF99FF"/>
    <a:srgbClr val="33CC33"/>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A6AD22-3845-4E20-AE7C-0677DCB56673}" type="datetimeFigureOut">
              <a:rPr lang="tr-TR" smtClean="0"/>
              <a:t>16.09.2018</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1F65D4-2B71-4423-8C11-AB2E7CC0EEC9}" type="slidenum">
              <a:rPr lang="tr-TR" smtClean="0"/>
              <a:t>‹#›</a:t>
            </a:fld>
            <a:endParaRPr lang="tr-TR"/>
          </a:p>
        </p:txBody>
      </p:sp>
    </p:spTree>
    <p:extLst>
      <p:ext uri="{BB962C8B-B14F-4D97-AF65-F5344CB8AC3E}">
        <p14:creationId xmlns:p14="http://schemas.microsoft.com/office/powerpoint/2010/main" val="1654236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smtClean="0">
                <a:solidFill>
                  <a:schemeClr val="accent1"/>
                </a:solidFill>
              </a:rPr>
              <a:t>POLİKİSTİK OVER SENDROMUNDA KANITA DAYALI UYGULAMALAR</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1</a:t>
            </a:fld>
            <a:endParaRPr lang="tr-TR"/>
          </a:p>
        </p:txBody>
      </p:sp>
    </p:spTree>
    <p:extLst>
      <p:ext uri="{BB962C8B-B14F-4D97-AF65-F5344CB8AC3E}">
        <p14:creationId xmlns:p14="http://schemas.microsoft.com/office/powerpoint/2010/main" val="960608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Polikistik</a:t>
            </a:r>
            <a:r>
              <a:rPr lang="tr-TR" dirty="0" smtClean="0"/>
              <a:t> </a:t>
            </a:r>
            <a:r>
              <a:rPr lang="tr-TR" dirty="0" err="1" smtClean="0"/>
              <a:t>over</a:t>
            </a:r>
            <a:r>
              <a:rPr lang="tr-TR" dirty="0" smtClean="0"/>
              <a:t> sendromu (PKOS) üreme çağındaki kadınların %5 ila %10’unu etkileyen, yaygın bir üreme bozukluğudur.</a:t>
            </a:r>
          </a:p>
          <a:p>
            <a:r>
              <a:rPr lang="tr-TR" dirty="0" smtClean="0"/>
              <a:t>Semptomlar şunları </a:t>
            </a:r>
            <a:r>
              <a:rPr lang="tr-TR" dirty="0" err="1" smtClean="0"/>
              <a:t>içerir;Düzensiz</a:t>
            </a:r>
            <a:r>
              <a:rPr lang="tr-TR" dirty="0" smtClean="0"/>
              <a:t> adet </a:t>
            </a:r>
            <a:r>
              <a:rPr lang="tr-TR" dirty="0" err="1" smtClean="0"/>
              <a:t>dönemleriKısırlıkPelvik</a:t>
            </a:r>
            <a:r>
              <a:rPr lang="tr-TR" dirty="0" smtClean="0"/>
              <a:t> </a:t>
            </a:r>
            <a:r>
              <a:rPr lang="tr-TR" dirty="0" err="1" smtClean="0"/>
              <a:t>ağrıYüz</a:t>
            </a:r>
            <a:r>
              <a:rPr lang="tr-TR" dirty="0" smtClean="0"/>
              <a:t>, göğüs, mide veya uyluk üzerinde aşırı saç </a:t>
            </a:r>
            <a:r>
              <a:rPr lang="tr-TR" dirty="0" err="1" smtClean="0"/>
              <a:t>büyümesiKilo</a:t>
            </a:r>
            <a:r>
              <a:rPr lang="tr-TR" dirty="0" smtClean="0"/>
              <a:t> </a:t>
            </a:r>
            <a:r>
              <a:rPr lang="tr-TR" dirty="0" err="1" smtClean="0"/>
              <a:t>alımıAkne</a:t>
            </a:r>
            <a:r>
              <a:rPr lang="tr-TR" dirty="0" smtClean="0"/>
              <a:t> veya yağlı </a:t>
            </a:r>
            <a:r>
              <a:rPr lang="tr-TR" dirty="0" err="1" smtClean="0"/>
              <a:t>ciltKalınlaşmış</a:t>
            </a:r>
            <a:r>
              <a:rPr lang="tr-TR" dirty="0" smtClean="0"/>
              <a:t> deri yamaları </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2</a:t>
            </a:fld>
            <a:endParaRPr lang="tr-TR"/>
          </a:p>
        </p:txBody>
      </p:sp>
    </p:spTree>
    <p:extLst>
      <p:ext uri="{BB962C8B-B14F-4D97-AF65-F5344CB8AC3E}">
        <p14:creationId xmlns:p14="http://schemas.microsoft.com/office/powerpoint/2010/main" val="1937135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PCOS, yumurtalıklarda büyümeye kistler (sıvı dolu keseler) neden olur</a:t>
            </a:r>
          </a:p>
        </p:txBody>
      </p:sp>
      <p:sp>
        <p:nvSpPr>
          <p:cNvPr id="4" name="Slayt Numarası Yer Tutucusu 3"/>
          <p:cNvSpPr>
            <a:spLocks noGrp="1"/>
          </p:cNvSpPr>
          <p:nvPr>
            <p:ph type="sldNum" sz="quarter" idx="10"/>
          </p:nvPr>
        </p:nvSpPr>
        <p:spPr/>
        <p:txBody>
          <a:bodyPr/>
          <a:lstStyle/>
          <a:p>
            <a:fld id="{B41F65D4-2B71-4423-8C11-AB2E7CC0EEC9}" type="slidenum">
              <a:rPr lang="tr-TR" smtClean="0"/>
              <a:t>3</a:t>
            </a:fld>
            <a:endParaRPr lang="tr-TR"/>
          </a:p>
        </p:txBody>
      </p:sp>
    </p:spTree>
    <p:extLst>
      <p:ext uri="{BB962C8B-B14F-4D97-AF65-F5344CB8AC3E}">
        <p14:creationId xmlns:p14="http://schemas.microsoft.com/office/powerpoint/2010/main" val="462762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Son zamanlarda Avrupa İnsan üreme ve Embriyoloji Derneği / üreme Tıbbı Amerikan Derneği (ESHRE/ ASRM) 2004 yılında bir konsensüs toplantısında; PCOS'UN rafine bir tanımı kabul edildi: yani aşağıdaki üç kriterden ikisinin varlığı.   ı) </a:t>
            </a:r>
            <a:r>
              <a:rPr lang="tr-TR" dirty="0" err="1" smtClean="0"/>
              <a:t>Oligo</a:t>
            </a:r>
            <a:r>
              <a:rPr lang="tr-TR" dirty="0" smtClean="0"/>
              <a:t>-ve / veya </a:t>
            </a:r>
            <a:r>
              <a:rPr lang="tr-TR" dirty="0" err="1" smtClean="0"/>
              <a:t>anovülasyon</a:t>
            </a:r>
            <a:r>
              <a:rPr lang="tr-TR" dirty="0" smtClean="0"/>
              <a:t>;    </a:t>
            </a:r>
            <a:r>
              <a:rPr lang="tr-TR" dirty="0" err="1" smtClean="0"/>
              <a:t>ıı</a:t>
            </a:r>
            <a:r>
              <a:rPr lang="tr-TR" dirty="0" smtClean="0"/>
              <a:t>) </a:t>
            </a:r>
            <a:r>
              <a:rPr lang="tr-TR" dirty="0" err="1" smtClean="0"/>
              <a:t>Hiperandrojenizm</a:t>
            </a:r>
            <a:r>
              <a:rPr lang="tr-TR" dirty="0" smtClean="0"/>
              <a:t> (klinik ve / veya biyokimyasal); ve    </a:t>
            </a:r>
            <a:r>
              <a:rPr lang="tr-TR" dirty="0" err="1" smtClean="0"/>
              <a:t>ııı</a:t>
            </a:r>
            <a:r>
              <a:rPr lang="tr-TR" dirty="0" smtClean="0"/>
              <a:t>) </a:t>
            </a:r>
            <a:r>
              <a:rPr lang="tr-TR" dirty="0" err="1" smtClean="0"/>
              <a:t>polikistik</a:t>
            </a:r>
            <a:r>
              <a:rPr lang="tr-TR" dirty="0" smtClean="0"/>
              <a:t> yumurtalıklar .</a:t>
            </a:r>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4</a:t>
            </a:fld>
            <a:endParaRPr lang="tr-TR"/>
          </a:p>
        </p:txBody>
      </p:sp>
    </p:spTree>
    <p:extLst>
      <p:ext uri="{BB962C8B-B14F-4D97-AF65-F5344CB8AC3E}">
        <p14:creationId xmlns:p14="http://schemas.microsoft.com/office/powerpoint/2010/main" val="2737099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Over</a:t>
            </a:r>
            <a:r>
              <a:rPr lang="tr-TR" dirty="0" smtClean="0"/>
              <a:t> ultrasonografisine göre bir </a:t>
            </a:r>
            <a:r>
              <a:rPr lang="tr-TR" dirty="0" err="1" smtClean="0"/>
              <a:t>overde</a:t>
            </a:r>
            <a:r>
              <a:rPr lang="tr-TR" dirty="0" smtClean="0"/>
              <a:t> 2-9 mm çapında </a:t>
            </a:r>
            <a:r>
              <a:rPr lang="tr-TR" dirty="0" err="1" smtClean="0"/>
              <a:t>periferik</a:t>
            </a:r>
            <a:r>
              <a:rPr lang="tr-TR" dirty="0" smtClean="0"/>
              <a:t> </a:t>
            </a:r>
            <a:r>
              <a:rPr lang="tr-TR" dirty="0" err="1" smtClean="0"/>
              <a:t>dizilimli</a:t>
            </a:r>
            <a:r>
              <a:rPr lang="tr-TR" dirty="0" smtClean="0"/>
              <a:t> 12 veya daha fazla </a:t>
            </a:r>
            <a:r>
              <a:rPr lang="tr-TR" dirty="0" err="1" smtClean="0"/>
              <a:t>follikül</a:t>
            </a:r>
            <a:r>
              <a:rPr lang="tr-TR" dirty="0" smtClean="0"/>
              <a:t> bulunursa ve/veya </a:t>
            </a:r>
            <a:r>
              <a:rPr lang="tr-TR" dirty="0" err="1" smtClean="0"/>
              <a:t>over</a:t>
            </a:r>
            <a:r>
              <a:rPr lang="tr-TR" dirty="0" smtClean="0"/>
              <a:t> hacmi büyükse (&gt;10 ml) </a:t>
            </a:r>
            <a:r>
              <a:rPr lang="tr-TR" dirty="0" err="1" smtClean="0"/>
              <a:t>polikistik</a:t>
            </a:r>
            <a:r>
              <a:rPr lang="tr-TR" dirty="0" smtClean="0"/>
              <a:t> </a:t>
            </a:r>
            <a:r>
              <a:rPr lang="tr-TR" dirty="0" err="1" smtClean="0"/>
              <a:t>over</a:t>
            </a:r>
            <a:r>
              <a:rPr lang="tr-TR" dirty="0" smtClean="0"/>
              <a:t> olarak tanımlanır</a:t>
            </a:r>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5</a:t>
            </a:fld>
            <a:endParaRPr lang="tr-TR"/>
          </a:p>
        </p:txBody>
      </p:sp>
    </p:spTree>
    <p:extLst>
      <p:ext uri="{BB962C8B-B14F-4D97-AF65-F5344CB8AC3E}">
        <p14:creationId xmlns:p14="http://schemas.microsoft.com/office/powerpoint/2010/main" val="4113913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PCOS'LU kadınlar diyabet, </a:t>
            </a:r>
            <a:r>
              <a:rPr lang="tr-TR" dirty="0" err="1" smtClean="0"/>
              <a:t>metabolik</a:t>
            </a:r>
            <a:r>
              <a:rPr lang="tr-TR" dirty="0" smtClean="0"/>
              <a:t> sendrom, kalp hastalığı ve yüksek tansiyon riski daha yüksektir. </a:t>
            </a:r>
            <a:r>
              <a:rPr lang="tr-TR" dirty="0" err="1" smtClean="0"/>
              <a:t>PKOS’lu</a:t>
            </a:r>
            <a:r>
              <a:rPr lang="tr-TR" dirty="0" smtClean="0"/>
              <a:t> genç ergenler ve zayıf kadınlarda da bu komplikasyonlar gelişebilir.</a:t>
            </a:r>
          </a:p>
          <a:p>
            <a:r>
              <a:rPr lang="tr-TR" dirty="0" smtClean="0"/>
              <a:t>PCOS, obez veya PCOS ile bir anne veya kız kardeşi olan kadınlarda daha yaygındır.</a:t>
            </a:r>
          </a:p>
          <a:p>
            <a:r>
              <a:rPr lang="tr-TR" dirty="0" smtClean="0"/>
              <a:t>Tedavi yoktur, ancak diyet, egzersiz ve ilaçlar semptomları kontrol etmeye yardımcı olabilir. Doğum kontrol hapları kadınların normal adet yardım, erkek hormon düzeyleri ve temiz sivilce azaltmak.</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6</a:t>
            </a:fld>
            <a:endParaRPr lang="tr-TR"/>
          </a:p>
        </p:txBody>
      </p:sp>
    </p:spTree>
    <p:extLst>
      <p:ext uri="{BB962C8B-B14F-4D97-AF65-F5344CB8AC3E}">
        <p14:creationId xmlns:p14="http://schemas.microsoft.com/office/powerpoint/2010/main" val="2727997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PCOS olan kadınlarda gebeliğe bağlı düşük, erken gebelik kayıpları, </a:t>
            </a:r>
            <a:r>
              <a:rPr lang="tr-TR" dirty="0" err="1" smtClean="0"/>
              <a:t>gestasyonel</a:t>
            </a:r>
            <a:r>
              <a:rPr lang="tr-TR" dirty="0" smtClean="0"/>
              <a:t> diyabet, </a:t>
            </a:r>
            <a:r>
              <a:rPr lang="tr-TR" dirty="0" err="1" smtClean="0"/>
              <a:t>preeklemsi</a:t>
            </a:r>
            <a:r>
              <a:rPr lang="tr-TR" dirty="0" smtClean="0"/>
              <a:t>, gebelik hipertansiyonu, erken doğum, </a:t>
            </a:r>
            <a:r>
              <a:rPr lang="tr-TR" dirty="0" err="1" smtClean="0"/>
              <a:t>sezeryan</a:t>
            </a:r>
            <a:r>
              <a:rPr lang="tr-TR" dirty="0" smtClean="0"/>
              <a:t> riski daha fazladır.</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7</a:t>
            </a:fld>
            <a:endParaRPr lang="tr-TR"/>
          </a:p>
        </p:txBody>
      </p:sp>
    </p:spTree>
    <p:extLst>
      <p:ext uri="{BB962C8B-B14F-4D97-AF65-F5344CB8AC3E}">
        <p14:creationId xmlns:p14="http://schemas.microsoft.com/office/powerpoint/2010/main" val="3131837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smtClean="0">
                <a:solidFill>
                  <a:srgbClr val="00B050"/>
                </a:solidFill>
              </a:rPr>
              <a:t>PKOS’DA KANITA DAYALI REHBERLER </a:t>
            </a:r>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8</a:t>
            </a:fld>
            <a:endParaRPr lang="tr-TR"/>
          </a:p>
        </p:txBody>
      </p:sp>
    </p:spTree>
    <p:extLst>
      <p:ext uri="{BB962C8B-B14F-4D97-AF65-F5344CB8AC3E}">
        <p14:creationId xmlns:p14="http://schemas.microsoft.com/office/powerpoint/2010/main" val="2276085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Tanımlar :</a:t>
            </a:r>
          </a:p>
          <a:p>
            <a:r>
              <a:rPr lang="tr-TR" dirty="0" smtClean="0"/>
              <a:t>Öneriler Sınıflar</a:t>
            </a:r>
          </a:p>
          <a:p>
            <a:r>
              <a:rPr lang="tr-TR" dirty="0" smtClean="0"/>
              <a:t>Grade A - Özel öneriyi hedef kaliteli ve tutarlılık edebiyat bir vücut parçası olarak en az bir </a:t>
            </a:r>
            <a:r>
              <a:rPr lang="tr-TR" dirty="0" err="1" smtClean="0"/>
              <a:t>randomize</a:t>
            </a:r>
            <a:r>
              <a:rPr lang="tr-TR" dirty="0" smtClean="0"/>
              <a:t> kontrollü bir çalışma gerektirir (kanıt düzeyi </a:t>
            </a:r>
            <a:r>
              <a:rPr lang="tr-TR" dirty="0" err="1" smtClean="0"/>
              <a:t>Ia</a:t>
            </a:r>
            <a:r>
              <a:rPr lang="tr-TR" dirty="0" smtClean="0"/>
              <a:t>, </a:t>
            </a:r>
            <a:r>
              <a:rPr lang="tr-TR" dirty="0" err="1" smtClean="0"/>
              <a:t>Ib</a:t>
            </a:r>
            <a:r>
              <a:rPr lang="tr-TR" dirty="0" smtClean="0"/>
              <a:t>)</a:t>
            </a:r>
          </a:p>
          <a:p>
            <a:r>
              <a:rPr lang="tr-TR" dirty="0" smtClean="0"/>
              <a:t>Grade B - tavsiyelerin konu üzerinde iyi yürütülen klinik çalışmalarda ama hiçbir </a:t>
            </a:r>
            <a:r>
              <a:rPr lang="tr-TR" dirty="0" err="1" smtClean="0"/>
              <a:t>randomize</a:t>
            </a:r>
            <a:r>
              <a:rPr lang="tr-TR" dirty="0" smtClean="0"/>
              <a:t> klinik çalışmaların durumunu gerektirir (kanıt düzeyi </a:t>
            </a:r>
            <a:r>
              <a:rPr lang="tr-TR" dirty="0" err="1" smtClean="0"/>
              <a:t>IIb</a:t>
            </a:r>
            <a:r>
              <a:rPr lang="tr-TR" dirty="0" smtClean="0"/>
              <a:t>, III)</a:t>
            </a:r>
          </a:p>
          <a:p>
            <a:r>
              <a:rPr lang="tr-TR" dirty="0" smtClean="0"/>
              <a:t>Sınıf C - uzman komite raporları veya görüşlerinden ve / veya saygın otoritelerin klinik deneyimlerinden elde edilen kanıt gerektirir. </a:t>
            </a:r>
            <a:r>
              <a:rPr lang="tr-TR" dirty="0" err="1" smtClean="0"/>
              <a:t>Iyi</a:t>
            </a:r>
            <a:r>
              <a:rPr lang="tr-TR" dirty="0" smtClean="0"/>
              <a:t> kalitede doğrudan uygulanabilir klinik çalışmaların yokluğu (kanıt düzeyi IV) gösterir</a:t>
            </a:r>
          </a:p>
          <a:p>
            <a:endParaRPr lang="tr-TR" dirty="0" smtClean="0"/>
          </a:p>
          <a:p>
            <a:r>
              <a:rPr lang="tr-TR" dirty="0" smtClean="0"/>
              <a:t>Kanıt Düzeylerinin Sınıflandırılması</a:t>
            </a:r>
          </a:p>
          <a:p>
            <a:r>
              <a:rPr lang="tr-TR" dirty="0" err="1" smtClean="0"/>
              <a:t>Ia</a:t>
            </a:r>
            <a:r>
              <a:rPr lang="tr-TR" dirty="0" smtClean="0"/>
              <a:t> : </a:t>
            </a:r>
            <a:r>
              <a:rPr lang="tr-TR" dirty="0" err="1" smtClean="0"/>
              <a:t>randomize</a:t>
            </a:r>
            <a:r>
              <a:rPr lang="tr-TR" dirty="0" smtClean="0"/>
              <a:t> kontrollü çalışmaların meta-analizinde elde edilen kanıt</a:t>
            </a:r>
          </a:p>
          <a:p>
            <a:r>
              <a:rPr lang="tr-TR" dirty="0" err="1" smtClean="0"/>
              <a:t>Ib</a:t>
            </a:r>
            <a:r>
              <a:rPr lang="tr-TR" dirty="0" smtClean="0"/>
              <a:t> : En az bir </a:t>
            </a:r>
            <a:r>
              <a:rPr lang="tr-TR" dirty="0" err="1" smtClean="0"/>
              <a:t>randomize</a:t>
            </a:r>
            <a:r>
              <a:rPr lang="tr-TR" dirty="0" smtClean="0"/>
              <a:t> kontrollü çalışmada elde edilen kanıt</a:t>
            </a:r>
          </a:p>
          <a:p>
            <a:r>
              <a:rPr lang="tr-TR" dirty="0" err="1" smtClean="0"/>
              <a:t>IIa</a:t>
            </a:r>
            <a:r>
              <a:rPr lang="tr-TR" dirty="0" smtClean="0"/>
              <a:t> : </a:t>
            </a:r>
            <a:r>
              <a:rPr lang="tr-TR" dirty="0" err="1" smtClean="0"/>
              <a:t>Randomizasyondan</a:t>
            </a:r>
            <a:r>
              <a:rPr lang="tr-TR" dirty="0" smtClean="0"/>
              <a:t> olmaksızın en az bir iyi tasarlanmış kontrollü bir çalışmada elde edilen kanıt</a:t>
            </a:r>
          </a:p>
          <a:p>
            <a:r>
              <a:rPr lang="tr-TR" dirty="0" err="1" smtClean="0"/>
              <a:t>IIb</a:t>
            </a:r>
            <a:r>
              <a:rPr lang="tr-TR" dirty="0" smtClean="0"/>
              <a:t> : iyi tasarlanmış yarı deneysel çalışmada, en az bir diğer tür elde edilen kanıt</a:t>
            </a:r>
          </a:p>
          <a:p>
            <a:r>
              <a:rPr lang="tr-TR" dirty="0" smtClean="0"/>
              <a:t>III : Bu ​​tür karşılaştırmalı çalışmalar, korelasyon çalışmaları ve vaka çalışmaları gibi iyi tasarlanmış deneysel olmayan tanımlayıcı çalışmalardan elde edilen kanıtlar</a:t>
            </a:r>
          </a:p>
          <a:p>
            <a:r>
              <a:rPr lang="tr-TR" dirty="0" smtClean="0"/>
              <a:t>IV : Uzman komite raporları veya görüşlerinden ve / veya saygın otoritelerin klinik deneyimlerinden elde edilen kanıt</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9</a:t>
            </a:fld>
            <a:endParaRPr lang="tr-TR"/>
          </a:p>
        </p:txBody>
      </p:sp>
    </p:spTree>
    <p:extLst>
      <p:ext uri="{BB962C8B-B14F-4D97-AF65-F5344CB8AC3E}">
        <p14:creationId xmlns:p14="http://schemas.microsoft.com/office/powerpoint/2010/main" val="4205052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Polikistik</a:t>
            </a:r>
            <a:r>
              <a:rPr lang="tr-TR" dirty="0" smtClean="0"/>
              <a:t> </a:t>
            </a:r>
            <a:r>
              <a:rPr lang="tr-TR" dirty="0" err="1" smtClean="0"/>
              <a:t>Over</a:t>
            </a:r>
            <a:r>
              <a:rPr lang="tr-TR" dirty="0" smtClean="0"/>
              <a:t> Sendromu (PKOS ) tanısı?</a:t>
            </a:r>
          </a:p>
          <a:p>
            <a:r>
              <a:rPr lang="tr-TR" dirty="0" smtClean="0"/>
              <a:t>PCOS tanısı diğer etkenler (</a:t>
            </a:r>
            <a:r>
              <a:rPr lang="tr-TR" dirty="0" err="1" smtClean="0"/>
              <a:t>tiroid</a:t>
            </a:r>
            <a:r>
              <a:rPr lang="tr-TR" dirty="0" smtClean="0"/>
              <a:t> </a:t>
            </a:r>
            <a:r>
              <a:rPr lang="tr-TR" dirty="0" err="1" smtClean="0"/>
              <a:t>disfonksiyonu</a:t>
            </a:r>
            <a:r>
              <a:rPr lang="tr-TR" dirty="0" smtClean="0"/>
              <a:t>, konjenital adrenal </a:t>
            </a:r>
            <a:r>
              <a:rPr lang="tr-TR" dirty="0" err="1" smtClean="0"/>
              <a:t>hiperplazi</a:t>
            </a:r>
            <a:r>
              <a:rPr lang="tr-TR" dirty="0" smtClean="0"/>
              <a:t>, </a:t>
            </a:r>
            <a:r>
              <a:rPr lang="tr-TR" dirty="0" err="1" smtClean="0"/>
              <a:t>hiperprolaktinemi</a:t>
            </a:r>
            <a:r>
              <a:rPr lang="tr-TR" dirty="0" smtClean="0"/>
              <a:t>, </a:t>
            </a:r>
            <a:r>
              <a:rPr lang="tr-TR" dirty="0" err="1" smtClean="0"/>
              <a:t>androjen</a:t>
            </a:r>
            <a:r>
              <a:rPr lang="tr-TR" dirty="0" smtClean="0"/>
              <a:t> salgılayan tümörler ve </a:t>
            </a:r>
            <a:r>
              <a:rPr lang="tr-TR" dirty="0" err="1" smtClean="0"/>
              <a:t>Cushing</a:t>
            </a:r>
            <a:r>
              <a:rPr lang="tr-TR" dirty="0" smtClean="0"/>
              <a:t> sendromu) hariç edildiğinde ancak konabilir (B DÜZEYİ) </a:t>
            </a:r>
          </a:p>
          <a:p>
            <a:endParaRPr lang="tr-TR" dirty="0" smtClean="0"/>
          </a:p>
          <a:p>
            <a:r>
              <a:rPr lang="tr-TR" dirty="0" smtClean="0"/>
              <a:t>Kadınlar Nasıl danışmanlık alır?</a:t>
            </a:r>
          </a:p>
          <a:p>
            <a:endParaRPr lang="tr-TR" dirty="0" smtClean="0"/>
          </a:p>
          <a:p>
            <a:r>
              <a:rPr lang="tr-TR" dirty="0" smtClean="0"/>
              <a:t>PCOS  tanısı alan kadınlar durumlarıyla ilişkili sağlığa olası uzun vadeli risklerden haberdar edilmelidir. Onlara kilo kontrolü ve egzersiz ile ilgili tavsiyede bulunulmalıdır( B DÜZEYİ) .</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10</a:t>
            </a:fld>
            <a:endParaRPr lang="tr-TR"/>
          </a:p>
        </p:txBody>
      </p:sp>
    </p:spTree>
    <p:extLst>
      <p:ext uri="{BB962C8B-B14F-4D97-AF65-F5344CB8AC3E}">
        <p14:creationId xmlns:p14="http://schemas.microsoft.com/office/powerpoint/2010/main" val="3444240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PCOS Uzun süreli Sonuçları? </a:t>
            </a:r>
          </a:p>
          <a:p>
            <a:r>
              <a:rPr lang="tr-TR" dirty="0" smtClean="0"/>
              <a:t>PCOS kadınlarda Tip II Diyabet Gelişme Riski Nedir ?</a:t>
            </a:r>
          </a:p>
          <a:p>
            <a:r>
              <a:rPr lang="tr-TR" dirty="0" smtClean="0"/>
              <a:t>PCOS ile başvuran kadınlar obez (vücut kitle indeksi 30 dan fazla), özellikle eğer tip 2 diyabet için güçlü bir aile öyküsü varsa veya 40 yaşın üzerinde ise, tip 2 diyabet riski artar ve  glikoz tolerans testi yapılmalıdır( B Düzeyi) </a:t>
            </a:r>
          </a:p>
          <a:p>
            <a:r>
              <a:rPr lang="tr-TR" dirty="0" smtClean="0"/>
              <a:t/>
            </a:r>
            <a:br>
              <a:rPr lang="tr-TR" dirty="0" smtClean="0"/>
            </a:br>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11</a:t>
            </a:fld>
            <a:endParaRPr lang="tr-TR"/>
          </a:p>
        </p:txBody>
      </p:sp>
    </p:spTree>
    <p:extLst>
      <p:ext uri="{BB962C8B-B14F-4D97-AF65-F5344CB8AC3E}">
        <p14:creationId xmlns:p14="http://schemas.microsoft.com/office/powerpoint/2010/main" val="1946257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PCOS’LU Kadınlarda </a:t>
            </a:r>
            <a:r>
              <a:rPr lang="tr-TR" dirty="0" err="1" smtClean="0"/>
              <a:t>Obstrüktif</a:t>
            </a:r>
            <a:r>
              <a:rPr lang="tr-TR" dirty="0" smtClean="0"/>
              <a:t> Uyku </a:t>
            </a:r>
            <a:r>
              <a:rPr lang="tr-TR" dirty="0" err="1" smtClean="0"/>
              <a:t>apneSİ</a:t>
            </a:r>
            <a:r>
              <a:rPr lang="tr-TR" dirty="0" smtClean="0"/>
              <a:t> Gelişme </a:t>
            </a:r>
            <a:r>
              <a:rPr lang="tr-TR" dirty="0" err="1" smtClean="0"/>
              <a:t>Riskİ</a:t>
            </a:r>
            <a:r>
              <a:rPr lang="tr-TR" dirty="0" smtClean="0"/>
              <a:t> Nedir?</a:t>
            </a:r>
          </a:p>
          <a:p>
            <a:r>
              <a:rPr lang="tr-TR" dirty="0" smtClean="0"/>
              <a:t>PKOS tanısı alan kadınlar (veya eşleri) gündüz yorgunluk / uyku hali ve  horlama hakkında sorgulanmalı ve uyku </a:t>
            </a:r>
            <a:r>
              <a:rPr lang="tr-TR" dirty="0" err="1" smtClean="0"/>
              <a:t>apnesi</a:t>
            </a:r>
            <a:r>
              <a:rPr lang="tr-TR" dirty="0" smtClean="0"/>
              <a:t> olası risk faktörleriyle ilgili haberdar edilmeli ve gerektiğinde soruşturma ve tedavi önerilmelidir (B Düzeyi). </a:t>
            </a:r>
          </a:p>
          <a:p>
            <a:endParaRPr lang="tr-TR" dirty="0" smtClean="0"/>
          </a:p>
          <a:p>
            <a:r>
              <a:rPr lang="tr-TR" dirty="0" smtClean="0"/>
              <a:t>Uyku </a:t>
            </a:r>
            <a:r>
              <a:rPr lang="tr-TR" dirty="0" err="1" smtClean="0"/>
              <a:t>apnesi</a:t>
            </a:r>
            <a:r>
              <a:rPr lang="tr-TR" dirty="0" smtClean="0"/>
              <a:t> bağımsız bir </a:t>
            </a:r>
            <a:r>
              <a:rPr lang="tr-TR" dirty="0" err="1" smtClean="0"/>
              <a:t>kardiyovasküler</a:t>
            </a:r>
            <a:r>
              <a:rPr lang="tr-TR" dirty="0" smtClean="0"/>
              <a:t> risk faktörüdür ve PCOS da daha yaygın olduğu bulunmuştur . [Kanıt seviyesi III]</a:t>
            </a:r>
          </a:p>
          <a:p>
            <a:r>
              <a:rPr lang="tr-TR" dirty="0" smtClean="0"/>
              <a:t/>
            </a:r>
            <a:br>
              <a:rPr lang="tr-TR" dirty="0" smtClean="0"/>
            </a:br>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12</a:t>
            </a:fld>
            <a:endParaRPr lang="tr-TR"/>
          </a:p>
        </p:txBody>
      </p:sp>
    </p:spTree>
    <p:extLst>
      <p:ext uri="{BB962C8B-B14F-4D97-AF65-F5344CB8AC3E}">
        <p14:creationId xmlns:p14="http://schemas.microsoft.com/office/powerpoint/2010/main" val="934208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PCOS’lu</a:t>
            </a:r>
            <a:r>
              <a:rPr lang="tr-TR" dirty="0" smtClean="0"/>
              <a:t> Kadınlarda </a:t>
            </a:r>
            <a:r>
              <a:rPr lang="tr-TR" dirty="0" err="1" smtClean="0"/>
              <a:t>Kardiyovasküler</a:t>
            </a:r>
            <a:r>
              <a:rPr lang="tr-TR" dirty="0" smtClean="0"/>
              <a:t> Hastalık Gelişme Riski Nedir ?</a:t>
            </a:r>
          </a:p>
          <a:p>
            <a:r>
              <a:rPr lang="tr-TR" dirty="0" smtClean="0"/>
              <a:t>Klinik uygulamada, hipertansiyon tedavi edilmelidir, ancak </a:t>
            </a:r>
            <a:r>
              <a:rPr lang="tr-TR" dirty="0" err="1" smtClean="0"/>
              <a:t>lipid</a:t>
            </a:r>
            <a:r>
              <a:rPr lang="tr-TR" dirty="0" smtClean="0"/>
              <a:t> düşürücü tedavi rutin olarak tavsiye edilmez ve sadece bir uzman tarafından reçete edilmelidir (B Düzeyi) </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13</a:t>
            </a:fld>
            <a:endParaRPr lang="tr-TR"/>
          </a:p>
        </p:txBody>
      </p:sp>
    </p:spTree>
    <p:extLst>
      <p:ext uri="{BB962C8B-B14F-4D97-AF65-F5344CB8AC3E}">
        <p14:creationId xmlns:p14="http://schemas.microsoft.com/office/powerpoint/2010/main" val="4145476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PCOS ve Gebelik</a:t>
            </a:r>
          </a:p>
          <a:p>
            <a:r>
              <a:rPr lang="tr-TR" dirty="0" smtClean="0"/>
              <a:t>Gebelik için PCOS Etkileri Nelerdir?</a:t>
            </a:r>
          </a:p>
          <a:p>
            <a:r>
              <a:rPr lang="tr-TR" dirty="0" smtClean="0"/>
              <a:t>B – Gebelik öncesi PKOS tanısı konan kadınlar (örneğin </a:t>
            </a:r>
            <a:r>
              <a:rPr lang="tr-TR" dirty="0" err="1" smtClean="0"/>
              <a:t>konsepsiyon</a:t>
            </a:r>
            <a:r>
              <a:rPr lang="tr-TR" dirty="0" smtClean="0"/>
              <a:t> için </a:t>
            </a:r>
            <a:r>
              <a:rPr lang="tr-TR" dirty="0" err="1" smtClean="0"/>
              <a:t>ovulasyon</a:t>
            </a:r>
            <a:r>
              <a:rPr lang="tr-TR" dirty="0" smtClean="0"/>
              <a:t> indüksiyonu gerektiren) gebelikte anormallikler tespit edilirse özel bir </a:t>
            </a:r>
            <a:r>
              <a:rPr lang="tr-TR" dirty="0" err="1" smtClean="0"/>
              <a:t>obstetrik</a:t>
            </a:r>
            <a:r>
              <a:rPr lang="tr-TR" dirty="0" smtClean="0"/>
              <a:t> diyabetik servisine sevk ile gebeliğin 20. haftasından önce </a:t>
            </a:r>
            <a:r>
              <a:rPr lang="tr-TR" dirty="0" err="1" smtClean="0"/>
              <a:t>gestasyonel</a:t>
            </a:r>
            <a:r>
              <a:rPr lang="tr-TR" dirty="0" smtClean="0"/>
              <a:t> diyabet için taranmalıdır.</a:t>
            </a:r>
          </a:p>
          <a:p>
            <a:r>
              <a:rPr lang="tr-TR" dirty="0" smtClean="0"/>
              <a:t>D - </a:t>
            </a:r>
            <a:r>
              <a:rPr lang="tr-TR" dirty="0" err="1" smtClean="0"/>
              <a:t>Metformin</a:t>
            </a:r>
            <a:r>
              <a:rPr lang="tr-TR" dirty="0" smtClean="0"/>
              <a:t> şu anda İngiltere'de gebelikte kullanım için lisanslı değildir ve gebelikte kullanılması tavsiye edilmez.</a:t>
            </a:r>
          </a:p>
          <a:p>
            <a:r>
              <a:rPr lang="tr-TR" dirty="0" smtClean="0"/>
              <a:t/>
            </a:r>
            <a:br>
              <a:rPr lang="tr-TR" dirty="0" smtClean="0"/>
            </a:br>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14</a:t>
            </a:fld>
            <a:endParaRPr lang="tr-TR"/>
          </a:p>
        </p:txBody>
      </p:sp>
    </p:spTree>
    <p:extLst>
      <p:ext uri="{BB962C8B-B14F-4D97-AF65-F5344CB8AC3E}">
        <p14:creationId xmlns:p14="http://schemas.microsoft.com/office/powerpoint/2010/main" val="2839781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PCOS Kadınlarda Kanser Riskleri Nelerdir ?</a:t>
            </a:r>
          </a:p>
          <a:p>
            <a:r>
              <a:rPr lang="tr-TR" dirty="0" smtClean="0"/>
              <a:t>B – </a:t>
            </a:r>
            <a:r>
              <a:rPr lang="tr-TR" dirty="0" err="1" smtClean="0"/>
              <a:t>PKOS’lu</a:t>
            </a:r>
            <a:r>
              <a:rPr lang="tr-TR" dirty="0" smtClean="0"/>
              <a:t> kadınlarda </a:t>
            </a:r>
            <a:r>
              <a:rPr lang="tr-TR" dirty="0" err="1" smtClean="0"/>
              <a:t>oligo</a:t>
            </a:r>
            <a:r>
              <a:rPr lang="tr-TR" dirty="0" smtClean="0"/>
              <a:t>- veya </a:t>
            </a:r>
            <a:r>
              <a:rPr lang="tr-TR" dirty="0" err="1" smtClean="0"/>
              <a:t>amenore</a:t>
            </a:r>
            <a:r>
              <a:rPr lang="tr-TR" dirty="0" smtClean="0"/>
              <a:t> </a:t>
            </a:r>
            <a:r>
              <a:rPr lang="tr-TR" dirty="0" err="1" smtClean="0"/>
              <a:t>endometrial</a:t>
            </a:r>
            <a:r>
              <a:rPr lang="tr-TR" dirty="0" smtClean="0"/>
              <a:t> </a:t>
            </a:r>
            <a:r>
              <a:rPr lang="tr-TR" dirty="0" err="1" smtClean="0"/>
              <a:t>hiperplazi</a:t>
            </a:r>
            <a:r>
              <a:rPr lang="tr-TR" dirty="0" smtClean="0"/>
              <a:t> ve daha sonra </a:t>
            </a:r>
            <a:r>
              <a:rPr lang="tr-TR" dirty="0" err="1" smtClean="0"/>
              <a:t>karsinomaya</a:t>
            </a:r>
            <a:r>
              <a:rPr lang="tr-TR" dirty="0" smtClean="0"/>
              <a:t> zemin hazırlayabilir. En az her 3 -4 ayda bir </a:t>
            </a:r>
            <a:r>
              <a:rPr lang="tr-TR" dirty="0" err="1" smtClean="0"/>
              <a:t>progesteron</a:t>
            </a:r>
            <a:r>
              <a:rPr lang="tr-TR" dirty="0" smtClean="0"/>
              <a:t> tedavisi ile geri çekilme kanaması teşviki iyi bir uygulamadır.</a:t>
            </a:r>
          </a:p>
          <a:p>
            <a:r>
              <a:rPr lang="tr-TR" dirty="0" smtClean="0"/>
              <a:t>C-Göğüs ve </a:t>
            </a:r>
            <a:r>
              <a:rPr lang="tr-TR" dirty="0" err="1" smtClean="0"/>
              <a:t>over</a:t>
            </a:r>
            <a:r>
              <a:rPr lang="tr-TR" dirty="0" smtClean="0"/>
              <a:t> kanseri ile ilişkili görülmemekte ve ek bir gözetim gerekli değildir</a:t>
            </a:r>
          </a:p>
          <a:p>
            <a:endParaRPr lang="tr-TR" dirty="0" smtClean="0"/>
          </a:p>
          <a:p>
            <a:r>
              <a:rPr lang="tr-TR" dirty="0" err="1" smtClean="0"/>
              <a:t>Oligomenorrhoeic</a:t>
            </a:r>
            <a:r>
              <a:rPr lang="tr-TR" dirty="0" smtClean="0"/>
              <a:t> ve normal çekilme kanamaları olmayan kadınlar yerel protokollere göre araştırılmalı ve tedavi edilmelidir. Bu ultrason, </a:t>
            </a:r>
            <a:r>
              <a:rPr lang="tr-TR" dirty="0" err="1" smtClean="0"/>
              <a:t>endometriyal</a:t>
            </a:r>
            <a:r>
              <a:rPr lang="tr-TR" dirty="0" smtClean="0"/>
              <a:t> örnekleme ve / veya </a:t>
            </a:r>
            <a:r>
              <a:rPr lang="tr-TR" dirty="0" err="1" smtClean="0"/>
              <a:t>histeroskopiyi</a:t>
            </a:r>
            <a:r>
              <a:rPr lang="tr-TR" dirty="0" smtClean="0"/>
              <a:t> içerebilir. [Kanıt seviyesi </a:t>
            </a:r>
            <a:r>
              <a:rPr lang="tr-TR" dirty="0" err="1" smtClean="0"/>
              <a:t>IIa</a:t>
            </a:r>
            <a:r>
              <a:rPr lang="tr-TR" dirty="0" smtClean="0"/>
              <a:t>]</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15</a:t>
            </a:fld>
            <a:endParaRPr lang="tr-TR"/>
          </a:p>
        </p:txBody>
      </p:sp>
    </p:spTree>
    <p:extLst>
      <p:ext uri="{BB962C8B-B14F-4D97-AF65-F5344CB8AC3E}">
        <p14:creationId xmlns:p14="http://schemas.microsoft.com/office/powerpoint/2010/main" val="3591301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PKOS’TA Risk Azaltma Stratejileri</a:t>
            </a:r>
          </a:p>
          <a:p>
            <a:r>
              <a:rPr lang="tr-TR" dirty="0" err="1" smtClean="0"/>
              <a:t>Pkos’lu</a:t>
            </a:r>
            <a:r>
              <a:rPr lang="tr-TR" dirty="0" smtClean="0"/>
              <a:t> kadınlara yaşam tarzı konusunda nasıl danışmanlık verilmeli?</a:t>
            </a:r>
          </a:p>
          <a:p>
            <a:r>
              <a:rPr lang="tr-TR" dirty="0" err="1" smtClean="0"/>
              <a:t>PKOS’lu</a:t>
            </a:r>
            <a:r>
              <a:rPr lang="tr-TR" dirty="0" smtClean="0"/>
              <a:t> kadınlara diyet ve egzersiz yoluyla  kilo verilmesi önerilir (B-Düzey) </a:t>
            </a:r>
          </a:p>
          <a:p>
            <a:r>
              <a:rPr lang="tr-TR" dirty="0" smtClean="0"/>
              <a:t>Yaşam tarzı müdahaleler için herhangi bir sağlam, uzun süreli izlem verilerinin yokluğunda, (günde ortalama 30 dakika ter uyaran egzersiz hedefleyen) düzenli egzersiz, en önemli yaşam tarzı tedbiri olarak,  gün boyunca sağlıklı, düzenli beslenme diyetleri, </a:t>
            </a:r>
            <a:r>
              <a:rPr lang="tr-TR" dirty="0" err="1" smtClean="0"/>
              <a:t>hypocalorific</a:t>
            </a:r>
            <a:r>
              <a:rPr lang="tr-TR" dirty="0" smtClean="0"/>
              <a:t> yemekler önerilir [Kanıt seviyesi </a:t>
            </a:r>
            <a:r>
              <a:rPr lang="tr-TR" dirty="0" err="1" smtClean="0"/>
              <a:t>Ib</a:t>
            </a:r>
            <a:r>
              <a:rPr lang="tr-TR" dirty="0" smtClean="0"/>
              <a:t>]</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16</a:t>
            </a:fld>
            <a:endParaRPr lang="tr-TR"/>
          </a:p>
        </p:txBody>
      </p:sp>
    </p:spTree>
    <p:extLst>
      <p:ext uri="{BB962C8B-B14F-4D97-AF65-F5344CB8AC3E}">
        <p14:creationId xmlns:p14="http://schemas.microsoft.com/office/powerpoint/2010/main" val="2995171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İlaç tedavisi PKOS’ </a:t>
            </a:r>
            <a:r>
              <a:rPr lang="tr-TR" dirty="0" err="1" smtClean="0"/>
              <a:t>lu</a:t>
            </a:r>
            <a:r>
              <a:rPr lang="tr-TR" dirty="0" smtClean="0"/>
              <a:t> kadınlarda uygun mudur?</a:t>
            </a:r>
          </a:p>
          <a:p>
            <a:r>
              <a:rPr lang="tr-TR" dirty="0" smtClean="0"/>
              <a:t>İnsülin-</a:t>
            </a:r>
            <a:r>
              <a:rPr lang="tr-TR" dirty="0" err="1" smtClean="0"/>
              <a:t>sensitize</a:t>
            </a:r>
            <a:r>
              <a:rPr lang="tr-TR" dirty="0" smtClean="0"/>
              <a:t> edici ajanların diyabetik olmayan kadınlarda kullanımı için Birleşik Krallık (UK)’ta lisansı yoktur. Bir dizi kanıt bu ilaçların güvenilirliğini gösterse de, insülin </a:t>
            </a:r>
            <a:r>
              <a:rPr lang="tr-TR" dirty="0" err="1" smtClean="0"/>
              <a:t>sensitize</a:t>
            </a:r>
            <a:r>
              <a:rPr lang="tr-TR" dirty="0" smtClean="0"/>
              <a:t> edici ajanların kullanımı için uzun vadeli bir yararı hakkında herhangi bir kanıt yoktur ( B Düzeyi) </a:t>
            </a:r>
          </a:p>
          <a:p>
            <a:endParaRPr lang="tr-TR" dirty="0" smtClean="0"/>
          </a:p>
          <a:p>
            <a:r>
              <a:rPr lang="tr-TR" dirty="0" smtClean="0"/>
              <a:t>Kilo verdiren ilaçların kullanımı kilo kaybı ile insülin direncini azaltmaya yardımcı olabilir ( B Düzeyi) </a:t>
            </a:r>
          </a:p>
          <a:p>
            <a:r>
              <a:rPr lang="tr-TR" dirty="0" smtClean="0"/>
              <a:t> PKOS’ </a:t>
            </a:r>
            <a:r>
              <a:rPr lang="tr-TR" dirty="0" err="1" smtClean="0"/>
              <a:t>lu</a:t>
            </a:r>
            <a:r>
              <a:rPr lang="tr-TR" dirty="0" smtClean="0"/>
              <a:t> kadınlara </a:t>
            </a:r>
            <a:r>
              <a:rPr lang="tr-TR" dirty="0" err="1" smtClean="0"/>
              <a:t>metformin</a:t>
            </a:r>
            <a:r>
              <a:rPr lang="tr-TR" dirty="0" smtClean="0"/>
              <a:t> ve </a:t>
            </a:r>
            <a:r>
              <a:rPr lang="tr-TR" dirty="0" err="1" smtClean="0"/>
              <a:t>tiyazolidinedionların</a:t>
            </a:r>
            <a:r>
              <a:rPr lang="tr-TR" dirty="0" smtClean="0"/>
              <a:t> kullanım için ruhsatsız olduğunu vurgulamak gerekir ve hastalar tedaviye başlamadan önce danışmanlık verilmelidir. [Kanıt seviyesi </a:t>
            </a:r>
            <a:r>
              <a:rPr lang="tr-TR" dirty="0" err="1" smtClean="0"/>
              <a:t>Ib</a:t>
            </a:r>
            <a:r>
              <a:rPr lang="tr-TR" dirty="0" smtClean="0"/>
              <a:t>]</a:t>
            </a:r>
          </a:p>
          <a:p>
            <a:r>
              <a:rPr lang="tr-TR" dirty="0" smtClean="0"/>
              <a:t/>
            </a:r>
            <a:br>
              <a:rPr lang="tr-TR" dirty="0" smtClean="0"/>
            </a:br>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17</a:t>
            </a:fld>
            <a:endParaRPr lang="tr-TR"/>
          </a:p>
        </p:txBody>
      </p:sp>
    </p:spTree>
    <p:extLst>
      <p:ext uri="{BB962C8B-B14F-4D97-AF65-F5344CB8AC3E}">
        <p14:creationId xmlns:p14="http://schemas.microsoft.com/office/powerpoint/2010/main" val="2075999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Tanımlar :</a:t>
            </a:r>
          </a:p>
          <a:p>
            <a:r>
              <a:rPr lang="tr-TR" dirty="0" smtClean="0"/>
              <a:t>Kanıt Sınıflar</a:t>
            </a:r>
          </a:p>
          <a:p>
            <a:r>
              <a:rPr lang="tr-TR" dirty="0" smtClean="0"/>
              <a:t>I  en az bir </a:t>
            </a:r>
            <a:r>
              <a:rPr lang="tr-TR" dirty="0" err="1" smtClean="0"/>
              <a:t>randomize</a:t>
            </a:r>
            <a:r>
              <a:rPr lang="tr-TR" dirty="0" smtClean="0"/>
              <a:t> kontrollü iyi tasarlanmış çalışmadan elde edilen kanıtlar.</a:t>
            </a:r>
          </a:p>
          <a:p>
            <a:r>
              <a:rPr lang="tr-TR" dirty="0" smtClean="0"/>
              <a:t>II-1 </a:t>
            </a:r>
            <a:r>
              <a:rPr lang="tr-TR" dirty="0" err="1" smtClean="0"/>
              <a:t>randomize</a:t>
            </a:r>
            <a:r>
              <a:rPr lang="tr-TR" dirty="0" smtClean="0"/>
              <a:t> olmayan iyi tasarlanmış kontrollü çalışmalardan elde edilen kanıtlar.</a:t>
            </a:r>
          </a:p>
          <a:p>
            <a:r>
              <a:rPr lang="tr-TR" dirty="0" smtClean="0"/>
              <a:t>II-2 Kanıt tercihen birden fazla merkez veya araştırma grubundan, iyi tasarlanmış </a:t>
            </a:r>
            <a:r>
              <a:rPr lang="tr-TR" dirty="0" err="1" smtClean="0"/>
              <a:t>kohort</a:t>
            </a:r>
            <a:r>
              <a:rPr lang="tr-TR" dirty="0" smtClean="0"/>
              <a:t> veya vaka-kontrol analitik çalışmalardan elde edilen.</a:t>
            </a:r>
          </a:p>
          <a:p>
            <a:r>
              <a:rPr lang="tr-TR" dirty="0" smtClean="0"/>
              <a:t>II-3 müdahalesiz çoklu zaman serisinde elde edilen kanıt. Kontrolsüz deneyler dramatik sonuçlar da bu kanıt türüne kabul edilebilir.</a:t>
            </a:r>
          </a:p>
          <a:p>
            <a:r>
              <a:rPr lang="tr-TR" dirty="0" smtClean="0"/>
              <a:t>III klinik deneyim, tanımlayıcı çalışmalar, ya da uzman komitelerin raporlarına dayalı saygın otoritelerin görüşleri</a:t>
            </a:r>
          </a:p>
          <a:p>
            <a:endParaRPr lang="tr-TR" dirty="0" smtClean="0"/>
          </a:p>
          <a:p>
            <a:r>
              <a:rPr lang="tr-TR" dirty="0" smtClean="0"/>
              <a:t>Öneriler Seviyeleri</a:t>
            </a:r>
          </a:p>
          <a:p>
            <a:r>
              <a:rPr lang="tr-TR" dirty="0" smtClean="0"/>
              <a:t>Seviye A - Öneriler iyi ve tutarlı bilimsel kanıtlara dayanmaktadır.</a:t>
            </a:r>
          </a:p>
          <a:p>
            <a:r>
              <a:rPr lang="tr-TR" dirty="0" smtClean="0"/>
              <a:t>Seviye B - Öneriler sınırlı ya da tutarsız bilimsel kanıtlara dayanmaktadır.</a:t>
            </a:r>
          </a:p>
          <a:p>
            <a:r>
              <a:rPr lang="tr-TR" dirty="0" smtClean="0"/>
              <a:t>Seviye C - Öneriler öncelikle uzlaşma ve uzman görüşlerine dayanmaktadır</a:t>
            </a:r>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18</a:t>
            </a:fld>
            <a:endParaRPr lang="tr-TR"/>
          </a:p>
        </p:txBody>
      </p:sp>
    </p:spTree>
    <p:extLst>
      <p:ext uri="{BB962C8B-B14F-4D97-AF65-F5344CB8AC3E}">
        <p14:creationId xmlns:p14="http://schemas.microsoft.com/office/powerpoint/2010/main" val="1504913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Aşağıdaki öneriler ve sonuçlar iyi ve tutarlı bir bilimsel </a:t>
            </a:r>
            <a:r>
              <a:rPr lang="tr-TR" dirty="0" err="1" smtClean="0"/>
              <a:t>kanıtA</a:t>
            </a:r>
            <a:r>
              <a:rPr lang="tr-TR" dirty="0" smtClean="0"/>
              <a:t>  (Seviye A) dayanmaktadır :</a:t>
            </a:r>
          </a:p>
          <a:p>
            <a:r>
              <a:rPr lang="tr-TR" dirty="0" err="1" smtClean="0"/>
              <a:t>Ovulasyon</a:t>
            </a:r>
            <a:r>
              <a:rPr lang="tr-TR" dirty="0" smtClean="0"/>
              <a:t> indüksiyonu için önerilen ilk basamak tedavi </a:t>
            </a:r>
            <a:r>
              <a:rPr lang="tr-TR" dirty="0" err="1" smtClean="0"/>
              <a:t>antiöstrojen</a:t>
            </a:r>
            <a:r>
              <a:rPr lang="tr-TR" dirty="0" smtClean="0"/>
              <a:t> </a:t>
            </a:r>
            <a:r>
              <a:rPr lang="tr-TR" dirty="0" err="1" smtClean="0"/>
              <a:t>klomifen</a:t>
            </a:r>
            <a:r>
              <a:rPr lang="tr-TR" dirty="0" smtClean="0"/>
              <a:t> </a:t>
            </a:r>
            <a:r>
              <a:rPr lang="tr-TR" dirty="0" err="1" smtClean="0"/>
              <a:t>sitrattır</a:t>
            </a:r>
            <a:r>
              <a:rPr lang="tr-TR" dirty="0" smtClean="0"/>
              <a:t>.</a:t>
            </a:r>
          </a:p>
          <a:p>
            <a:r>
              <a:rPr lang="tr-TR" dirty="0" err="1" smtClean="0"/>
              <a:t>Hirsutizm</a:t>
            </a:r>
            <a:r>
              <a:rPr lang="tr-TR" dirty="0" smtClean="0"/>
              <a:t> için lazer tedavisine </a:t>
            </a:r>
            <a:r>
              <a:rPr lang="tr-TR" dirty="0" err="1" smtClean="0"/>
              <a:t>eflornitin</a:t>
            </a:r>
            <a:r>
              <a:rPr lang="tr-TR" dirty="0" smtClean="0"/>
              <a:t> eklenmesi tek başına lazer tedavisinde daha üstündür.</a:t>
            </a:r>
          </a:p>
          <a:p>
            <a:r>
              <a:rPr lang="tr-TR" dirty="0" smtClean="0"/>
              <a:t/>
            </a:r>
            <a:br>
              <a:rPr lang="tr-TR" dirty="0" smtClean="0"/>
            </a:br>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19</a:t>
            </a:fld>
            <a:endParaRPr lang="tr-TR"/>
          </a:p>
        </p:txBody>
      </p:sp>
    </p:spTree>
    <p:extLst>
      <p:ext uri="{BB962C8B-B14F-4D97-AF65-F5344CB8AC3E}">
        <p14:creationId xmlns:p14="http://schemas.microsoft.com/office/powerpoint/2010/main" val="3181754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Polikistik</a:t>
            </a:r>
            <a:r>
              <a:rPr lang="tr-TR" dirty="0" smtClean="0"/>
              <a:t> </a:t>
            </a:r>
            <a:r>
              <a:rPr lang="tr-TR" dirty="0" err="1" smtClean="0"/>
              <a:t>over</a:t>
            </a:r>
            <a:r>
              <a:rPr lang="tr-TR" dirty="0" smtClean="0"/>
              <a:t> sendrom tanılı kadınlar , tip 2 diyabet ve bozulmuş </a:t>
            </a:r>
            <a:r>
              <a:rPr lang="tr-TR" dirty="0" err="1" smtClean="0"/>
              <a:t>glukoz</a:t>
            </a:r>
            <a:r>
              <a:rPr lang="tr-TR" dirty="0" smtClean="0"/>
              <a:t> toleransı için 75 g </a:t>
            </a:r>
            <a:r>
              <a:rPr lang="tr-TR" dirty="0" err="1" smtClean="0"/>
              <a:t>glukoz</a:t>
            </a:r>
            <a:r>
              <a:rPr lang="tr-TR" dirty="0" smtClean="0"/>
              <a:t> yüklemesi sonrası 2 saatlik bir glikoz seviyesinin ardından açlık </a:t>
            </a:r>
            <a:r>
              <a:rPr lang="tr-TR" dirty="0" err="1" smtClean="0"/>
              <a:t>glukoz</a:t>
            </a:r>
            <a:r>
              <a:rPr lang="tr-TR" dirty="0" smtClean="0"/>
              <a:t> düzeyi ile taranmalıdır.</a:t>
            </a:r>
          </a:p>
          <a:p>
            <a:r>
              <a:rPr lang="tr-TR" dirty="0" smtClean="0"/>
              <a:t>PCOS kadınlar </a:t>
            </a:r>
            <a:r>
              <a:rPr lang="tr-TR" dirty="0" err="1" smtClean="0"/>
              <a:t>kardiyovasküler</a:t>
            </a:r>
            <a:r>
              <a:rPr lang="tr-TR" dirty="0" smtClean="0"/>
              <a:t> risk taraması için, vücut kitle indeksi (VKİ), açlık </a:t>
            </a:r>
            <a:r>
              <a:rPr lang="tr-TR" dirty="0" err="1" smtClean="0"/>
              <a:t>lipid</a:t>
            </a:r>
            <a:r>
              <a:rPr lang="tr-TR" dirty="0" smtClean="0"/>
              <a:t> ve </a:t>
            </a:r>
            <a:r>
              <a:rPr lang="tr-TR" dirty="0" err="1" smtClean="0"/>
              <a:t>lipoprotein</a:t>
            </a:r>
            <a:r>
              <a:rPr lang="tr-TR" dirty="0" smtClean="0"/>
              <a:t> düzeyleri ve </a:t>
            </a:r>
            <a:r>
              <a:rPr lang="tr-TR" dirty="0" err="1" smtClean="0"/>
              <a:t>metabolik</a:t>
            </a:r>
            <a:r>
              <a:rPr lang="tr-TR" dirty="0" smtClean="0"/>
              <a:t> sendrom risk faktörleri belirlenmelidir.</a:t>
            </a:r>
          </a:p>
          <a:p>
            <a:r>
              <a:rPr lang="tr-TR" dirty="0" smtClean="0"/>
              <a:t> Vücut ağırlığındaki azalma ,gelişmiş gebelik oranları ve artan </a:t>
            </a:r>
            <a:r>
              <a:rPr lang="tr-TR" dirty="0" err="1" smtClean="0"/>
              <a:t>hirsutizm</a:t>
            </a:r>
            <a:r>
              <a:rPr lang="tr-TR" dirty="0" smtClean="0"/>
              <a:t>, yanı sıra </a:t>
            </a:r>
            <a:r>
              <a:rPr lang="tr-TR" dirty="0" err="1" smtClean="0"/>
              <a:t>glukoz</a:t>
            </a:r>
            <a:r>
              <a:rPr lang="tr-TR" dirty="0" smtClean="0"/>
              <a:t> toleransı ve </a:t>
            </a:r>
            <a:r>
              <a:rPr lang="tr-TR" dirty="0" err="1" smtClean="0"/>
              <a:t>lipid</a:t>
            </a:r>
            <a:r>
              <a:rPr lang="tr-TR" dirty="0" smtClean="0"/>
              <a:t> seviyeleri ile bağlantılıdır.</a:t>
            </a:r>
          </a:p>
          <a:p>
            <a:r>
              <a:rPr lang="tr-TR" dirty="0" smtClean="0"/>
              <a:t>Özellikle </a:t>
            </a:r>
            <a:r>
              <a:rPr lang="tr-TR" dirty="0" err="1" smtClean="0"/>
              <a:t>PCOS’lu</a:t>
            </a:r>
            <a:r>
              <a:rPr lang="tr-TR" dirty="0" smtClean="0"/>
              <a:t> obez kadınlarda, </a:t>
            </a:r>
            <a:r>
              <a:rPr lang="tr-TR" dirty="0" err="1" smtClean="0"/>
              <a:t>metformine</a:t>
            </a:r>
            <a:r>
              <a:rPr lang="tr-TR" dirty="0" smtClean="0"/>
              <a:t> </a:t>
            </a:r>
            <a:r>
              <a:rPr lang="tr-TR" dirty="0" err="1" smtClean="0"/>
              <a:t>klomifen</a:t>
            </a:r>
            <a:r>
              <a:rPr lang="tr-TR" dirty="0" smtClean="0"/>
              <a:t> ekleyerek gebelik oranlarında artış sağlanabilir.</a:t>
            </a:r>
          </a:p>
          <a:p>
            <a:r>
              <a:rPr lang="tr-TR" dirty="0" smtClean="0"/>
              <a:t>Eğer </a:t>
            </a:r>
            <a:r>
              <a:rPr lang="tr-TR" dirty="0" err="1" smtClean="0"/>
              <a:t>klomifen</a:t>
            </a:r>
            <a:r>
              <a:rPr lang="tr-TR" dirty="0" smtClean="0"/>
              <a:t> </a:t>
            </a:r>
            <a:r>
              <a:rPr lang="tr-TR" dirty="0" err="1" smtClean="0"/>
              <a:t>sitrat</a:t>
            </a:r>
            <a:r>
              <a:rPr lang="tr-TR" dirty="0" smtClean="0"/>
              <a:t> kullanımı gebelikte başarısız olursa, önerilen ikinci basamak müdahale </a:t>
            </a:r>
            <a:r>
              <a:rPr lang="tr-TR" dirty="0" err="1" smtClean="0"/>
              <a:t>eksojen</a:t>
            </a:r>
            <a:r>
              <a:rPr lang="tr-TR" dirty="0" smtClean="0"/>
              <a:t> </a:t>
            </a:r>
            <a:r>
              <a:rPr lang="tr-TR" dirty="0" err="1" smtClean="0"/>
              <a:t>gonadotropinler</a:t>
            </a:r>
            <a:r>
              <a:rPr lang="tr-TR" dirty="0" smtClean="0"/>
              <a:t> ya da </a:t>
            </a:r>
            <a:r>
              <a:rPr lang="tr-TR" dirty="0" err="1" smtClean="0"/>
              <a:t>laparoskopik</a:t>
            </a:r>
            <a:r>
              <a:rPr lang="tr-TR" dirty="0" smtClean="0"/>
              <a:t> yumurtalık ameliyatıdır.</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20</a:t>
            </a:fld>
            <a:endParaRPr lang="tr-TR"/>
          </a:p>
        </p:txBody>
      </p:sp>
    </p:spTree>
    <p:extLst>
      <p:ext uri="{BB962C8B-B14F-4D97-AF65-F5344CB8AC3E}">
        <p14:creationId xmlns:p14="http://schemas.microsoft.com/office/powerpoint/2010/main" val="1645228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Düşük doz </a:t>
            </a:r>
            <a:r>
              <a:rPr lang="tr-TR" dirty="0" err="1" smtClean="0"/>
              <a:t>hormonal</a:t>
            </a:r>
            <a:r>
              <a:rPr lang="tr-TR" dirty="0" smtClean="0"/>
              <a:t> </a:t>
            </a:r>
            <a:r>
              <a:rPr lang="tr-TR" dirty="0" err="1" smtClean="0"/>
              <a:t>kontraseptif</a:t>
            </a:r>
            <a:r>
              <a:rPr lang="tr-TR" dirty="0" smtClean="0"/>
              <a:t> kombinasyonları en sık uzun vadeli yönetimi için kullanılır ve </a:t>
            </a:r>
            <a:r>
              <a:rPr lang="tr-TR" dirty="0" err="1" smtClean="0"/>
              <a:t>menstrüel</a:t>
            </a:r>
            <a:r>
              <a:rPr lang="tr-TR" dirty="0" smtClean="0"/>
              <a:t> bozukluklarda </a:t>
            </a:r>
            <a:r>
              <a:rPr lang="tr-TR" dirty="0" err="1" smtClean="0"/>
              <a:t>primer</a:t>
            </a:r>
            <a:r>
              <a:rPr lang="tr-TR" dirty="0" smtClean="0"/>
              <a:t> tedavi olarak tavsiye edilir.</a:t>
            </a:r>
          </a:p>
          <a:p>
            <a:r>
              <a:rPr lang="tr-TR" dirty="0" smtClean="0"/>
              <a:t>PCOS tanılı yüksek risk altındaki gruplara </a:t>
            </a:r>
            <a:r>
              <a:rPr lang="tr-TR" dirty="0" err="1" smtClean="0"/>
              <a:t>nonclassical</a:t>
            </a:r>
            <a:r>
              <a:rPr lang="tr-TR" dirty="0" smtClean="0"/>
              <a:t> konjenital adrenal </a:t>
            </a:r>
            <a:r>
              <a:rPr lang="tr-TR" dirty="0" err="1" smtClean="0"/>
              <a:t>hiperplazi</a:t>
            </a:r>
            <a:r>
              <a:rPr lang="tr-TR" dirty="0" smtClean="0"/>
              <a:t> ve şüpheli bir tanı için 17-hidroksiprogesteron değer taranmalıdır.</a:t>
            </a:r>
          </a:p>
          <a:p>
            <a:r>
              <a:rPr lang="tr-TR" dirty="0" smtClean="0"/>
              <a:t>PCOS kadınlarda </a:t>
            </a:r>
            <a:r>
              <a:rPr lang="tr-TR" dirty="0" err="1" smtClean="0"/>
              <a:t>gonadotropin</a:t>
            </a:r>
            <a:r>
              <a:rPr lang="tr-TR" dirty="0" smtClean="0"/>
              <a:t> kullanılırken düşük doz rejimi önerilmektedir .</a:t>
            </a:r>
          </a:p>
          <a:p>
            <a:r>
              <a:rPr lang="tr-TR" dirty="0" smtClean="0"/>
              <a:t> </a:t>
            </a:r>
            <a:r>
              <a:rPr lang="tr-TR" dirty="0" err="1" smtClean="0"/>
              <a:t>PCOS’da</a:t>
            </a:r>
            <a:r>
              <a:rPr lang="tr-TR" dirty="0" smtClean="0"/>
              <a:t> </a:t>
            </a:r>
            <a:r>
              <a:rPr lang="tr-TR" dirty="0" err="1" smtClean="0"/>
              <a:t>hirsutizm</a:t>
            </a:r>
            <a:r>
              <a:rPr lang="tr-TR" dirty="0" smtClean="0"/>
              <a:t> için net birincil tedavisi yoktur.</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21</a:t>
            </a:fld>
            <a:endParaRPr lang="tr-TR"/>
          </a:p>
        </p:txBody>
      </p:sp>
    </p:spTree>
    <p:extLst>
      <p:ext uri="{BB962C8B-B14F-4D97-AF65-F5344CB8AC3E}">
        <p14:creationId xmlns:p14="http://schemas.microsoft.com/office/powerpoint/2010/main" val="2407676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Tanımlar :</a:t>
            </a:r>
          </a:p>
          <a:p>
            <a:r>
              <a:rPr lang="tr-TR" dirty="0" smtClean="0"/>
              <a:t>Kanıt Değerlendirilmesi Kalite *</a:t>
            </a:r>
          </a:p>
          <a:p>
            <a:endParaRPr lang="tr-TR" dirty="0" smtClean="0"/>
          </a:p>
          <a:p>
            <a:r>
              <a:rPr lang="tr-TR" dirty="0" smtClean="0"/>
              <a:t>I : En az bir düzgün </a:t>
            </a:r>
            <a:r>
              <a:rPr lang="tr-TR" dirty="0" err="1" smtClean="0"/>
              <a:t>randomize</a:t>
            </a:r>
            <a:r>
              <a:rPr lang="tr-TR" dirty="0" smtClean="0"/>
              <a:t> kontrollü bir çalışmada elde edilen kanıt</a:t>
            </a:r>
          </a:p>
          <a:p>
            <a:r>
              <a:rPr lang="tr-TR" dirty="0" smtClean="0"/>
              <a:t>II-1 : </a:t>
            </a:r>
            <a:r>
              <a:rPr lang="tr-TR" dirty="0" err="1" smtClean="0"/>
              <a:t>randomize</a:t>
            </a:r>
            <a:r>
              <a:rPr lang="tr-TR" dirty="0" smtClean="0"/>
              <a:t> olmayan iyi tasarlanmış kontrollü çalışmalarda elde edilen kanıtlar</a:t>
            </a:r>
          </a:p>
          <a:p>
            <a:r>
              <a:rPr lang="tr-TR" dirty="0" smtClean="0"/>
              <a:t>II-2 : iyi tasarlanmış </a:t>
            </a:r>
            <a:r>
              <a:rPr lang="tr-TR" dirty="0" err="1" smtClean="0"/>
              <a:t>kohort</a:t>
            </a:r>
            <a:r>
              <a:rPr lang="tr-TR" dirty="0" smtClean="0"/>
              <a:t> Kanıt tercihen birden fazla merkez veya araştırma grubundan (</a:t>
            </a:r>
            <a:r>
              <a:rPr lang="tr-TR" dirty="0" err="1" smtClean="0"/>
              <a:t>prospektif</a:t>
            </a:r>
            <a:r>
              <a:rPr lang="tr-TR" dirty="0" smtClean="0"/>
              <a:t> ya da retrospektif) ya da vaka-kontrol çalışmaları,</a:t>
            </a:r>
          </a:p>
          <a:p>
            <a:r>
              <a:rPr lang="tr-TR" dirty="0" smtClean="0"/>
              <a:t>II-3 : müdahalesi olmayan zaman  veya yerler arasında karşılaştırmalar </a:t>
            </a:r>
            <a:r>
              <a:rPr lang="tr-TR" dirty="0" err="1" smtClean="0"/>
              <a:t>daelde</a:t>
            </a:r>
            <a:r>
              <a:rPr lang="tr-TR" dirty="0" smtClean="0"/>
              <a:t> edilen kanıt. (Örneğin 1940'larda penisilin ile tedavi sonuçları gibi) kontrolsüz deneylerde dramatik sonuçlar da bu kategoriye dahil edilebilir</a:t>
            </a:r>
          </a:p>
          <a:p>
            <a:r>
              <a:rPr lang="tr-TR" dirty="0" smtClean="0"/>
              <a:t>III : klinik deneyim, tanımlayıcı çalışmalar, ya da uzman komitelerin raporlarına dayalı saygın otoritelerin Görüşler,</a:t>
            </a:r>
          </a:p>
          <a:p>
            <a:r>
              <a:rPr lang="tr-TR" dirty="0" smtClean="0"/>
              <a:t>* </a:t>
            </a:r>
            <a:r>
              <a:rPr lang="tr-TR" dirty="0" err="1" smtClean="0"/>
              <a:t>Kruyucu</a:t>
            </a:r>
            <a:r>
              <a:rPr lang="tr-TR" dirty="0" smtClean="0"/>
              <a:t> Sağlık Hizmetleri Kanada </a:t>
            </a:r>
            <a:r>
              <a:rPr lang="tr-TR" dirty="0" err="1" smtClean="0"/>
              <a:t>Task</a:t>
            </a:r>
            <a:r>
              <a:rPr lang="tr-TR" dirty="0" smtClean="0"/>
              <a:t> Force tarif Kanıt kriterlerin değerlendirilmesi uyarlanmıştır.</a:t>
            </a:r>
          </a:p>
          <a:p>
            <a:endParaRPr lang="tr-TR" dirty="0" smtClean="0"/>
          </a:p>
          <a:p>
            <a:r>
              <a:rPr lang="tr-TR" dirty="0" smtClean="0"/>
              <a:t>Öneriler sınıflandırılması †</a:t>
            </a:r>
          </a:p>
          <a:p>
            <a:r>
              <a:rPr lang="tr-TR" dirty="0" smtClean="0"/>
              <a:t>A . klinik önleyici  iyi bir kanıt .</a:t>
            </a:r>
          </a:p>
          <a:p>
            <a:r>
              <a:rPr lang="tr-TR" dirty="0" smtClean="0"/>
              <a:t>B . klinik önleyici adil kanıttır.</a:t>
            </a:r>
          </a:p>
          <a:p>
            <a:r>
              <a:rPr lang="tr-TR" dirty="0" smtClean="0"/>
              <a:t>C . mevcut kanıtlar çelişkilidir ve klinik önleyici eylem kullanımı için ya karşı bir öneri yapmak için izin vermez, ancak diğer faktörler karar verme etkileyebilir.</a:t>
            </a:r>
          </a:p>
          <a:p>
            <a:r>
              <a:rPr lang="tr-TR" dirty="0" smtClean="0"/>
              <a:t>D . klinik önleyici eyleme karşı tavsiye adil bir kanıt .</a:t>
            </a:r>
          </a:p>
          <a:p>
            <a:r>
              <a:rPr lang="tr-TR" dirty="0" smtClean="0"/>
              <a:t>E . klinik önleyici eyleme karşı tavsiye iyi bir kanıt .</a:t>
            </a:r>
          </a:p>
          <a:p>
            <a:r>
              <a:rPr lang="tr-TR" dirty="0" smtClean="0"/>
              <a:t>L . miktar ve kalite olarak karar verme etkileyebilir; öneri yapmak için yeterli kanıt .</a:t>
            </a:r>
          </a:p>
          <a:p>
            <a:r>
              <a:rPr lang="tr-TR" dirty="0" smtClean="0"/>
              <a:t>† Koruyucu Sağlık Hizmetleri Kanada </a:t>
            </a:r>
            <a:r>
              <a:rPr lang="tr-TR" dirty="0" err="1" smtClean="0"/>
              <a:t>Task</a:t>
            </a:r>
            <a:r>
              <a:rPr lang="tr-TR" dirty="0" smtClean="0"/>
              <a:t> Force tarif Öneriler kriterler Sınıflandırılması uyarlanmıştır.</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22</a:t>
            </a:fld>
            <a:endParaRPr lang="tr-TR"/>
          </a:p>
        </p:txBody>
      </p:sp>
    </p:spTree>
    <p:extLst>
      <p:ext uri="{BB962C8B-B14F-4D97-AF65-F5344CB8AC3E}">
        <p14:creationId xmlns:p14="http://schemas.microsoft.com/office/powerpoint/2010/main" val="3089911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Kilo Kaybı ve Yaşam Değişiklikler</a:t>
            </a:r>
          </a:p>
          <a:p>
            <a:r>
              <a:rPr lang="tr-TR" dirty="0" smtClean="0"/>
              <a:t>Kilo kaybı, egzersiz ve yaşam tarzı değişiklikleri; yumurtlama döngülerinin düzene girmesinde, aşırı kilolu kadınlarda gebelik ulaşmada etkilidir ve bu kadınlar için ilk tedavi seçeneği olmalıdır. (II-3A) </a:t>
            </a:r>
          </a:p>
          <a:p>
            <a:r>
              <a:rPr lang="tr-TR" dirty="0" err="1" smtClean="0"/>
              <a:t>Morbid</a:t>
            </a:r>
            <a:r>
              <a:rPr lang="tr-TR" dirty="0" smtClean="0"/>
              <a:t> obez kadınlar gebelik riski ile ilgili uzman tavsiyesi almalı (III-A).</a:t>
            </a:r>
          </a:p>
          <a:p>
            <a:r>
              <a:rPr lang="tr-TR" dirty="0" smtClean="0"/>
              <a:t/>
            </a:r>
            <a:br>
              <a:rPr lang="tr-TR" dirty="0" smtClean="0"/>
            </a:br>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24</a:t>
            </a:fld>
            <a:endParaRPr lang="tr-TR"/>
          </a:p>
        </p:txBody>
      </p:sp>
    </p:spTree>
    <p:extLst>
      <p:ext uri="{BB962C8B-B14F-4D97-AF65-F5344CB8AC3E}">
        <p14:creationId xmlns:p14="http://schemas.microsoft.com/office/powerpoint/2010/main" val="2718349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 </a:t>
            </a:r>
            <a:r>
              <a:rPr lang="tr-TR" dirty="0" err="1" smtClean="0"/>
              <a:t>PKOS’lu</a:t>
            </a:r>
            <a:r>
              <a:rPr lang="tr-TR" dirty="0" smtClean="0"/>
              <a:t> kadınlar için </a:t>
            </a:r>
            <a:r>
              <a:rPr lang="tr-TR" dirty="0" err="1" smtClean="0"/>
              <a:t>klomifen</a:t>
            </a:r>
            <a:r>
              <a:rPr lang="tr-TR" dirty="0" smtClean="0"/>
              <a:t> </a:t>
            </a:r>
            <a:r>
              <a:rPr lang="tr-TR" dirty="0" err="1" smtClean="0"/>
              <a:t>sitrat</a:t>
            </a:r>
            <a:r>
              <a:rPr lang="tr-TR" dirty="0" smtClean="0"/>
              <a:t> ile </a:t>
            </a:r>
            <a:r>
              <a:rPr lang="tr-TR" dirty="0" err="1" smtClean="0"/>
              <a:t>ovulasyon</a:t>
            </a:r>
            <a:r>
              <a:rPr lang="tr-TR" dirty="0" smtClean="0"/>
              <a:t> indüksiyonunun etkisi kanıtlanmıştır ve ilk basamak tedavi olarak düşünülmelidir. Hastalar </a:t>
            </a:r>
            <a:r>
              <a:rPr lang="tr-TR" dirty="0" err="1" smtClean="0"/>
              <a:t>klomifen</a:t>
            </a:r>
            <a:r>
              <a:rPr lang="tr-TR" dirty="0" smtClean="0"/>
              <a:t> </a:t>
            </a:r>
            <a:r>
              <a:rPr lang="tr-TR" dirty="0" err="1" smtClean="0"/>
              <a:t>sitrat</a:t>
            </a:r>
            <a:r>
              <a:rPr lang="tr-TR" dirty="0" smtClean="0"/>
              <a:t> ile </a:t>
            </a:r>
            <a:r>
              <a:rPr lang="tr-TR" dirty="0" err="1" smtClean="0"/>
              <a:t>ovulasyon</a:t>
            </a:r>
            <a:r>
              <a:rPr lang="tr-TR" dirty="0" smtClean="0"/>
              <a:t> indüksiyonu yapıldığında çoğul gebelik riski olduğu belirtilmelidir (IA).</a:t>
            </a:r>
          </a:p>
          <a:p>
            <a:endParaRPr lang="tr-TR" dirty="0" smtClean="0"/>
          </a:p>
          <a:p>
            <a:r>
              <a:rPr lang="tr-TR" dirty="0" err="1" smtClean="0"/>
              <a:t>Gonadotropin</a:t>
            </a:r>
            <a:r>
              <a:rPr lang="tr-TR" dirty="0" smtClean="0"/>
              <a:t> </a:t>
            </a:r>
            <a:r>
              <a:rPr lang="tr-TR" dirty="0" err="1" smtClean="0"/>
              <a:t>anovulatuar</a:t>
            </a:r>
            <a:r>
              <a:rPr lang="tr-TR" dirty="0" smtClean="0"/>
              <a:t> </a:t>
            </a:r>
            <a:r>
              <a:rPr lang="tr-TR" dirty="0" err="1" smtClean="0"/>
              <a:t>PCOS’lu</a:t>
            </a:r>
            <a:r>
              <a:rPr lang="tr-TR" dirty="0" smtClean="0"/>
              <a:t> kadınlarda doğurganlık için ikinci basamak tedavi olarak düşünülmelidir . Tedavi ultrason ve laboratuvar izlemi gerektirir. Yüksek maliyetler, çoğul gebelik ve yumurtalık </a:t>
            </a:r>
            <a:r>
              <a:rPr lang="tr-TR" dirty="0" err="1" smtClean="0"/>
              <a:t>hiperstimülasyon</a:t>
            </a:r>
            <a:r>
              <a:rPr lang="tr-TR" dirty="0" smtClean="0"/>
              <a:t> sendromu riski tedavinin zorluklarıdır (II-2A)</a:t>
            </a:r>
          </a:p>
          <a:p>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25</a:t>
            </a:fld>
            <a:endParaRPr lang="tr-TR"/>
          </a:p>
        </p:txBody>
      </p:sp>
    </p:spTree>
    <p:extLst>
      <p:ext uri="{BB962C8B-B14F-4D97-AF65-F5344CB8AC3E}">
        <p14:creationId xmlns:p14="http://schemas.microsoft.com/office/powerpoint/2010/main" val="421000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Glikoz toleransını veya </a:t>
            </a:r>
            <a:r>
              <a:rPr lang="tr-TR" dirty="0" err="1" smtClean="0"/>
              <a:t>lipid</a:t>
            </a:r>
            <a:r>
              <a:rPr lang="tr-TR" dirty="0" smtClean="0"/>
              <a:t> profillerini iyileştirmeye yönelik yaşam tarzı müdahalesi için herhangi bir etki kanıtı yoktu ve klinik üreme sonuçlarını, yaşam kalitesini ve tedavi memnuniyetini değerlendiren literatür yoktu.</a:t>
            </a:r>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39</a:t>
            </a:fld>
            <a:endParaRPr lang="tr-TR"/>
          </a:p>
        </p:txBody>
      </p:sp>
    </p:spTree>
    <p:extLst>
      <p:ext uri="{BB962C8B-B14F-4D97-AF65-F5344CB8AC3E}">
        <p14:creationId xmlns:p14="http://schemas.microsoft.com/office/powerpoint/2010/main" val="512415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Pkoslu</a:t>
            </a:r>
            <a:r>
              <a:rPr lang="tr-TR" dirty="0" smtClean="0"/>
              <a:t> kadınlarda </a:t>
            </a:r>
            <a:r>
              <a:rPr lang="tr-TR" dirty="0" err="1" smtClean="0"/>
              <a:t>neonatal</a:t>
            </a:r>
            <a:r>
              <a:rPr lang="tr-TR" dirty="0" smtClean="0"/>
              <a:t> komplikasyon ve olumsuz gebelikte risk artışı mevcuttur. </a:t>
            </a:r>
            <a:endParaRPr lang="tr-TR" dirty="0"/>
          </a:p>
        </p:txBody>
      </p:sp>
      <p:sp>
        <p:nvSpPr>
          <p:cNvPr id="4" name="Slayt Numarası Yer Tutucusu 3"/>
          <p:cNvSpPr>
            <a:spLocks noGrp="1"/>
          </p:cNvSpPr>
          <p:nvPr>
            <p:ph type="sldNum" sz="quarter" idx="10"/>
          </p:nvPr>
        </p:nvSpPr>
        <p:spPr/>
        <p:txBody>
          <a:bodyPr/>
          <a:lstStyle/>
          <a:p>
            <a:fld id="{B41F65D4-2B71-4423-8C11-AB2E7CC0EEC9}" type="slidenum">
              <a:rPr lang="tr-TR" smtClean="0"/>
              <a:t>40</a:t>
            </a:fld>
            <a:endParaRPr lang="tr-TR"/>
          </a:p>
        </p:txBody>
      </p:sp>
    </p:spTree>
    <p:extLst>
      <p:ext uri="{BB962C8B-B14F-4D97-AF65-F5344CB8AC3E}">
        <p14:creationId xmlns:p14="http://schemas.microsoft.com/office/powerpoint/2010/main" val="4027917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Başlık 7"/>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bwMode="auto">
          <a:xfrm rot="5400000">
            <a:off x="7764621" y="1174097"/>
            <a:ext cx="2286000" cy="381000"/>
          </a:xfrm>
        </p:spPr>
        <p:txBody>
          <a:bodyPr/>
          <a:lstStyle/>
          <a:p>
            <a:fld id="{9F5EF9AA-CD92-4705-B4D2-6246ABA08C26}" type="datetime1">
              <a:rPr lang="tr-TR" smtClean="0"/>
              <a:t>17.09.2018</a:t>
            </a:fld>
            <a:endParaRPr lang="tr-TR"/>
          </a:p>
        </p:txBody>
      </p:sp>
      <p:sp>
        <p:nvSpPr>
          <p:cNvPr id="17" name="Altbilgi Yer Tutucusu 16"/>
          <p:cNvSpPr>
            <a:spLocks noGrp="1"/>
          </p:cNvSpPr>
          <p:nvPr>
            <p:ph type="ftr" sz="quarter" idx="11"/>
          </p:nvPr>
        </p:nvSpPr>
        <p:spPr bwMode="auto">
          <a:xfrm rot="5400000">
            <a:off x="7077269" y="4181669"/>
            <a:ext cx="3657600" cy="384048"/>
          </a:xfrm>
        </p:spPr>
        <p:txBody>
          <a:bodyPr/>
          <a:lstStyle/>
          <a:p>
            <a:endParaRPr lang="tr-TR"/>
          </a:p>
        </p:txBody>
      </p:sp>
      <p:sp>
        <p:nvSpPr>
          <p:cNvPr id="10" name="Dikdörtgen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Dikdörtgen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Dikdörtgen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üz Bağlayıcı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Düz Bağlayıcı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Düz Bağlayıcı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Dikdörtgen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ayt Numarası Yer Tutucusu 28"/>
          <p:cNvSpPr>
            <a:spLocks noGrp="1"/>
          </p:cNvSpPr>
          <p:nvPr>
            <p:ph type="sldNum" sz="quarter" idx="12"/>
          </p:nvPr>
        </p:nvSpPr>
        <p:spPr bwMode="auto">
          <a:xfrm>
            <a:off x="1325544" y="4928702"/>
            <a:ext cx="609600" cy="517524"/>
          </a:xfrm>
        </p:spPr>
        <p:txBody>
          <a:bodyPr/>
          <a:lstStyle/>
          <a:p>
            <a:fld id="{E5F96109-1458-4767-BB37-76F0A0540423}"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8" name="İçerik Yer Tutucusu 7"/>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4"/>
          </p:nvPr>
        </p:nvSpPr>
        <p:spPr/>
        <p:txBody>
          <a:bodyPr rtlCol="0"/>
          <a:lstStyle/>
          <a:p>
            <a:fld id="{C8D3676E-5881-4D1A-AEBC-12109CAE21FC}" type="datetime1">
              <a:rPr lang="tr-TR" smtClean="0"/>
              <a:t>17.09.2018</a:t>
            </a:fld>
            <a:endParaRPr lang="tr-TR"/>
          </a:p>
        </p:txBody>
      </p:sp>
      <p:sp>
        <p:nvSpPr>
          <p:cNvPr id="9" name="Slayt Numarası Yer Tutucusu 8"/>
          <p:cNvSpPr>
            <a:spLocks noGrp="1"/>
          </p:cNvSpPr>
          <p:nvPr>
            <p:ph type="sldNum" sz="quarter" idx="15"/>
          </p:nvPr>
        </p:nvSpPr>
        <p:spPr/>
        <p:txBody>
          <a:bodyPr rtlCol="0"/>
          <a:lstStyle/>
          <a:p>
            <a:fld id="{E5F96109-1458-4767-BB37-76F0A0540423}" type="slidenum">
              <a:rPr lang="tr-TR" smtClean="0"/>
              <a:t>‹#›</a:t>
            </a:fld>
            <a:endParaRPr lang="tr-TR"/>
          </a:p>
        </p:txBody>
      </p:sp>
      <p:sp>
        <p:nvSpPr>
          <p:cNvPr id="10" name="Altbilgi Yer Tutucusu 9"/>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bwMode="auto">
          <a:xfrm rot="5400000">
            <a:off x="7763256" y="1170432"/>
            <a:ext cx="2286000" cy="381000"/>
          </a:xfrm>
        </p:spPr>
        <p:txBody>
          <a:bodyPr/>
          <a:lstStyle/>
          <a:p>
            <a:fld id="{8EAE8751-3848-4050-9358-11257D0BE7E7}" type="datetime1">
              <a:rPr lang="tr-TR" smtClean="0"/>
              <a:t>17.09.2018</a:t>
            </a:fld>
            <a:endParaRPr lang="tr-TR"/>
          </a:p>
        </p:txBody>
      </p:sp>
      <p:sp>
        <p:nvSpPr>
          <p:cNvPr id="5" name="Altbilgi Yer Tutucusu 4"/>
          <p:cNvSpPr>
            <a:spLocks noGrp="1"/>
          </p:cNvSpPr>
          <p:nvPr>
            <p:ph type="ftr" sz="quarter" idx="11"/>
          </p:nvPr>
        </p:nvSpPr>
        <p:spPr bwMode="auto">
          <a:xfrm rot="5400000">
            <a:off x="7077456" y="4178808"/>
            <a:ext cx="3657600" cy="384048"/>
          </a:xfrm>
        </p:spPr>
        <p:txBody>
          <a:bodyPr/>
          <a:lstStyle/>
          <a:p>
            <a:endParaRPr lang="tr-TR"/>
          </a:p>
        </p:txBody>
      </p:sp>
      <p:sp>
        <p:nvSpPr>
          <p:cNvPr id="9" name="Dikdörtgen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Düz Bağlayıcı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Düz Bağlayıcı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ikdörtgen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Düz Bağlayıcı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ayt Numarası Yer Tutucusu 5"/>
          <p:cNvSpPr>
            <a:spLocks noGrp="1"/>
          </p:cNvSpPr>
          <p:nvPr>
            <p:ph type="sldNum" sz="quarter" idx="12"/>
          </p:nvPr>
        </p:nvSpPr>
        <p:spPr bwMode="auto">
          <a:xfrm>
            <a:off x="1340616" y="4928702"/>
            <a:ext cx="609600" cy="517524"/>
          </a:xfrm>
        </p:spPr>
        <p:txBody>
          <a:bodyPr/>
          <a:lstStyle/>
          <a:p>
            <a:fld id="{E5F96109-1458-4767-BB37-76F0A0540423}"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fld id="{C8821EC4-5545-42CC-BF7F-9ABB52A1C1BE}" type="datetime1">
              <a:rPr lang="tr-TR" smtClean="0"/>
              <a:t>17.09.2018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5F96109-1458-4767-BB37-76F0A0540423}" type="slidenum">
              <a:rPr lang="tr-TR" smtClean="0"/>
              <a:t>‹#›</a:t>
            </a:fld>
            <a:endParaRPr lang="tr-TR"/>
          </a:p>
        </p:txBody>
      </p:sp>
      <p:sp>
        <p:nvSpPr>
          <p:cNvPr id="9" name="İçerik Yer Tutucusu 8"/>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Veri Yer Tutucusu 6"/>
          <p:cNvSpPr>
            <a:spLocks noGrp="1"/>
          </p:cNvSpPr>
          <p:nvPr>
            <p:ph type="dt" sz="half" idx="10"/>
          </p:nvPr>
        </p:nvSpPr>
        <p:spPr/>
        <p:txBody>
          <a:bodyPr/>
          <a:lstStyle/>
          <a:p>
            <a:fld id="{15B17380-12B0-48AF-8FAC-21388EA619A8}" type="datetime1">
              <a:rPr lang="tr-TR" smtClean="0"/>
              <a:t>17.09.2018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5F96109-1458-4767-BB37-76F0A0540423}" type="slidenum">
              <a:rPr lang="tr-TR" smtClean="0"/>
              <a:t>‹#›</a:t>
            </a:fld>
            <a:endParaRPr lang="tr-TR"/>
          </a:p>
        </p:txBody>
      </p:sp>
      <p:sp>
        <p:nvSpPr>
          <p:cNvPr id="11" name="İçerik Yer Tutucusu 10"/>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Metin Yer Tutucus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Metin Yer Tutucus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6" name="Veri Yer Tutucusu 5"/>
          <p:cNvSpPr>
            <a:spLocks noGrp="1"/>
          </p:cNvSpPr>
          <p:nvPr>
            <p:ph type="dt" sz="half" idx="10"/>
          </p:nvPr>
        </p:nvSpPr>
        <p:spPr/>
        <p:txBody>
          <a:bodyPr rtlCol="0"/>
          <a:lstStyle/>
          <a:p>
            <a:fld id="{7AA9FDA3-0713-4C93-AAA0-62025520AD25}" type="datetime1">
              <a:rPr lang="tr-TR" smtClean="0"/>
              <a:t>17.09.2018</a:t>
            </a:fld>
            <a:endParaRPr lang="tr-TR"/>
          </a:p>
        </p:txBody>
      </p:sp>
      <p:sp>
        <p:nvSpPr>
          <p:cNvPr id="7" name="Slayt Numarası Yer Tutucusu 6"/>
          <p:cNvSpPr>
            <a:spLocks noGrp="1"/>
          </p:cNvSpPr>
          <p:nvPr>
            <p:ph type="sldNum" sz="quarter" idx="11"/>
          </p:nvPr>
        </p:nvSpPr>
        <p:spPr/>
        <p:txBody>
          <a:bodyPr rtlCol="0"/>
          <a:lstStyle/>
          <a:p>
            <a:fld id="{E5F96109-1458-4767-BB37-76F0A0540423}" type="slidenum">
              <a:rPr lang="tr-TR" smtClean="0"/>
              <a:t>‹#›</a:t>
            </a:fld>
            <a:endParaRPr lang="tr-TR"/>
          </a:p>
        </p:txBody>
      </p:sp>
      <p:sp>
        <p:nvSpPr>
          <p:cNvPr id="8" name="Altbilgi Yer Tutucusu 7"/>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606FBC8-BD04-4F41-9EBA-B73CA0F3278C}" type="datetime1">
              <a:rPr lang="tr-TR" smtClean="0"/>
              <a:t>17.09.2018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5F96109-1458-4767-BB37-76F0A0540423}"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Düz Bağlayıcı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Başlık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Düz Bağlayıcı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Düz Bağlayıcı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Düz Bağlayıcı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Dikdörtgen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İçerik Yer Tutucusu 17"/>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Veri Yer Tutucusu 20"/>
          <p:cNvSpPr>
            <a:spLocks noGrp="1"/>
          </p:cNvSpPr>
          <p:nvPr>
            <p:ph type="dt" sz="half" idx="14"/>
          </p:nvPr>
        </p:nvSpPr>
        <p:spPr/>
        <p:txBody>
          <a:bodyPr rtlCol="0"/>
          <a:lstStyle/>
          <a:p>
            <a:fld id="{1515F5AD-AEB1-40B1-A30C-D9C1B9D735F6}" type="datetime1">
              <a:rPr lang="tr-TR" smtClean="0"/>
              <a:t>17.09.2018</a:t>
            </a:fld>
            <a:endParaRPr lang="tr-TR"/>
          </a:p>
        </p:txBody>
      </p:sp>
      <p:sp>
        <p:nvSpPr>
          <p:cNvPr id="22" name="Slayt Numarası Yer Tutucusu 21"/>
          <p:cNvSpPr>
            <a:spLocks noGrp="1"/>
          </p:cNvSpPr>
          <p:nvPr>
            <p:ph type="sldNum" sz="quarter" idx="15"/>
          </p:nvPr>
        </p:nvSpPr>
        <p:spPr/>
        <p:txBody>
          <a:bodyPr rtlCol="0"/>
          <a:lstStyle/>
          <a:p>
            <a:fld id="{E5F96109-1458-4767-BB37-76F0A0540423}" type="slidenum">
              <a:rPr lang="tr-TR" smtClean="0"/>
              <a:t>‹#›</a:t>
            </a:fld>
            <a:endParaRPr lang="tr-TR"/>
          </a:p>
        </p:txBody>
      </p:sp>
      <p:sp>
        <p:nvSpPr>
          <p:cNvPr id="23" name="Altbilgi Yer Tutucusu 22"/>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Düz Bağlayıcı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Başlık 1"/>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Düz Bağlayıcı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Dikdörtgen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üz Bağlayıcı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Düz Bağlayıcı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Düz Bağlayıcı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Veri Yer Tutucusu 16"/>
          <p:cNvSpPr>
            <a:spLocks noGrp="1"/>
          </p:cNvSpPr>
          <p:nvPr>
            <p:ph type="dt" sz="half" idx="10"/>
          </p:nvPr>
        </p:nvSpPr>
        <p:spPr/>
        <p:txBody>
          <a:bodyPr rtlCol="0"/>
          <a:lstStyle/>
          <a:p>
            <a:fld id="{1021C58D-6049-4371-ADBA-E95B2BB4CDB3}" type="datetime1">
              <a:rPr lang="tr-TR" smtClean="0"/>
              <a:t>17.09.2018</a:t>
            </a:fld>
            <a:endParaRPr lang="tr-TR"/>
          </a:p>
        </p:txBody>
      </p:sp>
      <p:sp>
        <p:nvSpPr>
          <p:cNvPr id="18" name="Slayt Numarası Yer Tutucusu 17"/>
          <p:cNvSpPr>
            <a:spLocks noGrp="1"/>
          </p:cNvSpPr>
          <p:nvPr>
            <p:ph type="sldNum" sz="quarter" idx="11"/>
          </p:nvPr>
        </p:nvSpPr>
        <p:spPr/>
        <p:txBody>
          <a:bodyPr rtlCol="0"/>
          <a:lstStyle/>
          <a:p>
            <a:fld id="{E5F96109-1458-4767-BB37-76F0A0540423}" type="slidenum">
              <a:rPr lang="tr-TR" smtClean="0"/>
              <a:t>‹#›</a:t>
            </a:fld>
            <a:endParaRPr lang="tr-TR"/>
          </a:p>
        </p:txBody>
      </p:sp>
      <p:sp>
        <p:nvSpPr>
          <p:cNvPr id="21" name="Altbilgi Yer Tutucusu 20"/>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8A13708C-7105-487E-A8DB-279C72CCCB2B}" type="datetime1">
              <a:rPr lang="tr-TR" smtClean="0"/>
              <a:t>17.09.2018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5F96109-1458-4767-BB37-76F0A0540423}"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E9828BD1-8438-426C-845E-342725219627}" type="datetime1">
              <a:rPr lang="tr-TR" smtClean="0"/>
              <a:t>17.09.2018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5F96109-1458-4767-BB37-76F0A0540423}"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Başlık 7"/>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bwMode="auto">
          <a:xfrm rot="5400000">
            <a:off x="7764621" y="1174097"/>
            <a:ext cx="2286000" cy="381000"/>
          </a:xfrm>
        </p:spPr>
        <p:txBody>
          <a:bodyPr/>
          <a:lstStyle/>
          <a:p>
            <a:fld id="{B1A47C14-B9AD-4269-83E4-05E75B9B236A}" type="datetime1">
              <a:rPr lang="tr-TR" smtClean="0">
                <a:solidFill>
                  <a:srgbClr val="575F6D"/>
                </a:solidFill>
              </a:rPr>
              <a:t>17.09.2018</a:t>
            </a:fld>
            <a:endParaRPr lang="tr-TR">
              <a:solidFill>
                <a:srgbClr val="575F6D"/>
              </a:solidFill>
            </a:endParaRPr>
          </a:p>
        </p:txBody>
      </p:sp>
      <p:sp>
        <p:nvSpPr>
          <p:cNvPr id="17" name="Altbilgi Yer Tutucusu 16"/>
          <p:cNvSpPr>
            <a:spLocks noGrp="1"/>
          </p:cNvSpPr>
          <p:nvPr>
            <p:ph type="ftr" sz="quarter" idx="11"/>
          </p:nvPr>
        </p:nvSpPr>
        <p:spPr bwMode="auto">
          <a:xfrm rot="5400000">
            <a:off x="7077269" y="4181669"/>
            <a:ext cx="3657600" cy="384048"/>
          </a:xfrm>
        </p:spPr>
        <p:txBody>
          <a:bodyPr/>
          <a:lstStyle/>
          <a:p>
            <a:endParaRPr lang="tr-TR">
              <a:solidFill>
                <a:srgbClr val="575F6D"/>
              </a:solidFill>
            </a:endParaRPr>
          </a:p>
        </p:txBody>
      </p:sp>
      <p:sp>
        <p:nvSpPr>
          <p:cNvPr id="10" name="Dikdörtgen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ikdörtgen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Dikdörtgen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Dikdörtgen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Düz Bağlayıcı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Düz Bağlayıcı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Düz Bağlayıcı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Düz Bağlayıcı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Düz Bağlayıcı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Dikdörtgen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Slayt Numarası Yer Tutucusu 28"/>
          <p:cNvSpPr>
            <a:spLocks noGrp="1"/>
          </p:cNvSpPr>
          <p:nvPr>
            <p:ph type="sldNum" sz="quarter" idx="12"/>
          </p:nvPr>
        </p:nvSpPr>
        <p:spPr bwMode="auto">
          <a:xfrm>
            <a:off x="1325544" y="4928702"/>
            <a:ext cx="609600" cy="517524"/>
          </a:xfrm>
        </p:spPr>
        <p:txBody>
          <a:bodyPr/>
          <a:lstStyle/>
          <a:p>
            <a:fld id="{E5F96109-1458-4767-BB37-76F0A0540423}" type="slidenum">
              <a:rPr lang="tr-TR" smtClean="0"/>
              <a:pPr/>
              <a:t>‹#›</a:t>
            </a:fld>
            <a:endParaRPr lang="tr-TR"/>
          </a:p>
        </p:txBody>
      </p:sp>
    </p:spTree>
    <p:extLst>
      <p:ext uri="{BB962C8B-B14F-4D97-AF65-F5344CB8AC3E}">
        <p14:creationId xmlns:p14="http://schemas.microsoft.com/office/powerpoint/2010/main" val="337724897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8" name="İçerik Yer Tutucusu 7"/>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4"/>
          </p:nvPr>
        </p:nvSpPr>
        <p:spPr/>
        <p:txBody>
          <a:bodyPr rtlCol="0"/>
          <a:lstStyle/>
          <a:p>
            <a:fld id="{2820D1AA-8877-4639-BC66-0D5009254360}" type="datetime1">
              <a:rPr lang="tr-TR" smtClean="0">
                <a:solidFill>
                  <a:srgbClr val="575F6D"/>
                </a:solidFill>
              </a:rPr>
              <a:t>17.09.2018</a:t>
            </a:fld>
            <a:endParaRPr lang="tr-TR">
              <a:solidFill>
                <a:srgbClr val="575F6D"/>
              </a:solidFill>
            </a:endParaRPr>
          </a:p>
        </p:txBody>
      </p:sp>
      <p:sp>
        <p:nvSpPr>
          <p:cNvPr id="9" name="Slayt Numarası Yer Tutucusu 8"/>
          <p:cNvSpPr>
            <a:spLocks noGrp="1"/>
          </p:cNvSpPr>
          <p:nvPr>
            <p:ph type="sldNum" sz="quarter" idx="15"/>
          </p:nvPr>
        </p:nvSpPr>
        <p:spPr/>
        <p:txBody>
          <a:bodyPr rtlCol="0"/>
          <a:lstStyle/>
          <a:p>
            <a:fld id="{E5F96109-1458-4767-BB37-76F0A0540423}" type="slidenum">
              <a:rPr lang="tr-TR" smtClean="0"/>
              <a:pPr/>
              <a:t>‹#›</a:t>
            </a:fld>
            <a:endParaRPr lang="tr-TR"/>
          </a:p>
        </p:txBody>
      </p:sp>
      <p:sp>
        <p:nvSpPr>
          <p:cNvPr id="10" name="Altbilgi Yer Tutucusu 9"/>
          <p:cNvSpPr>
            <a:spLocks noGrp="1"/>
          </p:cNvSpPr>
          <p:nvPr>
            <p:ph type="ftr" sz="quarter" idx="16"/>
          </p:nvPr>
        </p:nvSpPr>
        <p:spPr/>
        <p:txBody>
          <a:bodyPr rtlCol="0"/>
          <a:lstStyle/>
          <a:p>
            <a:endParaRPr lang="tr-TR">
              <a:solidFill>
                <a:srgbClr val="575F6D"/>
              </a:solidFill>
            </a:endParaRPr>
          </a:p>
        </p:txBody>
      </p:sp>
    </p:spTree>
    <p:extLst>
      <p:ext uri="{BB962C8B-B14F-4D97-AF65-F5344CB8AC3E}">
        <p14:creationId xmlns:p14="http://schemas.microsoft.com/office/powerpoint/2010/main" val="1179455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bwMode="auto">
          <a:xfrm rot="5400000">
            <a:off x="7763256" y="1170432"/>
            <a:ext cx="2286000" cy="381000"/>
          </a:xfrm>
        </p:spPr>
        <p:txBody>
          <a:bodyPr/>
          <a:lstStyle/>
          <a:p>
            <a:fld id="{FC8B0307-6B81-4355-A626-ADD28D994B61}" type="datetime1">
              <a:rPr lang="tr-TR" smtClean="0">
                <a:solidFill>
                  <a:srgbClr val="FFF39D"/>
                </a:solidFill>
              </a:rPr>
              <a:t>17.09.2018</a:t>
            </a:fld>
            <a:endParaRPr lang="tr-TR">
              <a:solidFill>
                <a:srgbClr val="FFF39D"/>
              </a:solidFill>
            </a:endParaRPr>
          </a:p>
        </p:txBody>
      </p:sp>
      <p:sp>
        <p:nvSpPr>
          <p:cNvPr id="5" name="Altbilgi Yer Tutucusu 4"/>
          <p:cNvSpPr>
            <a:spLocks noGrp="1"/>
          </p:cNvSpPr>
          <p:nvPr>
            <p:ph type="ftr" sz="quarter" idx="11"/>
          </p:nvPr>
        </p:nvSpPr>
        <p:spPr bwMode="auto">
          <a:xfrm rot="5400000">
            <a:off x="7077456" y="4178808"/>
            <a:ext cx="3657600" cy="384048"/>
          </a:xfrm>
        </p:spPr>
        <p:txBody>
          <a:bodyPr/>
          <a:lstStyle/>
          <a:p>
            <a:endParaRPr lang="tr-TR">
              <a:solidFill>
                <a:srgbClr val="FFF39D"/>
              </a:solidFill>
            </a:endParaRPr>
          </a:p>
        </p:txBody>
      </p:sp>
      <p:sp>
        <p:nvSpPr>
          <p:cNvPr id="9" name="Dikdörtgen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Dikdörtgen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Dikdörtgen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ikdörtgen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Düz Bağlayıcı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Düz Bağlayıcı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Düz Bağlayıcı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Düz Bağlayıcı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Dikdörtgen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Düz Bağlayıcı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Slayt Numarası Yer Tutucusu 5"/>
          <p:cNvSpPr>
            <a:spLocks noGrp="1"/>
          </p:cNvSpPr>
          <p:nvPr>
            <p:ph type="sldNum" sz="quarter" idx="12"/>
          </p:nvPr>
        </p:nvSpPr>
        <p:spPr bwMode="auto">
          <a:xfrm>
            <a:off x="1340616" y="4928702"/>
            <a:ext cx="609600" cy="517524"/>
          </a:xfrm>
        </p:spPr>
        <p:txBody>
          <a:bodyPr/>
          <a:lstStyle/>
          <a:p>
            <a:fld id="{E5F96109-1458-4767-BB37-76F0A0540423}" type="slidenum">
              <a:rPr lang="tr-TR" smtClean="0"/>
              <a:pPr/>
              <a:t>‹#›</a:t>
            </a:fld>
            <a:endParaRPr lang="tr-TR"/>
          </a:p>
        </p:txBody>
      </p:sp>
    </p:spTree>
    <p:extLst>
      <p:ext uri="{BB962C8B-B14F-4D97-AF65-F5344CB8AC3E}">
        <p14:creationId xmlns:p14="http://schemas.microsoft.com/office/powerpoint/2010/main" val="394922276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fld id="{935E1E73-7C3D-44FE-8C6F-5D127B0137DC}" type="datetime1">
              <a:rPr lang="tr-TR" smtClean="0">
                <a:solidFill>
                  <a:srgbClr val="575F6D"/>
                </a:solidFill>
              </a:rPr>
              <a:t>17.09.2018</a:t>
            </a:fld>
            <a:endParaRPr lang="tr-TR">
              <a:solidFill>
                <a:srgbClr val="575F6D"/>
              </a:solidFill>
            </a:endParaRPr>
          </a:p>
        </p:txBody>
      </p:sp>
      <p:sp>
        <p:nvSpPr>
          <p:cNvPr id="6" name="Altbilgi Yer Tutucusu 5"/>
          <p:cNvSpPr>
            <a:spLocks noGrp="1"/>
          </p:cNvSpPr>
          <p:nvPr>
            <p:ph type="ftr" sz="quarter" idx="11"/>
          </p:nvPr>
        </p:nvSpPr>
        <p:spPr/>
        <p:txBody>
          <a:bodyPr/>
          <a:lstStyle/>
          <a:p>
            <a:endParaRPr lang="tr-TR">
              <a:solidFill>
                <a:srgbClr val="575F6D"/>
              </a:solidFill>
            </a:endParaRPr>
          </a:p>
        </p:txBody>
      </p:sp>
      <p:sp>
        <p:nvSpPr>
          <p:cNvPr id="7" name="Slayt Numarası Yer Tutucusu 6"/>
          <p:cNvSpPr>
            <a:spLocks noGrp="1"/>
          </p:cNvSpPr>
          <p:nvPr>
            <p:ph type="sldNum" sz="quarter" idx="12"/>
          </p:nvPr>
        </p:nvSpPr>
        <p:spPr/>
        <p:txBody>
          <a:bodyPr/>
          <a:lstStyle/>
          <a:p>
            <a:fld id="{E5F96109-1458-4767-BB37-76F0A0540423}" type="slidenum">
              <a:rPr lang="tr-TR" smtClean="0"/>
              <a:pPr/>
              <a:t>‹#›</a:t>
            </a:fld>
            <a:endParaRPr lang="tr-TR"/>
          </a:p>
        </p:txBody>
      </p:sp>
      <p:sp>
        <p:nvSpPr>
          <p:cNvPr id="9" name="İçerik Yer Tutucusu 8"/>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extLst>
      <p:ext uri="{BB962C8B-B14F-4D97-AF65-F5344CB8AC3E}">
        <p14:creationId xmlns:p14="http://schemas.microsoft.com/office/powerpoint/2010/main" val="1636019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Veri Yer Tutucusu 6"/>
          <p:cNvSpPr>
            <a:spLocks noGrp="1"/>
          </p:cNvSpPr>
          <p:nvPr>
            <p:ph type="dt" sz="half" idx="10"/>
          </p:nvPr>
        </p:nvSpPr>
        <p:spPr/>
        <p:txBody>
          <a:bodyPr/>
          <a:lstStyle/>
          <a:p>
            <a:fld id="{E9F3B37A-B926-4224-9808-7370835DCF0A}" type="datetime1">
              <a:rPr lang="tr-TR" smtClean="0">
                <a:solidFill>
                  <a:srgbClr val="575F6D"/>
                </a:solidFill>
              </a:rPr>
              <a:t>17.09.2018</a:t>
            </a:fld>
            <a:endParaRPr lang="tr-TR">
              <a:solidFill>
                <a:srgbClr val="575F6D"/>
              </a:solidFill>
            </a:endParaRPr>
          </a:p>
        </p:txBody>
      </p:sp>
      <p:sp>
        <p:nvSpPr>
          <p:cNvPr id="8" name="Altbilgi Yer Tutucusu 7"/>
          <p:cNvSpPr>
            <a:spLocks noGrp="1"/>
          </p:cNvSpPr>
          <p:nvPr>
            <p:ph type="ftr" sz="quarter" idx="11"/>
          </p:nvPr>
        </p:nvSpPr>
        <p:spPr/>
        <p:txBody>
          <a:bodyPr/>
          <a:lstStyle/>
          <a:p>
            <a:endParaRPr lang="tr-TR">
              <a:solidFill>
                <a:srgbClr val="575F6D"/>
              </a:solidFill>
            </a:endParaRPr>
          </a:p>
        </p:txBody>
      </p:sp>
      <p:sp>
        <p:nvSpPr>
          <p:cNvPr id="9" name="Slayt Numarası Yer Tutucusu 8"/>
          <p:cNvSpPr>
            <a:spLocks noGrp="1"/>
          </p:cNvSpPr>
          <p:nvPr>
            <p:ph type="sldNum" sz="quarter" idx="12"/>
          </p:nvPr>
        </p:nvSpPr>
        <p:spPr/>
        <p:txBody>
          <a:bodyPr/>
          <a:lstStyle/>
          <a:p>
            <a:fld id="{E5F96109-1458-4767-BB37-76F0A0540423}" type="slidenum">
              <a:rPr lang="tr-TR" smtClean="0"/>
              <a:pPr/>
              <a:t>‹#›</a:t>
            </a:fld>
            <a:endParaRPr lang="tr-TR"/>
          </a:p>
        </p:txBody>
      </p:sp>
      <p:sp>
        <p:nvSpPr>
          <p:cNvPr id="11" name="İçerik Yer Tutucusu 10"/>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Metin Yer Tutucus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Metin Yer Tutucus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extLst>
      <p:ext uri="{BB962C8B-B14F-4D97-AF65-F5344CB8AC3E}">
        <p14:creationId xmlns:p14="http://schemas.microsoft.com/office/powerpoint/2010/main" val="3146670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6" name="Veri Yer Tutucusu 5"/>
          <p:cNvSpPr>
            <a:spLocks noGrp="1"/>
          </p:cNvSpPr>
          <p:nvPr>
            <p:ph type="dt" sz="half" idx="10"/>
          </p:nvPr>
        </p:nvSpPr>
        <p:spPr/>
        <p:txBody>
          <a:bodyPr rtlCol="0"/>
          <a:lstStyle/>
          <a:p>
            <a:fld id="{2BCDF85F-D0BF-4944-8C4F-DE0652B89B0B}" type="datetime1">
              <a:rPr lang="tr-TR" smtClean="0">
                <a:solidFill>
                  <a:srgbClr val="575F6D"/>
                </a:solidFill>
              </a:rPr>
              <a:t>17.09.2018</a:t>
            </a:fld>
            <a:endParaRPr lang="tr-TR">
              <a:solidFill>
                <a:srgbClr val="575F6D"/>
              </a:solidFill>
            </a:endParaRPr>
          </a:p>
        </p:txBody>
      </p:sp>
      <p:sp>
        <p:nvSpPr>
          <p:cNvPr id="7" name="Slayt Numarası Yer Tutucusu 6"/>
          <p:cNvSpPr>
            <a:spLocks noGrp="1"/>
          </p:cNvSpPr>
          <p:nvPr>
            <p:ph type="sldNum" sz="quarter" idx="11"/>
          </p:nvPr>
        </p:nvSpPr>
        <p:spPr/>
        <p:txBody>
          <a:bodyPr rtlCol="0"/>
          <a:lstStyle/>
          <a:p>
            <a:fld id="{E5F96109-1458-4767-BB37-76F0A0540423}" type="slidenum">
              <a:rPr lang="tr-TR" smtClean="0"/>
              <a:pPr/>
              <a:t>‹#›</a:t>
            </a:fld>
            <a:endParaRPr lang="tr-TR"/>
          </a:p>
        </p:txBody>
      </p:sp>
      <p:sp>
        <p:nvSpPr>
          <p:cNvPr id="8" name="Altbilgi Yer Tutucusu 7"/>
          <p:cNvSpPr>
            <a:spLocks noGrp="1"/>
          </p:cNvSpPr>
          <p:nvPr>
            <p:ph type="ftr" sz="quarter" idx="12"/>
          </p:nvPr>
        </p:nvSpPr>
        <p:spPr/>
        <p:txBody>
          <a:bodyPr rtlCol="0"/>
          <a:lstStyle/>
          <a:p>
            <a:endParaRPr lang="tr-TR">
              <a:solidFill>
                <a:srgbClr val="575F6D"/>
              </a:solidFill>
            </a:endParaRPr>
          </a:p>
        </p:txBody>
      </p:sp>
    </p:spTree>
    <p:extLst>
      <p:ext uri="{BB962C8B-B14F-4D97-AF65-F5344CB8AC3E}">
        <p14:creationId xmlns:p14="http://schemas.microsoft.com/office/powerpoint/2010/main" val="4199896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C17D980-822B-4682-AF56-650DE477BB12}" type="datetime1">
              <a:rPr lang="tr-TR" smtClean="0">
                <a:solidFill>
                  <a:srgbClr val="575F6D"/>
                </a:solidFill>
              </a:rPr>
              <a:t>17.09.2018</a:t>
            </a:fld>
            <a:endParaRPr lang="tr-TR">
              <a:solidFill>
                <a:srgbClr val="575F6D"/>
              </a:solidFill>
            </a:endParaRPr>
          </a:p>
        </p:txBody>
      </p:sp>
      <p:sp>
        <p:nvSpPr>
          <p:cNvPr id="3" name="Altbilgi Yer Tutucusu 2"/>
          <p:cNvSpPr>
            <a:spLocks noGrp="1"/>
          </p:cNvSpPr>
          <p:nvPr>
            <p:ph type="ftr" sz="quarter" idx="11"/>
          </p:nvPr>
        </p:nvSpPr>
        <p:spPr/>
        <p:txBody>
          <a:bodyPr/>
          <a:lstStyle/>
          <a:p>
            <a:endParaRPr lang="tr-TR">
              <a:solidFill>
                <a:srgbClr val="575F6D"/>
              </a:solidFill>
            </a:endParaRPr>
          </a:p>
        </p:txBody>
      </p:sp>
      <p:sp>
        <p:nvSpPr>
          <p:cNvPr id="4" name="Slayt Numarası Yer Tutucusu 3"/>
          <p:cNvSpPr>
            <a:spLocks noGrp="1"/>
          </p:cNvSpPr>
          <p:nvPr>
            <p:ph type="sldNum" sz="quarter" idx="12"/>
          </p:nvPr>
        </p:nvSpPr>
        <p:spPr/>
        <p:txBody>
          <a:bodyPr/>
          <a:lstStyle/>
          <a:p>
            <a:fld id="{E5F96109-1458-4767-BB37-76F0A0540423}" type="slidenum">
              <a:rPr lang="tr-TR" smtClean="0"/>
              <a:pPr/>
              <a:t>‹#›</a:t>
            </a:fld>
            <a:endParaRPr lang="tr-TR"/>
          </a:p>
        </p:txBody>
      </p:sp>
    </p:spTree>
    <p:extLst>
      <p:ext uri="{BB962C8B-B14F-4D97-AF65-F5344CB8AC3E}">
        <p14:creationId xmlns:p14="http://schemas.microsoft.com/office/powerpoint/2010/main" val="376176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Düz Bağlayıcı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Başlık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Düz Bağlayıcı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Düz Bağlayıcı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Düz Bağlayıcı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Dikdörtgen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Düz Bağlayıcı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İçerik Yer Tutucusu 17"/>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Veri Yer Tutucusu 20"/>
          <p:cNvSpPr>
            <a:spLocks noGrp="1"/>
          </p:cNvSpPr>
          <p:nvPr>
            <p:ph type="dt" sz="half" idx="14"/>
          </p:nvPr>
        </p:nvSpPr>
        <p:spPr/>
        <p:txBody>
          <a:bodyPr rtlCol="0"/>
          <a:lstStyle/>
          <a:p>
            <a:fld id="{FD1AD9D4-DBC9-40C5-BAEF-8B2D1B4C6035}" type="datetime1">
              <a:rPr lang="tr-TR" smtClean="0">
                <a:solidFill>
                  <a:srgbClr val="575F6D"/>
                </a:solidFill>
              </a:rPr>
              <a:t>17.09.2018</a:t>
            </a:fld>
            <a:endParaRPr lang="tr-TR">
              <a:solidFill>
                <a:srgbClr val="575F6D"/>
              </a:solidFill>
            </a:endParaRPr>
          </a:p>
        </p:txBody>
      </p:sp>
      <p:sp>
        <p:nvSpPr>
          <p:cNvPr id="22" name="Slayt Numarası Yer Tutucusu 21"/>
          <p:cNvSpPr>
            <a:spLocks noGrp="1"/>
          </p:cNvSpPr>
          <p:nvPr>
            <p:ph type="sldNum" sz="quarter" idx="15"/>
          </p:nvPr>
        </p:nvSpPr>
        <p:spPr/>
        <p:txBody>
          <a:bodyPr rtlCol="0"/>
          <a:lstStyle/>
          <a:p>
            <a:fld id="{E5F96109-1458-4767-BB37-76F0A0540423}" type="slidenum">
              <a:rPr lang="tr-TR" smtClean="0"/>
              <a:pPr/>
              <a:t>‹#›</a:t>
            </a:fld>
            <a:endParaRPr lang="tr-TR"/>
          </a:p>
        </p:txBody>
      </p:sp>
      <p:sp>
        <p:nvSpPr>
          <p:cNvPr id="23" name="Altbilgi Yer Tutucusu 22"/>
          <p:cNvSpPr>
            <a:spLocks noGrp="1"/>
          </p:cNvSpPr>
          <p:nvPr>
            <p:ph type="ftr" sz="quarter" idx="16"/>
          </p:nvPr>
        </p:nvSpPr>
        <p:spPr/>
        <p:txBody>
          <a:bodyPr rtlCol="0"/>
          <a:lstStyle/>
          <a:p>
            <a:endParaRPr lang="tr-TR">
              <a:solidFill>
                <a:srgbClr val="575F6D"/>
              </a:solidFill>
            </a:endParaRPr>
          </a:p>
        </p:txBody>
      </p:sp>
    </p:spTree>
    <p:extLst>
      <p:ext uri="{BB962C8B-B14F-4D97-AF65-F5344CB8AC3E}">
        <p14:creationId xmlns:p14="http://schemas.microsoft.com/office/powerpoint/2010/main" val="126774714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Düz Bağlayıcı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Başlık 1"/>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Düz Bağlayıcı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Dikdörtgen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üz Bağlayıcı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Düz Bağlayıcı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Düz Bağlayıcı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Veri Yer Tutucusu 16"/>
          <p:cNvSpPr>
            <a:spLocks noGrp="1"/>
          </p:cNvSpPr>
          <p:nvPr>
            <p:ph type="dt" sz="half" idx="10"/>
          </p:nvPr>
        </p:nvSpPr>
        <p:spPr/>
        <p:txBody>
          <a:bodyPr rtlCol="0"/>
          <a:lstStyle/>
          <a:p>
            <a:fld id="{4FF2C913-D384-4BA1-824D-73895304E5A9}" type="datetime1">
              <a:rPr lang="tr-TR" smtClean="0">
                <a:solidFill>
                  <a:srgbClr val="575F6D"/>
                </a:solidFill>
              </a:rPr>
              <a:t>17.09.2018</a:t>
            </a:fld>
            <a:endParaRPr lang="tr-TR">
              <a:solidFill>
                <a:srgbClr val="575F6D"/>
              </a:solidFill>
            </a:endParaRPr>
          </a:p>
        </p:txBody>
      </p:sp>
      <p:sp>
        <p:nvSpPr>
          <p:cNvPr id="18" name="Slayt Numarası Yer Tutucusu 17"/>
          <p:cNvSpPr>
            <a:spLocks noGrp="1"/>
          </p:cNvSpPr>
          <p:nvPr>
            <p:ph type="sldNum" sz="quarter" idx="11"/>
          </p:nvPr>
        </p:nvSpPr>
        <p:spPr/>
        <p:txBody>
          <a:bodyPr rtlCol="0"/>
          <a:lstStyle/>
          <a:p>
            <a:fld id="{E5F96109-1458-4767-BB37-76F0A0540423}" type="slidenum">
              <a:rPr lang="tr-TR" smtClean="0"/>
              <a:pPr/>
              <a:t>‹#›</a:t>
            </a:fld>
            <a:endParaRPr lang="tr-TR"/>
          </a:p>
        </p:txBody>
      </p:sp>
      <p:sp>
        <p:nvSpPr>
          <p:cNvPr id="21" name="Altbilgi Yer Tutucusu 20"/>
          <p:cNvSpPr>
            <a:spLocks noGrp="1"/>
          </p:cNvSpPr>
          <p:nvPr>
            <p:ph type="ftr" sz="quarter" idx="12"/>
          </p:nvPr>
        </p:nvSpPr>
        <p:spPr/>
        <p:txBody>
          <a:bodyPr rtlCol="0"/>
          <a:lstStyle/>
          <a:p>
            <a:endParaRPr lang="tr-TR">
              <a:solidFill>
                <a:srgbClr val="575F6D"/>
              </a:solidFill>
            </a:endParaRPr>
          </a:p>
        </p:txBody>
      </p:sp>
    </p:spTree>
    <p:extLst>
      <p:ext uri="{BB962C8B-B14F-4D97-AF65-F5344CB8AC3E}">
        <p14:creationId xmlns:p14="http://schemas.microsoft.com/office/powerpoint/2010/main" val="1123357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207A042C-B537-4586-9D79-76712048C245}" type="datetime1">
              <a:rPr lang="tr-TR" smtClean="0">
                <a:solidFill>
                  <a:srgbClr val="575F6D"/>
                </a:solidFill>
              </a:rPr>
              <a:t>17.09.2018</a:t>
            </a:fld>
            <a:endParaRPr lang="tr-TR">
              <a:solidFill>
                <a:srgbClr val="575F6D"/>
              </a:solidFill>
            </a:endParaRPr>
          </a:p>
        </p:txBody>
      </p:sp>
      <p:sp>
        <p:nvSpPr>
          <p:cNvPr id="5" name="Altbilgi Yer Tutucusu 4"/>
          <p:cNvSpPr>
            <a:spLocks noGrp="1"/>
          </p:cNvSpPr>
          <p:nvPr>
            <p:ph type="ftr" sz="quarter" idx="11"/>
          </p:nvPr>
        </p:nvSpPr>
        <p:spPr/>
        <p:txBody>
          <a:bodyPr/>
          <a:lstStyle/>
          <a:p>
            <a:endParaRPr lang="tr-TR">
              <a:solidFill>
                <a:srgbClr val="575F6D"/>
              </a:solidFill>
            </a:endParaRPr>
          </a:p>
        </p:txBody>
      </p:sp>
      <p:sp>
        <p:nvSpPr>
          <p:cNvPr id="6" name="Slayt Numarası Yer Tutucusu 5"/>
          <p:cNvSpPr>
            <a:spLocks noGrp="1"/>
          </p:cNvSpPr>
          <p:nvPr>
            <p:ph type="sldNum" sz="quarter" idx="12"/>
          </p:nvPr>
        </p:nvSpPr>
        <p:spPr/>
        <p:txBody>
          <a:bodyPr/>
          <a:lstStyle/>
          <a:p>
            <a:fld id="{E5F96109-1458-4767-BB37-76F0A0540423}" type="slidenum">
              <a:rPr lang="tr-TR" smtClean="0"/>
              <a:pPr/>
              <a:t>‹#›</a:t>
            </a:fld>
            <a:endParaRPr lang="tr-TR"/>
          </a:p>
        </p:txBody>
      </p:sp>
    </p:spTree>
    <p:extLst>
      <p:ext uri="{BB962C8B-B14F-4D97-AF65-F5344CB8AC3E}">
        <p14:creationId xmlns:p14="http://schemas.microsoft.com/office/powerpoint/2010/main" val="34295898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48597779-E270-4813-A8CA-81F75E786C80}" type="datetime1">
              <a:rPr lang="tr-TR" smtClean="0">
                <a:solidFill>
                  <a:srgbClr val="575F6D"/>
                </a:solidFill>
              </a:rPr>
              <a:t>17.09.2018</a:t>
            </a:fld>
            <a:endParaRPr lang="tr-TR">
              <a:solidFill>
                <a:srgbClr val="575F6D"/>
              </a:solidFill>
            </a:endParaRPr>
          </a:p>
        </p:txBody>
      </p:sp>
      <p:sp>
        <p:nvSpPr>
          <p:cNvPr id="5" name="Altbilgi Yer Tutucusu 4"/>
          <p:cNvSpPr>
            <a:spLocks noGrp="1"/>
          </p:cNvSpPr>
          <p:nvPr>
            <p:ph type="ftr" sz="quarter" idx="11"/>
          </p:nvPr>
        </p:nvSpPr>
        <p:spPr/>
        <p:txBody>
          <a:bodyPr/>
          <a:lstStyle/>
          <a:p>
            <a:endParaRPr lang="tr-TR">
              <a:solidFill>
                <a:srgbClr val="575F6D"/>
              </a:solidFill>
            </a:endParaRPr>
          </a:p>
        </p:txBody>
      </p:sp>
      <p:sp>
        <p:nvSpPr>
          <p:cNvPr id="6" name="Slayt Numarası Yer Tutucusu 5"/>
          <p:cNvSpPr>
            <a:spLocks noGrp="1"/>
          </p:cNvSpPr>
          <p:nvPr>
            <p:ph type="sldNum" sz="quarter" idx="12"/>
          </p:nvPr>
        </p:nvSpPr>
        <p:spPr/>
        <p:txBody>
          <a:bodyPr/>
          <a:lstStyle/>
          <a:p>
            <a:fld id="{E5F96109-1458-4767-BB37-76F0A0540423}" type="slidenum">
              <a:rPr lang="tr-TR" smtClean="0"/>
              <a:pPr/>
              <a:t>‹#›</a:t>
            </a:fld>
            <a:endParaRPr lang="tr-TR"/>
          </a:p>
        </p:txBody>
      </p:sp>
    </p:spTree>
    <p:extLst>
      <p:ext uri="{BB962C8B-B14F-4D97-AF65-F5344CB8AC3E}">
        <p14:creationId xmlns:p14="http://schemas.microsoft.com/office/powerpoint/2010/main" val="3315302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Düz Bağlayıcı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Başlık Yer Tutucusu 21"/>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1419F83-784D-475B-8C40-3819013131B4}" type="datetime1">
              <a:rPr lang="tr-TR" smtClean="0"/>
              <a:t>17.09.2018</a:t>
            </a:fld>
            <a:endParaRPr lang="tr-TR"/>
          </a:p>
        </p:txBody>
      </p:sp>
      <p:sp>
        <p:nvSpPr>
          <p:cNvPr id="3" name="Altbilgi Yer Tutucusu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Düz Bağlayıcı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Düz Bağlayıcı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Dikdörtgen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ayt Numarası Yer Tutucus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5F96109-1458-4767-BB37-76F0A0540423}"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Düz Bağlayıcı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Başlık Yer Tutucusu 21"/>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203E8774-DC56-405B-8295-D2FE3795B9D6}" type="datetime1">
              <a:rPr lang="tr-TR" smtClean="0">
                <a:solidFill>
                  <a:srgbClr val="575F6D"/>
                </a:solidFill>
              </a:rPr>
              <a:t>17.09.2018</a:t>
            </a:fld>
            <a:endParaRPr lang="tr-TR">
              <a:solidFill>
                <a:srgbClr val="575F6D"/>
              </a:solidFill>
            </a:endParaRPr>
          </a:p>
        </p:txBody>
      </p:sp>
      <p:sp>
        <p:nvSpPr>
          <p:cNvPr id="3" name="Altbilgi Yer Tutucusu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solidFill>
                <a:srgbClr val="575F6D"/>
              </a:solidFill>
            </a:endParaRPr>
          </a:p>
        </p:txBody>
      </p:sp>
      <p:sp>
        <p:nvSpPr>
          <p:cNvPr id="7" name="Düz Bağlayıcı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Düz Bağlayıcı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Dikdörtgen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Düz Bağlayıcı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Slayt Numarası Yer Tutucus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5F96109-1458-4767-BB37-76F0A0540423}" type="slidenum">
              <a:rPr lang="tr-TR" smtClean="0"/>
              <a:pPr/>
              <a:t>‹#›</a:t>
            </a:fld>
            <a:endParaRPr lang="tr-TR"/>
          </a:p>
        </p:txBody>
      </p:sp>
    </p:spTree>
    <p:extLst>
      <p:ext uri="{BB962C8B-B14F-4D97-AF65-F5344CB8AC3E}">
        <p14:creationId xmlns:p14="http://schemas.microsoft.com/office/powerpoint/2010/main" val="240233963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dx.doi.org/10.4172/2325-9795.100011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ffectivehealthcare.ahrq.gov/health-topics/polycystic-ovary-syndrom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3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3.xml"/><Relationship Id="rId4" Type="http://schemas.openxmlformats.org/officeDocument/2006/relationships/image" Target="../media/image79.png"/></Relationships>
</file>

<file path=ppt/slides/_rels/slide39.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2411760" y="1628800"/>
            <a:ext cx="6408712" cy="1894362"/>
          </a:xfrm>
        </p:spPr>
        <p:txBody>
          <a:bodyPr>
            <a:normAutofit/>
          </a:bodyPr>
          <a:lstStyle/>
          <a:p>
            <a:r>
              <a:rPr lang="en-US" sz="2400" dirty="0" smtClean="0">
                <a:solidFill>
                  <a:schemeClr val="accent1"/>
                </a:solidFill>
              </a:rPr>
              <a:t>EV</a:t>
            </a:r>
            <a:r>
              <a:rPr lang="tr-TR" sz="2400" dirty="0" smtClean="0">
                <a:solidFill>
                  <a:schemeClr val="accent1"/>
                </a:solidFill>
              </a:rPr>
              <a:t>I</a:t>
            </a:r>
            <a:r>
              <a:rPr lang="en-US" sz="2400" dirty="0" smtClean="0">
                <a:solidFill>
                  <a:schemeClr val="accent1"/>
                </a:solidFill>
              </a:rPr>
              <a:t>DENCE-BASED </a:t>
            </a:r>
            <a:r>
              <a:rPr lang="en-US" sz="2400" dirty="0">
                <a:solidFill>
                  <a:schemeClr val="accent1"/>
                </a:solidFill>
              </a:rPr>
              <a:t>APPROACH TO </a:t>
            </a:r>
            <a:r>
              <a:rPr lang="en-US" sz="2400" dirty="0" smtClean="0">
                <a:solidFill>
                  <a:schemeClr val="accent1"/>
                </a:solidFill>
              </a:rPr>
              <a:t>POL</a:t>
            </a:r>
            <a:r>
              <a:rPr lang="tr-TR" sz="2400" dirty="0" smtClean="0">
                <a:solidFill>
                  <a:schemeClr val="accent1"/>
                </a:solidFill>
              </a:rPr>
              <a:t>I</a:t>
            </a:r>
            <a:r>
              <a:rPr lang="en-US" sz="2400" dirty="0" smtClean="0">
                <a:solidFill>
                  <a:schemeClr val="accent1"/>
                </a:solidFill>
              </a:rPr>
              <a:t>CYST</a:t>
            </a:r>
            <a:r>
              <a:rPr lang="tr-TR" sz="2400" dirty="0" smtClean="0">
                <a:solidFill>
                  <a:schemeClr val="accent1"/>
                </a:solidFill>
              </a:rPr>
              <a:t>I</a:t>
            </a:r>
            <a:r>
              <a:rPr lang="en-US" sz="2400" dirty="0" smtClean="0">
                <a:solidFill>
                  <a:schemeClr val="accent1"/>
                </a:solidFill>
              </a:rPr>
              <a:t>C </a:t>
            </a:r>
            <a:r>
              <a:rPr lang="en-US" sz="2400" dirty="0">
                <a:solidFill>
                  <a:schemeClr val="accent1"/>
                </a:solidFill>
              </a:rPr>
              <a:t>OVER SYNDROME</a:t>
            </a:r>
            <a:endParaRPr lang="tr-TR" sz="2400" dirty="0">
              <a:solidFill>
                <a:schemeClr val="accent1"/>
              </a:solidFill>
            </a:endParaRPr>
          </a:p>
        </p:txBody>
      </p:sp>
      <p:sp>
        <p:nvSpPr>
          <p:cNvPr id="3" name="Alt Başlık 2"/>
          <p:cNvSpPr>
            <a:spLocks noGrp="1"/>
          </p:cNvSpPr>
          <p:nvPr>
            <p:ph type="subTitle" idx="1"/>
          </p:nvPr>
        </p:nvSpPr>
        <p:spPr>
          <a:xfrm>
            <a:off x="2339752" y="4293096"/>
            <a:ext cx="6624736" cy="2160240"/>
          </a:xfrm>
        </p:spPr>
        <p:txBody>
          <a:bodyPr>
            <a:normAutofit/>
          </a:bodyPr>
          <a:lstStyle/>
          <a:p>
            <a:r>
              <a:rPr lang="tr-TR" dirty="0" smtClean="0"/>
              <a:t>                           </a:t>
            </a:r>
            <a:r>
              <a:rPr lang="tr-TR" dirty="0" err="1" smtClean="0"/>
              <a:t>Gülfer</a:t>
            </a:r>
            <a:r>
              <a:rPr lang="tr-TR" dirty="0" smtClean="0"/>
              <a:t> </a:t>
            </a:r>
            <a:r>
              <a:rPr lang="tr-TR" dirty="0" smtClean="0"/>
              <a:t>DOĞAN </a:t>
            </a:r>
            <a:r>
              <a:rPr lang="tr-TR" dirty="0" smtClean="0"/>
              <a:t>PEKİNCE</a:t>
            </a:r>
          </a:p>
          <a:p>
            <a:endParaRPr lang="tr-TR" dirty="0" smtClean="0"/>
          </a:p>
          <a:p>
            <a:endParaRPr lang="tr-TR" dirty="0" smtClean="0"/>
          </a:p>
          <a:p>
            <a:r>
              <a:rPr lang="tr-TR" sz="1600" dirty="0" smtClean="0"/>
              <a:t>   AYDIN ADNAN MENDERES UNIVERSITY/TURKEY</a:t>
            </a:r>
          </a:p>
          <a:p>
            <a:endParaRPr lang="tr-TR" sz="1600" dirty="0" smtClean="0"/>
          </a:p>
          <a:p>
            <a:r>
              <a:rPr lang="tr-TR" dirty="0" smtClean="0"/>
              <a:t>                                               2018</a:t>
            </a:r>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5F96109-1458-4767-BB37-76F0A0540423}" type="slidenum">
              <a:rPr lang="tr-TR" smtClean="0"/>
              <a:t>1</a:t>
            </a:fld>
            <a:endParaRPr lang="tr-TR"/>
          </a:p>
        </p:txBody>
      </p:sp>
    </p:spTree>
    <p:extLst>
      <p:ext uri="{BB962C8B-B14F-4D97-AF65-F5344CB8AC3E}">
        <p14:creationId xmlns:p14="http://schemas.microsoft.com/office/powerpoint/2010/main" val="24097250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088232"/>
            <a:ext cx="7467600" cy="706090"/>
          </a:xfrm>
        </p:spPr>
        <p:txBody>
          <a:bodyPr/>
          <a:lstStyle/>
          <a:p>
            <a:r>
              <a:rPr lang="tr-TR" b="1" dirty="0">
                <a:solidFill>
                  <a:schemeClr val="accent1"/>
                </a:solidFill>
              </a:rPr>
              <a:t>P</a:t>
            </a:r>
            <a:r>
              <a:rPr lang="tr-TR" b="1" dirty="0" smtClean="0">
                <a:solidFill>
                  <a:schemeClr val="accent1"/>
                </a:solidFill>
              </a:rPr>
              <a:t>KOS</a:t>
            </a:r>
            <a:endParaRPr lang="tr-TR" b="1" dirty="0">
              <a:solidFill>
                <a:schemeClr val="accent1"/>
              </a:solidFill>
            </a:endParaRPr>
          </a:p>
        </p:txBody>
      </p:sp>
      <p:sp>
        <p:nvSpPr>
          <p:cNvPr id="3" name="İçerik Yer Tutucusu 2"/>
          <p:cNvSpPr>
            <a:spLocks noGrp="1"/>
          </p:cNvSpPr>
          <p:nvPr>
            <p:ph sz="quarter" idx="1"/>
          </p:nvPr>
        </p:nvSpPr>
        <p:spPr>
          <a:xfrm>
            <a:off x="251520" y="1700808"/>
            <a:ext cx="8496944" cy="4248472"/>
          </a:xfrm>
        </p:spPr>
        <p:txBody>
          <a:bodyPr>
            <a:normAutofit fontScale="92500" lnSpcReduction="10000"/>
          </a:bodyPr>
          <a:lstStyle/>
          <a:p>
            <a:pPr marL="0" indent="0">
              <a:buNone/>
            </a:pPr>
            <a:endParaRPr lang="tr-TR" sz="2000" dirty="0" smtClean="0"/>
          </a:p>
          <a:p>
            <a:r>
              <a:rPr lang="en-US" sz="2000" dirty="0"/>
              <a:t>Polycystic ovary syndrome is a common hormonal disorder that </a:t>
            </a:r>
            <a:r>
              <a:rPr lang="en-US" sz="2000" dirty="0" smtClean="0"/>
              <a:t>affects</a:t>
            </a:r>
            <a:r>
              <a:rPr lang="tr-TR" sz="2000" dirty="0" smtClean="0"/>
              <a:t> </a:t>
            </a:r>
            <a:r>
              <a:rPr lang="en-US" sz="2000" dirty="0" smtClean="0"/>
              <a:t>5</a:t>
            </a:r>
            <a:r>
              <a:rPr lang="en-US" sz="2000" dirty="0"/>
              <a:t>% </a:t>
            </a:r>
            <a:r>
              <a:rPr lang="en-US" sz="2000" dirty="0" smtClean="0"/>
              <a:t>–10</a:t>
            </a:r>
            <a:r>
              <a:rPr lang="en-US" sz="2000" dirty="0"/>
              <a:t>% of </a:t>
            </a:r>
            <a:r>
              <a:rPr lang="en-US" sz="2000" dirty="0" smtClean="0"/>
              <a:t>women</a:t>
            </a:r>
            <a:r>
              <a:rPr lang="tr-TR" sz="2000" dirty="0" smtClean="0"/>
              <a:t> (1). </a:t>
            </a:r>
          </a:p>
          <a:p>
            <a:endParaRPr lang="tr-TR" sz="2000" dirty="0" smtClean="0"/>
          </a:p>
          <a:p>
            <a:pPr marL="0" indent="0">
              <a:buNone/>
            </a:pPr>
            <a:r>
              <a:rPr lang="en-US" sz="2000" b="1" u="sng" dirty="0" smtClean="0"/>
              <a:t>Symptoms </a:t>
            </a:r>
            <a:r>
              <a:rPr lang="en-US" sz="2000" b="1" u="sng" dirty="0"/>
              <a:t>include;</a:t>
            </a:r>
          </a:p>
          <a:p>
            <a:r>
              <a:rPr lang="en-US" sz="2000" dirty="0" smtClean="0"/>
              <a:t>Irregular </a:t>
            </a:r>
            <a:r>
              <a:rPr lang="en-US" sz="2000" dirty="0"/>
              <a:t>menstrual periods</a:t>
            </a:r>
          </a:p>
          <a:p>
            <a:r>
              <a:rPr lang="en-US" sz="2000" dirty="0"/>
              <a:t>Infertility</a:t>
            </a:r>
          </a:p>
          <a:p>
            <a:r>
              <a:rPr lang="en-US" sz="2000" dirty="0"/>
              <a:t>Pelvic pain</a:t>
            </a:r>
          </a:p>
          <a:p>
            <a:r>
              <a:rPr lang="en-US" sz="2000" dirty="0"/>
              <a:t>Excess hair growth on the face, chest, stomach, or thighs</a:t>
            </a:r>
          </a:p>
          <a:p>
            <a:r>
              <a:rPr lang="en-US" sz="2000" dirty="0"/>
              <a:t>Weight gain</a:t>
            </a:r>
          </a:p>
          <a:p>
            <a:r>
              <a:rPr lang="en-US" sz="2000" dirty="0"/>
              <a:t>Acne or oily skin</a:t>
            </a:r>
          </a:p>
          <a:p>
            <a:r>
              <a:rPr lang="en-US" sz="2000" dirty="0"/>
              <a:t>Patches of thickened </a:t>
            </a:r>
            <a:r>
              <a:rPr lang="en-US" sz="2000" dirty="0" smtClean="0"/>
              <a:t>skin</a:t>
            </a:r>
            <a:r>
              <a:rPr lang="tr-TR" sz="2000" dirty="0" smtClean="0"/>
              <a:t> (2).</a:t>
            </a:r>
          </a:p>
          <a:p>
            <a:endParaRPr lang="en-US" sz="2000" dirty="0"/>
          </a:p>
          <a:p>
            <a:endParaRPr lang="tr-TR" sz="2000" dirty="0" smtClean="0"/>
          </a:p>
          <a:p>
            <a:endParaRPr lang="tr-TR" sz="2000" dirty="0" smtClean="0"/>
          </a:p>
          <a:p>
            <a:endParaRPr lang="tr-TR" sz="2000" dirty="0"/>
          </a:p>
          <a:p>
            <a:endParaRPr lang="tr-TR" sz="2000" dirty="0" smtClean="0"/>
          </a:p>
          <a:p>
            <a:endParaRPr lang="tr-TR" sz="2000" dirty="0" smtClean="0"/>
          </a:p>
          <a:p>
            <a:endParaRPr lang="tr-TR"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58447"/>
            <a:ext cx="7056784"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251520" y="6119336"/>
            <a:ext cx="8568952" cy="738664"/>
          </a:xfrm>
          <a:prstGeom prst="rect">
            <a:avLst/>
          </a:prstGeom>
        </p:spPr>
        <p:txBody>
          <a:bodyPr wrap="square">
            <a:spAutoFit/>
          </a:bodyPr>
          <a:lstStyle/>
          <a:p>
            <a:r>
              <a:rPr lang="tr-TR" sz="1400" dirty="0"/>
              <a:t>1.https://www.reproductivefacts.org/globalassets/rf/news-and-publications/bookletsfact-sheets/english-fact-sheets-and-info-booklets/booklet_hirsutism_and_pcos.pdf</a:t>
            </a:r>
          </a:p>
          <a:p>
            <a:r>
              <a:rPr lang="tr-TR" sz="1400" dirty="0"/>
              <a:t>2.https://effectivehealthcare.ahrq.gov/</a:t>
            </a:r>
            <a:r>
              <a:rPr lang="tr-TR" sz="1400" dirty="0" err="1"/>
              <a:t>health-topics</a:t>
            </a:r>
            <a:r>
              <a:rPr lang="tr-TR" sz="1400" dirty="0"/>
              <a:t>/</a:t>
            </a:r>
            <a:r>
              <a:rPr lang="tr-TR" sz="1400" dirty="0" err="1"/>
              <a:t>polycystic-ovary-syndrome</a:t>
            </a:r>
            <a:endParaRPr lang="tr-TR" sz="1400" dirty="0"/>
          </a:p>
        </p:txBody>
      </p:sp>
      <p:sp>
        <p:nvSpPr>
          <p:cNvPr id="7" name="Altbilgi Yer Tutucusu 6"/>
          <p:cNvSpPr>
            <a:spLocks noGrp="1"/>
          </p:cNvSpPr>
          <p:nvPr>
            <p:ph type="ftr" sz="quarter" idx="16"/>
          </p:nvPr>
        </p:nvSpPr>
        <p:spPr/>
        <p:txBody>
          <a:bodyPr/>
          <a:lstStyle/>
          <a:p>
            <a:endParaRPr lang="tr-TR"/>
          </a:p>
        </p:txBody>
      </p:sp>
      <p:sp>
        <p:nvSpPr>
          <p:cNvPr id="8" name="Slayt Numarası Yer Tutucusu 7"/>
          <p:cNvSpPr>
            <a:spLocks noGrp="1"/>
          </p:cNvSpPr>
          <p:nvPr>
            <p:ph type="sldNum" sz="quarter" idx="15"/>
          </p:nvPr>
        </p:nvSpPr>
        <p:spPr/>
        <p:txBody>
          <a:bodyPr/>
          <a:lstStyle/>
          <a:p>
            <a:fld id="{E5F96109-1458-4767-BB37-76F0A0540423}" type="slidenum">
              <a:rPr lang="tr-TR" smtClean="0"/>
              <a:t>2</a:t>
            </a:fld>
            <a:endParaRPr lang="tr-TR"/>
          </a:p>
        </p:txBody>
      </p:sp>
    </p:spTree>
    <p:extLst>
      <p:ext uri="{BB962C8B-B14F-4D97-AF65-F5344CB8AC3E}">
        <p14:creationId xmlns:p14="http://schemas.microsoft.com/office/powerpoint/2010/main" val="14481863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r>
              <a:rPr lang="en-US" dirty="0"/>
              <a:t>PCOS causes cysts (fluid-filled sacs) to grow on the ovaries.</a:t>
            </a:r>
          </a:p>
          <a:p>
            <a:endParaRPr lang="tr-TR" dirty="0" smtClean="0"/>
          </a:p>
        </p:txBody>
      </p:sp>
      <p:sp>
        <p:nvSpPr>
          <p:cNvPr id="4" name="Dikdörtgen 3"/>
          <p:cNvSpPr/>
          <p:nvPr/>
        </p:nvSpPr>
        <p:spPr>
          <a:xfrm>
            <a:off x="230948" y="6390620"/>
            <a:ext cx="8640960" cy="369332"/>
          </a:xfrm>
          <a:prstGeom prst="rect">
            <a:avLst/>
          </a:prstGeom>
        </p:spPr>
        <p:txBody>
          <a:bodyPr wrap="square">
            <a:spAutoFit/>
          </a:bodyPr>
          <a:lstStyle/>
          <a:p>
            <a:r>
              <a:rPr lang="tr-TR" dirty="0"/>
              <a:t>https://effectivehealthcare.ahrq.gov/health-topics/polycystic-ovary-syndrome/</a:t>
            </a:r>
          </a:p>
        </p:txBody>
      </p:sp>
      <p:sp>
        <p:nvSpPr>
          <p:cNvPr id="5" name="Altbilgi Yer Tutucusu 4"/>
          <p:cNvSpPr>
            <a:spLocks noGrp="1"/>
          </p:cNvSpPr>
          <p:nvPr>
            <p:ph type="ftr" sz="quarter" idx="16"/>
          </p:nvPr>
        </p:nvSpPr>
        <p:spPr/>
        <p:txBody>
          <a:bodyPr/>
          <a:lstStyle/>
          <a:p>
            <a:endParaRPr lang="tr-TR"/>
          </a:p>
        </p:txBody>
      </p:sp>
      <p:sp>
        <p:nvSpPr>
          <p:cNvPr id="6" name="Slayt Numarası Yer Tutucusu 5"/>
          <p:cNvSpPr>
            <a:spLocks noGrp="1"/>
          </p:cNvSpPr>
          <p:nvPr>
            <p:ph type="sldNum" sz="quarter" idx="15"/>
          </p:nvPr>
        </p:nvSpPr>
        <p:spPr/>
        <p:txBody>
          <a:bodyPr/>
          <a:lstStyle/>
          <a:p>
            <a:fld id="{E5F96109-1458-4767-BB37-76F0A0540423}" type="slidenum">
              <a:rPr lang="tr-TR" smtClean="0"/>
              <a:t>3</a:t>
            </a:fld>
            <a:endParaRPr lang="tr-TR"/>
          </a:p>
        </p:txBody>
      </p:sp>
    </p:spTree>
    <p:extLst>
      <p:ext uri="{BB962C8B-B14F-4D97-AF65-F5344CB8AC3E}">
        <p14:creationId xmlns:p14="http://schemas.microsoft.com/office/powerpoint/2010/main" val="39375557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a:xfrm>
            <a:off x="457200" y="1268760"/>
            <a:ext cx="8219256" cy="4873752"/>
          </a:xfrm>
        </p:spPr>
        <p:txBody>
          <a:bodyPr>
            <a:normAutofit/>
          </a:bodyPr>
          <a:lstStyle/>
          <a:p>
            <a:r>
              <a:rPr lang="en-US" dirty="0" smtClean="0"/>
              <a:t>At </a:t>
            </a:r>
            <a:r>
              <a:rPr lang="en-US" dirty="0"/>
              <a:t>a recent joint European Society for Human Reproduction </a:t>
            </a:r>
            <a:r>
              <a:rPr lang="en-US" dirty="0" smtClean="0"/>
              <a:t>and</a:t>
            </a:r>
            <a:r>
              <a:rPr lang="tr-TR" dirty="0" smtClean="0"/>
              <a:t> </a:t>
            </a:r>
            <a:r>
              <a:rPr lang="en-US" dirty="0" smtClean="0"/>
              <a:t>Embryology</a:t>
            </a:r>
            <a:r>
              <a:rPr lang="en-US" dirty="0"/>
              <a:t>/ American Society for Reproductive Medicine (ESHRE</a:t>
            </a:r>
            <a:r>
              <a:rPr lang="en-US" dirty="0" smtClean="0"/>
              <a:t>/</a:t>
            </a:r>
            <a:r>
              <a:rPr lang="tr-TR" dirty="0" smtClean="0"/>
              <a:t> </a:t>
            </a:r>
            <a:r>
              <a:rPr lang="en-US" dirty="0" smtClean="0"/>
              <a:t>ASRM</a:t>
            </a:r>
            <a:r>
              <a:rPr lang="en-US" dirty="0"/>
              <a:t>) Rotterdam consensus meeting in 2004; a refined definition </a:t>
            </a:r>
            <a:r>
              <a:rPr lang="en-US" dirty="0" smtClean="0"/>
              <a:t>of</a:t>
            </a:r>
            <a:r>
              <a:rPr lang="tr-TR" dirty="0" smtClean="0"/>
              <a:t> </a:t>
            </a:r>
            <a:r>
              <a:rPr lang="en-US" dirty="0" smtClean="0"/>
              <a:t>the </a:t>
            </a:r>
            <a:r>
              <a:rPr lang="en-US" dirty="0"/>
              <a:t>PCOS was agreed: namely the presence of two out of the </a:t>
            </a:r>
            <a:r>
              <a:rPr lang="en-US" dirty="0" smtClean="0"/>
              <a:t>following</a:t>
            </a:r>
            <a:r>
              <a:rPr lang="tr-TR" dirty="0" smtClean="0"/>
              <a:t> </a:t>
            </a:r>
            <a:r>
              <a:rPr lang="en-US" dirty="0" smtClean="0"/>
              <a:t>three </a:t>
            </a:r>
            <a:r>
              <a:rPr lang="en-US" dirty="0"/>
              <a:t>criteria</a:t>
            </a:r>
            <a:r>
              <a:rPr lang="en-US" dirty="0" smtClean="0"/>
              <a:t>.</a:t>
            </a:r>
            <a:endParaRPr lang="tr-TR" dirty="0" smtClean="0"/>
          </a:p>
          <a:p>
            <a:endParaRPr lang="tr-TR" dirty="0" smtClean="0"/>
          </a:p>
          <a:p>
            <a:pPr marL="0" indent="0">
              <a:buNone/>
            </a:pPr>
            <a:r>
              <a:rPr lang="tr-TR" dirty="0"/>
              <a:t> </a:t>
            </a:r>
            <a:r>
              <a:rPr lang="tr-TR" dirty="0" smtClean="0"/>
              <a:t> </a:t>
            </a:r>
            <a:r>
              <a:rPr lang="en-US" dirty="0" smtClean="0"/>
              <a:t> </a:t>
            </a:r>
            <a:r>
              <a:rPr lang="en-US" dirty="0" err="1"/>
              <a:t>i</a:t>
            </a:r>
            <a:r>
              <a:rPr lang="en-US" dirty="0"/>
              <a:t>) Oligo- and/ or anovulation; </a:t>
            </a:r>
            <a:endParaRPr lang="tr-TR" dirty="0" smtClean="0"/>
          </a:p>
          <a:p>
            <a:pPr marL="0" indent="0">
              <a:buNone/>
            </a:pPr>
            <a:r>
              <a:rPr lang="tr-TR" dirty="0"/>
              <a:t> </a:t>
            </a:r>
            <a:r>
              <a:rPr lang="tr-TR" dirty="0" smtClean="0"/>
              <a:t>  </a:t>
            </a:r>
            <a:r>
              <a:rPr lang="en-US" dirty="0" smtClean="0"/>
              <a:t>ii</a:t>
            </a:r>
            <a:r>
              <a:rPr lang="en-US" dirty="0"/>
              <a:t>) </a:t>
            </a:r>
            <a:r>
              <a:rPr lang="en-US" dirty="0" err="1" smtClean="0"/>
              <a:t>Hyperandrogenism</a:t>
            </a:r>
            <a:r>
              <a:rPr lang="tr-TR" dirty="0" smtClean="0"/>
              <a:t> </a:t>
            </a:r>
            <a:r>
              <a:rPr lang="en-US" dirty="0" smtClean="0"/>
              <a:t>(</a:t>
            </a:r>
            <a:r>
              <a:rPr lang="en-US" dirty="0"/>
              <a:t>clinical and/or biochemical); and </a:t>
            </a:r>
            <a:endParaRPr lang="tr-TR" dirty="0" smtClean="0"/>
          </a:p>
          <a:p>
            <a:pPr marL="0" indent="0">
              <a:buNone/>
            </a:pPr>
            <a:r>
              <a:rPr lang="tr-TR" dirty="0"/>
              <a:t> </a:t>
            </a:r>
            <a:r>
              <a:rPr lang="tr-TR" dirty="0" smtClean="0"/>
              <a:t>  </a:t>
            </a:r>
            <a:r>
              <a:rPr lang="en-US" dirty="0" smtClean="0"/>
              <a:t>iii</a:t>
            </a:r>
            <a:r>
              <a:rPr lang="en-US" dirty="0"/>
              <a:t>) Polycystic ovaries </a:t>
            </a:r>
            <a:r>
              <a:rPr lang="en-US" dirty="0" smtClean="0"/>
              <a:t>. </a:t>
            </a:r>
            <a:endParaRPr lang="tr-TR" dirty="0" smtClean="0"/>
          </a:p>
          <a:p>
            <a:pPr marL="0" indent="0">
              <a:buNone/>
            </a:pPr>
            <a:endParaRPr lang="tr-TR" dirty="0"/>
          </a:p>
          <a:p>
            <a:pPr marL="0" indent="0">
              <a:buNone/>
            </a:pPr>
            <a:endParaRPr lang="tr-TR" dirty="0" smtClean="0"/>
          </a:p>
          <a:p>
            <a:pPr marL="0" indent="0">
              <a:buNone/>
            </a:pPr>
            <a:endParaRPr lang="tr-TR" sz="1600" dirty="0"/>
          </a:p>
        </p:txBody>
      </p:sp>
      <p:sp>
        <p:nvSpPr>
          <p:cNvPr id="4" name="Dikdörtgen 3"/>
          <p:cNvSpPr/>
          <p:nvPr/>
        </p:nvSpPr>
        <p:spPr>
          <a:xfrm>
            <a:off x="683568" y="6354119"/>
            <a:ext cx="7992888" cy="307777"/>
          </a:xfrm>
          <a:prstGeom prst="rect">
            <a:avLst/>
          </a:prstGeom>
        </p:spPr>
        <p:txBody>
          <a:bodyPr wrap="square">
            <a:spAutoFit/>
          </a:bodyPr>
          <a:lstStyle/>
          <a:p>
            <a:r>
              <a:rPr lang="tr-TR" sz="1400" dirty="0"/>
              <a:t>http://onlinelibrary.wiley.com/doi/10.1002/9781119979449.ch41/summary</a:t>
            </a:r>
          </a:p>
        </p:txBody>
      </p:sp>
      <p:sp>
        <p:nvSpPr>
          <p:cNvPr id="5" name="Altbilgi Yer Tutucusu 4"/>
          <p:cNvSpPr>
            <a:spLocks noGrp="1"/>
          </p:cNvSpPr>
          <p:nvPr>
            <p:ph type="ftr" sz="quarter" idx="16"/>
          </p:nvPr>
        </p:nvSpPr>
        <p:spPr/>
        <p:txBody>
          <a:bodyPr/>
          <a:lstStyle/>
          <a:p>
            <a:endParaRPr lang="tr-TR"/>
          </a:p>
        </p:txBody>
      </p:sp>
      <p:sp>
        <p:nvSpPr>
          <p:cNvPr id="6" name="Slayt Numarası Yer Tutucusu 5"/>
          <p:cNvSpPr>
            <a:spLocks noGrp="1"/>
          </p:cNvSpPr>
          <p:nvPr>
            <p:ph type="sldNum" sz="quarter" idx="15"/>
          </p:nvPr>
        </p:nvSpPr>
        <p:spPr/>
        <p:txBody>
          <a:bodyPr/>
          <a:lstStyle/>
          <a:p>
            <a:fld id="{E5F96109-1458-4767-BB37-76F0A0540423}" type="slidenum">
              <a:rPr lang="tr-TR" smtClean="0"/>
              <a:t>4</a:t>
            </a:fld>
            <a:endParaRPr lang="tr-TR"/>
          </a:p>
        </p:txBody>
      </p:sp>
    </p:spTree>
    <p:extLst>
      <p:ext uri="{BB962C8B-B14F-4D97-AF65-F5344CB8AC3E}">
        <p14:creationId xmlns:p14="http://schemas.microsoft.com/office/powerpoint/2010/main" val="39686592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r>
              <a:rPr lang="en-US" dirty="0"/>
              <a:t>The morphology of the polycystic ovary, has been redefined as an ovary with 12 or more follicles measuring 2-9 mm in diameter and increased ovarian volume (&gt;10 cm3) on transvaginal </a:t>
            </a:r>
            <a:r>
              <a:rPr lang="en-US" dirty="0" smtClean="0"/>
              <a:t>ultrasound</a:t>
            </a:r>
            <a:r>
              <a:rPr lang="tr-TR" dirty="0" smtClean="0"/>
              <a:t>(1,2)</a:t>
            </a:r>
            <a:r>
              <a:rPr lang="en-US" dirty="0" smtClean="0"/>
              <a:t>.</a:t>
            </a:r>
            <a:endParaRPr lang="en-US" dirty="0"/>
          </a:p>
          <a:p>
            <a:endParaRPr lang="en-US" dirty="0"/>
          </a:p>
          <a:p>
            <a:endParaRPr lang="en-US" dirty="0"/>
          </a:p>
          <a:p>
            <a:endParaRPr lang="tr-TR" dirty="0"/>
          </a:p>
        </p:txBody>
      </p:sp>
      <p:sp>
        <p:nvSpPr>
          <p:cNvPr id="4" name="Dikdörtgen 3"/>
          <p:cNvSpPr/>
          <p:nvPr/>
        </p:nvSpPr>
        <p:spPr>
          <a:xfrm>
            <a:off x="129564" y="6093296"/>
            <a:ext cx="8690908" cy="738664"/>
          </a:xfrm>
          <a:prstGeom prst="rect">
            <a:avLst/>
          </a:prstGeom>
        </p:spPr>
        <p:txBody>
          <a:bodyPr wrap="square">
            <a:spAutoFit/>
          </a:bodyPr>
          <a:lstStyle/>
          <a:p>
            <a:r>
              <a:rPr lang="tr-TR" sz="1400" dirty="0" smtClean="0"/>
              <a:t>1.</a:t>
            </a:r>
            <a:r>
              <a:rPr lang="en-US" sz="1400" dirty="0" err="1" smtClean="0"/>
              <a:t>Igwegbe</a:t>
            </a:r>
            <a:r>
              <a:rPr lang="en-US" sz="1400" dirty="0" smtClean="0"/>
              <a:t> </a:t>
            </a:r>
            <a:r>
              <a:rPr lang="en-US" sz="1400" dirty="0"/>
              <a:t>et al., J </a:t>
            </a:r>
            <a:r>
              <a:rPr lang="en-US" sz="1400" dirty="0" err="1"/>
              <a:t>Womens</a:t>
            </a:r>
            <a:r>
              <a:rPr lang="en-US" sz="1400" dirty="0"/>
              <a:t> Health, Issues Care 2013, 2:3 </a:t>
            </a:r>
            <a:r>
              <a:rPr lang="en-US" sz="1400" dirty="0">
                <a:hlinkClick r:id="rId3"/>
              </a:rPr>
              <a:t>http://</a:t>
            </a:r>
            <a:r>
              <a:rPr lang="en-US" sz="1400" dirty="0" smtClean="0">
                <a:hlinkClick r:id="rId3"/>
              </a:rPr>
              <a:t>dx.doi.org/10.4172/2325-9795.1000110</a:t>
            </a:r>
            <a:endParaRPr lang="tr-TR" sz="1400" dirty="0" smtClean="0"/>
          </a:p>
          <a:p>
            <a:r>
              <a:rPr lang="tr-TR" sz="1400" dirty="0" smtClean="0"/>
              <a:t>2.</a:t>
            </a:r>
            <a:r>
              <a:rPr lang="en-US" sz="1400" dirty="0" err="1" smtClean="0"/>
              <a:t>Evliyaoğlu</a:t>
            </a:r>
            <a:r>
              <a:rPr lang="en-US" sz="1400" dirty="0" smtClean="0"/>
              <a:t> </a:t>
            </a:r>
            <a:r>
              <a:rPr lang="en-US" sz="1400" dirty="0"/>
              <a:t>2011( DOI: 10.4274/tpa.46.45) Turk Arch Ped 2011; 46 </a:t>
            </a:r>
            <a:r>
              <a:rPr lang="en-US" sz="1400" dirty="0" err="1"/>
              <a:t>Suppl</a:t>
            </a:r>
            <a:r>
              <a:rPr lang="en-US" sz="1400" dirty="0"/>
              <a:t>: 97-102</a:t>
            </a:r>
          </a:p>
          <a:p>
            <a:endParaRPr lang="en-US" sz="1400" dirty="0"/>
          </a:p>
        </p:txBody>
      </p:sp>
      <p:sp>
        <p:nvSpPr>
          <p:cNvPr id="5" name="Altbilgi Yer Tutucusu 4"/>
          <p:cNvSpPr>
            <a:spLocks noGrp="1"/>
          </p:cNvSpPr>
          <p:nvPr>
            <p:ph type="ftr" sz="quarter" idx="16"/>
          </p:nvPr>
        </p:nvSpPr>
        <p:spPr/>
        <p:txBody>
          <a:bodyPr/>
          <a:lstStyle/>
          <a:p>
            <a:endParaRPr lang="tr-TR"/>
          </a:p>
        </p:txBody>
      </p:sp>
      <p:sp>
        <p:nvSpPr>
          <p:cNvPr id="6" name="Slayt Numarası Yer Tutucusu 5"/>
          <p:cNvSpPr>
            <a:spLocks noGrp="1"/>
          </p:cNvSpPr>
          <p:nvPr>
            <p:ph type="sldNum" sz="quarter" idx="15"/>
          </p:nvPr>
        </p:nvSpPr>
        <p:spPr/>
        <p:txBody>
          <a:bodyPr/>
          <a:lstStyle/>
          <a:p>
            <a:fld id="{E5F96109-1458-4767-BB37-76F0A0540423}" type="slidenum">
              <a:rPr lang="tr-TR" smtClean="0"/>
              <a:t>5</a:t>
            </a:fld>
            <a:endParaRPr lang="tr-TR"/>
          </a:p>
        </p:txBody>
      </p:sp>
    </p:spTree>
    <p:extLst>
      <p:ext uri="{BB962C8B-B14F-4D97-AF65-F5344CB8AC3E}">
        <p14:creationId xmlns:p14="http://schemas.microsoft.com/office/powerpoint/2010/main" val="976272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a:xfrm>
            <a:off x="251519" y="1268760"/>
            <a:ext cx="8430049" cy="4873752"/>
          </a:xfrm>
        </p:spPr>
        <p:txBody>
          <a:bodyPr>
            <a:normAutofit fontScale="92500" lnSpcReduction="20000"/>
          </a:bodyPr>
          <a:lstStyle/>
          <a:p>
            <a:pPr>
              <a:buFont typeface="Arial"/>
              <a:buChar char="•"/>
            </a:pPr>
            <a:endParaRPr lang="en-US" dirty="0">
              <a:solidFill>
                <a:srgbClr val="212121"/>
              </a:solidFill>
              <a:latin typeface="Source Sans Pro"/>
            </a:endParaRPr>
          </a:p>
          <a:p>
            <a:r>
              <a:rPr lang="en-US" dirty="0">
                <a:solidFill>
                  <a:srgbClr val="212121"/>
                </a:solidFill>
                <a:latin typeface="Source Sans Pro"/>
              </a:rPr>
              <a:t>Women with PCOS are at higher risk of diabetes, metabolic syndrome, heart disease, and high blood </a:t>
            </a:r>
            <a:r>
              <a:rPr lang="en-US" dirty="0" smtClean="0">
                <a:solidFill>
                  <a:srgbClr val="212121"/>
                </a:solidFill>
                <a:latin typeface="Source Sans Pro"/>
              </a:rPr>
              <a:t>pressure</a:t>
            </a:r>
            <a:r>
              <a:rPr lang="tr-TR" dirty="0" smtClean="0">
                <a:solidFill>
                  <a:srgbClr val="212121"/>
                </a:solidFill>
                <a:latin typeface="Source Sans Pro"/>
              </a:rPr>
              <a:t>(1)</a:t>
            </a:r>
            <a:r>
              <a:rPr lang="en-US" dirty="0" smtClean="0">
                <a:solidFill>
                  <a:srgbClr val="212121"/>
                </a:solidFill>
                <a:latin typeface="Source Sans Pro"/>
              </a:rPr>
              <a:t>.</a:t>
            </a:r>
            <a:endParaRPr lang="tr-TR" dirty="0" smtClean="0">
              <a:solidFill>
                <a:srgbClr val="212121"/>
              </a:solidFill>
              <a:latin typeface="Source Sans Pro"/>
            </a:endParaRPr>
          </a:p>
          <a:p>
            <a:endParaRPr lang="tr-TR" dirty="0" smtClean="0">
              <a:solidFill>
                <a:srgbClr val="212121"/>
              </a:solidFill>
              <a:latin typeface="Source Sans Pro"/>
            </a:endParaRPr>
          </a:p>
          <a:p>
            <a:r>
              <a:rPr lang="tr-TR" dirty="0" err="1" smtClean="0">
                <a:solidFill>
                  <a:srgbClr val="212121"/>
                </a:solidFill>
                <a:latin typeface="Source Sans Pro"/>
              </a:rPr>
              <a:t>These</a:t>
            </a:r>
            <a:r>
              <a:rPr lang="tr-TR" dirty="0" smtClean="0">
                <a:solidFill>
                  <a:srgbClr val="212121"/>
                </a:solidFill>
                <a:latin typeface="Source Sans Pro"/>
              </a:rPr>
              <a:t> </a:t>
            </a:r>
            <a:r>
              <a:rPr lang="tr-TR" dirty="0" err="1" smtClean="0">
                <a:solidFill>
                  <a:srgbClr val="212121"/>
                </a:solidFill>
                <a:latin typeface="Source Sans Pro"/>
              </a:rPr>
              <a:t>complications</a:t>
            </a:r>
            <a:r>
              <a:rPr lang="tr-TR" dirty="0" smtClean="0">
                <a:solidFill>
                  <a:srgbClr val="212121"/>
                </a:solidFill>
                <a:latin typeface="Source Sans Pro"/>
              </a:rPr>
              <a:t>  </a:t>
            </a:r>
            <a:r>
              <a:rPr lang="tr-TR" dirty="0" err="1" smtClean="0">
                <a:solidFill>
                  <a:srgbClr val="212121"/>
                </a:solidFill>
                <a:latin typeface="Source Sans Pro"/>
              </a:rPr>
              <a:t>may</a:t>
            </a:r>
            <a:r>
              <a:rPr lang="tr-TR" dirty="0" smtClean="0">
                <a:solidFill>
                  <a:srgbClr val="212121"/>
                </a:solidFill>
                <a:latin typeface="Source Sans Pro"/>
              </a:rPr>
              <a:t> </a:t>
            </a:r>
            <a:r>
              <a:rPr lang="tr-TR" dirty="0" err="1" smtClean="0">
                <a:solidFill>
                  <a:srgbClr val="212121"/>
                </a:solidFill>
                <a:latin typeface="Source Sans Pro"/>
              </a:rPr>
              <a:t>also</a:t>
            </a:r>
            <a:r>
              <a:rPr lang="tr-TR" dirty="0" smtClean="0">
                <a:solidFill>
                  <a:srgbClr val="212121"/>
                </a:solidFill>
                <a:latin typeface="Source Sans Pro"/>
              </a:rPr>
              <a:t> </a:t>
            </a:r>
            <a:r>
              <a:rPr lang="tr-TR" dirty="0" err="1" smtClean="0">
                <a:solidFill>
                  <a:srgbClr val="212121"/>
                </a:solidFill>
                <a:latin typeface="Source Sans Pro"/>
              </a:rPr>
              <a:t>develop</a:t>
            </a:r>
            <a:r>
              <a:rPr lang="tr-TR" dirty="0" smtClean="0">
                <a:solidFill>
                  <a:srgbClr val="212121"/>
                </a:solidFill>
                <a:latin typeface="Source Sans Pro"/>
              </a:rPr>
              <a:t> in </a:t>
            </a:r>
            <a:r>
              <a:rPr lang="tr-TR" dirty="0" err="1" smtClean="0">
                <a:solidFill>
                  <a:srgbClr val="212121"/>
                </a:solidFill>
                <a:latin typeface="Source Sans Pro"/>
              </a:rPr>
              <a:t>young</a:t>
            </a:r>
            <a:r>
              <a:rPr lang="tr-TR" dirty="0" smtClean="0">
                <a:solidFill>
                  <a:srgbClr val="212121"/>
                </a:solidFill>
                <a:latin typeface="Source Sans Pro"/>
              </a:rPr>
              <a:t> </a:t>
            </a:r>
            <a:r>
              <a:rPr lang="tr-TR" dirty="0" err="1" smtClean="0">
                <a:solidFill>
                  <a:srgbClr val="212121"/>
                </a:solidFill>
                <a:latin typeface="Source Sans Pro"/>
              </a:rPr>
              <a:t>adolescents</a:t>
            </a:r>
            <a:r>
              <a:rPr lang="tr-TR" dirty="0" smtClean="0">
                <a:solidFill>
                  <a:srgbClr val="212121"/>
                </a:solidFill>
                <a:latin typeface="Source Sans Pro"/>
              </a:rPr>
              <a:t> and </a:t>
            </a:r>
            <a:r>
              <a:rPr lang="tr-TR" dirty="0" err="1" smtClean="0">
                <a:solidFill>
                  <a:srgbClr val="212121"/>
                </a:solidFill>
                <a:latin typeface="Source Sans Pro"/>
              </a:rPr>
              <a:t>weak</a:t>
            </a:r>
            <a:r>
              <a:rPr lang="tr-TR" dirty="0" smtClean="0">
                <a:solidFill>
                  <a:srgbClr val="212121"/>
                </a:solidFill>
                <a:latin typeface="Source Sans Pro"/>
              </a:rPr>
              <a:t> </a:t>
            </a:r>
            <a:r>
              <a:rPr lang="tr-TR" dirty="0" err="1" smtClean="0">
                <a:solidFill>
                  <a:srgbClr val="212121"/>
                </a:solidFill>
                <a:latin typeface="Source Sans Pro"/>
              </a:rPr>
              <a:t>women</a:t>
            </a:r>
            <a:r>
              <a:rPr lang="tr-TR" dirty="0" smtClean="0">
                <a:solidFill>
                  <a:srgbClr val="212121"/>
                </a:solidFill>
                <a:latin typeface="Source Sans Pro"/>
              </a:rPr>
              <a:t> </a:t>
            </a:r>
            <a:r>
              <a:rPr lang="tr-TR" dirty="0" err="1" smtClean="0">
                <a:solidFill>
                  <a:srgbClr val="212121"/>
                </a:solidFill>
                <a:latin typeface="Source Sans Pro"/>
              </a:rPr>
              <a:t>with</a:t>
            </a:r>
            <a:r>
              <a:rPr lang="tr-TR" dirty="0" smtClean="0">
                <a:solidFill>
                  <a:srgbClr val="212121"/>
                </a:solidFill>
                <a:latin typeface="Source Sans Pro"/>
              </a:rPr>
              <a:t> PCOS(2)</a:t>
            </a:r>
          </a:p>
          <a:p>
            <a:endParaRPr lang="en-US" dirty="0">
              <a:solidFill>
                <a:srgbClr val="212121"/>
              </a:solidFill>
              <a:latin typeface="Source Sans Pro"/>
            </a:endParaRPr>
          </a:p>
          <a:p>
            <a:r>
              <a:rPr lang="en-US" dirty="0">
                <a:solidFill>
                  <a:srgbClr val="212121"/>
                </a:solidFill>
                <a:latin typeface="Source Sans Pro"/>
              </a:rPr>
              <a:t>PCOS is more common in women who are obese, or have a mother or sister with </a:t>
            </a:r>
            <a:r>
              <a:rPr lang="en-US" dirty="0" smtClean="0">
                <a:solidFill>
                  <a:srgbClr val="212121"/>
                </a:solidFill>
                <a:latin typeface="Source Sans Pro"/>
              </a:rPr>
              <a:t>PCOS</a:t>
            </a:r>
            <a:r>
              <a:rPr lang="tr-TR" dirty="0" smtClean="0">
                <a:solidFill>
                  <a:srgbClr val="212121"/>
                </a:solidFill>
                <a:latin typeface="Source Sans Pro"/>
              </a:rPr>
              <a:t>(1)</a:t>
            </a:r>
            <a:r>
              <a:rPr lang="en-US" dirty="0" smtClean="0">
                <a:solidFill>
                  <a:srgbClr val="212121"/>
                </a:solidFill>
                <a:latin typeface="Source Sans Pro"/>
              </a:rPr>
              <a:t>.</a:t>
            </a:r>
            <a:endParaRPr lang="tr-TR" dirty="0" smtClean="0">
              <a:solidFill>
                <a:srgbClr val="212121"/>
              </a:solidFill>
              <a:latin typeface="Source Sans Pro"/>
            </a:endParaRPr>
          </a:p>
          <a:p>
            <a:endParaRPr lang="tr-TR" dirty="0" smtClean="0">
              <a:solidFill>
                <a:srgbClr val="212121"/>
              </a:solidFill>
              <a:latin typeface="Source Sans Pro"/>
            </a:endParaRPr>
          </a:p>
          <a:p>
            <a:endParaRPr lang="tr-TR" dirty="0" smtClean="0">
              <a:solidFill>
                <a:srgbClr val="212121"/>
              </a:solidFill>
              <a:latin typeface="Source Sans Pro"/>
            </a:endParaRPr>
          </a:p>
          <a:p>
            <a:r>
              <a:rPr lang="en-US" dirty="0">
                <a:solidFill>
                  <a:srgbClr val="212121"/>
                </a:solidFill>
                <a:latin typeface="Source Sans Pro"/>
              </a:rPr>
              <a:t>There is no cure, but diet, exercise, and medicines can help control the symptoms. Birth control pills help women have normal periods, reduce male hormone levels, and clear </a:t>
            </a:r>
            <a:r>
              <a:rPr lang="en-US" dirty="0" smtClean="0">
                <a:solidFill>
                  <a:srgbClr val="212121"/>
                </a:solidFill>
                <a:latin typeface="Source Sans Pro"/>
              </a:rPr>
              <a:t>acne</a:t>
            </a:r>
            <a:r>
              <a:rPr lang="tr-TR" dirty="0" smtClean="0">
                <a:solidFill>
                  <a:srgbClr val="212121"/>
                </a:solidFill>
                <a:latin typeface="Source Sans Pro"/>
              </a:rPr>
              <a:t>(1)</a:t>
            </a:r>
            <a:r>
              <a:rPr lang="en-US" dirty="0" smtClean="0">
                <a:solidFill>
                  <a:srgbClr val="212121"/>
                </a:solidFill>
                <a:latin typeface="Source Sans Pro"/>
              </a:rPr>
              <a:t>. </a:t>
            </a:r>
            <a:endParaRPr lang="en-US" dirty="0">
              <a:solidFill>
                <a:srgbClr val="212121"/>
              </a:solidFill>
              <a:latin typeface="Source Sans Pro"/>
            </a:endParaRPr>
          </a:p>
          <a:p>
            <a:endParaRPr lang="en-US" dirty="0">
              <a:solidFill>
                <a:srgbClr val="212121"/>
              </a:solidFill>
              <a:latin typeface="Source Sans Pro"/>
            </a:endParaRPr>
          </a:p>
          <a:p>
            <a:pPr marL="0" indent="0">
              <a:buNone/>
            </a:pPr>
            <a:endParaRPr lang="tr-TR" dirty="0" smtClean="0"/>
          </a:p>
        </p:txBody>
      </p:sp>
      <p:sp>
        <p:nvSpPr>
          <p:cNvPr id="4" name="Dikdörtgen 3"/>
          <p:cNvSpPr/>
          <p:nvPr/>
        </p:nvSpPr>
        <p:spPr>
          <a:xfrm>
            <a:off x="899592" y="5949280"/>
            <a:ext cx="7781977" cy="800219"/>
          </a:xfrm>
          <a:prstGeom prst="rect">
            <a:avLst/>
          </a:prstGeom>
        </p:spPr>
        <p:txBody>
          <a:bodyPr wrap="square">
            <a:spAutoFit/>
          </a:bodyPr>
          <a:lstStyle/>
          <a:p>
            <a:endParaRPr lang="tr-TR" dirty="0"/>
          </a:p>
          <a:p>
            <a:r>
              <a:rPr lang="tr-TR" sz="1400" dirty="0" smtClean="0">
                <a:hlinkClick r:id="rId3"/>
              </a:rPr>
              <a:t>1.https</a:t>
            </a:r>
            <a:r>
              <a:rPr lang="tr-TR" sz="1400" dirty="0">
                <a:hlinkClick r:id="rId3"/>
              </a:rPr>
              <a:t>://</a:t>
            </a:r>
            <a:r>
              <a:rPr lang="tr-TR" sz="1400" dirty="0" smtClean="0">
                <a:hlinkClick r:id="rId3"/>
              </a:rPr>
              <a:t>effectivehealthcare.ahrq.gov/health-topics/polycystic-ovary-syndrome</a:t>
            </a:r>
            <a:endParaRPr lang="tr-TR" sz="1400" dirty="0" smtClean="0"/>
          </a:p>
          <a:p>
            <a:r>
              <a:rPr lang="tr-TR" sz="1400" dirty="0" smtClean="0"/>
              <a:t>2.http</a:t>
            </a:r>
            <a:r>
              <a:rPr lang="tr-TR" sz="1400" dirty="0"/>
              <a:t>://www.reproductivefacts.org</a:t>
            </a:r>
          </a:p>
        </p:txBody>
      </p:sp>
      <p:sp>
        <p:nvSpPr>
          <p:cNvPr id="5" name="Altbilgi Yer Tutucusu 4"/>
          <p:cNvSpPr>
            <a:spLocks noGrp="1"/>
          </p:cNvSpPr>
          <p:nvPr>
            <p:ph type="ftr" sz="quarter" idx="16"/>
          </p:nvPr>
        </p:nvSpPr>
        <p:spPr/>
        <p:txBody>
          <a:bodyPr/>
          <a:lstStyle/>
          <a:p>
            <a:endParaRPr lang="tr-TR"/>
          </a:p>
        </p:txBody>
      </p:sp>
      <p:sp>
        <p:nvSpPr>
          <p:cNvPr id="6" name="Slayt Numarası Yer Tutucusu 5"/>
          <p:cNvSpPr>
            <a:spLocks noGrp="1"/>
          </p:cNvSpPr>
          <p:nvPr>
            <p:ph type="sldNum" sz="quarter" idx="15"/>
          </p:nvPr>
        </p:nvSpPr>
        <p:spPr/>
        <p:txBody>
          <a:bodyPr/>
          <a:lstStyle/>
          <a:p>
            <a:fld id="{E5F96109-1458-4767-BB37-76F0A0540423}" type="slidenum">
              <a:rPr lang="tr-TR" smtClean="0"/>
              <a:t>6</a:t>
            </a:fld>
            <a:endParaRPr lang="tr-TR"/>
          </a:p>
        </p:txBody>
      </p:sp>
    </p:spTree>
    <p:extLst>
      <p:ext uri="{BB962C8B-B14F-4D97-AF65-F5344CB8AC3E}">
        <p14:creationId xmlns:p14="http://schemas.microsoft.com/office/powerpoint/2010/main" val="41868617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a:xfrm>
            <a:off x="457200" y="1600200"/>
            <a:ext cx="8075240" cy="4873752"/>
          </a:xfrm>
        </p:spPr>
        <p:txBody>
          <a:bodyPr/>
          <a:lstStyle/>
          <a:p>
            <a:r>
              <a:rPr lang="tr-TR" dirty="0" err="1" smtClean="0"/>
              <a:t>In</a:t>
            </a:r>
            <a:r>
              <a:rPr lang="tr-TR" dirty="0" smtClean="0"/>
              <a:t> </a:t>
            </a:r>
            <a:r>
              <a:rPr lang="tr-TR" dirty="0" err="1"/>
              <a:t>women</a:t>
            </a:r>
            <a:r>
              <a:rPr lang="tr-TR" dirty="0"/>
              <a:t> </a:t>
            </a:r>
            <a:r>
              <a:rPr lang="tr-TR" dirty="0" err="1"/>
              <a:t>with</a:t>
            </a:r>
            <a:r>
              <a:rPr lang="tr-TR" dirty="0"/>
              <a:t> PCOS, </a:t>
            </a:r>
            <a:r>
              <a:rPr lang="tr-TR" dirty="0" err="1"/>
              <a:t>pregnancy-related</a:t>
            </a:r>
            <a:r>
              <a:rPr lang="tr-TR" dirty="0"/>
              <a:t> </a:t>
            </a:r>
            <a:r>
              <a:rPr lang="tr-TR" dirty="0" err="1"/>
              <a:t>low</a:t>
            </a:r>
            <a:r>
              <a:rPr lang="tr-TR" dirty="0"/>
              <a:t>, </a:t>
            </a:r>
            <a:r>
              <a:rPr lang="tr-TR" dirty="0" err="1"/>
              <a:t>early</a:t>
            </a:r>
            <a:r>
              <a:rPr lang="tr-TR" dirty="0"/>
              <a:t> </a:t>
            </a:r>
            <a:r>
              <a:rPr lang="tr-TR" dirty="0" err="1"/>
              <a:t>pregnancy</a:t>
            </a:r>
            <a:r>
              <a:rPr lang="tr-TR" dirty="0"/>
              <a:t> </a:t>
            </a:r>
            <a:r>
              <a:rPr lang="tr-TR" dirty="0" err="1"/>
              <a:t>losses</a:t>
            </a:r>
            <a:r>
              <a:rPr lang="tr-TR" dirty="0"/>
              <a:t>, </a:t>
            </a:r>
            <a:r>
              <a:rPr lang="tr-TR" dirty="0" err="1"/>
              <a:t>gestational</a:t>
            </a:r>
            <a:r>
              <a:rPr lang="tr-TR" dirty="0"/>
              <a:t> </a:t>
            </a:r>
            <a:r>
              <a:rPr lang="tr-TR" dirty="0" err="1"/>
              <a:t>diabetes</a:t>
            </a:r>
            <a:r>
              <a:rPr lang="tr-TR" dirty="0"/>
              <a:t>, </a:t>
            </a:r>
            <a:r>
              <a:rPr lang="tr-TR" dirty="0" err="1"/>
              <a:t>preeclampsia</a:t>
            </a:r>
            <a:r>
              <a:rPr lang="tr-TR" dirty="0"/>
              <a:t>, </a:t>
            </a:r>
            <a:r>
              <a:rPr lang="tr-TR" dirty="0" err="1"/>
              <a:t>pregnancy</a:t>
            </a:r>
            <a:r>
              <a:rPr lang="tr-TR" dirty="0"/>
              <a:t> </a:t>
            </a:r>
            <a:r>
              <a:rPr lang="tr-TR" dirty="0" err="1"/>
              <a:t>hypertension</a:t>
            </a:r>
            <a:r>
              <a:rPr lang="tr-TR" dirty="0"/>
              <a:t>, </a:t>
            </a:r>
            <a:r>
              <a:rPr lang="tr-TR" dirty="0" err="1"/>
              <a:t>premature</a:t>
            </a:r>
            <a:r>
              <a:rPr lang="tr-TR" dirty="0"/>
              <a:t> </a:t>
            </a:r>
            <a:r>
              <a:rPr lang="tr-TR" dirty="0" err="1"/>
              <a:t>birth</a:t>
            </a:r>
            <a:r>
              <a:rPr lang="tr-TR" dirty="0"/>
              <a:t>, </a:t>
            </a:r>
            <a:r>
              <a:rPr lang="tr-TR" dirty="0" err="1"/>
              <a:t>cesarean</a:t>
            </a:r>
            <a:r>
              <a:rPr lang="tr-TR" dirty="0"/>
              <a:t> risk is </a:t>
            </a:r>
            <a:r>
              <a:rPr lang="tr-TR" dirty="0" err="1"/>
              <a:t>greater</a:t>
            </a:r>
            <a:r>
              <a:rPr lang="tr-TR" dirty="0"/>
              <a:t>.</a:t>
            </a:r>
            <a:endParaRPr lang="tr-TR" dirty="0"/>
          </a:p>
        </p:txBody>
      </p:sp>
      <p:sp>
        <p:nvSpPr>
          <p:cNvPr id="4" name="Dikdörtgen 3"/>
          <p:cNvSpPr/>
          <p:nvPr/>
        </p:nvSpPr>
        <p:spPr>
          <a:xfrm>
            <a:off x="3779912" y="6169659"/>
            <a:ext cx="4572000" cy="584775"/>
          </a:xfrm>
          <a:prstGeom prst="rect">
            <a:avLst/>
          </a:prstGeom>
        </p:spPr>
        <p:txBody>
          <a:bodyPr>
            <a:spAutoFit/>
          </a:bodyPr>
          <a:lstStyle/>
          <a:p>
            <a:endParaRPr lang="tr-TR" dirty="0" smtClean="0"/>
          </a:p>
          <a:p>
            <a:r>
              <a:rPr lang="tr-TR" sz="1400" dirty="0" smtClean="0"/>
              <a:t>http://www.nichd.nih.gov/</a:t>
            </a:r>
            <a:endParaRPr lang="tr-TR" sz="1400" dirty="0"/>
          </a:p>
        </p:txBody>
      </p:sp>
      <p:sp>
        <p:nvSpPr>
          <p:cNvPr id="5" name="Altbilgi Yer Tutucusu 4"/>
          <p:cNvSpPr>
            <a:spLocks noGrp="1"/>
          </p:cNvSpPr>
          <p:nvPr>
            <p:ph type="ftr" sz="quarter" idx="16"/>
          </p:nvPr>
        </p:nvSpPr>
        <p:spPr/>
        <p:txBody>
          <a:bodyPr/>
          <a:lstStyle/>
          <a:p>
            <a:endParaRPr lang="tr-TR"/>
          </a:p>
        </p:txBody>
      </p:sp>
      <p:sp>
        <p:nvSpPr>
          <p:cNvPr id="6" name="Slayt Numarası Yer Tutucusu 5"/>
          <p:cNvSpPr>
            <a:spLocks noGrp="1"/>
          </p:cNvSpPr>
          <p:nvPr>
            <p:ph type="sldNum" sz="quarter" idx="15"/>
          </p:nvPr>
        </p:nvSpPr>
        <p:spPr/>
        <p:txBody>
          <a:bodyPr/>
          <a:lstStyle/>
          <a:p>
            <a:fld id="{E5F96109-1458-4767-BB37-76F0A0540423}" type="slidenum">
              <a:rPr lang="tr-TR" smtClean="0"/>
              <a:t>7</a:t>
            </a:fld>
            <a:endParaRPr lang="tr-TR"/>
          </a:p>
        </p:txBody>
      </p:sp>
    </p:spTree>
    <p:extLst>
      <p:ext uri="{BB962C8B-B14F-4D97-AF65-F5344CB8AC3E}">
        <p14:creationId xmlns:p14="http://schemas.microsoft.com/office/powerpoint/2010/main" val="38244603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a:xfrm>
            <a:off x="457200" y="2780928"/>
            <a:ext cx="8291264" cy="1728192"/>
          </a:xfrm>
          <a:ln>
            <a:solidFill>
              <a:schemeClr val="accent1"/>
            </a:solidFill>
          </a:ln>
        </p:spPr>
        <p:txBody>
          <a:bodyPr>
            <a:normAutofit/>
          </a:bodyPr>
          <a:lstStyle/>
          <a:p>
            <a:pPr algn="ctr"/>
            <a:endParaRPr lang="tr-TR" b="1" dirty="0" smtClean="0">
              <a:solidFill>
                <a:srgbClr val="00B050"/>
              </a:solidFill>
            </a:endParaRPr>
          </a:p>
          <a:p>
            <a:pPr marL="0" indent="0" algn="ctr">
              <a:buNone/>
            </a:pPr>
            <a:r>
              <a:rPr lang="tr-TR" b="1" dirty="0" smtClean="0">
                <a:solidFill>
                  <a:srgbClr val="00B050"/>
                </a:solidFill>
              </a:rPr>
              <a:t>   </a:t>
            </a:r>
            <a:r>
              <a:rPr lang="en-US" b="1" dirty="0" smtClean="0">
                <a:solidFill>
                  <a:srgbClr val="00B050"/>
                </a:solidFill>
              </a:rPr>
              <a:t>EV</a:t>
            </a:r>
            <a:r>
              <a:rPr lang="tr-TR" b="1" dirty="0" smtClean="0">
                <a:solidFill>
                  <a:srgbClr val="00B050"/>
                </a:solidFill>
              </a:rPr>
              <a:t>I</a:t>
            </a:r>
            <a:r>
              <a:rPr lang="en-US" b="1" dirty="0" smtClean="0">
                <a:solidFill>
                  <a:srgbClr val="00B050"/>
                </a:solidFill>
              </a:rPr>
              <a:t>DENCE-BASED GU</a:t>
            </a:r>
            <a:r>
              <a:rPr lang="tr-TR" b="1" dirty="0" smtClean="0">
                <a:solidFill>
                  <a:srgbClr val="00B050"/>
                </a:solidFill>
              </a:rPr>
              <a:t>I</a:t>
            </a:r>
            <a:r>
              <a:rPr lang="en-US" b="1" dirty="0" smtClean="0">
                <a:solidFill>
                  <a:srgbClr val="00B050"/>
                </a:solidFill>
              </a:rPr>
              <a:t>DEL</a:t>
            </a:r>
            <a:r>
              <a:rPr lang="tr-TR" b="1" dirty="0" smtClean="0">
                <a:solidFill>
                  <a:srgbClr val="00B050"/>
                </a:solidFill>
              </a:rPr>
              <a:t>I</a:t>
            </a:r>
            <a:r>
              <a:rPr lang="en-US" b="1" dirty="0" smtClean="0">
                <a:solidFill>
                  <a:srgbClr val="00B050"/>
                </a:solidFill>
              </a:rPr>
              <a:t>NES FOR POLYCYST</a:t>
            </a:r>
            <a:r>
              <a:rPr lang="tr-TR" b="1" dirty="0" smtClean="0">
                <a:solidFill>
                  <a:srgbClr val="00B050"/>
                </a:solidFill>
              </a:rPr>
              <a:t>I</a:t>
            </a:r>
            <a:r>
              <a:rPr lang="en-US" b="1" dirty="0" smtClean="0">
                <a:solidFill>
                  <a:srgbClr val="00B050"/>
                </a:solidFill>
              </a:rPr>
              <a:t>C OVAR</a:t>
            </a:r>
            <a:r>
              <a:rPr lang="tr-TR" b="1" dirty="0" smtClean="0">
                <a:solidFill>
                  <a:srgbClr val="00B050"/>
                </a:solidFill>
              </a:rPr>
              <a:t>I</a:t>
            </a:r>
            <a:r>
              <a:rPr lang="en-US" b="1" dirty="0" smtClean="0">
                <a:solidFill>
                  <a:srgbClr val="00B050"/>
                </a:solidFill>
              </a:rPr>
              <a:t>AN SYNDROME</a:t>
            </a:r>
            <a:endParaRPr lang="tr-TR" b="1" dirty="0">
              <a:solidFill>
                <a:srgbClr val="00B050"/>
              </a:solidFill>
            </a:endParaRPr>
          </a:p>
        </p:txBody>
      </p:sp>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8</a:t>
            </a:fld>
            <a:endParaRPr lang="tr-TR"/>
          </a:p>
        </p:txBody>
      </p:sp>
    </p:spTree>
    <p:extLst>
      <p:ext uri="{BB962C8B-B14F-4D97-AF65-F5344CB8AC3E}">
        <p14:creationId xmlns:p14="http://schemas.microsoft.com/office/powerpoint/2010/main" val="14097804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55" y="3054540"/>
            <a:ext cx="8625708"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4" y="4869160"/>
            <a:ext cx="8632069"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194" y="27678"/>
            <a:ext cx="8632069"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ltbilgi Yer Tutucusu 4"/>
          <p:cNvSpPr>
            <a:spLocks noGrp="1"/>
          </p:cNvSpPr>
          <p:nvPr>
            <p:ph type="ftr" sz="quarter" idx="16"/>
          </p:nvPr>
        </p:nvSpPr>
        <p:spPr/>
        <p:txBody>
          <a:bodyPr/>
          <a:lstStyle/>
          <a:p>
            <a:endParaRPr lang="tr-TR"/>
          </a:p>
        </p:txBody>
      </p:sp>
      <p:sp>
        <p:nvSpPr>
          <p:cNvPr id="6" name="Slayt Numarası Yer Tutucusu 5"/>
          <p:cNvSpPr>
            <a:spLocks noGrp="1"/>
          </p:cNvSpPr>
          <p:nvPr>
            <p:ph type="sldNum" sz="quarter" idx="15"/>
          </p:nvPr>
        </p:nvSpPr>
        <p:spPr/>
        <p:txBody>
          <a:bodyPr/>
          <a:lstStyle/>
          <a:p>
            <a:fld id="{E5F96109-1458-4767-BB37-76F0A0540423}" type="slidenum">
              <a:rPr lang="tr-TR" smtClean="0"/>
              <a:t>9</a:t>
            </a:fld>
            <a:endParaRPr lang="tr-TR"/>
          </a:p>
        </p:txBody>
      </p:sp>
    </p:spTree>
    <p:extLst>
      <p:ext uri="{BB962C8B-B14F-4D97-AF65-F5344CB8AC3E}">
        <p14:creationId xmlns:p14="http://schemas.microsoft.com/office/powerpoint/2010/main" val="31485823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03" y="3356992"/>
            <a:ext cx="8748464"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1" y="82027"/>
            <a:ext cx="863282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95" y="4293096"/>
            <a:ext cx="8761072"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10</a:t>
            </a:fld>
            <a:endParaRPr lang="tr-TR"/>
          </a:p>
        </p:txBody>
      </p:sp>
    </p:spTree>
    <p:extLst>
      <p:ext uri="{BB962C8B-B14F-4D97-AF65-F5344CB8AC3E}">
        <p14:creationId xmlns:p14="http://schemas.microsoft.com/office/powerpoint/2010/main" val="8888565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7" y="3529217"/>
            <a:ext cx="8634302" cy="1051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3" y="7462"/>
            <a:ext cx="863917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11</a:t>
            </a:fld>
            <a:endParaRPr lang="tr-TR"/>
          </a:p>
        </p:txBody>
      </p:sp>
    </p:spTree>
    <p:extLst>
      <p:ext uri="{BB962C8B-B14F-4D97-AF65-F5344CB8AC3E}">
        <p14:creationId xmlns:p14="http://schemas.microsoft.com/office/powerpoint/2010/main" val="27126268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84984"/>
            <a:ext cx="8892480" cy="1228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652" y="0"/>
            <a:ext cx="863917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12</a:t>
            </a:fld>
            <a:endParaRPr lang="tr-TR"/>
          </a:p>
        </p:txBody>
      </p:sp>
    </p:spTree>
    <p:extLst>
      <p:ext uri="{BB962C8B-B14F-4D97-AF65-F5344CB8AC3E}">
        <p14:creationId xmlns:p14="http://schemas.microsoft.com/office/powerpoint/2010/main" val="15266561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29" y="3434194"/>
            <a:ext cx="8639175" cy="858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29" y="0"/>
            <a:ext cx="863917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13</a:t>
            </a:fld>
            <a:endParaRPr lang="tr-TR"/>
          </a:p>
        </p:txBody>
      </p:sp>
    </p:spTree>
    <p:extLst>
      <p:ext uri="{BB962C8B-B14F-4D97-AF65-F5344CB8AC3E}">
        <p14:creationId xmlns:p14="http://schemas.microsoft.com/office/powerpoint/2010/main" val="17294129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864552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3501008"/>
            <a:ext cx="8645525"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14</a:t>
            </a:fld>
            <a:endParaRPr lang="tr-TR"/>
          </a:p>
        </p:txBody>
      </p:sp>
    </p:spTree>
    <p:extLst>
      <p:ext uri="{BB962C8B-B14F-4D97-AF65-F5344CB8AC3E}">
        <p14:creationId xmlns:p14="http://schemas.microsoft.com/office/powerpoint/2010/main" val="12034750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237" y="116632"/>
            <a:ext cx="864552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13" y="3429000"/>
            <a:ext cx="8748464"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26" y="4695825"/>
            <a:ext cx="8719151"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15</a:t>
            </a:fld>
            <a:endParaRPr lang="tr-TR"/>
          </a:p>
        </p:txBody>
      </p:sp>
    </p:spTree>
    <p:extLst>
      <p:ext uri="{BB962C8B-B14F-4D97-AF65-F5344CB8AC3E}">
        <p14:creationId xmlns:p14="http://schemas.microsoft.com/office/powerpoint/2010/main" val="19150653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88640"/>
            <a:ext cx="864552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3" y="3573016"/>
            <a:ext cx="8645526" cy="149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16</a:t>
            </a:fld>
            <a:endParaRPr lang="tr-TR"/>
          </a:p>
        </p:txBody>
      </p:sp>
    </p:spTree>
    <p:extLst>
      <p:ext uri="{BB962C8B-B14F-4D97-AF65-F5344CB8AC3E}">
        <p14:creationId xmlns:p14="http://schemas.microsoft.com/office/powerpoint/2010/main" val="37713113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431" y="260648"/>
            <a:ext cx="864552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98" y="3429000"/>
            <a:ext cx="8748464"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17</a:t>
            </a:fld>
            <a:endParaRPr lang="tr-TR"/>
          </a:p>
        </p:txBody>
      </p:sp>
    </p:spTree>
    <p:extLst>
      <p:ext uri="{BB962C8B-B14F-4D97-AF65-F5344CB8AC3E}">
        <p14:creationId xmlns:p14="http://schemas.microsoft.com/office/powerpoint/2010/main" val="41214777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223"/>
            <a:ext cx="8645525" cy="320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83" y="2924944"/>
            <a:ext cx="8645525"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5157192"/>
            <a:ext cx="8645525" cy="159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ltbilgi Yer Tutucusu 4"/>
          <p:cNvSpPr>
            <a:spLocks noGrp="1"/>
          </p:cNvSpPr>
          <p:nvPr>
            <p:ph type="ftr" sz="quarter" idx="16"/>
          </p:nvPr>
        </p:nvSpPr>
        <p:spPr/>
        <p:txBody>
          <a:bodyPr/>
          <a:lstStyle/>
          <a:p>
            <a:endParaRPr lang="tr-TR"/>
          </a:p>
        </p:txBody>
      </p:sp>
      <p:sp>
        <p:nvSpPr>
          <p:cNvPr id="6" name="Slayt Numarası Yer Tutucusu 5"/>
          <p:cNvSpPr>
            <a:spLocks noGrp="1"/>
          </p:cNvSpPr>
          <p:nvPr>
            <p:ph type="sldNum" sz="quarter" idx="15"/>
          </p:nvPr>
        </p:nvSpPr>
        <p:spPr/>
        <p:txBody>
          <a:bodyPr/>
          <a:lstStyle/>
          <a:p>
            <a:fld id="{E5F96109-1458-4767-BB37-76F0A0540423}" type="slidenum">
              <a:rPr lang="tr-TR" smtClean="0"/>
              <a:t>18</a:t>
            </a:fld>
            <a:endParaRPr lang="tr-TR"/>
          </a:p>
        </p:txBody>
      </p:sp>
    </p:spTree>
    <p:extLst>
      <p:ext uri="{BB962C8B-B14F-4D97-AF65-F5344CB8AC3E}">
        <p14:creationId xmlns:p14="http://schemas.microsoft.com/office/powerpoint/2010/main" val="9114920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8501782"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İçerik Yer Tutucusu 4"/>
          <p:cNvSpPr>
            <a:spLocks noGrp="1"/>
          </p:cNvSpPr>
          <p:nvPr>
            <p:ph sz="quarter" idx="1"/>
          </p:nvPr>
        </p:nvSpPr>
        <p:spPr>
          <a:xfrm>
            <a:off x="624595" y="4221088"/>
            <a:ext cx="7467600" cy="4873752"/>
          </a:xfrm>
        </p:spPr>
        <p:txBody>
          <a:bodyPr/>
          <a:lstStyle/>
          <a:p>
            <a:endParaRPr lang="tr-TR" dirty="0"/>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214464"/>
            <a:ext cx="864096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Başlık 5"/>
          <p:cNvSpPr>
            <a:spLocks noGrp="1"/>
          </p:cNvSpPr>
          <p:nvPr>
            <p:ph type="title"/>
          </p:nvPr>
        </p:nvSpPr>
        <p:spPr/>
        <p:txBody>
          <a:bodyPr/>
          <a:lstStyle/>
          <a:p>
            <a:endParaRPr lang="tr-TR"/>
          </a:p>
        </p:txBody>
      </p:sp>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2715491"/>
            <a:ext cx="864096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800000" flipH="1" flipV="1">
            <a:off x="109108" y="3253102"/>
            <a:ext cx="8639356" cy="414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108" y="3797011"/>
            <a:ext cx="8640960" cy="37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Altbilgi Yer Tutucusu 6"/>
          <p:cNvSpPr>
            <a:spLocks noGrp="1"/>
          </p:cNvSpPr>
          <p:nvPr>
            <p:ph type="ftr" sz="quarter" idx="16"/>
          </p:nvPr>
        </p:nvSpPr>
        <p:spPr/>
        <p:txBody>
          <a:bodyPr/>
          <a:lstStyle/>
          <a:p>
            <a:endParaRPr lang="tr-TR"/>
          </a:p>
        </p:txBody>
      </p:sp>
      <p:sp>
        <p:nvSpPr>
          <p:cNvPr id="8" name="Slayt Numarası Yer Tutucusu 7"/>
          <p:cNvSpPr>
            <a:spLocks noGrp="1"/>
          </p:cNvSpPr>
          <p:nvPr>
            <p:ph type="sldNum" sz="quarter" idx="15"/>
          </p:nvPr>
        </p:nvSpPr>
        <p:spPr/>
        <p:txBody>
          <a:bodyPr/>
          <a:lstStyle/>
          <a:p>
            <a:fld id="{E5F96109-1458-4767-BB37-76F0A0540423}" type="slidenum">
              <a:rPr lang="tr-TR" smtClean="0"/>
              <a:t>19</a:t>
            </a:fld>
            <a:endParaRPr lang="tr-TR"/>
          </a:p>
        </p:txBody>
      </p:sp>
    </p:spTree>
    <p:extLst>
      <p:ext uri="{BB962C8B-B14F-4D97-AF65-F5344CB8AC3E}">
        <p14:creationId xmlns:p14="http://schemas.microsoft.com/office/powerpoint/2010/main" val="39515611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497887"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348880"/>
            <a:ext cx="8568952"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Başlık 4"/>
          <p:cNvSpPr>
            <a:spLocks noGrp="1"/>
          </p:cNvSpPr>
          <p:nvPr>
            <p:ph type="title"/>
          </p:nvPr>
        </p:nvSpPr>
        <p:spPr/>
        <p:txBody>
          <a:bodyPr/>
          <a:lstStyle/>
          <a:p>
            <a:endParaRPr lang="tr-TR"/>
          </a:p>
        </p:txBody>
      </p:sp>
      <p:sp>
        <p:nvSpPr>
          <p:cNvPr id="6" name="Altbilgi Yer Tutucusu 5"/>
          <p:cNvSpPr>
            <a:spLocks noGrp="1"/>
          </p:cNvSpPr>
          <p:nvPr>
            <p:ph type="ftr" sz="quarter" idx="16"/>
          </p:nvPr>
        </p:nvSpPr>
        <p:spPr/>
        <p:txBody>
          <a:bodyPr/>
          <a:lstStyle/>
          <a:p>
            <a:endParaRPr lang="tr-TR"/>
          </a:p>
        </p:txBody>
      </p:sp>
      <p:sp>
        <p:nvSpPr>
          <p:cNvPr id="7" name="Slayt Numarası Yer Tutucusu 6"/>
          <p:cNvSpPr>
            <a:spLocks noGrp="1"/>
          </p:cNvSpPr>
          <p:nvPr>
            <p:ph type="sldNum" sz="quarter" idx="15"/>
          </p:nvPr>
        </p:nvSpPr>
        <p:spPr/>
        <p:txBody>
          <a:bodyPr/>
          <a:lstStyle/>
          <a:p>
            <a:fld id="{E5F96109-1458-4767-BB37-76F0A0540423}" type="slidenum">
              <a:rPr lang="tr-TR" smtClean="0"/>
              <a:t>20</a:t>
            </a:fld>
            <a:endParaRPr lang="tr-TR"/>
          </a:p>
        </p:txBody>
      </p:sp>
    </p:spTree>
    <p:extLst>
      <p:ext uri="{BB962C8B-B14F-4D97-AF65-F5344CB8AC3E}">
        <p14:creationId xmlns:p14="http://schemas.microsoft.com/office/powerpoint/2010/main" val="11642938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6632"/>
            <a:ext cx="8497887"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277" y="2348880"/>
            <a:ext cx="8640960" cy="2275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Başlık 4"/>
          <p:cNvSpPr>
            <a:spLocks noGrp="1"/>
          </p:cNvSpPr>
          <p:nvPr>
            <p:ph type="title"/>
          </p:nvPr>
        </p:nvSpPr>
        <p:spPr/>
        <p:txBody>
          <a:bodyPr/>
          <a:lstStyle/>
          <a:p>
            <a:endParaRPr lang="tr-TR"/>
          </a:p>
        </p:txBody>
      </p:sp>
      <p:sp>
        <p:nvSpPr>
          <p:cNvPr id="6" name="Altbilgi Yer Tutucusu 5"/>
          <p:cNvSpPr>
            <a:spLocks noGrp="1"/>
          </p:cNvSpPr>
          <p:nvPr>
            <p:ph type="ftr" sz="quarter" idx="16"/>
          </p:nvPr>
        </p:nvSpPr>
        <p:spPr/>
        <p:txBody>
          <a:bodyPr/>
          <a:lstStyle/>
          <a:p>
            <a:endParaRPr lang="tr-TR"/>
          </a:p>
        </p:txBody>
      </p:sp>
      <p:sp>
        <p:nvSpPr>
          <p:cNvPr id="7" name="Slayt Numarası Yer Tutucusu 6"/>
          <p:cNvSpPr>
            <a:spLocks noGrp="1"/>
          </p:cNvSpPr>
          <p:nvPr>
            <p:ph type="sldNum" sz="quarter" idx="15"/>
          </p:nvPr>
        </p:nvSpPr>
        <p:spPr/>
        <p:txBody>
          <a:bodyPr/>
          <a:lstStyle/>
          <a:p>
            <a:fld id="{E5F96109-1458-4767-BB37-76F0A0540423}" type="slidenum">
              <a:rPr lang="tr-TR" smtClean="0"/>
              <a:t>21</a:t>
            </a:fld>
            <a:endParaRPr lang="tr-TR"/>
          </a:p>
        </p:txBody>
      </p:sp>
    </p:spTree>
    <p:extLst>
      <p:ext uri="{BB962C8B-B14F-4D97-AF65-F5344CB8AC3E}">
        <p14:creationId xmlns:p14="http://schemas.microsoft.com/office/powerpoint/2010/main" val="12159669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54"/>
            <a:ext cx="8748464"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İçerik Yer Tutucusu 1"/>
          <p:cNvSpPr>
            <a:spLocks noGrp="1"/>
          </p:cNvSpPr>
          <p:nvPr>
            <p:ph sz="quarter" idx="1"/>
          </p:nvPr>
        </p:nvSpPr>
        <p:spPr/>
        <p:txBody>
          <a:bodyPr/>
          <a:lstStyle/>
          <a:p>
            <a:endParaRPr lang="tr-TR"/>
          </a:p>
        </p:txBody>
      </p:sp>
      <p:pic>
        <p:nvPicPr>
          <p:cNvPr id="1434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72" y="3149275"/>
            <a:ext cx="8748464" cy="2562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22</a:t>
            </a:fld>
            <a:endParaRPr lang="tr-TR"/>
          </a:p>
        </p:txBody>
      </p:sp>
    </p:spTree>
    <p:extLst>
      <p:ext uri="{BB962C8B-B14F-4D97-AF65-F5344CB8AC3E}">
        <p14:creationId xmlns:p14="http://schemas.microsoft.com/office/powerpoint/2010/main" val="40266860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805" y="3379377"/>
            <a:ext cx="8748713" cy="260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49" y="116632"/>
            <a:ext cx="8748713"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23</a:t>
            </a:fld>
            <a:endParaRPr lang="tr-TR"/>
          </a:p>
        </p:txBody>
      </p:sp>
    </p:spTree>
    <p:extLst>
      <p:ext uri="{BB962C8B-B14F-4D97-AF65-F5344CB8AC3E}">
        <p14:creationId xmlns:p14="http://schemas.microsoft.com/office/powerpoint/2010/main" val="18092774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748713"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3212976"/>
            <a:ext cx="8675814"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24</a:t>
            </a:fld>
            <a:endParaRPr lang="tr-TR"/>
          </a:p>
        </p:txBody>
      </p:sp>
    </p:spTree>
    <p:extLst>
      <p:ext uri="{BB962C8B-B14F-4D97-AF65-F5344CB8AC3E}">
        <p14:creationId xmlns:p14="http://schemas.microsoft.com/office/powerpoint/2010/main" val="17046141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3110344"/>
            <a:ext cx="8568952" cy="1110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705" y="4367212"/>
            <a:ext cx="8568952" cy="1078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631" y="0"/>
            <a:ext cx="8748713"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25</a:t>
            </a:fld>
            <a:endParaRPr lang="tr-TR"/>
          </a:p>
        </p:txBody>
      </p:sp>
    </p:spTree>
    <p:extLst>
      <p:ext uri="{BB962C8B-B14F-4D97-AF65-F5344CB8AC3E}">
        <p14:creationId xmlns:p14="http://schemas.microsoft.com/office/powerpoint/2010/main" val="2976437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88640"/>
            <a:ext cx="4104456" cy="1209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179512" y="6334780"/>
            <a:ext cx="8640960" cy="307777"/>
          </a:xfrm>
          <a:prstGeom prst="rect">
            <a:avLst/>
          </a:prstGeom>
        </p:spPr>
        <p:txBody>
          <a:bodyPr wrap="square">
            <a:spAutoFit/>
          </a:bodyPr>
          <a:lstStyle/>
          <a:p>
            <a:r>
              <a:rPr lang="tr-TR" sz="1400" dirty="0"/>
              <a:t>https://www.monash.edu/__data/assets/pdf_file/0004/1412644/PCOS-Evidence-Based-Guideline.pdf</a:t>
            </a: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8840"/>
            <a:ext cx="8640960" cy="248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ltbilgi Yer Tutucusu 2"/>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26</a:t>
            </a:fld>
            <a:endParaRPr lang="tr-TR"/>
          </a:p>
        </p:txBody>
      </p:sp>
    </p:spTree>
    <p:extLst>
      <p:ext uri="{BB962C8B-B14F-4D97-AF65-F5344CB8AC3E}">
        <p14:creationId xmlns:p14="http://schemas.microsoft.com/office/powerpoint/2010/main" val="27630583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sz="quarter" idx="1"/>
          </p:nvPr>
        </p:nvSpPr>
        <p:spPr/>
        <p:txBody>
          <a:bodyPr/>
          <a:lstStyle/>
          <a:p>
            <a:endParaRPr lang="tr-TR" dirty="0"/>
          </a:p>
        </p:txBody>
      </p:sp>
      <p:pic>
        <p:nvPicPr>
          <p:cNvPr id="1843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33" y="1195916"/>
            <a:ext cx="8721239" cy="2752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33" y="3840282"/>
            <a:ext cx="8721239" cy="300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4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1457"/>
            <a:ext cx="4103687"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27</a:t>
            </a:fld>
            <a:endParaRPr lang="tr-TR"/>
          </a:p>
        </p:txBody>
      </p:sp>
    </p:spTree>
    <p:extLst>
      <p:ext uri="{BB962C8B-B14F-4D97-AF65-F5344CB8AC3E}">
        <p14:creationId xmlns:p14="http://schemas.microsoft.com/office/powerpoint/2010/main" val="5791613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19300"/>
            <a:ext cx="8496944"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0"/>
            <a:ext cx="4103687"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28</a:t>
            </a:fld>
            <a:endParaRPr lang="tr-TR"/>
          </a:p>
        </p:txBody>
      </p:sp>
    </p:spTree>
    <p:extLst>
      <p:ext uri="{BB962C8B-B14F-4D97-AF65-F5344CB8AC3E}">
        <p14:creationId xmlns:p14="http://schemas.microsoft.com/office/powerpoint/2010/main" val="25507103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2348880"/>
            <a:ext cx="8413948"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60648"/>
            <a:ext cx="4103687"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213" y="4359951"/>
            <a:ext cx="7153275" cy="409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1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227" y="1896070"/>
            <a:ext cx="3571875" cy="39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1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 y="3959467"/>
            <a:ext cx="2400300" cy="37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29</a:t>
            </a:fld>
            <a:endParaRPr lang="tr-TR"/>
          </a:p>
        </p:txBody>
      </p:sp>
    </p:spTree>
    <p:extLst>
      <p:ext uri="{BB962C8B-B14F-4D97-AF65-F5344CB8AC3E}">
        <p14:creationId xmlns:p14="http://schemas.microsoft.com/office/powerpoint/2010/main" val="39635866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204864"/>
            <a:ext cx="383540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818299"/>
            <a:ext cx="8496944"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1" y="3784641"/>
            <a:ext cx="8496944"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5656" y="116632"/>
            <a:ext cx="4103687"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30</a:t>
            </a:fld>
            <a:endParaRPr lang="tr-TR"/>
          </a:p>
        </p:txBody>
      </p:sp>
    </p:spTree>
    <p:extLst>
      <p:ext uri="{BB962C8B-B14F-4D97-AF65-F5344CB8AC3E}">
        <p14:creationId xmlns:p14="http://schemas.microsoft.com/office/powerpoint/2010/main" val="240021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27772"/>
            <a:ext cx="3390900"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124644" y="2492896"/>
            <a:ext cx="8119764" cy="553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2994" y="116632"/>
            <a:ext cx="4103687"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975" y="3212976"/>
            <a:ext cx="8351465"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ltbilgi Yer Tutucusu 2"/>
          <p:cNvSpPr>
            <a:spLocks noGrp="1"/>
          </p:cNvSpPr>
          <p:nvPr>
            <p:ph type="ftr" sz="quarter" idx="16"/>
          </p:nvPr>
        </p:nvSpPr>
        <p:spPr/>
        <p:txBody>
          <a:bodyPr/>
          <a:lstStyle/>
          <a:p>
            <a:endParaRPr lang="tr-TR"/>
          </a:p>
        </p:txBody>
      </p:sp>
      <p:sp>
        <p:nvSpPr>
          <p:cNvPr id="4" name="Slayt Numarası Yer Tutucusu 3"/>
          <p:cNvSpPr>
            <a:spLocks noGrp="1"/>
          </p:cNvSpPr>
          <p:nvPr>
            <p:ph type="sldNum" sz="quarter" idx="15"/>
          </p:nvPr>
        </p:nvSpPr>
        <p:spPr/>
        <p:txBody>
          <a:bodyPr/>
          <a:lstStyle/>
          <a:p>
            <a:fld id="{E5F96109-1458-4767-BB37-76F0A0540423}" type="slidenum">
              <a:rPr lang="tr-TR" smtClean="0"/>
              <a:t>31</a:t>
            </a:fld>
            <a:endParaRPr lang="tr-TR"/>
          </a:p>
        </p:txBody>
      </p:sp>
    </p:spTree>
    <p:extLst>
      <p:ext uri="{BB962C8B-B14F-4D97-AF65-F5344CB8AC3E}">
        <p14:creationId xmlns:p14="http://schemas.microsoft.com/office/powerpoint/2010/main" val="34687120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916832"/>
            <a:ext cx="4896544"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60648"/>
            <a:ext cx="4103687"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27" y="2348880"/>
            <a:ext cx="8481193"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866" y="3933056"/>
            <a:ext cx="8479589"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32</a:t>
            </a:fld>
            <a:endParaRPr lang="tr-TR"/>
          </a:p>
        </p:txBody>
      </p:sp>
    </p:spTree>
    <p:extLst>
      <p:ext uri="{BB962C8B-B14F-4D97-AF65-F5344CB8AC3E}">
        <p14:creationId xmlns:p14="http://schemas.microsoft.com/office/powerpoint/2010/main" val="22159410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132856"/>
            <a:ext cx="8462143"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181" y="3645024"/>
            <a:ext cx="8572500" cy="108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868" y="5085184"/>
            <a:ext cx="8641813"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188640"/>
            <a:ext cx="4103687"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33</a:t>
            </a:fld>
            <a:endParaRPr lang="tr-TR"/>
          </a:p>
        </p:txBody>
      </p:sp>
    </p:spTree>
    <p:extLst>
      <p:ext uri="{BB962C8B-B14F-4D97-AF65-F5344CB8AC3E}">
        <p14:creationId xmlns:p14="http://schemas.microsoft.com/office/powerpoint/2010/main" val="2485443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r>
              <a:rPr lang="tr-TR" dirty="0"/>
              <a:t>I</a:t>
            </a:r>
            <a:r>
              <a:rPr lang="tr-TR" dirty="0" smtClean="0"/>
              <a:t>MPORTANT!!!!!!!!’</a:t>
            </a:r>
            <a:endParaRPr lang="tr-TR"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409825"/>
            <a:ext cx="8524056"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188640"/>
            <a:ext cx="4103687"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34</a:t>
            </a:fld>
            <a:endParaRPr lang="tr-TR"/>
          </a:p>
        </p:txBody>
      </p:sp>
    </p:spTree>
    <p:extLst>
      <p:ext uri="{BB962C8B-B14F-4D97-AF65-F5344CB8AC3E}">
        <p14:creationId xmlns:p14="http://schemas.microsoft.com/office/powerpoint/2010/main" val="20926993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758" y="2204864"/>
            <a:ext cx="8562975" cy="110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758" y="3789040"/>
            <a:ext cx="8562975"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332656"/>
            <a:ext cx="4103687"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35</a:t>
            </a:fld>
            <a:endParaRPr lang="tr-TR"/>
          </a:p>
        </p:txBody>
      </p:sp>
    </p:spTree>
    <p:extLst>
      <p:ext uri="{BB962C8B-B14F-4D97-AF65-F5344CB8AC3E}">
        <p14:creationId xmlns:p14="http://schemas.microsoft.com/office/powerpoint/2010/main" val="7645366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5" y="2466975"/>
            <a:ext cx="8172450" cy="192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476672"/>
            <a:ext cx="4103687"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36</a:t>
            </a:fld>
            <a:endParaRPr lang="tr-TR"/>
          </a:p>
        </p:txBody>
      </p:sp>
    </p:spTree>
    <p:extLst>
      <p:ext uri="{BB962C8B-B14F-4D97-AF65-F5344CB8AC3E}">
        <p14:creationId xmlns:p14="http://schemas.microsoft.com/office/powerpoint/2010/main" val="14121936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40" y="1700808"/>
            <a:ext cx="8455205"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3" y="0"/>
            <a:ext cx="4103687"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26" y="3313457"/>
            <a:ext cx="8633978" cy="98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473" y="4653136"/>
            <a:ext cx="8604084"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37</a:t>
            </a:fld>
            <a:endParaRPr lang="tr-TR"/>
          </a:p>
        </p:txBody>
      </p:sp>
    </p:spTree>
    <p:extLst>
      <p:ext uri="{BB962C8B-B14F-4D97-AF65-F5344CB8AC3E}">
        <p14:creationId xmlns:p14="http://schemas.microsoft.com/office/powerpoint/2010/main" val="31390543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1027"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562681" y="1385836"/>
            <a:ext cx="7027087" cy="487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Metin kutusu 6"/>
          <p:cNvSpPr txBox="1"/>
          <p:nvPr/>
        </p:nvSpPr>
        <p:spPr>
          <a:xfrm>
            <a:off x="522606" y="4682753"/>
            <a:ext cx="7704856" cy="923330"/>
          </a:xfrm>
          <a:prstGeom prst="rect">
            <a:avLst/>
          </a:prstGeom>
          <a:solidFill>
            <a:schemeClr val="accent2"/>
          </a:solidFill>
        </p:spPr>
        <p:txBody>
          <a:bodyPr wrap="square" rtlCol="0">
            <a:spAutoFit/>
          </a:bodyPr>
          <a:lstStyle/>
          <a:p>
            <a:r>
              <a:rPr lang="en-US" dirty="0"/>
              <a:t>There is no evidence on the eff </a:t>
            </a:r>
            <a:r>
              <a:rPr lang="en-US" dirty="0" err="1"/>
              <a:t>ectiveness</a:t>
            </a:r>
            <a:r>
              <a:rPr lang="en-US" dirty="0"/>
              <a:t> and safety of antidepressants in treating depression and other symptoms in women </a:t>
            </a:r>
            <a:r>
              <a:rPr lang="en-US" dirty="0" smtClean="0"/>
              <a:t>with</a:t>
            </a:r>
            <a:r>
              <a:rPr lang="tr-TR" dirty="0" smtClean="0"/>
              <a:t> </a:t>
            </a:r>
            <a:r>
              <a:rPr lang="en-US" dirty="0" smtClean="0"/>
              <a:t>PCOS</a:t>
            </a:r>
            <a:r>
              <a:rPr lang="en-US" dirty="0"/>
              <a:t>.</a:t>
            </a:r>
            <a:endParaRPr lang="tr-TR" dirty="0"/>
          </a:p>
        </p:txBody>
      </p:sp>
      <p:sp>
        <p:nvSpPr>
          <p:cNvPr id="5" name="Metin kutusu 4"/>
          <p:cNvSpPr txBox="1"/>
          <p:nvPr/>
        </p:nvSpPr>
        <p:spPr>
          <a:xfrm>
            <a:off x="386439" y="6334514"/>
            <a:ext cx="8280920" cy="338554"/>
          </a:xfrm>
          <a:prstGeom prst="rect">
            <a:avLst/>
          </a:prstGeom>
          <a:noFill/>
        </p:spPr>
        <p:txBody>
          <a:bodyPr wrap="square" rtlCol="0">
            <a:spAutoFit/>
          </a:bodyPr>
          <a:lstStyle/>
          <a:p>
            <a:r>
              <a:rPr lang="tr-TR" sz="1600" dirty="0">
                <a:latin typeface="Times New Roman" panose="02020603050405020304" pitchFamily="18" charset="0"/>
                <a:cs typeface="Times New Roman" panose="02020603050405020304" pitchFamily="18" charset="0"/>
              </a:rPr>
              <a:t>https://www.cochranelibrary.com/cdsr/doi/10.1002/14651858.CD008575.pub2/epdf/full</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5034" y="28944"/>
            <a:ext cx="47244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228" y="562344"/>
            <a:ext cx="5391150" cy="100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ltbilgi Yer Tutucusu 5"/>
          <p:cNvSpPr>
            <a:spLocks noGrp="1"/>
          </p:cNvSpPr>
          <p:nvPr>
            <p:ph type="ftr" sz="quarter" idx="16"/>
          </p:nvPr>
        </p:nvSpPr>
        <p:spPr/>
        <p:txBody>
          <a:bodyPr/>
          <a:lstStyle/>
          <a:p>
            <a:endParaRPr lang="tr-TR">
              <a:solidFill>
                <a:srgbClr val="575F6D"/>
              </a:solidFill>
            </a:endParaRPr>
          </a:p>
        </p:txBody>
      </p:sp>
      <p:sp>
        <p:nvSpPr>
          <p:cNvPr id="8" name="Slayt Numarası Yer Tutucusu 7"/>
          <p:cNvSpPr>
            <a:spLocks noGrp="1"/>
          </p:cNvSpPr>
          <p:nvPr>
            <p:ph type="sldNum" sz="quarter" idx="15"/>
          </p:nvPr>
        </p:nvSpPr>
        <p:spPr/>
        <p:txBody>
          <a:bodyPr/>
          <a:lstStyle/>
          <a:p>
            <a:fld id="{E5F96109-1458-4767-BB37-76F0A0540423}" type="slidenum">
              <a:rPr lang="tr-TR" smtClean="0"/>
              <a:pPr/>
              <a:t>38</a:t>
            </a:fld>
            <a:endParaRPr lang="tr-TR"/>
          </a:p>
        </p:txBody>
      </p:sp>
    </p:spTree>
    <p:extLst>
      <p:ext uri="{BB962C8B-B14F-4D97-AF65-F5344CB8AC3E}">
        <p14:creationId xmlns:p14="http://schemas.microsoft.com/office/powerpoint/2010/main" val="7516683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44624"/>
            <a:ext cx="8856984"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323528" y="4941168"/>
            <a:ext cx="8424936" cy="923330"/>
          </a:xfrm>
          <a:prstGeom prst="rect">
            <a:avLst/>
          </a:prstGeom>
          <a:solidFill>
            <a:schemeClr val="accent1"/>
          </a:solidFill>
        </p:spPr>
        <p:txBody>
          <a:bodyPr wrap="square" rtlCol="0">
            <a:spAutoFit/>
          </a:bodyPr>
          <a:lstStyle/>
          <a:p>
            <a:r>
              <a:rPr lang="en-US" dirty="0"/>
              <a:t>There was no evidence of effect for lifestyle intervention on improving glucose tolerance or lipid profiles and no literature assessing clinical reproductive outcomes, quality of life and treatment satisfaction.</a:t>
            </a:r>
          </a:p>
        </p:txBody>
      </p:sp>
      <p:sp>
        <p:nvSpPr>
          <p:cNvPr id="6" name="İçerik Yer Tutucusu 5"/>
          <p:cNvSpPr>
            <a:spLocks noGrp="1"/>
          </p:cNvSpPr>
          <p:nvPr>
            <p:ph sz="quarter" idx="1"/>
          </p:nvPr>
        </p:nvSpPr>
        <p:spPr>
          <a:xfrm>
            <a:off x="570384" y="6497960"/>
            <a:ext cx="7931224" cy="360040"/>
          </a:xfrm>
        </p:spPr>
        <p:txBody>
          <a:bodyPr>
            <a:normAutofit/>
          </a:bodyPr>
          <a:lstStyle/>
          <a:p>
            <a:pPr marL="0" indent="0">
              <a:buNone/>
            </a:pPr>
            <a:r>
              <a:rPr lang="tr-TR" sz="1400" dirty="0"/>
              <a:t>https://www.cochranelibrary.com/cdsr/doi/10.1002/14651858.CD007506.pub3/full</a:t>
            </a:r>
          </a:p>
        </p:txBody>
      </p:sp>
      <p:sp>
        <p:nvSpPr>
          <p:cNvPr id="3" name="Altbilgi Yer Tutucusu 2"/>
          <p:cNvSpPr>
            <a:spLocks noGrp="1"/>
          </p:cNvSpPr>
          <p:nvPr>
            <p:ph type="ftr" sz="quarter" idx="16"/>
          </p:nvPr>
        </p:nvSpPr>
        <p:spPr/>
        <p:txBody>
          <a:bodyPr/>
          <a:lstStyle/>
          <a:p>
            <a:endParaRPr lang="tr-TR"/>
          </a:p>
        </p:txBody>
      </p:sp>
      <p:sp>
        <p:nvSpPr>
          <p:cNvPr id="4" name="Slayt Numarası Yer Tutucusu 3"/>
          <p:cNvSpPr>
            <a:spLocks noGrp="1"/>
          </p:cNvSpPr>
          <p:nvPr>
            <p:ph type="sldNum" sz="quarter" idx="15"/>
          </p:nvPr>
        </p:nvSpPr>
        <p:spPr/>
        <p:txBody>
          <a:bodyPr/>
          <a:lstStyle/>
          <a:p>
            <a:fld id="{E5F96109-1458-4767-BB37-76F0A0540423}" type="slidenum">
              <a:rPr lang="tr-TR" smtClean="0"/>
              <a:t>39</a:t>
            </a:fld>
            <a:endParaRPr lang="tr-TR"/>
          </a:p>
        </p:txBody>
      </p:sp>
    </p:spTree>
    <p:extLst>
      <p:ext uri="{BB962C8B-B14F-4D97-AF65-F5344CB8AC3E}">
        <p14:creationId xmlns:p14="http://schemas.microsoft.com/office/powerpoint/2010/main" val="6727608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endParaRPr lang="tr-T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33338"/>
            <a:ext cx="8784976" cy="6924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368539" y="4939427"/>
            <a:ext cx="8280920" cy="646331"/>
          </a:xfrm>
          <a:prstGeom prst="rect">
            <a:avLst/>
          </a:prstGeom>
          <a:solidFill>
            <a:schemeClr val="accent2"/>
          </a:solidFill>
        </p:spPr>
        <p:txBody>
          <a:bodyPr wrap="square" rtlCol="0">
            <a:spAutoFit/>
          </a:bodyPr>
          <a:lstStyle/>
          <a:p>
            <a:r>
              <a:rPr lang="tr-TR" dirty="0" err="1"/>
              <a:t>Women</a:t>
            </a:r>
            <a:r>
              <a:rPr lang="tr-TR" dirty="0"/>
              <a:t> </a:t>
            </a:r>
            <a:r>
              <a:rPr lang="tr-TR" dirty="0" err="1"/>
              <a:t>with</a:t>
            </a:r>
            <a:r>
              <a:rPr lang="tr-TR" dirty="0"/>
              <a:t> PCOS </a:t>
            </a:r>
            <a:r>
              <a:rPr lang="tr-TR" dirty="0" err="1"/>
              <a:t>have</a:t>
            </a:r>
            <a:r>
              <a:rPr lang="tr-TR" dirty="0"/>
              <a:t> </a:t>
            </a:r>
            <a:r>
              <a:rPr lang="tr-TR" dirty="0" err="1"/>
              <a:t>increased</a:t>
            </a:r>
            <a:r>
              <a:rPr lang="tr-TR" dirty="0"/>
              <a:t> risk of </a:t>
            </a:r>
            <a:r>
              <a:rPr lang="tr-TR" dirty="0" err="1"/>
              <a:t>adverse</a:t>
            </a:r>
            <a:r>
              <a:rPr lang="tr-TR" dirty="0"/>
              <a:t> </a:t>
            </a:r>
            <a:r>
              <a:rPr lang="tr-TR" dirty="0" err="1"/>
              <a:t>pregnancy</a:t>
            </a:r>
            <a:r>
              <a:rPr lang="tr-TR" dirty="0"/>
              <a:t> and </a:t>
            </a:r>
            <a:r>
              <a:rPr lang="tr-TR" dirty="0" err="1"/>
              <a:t>neonatal</a:t>
            </a:r>
            <a:r>
              <a:rPr lang="tr-TR" dirty="0"/>
              <a:t> </a:t>
            </a:r>
            <a:r>
              <a:rPr lang="tr-TR" dirty="0" err="1"/>
              <a:t>complications</a:t>
            </a:r>
            <a:endParaRPr lang="tr-TR" dirty="0"/>
          </a:p>
        </p:txBody>
      </p:sp>
      <p:sp>
        <p:nvSpPr>
          <p:cNvPr id="5" name="Altbilgi Yer Tutucusu 4"/>
          <p:cNvSpPr>
            <a:spLocks noGrp="1"/>
          </p:cNvSpPr>
          <p:nvPr>
            <p:ph type="ftr" sz="quarter" idx="16"/>
          </p:nvPr>
        </p:nvSpPr>
        <p:spPr/>
        <p:txBody>
          <a:bodyPr/>
          <a:lstStyle/>
          <a:p>
            <a:endParaRPr lang="tr-TR"/>
          </a:p>
        </p:txBody>
      </p:sp>
      <p:sp>
        <p:nvSpPr>
          <p:cNvPr id="6" name="Slayt Numarası Yer Tutucusu 5"/>
          <p:cNvSpPr>
            <a:spLocks noGrp="1"/>
          </p:cNvSpPr>
          <p:nvPr>
            <p:ph type="sldNum" sz="quarter" idx="15"/>
          </p:nvPr>
        </p:nvSpPr>
        <p:spPr/>
        <p:txBody>
          <a:bodyPr/>
          <a:lstStyle/>
          <a:p>
            <a:fld id="{E5F96109-1458-4767-BB37-76F0A0540423}" type="slidenum">
              <a:rPr lang="tr-TR" smtClean="0"/>
              <a:t>40</a:t>
            </a:fld>
            <a:endParaRPr lang="tr-TR"/>
          </a:p>
        </p:txBody>
      </p:sp>
    </p:spTree>
    <p:extLst>
      <p:ext uri="{BB962C8B-B14F-4D97-AF65-F5344CB8AC3E}">
        <p14:creationId xmlns:p14="http://schemas.microsoft.com/office/powerpoint/2010/main" val="405082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a:xfrm>
            <a:off x="457200" y="2636912"/>
            <a:ext cx="7467600" cy="2304256"/>
          </a:xfrm>
          <a:solidFill>
            <a:schemeClr val="accent1"/>
          </a:solidFill>
        </p:spPr>
        <p:txBody>
          <a:bodyPr>
            <a:normAutofit/>
          </a:bodyPr>
          <a:lstStyle/>
          <a:p>
            <a:pPr marL="0" indent="0" algn="ctr">
              <a:buNone/>
            </a:pPr>
            <a:r>
              <a:rPr lang="en-US" sz="4400" dirty="0"/>
              <a:t>THANK YOU FOR YOUR PATIENCE</a:t>
            </a:r>
          </a:p>
        </p:txBody>
      </p:sp>
      <p:sp>
        <p:nvSpPr>
          <p:cNvPr id="4" name="Altbilgi Yer Tutucusu 3"/>
          <p:cNvSpPr>
            <a:spLocks noGrp="1"/>
          </p:cNvSpPr>
          <p:nvPr>
            <p:ph type="ftr" sz="quarter" idx="16"/>
          </p:nvPr>
        </p:nvSpPr>
        <p:spPr/>
        <p:txBody>
          <a:bodyPr/>
          <a:lstStyle/>
          <a:p>
            <a:endParaRPr lang="tr-TR"/>
          </a:p>
        </p:txBody>
      </p:sp>
      <p:sp>
        <p:nvSpPr>
          <p:cNvPr id="5" name="Slayt Numarası Yer Tutucusu 4"/>
          <p:cNvSpPr>
            <a:spLocks noGrp="1"/>
          </p:cNvSpPr>
          <p:nvPr>
            <p:ph type="sldNum" sz="quarter" idx="15"/>
          </p:nvPr>
        </p:nvSpPr>
        <p:spPr/>
        <p:txBody>
          <a:bodyPr/>
          <a:lstStyle/>
          <a:p>
            <a:fld id="{E5F96109-1458-4767-BB37-76F0A0540423}" type="slidenum">
              <a:rPr lang="tr-TR" smtClean="0"/>
              <a:t>41</a:t>
            </a:fld>
            <a:endParaRPr lang="tr-TR"/>
          </a:p>
        </p:txBody>
      </p:sp>
    </p:spTree>
    <p:extLst>
      <p:ext uri="{BB962C8B-B14F-4D97-AF65-F5344CB8AC3E}">
        <p14:creationId xmlns:p14="http://schemas.microsoft.com/office/powerpoint/2010/main" val="396880477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1478</TotalTime>
  <Words>2236</Words>
  <Application>Microsoft Office PowerPoint</Application>
  <PresentationFormat>Ekran Gösterisi (4:3)</PresentationFormat>
  <Paragraphs>244</Paragraphs>
  <Slides>41</Slides>
  <Notes>26</Notes>
  <HiddenSlides>0</HiddenSlides>
  <MMClips>0</MMClips>
  <ScaleCrop>false</ScaleCrop>
  <HeadingPairs>
    <vt:vector size="4" baseType="variant">
      <vt:variant>
        <vt:lpstr>Tema</vt:lpstr>
      </vt:variant>
      <vt:variant>
        <vt:i4>2</vt:i4>
      </vt:variant>
      <vt:variant>
        <vt:lpstr>Slayt Başlıkları</vt:lpstr>
      </vt:variant>
      <vt:variant>
        <vt:i4>41</vt:i4>
      </vt:variant>
    </vt:vector>
  </HeadingPairs>
  <TitlesOfParts>
    <vt:vector size="43" baseType="lpstr">
      <vt:lpstr>Cumba</vt:lpstr>
      <vt:lpstr>1_Cumba</vt:lpstr>
      <vt:lpstr>EVIDENCE-BASED APPROACH TO POLICYSTIC OVER SYNDROME</vt:lpstr>
      <vt:lpstr>PKOS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POLİKİSTİK OVER SENDROMUNDA KANITA DAYALI UYGULAMALAR</dc:title>
  <dc:creator>ybnlab1</dc:creator>
  <cp:lastModifiedBy>oem</cp:lastModifiedBy>
  <cp:revision>159</cp:revision>
  <dcterms:created xsi:type="dcterms:W3CDTF">2014-01-02T07:31:22Z</dcterms:created>
  <dcterms:modified xsi:type="dcterms:W3CDTF">2018-09-16T22:32:07Z</dcterms:modified>
</cp:coreProperties>
</file>