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68" r:id="rId3"/>
    <p:sldId id="369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96" r:id="rId13"/>
    <p:sldId id="397" r:id="rId14"/>
    <p:sldId id="398" r:id="rId15"/>
    <p:sldId id="400" r:id="rId16"/>
    <p:sldId id="401" r:id="rId17"/>
    <p:sldId id="407" r:id="rId18"/>
    <p:sldId id="388" r:id="rId19"/>
    <p:sldId id="389" r:id="rId20"/>
    <p:sldId id="395" r:id="rId21"/>
    <p:sldId id="408" r:id="rId22"/>
    <p:sldId id="379" r:id="rId23"/>
    <p:sldId id="380" r:id="rId24"/>
    <p:sldId id="381" r:id="rId25"/>
    <p:sldId id="382" r:id="rId26"/>
    <p:sldId id="383" r:id="rId27"/>
    <p:sldId id="384" r:id="rId28"/>
    <p:sldId id="385" r:id="rId29"/>
    <p:sldId id="386" r:id="rId30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003399"/>
    <a:srgbClr val="E20000"/>
    <a:srgbClr val="FF0000"/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2606" autoAdjust="0"/>
  </p:normalViewPr>
  <p:slideViewPr>
    <p:cSldViewPr>
      <p:cViewPr>
        <p:scale>
          <a:sx n="60" d="100"/>
          <a:sy n="60" d="100"/>
        </p:scale>
        <p:origin x="-1626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jpeg"/><Relationship Id="rId2" Type="http://schemas.openxmlformats.org/officeDocument/2006/relationships/image" Target="../media/image321.jpeg"/><Relationship Id="rId1" Type="http://schemas.openxmlformats.org/officeDocument/2006/relationships/image" Target="../media/image3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F4C2E4-CC97-4146-A911-116DE3F26FC7}" type="doc">
      <dgm:prSet loTypeId="urn:microsoft.com/office/officeart/2005/8/layout/vList4#1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DC86B4D3-42E9-4204-AAE7-E81B8A2B4BDA}">
      <dgm:prSet phldrT="[Metin]" custT="1"/>
      <dgm:spPr/>
      <dgm:t>
        <a:bodyPr/>
        <a:lstStyle/>
        <a:p>
          <a:pPr algn="l"/>
          <a:r>
            <a:rPr lang="en-US" sz="2400" b="0" noProof="0" smtClean="0"/>
            <a:t>Calculation of the water budget and budget deficits in river basins</a:t>
          </a:r>
          <a:endParaRPr lang="en-US" sz="3200" b="1" noProof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9B4CDF-712F-4B7D-BD97-1C80E6571FD6}" type="parTrans" cxnId="{C114794D-2BCB-4C19-9F0F-F9D71BB8820D}">
      <dgm:prSet/>
      <dgm:spPr/>
      <dgm:t>
        <a:bodyPr/>
        <a:lstStyle/>
        <a:p>
          <a:endParaRPr lang="en-US" noProof="0"/>
        </a:p>
      </dgm:t>
    </dgm:pt>
    <dgm:pt modelId="{4163A863-B8E7-400A-9583-7A322BA0C781}" type="sibTrans" cxnId="{C114794D-2BCB-4C19-9F0F-F9D71BB8820D}">
      <dgm:prSet/>
      <dgm:spPr/>
      <dgm:t>
        <a:bodyPr/>
        <a:lstStyle/>
        <a:p>
          <a:endParaRPr lang="en-US" noProof="0"/>
        </a:p>
      </dgm:t>
    </dgm:pt>
    <dgm:pt modelId="{A444F010-C9D1-4E97-B539-36D44304D6C9}">
      <dgm:prSet custT="1"/>
      <dgm:spPr/>
      <dgm:t>
        <a:bodyPr/>
        <a:lstStyle/>
        <a:p>
          <a:pPr algn="just"/>
          <a:r>
            <a:rPr lang="en-US" sz="2400" b="0" noProof="0" smtClean="0"/>
            <a:t>Analysis of water impacts to sectors</a:t>
          </a:r>
          <a:endParaRPr lang="en-US" sz="2400" b="0" noProof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78F16D-EBB3-43D2-88BC-B44E26DB19CD}" type="parTrans" cxnId="{47C2212C-5728-464A-BD2E-9DFD4C4199E8}">
      <dgm:prSet/>
      <dgm:spPr/>
      <dgm:t>
        <a:bodyPr/>
        <a:lstStyle/>
        <a:p>
          <a:endParaRPr lang="en-US" noProof="0"/>
        </a:p>
      </dgm:t>
    </dgm:pt>
    <dgm:pt modelId="{8F6633F0-7ADB-4DFF-9679-02ADD352C354}" type="sibTrans" cxnId="{47C2212C-5728-464A-BD2E-9DFD4C4199E8}">
      <dgm:prSet/>
      <dgm:spPr/>
      <dgm:t>
        <a:bodyPr/>
        <a:lstStyle/>
        <a:p>
          <a:endParaRPr lang="en-US" noProof="0"/>
        </a:p>
      </dgm:t>
    </dgm:pt>
    <dgm:pt modelId="{B9F8FDE8-8815-4536-89B5-1D08E27A148D}">
      <dgm:prSet custT="1"/>
      <dgm:spPr/>
      <dgm:t>
        <a:bodyPr/>
        <a:lstStyle/>
        <a:p>
          <a:pPr algn="l"/>
          <a:r>
            <a:rPr lang="en-US" sz="2400" b="0" noProof="0" dirty="0" smtClean="0"/>
            <a:t>Strategy documentation on adaptation activities  tailored for each basin to support decision makers</a:t>
          </a:r>
          <a:endParaRPr lang="en-US" sz="2400" b="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AA723A-50A3-4707-9BAD-5790F7E9CB31}" type="parTrans" cxnId="{BAED3292-FDCE-464F-A16C-29A73A4B48CE}">
      <dgm:prSet/>
      <dgm:spPr/>
      <dgm:t>
        <a:bodyPr/>
        <a:lstStyle/>
        <a:p>
          <a:endParaRPr lang="en-US" noProof="0"/>
        </a:p>
      </dgm:t>
    </dgm:pt>
    <dgm:pt modelId="{B45BA2E7-16F3-47FA-983E-8BB58137C850}" type="sibTrans" cxnId="{BAED3292-FDCE-464F-A16C-29A73A4B48CE}">
      <dgm:prSet/>
      <dgm:spPr/>
      <dgm:t>
        <a:bodyPr/>
        <a:lstStyle/>
        <a:p>
          <a:endParaRPr lang="en-US" noProof="0"/>
        </a:p>
      </dgm:t>
    </dgm:pt>
    <dgm:pt modelId="{EB906797-A3BA-4EF6-A3E3-DE1652E98F6F}" type="pres">
      <dgm:prSet presAssocID="{63F4C2E4-CC97-4146-A911-116DE3F26FC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0201D4B-974F-4D9E-8513-07446962535E}" type="pres">
      <dgm:prSet presAssocID="{DC86B4D3-42E9-4204-AAE7-E81B8A2B4BDA}" presName="comp" presStyleCnt="0"/>
      <dgm:spPr/>
      <dgm:t>
        <a:bodyPr/>
        <a:lstStyle/>
        <a:p>
          <a:endParaRPr lang="tr-TR"/>
        </a:p>
      </dgm:t>
    </dgm:pt>
    <dgm:pt modelId="{81CC1B6C-C181-42DD-BE95-D8D55F47EC4E}" type="pres">
      <dgm:prSet presAssocID="{DC86B4D3-42E9-4204-AAE7-E81B8A2B4BDA}" presName="box" presStyleLbl="node1" presStyleIdx="0" presStyleCnt="3" custLinFactNeighborX="-5435" custLinFactNeighborY="-10775"/>
      <dgm:spPr/>
      <dgm:t>
        <a:bodyPr/>
        <a:lstStyle/>
        <a:p>
          <a:endParaRPr lang="tr-TR"/>
        </a:p>
      </dgm:t>
    </dgm:pt>
    <dgm:pt modelId="{15232584-5F65-4DB8-B9B2-9DC27E2420F0}" type="pres">
      <dgm:prSet presAssocID="{DC86B4D3-42E9-4204-AAE7-E81B8A2B4BDA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tr-TR"/>
        </a:p>
      </dgm:t>
    </dgm:pt>
    <dgm:pt modelId="{EF06A785-2350-4079-A43D-3139B7551DFD}" type="pres">
      <dgm:prSet presAssocID="{DC86B4D3-42E9-4204-AAE7-E81B8A2B4BD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429C9E0-714B-4E2A-AD5D-7B47546A34ED}" type="pres">
      <dgm:prSet presAssocID="{4163A863-B8E7-400A-9583-7A322BA0C781}" presName="spacer" presStyleCnt="0"/>
      <dgm:spPr/>
      <dgm:t>
        <a:bodyPr/>
        <a:lstStyle/>
        <a:p>
          <a:endParaRPr lang="tr-TR"/>
        </a:p>
      </dgm:t>
    </dgm:pt>
    <dgm:pt modelId="{DD40FC28-4260-4205-8B85-F256C922A0AD}" type="pres">
      <dgm:prSet presAssocID="{A444F010-C9D1-4E97-B539-36D44304D6C9}" presName="comp" presStyleCnt="0"/>
      <dgm:spPr/>
      <dgm:t>
        <a:bodyPr/>
        <a:lstStyle/>
        <a:p>
          <a:endParaRPr lang="tr-TR"/>
        </a:p>
      </dgm:t>
    </dgm:pt>
    <dgm:pt modelId="{62B501B5-435E-4181-804B-E3E1C20F1520}" type="pres">
      <dgm:prSet presAssocID="{A444F010-C9D1-4E97-B539-36D44304D6C9}" presName="box" presStyleLbl="node1" presStyleIdx="1" presStyleCnt="3"/>
      <dgm:spPr/>
      <dgm:t>
        <a:bodyPr/>
        <a:lstStyle/>
        <a:p>
          <a:endParaRPr lang="tr-TR"/>
        </a:p>
      </dgm:t>
    </dgm:pt>
    <dgm:pt modelId="{9CD82AE8-D0D2-4759-9F61-353021E384B1}" type="pres">
      <dgm:prSet presAssocID="{A444F010-C9D1-4E97-B539-36D44304D6C9}" presName="img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tr-TR"/>
        </a:p>
      </dgm:t>
    </dgm:pt>
    <dgm:pt modelId="{07F717D6-9259-442B-8EE3-726A42671546}" type="pres">
      <dgm:prSet presAssocID="{A444F010-C9D1-4E97-B539-36D44304D6C9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C104CFA-F2E0-4AB9-A831-9414BB6C2E5E}" type="pres">
      <dgm:prSet presAssocID="{8F6633F0-7ADB-4DFF-9679-02ADD352C354}" presName="spacer" presStyleCnt="0"/>
      <dgm:spPr/>
      <dgm:t>
        <a:bodyPr/>
        <a:lstStyle/>
        <a:p>
          <a:endParaRPr lang="tr-TR"/>
        </a:p>
      </dgm:t>
    </dgm:pt>
    <dgm:pt modelId="{3AC6CFA1-887C-4F63-A3BF-8609E4A72658}" type="pres">
      <dgm:prSet presAssocID="{B9F8FDE8-8815-4536-89B5-1D08E27A148D}" presName="comp" presStyleCnt="0"/>
      <dgm:spPr/>
      <dgm:t>
        <a:bodyPr/>
        <a:lstStyle/>
        <a:p>
          <a:endParaRPr lang="tr-TR"/>
        </a:p>
      </dgm:t>
    </dgm:pt>
    <dgm:pt modelId="{6C27A3E2-7923-4BB5-8108-B2B78C7C074B}" type="pres">
      <dgm:prSet presAssocID="{B9F8FDE8-8815-4536-89B5-1D08E27A148D}" presName="box" presStyleLbl="node1" presStyleIdx="2" presStyleCnt="3"/>
      <dgm:spPr/>
      <dgm:t>
        <a:bodyPr/>
        <a:lstStyle/>
        <a:p>
          <a:endParaRPr lang="tr-TR"/>
        </a:p>
      </dgm:t>
    </dgm:pt>
    <dgm:pt modelId="{8B8867A9-AE78-4BF8-BC56-55391C3DFEF2}" type="pres">
      <dgm:prSet presAssocID="{B9F8FDE8-8815-4536-89B5-1D08E27A148D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t>
        <a:bodyPr/>
        <a:lstStyle/>
        <a:p>
          <a:endParaRPr lang="tr-TR"/>
        </a:p>
      </dgm:t>
    </dgm:pt>
    <dgm:pt modelId="{465A5F16-B8A5-4E7B-A8F3-3151923EE191}" type="pres">
      <dgm:prSet presAssocID="{B9F8FDE8-8815-4536-89B5-1D08E27A148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7A53BEF-E3BF-409C-960F-7D69D58C543A}" type="presOf" srcId="{DC86B4D3-42E9-4204-AAE7-E81B8A2B4BDA}" destId="{81CC1B6C-C181-42DD-BE95-D8D55F47EC4E}" srcOrd="0" destOrd="0" presId="urn:microsoft.com/office/officeart/2005/8/layout/vList4#1"/>
    <dgm:cxn modelId="{DBACA75A-6F5A-4D0E-92DC-EEC1CA970F85}" type="presOf" srcId="{A444F010-C9D1-4E97-B539-36D44304D6C9}" destId="{07F717D6-9259-442B-8EE3-726A42671546}" srcOrd="1" destOrd="0" presId="urn:microsoft.com/office/officeart/2005/8/layout/vList4#1"/>
    <dgm:cxn modelId="{9D330C0D-E9E1-4F84-91E3-F8743B6DEAAD}" type="presOf" srcId="{B9F8FDE8-8815-4536-89B5-1D08E27A148D}" destId="{465A5F16-B8A5-4E7B-A8F3-3151923EE191}" srcOrd="1" destOrd="0" presId="urn:microsoft.com/office/officeart/2005/8/layout/vList4#1"/>
    <dgm:cxn modelId="{47C2212C-5728-464A-BD2E-9DFD4C4199E8}" srcId="{63F4C2E4-CC97-4146-A911-116DE3F26FC7}" destId="{A444F010-C9D1-4E97-B539-36D44304D6C9}" srcOrd="1" destOrd="0" parTransId="{6A78F16D-EBB3-43D2-88BC-B44E26DB19CD}" sibTransId="{8F6633F0-7ADB-4DFF-9679-02ADD352C354}"/>
    <dgm:cxn modelId="{E1E47D42-D661-40BF-8927-C0EA8A6AE9E5}" type="presOf" srcId="{A444F010-C9D1-4E97-B539-36D44304D6C9}" destId="{62B501B5-435E-4181-804B-E3E1C20F1520}" srcOrd="0" destOrd="0" presId="urn:microsoft.com/office/officeart/2005/8/layout/vList4#1"/>
    <dgm:cxn modelId="{C114794D-2BCB-4C19-9F0F-F9D71BB8820D}" srcId="{63F4C2E4-CC97-4146-A911-116DE3F26FC7}" destId="{DC86B4D3-42E9-4204-AAE7-E81B8A2B4BDA}" srcOrd="0" destOrd="0" parTransId="{389B4CDF-712F-4B7D-BD97-1C80E6571FD6}" sibTransId="{4163A863-B8E7-400A-9583-7A322BA0C781}"/>
    <dgm:cxn modelId="{2F3B4B97-6FD8-46C3-816F-162510C85552}" type="presOf" srcId="{63F4C2E4-CC97-4146-A911-116DE3F26FC7}" destId="{EB906797-A3BA-4EF6-A3E3-DE1652E98F6F}" srcOrd="0" destOrd="0" presId="urn:microsoft.com/office/officeart/2005/8/layout/vList4#1"/>
    <dgm:cxn modelId="{0368E485-7847-4E0A-8FA6-6214B23DABF8}" type="presOf" srcId="{B9F8FDE8-8815-4536-89B5-1D08E27A148D}" destId="{6C27A3E2-7923-4BB5-8108-B2B78C7C074B}" srcOrd="0" destOrd="0" presId="urn:microsoft.com/office/officeart/2005/8/layout/vList4#1"/>
    <dgm:cxn modelId="{B31255F5-F53C-4F08-8E3E-CBB358DCD207}" type="presOf" srcId="{DC86B4D3-42E9-4204-AAE7-E81B8A2B4BDA}" destId="{EF06A785-2350-4079-A43D-3139B7551DFD}" srcOrd="1" destOrd="0" presId="urn:microsoft.com/office/officeart/2005/8/layout/vList4#1"/>
    <dgm:cxn modelId="{BAED3292-FDCE-464F-A16C-29A73A4B48CE}" srcId="{63F4C2E4-CC97-4146-A911-116DE3F26FC7}" destId="{B9F8FDE8-8815-4536-89B5-1D08E27A148D}" srcOrd="2" destOrd="0" parTransId="{1EAA723A-50A3-4707-9BAD-5790F7E9CB31}" sibTransId="{B45BA2E7-16F3-47FA-983E-8BB58137C850}"/>
    <dgm:cxn modelId="{C528B34A-B962-446F-AE3E-76D949B08780}" type="presParOf" srcId="{EB906797-A3BA-4EF6-A3E3-DE1652E98F6F}" destId="{30201D4B-974F-4D9E-8513-07446962535E}" srcOrd="0" destOrd="0" presId="urn:microsoft.com/office/officeart/2005/8/layout/vList4#1"/>
    <dgm:cxn modelId="{6378FA50-4520-4D64-B777-D74F4ACF20B4}" type="presParOf" srcId="{30201D4B-974F-4D9E-8513-07446962535E}" destId="{81CC1B6C-C181-42DD-BE95-D8D55F47EC4E}" srcOrd="0" destOrd="0" presId="urn:microsoft.com/office/officeart/2005/8/layout/vList4#1"/>
    <dgm:cxn modelId="{862A1388-FC8E-4DBA-BFD4-23886E75A31E}" type="presParOf" srcId="{30201D4B-974F-4D9E-8513-07446962535E}" destId="{15232584-5F65-4DB8-B9B2-9DC27E2420F0}" srcOrd="1" destOrd="0" presId="urn:microsoft.com/office/officeart/2005/8/layout/vList4#1"/>
    <dgm:cxn modelId="{61F1C30B-3986-4A17-9239-5EA3BFE0DEA5}" type="presParOf" srcId="{30201D4B-974F-4D9E-8513-07446962535E}" destId="{EF06A785-2350-4079-A43D-3139B7551DFD}" srcOrd="2" destOrd="0" presId="urn:microsoft.com/office/officeart/2005/8/layout/vList4#1"/>
    <dgm:cxn modelId="{2170B905-3184-414D-9A83-05D3CA3B6360}" type="presParOf" srcId="{EB906797-A3BA-4EF6-A3E3-DE1652E98F6F}" destId="{6429C9E0-714B-4E2A-AD5D-7B47546A34ED}" srcOrd="1" destOrd="0" presId="urn:microsoft.com/office/officeart/2005/8/layout/vList4#1"/>
    <dgm:cxn modelId="{3E6480DF-7374-4BAC-B166-6C548276FC1E}" type="presParOf" srcId="{EB906797-A3BA-4EF6-A3E3-DE1652E98F6F}" destId="{DD40FC28-4260-4205-8B85-F256C922A0AD}" srcOrd="2" destOrd="0" presId="urn:microsoft.com/office/officeart/2005/8/layout/vList4#1"/>
    <dgm:cxn modelId="{AC5522DA-652E-4EF9-BE7F-5286074F7161}" type="presParOf" srcId="{DD40FC28-4260-4205-8B85-F256C922A0AD}" destId="{62B501B5-435E-4181-804B-E3E1C20F1520}" srcOrd="0" destOrd="0" presId="urn:microsoft.com/office/officeart/2005/8/layout/vList4#1"/>
    <dgm:cxn modelId="{945CEFC2-6E9D-4820-89F8-9DCB570360CA}" type="presParOf" srcId="{DD40FC28-4260-4205-8B85-F256C922A0AD}" destId="{9CD82AE8-D0D2-4759-9F61-353021E384B1}" srcOrd="1" destOrd="0" presId="urn:microsoft.com/office/officeart/2005/8/layout/vList4#1"/>
    <dgm:cxn modelId="{13D0F799-34EE-496A-9626-F786CB0EA6B6}" type="presParOf" srcId="{DD40FC28-4260-4205-8B85-F256C922A0AD}" destId="{07F717D6-9259-442B-8EE3-726A42671546}" srcOrd="2" destOrd="0" presId="urn:microsoft.com/office/officeart/2005/8/layout/vList4#1"/>
    <dgm:cxn modelId="{B649E2E5-4FCD-4B4A-A032-8EAB963545FC}" type="presParOf" srcId="{EB906797-A3BA-4EF6-A3E3-DE1652E98F6F}" destId="{FC104CFA-F2E0-4AB9-A831-9414BB6C2E5E}" srcOrd="3" destOrd="0" presId="urn:microsoft.com/office/officeart/2005/8/layout/vList4#1"/>
    <dgm:cxn modelId="{098E4FF3-4E2D-4B7A-B30A-1D0109C69E86}" type="presParOf" srcId="{EB906797-A3BA-4EF6-A3E3-DE1652E98F6F}" destId="{3AC6CFA1-887C-4F63-A3BF-8609E4A72658}" srcOrd="4" destOrd="0" presId="urn:microsoft.com/office/officeart/2005/8/layout/vList4#1"/>
    <dgm:cxn modelId="{112773FD-2E00-4031-8C04-E5A32666F9D6}" type="presParOf" srcId="{3AC6CFA1-887C-4F63-A3BF-8609E4A72658}" destId="{6C27A3E2-7923-4BB5-8108-B2B78C7C074B}" srcOrd="0" destOrd="0" presId="urn:microsoft.com/office/officeart/2005/8/layout/vList4#1"/>
    <dgm:cxn modelId="{22B138DA-2D09-435A-AB1B-1AD997C6EA69}" type="presParOf" srcId="{3AC6CFA1-887C-4F63-A3BF-8609E4A72658}" destId="{8B8867A9-AE78-4BF8-BC56-55391C3DFEF2}" srcOrd="1" destOrd="0" presId="urn:microsoft.com/office/officeart/2005/8/layout/vList4#1"/>
    <dgm:cxn modelId="{EF63F865-964C-41F6-9A64-E2E0EE0AF559}" type="presParOf" srcId="{3AC6CFA1-887C-4F63-A3BF-8609E4A72658}" destId="{465A5F16-B8A5-4E7B-A8F3-3151923EE191}" srcOrd="2" destOrd="0" presId="urn:microsoft.com/office/officeart/2005/8/layout/vList4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CC1B6C-C181-42DD-BE95-D8D55F47EC4E}">
      <dsp:nvSpPr>
        <dsp:cNvPr id="0" name=""/>
        <dsp:cNvSpPr/>
      </dsp:nvSpPr>
      <dsp:spPr>
        <a:xfrm>
          <a:off x="0" y="0"/>
          <a:ext cx="6934200" cy="1414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noProof="0" smtClean="0"/>
            <a:t>Calculation of the water budget and budget deficits in river basins</a:t>
          </a:r>
          <a:endParaRPr lang="en-US" sz="3200" b="1" kern="1200" noProof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8276" y="0"/>
        <a:ext cx="5405923" cy="1414363"/>
      </dsp:txXfrm>
    </dsp:sp>
    <dsp:sp modelId="{15232584-5F65-4DB8-B9B2-9DC27E2420F0}">
      <dsp:nvSpPr>
        <dsp:cNvPr id="0" name=""/>
        <dsp:cNvSpPr/>
      </dsp:nvSpPr>
      <dsp:spPr>
        <a:xfrm>
          <a:off x="141436" y="141436"/>
          <a:ext cx="1386840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7000" b="-17000"/>
          </a:stretch>
        </a:blip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2B501B5-435E-4181-804B-E3E1C20F1520}">
      <dsp:nvSpPr>
        <dsp:cNvPr id="0" name=""/>
        <dsp:cNvSpPr/>
      </dsp:nvSpPr>
      <dsp:spPr>
        <a:xfrm>
          <a:off x="0" y="1555799"/>
          <a:ext cx="6934200" cy="1414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noProof="0" smtClean="0"/>
            <a:t>Analysis of water impacts to sectors</a:t>
          </a:r>
          <a:endParaRPr lang="en-US" sz="2400" b="0" kern="1200" noProof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8276" y="1555799"/>
        <a:ext cx="5405923" cy="1414363"/>
      </dsp:txXfrm>
    </dsp:sp>
    <dsp:sp modelId="{9CD82AE8-D0D2-4759-9F61-353021E384B1}">
      <dsp:nvSpPr>
        <dsp:cNvPr id="0" name=""/>
        <dsp:cNvSpPr/>
      </dsp:nvSpPr>
      <dsp:spPr>
        <a:xfrm>
          <a:off x="141436" y="1697236"/>
          <a:ext cx="1386840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27A3E2-7923-4BB5-8108-B2B78C7C074B}">
      <dsp:nvSpPr>
        <dsp:cNvPr id="0" name=""/>
        <dsp:cNvSpPr/>
      </dsp:nvSpPr>
      <dsp:spPr>
        <a:xfrm>
          <a:off x="0" y="3111599"/>
          <a:ext cx="6934200" cy="1414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noProof="0" dirty="0" smtClean="0"/>
            <a:t>Strategy documentation on adaptation activities  tailored for each basin to support decision makers</a:t>
          </a:r>
          <a:endParaRPr lang="en-US" sz="2400" b="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8276" y="3111599"/>
        <a:ext cx="5405923" cy="1414363"/>
      </dsp:txXfrm>
    </dsp:sp>
    <dsp:sp modelId="{8B8867A9-AE78-4BF8-BC56-55391C3DFEF2}">
      <dsp:nvSpPr>
        <dsp:cNvPr id="0" name=""/>
        <dsp:cNvSpPr/>
      </dsp:nvSpPr>
      <dsp:spPr>
        <a:xfrm>
          <a:off x="141436" y="3253035"/>
          <a:ext cx="1386840" cy="1131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6000" b="-6000"/>
          </a:stretch>
        </a:blipFill>
        <a:ln w="952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0021FD3-A348-4D2D-94F5-1CC4C740AFF9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2B257A4-1635-4757-AC6E-E081A093E30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046321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4BFCD9A-CD0F-4341-9B4F-91EC885C2D30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AA47F75-DCD0-4195-A9C2-613F2053101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412680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5A1B195-3B59-4541-8378-B6785CD0C85A}" type="slidenum">
              <a:rPr lang="en-GB" altLang="tr-TR" sz="1200"/>
              <a:pPr algn="r" eaLnBrk="1" hangingPunct="1"/>
              <a:t>4</a:t>
            </a:fld>
            <a:endParaRPr lang="en-GB" altLang="tr-TR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tr-TR" smtClean="0"/>
              <a:t>Climate change results in significant variations in water resources spatially, temporally, quantitatively and qualitatively. The adverse effects of climate change are particularly effective in the south Mediterranean countries. </a:t>
            </a:r>
            <a:r>
              <a:rPr lang="en-US" altLang="tr-TR" smtClean="0">
                <a:cs typeface="Arial" charset="0"/>
              </a:rPr>
              <a:t>Threats include severe droughts</a:t>
            </a:r>
            <a:r>
              <a:rPr lang="tr-TR" altLang="tr-TR" smtClean="0">
                <a:cs typeface="Arial" charset="0"/>
              </a:rPr>
              <a:t> </a:t>
            </a:r>
            <a:r>
              <a:rPr lang="en-US" altLang="tr-TR" smtClean="0">
                <a:cs typeface="Arial" charset="0"/>
              </a:rPr>
              <a:t>and extreme flooding, salinization of coastal aquifers, degradation of fertile soils and desertification due</a:t>
            </a:r>
            <a:r>
              <a:rPr lang="tr-TR" altLang="tr-TR" smtClean="0">
                <a:cs typeface="Arial" charset="0"/>
              </a:rPr>
              <a:t> </a:t>
            </a:r>
            <a:r>
              <a:rPr lang="en-US" altLang="tr-TR" smtClean="0">
                <a:cs typeface="Arial" charset="0"/>
              </a:rPr>
              <a:t>to poor and unsustainable management practices. It can be foreseen that, unless appropriate </a:t>
            </a:r>
            <a:r>
              <a:rPr lang="tr-TR" altLang="tr-TR" smtClean="0">
                <a:cs typeface="Arial" charset="0"/>
              </a:rPr>
              <a:t> a</a:t>
            </a:r>
            <a:r>
              <a:rPr lang="en-US" altLang="tr-TR" smtClean="0">
                <a:cs typeface="Arial" charset="0"/>
              </a:rPr>
              <a:t>daptation</a:t>
            </a:r>
            <a:r>
              <a:rPr lang="tr-TR" altLang="tr-TR" smtClean="0">
                <a:cs typeface="Arial" charset="0"/>
              </a:rPr>
              <a:t> </a:t>
            </a:r>
            <a:r>
              <a:rPr lang="en-US" altLang="tr-TR" smtClean="0">
                <a:cs typeface="Arial" charset="0"/>
              </a:rPr>
              <a:t>measures are undertaken, the changes in the hydrologic cycle will give rise to an increasing potential for</a:t>
            </a:r>
            <a:r>
              <a:rPr lang="tr-TR" altLang="tr-TR" smtClean="0">
                <a:cs typeface="Arial" charset="0"/>
              </a:rPr>
              <a:t> </a:t>
            </a:r>
            <a:r>
              <a:rPr lang="en-US" altLang="tr-TR" smtClean="0">
                <a:cs typeface="Arial" charset="0"/>
              </a:rPr>
              <a:t>tensions and conflict among the political and economic actors in this vulnerable region.</a:t>
            </a:r>
            <a:endParaRPr lang="tr-TR" altLang="tr-TR" smtClean="0">
              <a:cs typeface="Arial" charset="0"/>
            </a:endParaRPr>
          </a:p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A47F75-DCD0-4195-A9C2-613F2053101C}" type="slidenum">
              <a:rPr lang="tr-TR" smtClean="0"/>
              <a:pPr>
                <a:defRPr/>
              </a:pPr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A47F75-DCD0-4195-A9C2-613F2053101C}" type="slidenum">
              <a:rPr lang="tr-TR" smtClean="0"/>
              <a:pPr>
                <a:defRPr/>
              </a:pPr>
              <a:t>25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0BBDF-EF25-4B6A-9E98-EB053C76D448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4070F-5DD2-4694-AA76-400D1CB686E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64486-9AE0-48DF-82E7-98A110EFE72F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C614C-0F43-4B15-869E-05296E7A078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50C0F-13AE-4B62-9EEE-31F9183D88C5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843CB-6EE7-4A30-9008-F0006B13B09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6DEBE-AD11-4E1C-81C3-07B5BFE77169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863EA-331D-4EAA-BA45-CD695544CFC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BABDA-CB45-432A-9D39-1C35065D06FF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EF5D5-AC11-4006-B536-F9411A2A00B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778C3-A3C7-4D72-8F02-2DD021239C02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73000-80AA-4BF2-AD46-7F53F873CA8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1BE94-BDB4-42E5-94BA-A8349292A031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E4914-6DFC-4127-AE65-42B4AAB5C6F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C1D51-7671-4E6D-AE6C-73B6EF10FE01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758EA-AB05-4EB3-A832-9234337F279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1E233-68D6-4A18-AECE-88CEF8258FF0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0101E-4F34-442C-A2B6-3BDBB69BC0E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86ED8-FCA8-4439-A5B3-212EBC7E785C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2F897-3779-4E11-8A22-8ED472AF887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3A238-CA48-4BAB-A8C3-69A06CE2FAFB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160EE-2EBC-47E2-9BBF-06B2C2C6999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2D225E88-1DFA-407C-BD8C-45E36CCC44DA}" type="datetime1">
              <a:rPr lang="tr-TR"/>
              <a:pPr>
                <a:defRPr/>
              </a:pPr>
              <a:t>23.07.2014</a:t>
            </a:fld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C0E9EE13-4CBD-44A3-A152-8320B156231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gif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2.jpeg"/><Relationship Id="rId7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3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7.jpeg"/><Relationship Id="rId5" Type="http://schemas.openxmlformats.org/officeDocument/2006/relationships/image" Target="../media/image16.jpeg"/><Relationship Id="rId10" Type="http://schemas.openxmlformats.org/officeDocument/2006/relationships/image" Target="../media/image6.jpeg"/><Relationship Id="rId4" Type="http://schemas.openxmlformats.org/officeDocument/2006/relationships/image" Target="../media/image15.jpeg"/><Relationship Id="rId9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0.png"/><Relationship Id="rId7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2.png"/><Relationship Id="rId10" Type="http://schemas.openxmlformats.org/officeDocument/2006/relationships/image" Target="../media/image9.jpeg"/><Relationship Id="rId4" Type="http://schemas.openxmlformats.org/officeDocument/2006/relationships/image" Target="../media/image21.png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3.png"/><Relationship Id="rId7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5.png"/><Relationship Id="rId10" Type="http://schemas.openxmlformats.org/officeDocument/2006/relationships/image" Target="../media/image9.jpeg"/><Relationship Id="rId4" Type="http://schemas.openxmlformats.org/officeDocument/2006/relationships/image" Target="../media/image24.png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png"/><Relationship Id="rId7" Type="http://schemas.openxmlformats.org/officeDocument/2006/relationships/image" Target="../media/image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png"/><Relationship Id="rId7" Type="http://schemas.openxmlformats.org/officeDocument/2006/relationships/image" Target="../media/image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png"/><Relationship Id="rId7" Type="http://schemas.openxmlformats.org/officeDocument/2006/relationships/image" Target="../media/image8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png"/><Relationship Id="rId7" Type="http://schemas.openxmlformats.org/officeDocument/2006/relationships/image" Target="../media/image8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png"/><Relationship Id="rId7" Type="http://schemas.openxmlformats.org/officeDocument/2006/relationships/image" Target="../media/image8.jpe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12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9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4.jpeg"/><Relationship Id="rId7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9.jpeg"/><Relationship Id="rId3" Type="http://schemas.openxmlformats.org/officeDocument/2006/relationships/image" Target="../media/image36.wmf"/><Relationship Id="rId7" Type="http://schemas.openxmlformats.org/officeDocument/2006/relationships/image" Target="../media/image40.png"/><Relationship Id="rId12" Type="http://schemas.openxmlformats.org/officeDocument/2006/relationships/image" Target="../media/image8.jpeg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wmf"/><Relationship Id="rId11" Type="http://schemas.openxmlformats.org/officeDocument/2006/relationships/image" Target="../media/image7.jpeg"/><Relationship Id="rId5" Type="http://schemas.openxmlformats.org/officeDocument/2006/relationships/image" Target="../media/image38.jpeg"/><Relationship Id="rId10" Type="http://schemas.openxmlformats.org/officeDocument/2006/relationships/image" Target="../media/image6.jpeg"/><Relationship Id="rId4" Type="http://schemas.openxmlformats.org/officeDocument/2006/relationships/image" Target="../media/image37.wmf"/><Relationship Id="rId9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2.png"/><Relationship Id="rId7" Type="http://schemas.openxmlformats.org/officeDocument/2006/relationships/image" Target="../media/image7.jpe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0.png"/><Relationship Id="rId9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10" Type="http://schemas.openxmlformats.org/officeDocument/2006/relationships/image" Target="../media/image9.jpeg"/><Relationship Id="rId4" Type="http://schemas.openxmlformats.org/officeDocument/2006/relationships/image" Target="../media/image44.jpeg"/><Relationship Id="rId9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0.png"/><Relationship Id="rId7" Type="http://schemas.openxmlformats.org/officeDocument/2006/relationships/image" Target="../media/image7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6.png"/><Relationship Id="rId9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6.png"/><Relationship Id="rId7" Type="http://schemas.openxmlformats.org/officeDocument/2006/relationships/image" Target="../media/image7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0.png"/><Relationship Id="rId9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2816225" y="4343400"/>
            <a:ext cx="5486400" cy="2209800"/>
          </a:xfrm>
        </p:spPr>
        <p:txBody>
          <a:bodyPr/>
          <a:lstStyle/>
          <a:p>
            <a:pPr algn="r" eaLnBrk="1" hangingPunct="1"/>
            <a:r>
              <a:rPr lang="en-US" sz="2000" b="1" dirty="0" smtClean="0">
                <a:latin typeface="Garamond" pitchFamily="18" charset="0"/>
              </a:rPr>
              <a:t>G</a:t>
            </a:r>
            <a:r>
              <a:rPr lang="tr-TR" sz="2000" b="1" dirty="0" smtClean="0">
                <a:latin typeface="Garamond" pitchFamily="18" charset="0"/>
              </a:rPr>
              <a:t>u</a:t>
            </a:r>
            <a:r>
              <a:rPr lang="en-US" sz="2000" b="1" dirty="0" err="1" smtClean="0">
                <a:latin typeface="Garamond" pitchFamily="18" charset="0"/>
              </a:rPr>
              <a:t>leda</a:t>
            </a:r>
            <a:r>
              <a:rPr lang="en-US" sz="2000" b="1" dirty="0" smtClean="0">
                <a:latin typeface="Garamond" pitchFamily="18" charset="0"/>
              </a:rPr>
              <a:t> </a:t>
            </a:r>
            <a:r>
              <a:rPr lang="tr-TR" sz="2000" b="1" dirty="0" smtClean="0">
                <a:latin typeface="Garamond" pitchFamily="18" charset="0"/>
              </a:rPr>
              <a:t>ONKAL ENGIN</a:t>
            </a:r>
          </a:p>
          <a:p>
            <a:pPr algn="r" eaLnBrk="1" hangingPunct="1"/>
            <a:r>
              <a:rPr lang="tr-TR" sz="2000" dirty="0" err="1" smtClean="0">
                <a:latin typeface="Garamond" pitchFamily="18" charset="0"/>
              </a:rPr>
              <a:t>Yildiz</a:t>
            </a:r>
            <a:r>
              <a:rPr lang="tr-TR" sz="2000" dirty="0" smtClean="0">
                <a:latin typeface="Garamond" pitchFamily="18" charset="0"/>
              </a:rPr>
              <a:t> </a:t>
            </a:r>
            <a:r>
              <a:rPr lang="tr-TR" sz="2000" dirty="0" err="1" smtClean="0">
                <a:latin typeface="Garamond" pitchFamily="18" charset="0"/>
              </a:rPr>
              <a:t>Technical</a:t>
            </a:r>
            <a:r>
              <a:rPr lang="tr-TR" sz="2000" dirty="0" smtClean="0">
                <a:latin typeface="Garamond" pitchFamily="18" charset="0"/>
              </a:rPr>
              <a:t> </a:t>
            </a:r>
            <a:r>
              <a:rPr lang="tr-TR" sz="2000" dirty="0" err="1" smtClean="0">
                <a:latin typeface="Garamond" pitchFamily="18" charset="0"/>
              </a:rPr>
              <a:t>University</a:t>
            </a:r>
            <a:endParaRPr lang="tr-TR" sz="2000" dirty="0" smtClean="0">
              <a:latin typeface="Garamond" pitchFamily="18" charset="0"/>
            </a:endParaRPr>
          </a:p>
          <a:p>
            <a:pPr algn="r" eaLnBrk="1" hangingPunct="1"/>
            <a:r>
              <a:rPr lang="tr-TR" sz="2000" dirty="0" err="1" smtClean="0">
                <a:latin typeface="Garamond" pitchFamily="18" charset="0"/>
              </a:rPr>
              <a:t>Dept</a:t>
            </a:r>
            <a:r>
              <a:rPr lang="tr-TR" sz="2000" dirty="0" smtClean="0">
                <a:latin typeface="Garamond" pitchFamily="18" charset="0"/>
              </a:rPr>
              <a:t>. of </a:t>
            </a:r>
            <a:r>
              <a:rPr lang="tr-TR" sz="2000" dirty="0" err="1" smtClean="0">
                <a:latin typeface="Garamond" pitchFamily="18" charset="0"/>
              </a:rPr>
              <a:t>Environmental</a:t>
            </a:r>
            <a:r>
              <a:rPr lang="tr-TR" sz="2000" dirty="0" smtClean="0">
                <a:latin typeface="Garamond" pitchFamily="18" charset="0"/>
              </a:rPr>
              <a:t> </a:t>
            </a:r>
            <a:r>
              <a:rPr lang="tr-TR" sz="2000" dirty="0" err="1" smtClean="0">
                <a:latin typeface="Garamond" pitchFamily="18" charset="0"/>
              </a:rPr>
              <a:t>Engineering</a:t>
            </a:r>
            <a:endParaRPr lang="tr-TR" sz="2000" dirty="0" smtClean="0">
              <a:latin typeface="Garamond" pitchFamily="18" charset="0"/>
            </a:endParaRPr>
          </a:p>
          <a:p>
            <a:pPr algn="r" eaLnBrk="1" hangingPunct="1"/>
            <a:endParaRPr lang="tr-TR" sz="1200" dirty="0" smtClean="0">
              <a:latin typeface="Garamond" pitchFamily="18" charset="0"/>
            </a:endParaRPr>
          </a:p>
          <a:p>
            <a:pPr algn="r" eaLnBrk="1" hangingPunct="1"/>
            <a:r>
              <a:rPr lang="tr-TR" sz="2000" b="1" dirty="0" smtClean="0">
                <a:latin typeface="Garamond" pitchFamily="18" charset="0"/>
              </a:rPr>
              <a:t>Meltem CELEN</a:t>
            </a:r>
          </a:p>
          <a:p>
            <a:pPr algn="r" eaLnBrk="1" hangingPunct="1"/>
            <a:r>
              <a:rPr lang="tr-TR" sz="2000" b="1" dirty="0" smtClean="0">
                <a:latin typeface="Garamond" pitchFamily="18" charset="0"/>
              </a:rPr>
              <a:t>Remzi </a:t>
            </a:r>
            <a:r>
              <a:rPr lang="tr-TR" sz="2000" b="1" dirty="0" err="1" smtClean="0">
                <a:latin typeface="Garamond" pitchFamily="18" charset="0"/>
              </a:rPr>
              <a:t>Anil</a:t>
            </a:r>
            <a:r>
              <a:rPr lang="tr-TR" sz="2000" b="1" dirty="0" smtClean="0">
                <a:latin typeface="Garamond" pitchFamily="18" charset="0"/>
              </a:rPr>
              <a:t> YAVUZ</a:t>
            </a:r>
          </a:p>
          <a:p>
            <a:pPr algn="r" eaLnBrk="1" hangingPunct="1"/>
            <a:r>
              <a:rPr lang="tr-TR" sz="2000" b="1" dirty="0" smtClean="0">
                <a:latin typeface="Garamond" pitchFamily="18" charset="0"/>
              </a:rPr>
              <a:t>Ahmet ADILLER</a:t>
            </a:r>
          </a:p>
          <a:p>
            <a:pPr algn="r" eaLnBrk="1" hangingPunct="1"/>
            <a:endParaRPr lang="en-US" sz="2000" b="1" dirty="0" smtClean="0">
              <a:latin typeface="Garamond" pitchFamily="18" charset="0"/>
            </a:endParaRPr>
          </a:p>
        </p:txBody>
      </p:sp>
      <p:sp>
        <p:nvSpPr>
          <p:cNvPr id="2055" name="AutoShape 20" descr="data:image/jpeg;base64,/9j/4AAQSkZJRgABAQAAAQABAAD/2wCEAAkGBxATEg8UEBQSEBAVFRYQFRUUFBYUEBcXFhIWGRgXFRYYHCggGxoxGxUUIjEhJykrLi4uGB8zODMsNyktLisBCgoKDg0OGhAQGywkHyQsLCwtLCwtNSwsNCwsLCwsLDQsLCwsLCwsLC0sLCwsLCwsLCwsLCwsLCwsLCwsLCwsLP/AABEIAQUAwQMBEQACEQEDEQH/xAAcAAEAAQUBAQAAAAAAAAAAAAAABgMEBQcIAgH/xABKEAABAwIBBQkKDAUEAwAAAAABAAIDBBEhBQYSMUEHExdRVGFxk9IUIjJTc4GRkrPRFiMzNEJSYqGxssHwNXKCtOEVJHR1Q2Oi/8QAGgEBAAIDAQAAAAAAAAAAAAAAAAECAwQFBv/EADMRAQABAwEFBQcDBQEAAAAAAAABAgMRBBIUMUFREyEycaEFIlKBkbHhM8HwI0JDYdFy/9oADAMBAAIRAxEAPwDeKAgICAgICAgICAgi26HnSKClc5pHdEl44WnHvrYvI+q0Y9NhtWfT2e0rxy5konuO54OkvRVLy6QaUkD3G7njFz2EnW4YuHNf6q2NZYx79PzRDaq0EiAgICAgICAgICAgICAgICAgICAgIKVTUMjY98jgxjGl7nHABoFyT5lMRMziBzXnpnG+vqnzG4jHxcLD9GMHC4+sdZ6bbAu3ZtRbo2fqrLDUtQ+N7JI3FkjHB7HDWHNNwVkmImMSh0nmTnIyvpWTCzZB3kzB9CQAXHQbgjmIXEvWptV4+i7PrECAgICAgICAgICAgICAgICAgICAg1Duz513PcELsO9fUEHoLIvwcf6Rxro6Kz/kn5ImWp10FRBJdz/Oh1BVNe4nueS0c7Rj3t8HgcbSSeguG1YNRZ7WjHPkmJdHxSNcA5pDmkBwINwQRcEHiXFWekBAQEBAQEBAQEET4SMkcqb1c3YWxut3ojMHCRkjlTerm7Cbrd6GYOEjJHKm9XN2E3W70MwcJGSOVN6ubsJut3oZg4SMkcqb1c3YTdbvQzBwkZI5U3q5uwm63ehmDhIyRypvVzdhN1u9DMHCRkjlTerm7Cbrd6GYOEjJHKm9XN2E3W70MwsMu7qGT44JXU0onqNG0bNCQAuOALi5oGiNZx1BWt6S5NURVGIMtDzzPe5z5HF73Evc463OcbknzldaIiO6FXhSCAg2puX7oEMEDqauk3tkeMDy1zu9OuM6IJwOrmNtgvoarTTVVtUc+KYlNuEjJHKm9XN2Fq7rd6JzBwkZI5U3q5uwm63ehmDhIyRypvVzdhN1u9DMHCRkjlTerm7Cbrd6GYOEjJHKm9XN2E3W70MwcJGSOVN6ubsJut3oZg4SMkcqb1c3YTdbvQzBwkZI5U3q5uwm63ehmDhIyRypvVzdhN1u9DMHCRkjlTerm7Cbrd6GYc6rsqiAgICAgICAgICAgEWwOBRETExmOAiRAQEBAQEBAQEBAQEBAQEBAQEBAQEBBeZNp9I6R1DV0rLaozOXN9o6jYp7OOM/b8quUqb6Q6D71a7RzYfZ2p7+yq+X/GOWB2BAQEBAQEBAQEBAQEBAQZVmbNeQC2kqiCAQRDIQQdRBtqWPtrfxR9TD78Fso8jquok9ydtb+KPqYPgtlHkdV1EnuTtrfxR9TB8Fso8jquok9ydtb+KPqYWtfkipgDTPDNCHGzTJG5gJGwaQxU0101cJyLNXBB6ijLiGjWcFMRmcQpcuU26Zrq4QkMMAaABqC3qacRh5S7em7XNc8310aTCsVTE5hgaynLHEbNY6Fp107M4en0uoi/b2ufPzUVRsiCrSUskr2siY6SR19FrAXPNhc2AxOAKiZiIzIyPwWyjyOq6iT3KnbW/ij6mD4LZR5HVdRJ7k7a38UfUwfBbKPI6rqJPcnbW/ij6mH34LZR5HVdRJ7k7a38UfUwxLmkEgixBsQdYI1grIPiAgICAg8v1HoSB1XkT5vTeSj/IFwK/FK69VQQeJpGta5ziGtaC5xJsAALkk8VkiMjm7PzOZ1fVOkFxAy8cDThZl8XEfWcRc82iNi7diz2VGOfNWZR1ZkCDN5FpLDTOs4Do41t2LfdtS4HtXVbVXZU8I4+f4ZLQWxhx8hYmE5WmUKPTbh4QxHuWK7b2obui1XY3Mzwnj/P8ASOrRepEFSmqHxvY+NxZIxwe1w1hzTcEedRMRMYkdJZkZysr6Vkos2UfFzMH0ZAMbfZODhzEbbriX7M268fRdIFiBAQco5S+Wn8rJ7Ry79PhjyhRbqwICAgIPL9R6EgdV5E+b03ko/wAgXAq8Urr1VBBqndnzr0W9wwnvnAOqCNjDi2PpOs81vrLoaKz/AJJ+SJafXRVEFzk+lMjw3ZrceIK9ujaqw1dZqY09qa+fLzSpsfFgNS6Lx81ZnMvW9plG0+FiZMvBai2WCy3R6J02+CfC5jx+dad+3idqHovZWq26eyq4xw8vwxa13XEEkzBzodQVTXm5p32jnaMe9vg8Da5pJPQXDasF+z2tGOfJMOj4pGuDXNIc1wDgRiCCLgg8S4vBZ7QEHKOUvlp/Kye0cu/T4Y8oUW6sCAgICDy/UehIHVeRPm9N5KP8gXAq8Urr1VGDzxziZQ0skzrF/gRMP05CDot6MCTzArLZtTcriklzVV1T5ZJJJXF8j3F73HWXONz5ubYu3EREYhRSUggluRqDe2Y+G7F3NxD9863rVGzS8h7S1nb3fd8Md0fvPz+zJCNZMuZtPu9pk2nkxplMVKbo1K0VLaogDgWnEEWKTEVRiWxZu1W64rp4widTAWOLTs+8bCudXTNM4l7GxepvW4rp5qSqzCDb+4xnZcdwzO75oLqcna0YuivxjEjmuPorna2z/kj5rRLa656RByjlL5afysntHLv0+GPKFFurAgICAg8v1HoSB1XkT5vTeSj/ACBcCrxSuvHEAEnADG+xVHOu6PnUa6qJYf8AbRXjhGx2PfSecgW5gOMrs6ez2dHfxnirKKLYQIMrm9Q74/SI7xmPS7YP19CzWaMzmXJ9ravsbWxT4qvtz/4mUMBOpbNVWHk6aaq5xC/iydx+5YZvNujR9Vb/AE9v7JVO1ll3OhbzZPtqWSm71YK9JMcFhLCRrWaJy1ZzTOJWsjFZemWHy3RaTdIeE37xtH6rFeo2ozHGHZ9l6vsq9irhP3/ncji0npxBUpah8b2SRuLJGOD2uGsOBuComImMSOk8ys5GV9KyZtmyDvJWD6EgGI6DgRzELiXrU268fRdn1iHKOUvlp/Kye0cu/T4Y8oUW6sCAgICDy/UehIHVeRPm9N5KP8gXAq8UroBuyZ17zF3HC742Zt5SDiyI4aPS7Efyg8YW5o7O1O3PCPv+ES0qumqIPUcZcQ1ou4mwHOVMRmcK1100UzVVwhPMk0IYxjG+c8Z2lbkRFFLw2pvVaq/NU8/SElpacADjWrXXlv2bUURiF/FTXWGa23Tbyrdx833KnaMnZLeWAhZIryxVW8MbWUwI/eH+FnorxLRv2YqhhJmLciXMjunErSQKzNTKK5Xo9B9x4DsRzHaFpXrezOY4S9Z7O1XbW8T4o+3VYrC6IgkuYGdLqCpD3EmnktHO0Y97fB4H1mkk9BcNqwX7Pa0458kw6Pika4BzSHNIDgQbggi4IPEuKs5Tyl8tP5WT2jl36fDHlCi3VgQEBAQeX6j0JA6WrMuR0WTo55cQyGPRaNb3lgDWDnJ9Audi4dNublzZhdzplOvlqJZZpjpSyOL3HZjqA4gBYAcQC7VNMUxFMcFFsrAgkGbFDiZXfys/U/p6Vs2KP7nn/bWrxEWKfOf2j9/omeS47m/7/epTenuw4ujpzVMs7SsuVp1y7FunLN0lNdaddeHQt0L91Dhq/BYIu97PNruYysp9a2aK2rcoYWdmK26ZaFdPej+UI7OW9anMOLqKdmtjZAsyKVhW04e1zT0g8R2FRXTtU4bmlv1WLkVx/IRWRhaSDgQbFc6YxOJexoriumKqeEvKhYQbj3Fc5y9jqKU3dGN8gJ2x3Gkz+kkW5nW+iubrbWJ7SOfFaGpMpfLT+Vk9o5dCnwx5Qqt1YEBAQEHl+o9CQJxunZdMzqSmafi6eGIuGwyviaT6GFo/qctXS29mJq6z6JlCVtIEFWkpzI9rRt1niG0q1FO1OGDUX6bNubk8vum9KwNDWtwAAA8y38YjDw96uquqaquM97N5JOv97FrXmxop4s7Rladx17UpDQPGC0bkOnamGVfO3RWrFE5bU1xhhK5wW5bho3ZR+pOK3qODm3OLA5TOPp/Fbtrg4+qn3oYqRZ4YqVq5WZoYTLlPqeNfgu/Q/otXUUf3O97J1E99qfOP3/6xC1XcEGQzfyo6lqaedmuN4cRxt1Pb52lw86pco26Zp6kLWueHSzObi10j3A8YLyR9ymmMRAoqwICAgIPiD3LI5xLnEucTck6ySoiMcB5UggzmbsNg5+0nRHQP8/gtvT090y8/7Zu5qptxy7/5/OaQRFZ3n6oZKgms4c6w3Kcwtp69ivzZ6GS2OxaVUOzRVjvZWmqVrVUN2i4ujWc6x9my9qsaqpWaihguXGKnk1n0LZphpV1c2Aq5Lk+gLdopxDi3KtuvKwkKyrUrZxUs0LSsZpNcOMffsWKuMxMNrTXOzu01dJRhaD176gICAgICAgICAgICCTZJbaKPov6SSuhZjFEPJ+0atrU1T8vpDJRuV5c6qFzG9VmGGqGWo63YVrXLfOG5Y1P9tTJRzcRWCaXQpr6Khncq7ML7cqMk42m6tFLHVciOMsVW1l8Atm3bx3y5l/UbfdSxkjlsQwUwtpHK0M1MKDykskKDyqSyxCNTts5w4ifxXPqjEzD19mrat01f6h4UMggICAgICAgICAgIJNk53xcf8o/BdC1Puw8lrY/r1+cr1rlkaUwrMeoY5hXZIowxTSuI6kjUVSaIlNNddPCVU1ruZV7OF94uKMlQTrKtFMQpVVVVxlbvkV8EUqD3qWSIUXFSyRCi9yrMskQoPKpLLEI/Vnv39JWlX4peq0v6NHlCkqs4gICAgICAg+IPcsZaXNcLOBLSNoI1qInI8qQQZ3JMl4xzEj7/APK3LM+6817So2b8z1xLIscs8S5swqNcpUmFRsiYVmlUEihXZN8RGy+GRE7Km56nC0UvBKLYUnOUTLJEKL3KkyvEKTiqskRnuhHnuuSeMk+laMzl62inZpino+IsICAgICAgIPL9R6EgSjdCyaYapjrd7PBBUDiuYgx46dJhP9QWDTVbVGOkzCZRlZ0CC/yRNZxbx4jpH+PwWazVicOX7Us7VEVxy+0sy1y2suBMKjXq2VJhUDlbKuH3SRGH3SRGHzSROHkvTKdl4c9VyvEKTnqsyvEKRKqtELOvms08Zw96xXKsQ39BZ27sTyjvYlaz0IgrUNM6WSKJmL5Hsib0vcGj7yoqnETMj5WRBkkrRiGvcwHaQ1xH6JTOYiRSUggICAg8v1HoSBubdQyJvuTKOoYLvpo4y62vepGMDvQ4MdzAOXM0tzZuzTPP7rTwabXTVEH1riCCNYxSJwrVTFUTTPCWdppw5oI844itymrajLzGosTZrmmfl5K4cr5a8w9h6tlXD1pplGDTTKMPhemU4eS9RlMQ8FyjK2HklQtEKT3qsyvTTliKqbSdzDALWrq2pej0ljsqMTxnioqjZEE63Hci7/XiVwvHTN3w8W+OBbGPzu/oC1NZc2beOqYQ3KXy0/lZPaOWzT4Y8oQt1YEBAQEHl+o9CQOpsnQMkpIWPAcx8DGOadRa6IAg+YrgVTMVTMdV3OOdeQn0VVNA+5DTpRuP043X0HdNsDztK7dq5FyiKo/kqSxKyAgrUtQWG+zaFaiuaZa+p09N+nE8eUsxFMHC4xC2oqiYzDzt2zVbq2aoVNJWYsF0Rh9upMPhKgw+FyJw8l6jK2FNz1EytFLHVdTfBuraeNYK6890O1o9Jse/Xx5QtVidEQP3hiUHRu5xm53FRxseLTyHfpuMOcBZnmaAOkE7VxdTd7SvMcOS8OespfLT+Vk9o5dinwx5Qot1YEBAQEHl+o9CQOq8ifN6byUf5AuBV4pXRrdMzR7up9KIDuqG7o/tg+FGTz2FuIgbCVn01/s6u/hKJhz24EEggggkEEWIINiCDqN9i7CogIPcUpabj/CmmqY4MV2zRdjFUL+Guadfen7vSs9NyJ4uPe9n10d9PfHquQ9ZMtGaccX3TTJsvhemTZfC9RlOyoy1DRrPmGtVmuIbNrS3LnCO7qsZ6ku5h+9aw1VzLrafR0Wu+e+VFUbYgINi7kOaO/yirmb/ALeF3xQIwklafC52tP8A9W+qVpau/sxsRxn7flMQ3iuWs5Ryl8tP5WT2jl36fDHlCi3VgQEBAQeX6j0JA6ryJ83pvJR/kC4FXildeqo1fupZgGbTq6Nt5gLzRNGMgA8NgH07ax9Lp172l1Oz7lXDkiYaZXTVEBAQfWvI1EhTEzClduivxRlVFU/j+4K3aVNedFZnl6hq383oTtKkRobPT1eHTOOslRNUyzUae1Rwph4VWYQEBBKswszJcoS3OkykYfjZNV//AFxna7n+iMeIHXv34tR/tMQ6FoqSOKNkcTRHGxoY1rcAABgAuPVVNU5lZXUDlHKXy0/lZPaOXfp8MeUKLdWBAQEBB5fqPQkDqvInzem8lH+QLgVeKV16qgg15n/ubR1RdPSaMNUcXNOEUp5/qv8AtbdvGNzT6qaPdq74+yJhpTKFDLBI6KdjopW62PFndI4xzjArqU1RVGaZzCq3UggICAgICAg+EoJ7mPubT1ZbLVB1PS6wCNGaUfZB8Fv2jr2a7jUv6qmjup759ExDeVBRRQxsihY2ONg0WtaLAD97dq5VVU1TmeKy4UAg5Ryl8tP5WT2jl36fDHlCi3VgQEBAQfCEGzKPdhnjjjYKWIhjWsvvrhfRaBe2hzLRnQ0zOdr0/Kcq3DRPySLrndhRuFPxen5Tk4aJ+SRdc7sJuFPxen5MnDRPySLrndhNwp+L0/Jli8vbpDKxmhVZPgkA8E788SNPGx4Zdv7uslvSzbnNNc/T8oygchFzoght8ATpEDiJsL9NgttD4gICAgICAgzubOXYKRwkdRx1UwN2ullOg3i0Yw0i/wBo3PFZYrtuquMbWI8kwmnDRPySLrndhau4U/F6flOThon5JF1zuwm4U/F6fkycNE/JIuud2E3Cn4vT8mThon5JF1zuwm4U/F6fky1lUS6b3u1aTnPtxaTibfet6IxGFVNSCAgICAgICAgICAgICAgICAgICAgICAgICAgICAgICAgICAgICAgICAgICAgICAgICAgICDY3A5X+OpfWk7C0t+o6SnBwOV/jqX1pOwm/UdJMHA5X+OpfWk7Cb9R0kwcDlf46l9aTsJv1HSTBwOV/jqX1pOwm/UdJMHA5X+OpfWk7Cb9R0kwcDlf46l9aTsJv1HSTBwOV/jqX1pOwm/UdJMHA5X+OpfWk7Cb9R0kwcDlf46l9aTsJv1HSTBwOV/jqX1pOwm/UdJMHA5X+OpfWk7Cb9R0kwcDlf46l9aTsJv1HSTBwOV/jqX1pOwm/UdJMHA5X+OpfWk7Cb9R0kwcDlf46l9aTsJv1HSTBwOV/jqX1pOwm/UdJMHA5X+OpfWk7Cb9R0kwcDlf46l9aTsJv1HSTBwOV/jqX1pOwm/UdJMHA5X+OpfWk7Cb9R0kwcDlf46l9aTsJv1HSTBwOV/jqX1pOwm/UdJMHA5X+OpfWk7Cb9R0kwcDlf46l9aTsJv1HSTCUwbrETqptP3NIC6cU2lvjbXMu96VratqwTo5ijazyz6ZTlsdaSRAQEEGzx3R46Co3h0D5TvbZdJr2tHfFwtYj7K2rOlm5TtRKJlhOGiHkkvWt9yy7hV1MnDRDySXrW+5Nwq6mUlzHz7ZlF87Gwvh3prXkueHX0iRYWHMsF/TzaiJmeJEpetdIgICCCZ07qFJSSPhjY+qmYS1+gQ2Jrhra55+l0A224rbtaSuuMz3QjKNN3a33xom25qk39is+4R8Xp+UZTLNLdCo6529t0oKjZFLa78Lne3A2dqOGBw1LVu6au3GeMJyly10iAgIMPnZl5tDSyVDmGUMLG6IIaTpyNbrP811ktW+0r2YGDzK3QWZQmfC2B8JbGZdJzw4Gz2ttYD7X3LLe002qczKIlNFrJa5zg3V4qWoqIDTSPMTiwuEjQDgDcAjnW5b0c10xVnijKRfCxvij6w9ywdl/tLV1Hng85Qji7kyaAaxsWmKW0wHdAbpB+l4e29teK6E2I7PO1PDr/pGW9VykiAgII9l3MnJ1ZLvtVCZJdER6QlmZ3rSSBZjwNp2LNb1Fy3GKZ7vKBiqnc2yHGx75INBjQXuc6pqQ1rQLkk77gLLJGrvTOIn0j/iMNJZwzUj53dwQmGnB0IwXSySyG9tIh7nEEnU0c21dS3FcU+/OZ+iJbp3LMznUULpZ8KmcN0mXwjaLlrOd2JJPmGq55eqvxcqxTwhMQnS1UiAgx+cNS+Klq5GeGyGWRv8AM2NxH3hWtxmqInqOdsxaGmnrqeOsdaFxcTpOID3BpLWuffC7rdOrau1fqqptzNPFWG+qjMvJb497NJThlrDQjDHjnD2WcDzgrkxqLsTnalZqXLG5plKKpkNDGXxMeHwSb7EHi1nN8JwN2uwvbHRuuhRq7c0xtz381cN6UjnlkZkGi8taXDA2dYXGGGu65U4z3LKqgEBBC92D+FVP88H9xGtnR/rR8/tKJ4IFuGfPqj/jO9tEtvXfpx5ohvFctZzRujfxHKPlT+Rq7em/TpVlspc9LWmT/wCKxf8AYN/uwuhV+jP/AJ/ZHN0wuIsICAg+EoNF7qOffdTnU1M7/aMPfvBwmc08fiwdXGcdQC6ul02xG1Vx+35VmUh3J8xdAMrattpCNKCNwxYD/wCRwP0yNQ2DHWcMOr1Gfcp+aYhtRaCRAQEHl7AQQQCCCCDqIOsFBpbObchqGPc6gLJYTciKR2jK37Ice9eOckHp1rp29dTMe/3SrMIyygy1Q4tZXUwGvQ03Qjp0LsPnWfas3OcT/Pqd7N5v7rdbEWiqDayLabNjnAviWloDThsIF+Ma1juaKifD3T6GW76GrZLHHLGdKORrZGOGotcLg+grlVRNM4lZXUAgIIXuwfwqp/ng/uI1s6P9aPn9pRPBAtwz59Uf8Z3tolt679OPNEN4rlrOaN0b+I5R8qfyNXb036dKstlLnpa0yf8AxWL/ALBv92F0Kv0Z/wDP7I5umFxFhAQEGpt2HPJ7S6gguy7QZ36iWuFxG3mIN3HiNuNdDR2In+pPyRMoZufR5NbNv2UZmsZGQY4SyR+m8Y6T9FpGiMMNp14DHZ1E3Jp2aI480Q3Bwk5I5SOqm7C5263eicsnkLOmirHPbSyiVzAHOGg9tgSQPCaOIrHXZro76oSzKxggIMbnH3R3LUmlOjUiJ7oiAHHTDSWgBwIOItiNqvb2duNrhzGn8zd06rbUs/1GodLSuaWH4qJug4kaLzvbA4jAgjHwr2wXSv6SiaP6cYlWJbWbnhkzR0u7aS3/ACIwfRpXvzLn9hdzjZn6LNHbpuVaSorXyUgG9hjWveBotkeC4ueBtwLRpbdHisV1NNRXTbxUrLd+YdI+LJ9CyQFrxC0lp1i+NjzgEBcu/MTcqmOqzPLECAgi+6ZQumyZWtaCXBglAGJO9PbIbDjs0rPpqtm7TP8AO8lprc1zgjo61kkxtC9joXuAJ0Q4tcHWGJGkxvmJK6Wptzct4jirDdtRntktjC81lM4WvZkrXyHmDGkuJ5rLmRp7szjZlZz3lqqfW1cz2NIfUTEMbrI03aLGm222iF2LcRboiJ5KOg/guzjXF7SV0ag3KIm1TajumQls4qdHe22uJd80b31bFsTrJ2NnHLHphGGxlppEBAQQHOrczjramSodUPiLw0aIY0gaLA3WTzLbtaubdOzhGGJ4F4eVy9W33rJv8/CYOBeHlcvVt96b/PwmElzHzFZk58z2TPm31rWEOaG20STcWPOsF/UTdiImMYIhL1rpEBAQQHO7cwpKlz5onOpZnXc/RaHxPccS4x3Fnc4Ive5uVt2tXVRGJ74RMNcOzCIfo90DXa+8/pvi3N6jp6/hVsLNHcupKd0c07zVyizmBzQyFpGp2hc3PSSMAbXxWpd1lVUYjuWiGw1ppEBAQEGtc6tymlkMktNI6kJ74sDBJDfbotuC3oBtxALdtayqMRVGfujCDQZglzwzugC5tfeb/dvi2p1WIzj1/CMNn5nbnNJRObKS6pqB4L3gBrLix3tg1G20knE2IutG9qqrkbPCExCaLWS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056" name="AutoShape 22" descr="data:image/jpeg;base64,/9j/4AAQSkZJRgABAQAAAQABAAD/2wCEAAkGBxATEg8UEBQSEBAVFRYQFRUUFBYUEBcXFhIWGRgXFRYYHCggGxoxGxUUIjEhJykrLi4uGB8zODMsNyktLisBCgoKDg0OGhAQGywkHyQsLCwtLCwtNSwsNCwsLCwsLDQsLCwsLCwsLC0sLCwsLCwsLCwsLCwsLCwsLCwsLCwsLP/AABEIAQUAwQMBEQACEQEDEQH/xAAcAAEAAQUBAQAAAAAAAAAAAAAABgMEBQcIAgH/xABKEAABAwIBBQkKDAUEAwAAAAABAAIDBBEhBQYSMUEHExdRVGFxk9IUIjJTc4GRkrPRFiMzNEJSYqGxssHwNXKCtOEVJHR1Q2Oi/8QAGgEBAAIDAQAAAAAAAAAAAAAAAAECAwQFBv/EADMRAQABAwEFBQcDBQEAAAAAAAABAgMRBBIUMUFREyEycaEFIlKBkbHhM8HwI0JDYdFy/9oADAMBAAIRAxEAPwDeKAgICAgICAgICAgi26HnSKClc5pHdEl44WnHvrYvI+q0Y9NhtWfT2e0rxy5konuO54OkvRVLy6QaUkD3G7njFz2EnW4YuHNf6q2NZYx79PzRDaq0EiAgICAgICAgICAgICAgICAgICAgIKVTUMjY98jgxjGl7nHABoFyT5lMRMziBzXnpnG+vqnzG4jHxcLD9GMHC4+sdZ6bbAu3ZtRbo2fqrLDUtQ+N7JI3FkjHB7HDWHNNwVkmImMSh0nmTnIyvpWTCzZB3kzB9CQAXHQbgjmIXEvWptV4+i7PrECAgICAgICAgICAgICAgICAgICAg1Duz513PcELsO9fUEHoLIvwcf6Rxro6Kz/kn5ImWp10FRBJdz/Oh1BVNe4nueS0c7Rj3t8HgcbSSeguG1YNRZ7WjHPkmJdHxSNcA5pDmkBwINwQRcEHiXFWekBAQEBAQEBAQEET4SMkcqb1c3YWxut3ojMHCRkjlTerm7Cbrd6GYOEjJHKm9XN2E3W70MwcJGSOVN6ubsJut3oZg4SMkcqb1c3YTdbvQzBwkZI5U3q5uwm63ehmDhIyRypvVzdhN1u9DMHCRkjlTerm7Cbrd6GYOEjJHKm9XN2E3W70MwsMu7qGT44JXU0onqNG0bNCQAuOALi5oGiNZx1BWt6S5NURVGIMtDzzPe5z5HF73Evc463OcbknzldaIiO6FXhSCAg2puX7oEMEDqauk3tkeMDy1zu9OuM6IJwOrmNtgvoarTTVVtUc+KYlNuEjJHKm9XN2Fq7rd6JzBwkZI5U3q5uwm63ehmDhIyRypvVzdhN1u9DMHCRkjlTerm7Cbrd6GYOEjJHKm9XN2E3W70MwcJGSOVN6ubsJut3oZg4SMkcqb1c3YTdbvQzBwkZI5U3q5uwm63ehmDhIyRypvVzdhN1u9DMHCRkjlTerm7Cbrd6GYc6rsqiAgICAgICAgICAgEWwOBRETExmOAiRAQEBAQEBAQEBAQEBAQEBAQEBAQEBBeZNp9I6R1DV0rLaozOXN9o6jYp7OOM/b8quUqb6Q6D71a7RzYfZ2p7+yq+X/GOWB2BAQEBAQEBAQEBAQEBAQZVmbNeQC2kqiCAQRDIQQdRBtqWPtrfxR9TD78Fso8jquok9ydtb+KPqYPgtlHkdV1EnuTtrfxR9TB8Fso8jquok9ydtb+KPqYWtfkipgDTPDNCHGzTJG5gJGwaQxU0101cJyLNXBB6ijLiGjWcFMRmcQpcuU26Zrq4QkMMAaABqC3qacRh5S7em7XNc8310aTCsVTE5hgaynLHEbNY6Fp107M4en0uoi/b2ufPzUVRsiCrSUskr2siY6SR19FrAXPNhc2AxOAKiZiIzIyPwWyjyOq6iT3KnbW/ij6mD4LZR5HVdRJ7k7a38UfUwfBbKPI6rqJPcnbW/ij6mH34LZR5HVdRJ7k7a38UfUwxLmkEgixBsQdYI1grIPiAgICAg8v1HoSB1XkT5vTeSj/IFwK/FK69VQQeJpGta5ziGtaC5xJsAALkk8VkiMjm7PzOZ1fVOkFxAy8cDThZl8XEfWcRc82iNi7diz2VGOfNWZR1ZkCDN5FpLDTOs4Do41t2LfdtS4HtXVbVXZU8I4+f4ZLQWxhx8hYmE5WmUKPTbh4QxHuWK7b2obui1XY3Mzwnj/P8ASOrRepEFSmqHxvY+NxZIxwe1w1hzTcEedRMRMYkdJZkZysr6Vkos2UfFzMH0ZAMbfZODhzEbbriX7M268fRdIFiBAQco5S+Wn8rJ7Ry79PhjyhRbqwICAgIPL9R6EgdV5E+b03ko/wAgXAq8Urr1VBBqndnzr0W9wwnvnAOqCNjDi2PpOs81vrLoaKz/AJJ+SJafXRVEFzk+lMjw3ZrceIK9ujaqw1dZqY09qa+fLzSpsfFgNS6Lx81ZnMvW9plG0+FiZMvBai2WCy3R6J02+CfC5jx+dad+3idqHovZWq26eyq4xw8vwxa13XEEkzBzodQVTXm5p32jnaMe9vg8Da5pJPQXDasF+z2tGOfJMOj4pGuDXNIc1wDgRiCCLgg8S4vBZ7QEHKOUvlp/Kye0cu/T4Y8oUW6sCAgICDy/UehIHVeRPm9N5KP8gXAq8Urr1VGDzxziZQ0skzrF/gRMP05CDot6MCTzArLZtTcriklzVV1T5ZJJJXF8j3F73HWXONz5ubYu3EREYhRSUggluRqDe2Y+G7F3NxD9863rVGzS8h7S1nb3fd8Md0fvPz+zJCNZMuZtPu9pk2nkxplMVKbo1K0VLaogDgWnEEWKTEVRiWxZu1W64rp4widTAWOLTs+8bCudXTNM4l7GxepvW4rp5qSqzCDb+4xnZcdwzO75oLqcna0YuivxjEjmuPorna2z/kj5rRLa656RByjlL5afysntHLv0+GPKFFurAgICAg8v1HoSB1XkT5vTeSj/ACBcCrxSuvHEAEnADG+xVHOu6PnUa6qJYf8AbRXjhGx2PfSecgW5gOMrs6ez2dHfxnirKKLYQIMrm9Q74/SI7xmPS7YP19CzWaMzmXJ9ravsbWxT4qvtz/4mUMBOpbNVWHk6aaq5xC/iydx+5YZvNujR9Vb/AE9v7JVO1ll3OhbzZPtqWSm71YK9JMcFhLCRrWaJy1ZzTOJWsjFZemWHy3RaTdIeE37xtH6rFeo2ozHGHZ9l6vsq9irhP3/ncji0npxBUpah8b2SRuLJGOD2uGsOBuComImMSOk8ys5GV9KyZtmyDvJWD6EgGI6DgRzELiXrU268fRdn1iHKOUvlp/Kye0cu/T4Y8oUW6sCAgICDy/UehIHVeRPm9N5KP8gXAq8UroBuyZ17zF3HC742Zt5SDiyI4aPS7Efyg8YW5o7O1O3PCPv+ES0qumqIPUcZcQ1ou4mwHOVMRmcK1100UzVVwhPMk0IYxjG+c8Z2lbkRFFLw2pvVaq/NU8/SElpacADjWrXXlv2bUURiF/FTXWGa23Tbyrdx833KnaMnZLeWAhZIryxVW8MbWUwI/eH+FnorxLRv2YqhhJmLciXMjunErSQKzNTKK5Xo9B9x4DsRzHaFpXrezOY4S9Z7O1XbW8T4o+3VYrC6IgkuYGdLqCpD3EmnktHO0Y97fB4H1mkk9BcNqwX7Pa0458kw6Pika4BzSHNIDgQbggi4IPEuKs5Tyl8tP5WT2jl36fDHlCi3VgQEBAQeX6j0JA6WrMuR0WTo55cQyGPRaNb3lgDWDnJ9Audi4dNublzZhdzplOvlqJZZpjpSyOL3HZjqA4gBYAcQC7VNMUxFMcFFsrAgkGbFDiZXfys/U/p6Vs2KP7nn/bWrxEWKfOf2j9/omeS47m/7/epTenuw4ujpzVMs7SsuVp1y7FunLN0lNdaddeHQt0L91Dhq/BYIu97PNruYysp9a2aK2rcoYWdmK26ZaFdPej+UI7OW9anMOLqKdmtjZAsyKVhW04e1zT0g8R2FRXTtU4bmlv1WLkVx/IRWRhaSDgQbFc6YxOJexoriumKqeEvKhYQbj3Fc5y9jqKU3dGN8gJ2x3Gkz+kkW5nW+iubrbWJ7SOfFaGpMpfLT+Vk9o5dCnwx5Qqt1YEBAQEHl+o9CQJxunZdMzqSmafi6eGIuGwyviaT6GFo/qctXS29mJq6z6JlCVtIEFWkpzI9rRt1niG0q1FO1OGDUX6bNubk8vum9KwNDWtwAAA8y38YjDw96uquqaquM97N5JOv97FrXmxop4s7Rladx17UpDQPGC0bkOnamGVfO3RWrFE5bU1xhhK5wW5bho3ZR+pOK3qODm3OLA5TOPp/Fbtrg4+qn3oYqRZ4YqVq5WZoYTLlPqeNfgu/Q/otXUUf3O97J1E99qfOP3/6xC1XcEGQzfyo6lqaedmuN4cRxt1Pb52lw86pco26Zp6kLWueHSzObi10j3A8YLyR9ymmMRAoqwICAgIPiD3LI5xLnEucTck6ySoiMcB5UggzmbsNg5+0nRHQP8/gtvT090y8/7Zu5qptxy7/5/OaQRFZ3n6oZKgms4c6w3Kcwtp69ivzZ6GS2OxaVUOzRVjvZWmqVrVUN2i4ujWc6x9my9qsaqpWaihguXGKnk1n0LZphpV1c2Aq5Lk+gLdopxDi3KtuvKwkKyrUrZxUs0LSsZpNcOMffsWKuMxMNrTXOzu01dJRhaD176gICAgICAgICAgICCTZJbaKPov6SSuhZjFEPJ+0atrU1T8vpDJRuV5c6qFzG9VmGGqGWo63YVrXLfOG5Y1P9tTJRzcRWCaXQpr6Khncq7ML7cqMk42m6tFLHVciOMsVW1l8Atm3bx3y5l/UbfdSxkjlsQwUwtpHK0M1MKDykskKDyqSyxCNTts5w4ifxXPqjEzD19mrat01f6h4UMggICAgICAgICAgIJNk53xcf8o/BdC1Puw8lrY/r1+cr1rlkaUwrMeoY5hXZIowxTSuI6kjUVSaIlNNddPCVU1ruZV7OF94uKMlQTrKtFMQpVVVVxlbvkV8EUqD3qWSIUXFSyRCi9yrMskQoPKpLLEI/Vnv39JWlX4peq0v6NHlCkqs4gICAgICAg+IPcsZaXNcLOBLSNoI1qInI8qQQZ3JMl4xzEj7/APK3LM+6817So2b8z1xLIscs8S5swqNcpUmFRsiYVmlUEihXZN8RGy+GRE7Km56nC0UvBKLYUnOUTLJEKL3KkyvEKTiqskRnuhHnuuSeMk+laMzl62inZpino+IsICAgICAgIPL9R6EgSjdCyaYapjrd7PBBUDiuYgx46dJhP9QWDTVbVGOkzCZRlZ0CC/yRNZxbx4jpH+PwWazVicOX7Us7VEVxy+0sy1y2suBMKjXq2VJhUDlbKuH3SRGH3SRGHzSROHkvTKdl4c9VyvEKTnqsyvEKRKqtELOvms08Zw96xXKsQ39BZ27sTyjvYlaz0IgrUNM6WSKJmL5Hsib0vcGj7yoqnETMj5WRBkkrRiGvcwHaQ1xH6JTOYiRSUggICAg8v1HoSBubdQyJvuTKOoYLvpo4y62vepGMDvQ4MdzAOXM0tzZuzTPP7rTwabXTVEH1riCCNYxSJwrVTFUTTPCWdppw5oI844itymrajLzGosTZrmmfl5K4cr5a8w9h6tlXD1pplGDTTKMPhemU4eS9RlMQ8FyjK2HklQtEKT3qsyvTTliKqbSdzDALWrq2pej0ljsqMTxnioqjZEE63Hci7/XiVwvHTN3w8W+OBbGPzu/oC1NZc2beOqYQ3KXy0/lZPaOWzT4Y8oQt1YEBAQEHl+o9CQOpsnQMkpIWPAcx8DGOadRa6IAg+YrgVTMVTMdV3OOdeQn0VVNA+5DTpRuP043X0HdNsDztK7dq5FyiKo/kqSxKyAgrUtQWG+zaFaiuaZa+p09N+nE8eUsxFMHC4xC2oqiYzDzt2zVbq2aoVNJWYsF0Rh9upMPhKgw+FyJw8l6jK2FNz1EytFLHVdTfBuraeNYK6890O1o9Jse/Xx5QtVidEQP3hiUHRu5xm53FRxseLTyHfpuMOcBZnmaAOkE7VxdTd7SvMcOS8OespfLT+Vk9o5dinwx5Qot1YEBAQEHl+o9CQOq8ifN6byUf5AuBV4pXRrdMzR7up9KIDuqG7o/tg+FGTz2FuIgbCVn01/s6u/hKJhz24EEggggkEEWIINiCDqN9i7CogIPcUpabj/CmmqY4MV2zRdjFUL+Guadfen7vSs9NyJ4uPe9n10d9PfHquQ9ZMtGaccX3TTJsvhemTZfC9RlOyoy1DRrPmGtVmuIbNrS3LnCO7qsZ6ku5h+9aw1VzLrafR0Wu+e+VFUbYgINi7kOaO/yirmb/ALeF3xQIwklafC52tP8A9W+qVpau/sxsRxn7flMQ3iuWs5Ryl8tP5WT2jl36fDHlCi3VgQEBAQeX6j0JA6ryJ83pvJR/kC4FXildeqo1fupZgGbTq6Nt5gLzRNGMgA8NgH07ax9Lp172l1Oz7lXDkiYaZXTVEBAQfWvI1EhTEzClduivxRlVFU/j+4K3aVNedFZnl6hq383oTtKkRobPT1eHTOOslRNUyzUae1Rwph4VWYQEBBKswszJcoS3OkykYfjZNV//AFxna7n+iMeIHXv34tR/tMQ6FoqSOKNkcTRHGxoY1rcAABgAuPVVNU5lZXUDlHKXy0/lZPaOXfp8MeUKLdWBAQEBB5fqPQkDqvInzem8lH+QLgVeKV16qgg15n/ubR1RdPSaMNUcXNOEUp5/qv8AtbdvGNzT6qaPdq74+yJhpTKFDLBI6KdjopW62PFndI4xzjArqU1RVGaZzCq3UggICAgICAg+EoJ7mPubT1ZbLVB1PS6wCNGaUfZB8Fv2jr2a7jUv6qmjup759ExDeVBRRQxsihY2ONg0WtaLAD97dq5VVU1TmeKy4UAg5Ryl8tP5WT2jl36fDHlCi3VgQEBAQfCEGzKPdhnjjjYKWIhjWsvvrhfRaBe2hzLRnQ0zOdr0/Kcq3DRPySLrndhRuFPxen5Tk4aJ+SRdc7sJuFPxen5MnDRPySLrndhNwp+L0/Jli8vbpDKxmhVZPgkA8E788SNPGx4Zdv7uslvSzbnNNc/T8oygchFzoght8ATpEDiJsL9NgttD4gICAgICAgzubOXYKRwkdRx1UwN2ullOg3i0Yw0i/wBo3PFZYrtuquMbWI8kwmnDRPySLrndhau4U/F6flOThon5JF1zuwm4U/F6fkycNE/JIuud2E3Cn4vT8mThon5JF1zuwm4U/F6fky1lUS6b3u1aTnPtxaTibfet6IxGFVNSCAgICAgICAgICAgICAgICAgICAgICAgICAgICAgICAgICAgICAgICAgICAgICAgICAgICDY3A5X+OpfWk7C0t+o6SnBwOV/jqX1pOwm/UdJMHA5X+OpfWk7Cb9R0kwcDlf46l9aTsJv1HSTBwOV/jqX1pOwm/UdJMHA5X+OpfWk7Cb9R0kwcDlf46l9aTsJv1HSTBwOV/jqX1pOwm/UdJMHA5X+OpfWk7Cb9R0kwcDlf46l9aTsJv1HSTBwOV/jqX1pOwm/UdJMHA5X+OpfWk7Cb9R0kwcDlf46l9aTsJv1HSTBwOV/jqX1pOwm/UdJMHA5X+OpfWk7Cb9R0kwcDlf46l9aTsJv1HSTBwOV/jqX1pOwm/UdJMHA5X+OpfWk7Cb9R0kwcDlf46l9aTsJv1HSTBwOV/jqX1pOwm/UdJMHA5X+OpfWk7Cb9R0kwcDlf46l9aTsJv1HSTBwOV/jqX1pOwm/UdJMHA5X+OpfWk7Cb9R0kwcDlf46l9aTsJv1HSTCUwbrETqptP3NIC6cU2lvjbXMu96VratqwTo5ijazyz6ZTlsdaSRAQEEGzx3R46Co3h0D5TvbZdJr2tHfFwtYj7K2rOlm5TtRKJlhOGiHkkvWt9yy7hV1MnDRDySXrW+5Nwq6mUlzHz7ZlF87Gwvh3prXkueHX0iRYWHMsF/TzaiJmeJEpetdIgICCCZ07qFJSSPhjY+qmYS1+gQ2Jrhra55+l0A224rbtaSuuMz3QjKNN3a33xom25qk39is+4R8Xp+UZTLNLdCo6529t0oKjZFLa78Lne3A2dqOGBw1LVu6au3GeMJyly10iAgIMPnZl5tDSyVDmGUMLG6IIaTpyNbrP811ktW+0r2YGDzK3QWZQmfC2B8JbGZdJzw4Gz2ttYD7X3LLe002qczKIlNFrJa5zg3V4qWoqIDTSPMTiwuEjQDgDcAjnW5b0c10xVnijKRfCxvij6w9ywdl/tLV1Hng85Qji7kyaAaxsWmKW0wHdAbpB+l4e29teK6E2I7PO1PDr/pGW9VykiAgII9l3MnJ1ZLvtVCZJdER6QlmZ3rSSBZjwNp2LNb1Fy3GKZ7vKBiqnc2yHGx75INBjQXuc6pqQ1rQLkk77gLLJGrvTOIn0j/iMNJZwzUj53dwQmGnB0IwXSySyG9tIh7nEEnU0c21dS3FcU+/OZ+iJbp3LMznUULpZ8KmcN0mXwjaLlrOd2JJPmGq55eqvxcqxTwhMQnS1UiAgx+cNS+Klq5GeGyGWRv8AM2NxH3hWtxmqInqOdsxaGmnrqeOsdaFxcTpOID3BpLWuffC7rdOrau1fqqptzNPFWG+qjMvJb497NJThlrDQjDHjnD2WcDzgrkxqLsTnalZqXLG5plKKpkNDGXxMeHwSb7EHi1nN8JwN2uwvbHRuuhRq7c0xtz381cN6UjnlkZkGi8taXDA2dYXGGGu65U4z3LKqgEBBC92D+FVP88H9xGtnR/rR8/tKJ4IFuGfPqj/jO9tEtvXfpx5ohvFctZzRujfxHKPlT+Rq7em/TpVlspc9LWmT/wCKxf8AYN/uwuhV+jP/AJ/ZHN0wuIsICAg+EoNF7qOffdTnU1M7/aMPfvBwmc08fiwdXGcdQC6ul02xG1Vx+35VmUh3J8xdAMrattpCNKCNwxYD/wCRwP0yNQ2DHWcMOr1Gfcp+aYhtRaCRAQEHl7AQQQCCCCDqIOsFBpbObchqGPc6gLJYTciKR2jK37Ice9eOckHp1rp29dTMe/3SrMIyygy1Q4tZXUwGvQ03Qjp0LsPnWfas3OcT/Pqd7N5v7rdbEWiqDayLabNjnAviWloDThsIF+Ma1juaKifD3T6GW76GrZLHHLGdKORrZGOGotcLg+grlVRNM4lZXUAgIIXuwfwqp/ng/uI1s6P9aPn9pRPBAtwz59Uf8Z3tolt679OPNEN4rlrOaN0b+I5R8qfyNXb036dKstlLnpa0yf8AxWL/ALBv92F0Kv0Z/wDP7I5umFxFhAQEGpt2HPJ7S6gguy7QZ36iWuFxG3mIN3HiNuNdDR2In+pPyRMoZufR5NbNv2UZmsZGQY4SyR+m8Y6T9FpGiMMNp14DHZ1E3Jp2aI480Q3Bwk5I5SOqm7C5263eicsnkLOmirHPbSyiVzAHOGg9tgSQPCaOIrHXZro76oSzKxggIMbnH3R3LUmlOjUiJ7oiAHHTDSWgBwIOItiNqvb2duNrhzGn8zd06rbUs/1GodLSuaWH4qJug4kaLzvbA4jAgjHwr2wXSv6SiaP6cYlWJbWbnhkzR0u7aS3/ACIwfRpXvzLn9hdzjZn6LNHbpuVaSorXyUgG9hjWveBotkeC4ueBtwLRpbdHisV1NNRXTbxUrLd+YdI+LJ9CyQFrxC0lp1i+NjzgEBcu/MTcqmOqzPLECAgi+6ZQumyZWtaCXBglAGJO9PbIbDjs0rPpqtm7TP8AO8lprc1zgjo61kkxtC9joXuAJ0Q4tcHWGJGkxvmJK6Wptzct4jirDdtRntktjC81lM4WvZkrXyHmDGkuJ5rLmRp7szjZlZz3lqqfW1cz2NIfUTEMbrI03aLGm222iF2LcRboiJ5KOg/guzjXF7SV0ag3KIm1TajumQls4qdHe22uJd80b31bFsTrJ2NnHLHphGGxlppEBAQQHOrczjramSodUPiLw0aIY0gaLA3WTzLbtaubdOzhGGJ4F4eVy9W33rJv8/CYOBeHlcvVt96b/PwmElzHzFZk58z2TPm31rWEOaG20STcWPOsF/UTdiImMYIhL1rpEBAQQHO7cwpKlz5onOpZnXc/RaHxPccS4x3Fnc4Ive5uVt2tXVRGJ74RMNcOzCIfo90DXa+8/pvi3N6jp6/hVsLNHcupKd0c07zVyizmBzQyFpGp2hc3PSSMAbXxWpd1lVUYjuWiGw1ppEBAQEGtc6tymlkMktNI6kJ74sDBJDfbotuC3oBtxALdtayqMRVGfujCDQZglzwzugC5tfeb/dvi2p1WIzj1/CMNn5nbnNJRObKS6pqB4L3gBrLix3tg1G20knE2IutG9qqrkbPCExCaLWS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2060" name="Picture 4" descr="http://www.kpssgazetesi.com/wp-content/uploads/2012/09/yildiz-tekn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07900"/>
            <a:ext cx="1143000" cy="115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ref-10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1524000" y="152400"/>
            <a:ext cx="6476999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50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8077200" cy="1676400"/>
          </a:xfrm>
        </p:spPr>
        <p:txBody>
          <a:bodyPr/>
          <a:lstStyle/>
          <a:p>
            <a:pPr algn="l" eaLnBrk="1" hangingPunct="1"/>
            <a:r>
              <a:rPr lang="en-US" sz="3200" b="1" dirty="0">
                <a:latin typeface="Cambria" pitchFamily="18" charset="0"/>
              </a:rPr>
              <a:t>CLIMATE CHANGE AND </a:t>
            </a:r>
            <a:r>
              <a:rPr lang="en-US" sz="3200" b="1" dirty="0" smtClean="0">
                <a:latin typeface="Cambria" pitchFamily="18" charset="0"/>
              </a:rPr>
              <a:t>CURRENT MEASURES </a:t>
            </a:r>
            <a:r>
              <a:rPr lang="en-US" sz="3200" b="1" dirty="0">
                <a:latin typeface="Cambria" pitchFamily="18" charset="0"/>
              </a:rPr>
              <a:t>TAKEN IN TURKEY </a:t>
            </a:r>
            <a:r>
              <a:rPr lang="tr-TR" sz="3200" b="1" dirty="0" smtClean="0">
                <a:latin typeface="Cambria" pitchFamily="18" charset="0"/>
              </a:rPr>
              <a:t/>
            </a:r>
            <a:br>
              <a:rPr lang="tr-TR" sz="3200" b="1" dirty="0" smtClean="0">
                <a:latin typeface="Cambria" pitchFamily="18" charset="0"/>
              </a:rPr>
            </a:br>
            <a:r>
              <a:rPr lang="en-US" sz="3200" b="1" dirty="0" smtClean="0">
                <a:latin typeface="Cambria" pitchFamily="18" charset="0"/>
              </a:rPr>
              <a:t>AS </a:t>
            </a:r>
            <a:r>
              <a:rPr lang="en-US" sz="3200" b="1" dirty="0">
                <a:latin typeface="Cambria" pitchFamily="18" charset="0"/>
              </a:rPr>
              <a:t>A MEDITERRANEAN COUNTRY</a:t>
            </a:r>
            <a:endParaRPr lang="en-US" sz="3200" b="1" dirty="0" smtClean="0"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74638"/>
            <a:ext cx="7010400" cy="1143000"/>
          </a:xfrm>
        </p:spPr>
        <p:txBody>
          <a:bodyPr/>
          <a:lstStyle/>
          <a:p>
            <a:pPr algn="l"/>
            <a:r>
              <a:rPr lang="tr-TR" altLang="tr-TR" sz="3000" b="1" dirty="0" err="1" smtClean="0">
                <a:latin typeface="Times New Roman" pitchFamily="18" charset="0"/>
              </a:rPr>
              <a:t>Outline</a:t>
            </a:r>
            <a:endParaRPr lang="tr-TR" altLang="tr-TR" sz="3000" b="1" dirty="0" smtClean="0">
              <a:latin typeface="Times New Roman" pitchFamily="18" charset="0"/>
            </a:endParaRPr>
          </a:p>
        </p:txBody>
      </p:sp>
      <p:sp>
        <p:nvSpPr>
          <p:cNvPr id="3075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1828800" y="1600200"/>
            <a:ext cx="6858000" cy="4525963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latin typeface="+mj-lt"/>
              </a:rPr>
              <a:t>Problem</a:t>
            </a:r>
          </a:p>
          <a:p>
            <a:pPr>
              <a:defRPr/>
            </a:pPr>
            <a:r>
              <a:rPr lang="tr-TR" sz="2400" dirty="0" err="1" smtClean="0">
                <a:latin typeface="+mj-lt"/>
              </a:rPr>
              <a:t>Impacts</a:t>
            </a:r>
            <a:r>
              <a:rPr lang="tr-TR" sz="2400" dirty="0" smtClean="0">
                <a:latin typeface="+mj-lt"/>
              </a:rPr>
              <a:t>, </a:t>
            </a:r>
            <a:r>
              <a:rPr lang="tr-TR" sz="2400" dirty="0" err="1" smtClean="0">
                <a:latin typeface="+mj-lt"/>
              </a:rPr>
              <a:t>Results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and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Reasons</a:t>
            </a:r>
            <a:endParaRPr lang="en-US" sz="2400" dirty="0" smtClean="0">
              <a:latin typeface="+mj-lt"/>
            </a:endParaRPr>
          </a:p>
          <a:p>
            <a:pPr>
              <a:defRPr/>
            </a:pPr>
            <a:r>
              <a:rPr lang="tr-TR" sz="2400" dirty="0" err="1" smtClean="0">
                <a:latin typeface="+mj-lt"/>
              </a:rPr>
              <a:t>Action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Plans</a:t>
            </a:r>
            <a:r>
              <a:rPr lang="tr-TR" sz="2400" dirty="0" smtClean="0">
                <a:latin typeface="+mj-lt"/>
              </a:rPr>
              <a:t> </a:t>
            </a:r>
            <a:r>
              <a:rPr lang="tr-TR" sz="2400" dirty="0" err="1" smtClean="0">
                <a:latin typeface="+mj-lt"/>
              </a:rPr>
              <a:t>taken</a:t>
            </a:r>
            <a:r>
              <a:rPr lang="tr-TR" sz="2400" dirty="0" smtClean="0">
                <a:latin typeface="+mj-lt"/>
              </a:rPr>
              <a:t> in </a:t>
            </a:r>
            <a:r>
              <a:rPr lang="tr-TR" sz="2400" dirty="0" err="1" smtClean="0">
                <a:latin typeface="+mj-lt"/>
              </a:rPr>
              <a:t>Turkey</a:t>
            </a:r>
            <a:endParaRPr lang="en-US" sz="2400" dirty="0" smtClean="0">
              <a:latin typeface="+mj-lt"/>
            </a:endParaRPr>
          </a:p>
          <a:p>
            <a:pPr>
              <a:defRPr/>
            </a:pPr>
            <a:endParaRPr lang="en-US" sz="2400" dirty="0" smtClean="0">
              <a:latin typeface="+mj-lt"/>
            </a:endParaRPr>
          </a:p>
          <a:p>
            <a:pPr>
              <a:defRPr/>
            </a:pPr>
            <a:r>
              <a:rPr lang="en-US" sz="2400" dirty="0" smtClean="0">
                <a:latin typeface="+mj-lt"/>
              </a:rPr>
              <a:t>The EU Project CLIMB</a:t>
            </a:r>
          </a:p>
          <a:p>
            <a:pPr>
              <a:defRPr/>
            </a:pPr>
            <a:r>
              <a:rPr lang="en-US" sz="2400" dirty="0" smtClean="0">
                <a:latin typeface="+mj-lt"/>
              </a:rPr>
              <a:t>Last words…</a:t>
            </a:r>
          </a:p>
          <a:p>
            <a:pPr>
              <a:defRPr/>
            </a:pPr>
            <a:endParaRPr lang="en-US" sz="2400" dirty="0" smtClean="0">
              <a:latin typeface="+mj-lt"/>
            </a:endParaRPr>
          </a:p>
          <a:p>
            <a:pPr>
              <a:defRPr/>
            </a:pPr>
            <a:endParaRPr lang="en-US" sz="2400" dirty="0" smtClean="0">
              <a:latin typeface="+mj-lt"/>
            </a:endParaRPr>
          </a:p>
        </p:txBody>
      </p:sp>
      <p:pic>
        <p:nvPicPr>
          <p:cNvPr id="3076" name="Picture 4" descr="logo_YTU_CM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4763"/>
            <a:ext cx="5334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010400" y="6435725"/>
            <a:ext cx="1752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tr-TR" sz="1000" b="1">
                <a:latin typeface="Times New Roman" pitchFamily="18" charset="0"/>
              </a:rPr>
              <a:t>Yildiz Technical University     Dept. Of Env. Engineering</a:t>
            </a:r>
          </a:p>
        </p:txBody>
      </p:sp>
      <p:pic>
        <p:nvPicPr>
          <p:cNvPr id="33794" name="Picture 2" descr="http://www.picgifs.com/graphics/a/agenda/graphics-agenda-8373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21322">
            <a:off x="5335725" y="3538762"/>
            <a:ext cx="3048000" cy="2095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88936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 txBox="1">
            <a:spLocks/>
          </p:cNvSpPr>
          <p:nvPr/>
        </p:nvSpPr>
        <p:spPr bwMode="auto">
          <a:xfrm>
            <a:off x="1752600" y="457200"/>
            <a:ext cx="67754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3000" b="1">
                <a:latin typeface="Times New Roman" pitchFamily="18" charset="0"/>
                <a:cs typeface="Arial" charset="0"/>
              </a:rPr>
              <a:t>Motivation</a:t>
            </a:r>
          </a:p>
        </p:txBody>
      </p:sp>
      <p:sp>
        <p:nvSpPr>
          <p:cNvPr id="4099" name="10 İçerik Yer Tutucusu"/>
          <p:cNvSpPr>
            <a:spLocks noGrp="1"/>
          </p:cNvSpPr>
          <p:nvPr>
            <p:ph idx="4294967295"/>
          </p:nvPr>
        </p:nvSpPr>
        <p:spPr>
          <a:xfrm>
            <a:off x="1524000" y="1143000"/>
            <a:ext cx="7440613" cy="4699000"/>
          </a:xfrm>
        </p:spPr>
        <p:txBody>
          <a:bodyPr/>
          <a:lstStyle/>
          <a:p>
            <a:pPr eaLnBrk="1" hangingPunct="1">
              <a:spcAft>
                <a:spcPts val="600"/>
              </a:spcAft>
              <a:defRPr/>
            </a:pPr>
            <a:endParaRPr lang="tr-TR" sz="2200" dirty="0" smtClean="0">
              <a:latin typeface="+mj-lt"/>
              <a:cs typeface="Arial" charset="0"/>
            </a:endParaRPr>
          </a:p>
          <a:p>
            <a:pPr eaLnBrk="1" hangingPunct="1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+mj-lt"/>
                <a:cs typeface="Arial" charset="0"/>
              </a:rPr>
              <a:t>According to current climate projections, </a:t>
            </a:r>
            <a:r>
              <a:rPr lang="tr-TR" sz="2000" dirty="0" err="1" smtClean="0">
                <a:latin typeface="+mj-lt"/>
                <a:cs typeface="Arial" charset="0"/>
              </a:rPr>
              <a:t>the</a:t>
            </a:r>
            <a:r>
              <a:rPr lang="tr-TR" sz="2000" dirty="0" smtClean="0">
                <a:latin typeface="+mj-lt"/>
                <a:cs typeface="Arial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Arial" charset="0"/>
              </a:rPr>
              <a:t>Mediterranean countries </a:t>
            </a:r>
            <a:r>
              <a:rPr lang="en-US" sz="2000" dirty="0" smtClean="0">
                <a:latin typeface="+mj-lt"/>
                <a:cs typeface="Arial" charset="0"/>
              </a:rPr>
              <a:t>are at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Arial" charset="0"/>
              </a:rPr>
              <a:t>high risk </a:t>
            </a:r>
            <a:r>
              <a:rPr lang="en-US" sz="2000" dirty="0" smtClean="0">
                <a:latin typeface="+mj-lt"/>
                <a:cs typeface="Arial" charset="0"/>
              </a:rPr>
              <a:t>for an even pronounced</a:t>
            </a:r>
            <a:r>
              <a:rPr lang="tr-TR" sz="2000" dirty="0" smtClean="0">
                <a:latin typeface="+mj-lt"/>
                <a:cs typeface="Arial" charset="0"/>
              </a:rPr>
              <a:t> </a:t>
            </a:r>
            <a:r>
              <a:rPr lang="en-US" sz="2000" dirty="0" smtClean="0">
                <a:latin typeface="+mj-lt"/>
                <a:cs typeface="Arial" charset="0"/>
              </a:rPr>
              <a:t>susceptibility to changes in the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Arial" charset="0"/>
              </a:rPr>
              <a:t>hydrological budget and extremes</a:t>
            </a:r>
            <a:r>
              <a:rPr lang="en-US" sz="2000" dirty="0" smtClean="0">
                <a:latin typeface="+mj-lt"/>
                <a:cs typeface="Arial" charset="0"/>
              </a:rPr>
              <a:t>. </a:t>
            </a:r>
            <a:endParaRPr lang="tr-TR" sz="2000" dirty="0" smtClean="0">
              <a:latin typeface="+mj-lt"/>
              <a:cs typeface="Arial" charset="0"/>
            </a:endParaRPr>
          </a:p>
          <a:p>
            <a:pPr eaLnBrk="1" hangingPunct="1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+mj-lt"/>
                <a:cs typeface="Arial" charset="0"/>
              </a:rPr>
              <a:t>These changes are expected</a:t>
            </a:r>
            <a:r>
              <a:rPr lang="tr-TR" sz="2000" dirty="0" smtClean="0">
                <a:latin typeface="+mj-lt"/>
                <a:cs typeface="Arial" charset="0"/>
              </a:rPr>
              <a:t> </a:t>
            </a:r>
            <a:r>
              <a:rPr lang="en-US" sz="2000" dirty="0" smtClean="0">
                <a:latin typeface="+mj-lt"/>
                <a:cs typeface="Arial" charset="0"/>
              </a:rPr>
              <a:t>to have severe direct impacts on the management of </a:t>
            </a:r>
            <a:endParaRPr lang="tr-TR" sz="2000" dirty="0" smtClean="0">
              <a:latin typeface="+mj-lt"/>
              <a:cs typeface="Arial" charset="0"/>
            </a:endParaRPr>
          </a:p>
          <a:p>
            <a:pPr lvl="1" eaLnBrk="1" hangingPunct="1">
              <a:spcAft>
                <a:spcPts val="600"/>
              </a:spcAft>
              <a:defRPr/>
            </a:pPr>
            <a:r>
              <a:rPr lang="en-US" sz="1600" dirty="0" smtClean="0">
                <a:solidFill>
                  <a:srgbClr val="FF0000"/>
                </a:solidFill>
                <a:latin typeface="+mj-lt"/>
                <a:cs typeface="Arial" charset="0"/>
              </a:rPr>
              <a:t>water resources</a:t>
            </a:r>
            <a:r>
              <a:rPr lang="en-US" sz="1600" dirty="0" smtClean="0">
                <a:latin typeface="+mj-lt"/>
                <a:cs typeface="Arial" charset="0"/>
              </a:rPr>
              <a:t>, </a:t>
            </a:r>
            <a:endParaRPr lang="tr-TR" sz="1600" dirty="0" smtClean="0">
              <a:latin typeface="+mj-lt"/>
              <a:cs typeface="Arial" charset="0"/>
            </a:endParaRPr>
          </a:p>
          <a:p>
            <a:pPr lvl="1" eaLnBrk="1" hangingPunct="1">
              <a:spcAft>
                <a:spcPts val="600"/>
              </a:spcAft>
              <a:defRPr/>
            </a:pPr>
            <a:r>
              <a:rPr lang="en-US" sz="1600" dirty="0" smtClean="0">
                <a:solidFill>
                  <a:srgbClr val="FF0000"/>
                </a:solidFill>
                <a:latin typeface="+mj-lt"/>
                <a:cs typeface="Arial" charset="0"/>
              </a:rPr>
              <a:t>agricultural productivity </a:t>
            </a:r>
            <a:r>
              <a:rPr lang="en-US" sz="1600" dirty="0" smtClean="0">
                <a:latin typeface="+mj-lt"/>
                <a:cs typeface="Arial" charset="0"/>
              </a:rPr>
              <a:t>and </a:t>
            </a:r>
            <a:endParaRPr lang="tr-TR" sz="1600" dirty="0" smtClean="0">
              <a:latin typeface="+mj-lt"/>
              <a:cs typeface="Arial" charset="0"/>
            </a:endParaRPr>
          </a:p>
          <a:p>
            <a:pPr lvl="1" eaLnBrk="1" hangingPunct="1">
              <a:spcAft>
                <a:spcPts val="600"/>
              </a:spcAft>
              <a:defRPr/>
            </a:pPr>
            <a:r>
              <a:rPr lang="en-US" sz="1600" dirty="0" smtClean="0">
                <a:solidFill>
                  <a:srgbClr val="FF0000"/>
                </a:solidFill>
                <a:latin typeface="+mj-lt"/>
                <a:cs typeface="Arial" charset="0"/>
              </a:rPr>
              <a:t>drinking</a:t>
            </a:r>
            <a:r>
              <a:rPr lang="tr-TR" sz="1600" dirty="0" smtClean="0">
                <a:solidFill>
                  <a:srgbClr val="FF0000"/>
                </a:solidFill>
                <a:latin typeface="+mj-lt"/>
                <a:cs typeface="Arial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+mj-lt"/>
                <a:cs typeface="Arial" charset="0"/>
              </a:rPr>
              <a:t>water supply</a:t>
            </a:r>
            <a:r>
              <a:rPr lang="en-US" sz="1600" dirty="0" smtClean="0">
                <a:latin typeface="+mj-lt"/>
                <a:cs typeface="Arial" charset="0"/>
              </a:rPr>
              <a:t>. </a:t>
            </a:r>
            <a:endParaRPr lang="tr-TR" sz="1600" dirty="0" smtClean="0">
              <a:latin typeface="+mj-lt"/>
              <a:cs typeface="Arial" charset="0"/>
            </a:endParaRPr>
          </a:p>
          <a:p>
            <a:pPr eaLnBrk="1" hangingPunct="1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+mj-lt"/>
                <a:cs typeface="Arial" charset="0"/>
              </a:rPr>
              <a:t>The different regions of the Mediterranean landscape are already experiencing and expecting</a:t>
            </a:r>
            <a:r>
              <a:rPr lang="tr-TR" sz="2000" dirty="0" smtClean="0">
                <a:latin typeface="+mj-lt"/>
                <a:cs typeface="Arial" charset="0"/>
              </a:rPr>
              <a:t> </a:t>
            </a:r>
            <a:r>
              <a:rPr lang="en-US" sz="2000" dirty="0" smtClean="0">
                <a:latin typeface="+mj-lt"/>
                <a:cs typeface="Arial" charset="0"/>
              </a:rPr>
              <a:t>a broad range of </a:t>
            </a:r>
            <a:r>
              <a:rPr lang="en-US" sz="2000" u="sng" dirty="0" smtClean="0">
                <a:latin typeface="+mj-lt"/>
                <a:cs typeface="Arial" charset="0"/>
              </a:rPr>
              <a:t>natural</a:t>
            </a:r>
            <a:r>
              <a:rPr lang="en-US" sz="2000" dirty="0" smtClean="0">
                <a:latin typeface="+mj-lt"/>
                <a:cs typeface="Arial" charset="0"/>
              </a:rPr>
              <a:t> and </a:t>
            </a:r>
            <a:r>
              <a:rPr lang="en-US" sz="2000" u="sng" dirty="0" smtClean="0">
                <a:latin typeface="+mj-lt"/>
                <a:cs typeface="Arial" charset="0"/>
              </a:rPr>
              <a:t>man-made</a:t>
            </a:r>
            <a:r>
              <a:rPr lang="en-US" sz="2000" dirty="0" smtClean="0">
                <a:latin typeface="+mj-lt"/>
                <a:cs typeface="Arial" charset="0"/>
              </a:rPr>
              <a:t> threats to water security. </a:t>
            </a:r>
            <a:endParaRPr lang="tr-TR" sz="2000" dirty="0" smtClean="0">
              <a:latin typeface="+mj-lt"/>
              <a:cs typeface="Arial" charset="0"/>
            </a:endParaRPr>
          </a:p>
        </p:txBody>
      </p:sp>
      <p:pic>
        <p:nvPicPr>
          <p:cNvPr id="4100" name="Picture 6" descr="Elvish_Forest_by_aponom_192x1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7" descr="shutterstock_59750443_192x1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8" descr="Perito-moreno-glacier-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9" descr="301474208_eac4c54c30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0" descr="Snow-Water-Lake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6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4109" name="Picture 6" descr="logo_YTU_CMB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0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 dirty="0" err="1">
                  <a:latin typeface="Times New Roman" pitchFamily="18" charset="0"/>
                </a:rPr>
                <a:t>Yildiz</a:t>
              </a:r>
              <a:r>
                <a:rPr lang="en-US" altLang="tr-TR" sz="1000" b="1" dirty="0">
                  <a:latin typeface="Times New Roman" pitchFamily="18" charset="0"/>
                </a:rPr>
                <a:t> Technical University     Dept. </a:t>
              </a:r>
              <a:r>
                <a:rPr lang="tr-TR" altLang="tr-TR" sz="1000" b="1" dirty="0">
                  <a:latin typeface="Times New Roman" pitchFamily="18" charset="0"/>
                </a:rPr>
                <a:t>o</a:t>
              </a:r>
              <a:r>
                <a:rPr lang="en-US" altLang="tr-TR" sz="1000" b="1" dirty="0">
                  <a:latin typeface="Times New Roman" pitchFamily="18" charset="0"/>
                </a:rPr>
                <a:t>f </a:t>
              </a:r>
              <a:r>
                <a:rPr lang="en-US" altLang="tr-TR" sz="1000" b="1" dirty="0" err="1">
                  <a:latin typeface="Times New Roman" pitchFamily="18" charset="0"/>
                </a:rPr>
                <a:t>Env</a:t>
              </a:r>
              <a:r>
                <a:rPr lang="en-US" altLang="tr-TR" sz="1000" b="1" dirty="0">
                  <a:latin typeface="Times New Roman" pitchFamily="18" charset="0"/>
                </a:rPr>
                <a:t>. Engineering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021259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887913" y="6583363"/>
            <a:ext cx="4256087" cy="27463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tr-TR" sz="1200">
                <a:solidFill>
                  <a:schemeClr val="bg1"/>
                </a:solidFill>
              </a:rPr>
              <a:t>Source: http://www.shadedrelief.com/natural/images/italy.jpg</a:t>
            </a:r>
          </a:p>
        </p:txBody>
      </p:sp>
      <p:sp>
        <p:nvSpPr>
          <p:cNvPr id="5124" name="Rectangle 18"/>
          <p:cNvSpPr>
            <a:spLocks noChangeArrowheads="1"/>
          </p:cNvSpPr>
          <p:nvPr/>
        </p:nvSpPr>
        <p:spPr bwMode="auto">
          <a:xfrm>
            <a:off x="3851275" y="2638425"/>
            <a:ext cx="792163" cy="71913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tr-TR" sz="1400" b="1" i="1">
                <a:latin typeface="Times New Roman" pitchFamily="18" charset="0"/>
              </a:rPr>
              <a:t>Glacier </a:t>
            </a:r>
            <a:br>
              <a:rPr lang="tr-TR" sz="1400" b="1" i="1">
                <a:latin typeface="Times New Roman" pitchFamily="18" charset="0"/>
              </a:rPr>
            </a:br>
            <a:r>
              <a:rPr lang="tr-TR" sz="1400" b="1" i="1">
                <a:latin typeface="Times New Roman" pitchFamily="18" charset="0"/>
              </a:rPr>
              <a:t>melting</a:t>
            </a:r>
            <a:endParaRPr lang="en-GB" sz="1400" b="1" i="1">
              <a:latin typeface="Times New Roman" pitchFamily="18" charset="0"/>
            </a:endParaRPr>
          </a:p>
        </p:txBody>
      </p:sp>
      <p:sp>
        <p:nvSpPr>
          <p:cNvPr id="5125" name="Rectangle 19"/>
          <p:cNvSpPr>
            <a:spLocks noChangeArrowheads="1"/>
          </p:cNvSpPr>
          <p:nvPr/>
        </p:nvSpPr>
        <p:spPr bwMode="auto">
          <a:xfrm>
            <a:off x="4932363" y="4572000"/>
            <a:ext cx="792162" cy="719138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GB" sz="1400" b="1" i="1">
                <a:latin typeface="Times New Roman" pitchFamily="18" charset="0"/>
              </a:rPr>
              <a:t>Flash </a:t>
            </a:r>
          </a:p>
          <a:p>
            <a:pPr algn="ctr">
              <a:defRPr/>
            </a:pPr>
            <a:r>
              <a:rPr lang="en-GB" sz="1400" b="1" i="1">
                <a:latin typeface="Times New Roman" pitchFamily="18" charset="0"/>
              </a:rPr>
              <a:t>flood</a:t>
            </a:r>
            <a:r>
              <a:rPr lang="tr-TR" sz="1400" b="1" i="1">
                <a:latin typeface="Times New Roman" pitchFamily="18" charset="0"/>
              </a:rPr>
              <a:t>s</a:t>
            </a:r>
            <a:endParaRPr lang="en-GB" sz="1400" b="1" i="1">
              <a:latin typeface="Times New Roman" pitchFamily="18" charset="0"/>
            </a:endParaRPr>
          </a:p>
        </p:txBody>
      </p:sp>
      <p:sp>
        <p:nvSpPr>
          <p:cNvPr id="5126" name="Rectangle 21"/>
          <p:cNvSpPr>
            <a:spLocks noChangeArrowheads="1"/>
          </p:cNvSpPr>
          <p:nvPr/>
        </p:nvSpPr>
        <p:spPr bwMode="auto">
          <a:xfrm>
            <a:off x="1890713" y="4583113"/>
            <a:ext cx="792162" cy="719137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400" b="1" i="1">
                <a:latin typeface="Times New Roman" pitchFamily="18" charset="0"/>
              </a:rPr>
              <a:t>Coastal </a:t>
            </a:r>
            <a:br>
              <a:rPr lang="en-US" sz="1400" b="1" i="1">
                <a:latin typeface="Times New Roman" pitchFamily="18" charset="0"/>
              </a:rPr>
            </a:br>
            <a:r>
              <a:rPr lang="en-US" sz="1400" b="1" i="1">
                <a:latin typeface="Times New Roman" pitchFamily="18" charset="0"/>
              </a:rPr>
              <a:t>erosion</a:t>
            </a:r>
            <a:r>
              <a:rPr lang="en-GB" sz="1400" b="1" i="1">
                <a:latin typeface="Times New Roman" pitchFamily="18" charset="0"/>
              </a:rPr>
              <a:t> </a:t>
            </a:r>
          </a:p>
        </p:txBody>
      </p:sp>
      <p:sp>
        <p:nvSpPr>
          <p:cNvPr id="5127" name="Rectangle 22"/>
          <p:cNvSpPr>
            <a:spLocks noChangeArrowheads="1"/>
          </p:cNvSpPr>
          <p:nvPr/>
        </p:nvSpPr>
        <p:spPr bwMode="auto">
          <a:xfrm>
            <a:off x="6300788" y="4292600"/>
            <a:ext cx="792162" cy="719138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GB" sz="1400" b="1" i="1">
                <a:latin typeface="Times New Roman" pitchFamily="18" charset="0"/>
              </a:rPr>
              <a:t>Droughts</a:t>
            </a:r>
          </a:p>
        </p:txBody>
      </p:sp>
      <p:sp>
        <p:nvSpPr>
          <p:cNvPr id="5128" name="Rectangle 23"/>
          <p:cNvSpPr>
            <a:spLocks noChangeArrowheads="1"/>
          </p:cNvSpPr>
          <p:nvPr/>
        </p:nvSpPr>
        <p:spPr bwMode="auto">
          <a:xfrm>
            <a:off x="6588125" y="5373688"/>
            <a:ext cx="792163" cy="719137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GB" sz="1400" b="1" i="1">
                <a:latin typeface="Times New Roman" pitchFamily="18" charset="0"/>
              </a:rPr>
              <a:t>Sea </a:t>
            </a:r>
            <a:br>
              <a:rPr lang="en-GB" sz="1400" b="1" i="1">
                <a:latin typeface="Times New Roman" pitchFamily="18" charset="0"/>
              </a:rPr>
            </a:br>
            <a:r>
              <a:rPr lang="en-GB" sz="1400" b="1" i="1">
                <a:latin typeface="Times New Roman" pitchFamily="18" charset="0"/>
              </a:rPr>
              <a:t>level </a:t>
            </a:r>
            <a:br>
              <a:rPr lang="en-GB" sz="1400" b="1" i="1">
                <a:latin typeface="Times New Roman" pitchFamily="18" charset="0"/>
              </a:rPr>
            </a:br>
            <a:r>
              <a:rPr lang="en-GB" sz="1400" b="1" i="1">
                <a:latin typeface="Times New Roman" pitchFamily="18" charset="0"/>
              </a:rPr>
              <a:t>rise</a:t>
            </a:r>
          </a:p>
        </p:txBody>
      </p:sp>
      <p:sp>
        <p:nvSpPr>
          <p:cNvPr id="5129" name="Rectangle 27"/>
          <p:cNvSpPr>
            <a:spLocks noChangeArrowheads="1"/>
          </p:cNvSpPr>
          <p:nvPr/>
        </p:nvSpPr>
        <p:spPr bwMode="auto">
          <a:xfrm>
            <a:off x="2286000" y="5715000"/>
            <a:ext cx="1133475" cy="609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GB" sz="1400" b="1" i="1">
                <a:latin typeface="Times New Roman" pitchFamily="18" charset="0"/>
              </a:rPr>
              <a:t>Environmental</a:t>
            </a:r>
            <a:br>
              <a:rPr lang="en-GB" sz="1400" b="1" i="1">
                <a:latin typeface="Times New Roman" pitchFamily="18" charset="0"/>
              </a:rPr>
            </a:br>
            <a:r>
              <a:rPr lang="en-GB" sz="1400" b="1" i="1">
                <a:latin typeface="Times New Roman" pitchFamily="18" charset="0"/>
              </a:rPr>
              <a:t> migration</a:t>
            </a:r>
          </a:p>
        </p:txBody>
      </p:sp>
      <p:sp>
        <p:nvSpPr>
          <p:cNvPr id="5130" name="Rectangle 28"/>
          <p:cNvSpPr>
            <a:spLocks noChangeArrowheads="1"/>
          </p:cNvSpPr>
          <p:nvPr/>
        </p:nvSpPr>
        <p:spPr bwMode="auto">
          <a:xfrm>
            <a:off x="2484438" y="3357563"/>
            <a:ext cx="792162" cy="71913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GB" sz="1400" b="1" i="1">
                <a:latin typeface="Times New Roman" pitchFamily="18" charset="0"/>
              </a:rPr>
              <a:t>Heat</a:t>
            </a:r>
          </a:p>
          <a:p>
            <a:pPr algn="ctr">
              <a:defRPr/>
            </a:pPr>
            <a:r>
              <a:rPr lang="en-GB" sz="1400" b="1" i="1">
                <a:latin typeface="Times New Roman" pitchFamily="18" charset="0"/>
              </a:rPr>
              <a:t>waves</a:t>
            </a:r>
          </a:p>
        </p:txBody>
      </p:sp>
      <p:sp>
        <p:nvSpPr>
          <p:cNvPr id="5131" name="Rectangle 23"/>
          <p:cNvSpPr>
            <a:spLocks noChangeArrowheads="1"/>
          </p:cNvSpPr>
          <p:nvPr/>
        </p:nvSpPr>
        <p:spPr bwMode="auto">
          <a:xfrm>
            <a:off x="4211638" y="5805488"/>
            <a:ext cx="1081087" cy="519112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400" b="1" i="1">
                <a:latin typeface="Times New Roman" pitchFamily="18" charset="0"/>
              </a:rPr>
              <a:t>Salinization</a:t>
            </a:r>
          </a:p>
        </p:txBody>
      </p:sp>
      <p:sp>
        <p:nvSpPr>
          <p:cNvPr id="5132" name="Rectangle 19"/>
          <p:cNvSpPr>
            <a:spLocks noChangeArrowheads="1"/>
          </p:cNvSpPr>
          <p:nvPr/>
        </p:nvSpPr>
        <p:spPr bwMode="auto">
          <a:xfrm>
            <a:off x="5715000" y="3081338"/>
            <a:ext cx="839788" cy="347662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rgbClr val="4D4D4D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tr-TR" sz="1400" b="1" i="1">
                <a:latin typeface="Times New Roman" pitchFamily="18" charset="0"/>
              </a:rPr>
              <a:t>Pollution</a:t>
            </a:r>
            <a:endParaRPr lang="en-GB" sz="1400" b="1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6034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2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6163" name="Picture 6" descr="logo_YTU_CM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4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676400" y="76200"/>
            <a:ext cx="7010400" cy="7921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tr-TR" sz="3000" kern="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Impacts</a:t>
            </a:r>
            <a:endParaRPr lang="tr-TR" sz="3000" kern="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1371600" y="762000"/>
            <a:ext cx="3733800" cy="28956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tr-TR" kern="0" dirty="0" err="1">
                <a:latin typeface="+mn-lt"/>
              </a:rPr>
              <a:t>The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surface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temparature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increased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>
                <a:solidFill>
                  <a:srgbClr val="C00000"/>
                </a:solidFill>
                <a:latin typeface="+mn-lt"/>
              </a:rPr>
              <a:t>0.8 ºC </a:t>
            </a:r>
            <a:r>
              <a:rPr lang="tr-TR" kern="0" dirty="0">
                <a:latin typeface="+mn-lt"/>
              </a:rPr>
              <a:t>since 1950s.</a:t>
            </a:r>
          </a:p>
          <a:p>
            <a:pPr marL="342900" indent="-342900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tr-TR" kern="0" dirty="0">
                <a:latin typeface="+mn-lt"/>
              </a:rPr>
              <a:t>Global </a:t>
            </a:r>
            <a:r>
              <a:rPr lang="tr-TR" kern="0" dirty="0" err="1">
                <a:latin typeface="+mn-lt"/>
              </a:rPr>
              <a:t>sea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level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rise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was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found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to</a:t>
            </a:r>
            <a:r>
              <a:rPr lang="tr-TR" kern="0" dirty="0">
                <a:latin typeface="+mn-lt"/>
              </a:rPr>
              <a:t> be </a:t>
            </a:r>
            <a:r>
              <a:rPr lang="tr-TR" kern="0" dirty="0">
                <a:solidFill>
                  <a:srgbClr val="C00000"/>
                </a:solidFill>
                <a:latin typeface="+mn-lt"/>
              </a:rPr>
              <a:t>17.5 cm.</a:t>
            </a:r>
            <a:endParaRPr lang="tr-TR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tr-TR" kern="0" dirty="0" err="1">
                <a:latin typeface="+mn-lt"/>
              </a:rPr>
              <a:t>Glacier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decrease</a:t>
            </a:r>
            <a:r>
              <a:rPr lang="tr-TR" kern="0" dirty="0">
                <a:latin typeface="+mn-lt"/>
              </a:rPr>
              <a:t> in </a:t>
            </a:r>
            <a:r>
              <a:rPr lang="tr-TR" kern="0" dirty="0" err="1">
                <a:latin typeface="+mn-lt"/>
              </a:rPr>
              <a:t>the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northern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hemisphere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was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around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>
                <a:solidFill>
                  <a:srgbClr val="C00000"/>
                </a:solidFill>
                <a:latin typeface="+mn-lt"/>
              </a:rPr>
              <a:t>7.5%.</a:t>
            </a:r>
            <a:endParaRPr lang="tr-TR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tr-TR" kern="0" dirty="0" err="1">
                <a:latin typeface="+mn-lt"/>
              </a:rPr>
              <a:t>Greenhouse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emissions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increased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 err="1">
                <a:latin typeface="+mn-lt"/>
              </a:rPr>
              <a:t>by</a:t>
            </a:r>
            <a:r>
              <a:rPr lang="tr-TR" kern="0" dirty="0">
                <a:latin typeface="+mn-lt"/>
              </a:rPr>
              <a:t> </a:t>
            </a:r>
            <a:r>
              <a:rPr lang="tr-TR" kern="0" dirty="0">
                <a:solidFill>
                  <a:srgbClr val="C00000"/>
                </a:solidFill>
                <a:latin typeface="+mn-lt"/>
              </a:rPr>
              <a:t>25-170%.</a:t>
            </a:r>
            <a:endParaRPr lang="tr-TR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tr-TR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kern="0" dirty="0">
                <a:latin typeface="+mn-lt"/>
              </a:rPr>
              <a:t>	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kern="0" dirty="0">
                <a:latin typeface="+mn-lt"/>
              </a:rPr>
              <a:t>	</a:t>
            </a:r>
            <a:endParaRPr lang="de-DE" b="1" kern="0" dirty="0">
              <a:latin typeface="+mn-lt"/>
            </a:endParaRPr>
          </a:p>
        </p:txBody>
      </p:sp>
      <p:pic>
        <p:nvPicPr>
          <p:cNvPr id="6157" name="Picture 2" descr="http://theglobalwarmingstatistics.org/wp-content/uploads/2009/06/post-13-851x1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91"/>
          <a:stretch>
            <a:fillRect/>
          </a:stretch>
        </p:blipFill>
        <p:spPr bwMode="auto">
          <a:xfrm>
            <a:off x="5140325" y="914400"/>
            <a:ext cx="3986213" cy="496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8 Metin kutusu"/>
          <p:cNvSpPr txBox="1">
            <a:spLocks noChangeArrowheads="1"/>
          </p:cNvSpPr>
          <p:nvPr/>
        </p:nvSpPr>
        <p:spPr bwMode="auto">
          <a:xfrm>
            <a:off x="5486400" y="5318125"/>
            <a:ext cx="2224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1200">
                <a:latin typeface="Verdana" pitchFamily="34" charset="0"/>
              </a:rPr>
              <a:t>IPPC, 2007</a:t>
            </a:r>
          </a:p>
        </p:txBody>
      </p:sp>
      <p:pic>
        <p:nvPicPr>
          <p:cNvPr id="19" name="Picture 8" descr="http://www2.sunysuffolk.edu/mandias/global_warming/images/greenhouse_gases_IPCC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038600"/>
            <a:ext cx="33147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19 Dikdörtgen"/>
          <p:cNvSpPr/>
          <p:nvPr/>
        </p:nvSpPr>
        <p:spPr>
          <a:xfrm>
            <a:off x="5510213" y="930275"/>
            <a:ext cx="3170237" cy="1539875"/>
          </a:xfrm>
          <a:prstGeom prst="rect">
            <a:avLst/>
          </a:prstGeom>
          <a:noFill/>
          <a:ln w="28575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1" name="20 Dikdörtgen"/>
          <p:cNvSpPr/>
          <p:nvPr/>
        </p:nvSpPr>
        <p:spPr>
          <a:xfrm>
            <a:off x="5505450" y="2490788"/>
            <a:ext cx="3168650" cy="1541462"/>
          </a:xfrm>
          <a:prstGeom prst="rect">
            <a:avLst/>
          </a:prstGeom>
          <a:noFill/>
          <a:ln w="28575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2" name="21 Dikdörtgen"/>
          <p:cNvSpPr/>
          <p:nvPr/>
        </p:nvSpPr>
        <p:spPr>
          <a:xfrm>
            <a:off x="5510213" y="4041775"/>
            <a:ext cx="3170237" cy="1571625"/>
          </a:xfrm>
          <a:prstGeom prst="rect">
            <a:avLst/>
          </a:prstGeom>
          <a:noFill/>
          <a:ln w="28575" cap="rnd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pic>
        <p:nvPicPr>
          <p:cNvPr id="23" name="Picture 6" descr="Elvish_Forest_by_aponom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 descr="shutterstock_59750443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 descr="Perito-moreno-glacier-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9" descr="301474208_eac4c54c30_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0" descr="Snow-Water-Lake-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36318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6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7193" name="Picture 6" descr="logo_YTU_CM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4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676400" y="274638"/>
            <a:ext cx="7010400" cy="6397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tr-TR" sz="3000" kern="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Results</a:t>
            </a:r>
            <a:endParaRPr lang="tr-TR" sz="3000" kern="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180" name="Rectangle 3"/>
          <p:cNvSpPr txBox="1">
            <a:spLocks noChangeArrowheads="1"/>
          </p:cNvSpPr>
          <p:nvPr/>
        </p:nvSpPr>
        <p:spPr bwMode="auto">
          <a:xfrm>
            <a:off x="1533525" y="1600200"/>
            <a:ext cx="3114675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Unexpected and destructive meteorological events</a:t>
            </a:r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Decrease in water resources</a:t>
            </a:r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D</a:t>
            </a:r>
            <a:r>
              <a:rPr lang="en-US" altLang="tr-TR"/>
              <a:t>ecline </a:t>
            </a:r>
            <a:r>
              <a:rPr lang="tr-TR" altLang="tr-TR"/>
              <a:t>in f</a:t>
            </a:r>
            <a:r>
              <a:rPr lang="en-US" altLang="tr-TR"/>
              <a:t>ood stocks and rise in food prices</a:t>
            </a:r>
            <a:endParaRPr lang="tr-TR" altLang="tr-TR"/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Adverse effects on human health</a:t>
            </a:r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…</a:t>
            </a:r>
            <a:endParaRPr lang="tr-TR" altLang="tr-TR">
              <a:latin typeface="Verdana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altLang="tr-TR" b="1">
                <a:latin typeface="Verdana" pitchFamily="34" charset="0"/>
              </a:rPr>
              <a:t>	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altLang="tr-TR" b="1">
                <a:latin typeface="Verdana" pitchFamily="34" charset="0"/>
              </a:rPr>
              <a:t>	</a:t>
            </a:r>
            <a:endParaRPr lang="de-DE" altLang="tr-TR" b="1">
              <a:latin typeface="Verdana" pitchFamily="34" charset="0"/>
            </a:endParaRPr>
          </a:p>
        </p:txBody>
      </p:sp>
      <p:sp>
        <p:nvSpPr>
          <p:cNvPr id="7181" name="14 Metin kutusu"/>
          <p:cNvSpPr txBox="1">
            <a:spLocks noChangeArrowheads="1"/>
          </p:cNvSpPr>
          <p:nvPr/>
        </p:nvSpPr>
        <p:spPr bwMode="auto">
          <a:xfrm>
            <a:off x="4370388" y="2474913"/>
            <a:ext cx="7397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900" b="1">
                <a:solidFill>
                  <a:srgbClr val="C00000"/>
                </a:solidFill>
                <a:latin typeface="Verdana" pitchFamily="34" charset="0"/>
              </a:rPr>
              <a:t>Flooding</a:t>
            </a:r>
          </a:p>
        </p:txBody>
      </p:sp>
      <p:sp>
        <p:nvSpPr>
          <p:cNvPr id="7182" name="15 Metin kutusu"/>
          <p:cNvSpPr txBox="1">
            <a:spLocks noChangeArrowheads="1"/>
          </p:cNvSpPr>
          <p:nvPr/>
        </p:nvSpPr>
        <p:spPr bwMode="auto">
          <a:xfrm>
            <a:off x="6677025" y="2478088"/>
            <a:ext cx="6477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900" b="1">
                <a:solidFill>
                  <a:srgbClr val="C00000"/>
                </a:solidFill>
                <a:latin typeface="Verdana" pitchFamily="34" charset="0"/>
              </a:rPr>
              <a:t>Storms</a:t>
            </a:r>
          </a:p>
        </p:txBody>
      </p:sp>
      <p:sp>
        <p:nvSpPr>
          <p:cNvPr id="7183" name="16 Metin kutusu"/>
          <p:cNvSpPr txBox="1">
            <a:spLocks noChangeArrowheads="1"/>
          </p:cNvSpPr>
          <p:nvPr/>
        </p:nvSpPr>
        <p:spPr bwMode="auto">
          <a:xfrm>
            <a:off x="6697663" y="4022725"/>
            <a:ext cx="17494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900" b="1">
                <a:solidFill>
                  <a:srgbClr val="C00000"/>
                </a:solidFill>
                <a:latin typeface="Verdana" pitchFamily="34" charset="0"/>
              </a:rPr>
              <a:t>Excessive precipitations</a:t>
            </a:r>
          </a:p>
        </p:txBody>
      </p:sp>
      <p:pic>
        <p:nvPicPr>
          <p:cNvPr id="7184" name="Picture 10" descr="http://img2.salihligazetesi.com/alan/38/haber/2012/8/Kalp-hastalarina-sicak-hava-uyarisi_1344239380.jpg?t=new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2728913"/>
            <a:ext cx="22860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5" name="19 Metin kutusu"/>
          <p:cNvSpPr txBox="1">
            <a:spLocks noChangeArrowheads="1"/>
          </p:cNvSpPr>
          <p:nvPr/>
        </p:nvSpPr>
        <p:spPr bwMode="auto">
          <a:xfrm>
            <a:off x="4379913" y="4013200"/>
            <a:ext cx="130651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900" b="1">
                <a:solidFill>
                  <a:srgbClr val="C00000"/>
                </a:solidFill>
                <a:latin typeface="Verdana" pitchFamily="34" charset="0"/>
              </a:rPr>
              <a:t>Overtemperature</a:t>
            </a:r>
          </a:p>
        </p:txBody>
      </p:sp>
      <p:sp>
        <p:nvSpPr>
          <p:cNvPr id="7186" name="20 Metin kutusu"/>
          <p:cNvSpPr txBox="1">
            <a:spLocks noChangeArrowheads="1"/>
          </p:cNvSpPr>
          <p:nvPr/>
        </p:nvSpPr>
        <p:spPr bwMode="auto">
          <a:xfrm>
            <a:off x="4379913" y="5743575"/>
            <a:ext cx="782637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900" b="1">
                <a:solidFill>
                  <a:srgbClr val="C00000"/>
                </a:solidFill>
                <a:latin typeface="Verdana" pitchFamily="34" charset="0"/>
              </a:rPr>
              <a:t>Droughts</a:t>
            </a:r>
          </a:p>
        </p:txBody>
      </p:sp>
      <p:pic>
        <p:nvPicPr>
          <p:cNvPr id="7187" name="Picture 17" descr="http://photoblog.statesman.com/wp-content/uploads/2011/08/drought-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50" y="4267200"/>
            <a:ext cx="2286000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8" name="Picture 19" descr="http://img.timeinc.net/time/photoessays/2009/species_brink/species_brink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4271963"/>
            <a:ext cx="22479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9" name="20 Metin kutusu"/>
          <p:cNvSpPr txBox="1">
            <a:spLocks noChangeArrowheads="1"/>
          </p:cNvSpPr>
          <p:nvPr/>
        </p:nvSpPr>
        <p:spPr bwMode="auto">
          <a:xfrm>
            <a:off x="6765925" y="5743575"/>
            <a:ext cx="136525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900" b="1">
                <a:solidFill>
                  <a:srgbClr val="C00000"/>
                </a:solidFill>
                <a:latin typeface="Verdana" pitchFamily="34" charset="0"/>
              </a:rPr>
              <a:t>Species extinction</a:t>
            </a:r>
          </a:p>
        </p:txBody>
      </p:sp>
      <p:pic>
        <p:nvPicPr>
          <p:cNvPr id="7190" name="Picture 2" descr="http://api.ning.com/files/OrHAsjZvcG2rr9hFEcP7sni3rCYJkfuL5Le5sbhj81xQFB*lfJcfOApwaoXSkbzt9F1KnCsfqdOp*YBKxHuZ5GbCM5p-mw1n/floodin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662"/>
          <a:stretch>
            <a:fillRect/>
          </a:stretch>
        </p:blipFill>
        <p:spPr bwMode="auto">
          <a:xfrm>
            <a:off x="4457700" y="990600"/>
            <a:ext cx="22621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1" name="Picture 4" descr="http://www.wallsave.com/wallpapers/1024x768/weather/423114/weather-rain-heavy-rains-in-mumbai-today-forecast-and-news-p-o-gallery-42311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451" b="19292"/>
          <a:stretch>
            <a:fillRect/>
          </a:stretch>
        </p:blipFill>
        <p:spPr bwMode="auto">
          <a:xfrm>
            <a:off x="6781800" y="2722563"/>
            <a:ext cx="22860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2" name="Picture 6" descr="http://upload.wikimedia.org/wikipedia/commons/d/da/Rolling-thunder-clou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990600"/>
            <a:ext cx="2286000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6" descr="Elvish_Forest_by_aponom_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 descr="shutterstock_59750443_192x19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8" descr="Perito-moreno-glacier-192x19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9" descr="301474208_eac4c54c30_192x19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0" descr="Snow-Water-Lake-192x19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79642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0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8209" name="Picture 6" descr="logo_YTU_CM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0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1600200" y="274638"/>
            <a:ext cx="7086600" cy="7159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tr-TR" sz="3000" kern="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Reason</a:t>
            </a:r>
            <a:r>
              <a:rPr lang="tr-TR" sz="3000" kern="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: CO</a:t>
            </a:r>
            <a:r>
              <a:rPr lang="tr-TR" sz="3000" kern="0" baseline="-250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2</a:t>
            </a:r>
            <a:r>
              <a:rPr lang="tr-TR" sz="3000" kern="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tr-TR" sz="3000" kern="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conc</a:t>
            </a:r>
            <a:r>
              <a:rPr lang="tr-TR" sz="3000" kern="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. </a:t>
            </a:r>
            <a:r>
              <a:rPr lang="tr-TR" sz="3000" kern="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increase</a:t>
            </a:r>
            <a:r>
              <a:rPr lang="tr-TR" sz="3000" kern="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endParaRPr lang="tr-TR" sz="3000" kern="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204" name="Picture 2" descr="http://www.skepticalscience.com/images/co2_temp_1900_2008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13" y="3522663"/>
            <a:ext cx="314325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2" descr="http://globalwarmingart.com/images/d/d3/Carbon_Dioxide_400kyr_Re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17875"/>
            <a:ext cx="4357688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7 Metin kutusu"/>
          <p:cNvSpPr txBox="1">
            <a:spLocks noChangeArrowheads="1"/>
          </p:cNvSpPr>
          <p:nvPr/>
        </p:nvSpPr>
        <p:spPr bwMode="auto">
          <a:xfrm>
            <a:off x="7624763" y="5586413"/>
            <a:ext cx="11699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1200">
                <a:latin typeface="Verdana" pitchFamily="34" charset="0"/>
              </a:rPr>
              <a:t>Kaynak: EPA</a:t>
            </a:r>
          </a:p>
        </p:txBody>
      </p:sp>
      <p:sp>
        <p:nvSpPr>
          <p:cNvPr id="8207" name="Rectangle 3"/>
          <p:cNvSpPr txBox="1">
            <a:spLocks noChangeArrowheads="1"/>
          </p:cNvSpPr>
          <p:nvPr/>
        </p:nvSpPr>
        <p:spPr bwMode="auto">
          <a:xfrm>
            <a:off x="1600200" y="1050925"/>
            <a:ext cx="4224338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In the last century, the CO</a:t>
            </a:r>
            <a:r>
              <a:rPr lang="tr-TR" altLang="tr-TR" baseline="-25000"/>
              <a:t>2</a:t>
            </a:r>
            <a:r>
              <a:rPr lang="tr-TR" altLang="tr-TR"/>
              <a:t> concentration  increased by </a:t>
            </a:r>
            <a:r>
              <a:rPr lang="tr-TR" altLang="tr-TR">
                <a:solidFill>
                  <a:srgbClr val="C00000"/>
                </a:solidFill>
              </a:rPr>
              <a:t>25%.</a:t>
            </a:r>
            <a:endParaRPr lang="tr-TR" altLang="tr-TR"/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A relationship was found between the CO</a:t>
            </a:r>
            <a:r>
              <a:rPr lang="tr-TR" altLang="tr-TR" baseline="-25000"/>
              <a:t>2</a:t>
            </a:r>
            <a:r>
              <a:rPr lang="tr-TR" altLang="tr-TR"/>
              <a:t> concentration increase and global warming.</a:t>
            </a:r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tr-TR" altLang="tr-TR"/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tr-TR" altLang="tr-TR" sz="1600">
              <a:latin typeface="Verdana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tr-TR" altLang="tr-TR" sz="1600">
              <a:latin typeface="Verdana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</a:pPr>
            <a:endParaRPr lang="tr-TR" altLang="tr-TR">
              <a:latin typeface="Verdana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altLang="tr-TR" b="1">
                <a:latin typeface="Verdana" pitchFamily="34" charset="0"/>
              </a:rPr>
              <a:t>	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altLang="tr-TR" b="1">
                <a:latin typeface="Verdana" pitchFamily="34" charset="0"/>
              </a:rPr>
              <a:t>	</a:t>
            </a:r>
            <a:endParaRPr lang="de-DE" altLang="tr-TR" b="1">
              <a:latin typeface="Verdana" pitchFamily="34" charset="0"/>
            </a:endParaRPr>
          </a:p>
        </p:txBody>
      </p:sp>
      <p:pic>
        <p:nvPicPr>
          <p:cNvPr id="8208" name="Picture 2" descr="http://epa.gov/climatechange/images/ghgemissions/gases-over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09600"/>
            <a:ext cx="2357438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Elvish_Forest_by_aponom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shutterstock_59750443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Perito-moreno-glacier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 descr="301474208_eac4c54c30_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0" descr="Snow-Water-Lake-192x19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63094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4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9234" name="Picture 6" descr="logo_YTU_CM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5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1600200" y="0"/>
            <a:ext cx="7086600" cy="6397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tr-TR" sz="3000" kern="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CO</a:t>
            </a:r>
            <a:r>
              <a:rPr lang="tr-TR" sz="3000" kern="0" baseline="-2500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2</a:t>
            </a:r>
            <a:r>
              <a:rPr lang="tr-TR" sz="3000" kern="0" dirty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tr-TR" sz="3000" kern="0" dirty="0" err="1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emissions</a:t>
            </a:r>
            <a:endParaRPr lang="tr-TR" sz="3000" kern="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9228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989388"/>
            <a:ext cx="3962400" cy="247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251200"/>
            <a:ext cx="342900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8 Metin kutusu"/>
          <p:cNvSpPr txBox="1">
            <a:spLocks noChangeArrowheads="1"/>
          </p:cNvSpPr>
          <p:nvPr/>
        </p:nvSpPr>
        <p:spPr bwMode="auto">
          <a:xfrm>
            <a:off x="1455738" y="3810000"/>
            <a:ext cx="42433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altLang="tr-TR" sz="1200">
                <a:latin typeface="Verdana" pitchFamily="34" charset="0"/>
              </a:rPr>
              <a:t>Global CO</a:t>
            </a:r>
            <a:r>
              <a:rPr lang="tr-TR" altLang="tr-TR" sz="1200" baseline="-25000">
                <a:latin typeface="Verdana" pitchFamily="34" charset="0"/>
              </a:rPr>
              <a:t>2</a:t>
            </a:r>
            <a:r>
              <a:rPr lang="tr-TR" altLang="tr-TR" sz="1200">
                <a:latin typeface="Verdana" pitchFamily="34" charset="0"/>
              </a:rPr>
              <a:t> emissions and projection (billion tonnes)</a:t>
            </a:r>
          </a:p>
        </p:txBody>
      </p:sp>
      <p:sp>
        <p:nvSpPr>
          <p:cNvPr id="9231" name="Rectangle 3"/>
          <p:cNvSpPr txBox="1">
            <a:spLocks noChangeArrowheads="1"/>
          </p:cNvSpPr>
          <p:nvPr/>
        </p:nvSpPr>
        <p:spPr bwMode="auto">
          <a:xfrm>
            <a:off x="1600200" y="685800"/>
            <a:ext cx="4343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Global CO</a:t>
            </a:r>
            <a:r>
              <a:rPr lang="tr-TR" altLang="tr-TR" baseline="-25000"/>
              <a:t>2 </a:t>
            </a:r>
            <a:r>
              <a:rPr lang="tr-TR" altLang="tr-TR"/>
              <a:t>emissions increase by </a:t>
            </a:r>
            <a:r>
              <a:rPr lang="tr-TR" altLang="tr-TR">
                <a:solidFill>
                  <a:srgbClr val="CC0000"/>
                </a:solidFill>
              </a:rPr>
              <a:t>2.1% each year</a:t>
            </a:r>
            <a:r>
              <a:rPr lang="tr-TR" altLang="tr-TR"/>
              <a:t> (</a:t>
            </a:r>
            <a:r>
              <a:rPr lang="tr-TR" altLang="tr-TR">
                <a:solidFill>
                  <a:srgbClr val="C00000"/>
                </a:solidFill>
              </a:rPr>
              <a:t>32 billion tonnes/year</a:t>
            </a:r>
            <a:r>
              <a:rPr lang="tr-TR" altLang="tr-TR"/>
              <a:t>)</a:t>
            </a:r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The CO</a:t>
            </a:r>
            <a:r>
              <a:rPr lang="tr-TR" altLang="tr-TR" baseline="-25000"/>
              <a:t>2</a:t>
            </a:r>
            <a:r>
              <a:rPr lang="tr-TR" altLang="tr-TR"/>
              <a:t> emission of Turkey have increased  by </a:t>
            </a:r>
            <a:r>
              <a:rPr lang="tr-TR" altLang="tr-TR">
                <a:solidFill>
                  <a:srgbClr val="C00000"/>
                </a:solidFill>
              </a:rPr>
              <a:t>130% </a:t>
            </a:r>
            <a:r>
              <a:rPr lang="tr-TR" altLang="tr-TR"/>
              <a:t>in the last 20 years.</a:t>
            </a:r>
          </a:p>
          <a:p>
            <a:pPr eaLnBrk="1" hangingPunct="1">
              <a:spcBef>
                <a:spcPct val="200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</a:pPr>
            <a:r>
              <a:rPr lang="tr-TR" altLang="tr-TR"/>
              <a:t>Total CO</a:t>
            </a:r>
            <a:r>
              <a:rPr lang="tr-TR" altLang="tr-TR" baseline="-25000"/>
              <a:t>2 </a:t>
            </a:r>
            <a:r>
              <a:rPr lang="tr-TR" altLang="tr-TR"/>
              <a:t>emission produced (</a:t>
            </a:r>
            <a:r>
              <a:rPr lang="tr-TR" altLang="tr-TR">
                <a:solidFill>
                  <a:srgbClr val="C00000"/>
                </a:solidFill>
              </a:rPr>
              <a:t>%61</a:t>
            </a:r>
            <a:r>
              <a:rPr lang="tr-TR" altLang="tr-TR"/>
              <a:t>) comes from energy-transportation sector.</a:t>
            </a:r>
            <a:endParaRPr lang="tr-TR" altLang="tr-TR" b="1">
              <a:latin typeface="Verdana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altLang="tr-TR" b="1">
                <a:latin typeface="Verdana" pitchFamily="34" charset="0"/>
              </a:rPr>
              <a:t>	</a:t>
            </a:r>
            <a:endParaRPr lang="de-DE" altLang="tr-TR" b="1">
              <a:latin typeface="Verdana" pitchFamily="34" charset="0"/>
            </a:endParaRPr>
          </a:p>
        </p:txBody>
      </p:sp>
      <p:pic>
        <p:nvPicPr>
          <p:cNvPr id="9232" name="Picture 10" descr="http://www.epa.gov/climatechange/images/ghgemissions/sources-over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"/>
            <a:ext cx="312420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3" name="24 Metin kutusu"/>
          <p:cNvSpPr txBox="1">
            <a:spLocks noChangeArrowheads="1"/>
          </p:cNvSpPr>
          <p:nvPr/>
        </p:nvSpPr>
        <p:spPr bwMode="auto">
          <a:xfrm>
            <a:off x="5943600" y="3200400"/>
            <a:ext cx="2971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tr-TR" altLang="tr-TR" sz="1600" b="1"/>
              <a:t>Annual Total CO</a:t>
            </a:r>
            <a:r>
              <a:rPr lang="tr-TR" altLang="tr-TR" sz="1600" b="1" baseline="-25000"/>
              <a:t>2</a:t>
            </a:r>
            <a:r>
              <a:rPr lang="tr-TR" altLang="tr-TR" sz="1600" b="1"/>
              <a:t> Emissions - Turkey (million tonnes)</a:t>
            </a:r>
          </a:p>
        </p:txBody>
      </p:sp>
      <p:pic>
        <p:nvPicPr>
          <p:cNvPr id="18" name="Picture 6" descr="Elvish_Forest_by_aponom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 descr="shutterstock_59750443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" descr="Perito-moreno-glacier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" descr="301474208_eac4c54c30_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0" descr="Snow-Water-Lake-192x19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758173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52588" y="228600"/>
            <a:ext cx="7186612" cy="685800"/>
          </a:xfrm>
        </p:spPr>
        <p:txBody>
          <a:bodyPr/>
          <a:lstStyle/>
          <a:p>
            <a:pPr algn="l" eaLnBrk="1" hangingPunct="1"/>
            <a:r>
              <a:rPr lang="tr-TR" altLang="tr-TR" sz="2600" b="1" smtClean="0">
                <a:solidFill>
                  <a:schemeClr val="tx1"/>
                </a:solidFill>
                <a:latin typeface="Times New Roman" pitchFamily="18" charset="0"/>
              </a:rPr>
              <a:t>Important issue: Uncertainty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06563" y="1143000"/>
            <a:ext cx="7056437" cy="49514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	</a:t>
            </a:r>
            <a:r>
              <a:rPr lang="en-US" sz="2000" dirty="0" smtClean="0">
                <a:latin typeface="+mj-lt"/>
                <a:cs typeface="Times New Roman" pitchFamily="18" charset="0"/>
              </a:rPr>
              <a:t>The  effects of climate change have</a:t>
            </a:r>
            <a:r>
              <a:rPr lang="en-US" sz="2000" b="1" dirty="0" smtClean="0">
                <a:solidFill>
                  <a:srgbClr val="0033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varying degrees of uncertainty.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	</a:t>
            </a:r>
            <a:r>
              <a:rPr lang="en-US" sz="2000" dirty="0" smtClean="0">
                <a:latin typeface="+mj-lt"/>
                <a:cs typeface="Times New Roman" pitchFamily="18" charset="0"/>
              </a:rPr>
              <a:t>Therefore, a thorough and integrated investigation should be considered including</a:t>
            </a:r>
            <a:r>
              <a:rPr lang="en-US" sz="2000" dirty="0" smtClean="0">
                <a:solidFill>
                  <a:srgbClr val="003300"/>
                </a:solidFill>
                <a:latin typeface="+mj-lt"/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hydrological,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b="1" dirty="0" err="1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climatological</a:t>
            </a:r>
            <a:r>
              <a:rPr lang="en-US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,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socio-economical </a:t>
            </a:r>
            <a:r>
              <a:rPr lang="en-US" dirty="0" smtClean="0">
                <a:latin typeface="+mj-lt"/>
                <a:cs typeface="Times New Roman" pitchFamily="18" charset="0"/>
              </a:rPr>
              <a:t>dimensions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>
              <a:solidFill>
                <a:srgbClr val="003300"/>
              </a:solidFill>
              <a:latin typeface="+mj-lt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dirty="0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	 </a:t>
            </a:r>
            <a:r>
              <a:rPr lang="en-US" sz="2000" dirty="0" smtClean="0">
                <a:latin typeface="+mj-lt"/>
                <a:cs typeface="Times New Roman" pitchFamily="18" charset="0"/>
              </a:rPr>
              <a:t>to determine</a:t>
            </a:r>
            <a:endParaRPr lang="en-US" sz="2000" dirty="0" smtClean="0">
              <a:solidFill>
                <a:srgbClr val="003300"/>
              </a:solidFill>
              <a:latin typeface="+mj-lt"/>
              <a:cs typeface="Times New Roman" pitchFamily="18" charset="0"/>
            </a:endParaRP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water scarcity, 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vulnerability of water resources, 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pronounced climatic variability 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b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social stress </a:t>
            </a:r>
            <a:r>
              <a:rPr lang="en-US" dirty="0" smtClean="0">
                <a:latin typeface="+mj-lt"/>
                <a:cs typeface="Times New Roman" pitchFamily="18" charset="0"/>
              </a:rPr>
              <a:t>caused by all these effects.</a:t>
            </a:r>
            <a:r>
              <a:rPr lang="en-US" dirty="0" smtClean="0">
                <a:solidFill>
                  <a:srgbClr val="000066"/>
                </a:solidFill>
                <a:latin typeface="+mj-lt"/>
                <a:cs typeface="Times New Roman" pitchFamily="18" charset="0"/>
              </a:rPr>
              <a:t> </a:t>
            </a:r>
          </a:p>
        </p:txBody>
      </p:sp>
      <p:grpSp>
        <p:nvGrpSpPr>
          <p:cNvPr id="10250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0253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4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3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64349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10 Grup"/>
          <p:cNvGrpSpPr>
            <a:grpSpLocks/>
          </p:cNvGrpSpPr>
          <p:nvPr/>
        </p:nvGrpSpPr>
        <p:grpSpPr bwMode="auto">
          <a:xfrm>
            <a:off x="4324350" y="152400"/>
            <a:ext cx="4724400" cy="1673225"/>
            <a:chOff x="2056435" y="719819"/>
            <a:chExt cx="7106234" cy="3000396"/>
          </a:xfrm>
        </p:grpSpPr>
        <p:pic>
          <p:nvPicPr>
            <p:cNvPr id="17432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t="2119" b="8894"/>
            <a:stretch>
              <a:fillRect/>
            </a:stretch>
          </p:blipFill>
          <p:spPr bwMode="auto">
            <a:xfrm>
              <a:off x="2056435" y="719819"/>
              <a:ext cx="7106234" cy="300039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282" name="9 Metin kutusu"/>
            <p:cNvSpPr txBox="1">
              <a:spLocks noChangeArrowheads="1"/>
            </p:cNvSpPr>
            <p:nvPr/>
          </p:nvSpPr>
          <p:spPr bwMode="auto">
            <a:xfrm>
              <a:off x="7286644" y="3429000"/>
              <a:ext cx="129394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tr-TR" altLang="tr-TR" sz="900">
                  <a:solidFill>
                    <a:schemeClr val="bg1"/>
                  </a:solidFill>
                </a:rPr>
                <a:t>Source: Google Earth</a:t>
              </a:r>
            </a:p>
          </p:txBody>
        </p:sp>
      </p:grp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403350" y="4191000"/>
            <a:ext cx="74533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tr-TR" altLang="tr-TR" b="1">
              <a:solidFill>
                <a:srgbClr val="000066"/>
              </a:solidFill>
              <a:latin typeface="ITC Bookman Light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tr-TR" altLang="tr-TR" b="1">
              <a:solidFill>
                <a:srgbClr val="003300"/>
              </a:solidFill>
              <a:latin typeface="ITC Bookman Light" pitchFamily="18" charset="0"/>
            </a:endParaRPr>
          </a:p>
        </p:txBody>
      </p:sp>
      <p:sp>
        <p:nvSpPr>
          <p:cNvPr id="17415" name="Rectangle 3"/>
          <p:cNvSpPr>
            <a:spLocks noChangeArrowheads="1"/>
          </p:cNvSpPr>
          <p:nvPr/>
        </p:nvSpPr>
        <p:spPr bwMode="auto">
          <a:xfrm>
            <a:off x="1752600" y="2133600"/>
            <a:ext cx="7086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3300"/>
                </a:solidFill>
                <a:latin typeface="+mj-lt"/>
              </a:rPr>
              <a:t>Being surrounded with water on three sides and having a</a:t>
            </a:r>
            <a:r>
              <a:rPr lang="tr-TR" sz="2000" dirty="0">
                <a:solidFill>
                  <a:srgbClr val="000066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+mj-lt"/>
              </a:rPr>
              <a:t>fragmented topographical structure</a:t>
            </a:r>
            <a:r>
              <a:rPr lang="en-US" sz="2000" dirty="0">
                <a:solidFill>
                  <a:srgbClr val="003300"/>
                </a:solidFill>
                <a:latin typeface="+mj-lt"/>
              </a:rPr>
              <a:t>, </a:t>
            </a:r>
            <a:r>
              <a:rPr lang="en-US" sz="2000" dirty="0" smtClean="0">
                <a:solidFill>
                  <a:srgbClr val="003300"/>
                </a:solidFill>
                <a:latin typeface="+mj-lt"/>
              </a:rPr>
              <a:t>different </a:t>
            </a:r>
            <a:r>
              <a:rPr lang="en-US" sz="2000" dirty="0">
                <a:solidFill>
                  <a:srgbClr val="003300"/>
                </a:solidFill>
                <a:latin typeface="+mj-lt"/>
              </a:rPr>
              <a:t>regions of Turkey will be affected in different ways and at different degrees. </a:t>
            </a:r>
            <a:endParaRPr lang="tr-TR" sz="2000" dirty="0">
              <a:solidFill>
                <a:srgbClr val="003300"/>
              </a:solidFill>
              <a:latin typeface="+mj-lt"/>
            </a:endParaRP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tr-TR" sz="2000" dirty="0">
                <a:solidFill>
                  <a:srgbClr val="003300"/>
                </a:solidFill>
                <a:latin typeface="+mj-lt"/>
              </a:rPr>
              <a:t>T</a:t>
            </a:r>
            <a:r>
              <a:rPr lang="en-US" sz="2000" dirty="0">
                <a:solidFill>
                  <a:srgbClr val="003300"/>
                </a:solidFill>
                <a:latin typeface="+mj-lt"/>
              </a:rPr>
              <a:t>he increase in temperature would affect </a:t>
            </a:r>
            <a:r>
              <a:rPr lang="en-US" sz="2000" b="1" dirty="0">
                <a:solidFill>
                  <a:srgbClr val="C00000"/>
                </a:solidFill>
                <a:latin typeface="+mj-lt"/>
              </a:rPr>
              <a:t>semi-arid regions</a:t>
            </a:r>
            <a:r>
              <a:rPr lang="en-US" sz="2000" dirty="0">
                <a:solidFill>
                  <a:srgbClr val="003300"/>
                </a:solidFill>
                <a:latin typeface="+mj-lt"/>
              </a:rPr>
              <a:t> more that are under the threat of desertification and sub-humid regions that do not have adequate water such as the Southeast Anatolia, Central Anatolia, Aegean and Mediterranean regions.</a:t>
            </a:r>
            <a:r>
              <a:rPr lang="tr-TR" sz="2000" dirty="0">
                <a:solidFill>
                  <a:srgbClr val="003300"/>
                </a:solidFill>
                <a:latin typeface="+mj-lt"/>
              </a:rPr>
              <a:t> 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rgbClr val="003300"/>
                </a:solidFill>
                <a:latin typeface="+mj-lt"/>
              </a:rPr>
              <a:t>These effects will be in the form of </a:t>
            </a:r>
            <a:r>
              <a:rPr lang="en-US" sz="2000" b="1" dirty="0">
                <a:solidFill>
                  <a:srgbClr val="C00000"/>
                </a:solidFill>
                <a:latin typeface="+mj-lt"/>
              </a:rPr>
              <a:t>reduced regional water supply</a:t>
            </a:r>
            <a:r>
              <a:rPr lang="en-US" sz="2000" dirty="0">
                <a:solidFill>
                  <a:srgbClr val="003300"/>
                </a:solidFill>
                <a:latin typeface="+mj-lt"/>
              </a:rPr>
              <a:t> and </a:t>
            </a:r>
            <a:r>
              <a:rPr lang="en-US" sz="2000" b="1" dirty="0">
                <a:solidFill>
                  <a:srgbClr val="C00000"/>
                </a:solidFill>
                <a:latin typeface="+mj-lt"/>
              </a:rPr>
              <a:t>increased levels of water demand</a:t>
            </a:r>
            <a:r>
              <a:rPr lang="en-US" sz="2000" dirty="0">
                <a:solidFill>
                  <a:srgbClr val="003300"/>
                </a:solidFill>
                <a:latin typeface="+mj-lt"/>
              </a:rPr>
              <a:t>.</a:t>
            </a:r>
            <a:endParaRPr lang="tr-TR" sz="2000" dirty="0">
              <a:solidFill>
                <a:srgbClr val="003300"/>
              </a:solidFill>
              <a:latin typeface="+mj-lt"/>
            </a:endParaRP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tr-TR" sz="2000" dirty="0">
              <a:solidFill>
                <a:srgbClr val="003300"/>
              </a:solidFill>
              <a:latin typeface="+mj-lt"/>
            </a:endParaRPr>
          </a:p>
        </p:txBody>
      </p:sp>
      <p:grpSp>
        <p:nvGrpSpPr>
          <p:cNvPr id="11275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1279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0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sp>
        <p:nvSpPr>
          <p:cNvPr id="112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43063" y="74613"/>
            <a:ext cx="7105650" cy="711200"/>
          </a:xfrm>
        </p:spPr>
        <p:txBody>
          <a:bodyPr/>
          <a:lstStyle/>
          <a:p>
            <a:pPr algn="l" eaLnBrk="1" hangingPunct="1"/>
            <a:r>
              <a:rPr lang="tr-TR" altLang="tr-TR" sz="3000" b="1" smtClean="0">
                <a:solidFill>
                  <a:schemeClr val="tx1"/>
                </a:solidFill>
                <a:latin typeface="Times New Roman" pitchFamily="18" charset="0"/>
              </a:rPr>
              <a:t>The situation in </a:t>
            </a:r>
            <a:r>
              <a:rPr lang="tr-TR" altLang="tr-TR" sz="3000" b="1" smtClean="0">
                <a:solidFill>
                  <a:schemeClr val="bg1"/>
                </a:solidFill>
                <a:latin typeface="Times New Roman" pitchFamily="18" charset="0"/>
              </a:rPr>
              <a:t>Turkey</a:t>
            </a:r>
          </a:p>
        </p:txBody>
      </p:sp>
      <p:pic>
        <p:nvPicPr>
          <p:cNvPr id="17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2158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10 Grup"/>
          <p:cNvGrpSpPr>
            <a:grpSpLocks/>
          </p:cNvGrpSpPr>
          <p:nvPr/>
        </p:nvGrpSpPr>
        <p:grpSpPr bwMode="auto">
          <a:xfrm>
            <a:off x="4324350" y="152400"/>
            <a:ext cx="4724400" cy="1673225"/>
            <a:chOff x="2056435" y="719819"/>
            <a:chExt cx="7106234" cy="3000396"/>
          </a:xfrm>
        </p:grpSpPr>
        <p:pic>
          <p:nvPicPr>
            <p:cNvPr id="17432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t="2119" b="8894"/>
            <a:stretch>
              <a:fillRect/>
            </a:stretch>
          </p:blipFill>
          <p:spPr bwMode="auto">
            <a:xfrm>
              <a:off x="2056435" y="719819"/>
              <a:ext cx="7106234" cy="300039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306" name="9 Metin kutusu"/>
            <p:cNvSpPr txBox="1">
              <a:spLocks noChangeArrowheads="1"/>
            </p:cNvSpPr>
            <p:nvPr/>
          </p:nvSpPr>
          <p:spPr bwMode="auto">
            <a:xfrm>
              <a:off x="7286644" y="3429000"/>
              <a:ext cx="129394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tr-TR" altLang="tr-TR" sz="900">
                  <a:solidFill>
                    <a:schemeClr val="bg1"/>
                  </a:solidFill>
                </a:rPr>
                <a:t>Source: Google Earth</a:t>
              </a:r>
            </a:p>
          </p:txBody>
        </p:sp>
      </p:grp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403350" y="4191000"/>
            <a:ext cx="74533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tr-TR" altLang="tr-TR" b="1">
              <a:solidFill>
                <a:srgbClr val="000066"/>
              </a:solidFill>
              <a:latin typeface="ITC Bookman Light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tr-TR" altLang="tr-TR" b="1">
              <a:solidFill>
                <a:srgbClr val="003300"/>
              </a:solidFill>
              <a:latin typeface="ITC Bookman Light" pitchFamily="18" charset="0"/>
            </a:endParaRPr>
          </a:p>
        </p:txBody>
      </p:sp>
      <p:grpSp>
        <p:nvGrpSpPr>
          <p:cNvPr id="12298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2303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4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sp>
        <p:nvSpPr>
          <p:cNvPr id="123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43063" y="74613"/>
            <a:ext cx="7105650" cy="711200"/>
          </a:xfrm>
        </p:spPr>
        <p:txBody>
          <a:bodyPr/>
          <a:lstStyle/>
          <a:p>
            <a:pPr algn="l" eaLnBrk="1" hangingPunct="1"/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The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situation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in </a:t>
            </a:r>
            <a:r>
              <a:rPr lang="tr-TR" altLang="tr-TR" sz="3000" b="1" dirty="0" err="1" smtClean="0">
                <a:solidFill>
                  <a:schemeClr val="bg1"/>
                </a:solidFill>
                <a:latin typeface="Times New Roman" pitchFamily="18" charset="0"/>
              </a:rPr>
              <a:t>Turkey</a:t>
            </a:r>
            <a:endParaRPr lang="tr-TR" altLang="tr-TR" sz="3000" b="1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1752600" y="2209800"/>
            <a:ext cx="7127875" cy="4094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000" b="1" dirty="0">
                <a:solidFill>
                  <a:srgbClr val="C00000"/>
                </a:solidFill>
                <a:latin typeface="+mj-lt"/>
              </a:rPr>
              <a:t>Metropolitan municipalities </a:t>
            </a:r>
            <a:r>
              <a:rPr lang="en-US" sz="2000" dirty="0">
                <a:latin typeface="+mj-lt"/>
              </a:rPr>
              <a:t>have an important mission</a:t>
            </a:r>
            <a:r>
              <a:rPr lang="tr-TR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within their territorial borders to ensure the protection of water basins in harmony with the principle of</a:t>
            </a:r>
            <a:r>
              <a:rPr lang="tr-TR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sustainable development. </a:t>
            </a:r>
            <a:endParaRPr lang="tr-TR" sz="2000" dirty="0">
              <a:latin typeface="+mj-lt"/>
            </a:endParaRPr>
          </a:p>
          <a:p>
            <a:pPr algn="just">
              <a:defRPr/>
            </a:pPr>
            <a:endParaRPr lang="tr-TR" sz="2000" dirty="0">
              <a:latin typeface="+mj-lt"/>
            </a:endParaRPr>
          </a:p>
          <a:p>
            <a:pPr algn="just">
              <a:defRPr/>
            </a:pPr>
            <a:r>
              <a:rPr lang="tr-TR" sz="2000" dirty="0">
                <a:latin typeface="+mj-lt"/>
              </a:rPr>
              <a:t>O</a:t>
            </a:r>
            <a:r>
              <a:rPr lang="en-US" sz="2000" dirty="0" err="1">
                <a:latin typeface="+mj-lt"/>
              </a:rPr>
              <a:t>ther</a:t>
            </a:r>
            <a:r>
              <a:rPr lang="en-US" sz="2000" dirty="0">
                <a:latin typeface="+mj-lt"/>
              </a:rPr>
              <a:t> important legal </a:t>
            </a:r>
            <a:r>
              <a:rPr lang="en-US" sz="2000" dirty="0" err="1">
                <a:latin typeface="+mj-lt"/>
              </a:rPr>
              <a:t>entit</a:t>
            </a:r>
            <a:r>
              <a:rPr lang="tr-TR" sz="2000" dirty="0" err="1">
                <a:latin typeface="+mj-lt"/>
              </a:rPr>
              <a:t>ies</a:t>
            </a:r>
            <a:r>
              <a:rPr lang="en-US" sz="2000" dirty="0">
                <a:latin typeface="+mj-lt"/>
              </a:rPr>
              <a:t> </a:t>
            </a:r>
            <a:r>
              <a:rPr lang="tr-TR" sz="2000" dirty="0" err="1">
                <a:latin typeface="+mj-lt"/>
              </a:rPr>
              <a:t>related</a:t>
            </a:r>
            <a:r>
              <a:rPr lang="tr-TR" sz="2000" dirty="0">
                <a:latin typeface="+mj-lt"/>
              </a:rPr>
              <a:t> </a:t>
            </a:r>
            <a:r>
              <a:rPr lang="tr-TR" sz="2000" dirty="0" err="1">
                <a:latin typeface="+mj-lt"/>
              </a:rPr>
              <a:t>are</a:t>
            </a:r>
            <a:r>
              <a:rPr lang="tr-TR" sz="2000" dirty="0">
                <a:latin typeface="+mj-lt"/>
              </a:rPr>
              <a:t>: </a:t>
            </a:r>
          </a:p>
          <a:p>
            <a:pPr lvl="1" algn="just">
              <a:defRPr/>
            </a:pPr>
            <a:r>
              <a:rPr lang="tr-TR" sz="2000" b="1" dirty="0" err="1">
                <a:solidFill>
                  <a:srgbClr val="C00000"/>
                </a:solidFill>
                <a:latin typeface="+mj-lt"/>
              </a:rPr>
              <a:t>the</a:t>
            </a:r>
            <a:r>
              <a:rPr lang="tr-TR" sz="2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+mj-lt"/>
              </a:rPr>
              <a:t>Ministry of Forestry and Water Works</a:t>
            </a:r>
            <a:endParaRPr lang="tr-TR" sz="2000" b="1" dirty="0">
              <a:solidFill>
                <a:srgbClr val="C00000"/>
              </a:solidFill>
              <a:latin typeface="+mj-lt"/>
            </a:endParaRPr>
          </a:p>
          <a:p>
            <a:pPr lvl="1" algn="just">
              <a:defRPr/>
            </a:pPr>
            <a:r>
              <a:rPr lang="tr-TR" sz="2000" b="1" dirty="0" err="1">
                <a:solidFill>
                  <a:srgbClr val="C00000"/>
                </a:solidFill>
                <a:latin typeface="+mj-lt"/>
              </a:rPr>
              <a:t>the</a:t>
            </a:r>
            <a:r>
              <a:rPr lang="tr-TR" sz="2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+mj-lt"/>
              </a:rPr>
              <a:t>Ministry of Environment and Urbanization</a:t>
            </a:r>
            <a:endParaRPr lang="tr-TR" sz="2000" b="1" dirty="0">
              <a:solidFill>
                <a:srgbClr val="C00000"/>
              </a:solidFill>
              <a:latin typeface="+mj-lt"/>
            </a:endParaRPr>
          </a:p>
          <a:p>
            <a:pPr lvl="1" algn="just">
              <a:defRPr/>
            </a:pPr>
            <a:r>
              <a:rPr lang="tr-TR" sz="2000" b="1" dirty="0" err="1">
                <a:solidFill>
                  <a:srgbClr val="C00000"/>
                </a:solidFill>
                <a:latin typeface="+mj-lt"/>
              </a:rPr>
              <a:t>the</a:t>
            </a:r>
            <a:r>
              <a:rPr lang="tr-TR" sz="20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+mj-lt"/>
              </a:rPr>
              <a:t>Ministry of Food, Agriculture and Livestock </a:t>
            </a:r>
            <a:endParaRPr lang="tr-TR" sz="2000" b="1" dirty="0">
              <a:solidFill>
                <a:srgbClr val="C00000"/>
              </a:solidFill>
              <a:latin typeface="+mj-lt"/>
            </a:endParaRPr>
          </a:p>
          <a:p>
            <a:pPr algn="just">
              <a:defRPr/>
            </a:pPr>
            <a:endParaRPr lang="tr-TR" sz="2000" dirty="0">
              <a:latin typeface="+mj-lt"/>
            </a:endParaRPr>
          </a:p>
          <a:p>
            <a:pPr algn="just">
              <a:defRPr/>
            </a:pPr>
            <a:r>
              <a:rPr lang="en-US" sz="2000" dirty="0">
                <a:latin typeface="+mj-lt"/>
              </a:rPr>
              <a:t>The</a:t>
            </a:r>
            <a:r>
              <a:rPr lang="tr-TR" sz="2000" dirty="0" err="1">
                <a:latin typeface="+mj-lt"/>
              </a:rPr>
              <a:t>se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Ministr</a:t>
            </a:r>
            <a:r>
              <a:rPr lang="tr-TR" sz="2000" dirty="0" err="1">
                <a:latin typeface="+mj-lt"/>
              </a:rPr>
              <a:t>ies</a:t>
            </a:r>
            <a:r>
              <a:rPr lang="en-US" sz="2000" dirty="0">
                <a:latin typeface="+mj-lt"/>
              </a:rPr>
              <a:t> </a:t>
            </a:r>
            <a:r>
              <a:rPr lang="tr-TR" sz="2000" dirty="0" err="1">
                <a:latin typeface="+mj-lt"/>
              </a:rPr>
              <a:t>are</a:t>
            </a:r>
            <a:r>
              <a:rPr lang="tr-TR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responsible for the protection and improvement of the resources of water, soil, plants, animals and</a:t>
            </a:r>
            <a:r>
              <a:rPr lang="tr-TR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fisheries. </a:t>
            </a:r>
            <a:endParaRPr lang="tr-TR" sz="2000" dirty="0">
              <a:latin typeface="+mj-lt"/>
            </a:endParaRPr>
          </a:p>
        </p:txBody>
      </p:sp>
      <p:pic>
        <p:nvPicPr>
          <p:cNvPr id="17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6057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-100013"/>
            <a:ext cx="7010400" cy="1143001"/>
          </a:xfrm>
        </p:spPr>
        <p:txBody>
          <a:bodyPr/>
          <a:lstStyle/>
          <a:p>
            <a:pPr algn="l"/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Climate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Projections</a:t>
            </a:r>
            <a:endParaRPr lang="tr-TR" altLang="tr-TR" sz="30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12698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908050"/>
            <a:ext cx="5930900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3657600" y="6324600"/>
            <a:ext cx="28734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b="1" dirty="0" err="1" smtClean="0"/>
              <a:t>Changes</a:t>
            </a:r>
            <a:r>
              <a:rPr lang="tr-TR" altLang="tr-TR" b="1" dirty="0" smtClean="0"/>
              <a:t> in </a:t>
            </a:r>
            <a:r>
              <a:rPr lang="tr-TR" altLang="tr-TR" b="1" dirty="0" err="1" smtClean="0"/>
              <a:t>Temperature</a:t>
            </a:r>
            <a:endParaRPr lang="tr-TR" altLang="tr-TR" b="1" dirty="0"/>
          </a:p>
        </p:txBody>
      </p:sp>
      <p:grpSp>
        <p:nvGrpSpPr>
          <p:cNvPr id="11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2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4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869708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08050"/>
            <a:ext cx="5819775" cy="528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4272265" y="6336268"/>
            <a:ext cx="28905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b="1" dirty="0" err="1" smtClean="0"/>
              <a:t>Changes</a:t>
            </a:r>
            <a:r>
              <a:rPr lang="tr-TR" altLang="tr-TR" b="1" dirty="0" smtClean="0"/>
              <a:t> in </a:t>
            </a:r>
            <a:r>
              <a:rPr lang="tr-TR" altLang="tr-TR" b="1" dirty="0" err="1" smtClean="0"/>
              <a:t>Precipitation</a:t>
            </a:r>
            <a:endParaRPr lang="tr-TR" altLang="tr-TR" b="1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676400" y="-152400"/>
            <a:ext cx="70104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3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Climate</a:t>
            </a:r>
            <a:r>
              <a:rPr kumimoji="0" lang="tr-TR" altLang="tr-TR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</a:t>
            </a:r>
            <a:r>
              <a:rPr kumimoji="0" lang="tr-TR" altLang="tr-TR" sz="3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Projections</a:t>
            </a:r>
            <a:endParaRPr kumimoji="0" lang="tr-TR" altLang="tr-TR" sz="3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grpSp>
        <p:nvGrpSpPr>
          <p:cNvPr id="13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4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6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6409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3733800" y="6248400"/>
            <a:ext cx="30444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b="1" dirty="0" err="1" smtClean="0"/>
              <a:t>Changes</a:t>
            </a:r>
            <a:r>
              <a:rPr lang="tr-TR" altLang="tr-TR" b="1" dirty="0" smtClean="0"/>
              <a:t> in </a:t>
            </a:r>
            <a:r>
              <a:rPr lang="tr-TR" altLang="tr-TR" b="1" dirty="0" err="1" smtClean="0"/>
              <a:t>surface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runoff</a:t>
            </a:r>
            <a:endParaRPr lang="tr-TR" altLang="tr-TR" b="1" dirty="0"/>
          </a:p>
        </p:txBody>
      </p:sp>
      <p:pic>
        <p:nvPicPr>
          <p:cNvPr id="131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893763"/>
            <a:ext cx="5940425" cy="52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676400" y="-100013"/>
            <a:ext cx="70104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3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Climate</a:t>
            </a:r>
            <a:r>
              <a:rPr kumimoji="0" lang="tr-TR" altLang="tr-TR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</a:t>
            </a:r>
            <a:r>
              <a:rPr kumimoji="0" lang="tr-TR" altLang="tr-TR" sz="3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Projections</a:t>
            </a:r>
            <a:endParaRPr kumimoji="0" lang="tr-TR" altLang="tr-TR" sz="3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grpSp>
        <p:nvGrpSpPr>
          <p:cNvPr id="13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4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6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42329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Water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Stress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in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European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River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Basins</a:t>
            </a:r>
            <a:endParaRPr lang="tr-TR" altLang="tr-TR" sz="30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128004" name="Resim 1" descr="http://www.eea.europa.eu/data-and-maps/figures/water-stress-in-europe-2000-and-2030/fig-3-3-water-stress.eps/fig%203.3%20water%20stress.eps.75dpi.png/at_download/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8280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519113" y="6021388"/>
            <a:ext cx="81565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tr-TR" altLang="tr-TR" b="1" dirty="0" err="1" smtClean="0"/>
              <a:t>Water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stress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due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to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existing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growth</a:t>
            </a:r>
            <a:r>
              <a:rPr lang="tr-TR" altLang="tr-TR" b="1" dirty="0" smtClean="0"/>
              <a:t> rate </a:t>
            </a:r>
            <a:r>
              <a:rPr lang="tr-TR" altLang="tr-TR" b="1" dirty="0" err="1" smtClean="0"/>
              <a:t>and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water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consumption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trends</a:t>
            </a:r>
            <a:r>
              <a:rPr lang="tr-TR" altLang="tr-TR" b="1" dirty="0" smtClean="0"/>
              <a:t> </a:t>
            </a:r>
            <a:r>
              <a:rPr lang="tr-TR" altLang="tr-TR" sz="1400" b="1" i="1" dirty="0" smtClean="0"/>
              <a:t>(</a:t>
            </a:r>
            <a:r>
              <a:rPr lang="tr-TR" altLang="tr-TR" sz="1400" b="1" i="1" dirty="0" err="1" smtClean="0"/>
              <a:t>Source</a:t>
            </a:r>
            <a:r>
              <a:rPr lang="tr-TR" altLang="tr-TR" sz="1400" b="1" i="1" dirty="0" smtClean="0"/>
              <a:t>: </a:t>
            </a:r>
            <a:r>
              <a:rPr lang="tr-TR" altLang="tr-TR" sz="1400" b="1" i="1" dirty="0" err="1" smtClean="0"/>
              <a:t>EuPA</a:t>
            </a:r>
            <a:r>
              <a:rPr lang="tr-TR" altLang="tr-TR" sz="1400" b="1" i="1" dirty="0" smtClean="0"/>
              <a:t>, </a:t>
            </a:r>
            <a:r>
              <a:rPr lang="tr-TR" altLang="tr-TR" sz="1400" b="1" i="1" dirty="0"/>
              <a:t>2009)</a:t>
            </a:r>
            <a:r>
              <a:rPr lang="tr-TR" altLang="tr-TR" sz="1400" b="1" dirty="0"/>
              <a:t> </a:t>
            </a:r>
            <a:endParaRPr lang="tr-TR" altLang="tr-TR" b="1" dirty="0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6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132021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-26987"/>
            <a:ext cx="8229600" cy="865188"/>
          </a:xfrm>
        </p:spPr>
        <p:txBody>
          <a:bodyPr/>
          <a:lstStyle/>
          <a:p>
            <a:pPr algn="l"/>
            <a:r>
              <a:rPr lang="en-US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Studies Conducted in Turkey</a:t>
            </a:r>
            <a:endParaRPr lang="en-US" altLang="tr-TR" sz="30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6225" y="914400"/>
            <a:ext cx="7292975" cy="5661025"/>
          </a:xfrm>
        </p:spPr>
        <p:txBody>
          <a:bodyPr/>
          <a:lstStyle/>
          <a:p>
            <a:pPr>
              <a:lnSpc>
                <a:spcPct val="105000"/>
              </a:lnSpc>
              <a:buFont typeface="Wingdings" pitchFamily="2" charset="2"/>
              <a:buChar char="§"/>
            </a:pPr>
            <a:r>
              <a:rPr lang="en-US" altLang="tr-TR" sz="2000" b="1" i="1" kern="1200" dirty="0" smtClean="0">
                <a:solidFill>
                  <a:srgbClr val="00B050"/>
                </a:solidFill>
                <a:latin typeface="+mj-lt"/>
              </a:rPr>
              <a:t>Water Scenarios for </a:t>
            </a:r>
            <a:r>
              <a:rPr lang="en-US" altLang="tr-TR" sz="2000" b="1" i="1" kern="1200" dirty="0" err="1" smtClean="0">
                <a:solidFill>
                  <a:srgbClr val="00B050"/>
                </a:solidFill>
                <a:latin typeface="+mj-lt"/>
              </a:rPr>
              <a:t>Neighbouring</a:t>
            </a:r>
            <a:r>
              <a:rPr lang="en-US" altLang="tr-TR" sz="2000" b="1" i="1" kern="1200" dirty="0" smtClean="0">
                <a:solidFill>
                  <a:srgbClr val="00B050"/>
                </a:solidFill>
                <a:latin typeface="+mj-lt"/>
              </a:rPr>
              <a:t> Countries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en-US" altLang="tr-TR" sz="2000" kern="1200" dirty="0" smtClean="0">
                <a:solidFill>
                  <a:srgbClr val="003300"/>
                </a:solidFill>
                <a:latin typeface="+mj-lt"/>
              </a:rPr>
              <a:t>-</a:t>
            </a:r>
            <a:r>
              <a:rPr lang="tr-TR" altLang="tr-TR" sz="2000" kern="1200" dirty="0" smtClean="0">
                <a:solidFill>
                  <a:srgbClr val="003300"/>
                </a:solidFill>
                <a:latin typeface="+mj-lt"/>
              </a:rPr>
              <a:t> </a:t>
            </a:r>
            <a:r>
              <a:rPr lang="en-US" altLang="tr-TR" sz="2000" kern="1200" dirty="0" smtClean="0">
                <a:solidFill>
                  <a:srgbClr val="003300"/>
                </a:solidFill>
                <a:latin typeface="+mj-lt"/>
              </a:rPr>
              <a:t> </a:t>
            </a:r>
            <a:r>
              <a:rPr lang="en-US" altLang="tr-TR" sz="2000" dirty="0" smtClean="0">
                <a:latin typeface="+mj-lt"/>
                <a:cs typeface="Times New Roman" pitchFamily="18" charset="0"/>
              </a:rPr>
              <a:t>EU-FP6 project – Middle East Technical University</a:t>
            </a:r>
          </a:p>
          <a:p>
            <a:pPr>
              <a:lnSpc>
                <a:spcPct val="105000"/>
              </a:lnSpc>
              <a:buNone/>
            </a:pPr>
            <a:endParaRPr lang="en-US" altLang="tr-TR" sz="2000" dirty="0" smtClean="0">
              <a:latin typeface="+mj-lt"/>
              <a:cs typeface="Times New Roman" pitchFamily="18" charset="0"/>
            </a:endParaRPr>
          </a:p>
          <a:p>
            <a:pPr>
              <a:lnSpc>
                <a:spcPct val="105000"/>
              </a:lnSpc>
              <a:buFont typeface="Wingdings" pitchFamily="2" charset="2"/>
              <a:buChar char="§"/>
            </a:pPr>
            <a:r>
              <a:rPr lang="en-US" altLang="tr-TR" sz="2000" b="1" i="1" kern="1200" dirty="0" smtClean="0">
                <a:solidFill>
                  <a:srgbClr val="00B050"/>
                </a:solidFill>
                <a:latin typeface="+mj-lt"/>
              </a:rPr>
              <a:t>The Effects of Climate Change on Euphrates Regimes</a:t>
            </a:r>
            <a:r>
              <a:rPr lang="tr-TR" altLang="tr-TR" sz="2000" b="1" i="1" kern="1200" dirty="0" smtClean="0">
                <a:solidFill>
                  <a:srgbClr val="003300"/>
                </a:solidFill>
                <a:latin typeface="+mj-lt"/>
              </a:rPr>
              <a:t> 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–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Turkish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Research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Council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project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–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Istanbul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Technical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University</a:t>
            </a:r>
            <a:endParaRPr lang="tr-TR" altLang="tr-TR" sz="2000" dirty="0" smtClean="0">
              <a:latin typeface="+mj-lt"/>
              <a:cs typeface="Times New Roman" pitchFamily="18" charset="0"/>
            </a:endParaRPr>
          </a:p>
          <a:p>
            <a:pPr>
              <a:lnSpc>
                <a:spcPct val="105000"/>
              </a:lnSpc>
              <a:buNone/>
            </a:pPr>
            <a:endParaRPr lang="tr-TR" altLang="tr-TR" sz="2000" dirty="0" smtClean="0">
              <a:latin typeface="+mj-lt"/>
              <a:cs typeface="Times New Roman" pitchFamily="18" charset="0"/>
            </a:endParaRPr>
          </a:p>
          <a:p>
            <a:pPr>
              <a:lnSpc>
                <a:spcPct val="105000"/>
              </a:lnSpc>
              <a:buFont typeface="Wingdings" pitchFamily="2" charset="2"/>
              <a:buChar char="§"/>
            </a:pPr>
            <a:r>
              <a:rPr lang="en-US" altLang="tr-TR" sz="2000" b="1" i="1" kern="1200" dirty="0" smtClean="0">
                <a:solidFill>
                  <a:srgbClr val="00B050"/>
                </a:solidFill>
                <a:latin typeface="+mj-lt"/>
              </a:rPr>
              <a:t>The Effect of Climate Change 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on </a:t>
            </a:r>
            <a:r>
              <a:rPr lang="en-US" altLang="tr-TR" sz="2000" b="1" i="1" kern="1200" dirty="0" smtClean="0">
                <a:solidFill>
                  <a:srgbClr val="00B050"/>
                </a:solidFill>
                <a:latin typeface="+mj-lt"/>
              </a:rPr>
              <a:t>Supply Reliability of the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Dam R</a:t>
            </a:r>
            <a:r>
              <a:rPr lang="en-US" altLang="tr-TR" sz="2000" b="1" i="1" kern="1200" dirty="0" err="1" smtClean="0">
                <a:solidFill>
                  <a:srgbClr val="00B050"/>
                </a:solidFill>
                <a:latin typeface="+mj-lt"/>
              </a:rPr>
              <a:t>eservoir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s</a:t>
            </a:r>
            <a:r>
              <a:rPr lang="tr-TR" sz="2000" dirty="0" smtClean="0">
                <a:solidFill>
                  <a:srgbClr val="00B050"/>
                </a:solidFill>
              </a:rPr>
              <a:t> </a:t>
            </a:r>
            <a:r>
              <a:rPr lang="tr-TR" sz="2000" dirty="0" smtClean="0"/>
              <a:t>- </a:t>
            </a:r>
            <a:r>
              <a:rPr lang="tr-TR" altLang="tr-TR" sz="2000" dirty="0" err="1" smtClean="0">
                <a:cs typeface="Times New Roman" pitchFamily="18" charset="0"/>
              </a:rPr>
              <a:t>Turkish</a:t>
            </a:r>
            <a:r>
              <a:rPr lang="tr-TR" altLang="tr-TR" sz="2000" dirty="0" smtClean="0"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cs typeface="Times New Roman" pitchFamily="18" charset="0"/>
              </a:rPr>
              <a:t>Research</a:t>
            </a:r>
            <a:r>
              <a:rPr lang="tr-TR" altLang="tr-TR" sz="2000" dirty="0" smtClean="0"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cs typeface="Times New Roman" pitchFamily="18" charset="0"/>
              </a:rPr>
              <a:t>Council</a:t>
            </a:r>
            <a:r>
              <a:rPr lang="tr-TR" altLang="tr-TR" sz="2000" dirty="0" smtClean="0"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cs typeface="Times New Roman" pitchFamily="18" charset="0"/>
              </a:rPr>
              <a:t>project</a:t>
            </a:r>
            <a:r>
              <a:rPr lang="tr-TR" altLang="tr-TR" sz="2000" dirty="0" smtClean="0">
                <a:cs typeface="Times New Roman" pitchFamily="18" charset="0"/>
              </a:rPr>
              <a:t>  – </a:t>
            </a:r>
            <a:r>
              <a:rPr lang="tr-TR" altLang="tr-TR" sz="2000" dirty="0" err="1" smtClean="0">
                <a:cs typeface="Times New Roman" pitchFamily="18" charset="0"/>
              </a:rPr>
              <a:t>Istanbul</a:t>
            </a:r>
            <a:r>
              <a:rPr lang="tr-TR" altLang="tr-TR" sz="2000" dirty="0" smtClean="0"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cs typeface="Times New Roman" pitchFamily="18" charset="0"/>
              </a:rPr>
              <a:t>Technical</a:t>
            </a:r>
            <a:r>
              <a:rPr lang="tr-TR" altLang="tr-TR" sz="2000" dirty="0" smtClean="0"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cs typeface="Times New Roman" pitchFamily="18" charset="0"/>
              </a:rPr>
              <a:t>University</a:t>
            </a:r>
            <a:endParaRPr lang="tr-TR" altLang="tr-TR" sz="2000" dirty="0" smtClean="0">
              <a:cs typeface="Times New Roman" pitchFamily="18" charset="0"/>
            </a:endParaRPr>
          </a:p>
          <a:p>
            <a:pPr>
              <a:lnSpc>
                <a:spcPct val="105000"/>
              </a:lnSpc>
              <a:buNone/>
            </a:pPr>
            <a:endParaRPr lang="tr-TR" altLang="tr-TR" sz="2000" dirty="0" smtClean="0">
              <a:latin typeface="+mj-lt"/>
              <a:cs typeface="Times New Roman" pitchFamily="18" charset="0"/>
            </a:endParaRPr>
          </a:p>
          <a:p>
            <a:pPr>
              <a:lnSpc>
                <a:spcPct val="105000"/>
              </a:lnSpc>
              <a:buFont typeface="Wingdings" pitchFamily="2" charset="2"/>
              <a:buChar char="§"/>
            </a:pP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Climate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Change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Effects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on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Water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Resources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of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Istanbul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–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Istanbul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Water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and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Sewarage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Administration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cs typeface="Times New Roman" pitchFamily="18" charset="0"/>
              </a:rPr>
              <a:t>project</a:t>
            </a:r>
            <a:r>
              <a:rPr lang="tr-TR" altLang="tr-TR" sz="2000" dirty="0" smtClean="0">
                <a:cs typeface="Times New Roman" pitchFamily="18" charset="0"/>
              </a:rPr>
              <a:t> </a:t>
            </a:r>
            <a:endParaRPr lang="tr-TR" altLang="tr-TR" sz="2000" dirty="0" smtClean="0">
              <a:latin typeface="+mj-lt"/>
              <a:cs typeface="Times New Roman" pitchFamily="18" charset="0"/>
            </a:endParaRPr>
          </a:p>
          <a:p>
            <a:pPr>
              <a:lnSpc>
                <a:spcPct val="105000"/>
              </a:lnSpc>
              <a:buNone/>
            </a:pPr>
            <a:endParaRPr lang="tr-TR" altLang="tr-TR" sz="2000" dirty="0" smtClean="0">
              <a:latin typeface="+mj-lt"/>
              <a:cs typeface="Times New Roman" pitchFamily="18" charset="0"/>
            </a:endParaRPr>
          </a:p>
          <a:p>
            <a:pPr>
              <a:lnSpc>
                <a:spcPct val="105000"/>
              </a:lnSpc>
              <a:buFont typeface="Wingdings" pitchFamily="2" charset="2"/>
              <a:buChar char="§"/>
            </a:pP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Climate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Scenarios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for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Konya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Closed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Basin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and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East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Mediteraanean</a:t>
            </a:r>
            <a:r>
              <a:rPr lang="tr-TR" altLang="tr-TR" sz="2000" b="1" i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b="1" i="1" kern="1200" dirty="0" err="1" smtClean="0">
                <a:solidFill>
                  <a:srgbClr val="00B050"/>
                </a:solidFill>
                <a:latin typeface="+mj-lt"/>
              </a:rPr>
              <a:t>Regions</a:t>
            </a:r>
            <a:r>
              <a:rPr lang="tr-TR" altLang="tr-TR" sz="2000" b="1" kern="1200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– WWF-</a:t>
            </a:r>
            <a:r>
              <a:rPr lang="tr-TR" altLang="tr-TR" sz="2000" dirty="0" err="1" smtClean="0">
                <a:latin typeface="+mj-lt"/>
                <a:cs typeface="Times New Roman" pitchFamily="18" charset="0"/>
              </a:rPr>
              <a:t>Turkey</a:t>
            </a:r>
            <a:r>
              <a:rPr lang="tr-TR" altLang="tr-TR" sz="2000" dirty="0" smtClean="0">
                <a:latin typeface="+mj-lt"/>
                <a:cs typeface="Times New Roman" pitchFamily="18" charset="0"/>
              </a:rPr>
              <a:t> </a:t>
            </a:r>
            <a:r>
              <a:rPr lang="tr-TR" altLang="tr-TR" sz="2000" dirty="0" err="1" smtClean="0">
                <a:cs typeface="Times New Roman" pitchFamily="18" charset="0"/>
              </a:rPr>
              <a:t>project</a:t>
            </a:r>
            <a:r>
              <a:rPr lang="tr-TR" altLang="tr-TR" sz="2000" dirty="0" smtClean="0">
                <a:cs typeface="Times New Roman" pitchFamily="18" charset="0"/>
              </a:rPr>
              <a:t> </a:t>
            </a:r>
            <a:endParaRPr lang="tr-TR" altLang="tr-TR" sz="2000" dirty="0" smtClean="0">
              <a:latin typeface="+mj-lt"/>
              <a:cs typeface="Times New Roman" pitchFamily="18" charset="0"/>
            </a:endParaRPr>
          </a:p>
          <a:p>
            <a:pPr>
              <a:lnSpc>
                <a:spcPct val="105000"/>
              </a:lnSpc>
              <a:buNone/>
            </a:pPr>
            <a:endParaRPr lang="tr-TR" altLang="tr-TR" sz="2000" dirty="0" smtClean="0">
              <a:latin typeface="+mj-lt"/>
              <a:cs typeface="Times New Roman" pitchFamily="18" charset="0"/>
            </a:endParaRPr>
          </a:p>
          <a:p>
            <a:pPr>
              <a:lnSpc>
                <a:spcPct val="105000"/>
              </a:lnSpc>
              <a:buNone/>
            </a:pPr>
            <a:r>
              <a:rPr lang="tr-TR" altLang="tr-TR" sz="2000" dirty="0" smtClean="0">
                <a:latin typeface="+mj-lt"/>
                <a:cs typeface="Times New Roman" pitchFamily="18" charset="0"/>
              </a:rPr>
              <a:t>	</a:t>
            </a:r>
            <a:endParaRPr lang="en-US" altLang="tr-TR" sz="2000" dirty="0">
              <a:latin typeface="+mj-lt"/>
              <a:cs typeface="Times New Roman" pitchFamily="18" charset="0"/>
            </a:endParaRPr>
          </a:p>
        </p:txBody>
      </p:sp>
      <p:pic>
        <p:nvPicPr>
          <p:cNvPr id="14" name="Picture 6" descr="Elvish_Forest_by_aponom_192x1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shutterstock_59750443_192x1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Perito-moreno-glacier-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301474208_eac4c54c30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Snow-Water-Lake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85826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7010400" cy="1143000"/>
          </a:xfrm>
        </p:spPr>
        <p:txBody>
          <a:bodyPr/>
          <a:lstStyle/>
          <a:p>
            <a:pPr algn="l"/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Adaptation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Studies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–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Water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Resources</a:t>
            </a:r>
            <a:endParaRPr lang="tr-TR" altLang="tr-TR" sz="30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412875"/>
            <a:ext cx="7391400" cy="3463925"/>
          </a:xfrm>
        </p:spPr>
        <p:txBody>
          <a:bodyPr/>
          <a:lstStyle/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tr-TR" altLang="tr-TR" sz="2400" i="1" dirty="0" err="1" smtClean="0">
                <a:solidFill>
                  <a:srgbClr val="00B050"/>
                </a:solidFill>
              </a:rPr>
              <a:t>Adaptation</a:t>
            </a:r>
            <a:r>
              <a:rPr lang="tr-TR" altLang="tr-TR" sz="2400" i="1" dirty="0" smtClean="0">
                <a:solidFill>
                  <a:srgbClr val="00B050"/>
                </a:solidFill>
              </a:rPr>
              <a:t> </a:t>
            </a:r>
            <a:r>
              <a:rPr lang="tr-TR" altLang="tr-TR" sz="2400" i="1" dirty="0" err="1" smtClean="0">
                <a:solidFill>
                  <a:srgbClr val="00B050"/>
                </a:solidFill>
              </a:rPr>
              <a:t>to</a:t>
            </a:r>
            <a:r>
              <a:rPr lang="tr-TR" altLang="tr-TR" sz="2400" i="1" dirty="0" smtClean="0">
                <a:solidFill>
                  <a:srgbClr val="00B050"/>
                </a:solidFill>
              </a:rPr>
              <a:t> CC in Seyhan </a:t>
            </a:r>
            <a:r>
              <a:rPr lang="tr-TR" altLang="tr-TR" sz="2400" i="1" dirty="0" err="1" smtClean="0">
                <a:solidFill>
                  <a:srgbClr val="00B050"/>
                </a:solidFill>
              </a:rPr>
              <a:t>Basin</a:t>
            </a:r>
            <a:endParaRPr lang="tr-TR" altLang="tr-TR" sz="2400" dirty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tr-TR" altLang="tr-TR" sz="2000" dirty="0" smtClean="0"/>
              <a:t>		DSI (</a:t>
            </a:r>
            <a:r>
              <a:rPr lang="tr-TR" altLang="tr-TR" sz="2000" dirty="0" err="1" smtClean="0"/>
              <a:t>State</a:t>
            </a:r>
            <a:r>
              <a:rPr lang="tr-TR" altLang="tr-TR" sz="2000" dirty="0" smtClean="0"/>
              <a:t> </a:t>
            </a:r>
            <a:r>
              <a:rPr lang="tr-TR" altLang="tr-TR" sz="2000" dirty="0" err="1" smtClean="0"/>
              <a:t>Water</a:t>
            </a:r>
            <a:r>
              <a:rPr lang="tr-TR" altLang="tr-TR" sz="2000" dirty="0" smtClean="0"/>
              <a:t> Works) </a:t>
            </a:r>
            <a:r>
              <a:rPr lang="tr-TR" altLang="tr-TR" sz="2000" dirty="0" err="1" smtClean="0"/>
              <a:t>and</a:t>
            </a:r>
            <a:r>
              <a:rPr lang="tr-TR" altLang="tr-TR" sz="2000" dirty="0" smtClean="0"/>
              <a:t> UNDP</a:t>
            </a:r>
            <a:endParaRPr lang="tr-TR" altLang="tr-TR" sz="2000" dirty="0"/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tr-TR" altLang="tr-TR" sz="2400" i="1" dirty="0" err="1" smtClean="0">
                <a:solidFill>
                  <a:srgbClr val="00B050"/>
                </a:solidFill>
              </a:rPr>
              <a:t>Anatolia</a:t>
            </a:r>
            <a:r>
              <a:rPr lang="tr-TR" altLang="tr-TR" sz="2400" i="1" dirty="0" smtClean="0">
                <a:solidFill>
                  <a:srgbClr val="00B050"/>
                </a:solidFill>
              </a:rPr>
              <a:t> </a:t>
            </a:r>
            <a:r>
              <a:rPr lang="tr-TR" altLang="tr-TR" sz="2400" i="1" dirty="0" err="1" smtClean="0">
                <a:solidFill>
                  <a:srgbClr val="00B050"/>
                </a:solidFill>
              </a:rPr>
              <a:t>Water</a:t>
            </a:r>
            <a:r>
              <a:rPr lang="tr-TR" altLang="tr-TR" sz="2400" i="1" dirty="0" smtClean="0">
                <a:solidFill>
                  <a:srgbClr val="00B050"/>
                </a:solidFill>
              </a:rPr>
              <a:t> </a:t>
            </a:r>
            <a:r>
              <a:rPr lang="tr-TR" altLang="tr-TR" sz="2400" i="1" dirty="0" err="1" smtClean="0">
                <a:solidFill>
                  <a:srgbClr val="00B050"/>
                </a:solidFill>
              </a:rPr>
              <a:t>Basins</a:t>
            </a:r>
            <a:r>
              <a:rPr lang="tr-TR" altLang="tr-TR" sz="2400" i="1" dirty="0" smtClean="0">
                <a:solidFill>
                  <a:srgbClr val="00B050"/>
                </a:solidFill>
              </a:rPr>
              <a:t> </a:t>
            </a:r>
            <a:r>
              <a:rPr lang="tr-TR" altLang="tr-TR" sz="2400" i="1" dirty="0" err="1" smtClean="0">
                <a:solidFill>
                  <a:srgbClr val="00B050"/>
                </a:solidFill>
              </a:rPr>
              <a:t>Rehabilitation</a:t>
            </a:r>
            <a:endParaRPr lang="tr-TR" altLang="tr-TR" sz="2400" dirty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tr-TR" altLang="tr-TR" sz="2000" dirty="0" smtClean="0"/>
              <a:t>		</a:t>
            </a:r>
            <a:r>
              <a:rPr lang="tr-TR" altLang="tr-TR" sz="2000" dirty="0" err="1" smtClean="0"/>
              <a:t>World</a:t>
            </a:r>
            <a:r>
              <a:rPr lang="tr-TR" altLang="tr-TR" sz="2000" dirty="0" smtClean="0"/>
              <a:t> Bank, </a:t>
            </a:r>
            <a:r>
              <a:rPr lang="tr-TR" altLang="tr-TR" sz="2000" dirty="0" err="1" smtClean="0"/>
              <a:t>and</a:t>
            </a:r>
            <a:r>
              <a:rPr lang="tr-TR" altLang="tr-TR" sz="2000" dirty="0" smtClean="0"/>
              <a:t> Global </a:t>
            </a:r>
            <a:r>
              <a:rPr lang="tr-TR" altLang="tr-TR" sz="2000" dirty="0" err="1" smtClean="0"/>
              <a:t>Eenvironmental</a:t>
            </a:r>
            <a:r>
              <a:rPr lang="tr-TR" altLang="tr-TR" sz="2000" dirty="0" smtClean="0"/>
              <a:t> </a:t>
            </a:r>
            <a:r>
              <a:rPr lang="tr-TR" altLang="tr-TR" sz="2000" dirty="0" err="1" smtClean="0"/>
              <a:t>Fund</a:t>
            </a:r>
            <a:r>
              <a:rPr lang="tr-TR" altLang="tr-TR" sz="2000" dirty="0" smtClean="0"/>
              <a:t>  (</a:t>
            </a:r>
            <a:r>
              <a:rPr lang="tr-TR" altLang="tr-TR" sz="2000" dirty="0" err="1" smtClean="0"/>
              <a:t>carried</a:t>
            </a:r>
            <a:r>
              <a:rPr lang="tr-TR" altLang="tr-TR" sz="2000" dirty="0" smtClean="0"/>
              <a:t> 	</a:t>
            </a:r>
            <a:r>
              <a:rPr lang="tr-TR" altLang="tr-TR" sz="2000" dirty="0" err="1" smtClean="0"/>
              <a:t>out</a:t>
            </a:r>
            <a:r>
              <a:rPr lang="tr-TR" altLang="tr-TR" sz="2000" dirty="0" smtClean="0"/>
              <a:t> in 28 </a:t>
            </a:r>
            <a:r>
              <a:rPr lang="tr-TR" altLang="tr-TR" sz="2000" dirty="0" err="1" smtClean="0"/>
              <a:t>micro</a:t>
            </a:r>
            <a:r>
              <a:rPr lang="tr-TR" altLang="tr-TR" sz="2000" dirty="0" smtClean="0"/>
              <a:t> </a:t>
            </a:r>
            <a:r>
              <a:rPr lang="tr-TR" altLang="tr-TR" sz="2000" dirty="0" err="1" smtClean="0"/>
              <a:t>basins</a:t>
            </a:r>
            <a:r>
              <a:rPr lang="tr-TR" altLang="tr-TR" sz="2000" dirty="0" smtClean="0"/>
              <a:t> </a:t>
            </a:r>
            <a:r>
              <a:rPr lang="tr-TR" altLang="tr-TR" sz="2000" dirty="0" err="1" smtClean="0"/>
              <a:t>around</a:t>
            </a:r>
            <a:r>
              <a:rPr lang="tr-TR" altLang="tr-TR" sz="2000" dirty="0" smtClean="0"/>
              <a:t> </a:t>
            </a:r>
            <a:r>
              <a:rPr lang="tr-TR" altLang="tr-TR" sz="2000" dirty="0" err="1" smtClean="0"/>
              <a:t>Anatolia</a:t>
            </a:r>
            <a:r>
              <a:rPr lang="tr-TR" altLang="tr-TR" sz="2000" dirty="0" smtClean="0"/>
              <a:t>)</a:t>
            </a:r>
            <a:endParaRPr lang="tr-TR" altLang="tr-TR" sz="2000" dirty="0"/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tr-TR" altLang="tr-TR" sz="2400" i="1" dirty="0" err="1" smtClean="0">
                <a:solidFill>
                  <a:srgbClr val="00B050"/>
                </a:solidFill>
              </a:rPr>
              <a:t>Capacity</a:t>
            </a:r>
            <a:r>
              <a:rPr lang="tr-TR" altLang="tr-TR" sz="2400" i="1" dirty="0" smtClean="0">
                <a:solidFill>
                  <a:srgbClr val="00B050"/>
                </a:solidFill>
              </a:rPr>
              <a:t> </a:t>
            </a:r>
            <a:r>
              <a:rPr lang="tr-TR" altLang="tr-TR" sz="2400" i="1" dirty="0" err="1" smtClean="0">
                <a:solidFill>
                  <a:srgbClr val="00B050"/>
                </a:solidFill>
              </a:rPr>
              <a:t>Building</a:t>
            </a:r>
            <a:r>
              <a:rPr lang="tr-TR" altLang="tr-TR" sz="2400" i="1" dirty="0" smtClean="0">
                <a:solidFill>
                  <a:srgbClr val="00B050"/>
                </a:solidFill>
              </a:rPr>
              <a:t> </a:t>
            </a:r>
            <a:r>
              <a:rPr lang="tr-TR" altLang="tr-TR" sz="2400" i="1" dirty="0" err="1" smtClean="0">
                <a:solidFill>
                  <a:srgbClr val="00B050"/>
                </a:solidFill>
              </a:rPr>
              <a:t>for</a:t>
            </a:r>
            <a:r>
              <a:rPr lang="tr-TR" altLang="tr-TR" sz="2400" i="1" dirty="0" smtClean="0">
                <a:solidFill>
                  <a:srgbClr val="00B050"/>
                </a:solidFill>
              </a:rPr>
              <a:t> </a:t>
            </a:r>
            <a:r>
              <a:rPr lang="tr-TR" altLang="tr-TR" sz="2400" i="1" dirty="0" err="1" smtClean="0">
                <a:solidFill>
                  <a:srgbClr val="00B050"/>
                </a:solidFill>
              </a:rPr>
              <a:t>Water</a:t>
            </a:r>
            <a:r>
              <a:rPr lang="tr-TR" altLang="tr-TR" sz="2400" i="1" dirty="0" smtClean="0">
                <a:solidFill>
                  <a:srgbClr val="00B050"/>
                </a:solidFill>
              </a:rPr>
              <a:t> </a:t>
            </a:r>
            <a:r>
              <a:rPr lang="tr-TR" altLang="tr-TR" sz="2400" i="1" dirty="0" err="1" smtClean="0">
                <a:solidFill>
                  <a:srgbClr val="00B050"/>
                </a:solidFill>
              </a:rPr>
              <a:t>Sector</a:t>
            </a:r>
            <a:endParaRPr lang="tr-TR" altLang="tr-TR" sz="2400" dirty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tr-TR" altLang="tr-TR" sz="2000" dirty="0" smtClean="0"/>
              <a:t>		EU – </a:t>
            </a:r>
            <a:r>
              <a:rPr lang="tr-TR" altLang="tr-TR" sz="2000" dirty="0" err="1" smtClean="0"/>
              <a:t>Establisment</a:t>
            </a:r>
            <a:r>
              <a:rPr lang="tr-TR" altLang="tr-TR" sz="2000" dirty="0" smtClean="0"/>
              <a:t> of </a:t>
            </a:r>
            <a:r>
              <a:rPr lang="tr-TR" altLang="tr-TR" sz="2000" dirty="0" err="1" smtClean="0"/>
              <a:t>Water</a:t>
            </a:r>
            <a:r>
              <a:rPr lang="tr-TR" altLang="tr-TR" sz="2000" dirty="0" smtClean="0"/>
              <a:t> </a:t>
            </a:r>
            <a:r>
              <a:rPr lang="tr-TR" altLang="tr-TR" sz="2000" dirty="0" err="1" smtClean="0"/>
              <a:t>Framework</a:t>
            </a:r>
            <a:r>
              <a:rPr lang="tr-TR" altLang="tr-TR" sz="2000" dirty="0" smtClean="0"/>
              <a:t> </a:t>
            </a:r>
            <a:r>
              <a:rPr lang="tr-TR" altLang="tr-TR" sz="2000" dirty="0" err="1" smtClean="0"/>
              <a:t>Directive</a:t>
            </a:r>
            <a:endParaRPr lang="tr-TR" altLang="tr-TR" sz="2000" dirty="0"/>
          </a:p>
        </p:txBody>
      </p:sp>
      <p:grpSp>
        <p:nvGrpSpPr>
          <p:cNvPr id="10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1" name="Picture 6" descr="logo_YTU_CM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3" name="Picture 6" descr="Elvish_Forest_by_aponom_192x1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 descr="shutterstock_59750443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Perito-moreno-glacier-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 descr="301474208_eac4c54c30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 descr="Snow-Water-Lake-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44923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85664" y="0"/>
            <a:ext cx="7253536" cy="1143000"/>
          </a:xfrm>
        </p:spPr>
        <p:txBody>
          <a:bodyPr>
            <a:noAutofit/>
          </a:bodyPr>
          <a:lstStyle/>
          <a:p>
            <a:pPr algn="l"/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National climate change adaptation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strategy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&amp;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action</a:t>
            </a:r>
            <a:r>
              <a:rPr lang="tr-TR" altLang="tr-TR" sz="3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3000" b="1" dirty="0" err="1" smtClean="0">
                <a:solidFill>
                  <a:schemeClr val="tx1"/>
                </a:solidFill>
                <a:latin typeface="Times New Roman" pitchFamily="18" charset="0"/>
              </a:rPr>
              <a:t>plans</a:t>
            </a:r>
            <a:endParaRPr lang="tr-TR" altLang="tr-TR" sz="30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600200" y="1412776"/>
            <a:ext cx="7652320" cy="4389120"/>
          </a:xfrm>
        </p:spPr>
        <p:txBody>
          <a:bodyPr>
            <a:noAutofit/>
          </a:bodyPr>
          <a:lstStyle/>
          <a:p>
            <a:pPr lvl="1">
              <a:buNone/>
            </a:pPr>
            <a:r>
              <a:rPr lang="tr-TR" sz="2200" b="1" dirty="0" smtClean="0">
                <a:cs typeface="Arial" pitchFamily="34" charset="0"/>
              </a:rPr>
              <a:t>   </a:t>
            </a:r>
            <a:r>
              <a:rPr lang="tr-TR" sz="2200" dirty="0" err="1" smtClean="0">
                <a:cs typeface="Arial" pitchFamily="34" charset="0"/>
              </a:rPr>
              <a:t>National</a:t>
            </a:r>
            <a:r>
              <a:rPr lang="tr-TR" sz="2200" dirty="0" smtClean="0">
                <a:cs typeface="Arial" pitchFamily="34" charset="0"/>
              </a:rPr>
              <a:t> </a:t>
            </a:r>
            <a:r>
              <a:rPr lang="tr-TR" sz="2200" dirty="0">
                <a:cs typeface="Arial" pitchFamily="34" charset="0"/>
              </a:rPr>
              <a:t>Adaptation </a:t>
            </a:r>
            <a:r>
              <a:rPr lang="tr-TR" sz="2200" dirty="0" err="1">
                <a:cs typeface="Arial" pitchFamily="34" charset="0"/>
              </a:rPr>
              <a:t>Strategy</a:t>
            </a:r>
            <a:r>
              <a:rPr lang="tr-TR" sz="2200" dirty="0">
                <a:cs typeface="Arial" pitchFamily="34" charset="0"/>
              </a:rPr>
              <a:t> </a:t>
            </a:r>
            <a:r>
              <a:rPr lang="tr-TR" sz="2200" dirty="0" err="1" smtClean="0">
                <a:cs typeface="Arial" pitchFamily="34" charset="0"/>
              </a:rPr>
              <a:t>prepared</a:t>
            </a:r>
            <a:r>
              <a:rPr lang="tr-TR" sz="2200" dirty="0" smtClean="0">
                <a:cs typeface="Arial" pitchFamily="34" charset="0"/>
              </a:rPr>
              <a:t> </a:t>
            </a:r>
            <a:r>
              <a:rPr lang="tr-TR" sz="2200" dirty="0" err="1" smtClean="0">
                <a:cs typeface="Arial" pitchFamily="34" charset="0"/>
              </a:rPr>
              <a:t>under</a:t>
            </a:r>
            <a:r>
              <a:rPr lang="tr-TR" sz="2200" dirty="0" smtClean="0">
                <a:cs typeface="Arial" pitchFamily="34" charset="0"/>
              </a:rPr>
              <a:t> </a:t>
            </a:r>
            <a:r>
              <a:rPr lang="tr-TR" sz="2200" dirty="0" err="1" smtClean="0">
                <a:cs typeface="Arial" pitchFamily="34" charset="0"/>
              </a:rPr>
              <a:t>the</a:t>
            </a:r>
            <a:r>
              <a:rPr lang="tr-TR" sz="2200" dirty="0" smtClean="0">
                <a:cs typeface="Arial" pitchFamily="34" charset="0"/>
              </a:rPr>
              <a:t> </a:t>
            </a:r>
            <a:r>
              <a:rPr lang="tr-TR" sz="2200" dirty="0" err="1" smtClean="0">
                <a:cs typeface="Arial" pitchFamily="34" charset="0"/>
              </a:rPr>
              <a:t>coordination</a:t>
            </a:r>
            <a:r>
              <a:rPr lang="tr-TR" sz="2200" dirty="0" smtClean="0">
                <a:cs typeface="Arial" pitchFamily="34" charset="0"/>
              </a:rPr>
              <a:t> of </a:t>
            </a:r>
            <a:r>
              <a:rPr lang="tr-TR" sz="2200" dirty="0" err="1" smtClean="0">
                <a:cs typeface="Arial" pitchFamily="34" charset="0"/>
              </a:rPr>
              <a:t>the</a:t>
            </a:r>
            <a:r>
              <a:rPr lang="tr-TR" sz="2200" dirty="0" smtClean="0">
                <a:cs typeface="Arial" pitchFamily="34" charset="0"/>
              </a:rPr>
              <a:t> </a:t>
            </a:r>
            <a:r>
              <a:rPr lang="tr-TR" sz="2200" dirty="0" err="1">
                <a:cs typeface="Arial" pitchFamily="34" charset="0"/>
              </a:rPr>
              <a:t>Ministry</a:t>
            </a:r>
            <a:r>
              <a:rPr lang="tr-TR" sz="2200" dirty="0">
                <a:cs typeface="Arial" pitchFamily="34" charset="0"/>
              </a:rPr>
              <a:t> of Environment &amp; </a:t>
            </a:r>
            <a:r>
              <a:rPr lang="tr-TR" sz="2200" dirty="0" err="1" smtClean="0">
                <a:cs typeface="Arial" pitchFamily="34" charset="0"/>
              </a:rPr>
              <a:t>Urbanization</a:t>
            </a:r>
            <a:endParaRPr lang="tr-TR" sz="2200" dirty="0" smtClean="0">
              <a:cs typeface="Arial" pitchFamily="34" charset="0"/>
            </a:endParaRPr>
          </a:p>
          <a:p>
            <a:pPr lvl="1" algn="just">
              <a:buNone/>
            </a:pPr>
            <a:endParaRPr lang="tr-TR" sz="2200" dirty="0" smtClean="0">
              <a:cs typeface="Arial" pitchFamily="34" charset="0"/>
            </a:endParaRPr>
          </a:p>
          <a:p>
            <a:pPr lvl="1" algn="just">
              <a:buNone/>
            </a:pPr>
            <a:r>
              <a:rPr lang="tr-TR" sz="2200" dirty="0" smtClean="0">
                <a:cs typeface="Arial" pitchFamily="34" charset="0"/>
              </a:rPr>
              <a:t>5 </a:t>
            </a:r>
            <a:r>
              <a:rPr lang="tr-TR" sz="2200" dirty="0">
                <a:cs typeface="Arial" pitchFamily="34" charset="0"/>
              </a:rPr>
              <a:t>main sectors</a:t>
            </a:r>
            <a:r>
              <a:rPr lang="tr-TR" sz="2200" dirty="0" smtClean="0">
                <a:cs typeface="Arial" pitchFamily="34" charset="0"/>
              </a:rPr>
              <a:t>: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200" b="1" dirty="0" err="1" smtClean="0">
                <a:cs typeface="Arial" pitchFamily="34" charset="0"/>
              </a:rPr>
              <a:t>Water</a:t>
            </a:r>
            <a:r>
              <a:rPr lang="tr-TR" sz="2200" b="1" dirty="0" smtClean="0">
                <a:cs typeface="Arial" pitchFamily="34" charset="0"/>
              </a:rPr>
              <a:t> </a:t>
            </a:r>
            <a:r>
              <a:rPr lang="tr-TR" sz="2200" b="1" dirty="0" err="1">
                <a:cs typeface="Arial" pitchFamily="34" charset="0"/>
              </a:rPr>
              <a:t>Resources</a:t>
            </a:r>
            <a:r>
              <a:rPr lang="tr-TR" sz="2200" b="1" dirty="0">
                <a:cs typeface="Arial" pitchFamily="34" charset="0"/>
              </a:rPr>
              <a:t> Management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200" b="1" dirty="0" err="1">
                <a:cs typeface="Arial" pitchFamily="34" charset="0"/>
              </a:rPr>
              <a:t>Agriculture</a:t>
            </a:r>
            <a:r>
              <a:rPr lang="tr-TR" sz="2200" b="1" dirty="0">
                <a:cs typeface="Arial" pitchFamily="34" charset="0"/>
              </a:rPr>
              <a:t> </a:t>
            </a:r>
            <a:r>
              <a:rPr lang="tr-TR" sz="2200" b="1" dirty="0" err="1">
                <a:cs typeface="Arial" pitchFamily="34" charset="0"/>
              </a:rPr>
              <a:t>and</a:t>
            </a:r>
            <a:r>
              <a:rPr lang="tr-TR" sz="2200" b="1" dirty="0">
                <a:cs typeface="Arial" pitchFamily="34" charset="0"/>
              </a:rPr>
              <a:t> </a:t>
            </a:r>
            <a:r>
              <a:rPr lang="tr-TR" sz="2200" b="1" dirty="0" err="1">
                <a:cs typeface="Arial" pitchFamily="34" charset="0"/>
              </a:rPr>
              <a:t>Food</a:t>
            </a:r>
            <a:r>
              <a:rPr lang="tr-TR" sz="2200" b="1" dirty="0">
                <a:cs typeface="Arial" pitchFamily="34" charset="0"/>
              </a:rPr>
              <a:t> </a:t>
            </a:r>
            <a:r>
              <a:rPr lang="tr-TR" sz="2200" b="1" dirty="0" err="1">
                <a:cs typeface="Arial" pitchFamily="34" charset="0"/>
              </a:rPr>
              <a:t>Security</a:t>
            </a:r>
            <a:endParaRPr lang="tr-TR" sz="2200" b="1" dirty="0">
              <a:cs typeface="Arial" pitchFamily="34" charset="0"/>
            </a:endParaRP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200" b="1" dirty="0" err="1">
                <a:cs typeface="Arial" pitchFamily="34" charset="0"/>
              </a:rPr>
              <a:t>Ecosystem</a:t>
            </a:r>
            <a:r>
              <a:rPr lang="tr-TR" sz="2200" b="1" dirty="0">
                <a:cs typeface="Arial" pitchFamily="34" charset="0"/>
              </a:rPr>
              <a:t> </a:t>
            </a:r>
            <a:r>
              <a:rPr lang="tr-TR" sz="2200" b="1" dirty="0" err="1">
                <a:cs typeface="Arial" pitchFamily="34" charset="0"/>
              </a:rPr>
              <a:t>Services</a:t>
            </a:r>
            <a:r>
              <a:rPr lang="tr-TR" sz="2200" b="1" dirty="0">
                <a:cs typeface="Arial" pitchFamily="34" charset="0"/>
              </a:rPr>
              <a:t> &amp; </a:t>
            </a:r>
            <a:r>
              <a:rPr lang="tr-TR" sz="2200" b="1" dirty="0" err="1">
                <a:cs typeface="Arial" pitchFamily="34" charset="0"/>
              </a:rPr>
              <a:t>Biodiversity</a:t>
            </a:r>
            <a:endParaRPr lang="tr-TR" sz="2200" b="1" dirty="0">
              <a:cs typeface="Arial" pitchFamily="34" charset="0"/>
            </a:endParaRP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200" b="1" dirty="0" err="1">
                <a:cs typeface="Arial" pitchFamily="34" charset="0"/>
              </a:rPr>
              <a:t>Disaster</a:t>
            </a:r>
            <a:r>
              <a:rPr lang="tr-TR" sz="2200" b="1" dirty="0">
                <a:cs typeface="Arial" pitchFamily="34" charset="0"/>
              </a:rPr>
              <a:t> Risk </a:t>
            </a:r>
            <a:r>
              <a:rPr lang="tr-TR" sz="2200" b="1" dirty="0" err="1">
                <a:cs typeface="Arial" pitchFamily="34" charset="0"/>
              </a:rPr>
              <a:t>Management</a:t>
            </a:r>
            <a:endParaRPr lang="tr-TR" sz="2200" b="1" dirty="0">
              <a:cs typeface="Arial" pitchFamily="34" charset="0"/>
            </a:endParaRP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200" b="1" dirty="0" err="1">
                <a:cs typeface="Arial" pitchFamily="34" charset="0"/>
              </a:rPr>
              <a:t>Health</a:t>
            </a:r>
            <a:endParaRPr lang="tr-TR" sz="2200" b="1" dirty="0">
              <a:cs typeface="Arial" pitchFamily="34" charset="0"/>
            </a:endParaRPr>
          </a:p>
          <a:p>
            <a:endParaRPr lang="tr-TR" sz="2200" b="1" dirty="0"/>
          </a:p>
        </p:txBody>
      </p:sp>
      <p:sp>
        <p:nvSpPr>
          <p:cNvPr id="7" name="Dikdörtgen 6"/>
          <p:cNvSpPr/>
          <p:nvPr/>
        </p:nvSpPr>
        <p:spPr>
          <a:xfrm>
            <a:off x="1686000" y="3305944"/>
            <a:ext cx="5400600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6656512" y="4473352"/>
            <a:ext cx="2335088" cy="2232248"/>
          </a:xfrm>
          <a:prstGeom prst="ellipse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smtClean="0">
                <a:solidFill>
                  <a:srgbClr val="C00000"/>
                </a:solidFill>
              </a:rPr>
              <a:t>541 Action</a:t>
            </a:r>
            <a:endParaRPr lang="tr-TR" sz="3600" b="1" dirty="0">
              <a:solidFill>
                <a:srgbClr val="C00000"/>
              </a:solidFill>
            </a:endParaRPr>
          </a:p>
        </p:txBody>
      </p:sp>
      <p:pic>
        <p:nvPicPr>
          <p:cNvPr id="15" name="Picture 6" descr="Elvish_Forest_by_aponom_192x1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 descr="shutterstock_59750443_192x1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Perito-moreno-glacier-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 descr="301474208_eac4c54c30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Snow-Water-Lake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568603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05000" y="1676400"/>
            <a:ext cx="6781800" cy="4953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5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100" dirty="0">
                <a:cs typeface="Arial" pitchFamily="34" charset="0"/>
              </a:rPr>
              <a:t>Integrating adaptation to the impacts of climate change into water resource management</a:t>
            </a:r>
            <a:r>
              <a:rPr lang="tr-TR" sz="3100" dirty="0">
                <a:cs typeface="Arial" pitchFamily="34" charset="0"/>
              </a:rPr>
              <a:t> </a:t>
            </a:r>
            <a:r>
              <a:rPr lang="tr-TR" sz="3100" dirty="0" err="1">
                <a:cs typeface="Arial" pitchFamily="34" charset="0"/>
              </a:rPr>
              <a:t>policies</a:t>
            </a:r>
            <a:endParaRPr lang="tr-TR" sz="3100" dirty="0">
              <a:cs typeface="Arial" pitchFamily="34" charset="0"/>
            </a:endParaRPr>
          </a:p>
          <a:p>
            <a:pPr>
              <a:lnSpc>
                <a:spcPct val="135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100" dirty="0">
                <a:cs typeface="Arial" pitchFamily="34" charset="0"/>
              </a:rPr>
              <a:t>Strengthening water resources management capacity, interagency cooperation and</a:t>
            </a:r>
            <a:r>
              <a:rPr lang="tr-TR" sz="3100" dirty="0">
                <a:cs typeface="Arial" pitchFamily="34" charset="0"/>
              </a:rPr>
              <a:t> </a:t>
            </a:r>
            <a:r>
              <a:rPr lang="en-US" sz="3100" dirty="0">
                <a:cs typeface="Arial" pitchFamily="34" charset="0"/>
              </a:rPr>
              <a:t>coordination with regard to adaptation to climate </a:t>
            </a:r>
            <a:r>
              <a:rPr lang="en-US" sz="3100" dirty="0" smtClean="0">
                <a:cs typeface="Arial" pitchFamily="34" charset="0"/>
              </a:rPr>
              <a:t>change</a:t>
            </a:r>
            <a:endParaRPr lang="tr-TR" sz="3100" dirty="0" smtClean="0">
              <a:cs typeface="Arial" pitchFamily="34" charset="0"/>
            </a:endParaRPr>
          </a:p>
          <a:p>
            <a:pPr algn="just">
              <a:lnSpc>
                <a:spcPct val="135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100" dirty="0" smtClean="0">
                <a:cs typeface="Arial" pitchFamily="34" charset="0"/>
              </a:rPr>
              <a:t>Develop and expand R&amp;D and scientific studies to ensure adaptation to the impacts of</a:t>
            </a:r>
            <a:r>
              <a:rPr lang="tr-TR" sz="3100" dirty="0" smtClean="0">
                <a:cs typeface="Arial" pitchFamily="34" charset="0"/>
              </a:rPr>
              <a:t> </a:t>
            </a:r>
            <a:r>
              <a:rPr lang="en-US" sz="3100" dirty="0" smtClean="0">
                <a:cs typeface="Arial" pitchFamily="34" charset="0"/>
              </a:rPr>
              <a:t>climate change in water resources management</a:t>
            </a:r>
            <a:endParaRPr lang="tr-TR" sz="3100" dirty="0" smtClean="0">
              <a:cs typeface="Arial" pitchFamily="34" charset="0"/>
            </a:endParaRPr>
          </a:p>
          <a:p>
            <a:pPr algn="just">
              <a:lnSpc>
                <a:spcPct val="135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100" dirty="0" smtClean="0">
                <a:cs typeface="Arial" pitchFamily="34" charset="0"/>
              </a:rPr>
              <a:t>Integrated management of water resources in water basins for adaptation to climate</a:t>
            </a:r>
            <a:r>
              <a:rPr lang="tr-TR" sz="3100" dirty="0" smtClean="0">
                <a:cs typeface="Arial" pitchFamily="34" charset="0"/>
              </a:rPr>
              <a:t> </a:t>
            </a:r>
            <a:r>
              <a:rPr lang="en-US" sz="3100" dirty="0" smtClean="0">
                <a:cs typeface="Arial" pitchFamily="34" charset="0"/>
              </a:rPr>
              <a:t>change</a:t>
            </a:r>
            <a:endParaRPr lang="tr-TR" sz="3100" dirty="0" smtClean="0">
              <a:cs typeface="Arial" pitchFamily="34" charset="0"/>
            </a:endParaRPr>
          </a:p>
          <a:p>
            <a:pPr>
              <a:lnSpc>
                <a:spcPct val="125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tr-TR" sz="2200" dirty="0">
              <a:cs typeface="Arial" pitchFamily="34" charset="0"/>
            </a:endParaRPr>
          </a:p>
        </p:txBody>
      </p:sp>
      <p:sp>
        <p:nvSpPr>
          <p:cNvPr id="7" name="1 Başlık"/>
          <p:cNvSpPr txBox="1">
            <a:spLocks/>
          </p:cNvSpPr>
          <p:nvPr/>
        </p:nvSpPr>
        <p:spPr bwMode="auto">
          <a:xfrm>
            <a:off x="1752600" y="228600"/>
            <a:ext cx="687253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tr-TR" altLang="tr-TR" sz="2800" b="1" dirty="0" err="1" smtClean="0">
                <a:solidFill>
                  <a:schemeClr val="tx1"/>
                </a:solidFill>
                <a:latin typeface="Times New Roman" pitchFamily="18" charset="0"/>
              </a:rPr>
              <a:t>National</a:t>
            </a:r>
            <a:r>
              <a:rPr lang="tr-TR" altLang="tr-TR" sz="28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2800" b="1" dirty="0" err="1" smtClean="0">
                <a:solidFill>
                  <a:schemeClr val="tx1"/>
                </a:solidFill>
                <a:latin typeface="Times New Roman" pitchFamily="18" charset="0"/>
              </a:rPr>
              <a:t>climate</a:t>
            </a:r>
            <a:r>
              <a:rPr lang="tr-TR" altLang="tr-TR" sz="28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2800" b="1" dirty="0" err="1" smtClean="0">
                <a:solidFill>
                  <a:schemeClr val="tx1"/>
                </a:solidFill>
                <a:latin typeface="Times New Roman" pitchFamily="18" charset="0"/>
              </a:rPr>
              <a:t>change</a:t>
            </a:r>
            <a:r>
              <a:rPr lang="tr-TR" altLang="tr-TR" sz="28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2800" b="1" dirty="0" err="1" smtClean="0">
                <a:solidFill>
                  <a:schemeClr val="tx1"/>
                </a:solidFill>
                <a:latin typeface="Times New Roman" pitchFamily="18" charset="0"/>
              </a:rPr>
              <a:t>adaptation</a:t>
            </a:r>
            <a:r>
              <a:rPr lang="tr-TR" altLang="tr-TR" sz="28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2800" b="1" dirty="0" err="1" smtClean="0">
                <a:solidFill>
                  <a:schemeClr val="tx1"/>
                </a:solidFill>
                <a:latin typeface="Times New Roman" pitchFamily="18" charset="0"/>
              </a:rPr>
              <a:t>strategy</a:t>
            </a:r>
            <a:r>
              <a:rPr lang="tr-TR" altLang="tr-TR" sz="2800" b="1" dirty="0" smtClean="0">
                <a:solidFill>
                  <a:schemeClr val="tx1"/>
                </a:solidFill>
                <a:latin typeface="Times New Roman" pitchFamily="18" charset="0"/>
              </a:rPr>
              <a:t> &amp; </a:t>
            </a:r>
            <a:r>
              <a:rPr lang="tr-TR" altLang="tr-TR" sz="2800" b="1" dirty="0" err="1" smtClean="0">
                <a:solidFill>
                  <a:schemeClr val="tx1"/>
                </a:solidFill>
                <a:latin typeface="Times New Roman" pitchFamily="18" charset="0"/>
              </a:rPr>
              <a:t>action</a:t>
            </a:r>
            <a:r>
              <a:rPr lang="tr-TR" altLang="tr-TR" sz="28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2800" b="1" dirty="0" err="1" smtClean="0">
                <a:solidFill>
                  <a:schemeClr val="tx1"/>
                </a:solidFill>
                <a:latin typeface="Times New Roman" pitchFamily="18" charset="0"/>
              </a:rPr>
              <a:t>plans</a:t>
            </a:r>
            <a:endParaRPr lang="tr-TR" sz="2800" kern="0" dirty="0">
              <a:solidFill>
                <a:srgbClr val="FF0000"/>
              </a:solidFill>
            </a:endParaRPr>
          </a:p>
        </p:txBody>
      </p:sp>
      <p:grpSp>
        <p:nvGrpSpPr>
          <p:cNvPr id="14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5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7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70562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</p:spPr>
        <p:txBody>
          <a:bodyPr>
            <a:normAutofit/>
          </a:bodyPr>
          <a:lstStyle/>
          <a:p>
            <a:pPr algn="l"/>
            <a:r>
              <a:rPr lang="en-US" altLang="tr-TR" sz="2800" b="1" kern="1200" dirty="0" err="1" smtClean="0">
                <a:solidFill>
                  <a:schemeClr val="tx1"/>
                </a:solidFill>
                <a:latin typeface="Times New Roman" pitchFamily="18" charset="0"/>
              </a:rPr>
              <a:t>Cl</a:t>
            </a:r>
            <a:r>
              <a:rPr lang="tr-TR" altLang="tr-TR" sz="2800" b="1" kern="1200" dirty="0" smtClean="0">
                <a:solidFill>
                  <a:schemeClr val="tx1"/>
                </a:solidFill>
                <a:latin typeface="Times New Roman" pitchFamily="18" charset="0"/>
              </a:rPr>
              <a:t>i</a:t>
            </a:r>
            <a:r>
              <a:rPr lang="en-US" altLang="tr-TR" sz="2800" b="1" kern="1200" dirty="0" smtClean="0">
                <a:solidFill>
                  <a:schemeClr val="tx1"/>
                </a:solidFill>
                <a:latin typeface="Times New Roman" pitchFamily="18" charset="0"/>
              </a:rPr>
              <a:t>mate </a:t>
            </a:r>
            <a:r>
              <a:rPr lang="tr-TR" altLang="tr-TR" sz="2800" b="1" kern="1200" dirty="0" smtClean="0">
                <a:solidFill>
                  <a:schemeClr val="tx1"/>
                </a:solidFill>
                <a:latin typeface="Times New Roman" pitchFamily="18" charset="0"/>
              </a:rPr>
              <a:t>c</a:t>
            </a:r>
            <a:r>
              <a:rPr lang="en-US" altLang="tr-TR" sz="2800" b="1" kern="1200" dirty="0" err="1" smtClean="0">
                <a:solidFill>
                  <a:schemeClr val="tx1"/>
                </a:solidFill>
                <a:latin typeface="Times New Roman" pitchFamily="18" charset="0"/>
              </a:rPr>
              <a:t>hange</a:t>
            </a:r>
            <a:r>
              <a:rPr lang="en-US" altLang="tr-TR" sz="2800" b="1" kern="12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tr-TR" altLang="tr-TR" sz="2800" b="1" kern="1200" dirty="0" err="1" smtClean="0">
                <a:solidFill>
                  <a:schemeClr val="tx1"/>
                </a:solidFill>
                <a:latin typeface="Times New Roman" pitchFamily="18" charset="0"/>
              </a:rPr>
              <a:t>i</a:t>
            </a:r>
            <a:r>
              <a:rPr lang="en-US" altLang="tr-TR" sz="2800" b="1" kern="1200" dirty="0" err="1" smtClean="0">
                <a:solidFill>
                  <a:schemeClr val="tx1"/>
                </a:solidFill>
                <a:latin typeface="Times New Roman" pitchFamily="18" charset="0"/>
              </a:rPr>
              <a:t>mpacts</a:t>
            </a:r>
            <a:r>
              <a:rPr lang="en-US" altLang="tr-TR" sz="2800" b="1" kern="1200" dirty="0" smtClean="0">
                <a:solidFill>
                  <a:schemeClr val="tx1"/>
                </a:solidFill>
                <a:latin typeface="Times New Roman" pitchFamily="18" charset="0"/>
              </a:rPr>
              <a:t> on water resources project</a:t>
            </a:r>
            <a:endParaRPr lang="tr-TR" altLang="tr-TR" sz="2800" b="1" kern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32083362"/>
              </p:ext>
            </p:extLst>
          </p:nvPr>
        </p:nvGraphicFramePr>
        <p:xfrm>
          <a:off x="1828800" y="1676400"/>
          <a:ext cx="6934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2" name="Picture 6" descr="logo_YTU_CMB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4" name="Picture 6" descr="Elvish_Forest_by_aponom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shutterstock_59750443_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Perito-moreno-glacier-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301474208_eac4c54c30_192x19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Snow-Water-Lake-192x19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64030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5232584-5F65-4DB8-B9B2-9DC27E242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15232584-5F65-4DB8-B9B2-9DC27E2420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15232584-5F65-4DB8-B9B2-9DC27E242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15232584-5F65-4DB8-B9B2-9DC27E242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CC1B6C-C181-42DD-BE95-D8D55F47E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graphicEl>
                                              <a:dgm id="{81CC1B6C-C181-42DD-BE95-D8D55F47EC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81CC1B6C-C181-42DD-BE95-D8D55F47E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81CC1B6C-C181-42DD-BE95-D8D55F47E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D82AE8-D0D2-4759-9F61-353021E384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graphicEl>
                                              <a:dgm id="{9CD82AE8-D0D2-4759-9F61-353021E384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9CD82AE8-D0D2-4759-9F61-353021E384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graphicEl>
                                              <a:dgm id="{9CD82AE8-D0D2-4759-9F61-353021E384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2B501B5-435E-4181-804B-E3E1C20F1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graphicEl>
                                              <a:dgm id="{62B501B5-435E-4181-804B-E3E1C20F15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graphicEl>
                                              <a:dgm id="{62B501B5-435E-4181-804B-E3E1C20F1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graphicEl>
                                              <a:dgm id="{62B501B5-435E-4181-804B-E3E1C20F1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B8867A9-AE78-4BF8-BC56-55391C3DF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8B8867A9-AE78-4BF8-BC56-55391C3DF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8B8867A9-AE78-4BF8-BC56-55391C3DF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graphicEl>
                                              <a:dgm id="{8B8867A9-AE78-4BF8-BC56-55391C3DF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C27A3E2-7923-4BB5-8108-B2B78C7C0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graphicEl>
                                              <a:dgm id="{6C27A3E2-7923-4BB5-8108-B2B78C7C07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graphicEl>
                                              <a:dgm id="{6C27A3E2-7923-4BB5-8108-B2B78C7C0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graphicEl>
                                              <a:dgm id="{6C27A3E2-7923-4BB5-8108-B2B78C7C0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1403350" y="4191000"/>
            <a:ext cx="74533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tr-TR" altLang="tr-TR" b="1">
              <a:solidFill>
                <a:srgbClr val="000066"/>
              </a:solidFill>
              <a:latin typeface="ITC Bookman Light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tr-TR" altLang="tr-TR" b="1">
              <a:solidFill>
                <a:srgbClr val="003300"/>
              </a:solidFill>
              <a:latin typeface="ITC Bookman Light" pitchFamily="18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3328" name="Picture 6" descr="logo_YTU_CM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9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sp>
        <p:nvSpPr>
          <p:cNvPr id="133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43063" y="74613"/>
            <a:ext cx="7105650" cy="711200"/>
          </a:xfrm>
        </p:spPr>
        <p:txBody>
          <a:bodyPr/>
          <a:lstStyle/>
          <a:p>
            <a:pPr algn="l" eaLnBrk="1" hangingPunct="1"/>
            <a:r>
              <a:rPr lang="tr-TR" altLang="tr-TR" sz="3000" b="1" smtClean="0">
                <a:solidFill>
                  <a:schemeClr val="tx1"/>
                </a:solidFill>
                <a:latin typeface="Times New Roman" pitchFamily="18" charset="0"/>
              </a:rPr>
              <a:t>Strategy Development</a:t>
            </a:r>
            <a:endParaRPr lang="tr-TR" altLang="tr-TR" sz="3000" b="1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600200" y="990600"/>
            <a:ext cx="4953000" cy="33528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200" kern="0" dirty="0">
                <a:latin typeface="+mn-lt"/>
                <a:cs typeface="Arial" charset="0"/>
              </a:rPr>
              <a:t>In the strategy establishment procedure,</a:t>
            </a:r>
            <a:r>
              <a:rPr lang="en-US" sz="2200" b="1" kern="0" dirty="0">
                <a:latin typeface="+mn-lt"/>
              </a:rPr>
              <a:t> </a:t>
            </a:r>
            <a:r>
              <a:rPr lang="en-US" sz="2200" b="1" kern="0" dirty="0">
                <a:solidFill>
                  <a:srgbClr val="C00000"/>
                </a:solidFill>
                <a:latin typeface="+mn-lt"/>
              </a:rPr>
              <a:t>the first challenge </a:t>
            </a:r>
            <a:r>
              <a:rPr lang="en-US" sz="2200" kern="0" dirty="0">
                <a:latin typeface="+mn-lt"/>
                <a:cs typeface="Arial" charset="0"/>
              </a:rPr>
              <a:t>is to collect information and data and to share the information systematically among stakeholders.</a:t>
            </a:r>
            <a:endParaRPr lang="tr-TR" sz="2200" kern="0" dirty="0">
              <a:latin typeface="+mn-lt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tr-TR" sz="1100" kern="0" dirty="0" err="1">
                <a:solidFill>
                  <a:schemeClr val="bg1"/>
                </a:solidFill>
                <a:latin typeface="+mn-lt"/>
                <a:cs typeface="Arial" charset="0"/>
              </a:rPr>
              <a:t>gf</a:t>
            </a:r>
            <a:endParaRPr lang="tr-TR" sz="1100" kern="0" dirty="0">
              <a:solidFill>
                <a:schemeClr val="bg1"/>
              </a:solidFill>
              <a:latin typeface="+mn-lt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200" kern="0" dirty="0">
                <a:latin typeface="+mn-lt"/>
                <a:cs typeface="Arial" charset="0"/>
              </a:rPr>
              <a:t>For the developing countries, </a:t>
            </a:r>
            <a:r>
              <a:rPr lang="en-US" sz="2200" b="1" kern="0" dirty="0">
                <a:solidFill>
                  <a:srgbClr val="C00000"/>
                </a:solidFill>
                <a:latin typeface="+mn-lt"/>
              </a:rPr>
              <a:t>collection of information </a:t>
            </a:r>
            <a:r>
              <a:rPr lang="en-US" sz="2200" kern="0" dirty="0">
                <a:latin typeface="+mn-lt"/>
                <a:cs typeface="Arial" charset="0"/>
              </a:rPr>
              <a:t>can be a complex process, as coordination among water sectors is most of the time is not well-established.</a:t>
            </a:r>
            <a:endParaRPr lang="tr-TR" sz="2200" kern="0" dirty="0">
              <a:latin typeface="+mn-lt"/>
              <a:cs typeface="Arial" charset="0"/>
            </a:endParaRPr>
          </a:p>
        </p:txBody>
      </p:sp>
      <p:pic>
        <p:nvPicPr>
          <p:cNvPr id="21" name="Picture 13" descr="1p8n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1748" y="1484664"/>
            <a:ext cx="2586037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600200" y="4413250"/>
            <a:ext cx="7315200" cy="16827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200" b="1" dirty="0">
                <a:solidFill>
                  <a:srgbClr val="C00000"/>
                </a:solidFill>
                <a:latin typeface="+mn-lt"/>
              </a:rPr>
              <a:t>The second challenge </a:t>
            </a:r>
            <a:r>
              <a:rPr lang="en-US" sz="2200" dirty="0">
                <a:latin typeface="+mn-lt"/>
              </a:rPr>
              <a:t>of strategy establishment is to develop policies that are specifically inclusive of </a:t>
            </a:r>
            <a:r>
              <a:rPr lang="tr-TR" sz="2200" dirty="0">
                <a:latin typeface="+mn-lt"/>
              </a:rPr>
              <a:t>all the water related issues</a:t>
            </a:r>
            <a:r>
              <a:rPr lang="en-US" sz="2200" dirty="0">
                <a:latin typeface="+mn-lt"/>
              </a:rPr>
              <a:t>. </a:t>
            </a:r>
            <a:endParaRPr lang="tr-TR" sz="220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200" dirty="0">
                <a:latin typeface="+mn-lt"/>
              </a:rPr>
              <a:t>One of the most important problems within this second challenge is </a:t>
            </a:r>
            <a:r>
              <a:rPr lang="en-US" sz="2200" b="1" dirty="0">
                <a:solidFill>
                  <a:srgbClr val="C00000"/>
                </a:solidFill>
                <a:latin typeface="+mn-lt"/>
              </a:rPr>
              <a:t>financing of adaptive measures</a:t>
            </a:r>
            <a:r>
              <a:rPr lang="en-US" sz="2200" dirty="0">
                <a:latin typeface="+mn-lt"/>
              </a:rPr>
              <a:t>. </a:t>
            </a:r>
            <a:endParaRPr lang="tr-TR" sz="2200" dirty="0">
              <a:latin typeface="+mn-lt"/>
            </a:endParaRPr>
          </a:p>
        </p:txBody>
      </p:sp>
      <p:pic>
        <p:nvPicPr>
          <p:cNvPr id="16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22493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-25400"/>
            <a:ext cx="7105650" cy="711200"/>
          </a:xfrm>
        </p:spPr>
        <p:txBody>
          <a:bodyPr/>
          <a:lstStyle/>
          <a:p>
            <a:pPr algn="l" eaLnBrk="1" hangingPunct="1"/>
            <a:r>
              <a:rPr lang="tr-TR" altLang="tr-TR" sz="2800" b="1" smtClean="0">
                <a:solidFill>
                  <a:schemeClr val="tx1"/>
                </a:solidFill>
                <a:latin typeface="Times New Roman" pitchFamily="18" charset="0"/>
              </a:rPr>
              <a:t>EU Project: CLIMB</a:t>
            </a:r>
          </a:p>
        </p:txBody>
      </p:sp>
      <p:sp>
        <p:nvSpPr>
          <p:cNvPr id="18" name="Rectangle 81"/>
          <p:cNvSpPr txBox="1">
            <a:spLocks noChangeArrowheads="1"/>
          </p:cNvSpPr>
          <p:nvPr/>
        </p:nvSpPr>
        <p:spPr bwMode="auto">
          <a:xfrm>
            <a:off x="1785938" y="685800"/>
            <a:ext cx="7072312" cy="2362200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marL="342900" indent="-342900" defTabSz="2087563">
              <a:tabLst>
                <a:tab pos="22479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2087563">
              <a:tabLst>
                <a:tab pos="22479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2087563">
              <a:tabLst>
                <a:tab pos="22479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2087563">
              <a:tabLst>
                <a:tab pos="22479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2087563">
              <a:tabLst>
                <a:tab pos="22479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2087563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2087563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2087563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2087563" fontAlgn="base">
              <a:spcBef>
                <a:spcPct val="0"/>
              </a:spcBef>
              <a:spcAft>
                <a:spcPct val="0"/>
              </a:spcAft>
              <a:tabLst>
                <a:tab pos="22479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sz="1600" b="1" dirty="0" smtClean="0">
                <a:solidFill>
                  <a:srgbClr val="003300"/>
                </a:solidFill>
                <a:latin typeface="ITC Bookman Light" pitchFamily="18" charset="0"/>
              </a:rPr>
              <a:t>FP7-Topic:</a:t>
            </a:r>
            <a:r>
              <a:rPr lang="tr-TR" sz="1600" b="1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GB" sz="1600" dirty="0" smtClean="0">
                <a:solidFill>
                  <a:srgbClr val="003300"/>
                </a:solidFill>
                <a:latin typeface="ITC Bookman Light" pitchFamily="18" charset="0"/>
              </a:rPr>
              <a:t>ENV.2009.1.1.5.2</a:t>
            </a:r>
            <a:endParaRPr lang="de-DE" sz="1600" dirty="0" smtClean="0">
              <a:solidFill>
                <a:srgbClr val="003300"/>
              </a:solidFill>
              <a:latin typeface="ITC Bookman Light" pitchFamily="18" charset="0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sz="1600" b="1" dirty="0" smtClean="0">
                <a:solidFill>
                  <a:srgbClr val="003300"/>
                </a:solidFill>
                <a:latin typeface="ITC Bookman Light" pitchFamily="18" charset="0"/>
              </a:rPr>
              <a:t>Funding period:</a:t>
            </a:r>
            <a:r>
              <a:rPr lang="tr-TR" sz="1600" b="1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GB" sz="1600" dirty="0" smtClean="0">
                <a:solidFill>
                  <a:srgbClr val="003300"/>
                </a:solidFill>
                <a:latin typeface="ITC Bookman Light" pitchFamily="18" charset="0"/>
              </a:rPr>
              <a:t>01/2010 – 12/2013</a:t>
            </a:r>
            <a:endParaRPr lang="tr-TR" sz="1600" dirty="0" smtClean="0">
              <a:solidFill>
                <a:srgbClr val="003300"/>
              </a:solidFill>
              <a:latin typeface="ITC Bookman Light" pitchFamily="18" charset="0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1600" dirty="0" smtClean="0">
                <a:solidFill>
                  <a:srgbClr val="003300"/>
                </a:solidFill>
                <a:latin typeface="ITC Bookman Light" pitchFamily="18" charset="0"/>
              </a:rPr>
              <a:t>Project full title: Climate Induced Changes on the Hydrology of Mediterranean</a:t>
            </a:r>
            <a:r>
              <a:rPr lang="tr-TR" sz="1600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US" sz="1600" dirty="0" smtClean="0">
                <a:solidFill>
                  <a:srgbClr val="003300"/>
                </a:solidFill>
                <a:latin typeface="ITC Bookman Light" pitchFamily="18" charset="0"/>
              </a:rPr>
              <a:t>Basins – Reducing Uncertainty and Quantifying</a:t>
            </a:r>
            <a:r>
              <a:rPr lang="tr-TR" sz="1600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US" sz="1600" dirty="0" smtClean="0">
                <a:solidFill>
                  <a:srgbClr val="003300"/>
                </a:solidFill>
                <a:latin typeface="ITC Bookman Light" pitchFamily="18" charset="0"/>
              </a:rPr>
              <a:t>Risk through an Integrated Monitoring and Modeling</a:t>
            </a:r>
            <a:r>
              <a:rPr lang="tr-TR" sz="1600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US" sz="1600" dirty="0" smtClean="0">
                <a:solidFill>
                  <a:srgbClr val="003300"/>
                </a:solidFill>
                <a:latin typeface="ITC Bookman Light" pitchFamily="18" charset="0"/>
              </a:rPr>
              <a:t>System</a:t>
            </a:r>
            <a:endParaRPr lang="de-DE" sz="1600" dirty="0" smtClean="0">
              <a:solidFill>
                <a:srgbClr val="003300"/>
              </a:solidFill>
              <a:latin typeface="ITC Bookman Light" pitchFamily="18" charset="0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sz="1600" b="1" dirty="0" smtClean="0">
                <a:solidFill>
                  <a:srgbClr val="003300"/>
                </a:solidFill>
                <a:latin typeface="ITC Bookman Light" pitchFamily="18" charset="0"/>
              </a:rPr>
              <a:t>Co-ordinator:</a:t>
            </a:r>
            <a:r>
              <a:rPr lang="tr-TR" sz="1600" b="1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GB" sz="1600" dirty="0" smtClean="0">
                <a:solidFill>
                  <a:srgbClr val="003300"/>
                </a:solidFill>
                <a:latin typeface="ITC Bookman Light" pitchFamily="18" charset="0"/>
              </a:rPr>
              <a:t>Ludwig-</a:t>
            </a:r>
            <a:r>
              <a:rPr lang="en-GB" sz="1600" dirty="0" err="1" smtClean="0">
                <a:solidFill>
                  <a:srgbClr val="003300"/>
                </a:solidFill>
                <a:latin typeface="ITC Bookman Light" pitchFamily="18" charset="0"/>
              </a:rPr>
              <a:t>Maximilians</a:t>
            </a:r>
            <a:r>
              <a:rPr lang="en-GB" sz="1600" dirty="0" smtClean="0">
                <a:solidFill>
                  <a:srgbClr val="003300"/>
                </a:solidFill>
                <a:latin typeface="ITC Bookman Light" pitchFamily="18" charset="0"/>
              </a:rPr>
              <a:t>-</a:t>
            </a:r>
            <a:r>
              <a:rPr lang="en-GB" sz="1600" dirty="0" err="1" smtClean="0">
                <a:solidFill>
                  <a:srgbClr val="003300"/>
                </a:solidFill>
                <a:latin typeface="ITC Bookman Light" pitchFamily="18" charset="0"/>
              </a:rPr>
              <a:t>Universität</a:t>
            </a:r>
            <a:r>
              <a:rPr lang="en-GB" sz="1600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GB" sz="1600" dirty="0" err="1" smtClean="0">
                <a:solidFill>
                  <a:srgbClr val="003300"/>
                </a:solidFill>
                <a:latin typeface="ITC Bookman Light" pitchFamily="18" charset="0"/>
              </a:rPr>
              <a:t>München</a:t>
            </a:r>
            <a:endParaRPr lang="de-DE" sz="1600" dirty="0" smtClean="0">
              <a:solidFill>
                <a:srgbClr val="003300"/>
              </a:solidFill>
              <a:latin typeface="ITC Bookman Light" pitchFamily="18" charset="0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sz="1600" b="1" dirty="0" smtClean="0">
                <a:solidFill>
                  <a:srgbClr val="003300"/>
                </a:solidFill>
                <a:latin typeface="ITC Bookman Light" pitchFamily="18" charset="0"/>
              </a:rPr>
              <a:t>Partner countries:</a:t>
            </a:r>
            <a:r>
              <a:rPr lang="tr-TR" sz="1600" b="1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GB" sz="1600" dirty="0" smtClean="0">
                <a:solidFill>
                  <a:srgbClr val="003300"/>
                </a:solidFill>
                <a:latin typeface="ITC Bookman Light" pitchFamily="18" charset="0"/>
              </a:rPr>
              <a:t>Germany, Italy, Austria, France, Tunisia, Turkey,</a:t>
            </a:r>
            <a:r>
              <a:rPr lang="tr-TR" sz="1600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GB" sz="1600" dirty="0" smtClean="0">
                <a:solidFill>
                  <a:srgbClr val="003300"/>
                </a:solidFill>
                <a:latin typeface="ITC Bookman Light" pitchFamily="18" charset="0"/>
              </a:rPr>
              <a:t>Egypt, Palestinian administered areas, Canada</a:t>
            </a:r>
            <a:r>
              <a:rPr lang="tr-TR" sz="1600" dirty="0" smtClean="0">
                <a:solidFill>
                  <a:srgbClr val="003300"/>
                </a:solidFill>
                <a:latin typeface="ITC Bookman Light" pitchFamily="18" charset="0"/>
              </a:rPr>
              <a:t>.</a:t>
            </a:r>
            <a:r>
              <a:rPr lang="tr-TR" sz="1600" dirty="0" smtClean="0">
                <a:solidFill>
                  <a:srgbClr val="003300"/>
                </a:solidFill>
              </a:rPr>
              <a:t> (9)</a:t>
            </a:r>
            <a:endParaRPr lang="en-GB" sz="1600" dirty="0" smtClean="0">
              <a:solidFill>
                <a:srgbClr val="003300"/>
              </a:solidFill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sz="1600" b="1" dirty="0" smtClean="0">
                <a:solidFill>
                  <a:srgbClr val="003300"/>
                </a:solidFill>
                <a:latin typeface="ITC Bookman Light" pitchFamily="18" charset="0"/>
              </a:rPr>
              <a:t>Partners:</a:t>
            </a:r>
            <a:r>
              <a:rPr lang="tr-TR" sz="1600" b="1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tr-TR" sz="1600" dirty="0" smtClean="0">
                <a:solidFill>
                  <a:srgbClr val="003300"/>
                </a:solidFill>
                <a:latin typeface="ITC Bookman Light" pitchFamily="18" charset="0"/>
              </a:rPr>
              <a:t>20</a:t>
            </a:r>
            <a:r>
              <a:rPr lang="en-GB" sz="1600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endParaRPr lang="tr-TR" sz="1600" dirty="0" smtClean="0">
              <a:solidFill>
                <a:srgbClr val="003300"/>
              </a:solidFill>
              <a:latin typeface="ITC Bookman Light" pitchFamily="18" charset="0"/>
            </a:endParaRP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GB" sz="1600" b="1" dirty="0" smtClean="0">
                <a:solidFill>
                  <a:srgbClr val="003300"/>
                </a:solidFill>
                <a:latin typeface="ITC Bookman Light" pitchFamily="18" charset="0"/>
              </a:rPr>
              <a:t>EC contribution:</a:t>
            </a:r>
            <a:r>
              <a:rPr lang="tr-TR" sz="1600" b="1" dirty="0" smtClean="0">
                <a:solidFill>
                  <a:srgbClr val="003300"/>
                </a:solidFill>
                <a:latin typeface="ITC Bookman Light" pitchFamily="18" charset="0"/>
              </a:rPr>
              <a:t> </a:t>
            </a:r>
            <a:r>
              <a:rPr lang="en-GB" sz="1600" dirty="0" smtClean="0">
                <a:solidFill>
                  <a:srgbClr val="003300"/>
                </a:solidFill>
                <a:latin typeface="ITC Bookman Light" pitchFamily="18" charset="0"/>
              </a:rPr>
              <a:t>3.15 Mio €</a:t>
            </a:r>
            <a:endParaRPr lang="de-DE" sz="1600" dirty="0" smtClean="0">
              <a:solidFill>
                <a:srgbClr val="003300"/>
              </a:solidFill>
              <a:latin typeface="ITC Bookman Light" pitchFamily="18" charset="0"/>
            </a:endParaRPr>
          </a:p>
        </p:txBody>
      </p:sp>
      <p:grpSp>
        <p:nvGrpSpPr>
          <p:cNvPr id="14340" name="Group 7"/>
          <p:cNvGrpSpPr>
            <a:grpSpLocks/>
          </p:cNvGrpSpPr>
          <p:nvPr/>
        </p:nvGrpSpPr>
        <p:grpSpPr bwMode="auto">
          <a:xfrm>
            <a:off x="1857375" y="3222625"/>
            <a:ext cx="6743700" cy="3330575"/>
            <a:chOff x="1170" y="1876"/>
            <a:chExt cx="4248" cy="2098"/>
          </a:xfrm>
        </p:grpSpPr>
        <p:sp>
          <p:nvSpPr>
            <p:cNvPr id="14353" name="Text Box 4"/>
            <p:cNvSpPr txBox="1">
              <a:spLocks noChangeArrowheads="1"/>
            </p:cNvSpPr>
            <p:nvPr/>
          </p:nvSpPr>
          <p:spPr bwMode="auto">
            <a:xfrm>
              <a:off x="1260" y="1876"/>
              <a:ext cx="1060" cy="46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altLang="tr-TR" sz="1400"/>
                <a:t>Climate Change </a:t>
              </a:r>
            </a:p>
            <a:p>
              <a:pPr eaLnBrk="1" hangingPunct="1"/>
              <a:r>
                <a:rPr lang="de-DE" altLang="tr-TR" sz="1400"/>
                <a:t>Scenario</a:t>
              </a:r>
              <a:r>
                <a:rPr lang="tr-TR" altLang="tr-TR" sz="1400"/>
                <a:t>s</a:t>
              </a:r>
              <a:r>
                <a:rPr lang="de-DE" altLang="tr-TR" sz="1400"/>
                <a:t> Uncertainty</a:t>
              </a:r>
            </a:p>
          </p:txBody>
        </p:sp>
        <p:sp>
          <p:nvSpPr>
            <p:cNvPr id="14354" name="Text Box 5"/>
            <p:cNvSpPr txBox="1">
              <a:spLocks noChangeArrowheads="1"/>
            </p:cNvSpPr>
            <p:nvPr/>
          </p:nvSpPr>
          <p:spPr bwMode="auto">
            <a:xfrm>
              <a:off x="2662" y="1904"/>
              <a:ext cx="1246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altLang="tr-TR" sz="1400"/>
                <a:t>Hydrological Modelling</a:t>
              </a:r>
            </a:p>
            <a:p>
              <a:pPr eaLnBrk="1" hangingPunct="1"/>
              <a:r>
                <a:rPr lang="de-DE" altLang="tr-TR" sz="1400"/>
                <a:t>Uncertainty</a:t>
              </a:r>
            </a:p>
          </p:txBody>
        </p:sp>
        <p:sp>
          <p:nvSpPr>
            <p:cNvPr id="14355" name="Text Box 6"/>
            <p:cNvSpPr txBox="1">
              <a:spLocks noChangeArrowheads="1"/>
            </p:cNvSpPr>
            <p:nvPr/>
          </p:nvSpPr>
          <p:spPr bwMode="auto">
            <a:xfrm>
              <a:off x="4091" y="1904"/>
              <a:ext cx="1327" cy="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altLang="tr-TR" sz="1400"/>
                <a:t>Risk &amp; Vulnerability</a:t>
              </a:r>
            </a:p>
            <a:p>
              <a:pPr eaLnBrk="1" hangingPunct="1"/>
              <a:r>
                <a:rPr lang="de-DE" altLang="tr-TR" sz="1400"/>
                <a:t>Assessment Uncertainty</a:t>
              </a:r>
            </a:p>
          </p:txBody>
        </p:sp>
        <p:pic>
          <p:nvPicPr>
            <p:cNvPr id="14356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" y="2407"/>
              <a:ext cx="665" cy="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7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" y="2386"/>
              <a:ext cx="664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8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7" y="2517"/>
              <a:ext cx="1703" cy="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9" name="Picture 10" descr="figure9_JPost_atal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8546"/>
            <a:stretch>
              <a:fillRect/>
            </a:stretch>
          </p:blipFill>
          <p:spPr bwMode="auto">
            <a:xfrm>
              <a:off x="4299" y="2278"/>
              <a:ext cx="872" cy="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0" name="AutoShape 11"/>
            <p:cNvSpPr>
              <a:spLocks noChangeArrowheads="1"/>
            </p:cNvSpPr>
            <p:nvPr/>
          </p:nvSpPr>
          <p:spPr bwMode="auto">
            <a:xfrm>
              <a:off x="2383" y="2395"/>
              <a:ext cx="349" cy="1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1 w 21600"/>
                <a:gd name="T7" fmla="*/ 0 h 21600"/>
                <a:gd name="T8" fmla="*/ 1 w 21600"/>
                <a:gd name="T9" fmla="*/ 0 h 21600"/>
                <a:gd name="T10" fmla="*/ 1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6 w 21600"/>
                <a:gd name="T19" fmla="*/ 3150 h 21600"/>
                <a:gd name="T20" fmla="*/ 18444 w 21600"/>
                <a:gd name="T21" fmla="*/ 1845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361" name="AutoShape 12"/>
            <p:cNvSpPr>
              <a:spLocks noChangeArrowheads="1"/>
            </p:cNvSpPr>
            <p:nvPr/>
          </p:nvSpPr>
          <p:spPr bwMode="auto">
            <a:xfrm>
              <a:off x="4095" y="2982"/>
              <a:ext cx="360" cy="148"/>
            </a:xfrm>
            <a:prstGeom prst="curvedUpArrow">
              <a:avLst>
                <a:gd name="adj1" fmla="val 43953"/>
                <a:gd name="adj2" fmla="val 87354"/>
                <a:gd name="adj3" fmla="val 33333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tr-TR" altLang="tr-TR" sz="2000">
                <a:latin typeface="Tahoma" pitchFamily="34" charset="0"/>
              </a:endParaRPr>
            </a:p>
          </p:txBody>
        </p:sp>
        <p:sp>
          <p:nvSpPr>
            <p:cNvPr id="14362" name="Text Box 13"/>
            <p:cNvSpPr txBox="1">
              <a:spLocks noChangeArrowheads="1"/>
            </p:cNvSpPr>
            <p:nvPr/>
          </p:nvSpPr>
          <p:spPr bwMode="auto">
            <a:xfrm>
              <a:off x="2430" y="2217"/>
              <a:ext cx="6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altLang="tr-TR" sz="1200">
                  <a:solidFill>
                    <a:srgbClr val="FF0000"/>
                  </a:solidFill>
                </a:rPr>
                <a:t>propagation</a:t>
              </a:r>
            </a:p>
          </p:txBody>
        </p:sp>
        <p:sp>
          <p:nvSpPr>
            <p:cNvPr id="14363" name="Text Box 14"/>
            <p:cNvSpPr txBox="1">
              <a:spLocks noChangeArrowheads="1"/>
            </p:cNvSpPr>
            <p:nvPr/>
          </p:nvSpPr>
          <p:spPr bwMode="auto">
            <a:xfrm>
              <a:off x="4085" y="3081"/>
              <a:ext cx="6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altLang="tr-TR" sz="1200">
                  <a:solidFill>
                    <a:srgbClr val="FF0000"/>
                  </a:solidFill>
                </a:rPr>
                <a:t>propagation</a:t>
              </a:r>
            </a:p>
          </p:txBody>
        </p:sp>
        <p:sp>
          <p:nvSpPr>
            <p:cNvPr id="14364" name="AutoShape 15"/>
            <p:cNvSpPr>
              <a:spLocks noChangeArrowheads="1"/>
            </p:cNvSpPr>
            <p:nvPr/>
          </p:nvSpPr>
          <p:spPr bwMode="auto">
            <a:xfrm>
              <a:off x="4224" y="3229"/>
              <a:ext cx="521" cy="745"/>
            </a:xfrm>
            <a:custGeom>
              <a:avLst/>
              <a:gdLst>
                <a:gd name="T0" fmla="*/ 18 w 21600"/>
                <a:gd name="T1" fmla="*/ 0 h 21600"/>
                <a:gd name="T2" fmla="*/ 17 w 21600"/>
                <a:gd name="T3" fmla="*/ 105 h 21600"/>
                <a:gd name="T4" fmla="*/ 12 w 21600"/>
                <a:gd name="T5" fmla="*/ 105 h 21600"/>
                <a:gd name="T6" fmla="*/ 0 w 21600"/>
                <a:gd name="T7" fmla="*/ 105 h 21600"/>
                <a:gd name="T8" fmla="*/ 12 w 21600"/>
                <a:gd name="T9" fmla="*/ 105 h 21600"/>
                <a:gd name="T10" fmla="*/ 18 w 21600"/>
                <a:gd name="T11" fmla="*/ 105 h 21600"/>
                <a:gd name="T12" fmla="*/ 18 w 21600"/>
                <a:gd name="T13" fmla="*/ 105 h 21600"/>
                <a:gd name="T14" fmla="*/ 18 w 21600"/>
                <a:gd name="T15" fmla="*/ 105 h 21600"/>
                <a:gd name="T16" fmla="*/ 17694720 60000 65536"/>
                <a:gd name="T17" fmla="*/ 11796480 60000 65536"/>
                <a:gd name="T18" fmla="*/ 17694720 60000 65536"/>
                <a:gd name="T19" fmla="*/ 11796480 60000 65536"/>
                <a:gd name="T20" fmla="*/ 5898240 60000 65536"/>
                <a:gd name="T21" fmla="*/ 5898240 60000 65536"/>
                <a:gd name="T22" fmla="*/ 0 60000 65536"/>
                <a:gd name="T23" fmla="*/ 0 60000 65536"/>
                <a:gd name="T24" fmla="*/ 829 w 21600"/>
                <a:gd name="T25" fmla="*/ 14468 h 21600"/>
                <a:gd name="T26" fmla="*/ 16169 w 21600"/>
                <a:gd name="T27" fmla="*/ 1614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15307" y="0"/>
                  </a:moveTo>
                  <a:lnTo>
                    <a:pt x="9014" y="6285"/>
                  </a:lnTo>
                  <a:lnTo>
                    <a:pt x="14457" y="6285"/>
                  </a:lnTo>
                  <a:lnTo>
                    <a:pt x="14457" y="14457"/>
                  </a:lnTo>
                  <a:lnTo>
                    <a:pt x="6285" y="14457"/>
                  </a:lnTo>
                  <a:lnTo>
                    <a:pt x="6285" y="9014"/>
                  </a:lnTo>
                  <a:lnTo>
                    <a:pt x="0" y="15307"/>
                  </a:lnTo>
                  <a:lnTo>
                    <a:pt x="6285" y="21600"/>
                  </a:lnTo>
                  <a:lnTo>
                    <a:pt x="6285" y="16157"/>
                  </a:lnTo>
                  <a:lnTo>
                    <a:pt x="16157" y="16157"/>
                  </a:lnTo>
                  <a:lnTo>
                    <a:pt x="16157" y="6285"/>
                  </a:lnTo>
                  <a:lnTo>
                    <a:pt x="21600" y="6285"/>
                  </a:lnTo>
                  <a:lnTo>
                    <a:pt x="15307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pic>
          <p:nvPicPr>
            <p:cNvPr id="14365" name="Picture 16" descr="j0323516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63" y="3427"/>
              <a:ext cx="530" cy="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6" name="Text Box 17"/>
            <p:cNvSpPr txBox="1">
              <a:spLocks noChangeArrowheads="1"/>
            </p:cNvSpPr>
            <p:nvPr/>
          </p:nvSpPr>
          <p:spPr bwMode="auto">
            <a:xfrm>
              <a:off x="1825" y="3424"/>
              <a:ext cx="1534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de-DE" altLang="tr-TR" sz="1200">
                  <a:solidFill>
                    <a:srgbClr val="CC0000"/>
                  </a:solidFill>
                </a:rPr>
                <a:t> </a:t>
              </a:r>
              <a:r>
                <a:rPr lang="de-DE" altLang="tr-TR" sz="1200" b="1">
                  <a:solidFill>
                    <a:srgbClr val="CC0000"/>
                  </a:solidFill>
                </a:rPr>
                <a:t>Decision making under </a:t>
              </a:r>
            </a:p>
            <a:p>
              <a:pPr eaLnBrk="1" hangingPunct="1"/>
              <a:r>
                <a:rPr lang="de-DE" altLang="tr-TR" sz="1200" b="1">
                  <a:solidFill>
                    <a:srgbClr val="CC0000"/>
                  </a:solidFill>
                </a:rPr>
                <a:t>(quantified) uncertainty</a:t>
              </a:r>
            </a:p>
            <a:p>
              <a:pPr eaLnBrk="1" hangingPunct="1">
                <a:buFontTx/>
                <a:buChar char="•"/>
              </a:pPr>
              <a:r>
                <a:rPr lang="de-DE" altLang="tr-TR" sz="1200" b="1">
                  <a:solidFill>
                    <a:srgbClr val="CC0000"/>
                  </a:solidFill>
                </a:rPr>
                <a:t> Uncertainty reduction</a:t>
              </a:r>
            </a:p>
          </p:txBody>
        </p:sp>
      </p:grpSp>
      <p:pic>
        <p:nvPicPr>
          <p:cNvPr id="14341" name="Picture 4" descr="Climb_Logo400x386p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638" y="352425"/>
            <a:ext cx="690562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8" name="Group 1"/>
          <p:cNvGrpSpPr>
            <a:grpSpLocks/>
          </p:cNvGrpSpPr>
          <p:nvPr/>
        </p:nvGrpSpPr>
        <p:grpSpPr bwMode="auto">
          <a:xfrm>
            <a:off x="7051675" y="6324600"/>
            <a:ext cx="2133600" cy="503238"/>
            <a:chOff x="6858000" y="6243638"/>
            <a:chExt cx="2133600" cy="503237"/>
          </a:xfrm>
        </p:grpSpPr>
        <p:pic>
          <p:nvPicPr>
            <p:cNvPr id="14351" name="Picture 6" descr="logo_YTU_CMB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2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29" name="Picture 6" descr="Elvish_Forest_by_aponom_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" descr="shutterstock_59750443_192x19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8" descr="Perito-moreno-glacier-192x19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9" descr="301474208_eac4c54c30_192x19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0" descr="Snow-Water-Lake-192x19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9200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43063" y="146050"/>
            <a:ext cx="7105650" cy="711200"/>
          </a:xfrm>
        </p:spPr>
        <p:txBody>
          <a:bodyPr/>
          <a:lstStyle/>
          <a:p>
            <a:pPr algn="l" eaLnBrk="1" hangingPunct="1"/>
            <a:r>
              <a:rPr lang="tr-TR" altLang="tr-TR" sz="2800" b="1" smtClean="0">
                <a:solidFill>
                  <a:schemeClr val="tx1"/>
                </a:solidFill>
                <a:latin typeface="Times New Roman" pitchFamily="18" charset="0"/>
              </a:rPr>
              <a:t>The EU Project CLIMB</a:t>
            </a:r>
          </a:p>
        </p:txBody>
      </p:sp>
      <p:sp>
        <p:nvSpPr>
          <p:cNvPr id="21507" name="Text Box 11"/>
          <p:cNvSpPr txBox="1">
            <a:spLocks noChangeArrowheads="1"/>
          </p:cNvSpPr>
          <p:nvPr/>
        </p:nvSpPr>
        <p:spPr bwMode="auto">
          <a:xfrm>
            <a:off x="1600200" y="5867400"/>
            <a:ext cx="562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 b="1" dirty="0">
                <a:solidFill>
                  <a:srgbClr val="003300"/>
                </a:solidFill>
                <a:latin typeface="+mj-lt"/>
              </a:rPr>
              <a:t>The study sites, locations and surface area</a:t>
            </a:r>
            <a:r>
              <a:rPr lang="tr-TR" sz="2000" b="1" dirty="0">
                <a:solidFill>
                  <a:srgbClr val="003300"/>
                </a:solidFill>
                <a:latin typeface="+mj-lt"/>
              </a:rPr>
              <a:t>s</a:t>
            </a:r>
          </a:p>
        </p:txBody>
      </p:sp>
      <p:grpSp>
        <p:nvGrpSpPr>
          <p:cNvPr id="15364" name="Group 8"/>
          <p:cNvGrpSpPr>
            <a:grpSpLocks/>
          </p:cNvGrpSpPr>
          <p:nvPr/>
        </p:nvGrpSpPr>
        <p:grpSpPr bwMode="auto">
          <a:xfrm>
            <a:off x="1600200" y="914400"/>
            <a:ext cx="7269163" cy="4938713"/>
            <a:chOff x="855" y="585"/>
            <a:chExt cx="4780" cy="3285"/>
          </a:xfrm>
        </p:grpSpPr>
        <p:pic>
          <p:nvPicPr>
            <p:cNvPr id="15383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755" t="1999" r="1520" b="2499"/>
            <a:stretch>
              <a:fillRect/>
            </a:stretch>
          </p:blipFill>
          <p:spPr bwMode="auto">
            <a:xfrm>
              <a:off x="855" y="585"/>
              <a:ext cx="4770" cy="3285"/>
            </a:xfrm>
            <a:prstGeom prst="rect">
              <a:avLst/>
            </a:prstGeom>
            <a:noFill/>
            <a:ln w="22225">
              <a:solidFill>
                <a:srgbClr val="002F49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84" name="Text Box 4"/>
            <p:cNvSpPr txBox="1">
              <a:spLocks noChangeArrowheads="1"/>
            </p:cNvSpPr>
            <p:nvPr/>
          </p:nvSpPr>
          <p:spPr bwMode="auto">
            <a:xfrm>
              <a:off x="4195" y="1875"/>
              <a:ext cx="1194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tr-TR" altLang="tr-TR" sz="1400">
                <a:solidFill>
                  <a:srgbClr val="FF3300"/>
                </a:solidFill>
              </a:endParaRPr>
            </a:p>
          </p:txBody>
        </p:sp>
        <p:sp>
          <p:nvSpPr>
            <p:cNvPr id="15385" name="Text Box 5"/>
            <p:cNvSpPr txBox="1">
              <a:spLocks noChangeArrowheads="1"/>
            </p:cNvSpPr>
            <p:nvPr/>
          </p:nvSpPr>
          <p:spPr bwMode="auto">
            <a:xfrm>
              <a:off x="1081" y="1785"/>
              <a:ext cx="145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0000"/>
                </a:lnSpc>
              </a:pPr>
              <a:endParaRPr lang="tr-TR" altLang="tr-TR" sz="1400" b="1">
                <a:solidFill>
                  <a:srgbClr val="CC0000"/>
                </a:solidFill>
              </a:endParaRPr>
            </a:p>
          </p:txBody>
        </p:sp>
        <p:sp>
          <p:nvSpPr>
            <p:cNvPr id="15386" name="Text Box 6"/>
            <p:cNvSpPr txBox="1">
              <a:spLocks noChangeArrowheads="1"/>
            </p:cNvSpPr>
            <p:nvPr/>
          </p:nvSpPr>
          <p:spPr bwMode="auto">
            <a:xfrm>
              <a:off x="2424" y="2035"/>
              <a:ext cx="1398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tr-TR" altLang="tr-TR" sz="1400" b="1">
                <a:solidFill>
                  <a:srgbClr val="CC0000"/>
                </a:solidFill>
              </a:endParaRPr>
            </a:p>
          </p:txBody>
        </p:sp>
        <p:sp>
          <p:nvSpPr>
            <p:cNvPr id="15387" name="Text Box 7"/>
            <p:cNvSpPr txBox="1">
              <a:spLocks noChangeArrowheads="1"/>
            </p:cNvSpPr>
            <p:nvPr/>
          </p:nvSpPr>
          <p:spPr bwMode="auto">
            <a:xfrm>
              <a:off x="1450" y="2546"/>
              <a:ext cx="1229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tr-TR" altLang="tr-TR" sz="1400" b="1">
                <a:solidFill>
                  <a:srgbClr val="CC0000"/>
                </a:solidFill>
              </a:endParaRPr>
            </a:p>
          </p:txBody>
        </p:sp>
        <p:sp>
          <p:nvSpPr>
            <p:cNvPr id="15388" name="Text Box 8"/>
            <p:cNvSpPr txBox="1">
              <a:spLocks noChangeArrowheads="1"/>
            </p:cNvSpPr>
            <p:nvPr/>
          </p:nvSpPr>
          <p:spPr bwMode="auto">
            <a:xfrm>
              <a:off x="2616" y="1376"/>
              <a:ext cx="1267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tr-TR" altLang="tr-TR" sz="1400" b="1">
                <a:solidFill>
                  <a:srgbClr val="CC0000"/>
                </a:solidFill>
              </a:endParaRPr>
            </a:p>
          </p:txBody>
        </p:sp>
        <p:sp>
          <p:nvSpPr>
            <p:cNvPr id="15389" name="Text Box 9"/>
            <p:cNvSpPr txBox="1">
              <a:spLocks noChangeArrowheads="1"/>
            </p:cNvSpPr>
            <p:nvPr/>
          </p:nvSpPr>
          <p:spPr bwMode="auto">
            <a:xfrm>
              <a:off x="2974" y="3015"/>
              <a:ext cx="130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tr-TR" altLang="tr-TR" sz="1400" b="1">
                <a:solidFill>
                  <a:srgbClr val="CC0000"/>
                </a:solidFill>
              </a:endParaRPr>
            </a:p>
          </p:txBody>
        </p:sp>
        <p:pic>
          <p:nvPicPr>
            <p:cNvPr id="15390" name="Picture 4" descr="Climb_Logo400x386px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5" y="585"/>
              <a:ext cx="570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71" name="Text Box 28"/>
          <p:cNvSpPr txBox="1">
            <a:spLocks noChangeArrowheads="1"/>
          </p:cNvSpPr>
          <p:nvPr/>
        </p:nvSpPr>
        <p:spPr bwMode="auto">
          <a:xfrm>
            <a:off x="1905000" y="3657600"/>
            <a:ext cx="2133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 Chiba – 286 km</a:t>
            </a:r>
            <a:r>
              <a:rPr lang="en-GB" altLang="tr-TR" sz="1600" b="1" i="1">
                <a:solidFill>
                  <a:srgbClr val="FF0000"/>
                </a:solidFill>
                <a:latin typeface="Times New Roman" pitchFamily="18" charset="0"/>
              </a:rPr>
              <a:t>²</a:t>
            </a: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b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Cap Bon - Tunisia</a:t>
            </a:r>
          </a:p>
        </p:txBody>
      </p:sp>
      <p:sp>
        <p:nvSpPr>
          <p:cNvPr id="15372" name="Text Box 30"/>
          <p:cNvSpPr txBox="1">
            <a:spLocks noChangeArrowheads="1"/>
          </p:cNvSpPr>
          <p:nvPr/>
        </p:nvSpPr>
        <p:spPr bwMode="auto">
          <a:xfrm>
            <a:off x="3810000" y="2971800"/>
            <a:ext cx="2590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Rio Mannu di San Sperate  473 km</a:t>
            </a:r>
            <a:r>
              <a:rPr lang="en-GB" altLang="tr-TR" sz="1600" b="1" i="1">
                <a:solidFill>
                  <a:srgbClr val="FF0000"/>
                </a:solidFill>
                <a:latin typeface="Times New Roman" pitchFamily="18" charset="0"/>
              </a:rPr>
              <a:t>²</a:t>
            </a: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- Sardinia - Italy</a:t>
            </a:r>
          </a:p>
        </p:txBody>
      </p:sp>
      <p:sp>
        <p:nvSpPr>
          <p:cNvPr id="15373" name="Text Box 31"/>
          <p:cNvSpPr txBox="1">
            <a:spLocks noChangeArrowheads="1"/>
          </p:cNvSpPr>
          <p:nvPr/>
        </p:nvSpPr>
        <p:spPr bwMode="auto">
          <a:xfrm>
            <a:off x="6553200" y="3048000"/>
            <a:ext cx="2133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Izmit Bay - 2255 km</a:t>
            </a:r>
            <a:r>
              <a:rPr lang="en-GB" altLang="tr-TR" sz="1600" b="1" i="1">
                <a:solidFill>
                  <a:srgbClr val="FF0000"/>
                </a:solidFill>
                <a:latin typeface="Times New Roman" pitchFamily="18" charset="0"/>
              </a:rPr>
              <a:t>²</a:t>
            </a: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b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  Kocaeli - Turkey</a:t>
            </a:r>
          </a:p>
        </p:txBody>
      </p:sp>
      <p:sp>
        <p:nvSpPr>
          <p:cNvPr id="15374" name="Text Box 32"/>
          <p:cNvSpPr txBox="1">
            <a:spLocks noChangeArrowheads="1"/>
          </p:cNvSpPr>
          <p:nvPr/>
        </p:nvSpPr>
        <p:spPr bwMode="auto">
          <a:xfrm>
            <a:off x="4114800" y="2057400"/>
            <a:ext cx="2133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  Noce – 1367 km</a:t>
            </a:r>
            <a:r>
              <a:rPr lang="en-GB" altLang="tr-TR" sz="1600" b="1" i="1">
                <a:solidFill>
                  <a:srgbClr val="FF0000"/>
                </a:solidFill>
                <a:latin typeface="Times New Roman" pitchFamily="18" charset="0"/>
              </a:rPr>
              <a:t>²</a:t>
            </a: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b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Southern Alps - Italy</a:t>
            </a:r>
          </a:p>
        </p:txBody>
      </p:sp>
      <p:sp>
        <p:nvSpPr>
          <p:cNvPr id="15375" name="Text Box 33"/>
          <p:cNvSpPr txBox="1">
            <a:spLocks noChangeArrowheads="1"/>
          </p:cNvSpPr>
          <p:nvPr/>
        </p:nvSpPr>
        <p:spPr bwMode="auto">
          <a:xfrm>
            <a:off x="1676400" y="1981200"/>
            <a:ext cx="2590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Thau – 280 km</a:t>
            </a:r>
            <a:r>
              <a:rPr lang="en-GB" altLang="tr-TR" sz="1600" b="1" i="1">
                <a:solidFill>
                  <a:srgbClr val="FF0000"/>
                </a:solidFill>
                <a:latin typeface="Times New Roman" pitchFamily="18" charset="0"/>
              </a:rPr>
              <a:t>²</a:t>
            </a: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- Coastal Lagoon Southern France</a:t>
            </a:r>
          </a:p>
        </p:txBody>
      </p:sp>
      <p:sp>
        <p:nvSpPr>
          <p:cNvPr id="15376" name="Text Box 34"/>
          <p:cNvSpPr txBox="1">
            <a:spLocks noChangeArrowheads="1"/>
          </p:cNvSpPr>
          <p:nvPr/>
        </p:nvSpPr>
        <p:spPr bwMode="auto">
          <a:xfrm>
            <a:off x="4572000" y="4343400"/>
            <a:ext cx="2133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Nile Delta  – 1000 km</a:t>
            </a:r>
            <a:r>
              <a:rPr lang="en-GB" altLang="tr-TR" sz="1600" b="1" i="1">
                <a:solidFill>
                  <a:srgbClr val="FF0000"/>
                </a:solidFill>
                <a:latin typeface="Times New Roman" pitchFamily="18" charset="0"/>
              </a:rPr>
              <a:t>²</a:t>
            </a: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b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    Nile - Egypt</a:t>
            </a:r>
          </a:p>
        </p:txBody>
      </p:sp>
      <p:sp>
        <p:nvSpPr>
          <p:cNvPr id="15377" name="Text Box 35"/>
          <p:cNvSpPr txBox="1">
            <a:spLocks noChangeArrowheads="1"/>
          </p:cNvSpPr>
          <p:nvPr/>
        </p:nvSpPr>
        <p:spPr bwMode="auto">
          <a:xfrm>
            <a:off x="6629400" y="4953000"/>
            <a:ext cx="2362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Gaza Aquifer – 365 km</a:t>
            </a:r>
            <a:r>
              <a:rPr lang="en-GB" altLang="tr-TR" sz="1600" b="1" i="1">
                <a:solidFill>
                  <a:srgbClr val="FF0000"/>
                </a:solidFill>
                <a:latin typeface="Times New Roman" pitchFamily="18" charset="0"/>
              </a:rPr>
              <a:t>²</a:t>
            </a: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 </a:t>
            </a:r>
            <a:b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tr-TR" altLang="tr-TR" sz="1600" b="1" i="1">
                <a:solidFill>
                  <a:srgbClr val="FF0000"/>
                </a:solidFill>
                <a:latin typeface="Times New Roman" pitchFamily="18" charset="0"/>
              </a:rPr>
              <a:t>Gaza – Palestanian Administrated Area</a:t>
            </a:r>
          </a:p>
        </p:txBody>
      </p:sp>
      <p:grpSp>
        <p:nvGrpSpPr>
          <p:cNvPr id="15378" name="Group 1"/>
          <p:cNvGrpSpPr>
            <a:grpSpLocks/>
          </p:cNvGrpSpPr>
          <p:nvPr/>
        </p:nvGrpSpPr>
        <p:grpSpPr bwMode="auto">
          <a:xfrm>
            <a:off x="7051675" y="6324600"/>
            <a:ext cx="2133600" cy="503238"/>
            <a:chOff x="6858000" y="6243638"/>
            <a:chExt cx="2133600" cy="503237"/>
          </a:xfrm>
        </p:grpSpPr>
        <p:pic>
          <p:nvPicPr>
            <p:cNvPr id="15381" name="Picture 6" descr="logo_YTU_CM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2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29" name="Picture 6" descr="Elvish_Forest_by_aponom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" descr="shutterstock_59750443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8" descr="Perito-moreno-glacier-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9" descr="301474208_eac4c54c30_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0" descr="Snow-Water-Lake-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37664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Başlık"/>
          <p:cNvSpPr>
            <a:spLocks noGrp="1"/>
          </p:cNvSpPr>
          <p:nvPr>
            <p:ph type="title" idx="4294967295"/>
          </p:nvPr>
        </p:nvSpPr>
        <p:spPr>
          <a:xfrm>
            <a:off x="1600200" y="58738"/>
            <a:ext cx="7097713" cy="849312"/>
          </a:xfrm>
        </p:spPr>
        <p:txBody>
          <a:bodyPr/>
          <a:lstStyle/>
          <a:p>
            <a:pPr algn="l" eaLnBrk="1" hangingPunct="1"/>
            <a:r>
              <a:rPr lang="tr-TR" altLang="tr-TR" sz="3000" b="1" smtClean="0">
                <a:solidFill>
                  <a:schemeClr val="tx1"/>
                </a:solidFill>
                <a:latin typeface="Times New Roman" pitchFamily="18" charset="0"/>
              </a:rPr>
              <a:t>Climate Data</a:t>
            </a:r>
          </a:p>
        </p:txBody>
      </p:sp>
      <p:sp>
        <p:nvSpPr>
          <p:cNvPr id="15363" name="Text Box 90"/>
          <p:cNvSpPr txBox="1">
            <a:spLocks noChangeArrowheads="1"/>
          </p:cNvSpPr>
          <p:nvPr/>
        </p:nvSpPr>
        <p:spPr bwMode="auto">
          <a:xfrm>
            <a:off x="1752600" y="844550"/>
            <a:ext cx="66770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tr-TR" dirty="0" err="1">
                <a:latin typeface="+mj-lt"/>
                <a:cs typeface="Arial" charset="0"/>
              </a:rPr>
              <a:t>Meteorological</a:t>
            </a:r>
            <a:r>
              <a:rPr lang="tr-TR" dirty="0">
                <a:latin typeface="+mj-lt"/>
                <a:cs typeface="Arial" charset="0"/>
              </a:rPr>
              <a:t> data </a:t>
            </a:r>
            <a:r>
              <a:rPr lang="tr-TR" dirty="0">
                <a:solidFill>
                  <a:srgbClr val="C00000"/>
                </a:solidFill>
                <a:latin typeface="+mj-lt"/>
                <a:cs typeface="Arial" charset="0"/>
              </a:rPr>
              <a:t>(1975-2010) </a:t>
            </a:r>
            <a:r>
              <a:rPr lang="tr-TR" dirty="0" err="1">
                <a:latin typeface="+mj-lt"/>
                <a:cs typeface="Arial" charset="0"/>
              </a:rPr>
              <a:t>shows</a:t>
            </a:r>
            <a:r>
              <a:rPr lang="tr-TR" dirty="0">
                <a:latin typeface="+mj-lt"/>
                <a:cs typeface="Arial" charset="0"/>
              </a:rPr>
              <a:t> </a:t>
            </a:r>
            <a:r>
              <a:rPr lang="tr-TR" dirty="0" err="1">
                <a:latin typeface="+mj-lt"/>
                <a:cs typeface="Arial" charset="0"/>
              </a:rPr>
              <a:t>that</a:t>
            </a:r>
            <a:r>
              <a:rPr lang="tr-TR" dirty="0">
                <a:latin typeface="+mj-lt"/>
                <a:cs typeface="Arial" charset="0"/>
              </a:rPr>
              <a:t>,</a:t>
            </a:r>
          </a:p>
          <a:p>
            <a:pPr>
              <a:buFont typeface="Wingdings" pitchFamily="2" charset="2"/>
              <a:buNone/>
              <a:defRPr/>
            </a:pPr>
            <a:endParaRPr lang="tr-TR" dirty="0">
              <a:latin typeface="+mj-lt"/>
              <a:cs typeface="Arial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Mean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annual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temperature</a:t>
            </a:r>
            <a:r>
              <a:rPr lang="tr-TR" dirty="0">
                <a:latin typeface="+mj-lt"/>
              </a:rPr>
              <a:t> is </a:t>
            </a:r>
            <a:r>
              <a:rPr lang="tr-TR" dirty="0" err="1">
                <a:latin typeface="+mj-lt"/>
              </a:rPr>
              <a:t>increasing</a:t>
            </a:r>
            <a:r>
              <a:rPr lang="tr-TR" dirty="0">
                <a:latin typeface="+mj-lt"/>
              </a:rPr>
              <a:t>,</a:t>
            </a:r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Mean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annual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precipitation</a:t>
            </a:r>
            <a:r>
              <a:rPr lang="tr-TR" dirty="0">
                <a:latin typeface="+mj-lt"/>
              </a:rPr>
              <a:t> in </a:t>
            </a:r>
            <a:r>
              <a:rPr lang="tr-TR" dirty="0" err="1">
                <a:latin typeface="+mj-lt"/>
              </a:rPr>
              <a:t>comparatively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increasing</a:t>
            </a:r>
            <a:r>
              <a:rPr lang="tr-TR" dirty="0">
                <a:latin typeface="+mj-lt"/>
              </a:rPr>
              <a:t>,</a:t>
            </a:r>
          </a:p>
          <a:p>
            <a:pPr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Runoff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and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Evapotranspiration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have</a:t>
            </a:r>
            <a:r>
              <a:rPr lang="tr-TR" dirty="0">
                <a:latin typeface="+mj-lt"/>
              </a:rPr>
              <a:t> no </a:t>
            </a:r>
            <a:r>
              <a:rPr lang="tr-TR" dirty="0" err="1">
                <a:latin typeface="+mj-lt"/>
              </a:rPr>
              <a:t>significant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change</a:t>
            </a:r>
            <a:r>
              <a:rPr lang="tr-TR" dirty="0">
                <a:latin typeface="+mj-lt"/>
              </a:rPr>
              <a:t>.</a:t>
            </a:r>
            <a:endParaRPr lang="en-US" dirty="0">
              <a:latin typeface="+mj-lt"/>
              <a:cs typeface="Arial" charset="0"/>
            </a:endParaRPr>
          </a:p>
        </p:txBody>
      </p:sp>
      <p:grpSp>
        <p:nvGrpSpPr>
          <p:cNvPr id="16388" name="Gruppieren 27"/>
          <p:cNvGrpSpPr>
            <a:grpSpLocks noChangeAspect="1"/>
          </p:cNvGrpSpPr>
          <p:nvPr/>
        </p:nvGrpSpPr>
        <p:grpSpPr bwMode="auto">
          <a:xfrm>
            <a:off x="2795588" y="2892425"/>
            <a:ext cx="5281612" cy="3279775"/>
            <a:chOff x="4788024" y="4186649"/>
            <a:chExt cx="4229894" cy="2626727"/>
          </a:xfrm>
        </p:grpSpPr>
        <p:pic>
          <p:nvPicPr>
            <p:cNvPr id="16400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4186649"/>
              <a:ext cx="4229894" cy="2626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1" name="Picture 14" descr="Z:\Logos\logo2005\Logo_Vista.2cm.RGB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1532" y="6559211"/>
              <a:ext cx="288032" cy="233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95" name="Group 1"/>
          <p:cNvGrpSpPr>
            <a:grpSpLocks/>
          </p:cNvGrpSpPr>
          <p:nvPr/>
        </p:nvGrpSpPr>
        <p:grpSpPr bwMode="auto">
          <a:xfrm>
            <a:off x="7051675" y="6354763"/>
            <a:ext cx="2133600" cy="503237"/>
            <a:chOff x="6858000" y="6243638"/>
            <a:chExt cx="2133600" cy="503237"/>
          </a:xfrm>
        </p:grpSpPr>
        <p:pic>
          <p:nvPicPr>
            <p:cNvPr id="16398" name="Picture 6" descr="logo_YTU_CMB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9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6" name="Picture 6" descr="Elvish_Forest_by_aponom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shutterstock_59750443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 descr="Perito-moreno-glacier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301474208_eac4c54c30_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 descr="Snow-Water-Lake-192x19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81723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52400"/>
            <a:ext cx="6553200" cy="714375"/>
          </a:xfrm>
        </p:spPr>
        <p:txBody>
          <a:bodyPr/>
          <a:lstStyle/>
          <a:p>
            <a:pPr algn="l" eaLnBrk="1" hangingPunct="1"/>
            <a:r>
              <a:rPr lang="tr-TR" altLang="tr-TR" sz="2800" b="1" smtClean="0">
                <a:solidFill>
                  <a:schemeClr val="tx1"/>
                </a:solidFill>
                <a:latin typeface="Times New Roman" pitchFamily="18" charset="0"/>
              </a:rPr>
              <a:t>Summary of results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905000" y="862013"/>
            <a:ext cx="6858000" cy="50815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tr-TR" altLang="tr-TR" sz="2000" dirty="0" smtClean="0"/>
              <a:t>a</a:t>
            </a:r>
            <a:r>
              <a:rPr lang="en-US" altLang="tr-TR" sz="2000" dirty="0" smtClean="0"/>
              <a:t>n ensemble of 4 regional climate models has been applied to drive the hydrological models PROMET and </a:t>
            </a:r>
            <a:r>
              <a:rPr lang="en-US" altLang="tr-TR" sz="2000" dirty="0" err="1" smtClean="0"/>
              <a:t>mGROWA</a:t>
            </a:r>
            <a:r>
              <a:rPr lang="en-US" altLang="tr-TR" sz="2000" dirty="0" smtClean="0"/>
              <a:t>.</a:t>
            </a:r>
            <a:endParaRPr lang="tr-TR" altLang="tr-TR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tr-TR" altLang="tr-TR" sz="2000" dirty="0" smtClean="0"/>
              <a:t>b</a:t>
            </a:r>
            <a:r>
              <a:rPr lang="en-US" altLang="tr-TR" sz="2000" dirty="0" err="1" smtClean="0"/>
              <a:t>ased</a:t>
            </a:r>
            <a:r>
              <a:rPr lang="en-US" altLang="tr-TR" sz="2000" dirty="0" smtClean="0"/>
              <a:t> on these simulation setups which comprise two hydrological periods from </a:t>
            </a:r>
            <a:r>
              <a:rPr lang="en-US" altLang="tr-TR" sz="2000" dirty="0" smtClean="0">
                <a:solidFill>
                  <a:srgbClr val="C00000"/>
                </a:solidFill>
              </a:rPr>
              <a:t>1971-2000 (reference period) </a:t>
            </a:r>
            <a:r>
              <a:rPr lang="en-US" altLang="tr-TR" sz="2000" dirty="0" smtClean="0"/>
              <a:t>and </a:t>
            </a:r>
            <a:r>
              <a:rPr lang="en-US" altLang="tr-TR" sz="2000" dirty="0" smtClean="0">
                <a:solidFill>
                  <a:srgbClr val="C00000"/>
                </a:solidFill>
              </a:rPr>
              <a:t>2041-2070 (future period) </a:t>
            </a:r>
            <a:r>
              <a:rPr lang="en-US" altLang="tr-TR" sz="2000" dirty="0" smtClean="0"/>
              <a:t>respectively, a bandwidth of possible future development paths of the regional water balance was determined. </a:t>
            </a:r>
            <a:endParaRPr lang="tr-TR" altLang="tr-TR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tr-TR" altLang="tr-TR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tr-TR" sz="2000" dirty="0" smtClean="0">
                <a:solidFill>
                  <a:srgbClr val="C00000"/>
                </a:solidFill>
              </a:rPr>
              <a:t>increasing precipitation during the winter months </a:t>
            </a:r>
            <a:endParaRPr lang="tr-TR" altLang="tr-TR" sz="2000" dirty="0" smtClean="0">
              <a:solidFill>
                <a:srgbClr val="C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tr-TR" sz="2000" dirty="0" smtClean="0">
                <a:solidFill>
                  <a:srgbClr val="C00000"/>
                </a:solidFill>
              </a:rPr>
              <a:t>decreasing precipitation during the summer months</a:t>
            </a:r>
            <a:endParaRPr lang="tr-TR" altLang="tr-TR" sz="2000" dirty="0" smtClean="0">
              <a:solidFill>
                <a:srgbClr val="C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tr-TR" sz="2000" dirty="0" smtClean="0">
                <a:solidFill>
                  <a:srgbClr val="C00000"/>
                </a:solidFill>
              </a:rPr>
              <a:t>groundwater recharge within the hydrological winter half year seems to remain stable</a:t>
            </a:r>
            <a:endParaRPr lang="tr-TR" altLang="tr-TR" sz="2000" dirty="0" smtClean="0">
              <a:solidFill>
                <a:srgbClr val="C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tr-TR" sz="2000" dirty="0" smtClean="0">
                <a:solidFill>
                  <a:srgbClr val="C00000"/>
                </a:solidFill>
              </a:rPr>
              <a:t>extensive depletion of the soil water storage </a:t>
            </a:r>
            <a:endParaRPr lang="tr-TR" altLang="tr-TR" sz="2000" dirty="0" smtClean="0">
              <a:solidFill>
                <a:srgbClr val="C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tr-TR" sz="2000" dirty="0" smtClean="0">
                <a:solidFill>
                  <a:srgbClr val="C00000"/>
                </a:solidFill>
              </a:rPr>
              <a:t>increasing irrigation demand on agricultural land</a:t>
            </a:r>
            <a:endParaRPr lang="tr-TR" altLang="tr-TR" sz="2000" dirty="0" smtClean="0">
              <a:solidFill>
                <a:srgbClr val="C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tr-TR" altLang="tr-TR" sz="2000" dirty="0" err="1" smtClean="0">
                <a:solidFill>
                  <a:srgbClr val="C00000"/>
                </a:solidFill>
              </a:rPr>
              <a:t>pronounced</a:t>
            </a:r>
            <a:r>
              <a:rPr lang="tr-TR" altLang="tr-TR" sz="2000" dirty="0" smtClean="0">
                <a:solidFill>
                  <a:srgbClr val="C00000"/>
                </a:solidFill>
              </a:rPr>
              <a:t> </a:t>
            </a:r>
            <a:r>
              <a:rPr lang="tr-TR" altLang="tr-TR" sz="2000" dirty="0" err="1" smtClean="0">
                <a:solidFill>
                  <a:srgbClr val="C00000"/>
                </a:solidFill>
              </a:rPr>
              <a:t>change</a:t>
            </a:r>
            <a:r>
              <a:rPr lang="tr-TR" altLang="tr-TR" sz="2000" dirty="0" smtClean="0">
                <a:solidFill>
                  <a:srgbClr val="C00000"/>
                </a:solidFill>
              </a:rPr>
              <a:t> in </a:t>
            </a:r>
            <a:r>
              <a:rPr lang="tr-TR" altLang="tr-TR" sz="2000" dirty="0" err="1" smtClean="0">
                <a:solidFill>
                  <a:srgbClr val="C00000"/>
                </a:solidFill>
              </a:rPr>
              <a:t>sea</a:t>
            </a:r>
            <a:r>
              <a:rPr lang="tr-TR" altLang="tr-TR" sz="2000" dirty="0" smtClean="0">
                <a:solidFill>
                  <a:srgbClr val="C00000"/>
                </a:solidFill>
              </a:rPr>
              <a:t> </a:t>
            </a:r>
            <a:r>
              <a:rPr lang="tr-TR" altLang="tr-TR" sz="2000" dirty="0" err="1" smtClean="0">
                <a:solidFill>
                  <a:srgbClr val="C00000"/>
                </a:solidFill>
              </a:rPr>
              <a:t>level</a:t>
            </a:r>
            <a:r>
              <a:rPr lang="tr-TR" altLang="tr-TR" sz="2000" dirty="0" smtClean="0">
                <a:solidFill>
                  <a:srgbClr val="C00000"/>
                </a:solidFill>
              </a:rPr>
              <a:t> </a:t>
            </a:r>
            <a:r>
              <a:rPr lang="tr-TR" altLang="tr-TR" sz="2000" dirty="0" err="1" smtClean="0">
                <a:solidFill>
                  <a:srgbClr val="C00000"/>
                </a:solidFill>
              </a:rPr>
              <a:t>rise</a:t>
            </a:r>
            <a:r>
              <a:rPr lang="tr-TR" altLang="tr-TR" sz="2000" dirty="0" smtClean="0">
                <a:solidFill>
                  <a:srgbClr val="C00000"/>
                </a:solidFill>
              </a:rPr>
              <a:t> </a:t>
            </a:r>
            <a:r>
              <a:rPr lang="tr-TR" altLang="tr-TR" sz="2000" dirty="0" err="1" smtClean="0">
                <a:solidFill>
                  <a:srgbClr val="C00000"/>
                </a:solidFill>
              </a:rPr>
              <a:t>after</a:t>
            </a:r>
            <a:r>
              <a:rPr lang="tr-TR" altLang="tr-TR" sz="2000" dirty="0" smtClean="0">
                <a:solidFill>
                  <a:srgbClr val="C00000"/>
                </a:solidFill>
              </a:rPr>
              <a:t> </a:t>
            </a:r>
            <a:r>
              <a:rPr lang="tr-TR" altLang="tr-TR" sz="2000" dirty="0" err="1" smtClean="0">
                <a:solidFill>
                  <a:srgbClr val="C00000"/>
                </a:solidFill>
              </a:rPr>
              <a:t>year</a:t>
            </a:r>
            <a:r>
              <a:rPr lang="tr-TR" altLang="tr-TR" sz="2000" dirty="0" smtClean="0">
                <a:solidFill>
                  <a:srgbClr val="C00000"/>
                </a:solidFill>
              </a:rPr>
              <a:t> 2050.</a:t>
            </a:r>
            <a:endParaRPr lang="en-US" altLang="tr-TR" sz="2000" dirty="0" smtClean="0">
              <a:solidFill>
                <a:srgbClr val="C00000"/>
              </a:solidFill>
            </a:endParaRPr>
          </a:p>
        </p:txBody>
      </p:sp>
      <p:grpSp>
        <p:nvGrpSpPr>
          <p:cNvPr id="17418" name="Group 1"/>
          <p:cNvGrpSpPr>
            <a:grpSpLocks/>
          </p:cNvGrpSpPr>
          <p:nvPr/>
        </p:nvGrpSpPr>
        <p:grpSpPr bwMode="auto">
          <a:xfrm>
            <a:off x="7051675" y="6324600"/>
            <a:ext cx="2133600" cy="503238"/>
            <a:chOff x="6858000" y="6243638"/>
            <a:chExt cx="2133600" cy="503237"/>
          </a:xfrm>
        </p:grpSpPr>
        <p:pic>
          <p:nvPicPr>
            <p:cNvPr id="17421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2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3" name="Picture 6" descr="Elvish_Forest_by_aponom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 descr="shutterstock_59750443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Perito-moreno-glacier-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 descr="301474208_eac4c54c30_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 descr="Snow-Water-Lake-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64233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63713" y="457200"/>
            <a:ext cx="6624637" cy="801688"/>
          </a:xfrm>
        </p:spPr>
        <p:txBody>
          <a:bodyPr/>
          <a:lstStyle/>
          <a:p>
            <a:pPr algn="l" eaLnBrk="1" hangingPunct="1"/>
            <a:r>
              <a:rPr lang="tr-TR" altLang="tr-TR" sz="2800" b="1" smtClean="0">
                <a:solidFill>
                  <a:schemeClr val="tx1"/>
                </a:solidFill>
                <a:latin typeface="Times New Roman" pitchFamily="18" charset="0"/>
              </a:rPr>
              <a:t>The EU Project CLIMB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27" t="12291" r="7280" b="6087"/>
          <a:stretch>
            <a:fillRect/>
          </a:stretch>
        </p:blipFill>
        <p:spPr bwMode="auto">
          <a:xfrm>
            <a:off x="1905000" y="1905000"/>
            <a:ext cx="7046913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3348038" y="1196975"/>
            <a:ext cx="37449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tr-TR" sz="3200" b="1">
                <a:solidFill>
                  <a:srgbClr val="FF9900"/>
                </a:solidFill>
              </a:rPr>
              <a:t>www.climb-fp7.eu</a:t>
            </a:r>
            <a:endParaRPr lang="tr-TR" altLang="tr-TR" sz="3200" b="1">
              <a:solidFill>
                <a:srgbClr val="FF9900"/>
              </a:solidFill>
            </a:endParaRPr>
          </a:p>
        </p:txBody>
      </p:sp>
      <p:grpSp>
        <p:nvGrpSpPr>
          <p:cNvPr id="18443" name="Group 1"/>
          <p:cNvGrpSpPr>
            <a:grpSpLocks/>
          </p:cNvGrpSpPr>
          <p:nvPr/>
        </p:nvGrpSpPr>
        <p:grpSpPr bwMode="auto">
          <a:xfrm>
            <a:off x="7051675" y="6324600"/>
            <a:ext cx="2133600" cy="503238"/>
            <a:chOff x="6858000" y="6243638"/>
            <a:chExt cx="2133600" cy="503237"/>
          </a:xfrm>
        </p:grpSpPr>
        <p:pic>
          <p:nvPicPr>
            <p:cNvPr id="18447" name="Picture 6" descr="logo_YTU_CM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8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844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3" y="41275"/>
            <a:ext cx="72231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Elvish_Forest_by_aponom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 descr="shutterstock_59750443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Perito-moreno-glacier-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 descr="301474208_eac4c54c30_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Snow-Water-Lake-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03052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4"/>
          <p:cNvSpPr>
            <a:spLocks noChangeArrowheads="1"/>
          </p:cNvSpPr>
          <p:nvPr/>
        </p:nvSpPr>
        <p:spPr bwMode="auto">
          <a:xfrm>
            <a:off x="1690688" y="685800"/>
            <a:ext cx="66913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3600" b="1" dirty="0">
                <a:solidFill>
                  <a:srgbClr val="FFC000"/>
                </a:solidFill>
                <a:latin typeface="+mj-lt"/>
              </a:rPr>
              <a:t>http://www.climb-gyte.info</a:t>
            </a:r>
            <a:endParaRPr lang="tr-TR" sz="3600" b="1" dirty="0">
              <a:solidFill>
                <a:srgbClr val="FFC000"/>
              </a:solidFill>
              <a:latin typeface="+mj-lt"/>
            </a:endParaRPr>
          </a:p>
        </p:txBody>
      </p:sp>
      <p:pic>
        <p:nvPicPr>
          <p:cNvPr id="19459" name="Picture 2" descr="C:\Users\Senem\AppData\Local\Microsoft\Windows\Temporary Internet Files\Content.Outlook\37J9OJDN\climb-gy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1600200"/>
            <a:ext cx="7378700" cy="393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3" y="41275"/>
            <a:ext cx="722312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1" name="Group 1"/>
          <p:cNvGrpSpPr>
            <a:grpSpLocks/>
          </p:cNvGrpSpPr>
          <p:nvPr/>
        </p:nvGrpSpPr>
        <p:grpSpPr bwMode="auto">
          <a:xfrm>
            <a:off x="7051675" y="6324600"/>
            <a:ext cx="2133600" cy="503238"/>
            <a:chOff x="6858000" y="6243638"/>
            <a:chExt cx="2133600" cy="503237"/>
          </a:xfrm>
        </p:grpSpPr>
        <p:pic>
          <p:nvPicPr>
            <p:cNvPr id="19470" name="Picture 6" descr="logo_YTU_CM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1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4" name="Picture 6" descr="Elvish_Forest_by_aponom_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shutterstock_59750443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Perito-moreno-glacier-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301474208_eac4c54c30_192x19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Snow-Water-Lake-192x19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136490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2400"/>
            <a:ext cx="6056313" cy="714375"/>
          </a:xfrm>
        </p:spPr>
        <p:txBody>
          <a:bodyPr/>
          <a:lstStyle/>
          <a:p>
            <a:pPr algn="l" eaLnBrk="1" hangingPunct="1"/>
            <a:r>
              <a:rPr lang="tr-TR" altLang="tr-TR" sz="2800" b="1" smtClean="0">
                <a:solidFill>
                  <a:schemeClr val="tx1"/>
                </a:solidFill>
                <a:latin typeface="Times New Roman" pitchFamily="18" charset="0"/>
              </a:rPr>
              <a:t>Last words…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500188" y="785813"/>
            <a:ext cx="7500937" cy="53070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tr-TR" altLang="tr-TR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tr-TR" sz="2000" smtClean="0"/>
              <a:t>The pressure on water resources is ever increasing with overgrowing population and climate change,</a:t>
            </a:r>
            <a:r>
              <a:rPr lang="tr-TR" altLang="tr-TR" sz="2000" smtClean="0"/>
              <a:t> </a:t>
            </a:r>
            <a:r>
              <a:rPr lang="en-US" altLang="tr-TR" sz="2000" smtClean="0"/>
              <a:t>especially in the arid and semi arid regions. </a:t>
            </a:r>
            <a:r>
              <a:rPr lang="tr-TR" altLang="tr-TR" sz="2000" smtClean="0"/>
              <a:t>This </a:t>
            </a:r>
            <a:r>
              <a:rPr lang="en-US" altLang="tr-TR" sz="2000" smtClean="0"/>
              <a:t>calls for </a:t>
            </a:r>
            <a:r>
              <a:rPr lang="en-US" altLang="tr-TR" sz="2000" smtClean="0">
                <a:solidFill>
                  <a:srgbClr val="C00000"/>
                </a:solidFill>
              </a:rPr>
              <a:t>new approaches and</a:t>
            </a:r>
            <a:r>
              <a:rPr lang="tr-TR" altLang="tr-TR" sz="2000" smtClean="0">
                <a:solidFill>
                  <a:srgbClr val="C00000"/>
                </a:solidFill>
              </a:rPr>
              <a:t> </a:t>
            </a:r>
            <a:r>
              <a:rPr lang="en-US" altLang="tr-TR" sz="2000" smtClean="0">
                <a:solidFill>
                  <a:srgbClr val="C00000"/>
                </a:solidFill>
              </a:rPr>
              <a:t>strategies in water planning and management</a:t>
            </a:r>
            <a:r>
              <a:rPr lang="en-US" altLang="tr-TR" sz="2000" smtClean="0"/>
              <a:t>. </a:t>
            </a:r>
            <a:endParaRPr lang="tr-TR" altLang="tr-TR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tr-TR" altLang="tr-TR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tr-TR" sz="2000" smtClean="0">
                <a:solidFill>
                  <a:srgbClr val="C00000"/>
                </a:solidFill>
              </a:rPr>
              <a:t>Existing uncertainties </a:t>
            </a:r>
            <a:r>
              <a:rPr lang="en-US" altLang="tr-TR" sz="2000" smtClean="0"/>
              <a:t>in climate change impact</a:t>
            </a:r>
            <a:r>
              <a:rPr lang="tr-TR" altLang="tr-TR" sz="2000" smtClean="0"/>
              <a:t> </a:t>
            </a:r>
            <a:r>
              <a:rPr lang="en-US" altLang="tr-TR" sz="2000" smtClean="0"/>
              <a:t>analysis is another dimension that should be taken into consideration in IWRM strategy development.</a:t>
            </a:r>
            <a:endParaRPr lang="tr-TR" altLang="tr-TR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en-US" altLang="tr-TR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tr-TR" sz="2000" smtClean="0"/>
              <a:t>Integrated models (including climate and hydrology) should therefore be developed represent climate</a:t>
            </a:r>
            <a:r>
              <a:rPr lang="tr-TR" altLang="tr-TR" sz="2000" smtClean="0"/>
              <a:t> </a:t>
            </a:r>
            <a:r>
              <a:rPr lang="en-US" altLang="tr-TR" sz="2000" smtClean="0"/>
              <a:t>change conditions at </a:t>
            </a:r>
            <a:r>
              <a:rPr lang="en-US" altLang="tr-TR" sz="2000" smtClean="0">
                <a:solidFill>
                  <a:srgbClr val="C00000"/>
                </a:solidFill>
              </a:rPr>
              <a:t>catchment and sub-catchment level</a:t>
            </a:r>
            <a:r>
              <a:rPr lang="en-US" altLang="tr-TR" sz="2000" smtClean="0"/>
              <a:t>. </a:t>
            </a:r>
            <a:endParaRPr lang="tr-TR" altLang="tr-TR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tr-TR" altLang="tr-TR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tr-TR" sz="2000" smtClean="0"/>
              <a:t>Regional climate models must be run to</a:t>
            </a:r>
            <a:r>
              <a:rPr lang="tr-TR" altLang="tr-TR" sz="2000" smtClean="0"/>
              <a:t> </a:t>
            </a:r>
            <a:r>
              <a:rPr lang="en-US" altLang="tr-TR" sz="2000" smtClean="0"/>
              <a:t>reflect different levels of effects. Moreover, the outcome of these scenarios should be supported by</a:t>
            </a:r>
            <a:r>
              <a:rPr lang="tr-TR" altLang="tr-TR" sz="2000" smtClean="0"/>
              <a:t> </a:t>
            </a:r>
            <a:r>
              <a:rPr lang="en-US" altLang="tr-TR" sz="2000" smtClean="0"/>
              <a:t>accurate data. </a:t>
            </a:r>
            <a:endParaRPr lang="tr-TR" altLang="tr-TR" sz="2000" smtClean="0"/>
          </a:p>
        </p:txBody>
      </p:sp>
      <p:grpSp>
        <p:nvGrpSpPr>
          <p:cNvPr id="20490" name="Group 1"/>
          <p:cNvGrpSpPr>
            <a:grpSpLocks/>
          </p:cNvGrpSpPr>
          <p:nvPr/>
        </p:nvGrpSpPr>
        <p:grpSpPr bwMode="auto">
          <a:xfrm>
            <a:off x="7051675" y="6324600"/>
            <a:ext cx="2133600" cy="503238"/>
            <a:chOff x="6858000" y="6243638"/>
            <a:chExt cx="2133600" cy="503237"/>
          </a:xfrm>
        </p:grpSpPr>
        <p:pic>
          <p:nvPicPr>
            <p:cNvPr id="20493" name="Picture 6" descr="logo_YTU_CMB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8200" y="6243638"/>
              <a:ext cx="533400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4" name="Text Box 7"/>
            <p:cNvSpPr txBox="1">
              <a:spLocks noChangeArrowheads="1"/>
            </p:cNvSpPr>
            <p:nvPr/>
          </p:nvSpPr>
          <p:spPr bwMode="auto">
            <a:xfrm>
              <a:off x="6858000" y="6324600"/>
              <a:ext cx="1752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tr-TR" sz="1000" b="1">
                  <a:latin typeface="Times New Roman" pitchFamily="18" charset="0"/>
                </a:rPr>
                <a:t>Yildiz Technical University     Dept. </a:t>
              </a:r>
              <a:r>
                <a:rPr lang="tr-TR" altLang="tr-TR" sz="1000" b="1">
                  <a:latin typeface="Times New Roman" pitchFamily="18" charset="0"/>
                </a:rPr>
                <a:t>o</a:t>
              </a:r>
              <a:r>
                <a:rPr lang="en-US" altLang="tr-TR" sz="1000" b="1">
                  <a:latin typeface="Times New Roman" pitchFamily="18" charset="0"/>
                </a:rPr>
                <a:t>f Env. Engineering</a:t>
              </a:r>
            </a:p>
          </p:txBody>
        </p:sp>
      </p:grpSp>
      <p:pic>
        <p:nvPicPr>
          <p:cNvPr id="13" name="Picture 6" descr="Elvish_Forest_by_aponom_192x1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 descr="shutterstock_59750443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Perito-moreno-glacier-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 descr="301474208_eac4c54c30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 descr="Snow-Water-Lake-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947327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4932363" y="2636838"/>
            <a:ext cx="33734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tr-TR" altLang="tr-TR" sz="2800">
                <a:solidFill>
                  <a:srgbClr val="003300"/>
                </a:solidFill>
                <a:latin typeface="Georgia" pitchFamily="18" charset="0"/>
              </a:rPr>
              <a:t>	</a:t>
            </a:r>
            <a:r>
              <a:rPr lang="tr-TR" altLang="tr-TR" sz="3200">
                <a:latin typeface="Georgia" pitchFamily="18" charset="0"/>
              </a:rPr>
              <a:t>Thank you...</a:t>
            </a:r>
            <a:endParaRPr lang="en-US" altLang="tr-TR" sz="3200">
              <a:latin typeface="Georgia" pitchFamily="18" charset="0"/>
            </a:endParaRPr>
          </a:p>
        </p:txBody>
      </p:sp>
      <p:pic>
        <p:nvPicPr>
          <p:cNvPr id="2150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924175"/>
            <a:ext cx="2232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Elvish_Forest_by_aponom_192x1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shutterstock_59750443_192x1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Perito-moreno-glacier-192x1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301474208_eac4c54c30_192x19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Snow-Water-Lake-192x19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94200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3512</TotalTime>
  <Words>1658</Words>
  <Application>Microsoft Office PowerPoint</Application>
  <PresentationFormat>On-screen Show (4:3)</PresentationFormat>
  <Paragraphs>240</Paragraphs>
  <Slides>29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Varsayılan Tasarım</vt:lpstr>
      <vt:lpstr>CLIMATE CHANGE AND CURRENT MEASURES TAKEN IN TURKEY  AS A MEDITERRANEAN COUNTRY</vt:lpstr>
      <vt:lpstr>Outline</vt:lpstr>
      <vt:lpstr>Slide 3</vt:lpstr>
      <vt:lpstr>Slide 4</vt:lpstr>
      <vt:lpstr>Slide 5</vt:lpstr>
      <vt:lpstr>Slide 6</vt:lpstr>
      <vt:lpstr>Slide 7</vt:lpstr>
      <vt:lpstr>Slide 8</vt:lpstr>
      <vt:lpstr>Important issue: Uncertainty</vt:lpstr>
      <vt:lpstr>The situation in Turkey</vt:lpstr>
      <vt:lpstr>The situation in Turkey</vt:lpstr>
      <vt:lpstr>Climate Projections</vt:lpstr>
      <vt:lpstr>Slide 13</vt:lpstr>
      <vt:lpstr>Slide 14</vt:lpstr>
      <vt:lpstr>Water Stress in European River Basins</vt:lpstr>
      <vt:lpstr>Studies Conducted in Turkey</vt:lpstr>
      <vt:lpstr>Adaptation Studies – Water Resources</vt:lpstr>
      <vt:lpstr>National climate change adaptation strategy &amp; action plans</vt:lpstr>
      <vt:lpstr>Slide 19</vt:lpstr>
      <vt:lpstr>Climate change impacts on water resources project</vt:lpstr>
      <vt:lpstr>Strategy Development</vt:lpstr>
      <vt:lpstr>EU Project: CLIMB</vt:lpstr>
      <vt:lpstr>The EU Project CLIMB</vt:lpstr>
      <vt:lpstr>Climate Data</vt:lpstr>
      <vt:lpstr>Summary of results</vt:lpstr>
      <vt:lpstr>The EU Project CLIMB</vt:lpstr>
      <vt:lpstr>Slide 27</vt:lpstr>
      <vt:lpstr>Last words…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guleda</dc:creator>
  <cp:lastModifiedBy>ravindra-s</cp:lastModifiedBy>
  <cp:revision>184</cp:revision>
  <cp:lastPrinted>1601-01-01T00:00:00Z</cp:lastPrinted>
  <dcterms:created xsi:type="dcterms:W3CDTF">1601-01-01T00:00:00Z</dcterms:created>
  <dcterms:modified xsi:type="dcterms:W3CDTF">2014-07-23T10:25:19Z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