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326" r:id="rId3"/>
    <p:sldId id="314" r:id="rId4"/>
    <p:sldId id="322" r:id="rId5"/>
    <p:sldId id="329" r:id="rId6"/>
    <p:sldId id="315" r:id="rId7"/>
    <p:sldId id="358" r:id="rId8"/>
    <p:sldId id="309" r:id="rId9"/>
    <p:sldId id="312" r:id="rId10"/>
    <p:sldId id="335" r:id="rId11"/>
    <p:sldId id="318" r:id="rId12"/>
    <p:sldId id="319" r:id="rId13"/>
    <p:sldId id="353" r:id="rId14"/>
    <p:sldId id="354" r:id="rId15"/>
    <p:sldId id="274" r:id="rId16"/>
    <p:sldId id="346" r:id="rId17"/>
    <p:sldId id="275" r:id="rId18"/>
    <p:sldId id="347" r:id="rId19"/>
    <p:sldId id="276" r:id="rId20"/>
    <p:sldId id="277" r:id="rId21"/>
    <p:sldId id="320" r:id="rId22"/>
    <p:sldId id="355" r:id="rId23"/>
    <p:sldId id="356" r:id="rId24"/>
    <p:sldId id="278" r:id="rId25"/>
    <p:sldId id="287" r:id="rId26"/>
    <p:sldId id="291" r:id="rId27"/>
    <p:sldId id="289" r:id="rId28"/>
    <p:sldId id="349" r:id="rId29"/>
    <p:sldId id="30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55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-1002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9BBFC-BB66-504B-9E46-A7D25F9C3ED7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A3BDF-4387-8F49-B726-255545C27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75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27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05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 smtClean="0"/>
              <a:t>which</a:t>
            </a:r>
            <a:r>
              <a:rPr lang="tr-TR" dirty="0" smtClean="0"/>
              <a:t> </a:t>
            </a:r>
            <a:r>
              <a:rPr lang="tr-TR" dirty="0" err="1" smtClean="0"/>
              <a:t>enable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student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participate</a:t>
            </a:r>
            <a:r>
              <a:rPr lang="tr-TR" dirty="0" smtClean="0"/>
              <a:t> </a:t>
            </a:r>
            <a:r>
              <a:rPr lang="tr-TR" dirty="0" err="1" smtClean="0"/>
              <a:t>actively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learning</a:t>
            </a:r>
            <a:r>
              <a:rPr lang="tr-TR" dirty="0" smtClean="0"/>
              <a:t> </a:t>
            </a:r>
            <a:r>
              <a:rPr lang="tr-TR" dirty="0" err="1" smtClean="0"/>
              <a:t>process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Diyabetin yönetiminde </a:t>
            </a:r>
            <a:r>
              <a:rPr lang="tr-TR" dirty="0" err="1" smtClean="0"/>
              <a:t>interdisipliner</a:t>
            </a:r>
            <a:r>
              <a:rPr lang="tr-TR" dirty="0" smtClean="0"/>
              <a:t> ve </a:t>
            </a:r>
            <a:r>
              <a:rPr lang="tr-TR" dirty="0" err="1" smtClean="0"/>
              <a:t>multidisipliner</a:t>
            </a:r>
            <a:r>
              <a:rPr lang="tr-TR" dirty="0" smtClean="0"/>
              <a:t> ekip yaklaşımı uygulanmalıdır </a:t>
            </a:r>
          </a:p>
          <a:p>
            <a:r>
              <a:rPr lang="tr-TR" dirty="0" smtClean="0"/>
              <a:t>Hemşireler diyabet ekibinde önemli bir role sahiptir</a:t>
            </a:r>
          </a:p>
          <a:p>
            <a:r>
              <a:rPr lang="en-US" dirty="0" err="1" smtClean="0"/>
              <a:t>Hemşirelik</a:t>
            </a:r>
            <a:r>
              <a:rPr lang="en-US" dirty="0" smtClean="0"/>
              <a:t> </a:t>
            </a:r>
            <a:r>
              <a:rPr lang="en-US" dirty="0" err="1" smtClean="0"/>
              <a:t>öğrencilerinin</a:t>
            </a:r>
            <a:r>
              <a:rPr lang="en-US" dirty="0" smtClean="0"/>
              <a:t>, </a:t>
            </a:r>
            <a:r>
              <a:rPr lang="en-US" dirty="0" err="1" smtClean="0"/>
              <a:t>mezuniyet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dönemde</a:t>
            </a:r>
            <a:r>
              <a:rPr lang="en-US" dirty="0" smtClean="0"/>
              <a:t> </a:t>
            </a:r>
            <a:r>
              <a:rPr lang="en-US" dirty="0" err="1" smtClean="0"/>
              <a:t>diyabetes</a:t>
            </a:r>
            <a:r>
              <a:rPr lang="en-US" dirty="0" smtClean="0"/>
              <a:t> mellitus </a:t>
            </a:r>
            <a:r>
              <a:rPr lang="en-US" dirty="0" err="1" smtClean="0"/>
              <a:t>yönetiminde</a:t>
            </a:r>
            <a:r>
              <a:rPr lang="en-US" dirty="0" smtClean="0"/>
              <a:t> </a:t>
            </a:r>
            <a:r>
              <a:rPr lang="en-US" dirty="0" err="1" smtClean="0"/>
              <a:t>bilişsel</a:t>
            </a:r>
            <a:r>
              <a:rPr lang="en-US" dirty="0" smtClean="0"/>
              <a:t>, </a:t>
            </a:r>
            <a:r>
              <a:rPr lang="en-US" dirty="0" err="1" smtClean="0"/>
              <a:t>duyuşsal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psiko</a:t>
            </a:r>
            <a:r>
              <a:rPr lang="en-US" dirty="0" smtClean="0"/>
              <a:t>-motor </a:t>
            </a:r>
            <a:r>
              <a:rPr lang="en-US" dirty="0" err="1" smtClean="0"/>
              <a:t>beceriler</a:t>
            </a:r>
            <a:r>
              <a:rPr lang="en-US" dirty="0" smtClean="0"/>
              <a:t> </a:t>
            </a:r>
            <a:r>
              <a:rPr lang="en-US" dirty="0" err="1" smtClean="0"/>
              <a:t>açısından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boyutlu</a:t>
            </a:r>
            <a:r>
              <a:rPr lang="en-US" dirty="0" smtClean="0"/>
              <a:t> </a:t>
            </a:r>
            <a:r>
              <a:rPr lang="en-US" dirty="0" err="1" smtClean="0"/>
              <a:t>becerilerini</a:t>
            </a:r>
            <a:r>
              <a:rPr lang="en-US" dirty="0" smtClean="0"/>
              <a:t> </a:t>
            </a:r>
            <a:r>
              <a:rPr lang="en-US" dirty="0" err="1" smtClean="0"/>
              <a:t>sergilemeleri</a:t>
            </a:r>
            <a:r>
              <a:rPr lang="en-US" dirty="0" smtClean="0"/>
              <a:t> </a:t>
            </a:r>
            <a:r>
              <a:rPr lang="en-US" dirty="0" err="1" smtClean="0"/>
              <a:t>beklenmektedir</a:t>
            </a:r>
            <a:endParaRPr lang="en-US" dirty="0" smtClean="0"/>
          </a:p>
          <a:p>
            <a:r>
              <a:rPr lang="en-US" dirty="0" err="1" smtClean="0"/>
              <a:t>Günümüzde</a:t>
            </a:r>
            <a:r>
              <a:rPr lang="en-US" dirty="0" smtClean="0"/>
              <a:t> </a:t>
            </a:r>
            <a:r>
              <a:rPr lang="en-US" dirty="0" err="1" smtClean="0"/>
              <a:t>geleneksel</a:t>
            </a:r>
            <a:r>
              <a:rPr lang="en-US" dirty="0" smtClean="0"/>
              <a:t> </a:t>
            </a:r>
            <a:r>
              <a:rPr lang="en-US" dirty="0" err="1" smtClean="0"/>
              <a:t>eğitim</a:t>
            </a:r>
            <a:r>
              <a:rPr lang="en-US" dirty="0" smtClean="0"/>
              <a:t> </a:t>
            </a:r>
            <a:r>
              <a:rPr lang="en-US" dirty="0" err="1" smtClean="0"/>
              <a:t>yöntemleri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eğitim</a:t>
            </a:r>
            <a:r>
              <a:rPr lang="en-US" dirty="0" smtClean="0"/>
              <a:t> </a:t>
            </a:r>
            <a:r>
              <a:rPr lang="en-US" dirty="0" err="1" smtClean="0"/>
              <a:t>alan</a:t>
            </a:r>
            <a:r>
              <a:rPr lang="en-US" dirty="0" smtClean="0"/>
              <a:t> </a:t>
            </a:r>
            <a:r>
              <a:rPr lang="en-US" dirty="0" err="1" smtClean="0"/>
              <a:t>öğrencilerin</a:t>
            </a:r>
            <a:r>
              <a:rPr lang="en-US" dirty="0" smtClean="0"/>
              <a:t>, </a:t>
            </a:r>
            <a:r>
              <a:rPr lang="en-US" dirty="0" err="1" smtClean="0"/>
              <a:t>yanlızca</a:t>
            </a:r>
            <a:r>
              <a:rPr lang="en-US" dirty="0" smtClean="0"/>
              <a:t> </a:t>
            </a:r>
            <a:r>
              <a:rPr lang="en-US" dirty="0" err="1" smtClean="0"/>
              <a:t>klinik</a:t>
            </a:r>
            <a:r>
              <a:rPr lang="en-US" dirty="0" smtClean="0"/>
              <a:t> </a:t>
            </a:r>
            <a:r>
              <a:rPr lang="en-US" dirty="0" err="1" smtClean="0"/>
              <a:t>uygulamada</a:t>
            </a:r>
            <a:r>
              <a:rPr lang="en-US" dirty="0" smtClean="0"/>
              <a:t> </a:t>
            </a:r>
            <a:r>
              <a:rPr lang="en-US" dirty="0" err="1" smtClean="0"/>
              <a:t>gözlem</a:t>
            </a:r>
            <a:r>
              <a:rPr lang="en-US" dirty="0" smtClean="0"/>
              <a:t> </a:t>
            </a:r>
            <a:r>
              <a:rPr lang="en-US" dirty="0" err="1" smtClean="0"/>
              <a:t>yaparak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becerileri</a:t>
            </a:r>
            <a:r>
              <a:rPr lang="en-US" dirty="0" smtClean="0"/>
              <a:t> </a:t>
            </a:r>
            <a:r>
              <a:rPr lang="en-US" dirty="0" err="1" smtClean="0"/>
              <a:t>kazanmaları</a:t>
            </a:r>
            <a:r>
              <a:rPr lang="en-US" dirty="0" smtClean="0"/>
              <a:t> </a:t>
            </a:r>
            <a:r>
              <a:rPr lang="en-US" dirty="0" err="1" smtClean="0"/>
              <a:t>mümkün</a:t>
            </a:r>
            <a:r>
              <a:rPr lang="en-US" dirty="0" smtClean="0"/>
              <a:t> </a:t>
            </a:r>
            <a:r>
              <a:rPr lang="en-US" dirty="0" err="1" smtClean="0"/>
              <a:t>olmamaktadır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06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06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15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9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7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22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48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89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33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161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675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A3BDF-4387-8F49-B726-255545C27F9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73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5400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dhd.org/" TargetMode="External"/><Relationship Id="rId2" Type="http://schemas.openxmlformats.org/officeDocument/2006/relationships/hyperlink" Target="http://www.turkendokrin.org/files/DIYABET2017_web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outube.com/watch?v=T8mYybrvxQI" TargetMode="External"/><Relationship Id="rId5" Type="http://schemas.openxmlformats.org/officeDocument/2006/relationships/hyperlink" Target="https://www.youtube.com/watch?v=pBhIa-msF30" TargetMode="External"/><Relationship Id="rId4" Type="http://schemas.openxmlformats.org/officeDocument/2006/relationships/hyperlink" Target="http://www.turkdiab.org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df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162" y="3432378"/>
            <a:ext cx="6509378" cy="1815793"/>
          </a:xfrm>
        </p:spPr>
        <p:txBody>
          <a:bodyPr>
            <a:noAutofit/>
          </a:bodyPr>
          <a:lstStyle/>
          <a:p>
            <a:r>
              <a:rPr lang="tr-TR" sz="3600" b="1" dirty="0"/>
              <a:t>TEACHING </a:t>
            </a:r>
            <a:r>
              <a:rPr lang="en-IN" sz="3600" b="1" dirty="0" smtClean="0"/>
              <a:t>ON </a:t>
            </a:r>
            <a:r>
              <a:rPr lang="tr-TR" sz="3600" b="1" dirty="0" smtClean="0"/>
              <a:t>DIABETES </a:t>
            </a:r>
            <a:r>
              <a:rPr lang="tr-TR" sz="3600" b="1" dirty="0" smtClean="0"/>
              <a:t>MELLITUS </a:t>
            </a:r>
            <a:r>
              <a:rPr lang="tr-TR" sz="3600" b="1" dirty="0"/>
              <a:t>MANAGEMENT WITH </a:t>
            </a:r>
            <a:r>
              <a:rPr lang="tr-TR" sz="3600" b="1" dirty="0" smtClean="0"/>
              <a:t>SIMULATION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162" y="5396759"/>
            <a:ext cx="6401285" cy="630178"/>
          </a:xfrm>
        </p:spPr>
        <p:txBody>
          <a:bodyPr>
            <a:normAutofit/>
          </a:bodyPr>
          <a:lstStyle/>
          <a:p>
            <a:r>
              <a:rPr lang="en-US" b="1" u="sng" dirty="0"/>
              <a:t>Gulcan </a:t>
            </a:r>
            <a:r>
              <a:rPr lang="en-US" b="1" u="sng" dirty="0" smtClean="0"/>
              <a:t>BAKAN</a:t>
            </a:r>
            <a:r>
              <a:rPr lang="en-US" u="sng" dirty="0" smtClean="0"/>
              <a:t>, </a:t>
            </a:r>
            <a:r>
              <a:rPr lang="tr-TR" dirty="0" smtClean="0"/>
              <a:t>Arife AZAK, </a:t>
            </a:r>
            <a:r>
              <a:rPr lang="tr-TR" dirty="0" err="1" smtClean="0"/>
              <a:t>Umran</a:t>
            </a:r>
            <a:r>
              <a:rPr lang="tr-TR" dirty="0" smtClean="0"/>
              <a:t> OZDEMIR</a:t>
            </a:r>
            <a:endParaRPr lang="en-US" u="sng" dirty="0" smtClean="0"/>
          </a:p>
          <a:p>
            <a:r>
              <a:rPr lang="en-US" dirty="0" err="1" smtClean="0"/>
              <a:t>Pamukkale</a:t>
            </a:r>
            <a:r>
              <a:rPr lang="en-US" dirty="0" smtClean="0"/>
              <a:t> University</a:t>
            </a:r>
            <a:r>
              <a:rPr lang="tr-TR" dirty="0" smtClean="0"/>
              <a:t> </a:t>
            </a:r>
            <a:r>
              <a:rPr lang="en-US" dirty="0" smtClean="0"/>
              <a:t>Faculty </a:t>
            </a:r>
            <a:r>
              <a:rPr lang="en-US" dirty="0"/>
              <a:t>of Health </a:t>
            </a:r>
            <a:r>
              <a:rPr lang="en-US" dirty="0" smtClean="0"/>
              <a:t>Sciences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0597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2833" y="2849996"/>
            <a:ext cx="4381500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000" i="1" dirty="0"/>
              <a:t>Diabetes mellitus (DM) is characterized by high </a:t>
            </a:r>
            <a:r>
              <a:rPr lang="en-US" sz="3000" i="1" dirty="0" smtClean="0"/>
              <a:t>level </a:t>
            </a:r>
            <a:r>
              <a:rPr lang="en-US" sz="3000" i="1" dirty="0"/>
              <a:t>of blood glucose resulting from defects in insulin production, insulin action, or both. </a:t>
            </a:r>
          </a:p>
        </p:txBody>
      </p:sp>
    </p:spTree>
    <p:extLst>
      <p:ext uri="{BB962C8B-B14F-4D97-AF65-F5344CB8AC3E}">
        <p14:creationId xmlns:p14="http://schemas.microsoft.com/office/powerpoint/2010/main" val="252764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01332"/>
            <a:ext cx="7583488" cy="3755715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2600" dirty="0" smtClean="0"/>
              <a:t>Diabetes </a:t>
            </a:r>
            <a:r>
              <a:rPr lang="en-US" sz="2600" dirty="0"/>
              <a:t>is one of the largest global health emergencies of the </a:t>
            </a:r>
            <a:r>
              <a:rPr lang="en-US" sz="2600" dirty="0" smtClean="0"/>
              <a:t>21st century</a:t>
            </a:r>
            <a:r>
              <a:rPr lang="en-US" sz="2600" dirty="0"/>
              <a:t> </a:t>
            </a:r>
            <a:endParaRPr lang="en-US" sz="2600" dirty="0" smtClean="0"/>
          </a:p>
          <a:p>
            <a:pPr>
              <a:lnSpc>
                <a:spcPct val="130000"/>
              </a:lnSpc>
            </a:pPr>
            <a:endParaRPr lang="en-US" sz="2600" dirty="0" smtClean="0"/>
          </a:p>
          <a:p>
            <a:pPr>
              <a:lnSpc>
                <a:spcPct val="130000"/>
              </a:lnSpc>
            </a:pPr>
            <a:r>
              <a:rPr lang="en-US" sz="2600" dirty="0" smtClean="0"/>
              <a:t>It is among </a:t>
            </a:r>
            <a:r>
              <a:rPr lang="en-US" sz="2600" dirty="0"/>
              <a:t>the top 10 causes of death globally </a:t>
            </a:r>
          </a:p>
          <a:p>
            <a:pPr marL="0" indent="0">
              <a:buNone/>
            </a:pPr>
            <a:endParaRPr lang="en-US" sz="26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491066" y="6583569"/>
            <a:ext cx="80941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err="1" smtClean="0">
                <a:solidFill>
                  <a:schemeClr val="bg1"/>
                </a:solidFill>
              </a:rPr>
              <a:t>Refence</a:t>
            </a:r>
            <a:r>
              <a:rPr lang="en-US" sz="1400" i="1" dirty="0" smtClean="0">
                <a:solidFill>
                  <a:schemeClr val="bg1"/>
                </a:solidFill>
              </a:rPr>
              <a:t>: International </a:t>
            </a:r>
            <a:r>
              <a:rPr lang="en-US" sz="1400" i="1" dirty="0">
                <a:solidFill>
                  <a:schemeClr val="bg1"/>
                </a:solidFill>
              </a:rPr>
              <a:t>Diabetes Federation. IDF DIABETES ATLAS Eight Edition 2017</a:t>
            </a:r>
          </a:p>
        </p:txBody>
      </p:sp>
    </p:spTree>
    <p:extLst>
      <p:ext uri="{BB962C8B-B14F-4D97-AF65-F5344CB8AC3E}">
        <p14:creationId xmlns:p14="http://schemas.microsoft.com/office/powerpoint/2010/main" val="158520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1066" y="188119"/>
            <a:ext cx="82126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Prevalence of Diabetes (20-79 years) by IDF, 2017 and 2045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491066" y="6583569"/>
            <a:ext cx="80941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err="1" smtClean="0">
                <a:solidFill>
                  <a:schemeClr val="bg1"/>
                </a:solidFill>
              </a:rPr>
              <a:t>Refence</a:t>
            </a:r>
            <a:r>
              <a:rPr lang="en-US" sz="1400" i="1" dirty="0" smtClean="0">
                <a:solidFill>
                  <a:schemeClr val="bg1"/>
                </a:solidFill>
              </a:rPr>
              <a:t>: International </a:t>
            </a:r>
            <a:r>
              <a:rPr lang="en-US" sz="1400" i="1" dirty="0">
                <a:solidFill>
                  <a:schemeClr val="bg1"/>
                </a:solidFill>
              </a:rPr>
              <a:t>Diabetes Federation. IDF DIABETES ATLAS Eight Edition 2017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66" y="1253066"/>
            <a:ext cx="8212667" cy="53305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1065" y="2567463"/>
            <a:ext cx="8212667" cy="870004"/>
          </a:xfrm>
          <a:prstGeom prst="rect">
            <a:avLst/>
          </a:prstGeom>
          <a:noFill/>
          <a:ln w="57150" cmpd="sng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6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blinds(horizontal)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33" y="295833"/>
            <a:ext cx="802587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DIN-Medium" charset="0"/>
                <a:ea typeface="DIN-Medium" charset="0"/>
                <a:cs typeface="DIN-Medium" charset="0"/>
              </a:rPr>
              <a:t>Estimated </a:t>
            </a:r>
            <a:r>
              <a:rPr lang="en-US" sz="3200" b="1" dirty="0" smtClean="0">
                <a:latin typeface="DIN-Medium" charset="0"/>
                <a:ea typeface="DIN-Medium" charset="0"/>
                <a:cs typeface="DIN-Medium" charset="0"/>
              </a:rPr>
              <a:t>Total Number </a:t>
            </a:r>
            <a:r>
              <a:rPr lang="en-US" sz="3200" b="1" dirty="0">
                <a:latin typeface="DIN-Medium" charset="0"/>
                <a:ea typeface="DIN-Medium" charset="0"/>
                <a:cs typeface="DIN-Medium" charset="0"/>
              </a:rPr>
              <a:t>of </a:t>
            </a:r>
            <a:r>
              <a:rPr lang="en-US" sz="3200" b="1" dirty="0" smtClean="0">
                <a:latin typeface="DIN-Medium" charset="0"/>
                <a:ea typeface="DIN-Medium" charset="0"/>
                <a:cs typeface="DIN-Medium" charset="0"/>
              </a:rPr>
              <a:t>Adults </a:t>
            </a:r>
            <a:r>
              <a:rPr lang="en-US" sz="3200" b="1" dirty="0">
                <a:latin typeface="DIN-Medium" charset="0"/>
                <a:ea typeface="DIN-Medium" charset="0"/>
                <a:cs typeface="DIN-Medium" charset="0"/>
              </a:rPr>
              <a:t>(20-79 years) </a:t>
            </a:r>
            <a:r>
              <a:rPr lang="en-US" sz="3200" b="1" dirty="0" smtClean="0">
                <a:latin typeface="DIN-Medium" charset="0"/>
                <a:ea typeface="DIN-Medium" charset="0"/>
                <a:cs typeface="DIN-Medium" charset="0"/>
              </a:rPr>
              <a:t>Living </a:t>
            </a:r>
            <a:r>
              <a:rPr lang="en-US" sz="3200" b="1" dirty="0">
                <a:latin typeface="DIN-Medium" charset="0"/>
                <a:ea typeface="DIN-Medium" charset="0"/>
                <a:cs typeface="DIN-Medium" charset="0"/>
              </a:rPr>
              <a:t>with </a:t>
            </a:r>
            <a:r>
              <a:rPr lang="en-US" sz="3200" b="1" dirty="0" smtClean="0">
                <a:latin typeface="DIN-Medium" charset="0"/>
                <a:ea typeface="DIN-Medium" charset="0"/>
                <a:cs typeface="DIN-Medium" charset="0"/>
              </a:rPr>
              <a:t>Diabetes</a:t>
            </a:r>
            <a:r>
              <a:rPr lang="en-US" sz="3200" b="1" dirty="0">
                <a:latin typeface="DIN-Medium" charset="0"/>
                <a:ea typeface="DIN-Medium" charset="0"/>
                <a:cs typeface="DIN-Medium" charset="0"/>
              </a:rPr>
              <a:t>, </a:t>
            </a:r>
            <a:r>
              <a:rPr lang="en-US" sz="3200" b="1" dirty="0" smtClean="0">
                <a:latin typeface="DIN-Medium" charset="0"/>
                <a:ea typeface="DIN-Medium" charset="0"/>
                <a:cs typeface="DIN-Medium" charset="0"/>
              </a:rPr>
              <a:t>2017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01" y="1586641"/>
            <a:ext cx="7649292" cy="44754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96531" y="5027647"/>
            <a:ext cx="6841070" cy="1619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sz="2400" dirty="0" err="1"/>
              <a:t>According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study</a:t>
            </a:r>
            <a:r>
              <a:rPr lang="tr-TR" sz="2400" dirty="0"/>
              <a:t> of </a:t>
            </a:r>
            <a:r>
              <a:rPr lang="tr-TR" sz="2400" dirty="0" err="1"/>
              <a:t>Turkey</a:t>
            </a:r>
            <a:r>
              <a:rPr lang="tr-TR" sz="2400" dirty="0"/>
              <a:t> </a:t>
            </a:r>
            <a:r>
              <a:rPr lang="tr-TR" sz="2400" dirty="0" err="1"/>
              <a:t>Diabetes</a:t>
            </a:r>
            <a:r>
              <a:rPr lang="tr-TR" sz="2400" dirty="0"/>
              <a:t> </a:t>
            </a:r>
            <a:r>
              <a:rPr lang="tr-TR" sz="2400" dirty="0" err="1" smtClean="0"/>
              <a:t>Epidemiology</a:t>
            </a:r>
            <a:r>
              <a:rPr lang="tr-TR" sz="2400" dirty="0"/>
              <a:t> </a:t>
            </a:r>
            <a:r>
              <a:rPr lang="tr-TR" sz="2400" dirty="0" smtClean="0"/>
              <a:t>(TURDEP</a:t>
            </a:r>
            <a:r>
              <a:rPr lang="tr-TR" sz="2400" dirty="0"/>
              <a:t>-</a:t>
            </a:r>
            <a:r>
              <a:rPr lang="tr-TR" sz="2400" dirty="0" smtClean="0"/>
              <a:t>II) </a:t>
            </a:r>
            <a:r>
              <a:rPr lang="tr-TR" sz="2400" dirty="0"/>
              <a:t>, </a:t>
            </a:r>
            <a:r>
              <a:rPr lang="tr-TR" sz="2400" dirty="0" err="1"/>
              <a:t>the</a:t>
            </a:r>
            <a:r>
              <a:rPr lang="tr-TR" sz="2400" dirty="0"/>
              <a:t> rate of </a:t>
            </a:r>
            <a:r>
              <a:rPr lang="tr-TR" sz="2400" dirty="0" err="1"/>
              <a:t>type</a:t>
            </a:r>
            <a:r>
              <a:rPr lang="tr-TR" sz="2400" dirty="0"/>
              <a:t> 2 </a:t>
            </a:r>
            <a:r>
              <a:rPr lang="tr-TR" sz="2400" dirty="0" err="1"/>
              <a:t>diabetes</a:t>
            </a:r>
            <a:r>
              <a:rPr lang="tr-TR" sz="2400" dirty="0"/>
              <a:t> in </a:t>
            </a:r>
            <a:r>
              <a:rPr lang="tr-TR" sz="2400" dirty="0" err="1"/>
              <a:t>Turkish</a:t>
            </a:r>
            <a:r>
              <a:rPr lang="tr-TR" sz="2400" dirty="0"/>
              <a:t> </a:t>
            </a:r>
            <a:r>
              <a:rPr lang="tr-TR" sz="2400" dirty="0" err="1"/>
              <a:t>adults</a:t>
            </a:r>
            <a:r>
              <a:rPr lang="tr-TR" sz="2400" dirty="0"/>
              <a:t> </a:t>
            </a:r>
            <a:r>
              <a:rPr lang="tr-TR" sz="2400" dirty="0" err="1"/>
              <a:t>was</a:t>
            </a:r>
            <a:r>
              <a:rPr lang="tr-TR" sz="2400" dirty="0"/>
              <a:t> </a:t>
            </a:r>
            <a:r>
              <a:rPr lang="tr-TR" sz="2400" dirty="0" err="1"/>
              <a:t>found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be 13.7</a:t>
            </a:r>
            <a:r>
              <a:rPr lang="tr-TR" sz="2400" dirty="0" smtClean="0"/>
              <a:t>%</a:t>
            </a:r>
          </a:p>
          <a:p>
            <a:pPr>
              <a:lnSpc>
                <a:spcPct val="120000"/>
              </a:lnSpc>
            </a:pPr>
            <a:r>
              <a:rPr lang="tr-TR" sz="1100" i="1" dirty="0" smtClean="0"/>
              <a:t>(Reference: </a:t>
            </a:r>
            <a:r>
              <a:rPr lang="en-US" sz="1100" i="1" dirty="0" err="1"/>
              <a:t>Satman</a:t>
            </a:r>
            <a:r>
              <a:rPr lang="en-US" sz="1100" i="1" dirty="0"/>
              <a:t> İ. TURDEP-II </a:t>
            </a:r>
            <a:r>
              <a:rPr lang="en-US" sz="1100" i="1" dirty="0" smtClean="0"/>
              <a:t>Results 2011 </a:t>
            </a:r>
            <a:r>
              <a:rPr lang="tr-TR" sz="1100" i="1" dirty="0" smtClean="0"/>
              <a:t>)</a:t>
            </a:r>
            <a:endParaRPr lang="en-US" sz="1100" i="1" dirty="0"/>
          </a:p>
        </p:txBody>
      </p:sp>
      <p:sp>
        <p:nvSpPr>
          <p:cNvPr id="7" name="Rectangle 6"/>
          <p:cNvSpPr/>
          <p:nvPr/>
        </p:nvSpPr>
        <p:spPr>
          <a:xfrm>
            <a:off x="491066" y="6583569"/>
            <a:ext cx="80941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err="1" smtClean="0">
                <a:solidFill>
                  <a:schemeClr val="bg1"/>
                </a:solidFill>
              </a:rPr>
              <a:t>Refence</a:t>
            </a:r>
            <a:r>
              <a:rPr lang="en-US" sz="1400" i="1" dirty="0" smtClean="0">
                <a:solidFill>
                  <a:schemeClr val="bg1"/>
                </a:solidFill>
              </a:rPr>
              <a:t>: International </a:t>
            </a:r>
            <a:r>
              <a:rPr lang="en-US" sz="1400" i="1" dirty="0">
                <a:solidFill>
                  <a:schemeClr val="bg1"/>
                </a:solidFill>
              </a:rPr>
              <a:t>Diabetes Federation. IDF DIABETES ATLAS Eight Edition 2017</a:t>
            </a:r>
          </a:p>
        </p:txBody>
      </p:sp>
      <p:sp>
        <p:nvSpPr>
          <p:cNvPr id="9" name="Oval 8"/>
          <p:cNvSpPr/>
          <p:nvPr/>
        </p:nvSpPr>
        <p:spPr>
          <a:xfrm>
            <a:off x="4809067" y="3403600"/>
            <a:ext cx="812800" cy="372533"/>
          </a:xfrm>
          <a:prstGeom prst="ellipse">
            <a:avLst/>
          </a:prstGeom>
          <a:noFill/>
          <a:ln w="571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7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24777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sz="2400" dirty="0" smtClean="0"/>
              <a:t>An </a:t>
            </a:r>
            <a:r>
              <a:rPr lang="tr-TR" sz="2400" dirty="0" err="1"/>
              <a:t>interdisciplinary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multidisciplinary</a:t>
            </a:r>
            <a:r>
              <a:rPr lang="tr-TR" sz="2400" dirty="0"/>
              <a:t> </a:t>
            </a:r>
            <a:r>
              <a:rPr lang="tr-TR" sz="2400" dirty="0" err="1"/>
              <a:t>team</a:t>
            </a:r>
            <a:r>
              <a:rPr lang="tr-TR" sz="2400" dirty="0"/>
              <a:t> </a:t>
            </a:r>
            <a:r>
              <a:rPr lang="tr-TR" sz="2400" dirty="0" err="1"/>
              <a:t>approach</a:t>
            </a:r>
            <a:r>
              <a:rPr lang="tr-TR" sz="2400" dirty="0"/>
              <a:t> </a:t>
            </a:r>
            <a:r>
              <a:rPr lang="tr-TR" sz="2400" dirty="0" err="1"/>
              <a:t>should</a:t>
            </a:r>
            <a:r>
              <a:rPr lang="tr-TR" sz="2400" dirty="0"/>
              <a:t> be </a:t>
            </a:r>
            <a:r>
              <a:rPr lang="tr-TR" sz="2400" dirty="0" err="1" smtClean="0"/>
              <a:t>used</a:t>
            </a:r>
            <a:r>
              <a:rPr lang="tr-TR" sz="2400" dirty="0" smtClean="0"/>
              <a:t> in </a:t>
            </a:r>
            <a:r>
              <a:rPr lang="tr-TR" sz="2400" dirty="0" err="1" smtClean="0"/>
              <a:t>diabetes</a:t>
            </a:r>
            <a:r>
              <a:rPr lang="tr-TR" sz="2400" dirty="0" smtClean="0"/>
              <a:t> </a:t>
            </a:r>
            <a:r>
              <a:rPr lang="tr-TR" sz="2400" dirty="0" err="1"/>
              <a:t>management</a:t>
            </a:r>
            <a:r>
              <a:rPr lang="tr-TR" sz="2400" dirty="0"/>
              <a:t> </a:t>
            </a:r>
            <a:endParaRPr lang="tr-TR" sz="2400" dirty="0" smtClean="0"/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Nurses</a:t>
            </a:r>
            <a:r>
              <a:rPr lang="tr-TR" sz="2400" dirty="0" smtClean="0"/>
              <a:t> </a:t>
            </a:r>
            <a:r>
              <a:rPr lang="tr-TR" sz="2400" dirty="0" err="1"/>
              <a:t>have</a:t>
            </a:r>
            <a:r>
              <a:rPr lang="tr-TR" sz="2400" dirty="0"/>
              <a:t> </a:t>
            </a:r>
            <a:r>
              <a:rPr lang="tr-TR" sz="2400" dirty="0" smtClean="0"/>
              <a:t>a </a:t>
            </a:r>
            <a:r>
              <a:rPr lang="tr-TR" sz="2400" dirty="0" err="1" smtClean="0"/>
              <a:t>vital</a:t>
            </a:r>
            <a:r>
              <a:rPr lang="tr-TR" sz="2400" dirty="0" smtClean="0"/>
              <a:t> role </a:t>
            </a:r>
            <a:r>
              <a:rPr lang="tr-TR" sz="2400" dirty="0"/>
              <a:t>in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diabetes</a:t>
            </a:r>
            <a:r>
              <a:rPr lang="tr-TR" sz="2400" dirty="0"/>
              <a:t> </a:t>
            </a:r>
            <a:r>
              <a:rPr lang="tr-TR" sz="2400" dirty="0" err="1" smtClean="0"/>
              <a:t>team</a:t>
            </a:r>
            <a:r>
              <a:rPr lang="tr-TR" sz="2400" dirty="0" smtClean="0"/>
              <a:t> </a:t>
            </a:r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In</a:t>
            </a:r>
            <a:r>
              <a:rPr lang="tr-TR" sz="2400" dirty="0" smtClean="0"/>
              <a:t> </a:t>
            </a:r>
            <a:r>
              <a:rPr lang="tr-TR" sz="2400" dirty="0" err="1"/>
              <a:t>traditional</a:t>
            </a:r>
            <a:r>
              <a:rPr lang="tr-TR" sz="2400" dirty="0"/>
              <a:t> </a:t>
            </a:r>
            <a:r>
              <a:rPr lang="tr-TR" sz="2400" dirty="0" err="1" smtClean="0"/>
              <a:t>nursing</a:t>
            </a:r>
            <a:r>
              <a:rPr lang="tr-TR" sz="2400" dirty="0" smtClean="0"/>
              <a:t> </a:t>
            </a:r>
            <a:r>
              <a:rPr lang="tr-TR" sz="2400" dirty="0" err="1" smtClean="0"/>
              <a:t>education</a:t>
            </a:r>
            <a:r>
              <a:rPr lang="tr-TR" sz="2400" dirty="0" smtClean="0"/>
              <a:t> </a:t>
            </a:r>
            <a:r>
              <a:rPr lang="tr-TR" sz="2400" dirty="0" err="1" smtClean="0"/>
              <a:t>system</a:t>
            </a:r>
            <a:r>
              <a:rPr lang="tr-TR" sz="2400" dirty="0" smtClean="0"/>
              <a:t>, </a:t>
            </a:r>
            <a:r>
              <a:rPr lang="tr-TR" sz="2400" dirty="0"/>
              <a:t>it is not </a:t>
            </a:r>
            <a:r>
              <a:rPr lang="tr-TR" sz="2400" dirty="0" err="1"/>
              <a:t>possible</a:t>
            </a:r>
            <a:r>
              <a:rPr lang="tr-TR" sz="2400" dirty="0"/>
              <a:t> </a:t>
            </a:r>
            <a:r>
              <a:rPr lang="tr-TR" sz="2400" dirty="0" err="1"/>
              <a:t>for</a:t>
            </a:r>
            <a:r>
              <a:rPr lang="tr-TR" sz="2400" dirty="0"/>
              <a:t> </a:t>
            </a:r>
            <a:r>
              <a:rPr lang="tr-TR" sz="2400" dirty="0" err="1"/>
              <a:t>students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gain</a:t>
            </a:r>
            <a:r>
              <a:rPr lang="tr-TR" sz="2400" dirty="0"/>
              <a:t> </a:t>
            </a:r>
            <a:r>
              <a:rPr lang="tr-TR" sz="2400" dirty="0" err="1"/>
              <a:t>cognitive</a:t>
            </a:r>
            <a:r>
              <a:rPr lang="tr-TR" sz="2400" dirty="0"/>
              <a:t>, </a:t>
            </a:r>
            <a:r>
              <a:rPr lang="tr-TR" sz="2400" dirty="0" err="1"/>
              <a:t>affective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psycho</a:t>
            </a:r>
            <a:r>
              <a:rPr lang="tr-TR" sz="2400" dirty="0"/>
              <a:t>-motor </a:t>
            </a:r>
            <a:r>
              <a:rPr lang="tr-TR" sz="2400" dirty="0" err="1"/>
              <a:t>skills</a:t>
            </a:r>
            <a:r>
              <a:rPr lang="tr-TR" sz="2400" dirty="0"/>
              <a:t> </a:t>
            </a:r>
            <a:r>
              <a:rPr lang="tr-TR" sz="2400" dirty="0" err="1"/>
              <a:t>only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 smtClean="0"/>
              <a:t>observing</a:t>
            </a:r>
            <a:r>
              <a:rPr lang="tr-TR" sz="2400" dirty="0" smtClean="0"/>
              <a:t> </a:t>
            </a:r>
            <a:r>
              <a:rPr lang="tr-TR" sz="2400" dirty="0" err="1" smtClean="0"/>
              <a:t>clinical</a:t>
            </a:r>
            <a:r>
              <a:rPr lang="tr-TR" sz="2400" dirty="0" smtClean="0"/>
              <a:t> </a:t>
            </a:r>
            <a:r>
              <a:rPr lang="tr-TR" sz="2400" dirty="0" err="1" smtClean="0"/>
              <a:t>practice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0784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24777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sz="2400" dirty="0" err="1" smtClean="0"/>
              <a:t>Therefore</a:t>
            </a:r>
            <a:r>
              <a:rPr lang="tr-TR" sz="2400" dirty="0"/>
              <a:t>, </a:t>
            </a:r>
            <a:r>
              <a:rPr lang="tr-TR" sz="2400" dirty="0" err="1"/>
              <a:t>interactive</a:t>
            </a:r>
            <a:r>
              <a:rPr lang="tr-TR" sz="2400" dirty="0"/>
              <a:t> </a:t>
            </a:r>
            <a:r>
              <a:rPr lang="tr-TR" sz="2400" dirty="0" err="1"/>
              <a:t>methods</a:t>
            </a:r>
            <a:r>
              <a:rPr lang="tr-TR" sz="2400" dirty="0"/>
              <a:t> </a:t>
            </a:r>
            <a:r>
              <a:rPr lang="tr-TR" sz="2400" dirty="0" err="1" smtClean="0"/>
              <a:t>like</a:t>
            </a:r>
            <a:r>
              <a:rPr lang="tr-TR" sz="2400" dirty="0" smtClean="0"/>
              <a:t> </a:t>
            </a:r>
            <a:r>
              <a:rPr lang="tr-TR" sz="2400" dirty="0" err="1" smtClean="0"/>
              <a:t>simulation</a:t>
            </a:r>
            <a:r>
              <a:rPr lang="tr-TR" sz="2400" dirty="0" smtClean="0"/>
              <a:t> </a:t>
            </a:r>
            <a:r>
              <a:rPr lang="tr-TR" sz="2400" dirty="0" err="1" smtClean="0"/>
              <a:t>should</a:t>
            </a:r>
            <a:r>
              <a:rPr lang="tr-TR" sz="2400" dirty="0" smtClean="0"/>
              <a:t> </a:t>
            </a:r>
            <a:r>
              <a:rPr lang="tr-TR" sz="2400" dirty="0"/>
              <a:t>be </a:t>
            </a:r>
            <a:r>
              <a:rPr lang="tr-TR" sz="2400" dirty="0" err="1"/>
              <a:t>used</a:t>
            </a:r>
            <a:r>
              <a:rPr lang="tr-TR" sz="2400" dirty="0"/>
              <a:t> in </a:t>
            </a:r>
            <a:r>
              <a:rPr lang="tr-TR" sz="2400" dirty="0" err="1"/>
              <a:t>nursing</a:t>
            </a:r>
            <a:r>
              <a:rPr lang="tr-TR" sz="2400" dirty="0"/>
              <a:t> </a:t>
            </a:r>
            <a:r>
              <a:rPr lang="tr-TR" sz="2400" dirty="0" err="1" smtClean="0"/>
              <a:t>education</a:t>
            </a:r>
            <a:endParaRPr lang="tr-TR" sz="2400" dirty="0" smtClean="0"/>
          </a:p>
          <a:p>
            <a:pPr>
              <a:lnSpc>
                <a:spcPct val="120000"/>
              </a:lnSpc>
            </a:pPr>
            <a:endParaRPr lang="tr-TR" sz="2400" dirty="0"/>
          </a:p>
          <a:p>
            <a:pPr>
              <a:lnSpc>
                <a:spcPct val="120000"/>
              </a:lnSpc>
            </a:pPr>
            <a:r>
              <a:rPr lang="tr-TR" sz="2400" dirty="0" err="1"/>
              <a:t>Simulation</a:t>
            </a:r>
            <a:r>
              <a:rPr lang="tr-TR" sz="2400" dirty="0"/>
              <a:t> </a:t>
            </a:r>
            <a:r>
              <a:rPr lang="en-US" sz="2400" dirty="0"/>
              <a:t>is a practice of imitating real life situations, events or conditions and it helps to improve patient care and provides patient security </a:t>
            </a:r>
          </a:p>
          <a:p>
            <a:pPr>
              <a:lnSpc>
                <a:spcPct val="120000"/>
              </a:lnSpc>
            </a:pPr>
            <a:endParaRPr lang="en-US" sz="2400" dirty="0" smtClean="0"/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810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sz="2400" dirty="0" err="1" smtClean="0"/>
              <a:t>Simulation</a:t>
            </a:r>
            <a:r>
              <a:rPr lang="tr-TR" sz="2400" dirty="0" err="1"/>
              <a:t>-based</a:t>
            </a:r>
            <a:r>
              <a:rPr lang="tr-TR" sz="2400" dirty="0"/>
              <a:t> </a:t>
            </a:r>
            <a:r>
              <a:rPr lang="tr-TR" sz="2400" dirty="0" err="1" smtClean="0"/>
              <a:t>education</a:t>
            </a:r>
            <a:r>
              <a:rPr lang="tr-TR" sz="2400" dirty="0" smtClean="0"/>
              <a:t> (SBE) </a:t>
            </a:r>
            <a:r>
              <a:rPr lang="tr-TR" sz="2400" dirty="0" err="1" smtClean="0"/>
              <a:t>improves</a:t>
            </a:r>
            <a:r>
              <a:rPr lang="tr-TR" sz="2400" dirty="0"/>
              <a:t>;</a:t>
            </a:r>
            <a:r>
              <a:rPr lang="tr-TR" sz="2400" dirty="0" smtClean="0"/>
              <a:t> </a:t>
            </a:r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/>
              <a:t>linkage</a:t>
            </a:r>
            <a:r>
              <a:rPr lang="tr-TR" sz="2400" dirty="0"/>
              <a:t> </a:t>
            </a:r>
            <a:r>
              <a:rPr lang="tr-TR" sz="2400" dirty="0" err="1"/>
              <a:t>between</a:t>
            </a:r>
            <a:r>
              <a:rPr lang="tr-TR" sz="2400" dirty="0"/>
              <a:t> </a:t>
            </a:r>
            <a:r>
              <a:rPr lang="tr-TR" sz="2400" dirty="0" err="1"/>
              <a:t>theory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clinic</a:t>
            </a:r>
            <a:r>
              <a:rPr lang="tr-TR" sz="2400" dirty="0" smtClean="0"/>
              <a:t>, </a:t>
            </a:r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/>
              <a:t>use</a:t>
            </a:r>
            <a:r>
              <a:rPr lang="tr-TR" sz="2400" dirty="0"/>
              <a:t> of </a:t>
            </a:r>
            <a:r>
              <a:rPr lang="tr-TR" sz="2400" dirty="0" err="1"/>
              <a:t>decision</a:t>
            </a:r>
            <a:r>
              <a:rPr lang="tr-TR" sz="2400" dirty="0"/>
              <a:t> </a:t>
            </a:r>
            <a:r>
              <a:rPr lang="tr-TR" sz="2400" dirty="0" err="1"/>
              <a:t>making</a:t>
            </a:r>
            <a:r>
              <a:rPr lang="tr-TR" sz="2400" dirty="0"/>
              <a:t>, </a:t>
            </a:r>
            <a:endParaRPr lang="tr-TR" sz="2400" dirty="0" smtClean="0"/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critical</a:t>
            </a:r>
            <a:r>
              <a:rPr lang="tr-TR" sz="2400" dirty="0" smtClean="0"/>
              <a:t> </a:t>
            </a:r>
            <a:r>
              <a:rPr lang="tr-TR" sz="2400" dirty="0" err="1"/>
              <a:t>thinking</a:t>
            </a:r>
            <a:r>
              <a:rPr lang="tr-TR" sz="2400" dirty="0"/>
              <a:t>, </a:t>
            </a:r>
            <a:endParaRPr lang="tr-TR" sz="2400" dirty="0" smtClean="0"/>
          </a:p>
          <a:p>
            <a:pPr>
              <a:lnSpc>
                <a:spcPct val="120000"/>
              </a:lnSpc>
            </a:pPr>
            <a:r>
              <a:rPr lang="tr-TR" sz="2400" dirty="0" smtClean="0"/>
              <a:t>self</a:t>
            </a:r>
            <a:r>
              <a:rPr lang="tr-TR" sz="2400" dirty="0"/>
              <a:t>-</a:t>
            </a:r>
            <a:r>
              <a:rPr lang="tr-TR" sz="2400" dirty="0" err="1"/>
              <a:t>confidence</a:t>
            </a:r>
            <a:r>
              <a:rPr lang="tr-TR" sz="2400" dirty="0"/>
              <a:t> </a:t>
            </a:r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therapeutic</a:t>
            </a:r>
            <a:r>
              <a:rPr lang="tr-TR" sz="2400" dirty="0" smtClean="0"/>
              <a:t> </a:t>
            </a:r>
            <a:r>
              <a:rPr lang="tr-TR" sz="2400" dirty="0" err="1"/>
              <a:t>communication</a:t>
            </a:r>
            <a:r>
              <a:rPr lang="tr-TR" sz="2400" dirty="0"/>
              <a:t> in </a:t>
            </a:r>
            <a:r>
              <a:rPr lang="tr-TR" sz="2400" dirty="0" err="1"/>
              <a:t>nursing</a:t>
            </a:r>
            <a:r>
              <a:rPr lang="tr-TR" sz="2400" dirty="0"/>
              <a:t> </a:t>
            </a:r>
            <a:r>
              <a:rPr lang="tr-TR" sz="2400" dirty="0" err="1" smtClean="0"/>
              <a:t>education</a:t>
            </a:r>
            <a:endParaRPr lang="tr-TR" sz="2400" dirty="0"/>
          </a:p>
          <a:p>
            <a:pPr>
              <a:lnSpc>
                <a:spcPct val="120000"/>
              </a:lnSpc>
            </a:pPr>
            <a:endParaRPr lang="en-US" sz="2400" dirty="0"/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70933" y="6181629"/>
            <a:ext cx="86529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i="1" dirty="0" smtClean="0"/>
              <a:t>Reference: </a:t>
            </a:r>
            <a:r>
              <a:rPr lang="tr-TR" sz="1200" i="1" dirty="0" err="1" smtClean="0"/>
              <a:t>Foronda</a:t>
            </a:r>
            <a:r>
              <a:rPr lang="tr-TR" sz="1200" i="1" dirty="0" smtClean="0"/>
              <a:t> </a:t>
            </a:r>
            <a:r>
              <a:rPr lang="tr-TR" sz="1200" i="1" dirty="0"/>
              <a:t>C., </a:t>
            </a:r>
            <a:r>
              <a:rPr lang="tr-TR" sz="1200" i="1" dirty="0" err="1"/>
              <a:t>Liu</a:t>
            </a:r>
            <a:r>
              <a:rPr lang="tr-TR" sz="1200" i="1" dirty="0"/>
              <a:t> S., </a:t>
            </a:r>
            <a:r>
              <a:rPr lang="tr-TR" sz="1200" i="1" dirty="0" err="1"/>
              <a:t>Bauman</a:t>
            </a:r>
            <a:r>
              <a:rPr lang="tr-TR" sz="1200" i="1" dirty="0"/>
              <a:t> E.B. (2013). Evaluation of </a:t>
            </a:r>
            <a:r>
              <a:rPr lang="tr-TR" sz="1200" i="1" dirty="0" err="1"/>
              <a:t>Simulation</a:t>
            </a:r>
            <a:r>
              <a:rPr lang="tr-TR" sz="1200" i="1" dirty="0"/>
              <a:t> in </a:t>
            </a:r>
            <a:r>
              <a:rPr lang="tr-TR" sz="1200" i="1" dirty="0" err="1"/>
              <a:t>Undergraduate</a:t>
            </a:r>
            <a:r>
              <a:rPr lang="tr-TR" sz="1200" i="1" dirty="0"/>
              <a:t> </a:t>
            </a:r>
            <a:r>
              <a:rPr lang="tr-TR" sz="1200" i="1" dirty="0" err="1"/>
              <a:t>Nurse</a:t>
            </a:r>
            <a:r>
              <a:rPr lang="tr-TR" sz="1200" i="1" dirty="0"/>
              <a:t> </a:t>
            </a:r>
            <a:r>
              <a:rPr lang="tr-TR" sz="1200" i="1" dirty="0" err="1"/>
              <a:t>Education</a:t>
            </a:r>
            <a:r>
              <a:rPr lang="tr-TR" sz="1200" i="1" dirty="0"/>
              <a:t>: An </a:t>
            </a:r>
            <a:r>
              <a:rPr lang="tr-TR" sz="1200" i="1" dirty="0" err="1"/>
              <a:t>Integrative</a:t>
            </a:r>
            <a:r>
              <a:rPr lang="tr-TR" sz="1200" i="1" dirty="0"/>
              <a:t> </a:t>
            </a:r>
            <a:r>
              <a:rPr lang="tr-TR" sz="1200" i="1" dirty="0" err="1"/>
              <a:t>Review</a:t>
            </a:r>
            <a:r>
              <a:rPr lang="tr-TR" sz="1200" i="1" dirty="0"/>
              <a:t>. </a:t>
            </a:r>
            <a:r>
              <a:rPr lang="tr-TR" sz="1200" i="1" dirty="0" err="1"/>
              <a:t>Clinical</a:t>
            </a:r>
            <a:r>
              <a:rPr lang="tr-TR" sz="1200" i="1" dirty="0"/>
              <a:t> </a:t>
            </a:r>
            <a:r>
              <a:rPr lang="tr-TR" sz="1200" i="1" dirty="0" err="1"/>
              <a:t>Simulation</a:t>
            </a:r>
            <a:r>
              <a:rPr lang="tr-TR" sz="1200" i="1" dirty="0"/>
              <a:t> in </a:t>
            </a:r>
            <a:r>
              <a:rPr lang="tr-TR" sz="1200" i="1" dirty="0" err="1"/>
              <a:t>Nursing</a:t>
            </a:r>
            <a:r>
              <a:rPr lang="tr-TR" sz="1200" i="1" dirty="0"/>
              <a:t> 9, e409-e416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2017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3"/>
            <a:ext cx="7583488" cy="4264709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tr-TR" sz="2400" dirty="0"/>
              <a:t>Since 2003,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use</a:t>
            </a:r>
            <a:r>
              <a:rPr lang="tr-TR" sz="2400" dirty="0"/>
              <a:t> of </a:t>
            </a:r>
            <a:r>
              <a:rPr lang="tr-TR" sz="2400" dirty="0" err="1"/>
              <a:t>simulations</a:t>
            </a:r>
            <a:r>
              <a:rPr lang="tr-TR" sz="2400" dirty="0"/>
              <a:t> has </a:t>
            </a:r>
            <a:r>
              <a:rPr lang="tr-TR" sz="2400" dirty="0" err="1"/>
              <a:t>been</a:t>
            </a:r>
            <a:r>
              <a:rPr lang="tr-TR" sz="2400" dirty="0"/>
              <a:t> </a:t>
            </a:r>
            <a:r>
              <a:rPr lang="tr-TR" sz="2400" dirty="0" err="1"/>
              <a:t>supported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National</a:t>
            </a:r>
            <a:r>
              <a:rPr lang="tr-TR" sz="2400" dirty="0"/>
              <a:t> </a:t>
            </a:r>
            <a:r>
              <a:rPr lang="tr-TR" sz="2400" dirty="0" err="1"/>
              <a:t>Nurses</a:t>
            </a:r>
            <a:r>
              <a:rPr lang="tr-TR" sz="2400" dirty="0"/>
              <a:t> </a:t>
            </a:r>
            <a:r>
              <a:rPr lang="tr-TR" sz="2400" dirty="0" err="1" smtClean="0"/>
              <a:t>Association</a:t>
            </a:r>
            <a:r>
              <a:rPr lang="tr-TR" sz="2400" dirty="0" smtClean="0"/>
              <a:t> </a:t>
            </a:r>
            <a:r>
              <a:rPr lang="tr-TR" sz="2400" dirty="0"/>
              <a:t>in </a:t>
            </a:r>
            <a:r>
              <a:rPr lang="tr-TR" sz="2400" dirty="0" err="1"/>
              <a:t>the</a:t>
            </a:r>
            <a:r>
              <a:rPr lang="tr-TR" sz="2400" dirty="0"/>
              <a:t> United </a:t>
            </a:r>
            <a:r>
              <a:rPr lang="tr-TR" sz="2400" dirty="0" err="1"/>
              <a:t>States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prepare</a:t>
            </a:r>
            <a:r>
              <a:rPr lang="tr-TR" sz="2400" dirty="0"/>
              <a:t> </a:t>
            </a:r>
            <a:r>
              <a:rPr lang="tr-TR" sz="2400" dirty="0" err="1"/>
              <a:t>students</a:t>
            </a:r>
            <a:r>
              <a:rPr lang="tr-TR" sz="2400" dirty="0"/>
              <a:t> </a:t>
            </a:r>
            <a:r>
              <a:rPr lang="tr-TR" sz="2400" dirty="0" err="1"/>
              <a:t>for</a:t>
            </a:r>
            <a:r>
              <a:rPr lang="tr-TR" sz="2400" dirty="0"/>
              <a:t> a </a:t>
            </a:r>
            <a:r>
              <a:rPr lang="tr-TR" sz="2400" dirty="0" err="1"/>
              <a:t>complex</a:t>
            </a:r>
            <a:r>
              <a:rPr lang="tr-TR" sz="2400" dirty="0"/>
              <a:t> </a:t>
            </a:r>
            <a:r>
              <a:rPr lang="tr-TR" sz="2400" dirty="0" err="1"/>
              <a:t>clinical</a:t>
            </a:r>
            <a:r>
              <a:rPr lang="tr-TR" sz="2400" dirty="0"/>
              <a:t> </a:t>
            </a:r>
            <a:r>
              <a:rPr lang="tr-TR" sz="2400" dirty="0" err="1" smtClean="0"/>
              <a:t>environment</a:t>
            </a:r>
            <a:endParaRPr lang="tr-TR" sz="2400" dirty="0"/>
          </a:p>
          <a:p>
            <a:pPr>
              <a:lnSpc>
                <a:spcPct val="140000"/>
              </a:lnSpc>
            </a:pPr>
            <a:r>
              <a:rPr lang="en-US" sz="2400" dirty="0" smtClean="0"/>
              <a:t>The </a:t>
            </a:r>
            <a:r>
              <a:rPr lang="en-US" sz="2400" dirty="0"/>
              <a:t>International Nursing Association for Clinical Simulation and Learning (INACSL) </a:t>
            </a:r>
            <a:r>
              <a:rPr lang="tr-TR" sz="2400" dirty="0" err="1"/>
              <a:t>Standards</a:t>
            </a:r>
            <a:r>
              <a:rPr lang="tr-TR" sz="2400" dirty="0"/>
              <a:t> </a:t>
            </a:r>
            <a:r>
              <a:rPr lang="tr-TR" sz="2400" dirty="0" err="1"/>
              <a:t>Committee</a:t>
            </a:r>
            <a:r>
              <a:rPr lang="tr-TR" sz="2400" dirty="0"/>
              <a:t> </a:t>
            </a:r>
            <a:r>
              <a:rPr lang="tr-TR" sz="2400" dirty="0" err="1"/>
              <a:t>prepared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b="1" dirty="0" err="1"/>
              <a:t>standards</a:t>
            </a:r>
            <a:r>
              <a:rPr lang="tr-TR" sz="2400" dirty="0"/>
              <a:t> </a:t>
            </a:r>
            <a:r>
              <a:rPr lang="tr-TR" sz="2400" dirty="0" err="1"/>
              <a:t>for</a:t>
            </a:r>
            <a:r>
              <a:rPr lang="tr-TR" sz="2400" dirty="0"/>
              <a:t> </a:t>
            </a:r>
            <a:r>
              <a:rPr lang="tr-TR" sz="2400" dirty="0" err="1"/>
              <a:t>best</a:t>
            </a:r>
            <a:r>
              <a:rPr lang="tr-TR" sz="2400" dirty="0"/>
              <a:t> </a:t>
            </a:r>
            <a:r>
              <a:rPr lang="tr-TR" sz="2400" dirty="0" smtClean="0"/>
              <a:t>SBE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0933" y="6574119"/>
            <a:ext cx="8703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</a:rPr>
              <a:t>Reference: International </a:t>
            </a:r>
            <a:r>
              <a:rPr lang="en-US" sz="1400" i="1" dirty="0">
                <a:solidFill>
                  <a:schemeClr val="bg1"/>
                </a:solidFill>
              </a:rPr>
              <a:t>Nursing Association for Clinical Simulation and Learning (INACSL</a:t>
            </a:r>
            <a:r>
              <a:rPr lang="en-US" sz="1400" i="1" dirty="0" smtClean="0">
                <a:solidFill>
                  <a:schemeClr val="bg1"/>
                </a:solidFill>
              </a:rPr>
              <a:t>) Standards 2016</a:t>
            </a:r>
            <a:endParaRPr lang="en-US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3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INACSL </a:t>
            </a:r>
            <a:r>
              <a:rPr lang="en-US" b="1" dirty="0" smtClean="0"/>
              <a:t>Standards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Needs </a:t>
            </a:r>
            <a:r>
              <a:rPr lang="en-US" dirty="0" smtClean="0"/>
              <a:t>assessment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Measurable objectives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Format </a:t>
            </a:r>
            <a:r>
              <a:rPr lang="en-US" dirty="0"/>
              <a:t>of </a:t>
            </a:r>
            <a:r>
              <a:rPr lang="en-US" dirty="0" smtClean="0"/>
              <a:t>simulation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Clinical </a:t>
            </a:r>
            <a:r>
              <a:rPr lang="en-US" dirty="0"/>
              <a:t>scenario or case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Fidelity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Facilitator/Facilitative approach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en-US" dirty="0" smtClean="0"/>
              <a:t>Briefing </a:t>
            </a:r>
            <a:endParaRPr lang="en-US" dirty="0"/>
          </a:p>
          <a:p>
            <a:pPr marL="457200" indent="-457200">
              <a:buFont typeface="+mj-lt"/>
              <a:buAutoNum type="arabicPeriod" startAt="7"/>
            </a:pPr>
            <a:r>
              <a:rPr lang="en-US" dirty="0"/>
              <a:t>Debriefing and/or feedback 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dirty="0"/>
              <a:t>Evaluation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dirty="0"/>
              <a:t>Participant preparation </a:t>
            </a:r>
            <a:endParaRPr lang="en-US" dirty="0" smtClean="0"/>
          </a:p>
          <a:p>
            <a:pPr marL="457200" indent="-457200">
              <a:buFont typeface="+mj-lt"/>
              <a:buAutoNum type="arabicPeriod" startAt="7"/>
            </a:pPr>
            <a:r>
              <a:rPr lang="en-US" dirty="0"/>
              <a:t>Pilot test </a:t>
            </a:r>
          </a:p>
        </p:txBody>
      </p:sp>
      <p:sp>
        <p:nvSpPr>
          <p:cNvPr id="5" name="Rectangle 4"/>
          <p:cNvSpPr/>
          <p:nvPr/>
        </p:nvSpPr>
        <p:spPr>
          <a:xfrm>
            <a:off x="270933" y="6574119"/>
            <a:ext cx="8703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</a:rPr>
              <a:t>Reference: International </a:t>
            </a:r>
            <a:r>
              <a:rPr lang="en-US" sz="1400" i="1" dirty="0">
                <a:solidFill>
                  <a:schemeClr val="bg1"/>
                </a:solidFill>
              </a:rPr>
              <a:t>Nursing Association for Clinical Simulation and Learning (INACSL</a:t>
            </a:r>
            <a:r>
              <a:rPr lang="en-US" sz="1400" i="1" dirty="0" smtClean="0">
                <a:solidFill>
                  <a:schemeClr val="bg1"/>
                </a:solidFill>
              </a:rPr>
              <a:t>) Standards 2016</a:t>
            </a:r>
            <a:endParaRPr lang="en-US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28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48225"/>
            <a:ext cx="7583488" cy="443404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sz="2400" dirty="0" err="1" smtClean="0"/>
              <a:t>In</a:t>
            </a:r>
            <a:r>
              <a:rPr lang="tr-TR" sz="2400" dirty="0" smtClean="0"/>
              <a:t> </a:t>
            </a:r>
            <a:r>
              <a:rPr lang="tr-TR" sz="2400" dirty="0" err="1"/>
              <a:t>this</a:t>
            </a:r>
            <a:r>
              <a:rPr lang="tr-TR" sz="2400" dirty="0"/>
              <a:t> </a:t>
            </a:r>
            <a:r>
              <a:rPr lang="tr-TR" sz="2400" dirty="0" err="1"/>
              <a:t>study</a:t>
            </a:r>
            <a:r>
              <a:rPr lang="tr-TR" sz="2400" dirty="0"/>
              <a:t>, it </a:t>
            </a:r>
            <a:r>
              <a:rPr lang="tr-TR" sz="2400" dirty="0" err="1"/>
              <a:t>was</a:t>
            </a:r>
            <a:r>
              <a:rPr lang="tr-TR" sz="2400" dirty="0"/>
              <a:t> </a:t>
            </a:r>
            <a:r>
              <a:rPr lang="tr-TR" sz="2400" dirty="0" err="1"/>
              <a:t>aimed</a:t>
            </a:r>
            <a:r>
              <a:rPr lang="tr-TR" sz="2400" dirty="0"/>
              <a:t> </a:t>
            </a:r>
            <a:endParaRPr lang="tr-TR" sz="2400" dirty="0" smtClean="0"/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/>
              <a:t>test DM </a:t>
            </a:r>
            <a:r>
              <a:rPr lang="tr-TR" sz="2400" dirty="0" err="1"/>
              <a:t>simulation</a:t>
            </a:r>
            <a:r>
              <a:rPr lang="tr-TR" sz="2400" dirty="0"/>
              <a:t> </a:t>
            </a:r>
            <a:r>
              <a:rPr lang="tr-TR" sz="2400" dirty="0" err="1" smtClean="0"/>
              <a:t>method</a:t>
            </a:r>
            <a:r>
              <a:rPr lang="tr-TR" sz="2400" dirty="0" smtClean="0"/>
              <a:t> </a:t>
            </a:r>
            <a:r>
              <a:rPr lang="tr-TR" sz="2400" dirty="0" err="1" smtClean="0"/>
              <a:t>by</a:t>
            </a:r>
            <a:r>
              <a:rPr lang="tr-TR" sz="2400" dirty="0" smtClean="0"/>
              <a:t> </a:t>
            </a:r>
            <a:r>
              <a:rPr lang="tr-TR" sz="2400" dirty="0" err="1" smtClean="0"/>
              <a:t>preparing</a:t>
            </a:r>
            <a:r>
              <a:rPr lang="tr-TR" sz="2400" dirty="0" smtClean="0"/>
              <a:t> </a:t>
            </a:r>
            <a:r>
              <a:rPr lang="tr-TR" sz="2400" dirty="0" err="1"/>
              <a:t>according</a:t>
            </a:r>
            <a:r>
              <a:rPr lang="tr-TR" sz="2400" dirty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en-US" sz="2400" dirty="0" smtClean="0"/>
              <a:t>Standards </a:t>
            </a:r>
            <a:r>
              <a:rPr lang="en-US" sz="2400" dirty="0"/>
              <a:t>of Best Practice: Simulation Design IX</a:t>
            </a:r>
            <a:r>
              <a:rPr lang="tr-TR" sz="2400" dirty="0"/>
              <a:t> (SBP:SD-IX</a:t>
            </a:r>
            <a:r>
              <a:rPr lang="tr-TR" sz="2400" dirty="0" smtClean="0"/>
              <a:t>)</a:t>
            </a:r>
          </a:p>
          <a:p>
            <a:pPr>
              <a:lnSpc>
                <a:spcPct val="120000"/>
              </a:lnSpc>
            </a:pPr>
            <a:endParaRPr lang="tr-TR" sz="2400" dirty="0" smtClean="0"/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/>
              <a:t>evaluate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success</a:t>
            </a:r>
            <a:r>
              <a:rPr lang="tr-TR" sz="2400" dirty="0"/>
              <a:t> of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students</a:t>
            </a:r>
            <a:r>
              <a:rPr lang="tr-TR" sz="2400" dirty="0"/>
              <a:t> </a:t>
            </a:r>
            <a:r>
              <a:rPr lang="tr-TR" sz="2400" dirty="0" err="1"/>
              <a:t>who</a:t>
            </a:r>
            <a:r>
              <a:rPr lang="tr-TR" sz="2400" dirty="0"/>
              <a:t> </a:t>
            </a:r>
            <a:r>
              <a:rPr lang="tr-TR" sz="2400" dirty="0" err="1"/>
              <a:t>have</a:t>
            </a:r>
            <a:r>
              <a:rPr lang="tr-TR" sz="2400" dirty="0"/>
              <a:t> </a:t>
            </a:r>
            <a:r>
              <a:rPr lang="tr-TR" sz="2400" dirty="0" err="1"/>
              <a:t>taken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lesson</a:t>
            </a:r>
            <a:r>
              <a:rPr lang="tr-TR" sz="2400" dirty="0"/>
              <a:t> of </a:t>
            </a:r>
            <a:r>
              <a:rPr lang="tr-TR" sz="2400" dirty="0" err="1"/>
              <a:t>internal</a:t>
            </a:r>
            <a:r>
              <a:rPr lang="tr-TR" sz="2400" dirty="0"/>
              <a:t> </a:t>
            </a:r>
            <a:r>
              <a:rPr lang="tr-TR" sz="2400" dirty="0" err="1"/>
              <a:t>medicine</a:t>
            </a:r>
            <a:r>
              <a:rPr lang="tr-TR" sz="2400" dirty="0"/>
              <a:t> </a:t>
            </a:r>
            <a:r>
              <a:rPr lang="tr-TR" sz="2400" dirty="0" err="1" smtClean="0"/>
              <a:t>nursing</a:t>
            </a:r>
            <a:r>
              <a:rPr lang="tr-TR" sz="2400" dirty="0"/>
              <a:t> </a:t>
            </a:r>
            <a:r>
              <a:rPr lang="tr-TR" sz="2400" dirty="0" err="1" smtClean="0"/>
              <a:t>by</a:t>
            </a:r>
            <a:r>
              <a:rPr lang="tr-TR" sz="2400" dirty="0" smtClean="0"/>
              <a:t> </a:t>
            </a:r>
            <a:r>
              <a:rPr lang="tr-TR" sz="2400" dirty="0" err="1"/>
              <a:t>using</a:t>
            </a:r>
            <a:r>
              <a:rPr lang="tr-TR" sz="2400" dirty="0"/>
              <a:t> </a:t>
            </a:r>
            <a:r>
              <a:rPr lang="tr-TR" sz="2400" dirty="0" err="1"/>
              <a:t>simulation-based</a:t>
            </a:r>
            <a:r>
              <a:rPr lang="tr-TR" sz="2400" dirty="0"/>
              <a:t> </a:t>
            </a:r>
            <a:r>
              <a:rPr lang="tr-TR" sz="2400" dirty="0" err="1"/>
              <a:t>training</a:t>
            </a:r>
            <a:r>
              <a:rPr lang="tr-TR" sz="2400" dirty="0"/>
              <a:t> of </a:t>
            </a:r>
            <a:r>
              <a:rPr lang="tr-TR" sz="2400" dirty="0" smtClean="0"/>
              <a:t>DM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504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small" dirty="0">
                <a:effectLst>
                  <a:outerShdw sx="0" sy="0">
                    <a:srgbClr val="000000"/>
                  </a:outerShdw>
                </a:effectLst>
              </a:rPr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study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planned</a:t>
            </a:r>
            <a:r>
              <a:rPr lang="tr-TR" dirty="0"/>
              <a:t> in a </a:t>
            </a:r>
            <a:r>
              <a:rPr lang="tr-TR" dirty="0" err="1"/>
              <a:t>methodological</a:t>
            </a:r>
            <a:r>
              <a:rPr lang="tr-TR" dirty="0"/>
              <a:t> </a:t>
            </a:r>
            <a:r>
              <a:rPr lang="tr-TR" dirty="0" err="1" smtClean="0"/>
              <a:t>type</a:t>
            </a:r>
            <a:endParaRPr lang="tr-TR" dirty="0" smtClean="0"/>
          </a:p>
          <a:p>
            <a:pPr>
              <a:lnSpc>
                <a:spcPct val="120000"/>
              </a:lnSpc>
            </a:pPr>
            <a:r>
              <a:rPr lang="tr-TR" dirty="0" smtClean="0"/>
              <a:t>214 </a:t>
            </a:r>
            <a:r>
              <a:rPr lang="tr-TR" dirty="0" err="1"/>
              <a:t>students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took</a:t>
            </a:r>
            <a:r>
              <a:rPr lang="tr-TR" dirty="0"/>
              <a:t> </a:t>
            </a:r>
            <a:r>
              <a:rPr lang="tr-TR" dirty="0" err="1"/>
              <a:t>Internal</a:t>
            </a:r>
            <a:r>
              <a:rPr lang="tr-TR" dirty="0"/>
              <a:t> </a:t>
            </a:r>
            <a:r>
              <a:rPr lang="tr-TR" dirty="0" err="1" smtClean="0"/>
              <a:t>Medicine</a:t>
            </a:r>
            <a:r>
              <a:rPr lang="tr-TR" dirty="0" smtClean="0"/>
              <a:t> </a:t>
            </a:r>
            <a:r>
              <a:rPr lang="tr-TR" dirty="0" err="1"/>
              <a:t>Nursing</a:t>
            </a:r>
            <a:r>
              <a:rPr lang="tr-TR" dirty="0"/>
              <a:t> </a:t>
            </a:r>
            <a:r>
              <a:rPr lang="tr-TR" dirty="0" err="1" smtClean="0"/>
              <a:t>class</a:t>
            </a:r>
            <a:r>
              <a:rPr lang="tr-TR" dirty="0" smtClean="0"/>
              <a:t>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school</a:t>
            </a:r>
            <a:r>
              <a:rPr lang="tr-TR" dirty="0" smtClean="0"/>
              <a:t> </a:t>
            </a:r>
            <a:r>
              <a:rPr lang="tr-TR" dirty="0" err="1" smtClean="0"/>
              <a:t>year</a:t>
            </a:r>
            <a:r>
              <a:rPr lang="tr-TR" dirty="0" smtClean="0"/>
              <a:t> 2016-2017 </a:t>
            </a:r>
            <a:r>
              <a:rPr lang="tr-TR" dirty="0" err="1" smtClean="0"/>
              <a:t>formed</a:t>
            </a:r>
            <a:r>
              <a:rPr lang="tr-TR" dirty="0" smtClean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 smtClean="0"/>
              <a:t>population</a:t>
            </a:r>
            <a:r>
              <a:rPr lang="tr-TR" dirty="0" smtClean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sampling</a:t>
            </a:r>
            <a:endParaRPr lang="tr-TR" dirty="0" smtClean="0"/>
          </a:p>
          <a:p>
            <a:pPr>
              <a:lnSpc>
                <a:spcPct val="120000"/>
              </a:lnSpc>
            </a:pPr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completed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/>
              <a:t> </a:t>
            </a:r>
            <a:r>
              <a:rPr lang="tr-TR" dirty="0" smtClean="0"/>
              <a:t>169 </a:t>
            </a:r>
            <a:r>
              <a:rPr lang="tr-TR" dirty="0" err="1" smtClean="0"/>
              <a:t>students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Student's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103154"/>
                </a:solidFill>
              </a:rPr>
              <a:t>opinions</a:t>
            </a:r>
            <a:r>
              <a:rPr lang="tr-TR" dirty="0" smtClean="0">
                <a:solidFill>
                  <a:srgbClr val="103154"/>
                </a:solidFill>
              </a:rPr>
              <a:t>, final </a:t>
            </a:r>
            <a:r>
              <a:rPr lang="tr-TR" dirty="0" err="1" smtClean="0">
                <a:solidFill>
                  <a:srgbClr val="103154"/>
                </a:solidFill>
              </a:rPr>
              <a:t>grade</a:t>
            </a:r>
            <a:r>
              <a:rPr lang="tr-TR" dirty="0" smtClean="0">
                <a:solidFill>
                  <a:srgbClr val="103154"/>
                </a:solidFill>
              </a:rPr>
              <a:t>  </a:t>
            </a:r>
            <a:r>
              <a:rPr lang="tr-TR" dirty="0" err="1">
                <a:solidFill>
                  <a:srgbClr val="103154"/>
                </a:solidFill>
              </a:rPr>
              <a:t>and</a:t>
            </a:r>
            <a:r>
              <a:rPr lang="tr-TR" dirty="0">
                <a:solidFill>
                  <a:srgbClr val="103154"/>
                </a:solidFill>
              </a:rPr>
              <a:t>  </a:t>
            </a:r>
            <a:r>
              <a:rPr lang="tr-TR" dirty="0" err="1" smtClean="0">
                <a:solidFill>
                  <a:srgbClr val="103154"/>
                </a:solidFill>
              </a:rPr>
              <a:t>skills</a:t>
            </a:r>
            <a:r>
              <a:rPr lang="tr-TR" dirty="0" smtClean="0">
                <a:solidFill>
                  <a:srgbClr val="103154"/>
                </a:solidFill>
              </a:rPr>
              <a:t> </a:t>
            </a:r>
            <a:r>
              <a:rPr lang="tr-TR" dirty="0" err="1" smtClean="0">
                <a:solidFill>
                  <a:srgbClr val="103154"/>
                </a:solidFill>
              </a:rPr>
              <a:t>checklist</a:t>
            </a:r>
            <a:r>
              <a:rPr lang="tr-TR" dirty="0" smtClean="0">
                <a:solidFill>
                  <a:srgbClr val="103154"/>
                </a:solidFill>
              </a:rPr>
              <a:t> </a:t>
            </a:r>
            <a:r>
              <a:rPr lang="tr-TR" dirty="0" err="1" smtClean="0">
                <a:solidFill>
                  <a:srgbClr val="103154"/>
                </a:solidFill>
              </a:rPr>
              <a:t>score</a:t>
            </a:r>
            <a:r>
              <a:rPr lang="tr-TR" dirty="0" smtClean="0">
                <a:solidFill>
                  <a:srgbClr val="103154"/>
                </a:solidFill>
              </a:rPr>
              <a:t> </a:t>
            </a:r>
            <a:r>
              <a:rPr lang="tr-TR" dirty="0" err="1" smtClean="0">
                <a:solidFill>
                  <a:srgbClr val="103154"/>
                </a:solidFill>
              </a:rPr>
              <a:t>were</a:t>
            </a:r>
            <a:r>
              <a:rPr lang="tr-TR" dirty="0" smtClean="0">
                <a:solidFill>
                  <a:srgbClr val="103154"/>
                </a:solidFill>
              </a:rPr>
              <a:t> </a:t>
            </a:r>
            <a:r>
              <a:rPr lang="tr-TR" dirty="0" err="1">
                <a:solidFill>
                  <a:srgbClr val="103154"/>
                </a:solidFill>
              </a:rPr>
              <a:t>used</a:t>
            </a:r>
            <a:r>
              <a:rPr lang="tr-TR" dirty="0">
                <a:solidFill>
                  <a:srgbClr val="103154"/>
                </a:solidFill>
              </a:rPr>
              <a:t> </a:t>
            </a:r>
            <a:r>
              <a:rPr lang="tr-TR" dirty="0" err="1">
                <a:solidFill>
                  <a:srgbClr val="103154"/>
                </a:solidFill>
              </a:rPr>
              <a:t>to</a:t>
            </a:r>
            <a:r>
              <a:rPr lang="tr-TR" dirty="0">
                <a:solidFill>
                  <a:srgbClr val="103154"/>
                </a:solidFill>
              </a:rPr>
              <a:t> </a:t>
            </a:r>
            <a:r>
              <a:rPr lang="tr-TR" dirty="0" err="1">
                <a:solidFill>
                  <a:srgbClr val="103154"/>
                </a:solidFill>
              </a:rPr>
              <a:t>evaluate</a:t>
            </a:r>
            <a:r>
              <a:rPr lang="tr-TR" dirty="0">
                <a:solidFill>
                  <a:srgbClr val="103154"/>
                </a:solidFill>
              </a:rPr>
              <a:t> </a:t>
            </a:r>
            <a:r>
              <a:rPr lang="tr-TR" dirty="0" err="1">
                <a:solidFill>
                  <a:srgbClr val="103154"/>
                </a:solidFill>
              </a:rPr>
              <a:t>the</a:t>
            </a:r>
            <a:r>
              <a:rPr lang="tr-TR" dirty="0">
                <a:solidFill>
                  <a:srgbClr val="103154"/>
                </a:solidFill>
              </a:rPr>
              <a:t> </a:t>
            </a:r>
            <a:r>
              <a:rPr lang="tr-TR" dirty="0" err="1">
                <a:solidFill>
                  <a:srgbClr val="103154"/>
                </a:solidFill>
              </a:rPr>
              <a:t>research</a:t>
            </a:r>
            <a:r>
              <a:rPr lang="tr-TR" dirty="0">
                <a:solidFill>
                  <a:srgbClr val="103154"/>
                </a:solidFill>
              </a:rPr>
              <a:t> </a:t>
            </a:r>
            <a:r>
              <a:rPr lang="tr-TR" dirty="0" err="1" smtClean="0"/>
              <a:t>results</a:t>
            </a:r>
            <a:endParaRPr lang="tr-TR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62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2" y="626536"/>
            <a:ext cx="8551335" cy="659900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 err="1" smtClean="0">
                <a:solidFill>
                  <a:srgbClr val="103154"/>
                </a:solidFill>
              </a:rPr>
              <a:t>Table</a:t>
            </a:r>
            <a:r>
              <a:rPr lang="tr-TR" sz="3000" b="1" dirty="0" smtClean="0">
                <a:solidFill>
                  <a:srgbClr val="103154"/>
                </a:solidFill>
              </a:rPr>
              <a:t> I. </a:t>
            </a:r>
            <a:r>
              <a:rPr lang="tr-TR" sz="3000" b="1" dirty="0" err="1" smtClean="0">
                <a:solidFill>
                  <a:srgbClr val="103154"/>
                </a:solidFill>
              </a:rPr>
              <a:t>Skills</a:t>
            </a:r>
            <a:r>
              <a:rPr lang="tr-TR" sz="3000" b="1" dirty="0" smtClean="0">
                <a:solidFill>
                  <a:srgbClr val="103154"/>
                </a:solidFill>
              </a:rPr>
              <a:t> </a:t>
            </a:r>
            <a:r>
              <a:rPr lang="tr-TR" sz="3000" b="1" dirty="0" err="1">
                <a:solidFill>
                  <a:srgbClr val="103154"/>
                </a:solidFill>
              </a:rPr>
              <a:t>Checklist</a:t>
            </a:r>
            <a:r>
              <a:rPr lang="tr-TR" sz="3000" b="1" dirty="0">
                <a:solidFill>
                  <a:srgbClr val="103154"/>
                </a:solidFill>
              </a:rPr>
              <a:t> </a:t>
            </a:r>
            <a:r>
              <a:rPr lang="tr-TR" sz="3000" b="1" dirty="0" err="1"/>
              <a:t>for</a:t>
            </a:r>
            <a:r>
              <a:rPr lang="tr-TR" sz="3000" b="1" dirty="0"/>
              <a:t> </a:t>
            </a:r>
            <a:r>
              <a:rPr lang="tr-TR" sz="3000" b="1" dirty="0" smtClean="0"/>
              <a:t>DM Management </a:t>
            </a:r>
            <a:endParaRPr lang="en-US" sz="3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873278"/>
              </p:ext>
            </p:extLst>
          </p:nvPr>
        </p:nvGraphicFramePr>
        <p:xfrm>
          <a:off x="304799" y="1957151"/>
          <a:ext cx="8551335" cy="4477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3" name="Document" r:id="rId3" imgW="8877300" imgH="4648200" progId="Word.Document.12">
                  <p:embed/>
                </p:oleObj>
              </mc:Choice>
              <mc:Fallback>
                <p:oleObj name="Document" r:id="rId3" imgW="8877300" imgH="4648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799" y="1957151"/>
                        <a:ext cx="8551335" cy="4477523"/>
                      </a:xfrm>
                      <a:prstGeom prst="rect">
                        <a:avLst/>
                      </a:prstGeom>
                      <a:ln w="38100" cmpd="sng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969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944489"/>
              </p:ext>
            </p:extLst>
          </p:nvPr>
        </p:nvGraphicFramePr>
        <p:xfrm>
          <a:off x="321732" y="2205817"/>
          <a:ext cx="8551335" cy="4019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7" name="Document" r:id="rId3" imgW="9105900" imgH="4279900" progId="Word.Document.12">
                  <p:embed/>
                </p:oleObj>
              </mc:Choice>
              <mc:Fallback>
                <p:oleObj name="Document" r:id="rId3" imgW="9105900" imgH="4279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1732" y="2205817"/>
                        <a:ext cx="8551335" cy="40192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1732" y="626536"/>
            <a:ext cx="8551335" cy="659900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 err="1" smtClean="0">
                <a:solidFill>
                  <a:srgbClr val="103154"/>
                </a:solidFill>
              </a:rPr>
              <a:t>Table</a:t>
            </a:r>
            <a:r>
              <a:rPr lang="tr-TR" sz="3000" b="1" dirty="0" smtClean="0">
                <a:solidFill>
                  <a:srgbClr val="103154"/>
                </a:solidFill>
              </a:rPr>
              <a:t> I. </a:t>
            </a:r>
            <a:r>
              <a:rPr lang="tr-TR" sz="3000" b="1" dirty="0" err="1" smtClean="0">
                <a:solidFill>
                  <a:srgbClr val="103154"/>
                </a:solidFill>
              </a:rPr>
              <a:t>Skills</a:t>
            </a:r>
            <a:r>
              <a:rPr lang="tr-TR" sz="3000" b="1" dirty="0" smtClean="0">
                <a:solidFill>
                  <a:srgbClr val="103154"/>
                </a:solidFill>
              </a:rPr>
              <a:t> </a:t>
            </a:r>
            <a:r>
              <a:rPr lang="tr-TR" sz="3000" b="1" dirty="0" err="1">
                <a:solidFill>
                  <a:srgbClr val="103154"/>
                </a:solidFill>
              </a:rPr>
              <a:t>Checklist</a:t>
            </a:r>
            <a:r>
              <a:rPr lang="tr-TR" sz="3000" b="1" dirty="0">
                <a:solidFill>
                  <a:srgbClr val="103154"/>
                </a:solidFill>
              </a:rPr>
              <a:t> </a:t>
            </a:r>
            <a:r>
              <a:rPr lang="tr-TR" sz="3000" b="1" dirty="0" err="1"/>
              <a:t>for</a:t>
            </a:r>
            <a:r>
              <a:rPr lang="tr-TR" sz="3000" b="1" dirty="0"/>
              <a:t> </a:t>
            </a:r>
            <a:r>
              <a:rPr lang="tr-TR" sz="3000" b="1" dirty="0" smtClean="0"/>
              <a:t>DM Management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86642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small" dirty="0">
                <a:effectLst>
                  <a:outerShdw sx="0" sy="0">
                    <a:srgbClr val="000000"/>
                  </a:outerShdw>
                </a:effectLst>
              </a:rPr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336800"/>
            <a:ext cx="7583488" cy="362024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sz="2400" dirty="0" err="1"/>
              <a:t>Students</a:t>
            </a:r>
            <a:r>
              <a:rPr lang="tr-TR" sz="2400" dirty="0"/>
              <a:t> </a:t>
            </a:r>
            <a:r>
              <a:rPr lang="tr-TR" sz="2400" dirty="0" err="1"/>
              <a:t>were</a:t>
            </a:r>
            <a:r>
              <a:rPr lang="tr-TR" sz="2400" dirty="0"/>
              <a:t> </a:t>
            </a:r>
            <a:r>
              <a:rPr lang="tr-TR" sz="2400" dirty="0" err="1"/>
              <a:t>separated</a:t>
            </a:r>
            <a:r>
              <a:rPr lang="tr-TR" sz="2400" dirty="0"/>
              <a:t> </a:t>
            </a:r>
            <a:r>
              <a:rPr lang="tr-TR" sz="2400" dirty="0" err="1"/>
              <a:t>into</a:t>
            </a:r>
            <a:r>
              <a:rPr lang="tr-TR" sz="2400" dirty="0"/>
              <a:t> 32 </a:t>
            </a:r>
            <a:r>
              <a:rPr lang="tr-TR" sz="2400" dirty="0" err="1"/>
              <a:t>groups</a:t>
            </a:r>
            <a:r>
              <a:rPr lang="tr-TR" sz="2400" dirty="0"/>
              <a:t> of 5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/>
              <a:t>6 </a:t>
            </a:r>
            <a:r>
              <a:rPr lang="tr-TR" sz="2400" dirty="0" err="1" smtClean="0"/>
              <a:t>students</a:t>
            </a:r>
            <a:endParaRPr lang="tr-TR" sz="2400" dirty="0" smtClean="0"/>
          </a:p>
          <a:p>
            <a:pPr>
              <a:lnSpc>
                <a:spcPct val="120000"/>
              </a:lnSpc>
            </a:pPr>
            <a:endParaRPr lang="tr-TR" sz="2400" dirty="0" smtClean="0"/>
          </a:p>
          <a:p>
            <a:pPr>
              <a:lnSpc>
                <a:spcPct val="120000"/>
              </a:lnSpc>
            </a:pPr>
            <a:r>
              <a:rPr lang="tr-TR" sz="2400" dirty="0" err="1"/>
              <a:t>Simulation</a:t>
            </a:r>
            <a:r>
              <a:rPr lang="tr-TR" sz="2400" dirty="0"/>
              <a:t> </a:t>
            </a:r>
            <a:r>
              <a:rPr lang="tr-TR" sz="2400" dirty="0" err="1"/>
              <a:t>training</a:t>
            </a:r>
            <a:r>
              <a:rPr lang="tr-TR" sz="2400" dirty="0"/>
              <a:t> </a:t>
            </a:r>
            <a:r>
              <a:rPr lang="tr-TR" sz="2400" dirty="0" err="1"/>
              <a:t>was</a:t>
            </a:r>
            <a:r>
              <a:rPr lang="tr-TR" sz="2400" dirty="0"/>
              <a:t> </a:t>
            </a:r>
            <a:r>
              <a:rPr lang="tr-TR" sz="2400" dirty="0" err="1"/>
              <a:t>applied</a:t>
            </a:r>
            <a:r>
              <a:rPr lang="tr-TR" sz="2400" dirty="0"/>
              <a:t> </a:t>
            </a:r>
            <a:r>
              <a:rPr lang="tr-TR" sz="2400" dirty="0" err="1" smtClean="0"/>
              <a:t>alternatively</a:t>
            </a:r>
            <a:r>
              <a:rPr lang="tr-TR" sz="2400" dirty="0" smtClean="0"/>
              <a:t> in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management</a:t>
            </a:r>
            <a:r>
              <a:rPr lang="tr-TR" sz="2400" dirty="0"/>
              <a:t> of an </a:t>
            </a:r>
            <a:r>
              <a:rPr lang="tr-TR" sz="2400" dirty="0" err="1" smtClean="0"/>
              <a:t>educator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22376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small" dirty="0">
                <a:effectLst>
                  <a:outerShdw sx="0" sy="0">
                    <a:srgbClr val="000000"/>
                  </a:outerShdw>
                </a:effectLst>
              </a:rPr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319866"/>
            <a:ext cx="7583488" cy="363718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sz="2400" dirty="0">
                <a:solidFill>
                  <a:schemeClr val="tx1"/>
                </a:solidFill>
              </a:rPr>
              <a:t>A </a:t>
            </a:r>
            <a:r>
              <a:rPr lang="tr-TR" sz="2400" dirty="0" err="1">
                <a:solidFill>
                  <a:schemeClr val="tx1"/>
                </a:solidFill>
              </a:rPr>
              <a:t>standardized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patient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simulation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method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was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used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to</a:t>
            </a:r>
            <a:r>
              <a:rPr lang="tr-TR" sz="2400" dirty="0">
                <a:solidFill>
                  <a:schemeClr val="tx1"/>
                </a:solidFill>
              </a:rPr>
              <a:t> form </a:t>
            </a:r>
            <a:r>
              <a:rPr lang="tr-TR" sz="2400" dirty="0" err="1">
                <a:solidFill>
                  <a:schemeClr val="tx1"/>
                </a:solidFill>
              </a:rPr>
              <a:t>the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simulation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scenario</a:t>
            </a:r>
            <a:endParaRPr lang="tr-TR" sz="24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In </a:t>
            </a:r>
            <a:r>
              <a:rPr lang="en-US" sz="2400" dirty="0">
                <a:solidFill>
                  <a:schemeClr val="tx1"/>
                </a:solidFill>
              </a:rPr>
              <a:t>this simulation method, a </a:t>
            </a:r>
            <a:r>
              <a:rPr lang="en-US" sz="2400" dirty="0" smtClean="0">
                <a:solidFill>
                  <a:schemeClr val="tx1"/>
                </a:solidFill>
              </a:rPr>
              <a:t>simile patient role is being played </a:t>
            </a:r>
            <a:r>
              <a:rPr lang="en-US" sz="2400" dirty="0">
                <a:solidFill>
                  <a:schemeClr val="tx1"/>
                </a:solidFill>
              </a:rPr>
              <a:t>by </a:t>
            </a:r>
            <a:r>
              <a:rPr lang="en-US" sz="2400" dirty="0" smtClean="0">
                <a:solidFill>
                  <a:schemeClr val="tx1"/>
                </a:solidFill>
              </a:rPr>
              <a:t>a selected </a:t>
            </a:r>
            <a:r>
              <a:rPr lang="en-US" sz="2400" dirty="0">
                <a:solidFill>
                  <a:schemeClr val="tx1"/>
                </a:solidFill>
              </a:rPr>
              <a:t>and trained </a:t>
            </a:r>
            <a:r>
              <a:rPr lang="en-US" sz="2400" dirty="0" smtClean="0">
                <a:solidFill>
                  <a:schemeClr val="tx1"/>
                </a:solidFill>
              </a:rPr>
              <a:t>student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1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small" dirty="0">
                <a:effectLst>
                  <a:outerShdw sx="0" sy="0">
                    <a:srgbClr val="000000"/>
                  </a:outerShdw>
                </a:effectLst>
              </a:rPr>
              <a:t>Methodology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4336" y="2241838"/>
            <a:ext cx="3564996" cy="318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400" dirty="0"/>
              <a:t>In the simulation process, students were given a </a:t>
            </a:r>
            <a:r>
              <a:rPr lang="en-US" sz="2400" dirty="0" smtClean="0"/>
              <a:t>scenario</a:t>
            </a:r>
          </a:p>
          <a:p>
            <a:pPr>
              <a:lnSpc>
                <a:spcPct val="120000"/>
              </a:lnSpc>
            </a:pPr>
            <a:endParaRPr lang="en-US" sz="2400" dirty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400" dirty="0"/>
              <a:t>A brief information was explained about the </a:t>
            </a:r>
            <a:r>
              <a:rPr lang="en-US" sz="2400" dirty="0" smtClean="0"/>
              <a:t>case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600835"/>
              </p:ext>
            </p:extLst>
          </p:nvPr>
        </p:nvGraphicFramePr>
        <p:xfrm>
          <a:off x="4301003" y="118534"/>
          <a:ext cx="4627959" cy="66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" name="Document" r:id="rId3" imgW="5626100" imgH="8026400" progId="Word.Document.12">
                  <p:embed/>
                </p:oleObj>
              </mc:Choice>
              <mc:Fallback>
                <p:oleObj name="Document" r:id="rId3" imgW="5626100" imgH="8026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01003" y="118534"/>
                        <a:ext cx="4627959" cy="6604000"/>
                      </a:xfrm>
                      <a:prstGeom prst="rect">
                        <a:avLst/>
                      </a:prstGeom>
                      <a:ln w="57150" cmpd="sng"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617296" y="5867446"/>
            <a:ext cx="21663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Table II. Scenario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9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cap="small" dirty="0" smtClean="0">
                <a:effectLst>
                  <a:outerShdw sx="0" sy="0">
                    <a:srgbClr val="000000"/>
                  </a:outerShdw>
                </a:effectLst>
              </a:rPr>
              <a:t>Methodology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Expectations about the scenario were shared with the </a:t>
            </a:r>
            <a:r>
              <a:rPr lang="en-US" dirty="0" smtClean="0"/>
              <a:t>students;</a:t>
            </a:r>
            <a:endParaRPr lang="en-US" dirty="0"/>
          </a:p>
          <a:p>
            <a:r>
              <a:rPr lang="en-US" dirty="0"/>
              <a:t>Doing the physical examination of the patient,</a:t>
            </a:r>
          </a:p>
          <a:p>
            <a:r>
              <a:rPr lang="en-US" dirty="0" smtClean="0"/>
              <a:t>Explanation </a:t>
            </a:r>
            <a:r>
              <a:rPr lang="en-US" dirty="0"/>
              <a:t>of laboratory findings,</a:t>
            </a:r>
          </a:p>
          <a:p>
            <a:r>
              <a:rPr lang="en-US" dirty="0" smtClean="0"/>
              <a:t>Application </a:t>
            </a:r>
            <a:r>
              <a:rPr lang="en-US" dirty="0"/>
              <a:t>of drugs in the treatment,</a:t>
            </a:r>
          </a:p>
          <a:p>
            <a:r>
              <a:rPr lang="en-US" dirty="0"/>
              <a:t>Doing </a:t>
            </a:r>
            <a:r>
              <a:rPr lang="en-US" dirty="0" smtClean="0"/>
              <a:t>nursing </a:t>
            </a:r>
            <a:r>
              <a:rPr lang="en-US" dirty="0"/>
              <a:t>practices for management of DM in order of priority,</a:t>
            </a:r>
          </a:p>
          <a:p>
            <a:r>
              <a:rPr lang="en-US" dirty="0"/>
              <a:t>Evaluating the results of nursing care given to the patient,</a:t>
            </a:r>
          </a:p>
          <a:p>
            <a:r>
              <a:rPr lang="en-US" dirty="0"/>
              <a:t>Recording all the interventions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70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small" dirty="0">
                <a:effectLst>
                  <a:outerShdw sx="0" sy="0">
                    <a:srgbClr val="000000"/>
                  </a:outerShdw>
                </a:effectLst>
              </a:rPr>
              <a:t>Methodology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54000" y="1852426"/>
            <a:ext cx="8669867" cy="86836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200" b="0" dirty="0">
                <a:solidFill>
                  <a:schemeClr val="tx1"/>
                </a:solidFill>
              </a:rPr>
              <a:t>The following additional resources were proposed to the students </a:t>
            </a:r>
          </a:p>
          <a:p>
            <a:pPr>
              <a:lnSpc>
                <a:spcPct val="120000"/>
              </a:lnSpc>
            </a:pPr>
            <a:r>
              <a:rPr lang="en-US" sz="2200" b="0" dirty="0" smtClean="0">
                <a:solidFill>
                  <a:schemeClr val="tx1"/>
                </a:solidFill>
              </a:rPr>
              <a:t>They </a:t>
            </a:r>
            <a:r>
              <a:rPr lang="en-US" sz="2200" b="0" dirty="0">
                <a:solidFill>
                  <a:schemeClr val="tx1"/>
                </a:solidFill>
              </a:rPr>
              <a:t>were asked to be prepared before the </a:t>
            </a:r>
            <a:r>
              <a:rPr lang="en-US" sz="2200" b="0" dirty="0" smtClean="0">
                <a:solidFill>
                  <a:schemeClr val="tx1"/>
                </a:solidFill>
              </a:rPr>
              <a:t>simulation</a:t>
            </a:r>
            <a:endParaRPr lang="en-US" sz="2200" b="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79463" y="2929466"/>
            <a:ext cx="3657600" cy="3403600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800"/>
              </a:spcBef>
            </a:pPr>
            <a:r>
              <a:rPr lang="en-US" sz="3600" dirty="0" smtClean="0">
                <a:solidFill>
                  <a:srgbClr val="FF0000"/>
                </a:solidFill>
              </a:rPr>
              <a:t>Books: </a:t>
            </a:r>
            <a:endParaRPr lang="tr-TR" sz="3600" dirty="0">
              <a:solidFill>
                <a:srgbClr val="FF0000"/>
              </a:solidFill>
            </a:endParaRPr>
          </a:p>
          <a:p>
            <a:pPr lvl="0">
              <a:spcBef>
                <a:spcPts val="800"/>
              </a:spcBef>
            </a:pPr>
            <a:r>
              <a:rPr lang="tr-TR" dirty="0"/>
              <a:t>Akdemir N., Birol L., İç Hastalıkları ve Hemşirelik Bakımı, Sistem Ofset, Ankara, 3. Baskı, Eylül-2011 </a:t>
            </a:r>
          </a:p>
          <a:p>
            <a:pPr lvl="0">
              <a:spcBef>
                <a:spcPts val="800"/>
              </a:spcBef>
            </a:pPr>
            <a:r>
              <a:rPr lang="tr-TR" dirty="0" err="1"/>
              <a:t>Durna</a:t>
            </a:r>
            <a:r>
              <a:rPr lang="tr-TR" dirty="0"/>
              <a:t> Z., Akın S., Özdilli K., Ed.: </a:t>
            </a:r>
            <a:r>
              <a:rPr lang="tr-TR" dirty="0" err="1"/>
              <a:t>Durna</a:t>
            </a:r>
            <a:r>
              <a:rPr lang="tr-TR" dirty="0"/>
              <a:t> Z., İç Hastalıkları Hemşireliği Uygulama Rehberi, Nobel Tıp </a:t>
            </a:r>
            <a:r>
              <a:rPr lang="tr-TR" dirty="0" err="1"/>
              <a:t>Kitebevleri</a:t>
            </a:r>
            <a:r>
              <a:rPr lang="tr-TR" dirty="0"/>
              <a:t>, 2. Baskı, İstanbul, Eylül 2011</a:t>
            </a:r>
          </a:p>
          <a:p>
            <a:pPr>
              <a:spcBef>
                <a:spcPts val="800"/>
              </a:spcBef>
            </a:pPr>
            <a:endParaRPr lang="en-US" dirty="0" smtClean="0"/>
          </a:p>
          <a:p>
            <a:pPr>
              <a:spcBef>
                <a:spcPts val="800"/>
              </a:spcBef>
            </a:pPr>
            <a:r>
              <a:rPr lang="en-US" sz="3600" dirty="0" smtClean="0">
                <a:solidFill>
                  <a:srgbClr val="FF0000"/>
                </a:solidFill>
              </a:rPr>
              <a:t>Articles:</a:t>
            </a:r>
            <a:endParaRPr lang="tr-TR" sz="3600" dirty="0">
              <a:solidFill>
                <a:srgbClr val="FF0000"/>
              </a:solidFill>
            </a:endParaRPr>
          </a:p>
          <a:p>
            <a:pPr lvl="0">
              <a:spcBef>
                <a:spcPts val="800"/>
              </a:spcBef>
            </a:pPr>
            <a:r>
              <a:rPr lang="en-US" dirty="0" err="1"/>
              <a:t>Bulucu-Böyüksoy</a:t>
            </a:r>
            <a:r>
              <a:rPr lang="en-US" dirty="0"/>
              <a:t> GD., </a:t>
            </a:r>
            <a:r>
              <a:rPr lang="en-US" dirty="0" err="1"/>
              <a:t>Demi̇r</a:t>
            </a:r>
            <a:r>
              <a:rPr lang="en-US" dirty="0"/>
              <a:t> G., </a:t>
            </a:r>
            <a:r>
              <a:rPr lang="en-US" dirty="0" err="1"/>
              <a:t>Durmuş</a:t>
            </a:r>
            <a:r>
              <a:rPr lang="en-US" dirty="0"/>
              <a:t> H. </a:t>
            </a:r>
            <a:r>
              <a:rPr lang="en-US" dirty="0" err="1"/>
              <a:t>Daziroğlu</a:t>
            </a:r>
            <a:r>
              <a:rPr lang="en-US" dirty="0"/>
              <a:t> N. (2016) Tip II </a:t>
            </a:r>
            <a:r>
              <a:rPr lang="en-US" dirty="0" err="1"/>
              <a:t>Diyabetli</a:t>
            </a:r>
            <a:r>
              <a:rPr lang="en-US" dirty="0"/>
              <a:t> </a:t>
            </a:r>
            <a:r>
              <a:rPr lang="en-US" dirty="0" err="1"/>
              <a:t>Hastaya</a:t>
            </a:r>
            <a:r>
              <a:rPr lang="en-US" dirty="0"/>
              <a:t> </a:t>
            </a:r>
            <a:r>
              <a:rPr lang="en-US" dirty="0" err="1"/>
              <a:t>Klinikte</a:t>
            </a:r>
            <a:r>
              <a:rPr lang="en-US" dirty="0"/>
              <a:t> </a:t>
            </a:r>
            <a:r>
              <a:rPr lang="en-US" dirty="0" err="1"/>
              <a:t>Bütüncül</a:t>
            </a:r>
            <a:r>
              <a:rPr lang="en-US" dirty="0"/>
              <a:t> </a:t>
            </a:r>
            <a:r>
              <a:rPr lang="en-US" dirty="0" err="1"/>
              <a:t>Yaklaşımla</a:t>
            </a:r>
            <a:r>
              <a:rPr lang="en-US" dirty="0"/>
              <a:t> </a:t>
            </a:r>
            <a:r>
              <a:rPr lang="en-US" dirty="0" err="1"/>
              <a:t>Sunulan</a:t>
            </a:r>
            <a:r>
              <a:rPr lang="en-US" dirty="0"/>
              <a:t> </a:t>
            </a:r>
            <a:r>
              <a:rPr lang="en-US" dirty="0" err="1"/>
              <a:t>Hemşirelik</a:t>
            </a:r>
            <a:r>
              <a:rPr lang="en-US" dirty="0"/>
              <a:t> </a:t>
            </a:r>
            <a:r>
              <a:rPr lang="en-US" dirty="0" err="1"/>
              <a:t>Bakımı</a:t>
            </a:r>
            <a:r>
              <a:rPr lang="en-US" dirty="0"/>
              <a:t>: </a:t>
            </a:r>
            <a:r>
              <a:rPr lang="en-US" dirty="0" err="1"/>
              <a:t>Olgu</a:t>
            </a:r>
            <a:r>
              <a:rPr lang="en-US" dirty="0"/>
              <a:t> </a:t>
            </a:r>
            <a:r>
              <a:rPr lang="en-US" dirty="0" err="1"/>
              <a:t>Sunumu</a:t>
            </a:r>
            <a:r>
              <a:rPr lang="en-US" dirty="0"/>
              <a:t>, </a:t>
            </a:r>
            <a:r>
              <a:rPr lang="en-US" dirty="0" err="1"/>
              <a:t>Hacettepe</a:t>
            </a:r>
            <a:r>
              <a:rPr lang="en-US" dirty="0"/>
              <a:t> </a:t>
            </a:r>
            <a:r>
              <a:rPr lang="en-US" dirty="0" err="1"/>
              <a:t>Üniversitesi</a:t>
            </a:r>
            <a:r>
              <a:rPr lang="en-US" dirty="0"/>
              <a:t> </a:t>
            </a:r>
            <a:r>
              <a:rPr lang="en-US" dirty="0" err="1"/>
              <a:t>Hemşirelik</a:t>
            </a:r>
            <a:r>
              <a:rPr lang="en-US" dirty="0"/>
              <a:t> </a:t>
            </a:r>
            <a:r>
              <a:rPr lang="en-US" dirty="0" err="1"/>
              <a:t>Fakültesi</a:t>
            </a:r>
            <a:r>
              <a:rPr lang="en-US" dirty="0"/>
              <a:t> </a:t>
            </a:r>
            <a:r>
              <a:rPr lang="en-US" dirty="0" err="1"/>
              <a:t>Dergisi</a:t>
            </a:r>
            <a:r>
              <a:rPr lang="en-US" dirty="0"/>
              <a:t>, 3(3), 77-82</a:t>
            </a:r>
            <a:endParaRPr lang="tr-TR" dirty="0"/>
          </a:p>
          <a:p>
            <a:pPr lvl="0">
              <a:spcBef>
                <a:spcPts val="800"/>
              </a:spcBef>
            </a:pPr>
            <a:r>
              <a:rPr lang="en-US" dirty="0" err="1"/>
              <a:t>Özdemir</a:t>
            </a:r>
            <a:r>
              <a:rPr lang="en-US" dirty="0"/>
              <a:t> </a:t>
            </a:r>
            <a:r>
              <a:rPr lang="en-US" dirty="0" err="1"/>
              <a:t>Alkanat</a:t>
            </a:r>
            <a:r>
              <a:rPr lang="en-US" dirty="0"/>
              <a:t> H. (2015) </a:t>
            </a:r>
            <a:r>
              <a:rPr lang="en-US" dirty="0" err="1"/>
              <a:t>Diyabetik</a:t>
            </a:r>
            <a:r>
              <a:rPr lang="en-US" dirty="0"/>
              <a:t> </a:t>
            </a:r>
            <a:r>
              <a:rPr lang="en-US" dirty="0" err="1"/>
              <a:t>Ayak</a:t>
            </a:r>
            <a:r>
              <a:rPr lang="en-US" dirty="0"/>
              <a:t> </a:t>
            </a:r>
            <a:r>
              <a:rPr lang="en-US" dirty="0" err="1"/>
              <a:t>Bakımı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Korunma</a:t>
            </a:r>
            <a:r>
              <a:rPr lang="en-US" dirty="0"/>
              <a:t>, TOTBİD </a:t>
            </a:r>
            <a:r>
              <a:rPr lang="en-US" dirty="0" err="1"/>
              <a:t>Dergisi</a:t>
            </a:r>
            <a:r>
              <a:rPr lang="en-US" dirty="0"/>
              <a:t>, 14:470–</a:t>
            </a:r>
            <a:r>
              <a:rPr lang="en-US" dirty="0" smtClean="0"/>
              <a:t>474</a:t>
            </a:r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705351" y="2929466"/>
            <a:ext cx="3657600" cy="3403599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nternet sources:</a:t>
            </a:r>
            <a:endParaRPr lang="tr-TR" dirty="0">
              <a:solidFill>
                <a:srgbClr val="FF0000"/>
              </a:solidFill>
            </a:endParaRPr>
          </a:p>
          <a:p>
            <a:pPr lvl="0">
              <a:spcBef>
                <a:spcPts val="800"/>
              </a:spcBef>
            </a:pPr>
            <a:r>
              <a:rPr lang="en-US" sz="1100" u="sng" dirty="0">
                <a:hlinkClick r:id="rId2"/>
              </a:rPr>
              <a:t>http://www.turkendokrin.org/files/DIYABET2017_web.pdf</a:t>
            </a:r>
            <a:endParaRPr lang="tr-TR" sz="1100" dirty="0"/>
          </a:p>
          <a:p>
            <a:pPr lvl="0">
              <a:spcBef>
                <a:spcPts val="800"/>
              </a:spcBef>
            </a:pPr>
            <a:r>
              <a:rPr lang="en-US" sz="1100" u="sng" dirty="0">
                <a:hlinkClick r:id="rId3"/>
              </a:rPr>
              <a:t>http://www.tdhd.org/</a:t>
            </a:r>
            <a:endParaRPr lang="tr-TR" sz="1100" dirty="0"/>
          </a:p>
          <a:p>
            <a:pPr lvl="0">
              <a:spcBef>
                <a:spcPts val="800"/>
              </a:spcBef>
            </a:pPr>
            <a:r>
              <a:rPr lang="tr-TR" sz="1100" u="sng" dirty="0" smtClean="0">
                <a:hlinkClick r:id="rId4"/>
              </a:rPr>
              <a:t>http</a:t>
            </a:r>
            <a:r>
              <a:rPr lang="tr-TR" sz="1100" u="sng" dirty="0">
                <a:hlinkClick r:id="rId4"/>
              </a:rPr>
              <a:t>://www.turkdiab.org/</a:t>
            </a:r>
            <a:endParaRPr lang="tr-TR" sz="1100" dirty="0"/>
          </a:p>
          <a:p>
            <a:pPr>
              <a:spcBef>
                <a:spcPts val="800"/>
              </a:spcBef>
            </a:pPr>
            <a:endParaRPr lang="en-US" sz="1100" dirty="0" smtClean="0"/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FF0000"/>
                </a:solidFill>
              </a:rPr>
              <a:t>Videos:</a:t>
            </a:r>
            <a:endParaRPr lang="tr-TR" dirty="0">
              <a:solidFill>
                <a:srgbClr val="FF0000"/>
              </a:solidFill>
            </a:endParaRPr>
          </a:p>
          <a:p>
            <a:pPr>
              <a:spcBef>
                <a:spcPts val="800"/>
              </a:spcBef>
            </a:pPr>
            <a:r>
              <a:rPr lang="tr-TR" sz="1100" dirty="0"/>
              <a:t>Blood </a:t>
            </a:r>
            <a:r>
              <a:rPr lang="tr-TR" sz="1100" dirty="0" err="1"/>
              <a:t>sugar</a:t>
            </a:r>
            <a:r>
              <a:rPr lang="tr-TR" sz="1100" dirty="0"/>
              <a:t> </a:t>
            </a:r>
            <a:r>
              <a:rPr lang="tr-TR" sz="1100" dirty="0" err="1"/>
              <a:t>measurement</a:t>
            </a:r>
            <a:r>
              <a:rPr lang="tr-TR" sz="1100" dirty="0"/>
              <a:t> </a:t>
            </a:r>
            <a:r>
              <a:rPr lang="tr-TR" sz="1100" dirty="0" err="1"/>
              <a:t>and</a:t>
            </a:r>
            <a:r>
              <a:rPr lang="tr-TR" sz="1100" dirty="0"/>
              <a:t> </a:t>
            </a:r>
            <a:r>
              <a:rPr lang="tr-TR" sz="1100" dirty="0" err="1"/>
              <a:t>insulin</a:t>
            </a:r>
            <a:r>
              <a:rPr lang="tr-TR" sz="1100" dirty="0"/>
              <a:t> </a:t>
            </a:r>
            <a:r>
              <a:rPr lang="tr-TR" sz="1100" dirty="0" err="1"/>
              <a:t>injection</a:t>
            </a:r>
            <a:r>
              <a:rPr lang="tr-TR" sz="1100" dirty="0"/>
              <a:t> </a:t>
            </a:r>
            <a:r>
              <a:rPr lang="tr-TR" sz="1100" dirty="0" err="1" smtClean="0"/>
              <a:t>application</a:t>
            </a:r>
            <a:r>
              <a:rPr lang="tr-TR" sz="1100" dirty="0" smtClean="0"/>
              <a:t>.</a:t>
            </a:r>
            <a:r>
              <a:rPr lang="en-US" sz="1100" u="sng" dirty="0" smtClean="0">
                <a:hlinkClick r:id="rId5"/>
              </a:rPr>
              <a:t>https</a:t>
            </a:r>
            <a:r>
              <a:rPr lang="en-US" sz="1100" u="sng" dirty="0">
                <a:hlinkClick r:id="rId5"/>
              </a:rPr>
              <a:t>://www.youtube.com/watch?v=pBhIa-msF30</a:t>
            </a:r>
            <a:endParaRPr lang="tr-TR" sz="1100" dirty="0"/>
          </a:p>
          <a:p>
            <a:pPr lvl="0">
              <a:spcBef>
                <a:spcPts val="800"/>
              </a:spcBef>
            </a:pPr>
            <a:r>
              <a:rPr lang="tr-TR" sz="1100" dirty="0" err="1"/>
              <a:t>Insulin</a:t>
            </a:r>
            <a:r>
              <a:rPr lang="tr-TR" sz="1100" dirty="0"/>
              <a:t> </a:t>
            </a:r>
            <a:r>
              <a:rPr lang="tr-TR" sz="1100" dirty="0" err="1" smtClean="0"/>
              <a:t>pen.</a:t>
            </a:r>
            <a:r>
              <a:rPr lang="tr-TR" sz="1100" u="sng" dirty="0" err="1" smtClean="0">
                <a:hlinkClick r:id="rId6"/>
              </a:rPr>
              <a:t>https</a:t>
            </a:r>
            <a:r>
              <a:rPr lang="tr-TR" sz="1100" u="sng" dirty="0">
                <a:hlinkClick r:id="rId6"/>
              </a:rPr>
              <a:t>://www.youtube.com/watch?v=T8mYybrvxQI</a:t>
            </a:r>
            <a:r>
              <a:rPr lang="tr-TR" sz="1100" dirty="0"/>
              <a:t>  </a:t>
            </a:r>
          </a:p>
          <a:p>
            <a:pPr>
              <a:spcBef>
                <a:spcPts val="800"/>
              </a:spcBef>
            </a:pPr>
            <a:endParaRPr lang="en-US" sz="1100" dirty="0"/>
          </a:p>
          <a:p>
            <a:pPr>
              <a:spcBef>
                <a:spcPts val="800"/>
              </a:spcBef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894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LIMITATIONS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421468"/>
            <a:ext cx="7583488" cy="353558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Because of the financial limitations, the patient role in the simulation </a:t>
            </a:r>
            <a:r>
              <a:rPr lang="en-US" dirty="0" smtClean="0"/>
              <a:t>scenario was </a:t>
            </a:r>
            <a:r>
              <a:rPr lang="en-US" dirty="0"/>
              <a:t>not </a:t>
            </a:r>
            <a:r>
              <a:rPr lang="en-US" dirty="0" smtClean="0"/>
              <a:t>played by a </a:t>
            </a:r>
            <a:r>
              <a:rPr lang="en-US" dirty="0"/>
              <a:t>professional actor 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The </a:t>
            </a:r>
            <a:r>
              <a:rPr lang="en-US" dirty="0"/>
              <a:t>students taking the internal medicine course have been trained and played the role of the </a:t>
            </a:r>
            <a:r>
              <a:rPr lang="en-US" dirty="0" smtClean="0"/>
              <a:t>patient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03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small" dirty="0" smtClean="0">
                <a:effectLst>
                  <a:outerShdw sx="0" sy="0">
                    <a:srgbClr val="000000"/>
                  </a:outerShdw>
                </a:effectLst>
              </a:rPr>
              <a:t>RESULTS </a:t>
            </a:r>
            <a:r>
              <a:rPr lang="tr-TR" b="1" cap="small" dirty="0" err="1" smtClean="0">
                <a:effectLst>
                  <a:outerShdw sx="0" sy="0">
                    <a:srgbClr val="000000"/>
                  </a:outerShdw>
                </a:effectLst>
              </a:rPr>
              <a:t>and</a:t>
            </a:r>
            <a:r>
              <a:rPr lang="tr-TR" b="1" cap="small" dirty="0" smtClean="0">
                <a:effectLst>
                  <a:outerShdw sx="0" sy="0">
                    <a:srgbClr val="000000"/>
                  </a:outerShdw>
                </a:effectLst>
              </a:rPr>
              <a:t>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116666"/>
            <a:ext cx="7583488" cy="3840381"/>
          </a:xfrm>
        </p:spPr>
        <p:txBody>
          <a:bodyPr>
            <a:normAutofit/>
          </a:bodyPr>
          <a:lstStyle/>
          <a:p>
            <a:r>
              <a:rPr lang="tr-TR" dirty="0"/>
              <a:t>30.2%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participants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male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69.8%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 smtClean="0"/>
              <a:t>females</a:t>
            </a:r>
            <a:endParaRPr lang="tr-TR" dirty="0" smtClean="0"/>
          </a:p>
          <a:p>
            <a:r>
              <a:rPr lang="tr-TR" dirty="0"/>
              <a:t>DM </a:t>
            </a:r>
            <a:r>
              <a:rPr lang="tr-TR" dirty="0" err="1"/>
              <a:t>simulation</a:t>
            </a:r>
            <a:r>
              <a:rPr lang="tr-TR" dirty="0"/>
              <a:t> </a:t>
            </a:r>
            <a:r>
              <a:rPr lang="tr-TR" dirty="0" err="1"/>
              <a:t>grade-point</a:t>
            </a:r>
            <a:r>
              <a:rPr lang="tr-TR" dirty="0"/>
              <a:t> </a:t>
            </a:r>
            <a:r>
              <a:rPr lang="tr-TR" dirty="0" err="1"/>
              <a:t>average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found</a:t>
            </a:r>
            <a:r>
              <a:rPr lang="tr-TR" dirty="0"/>
              <a:t> 2,7929 ± 1,05715 </a:t>
            </a:r>
            <a:r>
              <a:rPr lang="tr-TR" dirty="0" err="1"/>
              <a:t>with</a:t>
            </a:r>
            <a:r>
              <a:rPr lang="tr-TR" dirty="0"/>
              <a:t> a 5 </a:t>
            </a:r>
            <a:r>
              <a:rPr lang="tr-TR" dirty="0" err="1"/>
              <a:t>point</a:t>
            </a:r>
            <a:r>
              <a:rPr lang="tr-TR" dirty="0"/>
              <a:t> </a:t>
            </a:r>
            <a:r>
              <a:rPr lang="tr-TR" dirty="0" err="1"/>
              <a:t>Likert</a:t>
            </a:r>
            <a:r>
              <a:rPr lang="tr-TR" dirty="0"/>
              <a:t> </a:t>
            </a:r>
            <a:r>
              <a:rPr lang="tr-TR" dirty="0" err="1" smtClean="0"/>
              <a:t>scale</a:t>
            </a:r>
            <a:endParaRPr lang="tr-TR" dirty="0" smtClean="0"/>
          </a:p>
          <a:p>
            <a:r>
              <a:rPr lang="tr-TR" dirty="0" err="1"/>
              <a:t>T</a:t>
            </a:r>
            <a:r>
              <a:rPr lang="tr-TR" dirty="0" err="1" smtClean="0"/>
              <a:t>he</a:t>
            </a:r>
            <a:r>
              <a:rPr lang="tr-TR" dirty="0" smtClean="0"/>
              <a:t> </a:t>
            </a:r>
            <a:r>
              <a:rPr lang="tr-TR" dirty="0" err="1"/>
              <a:t>practice</a:t>
            </a:r>
            <a:r>
              <a:rPr lang="tr-TR" dirty="0"/>
              <a:t> </a:t>
            </a:r>
            <a:r>
              <a:rPr lang="tr-TR" dirty="0" err="1" smtClean="0"/>
              <a:t>grade</a:t>
            </a:r>
            <a:r>
              <a:rPr lang="tr-TR" dirty="0" err="1"/>
              <a:t>-</a:t>
            </a:r>
            <a:r>
              <a:rPr lang="tr-TR" dirty="0" err="1" smtClean="0"/>
              <a:t>point</a:t>
            </a:r>
            <a:r>
              <a:rPr lang="tr-TR" dirty="0" smtClean="0"/>
              <a:t> </a:t>
            </a:r>
            <a:r>
              <a:rPr lang="tr-TR" dirty="0" err="1"/>
              <a:t>average</a:t>
            </a:r>
            <a:r>
              <a:rPr lang="tr-TR" dirty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79,3195 ± 7,31386 </a:t>
            </a:r>
          </a:p>
          <a:p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e</a:t>
            </a:r>
            <a:r>
              <a:rPr lang="tr-TR" dirty="0" err="1" smtClean="0"/>
              <a:t>nd</a:t>
            </a:r>
            <a:r>
              <a:rPr lang="tr-TR" dirty="0" smtClean="0"/>
              <a:t> </a:t>
            </a:r>
            <a:r>
              <a:rPr lang="tr-TR" dirty="0"/>
              <a:t>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term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final </a:t>
            </a:r>
            <a:r>
              <a:rPr lang="tr-TR" dirty="0" err="1"/>
              <a:t>grade-point</a:t>
            </a:r>
            <a:r>
              <a:rPr lang="tr-TR" dirty="0"/>
              <a:t> </a:t>
            </a:r>
            <a:r>
              <a:rPr lang="tr-TR" dirty="0" err="1"/>
              <a:t>average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65,2959 ± 8,60482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94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855593"/>
              </p:ext>
            </p:extLst>
          </p:nvPr>
        </p:nvGraphicFramePr>
        <p:xfrm>
          <a:off x="350283" y="2150535"/>
          <a:ext cx="8455050" cy="1848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8" name="Document" r:id="rId3" imgW="5867400" imgH="1282700" progId="Word.Document.12">
                  <p:embed/>
                </p:oleObj>
              </mc:Choice>
              <mc:Fallback>
                <p:oleObj name="Document" r:id="rId3" imgW="5867400" imgH="1282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0283" y="2150535"/>
                        <a:ext cx="8455050" cy="1848398"/>
                      </a:xfrm>
                      <a:prstGeom prst="rect">
                        <a:avLst/>
                      </a:prstGeom>
                      <a:ln w="38100" cmpd="sng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52501" y="4303178"/>
            <a:ext cx="7410450" cy="1924798"/>
          </a:xfrm>
        </p:spPr>
        <p:txBody>
          <a:bodyPr>
            <a:normAutofit/>
          </a:bodyPr>
          <a:lstStyle/>
          <a:p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look</a:t>
            </a:r>
            <a:r>
              <a:rPr lang="tr-TR" dirty="0"/>
              <a:t> at </a:t>
            </a:r>
            <a:r>
              <a:rPr lang="tr-TR" dirty="0" err="1"/>
              <a:t>correlation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is a </a:t>
            </a:r>
            <a:r>
              <a:rPr lang="tr-TR" dirty="0" err="1"/>
              <a:t>moderate</a:t>
            </a:r>
            <a:r>
              <a:rPr lang="tr-TR" dirty="0"/>
              <a:t> </a:t>
            </a:r>
            <a:r>
              <a:rPr lang="tr-TR" dirty="0" err="1"/>
              <a:t>correlation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positive</a:t>
            </a:r>
            <a:r>
              <a:rPr lang="tr-TR" dirty="0"/>
              <a:t> </a:t>
            </a:r>
            <a:r>
              <a:rPr lang="tr-TR" dirty="0" err="1" smtClean="0"/>
              <a:t>direction</a:t>
            </a:r>
            <a:endParaRPr lang="tr-TR" dirty="0"/>
          </a:p>
          <a:p>
            <a:r>
              <a:rPr lang="tr-TR" dirty="0" smtClean="0"/>
              <a:t>As </a:t>
            </a:r>
            <a:r>
              <a:rPr lang="tr-TR" dirty="0" err="1"/>
              <a:t>the</a:t>
            </a:r>
            <a:r>
              <a:rPr lang="tr-TR" dirty="0"/>
              <a:t> DM </a:t>
            </a:r>
            <a:r>
              <a:rPr lang="tr-TR" dirty="0" err="1"/>
              <a:t>simulation</a:t>
            </a:r>
            <a:r>
              <a:rPr lang="tr-TR" dirty="0"/>
              <a:t> </a:t>
            </a:r>
            <a:r>
              <a:rPr lang="tr-TR" dirty="0" err="1"/>
              <a:t>scores</a:t>
            </a:r>
            <a:r>
              <a:rPr lang="tr-TR" dirty="0"/>
              <a:t> </a:t>
            </a:r>
            <a:r>
              <a:rPr lang="tr-TR" dirty="0" err="1"/>
              <a:t>increase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practice</a:t>
            </a:r>
            <a:r>
              <a:rPr lang="tr-TR" dirty="0"/>
              <a:t> </a:t>
            </a:r>
            <a:r>
              <a:rPr lang="tr-TR" dirty="0" err="1"/>
              <a:t>grade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-of-</a:t>
            </a:r>
            <a:r>
              <a:rPr lang="tr-TR" dirty="0" err="1"/>
              <a:t>term</a:t>
            </a:r>
            <a:r>
              <a:rPr lang="tr-TR" dirty="0"/>
              <a:t> </a:t>
            </a:r>
            <a:r>
              <a:rPr lang="tr-TR" dirty="0" err="1"/>
              <a:t>grade</a:t>
            </a:r>
            <a:r>
              <a:rPr lang="tr-TR" dirty="0"/>
              <a:t> </a:t>
            </a:r>
            <a:r>
              <a:rPr lang="tr-TR" dirty="0" err="1" smtClean="0"/>
              <a:t>increase</a:t>
            </a:r>
            <a:endParaRPr lang="tr-TR" dirty="0"/>
          </a:p>
          <a:p>
            <a:endParaRPr lang="tr-TR" dirty="0"/>
          </a:p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9524" y="295833"/>
            <a:ext cx="8435809" cy="1143000"/>
          </a:xfrm>
        </p:spPr>
        <p:txBody>
          <a:bodyPr>
            <a:noAutofit/>
          </a:bodyPr>
          <a:lstStyle/>
          <a:p>
            <a:r>
              <a:rPr lang="tr-TR" sz="2400" b="1" dirty="0" err="1"/>
              <a:t>Table</a:t>
            </a:r>
            <a:r>
              <a:rPr lang="tr-TR" sz="2400" b="1" dirty="0"/>
              <a:t> </a:t>
            </a:r>
            <a:r>
              <a:rPr lang="tr-TR" sz="2400" b="1" dirty="0" smtClean="0"/>
              <a:t>III. </a:t>
            </a:r>
            <a:r>
              <a:rPr lang="tr-TR" sz="2400" b="1" dirty="0" err="1"/>
              <a:t>Relationship</a:t>
            </a:r>
            <a:r>
              <a:rPr lang="tr-TR" sz="2400" b="1" dirty="0"/>
              <a:t> </a:t>
            </a:r>
            <a:r>
              <a:rPr lang="tr-TR" sz="2400" b="1" dirty="0" err="1"/>
              <a:t>between</a:t>
            </a:r>
            <a:r>
              <a:rPr lang="tr-TR" sz="2400" b="1" dirty="0"/>
              <a:t> </a:t>
            </a:r>
            <a:r>
              <a:rPr lang="tr-TR" sz="2400" b="1" dirty="0" err="1"/>
              <a:t>students</a:t>
            </a:r>
            <a:r>
              <a:rPr lang="tr-TR" sz="2400" b="1" dirty="0"/>
              <a:t>' </a:t>
            </a:r>
            <a:r>
              <a:rPr lang="tr-TR" sz="2400" b="1" dirty="0" err="1"/>
              <a:t>practice</a:t>
            </a:r>
            <a:r>
              <a:rPr lang="tr-TR" sz="2400" b="1" dirty="0"/>
              <a:t> </a:t>
            </a:r>
            <a:r>
              <a:rPr lang="tr-TR" sz="2400" b="1" dirty="0" err="1" smtClean="0"/>
              <a:t>grade</a:t>
            </a:r>
            <a:r>
              <a:rPr lang="tr-TR" sz="2400" b="1" dirty="0" smtClean="0"/>
              <a:t>, </a:t>
            </a:r>
            <a:r>
              <a:rPr lang="tr-TR" sz="2400" b="1" dirty="0" err="1" smtClean="0"/>
              <a:t>end</a:t>
            </a:r>
            <a:r>
              <a:rPr lang="tr-TR" sz="2400" b="1" dirty="0"/>
              <a:t>-</a:t>
            </a:r>
            <a:r>
              <a:rPr lang="tr-TR" sz="2400" b="1" dirty="0" smtClean="0"/>
              <a:t>of-</a:t>
            </a:r>
            <a:r>
              <a:rPr lang="tr-TR" sz="2400" b="1" dirty="0" err="1" smtClean="0"/>
              <a:t>term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grade</a:t>
            </a:r>
            <a:r>
              <a:rPr lang="tr-TR" sz="2400" b="1" dirty="0" smtClean="0"/>
              <a:t> </a:t>
            </a:r>
            <a:r>
              <a:rPr lang="tr-TR" sz="2400" b="1" dirty="0" err="1"/>
              <a:t>and</a:t>
            </a:r>
            <a:r>
              <a:rPr lang="tr-TR" sz="2400" b="1" dirty="0"/>
              <a:t> DM </a:t>
            </a:r>
            <a:r>
              <a:rPr lang="tr-TR" sz="2400" b="1" dirty="0" err="1"/>
              <a:t>simulation</a:t>
            </a:r>
            <a:r>
              <a:rPr lang="tr-TR" sz="2400" b="1" dirty="0"/>
              <a:t> </a:t>
            </a:r>
            <a:r>
              <a:rPr lang="tr-TR" sz="2400" b="1" dirty="0" err="1" smtClean="0"/>
              <a:t>score</a:t>
            </a:r>
            <a:r>
              <a:rPr lang="tr-TR" sz="2400" b="1" dirty="0" smtClean="0"/>
              <a:t> </a:t>
            </a:r>
            <a:r>
              <a:rPr lang="tr-TR" sz="2400" b="1" dirty="0"/>
              <a:t>(</a:t>
            </a:r>
            <a:r>
              <a:rPr lang="tr-TR" sz="2400" b="1" dirty="0" smtClean="0"/>
              <a:t>n=169</a:t>
            </a:r>
            <a:r>
              <a:rPr lang="tr-TR" sz="2400" b="1" dirty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155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314284"/>
              </p:ext>
            </p:extLst>
          </p:nvPr>
        </p:nvGraphicFramePr>
        <p:xfrm>
          <a:off x="1758949" y="1765825"/>
          <a:ext cx="6030383" cy="3212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2" name="Document" r:id="rId3" imgW="5626100" imgH="2997200" progId="Word.Document.12">
                  <p:embed/>
                </p:oleObj>
              </mc:Choice>
              <mc:Fallback>
                <p:oleObj name="Document" r:id="rId3" imgW="5626100" imgH="2997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8949" y="1765825"/>
                        <a:ext cx="6030383" cy="32125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37909" y="4839064"/>
            <a:ext cx="8302625" cy="1711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tr-TR" sz="2400" dirty="0" err="1"/>
              <a:t>It</a:t>
            </a:r>
            <a:r>
              <a:rPr lang="tr-TR" sz="2400" dirty="0"/>
              <a:t> </a:t>
            </a:r>
            <a:r>
              <a:rPr lang="tr-TR" sz="2400" dirty="0" err="1"/>
              <a:t>was</a:t>
            </a:r>
            <a:r>
              <a:rPr lang="tr-TR" sz="2400" dirty="0"/>
              <a:t> </a:t>
            </a:r>
            <a:r>
              <a:rPr lang="tr-TR" sz="2400" dirty="0" err="1"/>
              <a:t>determined</a:t>
            </a:r>
            <a:r>
              <a:rPr lang="tr-TR" sz="2400" dirty="0"/>
              <a:t> </a:t>
            </a:r>
            <a:r>
              <a:rPr lang="tr-TR" sz="2400" dirty="0" err="1"/>
              <a:t>that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difference</a:t>
            </a:r>
            <a:r>
              <a:rPr lang="tr-TR" sz="2400" dirty="0"/>
              <a:t> </a:t>
            </a:r>
            <a:r>
              <a:rPr lang="tr-TR" sz="2400" dirty="0" err="1"/>
              <a:t>was</a:t>
            </a:r>
            <a:r>
              <a:rPr lang="tr-TR" sz="2400" dirty="0"/>
              <a:t> </a:t>
            </a:r>
            <a:r>
              <a:rPr lang="tr-TR" sz="2400" dirty="0" err="1"/>
              <a:t>caused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two</a:t>
            </a:r>
            <a:r>
              <a:rPr lang="tr-TR" sz="2400" dirty="0"/>
              <a:t> </a:t>
            </a:r>
            <a:r>
              <a:rPr lang="tr-TR" sz="2400" dirty="0" err="1"/>
              <a:t>groups</a:t>
            </a:r>
            <a:r>
              <a:rPr lang="tr-TR" sz="2400" dirty="0"/>
              <a:t> </a:t>
            </a:r>
            <a:r>
              <a:rPr lang="tr-TR" sz="2400" dirty="0" err="1"/>
              <a:t>taking</a:t>
            </a:r>
            <a:r>
              <a:rPr lang="tr-TR" sz="2400" dirty="0"/>
              <a:t> 1 </a:t>
            </a:r>
            <a:r>
              <a:rPr lang="tr-TR" sz="2400" dirty="0" err="1"/>
              <a:t>and</a:t>
            </a:r>
            <a:r>
              <a:rPr lang="tr-TR" sz="2400" dirty="0"/>
              <a:t> 2 </a:t>
            </a:r>
            <a:r>
              <a:rPr lang="tr-TR" sz="2400" dirty="0" err="1" smtClean="0"/>
              <a:t>points</a:t>
            </a:r>
            <a:endParaRPr lang="tr-TR" sz="2400" dirty="0" smtClean="0"/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tr-TR" sz="2400" dirty="0" err="1"/>
              <a:t>It</a:t>
            </a:r>
            <a:r>
              <a:rPr lang="tr-TR" sz="2400" dirty="0"/>
              <a:t> </a:t>
            </a:r>
            <a:r>
              <a:rPr lang="tr-TR" sz="2400" dirty="0" err="1"/>
              <a:t>was</a:t>
            </a:r>
            <a:r>
              <a:rPr lang="tr-TR" sz="2400" dirty="0"/>
              <a:t> </a:t>
            </a:r>
            <a:r>
              <a:rPr lang="tr-TR" sz="2400" dirty="0" err="1"/>
              <a:t>found</a:t>
            </a:r>
            <a:r>
              <a:rPr lang="tr-TR" sz="2400" dirty="0"/>
              <a:t> </a:t>
            </a:r>
            <a:r>
              <a:rPr lang="tr-TR" sz="2400" dirty="0" err="1"/>
              <a:t>that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students</a:t>
            </a:r>
            <a:r>
              <a:rPr lang="tr-TR" sz="2400" dirty="0"/>
              <a:t> </a:t>
            </a:r>
            <a:r>
              <a:rPr lang="tr-TR" sz="2400" dirty="0" err="1"/>
              <a:t>who</a:t>
            </a:r>
            <a:r>
              <a:rPr lang="tr-TR" sz="2400" dirty="0"/>
              <a:t> had </a:t>
            </a:r>
            <a:r>
              <a:rPr lang="tr-TR" sz="2400" dirty="0" err="1"/>
              <a:t>low</a:t>
            </a:r>
            <a:r>
              <a:rPr lang="tr-TR" sz="2400" dirty="0"/>
              <a:t> </a:t>
            </a:r>
            <a:r>
              <a:rPr lang="tr-TR" sz="2400" dirty="0" err="1"/>
              <a:t>simulation</a:t>
            </a:r>
            <a:r>
              <a:rPr lang="tr-TR" sz="2400" dirty="0"/>
              <a:t> </a:t>
            </a:r>
            <a:r>
              <a:rPr lang="tr-TR" sz="2400" dirty="0" err="1"/>
              <a:t>score</a:t>
            </a:r>
            <a:r>
              <a:rPr lang="tr-TR" sz="2400" dirty="0"/>
              <a:t> had </a:t>
            </a:r>
            <a:r>
              <a:rPr lang="tr-TR" sz="2400" dirty="0" err="1"/>
              <a:t>low</a:t>
            </a:r>
            <a:r>
              <a:rPr lang="tr-TR" sz="2400" dirty="0"/>
              <a:t> </a:t>
            </a:r>
            <a:r>
              <a:rPr lang="tr-TR" sz="2400" dirty="0" err="1"/>
              <a:t>practice</a:t>
            </a:r>
            <a:r>
              <a:rPr lang="tr-TR" sz="2400" dirty="0"/>
              <a:t> </a:t>
            </a:r>
            <a:r>
              <a:rPr lang="tr-TR" sz="2400" dirty="0" err="1"/>
              <a:t>grade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final </a:t>
            </a:r>
            <a:r>
              <a:rPr lang="tr-TR" sz="2400" dirty="0" err="1" smtClean="0"/>
              <a:t>grade</a:t>
            </a:r>
            <a:endParaRPr lang="tr-TR" sz="2400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1732" y="346632"/>
            <a:ext cx="8499097" cy="1143000"/>
          </a:xfrm>
        </p:spPr>
        <p:txBody>
          <a:bodyPr>
            <a:noAutofit/>
          </a:bodyPr>
          <a:lstStyle/>
          <a:p>
            <a:r>
              <a:rPr lang="tr-TR" sz="2800" b="1" dirty="0" err="1"/>
              <a:t>Table</a:t>
            </a:r>
            <a:r>
              <a:rPr lang="tr-TR" sz="2800" b="1" dirty="0"/>
              <a:t> </a:t>
            </a:r>
            <a:r>
              <a:rPr lang="tr-TR" sz="2800" b="1" dirty="0" smtClean="0"/>
              <a:t>IV. </a:t>
            </a:r>
            <a:r>
              <a:rPr lang="tr-TR" sz="2800" b="1" dirty="0" err="1"/>
              <a:t>Comparison</a:t>
            </a:r>
            <a:r>
              <a:rPr lang="tr-TR" sz="2800" b="1" dirty="0"/>
              <a:t> of </a:t>
            </a:r>
            <a:r>
              <a:rPr lang="tr-TR" sz="2800" b="1" dirty="0" err="1"/>
              <a:t>simulation</a:t>
            </a:r>
            <a:r>
              <a:rPr lang="tr-TR" sz="2800" b="1" dirty="0"/>
              <a:t> </a:t>
            </a:r>
            <a:r>
              <a:rPr lang="tr-TR" sz="2800" b="1" dirty="0" err="1"/>
              <a:t>score</a:t>
            </a:r>
            <a:r>
              <a:rPr lang="tr-TR" sz="2800" b="1" dirty="0"/>
              <a:t> of </a:t>
            </a:r>
            <a:r>
              <a:rPr lang="tr-TR" sz="2800" b="1" dirty="0" err="1"/>
              <a:t>students</a:t>
            </a:r>
            <a:r>
              <a:rPr lang="tr-TR" sz="2800" b="1" dirty="0"/>
              <a:t> </a:t>
            </a:r>
            <a:r>
              <a:rPr lang="tr-TR" sz="2800" b="1" dirty="0" err="1"/>
              <a:t>according</a:t>
            </a:r>
            <a:r>
              <a:rPr lang="tr-TR" sz="2800" b="1" dirty="0"/>
              <a:t> </a:t>
            </a:r>
            <a:r>
              <a:rPr lang="tr-TR" sz="2800" b="1" dirty="0" err="1"/>
              <a:t>to</a:t>
            </a:r>
            <a:r>
              <a:rPr lang="tr-TR" sz="2800" b="1" dirty="0"/>
              <a:t> </a:t>
            </a:r>
            <a:r>
              <a:rPr lang="tr-TR" sz="2800" b="1" dirty="0" err="1"/>
              <a:t>the</a:t>
            </a:r>
            <a:r>
              <a:rPr lang="tr-TR" sz="2800" b="1" dirty="0"/>
              <a:t> </a:t>
            </a:r>
            <a:r>
              <a:rPr lang="tr-TR" sz="2800" b="1" dirty="0" err="1"/>
              <a:t>end</a:t>
            </a:r>
            <a:r>
              <a:rPr lang="tr-TR" sz="2800" b="1" dirty="0"/>
              <a:t>-of-</a:t>
            </a:r>
            <a:r>
              <a:rPr lang="tr-TR" sz="2800" b="1" dirty="0" err="1"/>
              <a:t>term</a:t>
            </a:r>
            <a:r>
              <a:rPr lang="tr-TR" sz="2800" b="1" dirty="0"/>
              <a:t> </a:t>
            </a:r>
            <a:r>
              <a:rPr lang="tr-TR" sz="2800" b="1" dirty="0" err="1"/>
              <a:t>grade</a:t>
            </a:r>
            <a:r>
              <a:rPr lang="tr-TR" sz="2800" b="1" dirty="0"/>
              <a:t> </a:t>
            </a:r>
            <a:r>
              <a:rPr lang="tr-TR" sz="2800" b="1" dirty="0" err="1"/>
              <a:t>and</a:t>
            </a:r>
            <a:r>
              <a:rPr lang="tr-TR" sz="2800" b="1" dirty="0"/>
              <a:t> </a:t>
            </a:r>
            <a:r>
              <a:rPr lang="tr-TR" sz="2800" b="1" dirty="0" err="1"/>
              <a:t>practice</a:t>
            </a:r>
            <a:r>
              <a:rPr lang="tr-TR" sz="2800" b="1" dirty="0"/>
              <a:t> </a:t>
            </a:r>
            <a:r>
              <a:rPr lang="tr-TR" sz="2800" b="1" dirty="0" err="1"/>
              <a:t>grade</a:t>
            </a:r>
            <a:r>
              <a:rPr lang="tr-TR" sz="2800" b="1" dirty="0"/>
              <a:t> (n = 169)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169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RESULTS </a:t>
            </a:r>
            <a:r>
              <a:rPr lang="tr-TR" b="1" cap="small" dirty="0" err="1">
                <a:effectLst>
                  <a:outerShdw sx="0" sy="0">
                    <a:srgbClr val="000000"/>
                  </a:outerShdw>
                </a:effectLst>
              </a:rPr>
              <a:t>and</a:t>
            </a:r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133600"/>
            <a:ext cx="7583488" cy="382344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sz="2400" dirty="0" err="1"/>
              <a:t>In</a:t>
            </a:r>
            <a:r>
              <a:rPr lang="tr-TR" sz="2400" dirty="0"/>
              <a:t> </a:t>
            </a:r>
            <a:r>
              <a:rPr lang="tr-TR" sz="2400" dirty="0" err="1"/>
              <a:t>our</a:t>
            </a:r>
            <a:r>
              <a:rPr lang="tr-TR" sz="2400" dirty="0"/>
              <a:t> </a:t>
            </a:r>
            <a:r>
              <a:rPr lang="tr-TR" sz="2400" dirty="0" err="1"/>
              <a:t>study</a:t>
            </a:r>
            <a:r>
              <a:rPr lang="tr-TR" sz="2400" dirty="0"/>
              <a:t>, </a:t>
            </a:r>
            <a:r>
              <a:rPr lang="tr-TR" sz="2400" dirty="0" err="1"/>
              <a:t>students</a:t>
            </a:r>
            <a:r>
              <a:rPr lang="tr-TR" sz="2400" dirty="0"/>
              <a:t>' </a:t>
            </a:r>
            <a:r>
              <a:rPr lang="tr-TR" sz="2400" dirty="0" err="1"/>
              <a:t>opinions</a:t>
            </a:r>
            <a:r>
              <a:rPr lang="tr-TR" sz="2400" dirty="0"/>
              <a:t> </a:t>
            </a:r>
            <a:r>
              <a:rPr lang="tr-TR" sz="2400" dirty="0" err="1"/>
              <a:t>about</a:t>
            </a:r>
            <a:r>
              <a:rPr lang="tr-TR" sz="2400" dirty="0"/>
              <a:t> </a:t>
            </a:r>
            <a:r>
              <a:rPr lang="tr-TR" sz="2400" dirty="0" err="1"/>
              <a:t>simulation</a:t>
            </a:r>
            <a:r>
              <a:rPr lang="tr-TR" sz="2400" dirty="0" smtClean="0"/>
              <a:t>;</a:t>
            </a:r>
            <a:endParaRPr lang="tr-TR" sz="2400" dirty="0"/>
          </a:p>
          <a:p>
            <a:pPr>
              <a:lnSpc>
                <a:spcPct val="120000"/>
              </a:lnSpc>
            </a:pPr>
            <a:r>
              <a:rPr lang="tr-TR" sz="2400" dirty="0"/>
              <a:t>‘I </a:t>
            </a:r>
            <a:r>
              <a:rPr lang="tr-TR" sz="2400" dirty="0" err="1"/>
              <a:t>got</a:t>
            </a:r>
            <a:r>
              <a:rPr lang="tr-TR" sz="2400" dirty="0"/>
              <a:t> </a:t>
            </a:r>
            <a:r>
              <a:rPr lang="tr-TR" sz="2400" dirty="0" err="1"/>
              <a:t>rid</a:t>
            </a:r>
            <a:r>
              <a:rPr lang="tr-TR" sz="2400" dirty="0"/>
              <a:t> of </a:t>
            </a:r>
            <a:r>
              <a:rPr lang="tr-TR" sz="2400" dirty="0" err="1"/>
              <a:t>concern</a:t>
            </a:r>
            <a:r>
              <a:rPr lang="tr-TR" sz="2400" dirty="0"/>
              <a:t> </a:t>
            </a:r>
            <a:r>
              <a:rPr lang="tr-TR" sz="2400" dirty="0" err="1"/>
              <a:t>before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internship</a:t>
            </a:r>
            <a:r>
              <a:rPr lang="tr-TR" sz="2400" dirty="0"/>
              <a:t>’</a:t>
            </a:r>
          </a:p>
          <a:p>
            <a:pPr>
              <a:lnSpc>
                <a:spcPct val="120000"/>
              </a:lnSpc>
            </a:pPr>
            <a:r>
              <a:rPr lang="tr-TR" sz="2400" dirty="0"/>
              <a:t>‘I </a:t>
            </a:r>
            <a:r>
              <a:rPr lang="tr-TR" sz="2400" dirty="0" err="1"/>
              <a:t>learned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interpret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disease</a:t>
            </a:r>
            <a:r>
              <a:rPr lang="tr-TR" sz="2400" dirty="0"/>
              <a:t>’</a:t>
            </a:r>
          </a:p>
          <a:p>
            <a:pPr>
              <a:lnSpc>
                <a:spcPct val="120000"/>
              </a:lnSpc>
            </a:pPr>
            <a:r>
              <a:rPr lang="tr-TR" sz="2400" dirty="0"/>
              <a:t>‘</a:t>
            </a:r>
            <a:r>
              <a:rPr lang="tr-TR" sz="2400" dirty="0" err="1"/>
              <a:t>Very</a:t>
            </a:r>
            <a:r>
              <a:rPr lang="tr-TR" sz="2400" dirty="0"/>
              <a:t> </a:t>
            </a:r>
            <a:r>
              <a:rPr lang="tr-TR" sz="2400" dirty="0" err="1"/>
              <a:t>enjoyable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instructive</a:t>
            </a:r>
            <a:r>
              <a:rPr lang="tr-TR" sz="2400" dirty="0"/>
              <a:t>’</a:t>
            </a:r>
          </a:p>
          <a:p>
            <a:pPr>
              <a:lnSpc>
                <a:spcPct val="120000"/>
              </a:lnSpc>
            </a:pPr>
            <a:r>
              <a:rPr lang="tr-TR" sz="2400" dirty="0"/>
              <a:t>‘I </a:t>
            </a:r>
            <a:r>
              <a:rPr lang="tr-TR" sz="2400" dirty="0" err="1" smtClean="0"/>
              <a:t>adapted</a:t>
            </a:r>
            <a:r>
              <a:rPr lang="tr-TR" sz="2400" dirty="0" smtClean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hospital</a:t>
            </a:r>
            <a:r>
              <a:rPr lang="tr-TR" sz="2400" dirty="0"/>
              <a:t> </a:t>
            </a:r>
            <a:r>
              <a:rPr lang="tr-TR" sz="2400" dirty="0" err="1"/>
              <a:t>more</a:t>
            </a:r>
            <a:r>
              <a:rPr lang="tr-TR" sz="2400" dirty="0"/>
              <a:t> </a:t>
            </a:r>
            <a:r>
              <a:rPr lang="tr-TR" sz="2400" dirty="0" err="1"/>
              <a:t>quickly</a:t>
            </a:r>
            <a:r>
              <a:rPr lang="tr-TR" sz="2400" dirty="0"/>
              <a:t>’</a:t>
            </a:r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591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RESULTS </a:t>
            </a:r>
            <a:r>
              <a:rPr lang="tr-TR" b="1" cap="small" dirty="0" err="1">
                <a:effectLst>
                  <a:outerShdw sx="0" sy="0">
                    <a:srgbClr val="000000"/>
                  </a:outerShdw>
                </a:effectLst>
              </a:rPr>
              <a:t>and</a:t>
            </a:r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recent </a:t>
            </a:r>
            <a:r>
              <a:rPr lang="en-US" dirty="0" smtClean="0"/>
              <a:t>years, </a:t>
            </a:r>
            <a:r>
              <a:rPr lang="en-US" dirty="0"/>
              <a:t>the number of studies </a:t>
            </a:r>
            <a:r>
              <a:rPr lang="en-US" dirty="0" smtClean="0"/>
              <a:t>to </a:t>
            </a:r>
            <a:r>
              <a:rPr lang="en-US" dirty="0"/>
              <a:t>evaluate the simulation results </a:t>
            </a:r>
            <a:r>
              <a:rPr lang="en-US" dirty="0" smtClean="0"/>
              <a:t>are </a:t>
            </a:r>
            <a:r>
              <a:rPr lang="en-US" dirty="0"/>
              <a:t>limited although simulation began to be used widely in Turkey </a:t>
            </a:r>
            <a:endParaRPr lang="en-US" dirty="0" smtClean="0"/>
          </a:p>
          <a:p>
            <a:r>
              <a:rPr lang="en-US" dirty="0"/>
              <a:t>There are no simulation based training studies about care of patients with diabetes mellitus in the </a:t>
            </a:r>
            <a:r>
              <a:rPr lang="en-US" dirty="0" smtClean="0"/>
              <a:t>literature</a:t>
            </a:r>
            <a:endParaRPr lang="en-US" dirty="0"/>
          </a:p>
          <a:p>
            <a:r>
              <a:rPr lang="en-US" dirty="0"/>
              <a:t>In this study, an example of assisting the students to transfer their theoretical knowledge to the practice during the intervention to the patients with diabetes mellitus is </a:t>
            </a:r>
            <a:r>
              <a:rPr lang="en-US" dirty="0" smtClean="0"/>
              <a:t>presented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2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RESULTS </a:t>
            </a:r>
            <a:r>
              <a:rPr lang="tr-TR" b="1" cap="small" dirty="0" err="1">
                <a:effectLst>
                  <a:outerShdw sx="0" sy="0">
                    <a:srgbClr val="000000"/>
                  </a:outerShdw>
                </a:effectLst>
              </a:rPr>
              <a:t>and</a:t>
            </a:r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333" y="1913467"/>
            <a:ext cx="8127470" cy="436879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In our study, it was determined that the </a:t>
            </a:r>
            <a:r>
              <a:rPr lang="en-US" dirty="0" smtClean="0"/>
              <a:t>simulation </a:t>
            </a:r>
            <a:r>
              <a:rPr lang="en-US" dirty="0"/>
              <a:t>method was designed in accordance </a:t>
            </a:r>
            <a:r>
              <a:rPr lang="en-US" dirty="0" smtClean="0"/>
              <a:t>with </a:t>
            </a:r>
            <a:r>
              <a:rPr lang="tr-TR" dirty="0" smtClean="0"/>
              <a:t>SBP:SD</a:t>
            </a:r>
            <a:r>
              <a:rPr lang="tr-TR" dirty="0"/>
              <a:t>-</a:t>
            </a:r>
            <a:r>
              <a:rPr lang="tr-TR" dirty="0" smtClean="0"/>
              <a:t>IX</a:t>
            </a:r>
            <a:r>
              <a:rPr lang="tr-TR" dirty="0"/>
              <a:t> </a:t>
            </a:r>
            <a:r>
              <a:rPr lang="en-US" dirty="0" smtClean="0"/>
              <a:t>prepared </a:t>
            </a:r>
            <a:r>
              <a:rPr lang="en-US" dirty="0"/>
              <a:t>by </a:t>
            </a:r>
            <a:r>
              <a:rPr lang="en-US" dirty="0" smtClean="0"/>
              <a:t>INACSL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increased the practice grades and end-of-semester </a:t>
            </a:r>
            <a:r>
              <a:rPr lang="en-US" dirty="0" smtClean="0"/>
              <a:t>grades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increased their confidence according to the student </a:t>
            </a:r>
            <a:r>
              <a:rPr lang="en-US" dirty="0" smtClean="0"/>
              <a:t>expressions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reduced pre-clinical </a:t>
            </a:r>
            <a:r>
              <a:rPr lang="en-US" dirty="0" smtClean="0"/>
              <a:t>concerns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was effective in learning</a:t>
            </a:r>
          </a:p>
        </p:txBody>
      </p:sp>
    </p:spTree>
    <p:extLst>
      <p:ext uri="{BB962C8B-B14F-4D97-AF65-F5344CB8AC3E}">
        <p14:creationId xmlns:p14="http://schemas.microsoft.com/office/powerpoint/2010/main" val="225758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RESULTS </a:t>
            </a:r>
            <a:r>
              <a:rPr lang="tr-TR" b="1" cap="small" dirty="0" err="1">
                <a:effectLst>
                  <a:outerShdw sx="0" sy="0">
                    <a:srgbClr val="000000"/>
                  </a:outerShdw>
                </a:effectLst>
              </a:rPr>
              <a:t>and</a:t>
            </a:r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In the review studies</a:t>
            </a:r>
            <a:r>
              <a:rPr lang="en-US" sz="2400" dirty="0" smtClean="0"/>
              <a:t>, the </a:t>
            </a:r>
            <a:r>
              <a:rPr lang="en-US" sz="2400" dirty="0"/>
              <a:t>simulation provided the students with knowledge and skills, critical thinking, self efficacy and self-</a:t>
            </a:r>
            <a:r>
              <a:rPr lang="en-US" sz="2400" dirty="0" smtClean="0"/>
              <a:t>confidence</a:t>
            </a:r>
          </a:p>
          <a:p>
            <a:pPr>
              <a:lnSpc>
                <a:spcPct val="120000"/>
              </a:lnSpc>
            </a:pPr>
            <a:endParaRPr lang="en-US" sz="2400" dirty="0" smtClean="0"/>
          </a:p>
          <a:p>
            <a:pPr>
              <a:lnSpc>
                <a:spcPct val="120000"/>
              </a:lnSpc>
            </a:pPr>
            <a:r>
              <a:rPr lang="en-US" sz="2400" dirty="0" smtClean="0"/>
              <a:t>In a study, a simulation palliative care training, </a:t>
            </a:r>
            <a:r>
              <a:rPr lang="en-US" sz="2400" dirty="0"/>
              <a:t>increases communication skills of students and it is a low cost method in skill </a:t>
            </a:r>
            <a:r>
              <a:rPr lang="en-US" sz="2400" dirty="0" smtClean="0"/>
              <a:t>development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7066" y="5963851"/>
            <a:ext cx="86868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Reference: D‘Souza M.S., </a:t>
            </a:r>
            <a:r>
              <a:rPr lang="en-US" sz="1000" i="1" dirty="0" err="1"/>
              <a:t>Arjunan</a:t>
            </a:r>
            <a:r>
              <a:rPr lang="en-US" sz="1000" i="1" dirty="0"/>
              <a:t> P., </a:t>
            </a:r>
            <a:r>
              <a:rPr lang="en-US" sz="1000" i="1" dirty="0" err="1"/>
              <a:t>Venkatesaperumal</a:t>
            </a:r>
            <a:r>
              <a:rPr lang="en-US" sz="1000" i="1" dirty="0"/>
              <a:t> R. (2017). High Fidelity Simulation in Nursing Education, International Journal of Health Sciences and Research, 7(7), 340-353  </a:t>
            </a:r>
          </a:p>
          <a:p>
            <a:r>
              <a:rPr lang="en-US" sz="1000" i="1" dirty="0"/>
              <a:t>Reference: </a:t>
            </a:r>
            <a:r>
              <a:rPr lang="en-US" sz="1000" i="1" dirty="0" err="1"/>
              <a:t>Sarabia-Cobo</a:t>
            </a:r>
            <a:r>
              <a:rPr lang="en-US" sz="1000" i="1" dirty="0"/>
              <a:t> C.M., </a:t>
            </a:r>
            <a:r>
              <a:rPr lang="en-US" sz="1000" i="1" dirty="0" err="1"/>
              <a:t>Alconero-Camarero</a:t>
            </a:r>
            <a:r>
              <a:rPr lang="en-US" sz="1000" i="1" dirty="0"/>
              <a:t> A.R., </a:t>
            </a:r>
            <a:r>
              <a:rPr lang="en-US" sz="1000" i="1" dirty="0" err="1"/>
              <a:t>Lavín-Alconero</a:t>
            </a:r>
            <a:r>
              <a:rPr lang="en-US" sz="1000" i="1" dirty="0"/>
              <a:t> L., Ibáñez-</a:t>
            </a:r>
            <a:r>
              <a:rPr lang="en-US" sz="1000" i="1" dirty="0" err="1"/>
              <a:t>Rementería</a:t>
            </a:r>
            <a:r>
              <a:rPr lang="en-US" sz="1000" i="1" dirty="0"/>
              <a:t> I. (2016). Assessment of a learning intervention in palliative care based on clinical simulations for nursing students, Nurse Education Today, 45 219–224</a:t>
            </a:r>
          </a:p>
        </p:txBody>
      </p:sp>
    </p:spTree>
    <p:extLst>
      <p:ext uri="{BB962C8B-B14F-4D97-AF65-F5344CB8AC3E}">
        <p14:creationId xmlns:p14="http://schemas.microsoft.com/office/powerpoint/2010/main" val="407555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RESULTS </a:t>
            </a:r>
            <a:r>
              <a:rPr lang="tr-TR" b="1" cap="small" dirty="0" err="1">
                <a:effectLst>
                  <a:outerShdw sx="0" sy="0">
                    <a:srgbClr val="000000"/>
                  </a:outerShdw>
                </a:effectLst>
              </a:rPr>
              <a:t>and</a:t>
            </a:r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sz="2400" dirty="0" err="1"/>
              <a:t>In</a:t>
            </a:r>
            <a:r>
              <a:rPr lang="tr-TR" sz="2400" dirty="0"/>
              <a:t> </a:t>
            </a:r>
            <a:r>
              <a:rPr lang="tr-TR" sz="2400" dirty="0" err="1"/>
              <a:t>conclusion</a:t>
            </a:r>
            <a:r>
              <a:rPr lang="tr-TR" sz="2400" dirty="0"/>
              <a:t>,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use</a:t>
            </a:r>
            <a:r>
              <a:rPr lang="tr-TR" sz="2400" dirty="0"/>
              <a:t> of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simulation-based</a:t>
            </a:r>
            <a:r>
              <a:rPr lang="tr-TR" sz="2400" dirty="0"/>
              <a:t> </a:t>
            </a:r>
            <a:r>
              <a:rPr lang="tr-TR" sz="2400" dirty="0" err="1"/>
              <a:t>training</a:t>
            </a:r>
            <a:r>
              <a:rPr lang="tr-TR" sz="2400" dirty="0"/>
              <a:t> in </a:t>
            </a:r>
            <a:r>
              <a:rPr lang="tr-TR" sz="2400" dirty="0" err="1"/>
              <a:t>nursing</a:t>
            </a:r>
            <a:r>
              <a:rPr lang="tr-TR" sz="2400" dirty="0"/>
              <a:t> </a:t>
            </a:r>
            <a:r>
              <a:rPr lang="tr-TR" sz="2400" dirty="0" err="1"/>
              <a:t>education</a:t>
            </a:r>
            <a:r>
              <a:rPr lang="tr-TR" sz="2400" dirty="0"/>
              <a:t> </a:t>
            </a:r>
            <a:r>
              <a:rPr lang="tr-TR" sz="2400" dirty="0" err="1"/>
              <a:t>increases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students</a:t>
            </a:r>
            <a:r>
              <a:rPr lang="tr-TR" sz="2400" dirty="0"/>
              <a:t>' </a:t>
            </a:r>
            <a:r>
              <a:rPr lang="tr-TR" sz="2400" dirty="0" err="1"/>
              <a:t>clinical</a:t>
            </a:r>
            <a:r>
              <a:rPr lang="tr-TR" sz="2400" dirty="0"/>
              <a:t> </a:t>
            </a:r>
            <a:r>
              <a:rPr lang="tr-TR" sz="2400" dirty="0" err="1"/>
              <a:t>practice</a:t>
            </a:r>
            <a:r>
              <a:rPr lang="tr-TR" sz="2400" dirty="0"/>
              <a:t> </a:t>
            </a:r>
            <a:r>
              <a:rPr lang="tr-TR" sz="2400" dirty="0" err="1" smtClean="0"/>
              <a:t>achievements</a:t>
            </a:r>
            <a:endParaRPr lang="tr-TR" sz="2400" dirty="0"/>
          </a:p>
          <a:p>
            <a:pPr>
              <a:lnSpc>
                <a:spcPct val="120000"/>
              </a:lnSpc>
            </a:pPr>
            <a:endParaRPr lang="tr-TR" sz="2400" dirty="0"/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Students</a:t>
            </a:r>
            <a:r>
              <a:rPr lang="tr-TR" sz="2400" dirty="0" smtClean="0"/>
              <a:t> can </a:t>
            </a:r>
            <a:r>
              <a:rPr lang="tr-TR" sz="2400" dirty="0" err="1" smtClean="0"/>
              <a:t>evaluate</a:t>
            </a:r>
            <a:r>
              <a:rPr lang="tr-TR" sz="2400" dirty="0" smtClean="0"/>
              <a:t> </a:t>
            </a:r>
            <a:r>
              <a:rPr lang="tr-TR" sz="2400" dirty="0" err="1" smtClean="0"/>
              <a:t>proper</a:t>
            </a:r>
            <a:r>
              <a:rPr lang="tr-TR" sz="2400" dirty="0" smtClean="0"/>
              <a:t> </a:t>
            </a:r>
            <a:r>
              <a:rPr lang="tr-TR" sz="2400" dirty="0" err="1" smtClean="0"/>
              <a:t>clinical</a:t>
            </a:r>
            <a:r>
              <a:rPr lang="tr-TR" sz="2400" dirty="0" smtClean="0"/>
              <a:t> </a:t>
            </a:r>
            <a:r>
              <a:rPr lang="tr-TR" sz="2400" dirty="0" err="1"/>
              <a:t>problems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plan </a:t>
            </a:r>
            <a:r>
              <a:rPr lang="tr-TR" sz="2400" dirty="0" err="1"/>
              <a:t>nursing</a:t>
            </a:r>
            <a:r>
              <a:rPr lang="tr-TR" sz="2400" dirty="0"/>
              <a:t> </a:t>
            </a:r>
            <a:r>
              <a:rPr lang="tr-TR" sz="2400" dirty="0" err="1" smtClean="0"/>
              <a:t>care</a:t>
            </a:r>
            <a:endParaRPr lang="tr-TR" sz="2400" dirty="0"/>
          </a:p>
          <a:p>
            <a:pPr>
              <a:lnSpc>
                <a:spcPct val="120000"/>
              </a:lnSpc>
            </a:pPr>
            <a:endParaRPr lang="en-US" sz="2400" dirty="0"/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4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small" dirty="0">
                <a:effectLst>
                  <a:outerShdw sx="0" sy="0">
                    <a:srgbClr val="000000"/>
                  </a:outerShdw>
                </a:effectLst>
              </a:rPr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Cantrell M.A. (2008). The importance of </a:t>
            </a:r>
            <a:r>
              <a:rPr lang="en-US" dirty="0" smtClean="0"/>
              <a:t>debriefing </a:t>
            </a:r>
            <a:r>
              <a:rPr lang="en-US" dirty="0"/>
              <a:t>in clinical simulations. </a:t>
            </a:r>
            <a:r>
              <a:rPr lang="en-US" i="1" dirty="0"/>
              <a:t>Clinical Simulation in Nursing,</a:t>
            </a:r>
            <a:r>
              <a:rPr lang="en-US" dirty="0"/>
              <a:t> 4(2), e19-e23. doi:10.1016/j.ecns.2008 .06.006</a:t>
            </a:r>
            <a:endParaRPr lang="tr-TR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 err="1"/>
              <a:t>Chronister</a:t>
            </a:r>
            <a:r>
              <a:rPr lang="en-US" dirty="0"/>
              <a:t> C., Brown D. (2012). Comparison of simulation debriefing methods. </a:t>
            </a:r>
            <a:r>
              <a:rPr lang="en-US" i="1" dirty="0"/>
              <a:t>Clinical Simulation in Nursing; </a:t>
            </a:r>
            <a:r>
              <a:rPr lang="en-US" dirty="0"/>
              <a:t>8(7):281-88.</a:t>
            </a:r>
            <a:endParaRPr lang="tr-TR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D‘Souza M.S., </a:t>
            </a:r>
            <a:r>
              <a:rPr lang="en-US" dirty="0" err="1"/>
              <a:t>Arjunan</a:t>
            </a:r>
            <a:r>
              <a:rPr lang="en-US" dirty="0"/>
              <a:t> P., </a:t>
            </a:r>
            <a:r>
              <a:rPr lang="en-US" dirty="0" err="1"/>
              <a:t>Venkatesaperumal</a:t>
            </a:r>
            <a:r>
              <a:rPr lang="en-US" dirty="0"/>
              <a:t> R. (2017). High Fidelity Simulation in Nursing Education, </a:t>
            </a:r>
            <a:r>
              <a:rPr lang="en-US" i="1" dirty="0"/>
              <a:t>International Journal of Health Sciences and Research,</a:t>
            </a:r>
            <a:r>
              <a:rPr lang="en-US" dirty="0"/>
              <a:t> 7(7), 340-353  </a:t>
            </a:r>
            <a:endParaRPr lang="en-US" dirty="0" smtClean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tr-TR" dirty="0" err="1"/>
              <a:t>Dobbs</a:t>
            </a:r>
            <a:r>
              <a:rPr lang="tr-TR" dirty="0"/>
              <a:t> C., </a:t>
            </a:r>
            <a:r>
              <a:rPr lang="tr-TR" dirty="0" err="1"/>
              <a:t>Sweitzer</a:t>
            </a:r>
            <a:r>
              <a:rPr lang="tr-TR" dirty="0"/>
              <a:t> V., </a:t>
            </a:r>
            <a:r>
              <a:rPr lang="tr-TR" dirty="0" err="1"/>
              <a:t>Jeffries</a:t>
            </a:r>
            <a:r>
              <a:rPr lang="tr-TR" dirty="0"/>
              <a:t> P. (2006). </a:t>
            </a:r>
            <a:r>
              <a:rPr lang="tr-TR" dirty="0" err="1"/>
              <a:t>Testing</a:t>
            </a:r>
            <a:r>
              <a:rPr lang="tr-TR" dirty="0"/>
              <a:t> </a:t>
            </a:r>
            <a:r>
              <a:rPr lang="tr-TR" dirty="0" err="1"/>
              <a:t>Simulation</a:t>
            </a:r>
            <a:r>
              <a:rPr lang="tr-TR" dirty="0"/>
              <a:t> Design </a:t>
            </a:r>
            <a:r>
              <a:rPr lang="tr-TR" dirty="0" err="1"/>
              <a:t>Features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an </a:t>
            </a:r>
            <a:r>
              <a:rPr lang="tr-TR" dirty="0" err="1"/>
              <a:t>Insulin</a:t>
            </a:r>
            <a:r>
              <a:rPr lang="tr-TR" dirty="0"/>
              <a:t> Management </a:t>
            </a:r>
            <a:r>
              <a:rPr lang="tr-TR" dirty="0" err="1"/>
              <a:t>Simulation</a:t>
            </a:r>
            <a:r>
              <a:rPr lang="tr-TR" dirty="0"/>
              <a:t> in </a:t>
            </a:r>
            <a:r>
              <a:rPr lang="tr-TR" dirty="0" err="1"/>
              <a:t>Nursing</a:t>
            </a:r>
            <a:r>
              <a:rPr lang="tr-TR" dirty="0"/>
              <a:t> </a:t>
            </a:r>
            <a:r>
              <a:rPr lang="tr-TR" dirty="0" err="1"/>
              <a:t>Education</a:t>
            </a:r>
            <a:r>
              <a:rPr lang="tr-TR" dirty="0"/>
              <a:t>. </a:t>
            </a:r>
            <a:r>
              <a:rPr lang="tr-TR" i="1" dirty="0" err="1"/>
              <a:t>Clinical</a:t>
            </a:r>
            <a:r>
              <a:rPr lang="tr-TR" i="1" dirty="0"/>
              <a:t> </a:t>
            </a:r>
            <a:r>
              <a:rPr lang="tr-TR" i="1" dirty="0" err="1"/>
              <a:t>Simulation</a:t>
            </a:r>
            <a:r>
              <a:rPr lang="tr-TR" i="1" dirty="0"/>
              <a:t> in </a:t>
            </a:r>
            <a:r>
              <a:rPr lang="tr-TR" i="1" dirty="0" err="1"/>
              <a:t>Nursing</a:t>
            </a:r>
            <a:r>
              <a:rPr lang="tr-TR" i="1" dirty="0"/>
              <a:t> </a:t>
            </a:r>
            <a:r>
              <a:rPr lang="tr-TR" i="1" dirty="0" err="1"/>
              <a:t>Education</a:t>
            </a:r>
            <a:r>
              <a:rPr lang="tr-TR" i="1" dirty="0"/>
              <a:t> 2,</a:t>
            </a:r>
            <a:r>
              <a:rPr lang="tr-TR" dirty="0"/>
              <a:t> e17-e22.doi:10.1016/j.ecns.</a:t>
            </a:r>
            <a:r>
              <a:rPr lang="tr-TR" dirty="0" smtClean="0"/>
              <a:t>2009.05.012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tr-TR" dirty="0" err="1"/>
              <a:t>Foronda</a:t>
            </a:r>
            <a:r>
              <a:rPr lang="tr-TR" dirty="0"/>
              <a:t> C., </a:t>
            </a:r>
            <a:r>
              <a:rPr lang="tr-TR" dirty="0" err="1"/>
              <a:t>Liu</a:t>
            </a:r>
            <a:r>
              <a:rPr lang="tr-TR" dirty="0"/>
              <a:t> S., </a:t>
            </a:r>
            <a:r>
              <a:rPr lang="tr-TR" dirty="0" err="1"/>
              <a:t>Bauman</a:t>
            </a:r>
            <a:r>
              <a:rPr lang="tr-TR" dirty="0"/>
              <a:t> E.B. (2013). Evaluation of </a:t>
            </a:r>
            <a:r>
              <a:rPr lang="tr-TR" dirty="0" err="1"/>
              <a:t>Simulation</a:t>
            </a:r>
            <a:r>
              <a:rPr lang="tr-TR" dirty="0"/>
              <a:t> in </a:t>
            </a:r>
            <a:r>
              <a:rPr lang="tr-TR" dirty="0" err="1"/>
              <a:t>Undergraduate</a:t>
            </a:r>
            <a:r>
              <a:rPr lang="tr-TR" dirty="0"/>
              <a:t> </a:t>
            </a:r>
            <a:r>
              <a:rPr lang="tr-TR" dirty="0" err="1"/>
              <a:t>Nurse</a:t>
            </a:r>
            <a:r>
              <a:rPr lang="tr-TR" dirty="0"/>
              <a:t> </a:t>
            </a:r>
            <a:r>
              <a:rPr lang="tr-TR" dirty="0" err="1"/>
              <a:t>Education</a:t>
            </a:r>
            <a:r>
              <a:rPr lang="tr-TR" dirty="0"/>
              <a:t>: An </a:t>
            </a:r>
            <a:r>
              <a:rPr lang="tr-TR" dirty="0" err="1"/>
              <a:t>Integrative</a:t>
            </a:r>
            <a:r>
              <a:rPr lang="tr-TR" dirty="0"/>
              <a:t> </a:t>
            </a:r>
            <a:r>
              <a:rPr lang="tr-TR" dirty="0" err="1"/>
              <a:t>Review</a:t>
            </a:r>
            <a:r>
              <a:rPr lang="tr-TR" dirty="0"/>
              <a:t>. </a:t>
            </a:r>
            <a:r>
              <a:rPr lang="tr-TR" i="1" dirty="0" err="1"/>
              <a:t>Clinical</a:t>
            </a:r>
            <a:r>
              <a:rPr lang="tr-TR" i="1" dirty="0"/>
              <a:t> </a:t>
            </a:r>
            <a:r>
              <a:rPr lang="tr-TR" i="1" dirty="0" err="1"/>
              <a:t>Simulation</a:t>
            </a:r>
            <a:r>
              <a:rPr lang="tr-TR" i="1" dirty="0"/>
              <a:t> in </a:t>
            </a:r>
            <a:r>
              <a:rPr lang="tr-TR" i="1" dirty="0" err="1"/>
              <a:t>Nursing</a:t>
            </a:r>
            <a:r>
              <a:rPr lang="tr-TR" i="1" dirty="0"/>
              <a:t> 9</a:t>
            </a:r>
            <a:r>
              <a:rPr lang="tr-TR" dirty="0"/>
              <a:t>, e409-e416.</a:t>
            </a:r>
            <a:r>
              <a:rPr lang="tr-TR" u="sng" dirty="0"/>
              <a:t>https://</a:t>
            </a:r>
            <a:r>
              <a:rPr lang="tr-TR" u="sng" dirty="0" err="1"/>
              <a:t>doi.org</a:t>
            </a:r>
            <a:r>
              <a:rPr lang="tr-TR" u="sng" dirty="0"/>
              <a:t>/10.1016/j.ecns.</a:t>
            </a:r>
            <a:r>
              <a:rPr lang="tr-TR" u="sng" dirty="0" smtClean="0"/>
              <a:t>2012.11.003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tr-TR" dirty="0" err="1"/>
              <a:t>Fowler-Durham</a:t>
            </a:r>
            <a:r>
              <a:rPr lang="tr-TR" dirty="0"/>
              <a:t> C., </a:t>
            </a:r>
            <a:r>
              <a:rPr lang="tr-TR" dirty="0" err="1"/>
              <a:t>Alden</a:t>
            </a:r>
            <a:r>
              <a:rPr lang="tr-TR" dirty="0"/>
              <a:t> K. (2008). </a:t>
            </a:r>
            <a:r>
              <a:rPr lang="tr-TR" dirty="0" err="1"/>
              <a:t>Enhancing</a:t>
            </a:r>
            <a:r>
              <a:rPr lang="tr-TR" dirty="0"/>
              <a:t> </a:t>
            </a:r>
            <a:r>
              <a:rPr lang="tr-TR" dirty="0" err="1"/>
              <a:t>patient</a:t>
            </a:r>
            <a:r>
              <a:rPr lang="tr-TR" dirty="0"/>
              <a:t> </a:t>
            </a:r>
            <a:r>
              <a:rPr lang="tr-TR" dirty="0" err="1"/>
              <a:t>safety</a:t>
            </a:r>
            <a:r>
              <a:rPr lang="tr-TR" dirty="0"/>
              <a:t> in </a:t>
            </a:r>
            <a:r>
              <a:rPr lang="tr-TR" dirty="0" err="1"/>
              <a:t>nursing</a:t>
            </a:r>
            <a:r>
              <a:rPr lang="tr-TR" dirty="0"/>
              <a:t> </a:t>
            </a:r>
            <a:r>
              <a:rPr lang="tr-TR" dirty="0" err="1"/>
              <a:t>education</a:t>
            </a:r>
            <a:r>
              <a:rPr lang="tr-TR" dirty="0"/>
              <a:t> </a:t>
            </a:r>
            <a:r>
              <a:rPr lang="tr-TR" dirty="0" err="1"/>
              <a:t>through</a:t>
            </a:r>
            <a:r>
              <a:rPr lang="tr-TR" dirty="0"/>
              <a:t> </a:t>
            </a:r>
            <a:r>
              <a:rPr lang="tr-TR" dirty="0" err="1"/>
              <a:t>patient</a:t>
            </a:r>
            <a:r>
              <a:rPr lang="tr-TR" dirty="0"/>
              <a:t> </a:t>
            </a:r>
            <a:r>
              <a:rPr lang="tr-TR" dirty="0" err="1"/>
              <a:t>simulation</a:t>
            </a:r>
            <a:r>
              <a:rPr lang="tr-TR" dirty="0"/>
              <a:t>. </a:t>
            </a:r>
            <a:r>
              <a:rPr lang="tr-TR" dirty="0" err="1"/>
              <a:t>Hughes</a:t>
            </a:r>
            <a:r>
              <a:rPr lang="tr-TR" dirty="0"/>
              <a:t>, RG. (Ed.). </a:t>
            </a:r>
            <a:r>
              <a:rPr lang="tr-TR" dirty="0" err="1"/>
              <a:t>Patient</a:t>
            </a:r>
            <a:r>
              <a:rPr lang="tr-TR" dirty="0"/>
              <a:t> </a:t>
            </a:r>
            <a:r>
              <a:rPr lang="tr-TR" dirty="0" err="1"/>
              <a:t>Safety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Quality</a:t>
            </a:r>
            <a:r>
              <a:rPr lang="tr-TR" dirty="0"/>
              <a:t>: </a:t>
            </a:r>
            <a:r>
              <a:rPr lang="tr-TR" i="1" dirty="0"/>
              <a:t>An </a:t>
            </a:r>
            <a:r>
              <a:rPr lang="tr-TR" i="1" dirty="0" err="1"/>
              <a:t>Evidence-Based</a:t>
            </a:r>
            <a:r>
              <a:rPr lang="tr-TR" i="1" dirty="0"/>
              <a:t> </a:t>
            </a:r>
            <a:r>
              <a:rPr lang="tr-TR" i="1" dirty="0" err="1"/>
              <a:t>Handbook</a:t>
            </a:r>
            <a:r>
              <a:rPr lang="tr-TR" i="1" dirty="0"/>
              <a:t> </a:t>
            </a:r>
            <a:r>
              <a:rPr lang="tr-TR" i="1" dirty="0" err="1"/>
              <a:t>for</a:t>
            </a:r>
            <a:r>
              <a:rPr lang="tr-TR" i="1" dirty="0"/>
              <a:t> </a:t>
            </a:r>
            <a:r>
              <a:rPr lang="tr-TR" i="1" dirty="0" err="1"/>
              <a:t>Nurses</a:t>
            </a:r>
            <a:r>
              <a:rPr lang="tr-TR" i="1" dirty="0"/>
              <a:t>,</a:t>
            </a:r>
            <a:r>
              <a:rPr lang="tr-TR" dirty="0"/>
              <a:t> </a:t>
            </a:r>
            <a:r>
              <a:rPr lang="tr-TR" dirty="0" err="1"/>
              <a:t>Rockville</a:t>
            </a:r>
            <a:r>
              <a:rPr lang="tr-TR" dirty="0"/>
              <a:t> MD., US, </a:t>
            </a:r>
            <a:r>
              <a:rPr lang="tr-TR" dirty="0" err="1"/>
              <a:t>Vol</a:t>
            </a:r>
            <a:r>
              <a:rPr lang="tr-TR" dirty="0"/>
              <a:t>. 3:221-225.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International Diabetes Federation. IDF DIABETES ATLAS </a:t>
            </a:r>
            <a:r>
              <a:rPr lang="en-US" dirty="0" smtClean="0"/>
              <a:t>Eight </a:t>
            </a:r>
            <a:r>
              <a:rPr lang="en-US" dirty="0"/>
              <a:t>Edition </a:t>
            </a:r>
            <a:r>
              <a:rPr lang="en-US" dirty="0" smtClean="0"/>
              <a:t>2017. </a:t>
            </a:r>
            <a:r>
              <a:rPr lang="en-US" dirty="0"/>
              <a:t>Available at: </a:t>
            </a:r>
            <a:r>
              <a:rPr lang="en-US" u="sng" dirty="0">
                <a:hlinkClick r:id="rId2"/>
              </a:rPr>
              <a:t>http://www.idf.org/</a:t>
            </a:r>
            <a:r>
              <a:rPr lang="en-US" dirty="0"/>
              <a:t>. </a:t>
            </a:r>
            <a:r>
              <a:rPr lang="en-US" dirty="0" smtClean="0"/>
              <a:t>Date of access: 15 September 2018</a:t>
            </a:r>
            <a:r>
              <a:rPr lang="en-US" dirty="0"/>
              <a:t>. 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 smtClean="0"/>
              <a:t>International </a:t>
            </a:r>
            <a:r>
              <a:rPr lang="en-US" dirty="0"/>
              <a:t>Nursing Association for Clinical Simulation and Learning (INACSL). (</a:t>
            </a:r>
            <a:r>
              <a:rPr lang="en-US" dirty="0" smtClean="0"/>
              <a:t>2016)</a:t>
            </a:r>
            <a:r>
              <a:rPr lang="en-US" dirty="0"/>
              <a:t>. Repository of instruments used in simulation </a:t>
            </a:r>
            <a:r>
              <a:rPr lang="en-US" dirty="0" smtClean="0"/>
              <a:t>research. Retrieved </a:t>
            </a:r>
            <a:r>
              <a:rPr lang="en-US" dirty="0"/>
              <a:t>from http://</a:t>
            </a:r>
            <a:r>
              <a:rPr lang="en-US" dirty="0" err="1"/>
              <a:t>www.inacsl.org</a:t>
            </a:r>
            <a:r>
              <a:rPr lang="en-US" dirty="0"/>
              <a:t>/i4a/pages/index.cfm?</a:t>
            </a:r>
            <a:r>
              <a:rPr lang="en-US" dirty="0" smtClean="0"/>
              <a:t>pageid1⁄43297. </a:t>
            </a:r>
            <a:endParaRPr lang="en-US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 smtClean="0"/>
              <a:t>Lee </a:t>
            </a:r>
            <a:r>
              <a:rPr lang="en-US" dirty="0"/>
              <a:t>UJ., </a:t>
            </a:r>
            <a:r>
              <a:rPr lang="en-US" dirty="0" err="1"/>
              <a:t>Jeong</a:t>
            </a:r>
            <a:r>
              <a:rPr lang="en-US" dirty="0"/>
              <a:t> H.C., Kang K.A., Kim Y.J., Lee M. (2015). Development of a Simulation Scenario and Evaluation Checklist For Patients With Asthma In Emergency Care, </a:t>
            </a:r>
            <a:r>
              <a:rPr lang="en-US" i="1" dirty="0" err="1"/>
              <a:t>Cin</a:t>
            </a:r>
            <a:r>
              <a:rPr lang="en-US" i="1" dirty="0"/>
              <a:t>: Computers, Informatics, Nursing,</a:t>
            </a:r>
            <a:r>
              <a:rPr lang="en-US" dirty="0"/>
              <a:t> 33(12), 546–554 </a:t>
            </a:r>
            <a:endParaRPr lang="tr-TR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 err="1" smtClean="0"/>
              <a:t>Liani</a:t>
            </a:r>
            <a:r>
              <a:rPr lang="en-US" dirty="0" smtClean="0"/>
              <a:t> </a:t>
            </a:r>
            <a:r>
              <a:rPr lang="en-US" dirty="0"/>
              <a:t>B., </a:t>
            </a:r>
            <a:r>
              <a:rPr lang="en-US" dirty="0" err="1"/>
              <a:t>Alinier</a:t>
            </a:r>
            <a:r>
              <a:rPr lang="en-US" dirty="0"/>
              <a:t> G. (2015). Standards of best practice: Simulation standard IX: Simulation design. </a:t>
            </a:r>
            <a:r>
              <a:rPr lang="en-US" i="1" dirty="0"/>
              <a:t>Clinical Simulation in Nursing;</a:t>
            </a:r>
            <a:r>
              <a:rPr lang="en-US" dirty="0"/>
              <a:t>11(6):309-15</a:t>
            </a:r>
            <a:r>
              <a:rPr lang="en-US" dirty="0" smtClean="0"/>
              <a:t>.</a:t>
            </a:r>
            <a:endParaRPr lang="tr-TR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 smtClean="0"/>
              <a:t>Limoges </a:t>
            </a:r>
            <a:r>
              <a:rPr lang="en-US" dirty="0"/>
              <a:t>J. (2010). An exploration of ruling relations and how they organize and regulate nursing education in the high-fidelity patient simulation laboratory. </a:t>
            </a:r>
            <a:r>
              <a:rPr lang="en-US" i="1" dirty="0"/>
              <a:t>Nursing İnquiry;</a:t>
            </a:r>
            <a:r>
              <a:rPr lang="en-US" dirty="0"/>
              <a:t>17(1): 57-63.</a:t>
            </a:r>
            <a:r>
              <a:rPr lang="tr-TR" dirty="0"/>
              <a:t> </a:t>
            </a:r>
            <a:endParaRPr lang="tr-TR" dirty="0" smtClean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 err="1"/>
              <a:t>Sarabia-Cobo</a:t>
            </a:r>
            <a:r>
              <a:rPr lang="en-US" dirty="0"/>
              <a:t> C.M., </a:t>
            </a:r>
            <a:r>
              <a:rPr lang="en-US" dirty="0" err="1"/>
              <a:t>Alconero-Camarero</a:t>
            </a:r>
            <a:r>
              <a:rPr lang="en-US" dirty="0"/>
              <a:t> A.R., </a:t>
            </a:r>
            <a:r>
              <a:rPr lang="en-US" dirty="0" err="1"/>
              <a:t>Lavín-Alconero</a:t>
            </a:r>
            <a:r>
              <a:rPr lang="en-US" dirty="0"/>
              <a:t> L., Ibáñez-</a:t>
            </a:r>
            <a:r>
              <a:rPr lang="en-US" dirty="0" err="1"/>
              <a:t>Rementería</a:t>
            </a:r>
            <a:r>
              <a:rPr lang="en-US" dirty="0"/>
              <a:t> I. (2016). Assessment of a learning intervention in palliative care based on clinical simulations for nursing students, </a:t>
            </a:r>
            <a:r>
              <a:rPr lang="en-US" i="1" dirty="0"/>
              <a:t>Nurse Education Today, </a:t>
            </a:r>
            <a:r>
              <a:rPr lang="en-US" dirty="0"/>
              <a:t>45 219–224 </a:t>
            </a:r>
            <a:endParaRPr lang="tr-TR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 err="1"/>
              <a:t>Satman</a:t>
            </a:r>
            <a:r>
              <a:rPr lang="en-US" dirty="0"/>
              <a:t> İ. TURDEP-II </a:t>
            </a:r>
            <a:r>
              <a:rPr lang="en-US" dirty="0" err="1"/>
              <a:t>Sonuçları</a:t>
            </a:r>
            <a:r>
              <a:rPr lang="en-US" dirty="0"/>
              <a:t>. Available at: http://www. </a:t>
            </a:r>
            <a:r>
              <a:rPr lang="en-US" dirty="0" err="1"/>
              <a:t>turkendokrin.org</a:t>
            </a:r>
            <a:r>
              <a:rPr lang="en-US" dirty="0"/>
              <a:t>/ files/file/ TURDEP_II_2011. </a:t>
            </a:r>
            <a:r>
              <a:rPr lang="en-US" dirty="0" err="1"/>
              <a:t>pdf</a:t>
            </a:r>
            <a:r>
              <a:rPr lang="en-US" dirty="0"/>
              <a:t>. </a:t>
            </a:r>
            <a:r>
              <a:rPr lang="en-US" dirty="0" err="1"/>
              <a:t>Erişim</a:t>
            </a:r>
            <a:r>
              <a:rPr lang="en-US" dirty="0"/>
              <a:t> </a:t>
            </a:r>
            <a:r>
              <a:rPr lang="en-US" dirty="0" err="1"/>
              <a:t>Tarihi</a:t>
            </a:r>
            <a:r>
              <a:rPr lang="en-US" dirty="0"/>
              <a:t> 16 </a:t>
            </a:r>
            <a:r>
              <a:rPr lang="en-US" dirty="0" err="1"/>
              <a:t>Ocak</a:t>
            </a:r>
            <a:r>
              <a:rPr lang="en-US" dirty="0"/>
              <a:t> 2018. </a:t>
            </a:r>
            <a:endParaRPr lang="tr-TR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 err="1"/>
              <a:t>Sperl-Hillen</a:t>
            </a:r>
            <a:r>
              <a:rPr lang="en-US" dirty="0"/>
              <a:t> et al., (2013). Using Simulation Technology to Teach Diabetes Care Management Skills to Resident Physicians, </a:t>
            </a:r>
            <a:r>
              <a:rPr lang="en-US" i="1" dirty="0"/>
              <a:t>Journal of Diabetes Science and Technology,</a:t>
            </a:r>
            <a:r>
              <a:rPr lang="en-US" dirty="0"/>
              <a:t> 7,(5),  1243-1254 </a:t>
            </a:r>
            <a:endParaRPr lang="tr-TR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endParaRPr lang="tr-TR" dirty="0"/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endParaRPr lang="tr-TR" dirty="0"/>
          </a:p>
          <a:p>
            <a:pPr marL="457200" indent="-457200">
              <a:buFont typeface="+mj-lt"/>
              <a:buAutoNum type="arabicPeriod"/>
            </a:pPr>
            <a:endParaRPr lang="tr-TR" dirty="0"/>
          </a:p>
          <a:p>
            <a:pPr marL="457200" indent="-457200">
              <a:buFont typeface="+mj-lt"/>
              <a:buAutoNum type="arabicPeriod"/>
            </a:pPr>
            <a:endParaRPr lang="tr-TR" dirty="0"/>
          </a:p>
          <a:p>
            <a:pPr marL="457200" indent="-457200">
              <a:buFont typeface="+mj-lt"/>
              <a:buAutoNum type="arabicPeriod"/>
            </a:pPr>
            <a:endParaRPr lang="tr-TR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71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1814</TotalTime>
  <Words>1795</Words>
  <Application>Microsoft Office PowerPoint</Application>
  <PresentationFormat>On-screen Show (4:3)</PresentationFormat>
  <Paragraphs>179</Paragraphs>
  <Slides>29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Pixel</vt:lpstr>
      <vt:lpstr>Document</vt:lpstr>
      <vt:lpstr>TEACHING ON DIABETES MELLITUS MANAGEMENT WITH SIMULATION</vt:lpstr>
      <vt:lpstr>PowerPoint Presentation</vt:lpstr>
      <vt:lpstr>INTRODUCTION</vt:lpstr>
      <vt:lpstr>PowerPoint Presentation</vt:lpstr>
      <vt:lpstr>Estimated Total Number of Adults (20-79 years) Living with Diabetes, 2017</vt:lpstr>
      <vt:lpstr>INTRODUCTION</vt:lpstr>
      <vt:lpstr>INTRODUCTION</vt:lpstr>
      <vt:lpstr>INTRODUCTION</vt:lpstr>
      <vt:lpstr>INTRODUCTION</vt:lpstr>
      <vt:lpstr>INACSL Standards </vt:lpstr>
      <vt:lpstr>AIM</vt:lpstr>
      <vt:lpstr>Methodology</vt:lpstr>
      <vt:lpstr>Table I. Skills Checklist for DM Management </vt:lpstr>
      <vt:lpstr>Table I. Skills Checklist for DM Management </vt:lpstr>
      <vt:lpstr>Methodology</vt:lpstr>
      <vt:lpstr>Methodology</vt:lpstr>
      <vt:lpstr>Methodology</vt:lpstr>
      <vt:lpstr>Methodology</vt:lpstr>
      <vt:lpstr>Methodology</vt:lpstr>
      <vt:lpstr>LIMITATIONS </vt:lpstr>
      <vt:lpstr>RESULTS and DISCUSSION</vt:lpstr>
      <vt:lpstr>Table III. Relationship between students' practice grade, end-of-term grade and DM simulation score (n=169)</vt:lpstr>
      <vt:lpstr>Table IV. Comparison of simulation score of students according to the end-of-term grade and practice grade (n = 169)</vt:lpstr>
      <vt:lpstr>RESULTS and DISCUSSION</vt:lpstr>
      <vt:lpstr>RESULTS and DISCUSSION</vt:lpstr>
      <vt:lpstr>RESULTS and DISCUSSION</vt:lpstr>
      <vt:lpstr>RESULTS and DISCUSSION</vt:lpstr>
      <vt:lpstr>RESULTS and DISCUSSION</vt:lpstr>
      <vt:lpstr>REFERENCES</vt:lpstr>
    </vt:vector>
  </TitlesOfParts>
  <Company>gulcanbakan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DIABETES MELLITUS MANAGEMENT WITH SIMULATION</dc:title>
  <dc:creator>Gulcan Bakan</dc:creator>
  <cp:lastModifiedBy>Climate Change-2018</cp:lastModifiedBy>
  <cp:revision>115</cp:revision>
  <dcterms:created xsi:type="dcterms:W3CDTF">2018-09-12T14:14:28Z</dcterms:created>
  <dcterms:modified xsi:type="dcterms:W3CDTF">2018-09-19T08:39:30Z</dcterms:modified>
</cp:coreProperties>
</file>